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960" r:id="rId2"/>
    <p:sldId id="965" r:id="rId3"/>
    <p:sldId id="971" r:id="rId4"/>
    <p:sldId id="967" r:id="rId5"/>
    <p:sldId id="970" r:id="rId6"/>
    <p:sldId id="975" r:id="rId7"/>
    <p:sldId id="954" r:id="rId8"/>
    <p:sldId id="361" r:id="rId9"/>
    <p:sldId id="974" r:id="rId10"/>
    <p:sldId id="953" r:id="rId11"/>
    <p:sldId id="944" r:id="rId12"/>
    <p:sldId id="955" r:id="rId13"/>
  </p:sldIdLst>
  <p:sldSz cx="9144000" cy="5143500" type="screen16x9"/>
  <p:notesSz cx="9926638" cy="6808788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D92"/>
    <a:srgbClr val="699BFF"/>
    <a:srgbClr val="836845"/>
    <a:srgbClr val="729523"/>
    <a:srgbClr val="FEE5CA"/>
    <a:srgbClr val="E8E8E8"/>
    <a:srgbClr val="E4E4E4"/>
    <a:srgbClr val="C4B16A"/>
    <a:srgbClr val="F5EFDF"/>
    <a:srgbClr val="D8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18" autoAdjust="0"/>
    <p:restoredTop sz="91935" autoAdjust="0"/>
  </p:normalViewPr>
  <p:slideViewPr>
    <p:cSldViewPr snapToObjects="1">
      <p:cViewPr>
        <p:scale>
          <a:sx n="125" d="100"/>
          <a:sy n="125" d="100"/>
        </p:scale>
        <p:origin x="-666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45"/>
        <p:guide pos="3127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9514752" y="226960"/>
            <a:ext cx="411887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8617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8/5/2022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3988" y="511175"/>
            <a:ext cx="453866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34174"/>
            <a:ext cx="7941310" cy="306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66773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488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5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-6351" y="-10715"/>
            <a:ext cx="9186863" cy="653653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7938" y="4531519"/>
            <a:ext cx="9188451" cy="6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594707"/>
            <a:ext cx="9192388" cy="40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3314578" y="4758914"/>
            <a:ext cx="5829300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990"/>
            <a:ext cx="785794" cy="58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7" y="249493"/>
            <a:ext cx="4420121" cy="328646"/>
          </a:xfrm>
          <a:prstGeom prst="rect">
            <a:avLst/>
          </a:prstGeom>
          <a:noFill/>
        </p:spPr>
        <p:txBody>
          <a:bodyPr wrap="square" lIns="81628" tIns="40814" rIns="81628" bIns="408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816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spc="268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『HOMEPPT</a:t>
            </a:r>
            <a:r>
              <a:rPr lang="en-US" altLang="zh-CN" sz="1600" spc="268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600" spc="268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0" spc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sz="16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4" y="4760302"/>
            <a:ext cx="5356225" cy="274797"/>
          </a:xfrm>
          <a:prstGeom prst="rect">
            <a:avLst/>
          </a:prstGeom>
          <a:noFill/>
        </p:spPr>
        <p:txBody>
          <a:bodyPr lIns="81628" tIns="40814" rIns="81628" bIns="40814">
            <a:spAutoFit/>
          </a:bodyPr>
          <a:lstStyle/>
          <a:p>
            <a:pPr>
              <a:defRPr/>
            </a:pPr>
            <a:r>
              <a:rPr lang="en-US" altLang="zh-CN" sz="1200" spc="268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200" spc="268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1" y="4704854"/>
            <a:ext cx="403225" cy="3048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81628" tIns="40814" rIns="81628" bIns="40814"/>
          <a:lstStyle/>
          <a:p>
            <a:endParaRPr lang="zh-CN" altLang="en-US" sz="8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2771800" y="6190152"/>
            <a:ext cx="4032448" cy="27003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21874" algn="l"/>
              </a:tabLst>
            </a:pPr>
            <a:r>
              <a:rPr lang="en-US" altLang="zh-CN" sz="1200" dirty="0" smtClean="0"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200" dirty="0" smtClean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21874" algn="l"/>
              </a:tabLst>
            </a:pPr>
            <a:r>
              <a:rPr lang="en-US" altLang="zh-CN" sz="1200" dirty="0" smtClean="0"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200" dirty="0" smtClean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75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FC24056-FCF2-42B5-B363-49EAD26F8DC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EE5CA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0.png"/><Relationship Id="rId3" Type="http://schemas.openxmlformats.org/officeDocument/2006/relationships/image" Target="../media/image19.jp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101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9.jp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6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5.png"/><Relationship Id="rId3" Type="http://schemas.openxmlformats.org/officeDocument/2006/relationships/image" Target="../media/image19.jp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11" Type="http://schemas.openxmlformats.org/officeDocument/2006/relationships/image" Target="../media/image63.png"/><Relationship Id="rId5" Type="http://schemas.openxmlformats.org/officeDocument/2006/relationships/image" Target="../media/image50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19.jp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9.jp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2152506" y="1855018"/>
            <a:ext cx="4855921" cy="124987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5688" algn="l"/>
              </a:tabLs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О преимуществах подачи</a:t>
            </a:r>
          </a:p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5688" algn="l"/>
              </a:tabLst>
              <a:defRPr/>
            </a:pP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д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окументов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посредством </a:t>
            </a:r>
          </a:p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5688" algn="l"/>
              </a:tabLst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Портала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Госуслуг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1199" y="4483776"/>
            <a:ext cx="1877769" cy="482333"/>
            <a:chOff x="3123418" y="3977830"/>
            <a:chExt cx="2996434" cy="7696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418" y="3977830"/>
              <a:ext cx="769679" cy="76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95270" y="4153938"/>
              <a:ext cx="2224582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www.gosuslugi.ru</a:t>
              </a:r>
              <a:endParaRPr lang="ru-RU" sz="11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85" y="4069279"/>
            <a:ext cx="1194028" cy="8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7" y="638498"/>
            <a:ext cx="322443" cy="346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3" y="267470"/>
            <a:ext cx="394908" cy="4247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1" y="1499512"/>
            <a:ext cx="548320" cy="5897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5" y="207530"/>
            <a:ext cx="324112" cy="3486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8" y="937528"/>
            <a:ext cx="394908" cy="4247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9" y="718979"/>
            <a:ext cx="291940" cy="3140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81" y="1090201"/>
            <a:ext cx="306457" cy="3296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1" y="1841452"/>
            <a:ext cx="247723" cy="2664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71" y="311957"/>
            <a:ext cx="230465" cy="2478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5" y="1499512"/>
            <a:ext cx="249613" cy="268491"/>
          </a:xfrm>
          <a:prstGeom prst="rect">
            <a:avLst/>
          </a:prstGeom>
        </p:spPr>
      </p:pic>
      <p:pic>
        <p:nvPicPr>
          <p:cNvPr id="3" name="Picture 2" descr="G:\Диск д\ДИЗАЙН\ПРЕЗЕНТАЦИИ\2022\Приемущества портала госуслуги\02 робот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71" y="91587"/>
            <a:ext cx="1145465" cy="17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39531"/>
      </p:ext>
    </p:extLst>
  </p:cSld>
  <p:clrMapOvr>
    <a:masterClrMapping/>
  </p:clrMapOvr>
  <p:transition advTm="35738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Штриховая стрелка вправо 36"/>
          <p:cNvSpPr/>
          <p:nvPr/>
        </p:nvSpPr>
        <p:spPr>
          <a:xfrm>
            <a:off x="3426717" y="1857435"/>
            <a:ext cx="2131459" cy="601335"/>
          </a:xfrm>
          <a:prstGeom prst="stripedRightArrow">
            <a:avLst/>
          </a:prstGeom>
          <a:solidFill>
            <a:srgbClr val="699B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13" tIns="23806" rIns="47613" bIns="23806"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" y="1034896"/>
            <a:ext cx="3644550" cy="2462289"/>
            <a:chOff x="6659046" y="3876867"/>
            <a:chExt cx="3826097" cy="24959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6146" name="Picture 2" descr="G:\Диск д\ДИЗАЙН\МФЦ 2.0\Внедрение технологий МФЦ 2.0\иконки\ordinateur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046" y="3876867"/>
              <a:ext cx="3826097" cy="249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7515" y="4232504"/>
              <a:ext cx="2366842" cy="119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808118" y="3288480"/>
            <a:ext cx="1977826" cy="417409"/>
          </a:xfrm>
          <a:prstGeom prst="rect">
            <a:avLst/>
          </a:prstGeom>
          <a:noFill/>
        </p:spPr>
        <p:txBody>
          <a:bodyPr wrap="none" lIns="47613" tIns="23806" rIns="47613" bIns="23806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Организация точки доступа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 цифровым сервисам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85" y="2725241"/>
            <a:ext cx="1810324" cy="1776822"/>
          </a:xfrm>
          <a:prstGeom prst="ellips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87" y="918428"/>
            <a:ext cx="2870427" cy="269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275362" y="3700420"/>
            <a:ext cx="2319458" cy="417409"/>
          </a:xfrm>
          <a:prstGeom prst="rect">
            <a:avLst/>
          </a:prstGeom>
          <a:noFill/>
        </p:spPr>
        <p:txBody>
          <a:bodyPr wrap="none" lIns="47613" tIns="23806" rIns="47613" bIns="23806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Помощь в предоставлении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у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слуг в электронном виде в МФЦ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28761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8654" y="285868"/>
            <a:ext cx="8443857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ПОМОЩЬ ГРАЖДАНАМ В МФЦ ПРИ ПОЛУЧЕНИИ УСЛУГ </a:t>
            </a:r>
          </a:p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ПОСРЕДСТВОМ ПОРТАЛА ГОСУСЛУГ: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162086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6" name="Группа 25"/>
          <p:cNvGrpSpPr/>
          <p:nvPr/>
        </p:nvGrpSpPr>
        <p:grpSpPr>
          <a:xfrm>
            <a:off x="6881524" y="4276956"/>
            <a:ext cx="1877769" cy="482333"/>
            <a:chOff x="3123418" y="3977830"/>
            <a:chExt cx="2996434" cy="76967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418" y="3977830"/>
              <a:ext cx="769679" cy="76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895270" y="4153938"/>
              <a:ext cx="2224582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www.gosuslugi.ru</a:t>
              </a:r>
              <a:endParaRPr lang="ru-RU" sz="11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66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03"/>
    </mc:Choice>
    <mc:Fallback>
      <p:transition spd="slow" advTm="37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9" y="935123"/>
            <a:ext cx="3166914" cy="1670603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41" y="1092612"/>
            <a:ext cx="1683970" cy="221687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3284" y="2630161"/>
            <a:ext cx="3880716" cy="219068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625" y="2764295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Сайт мфц67.рф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700" y="3471378"/>
            <a:ext cx="1573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Вкладка «Услуги»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1951" y="4116621"/>
            <a:ext cx="1480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Инструкции</a:t>
            </a:r>
          </a:p>
          <a:p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п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 электронным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услугам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096" y="728326"/>
            <a:ext cx="288035" cy="2880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19" name="Овал 18"/>
          <p:cNvSpPr/>
          <p:nvPr/>
        </p:nvSpPr>
        <p:spPr>
          <a:xfrm>
            <a:off x="3417572" y="872343"/>
            <a:ext cx="288035" cy="2880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5247428" y="2301413"/>
            <a:ext cx="288035" cy="2880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21" name="Овал 20"/>
          <p:cNvSpPr/>
          <p:nvPr/>
        </p:nvSpPr>
        <p:spPr>
          <a:xfrm>
            <a:off x="346104" y="2817721"/>
            <a:ext cx="288035" cy="2880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1</a:t>
            </a:r>
            <a:endParaRPr lang="ru-RU" sz="1800" dirty="0"/>
          </a:p>
        </p:txBody>
      </p:sp>
      <p:sp>
        <p:nvSpPr>
          <p:cNvPr id="22" name="Овал 21"/>
          <p:cNvSpPr/>
          <p:nvPr/>
        </p:nvSpPr>
        <p:spPr>
          <a:xfrm>
            <a:off x="1518829" y="3496637"/>
            <a:ext cx="288035" cy="2880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2</a:t>
            </a:r>
            <a:endParaRPr lang="ru-RU" sz="1800" dirty="0"/>
          </a:p>
        </p:txBody>
      </p:sp>
      <p:sp>
        <p:nvSpPr>
          <p:cNvPr id="23" name="Овал 22"/>
          <p:cNvSpPr/>
          <p:nvPr/>
        </p:nvSpPr>
        <p:spPr>
          <a:xfrm>
            <a:off x="3413916" y="4155429"/>
            <a:ext cx="288035" cy="2880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3</a:t>
            </a:r>
            <a:endParaRPr lang="ru-RU" sz="1800" dirty="0"/>
          </a:p>
        </p:txBody>
      </p:sp>
      <p:sp>
        <p:nvSpPr>
          <p:cNvPr id="25" name="Arc 16"/>
          <p:cNvSpPr/>
          <p:nvPr/>
        </p:nvSpPr>
        <p:spPr>
          <a:xfrm rot="20620917">
            <a:off x="2756290" y="3610847"/>
            <a:ext cx="1974742" cy="1710576"/>
          </a:xfrm>
          <a:prstGeom prst="arc">
            <a:avLst/>
          </a:prstGeom>
          <a:ln w="28575">
            <a:solidFill>
              <a:srgbClr val="0070C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16"/>
          <p:cNvSpPr/>
          <p:nvPr/>
        </p:nvSpPr>
        <p:spPr>
          <a:xfrm rot="20620917">
            <a:off x="1325482" y="2888108"/>
            <a:ext cx="2003354" cy="1781354"/>
          </a:xfrm>
          <a:prstGeom prst="arc">
            <a:avLst/>
          </a:prstGeom>
          <a:ln w="28575">
            <a:solidFill>
              <a:srgbClr val="0070C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0813" y="79850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0" y="152518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25140" y="211369"/>
            <a:ext cx="5575069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ИНСТРУКЦИИ ПО ПОЛУЧЕНИЮ ГОСУСЛУГ НА САЙТЕ МФЦ67.РФ: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162086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83410"/>
      </p:ext>
    </p:extLst>
  </p:cSld>
  <p:clrMapOvr>
    <a:masterClrMapping/>
  </p:clrMapOvr>
  <p:transition spd="med" advTm="181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32" y="1133007"/>
            <a:ext cx="477548" cy="5136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85" y="902165"/>
            <a:ext cx="584871" cy="6291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37" y="143367"/>
            <a:ext cx="322624" cy="3470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1" y="606795"/>
            <a:ext cx="480020" cy="5163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4" y="236645"/>
            <a:ext cx="299775" cy="3224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1" y="1259567"/>
            <a:ext cx="453871" cy="4881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11" y="750058"/>
            <a:ext cx="366885" cy="3946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43" y="467132"/>
            <a:ext cx="341326" cy="3671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44" y="549731"/>
            <a:ext cx="369685" cy="39764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724140" y="195037"/>
            <a:ext cx="3148480" cy="949654"/>
            <a:chOff x="5603068" y="2035184"/>
            <a:chExt cx="3148480" cy="94965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3068" y="2035184"/>
              <a:ext cx="956859" cy="9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526966" y="2319561"/>
              <a:ext cx="2224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www.gosuslugi.ru</a:t>
              </a:r>
              <a:endParaRPr lang="ru-RU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800" y="4127139"/>
            <a:ext cx="1040297" cy="7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0881" y="2371695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G:\Диск д\ДИЗАЙН\ПРЕЗЕНТАЦИИ\2022\Приемущества портала госуслуги\04 робот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5" y="1646672"/>
            <a:ext cx="930354" cy="16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28281"/>
      </p:ext>
    </p:extLst>
  </p:cSld>
  <p:clrMapOvr>
    <a:masterClrMapping/>
  </p:clrMapOvr>
  <p:transition spd="med" advTm="8427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73284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xmlns="" id="{5AC03838-F6BF-4F32-A927-67CFE9F1491F}"/>
              </a:ext>
            </a:extLst>
          </p:cNvPr>
          <p:cNvSpPr>
            <a:spLocks/>
          </p:cNvSpPr>
          <p:nvPr/>
        </p:nvSpPr>
        <p:spPr bwMode="auto">
          <a:xfrm>
            <a:off x="3265028" y="2097881"/>
            <a:ext cx="2611041" cy="1582340"/>
          </a:xfrm>
          <a:custGeom>
            <a:avLst/>
            <a:gdLst>
              <a:gd name="T0" fmla="*/ 0 w 1948"/>
              <a:gd name="T1" fmla="*/ 1180 h 1180"/>
              <a:gd name="T2" fmla="*/ 0 w 1948"/>
              <a:gd name="T3" fmla="*/ 44 h 1180"/>
              <a:gd name="T4" fmla="*/ 44 w 1948"/>
              <a:gd name="T5" fmla="*/ 0 h 1180"/>
              <a:gd name="T6" fmla="*/ 1904 w 1948"/>
              <a:gd name="T7" fmla="*/ 0 h 1180"/>
              <a:gd name="T8" fmla="*/ 1948 w 1948"/>
              <a:gd name="T9" fmla="*/ 44 h 1180"/>
              <a:gd name="T10" fmla="*/ 1948 w 1948"/>
              <a:gd name="T11" fmla="*/ 1180 h 1180"/>
              <a:gd name="T12" fmla="*/ 0 w 1948"/>
              <a:gd name="T13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48" h="1180">
                <a:moveTo>
                  <a:pt x="0" y="1180"/>
                </a:move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1904" y="0"/>
                  <a:pt x="1904" y="0"/>
                  <a:pt x="1904" y="0"/>
                </a:cubicBezTo>
                <a:cubicBezTo>
                  <a:pt x="1928" y="0"/>
                  <a:pt x="1948" y="20"/>
                  <a:pt x="1948" y="44"/>
                </a:cubicBezTo>
                <a:cubicBezTo>
                  <a:pt x="1948" y="1180"/>
                  <a:pt x="1948" y="1180"/>
                  <a:pt x="1948" y="1180"/>
                </a:cubicBezTo>
                <a:lnTo>
                  <a:pt x="0" y="1180"/>
                </a:lnTo>
                <a:close/>
              </a:path>
            </a:pathLst>
          </a:custGeom>
          <a:solidFill>
            <a:srgbClr val="2D2D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3265028" y="3680222"/>
            <a:ext cx="2611041" cy="542925"/>
            <a:chOff x="3265028" y="3680222"/>
            <a:chExt cx="2611041" cy="542925"/>
          </a:xfrm>
        </p:grpSpPr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xmlns="" id="{5D1F1FAE-87B5-4561-80AF-C8D76730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25" y="3906441"/>
              <a:ext cx="875110" cy="316706"/>
            </a:xfrm>
            <a:custGeom>
              <a:avLst/>
              <a:gdLst>
                <a:gd name="T0" fmla="*/ 0 w 653"/>
                <a:gd name="T1" fmla="*/ 236 h 236"/>
                <a:gd name="T2" fmla="*/ 24 w 653"/>
                <a:gd name="T3" fmla="*/ 209 h 236"/>
                <a:gd name="T4" fmla="*/ 77 w 653"/>
                <a:gd name="T5" fmla="*/ 202 h 236"/>
                <a:gd name="T6" fmla="*/ 130 w 653"/>
                <a:gd name="T7" fmla="*/ 0 h 236"/>
                <a:gd name="T8" fmla="*/ 523 w 653"/>
                <a:gd name="T9" fmla="*/ 0 h 236"/>
                <a:gd name="T10" fmla="*/ 576 w 653"/>
                <a:gd name="T11" fmla="*/ 202 h 236"/>
                <a:gd name="T12" fmla="*/ 629 w 653"/>
                <a:gd name="T13" fmla="*/ 209 h 236"/>
                <a:gd name="T14" fmla="*/ 653 w 653"/>
                <a:gd name="T15" fmla="*/ 236 h 236"/>
                <a:gd name="T16" fmla="*/ 0 w 653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3" h="236">
                  <a:moveTo>
                    <a:pt x="0" y="236"/>
                  </a:moveTo>
                  <a:cubicBezTo>
                    <a:pt x="0" y="222"/>
                    <a:pt x="10" y="210"/>
                    <a:pt x="24" y="209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76" y="202"/>
                    <a:pt x="576" y="202"/>
                    <a:pt x="576" y="202"/>
                  </a:cubicBezTo>
                  <a:cubicBezTo>
                    <a:pt x="629" y="209"/>
                    <a:pt x="629" y="209"/>
                    <a:pt x="629" y="209"/>
                  </a:cubicBezTo>
                  <a:cubicBezTo>
                    <a:pt x="642" y="210"/>
                    <a:pt x="653" y="222"/>
                    <a:pt x="653" y="236"/>
                  </a:cubicBezTo>
                  <a:lnTo>
                    <a:pt x="0" y="2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52C77C7D-F509-4AA1-8B58-1EDF6BCE3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350" y="3906441"/>
              <a:ext cx="551260" cy="45244"/>
            </a:xfrm>
            <a:custGeom>
              <a:avLst/>
              <a:gdLst>
                <a:gd name="T0" fmla="*/ 0 w 463"/>
                <a:gd name="T1" fmla="*/ 38 h 38"/>
                <a:gd name="T2" fmla="*/ 10 w 463"/>
                <a:gd name="T3" fmla="*/ 0 h 38"/>
                <a:gd name="T4" fmla="*/ 453 w 463"/>
                <a:gd name="T5" fmla="*/ 0 h 38"/>
                <a:gd name="T6" fmla="*/ 463 w 463"/>
                <a:gd name="T7" fmla="*/ 38 h 38"/>
                <a:gd name="T8" fmla="*/ 0 w 46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8">
                  <a:moveTo>
                    <a:pt x="0" y="38"/>
                  </a:moveTo>
                  <a:lnTo>
                    <a:pt x="10" y="0"/>
                  </a:lnTo>
                  <a:lnTo>
                    <a:pt x="453" y="0"/>
                  </a:lnTo>
                  <a:lnTo>
                    <a:pt x="463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xmlns="" id="{1CF4F52F-FFFB-4331-A91E-D4B6E8B58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028" y="3680222"/>
              <a:ext cx="2611041" cy="234553"/>
            </a:xfrm>
            <a:custGeom>
              <a:avLst/>
              <a:gdLst>
                <a:gd name="T0" fmla="*/ 1904 w 1948"/>
                <a:gd name="T1" fmla="*/ 175 h 175"/>
                <a:gd name="T2" fmla="*/ 44 w 1948"/>
                <a:gd name="T3" fmla="*/ 175 h 175"/>
                <a:gd name="T4" fmla="*/ 0 w 1948"/>
                <a:gd name="T5" fmla="*/ 131 h 175"/>
                <a:gd name="T6" fmla="*/ 0 w 1948"/>
                <a:gd name="T7" fmla="*/ 0 h 175"/>
                <a:gd name="T8" fmla="*/ 1948 w 1948"/>
                <a:gd name="T9" fmla="*/ 0 h 175"/>
                <a:gd name="T10" fmla="*/ 1948 w 1948"/>
                <a:gd name="T11" fmla="*/ 131 h 175"/>
                <a:gd name="T12" fmla="*/ 1904 w 1948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75">
                  <a:moveTo>
                    <a:pt x="1904" y="175"/>
                  </a:moveTo>
                  <a:cubicBezTo>
                    <a:pt x="44" y="175"/>
                    <a:pt x="44" y="175"/>
                    <a:pt x="44" y="175"/>
                  </a:cubicBezTo>
                  <a:cubicBezTo>
                    <a:pt x="20" y="175"/>
                    <a:pt x="0" y="156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1948" y="131"/>
                    <a:pt x="1948" y="131"/>
                    <a:pt x="1948" y="131"/>
                  </a:cubicBezTo>
                  <a:cubicBezTo>
                    <a:pt x="1948" y="156"/>
                    <a:pt x="1928" y="175"/>
                    <a:pt x="1904" y="17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20">
            <a:extLst>
              <a:ext uri="{FF2B5EF4-FFF2-40B4-BE49-F238E27FC236}">
                <a16:creationId xmlns:a16="http://schemas.microsoft.com/office/drawing/2014/main" xmlns="" id="{83A0FA64-872A-4D30-AEB2-D61B3DF1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991" y="2201466"/>
            <a:ext cx="2447925" cy="13751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7">
            <a:extLst>
              <a:ext uri="{FF2B5EF4-FFF2-40B4-BE49-F238E27FC236}">
                <a16:creationId xmlns:a16="http://schemas.microsoft.com/office/drawing/2014/main" xmlns="" id="{6E074E8F-608A-4650-92BE-C8407A923498}"/>
              </a:ext>
            </a:extLst>
          </p:cNvPr>
          <p:cNvSpPr>
            <a:spLocks/>
          </p:cNvSpPr>
          <p:nvPr/>
        </p:nvSpPr>
        <p:spPr bwMode="auto">
          <a:xfrm>
            <a:off x="3731753" y="2616994"/>
            <a:ext cx="32147" cy="70247"/>
          </a:xfrm>
          <a:custGeom>
            <a:avLst/>
            <a:gdLst>
              <a:gd name="T0" fmla="*/ 17 w 24"/>
              <a:gd name="T1" fmla="*/ 2 h 53"/>
              <a:gd name="T2" fmla="*/ 22 w 24"/>
              <a:gd name="T3" fmla="*/ 2 h 53"/>
              <a:gd name="T4" fmla="*/ 23 w 24"/>
              <a:gd name="T5" fmla="*/ 6 h 53"/>
              <a:gd name="T6" fmla="*/ 7 w 24"/>
              <a:gd name="T7" fmla="*/ 27 h 53"/>
              <a:gd name="T8" fmla="*/ 23 w 24"/>
              <a:gd name="T9" fmla="*/ 48 h 53"/>
              <a:gd name="T10" fmla="*/ 22 w 24"/>
              <a:gd name="T11" fmla="*/ 52 h 53"/>
              <a:gd name="T12" fmla="*/ 17 w 24"/>
              <a:gd name="T13" fmla="*/ 52 h 53"/>
              <a:gd name="T14" fmla="*/ 0 w 24"/>
              <a:gd name="T15" fmla="*/ 29 h 53"/>
              <a:gd name="T16" fmla="*/ 0 w 24"/>
              <a:gd name="T17" fmla="*/ 29 h 53"/>
              <a:gd name="T18" fmla="*/ 0 w 24"/>
              <a:gd name="T19" fmla="*/ 29 h 53"/>
              <a:gd name="T20" fmla="*/ 0 w 24"/>
              <a:gd name="T21" fmla="*/ 29 h 53"/>
              <a:gd name="T22" fmla="*/ 0 w 24"/>
              <a:gd name="T23" fmla="*/ 29 h 53"/>
              <a:gd name="T24" fmla="*/ 0 w 24"/>
              <a:gd name="T25" fmla="*/ 28 h 53"/>
              <a:gd name="T26" fmla="*/ 0 w 24"/>
              <a:gd name="T27" fmla="*/ 28 h 53"/>
              <a:gd name="T28" fmla="*/ 0 w 24"/>
              <a:gd name="T29" fmla="*/ 28 h 53"/>
              <a:gd name="T30" fmla="*/ 0 w 24"/>
              <a:gd name="T31" fmla="*/ 28 h 53"/>
              <a:gd name="T32" fmla="*/ 0 w 24"/>
              <a:gd name="T33" fmla="*/ 28 h 53"/>
              <a:gd name="T34" fmla="*/ 0 w 24"/>
              <a:gd name="T35" fmla="*/ 27 h 53"/>
              <a:gd name="T36" fmla="*/ 0 w 24"/>
              <a:gd name="T37" fmla="*/ 27 h 53"/>
              <a:gd name="T38" fmla="*/ 0 w 24"/>
              <a:gd name="T39" fmla="*/ 27 h 53"/>
              <a:gd name="T40" fmla="*/ 0 w 24"/>
              <a:gd name="T41" fmla="*/ 27 h 53"/>
              <a:gd name="T42" fmla="*/ 0 w 24"/>
              <a:gd name="T43" fmla="*/ 27 h 53"/>
              <a:gd name="T44" fmla="*/ 0 w 24"/>
              <a:gd name="T45" fmla="*/ 27 h 53"/>
              <a:gd name="T46" fmla="*/ 0 w 24"/>
              <a:gd name="T47" fmla="*/ 27 h 53"/>
              <a:gd name="T48" fmla="*/ 0 w 24"/>
              <a:gd name="T49" fmla="*/ 27 h 53"/>
              <a:gd name="T50" fmla="*/ 0 w 24"/>
              <a:gd name="T51" fmla="*/ 27 h 53"/>
              <a:gd name="T52" fmla="*/ 0 w 24"/>
              <a:gd name="T53" fmla="*/ 27 h 53"/>
              <a:gd name="T54" fmla="*/ 0 w 24"/>
              <a:gd name="T55" fmla="*/ 26 h 53"/>
              <a:gd name="T56" fmla="*/ 0 w 24"/>
              <a:gd name="T57" fmla="*/ 26 h 53"/>
              <a:gd name="T58" fmla="*/ 0 w 24"/>
              <a:gd name="T59" fmla="*/ 26 h 53"/>
              <a:gd name="T60" fmla="*/ 0 w 24"/>
              <a:gd name="T61" fmla="*/ 26 h 53"/>
              <a:gd name="T62" fmla="*/ 0 w 24"/>
              <a:gd name="T63" fmla="*/ 26 h 53"/>
              <a:gd name="T64" fmla="*/ 0 w 24"/>
              <a:gd name="T65" fmla="*/ 25 h 53"/>
              <a:gd name="T66" fmla="*/ 0 w 24"/>
              <a:gd name="T67" fmla="*/ 25 h 53"/>
              <a:gd name="T68" fmla="*/ 0 w 24"/>
              <a:gd name="T69" fmla="*/ 25 h 53"/>
              <a:gd name="T70" fmla="*/ 0 w 24"/>
              <a:gd name="T71" fmla="*/ 25 h 53"/>
              <a:gd name="T72" fmla="*/ 0 w 24"/>
              <a:gd name="T73" fmla="*/ 25 h 53"/>
              <a:gd name="T74" fmla="*/ 17 w 24"/>
              <a:gd name="T75" fmla="*/ 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" h="53">
                <a:moveTo>
                  <a:pt x="17" y="2"/>
                </a:moveTo>
                <a:cubicBezTo>
                  <a:pt x="18" y="1"/>
                  <a:pt x="21" y="0"/>
                  <a:pt x="22" y="2"/>
                </a:cubicBezTo>
                <a:cubicBezTo>
                  <a:pt x="24" y="3"/>
                  <a:pt x="24" y="5"/>
                  <a:pt x="23" y="6"/>
                </a:cubicBezTo>
                <a:cubicBezTo>
                  <a:pt x="7" y="27"/>
                  <a:pt x="7" y="27"/>
                  <a:pt x="7" y="27"/>
                </a:cubicBezTo>
                <a:cubicBezTo>
                  <a:pt x="23" y="48"/>
                  <a:pt x="23" y="48"/>
                  <a:pt x="23" y="48"/>
                </a:cubicBezTo>
                <a:cubicBezTo>
                  <a:pt x="24" y="49"/>
                  <a:pt x="24" y="51"/>
                  <a:pt x="22" y="52"/>
                </a:cubicBezTo>
                <a:cubicBezTo>
                  <a:pt x="21" y="53"/>
                  <a:pt x="18" y="53"/>
                  <a:pt x="17" y="5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lnTo>
                  <a:pt x="17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7">
            <a:extLst>
              <a:ext uri="{FF2B5EF4-FFF2-40B4-BE49-F238E27FC236}">
                <a16:creationId xmlns:a16="http://schemas.microsoft.com/office/drawing/2014/main" xmlns="" id="{98E95448-824E-4FA4-8D3D-B28A714F1C22}"/>
              </a:ext>
            </a:extLst>
          </p:cNvPr>
          <p:cNvSpPr>
            <a:spLocks/>
          </p:cNvSpPr>
          <p:nvPr/>
        </p:nvSpPr>
        <p:spPr bwMode="auto">
          <a:xfrm>
            <a:off x="3071553" y="797719"/>
            <a:ext cx="683419" cy="684609"/>
          </a:xfrm>
          <a:custGeom>
            <a:avLst/>
            <a:gdLst>
              <a:gd name="T0" fmla="*/ 143 w 510"/>
              <a:gd name="T1" fmla="*/ 62 h 510"/>
              <a:gd name="T2" fmla="*/ 448 w 510"/>
              <a:gd name="T3" fmla="*/ 143 h 510"/>
              <a:gd name="T4" fmla="*/ 367 w 510"/>
              <a:gd name="T5" fmla="*/ 448 h 510"/>
              <a:gd name="T6" fmla="*/ 62 w 510"/>
              <a:gd name="T7" fmla="*/ 367 h 510"/>
              <a:gd name="T8" fmla="*/ 143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143" y="62"/>
                </a:moveTo>
                <a:cubicBezTo>
                  <a:pt x="250" y="0"/>
                  <a:pt x="387" y="37"/>
                  <a:pt x="448" y="143"/>
                </a:cubicBezTo>
                <a:cubicBezTo>
                  <a:pt x="510" y="250"/>
                  <a:pt x="474" y="387"/>
                  <a:pt x="367" y="448"/>
                </a:cubicBezTo>
                <a:cubicBezTo>
                  <a:pt x="260" y="510"/>
                  <a:pt x="123" y="473"/>
                  <a:pt x="62" y="367"/>
                </a:cubicBezTo>
                <a:cubicBezTo>
                  <a:pt x="0" y="260"/>
                  <a:pt x="37" y="123"/>
                  <a:pt x="143" y="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6">
            <a:extLst>
              <a:ext uri="{FF2B5EF4-FFF2-40B4-BE49-F238E27FC236}">
                <a16:creationId xmlns:a16="http://schemas.microsoft.com/office/drawing/2014/main" xmlns="" id="{26DCEF3B-929E-463C-B24B-66C51735D1CD}"/>
              </a:ext>
            </a:extLst>
          </p:cNvPr>
          <p:cNvSpPr>
            <a:spLocks noEditPoints="1"/>
          </p:cNvSpPr>
          <p:nvPr/>
        </p:nvSpPr>
        <p:spPr bwMode="auto">
          <a:xfrm>
            <a:off x="4301706" y="1155501"/>
            <a:ext cx="466559" cy="919758"/>
          </a:xfrm>
          <a:custGeom>
            <a:avLst/>
            <a:gdLst>
              <a:gd name="T0" fmla="*/ 309 w 317"/>
              <a:gd name="T1" fmla="*/ 671 h 714"/>
              <a:gd name="T2" fmla="*/ 307 w 317"/>
              <a:gd name="T3" fmla="*/ 666 h 714"/>
              <a:gd name="T4" fmla="*/ 304 w 317"/>
              <a:gd name="T5" fmla="*/ 660 h 714"/>
              <a:gd name="T6" fmla="*/ 301 w 317"/>
              <a:gd name="T7" fmla="*/ 656 h 714"/>
              <a:gd name="T8" fmla="*/ 295 w 317"/>
              <a:gd name="T9" fmla="*/ 652 h 714"/>
              <a:gd name="T10" fmla="*/ 291 w 317"/>
              <a:gd name="T11" fmla="*/ 649 h 714"/>
              <a:gd name="T12" fmla="*/ 284 w 317"/>
              <a:gd name="T13" fmla="*/ 648 h 714"/>
              <a:gd name="T14" fmla="*/ 277 w 317"/>
              <a:gd name="T15" fmla="*/ 648 h 714"/>
              <a:gd name="T16" fmla="*/ 272 w 317"/>
              <a:gd name="T17" fmla="*/ 649 h 714"/>
              <a:gd name="T18" fmla="*/ 266 w 317"/>
              <a:gd name="T19" fmla="*/ 651 h 714"/>
              <a:gd name="T20" fmla="*/ 261 w 317"/>
              <a:gd name="T21" fmla="*/ 653 h 714"/>
              <a:gd name="T22" fmla="*/ 257 w 317"/>
              <a:gd name="T23" fmla="*/ 658 h 714"/>
              <a:gd name="T24" fmla="*/ 254 w 317"/>
              <a:gd name="T25" fmla="*/ 664 h 714"/>
              <a:gd name="T26" fmla="*/ 252 w 317"/>
              <a:gd name="T27" fmla="*/ 669 h 714"/>
              <a:gd name="T28" fmla="*/ 250 w 317"/>
              <a:gd name="T29" fmla="*/ 675 h 714"/>
              <a:gd name="T30" fmla="*/ 250 w 317"/>
              <a:gd name="T31" fmla="*/ 682 h 714"/>
              <a:gd name="T32" fmla="*/ 252 w 317"/>
              <a:gd name="T33" fmla="*/ 687 h 714"/>
              <a:gd name="T34" fmla="*/ 255 w 317"/>
              <a:gd name="T35" fmla="*/ 693 h 714"/>
              <a:gd name="T36" fmla="*/ 258 w 317"/>
              <a:gd name="T37" fmla="*/ 697 h 714"/>
              <a:gd name="T38" fmla="*/ 263 w 317"/>
              <a:gd name="T39" fmla="*/ 702 h 714"/>
              <a:gd name="T40" fmla="*/ 268 w 317"/>
              <a:gd name="T41" fmla="*/ 704 h 714"/>
              <a:gd name="T42" fmla="*/ 275 w 317"/>
              <a:gd name="T43" fmla="*/ 706 h 714"/>
              <a:gd name="T44" fmla="*/ 281 w 317"/>
              <a:gd name="T45" fmla="*/ 706 h 714"/>
              <a:gd name="T46" fmla="*/ 288 w 317"/>
              <a:gd name="T47" fmla="*/ 705 h 714"/>
              <a:gd name="T48" fmla="*/ 293 w 317"/>
              <a:gd name="T49" fmla="*/ 703 h 714"/>
              <a:gd name="T50" fmla="*/ 298 w 317"/>
              <a:gd name="T51" fmla="*/ 701 h 714"/>
              <a:gd name="T52" fmla="*/ 302 w 317"/>
              <a:gd name="T53" fmla="*/ 696 h 714"/>
              <a:gd name="T54" fmla="*/ 306 w 317"/>
              <a:gd name="T55" fmla="*/ 691 h 714"/>
              <a:gd name="T56" fmla="*/ 308 w 317"/>
              <a:gd name="T57" fmla="*/ 685 h 714"/>
              <a:gd name="T58" fmla="*/ 309 w 317"/>
              <a:gd name="T59" fmla="*/ 679 h 714"/>
              <a:gd name="T60" fmla="*/ 284 w 317"/>
              <a:gd name="T61" fmla="*/ 640 h 714"/>
              <a:gd name="T62" fmla="*/ 292 w 317"/>
              <a:gd name="T63" fmla="*/ 641 h 714"/>
              <a:gd name="T64" fmla="*/ 300 w 317"/>
              <a:gd name="T65" fmla="*/ 644 h 714"/>
              <a:gd name="T66" fmla="*/ 306 w 317"/>
              <a:gd name="T67" fmla="*/ 650 h 714"/>
              <a:gd name="T68" fmla="*/ 310 w 317"/>
              <a:gd name="T69" fmla="*/ 656 h 714"/>
              <a:gd name="T70" fmla="*/ 315 w 317"/>
              <a:gd name="T71" fmla="*/ 662 h 714"/>
              <a:gd name="T72" fmla="*/ 317 w 317"/>
              <a:gd name="T73" fmla="*/ 669 h 714"/>
              <a:gd name="T74" fmla="*/ 317 w 317"/>
              <a:gd name="T75" fmla="*/ 678 h 714"/>
              <a:gd name="T76" fmla="*/ 317 w 317"/>
              <a:gd name="T77" fmla="*/ 686 h 714"/>
              <a:gd name="T78" fmla="*/ 313 w 317"/>
              <a:gd name="T79" fmla="*/ 693 h 714"/>
              <a:gd name="T80" fmla="*/ 310 w 317"/>
              <a:gd name="T81" fmla="*/ 700 h 714"/>
              <a:gd name="T82" fmla="*/ 304 w 317"/>
              <a:gd name="T83" fmla="*/ 705 h 714"/>
              <a:gd name="T84" fmla="*/ 298 w 317"/>
              <a:gd name="T85" fmla="*/ 710 h 714"/>
              <a:gd name="T86" fmla="*/ 291 w 317"/>
              <a:gd name="T87" fmla="*/ 713 h 714"/>
              <a:gd name="T88" fmla="*/ 283 w 317"/>
              <a:gd name="T89" fmla="*/ 714 h 714"/>
              <a:gd name="T90" fmla="*/ 275 w 317"/>
              <a:gd name="T91" fmla="*/ 714 h 714"/>
              <a:gd name="T92" fmla="*/ 267 w 317"/>
              <a:gd name="T93" fmla="*/ 712 h 714"/>
              <a:gd name="T94" fmla="*/ 261 w 317"/>
              <a:gd name="T95" fmla="*/ 710 h 714"/>
              <a:gd name="T96" fmla="*/ 254 w 317"/>
              <a:gd name="T97" fmla="*/ 704 h 714"/>
              <a:gd name="T98" fmla="*/ 249 w 317"/>
              <a:gd name="T99" fmla="*/ 699 h 714"/>
              <a:gd name="T100" fmla="*/ 245 w 317"/>
              <a:gd name="T101" fmla="*/ 692 h 714"/>
              <a:gd name="T102" fmla="*/ 243 w 317"/>
              <a:gd name="T103" fmla="*/ 685 h 714"/>
              <a:gd name="T104" fmla="*/ 243 w 317"/>
              <a:gd name="T105" fmla="*/ 677 h 714"/>
              <a:gd name="T106" fmla="*/ 243 w 317"/>
              <a:gd name="T107" fmla="*/ 669 h 714"/>
              <a:gd name="T108" fmla="*/ 246 w 317"/>
              <a:gd name="T109" fmla="*/ 661 h 714"/>
              <a:gd name="T110" fmla="*/ 249 w 317"/>
              <a:gd name="T111" fmla="*/ 655 h 714"/>
              <a:gd name="T112" fmla="*/ 255 w 317"/>
              <a:gd name="T113" fmla="*/ 649 h 714"/>
              <a:gd name="T114" fmla="*/ 261 w 317"/>
              <a:gd name="T115" fmla="*/ 644 h 714"/>
              <a:gd name="T116" fmla="*/ 268 w 317"/>
              <a:gd name="T117" fmla="*/ 641 h 714"/>
              <a:gd name="T118" fmla="*/ 275 w 317"/>
              <a:gd name="T119" fmla="*/ 640 h 714"/>
              <a:gd name="T120" fmla="*/ 266 w 317"/>
              <a:gd name="T121" fmla="*/ 544 h 714"/>
              <a:gd name="T122" fmla="*/ 30 w 317"/>
              <a:gd name="T123" fmla="*/ 537 h 714"/>
              <a:gd name="T124" fmla="*/ 0 w 317"/>
              <a:gd name="T125" fmla="*/ 29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" h="714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09" y="677"/>
                </a:moveTo>
                <a:lnTo>
                  <a:pt x="309" y="677"/>
                </a:lnTo>
                <a:lnTo>
                  <a:pt x="309" y="677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69"/>
                </a:lnTo>
                <a:lnTo>
                  <a:pt x="309" y="669"/>
                </a:lnTo>
                <a:lnTo>
                  <a:pt x="309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6"/>
                </a:lnTo>
                <a:lnTo>
                  <a:pt x="308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4"/>
                </a:lnTo>
                <a:lnTo>
                  <a:pt x="307" y="664"/>
                </a:lnTo>
                <a:lnTo>
                  <a:pt x="307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1"/>
                </a:lnTo>
                <a:lnTo>
                  <a:pt x="306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3" y="660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7"/>
                </a:lnTo>
                <a:lnTo>
                  <a:pt x="302" y="657"/>
                </a:lnTo>
                <a:lnTo>
                  <a:pt x="302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6"/>
                </a:lnTo>
                <a:lnTo>
                  <a:pt x="301" y="656"/>
                </a:lnTo>
                <a:lnTo>
                  <a:pt x="301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5"/>
                </a:lnTo>
                <a:lnTo>
                  <a:pt x="300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3"/>
                </a:lnTo>
                <a:lnTo>
                  <a:pt x="299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7" y="653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1"/>
                </a:lnTo>
                <a:lnTo>
                  <a:pt x="295" y="651"/>
                </a:lnTo>
                <a:lnTo>
                  <a:pt x="295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8"/>
                </a:lnTo>
                <a:lnTo>
                  <a:pt x="288" y="648"/>
                </a:lnTo>
                <a:lnTo>
                  <a:pt x="288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9"/>
                </a:lnTo>
                <a:lnTo>
                  <a:pt x="272" y="649"/>
                </a:lnTo>
                <a:lnTo>
                  <a:pt x="272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50"/>
                </a:lnTo>
                <a:lnTo>
                  <a:pt x="268" y="650"/>
                </a:lnTo>
                <a:lnTo>
                  <a:pt x="268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1"/>
                </a:lnTo>
                <a:lnTo>
                  <a:pt x="266" y="651"/>
                </a:lnTo>
                <a:lnTo>
                  <a:pt x="266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4" y="651"/>
                </a:lnTo>
                <a:lnTo>
                  <a:pt x="264" y="651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3"/>
                </a:lnTo>
                <a:lnTo>
                  <a:pt x="263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1" y="653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59" y="655"/>
                </a:lnTo>
                <a:lnTo>
                  <a:pt x="259" y="655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8" y="656"/>
                </a:lnTo>
                <a:lnTo>
                  <a:pt x="258" y="656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7" y="657"/>
                </a:lnTo>
                <a:lnTo>
                  <a:pt x="257" y="657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6" y="658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60"/>
                </a:lnTo>
                <a:lnTo>
                  <a:pt x="256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2" y="666"/>
                </a:lnTo>
                <a:lnTo>
                  <a:pt x="252" y="666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0" y="669"/>
                </a:lnTo>
                <a:lnTo>
                  <a:pt x="250" y="669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1"/>
                </a:lnTo>
                <a:lnTo>
                  <a:pt x="253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2" y="700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4"/>
                </a:lnTo>
                <a:lnTo>
                  <a:pt x="266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3" y="705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1" y="705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3" y="704"/>
                </a:lnTo>
                <a:lnTo>
                  <a:pt x="293" y="704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5" y="703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1"/>
                </a:lnTo>
                <a:lnTo>
                  <a:pt x="297" y="701"/>
                </a:lnTo>
                <a:lnTo>
                  <a:pt x="297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300" y="700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1" y="699"/>
                </a:lnTo>
                <a:lnTo>
                  <a:pt x="301" y="699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2" y="697"/>
                </a:lnTo>
                <a:lnTo>
                  <a:pt x="302" y="697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4"/>
                </a:lnTo>
                <a:lnTo>
                  <a:pt x="303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6" y="693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7" y="691"/>
                </a:lnTo>
                <a:lnTo>
                  <a:pt x="307" y="691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8" y="688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9" y="685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close/>
                <a:moveTo>
                  <a:pt x="280" y="640"/>
                </a:moveTo>
                <a:lnTo>
                  <a:pt x="280" y="640"/>
                </a:lnTo>
                <a:lnTo>
                  <a:pt x="280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1"/>
                </a:lnTo>
                <a:lnTo>
                  <a:pt x="289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5" y="642"/>
                </a:lnTo>
                <a:lnTo>
                  <a:pt x="295" y="642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8" y="643"/>
                </a:lnTo>
                <a:lnTo>
                  <a:pt x="298" y="643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300" y="644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7"/>
                </a:lnTo>
                <a:lnTo>
                  <a:pt x="301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4" y="648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6" y="649"/>
                </a:lnTo>
                <a:lnTo>
                  <a:pt x="306" y="649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7" y="650"/>
                </a:lnTo>
                <a:lnTo>
                  <a:pt x="307" y="650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8" y="651"/>
                </a:lnTo>
                <a:lnTo>
                  <a:pt x="308" y="651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6"/>
                </a:lnTo>
                <a:lnTo>
                  <a:pt x="310" y="656"/>
                </a:lnTo>
                <a:lnTo>
                  <a:pt x="310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3" y="659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5" y="661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8"/>
                </a:lnTo>
                <a:lnTo>
                  <a:pt x="316" y="668"/>
                </a:lnTo>
                <a:lnTo>
                  <a:pt x="316" y="668"/>
                </a:lnTo>
                <a:lnTo>
                  <a:pt x="317" y="668"/>
                </a:lnTo>
                <a:lnTo>
                  <a:pt x="317" y="668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90"/>
                </a:lnTo>
                <a:lnTo>
                  <a:pt x="316" y="690"/>
                </a:lnTo>
                <a:lnTo>
                  <a:pt x="316" y="690"/>
                </a:lnTo>
                <a:lnTo>
                  <a:pt x="315" y="690"/>
                </a:lnTo>
                <a:lnTo>
                  <a:pt x="315" y="690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1" y="696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9"/>
                </a:lnTo>
                <a:lnTo>
                  <a:pt x="311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09" y="700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2" y="706"/>
                </a:lnTo>
                <a:lnTo>
                  <a:pt x="302" y="706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9"/>
                </a:lnTo>
                <a:lnTo>
                  <a:pt x="301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299" y="709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3"/>
                </a:lnTo>
                <a:lnTo>
                  <a:pt x="292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7" y="713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09"/>
                </a:lnTo>
                <a:lnTo>
                  <a:pt x="261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8" y="709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6"/>
                </a:lnTo>
                <a:lnTo>
                  <a:pt x="257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3" y="704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0"/>
                </a:lnTo>
                <a:lnTo>
                  <a:pt x="250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8" y="699"/>
                </a:lnTo>
                <a:lnTo>
                  <a:pt x="248" y="699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0"/>
                </a:lnTo>
                <a:lnTo>
                  <a:pt x="245" y="690"/>
                </a:lnTo>
                <a:lnTo>
                  <a:pt x="245" y="690"/>
                </a:lnTo>
                <a:lnTo>
                  <a:pt x="244" y="690"/>
                </a:lnTo>
                <a:lnTo>
                  <a:pt x="244" y="690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5"/>
                </a:lnTo>
                <a:lnTo>
                  <a:pt x="244" y="665"/>
                </a:lnTo>
                <a:lnTo>
                  <a:pt x="244" y="665"/>
                </a:lnTo>
                <a:lnTo>
                  <a:pt x="245" y="665"/>
                </a:lnTo>
                <a:lnTo>
                  <a:pt x="245" y="665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6"/>
                </a:lnTo>
                <a:lnTo>
                  <a:pt x="248" y="656"/>
                </a:lnTo>
                <a:lnTo>
                  <a:pt x="248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50" y="655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1"/>
                </a:lnTo>
                <a:lnTo>
                  <a:pt x="252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0"/>
                </a:lnTo>
                <a:lnTo>
                  <a:pt x="253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49"/>
                </a:lnTo>
                <a:lnTo>
                  <a:pt x="254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7" y="648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6"/>
                </a:lnTo>
                <a:lnTo>
                  <a:pt x="258" y="646"/>
                </a:lnTo>
                <a:lnTo>
                  <a:pt x="258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3"/>
                </a:lnTo>
                <a:lnTo>
                  <a:pt x="262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2"/>
                </a:lnTo>
                <a:lnTo>
                  <a:pt x="264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7" y="642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1" y="641"/>
                </a:lnTo>
                <a:lnTo>
                  <a:pt x="271" y="641"/>
                </a:lnTo>
                <a:lnTo>
                  <a:pt x="271" y="640"/>
                </a:lnTo>
                <a:lnTo>
                  <a:pt x="271" y="640"/>
                </a:lnTo>
                <a:lnTo>
                  <a:pt x="271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close/>
                <a:moveTo>
                  <a:pt x="284" y="637"/>
                </a:moveTo>
                <a:lnTo>
                  <a:pt x="276" y="637"/>
                </a:lnTo>
                <a:lnTo>
                  <a:pt x="276" y="621"/>
                </a:lnTo>
                <a:lnTo>
                  <a:pt x="284" y="621"/>
                </a:lnTo>
                <a:lnTo>
                  <a:pt x="284" y="637"/>
                </a:lnTo>
                <a:lnTo>
                  <a:pt x="284" y="637"/>
                </a:lnTo>
                <a:close/>
                <a:moveTo>
                  <a:pt x="284" y="589"/>
                </a:moveTo>
                <a:lnTo>
                  <a:pt x="276" y="589"/>
                </a:lnTo>
                <a:lnTo>
                  <a:pt x="276" y="574"/>
                </a:lnTo>
                <a:lnTo>
                  <a:pt x="284" y="574"/>
                </a:lnTo>
                <a:lnTo>
                  <a:pt x="284" y="589"/>
                </a:lnTo>
                <a:lnTo>
                  <a:pt x="284" y="589"/>
                </a:lnTo>
                <a:close/>
                <a:moveTo>
                  <a:pt x="284" y="543"/>
                </a:moveTo>
                <a:lnTo>
                  <a:pt x="282" y="543"/>
                </a:lnTo>
                <a:lnTo>
                  <a:pt x="280" y="544"/>
                </a:lnTo>
                <a:lnTo>
                  <a:pt x="266" y="544"/>
                </a:lnTo>
                <a:lnTo>
                  <a:pt x="266" y="537"/>
                </a:lnTo>
                <a:lnTo>
                  <a:pt x="280" y="537"/>
                </a:lnTo>
                <a:lnTo>
                  <a:pt x="284" y="537"/>
                </a:lnTo>
                <a:lnTo>
                  <a:pt x="284" y="541"/>
                </a:lnTo>
                <a:lnTo>
                  <a:pt x="284" y="543"/>
                </a:lnTo>
                <a:lnTo>
                  <a:pt x="284" y="543"/>
                </a:lnTo>
                <a:close/>
                <a:moveTo>
                  <a:pt x="235" y="537"/>
                </a:moveTo>
                <a:lnTo>
                  <a:pt x="235" y="544"/>
                </a:lnTo>
                <a:lnTo>
                  <a:pt x="219" y="544"/>
                </a:lnTo>
                <a:lnTo>
                  <a:pt x="219" y="537"/>
                </a:lnTo>
                <a:lnTo>
                  <a:pt x="235" y="537"/>
                </a:lnTo>
                <a:lnTo>
                  <a:pt x="235" y="537"/>
                </a:lnTo>
                <a:close/>
                <a:moveTo>
                  <a:pt x="187" y="537"/>
                </a:moveTo>
                <a:lnTo>
                  <a:pt x="187" y="544"/>
                </a:lnTo>
                <a:lnTo>
                  <a:pt x="172" y="544"/>
                </a:lnTo>
                <a:lnTo>
                  <a:pt x="172" y="537"/>
                </a:lnTo>
                <a:lnTo>
                  <a:pt x="187" y="537"/>
                </a:lnTo>
                <a:lnTo>
                  <a:pt x="187" y="537"/>
                </a:lnTo>
                <a:close/>
                <a:moveTo>
                  <a:pt x="140" y="537"/>
                </a:moveTo>
                <a:lnTo>
                  <a:pt x="140" y="544"/>
                </a:lnTo>
                <a:lnTo>
                  <a:pt x="124" y="544"/>
                </a:lnTo>
                <a:lnTo>
                  <a:pt x="124" y="537"/>
                </a:lnTo>
                <a:lnTo>
                  <a:pt x="140" y="537"/>
                </a:lnTo>
                <a:lnTo>
                  <a:pt x="140" y="537"/>
                </a:lnTo>
                <a:close/>
                <a:moveTo>
                  <a:pt x="93" y="537"/>
                </a:moveTo>
                <a:lnTo>
                  <a:pt x="93" y="544"/>
                </a:lnTo>
                <a:lnTo>
                  <a:pt x="77" y="544"/>
                </a:lnTo>
                <a:lnTo>
                  <a:pt x="77" y="537"/>
                </a:lnTo>
                <a:lnTo>
                  <a:pt x="93" y="537"/>
                </a:lnTo>
                <a:lnTo>
                  <a:pt x="93" y="537"/>
                </a:lnTo>
                <a:close/>
                <a:moveTo>
                  <a:pt x="46" y="537"/>
                </a:moveTo>
                <a:lnTo>
                  <a:pt x="46" y="544"/>
                </a:lnTo>
                <a:lnTo>
                  <a:pt x="30" y="544"/>
                </a:lnTo>
                <a:lnTo>
                  <a:pt x="30" y="537"/>
                </a:lnTo>
                <a:lnTo>
                  <a:pt x="46" y="537"/>
                </a:lnTo>
                <a:lnTo>
                  <a:pt x="46" y="537"/>
                </a:lnTo>
                <a:close/>
                <a:moveTo>
                  <a:pt x="8" y="535"/>
                </a:moveTo>
                <a:lnTo>
                  <a:pt x="0" y="535"/>
                </a:lnTo>
                <a:lnTo>
                  <a:pt x="0" y="519"/>
                </a:lnTo>
                <a:lnTo>
                  <a:pt x="8" y="519"/>
                </a:lnTo>
                <a:lnTo>
                  <a:pt x="8" y="535"/>
                </a:lnTo>
                <a:lnTo>
                  <a:pt x="8" y="535"/>
                </a:lnTo>
                <a:close/>
                <a:moveTo>
                  <a:pt x="8" y="488"/>
                </a:moveTo>
                <a:lnTo>
                  <a:pt x="0" y="488"/>
                </a:lnTo>
                <a:lnTo>
                  <a:pt x="0" y="472"/>
                </a:lnTo>
                <a:lnTo>
                  <a:pt x="8" y="472"/>
                </a:lnTo>
                <a:lnTo>
                  <a:pt x="8" y="488"/>
                </a:lnTo>
                <a:lnTo>
                  <a:pt x="8" y="488"/>
                </a:lnTo>
                <a:close/>
                <a:moveTo>
                  <a:pt x="8" y="441"/>
                </a:moveTo>
                <a:lnTo>
                  <a:pt x="0" y="441"/>
                </a:lnTo>
                <a:lnTo>
                  <a:pt x="0" y="425"/>
                </a:lnTo>
                <a:lnTo>
                  <a:pt x="8" y="425"/>
                </a:lnTo>
                <a:lnTo>
                  <a:pt x="8" y="441"/>
                </a:lnTo>
                <a:lnTo>
                  <a:pt x="8" y="441"/>
                </a:lnTo>
                <a:close/>
                <a:moveTo>
                  <a:pt x="8" y="393"/>
                </a:moveTo>
                <a:lnTo>
                  <a:pt x="0" y="393"/>
                </a:lnTo>
                <a:lnTo>
                  <a:pt x="0" y="378"/>
                </a:lnTo>
                <a:lnTo>
                  <a:pt x="8" y="378"/>
                </a:lnTo>
                <a:lnTo>
                  <a:pt x="8" y="393"/>
                </a:lnTo>
                <a:lnTo>
                  <a:pt x="8" y="393"/>
                </a:lnTo>
                <a:close/>
                <a:moveTo>
                  <a:pt x="8" y="346"/>
                </a:moveTo>
                <a:lnTo>
                  <a:pt x="0" y="346"/>
                </a:lnTo>
                <a:lnTo>
                  <a:pt x="0" y="330"/>
                </a:lnTo>
                <a:lnTo>
                  <a:pt x="8" y="330"/>
                </a:lnTo>
                <a:lnTo>
                  <a:pt x="8" y="346"/>
                </a:lnTo>
                <a:lnTo>
                  <a:pt x="8" y="346"/>
                </a:lnTo>
                <a:close/>
                <a:moveTo>
                  <a:pt x="8" y="299"/>
                </a:moveTo>
                <a:lnTo>
                  <a:pt x="0" y="299"/>
                </a:lnTo>
                <a:lnTo>
                  <a:pt x="0" y="283"/>
                </a:lnTo>
                <a:lnTo>
                  <a:pt x="8" y="283"/>
                </a:lnTo>
                <a:lnTo>
                  <a:pt x="8" y="299"/>
                </a:lnTo>
                <a:lnTo>
                  <a:pt x="8" y="299"/>
                </a:lnTo>
                <a:close/>
                <a:moveTo>
                  <a:pt x="8" y="253"/>
                </a:moveTo>
                <a:lnTo>
                  <a:pt x="0" y="253"/>
                </a:lnTo>
                <a:lnTo>
                  <a:pt x="0" y="237"/>
                </a:lnTo>
                <a:lnTo>
                  <a:pt x="8" y="237"/>
                </a:lnTo>
                <a:lnTo>
                  <a:pt x="8" y="253"/>
                </a:lnTo>
                <a:lnTo>
                  <a:pt x="8" y="253"/>
                </a:lnTo>
                <a:close/>
                <a:moveTo>
                  <a:pt x="8" y="205"/>
                </a:moveTo>
                <a:lnTo>
                  <a:pt x="0" y="205"/>
                </a:lnTo>
                <a:lnTo>
                  <a:pt x="0" y="189"/>
                </a:lnTo>
                <a:lnTo>
                  <a:pt x="8" y="189"/>
                </a:lnTo>
                <a:lnTo>
                  <a:pt x="8" y="205"/>
                </a:lnTo>
                <a:lnTo>
                  <a:pt x="8" y="205"/>
                </a:lnTo>
                <a:close/>
                <a:moveTo>
                  <a:pt x="8" y="158"/>
                </a:moveTo>
                <a:lnTo>
                  <a:pt x="0" y="158"/>
                </a:lnTo>
                <a:lnTo>
                  <a:pt x="0" y="142"/>
                </a:lnTo>
                <a:lnTo>
                  <a:pt x="8" y="142"/>
                </a:lnTo>
                <a:lnTo>
                  <a:pt x="8" y="158"/>
                </a:lnTo>
                <a:lnTo>
                  <a:pt x="8" y="158"/>
                </a:lnTo>
                <a:close/>
                <a:moveTo>
                  <a:pt x="8" y="111"/>
                </a:moveTo>
                <a:lnTo>
                  <a:pt x="0" y="111"/>
                </a:lnTo>
                <a:lnTo>
                  <a:pt x="0" y="95"/>
                </a:lnTo>
                <a:lnTo>
                  <a:pt x="8" y="95"/>
                </a:lnTo>
                <a:lnTo>
                  <a:pt x="8" y="111"/>
                </a:lnTo>
                <a:lnTo>
                  <a:pt x="8" y="111"/>
                </a:lnTo>
                <a:close/>
                <a:moveTo>
                  <a:pt x="8" y="63"/>
                </a:moveTo>
                <a:lnTo>
                  <a:pt x="0" y="63"/>
                </a:lnTo>
                <a:lnTo>
                  <a:pt x="0" y="48"/>
                </a:lnTo>
                <a:lnTo>
                  <a:pt x="8" y="48"/>
                </a:lnTo>
                <a:lnTo>
                  <a:pt x="8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7">
            <a:extLst>
              <a:ext uri="{FF2B5EF4-FFF2-40B4-BE49-F238E27FC236}">
                <a16:creationId xmlns:a16="http://schemas.microsoft.com/office/drawing/2014/main" xmlns="" id="{40AA9F33-1992-4795-999D-BC7DD96059A3}"/>
              </a:ext>
            </a:extLst>
          </p:cNvPr>
          <p:cNvSpPr>
            <a:spLocks noEditPoints="1"/>
          </p:cNvSpPr>
          <p:nvPr/>
        </p:nvSpPr>
        <p:spPr bwMode="auto">
          <a:xfrm>
            <a:off x="3400760" y="1491854"/>
            <a:ext cx="419100" cy="567928"/>
          </a:xfrm>
          <a:custGeom>
            <a:avLst/>
            <a:gdLst>
              <a:gd name="T0" fmla="*/ 344 w 352"/>
              <a:gd name="T1" fmla="*/ 434 h 477"/>
              <a:gd name="T2" fmla="*/ 342 w 352"/>
              <a:gd name="T3" fmla="*/ 429 h 477"/>
              <a:gd name="T4" fmla="*/ 339 w 352"/>
              <a:gd name="T5" fmla="*/ 423 h 477"/>
              <a:gd name="T6" fmla="*/ 335 w 352"/>
              <a:gd name="T7" fmla="*/ 419 h 477"/>
              <a:gd name="T8" fmla="*/ 330 w 352"/>
              <a:gd name="T9" fmla="*/ 415 h 477"/>
              <a:gd name="T10" fmla="*/ 325 w 352"/>
              <a:gd name="T11" fmla="*/ 412 h 477"/>
              <a:gd name="T12" fmla="*/ 319 w 352"/>
              <a:gd name="T13" fmla="*/ 411 h 477"/>
              <a:gd name="T14" fmla="*/ 312 w 352"/>
              <a:gd name="T15" fmla="*/ 411 h 477"/>
              <a:gd name="T16" fmla="*/ 307 w 352"/>
              <a:gd name="T17" fmla="*/ 412 h 477"/>
              <a:gd name="T18" fmla="*/ 301 w 352"/>
              <a:gd name="T19" fmla="*/ 414 h 477"/>
              <a:gd name="T20" fmla="*/ 295 w 352"/>
              <a:gd name="T21" fmla="*/ 416 h 477"/>
              <a:gd name="T22" fmla="*/ 291 w 352"/>
              <a:gd name="T23" fmla="*/ 421 h 477"/>
              <a:gd name="T24" fmla="*/ 287 w 352"/>
              <a:gd name="T25" fmla="*/ 427 h 477"/>
              <a:gd name="T26" fmla="*/ 285 w 352"/>
              <a:gd name="T27" fmla="*/ 432 h 477"/>
              <a:gd name="T28" fmla="*/ 284 w 352"/>
              <a:gd name="T29" fmla="*/ 438 h 477"/>
              <a:gd name="T30" fmla="*/ 285 w 352"/>
              <a:gd name="T31" fmla="*/ 445 h 477"/>
              <a:gd name="T32" fmla="*/ 286 w 352"/>
              <a:gd name="T33" fmla="*/ 450 h 477"/>
              <a:gd name="T34" fmla="*/ 290 w 352"/>
              <a:gd name="T35" fmla="*/ 456 h 477"/>
              <a:gd name="T36" fmla="*/ 293 w 352"/>
              <a:gd name="T37" fmla="*/ 460 h 477"/>
              <a:gd name="T38" fmla="*/ 298 w 352"/>
              <a:gd name="T39" fmla="*/ 465 h 477"/>
              <a:gd name="T40" fmla="*/ 303 w 352"/>
              <a:gd name="T41" fmla="*/ 467 h 477"/>
              <a:gd name="T42" fmla="*/ 309 w 352"/>
              <a:gd name="T43" fmla="*/ 469 h 477"/>
              <a:gd name="T44" fmla="*/ 316 w 352"/>
              <a:gd name="T45" fmla="*/ 469 h 477"/>
              <a:gd name="T46" fmla="*/ 322 w 352"/>
              <a:gd name="T47" fmla="*/ 468 h 477"/>
              <a:gd name="T48" fmla="*/ 328 w 352"/>
              <a:gd name="T49" fmla="*/ 466 h 477"/>
              <a:gd name="T50" fmla="*/ 333 w 352"/>
              <a:gd name="T51" fmla="*/ 464 h 477"/>
              <a:gd name="T52" fmla="*/ 337 w 352"/>
              <a:gd name="T53" fmla="*/ 459 h 477"/>
              <a:gd name="T54" fmla="*/ 340 w 352"/>
              <a:gd name="T55" fmla="*/ 454 h 477"/>
              <a:gd name="T56" fmla="*/ 343 w 352"/>
              <a:gd name="T57" fmla="*/ 448 h 477"/>
              <a:gd name="T58" fmla="*/ 344 w 352"/>
              <a:gd name="T59" fmla="*/ 442 h 477"/>
              <a:gd name="T60" fmla="*/ 323 w 352"/>
              <a:gd name="T61" fmla="*/ 403 h 477"/>
              <a:gd name="T62" fmla="*/ 330 w 352"/>
              <a:gd name="T63" fmla="*/ 406 h 477"/>
              <a:gd name="T64" fmla="*/ 337 w 352"/>
              <a:gd name="T65" fmla="*/ 410 h 477"/>
              <a:gd name="T66" fmla="*/ 343 w 352"/>
              <a:gd name="T67" fmla="*/ 415 h 477"/>
              <a:gd name="T68" fmla="*/ 347 w 352"/>
              <a:gd name="T69" fmla="*/ 421 h 477"/>
              <a:gd name="T70" fmla="*/ 351 w 352"/>
              <a:gd name="T71" fmla="*/ 429 h 477"/>
              <a:gd name="T72" fmla="*/ 352 w 352"/>
              <a:gd name="T73" fmla="*/ 437 h 477"/>
              <a:gd name="T74" fmla="*/ 352 w 352"/>
              <a:gd name="T75" fmla="*/ 445 h 477"/>
              <a:gd name="T76" fmla="*/ 349 w 352"/>
              <a:gd name="T77" fmla="*/ 453 h 477"/>
              <a:gd name="T78" fmla="*/ 346 w 352"/>
              <a:gd name="T79" fmla="*/ 459 h 477"/>
              <a:gd name="T80" fmla="*/ 342 w 352"/>
              <a:gd name="T81" fmla="*/ 465 h 477"/>
              <a:gd name="T82" fmla="*/ 336 w 352"/>
              <a:gd name="T83" fmla="*/ 471 h 477"/>
              <a:gd name="T84" fmla="*/ 329 w 352"/>
              <a:gd name="T85" fmla="*/ 474 h 477"/>
              <a:gd name="T86" fmla="*/ 322 w 352"/>
              <a:gd name="T87" fmla="*/ 477 h 477"/>
              <a:gd name="T88" fmla="*/ 314 w 352"/>
              <a:gd name="T89" fmla="*/ 477 h 477"/>
              <a:gd name="T90" fmla="*/ 305 w 352"/>
              <a:gd name="T91" fmla="*/ 477 h 477"/>
              <a:gd name="T92" fmla="*/ 299 w 352"/>
              <a:gd name="T93" fmla="*/ 474 h 477"/>
              <a:gd name="T94" fmla="*/ 292 w 352"/>
              <a:gd name="T95" fmla="*/ 471 h 477"/>
              <a:gd name="T96" fmla="*/ 286 w 352"/>
              <a:gd name="T97" fmla="*/ 465 h 477"/>
              <a:gd name="T98" fmla="*/ 282 w 352"/>
              <a:gd name="T99" fmla="*/ 459 h 477"/>
              <a:gd name="T100" fmla="*/ 278 w 352"/>
              <a:gd name="T101" fmla="*/ 451 h 477"/>
              <a:gd name="T102" fmla="*/ 277 w 352"/>
              <a:gd name="T103" fmla="*/ 445 h 477"/>
              <a:gd name="T104" fmla="*/ 277 w 352"/>
              <a:gd name="T105" fmla="*/ 436 h 477"/>
              <a:gd name="T106" fmla="*/ 278 w 352"/>
              <a:gd name="T107" fmla="*/ 428 h 477"/>
              <a:gd name="T108" fmla="*/ 282 w 352"/>
              <a:gd name="T109" fmla="*/ 421 h 477"/>
              <a:gd name="T110" fmla="*/ 286 w 352"/>
              <a:gd name="T111" fmla="*/ 415 h 477"/>
              <a:gd name="T112" fmla="*/ 292 w 352"/>
              <a:gd name="T113" fmla="*/ 410 h 477"/>
              <a:gd name="T114" fmla="*/ 299 w 352"/>
              <a:gd name="T115" fmla="*/ 406 h 477"/>
              <a:gd name="T116" fmla="*/ 305 w 352"/>
              <a:gd name="T117" fmla="*/ 403 h 477"/>
              <a:gd name="T118" fmla="*/ 318 w 352"/>
              <a:gd name="T119" fmla="*/ 317 h 477"/>
              <a:gd name="T120" fmla="*/ 54 w 352"/>
              <a:gd name="T121" fmla="*/ 282 h 477"/>
              <a:gd name="T122" fmla="*/ 8 w 352"/>
              <a:gd name="T123" fmla="*/ 62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2" h="477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44" y="440"/>
                </a:moveTo>
                <a:lnTo>
                  <a:pt x="344" y="440"/>
                </a:lnTo>
                <a:lnTo>
                  <a:pt x="344" y="440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3"/>
                </a:lnTo>
                <a:lnTo>
                  <a:pt x="344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2" y="430"/>
                </a:lnTo>
                <a:lnTo>
                  <a:pt x="342" y="430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39" y="425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7" y="422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3"/>
                </a:lnTo>
                <a:lnTo>
                  <a:pt x="328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2"/>
                </a:lnTo>
                <a:lnTo>
                  <a:pt x="326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1"/>
                </a:lnTo>
                <a:lnTo>
                  <a:pt x="322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2"/>
                </a:lnTo>
                <a:lnTo>
                  <a:pt x="307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3"/>
                </a:lnTo>
                <a:lnTo>
                  <a:pt x="303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5"/>
                </a:lnTo>
                <a:lnTo>
                  <a:pt x="299" y="415"/>
                </a:lnTo>
                <a:lnTo>
                  <a:pt x="299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0" y="422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4"/>
                </a:lnTo>
                <a:lnTo>
                  <a:pt x="290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5" y="431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5" y="442"/>
                </a:lnTo>
                <a:lnTo>
                  <a:pt x="285" y="442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7" y="451"/>
                </a:lnTo>
                <a:lnTo>
                  <a:pt x="287" y="451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9" y="454"/>
                </a:lnTo>
                <a:lnTo>
                  <a:pt x="289" y="454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9"/>
                </a:lnTo>
                <a:lnTo>
                  <a:pt x="291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3"/>
                </a:lnTo>
                <a:lnTo>
                  <a:pt x="294" y="463"/>
                </a:lnTo>
                <a:lnTo>
                  <a:pt x="294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8" y="464"/>
                </a:lnTo>
                <a:lnTo>
                  <a:pt x="298" y="464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6"/>
                </a:lnTo>
                <a:lnTo>
                  <a:pt x="299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8"/>
                </a:lnTo>
                <a:lnTo>
                  <a:pt x="303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8"/>
                </a:lnTo>
                <a:lnTo>
                  <a:pt x="321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1" y="465"/>
                </a:lnTo>
                <a:lnTo>
                  <a:pt x="331" y="465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3"/>
                </a:lnTo>
                <a:lnTo>
                  <a:pt x="333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8"/>
                </a:lnTo>
                <a:lnTo>
                  <a:pt x="337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9" y="457"/>
                </a:lnTo>
                <a:lnTo>
                  <a:pt x="339" y="457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5"/>
                </a:lnTo>
                <a:lnTo>
                  <a:pt x="339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0"/>
                </a:lnTo>
                <a:lnTo>
                  <a:pt x="342" y="450"/>
                </a:lnTo>
                <a:lnTo>
                  <a:pt x="342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4" y="447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close/>
                <a:moveTo>
                  <a:pt x="318" y="403"/>
                </a:moveTo>
                <a:lnTo>
                  <a:pt x="318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3" y="403"/>
                </a:lnTo>
                <a:lnTo>
                  <a:pt x="323" y="403"/>
                </a:lnTo>
                <a:lnTo>
                  <a:pt x="323" y="404"/>
                </a:lnTo>
                <a:lnTo>
                  <a:pt x="323" y="404"/>
                </a:lnTo>
                <a:lnTo>
                  <a:pt x="323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5"/>
                </a:lnTo>
                <a:lnTo>
                  <a:pt x="327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30" y="405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3" y="406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6" y="409"/>
                </a:lnTo>
                <a:lnTo>
                  <a:pt x="336" y="409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1"/>
                </a:lnTo>
                <a:lnTo>
                  <a:pt x="337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40" y="412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2" y="413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8"/>
                </a:lnTo>
                <a:lnTo>
                  <a:pt x="344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6" y="419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1"/>
                </a:lnTo>
                <a:lnTo>
                  <a:pt x="346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5"/>
                </a:lnTo>
                <a:lnTo>
                  <a:pt x="348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2" y="432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49" y="451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5"/>
                </a:lnTo>
                <a:lnTo>
                  <a:pt x="349" y="455"/>
                </a:lnTo>
                <a:lnTo>
                  <a:pt x="349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7" y="457"/>
                </a:lnTo>
                <a:lnTo>
                  <a:pt x="347" y="457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9"/>
                </a:lnTo>
                <a:lnTo>
                  <a:pt x="347" y="459"/>
                </a:lnTo>
                <a:lnTo>
                  <a:pt x="347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3"/>
                </a:lnTo>
                <a:lnTo>
                  <a:pt x="345" y="463"/>
                </a:lnTo>
                <a:lnTo>
                  <a:pt x="345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3" y="464"/>
                </a:lnTo>
                <a:lnTo>
                  <a:pt x="343" y="464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2" y="465"/>
                </a:lnTo>
                <a:lnTo>
                  <a:pt x="342" y="465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39" y="467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8" y="468"/>
                </a:lnTo>
                <a:lnTo>
                  <a:pt x="338" y="468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71"/>
                </a:lnTo>
                <a:lnTo>
                  <a:pt x="337" y="471"/>
                </a:lnTo>
                <a:lnTo>
                  <a:pt x="337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3"/>
                </a:lnTo>
                <a:lnTo>
                  <a:pt x="334" y="473"/>
                </a:lnTo>
                <a:lnTo>
                  <a:pt x="334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1" y="473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29" y="474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2" y="476"/>
                </a:lnTo>
                <a:lnTo>
                  <a:pt x="322" y="477"/>
                </a:lnTo>
                <a:lnTo>
                  <a:pt x="322" y="477"/>
                </a:lnTo>
                <a:lnTo>
                  <a:pt x="322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5" y="477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5"/>
                </a:lnTo>
                <a:lnTo>
                  <a:pt x="302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299" y="475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6" y="474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1"/>
                </a:lnTo>
                <a:lnTo>
                  <a:pt x="293" y="471"/>
                </a:lnTo>
                <a:lnTo>
                  <a:pt x="293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0" y="469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89" y="468"/>
                </a:lnTo>
                <a:lnTo>
                  <a:pt x="289" y="468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6" y="466"/>
                </a:lnTo>
                <a:lnTo>
                  <a:pt x="286" y="466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5" y="465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2"/>
                </a:lnTo>
                <a:lnTo>
                  <a:pt x="284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2" y="460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lnTo>
                  <a:pt x="281" y="458"/>
                </a:lnTo>
                <a:lnTo>
                  <a:pt x="281" y="458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6"/>
                </a:lnTo>
                <a:lnTo>
                  <a:pt x="281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78" y="454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4"/>
                </a:lnTo>
                <a:lnTo>
                  <a:pt x="277" y="444"/>
                </a:lnTo>
                <a:lnTo>
                  <a:pt x="277" y="444"/>
                </a:lnTo>
                <a:lnTo>
                  <a:pt x="276" y="444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7"/>
                </a:lnTo>
                <a:lnTo>
                  <a:pt x="276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7"/>
                </a:lnTo>
                <a:lnTo>
                  <a:pt x="278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1" y="424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2"/>
                </a:lnTo>
                <a:lnTo>
                  <a:pt x="281" y="422"/>
                </a:lnTo>
                <a:lnTo>
                  <a:pt x="281" y="422"/>
                </a:lnTo>
                <a:lnTo>
                  <a:pt x="282" y="422"/>
                </a:lnTo>
                <a:lnTo>
                  <a:pt x="282" y="422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0"/>
                </a:lnTo>
                <a:lnTo>
                  <a:pt x="282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4" y="419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5"/>
                </a:lnTo>
                <a:lnTo>
                  <a:pt x="285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1"/>
                </a:lnTo>
                <a:lnTo>
                  <a:pt x="290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3" y="410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7"/>
                </a:lnTo>
                <a:lnTo>
                  <a:pt x="294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6"/>
                </a:lnTo>
                <a:lnTo>
                  <a:pt x="296" y="406"/>
                </a:lnTo>
                <a:lnTo>
                  <a:pt x="296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9" y="406"/>
                </a:lnTo>
                <a:lnTo>
                  <a:pt x="299" y="406"/>
                </a:lnTo>
                <a:lnTo>
                  <a:pt x="299" y="405"/>
                </a:lnTo>
                <a:lnTo>
                  <a:pt x="299" y="405"/>
                </a:lnTo>
                <a:lnTo>
                  <a:pt x="299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5" y="404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396"/>
                </a:lnTo>
                <a:lnTo>
                  <a:pt x="318" y="396"/>
                </a:lnTo>
                <a:lnTo>
                  <a:pt x="318" y="403"/>
                </a:lnTo>
                <a:lnTo>
                  <a:pt x="318" y="403"/>
                </a:lnTo>
                <a:close/>
                <a:moveTo>
                  <a:pt x="318" y="365"/>
                </a:moveTo>
                <a:lnTo>
                  <a:pt x="310" y="365"/>
                </a:lnTo>
                <a:lnTo>
                  <a:pt x="310" y="349"/>
                </a:lnTo>
                <a:lnTo>
                  <a:pt x="318" y="349"/>
                </a:lnTo>
                <a:lnTo>
                  <a:pt x="318" y="365"/>
                </a:lnTo>
                <a:lnTo>
                  <a:pt x="318" y="365"/>
                </a:lnTo>
                <a:close/>
                <a:moveTo>
                  <a:pt x="318" y="317"/>
                </a:moveTo>
                <a:lnTo>
                  <a:pt x="310" y="317"/>
                </a:lnTo>
                <a:lnTo>
                  <a:pt x="310" y="302"/>
                </a:lnTo>
                <a:lnTo>
                  <a:pt x="318" y="302"/>
                </a:lnTo>
                <a:lnTo>
                  <a:pt x="318" y="317"/>
                </a:lnTo>
                <a:lnTo>
                  <a:pt x="318" y="317"/>
                </a:lnTo>
                <a:close/>
                <a:moveTo>
                  <a:pt x="307" y="275"/>
                </a:moveTo>
                <a:lnTo>
                  <a:pt x="307" y="282"/>
                </a:lnTo>
                <a:lnTo>
                  <a:pt x="291" y="282"/>
                </a:lnTo>
                <a:lnTo>
                  <a:pt x="291" y="275"/>
                </a:lnTo>
                <a:lnTo>
                  <a:pt x="307" y="275"/>
                </a:lnTo>
                <a:lnTo>
                  <a:pt x="307" y="275"/>
                </a:lnTo>
                <a:close/>
                <a:moveTo>
                  <a:pt x="259" y="275"/>
                </a:moveTo>
                <a:lnTo>
                  <a:pt x="259" y="282"/>
                </a:lnTo>
                <a:lnTo>
                  <a:pt x="244" y="282"/>
                </a:lnTo>
                <a:lnTo>
                  <a:pt x="244" y="275"/>
                </a:lnTo>
                <a:lnTo>
                  <a:pt x="259" y="275"/>
                </a:lnTo>
                <a:lnTo>
                  <a:pt x="259" y="275"/>
                </a:lnTo>
                <a:close/>
                <a:moveTo>
                  <a:pt x="212" y="275"/>
                </a:moveTo>
                <a:lnTo>
                  <a:pt x="212" y="282"/>
                </a:lnTo>
                <a:lnTo>
                  <a:pt x="196" y="282"/>
                </a:lnTo>
                <a:lnTo>
                  <a:pt x="196" y="275"/>
                </a:lnTo>
                <a:lnTo>
                  <a:pt x="212" y="275"/>
                </a:lnTo>
                <a:lnTo>
                  <a:pt x="212" y="275"/>
                </a:lnTo>
                <a:close/>
                <a:moveTo>
                  <a:pt x="165" y="275"/>
                </a:moveTo>
                <a:lnTo>
                  <a:pt x="165" y="282"/>
                </a:lnTo>
                <a:lnTo>
                  <a:pt x="149" y="282"/>
                </a:lnTo>
                <a:lnTo>
                  <a:pt x="149" y="275"/>
                </a:lnTo>
                <a:lnTo>
                  <a:pt x="165" y="275"/>
                </a:lnTo>
                <a:lnTo>
                  <a:pt x="165" y="275"/>
                </a:lnTo>
                <a:close/>
                <a:moveTo>
                  <a:pt x="117" y="275"/>
                </a:moveTo>
                <a:lnTo>
                  <a:pt x="117" y="282"/>
                </a:lnTo>
                <a:lnTo>
                  <a:pt x="102" y="282"/>
                </a:lnTo>
                <a:lnTo>
                  <a:pt x="102" y="275"/>
                </a:lnTo>
                <a:lnTo>
                  <a:pt x="117" y="275"/>
                </a:lnTo>
                <a:lnTo>
                  <a:pt x="117" y="275"/>
                </a:lnTo>
                <a:close/>
                <a:moveTo>
                  <a:pt x="70" y="275"/>
                </a:moveTo>
                <a:lnTo>
                  <a:pt x="70" y="282"/>
                </a:lnTo>
                <a:lnTo>
                  <a:pt x="54" y="282"/>
                </a:lnTo>
                <a:lnTo>
                  <a:pt x="54" y="275"/>
                </a:lnTo>
                <a:lnTo>
                  <a:pt x="70" y="275"/>
                </a:lnTo>
                <a:lnTo>
                  <a:pt x="70" y="275"/>
                </a:lnTo>
                <a:close/>
                <a:moveTo>
                  <a:pt x="24" y="275"/>
                </a:moveTo>
                <a:lnTo>
                  <a:pt x="24" y="282"/>
                </a:lnTo>
                <a:lnTo>
                  <a:pt x="8" y="282"/>
                </a:lnTo>
                <a:lnTo>
                  <a:pt x="8" y="275"/>
                </a:lnTo>
                <a:lnTo>
                  <a:pt x="24" y="275"/>
                </a:lnTo>
                <a:lnTo>
                  <a:pt x="24" y="275"/>
                </a:lnTo>
                <a:close/>
                <a:moveTo>
                  <a:pt x="8" y="251"/>
                </a:moveTo>
                <a:lnTo>
                  <a:pt x="0" y="251"/>
                </a:lnTo>
                <a:lnTo>
                  <a:pt x="0" y="235"/>
                </a:lnTo>
                <a:lnTo>
                  <a:pt x="8" y="235"/>
                </a:lnTo>
                <a:lnTo>
                  <a:pt x="8" y="251"/>
                </a:lnTo>
                <a:lnTo>
                  <a:pt x="8" y="251"/>
                </a:lnTo>
                <a:close/>
                <a:moveTo>
                  <a:pt x="8" y="204"/>
                </a:moveTo>
                <a:lnTo>
                  <a:pt x="0" y="204"/>
                </a:lnTo>
                <a:lnTo>
                  <a:pt x="0" y="188"/>
                </a:lnTo>
                <a:lnTo>
                  <a:pt x="8" y="188"/>
                </a:lnTo>
                <a:lnTo>
                  <a:pt x="8" y="204"/>
                </a:lnTo>
                <a:lnTo>
                  <a:pt x="8" y="204"/>
                </a:lnTo>
                <a:close/>
                <a:moveTo>
                  <a:pt x="8" y="156"/>
                </a:moveTo>
                <a:lnTo>
                  <a:pt x="0" y="156"/>
                </a:lnTo>
                <a:lnTo>
                  <a:pt x="0" y="141"/>
                </a:lnTo>
                <a:lnTo>
                  <a:pt x="8" y="141"/>
                </a:lnTo>
                <a:lnTo>
                  <a:pt x="8" y="156"/>
                </a:lnTo>
                <a:lnTo>
                  <a:pt x="8" y="156"/>
                </a:lnTo>
                <a:close/>
                <a:moveTo>
                  <a:pt x="8" y="109"/>
                </a:moveTo>
                <a:lnTo>
                  <a:pt x="0" y="109"/>
                </a:lnTo>
                <a:lnTo>
                  <a:pt x="0" y="93"/>
                </a:lnTo>
                <a:lnTo>
                  <a:pt x="8" y="93"/>
                </a:lnTo>
                <a:lnTo>
                  <a:pt x="8" y="109"/>
                </a:lnTo>
                <a:lnTo>
                  <a:pt x="8" y="109"/>
                </a:lnTo>
                <a:close/>
                <a:moveTo>
                  <a:pt x="8" y="62"/>
                </a:moveTo>
                <a:lnTo>
                  <a:pt x="0" y="62"/>
                </a:lnTo>
                <a:lnTo>
                  <a:pt x="0" y="46"/>
                </a:lnTo>
                <a:lnTo>
                  <a:pt x="8" y="46"/>
                </a:lnTo>
                <a:lnTo>
                  <a:pt x="8" y="6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8">
            <a:extLst>
              <a:ext uri="{FF2B5EF4-FFF2-40B4-BE49-F238E27FC236}">
                <a16:creationId xmlns:a16="http://schemas.microsoft.com/office/drawing/2014/main" xmlns="" id="{7CF97531-4F2C-48DD-9D3A-8BCC77E6DA44}"/>
              </a:ext>
            </a:extLst>
          </p:cNvPr>
          <p:cNvSpPr>
            <a:spLocks noEditPoints="1"/>
          </p:cNvSpPr>
          <p:nvPr/>
        </p:nvSpPr>
        <p:spPr bwMode="auto">
          <a:xfrm>
            <a:off x="5026774" y="1482329"/>
            <a:ext cx="540544" cy="577453"/>
          </a:xfrm>
          <a:custGeom>
            <a:avLst/>
            <a:gdLst>
              <a:gd name="T0" fmla="*/ 68 w 454"/>
              <a:gd name="T1" fmla="*/ 442 h 485"/>
              <a:gd name="T2" fmla="*/ 66 w 454"/>
              <a:gd name="T3" fmla="*/ 437 h 485"/>
              <a:gd name="T4" fmla="*/ 64 w 454"/>
              <a:gd name="T5" fmla="*/ 431 h 485"/>
              <a:gd name="T6" fmla="*/ 59 w 454"/>
              <a:gd name="T7" fmla="*/ 427 h 485"/>
              <a:gd name="T8" fmla="*/ 55 w 454"/>
              <a:gd name="T9" fmla="*/ 423 h 485"/>
              <a:gd name="T10" fmla="*/ 49 w 454"/>
              <a:gd name="T11" fmla="*/ 420 h 485"/>
              <a:gd name="T12" fmla="*/ 43 w 454"/>
              <a:gd name="T13" fmla="*/ 419 h 485"/>
              <a:gd name="T14" fmla="*/ 36 w 454"/>
              <a:gd name="T15" fmla="*/ 419 h 485"/>
              <a:gd name="T16" fmla="*/ 31 w 454"/>
              <a:gd name="T17" fmla="*/ 420 h 485"/>
              <a:gd name="T18" fmla="*/ 25 w 454"/>
              <a:gd name="T19" fmla="*/ 422 h 485"/>
              <a:gd name="T20" fmla="*/ 20 w 454"/>
              <a:gd name="T21" fmla="*/ 424 h 485"/>
              <a:gd name="T22" fmla="*/ 15 w 454"/>
              <a:gd name="T23" fmla="*/ 429 h 485"/>
              <a:gd name="T24" fmla="*/ 12 w 454"/>
              <a:gd name="T25" fmla="*/ 435 h 485"/>
              <a:gd name="T26" fmla="*/ 9 w 454"/>
              <a:gd name="T27" fmla="*/ 440 h 485"/>
              <a:gd name="T28" fmla="*/ 8 w 454"/>
              <a:gd name="T29" fmla="*/ 446 h 485"/>
              <a:gd name="T30" fmla="*/ 9 w 454"/>
              <a:gd name="T31" fmla="*/ 453 h 485"/>
              <a:gd name="T32" fmla="*/ 11 w 454"/>
              <a:gd name="T33" fmla="*/ 458 h 485"/>
              <a:gd name="T34" fmla="*/ 14 w 454"/>
              <a:gd name="T35" fmla="*/ 464 h 485"/>
              <a:gd name="T36" fmla="*/ 17 w 454"/>
              <a:gd name="T37" fmla="*/ 468 h 485"/>
              <a:gd name="T38" fmla="*/ 22 w 454"/>
              <a:gd name="T39" fmla="*/ 473 h 485"/>
              <a:gd name="T40" fmla="*/ 27 w 454"/>
              <a:gd name="T41" fmla="*/ 475 h 485"/>
              <a:gd name="T42" fmla="*/ 33 w 454"/>
              <a:gd name="T43" fmla="*/ 477 h 485"/>
              <a:gd name="T44" fmla="*/ 40 w 454"/>
              <a:gd name="T45" fmla="*/ 477 h 485"/>
              <a:gd name="T46" fmla="*/ 46 w 454"/>
              <a:gd name="T47" fmla="*/ 476 h 485"/>
              <a:gd name="T48" fmla="*/ 52 w 454"/>
              <a:gd name="T49" fmla="*/ 474 h 485"/>
              <a:gd name="T50" fmla="*/ 57 w 454"/>
              <a:gd name="T51" fmla="*/ 472 h 485"/>
              <a:gd name="T52" fmla="*/ 61 w 454"/>
              <a:gd name="T53" fmla="*/ 467 h 485"/>
              <a:gd name="T54" fmla="*/ 65 w 454"/>
              <a:gd name="T55" fmla="*/ 462 h 485"/>
              <a:gd name="T56" fmla="*/ 67 w 454"/>
              <a:gd name="T57" fmla="*/ 456 h 485"/>
              <a:gd name="T58" fmla="*/ 68 w 454"/>
              <a:gd name="T59" fmla="*/ 450 h 485"/>
              <a:gd name="T60" fmla="*/ 43 w 454"/>
              <a:gd name="T61" fmla="*/ 411 h 485"/>
              <a:gd name="T62" fmla="*/ 51 w 454"/>
              <a:gd name="T63" fmla="*/ 412 h 485"/>
              <a:gd name="T64" fmla="*/ 58 w 454"/>
              <a:gd name="T65" fmla="*/ 415 h 485"/>
              <a:gd name="T66" fmla="*/ 65 w 454"/>
              <a:gd name="T67" fmla="*/ 421 h 485"/>
              <a:gd name="T68" fmla="*/ 69 w 454"/>
              <a:gd name="T69" fmla="*/ 427 h 485"/>
              <a:gd name="T70" fmla="*/ 73 w 454"/>
              <a:gd name="T71" fmla="*/ 433 h 485"/>
              <a:gd name="T72" fmla="*/ 75 w 454"/>
              <a:gd name="T73" fmla="*/ 440 h 485"/>
              <a:gd name="T74" fmla="*/ 76 w 454"/>
              <a:gd name="T75" fmla="*/ 449 h 485"/>
              <a:gd name="T76" fmla="*/ 75 w 454"/>
              <a:gd name="T77" fmla="*/ 457 h 485"/>
              <a:gd name="T78" fmla="*/ 73 w 454"/>
              <a:gd name="T79" fmla="*/ 464 h 485"/>
              <a:gd name="T80" fmla="*/ 68 w 454"/>
              <a:gd name="T81" fmla="*/ 471 h 485"/>
              <a:gd name="T82" fmla="*/ 64 w 454"/>
              <a:gd name="T83" fmla="*/ 476 h 485"/>
              <a:gd name="T84" fmla="*/ 57 w 454"/>
              <a:gd name="T85" fmla="*/ 481 h 485"/>
              <a:gd name="T86" fmla="*/ 50 w 454"/>
              <a:gd name="T87" fmla="*/ 484 h 485"/>
              <a:gd name="T88" fmla="*/ 42 w 454"/>
              <a:gd name="T89" fmla="*/ 485 h 485"/>
              <a:gd name="T90" fmla="*/ 34 w 454"/>
              <a:gd name="T91" fmla="*/ 485 h 485"/>
              <a:gd name="T92" fmla="*/ 26 w 454"/>
              <a:gd name="T93" fmla="*/ 483 h 485"/>
              <a:gd name="T94" fmla="*/ 20 w 454"/>
              <a:gd name="T95" fmla="*/ 481 h 485"/>
              <a:gd name="T96" fmla="*/ 13 w 454"/>
              <a:gd name="T97" fmla="*/ 475 h 485"/>
              <a:gd name="T98" fmla="*/ 8 w 454"/>
              <a:gd name="T99" fmla="*/ 470 h 485"/>
              <a:gd name="T100" fmla="*/ 4 w 454"/>
              <a:gd name="T101" fmla="*/ 463 h 485"/>
              <a:gd name="T102" fmla="*/ 2 w 454"/>
              <a:gd name="T103" fmla="*/ 456 h 485"/>
              <a:gd name="T104" fmla="*/ 0 w 454"/>
              <a:gd name="T105" fmla="*/ 448 h 485"/>
              <a:gd name="T106" fmla="*/ 2 w 454"/>
              <a:gd name="T107" fmla="*/ 440 h 485"/>
              <a:gd name="T108" fmla="*/ 4 w 454"/>
              <a:gd name="T109" fmla="*/ 432 h 485"/>
              <a:gd name="T110" fmla="*/ 8 w 454"/>
              <a:gd name="T111" fmla="*/ 426 h 485"/>
              <a:gd name="T112" fmla="*/ 13 w 454"/>
              <a:gd name="T113" fmla="*/ 420 h 485"/>
              <a:gd name="T114" fmla="*/ 20 w 454"/>
              <a:gd name="T115" fmla="*/ 415 h 485"/>
              <a:gd name="T116" fmla="*/ 26 w 454"/>
              <a:gd name="T117" fmla="*/ 412 h 485"/>
              <a:gd name="T118" fmla="*/ 34 w 454"/>
              <a:gd name="T119" fmla="*/ 411 h 485"/>
              <a:gd name="T120" fmla="*/ 42 w 454"/>
              <a:gd name="T121" fmla="*/ 294 h 485"/>
              <a:gd name="T122" fmla="*/ 274 w 454"/>
              <a:gd name="T123" fmla="*/ 259 h 485"/>
              <a:gd name="T124" fmla="*/ 454 w 454"/>
              <a:gd name="T125" fmla="*/ 204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4" h="485">
                <a:moveTo>
                  <a:pt x="454" y="16"/>
                </a:moveTo>
                <a:lnTo>
                  <a:pt x="447" y="16"/>
                </a:lnTo>
                <a:lnTo>
                  <a:pt x="447" y="0"/>
                </a:lnTo>
                <a:lnTo>
                  <a:pt x="454" y="0"/>
                </a:lnTo>
                <a:lnTo>
                  <a:pt x="454" y="16"/>
                </a:lnTo>
                <a:lnTo>
                  <a:pt x="454" y="16"/>
                </a:lnTo>
                <a:close/>
                <a:moveTo>
                  <a:pt x="68" y="448"/>
                </a:moveTo>
                <a:lnTo>
                  <a:pt x="68" y="448"/>
                </a:lnTo>
                <a:lnTo>
                  <a:pt x="68" y="448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5" y="436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4" y="433"/>
                </a:lnTo>
                <a:lnTo>
                  <a:pt x="64" y="433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1"/>
                </a:lnTo>
                <a:lnTo>
                  <a:pt x="64" y="431"/>
                </a:lnTo>
                <a:lnTo>
                  <a:pt x="64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1" y="430"/>
                </a:lnTo>
                <a:lnTo>
                  <a:pt x="61" y="430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7" y="426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1"/>
                </a:lnTo>
                <a:lnTo>
                  <a:pt x="52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3"/>
                </a:lnTo>
                <a:lnTo>
                  <a:pt x="23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1" y="423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4" y="430"/>
                </a:lnTo>
                <a:lnTo>
                  <a:pt x="14" y="430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9" y="439"/>
                </a:lnTo>
                <a:lnTo>
                  <a:pt x="9" y="439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5"/>
                </a:lnTo>
                <a:lnTo>
                  <a:pt x="9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2"/>
                </a:lnTo>
                <a:lnTo>
                  <a:pt x="8" y="452"/>
                </a:lnTo>
                <a:lnTo>
                  <a:pt x="8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2" y="459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3" y="462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7"/>
                </a:lnTo>
                <a:lnTo>
                  <a:pt x="15" y="467"/>
                </a:lnTo>
                <a:lnTo>
                  <a:pt x="15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2"/>
                </a:lnTo>
                <a:lnTo>
                  <a:pt x="20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2" y="472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4"/>
                </a:lnTo>
                <a:lnTo>
                  <a:pt x="23" y="474"/>
                </a:lnTo>
                <a:lnTo>
                  <a:pt x="23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6"/>
                </a:lnTo>
                <a:lnTo>
                  <a:pt x="27" y="476"/>
                </a:lnTo>
                <a:lnTo>
                  <a:pt x="27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6"/>
                </a:lnTo>
                <a:lnTo>
                  <a:pt x="46" y="476"/>
                </a:lnTo>
                <a:lnTo>
                  <a:pt x="46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5"/>
                </a:lnTo>
                <a:lnTo>
                  <a:pt x="49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3"/>
                </a:lnTo>
                <a:lnTo>
                  <a:pt x="53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6" y="473"/>
                </a:lnTo>
                <a:lnTo>
                  <a:pt x="56" y="473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1"/>
                </a:lnTo>
                <a:lnTo>
                  <a:pt x="57" y="471"/>
                </a:lnTo>
                <a:lnTo>
                  <a:pt x="57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6"/>
                </a:lnTo>
                <a:lnTo>
                  <a:pt x="61" y="466"/>
                </a:lnTo>
                <a:lnTo>
                  <a:pt x="61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4" y="465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3"/>
                </a:lnTo>
                <a:lnTo>
                  <a:pt x="64" y="463"/>
                </a:lnTo>
                <a:lnTo>
                  <a:pt x="64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1"/>
                </a:lnTo>
                <a:lnTo>
                  <a:pt x="65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7" y="458"/>
                </a:lnTo>
                <a:lnTo>
                  <a:pt x="67" y="458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39" y="411"/>
                </a:moveTo>
                <a:lnTo>
                  <a:pt x="39" y="411"/>
                </a:lnTo>
                <a:lnTo>
                  <a:pt x="39" y="411"/>
                </a:lnTo>
                <a:lnTo>
                  <a:pt x="39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8" y="411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3"/>
                </a:lnTo>
                <a:lnTo>
                  <a:pt x="51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60" y="417"/>
                </a:lnTo>
                <a:lnTo>
                  <a:pt x="60" y="417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9"/>
                </a:lnTo>
                <a:lnTo>
                  <a:pt x="61" y="419"/>
                </a:lnTo>
                <a:lnTo>
                  <a:pt x="61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4"/>
                </a:lnTo>
                <a:lnTo>
                  <a:pt x="67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68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9"/>
                </a:lnTo>
                <a:lnTo>
                  <a:pt x="70" y="429"/>
                </a:lnTo>
                <a:lnTo>
                  <a:pt x="70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1"/>
                </a:lnTo>
                <a:lnTo>
                  <a:pt x="71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3"/>
                </a:lnTo>
                <a:lnTo>
                  <a:pt x="73" y="433"/>
                </a:lnTo>
                <a:lnTo>
                  <a:pt x="73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5"/>
                </a:lnTo>
                <a:lnTo>
                  <a:pt x="76" y="455"/>
                </a:lnTo>
                <a:lnTo>
                  <a:pt x="76" y="455"/>
                </a:lnTo>
                <a:lnTo>
                  <a:pt x="75" y="455"/>
                </a:lnTo>
                <a:lnTo>
                  <a:pt x="75" y="455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9"/>
                </a:lnTo>
                <a:lnTo>
                  <a:pt x="75" y="459"/>
                </a:lnTo>
                <a:lnTo>
                  <a:pt x="75" y="459"/>
                </a:lnTo>
                <a:lnTo>
                  <a:pt x="74" y="459"/>
                </a:lnTo>
                <a:lnTo>
                  <a:pt x="74" y="459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3"/>
                </a:lnTo>
                <a:lnTo>
                  <a:pt x="74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5"/>
                </a:lnTo>
                <a:lnTo>
                  <a:pt x="73" y="465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7"/>
                </a:lnTo>
                <a:lnTo>
                  <a:pt x="71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69" y="468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1"/>
                </a:lnTo>
                <a:lnTo>
                  <a:pt x="69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6" y="473"/>
                </a:lnTo>
                <a:lnTo>
                  <a:pt x="66" y="473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5" y="474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4" y="475"/>
                </a:lnTo>
                <a:lnTo>
                  <a:pt x="64" y="475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2" y="476"/>
                </a:lnTo>
                <a:lnTo>
                  <a:pt x="62" y="476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9"/>
                </a:lnTo>
                <a:lnTo>
                  <a:pt x="61" y="479"/>
                </a:lnTo>
                <a:lnTo>
                  <a:pt x="61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1"/>
                </a:lnTo>
                <a:lnTo>
                  <a:pt x="58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6" y="481"/>
                </a:lnTo>
                <a:lnTo>
                  <a:pt x="56" y="481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3" y="482"/>
                </a:lnTo>
                <a:lnTo>
                  <a:pt x="53" y="482"/>
                </a:lnTo>
                <a:lnTo>
                  <a:pt x="53" y="483"/>
                </a:lnTo>
                <a:lnTo>
                  <a:pt x="53" y="483"/>
                </a:lnTo>
                <a:lnTo>
                  <a:pt x="53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7" y="484"/>
                </a:lnTo>
                <a:lnTo>
                  <a:pt x="47" y="484"/>
                </a:lnTo>
                <a:lnTo>
                  <a:pt x="47" y="485"/>
                </a:lnTo>
                <a:lnTo>
                  <a:pt x="47" y="485"/>
                </a:lnTo>
                <a:lnTo>
                  <a:pt x="47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0" y="485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3"/>
                </a:lnTo>
                <a:lnTo>
                  <a:pt x="26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3" y="483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1" y="482"/>
                </a:lnTo>
                <a:lnTo>
                  <a:pt x="21" y="482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79"/>
                </a:lnTo>
                <a:lnTo>
                  <a:pt x="17" y="479"/>
                </a:lnTo>
                <a:lnTo>
                  <a:pt x="17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4" y="477"/>
                </a:lnTo>
                <a:lnTo>
                  <a:pt x="14" y="477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3" y="476"/>
                </a:lnTo>
                <a:lnTo>
                  <a:pt x="13" y="476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1" y="474"/>
                </a:lnTo>
                <a:lnTo>
                  <a:pt x="11" y="474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9" y="473"/>
                </a:lnTo>
                <a:lnTo>
                  <a:pt x="9" y="473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8" y="472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6" y="468"/>
                </a:lnTo>
                <a:lnTo>
                  <a:pt x="6" y="468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6"/>
                </a:lnTo>
                <a:lnTo>
                  <a:pt x="6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4"/>
                </a:lnTo>
                <a:lnTo>
                  <a:pt x="5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2"/>
                </a:lnTo>
                <a:lnTo>
                  <a:pt x="4" y="462"/>
                </a:lnTo>
                <a:lnTo>
                  <a:pt x="3" y="462"/>
                </a:lnTo>
                <a:lnTo>
                  <a:pt x="3" y="462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8"/>
                </a:lnTo>
                <a:lnTo>
                  <a:pt x="3" y="458"/>
                </a:lnTo>
                <a:lnTo>
                  <a:pt x="3" y="458"/>
                </a:lnTo>
                <a:lnTo>
                  <a:pt x="2" y="458"/>
                </a:lnTo>
                <a:lnTo>
                  <a:pt x="2" y="458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0" y="453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8"/>
                </a:lnTo>
                <a:lnTo>
                  <a:pt x="2" y="438"/>
                </a:lnTo>
                <a:lnTo>
                  <a:pt x="2" y="438"/>
                </a:lnTo>
                <a:lnTo>
                  <a:pt x="3" y="438"/>
                </a:lnTo>
                <a:lnTo>
                  <a:pt x="3" y="438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5"/>
                </a:lnTo>
                <a:lnTo>
                  <a:pt x="3" y="435"/>
                </a:lnTo>
                <a:lnTo>
                  <a:pt x="3" y="435"/>
                </a:lnTo>
                <a:lnTo>
                  <a:pt x="4" y="435"/>
                </a:lnTo>
                <a:lnTo>
                  <a:pt x="4" y="435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5" y="432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6" y="430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8"/>
                </a:lnTo>
                <a:lnTo>
                  <a:pt x="6" y="428"/>
                </a:lnTo>
                <a:lnTo>
                  <a:pt x="6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4"/>
                </a:lnTo>
                <a:lnTo>
                  <a:pt x="8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3"/>
                </a:lnTo>
                <a:lnTo>
                  <a:pt x="9" y="423"/>
                </a:lnTo>
                <a:lnTo>
                  <a:pt x="9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19"/>
                </a:lnTo>
                <a:lnTo>
                  <a:pt x="14" y="419"/>
                </a:lnTo>
                <a:lnTo>
                  <a:pt x="14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7" y="418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5"/>
                </a:lnTo>
                <a:lnTo>
                  <a:pt x="18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1" y="415"/>
                </a:lnTo>
                <a:lnTo>
                  <a:pt x="21" y="415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3" y="414"/>
                </a:lnTo>
                <a:lnTo>
                  <a:pt x="23" y="414"/>
                </a:lnTo>
                <a:lnTo>
                  <a:pt x="23" y="413"/>
                </a:lnTo>
                <a:lnTo>
                  <a:pt x="23" y="413"/>
                </a:lnTo>
                <a:lnTo>
                  <a:pt x="23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30" y="412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9" y="411"/>
                </a:lnTo>
                <a:lnTo>
                  <a:pt x="39" y="411"/>
                </a:lnTo>
                <a:close/>
                <a:moveTo>
                  <a:pt x="42" y="404"/>
                </a:moveTo>
                <a:lnTo>
                  <a:pt x="34" y="404"/>
                </a:lnTo>
                <a:lnTo>
                  <a:pt x="34" y="388"/>
                </a:lnTo>
                <a:lnTo>
                  <a:pt x="42" y="388"/>
                </a:lnTo>
                <a:lnTo>
                  <a:pt x="42" y="404"/>
                </a:lnTo>
                <a:lnTo>
                  <a:pt x="42" y="404"/>
                </a:lnTo>
                <a:close/>
                <a:moveTo>
                  <a:pt x="42" y="357"/>
                </a:moveTo>
                <a:lnTo>
                  <a:pt x="34" y="357"/>
                </a:lnTo>
                <a:lnTo>
                  <a:pt x="34" y="341"/>
                </a:lnTo>
                <a:lnTo>
                  <a:pt x="42" y="341"/>
                </a:lnTo>
                <a:lnTo>
                  <a:pt x="42" y="357"/>
                </a:lnTo>
                <a:lnTo>
                  <a:pt x="42" y="357"/>
                </a:lnTo>
                <a:close/>
                <a:moveTo>
                  <a:pt x="42" y="310"/>
                </a:moveTo>
                <a:lnTo>
                  <a:pt x="34" y="310"/>
                </a:lnTo>
                <a:lnTo>
                  <a:pt x="34" y="294"/>
                </a:lnTo>
                <a:lnTo>
                  <a:pt x="42" y="294"/>
                </a:lnTo>
                <a:lnTo>
                  <a:pt x="42" y="310"/>
                </a:lnTo>
                <a:lnTo>
                  <a:pt x="42" y="310"/>
                </a:lnTo>
                <a:close/>
                <a:moveTo>
                  <a:pt x="39" y="267"/>
                </a:moveTo>
                <a:lnTo>
                  <a:pt x="39" y="259"/>
                </a:lnTo>
                <a:lnTo>
                  <a:pt x="55" y="259"/>
                </a:lnTo>
                <a:lnTo>
                  <a:pt x="55" y="267"/>
                </a:lnTo>
                <a:lnTo>
                  <a:pt x="39" y="267"/>
                </a:lnTo>
                <a:lnTo>
                  <a:pt x="39" y="267"/>
                </a:lnTo>
                <a:close/>
                <a:moveTo>
                  <a:pt x="86" y="267"/>
                </a:moveTo>
                <a:lnTo>
                  <a:pt x="86" y="259"/>
                </a:lnTo>
                <a:lnTo>
                  <a:pt x="102" y="259"/>
                </a:lnTo>
                <a:lnTo>
                  <a:pt x="102" y="267"/>
                </a:lnTo>
                <a:lnTo>
                  <a:pt x="86" y="267"/>
                </a:lnTo>
                <a:lnTo>
                  <a:pt x="86" y="267"/>
                </a:lnTo>
                <a:close/>
                <a:moveTo>
                  <a:pt x="133" y="267"/>
                </a:moveTo>
                <a:lnTo>
                  <a:pt x="133" y="259"/>
                </a:lnTo>
                <a:lnTo>
                  <a:pt x="148" y="259"/>
                </a:lnTo>
                <a:lnTo>
                  <a:pt x="148" y="267"/>
                </a:lnTo>
                <a:lnTo>
                  <a:pt x="133" y="267"/>
                </a:lnTo>
                <a:lnTo>
                  <a:pt x="133" y="267"/>
                </a:lnTo>
                <a:close/>
                <a:moveTo>
                  <a:pt x="179" y="267"/>
                </a:moveTo>
                <a:lnTo>
                  <a:pt x="179" y="259"/>
                </a:lnTo>
                <a:lnTo>
                  <a:pt x="195" y="259"/>
                </a:lnTo>
                <a:lnTo>
                  <a:pt x="195" y="267"/>
                </a:lnTo>
                <a:lnTo>
                  <a:pt x="179" y="267"/>
                </a:lnTo>
                <a:lnTo>
                  <a:pt x="179" y="267"/>
                </a:lnTo>
                <a:close/>
                <a:moveTo>
                  <a:pt x="227" y="267"/>
                </a:moveTo>
                <a:lnTo>
                  <a:pt x="227" y="259"/>
                </a:lnTo>
                <a:lnTo>
                  <a:pt x="243" y="259"/>
                </a:lnTo>
                <a:lnTo>
                  <a:pt x="243" y="267"/>
                </a:lnTo>
                <a:lnTo>
                  <a:pt x="227" y="267"/>
                </a:lnTo>
                <a:lnTo>
                  <a:pt x="227" y="267"/>
                </a:lnTo>
                <a:close/>
                <a:moveTo>
                  <a:pt x="274" y="267"/>
                </a:moveTo>
                <a:lnTo>
                  <a:pt x="274" y="259"/>
                </a:lnTo>
                <a:lnTo>
                  <a:pt x="290" y="259"/>
                </a:lnTo>
                <a:lnTo>
                  <a:pt x="290" y="267"/>
                </a:lnTo>
                <a:lnTo>
                  <a:pt x="274" y="267"/>
                </a:lnTo>
                <a:lnTo>
                  <a:pt x="274" y="267"/>
                </a:lnTo>
                <a:close/>
                <a:moveTo>
                  <a:pt x="321" y="267"/>
                </a:moveTo>
                <a:lnTo>
                  <a:pt x="321" y="259"/>
                </a:lnTo>
                <a:lnTo>
                  <a:pt x="337" y="259"/>
                </a:lnTo>
                <a:lnTo>
                  <a:pt x="337" y="267"/>
                </a:lnTo>
                <a:lnTo>
                  <a:pt x="321" y="267"/>
                </a:lnTo>
                <a:lnTo>
                  <a:pt x="321" y="267"/>
                </a:lnTo>
                <a:close/>
                <a:moveTo>
                  <a:pt x="369" y="267"/>
                </a:moveTo>
                <a:lnTo>
                  <a:pt x="369" y="259"/>
                </a:lnTo>
                <a:lnTo>
                  <a:pt x="384" y="259"/>
                </a:lnTo>
                <a:lnTo>
                  <a:pt x="384" y="267"/>
                </a:lnTo>
                <a:lnTo>
                  <a:pt x="369" y="267"/>
                </a:lnTo>
                <a:lnTo>
                  <a:pt x="369" y="267"/>
                </a:lnTo>
                <a:close/>
                <a:moveTo>
                  <a:pt x="416" y="267"/>
                </a:moveTo>
                <a:lnTo>
                  <a:pt x="416" y="259"/>
                </a:lnTo>
                <a:lnTo>
                  <a:pt x="432" y="259"/>
                </a:lnTo>
                <a:lnTo>
                  <a:pt x="432" y="267"/>
                </a:lnTo>
                <a:lnTo>
                  <a:pt x="416" y="267"/>
                </a:lnTo>
                <a:lnTo>
                  <a:pt x="416" y="267"/>
                </a:lnTo>
                <a:close/>
                <a:moveTo>
                  <a:pt x="454" y="251"/>
                </a:moveTo>
                <a:lnTo>
                  <a:pt x="447" y="251"/>
                </a:lnTo>
                <a:lnTo>
                  <a:pt x="447" y="235"/>
                </a:lnTo>
                <a:lnTo>
                  <a:pt x="454" y="235"/>
                </a:lnTo>
                <a:lnTo>
                  <a:pt x="454" y="251"/>
                </a:lnTo>
                <a:lnTo>
                  <a:pt x="454" y="251"/>
                </a:lnTo>
                <a:close/>
                <a:moveTo>
                  <a:pt x="454" y="204"/>
                </a:moveTo>
                <a:lnTo>
                  <a:pt x="447" y="204"/>
                </a:lnTo>
                <a:lnTo>
                  <a:pt x="447" y="188"/>
                </a:lnTo>
                <a:lnTo>
                  <a:pt x="454" y="188"/>
                </a:lnTo>
                <a:lnTo>
                  <a:pt x="454" y="204"/>
                </a:lnTo>
                <a:lnTo>
                  <a:pt x="454" y="204"/>
                </a:lnTo>
                <a:close/>
                <a:moveTo>
                  <a:pt x="454" y="156"/>
                </a:moveTo>
                <a:lnTo>
                  <a:pt x="447" y="156"/>
                </a:lnTo>
                <a:lnTo>
                  <a:pt x="447" y="141"/>
                </a:lnTo>
                <a:lnTo>
                  <a:pt x="454" y="141"/>
                </a:lnTo>
                <a:lnTo>
                  <a:pt x="454" y="156"/>
                </a:lnTo>
                <a:lnTo>
                  <a:pt x="454" y="156"/>
                </a:lnTo>
                <a:close/>
                <a:moveTo>
                  <a:pt x="454" y="109"/>
                </a:moveTo>
                <a:lnTo>
                  <a:pt x="447" y="109"/>
                </a:lnTo>
                <a:lnTo>
                  <a:pt x="447" y="93"/>
                </a:lnTo>
                <a:lnTo>
                  <a:pt x="454" y="93"/>
                </a:lnTo>
                <a:lnTo>
                  <a:pt x="454" y="109"/>
                </a:lnTo>
                <a:lnTo>
                  <a:pt x="454" y="109"/>
                </a:lnTo>
                <a:close/>
                <a:moveTo>
                  <a:pt x="454" y="62"/>
                </a:moveTo>
                <a:lnTo>
                  <a:pt x="447" y="62"/>
                </a:lnTo>
                <a:lnTo>
                  <a:pt x="447" y="47"/>
                </a:lnTo>
                <a:lnTo>
                  <a:pt x="454" y="47"/>
                </a:lnTo>
                <a:lnTo>
                  <a:pt x="454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xmlns="" id="{A45D6E0B-8C61-4995-A426-AF4C3B57DA70}"/>
              </a:ext>
            </a:extLst>
          </p:cNvPr>
          <p:cNvSpPr>
            <a:spLocks noEditPoints="1"/>
          </p:cNvSpPr>
          <p:nvPr/>
        </p:nvSpPr>
        <p:spPr bwMode="auto">
          <a:xfrm>
            <a:off x="2550653" y="2356248"/>
            <a:ext cx="671513" cy="264319"/>
          </a:xfrm>
          <a:custGeom>
            <a:avLst/>
            <a:gdLst>
              <a:gd name="T0" fmla="*/ 521 w 564"/>
              <a:gd name="T1" fmla="*/ 156 h 222"/>
              <a:gd name="T2" fmla="*/ 515 w 564"/>
              <a:gd name="T3" fmla="*/ 157 h 222"/>
              <a:gd name="T4" fmla="*/ 511 w 564"/>
              <a:gd name="T5" fmla="*/ 160 h 222"/>
              <a:gd name="T6" fmla="*/ 506 w 564"/>
              <a:gd name="T7" fmla="*/ 163 h 222"/>
              <a:gd name="T8" fmla="*/ 502 w 564"/>
              <a:gd name="T9" fmla="*/ 168 h 222"/>
              <a:gd name="T10" fmla="*/ 499 w 564"/>
              <a:gd name="T11" fmla="*/ 174 h 222"/>
              <a:gd name="T12" fmla="*/ 497 w 564"/>
              <a:gd name="T13" fmla="*/ 179 h 222"/>
              <a:gd name="T14" fmla="*/ 496 w 564"/>
              <a:gd name="T15" fmla="*/ 185 h 222"/>
              <a:gd name="T16" fmla="*/ 497 w 564"/>
              <a:gd name="T17" fmla="*/ 192 h 222"/>
              <a:gd name="T18" fmla="*/ 499 w 564"/>
              <a:gd name="T19" fmla="*/ 197 h 222"/>
              <a:gd name="T20" fmla="*/ 502 w 564"/>
              <a:gd name="T21" fmla="*/ 202 h 222"/>
              <a:gd name="T22" fmla="*/ 506 w 564"/>
              <a:gd name="T23" fmla="*/ 206 h 222"/>
              <a:gd name="T24" fmla="*/ 511 w 564"/>
              <a:gd name="T25" fmla="*/ 210 h 222"/>
              <a:gd name="T26" fmla="*/ 516 w 564"/>
              <a:gd name="T27" fmla="*/ 213 h 222"/>
              <a:gd name="T28" fmla="*/ 522 w 564"/>
              <a:gd name="T29" fmla="*/ 214 h 222"/>
              <a:gd name="T30" fmla="*/ 528 w 564"/>
              <a:gd name="T31" fmla="*/ 214 h 222"/>
              <a:gd name="T32" fmla="*/ 534 w 564"/>
              <a:gd name="T33" fmla="*/ 213 h 222"/>
              <a:gd name="T34" fmla="*/ 540 w 564"/>
              <a:gd name="T35" fmla="*/ 212 h 222"/>
              <a:gd name="T36" fmla="*/ 544 w 564"/>
              <a:gd name="T37" fmla="*/ 209 h 222"/>
              <a:gd name="T38" fmla="*/ 549 w 564"/>
              <a:gd name="T39" fmla="*/ 204 h 222"/>
              <a:gd name="T40" fmla="*/ 552 w 564"/>
              <a:gd name="T41" fmla="*/ 200 h 222"/>
              <a:gd name="T42" fmla="*/ 555 w 564"/>
              <a:gd name="T43" fmla="*/ 194 h 222"/>
              <a:gd name="T44" fmla="*/ 556 w 564"/>
              <a:gd name="T45" fmla="*/ 188 h 222"/>
              <a:gd name="T46" fmla="*/ 556 w 564"/>
              <a:gd name="T47" fmla="*/ 182 h 222"/>
              <a:gd name="T48" fmla="*/ 555 w 564"/>
              <a:gd name="T49" fmla="*/ 176 h 222"/>
              <a:gd name="T50" fmla="*/ 552 w 564"/>
              <a:gd name="T51" fmla="*/ 170 h 222"/>
              <a:gd name="T52" fmla="*/ 549 w 564"/>
              <a:gd name="T53" fmla="*/ 166 h 222"/>
              <a:gd name="T54" fmla="*/ 544 w 564"/>
              <a:gd name="T55" fmla="*/ 161 h 222"/>
              <a:gd name="T56" fmla="*/ 539 w 564"/>
              <a:gd name="T57" fmla="*/ 158 h 222"/>
              <a:gd name="T58" fmla="*/ 534 w 564"/>
              <a:gd name="T59" fmla="*/ 157 h 222"/>
              <a:gd name="T60" fmla="*/ 528 w 564"/>
              <a:gd name="T61" fmla="*/ 156 h 222"/>
              <a:gd name="T62" fmla="*/ 489 w 564"/>
              <a:gd name="T63" fmla="*/ 176 h 222"/>
              <a:gd name="T64" fmla="*/ 493 w 564"/>
              <a:gd name="T65" fmla="*/ 169 h 222"/>
              <a:gd name="T66" fmla="*/ 496 w 564"/>
              <a:gd name="T67" fmla="*/ 162 h 222"/>
              <a:gd name="T68" fmla="*/ 502 w 564"/>
              <a:gd name="T69" fmla="*/ 157 h 222"/>
              <a:gd name="T70" fmla="*/ 507 w 564"/>
              <a:gd name="T71" fmla="*/ 152 h 222"/>
              <a:gd name="T72" fmla="*/ 514 w 564"/>
              <a:gd name="T73" fmla="*/ 149 h 222"/>
              <a:gd name="T74" fmla="*/ 522 w 564"/>
              <a:gd name="T75" fmla="*/ 148 h 222"/>
              <a:gd name="T76" fmla="*/ 530 w 564"/>
              <a:gd name="T77" fmla="*/ 148 h 222"/>
              <a:gd name="T78" fmla="*/ 538 w 564"/>
              <a:gd name="T79" fmla="*/ 149 h 222"/>
              <a:gd name="T80" fmla="*/ 544 w 564"/>
              <a:gd name="T81" fmla="*/ 152 h 222"/>
              <a:gd name="T82" fmla="*/ 550 w 564"/>
              <a:gd name="T83" fmla="*/ 156 h 222"/>
              <a:gd name="T84" fmla="*/ 556 w 564"/>
              <a:gd name="T85" fmla="*/ 161 h 222"/>
              <a:gd name="T86" fmla="*/ 559 w 564"/>
              <a:gd name="T87" fmla="*/ 168 h 222"/>
              <a:gd name="T88" fmla="*/ 562 w 564"/>
              <a:gd name="T89" fmla="*/ 175 h 222"/>
              <a:gd name="T90" fmla="*/ 564 w 564"/>
              <a:gd name="T91" fmla="*/ 183 h 222"/>
              <a:gd name="T92" fmla="*/ 564 w 564"/>
              <a:gd name="T93" fmla="*/ 191 h 222"/>
              <a:gd name="T94" fmla="*/ 561 w 564"/>
              <a:gd name="T95" fmla="*/ 197 h 222"/>
              <a:gd name="T96" fmla="*/ 558 w 564"/>
              <a:gd name="T97" fmla="*/ 204 h 222"/>
              <a:gd name="T98" fmla="*/ 553 w 564"/>
              <a:gd name="T99" fmla="*/ 211 h 222"/>
              <a:gd name="T100" fmla="*/ 548 w 564"/>
              <a:gd name="T101" fmla="*/ 215 h 222"/>
              <a:gd name="T102" fmla="*/ 542 w 564"/>
              <a:gd name="T103" fmla="*/ 219 h 222"/>
              <a:gd name="T104" fmla="*/ 534 w 564"/>
              <a:gd name="T105" fmla="*/ 222 h 222"/>
              <a:gd name="T106" fmla="*/ 526 w 564"/>
              <a:gd name="T107" fmla="*/ 222 h 222"/>
              <a:gd name="T108" fmla="*/ 519 w 564"/>
              <a:gd name="T109" fmla="*/ 222 h 222"/>
              <a:gd name="T110" fmla="*/ 512 w 564"/>
              <a:gd name="T111" fmla="*/ 220 h 222"/>
              <a:gd name="T112" fmla="*/ 505 w 564"/>
              <a:gd name="T113" fmla="*/ 216 h 222"/>
              <a:gd name="T114" fmla="*/ 499 w 564"/>
              <a:gd name="T115" fmla="*/ 211 h 222"/>
              <a:gd name="T116" fmla="*/ 495 w 564"/>
              <a:gd name="T117" fmla="*/ 205 h 222"/>
              <a:gd name="T118" fmla="*/ 491 w 564"/>
              <a:gd name="T119" fmla="*/ 198 h 222"/>
              <a:gd name="T120" fmla="*/ 489 w 564"/>
              <a:gd name="T121" fmla="*/ 192 h 222"/>
              <a:gd name="T122" fmla="*/ 353 w 564"/>
              <a:gd name="T123" fmla="*/ 182 h 222"/>
              <a:gd name="T124" fmla="*/ 70 w 564"/>
              <a:gd name="T125" fmla="*/ 18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4" h="222">
                <a:moveTo>
                  <a:pt x="7" y="16"/>
                </a:moveTo>
                <a:lnTo>
                  <a:pt x="0" y="16"/>
                </a:lnTo>
                <a:lnTo>
                  <a:pt x="0" y="0"/>
                </a:lnTo>
                <a:lnTo>
                  <a:pt x="7" y="0"/>
                </a:lnTo>
                <a:lnTo>
                  <a:pt x="7" y="16"/>
                </a:lnTo>
                <a:lnTo>
                  <a:pt x="7" y="16"/>
                </a:lnTo>
                <a:close/>
                <a:moveTo>
                  <a:pt x="526" y="156"/>
                </a:moveTo>
                <a:lnTo>
                  <a:pt x="526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19" y="156"/>
                </a:lnTo>
                <a:lnTo>
                  <a:pt x="519" y="156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9"/>
                </a:lnTo>
                <a:lnTo>
                  <a:pt x="513" y="159"/>
                </a:lnTo>
                <a:lnTo>
                  <a:pt x="513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7" y="161"/>
                </a:lnTo>
                <a:lnTo>
                  <a:pt x="507" y="161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2" y="167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4"/>
                </a:lnTo>
                <a:lnTo>
                  <a:pt x="499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3"/>
                </a:lnTo>
                <a:lnTo>
                  <a:pt x="497" y="183"/>
                </a:lnTo>
                <a:lnTo>
                  <a:pt x="497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7"/>
                </a:lnTo>
                <a:lnTo>
                  <a:pt x="496" y="187"/>
                </a:lnTo>
                <a:lnTo>
                  <a:pt x="496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9" y="196"/>
                </a:lnTo>
                <a:lnTo>
                  <a:pt x="499" y="196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4"/>
                </a:lnTo>
                <a:lnTo>
                  <a:pt x="503" y="204"/>
                </a:lnTo>
                <a:lnTo>
                  <a:pt x="503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5"/>
                </a:lnTo>
                <a:lnTo>
                  <a:pt x="504" y="205"/>
                </a:lnTo>
                <a:lnTo>
                  <a:pt x="504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9"/>
                </a:lnTo>
                <a:lnTo>
                  <a:pt x="507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9" y="209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1"/>
                </a:lnTo>
                <a:lnTo>
                  <a:pt x="511" y="211"/>
                </a:lnTo>
                <a:lnTo>
                  <a:pt x="511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3"/>
                </a:lnTo>
                <a:lnTo>
                  <a:pt x="515" y="213"/>
                </a:lnTo>
                <a:lnTo>
                  <a:pt x="515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4"/>
                </a:lnTo>
                <a:lnTo>
                  <a:pt x="519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40" y="212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7" y="207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8" y="206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6" y="192"/>
                </a:lnTo>
                <a:lnTo>
                  <a:pt x="556" y="192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8"/>
                </a:lnTo>
                <a:lnTo>
                  <a:pt x="556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3" y="175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8"/>
                </a:lnTo>
                <a:lnTo>
                  <a:pt x="551" y="168"/>
                </a:lnTo>
                <a:lnTo>
                  <a:pt x="551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49" y="167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4" y="162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close/>
                <a:moveTo>
                  <a:pt x="489" y="182"/>
                </a:move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69"/>
                </a:lnTo>
                <a:lnTo>
                  <a:pt x="491" y="169"/>
                </a:lnTo>
                <a:lnTo>
                  <a:pt x="491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7"/>
                </a:lnTo>
                <a:lnTo>
                  <a:pt x="493" y="167"/>
                </a:lnTo>
                <a:lnTo>
                  <a:pt x="493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6" y="163"/>
                </a:lnTo>
                <a:lnTo>
                  <a:pt x="496" y="163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0"/>
                </a:lnTo>
                <a:lnTo>
                  <a:pt x="497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59"/>
                </a:lnTo>
                <a:lnTo>
                  <a:pt x="498" y="159"/>
                </a:lnTo>
                <a:lnTo>
                  <a:pt x="498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8"/>
                </a:lnTo>
                <a:lnTo>
                  <a:pt x="499" y="158"/>
                </a:lnTo>
                <a:lnTo>
                  <a:pt x="499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7"/>
                </a:lnTo>
                <a:lnTo>
                  <a:pt x="500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6"/>
                </a:lnTo>
                <a:lnTo>
                  <a:pt x="502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5" y="154"/>
                </a:lnTo>
                <a:lnTo>
                  <a:pt x="505" y="154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1"/>
                </a:lnTo>
                <a:lnTo>
                  <a:pt x="508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0"/>
                </a:lnTo>
                <a:lnTo>
                  <a:pt x="511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4" y="150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8"/>
                </a:lnTo>
                <a:lnTo>
                  <a:pt x="517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9" y="149"/>
                </a:lnTo>
                <a:lnTo>
                  <a:pt x="539" y="149"/>
                </a:lnTo>
                <a:lnTo>
                  <a:pt x="539" y="150"/>
                </a:lnTo>
                <a:lnTo>
                  <a:pt x="539" y="150"/>
                </a:lnTo>
                <a:lnTo>
                  <a:pt x="539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3"/>
                </a:lnTo>
                <a:lnTo>
                  <a:pt x="546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8" y="153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6"/>
                </a:lnTo>
                <a:lnTo>
                  <a:pt x="549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2"/>
                </a:lnTo>
                <a:lnTo>
                  <a:pt x="556" y="162"/>
                </a:lnTo>
                <a:lnTo>
                  <a:pt x="556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8" y="163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6"/>
                </a:lnTo>
                <a:lnTo>
                  <a:pt x="558" y="166"/>
                </a:lnTo>
                <a:lnTo>
                  <a:pt x="558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70"/>
                </a:lnTo>
                <a:lnTo>
                  <a:pt x="560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2" y="173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7"/>
                </a:lnTo>
                <a:lnTo>
                  <a:pt x="562" y="177"/>
                </a:lnTo>
                <a:lnTo>
                  <a:pt x="562" y="177"/>
                </a:lnTo>
                <a:lnTo>
                  <a:pt x="564" y="177"/>
                </a:lnTo>
                <a:lnTo>
                  <a:pt x="564" y="177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3"/>
                </a:lnTo>
                <a:lnTo>
                  <a:pt x="564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200"/>
                </a:lnTo>
                <a:lnTo>
                  <a:pt x="561" y="200"/>
                </a:lnTo>
                <a:lnTo>
                  <a:pt x="561" y="200"/>
                </a:lnTo>
                <a:lnTo>
                  <a:pt x="560" y="200"/>
                </a:lnTo>
                <a:lnTo>
                  <a:pt x="560" y="200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59" y="202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4"/>
                </a:lnTo>
                <a:lnTo>
                  <a:pt x="559" y="204"/>
                </a:lnTo>
                <a:lnTo>
                  <a:pt x="559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7"/>
                </a:lnTo>
                <a:lnTo>
                  <a:pt x="557" y="207"/>
                </a:lnTo>
                <a:lnTo>
                  <a:pt x="557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5" y="209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0" y="213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49" y="214"/>
                </a:lnTo>
                <a:lnTo>
                  <a:pt x="549" y="214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6" y="216"/>
                </a:lnTo>
                <a:lnTo>
                  <a:pt x="546" y="216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1"/>
                </a:lnTo>
                <a:lnTo>
                  <a:pt x="539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1"/>
                </a:lnTo>
                <a:lnTo>
                  <a:pt x="517" y="221"/>
                </a:lnTo>
                <a:lnTo>
                  <a:pt x="517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1" y="220"/>
                </a:lnTo>
                <a:lnTo>
                  <a:pt x="511" y="220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8" y="219"/>
                </a:lnTo>
                <a:lnTo>
                  <a:pt x="508" y="219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6" y="218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5"/>
                </a:lnTo>
                <a:lnTo>
                  <a:pt x="505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2" y="214"/>
                </a:lnTo>
                <a:lnTo>
                  <a:pt x="502" y="214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0" y="213"/>
                </a:lnTo>
                <a:lnTo>
                  <a:pt x="500" y="213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7" y="210"/>
                </a:lnTo>
                <a:lnTo>
                  <a:pt x="497" y="210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6"/>
                </a:lnTo>
                <a:lnTo>
                  <a:pt x="496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4" y="205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3"/>
                </a:lnTo>
                <a:lnTo>
                  <a:pt x="494" y="203"/>
                </a:lnTo>
                <a:lnTo>
                  <a:pt x="494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1"/>
                </a:lnTo>
                <a:lnTo>
                  <a:pt x="493" y="201"/>
                </a:lnTo>
                <a:lnTo>
                  <a:pt x="493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8"/>
                </a:lnTo>
                <a:lnTo>
                  <a:pt x="478" y="188"/>
                </a:lnTo>
                <a:lnTo>
                  <a:pt x="478" y="182"/>
                </a:lnTo>
                <a:lnTo>
                  <a:pt x="489" y="182"/>
                </a:lnTo>
                <a:lnTo>
                  <a:pt x="489" y="182"/>
                </a:lnTo>
                <a:close/>
                <a:moveTo>
                  <a:pt x="446" y="182"/>
                </a:moveTo>
                <a:lnTo>
                  <a:pt x="446" y="188"/>
                </a:lnTo>
                <a:lnTo>
                  <a:pt x="431" y="188"/>
                </a:lnTo>
                <a:lnTo>
                  <a:pt x="431" y="182"/>
                </a:lnTo>
                <a:lnTo>
                  <a:pt x="446" y="182"/>
                </a:lnTo>
                <a:lnTo>
                  <a:pt x="446" y="182"/>
                </a:lnTo>
                <a:close/>
                <a:moveTo>
                  <a:pt x="399" y="182"/>
                </a:moveTo>
                <a:lnTo>
                  <a:pt x="399" y="188"/>
                </a:lnTo>
                <a:lnTo>
                  <a:pt x="385" y="188"/>
                </a:lnTo>
                <a:lnTo>
                  <a:pt x="385" y="182"/>
                </a:lnTo>
                <a:lnTo>
                  <a:pt x="399" y="182"/>
                </a:lnTo>
                <a:lnTo>
                  <a:pt x="399" y="182"/>
                </a:lnTo>
                <a:close/>
                <a:moveTo>
                  <a:pt x="353" y="182"/>
                </a:moveTo>
                <a:lnTo>
                  <a:pt x="353" y="188"/>
                </a:lnTo>
                <a:lnTo>
                  <a:pt x="337" y="188"/>
                </a:lnTo>
                <a:lnTo>
                  <a:pt x="337" y="182"/>
                </a:lnTo>
                <a:lnTo>
                  <a:pt x="353" y="182"/>
                </a:lnTo>
                <a:lnTo>
                  <a:pt x="353" y="182"/>
                </a:lnTo>
                <a:close/>
                <a:moveTo>
                  <a:pt x="306" y="182"/>
                </a:moveTo>
                <a:lnTo>
                  <a:pt x="306" y="188"/>
                </a:lnTo>
                <a:lnTo>
                  <a:pt x="290" y="188"/>
                </a:lnTo>
                <a:lnTo>
                  <a:pt x="290" y="182"/>
                </a:lnTo>
                <a:lnTo>
                  <a:pt x="306" y="182"/>
                </a:lnTo>
                <a:lnTo>
                  <a:pt x="306" y="182"/>
                </a:lnTo>
                <a:close/>
                <a:moveTo>
                  <a:pt x="258" y="182"/>
                </a:moveTo>
                <a:lnTo>
                  <a:pt x="258" y="188"/>
                </a:lnTo>
                <a:lnTo>
                  <a:pt x="243" y="188"/>
                </a:lnTo>
                <a:lnTo>
                  <a:pt x="243" y="182"/>
                </a:lnTo>
                <a:lnTo>
                  <a:pt x="258" y="182"/>
                </a:lnTo>
                <a:lnTo>
                  <a:pt x="258" y="182"/>
                </a:lnTo>
                <a:close/>
                <a:moveTo>
                  <a:pt x="211" y="182"/>
                </a:moveTo>
                <a:lnTo>
                  <a:pt x="211" y="188"/>
                </a:lnTo>
                <a:lnTo>
                  <a:pt x="195" y="188"/>
                </a:lnTo>
                <a:lnTo>
                  <a:pt x="195" y="182"/>
                </a:lnTo>
                <a:lnTo>
                  <a:pt x="211" y="182"/>
                </a:lnTo>
                <a:lnTo>
                  <a:pt x="211" y="182"/>
                </a:lnTo>
                <a:close/>
                <a:moveTo>
                  <a:pt x="164" y="182"/>
                </a:moveTo>
                <a:lnTo>
                  <a:pt x="164" y="188"/>
                </a:lnTo>
                <a:lnTo>
                  <a:pt x="148" y="188"/>
                </a:lnTo>
                <a:lnTo>
                  <a:pt x="148" y="182"/>
                </a:lnTo>
                <a:lnTo>
                  <a:pt x="164" y="182"/>
                </a:lnTo>
                <a:lnTo>
                  <a:pt x="164" y="182"/>
                </a:lnTo>
                <a:close/>
                <a:moveTo>
                  <a:pt x="117" y="182"/>
                </a:moveTo>
                <a:lnTo>
                  <a:pt x="117" y="188"/>
                </a:lnTo>
                <a:lnTo>
                  <a:pt x="101" y="188"/>
                </a:lnTo>
                <a:lnTo>
                  <a:pt x="101" y="182"/>
                </a:lnTo>
                <a:lnTo>
                  <a:pt x="117" y="182"/>
                </a:lnTo>
                <a:lnTo>
                  <a:pt x="117" y="182"/>
                </a:lnTo>
                <a:close/>
                <a:moveTo>
                  <a:pt x="70" y="182"/>
                </a:moveTo>
                <a:lnTo>
                  <a:pt x="70" y="188"/>
                </a:lnTo>
                <a:lnTo>
                  <a:pt x="55" y="188"/>
                </a:lnTo>
                <a:lnTo>
                  <a:pt x="55" y="182"/>
                </a:lnTo>
                <a:lnTo>
                  <a:pt x="70" y="182"/>
                </a:lnTo>
                <a:lnTo>
                  <a:pt x="70" y="182"/>
                </a:lnTo>
                <a:close/>
                <a:moveTo>
                  <a:pt x="23" y="182"/>
                </a:moveTo>
                <a:lnTo>
                  <a:pt x="23" y="188"/>
                </a:lnTo>
                <a:lnTo>
                  <a:pt x="7" y="188"/>
                </a:lnTo>
                <a:lnTo>
                  <a:pt x="7" y="182"/>
                </a:lnTo>
                <a:lnTo>
                  <a:pt x="23" y="182"/>
                </a:lnTo>
                <a:lnTo>
                  <a:pt x="23" y="182"/>
                </a:lnTo>
                <a:close/>
                <a:moveTo>
                  <a:pt x="7" y="158"/>
                </a:moveTo>
                <a:lnTo>
                  <a:pt x="0" y="158"/>
                </a:lnTo>
                <a:lnTo>
                  <a:pt x="0" y="142"/>
                </a:lnTo>
                <a:lnTo>
                  <a:pt x="7" y="142"/>
                </a:lnTo>
                <a:lnTo>
                  <a:pt x="7" y="158"/>
                </a:lnTo>
                <a:lnTo>
                  <a:pt x="7" y="158"/>
                </a:lnTo>
                <a:close/>
                <a:moveTo>
                  <a:pt x="7" y="111"/>
                </a:moveTo>
                <a:lnTo>
                  <a:pt x="0" y="111"/>
                </a:lnTo>
                <a:lnTo>
                  <a:pt x="0" y="95"/>
                </a:lnTo>
                <a:lnTo>
                  <a:pt x="7" y="95"/>
                </a:lnTo>
                <a:lnTo>
                  <a:pt x="7" y="111"/>
                </a:lnTo>
                <a:lnTo>
                  <a:pt x="7" y="111"/>
                </a:lnTo>
                <a:close/>
                <a:moveTo>
                  <a:pt x="7" y="63"/>
                </a:moveTo>
                <a:lnTo>
                  <a:pt x="0" y="63"/>
                </a:lnTo>
                <a:lnTo>
                  <a:pt x="0" y="47"/>
                </a:lnTo>
                <a:lnTo>
                  <a:pt x="7" y="47"/>
                </a:lnTo>
                <a:lnTo>
                  <a:pt x="7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xmlns="" id="{EC7D11F4-EA51-4713-A55E-6B14594DDC56}"/>
              </a:ext>
            </a:extLst>
          </p:cNvPr>
          <p:cNvSpPr>
            <a:spLocks noEditPoints="1"/>
          </p:cNvSpPr>
          <p:nvPr/>
        </p:nvSpPr>
        <p:spPr bwMode="auto">
          <a:xfrm>
            <a:off x="2751100" y="3130153"/>
            <a:ext cx="471066" cy="69652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xmlns="" id="{35356B7A-B8BF-4F18-88F4-2F0F44886E1C}"/>
              </a:ext>
            </a:extLst>
          </p:cNvPr>
          <p:cNvSpPr>
            <a:spLocks noEditPoints="1"/>
          </p:cNvSpPr>
          <p:nvPr/>
        </p:nvSpPr>
        <p:spPr bwMode="auto">
          <a:xfrm>
            <a:off x="3093406" y="3954067"/>
            <a:ext cx="797719" cy="372665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xmlns="" id="{794FB12A-160E-427D-B327-E152F69B78A8}"/>
              </a:ext>
            </a:extLst>
          </p:cNvPr>
          <p:cNvSpPr>
            <a:spLocks noEditPoints="1"/>
          </p:cNvSpPr>
          <p:nvPr/>
        </p:nvSpPr>
        <p:spPr bwMode="auto">
          <a:xfrm>
            <a:off x="5915147" y="3435429"/>
            <a:ext cx="553641" cy="391715"/>
          </a:xfrm>
          <a:custGeom>
            <a:avLst/>
            <a:gdLst>
              <a:gd name="T0" fmla="*/ 8 w 465"/>
              <a:gd name="T1" fmla="*/ 43 h 329"/>
              <a:gd name="T2" fmla="*/ 10 w 465"/>
              <a:gd name="T3" fmla="*/ 48 h 329"/>
              <a:gd name="T4" fmla="*/ 12 w 465"/>
              <a:gd name="T5" fmla="*/ 54 h 329"/>
              <a:gd name="T6" fmla="*/ 17 w 465"/>
              <a:gd name="T7" fmla="*/ 58 h 329"/>
              <a:gd name="T8" fmla="*/ 21 w 465"/>
              <a:gd name="T9" fmla="*/ 63 h 329"/>
              <a:gd name="T10" fmla="*/ 27 w 465"/>
              <a:gd name="T11" fmla="*/ 65 h 329"/>
              <a:gd name="T12" fmla="*/ 33 w 465"/>
              <a:gd name="T13" fmla="*/ 66 h 329"/>
              <a:gd name="T14" fmla="*/ 39 w 465"/>
              <a:gd name="T15" fmla="*/ 67 h 329"/>
              <a:gd name="T16" fmla="*/ 45 w 465"/>
              <a:gd name="T17" fmla="*/ 66 h 329"/>
              <a:gd name="T18" fmla="*/ 51 w 465"/>
              <a:gd name="T19" fmla="*/ 64 h 329"/>
              <a:gd name="T20" fmla="*/ 56 w 465"/>
              <a:gd name="T21" fmla="*/ 61 h 329"/>
              <a:gd name="T22" fmla="*/ 61 w 465"/>
              <a:gd name="T23" fmla="*/ 56 h 329"/>
              <a:gd name="T24" fmla="*/ 64 w 465"/>
              <a:gd name="T25" fmla="*/ 52 h 329"/>
              <a:gd name="T26" fmla="*/ 66 w 465"/>
              <a:gd name="T27" fmla="*/ 45 h 329"/>
              <a:gd name="T28" fmla="*/ 66 w 465"/>
              <a:gd name="T29" fmla="*/ 39 h 329"/>
              <a:gd name="T30" fmla="*/ 66 w 465"/>
              <a:gd name="T31" fmla="*/ 32 h 329"/>
              <a:gd name="T32" fmla="*/ 65 w 465"/>
              <a:gd name="T33" fmla="*/ 27 h 329"/>
              <a:gd name="T34" fmla="*/ 62 w 465"/>
              <a:gd name="T35" fmla="*/ 21 h 329"/>
              <a:gd name="T36" fmla="*/ 59 w 465"/>
              <a:gd name="T37" fmla="*/ 17 h 329"/>
              <a:gd name="T38" fmla="*/ 54 w 465"/>
              <a:gd name="T39" fmla="*/ 12 h 329"/>
              <a:gd name="T40" fmla="*/ 48 w 465"/>
              <a:gd name="T41" fmla="*/ 10 h 329"/>
              <a:gd name="T42" fmla="*/ 43 w 465"/>
              <a:gd name="T43" fmla="*/ 8 h 329"/>
              <a:gd name="T44" fmla="*/ 36 w 465"/>
              <a:gd name="T45" fmla="*/ 8 h 329"/>
              <a:gd name="T46" fmla="*/ 29 w 465"/>
              <a:gd name="T47" fmla="*/ 9 h 329"/>
              <a:gd name="T48" fmla="*/ 24 w 465"/>
              <a:gd name="T49" fmla="*/ 11 h 329"/>
              <a:gd name="T50" fmla="*/ 19 w 465"/>
              <a:gd name="T51" fmla="*/ 14 h 329"/>
              <a:gd name="T52" fmla="*/ 15 w 465"/>
              <a:gd name="T53" fmla="*/ 19 h 329"/>
              <a:gd name="T54" fmla="*/ 11 w 465"/>
              <a:gd name="T55" fmla="*/ 23 h 329"/>
              <a:gd name="T56" fmla="*/ 9 w 465"/>
              <a:gd name="T57" fmla="*/ 29 h 329"/>
              <a:gd name="T58" fmla="*/ 8 w 465"/>
              <a:gd name="T59" fmla="*/ 36 h 329"/>
              <a:gd name="T60" fmla="*/ 33 w 465"/>
              <a:gd name="T61" fmla="*/ 75 h 329"/>
              <a:gd name="T62" fmla="*/ 25 w 465"/>
              <a:gd name="T63" fmla="*/ 73 h 329"/>
              <a:gd name="T64" fmla="*/ 18 w 465"/>
              <a:gd name="T65" fmla="*/ 70 h 329"/>
              <a:gd name="T66" fmla="*/ 11 w 465"/>
              <a:gd name="T67" fmla="*/ 65 h 329"/>
              <a:gd name="T68" fmla="*/ 7 w 465"/>
              <a:gd name="T69" fmla="*/ 59 h 329"/>
              <a:gd name="T70" fmla="*/ 2 w 465"/>
              <a:gd name="T71" fmla="*/ 53 h 329"/>
              <a:gd name="T72" fmla="*/ 0 w 465"/>
              <a:gd name="T73" fmla="*/ 45 h 329"/>
              <a:gd name="T74" fmla="*/ 0 w 465"/>
              <a:gd name="T75" fmla="*/ 37 h 329"/>
              <a:gd name="T76" fmla="*/ 1 w 465"/>
              <a:gd name="T77" fmla="*/ 29 h 329"/>
              <a:gd name="T78" fmla="*/ 3 w 465"/>
              <a:gd name="T79" fmla="*/ 21 h 329"/>
              <a:gd name="T80" fmla="*/ 7 w 465"/>
              <a:gd name="T81" fmla="*/ 14 h 329"/>
              <a:gd name="T82" fmla="*/ 12 w 465"/>
              <a:gd name="T83" fmla="*/ 9 h 329"/>
              <a:gd name="T84" fmla="*/ 19 w 465"/>
              <a:gd name="T85" fmla="*/ 4 h 329"/>
              <a:gd name="T86" fmla="*/ 26 w 465"/>
              <a:gd name="T87" fmla="*/ 2 h 329"/>
              <a:gd name="T88" fmla="*/ 34 w 465"/>
              <a:gd name="T89" fmla="*/ 0 h 329"/>
              <a:gd name="T90" fmla="*/ 42 w 465"/>
              <a:gd name="T91" fmla="*/ 0 h 329"/>
              <a:gd name="T92" fmla="*/ 50 w 465"/>
              <a:gd name="T93" fmla="*/ 2 h 329"/>
              <a:gd name="T94" fmla="*/ 56 w 465"/>
              <a:gd name="T95" fmla="*/ 5 h 329"/>
              <a:gd name="T96" fmla="*/ 63 w 465"/>
              <a:gd name="T97" fmla="*/ 10 h 329"/>
              <a:gd name="T98" fmla="*/ 68 w 465"/>
              <a:gd name="T99" fmla="*/ 15 h 329"/>
              <a:gd name="T100" fmla="*/ 72 w 465"/>
              <a:gd name="T101" fmla="*/ 22 h 329"/>
              <a:gd name="T102" fmla="*/ 74 w 465"/>
              <a:gd name="T103" fmla="*/ 30 h 329"/>
              <a:gd name="T104" fmla="*/ 74 w 465"/>
              <a:gd name="T105" fmla="*/ 38 h 329"/>
              <a:gd name="T106" fmla="*/ 74 w 465"/>
              <a:gd name="T107" fmla="*/ 46 h 329"/>
              <a:gd name="T108" fmla="*/ 71 w 465"/>
              <a:gd name="T109" fmla="*/ 53 h 329"/>
              <a:gd name="T110" fmla="*/ 68 w 465"/>
              <a:gd name="T111" fmla="*/ 59 h 329"/>
              <a:gd name="T112" fmla="*/ 62 w 465"/>
              <a:gd name="T113" fmla="*/ 65 h 329"/>
              <a:gd name="T114" fmla="*/ 56 w 465"/>
              <a:gd name="T115" fmla="*/ 70 h 329"/>
              <a:gd name="T116" fmla="*/ 50 w 465"/>
              <a:gd name="T117" fmla="*/ 73 h 329"/>
              <a:gd name="T118" fmla="*/ 42 w 465"/>
              <a:gd name="T119" fmla="*/ 75 h 329"/>
              <a:gd name="T120" fmla="*/ 34 w 465"/>
              <a:gd name="T121" fmla="*/ 188 h 329"/>
              <a:gd name="T122" fmla="*/ 135 w 465"/>
              <a:gd name="T123" fmla="*/ 329 h 329"/>
              <a:gd name="T124" fmla="*/ 403 w 465"/>
              <a:gd name="T125" fmla="*/ 3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5" h="329">
                <a:moveTo>
                  <a:pt x="449" y="329"/>
                </a:moveTo>
                <a:lnTo>
                  <a:pt x="449" y="321"/>
                </a:lnTo>
                <a:lnTo>
                  <a:pt x="465" y="321"/>
                </a:lnTo>
                <a:lnTo>
                  <a:pt x="465" y="329"/>
                </a:lnTo>
                <a:lnTo>
                  <a:pt x="449" y="329"/>
                </a:lnTo>
                <a:lnTo>
                  <a:pt x="449" y="329"/>
                </a:lnTo>
                <a:close/>
                <a:moveTo>
                  <a:pt x="8" y="37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1" y="50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2"/>
                </a:lnTo>
                <a:lnTo>
                  <a:pt x="19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1" y="62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7"/>
                </a:lnTo>
                <a:lnTo>
                  <a:pt x="33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2" y="67"/>
                </a:lnTo>
                <a:lnTo>
                  <a:pt x="42" y="67"/>
                </a:lnTo>
                <a:lnTo>
                  <a:pt x="42" y="67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9"/>
                </a:lnTo>
                <a:lnTo>
                  <a:pt x="56" y="59"/>
                </a:lnTo>
                <a:lnTo>
                  <a:pt x="56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8"/>
                </a:lnTo>
                <a:lnTo>
                  <a:pt x="57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7"/>
                </a:lnTo>
                <a:lnTo>
                  <a:pt x="59" y="57"/>
                </a:lnTo>
                <a:lnTo>
                  <a:pt x="59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3"/>
                </a:lnTo>
                <a:lnTo>
                  <a:pt x="62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3"/>
                </a:lnTo>
                <a:lnTo>
                  <a:pt x="64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2" y="22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0" y="19"/>
                </a:lnTo>
                <a:lnTo>
                  <a:pt x="60" y="19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2"/>
                </a:lnTo>
                <a:lnTo>
                  <a:pt x="54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0" y="11"/>
                </a:lnTo>
                <a:lnTo>
                  <a:pt x="50" y="11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0" y="12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2" y="20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close/>
                <a:moveTo>
                  <a:pt x="37" y="75"/>
                </a:moveTo>
                <a:lnTo>
                  <a:pt x="37" y="75"/>
                </a:lnTo>
                <a:lnTo>
                  <a:pt x="37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2" y="75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7" y="74"/>
                </a:lnTo>
                <a:lnTo>
                  <a:pt x="27" y="74"/>
                </a:lnTo>
                <a:lnTo>
                  <a:pt x="27" y="74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14" y="67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4"/>
                </a:lnTo>
                <a:lnTo>
                  <a:pt x="11" y="64"/>
                </a:lnTo>
                <a:lnTo>
                  <a:pt x="11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8" y="62"/>
                </a:lnTo>
                <a:lnTo>
                  <a:pt x="8" y="62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8"/>
                </a:lnTo>
                <a:lnTo>
                  <a:pt x="7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5" y="57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3" y="55"/>
                </a:lnTo>
                <a:lnTo>
                  <a:pt x="3" y="55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2" y="53"/>
                </a:lnTo>
                <a:lnTo>
                  <a:pt x="2" y="53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8"/>
                </a:lnTo>
                <a:lnTo>
                  <a:pt x="5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7" y="17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1" y="11"/>
                </a:lnTo>
                <a:lnTo>
                  <a:pt x="11" y="11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3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9" y="15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3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4" y="28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1" y="53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0" y="55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7"/>
                </a:lnTo>
                <a:lnTo>
                  <a:pt x="69" y="57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5" y="62"/>
                </a:lnTo>
                <a:lnTo>
                  <a:pt x="65" y="62"/>
                </a:lnTo>
                <a:lnTo>
                  <a:pt x="65" y="62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4" y="63"/>
                </a:lnTo>
                <a:lnTo>
                  <a:pt x="64" y="63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3" y="64"/>
                </a:lnTo>
                <a:lnTo>
                  <a:pt x="63" y="64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5"/>
                </a:lnTo>
                <a:lnTo>
                  <a:pt x="62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7" y="68"/>
                </a:lnTo>
                <a:lnTo>
                  <a:pt x="57" y="68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7" y="73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close/>
                <a:moveTo>
                  <a:pt x="34" y="77"/>
                </a:moveTo>
                <a:lnTo>
                  <a:pt x="42" y="77"/>
                </a:lnTo>
                <a:lnTo>
                  <a:pt x="42" y="93"/>
                </a:lnTo>
                <a:lnTo>
                  <a:pt x="34" y="93"/>
                </a:lnTo>
                <a:lnTo>
                  <a:pt x="34" y="77"/>
                </a:lnTo>
                <a:lnTo>
                  <a:pt x="34" y="77"/>
                </a:lnTo>
                <a:close/>
                <a:moveTo>
                  <a:pt x="34" y="125"/>
                </a:moveTo>
                <a:lnTo>
                  <a:pt x="42" y="125"/>
                </a:lnTo>
                <a:lnTo>
                  <a:pt x="42" y="140"/>
                </a:lnTo>
                <a:lnTo>
                  <a:pt x="34" y="140"/>
                </a:lnTo>
                <a:lnTo>
                  <a:pt x="34" y="125"/>
                </a:lnTo>
                <a:lnTo>
                  <a:pt x="34" y="125"/>
                </a:lnTo>
                <a:close/>
                <a:moveTo>
                  <a:pt x="34" y="172"/>
                </a:moveTo>
                <a:lnTo>
                  <a:pt x="42" y="172"/>
                </a:lnTo>
                <a:lnTo>
                  <a:pt x="42" y="188"/>
                </a:lnTo>
                <a:lnTo>
                  <a:pt x="34" y="188"/>
                </a:lnTo>
                <a:lnTo>
                  <a:pt x="34" y="172"/>
                </a:lnTo>
                <a:lnTo>
                  <a:pt x="34" y="172"/>
                </a:lnTo>
                <a:close/>
                <a:moveTo>
                  <a:pt x="34" y="219"/>
                </a:moveTo>
                <a:lnTo>
                  <a:pt x="42" y="219"/>
                </a:lnTo>
                <a:lnTo>
                  <a:pt x="42" y="235"/>
                </a:lnTo>
                <a:lnTo>
                  <a:pt x="34" y="235"/>
                </a:lnTo>
                <a:lnTo>
                  <a:pt x="34" y="219"/>
                </a:lnTo>
                <a:lnTo>
                  <a:pt x="34" y="219"/>
                </a:lnTo>
                <a:close/>
                <a:moveTo>
                  <a:pt x="34" y="266"/>
                </a:moveTo>
                <a:lnTo>
                  <a:pt x="42" y="266"/>
                </a:lnTo>
                <a:lnTo>
                  <a:pt x="42" y="281"/>
                </a:lnTo>
                <a:lnTo>
                  <a:pt x="34" y="281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34" y="313"/>
                </a:moveTo>
                <a:lnTo>
                  <a:pt x="42" y="313"/>
                </a:lnTo>
                <a:lnTo>
                  <a:pt x="42" y="321"/>
                </a:lnTo>
                <a:lnTo>
                  <a:pt x="42" y="321"/>
                </a:lnTo>
                <a:lnTo>
                  <a:pt x="42" y="329"/>
                </a:lnTo>
                <a:lnTo>
                  <a:pt x="37" y="329"/>
                </a:lnTo>
                <a:lnTo>
                  <a:pt x="34" y="329"/>
                </a:lnTo>
                <a:lnTo>
                  <a:pt x="34" y="325"/>
                </a:lnTo>
                <a:lnTo>
                  <a:pt x="34" y="313"/>
                </a:lnTo>
                <a:lnTo>
                  <a:pt x="34" y="313"/>
                </a:lnTo>
                <a:close/>
                <a:moveTo>
                  <a:pt x="73" y="329"/>
                </a:moveTo>
                <a:lnTo>
                  <a:pt x="73" y="321"/>
                </a:lnTo>
                <a:lnTo>
                  <a:pt x="89" y="321"/>
                </a:lnTo>
                <a:lnTo>
                  <a:pt x="89" y="329"/>
                </a:lnTo>
                <a:lnTo>
                  <a:pt x="73" y="329"/>
                </a:lnTo>
                <a:lnTo>
                  <a:pt x="73" y="329"/>
                </a:lnTo>
                <a:close/>
                <a:moveTo>
                  <a:pt x="119" y="329"/>
                </a:moveTo>
                <a:lnTo>
                  <a:pt x="119" y="321"/>
                </a:lnTo>
                <a:lnTo>
                  <a:pt x="135" y="321"/>
                </a:lnTo>
                <a:lnTo>
                  <a:pt x="135" y="329"/>
                </a:lnTo>
                <a:lnTo>
                  <a:pt x="119" y="329"/>
                </a:lnTo>
                <a:lnTo>
                  <a:pt x="119" y="329"/>
                </a:lnTo>
                <a:close/>
                <a:moveTo>
                  <a:pt x="167" y="329"/>
                </a:moveTo>
                <a:lnTo>
                  <a:pt x="167" y="321"/>
                </a:lnTo>
                <a:lnTo>
                  <a:pt x="182" y="321"/>
                </a:lnTo>
                <a:lnTo>
                  <a:pt x="182" y="329"/>
                </a:lnTo>
                <a:lnTo>
                  <a:pt x="167" y="329"/>
                </a:lnTo>
                <a:lnTo>
                  <a:pt x="167" y="329"/>
                </a:lnTo>
                <a:close/>
                <a:moveTo>
                  <a:pt x="214" y="329"/>
                </a:moveTo>
                <a:lnTo>
                  <a:pt x="214" y="321"/>
                </a:lnTo>
                <a:lnTo>
                  <a:pt x="230" y="321"/>
                </a:lnTo>
                <a:lnTo>
                  <a:pt x="230" y="329"/>
                </a:lnTo>
                <a:lnTo>
                  <a:pt x="214" y="329"/>
                </a:lnTo>
                <a:lnTo>
                  <a:pt x="214" y="329"/>
                </a:lnTo>
                <a:close/>
                <a:moveTo>
                  <a:pt x="261" y="329"/>
                </a:moveTo>
                <a:lnTo>
                  <a:pt x="261" y="321"/>
                </a:lnTo>
                <a:lnTo>
                  <a:pt x="277" y="321"/>
                </a:lnTo>
                <a:lnTo>
                  <a:pt x="277" y="329"/>
                </a:lnTo>
                <a:lnTo>
                  <a:pt x="261" y="329"/>
                </a:lnTo>
                <a:lnTo>
                  <a:pt x="261" y="329"/>
                </a:lnTo>
                <a:close/>
                <a:moveTo>
                  <a:pt x="308" y="329"/>
                </a:moveTo>
                <a:lnTo>
                  <a:pt x="308" y="321"/>
                </a:lnTo>
                <a:lnTo>
                  <a:pt x="324" y="321"/>
                </a:lnTo>
                <a:lnTo>
                  <a:pt x="324" y="329"/>
                </a:lnTo>
                <a:lnTo>
                  <a:pt x="308" y="329"/>
                </a:lnTo>
                <a:lnTo>
                  <a:pt x="308" y="329"/>
                </a:lnTo>
                <a:close/>
                <a:moveTo>
                  <a:pt x="356" y="329"/>
                </a:moveTo>
                <a:lnTo>
                  <a:pt x="356" y="321"/>
                </a:lnTo>
                <a:lnTo>
                  <a:pt x="372" y="321"/>
                </a:lnTo>
                <a:lnTo>
                  <a:pt x="372" y="329"/>
                </a:lnTo>
                <a:lnTo>
                  <a:pt x="356" y="329"/>
                </a:lnTo>
                <a:lnTo>
                  <a:pt x="356" y="329"/>
                </a:lnTo>
                <a:close/>
                <a:moveTo>
                  <a:pt x="403" y="329"/>
                </a:moveTo>
                <a:lnTo>
                  <a:pt x="403" y="321"/>
                </a:lnTo>
                <a:lnTo>
                  <a:pt x="419" y="321"/>
                </a:lnTo>
                <a:lnTo>
                  <a:pt x="419" y="329"/>
                </a:lnTo>
                <a:lnTo>
                  <a:pt x="403" y="329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xmlns="" id="{6F60578B-3CE5-44FD-BACE-0057E9ED854E}"/>
              </a:ext>
            </a:extLst>
          </p:cNvPr>
          <p:cNvSpPr>
            <a:spLocks noEditPoints="1"/>
          </p:cNvSpPr>
          <p:nvPr/>
        </p:nvSpPr>
        <p:spPr bwMode="auto">
          <a:xfrm>
            <a:off x="5935600" y="2827734"/>
            <a:ext cx="616744" cy="88106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xmlns="" id="{AA8EB988-BD6F-484D-A54D-83015AE5E44E}"/>
              </a:ext>
            </a:extLst>
          </p:cNvPr>
          <p:cNvSpPr>
            <a:spLocks noEditPoints="1"/>
          </p:cNvSpPr>
          <p:nvPr/>
        </p:nvSpPr>
        <p:spPr bwMode="auto">
          <a:xfrm>
            <a:off x="5953199" y="2095500"/>
            <a:ext cx="635794" cy="251222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C11D4891-BF01-449D-A0DB-E576DE2FFBA4}"/>
              </a:ext>
            </a:extLst>
          </p:cNvPr>
          <p:cNvSpPr txBox="1"/>
          <p:nvPr/>
        </p:nvSpPr>
        <p:spPr>
          <a:xfrm>
            <a:off x="3495580" y="298089"/>
            <a:ext cx="161225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</a:rPr>
              <a:t>Отсутствие </a:t>
            </a:r>
            <a:r>
              <a:rPr lang="ru-RU" sz="1100" b="1" dirty="0">
                <a:solidFill>
                  <a:srgbClr val="0070C0"/>
                </a:solidFill>
              </a:rPr>
              <a:t>очередей</a:t>
            </a:r>
            <a:endParaRPr lang="en-US" sz="11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17B37F-FDE2-4F0B-B028-5A08229530D8}"/>
              </a:ext>
            </a:extLst>
          </p:cNvPr>
          <p:cNvGrpSpPr/>
          <p:nvPr/>
        </p:nvGrpSpPr>
        <p:grpSpPr>
          <a:xfrm>
            <a:off x="23195" y="260748"/>
            <a:ext cx="3048358" cy="4341092"/>
            <a:chOff x="9017" y="347663"/>
            <a:chExt cx="4064476" cy="5788124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19EA79C5-E7C0-424F-92A5-677D573C3559}"/>
                </a:ext>
              </a:extLst>
            </p:cNvPr>
            <p:cNvSpPr txBox="1"/>
            <p:nvPr/>
          </p:nvSpPr>
          <p:spPr>
            <a:xfrm>
              <a:off x="426058" y="5458679"/>
              <a:ext cx="2763759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ru-RU" sz="1100" b="1" dirty="0" smtClean="0">
                  <a:solidFill>
                    <a:srgbClr val="0070C0"/>
                  </a:solidFill>
                </a:rPr>
                <a:t>Информация </a:t>
              </a:r>
              <a:r>
                <a:rPr lang="ru-RU" sz="1100" b="1" dirty="0">
                  <a:solidFill>
                    <a:srgbClr val="0070C0"/>
                  </a:solidFill>
                </a:rPr>
                <a:t>по услугам аккумулирована на единой информационной площадке</a:t>
              </a:r>
              <a:endParaRPr lang="en-US" sz="11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94515BC9-141E-41C8-AFB1-85B48AD59FD3}"/>
                </a:ext>
              </a:extLst>
            </p:cNvPr>
            <p:cNvSpPr txBox="1"/>
            <p:nvPr/>
          </p:nvSpPr>
          <p:spPr>
            <a:xfrm>
              <a:off x="9017" y="3505556"/>
              <a:ext cx="2658801" cy="143629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lvl="1" algn="r"/>
              <a:r>
                <a:rPr lang="ru-RU" sz="1000" b="1" dirty="0" smtClean="0">
                  <a:solidFill>
                    <a:srgbClr val="0070C0"/>
                  </a:solidFill>
                </a:rPr>
                <a:t>Упрощение </a:t>
              </a:r>
              <a:r>
                <a:rPr lang="ru-RU" sz="1000" b="1" dirty="0">
                  <a:solidFill>
                    <a:srgbClr val="0070C0"/>
                  </a:solidFill>
                </a:rPr>
                <a:t>получения государственной </a:t>
              </a:r>
              <a:endParaRPr lang="ru-RU" sz="1000" b="1" dirty="0" smtClean="0">
                <a:solidFill>
                  <a:srgbClr val="0070C0"/>
                </a:solidFill>
              </a:endParaRPr>
            </a:p>
            <a:p>
              <a:pPr marL="0" lvl="1" algn="r"/>
              <a:r>
                <a:rPr lang="ru-RU" sz="1000" b="1" dirty="0" smtClean="0">
                  <a:solidFill>
                    <a:srgbClr val="0070C0"/>
                  </a:solidFill>
                </a:rPr>
                <a:t>и </a:t>
              </a:r>
              <a:r>
                <a:rPr lang="ru-RU" sz="1000" b="1" dirty="0">
                  <a:solidFill>
                    <a:srgbClr val="0070C0"/>
                  </a:solidFill>
                </a:rPr>
                <a:t>муниципальной услуги </a:t>
              </a:r>
              <a:endParaRPr lang="ru-RU" sz="1000" b="1" dirty="0" smtClean="0">
                <a:solidFill>
                  <a:srgbClr val="0070C0"/>
                </a:solidFill>
              </a:endParaRPr>
            </a:p>
            <a:p>
              <a:pPr marL="0" lvl="1" algn="r"/>
              <a:r>
                <a:rPr lang="ru-RU" sz="1000" b="1" dirty="0" smtClean="0">
                  <a:solidFill>
                    <a:srgbClr val="0070C0"/>
                  </a:solidFill>
                </a:rPr>
                <a:t>и </a:t>
              </a:r>
              <a:r>
                <a:rPr lang="ru-RU" sz="1000" b="1" dirty="0">
                  <a:solidFill>
                    <a:srgbClr val="0070C0"/>
                  </a:solidFill>
                </a:rPr>
                <a:t>другой </a:t>
              </a:r>
              <a:r>
                <a:rPr lang="ru-RU" sz="1000" b="1" dirty="0" smtClean="0">
                  <a:solidFill>
                    <a:srgbClr val="0070C0"/>
                  </a:solidFill>
                </a:rPr>
                <a:t>полезной информации</a:t>
              </a:r>
              <a:r>
                <a:rPr lang="ru-RU" sz="1000" dirty="0" smtClean="0">
                  <a:solidFill>
                    <a:srgbClr val="0070C0"/>
                  </a:solidFill>
                </a:rPr>
                <a:t> </a:t>
              </a:r>
              <a:endParaRPr lang="ru-RU" sz="1000" dirty="0">
                <a:solidFill>
                  <a:srgbClr val="0070C0"/>
                </a:solidFill>
              </a:endParaRPr>
            </a:p>
            <a:p>
              <a:pPr marL="0" lvl="1" algn="r"/>
              <a:r>
                <a:rPr lang="ru-RU" sz="1000" dirty="0">
                  <a:solidFill>
                    <a:srgbClr val="0070C0"/>
                  </a:solidFill>
                </a:rPr>
                <a:t>(сокращение количества предоставляемых документов</a:t>
              </a:r>
              <a:r>
                <a:rPr lang="ru-RU" sz="1000" dirty="0" smtClean="0">
                  <a:solidFill>
                    <a:srgbClr val="0070C0"/>
                  </a:solidFill>
                </a:rPr>
                <a:t>)</a:t>
              </a:r>
              <a:endParaRPr lang="en-US" sz="10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05F0B10D-B6D6-4B5C-98A9-DBCE1D832139}"/>
                </a:ext>
              </a:extLst>
            </p:cNvPr>
            <p:cNvSpPr txBox="1"/>
            <p:nvPr/>
          </p:nvSpPr>
          <p:spPr>
            <a:xfrm>
              <a:off x="790575" y="2314373"/>
              <a:ext cx="2132956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ru-RU" sz="1100" b="1" dirty="0" smtClean="0">
                  <a:solidFill>
                    <a:srgbClr val="0070C0"/>
                  </a:solidFill>
                </a:rPr>
                <a:t>Получение </a:t>
              </a:r>
              <a:r>
                <a:rPr lang="ru-RU" sz="1100" b="1" dirty="0">
                  <a:solidFill>
                    <a:srgbClr val="0070C0"/>
                  </a:solidFill>
                </a:rPr>
                <a:t>услуги </a:t>
              </a:r>
              <a:endParaRPr lang="ru-RU" sz="1100" b="1" dirty="0" smtClean="0">
                <a:solidFill>
                  <a:srgbClr val="0070C0"/>
                </a:solidFill>
              </a:endParaRPr>
            </a:p>
            <a:p>
              <a:pPr algn="r"/>
              <a:r>
                <a:rPr lang="ru-RU" sz="1100" b="1" dirty="0" smtClean="0">
                  <a:solidFill>
                    <a:srgbClr val="0070C0"/>
                  </a:solidFill>
                </a:rPr>
                <a:t>из </a:t>
              </a:r>
              <a:r>
                <a:rPr lang="ru-RU" sz="1100" b="1" dirty="0">
                  <a:solidFill>
                    <a:srgbClr val="0070C0"/>
                  </a:solidFill>
                </a:rPr>
                <a:t>любого удобного для Вас места</a:t>
              </a:r>
              <a:endParaRPr lang="en-US" sz="1100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C177A938-A005-49D4-87F5-8904A8551E9D}"/>
                </a:ext>
              </a:extLst>
            </p:cNvPr>
            <p:cNvSpPr txBox="1"/>
            <p:nvPr/>
          </p:nvSpPr>
          <p:spPr>
            <a:xfrm>
              <a:off x="496219" y="347663"/>
              <a:ext cx="3577274" cy="16414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lvl="1" algn="r"/>
              <a:r>
                <a:rPr lang="ru-RU" sz="1000" b="1" dirty="0" smtClean="0">
                  <a:solidFill>
                    <a:srgbClr val="0070C0"/>
                  </a:solidFill>
                </a:rPr>
                <a:t>Круглосуточная </a:t>
              </a:r>
              <a:r>
                <a:rPr lang="ru-RU" sz="1000" b="1" dirty="0">
                  <a:solidFill>
                    <a:srgbClr val="0070C0"/>
                  </a:solidFill>
                </a:rPr>
                <a:t>доступность портала </a:t>
              </a:r>
              <a:r>
                <a:rPr lang="ru-RU" sz="1000" dirty="0">
                  <a:solidFill>
                    <a:srgbClr val="0070C0"/>
                  </a:solidFill>
                </a:rPr>
                <a:t>(подача заявления о предоставлении государственных </a:t>
              </a:r>
              <a:r>
                <a:rPr lang="ru-RU" sz="1000" dirty="0" smtClean="0">
                  <a:solidFill>
                    <a:srgbClr val="0070C0"/>
                  </a:solidFill>
                </a:rPr>
                <a:t>и </a:t>
              </a:r>
              <a:r>
                <a:rPr lang="ru-RU" sz="1000" dirty="0">
                  <a:solidFill>
                    <a:srgbClr val="0070C0"/>
                  </a:solidFill>
                </a:rPr>
                <a:t>муниципальных услуг </a:t>
              </a:r>
              <a:endParaRPr lang="ru-RU" sz="1000" dirty="0" smtClean="0">
                <a:solidFill>
                  <a:srgbClr val="0070C0"/>
                </a:solidFill>
              </a:endParaRPr>
            </a:p>
            <a:p>
              <a:pPr marL="0" lvl="1" algn="r"/>
              <a:r>
                <a:rPr lang="ru-RU" sz="1000" dirty="0" smtClean="0">
                  <a:solidFill>
                    <a:srgbClr val="0070C0"/>
                  </a:solidFill>
                </a:rPr>
                <a:t>в </a:t>
              </a:r>
              <a:r>
                <a:rPr lang="ru-RU" sz="1000" dirty="0">
                  <a:solidFill>
                    <a:srgbClr val="0070C0"/>
                  </a:solidFill>
                </a:rPr>
                <a:t>любое время, независимо от времени суток, праздничных и выходных </a:t>
              </a:r>
              <a:r>
                <a:rPr lang="ru-RU" sz="1000" dirty="0" smtClean="0">
                  <a:solidFill>
                    <a:srgbClr val="0070C0"/>
                  </a:solidFill>
                </a:rPr>
                <a:t>дней,</a:t>
              </a:r>
            </a:p>
            <a:p>
              <a:pPr marL="0" lvl="1" algn="r"/>
              <a:r>
                <a:rPr lang="ru-RU" sz="1000" dirty="0" smtClean="0">
                  <a:solidFill>
                    <a:srgbClr val="0070C0"/>
                  </a:solidFill>
                </a:rPr>
                <a:t>через </a:t>
              </a:r>
              <a:r>
                <a:rPr lang="ru-RU" sz="1000" dirty="0">
                  <a:solidFill>
                    <a:srgbClr val="0070C0"/>
                  </a:solidFill>
                </a:rPr>
                <a:t>любой компьютер, планшет или мобильный телефон, </a:t>
              </a:r>
              <a:endParaRPr lang="ru-RU" sz="1000" dirty="0" smtClean="0">
                <a:solidFill>
                  <a:srgbClr val="0070C0"/>
                </a:solidFill>
              </a:endParaRPr>
            </a:p>
            <a:p>
              <a:pPr marL="0" lvl="1" algn="r"/>
              <a:r>
                <a:rPr lang="ru-RU" sz="1000" dirty="0" smtClean="0">
                  <a:solidFill>
                    <a:srgbClr val="0070C0"/>
                  </a:solidFill>
                </a:rPr>
                <a:t>имеющих </a:t>
              </a:r>
              <a:r>
                <a:rPr lang="ru-RU" sz="1000" dirty="0">
                  <a:solidFill>
                    <a:srgbClr val="0070C0"/>
                  </a:solidFill>
                </a:rPr>
                <a:t>допуск к сети Интернет</a:t>
              </a:r>
              <a:endParaRPr lang="en-US" sz="1000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1E47F1A0-F46F-4AF9-8500-FFA91B327082}"/>
              </a:ext>
            </a:extLst>
          </p:cNvPr>
          <p:cNvGrpSpPr/>
          <p:nvPr/>
        </p:nvGrpSpPr>
        <p:grpSpPr>
          <a:xfrm flipH="1">
            <a:off x="5793914" y="622385"/>
            <a:ext cx="3213823" cy="3544757"/>
            <a:chOff x="159774" y="829848"/>
            <a:chExt cx="4285095" cy="4726342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1EBE70E-1C48-4838-842C-184244A1C963}"/>
                </a:ext>
              </a:extLst>
            </p:cNvPr>
            <p:cNvSpPr txBox="1"/>
            <p:nvPr/>
          </p:nvSpPr>
          <p:spPr>
            <a:xfrm>
              <a:off x="382447" y="4714934"/>
              <a:ext cx="2266167" cy="841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lvl="1"/>
              <a:r>
                <a:rPr lang="ru-RU" sz="1100" b="1" dirty="0">
                  <a:solidFill>
                    <a:srgbClr val="0070C0"/>
                  </a:solidFill>
                </a:rPr>
                <a:t>С</a:t>
              </a:r>
              <a:r>
                <a:rPr lang="ru-RU" sz="1100" b="1" dirty="0" smtClean="0">
                  <a:solidFill>
                    <a:srgbClr val="0070C0"/>
                  </a:solidFill>
                </a:rPr>
                <a:t>окращение </a:t>
              </a:r>
              <a:r>
                <a:rPr lang="ru-RU" sz="1100" b="1" dirty="0">
                  <a:solidFill>
                    <a:srgbClr val="0070C0"/>
                  </a:solidFill>
                </a:rPr>
                <a:t>времени </a:t>
              </a:r>
              <a:endParaRPr lang="ru-RU" sz="1100" b="1" dirty="0" smtClean="0">
                <a:solidFill>
                  <a:srgbClr val="0070C0"/>
                </a:solidFill>
              </a:endParaRPr>
            </a:p>
            <a:p>
              <a:pPr marL="0" lvl="1"/>
              <a:r>
                <a:rPr lang="ru-RU" sz="1000" dirty="0" smtClean="0">
                  <a:solidFill>
                    <a:srgbClr val="0070C0"/>
                  </a:solidFill>
                </a:rPr>
                <a:t>от </a:t>
              </a:r>
              <a:r>
                <a:rPr lang="ru-RU" sz="1000" dirty="0">
                  <a:solidFill>
                    <a:srgbClr val="0070C0"/>
                  </a:solidFill>
                </a:rPr>
                <a:t>подачи заявления до выдачи оформленного документа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758FEE6E-1510-435A-8104-6F460D51AF41}"/>
                </a:ext>
              </a:extLst>
            </p:cNvPr>
            <p:cNvSpPr txBox="1"/>
            <p:nvPr/>
          </p:nvSpPr>
          <p:spPr>
            <a:xfrm>
              <a:off x="159774" y="3338374"/>
              <a:ext cx="2352195" cy="9028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100" b="1" dirty="0">
                  <a:solidFill>
                    <a:srgbClr val="0070C0"/>
                  </a:solidFill>
                </a:rPr>
                <a:t>Информирование гражданина </a:t>
              </a:r>
              <a:r>
                <a:rPr lang="ru-RU" sz="1100" b="1" dirty="0" smtClean="0">
                  <a:solidFill>
                    <a:srgbClr val="0070C0"/>
                  </a:solidFill>
                </a:rPr>
                <a:t>на </a:t>
              </a:r>
              <a:r>
                <a:rPr lang="ru-RU" sz="1100" b="1" dirty="0">
                  <a:solidFill>
                    <a:srgbClr val="0070C0"/>
                  </a:solidFill>
                </a:rPr>
                <a:t>каждом этапе работы </a:t>
              </a:r>
              <a:endParaRPr lang="ru-RU" sz="1100" b="1" dirty="0" smtClean="0">
                <a:solidFill>
                  <a:srgbClr val="0070C0"/>
                </a:solidFill>
              </a:endParaRPr>
            </a:p>
            <a:p>
              <a:r>
                <a:rPr lang="ru-RU" sz="1100" b="1" dirty="0" smtClean="0">
                  <a:solidFill>
                    <a:srgbClr val="0070C0"/>
                  </a:solidFill>
                </a:rPr>
                <a:t>по </a:t>
              </a:r>
              <a:r>
                <a:rPr lang="ru-RU" sz="1100" b="1" dirty="0">
                  <a:solidFill>
                    <a:srgbClr val="0070C0"/>
                  </a:solidFill>
                </a:rPr>
                <a:t>его </a:t>
              </a:r>
              <a:r>
                <a:rPr lang="ru-RU" sz="1100" b="1" dirty="0" smtClean="0">
                  <a:solidFill>
                    <a:srgbClr val="0070C0"/>
                  </a:solidFill>
                </a:rPr>
                <a:t>заявлению</a:t>
              </a:r>
              <a:endParaRPr lang="en-US" sz="1100" dirty="0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B6E1693D-A9A1-477C-A204-D7BC7E095B4D}"/>
                </a:ext>
              </a:extLst>
            </p:cNvPr>
            <p:cNvSpPr txBox="1"/>
            <p:nvPr/>
          </p:nvSpPr>
          <p:spPr>
            <a:xfrm>
              <a:off x="382446" y="1703865"/>
              <a:ext cx="2598843" cy="106695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100" b="1" dirty="0" smtClean="0">
                  <a:solidFill>
                    <a:srgbClr val="0070C0"/>
                  </a:solidFill>
                </a:rPr>
                <a:t>Отсутствие коррупционной составляющей, </a:t>
              </a:r>
              <a:r>
                <a:rPr lang="ru-RU" sz="1000" dirty="0" smtClean="0">
                  <a:solidFill>
                    <a:srgbClr val="0070C0"/>
                  </a:solidFill>
                </a:rPr>
                <a:t>т.к</a:t>
              </a:r>
              <a:r>
                <a:rPr lang="ru-RU" sz="1000" dirty="0">
                  <a:solidFill>
                    <a:srgbClr val="0070C0"/>
                  </a:solidFill>
                </a:rPr>
                <a:t>. заявитель не обращается напрямую </a:t>
              </a:r>
              <a:r>
                <a:rPr lang="ru-RU" sz="1000" dirty="0" smtClean="0">
                  <a:solidFill>
                    <a:srgbClr val="0070C0"/>
                  </a:solidFill>
                </a:rPr>
                <a:t>в ведомство для получения услуги</a:t>
              </a:r>
              <a:endParaRPr lang="en-US" sz="1000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12B72D0-24C1-4165-9848-B176FF8EC217}"/>
                </a:ext>
              </a:extLst>
            </p:cNvPr>
            <p:cNvSpPr txBox="1"/>
            <p:nvPr/>
          </p:nvSpPr>
          <p:spPr>
            <a:xfrm>
              <a:off x="382449" y="829848"/>
              <a:ext cx="4062420" cy="2257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100" b="1" dirty="0" smtClean="0">
                  <a:solidFill>
                    <a:srgbClr val="0070C0"/>
                  </a:solidFill>
                </a:rPr>
                <a:t>Встроенная система </a:t>
              </a:r>
              <a:r>
                <a:rPr lang="ru-RU" sz="1100" b="1" dirty="0">
                  <a:solidFill>
                    <a:srgbClr val="0070C0"/>
                  </a:solidFill>
                </a:rPr>
                <a:t>оплаты</a:t>
              </a:r>
              <a:endParaRPr lang="en-US" sz="1100" dirty="0"/>
            </a:p>
          </p:txBody>
        </p:sp>
      </p:grpSp>
      <p:sp>
        <p:nvSpPr>
          <p:cNvPr id="152" name="Freeform 71">
            <a:extLst>
              <a:ext uri="{FF2B5EF4-FFF2-40B4-BE49-F238E27FC236}">
                <a16:creationId xmlns:a16="http://schemas.microsoft.com/office/drawing/2014/main" xmlns="" id="{EE705A98-7154-42F5-913F-E0436714FD58}"/>
              </a:ext>
            </a:extLst>
          </p:cNvPr>
          <p:cNvSpPr>
            <a:spLocks/>
          </p:cNvSpPr>
          <p:nvPr/>
        </p:nvSpPr>
        <p:spPr bwMode="auto">
          <a:xfrm>
            <a:off x="3117987" y="844748"/>
            <a:ext cx="590550" cy="59055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6202300" y="1418034"/>
            <a:ext cx="683419" cy="683419"/>
            <a:chOff x="6248735" y="1652588"/>
            <a:chExt cx="683419" cy="683419"/>
          </a:xfrm>
        </p:grpSpPr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xmlns="" id="{68CF7F82-527B-41A1-9F12-333723CFB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735" y="1652588"/>
              <a:ext cx="683419" cy="683419"/>
            </a:xfrm>
            <a:custGeom>
              <a:avLst/>
              <a:gdLst>
                <a:gd name="T0" fmla="*/ 448 w 510"/>
                <a:gd name="T1" fmla="*/ 143 h 510"/>
                <a:gd name="T2" fmla="*/ 366 w 510"/>
                <a:gd name="T3" fmla="*/ 448 h 510"/>
                <a:gd name="T4" fmla="*/ 61 w 510"/>
                <a:gd name="T5" fmla="*/ 366 h 510"/>
                <a:gd name="T6" fmla="*/ 143 w 510"/>
                <a:gd name="T7" fmla="*/ 61 h 510"/>
                <a:gd name="T8" fmla="*/ 448 w 510"/>
                <a:gd name="T9" fmla="*/ 1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448" y="143"/>
                  </a:moveTo>
                  <a:cubicBezTo>
                    <a:pt x="510" y="250"/>
                    <a:pt x="473" y="386"/>
                    <a:pt x="366" y="448"/>
                  </a:cubicBezTo>
                  <a:cubicBezTo>
                    <a:pt x="259" y="510"/>
                    <a:pt x="123" y="473"/>
                    <a:pt x="61" y="366"/>
                  </a:cubicBezTo>
                  <a:cubicBezTo>
                    <a:pt x="0" y="260"/>
                    <a:pt x="36" y="123"/>
                    <a:pt x="143" y="61"/>
                  </a:cubicBezTo>
                  <a:cubicBezTo>
                    <a:pt x="250" y="0"/>
                    <a:pt x="386" y="36"/>
                    <a:pt x="448" y="14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1">
              <a:extLst>
                <a:ext uri="{FF2B5EF4-FFF2-40B4-BE49-F238E27FC236}">
                  <a16:creationId xmlns:a16="http://schemas.microsoft.com/office/drawing/2014/main" xmlns="" id="{C4D39D12-DE6C-479F-9F16-4774407E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169" y="1699022"/>
              <a:ext cx="590550" cy="59055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18082" y="760453"/>
            <a:ext cx="684610" cy="684609"/>
            <a:chOff x="5393866" y="797719"/>
            <a:chExt cx="684610" cy="684609"/>
          </a:xfrm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xmlns="" id="{187350AB-0B8F-43C6-8B82-1F6E0DF4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866" y="797719"/>
              <a:ext cx="684610" cy="684609"/>
            </a:xfrm>
            <a:custGeom>
              <a:avLst/>
              <a:gdLst>
                <a:gd name="T0" fmla="*/ 366 w 510"/>
                <a:gd name="T1" fmla="*/ 62 h 510"/>
                <a:gd name="T2" fmla="*/ 448 w 510"/>
                <a:gd name="T3" fmla="*/ 367 h 510"/>
                <a:gd name="T4" fmla="*/ 143 w 510"/>
                <a:gd name="T5" fmla="*/ 448 h 510"/>
                <a:gd name="T6" fmla="*/ 61 w 510"/>
                <a:gd name="T7" fmla="*/ 143 h 510"/>
                <a:gd name="T8" fmla="*/ 366 w 510"/>
                <a:gd name="T9" fmla="*/ 6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366" y="62"/>
                  </a:moveTo>
                  <a:cubicBezTo>
                    <a:pt x="473" y="123"/>
                    <a:pt x="510" y="260"/>
                    <a:pt x="448" y="367"/>
                  </a:cubicBezTo>
                  <a:cubicBezTo>
                    <a:pt x="387" y="473"/>
                    <a:pt x="250" y="510"/>
                    <a:pt x="143" y="448"/>
                  </a:cubicBezTo>
                  <a:cubicBezTo>
                    <a:pt x="36" y="387"/>
                    <a:pt x="0" y="250"/>
                    <a:pt x="61" y="143"/>
                  </a:cubicBezTo>
                  <a:cubicBezTo>
                    <a:pt x="123" y="37"/>
                    <a:pt x="260" y="0"/>
                    <a:pt x="366" y="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1">
              <a:extLst>
                <a:ext uri="{FF2B5EF4-FFF2-40B4-BE49-F238E27FC236}">
                  <a16:creationId xmlns:a16="http://schemas.microsoft.com/office/drawing/2014/main" xmlns="" id="{0895ED89-DCD8-470E-9739-ACF5DD23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895" y="844748"/>
              <a:ext cx="590550" cy="59055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08796" y="3984427"/>
            <a:ext cx="684610" cy="684609"/>
            <a:chOff x="2206936" y="3984427"/>
            <a:chExt cx="684610" cy="684609"/>
          </a:xfrm>
        </p:grpSpPr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xmlns="" id="{DDEF20A0-8847-47B6-A127-A31F98808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936" y="3984427"/>
              <a:ext cx="684610" cy="684609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1">
              <a:extLst>
                <a:ext uri="{FF2B5EF4-FFF2-40B4-BE49-F238E27FC236}">
                  <a16:creationId xmlns:a16="http://schemas.microsoft.com/office/drawing/2014/main" xmlns="" id="{5C53321C-0964-46E9-91E6-F44B9699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965" y="4031457"/>
              <a:ext cx="590550" cy="59055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434043" y="3493604"/>
            <a:ext cx="684610" cy="683419"/>
            <a:chOff x="2206936" y="1652588"/>
            <a:chExt cx="684610" cy="683419"/>
          </a:xfrm>
        </p:grpSpPr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xmlns="" id="{71002197-657D-4333-AFC9-97B537D4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936" y="1652588"/>
              <a:ext cx="684610" cy="683419"/>
            </a:xfrm>
            <a:custGeom>
              <a:avLst/>
              <a:gdLst>
                <a:gd name="T0" fmla="*/ 62 w 510"/>
                <a:gd name="T1" fmla="*/ 143 h 510"/>
                <a:gd name="T2" fmla="*/ 367 w 510"/>
                <a:gd name="T3" fmla="*/ 61 h 510"/>
                <a:gd name="T4" fmla="*/ 449 w 510"/>
                <a:gd name="T5" fmla="*/ 366 h 510"/>
                <a:gd name="T6" fmla="*/ 144 w 510"/>
                <a:gd name="T7" fmla="*/ 448 h 510"/>
                <a:gd name="T8" fmla="*/ 62 w 510"/>
                <a:gd name="T9" fmla="*/ 1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143"/>
                  </a:moveTo>
                  <a:cubicBezTo>
                    <a:pt x="124" y="36"/>
                    <a:pt x="260" y="0"/>
                    <a:pt x="367" y="61"/>
                  </a:cubicBezTo>
                  <a:cubicBezTo>
                    <a:pt x="474" y="123"/>
                    <a:pt x="510" y="260"/>
                    <a:pt x="449" y="366"/>
                  </a:cubicBezTo>
                  <a:cubicBezTo>
                    <a:pt x="387" y="473"/>
                    <a:pt x="250" y="510"/>
                    <a:pt x="144" y="448"/>
                  </a:cubicBezTo>
                  <a:cubicBezTo>
                    <a:pt x="37" y="386"/>
                    <a:pt x="0" y="250"/>
                    <a:pt x="62" y="14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1">
              <a:extLst>
                <a:ext uri="{FF2B5EF4-FFF2-40B4-BE49-F238E27FC236}">
                  <a16:creationId xmlns:a16="http://schemas.microsoft.com/office/drawing/2014/main" xmlns="" id="{FBDE368E-D163-4D59-9196-7548FA85D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965" y="1699022"/>
              <a:ext cx="590550" cy="59055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10113" y="1680031"/>
            <a:ext cx="683419" cy="685800"/>
            <a:chOff x="6248735" y="3983831"/>
            <a:chExt cx="683419" cy="68580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xmlns="" id="{5AAE9EF0-8A1F-4F5C-BDEB-98A9EC4BE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735" y="3983831"/>
              <a:ext cx="683419" cy="685800"/>
            </a:xfrm>
            <a:custGeom>
              <a:avLst/>
              <a:gdLst>
                <a:gd name="T0" fmla="*/ 448 w 510"/>
                <a:gd name="T1" fmla="*/ 367 h 511"/>
                <a:gd name="T2" fmla="*/ 143 w 510"/>
                <a:gd name="T3" fmla="*/ 449 h 511"/>
                <a:gd name="T4" fmla="*/ 61 w 510"/>
                <a:gd name="T5" fmla="*/ 144 h 511"/>
                <a:gd name="T6" fmla="*/ 366 w 510"/>
                <a:gd name="T7" fmla="*/ 62 h 511"/>
                <a:gd name="T8" fmla="*/ 448 w 510"/>
                <a:gd name="T9" fmla="*/ 36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1">
                  <a:moveTo>
                    <a:pt x="448" y="367"/>
                  </a:moveTo>
                  <a:cubicBezTo>
                    <a:pt x="386" y="474"/>
                    <a:pt x="250" y="511"/>
                    <a:pt x="143" y="449"/>
                  </a:cubicBezTo>
                  <a:cubicBezTo>
                    <a:pt x="36" y="387"/>
                    <a:pt x="0" y="251"/>
                    <a:pt x="61" y="144"/>
                  </a:cubicBezTo>
                  <a:cubicBezTo>
                    <a:pt x="123" y="37"/>
                    <a:pt x="259" y="0"/>
                    <a:pt x="366" y="62"/>
                  </a:cubicBezTo>
                  <a:cubicBezTo>
                    <a:pt x="473" y="124"/>
                    <a:pt x="510" y="260"/>
                    <a:pt x="448" y="3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1">
              <a:extLst>
                <a:ext uri="{FF2B5EF4-FFF2-40B4-BE49-F238E27FC236}">
                  <a16:creationId xmlns:a16="http://schemas.microsoft.com/office/drawing/2014/main" xmlns="" id="{8733CC2E-066A-4129-BF5D-F189A2240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169" y="4031456"/>
              <a:ext cx="590550" cy="59055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xmlns="" id="{885DCFDF-1422-4E0C-8DFC-E5A543A05273}"/>
                </a:ext>
              </a:extLst>
            </p:cNvPr>
            <p:cNvGrpSpPr/>
            <p:nvPr/>
          </p:nvGrpSpPr>
          <p:grpSpPr>
            <a:xfrm>
              <a:off x="6483288" y="4218979"/>
              <a:ext cx="214313" cy="215504"/>
              <a:chOff x="11601450" y="5076825"/>
              <a:chExt cx="285751" cy="287338"/>
            </a:xfrm>
            <a:solidFill>
              <a:schemeClr val="bg1"/>
            </a:solidFill>
          </p:grpSpPr>
          <p:sp>
            <p:nvSpPr>
              <p:cNvPr id="178" name="Freeform 2606">
                <a:extLst>
                  <a:ext uri="{FF2B5EF4-FFF2-40B4-BE49-F238E27FC236}">
                    <a16:creationId xmlns:a16="http://schemas.microsoft.com/office/drawing/2014/main" xmlns="" id="{EB44AF77-AD94-4237-AB65-3274716F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2413" y="5230813"/>
                <a:ext cx="122238" cy="63500"/>
              </a:xfrm>
              <a:custGeom>
                <a:avLst/>
                <a:gdLst>
                  <a:gd name="T0" fmla="*/ 337 w 385"/>
                  <a:gd name="T1" fmla="*/ 202 h 202"/>
                  <a:gd name="T2" fmla="*/ 346 w 385"/>
                  <a:gd name="T3" fmla="*/ 177 h 202"/>
                  <a:gd name="T4" fmla="*/ 355 w 385"/>
                  <a:gd name="T5" fmla="*/ 151 h 202"/>
                  <a:gd name="T6" fmla="*/ 362 w 385"/>
                  <a:gd name="T7" fmla="*/ 126 h 202"/>
                  <a:gd name="T8" fmla="*/ 369 w 385"/>
                  <a:gd name="T9" fmla="*/ 101 h 202"/>
                  <a:gd name="T10" fmla="*/ 374 w 385"/>
                  <a:gd name="T11" fmla="*/ 75 h 202"/>
                  <a:gd name="T12" fmla="*/ 379 w 385"/>
                  <a:gd name="T13" fmla="*/ 50 h 202"/>
                  <a:gd name="T14" fmla="*/ 383 w 385"/>
                  <a:gd name="T15" fmla="*/ 26 h 202"/>
                  <a:gd name="T16" fmla="*/ 385 w 385"/>
                  <a:gd name="T17" fmla="*/ 0 h 202"/>
                  <a:gd name="T18" fmla="*/ 0 w 385"/>
                  <a:gd name="T19" fmla="*/ 0 h 202"/>
                  <a:gd name="T20" fmla="*/ 3 w 385"/>
                  <a:gd name="T21" fmla="*/ 26 h 202"/>
                  <a:gd name="T22" fmla="*/ 7 w 385"/>
                  <a:gd name="T23" fmla="*/ 50 h 202"/>
                  <a:gd name="T24" fmla="*/ 11 w 385"/>
                  <a:gd name="T25" fmla="*/ 75 h 202"/>
                  <a:gd name="T26" fmla="*/ 16 w 385"/>
                  <a:gd name="T27" fmla="*/ 101 h 202"/>
                  <a:gd name="T28" fmla="*/ 23 w 385"/>
                  <a:gd name="T29" fmla="*/ 126 h 202"/>
                  <a:gd name="T30" fmla="*/ 31 w 385"/>
                  <a:gd name="T31" fmla="*/ 151 h 202"/>
                  <a:gd name="T32" fmla="*/ 40 w 385"/>
                  <a:gd name="T33" fmla="*/ 177 h 202"/>
                  <a:gd name="T34" fmla="*/ 48 w 385"/>
                  <a:gd name="T35" fmla="*/ 202 h 202"/>
                  <a:gd name="T36" fmla="*/ 337 w 385"/>
                  <a:gd name="T37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5" h="202">
                    <a:moveTo>
                      <a:pt x="337" y="202"/>
                    </a:moveTo>
                    <a:lnTo>
                      <a:pt x="346" y="177"/>
                    </a:lnTo>
                    <a:lnTo>
                      <a:pt x="355" y="151"/>
                    </a:lnTo>
                    <a:lnTo>
                      <a:pt x="362" y="126"/>
                    </a:lnTo>
                    <a:lnTo>
                      <a:pt x="369" y="101"/>
                    </a:lnTo>
                    <a:lnTo>
                      <a:pt x="374" y="75"/>
                    </a:lnTo>
                    <a:lnTo>
                      <a:pt x="379" y="50"/>
                    </a:lnTo>
                    <a:lnTo>
                      <a:pt x="383" y="26"/>
                    </a:lnTo>
                    <a:lnTo>
                      <a:pt x="385" y="0"/>
                    </a:lnTo>
                    <a:lnTo>
                      <a:pt x="0" y="0"/>
                    </a:lnTo>
                    <a:lnTo>
                      <a:pt x="3" y="26"/>
                    </a:lnTo>
                    <a:lnTo>
                      <a:pt x="7" y="50"/>
                    </a:lnTo>
                    <a:lnTo>
                      <a:pt x="11" y="75"/>
                    </a:lnTo>
                    <a:lnTo>
                      <a:pt x="16" y="101"/>
                    </a:lnTo>
                    <a:lnTo>
                      <a:pt x="23" y="126"/>
                    </a:lnTo>
                    <a:lnTo>
                      <a:pt x="31" y="151"/>
                    </a:lnTo>
                    <a:lnTo>
                      <a:pt x="40" y="177"/>
                    </a:lnTo>
                    <a:lnTo>
                      <a:pt x="48" y="202"/>
                    </a:lnTo>
                    <a:lnTo>
                      <a:pt x="337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607">
                <a:extLst>
                  <a:ext uri="{FF2B5EF4-FFF2-40B4-BE49-F238E27FC236}">
                    <a16:creationId xmlns:a16="http://schemas.microsoft.com/office/drawing/2014/main" xmlns="" id="{399C6E6C-4199-4D82-9B4F-B87F25DE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2413" y="5156200"/>
                <a:ext cx="123825" cy="65088"/>
              </a:xfrm>
              <a:custGeom>
                <a:avLst/>
                <a:gdLst>
                  <a:gd name="T0" fmla="*/ 363 w 390"/>
                  <a:gd name="T1" fmla="*/ 0 h 203"/>
                  <a:gd name="T2" fmla="*/ 26 w 390"/>
                  <a:gd name="T3" fmla="*/ 0 h 203"/>
                  <a:gd name="T4" fmla="*/ 18 w 390"/>
                  <a:gd name="T5" fmla="*/ 24 h 203"/>
                  <a:gd name="T6" fmla="*/ 13 w 390"/>
                  <a:gd name="T7" fmla="*/ 50 h 203"/>
                  <a:gd name="T8" fmla="*/ 9 w 390"/>
                  <a:gd name="T9" fmla="*/ 75 h 203"/>
                  <a:gd name="T10" fmla="*/ 4 w 390"/>
                  <a:gd name="T11" fmla="*/ 100 h 203"/>
                  <a:gd name="T12" fmla="*/ 2 w 390"/>
                  <a:gd name="T13" fmla="*/ 126 h 203"/>
                  <a:gd name="T14" fmla="*/ 0 w 390"/>
                  <a:gd name="T15" fmla="*/ 151 h 203"/>
                  <a:gd name="T16" fmla="*/ 0 w 390"/>
                  <a:gd name="T17" fmla="*/ 176 h 203"/>
                  <a:gd name="T18" fmla="*/ 0 w 390"/>
                  <a:gd name="T19" fmla="*/ 203 h 203"/>
                  <a:gd name="T20" fmla="*/ 390 w 390"/>
                  <a:gd name="T21" fmla="*/ 203 h 203"/>
                  <a:gd name="T22" fmla="*/ 390 w 390"/>
                  <a:gd name="T23" fmla="*/ 176 h 203"/>
                  <a:gd name="T24" fmla="*/ 390 w 390"/>
                  <a:gd name="T25" fmla="*/ 151 h 203"/>
                  <a:gd name="T26" fmla="*/ 387 w 390"/>
                  <a:gd name="T27" fmla="*/ 126 h 203"/>
                  <a:gd name="T28" fmla="*/ 385 w 390"/>
                  <a:gd name="T29" fmla="*/ 100 h 203"/>
                  <a:gd name="T30" fmla="*/ 381 w 390"/>
                  <a:gd name="T31" fmla="*/ 75 h 203"/>
                  <a:gd name="T32" fmla="*/ 376 w 390"/>
                  <a:gd name="T33" fmla="*/ 50 h 203"/>
                  <a:gd name="T34" fmla="*/ 371 w 390"/>
                  <a:gd name="T35" fmla="*/ 24 h 203"/>
                  <a:gd name="T36" fmla="*/ 363 w 390"/>
                  <a:gd name="T3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203">
                    <a:moveTo>
                      <a:pt x="363" y="0"/>
                    </a:moveTo>
                    <a:lnTo>
                      <a:pt x="26" y="0"/>
                    </a:lnTo>
                    <a:lnTo>
                      <a:pt x="18" y="24"/>
                    </a:lnTo>
                    <a:lnTo>
                      <a:pt x="13" y="50"/>
                    </a:lnTo>
                    <a:lnTo>
                      <a:pt x="9" y="75"/>
                    </a:lnTo>
                    <a:lnTo>
                      <a:pt x="4" y="100"/>
                    </a:lnTo>
                    <a:lnTo>
                      <a:pt x="2" y="126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0" y="203"/>
                    </a:lnTo>
                    <a:lnTo>
                      <a:pt x="390" y="203"/>
                    </a:lnTo>
                    <a:lnTo>
                      <a:pt x="390" y="176"/>
                    </a:lnTo>
                    <a:lnTo>
                      <a:pt x="390" y="151"/>
                    </a:lnTo>
                    <a:lnTo>
                      <a:pt x="387" y="126"/>
                    </a:lnTo>
                    <a:lnTo>
                      <a:pt x="385" y="100"/>
                    </a:lnTo>
                    <a:lnTo>
                      <a:pt x="381" y="75"/>
                    </a:lnTo>
                    <a:lnTo>
                      <a:pt x="376" y="50"/>
                    </a:lnTo>
                    <a:lnTo>
                      <a:pt x="371" y="24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608">
                <a:extLst>
                  <a:ext uri="{FF2B5EF4-FFF2-40B4-BE49-F238E27FC236}">
                    <a16:creationId xmlns:a16="http://schemas.microsoft.com/office/drawing/2014/main" xmlns="" id="{D226468E-D263-4118-8803-95B7F15A0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9888" y="5230813"/>
                <a:ext cx="87313" cy="63500"/>
              </a:xfrm>
              <a:custGeom>
                <a:avLst/>
                <a:gdLst>
                  <a:gd name="T0" fmla="*/ 0 w 274"/>
                  <a:gd name="T1" fmla="*/ 202 h 202"/>
                  <a:gd name="T2" fmla="*/ 209 w 274"/>
                  <a:gd name="T3" fmla="*/ 202 h 202"/>
                  <a:gd name="T4" fmla="*/ 222 w 274"/>
                  <a:gd name="T5" fmla="*/ 180 h 202"/>
                  <a:gd name="T6" fmla="*/ 233 w 274"/>
                  <a:gd name="T7" fmla="*/ 156 h 202"/>
                  <a:gd name="T8" fmla="*/ 244 w 274"/>
                  <a:gd name="T9" fmla="*/ 131 h 202"/>
                  <a:gd name="T10" fmla="*/ 253 w 274"/>
                  <a:gd name="T11" fmla="*/ 106 h 202"/>
                  <a:gd name="T12" fmla="*/ 261 w 274"/>
                  <a:gd name="T13" fmla="*/ 81 h 202"/>
                  <a:gd name="T14" fmla="*/ 266 w 274"/>
                  <a:gd name="T15" fmla="*/ 54 h 202"/>
                  <a:gd name="T16" fmla="*/ 271 w 274"/>
                  <a:gd name="T17" fmla="*/ 28 h 202"/>
                  <a:gd name="T18" fmla="*/ 274 w 274"/>
                  <a:gd name="T19" fmla="*/ 0 h 202"/>
                  <a:gd name="T20" fmla="*/ 45 w 274"/>
                  <a:gd name="T21" fmla="*/ 0 h 202"/>
                  <a:gd name="T22" fmla="*/ 43 w 274"/>
                  <a:gd name="T23" fmla="*/ 26 h 202"/>
                  <a:gd name="T24" fmla="*/ 39 w 274"/>
                  <a:gd name="T25" fmla="*/ 50 h 202"/>
                  <a:gd name="T26" fmla="*/ 35 w 274"/>
                  <a:gd name="T27" fmla="*/ 75 h 202"/>
                  <a:gd name="T28" fmla="*/ 29 w 274"/>
                  <a:gd name="T29" fmla="*/ 101 h 202"/>
                  <a:gd name="T30" fmla="*/ 24 w 274"/>
                  <a:gd name="T31" fmla="*/ 126 h 202"/>
                  <a:gd name="T32" fmla="*/ 16 w 274"/>
                  <a:gd name="T33" fmla="*/ 151 h 202"/>
                  <a:gd name="T34" fmla="*/ 9 w 274"/>
                  <a:gd name="T35" fmla="*/ 177 h 202"/>
                  <a:gd name="T36" fmla="*/ 0 w 274"/>
                  <a:gd name="T37" fmla="*/ 202 h 202"/>
                  <a:gd name="T38" fmla="*/ 0 w 274"/>
                  <a:gd name="T3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4" h="202">
                    <a:moveTo>
                      <a:pt x="0" y="202"/>
                    </a:moveTo>
                    <a:lnTo>
                      <a:pt x="209" y="202"/>
                    </a:lnTo>
                    <a:lnTo>
                      <a:pt x="222" y="180"/>
                    </a:lnTo>
                    <a:lnTo>
                      <a:pt x="233" y="156"/>
                    </a:lnTo>
                    <a:lnTo>
                      <a:pt x="244" y="131"/>
                    </a:lnTo>
                    <a:lnTo>
                      <a:pt x="253" y="106"/>
                    </a:lnTo>
                    <a:lnTo>
                      <a:pt x="261" y="81"/>
                    </a:lnTo>
                    <a:lnTo>
                      <a:pt x="266" y="54"/>
                    </a:lnTo>
                    <a:lnTo>
                      <a:pt x="271" y="28"/>
                    </a:lnTo>
                    <a:lnTo>
                      <a:pt x="274" y="0"/>
                    </a:lnTo>
                    <a:lnTo>
                      <a:pt x="45" y="0"/>
                    </a:lnTo>
                    <a:lnTo>
                      <a:pt x="43" y="26"/>
                    </a:lnTo>
                    <a:lnTo>
                      <a:pt x="39" y="50"/>
                    </a:lnTo>
                    <a:lnTo>
                      <a:pt x="35" y="75"/>
                    </a:lnTo>
                    <a:lnTo>
                      <a:pt x="29" y="101"/>
                    </a:lnTo>
                    <a:lnTo>
                      <a:pt x="24" y="126"/>
                    </a:lnTo>
                    <a:lnTo>
                      <a:pt x="16" y="151"/>
                    </a:lnTo>
                    <a:lnTo>
                      <a:pt x="9" y="177"/>
                    </a:lnTo>
                    <a:lnTo>
                      <a:pt x="0" y="202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2609">
                <a:extLst>
                  <a:ext uri="{FF2B5EF4-FFF2-40B4-BE49-F238E27FC236}">
                    <a16:creationId xmlns:a16="http://schemas.microsoft.com/office/drawing/2014/main" xmlns="" id="{48FBE1C5-0F3C-4593-98CF-A79A5BC6A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5303838"/>
                <a:ext cx="82550" cy="60325"/>
              </a:xfrm>
              <a:custGeom>
                <a:avLst/>
                <a:gdLst>
                  <a:gd name="T0" fmla="*/ 0 w 262"/>
                  <a:gd name="T1" fmla="*/ 0 h 186"/>
                  <a:gd name="T2" fmla="*/ 10 w 262"/>
                  <a:gd name="T3" fmla="*/ 23 h 186"/>
                  <a:gd name="T4" fmla="*/ 21 w 262"/>
                  <a:gd name="T5" fmla="*/ 46 h 186"/>
                  <a:gd name="T6" fmla="*/ 33 w 262"/>
                  <a:gd name="T7" fmla="*/ 69 h 186"/>
                  <a:gd name="T8" fmla="*/ 46 w 262"/>
                  <a:gd name="T9" fmla="*/ 92 h 186"/>
                  <a:gd name="T10" fmla="*/ 60 w 262"/>
                  <a:gd name="T11" fmla="*/ 115 h 186"/>
                  <a:gd name="T12" fmla="*/ 75 w 262"/>
                  <a:gd name="T13" fmla="*/ 140 h 186"/>
                  <a:gd name="T14" fmla="*/ 90 w 262"/>
                  <a:gd name="T15" fmla="*/ 163 h 186"/>
                  <a:gd name="T16" fmla="*/ 106 w 262"/>
                  <a:gd name="T17" fmla="*/ 186 h 186"/>
                  <a:gd name="T18" fmla="*/ 117 w 262"/>
                  <a:gd name="T19" fmla="*/ 186 h 186"/>
                  <a:gd name="T20" fmla="*/ 130 w 262"/>
                  <a:gd name="T21" fmla="*/ 186 h 186"/>
                  <a:gd name="T22" fmla="*/ 143 w 262"/>
                  <a:gd name="T23" fmla="*/ 186 h 186"/>
                  <a:gd name="T24" fmla="*/ 155 w 262"/>
                  <a:gd name="T25" fmla="*/ 186 h 186"/>
                  <a:gd name="T26" fmla="*/ 171 w 262"/>
                  <a:gd name="T27" fmla="*/ 163 h 186"/>
                  <a:gd name="T28" fmla="*/ 187 w 262"/>
                  <a:gd name="T29" fmla="*/ 138 h 186"/>
                  <a:gd name="T30" fmla="*/ 201 w 262"/>
                  <a:gd name="T31" fmla="*/ 115 h 186"/>
                  <a:gd name="T32" fmla="*/ 215 w 262"/>
                  <a:gd name="T33" fmla="*/ 92 h 186"/>
                  <a:gd name="T34" fmla="*/ 229 w 262"/>
                  <a:gd name="T35" fmla="*/ 69 h 186"/>
                  <a:gd name="T36" fmla="*/ 241 w 262"/>
                  <a:gd name="T37" fmla="*/ 46 h 186"/>
                  <a:gd name="T38" fmla="*/ 252 w 262"/>
                  <a:gd name="T39" fmla="*/ 23 h 186"/>
                  <a:gd name="T40" fmla="*/ 262 w 262"/>
                  <a:gd name="T41" fmla="*/ 0 h 186"/>
                  <a:gd name="T42" fmla="*/ 0 w 262"/>
                  <a:gd name="T4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2" h="186">
                    <a:moveTo>
                      <a:pt x="0" y="0"/>
                    </a:moveTo>
                    <a:lnTo>
                      <a:pt x="10" y="23"/>
                    </a:lnTo>
                    <a:lnTo>
                      <a:pt x="21" y="46"/>
                    </a:lnTo>
                    <a:lnTo>
                      <a:pt x="33" y="69"/>
                    </a:lnTo>
                    <a:lnTo>
                      <a:pt x="46" y="92"/>
                    </a:lnTo>
                    <a:lnTo>
                      <a:pt x="60" y="115"/>
                    </a:lnTo>
                    <a:lnTo>
                      <a:pt x="75" y="140"/>
                    </a:lnTo>
                    <a:lnTo>
                      <a:pt x="90" y="163"/>
                    </a:lnTo>
                    <a:lnTo>
                      <a:pt x="106" y="186"/>
                    </a:lnTo>
                    <a:lnTo>
                      <a:pt x="117" y="186"/>
                    </a:lnTo>
                    <a:lnTo>
                      <a:pt x="130" y="186"/>
                    </a:lnTo>
                    <a:lnTo>
                      <a:pt x="143" y="186"/>
                    </a:lnTo>
                    <a:lnTo>
                      <a:pt x="155" y="186"/>
                    </a:lnTo>
                    <a:lnTo>
                      <a:pt x="171" y="163"/>
                    </a:lnTo>
                    <a:lnTo>
                      <a:pt x="187" y="138"/>
                    </a:lnTo>
                    <a:lnTo>
                      <a:pt x="201" y="115"/>
                    </a:lnTo>
                    <a:lnTo>
                      <a:pt x="215" y="92"/>
                    </a:lnTo>
                    <a:lnTo>
                      <a:pt x="229" y="69"/>
                    </a:lnTo>
                    <a:lnTo>
                      <a:pt x="241" y="46"/>
                    </a:lnTo>
                    <a:lnTo>
                      <a:pt x="252" y="23"/>
                    </a:lnTo>
                    <a:lnTo>
                      <a:pt x="26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2610">
                <a:extLst>
                  <a:ext uri="{FF2B5EF4-FFF2-40B4-BE49-F238E27FC236}">
                    <a16:creationId xmlns:a16="http://schemas.microsoft.com/office/drawing/2014/main" xmlns="" id="{F1907857-4094-49A6-A544-1CD92CBE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525" y="5076825"/>
                <a:ext cx="101600" cy="69850"/>
              </a:xfrm>
              <a:custGeom>
                <a:avLst/>
                <a:gdLst>
                  <a:gd name="T0" fmla="*/ 317 w 317"/>
                  <a:gd name="T1" fmla="*/ 220 h 220"/>
                  <a:gd name="T2" fmla="*/ 306 w 317"/>
                  <a:gd name="T3" fmla="*/ 192 h 220"/>
                  <a:gd name="T4" fmla="*/ 294 w 317"/>
                  <a:gd name="T5" fmla="*/ 163 h 220"/>
                  <a:gd name="T6" fmla="*/ 280 w 317"/>
                  <a:gd name="T7" fmla="*/ 136 h 220"/>
                  <a:gd name="T8" fmla="*/ 264 w 317"/>
                  <a:gd name="T9" fmla="*/ 108 h 220"/>
                  <a:gd name="T10" fmla="*/ 247 w 317"/>
                  <a:gd name="T11" fmla="*/ 81 h 220"/>
                  <a:gd name="T12" fmla="*/ 228 w 317"/>
                  <a:gd name="T13" fmla="*/ 54 h 220"/>
                  <a:gd name="T14" fmla="*/ 208 w 317"/>
                  <a:gd name="T15" fmla="*/ 28 h 220"/>
                  <a:gd name="T16" fmla="*/ 187 w 317"/>
                  <a:gd name="T17" fmla="*/ 1 h 220"/>
                  <a:gd name="T18" fmla="*/ 173 w 317"/>
                  <a:gd name="T19" fmla="*/ 0 h 220"/>
                  <a:gd name="T20" fmla="*/ 159 w 317"/>
                  <a:gd name="T21" fmla="*/ 0 h 220"/>
                  <a:gd name="T22" fmla="*/ 149 w 317"/>
                  <a:gd name="T23" fmla="*/ 0 h 220"/>
                  <a:gd name="T24" fmla="*/ 139 w 317"/>
                  <a:gd name="T25" fmla="*/ 0 h 220"/>
                  <a:gd name="T26" fmla="*/ 134 w 317"/>
                  <a:gd name="T27" fmla="*/ 1 h 220"/>
                  <a:gd name="T28" fmla="*/ 130 w 317"/>
                  <a:gd name="T29" fmla="*/ 1 h 220"/>
                  <a:gd name="T30" fmla="*/ 109 w 317"/>
                  <a:gd name="T31" fmla="*/ 28 h 220"/>
                  <a:gd name="T32" fmla="*/ 89 w 317"/>
                  <a:gd name="T33" fmla="*/ 54 h 220"/>
                  <a:gd name="T34" fmla="*/ 71 w 317"/>
                  <a:gd name="T35" fmla="*/ 81 h 220"/>
                  <a:gd name="T36" fmla="*/ 53 w 317"/>
                  <a:gd name="T37" fmla="*/ 108 h 220"/>
                  <a:gd name="T38" fmla="*/ 38 w 317"/>
                  <a:gd name="T39" fmla="*/ 136 h 220"/>
                  <a:gd name="T40" fmla="*/ 23 w 317"/>
                  <a:gd name="T41" fmla="*/ 163 h 220"/>
                  <a:gd name="T42" fmla="*/ 11 w 317"/>
                  <a:gd name="T43" fmla="*/ 192 h 220"/>
                  <a:gd name="T44" fmla="*/ 0 w 317"/>
                  <a:gd name="T45" fmla="*/ 220 h 220"/>
                  <a:gd name="T46" fmla="*/ 317 w 317"/>
                  <a:gd name="T4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220">
                    <a:moveTo>
                      <a:pt x="317" y="220"/>
                    </a:moveTo>
                    <a:lnTo>
                      <a:pt x="306" y="192"/>
                    </a:lnTo>
                    <a:lnTo>
                      <a:pt x="294" y="163"/>
                    </a:lnTo>
                    <a:lnTo>
                      <a:pt x="280" y="136"/>
                    </a:lnTo>
                    <a:lnTo>
                      <a:pt x="264" y="108"/>
                    </a:lnTo>
                    <a:lnTo>
                      <a:pt x="247" y="81"/>
                    </a:lnTo>
                    <a:lnTo>
                      <a:pt x="228" y="54"/>
                    </a:lnTo>
                    <a:lnTo>
                      <a:pt x="208" y="28"/>
                    </a:lnTo>
                    <a:lnTo>
                      <a:pt x="187" y="1"/>
                    </a:lnTo>
                    <a:lnTo>
                      <a:pt x="173" y="0"/>
                    </a:lnTo>
                    <a:lnTo>
                      <a:pt x="159" y="0"/>
                    </a:lnTo>
                    <a:lnTo>
                      <a:pt x="149" y="0"/>
                    </a:lnTo>
                    <a:lnTo>
                      <a:pt x="139" y="0"/>
                    </a:lnTo>
                    <a:lnTo>
                      <a:pt x="134" y="1"/>
                    </a:lnTo>
                    <a:lnTo>
                      <a:pt x="130" y="1"/>
                    </a:lnTo>
                    <a:lnTo>
                      <a:pt x="109" y="28"/>
                    </a:lnTo>
                    <a:lnTo>
                      <a:pt x="89" y="54"/>
                    </a:lnTo>
                    <a:lnTo>
                      <a:pt x="71" y="81"/>
                    </a:lnTo>
                    <a:lnTo>
                      <a:pt x="53" y="108"/>
                    </a:lnTo>
                    <a:lnTo>
                      <a:pt x="38" y="136"/>
                    </a:lnTo>
                    <a:lnTo>
                      <a:pt x="23" y="163"/>
                    </a:lnTo>
                    <a:lnTo>
                      <a:pt x="11" y="192"/>
                    </a:lnTo>
                    <a:lnTo>
                      <a:pt x="0" y="220"/>
                    </a:lnTo>
                    <a:lnTo>
                      <a:pt x="317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611">
                <a:extLst>
                  <a:ext uri="{FF2B5EF4-FFF2-40B4-BE49-F238E27FC236}">
                    <a16:creationId xmlns:a16="http://schemas.microsoft.com/office/drawing/2014/main" xmlns="" id="{FA16EAE2-C07D-4241-86A2-3D91CB7C5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6550" y="5080000"/>
                <a:ext cx="100013" cy="66675"/>
              </a:xfrm>
              <a:custGeom>
                <a:avLst/>
                <a:gdLst>
                  <a:gd name="T0" fmla="*/ 316 w 316"/>
                  <a:gd name="T1" fmla="*/ 214 h 214"/>
                  <a:gd name="T2" fmla="*/ 303 w 316"/>
                  <a:gd name="T3" fmla="*/ 193 h 214"/>
                  <a:gd name="T4" fmla="*/ 289 w 316"/>
                  <a:gd name="T5" fmla="*/ 174 h 214"/>
                  <a:gd name="T6" fmla="*/ 273 w 316"/>
                  <a:gd name="T7" fmla="*/ 155 h 214"/>
                  <a:gd name="T8" fmla="*/ 257 w 316"/>
                  <a:gd name="T9" fmla="*/ 136 h 214"/>
                  <a:gd name="T10" fmla="*/ 240 w 316"/>
                  <a:gd name="T11" fmla="*/ 119 h 214"/>
                  <a:gd name="T12" fmla="*/ 222 w 316"/>
                  <a:gd name="T13" fmla="*/ 103 h 214"/>
                  <a:gd name="T14" fmla="*/ 203 w 316"/>
                  <a:gd name="T15" fmla="*/ 88 h 214"/>
                  <a:gd name="T16" fmla="*/ 183 w 316"/>
                  <a:gd name="T17" fmla="*/ 73 h 214"/>
                  <a:gd name="T18" fmla="*/ 162 w 316"/>
                  <a:gd name="T19" fmla="*/ 59 h 214"/>
                  <a:gd name="T20" fmla="*/ 141 w 316"/>
                  <a:gd name="T21" fmla="*/ 47 h 214"/>
                  <a:gd name="T22" fmla="*/ 119 w 316"/>
                  <a:gd name="T23" fmla="*/ 36 h 214"/>
                  <a:gd name="T24" fmla="*/ 96 w 316"/>
                  <a:gd name="T25" fmla="*/ 26 h 214"/>
                  <a:gd name="T26" fmla="*/ 73 w 316"/>
                  <a:gd name="T27" fmla="*/ 18 h 214"/>
                  <a:gd name="T28" fmla="*/ 49 w 316"/>
                  <a:gd name="T29" fmla="*/ 11 h 214"/>
                  <a:gd name="T30" fmla="*/ 24 w 316"/>
                  <a:gd name="T31" fmla="*/ 4 h 214"/>
                  <a:gd name="T32" fmla="*/ 0 w 316"/>
                  <a:gd name="T33" fmla="*/ 0 h 214"/>
                  <a:gd name="T34" fmla="*/ 19 w 316"/>
                  <a:gd name="T35" fmla="*/ 25 h 214"/>
                  <a:gd name="T36" fmla="*/ 38 w 316"/>
                  <a:gd name="T37" fmla="*/ 51 h 214"/>
                  <a:gd name="T38" fmla="*/ 54 w 316"/>
                  <a:gd name="T39" fmla="*/ 78 h 214"/>
                  <a:gd name="T40" fmla="*/ 70 w 316"/>
                  <a:gd name="T41" fmla="*/ 104 h 214"/>
                  <a:gd name="T42" fmla="*/ 84 w 316"/>
                  <a:gd name="T43" fmla="*/ 131 h 214"/>
                  <a:gd name="T44" fmla="*/ 96 w 316"/>
                  <a:gd name="T45" fmla="*/ 158 h 214"/>
                  <a:gd name="T46" fmla="*/ 108 w 316"/>
                  <a:gd name="T47" fmla="*/ 186 h 214"/>
                  <a:gd name="T48" fmla="*/ 118 w 316"/>
                  <a:gd name="T49" fmla="*/ 214 h 214"/>
                  <a:gd name="T50" fmla="*/ 316 w 316"/>
                  <a:gd name="T5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6" h="214">
                    <a:moveTo>
                      <a:pt x="316" y="214"/>
                    </a:moveTo>
                    <a:lnTo>
                      <a:pt x="303" y="193"/>
                    </a:lnTo>
                    <a:lnTo>
                      <a:pt x="289" y="174"/>
                    </a:lnTo>
                    <a:lnTo>
                      <a:pt x="273" y="155"/>
                    </a:lnTo>
                    <a:lnTo>
                      <a:pt x="257" y="136"/>
                    </a:lnTo>
                    <a:lnTo>
                      <a:pt x="240" y="119"/>
                    </a:lnTo>
                    <a:lnTo>
                      <a:pt x="222" y="103"/>
                    </a:lnTo>
                    <a:lnTo>
                      <a:pt x="203" y="88"/>
                    </a:lnTo>
                    <a:lnTo>
                      <a:pt x="183" y="73"/>
                    </a:lnTo>
                    <a:lnTo>
                      <a:pt x="162" y="59"/>
                    </a:lnTo>
                    <a:lnTo>
                      <a:pt x="141" y="47"/>
                    </a:lnTo>
                    <a:lnTo>
                      <a:pt x="119" y="36"/>
                    </a:lnTo>
                    <a:lnTo>
                      <a:pt x="96" y="26"/>
                    </a:lnTo>
                    <a:lnTo>
                      <a:pt x="73" y="18"/>
                    </a:lnTo>
                    <a:lnTo>
                      <a:pt x="49" y="11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19" y="25"/>
                    </a:lnTo>
                    <a:lnTo>
                      <a:pt x="38" y="51"/>
                    </a:lnTo>
                    <a:lnTo>
                      <a:pt x="54" y="78"/>
                    </a:lnTo>
                    <a:lnTo>
                      <a:pt x="70" y="104"/>
                    </a:lnTo>
                    <a:lnTo>
                      <a:pt x="84" y="131"/>
                    </a:lnTo>
                    <a:lnTo>
                      <a:pt x="96" y="158"/>
                    </a:lnTo>
                    <a:lnTo>
                      <a:pt x="108" y="186"/>
                    </a:lnTo>
                    <a:lnTo>
                      <a:pt x="118" y="214"/>
                    </a:lnTo>
                    <a:lnTo>
                      <a:pt x="316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2612">
                <a:extLst>
                  <a:ext uri="{FF2B5EF4-FFF2-40B4-BE49-F238E27FC236}">
                    <a16:creationId xmlns:a16="http://schemas.microsoft.com/office/drawing/2014/main" xmlns="" id="{A1222513-1E40-4F02-939D-D1CE89C4C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7825" y="5156200"/>
                <a:ext cx="79375" cy="65088"/>
              </a:xfrm>
              <a:custGeom>
                <a:avLst/>
                <a:gdLst>
                  <a:gd name="T0" fmla="*/ 205 w 252"/>
                  <a:gd name="T1" fmla="*/ 0 h 203"/>
                  <a:gd name="T2" fmla="*/ 0 w 252"/>
                  <a:gd name="T3" fmla="*/ 0 h 203"/>
                  <a:gd name="T4" fmla="*/ 6 w 252"/>
                  <a:gd name="T5" fmla="*/ 24 h 203"/>
                  <a:gd name="T6" fmla="*/ 12 w 252"/>
                  <a:gd name="T7" fmla="*/ 50 h 203"/>
                  <a:gd name="T8" fmla="*/ 16 w 252"/>
                  <a:gd name="T9" fmla="*/ 75 h 203"/>
                  <a:gd name="T10" fmla="*/ 20 w 252"/>
                  <a:gd name="T11" fmla="*/ 100 h 203"/>
                  <a:gd name="T12" fmla="*/ 23 w 252"/>
                  <a:gd name="T13" fmla="*/ 126 h 203"/>
                  <a:gd name="T14" fmla="*/ 24 w 252"/>
                  <a:gd name="T15" fmla="*/ 151 h 203"/>
                  <a:gd name="T16" fmla="*/ 24 w 252"/>
                  <a:gd name="T17" fmla="*/ 176 h 203"/>
                  <a:gd name="T18" fmla="*/ 24 w 252"/>
                  <a:gd name="T19" fmla="*/ 203 h 203"/>
                  <a:gd name="T20" fmla="*/ 252 w 252"/>
                  <a:gd name="T21" fmla="*/ 203 h 203"/>
                  <a:gd name="T22" fmla="*/ 252 w 252"/>
                  <a:gd name="T23" fmla="*/ 200 h 203"/>
                  <a:gd name="T24" fmla="*/ 252 w 252"/>
                  <a:gd name="T25" fmla="*/ 199 h 203"/>
                  <a:gd name="T26" fmla="*/ 251 w 252"/>
                  <a:gd name="T27" fmla="*/ 173 h 203"/>
                  <a:gd name="T28" fmla="*/ 249 w 252"/>
                  <a:gd name="T29" fmla="*/ 147 h 203"/>
                  <a:gd name="T30" fmla="*/ 245 w 252"/>
                  <a:gd name="T31" fmla="*/ 120 h 203"/>
                  <a:gd name="T32" fmla="*/ 240 w 252"/>
                  <a:gd name="T33" fmla="*/ 95 h 203"/>
                  <a:gd name="T34" fmla="*/ 233 w 252"/>
                  <a:gd name="T35" fmla="*/ 71 h 203"/>
                  <a:gd name="T36" fmla="*/ 226 w 252"/>
                  <a:gd name="T37" fmla="*/ 46 h 203"/>
                  <a:gd name="T38" fmla="*/ 216 w 252"/>
                  <a:gd name="T39" fmla="*/ 23 h 203"/>
                  <a:gd name="T40" fmla="*/ 205 w 252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3">
                    <a:moveTo>
                      <a:pt x="205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12" y="50"/>
                    </a:lnTo>
                    <a:lnTo>
                      <a:pt x="16" y="75"/>
                    </a:lnTo>
                    <a:lnTo>
                      <a:pt x="20" y="100"/>
                    </a:lnTo>
                    <a:lnTo>
                      <a:pt x="23" y="126"/>
                    </a:lnTo>
                    <a:lnTo>
                      <a:pt x="24" y="151"/>
                    </a:lnTo>
                    <a:lnTo>
                      <a:pt x="24" y="176"/>
                    </a:lnTo>
                    <a:lnTo>
                      <a:pt x="24" y="203"/>
                    </a:lnTo>
                    <a:lnTo>
                      <a:pt x="252" y="203"/>
                    </a:lnTo>
                    <a:lnTo>
                      <a:pt x="252" y="200"/>
                    </a:lnTo>
                    <a:lnTo>
                      <a:pt x="252" y="199"/>
                    </a:lnTo>
                    <a:lnTo>
                      <a:pt x="251" y="173"/>
                    </a:lnTo>
                    <a:lnTo>
                      <a:pt x="249" y="147"/>
                    </a:lnTo>
                    <a:lnTo>
                      <a:pt x="245" y="120"/>
                    </a:lnTo>
                    <a:lnTo>
                      <a:pt x="240" y="95"/>
                    </a:lnTo>
                    <a:lnTo>
                      <a:pt x="233" y="71"/>
                    </a:lnTo>
                    <a:lnTo>
                      <a:pt x="226" y="46"/>
                    </a:lnTo>
                    <a:lnTo>
                      <a:pt x="216" y="23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2613">
                <a:extLst>
                  <a:ext uri="{FF2B5EF4-FFF2-40B4-BE49-F238E27FC236}">
                    <a16:creationId xmlns:a16="http://schemas.microsoft.com/office/drawing/2014/main" xmlns="" id="{E526A39F-50C5-4ED9-904E-A26B4E250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4963" y="5303838"/>
                <a:ext cx="95250" cy="58738"/>
              </a:xfrm>
              <a:custGeom>
                <a:avLst/>
                <a:gdLst>
                  <a:gd name="T0" fmla="*/ 0 w 300"/>
                  <a:gd name="T1" fmla="*/ 181 h 181"/>
                  <a:gd name="T2" fmla="*/ 23 w 300"/>
                  <a:gd name="T3" fmla="*/ 177 h 181"/>
                  <a:gd name="T4" fmla="*/ 45 w 300"/>
                  <a:gd name="T5" fmla="*/ 173 h 181"/>
                  <a:gd name="T6" fmla="*/ 67 w 300"/>
                  <a:gd name="T7" fmla="*/ 166 h 181"/>
                  <a:gd name="T8" fmla="*/ 89 w 300"/>
                  <a:gd name="T9" fmla="*/ 159 h 181"/>
                  <a:gd name="T10" fmla="*/ 110 w 300"/>
                  <a:gd name="T11" fmla="*/ 151 h 181"/>
                  <a:gd name="T12" fmla="*/ 131 w 300"/>
                  <a:gd name="T13" fmla="*/ 142 h 181"/>
                  <a:gd name="T14" fmla="*/ 150 w 300"/>
                  <a:gd name="T15" fmla="*/ 131 h 181"/>
                  <a:gd name="T16" fmla="*/ 169 w 300"/>
                  <a:gd name="T17" fmla="*/ 120 h 181"/>
                  <a:gd name="T18" fmla="*/ 188 w 300"/>
                  <a:gd name="T19" fmla="*/ 108 h 181"/>
                  <a:gd name="T20" fmla="*/ 207 w 300"/>
                  <a:gd name="T21" fmla="*/ 94 h 181"/>
                  <a:gd name="T22" fmla="*/ 224 w 300"/>
                  <a:gd name="T23" fmla="*/ 81 h 181"/>
                  <a:gd name="T24" fmla="*/ 241 w 300"/>
                  <a:gd name="T25" fmla="*/ 66 h 181"/>
                  <a:gd name="T26" fmla="*/ 256 w 300"/>
                  <a:gd name="T27" fmla="*/ 50 h 181"/>
                  <a:gd name="T28" fmla="*/ 271 w 300"/>
                  <a:gd name="T29" fmla="*/ 34 h 181"/>
                  <a:gd name="T30" fmla="*/ 286 w 300"/>
                  <a:gd name="T31" fmla="*/ 17 h 181"/>
                  <a:gd name="T32" fmla="*/ 300 w 300"/>
                  <a:gd name="T33" fmla="*/ 0 h 181"/>
                  <a:gd name="T34" fmla="*/ 99 w 300"/>
                  <a:gd name="T35" fmla="*/ 0 h 181"/>
                  <a:gd name="T36" fmla="*/ 89 w 300"/>
                  <a:gd name="T37" fmla="*/ 23 h 181"/>
                  <a:gd name="T38" fmla="*/ 79 w 300"/>
                  <a:gd name="T39" fmla="*/ 45 h 181"/>
                  <a:gd name="T40" fmla="*/ 68 w 300"/>
                  <a:gd name="T41" fmla="*/ 68 h 181"/>
                  <a:gd name="T42" fmla="*/ 56 w 300"/>
                  <a:gd name="T43" fmla="*/ 91 h 181"/>
                  <a:gd name="T44" fmla="*/ 42 w 300"/>
                  <a:gd name="T45" fmla="*/ 113 h 181"/>
                  <a:gd name="T46" fmla="*/ 29 w 300"/>
                  <a:gd name="T47" fmla="*/ 136 h 181"/>
                  <a:gd name="T48" fmla="*/ 15 w 300"/>
                  <a:gd name="T49" fmla="*/ 159 h 181"/>
                  <a:gd name="T50" fmla="*/ 0 w 300"/>
                  <a:gd name="T51" fmla="*/ 181 h 181"/>
                  <a:gd name="T52" fmla="*/ 0 w 300"/>
                  <a:gd name="T5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0" h="181">
                    <a:moveTo>
                      <a:pt x="0" y="181"/>
                    </a:moveTo>
                    <a:lnTo>
                      <a:pt x="23" y="177"/>
                    </a:lnTo>
                    <a:lnTo>
                      <a:pt x="45" y="173"/>
                    </a:lnTo>
                    <a:lnTo>
                      <a:pt x="67" y="166"/>
                    </a:lnTo>
                    <a:lnTo>
                      <a:pt x="89" y="159"/>
                    </a:lnTo>
                    <a:lnTo>
                      <a:pt x="110" y="151"/>
                    </a:lnTo>
                    <a:lnTo>
                      <a:pt x="131" y="142"/>
                    </a:lnTo>
                    <a:lnTo>
                      <a:pt x="150" y="131"/>
                    </a:lnTo>
                    <a:lnTo>
                      <a:pt x="169" y="120"/>
                    </a:lnTo>
                    <a:lnTo>
                      <a:pt x="188" y="108"/>
                    </a:lnTo>
                    <a:lnTo>
                      <a:pt x="207" y="94"/>
                    </a:lnTo>
                    <a:lnTo>
                      <a:pt x="224" y="81"/>
                    </a:lnTo>
                    <a:lnTo>
                      <a:pt x="241" y="66"/>
                    </a:lnTo>
                    <a:lnTo>
                      <a:pt x="256" y="50"/>
                    </a:lnTo>
                    <a:lnTo>
                      <a:pt x="271" y="34"/>
                    </a:lnTo>
                    <a:lnTo>
                      <a:pt x="286" y="17"/>
                    </a:lnTo>
                    <a:lnTo>
                      <a:pt x="300" y="0"/>
                    </a:lnTo>
                    <a:lnTo>
                      <a:pt x="99" y="0"/>
                    </a:lnTo>
                    <a:lnTo>
                      <a:pt x="89" y="23"/>
                    </a:lnTo>
                    <a:lnTo>
                      <a:pt x="79" y="45"/>
                    </a:lnTo>
                    <a:lnTo>
                      <a:pt x="68" y="68"/>
                    </a:lnTo>
                    <a:lnTo>
                      <a:pt x="56" y="91"/>
                    </a:lnTo>
                    <a:lnTo>
                      <a:pt x="42" y="113"/>
                    </a:lnTo>
                    <a:lnTo>
                      <a:pt x="29" y="136"/>
                    </a:lnTo>
                    <a:lnTo>
                      <a:pt x="15" y="159"/>
                    </a:lnTo>
                    <a:lnTo>
                      <a:pt x="0" y="181"/>
                    </a:ln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614">
                <a:extLst>
                  <a:ext uri="{FF2B5EF4-FFF2-40B4-BE49-F238E27FC236}">
                    <a16:creationId xmlns:a16="http://schemas.microsoft.com/office/drawing/2014/main" xmlns="" id="{FAE69804-9DAA-4CE8-9AF5-73EB0B5F7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8438" y="5303838"/>
                <a:ext cx="95250" cy="58738"/>
              </a:xfrm>
              <a:custGeom>
                <a:avLst/>
                <a:gdLst>
                  <a:gd name="T0" fmla="*/ 0 w 299"/>
                  <a:gd name="T1" fmla="*/ 0 h 181"/>
                  <a:gd name="T2" fmla="*/ 14 w 299"/>
                  <a:gd name="T3" fmla="*/ 17 h 181"/>
                  <a:gd name="T4" fmla="*/ 28 w 299"/>
                  <a:gd name="T5" fmla="*/ 34 h 181"/>
                  <a:gd name="T6" fmla="*/ 43 w 299"/>
                  <a:gd name="T7" fmla="*/ 50 h 181"/>
                  <a:gd name="T8" fmla="*/ 59 w 299"/>
                  <a:gd name="T9" fmla="*/ 66 h 181"/>
                  <a:gd name="T10" fmla="*/ 76 w 299"/>
                  <a:gd name="T11" fmla="*/ 81 h 181"/>
                  <a:gd name="T12" fmla="*/ 93 w 299"/>
                  <a:gd name="T13" fmla="*/ 95 h 181"/>
                  <a:gd name="T14" fmla="*/ 112 w 299"/>
                  <a:gd name="T15" fmla="*/ 108 h 181"/>
                  <a:gd name="T16" fmla="*/ 130 w 299"/>
                  <a:gd name="T17" fmla="*/ 121 h 181"/>
                  <a:gd name="T18" fmla="*/ 149 w 299"/>
                  <a:gd name="T19" fmla="*/ 132 h 181"/>
                  <a:gd name="T20" fmla="*/ 169 w 299"/>
                  <a:gd name="T21" fmla="*/ 142 h 181"/>
                  <a:gd name="T22" fmla="*/ 190 w 299"/>
                  <a:gd name="T23" fmla="*/ 152 h 181"/>
                  <a:gd name="T24" fmla="*/ 211 w 299"/>
                  <a:gd name="T25" fmla="*/ 159 h 181"/>
                  <a:gd name="T26" fmla="*/ 232 w 299"/>
                  <a:gd name="T27" fmla="*/ 167 h 181"/>
                  <a:gd name="T28" fmla="*/ 254 w 299"/>
                  <a:gd name="T29" fmla="*/ 173 h 181"/>
                  <a:gd name="T30" fmla="*/ 276 w 299"/>
                  <a:gd name="T31" fmla="*/ 178 h 181"/>
                  <a:gd name="T32" fmla="*/ 299 w 299"/>
                  <a:gd name="T33" fmla="*/ 181 h 181"/>
                  <a:gd name="T34" fmla="*/ 283 w 299"/>
                  <a:gd name="T35" fmla="*/ 159 h 181"/>
                  <a:gd name="T36" fmla="*/ 269 w 299"/>
                  <a:gd name="T37" fmla="*/ 136 h 181"/>
                  <a:gd name="T38" fmla="*/ 256 w 299"/>
                  <a:gd name="T39" fmla="*/ 113 h 181"/>
                  <a:gd name="T40" fmla="*/ 243 w 299"/>
                  <a:gd name="T41" fmla="*/ 91 h 181"/>
                  <a:gd name="T42" fmla="*/ 231 w 299"/>
                  <a:gd name="T43" fmla="*/ 68 h 181"/>
                  <a:gd name="T44" fmla="*/ 220 w 299"/>
                  <a:gd name="T45" fmla="*/ 45 h 181"/>
                  <a:gd name="T46" fmla="*/ 210 w 299"/>
                  <a:gd name="T47" fmla="*/ 23 h 181"/>
                  <a:gd name="T48" fmla="*/ 200 w 299"/>
                  <a:gd name="T49" fmla="*/ 0 h 181"/>
                  <a:gd name="T50" fmla="*/ 0 w 299"/>
                  <a:gd name="T5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9" h="181">
                    <a:moveTo>
                      <a:pt x="0" y="0"/>
                    </a:moveTo>
                    <a:lnTo>
                      <a:pt x="14" y="17"/>
                    </a:lnTo>
                    <a:lnTo>
                      <a:pt x="28" y="34"/>
                    </a:lnTo>
                    <a:lnTo>
                      <a:pt x="43" y="50"/>
                    </a:lnTo>
                    <a:lnTo>
                      <a:pt x="59" y="66"/>
                    </a:lnTo>
                    <a:lnTo>
                      <a:pt x="76" y="81"/>
                    </a:lnTo>
                    <a:lnTo>
                      <a:pt x="93" y="95"/>
                    </a:lnTo>
                    <a:lnTo>
                      <a:pt x="112" y="108"/>
                    </a:lnTo>
                    <a:lnTo>
                      <a:pt x="130" y="121"/>
                    </a:lnTo>
                    <a:lnTo>
                      <a:pt x="149" y="132"/>
                    </a:lnTo>
                    <a:lnTo>
                      <a:pt x="169" y="142"/>
                    </a:lnTo>
                    <a:lnTo>
                      <a:pt x="190" y="152"/>
                    </a:lnTo>
                    <a:lnTo>
                      <a:pt x="211" y="159"/>
                    </a:lnTo>
                    <a:lnTo>
                      <a:pt x="232" y="167"/>
                    </a:lnTo>
                    <a:lnTo>
                      <a:pt x="254" y="173"/>
                    </a:lnTo>
                    <a:lnTo>
                      <a:pt x="276" y="178"/>
                    </a:lnTo>
                    <a:lnTo>
                      <a:pt x="299" y="181"/>
                    </a:lnTo>
                    <a:lnTo>
                      <a:pt x="283" y="159"/>
                    </a:lnTo>
                    <a:lnTo>
                      <a:pt x="269" y="136"/>
                    </a:lnTo>
                    <a:lnTo>
                      <a:pt x="256" y="113"/>
                    </a:lnTo>
                    <a:lnTo>
                      <a:pt x="243" y="91"/>
                    </a:lnTo>
                    <a:lnTo>
                      <a:pt x="231" y="68"/>
                    </a:lnTo>
                    <a:lnTo>
                      <a:pt x="220" y="45"/>
                    </a:lnTo>
                    <a:lnTo>
                      <a:pt x="210" y="23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615">
                <a:extLst>
                  <a:ext uri="{FF2B5EF4-FFF2-40B4-BE49-F238E27FC236}">
                    <a16:creationId xmlns:a16="http://schemas.microsoft.com/office/drawing/2014/main" xmlns="" id="{717FC7D8-4172-41FA-B86F-BC8C813DE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1450" y="5230813"/>
                <a:ext cx="87313" cy="63500"/>
              </a:xfrm>
              <a:custGeom>
                <a:avLst/>
                <a:gdLst>
                  <a:gd name="T0" fmla="*/ 229 w 275"/>
                  <a:gd name="T1" fmla="*/ 0 h 202"/>
                  <a:gd name="T2" fmla="*/ 0 w 275"/>
                  <a:gd name="T3" fmla="*/ 0 h 202"/>
                  <a:gd name="T4" fmla="*/ 4 w 275"/>
                  <a:gd name="T5" fmla="*/ 28 h 202"/>
                  <a:gd name="T6" fmla="*/ 9 w 275"/>
                  <a:gd name="T7" fmla="*/ 54 h 202"/>
                  <a:gd name="T8" fmla="*/ 15 w 275"/>
                  <a:gd name="T9" fmla="*/ 81 h 202"/>
                  <a:gd name="T10" fmla="*/ 22 w 275"/>
                  <a:gd name="T11" fmla="*/ 106 h 202"/>
                  <a:gd name="T12" fmla="*/ 32 w 275"/>
                  <a:gd name="T13" fmla="*/ 131 h 202"/>
                  <a:gd name="T14" fmla="*/ 42 w 275"/>
                  <a:gd name="T15" fmla="*/ 156 h 202"/>
                  <a:gd name="T16" fmla="*/ 54 w 275"/>
                  <a:gd name="T17" fmla="*/ 180 h 202"/>
                  <a:gd name="T18" fmla="*/ 68 w 275"/>
                  <a:gd name="T19" fmla="*/ 202 h 202"/>
                  <a:gd name="T20" fmla="*/ 275 w 275"/>
                  <a:gd name="T21" fmla="*/ 202 h 202"/>
                  <a:gd name="T22" fmla="*/ 266 w 275"/>
                  <a:gd name="T23" fmla="*/ 177 h 202"/>
                  <a:gd name="T24" fmla="*/ 258 w 275"/>
                  <a:gd name="T25" fmla="*/ 151 h 202"/>
                  <a:gd name="T26" fmla="*/ 250 w 275"/>
                  <a:gd name="T27" fmla="*/ 126 h 202"/>
                  <a:gd name="T28" fmla="*/ 245 w 275"/>
                  <a:gd name="T29" fmla="*/ 101 h 202"/>
                  <a:gd name="T30" fmla="*/ 239 w 275"/>
                  <a:gd name="T31" fmla="*/ 75 h 202"/>
                  <a:gd name="T32" fmla="*/ 235 w 275"/>
                  <a:gd name="T33" fmla="*/ 51 h 202"/>
                  <a:gd name="T34" fmla="*/ 232 w 275"/>
                  <a:gd name="T35" fmla="*/ 26 h 202"/>
                  <a:gd name="T36" fmla="*/ 229 w 275"/>
                  <a:gd name="T3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" h="202">
                    <a:moveTo>
                      <a:pt x="229" y="0"/>
                    </a:moveTo>
                    <a:lnTo>
                      <a:pt x="0" y="0"/>
                    </a:lnTo>
                    <a:lnTo>
                      <a:pt x="4" y="28"/>
                    </a:lnTo>
                    <a:lnTo>
                      <a:pt x="9" y="54"/>
                    </a:lnTo>
                    <a:lnTo>
                      <a:pt x="15" y="81"/>
                    </a:lnTo>
                    <a:lnTo>
                      <a:pt x="22" y="106"/>
                    </a:lnTo>
                    <a:lnTo>
                      <a:pt x="32" y="131"/>
                    </a:lnTo>
                    <a:lnTo>
                      <a:pt x="42" y="156"/>
                    </a:lnTo>
                    <a:lnTo>
                      <a:pt x="54" y="180"/>
                    </a:lnTo>
                    <a:lnTo>
                      <a:pt x="68" y="202"/>
                    </a:lnTo>
                    <a:lnTo>
                      <a:pt x="275" y="202"/>
                    </a:lnTo>
                    <a:lnTo>
                      <a:pt x="266" y="177"/>
                    </a:lnTo>
                    <a:lnTo>
                      <a:pt x="258" y="151"/>
                    </a:lnTo>
                    <a:lnTo>
                      <a:pt x="250" y="126"/>
                    </a:lnTo>
                    <a:lnTo>
                      <a:pt x="245" y="101"/>
                    </a:lnTo>
                    <a:lnTo>
                      <a:pt x="239" y="75"/>
                    </a:lnTo>
                    <a:lnTo>
                      <a:pt x="235" y="51"/>
                    </a:lnTo>
                    <a:lnTo>
                      <a:pt x="232" y="26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2616">
                <a:extLst>
                  <a:ext uri="{FF2B5EF4-FFF2-40B4-BE49-F238E27FC236}">
                    <a16:creationId xmlns:a16="http://schemas.microsoft.com/office/drawing/2014/main" xmlns="" id="{CA4E7976-39DB-4421-8989-56C534996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1450" y="5156200"/>
                <a:ext cx="79375" cy="65088"/>
              </a:xfrm>
              <a:custGeom>
                <a:avLst/>
                <a:gdLst>
                  <a:gd name="T0" fmla="*/ 252 w 252"/>
                  <a:gd name="T1" fmla="*/ 0 h 203"/>
                  <a:gd name="T2" fmla="*/ 42 w 252"/>
                  <a:gd name="T3" fmla="*/ 0 h 203"/>
                  <a:gd name="T4" fmla="*/ 33 w 252"/>
                  <a:gd name="T5" fmla="*/ 22 h 203"/>
                  <a:gd name="T6" fmla="*/ 25 w 252"/>
                  <a:gd name="T7" fmla="*/ 44 h 203"/>
                  <a:gd name="T8" fmla="*/ 17 w 252"/>
                  <a:gd name="T9" fmla="*/ 67 h 203"/>
                  <a:gd name="T10" fmla="*/ 11 w 252"/>
                  <a:gd name="T11" fmla="*/ 91 h 203"/>
                  <a:gd name="T12" fmla="*/ 6 w 252"/>
                  <a:gd name="T13" fmla="*/ 116 h 203"/>
                  <a:gd name="T14" fmla="*/ 3 w 252"/>
                  <a:gd name="T15" fmla="*/ 140 h 203"/>
                  <a:gd name="T16" fmla="*/ 0 w 252"/>
                  <a:gd name="T17" fmla="*/ 165 h 203"/>
                  <a:gd name="T18" fmla="*/ 0 w 252"/>
                  <a:gd name="T19" fmla="*/ 192 h 203"/>
                  <a:gd name="T20" fmla="*/ 0 w 252"/>
                  <a:gd name="T21" fmla="*/ 197 h 203"/>
                  <a:gd name="T22" fmla="*/ 0 w 252"/>
                  <a:gd name="T23" fmla="*/ 203 h 203"/>
                  <a:gd name="T24" fmla="*/ 228 w 252"/>
                  <a:gd name="T25" fmla="*/ 203 h 203"/>
                  <a:gd name="T26" fmla="*/ 228 w 252"/>
                  <a:gd name="T27" fmla="*/ 176 h 203"/>
                  <a:gd name="T28" fmla="*/ 228 w 252"/>
                  <a:gd name="T29" fmla="*/ 151 h 203"/>
                  <a:gd name="T30" fmla="*/ 229 w 252"/>
                  <a:gd name="T31" fmla="*/ 126 h 203"/>
                  <a:gd name="T32" fmla="*/ 233 w 252"/>
                  <a:gd name="T33" fmla="*/ 100 h 203"/>
                  <a:gd name="T34" fmla="*/ 236 w 252"/>
                  <a:gd name="T35" fmla="*/ 75 h 203"/>
                  <a:gd name="T36" fmla="*/ 240 w 252"/>
                  <a:gd name="T37" fmla="*/ 50 h 203"/>
                  <a:gd name="T38" fmla="*/ 246 w 252"/>
                  <a:gd name="T39" fmla="*/ 24 h 203"/>
                  <a:gd name="T40" fmla="*/ 252 w 252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3">
                    <a:moveTo>
                      <a:pt x="252" y="0"/>
                    </a:moveTo>
                    <a:lnTo>
                      <a:pt x="42" y="0"/>
                    </a:lnTo>
                    <a:lnTo>
                      <a:pt x="33" y="22"/>
                    </a:lnTo>
                    <a:lnTo>
                      <a:pt x="25" y="44"/>
                    </a:lnTo>
                    <a:lnTo>
                      <a:pt x="17" y="67"/>
                    </a:lnTo>
                    <a:lnTo>
                      <a:pt x="11" y="91"/>
                    </a:lnTo>
                    <a:lnTo>
                      <a:pt x="6" y="116"/>
                    </a:lnTo>
                    <a:lnTo>
                      <a:pt x="3" y="140"/>
                    </a:lnTo>
                    <a:lnTo>
                      <a:pt x="0" y="165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0" y="203"/>
                    </a:lnTo>
                    <a:lnTo>
                      <a:pt x="228" y="203"/>
                    </a:lnTo>
                    <a:lnTo>
                      <a:pt x="228" y="176"/>
                    </a:lnTo>
                    <a:lnTo>
                      <a:pt x="228" y="151"/>
                    </a:lnTo>
                    <a:lnTo>
                      <a:pt x="229" y="126"/>
                    </a:lnTo>
                    <a:lnTo>
                      <a:pt x="233" y="100"/>
                    </a:lnTo>
                    <a:lnTo>
                      <a:pt x="236" y="75"/>
                    </a:lnTo>
                    <a:lnTo>
                      <a:pt x="240" y="50"/>
                    </a:lnTo>
                    <a:lnTo>
                      <a:pt x="246" y="24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2617">
                <a:extLst>
                  <a:ext uri="{FF2B5EF4-FFF2-40B4-BE49-F238E27FC236}">
                    <a16:creationId xmlns:a16="http://schemas.microsoft.com/office/drawing/2014/main" xmlns="" id="{84E6A0AD-04E7-42D4-8915-9A5D0D039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0" y="5080000"/>
                <a:ext cx="101600" cy="66675"/>
              </a:xfrm>
              <a:custGeom>
                <a:avLst/>
                <a:gdLst>
                  <a:gd name="T0" fmla="*/ 321 w 321"/>
                  <a:gd name="T1" fmla="*/ 0 h 214"/>
                  <a:gd name="T2" fmla="*/ 295 w 321"/>
                  <a:gd name="T3" fmla="*/ 4 h 214"/>
                  <a:gd name="T4" fmla="*/ 269 w 321"/>
                  <a:gd name="T5" fmla="*/ 10 h 214"/>
                  <a:gd name="T6" fmla="*/ 245 w 321"/>
                  <a:gd name="T7" fmla="*/ 17 h 214"/>
                  <a:gd name="T8" fmla="*/ 221 w 321"/>
                  <a:gd name="T9" fmla="*/ 26 h 214"/>
                  <a:gd name="T10" fmla="*/ 198 w 321"/>
                  <a:gd name="T11" fmla="*/ 36 h 214"/>
                  <a:gd name="T12" fmla="*/ 175 w 321"/>
                  <a:gd name="T13" fmla="*/ 46 h 214"/>
                  <a:gd name="T14" fmla="*/ 153 w 321"/>
                  <a:gd name="T15" fmla="*/ 59 h 214"/>
                  <a:gd name="T16" fmla="*/ 132 w 321"/>
                  <a:gd name="T17" fmla="*/ 72 h 214"/>
                  <a:gd name="T18" fmla="*/ 112 w 321"/>
                  <a:gd name="T19" fmla="*/ 87 h 214"/>
                  <a:gd name="T20" fmla="*/ 93 w 321"/>
                  <a:gd name="T21" fmla="*/ 102 h 214"/>
                  <a:gd name="T22" fmla="*/ 75 w 321"/>
                  <a:gd name="T23" fmla="*/ 119 h 214"/>
                  <a:gd name="T24" fmla="*/ 58 w 321"/>
                  <a:gd name="T25" fmla="*/ 135 h 214"/>
                  <a:gd name="T26" fmla="*/ 42 w 321"/>
                  <a:gd name="T27" fmla="*/ 154 h 214"/>
                  <a:gd name="T28" fmla="*/ 26 w 321"/>
                  <a:gd name="T29" fmla="*/ 174 h 214"/>
                  <a:gd name="T30" fmla="*/ 12 w 321"/>
                  <a:gd name="T31" fmla="*/ 193 h 214"/>
                  <a:gd name="T32" fmla="*/ 0 w 321"/>
                  <a:gd name="T33" fmla="*/ 214 h 214"/>
                  <a:gd name="T34" fmla="*/ 202 w 321"/>
                  <a:gd name="T35" fmla="*/ 214 h 214"/>
                  <a:gd name="T36" fmla="*/ 213 w 321"/>
                  <a:gd name="T37" fmla="*/ 186 h 214"/>
                  <a:gd name="T38" fmla="*/ 224 w 321"/>
                  <a:gd name="T39" fmla="*/ 158 h 214"/>
                  <a:gd name="T40" fmla="*/ 238 w 321"/>
                  <a:gd name="T41" fmla="*/ 131 h 214"/>
                  <a:gd name="T42" fmla="*/ 251 w 321"/>
                  <a:gd name="T43" fmla="*/ 104 h 214"/>
                  <a:gd name="T44" fmla="*/ 266 w 321"/>
                  <a:gd name="T45" fmla="*/ 77 h 214"/>
                  <a:gd name="T46" fmla="*/ 284 w 321"/>
                  <a:gd name="T47" fmla="*/ 50 h 214"/>
                  <a:gd name="T48" fmla="*/ 301 w 321"/>
                  <a:gd name="T49" fmla="*/ 25 h 214"/>
                  <a:gd name="T50" fmla="*/ 321 w 321"/>
                  <a:gd name="T51" fmla="*/ 0 h 214"/>
                  <a:gd name="T52" fmla="*/ 321 w 321"/>
                  <a:gd name="T5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214">
                    <a:moveTo>
                      <a:pt x="321" y="0"/>
                    </a:moveTo>
                    <a:lnTo>
                      <a:pt x="295" y="4"/>
                    </a:lnTo>
                    <a:lnTo>
                      <a:pt x="269" y="10"/>
                    </a:lnTo>
                    <a:lnTo>
                      <a:pt x="245" y="17"/>
                    </a:lnTo>
                    <a:lnTo>
                      <a:pt x="221" y="26"/>
                    </a:lnTo>
                    <a:lnTo>
                      <a:pt x="198" y="36"/>
                    </a:lnTo>
                    <a:lnTo>
                      <a:pt x="175" y="46"/>
                    </a:lnTo>
                    <a:lnTo>
                      <a:pt x="153" y="59"/>
                    </a:lnTo>
                    <a:lnTo>
                      <a:pt x="132" y="72"/>
                    </a:lnTo>
                    <a:lnTo>
                      <a:pt x="112" y="87"/>
                    </a:lnTo>
                    <a:lnTo>
                      <a:pt x="93" y="102"/>
                    </a:lnTo>
                    <a:lnTo>
                      <a:pt x="75" y="119"/>
                    </a:lnTo>
                    <a:lnTo>
                      <a:pt x="58" y="135"/>
                    </a:lnTo>
                    <a:lnTo>
                      <a:pt x="42" y="154"/>
                    </a:lnTo>
                    <a:lnTo>
                      <a:pt x="26" y="174"/>
                    </a:lnTo>
                    <a:lnTo>
                      <a:pt x="12" y="193"/>
                    </a:lnTo>
                    <a:lnTo>
                      <a:pt x="0" y="214"/>
                    </a:lnTo>
                    <a:lnTo>
                      <a:pt x="202" y="214"/>
                    </a:lnTo>
                    <a:lnTo>
                      <a:pt x="213" y="186"/>
                    </a:lnTo>
                    <a:lnTo>
                      <a:pt x="224" y="158"/>
                    </a:lnTo>
                    <a:lnTo>
                      <a:pt x="238" y="131"/>
                    </a:lnTo>
                    <a:lnTo>
                      <a:pt x="251" y="104"/>
                    </a:lnTo>
                    <a:lnTo>
                      <a:pt x="266" y="77"/>
                    </a:lnTo>
                    <a:lnTo>
                      <a:pt x="284" y="50"/>
                    </a:lnTo>
                    <a:lnTo>
                      <a:pt x="301" y="25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6586276" y="2573059"/>
            <a:ext cx="598885" cy="598884"/>
            <a:chOff x="6607041" y="2861072"/>
            <a:chExt cx="598885" cy="598884"/>
          </a:xfrm>
        </p:grpSpPr>
        <p:sp>
          <p:nvSpPr>
            <p:cNvPr id="79" name="Oval 69">
              <a:extLst>
                <a:ext uri="{FF2B5EF4-FFF2-40B4-BE49-F238E27FC236}">
                  <a16:creationId xmlns:a16="http://schemas.microsoft.com/office/drawing/2014/main" xmlns="" id="{DB4D3688-7E3C-431F-9EDE-7AF63550D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7041" y="2861072"/>
              <a:ext cx="598885" cy="5988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1">
              <a:extLst>
                <a:ext uri="{FF2B5EF4-FFF2-40B4-BE49-F238E27FC236}">
                  <a16:creationId xmlns:a16="http://schemas.microsoft.com/office/drawing/2014/main" xmlns="" id="{A541A53F-4E06-4E6E-8CFB-98C7B6EF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207" y="2865239"/>
              <a:ext cx="590550" cy="59055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46" y="2265014"/>
            <a:ext cx="2296004" cy="12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017503" y="545901"/>
            <a:ext cx="597694" cy="597694"/>
            <a:chOff x="4017503" y="545901"/>
            <a:chExt cx="597694" cy="59769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017503" y="545901"/>
              <a:ext cx="597694" cy="597694"/>
              <a:chOff x="4185548" y="523953"/>
              <a:chExt cx="597694" cy="597694"/>
            </a:xfrm>
          </p:grpSpPr>
          <p:sp>
            <p:nvSpPr>
              <p:cNvPr id="32" name="Oval 5">
                <a:extLst>
                  <a:ext uri="{FF2B5EF4-FFF2-40B4-BE49-F238E27FC236}">
                    <a16:creationId xmlns:a16="http://schemas.microsoft.com/office/drawing/2014/main" xmlns="" id="{D010925D-8279-41FE-B472-732F0063C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548" y="523953"/>
                <a:ext cx="597694" cy="59769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71">
                <a:extLst>
                  <a:ext uri="{FF2B5EF4-FFF2-40B4-BE49-F238E27FC236}">
                    <a16:creationId xmlns:a16="http://schemas.microsoft.com/office/drawing/2014/main" xmlns="" id="{4C0FE127-8558-4C8D-AA6B-665A65C41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120" y="527525"/>
                <a:ext cx="590550" cy="590550"/>
              </a:xfrm>
              <a:custGeom>
                <a:avLst/>
                <a:gdLst>
                  <a:gd name="T0" fmla="*/ 62 w 510"/>
                  <a:gd name="T1" fmla="*/ 367 h 510"/>
                  <a:gd name="T2" fmla="*/ 144 w 510"/>
                  <a:gd name="T3" fmla="*/ 62 h 510"/>
                  <a:gd name="T4" fmla="*/ 449 w 510"/>
                  <a:gd name="T5" fmla="*/ 144 h 510"/>
                  <a:gd name="T6" fmla="*/ 367 w 510"/>
                  <a:gd name="T7" fmla="*/ 449 h 510"/>
                  <a:gd name="T8" fmla="*/ 62 w 510"/>
                  <a:gd name="T9" fmla="*/ 367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10">
                    <a:moveTo>
                      <a:pt x="62" y="367"/>
                    </a:moveTo>
                    <a:cubicBezTo>
                      <a:pt x="0" y="260"/>
                      <a:pt x="37" y="124"/>
                      <a:pt x="144" y="62"/>
                    </a:cubicBezTo>
                    <a:cubicBezTo>
                      <a:pt x="250" y="0"/>
                      <a:pt x="387" y="37"/>
                      <a:pt x="449" y="144"/>
                    </a:cubicBezTo>
                    <a:cubicBezTo>
                      <a:pt x="510" y="251"/>
                      <a:pt x="474" y="387"/>
                      <a:pt x="367" y="449"/>
                    </a:cubicBezTo>
                    <a:cubicBezTo>
                      <a:pt x="260" y="510"/>
                      <a:pt x="124" y="474"/>
                      <a:pt x="62" y="3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75" name="Picture 3" descr="G:\Диск д\ДИЗАЙН\ПРЕЗЕНТАЦИИ\2022\Приемущества портала госуслуги\people_queue_regular_icon_203405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045" y="651234"/>
              <a:ext cx="384610" cy="38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G:\Диск д\ДИЗАЙН\ПРЕЗЕНТАЦИИ\2022\Приемущества портала госуслуги\opla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26" y="947640"/>
            <a:ext cx="309917" cy="3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Диск д\ДИЗАЙН\ПРЕЗЕНТАЦИИ\2022\Приемущества портала госуслуги\hand_hand_55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58" y="1527562"/>
            <a:ext cx="474689" cy="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Диск д\ДИЗАЙН\ПРЕЗЕНТАЦИИ\2022\Приемущества портала госуслуги\24hours_1223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98" y="943359"/>
            <a:ext cx="393328" cy="3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2051529" y="2861072"/>
            <a:ext cx="607450" cy="598884"/>
            <a:chOff x="2115662" y="2861072"/>
            <a:chExt cx="607450" cy="598884"/>
          </a:xfrm>
        </p:grpSpPr>
        <p:sp>
          <p:nvSpPr>
            <p:cNvPr id="81" name="Oval 73">
              <a:extLst>
                <a:ext uri="{FF2B5EF4-FFF2-40B4-BE49-F238E27FC236}">
                  <a16:creationId xmlns:a16="http://schemas.microsoft.com/office/drawing/2014/main" xmlns="" id="{95C8059C-AF81-4EDE-9E8B-83FBE1ACF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418" y="2861072"/>
              <a:ext cx="597694" cy="5988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1">
              <a:extLst>
                <a:ext uri="{FF2B5EF4-FFF2-40B4-BE49-F238E27FC236}">
                  <a16:creationId xmlns:a16="http://schemas.microsoft.com/office/drawing/2014/main" xmlns="" id="{72B3A9DD-10D9-4758-B32F-056F698FF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990" y="2865239"/>
              <a:ext cx="590550" cy="59055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9" name="Picture 7" descr="G:\Диск д\ДИЗАЙН\ПРЕЗЕНТАЦИИ\2022\Приемущества портала госуслуги\24hours_12232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662" y="2949190"/>
              <a:ext cx="586267" cy="3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Picture 8" descr="G:\Диск д\ДИЗАЙН\ПРЕЗЕНТАЦИИ\2022\Приемущества портала госуслуги\info_about_information_icon_13273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62" y="4149483"/>
            <a:ext cx="354496" cy="35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Диск д\ДИЗАЙН\ПРЕЗЕНТАЦИИ\2022\Приемущества портала госуслуги\email_alert_outline_icon_13966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57" y="2652117"/>
            <a:ext cx="451049" cy="4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Диск д\ДИЗАЙН\ПРЕЗЕНТАЦИИ\2022\Приемущества портала госуслуги\hourglass_icon-icons.com_640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88" y="3679427"/>
            <a:ext cx="344488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Группа 136"/>
          <p:cNvGrpSpPr/>
          <p:nvPr/>
        </p:nvGrpSpPr>
        <p:grpSpPr>
          <a:xfrm>
            <a:off x="5196782" y="4272050"/>
            <a:ext cx="2544011" cy="659580"/>
            <a:chOff x="3123418" y="3977830"/>
            <a:chExt cx="2968664" cy="769679"/>
          </a:xfrm>
        </p:grpSpPr>
        <p:pic>
          <p:nvPicPr>
            <p:cNvPr id="138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418" y="3977830"/>
              <a:ext cx="769679" cy="76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TextBox 148"/>
            <p:cNvSpPr txBox="1"/>
            <p:nvPr/>
          </p:nvSpPr>
          <p:spPr>
            <a:xfrm>
              <a:off x="3867500" y="4184662"/>
              <a:ext cx="2224582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www.gosuslugi.ru</a:t>
              </a:r>
              <a:endParaRPr lang="ru-RU" sz="11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861"/>
    </mc:Choice>
    <mc:Fallback>
      <p:transition spd="slow" advTm="958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79">
            <a:extLst>
              <a:ext uri="{FF2B5EF4-FFF2-40B4-BE49-F238E27FC236}">
                <a16:creationId xmlns:a16="http://schemas.microsoft.com/office/drawing/2014/main" xmlns="" id="{E5136183-B734-41E1-977A-B373EB471047}"/>
              </a:ext>
            </a:extLst>
          </p:cNvPr>
          <p:cNvSpPr/>
          <p:nvPr/>
        </p:nvSpPr>
        <p:spPr>
          <a:xfrm>
            <a:off x="5982026" y="1080559"/>
            <a:ext cx="914040" cy="911247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85" y="4069279"/>
            <a:ext cx="1194028" cy="8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Группа 49"/>
          <p:cNvGrpSpPr/>
          <p:nvPr/>
        </p:nvGrpSpPr>
        <p:grpSpPr>
          <a:xfrm>
            <a:off x="191199" y="4483776"/>
            <a:ext cx="1877769" cy="482333"/>
            <a:chOff x="3123418" y="3977830"/>
            <a:chExt cx="2996434" cy="769679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418" y="3977830"/>
              <a:ext cx="769679" cy="76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895270" y="4153938"/>
              <a:ext cx="2224582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www.gosuslugi.ru</a:t>
              </a:r>
              <a:endParaRPr lang="ru-RU" sz="11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152518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13442" y="206634"/>
            <a:ext cx="5067263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+mj-cs"/>
              </a:rPr>
              <a:t>ПОДАЧА ДОКУМЕНТОВ ПРИ ЛИЧНОМ ПОСЕЩЕНИИ ОГВ: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362797" y="1089912"/>
            <a:ext cx="821277" cy="923886"/>
            <a:chOff x="2195334" y="1504201"/>
            <a:chExt cx="1109312" cy="1247908"/>
          </a:xfrm>
        </p:grpSpPr>
        <p:sp>
          <p:nvSpPr>
            <p:cNvPr id="57" name="Oval 79">
              <a:extLst>
                <a:ext uri="{FF2B5EF4-FFF2-40B4-BE49-F238E27FC236}">
                  <a16:creationId xmlns:a16="http://schemas.microsoft.com/office/drawing/2014/main" xmlns="" id="{E5136183-B734-41E1-977A-B373EB471047}"/>
                </a:ext>
              </a:extLst>
            </p:cNvPr>
            <p:cNvSpPr/>
            <p:nvPr/>
          </p:nvSpPr>
          <p:spPr>
            <a:xfrm>
              <a:off x="2195334" y="1646188"/>
              <a:ext cx="1109311" cy="110592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231037" y="1504201"/>
              <a:ext cx="1073609" cy="1114535"/>
              <a:chOff x="2231037" y="1753129"/>
              <a:chExt cx="1073609" cy="1114535"/>
            </a:xfrm>
          </p:grpSpPr>
          <p:pic>
            <p:nvPicPr>
              <p:cNvPr id="1029" name="Picture 5" descr="C:\Users\Mitchenkova_NE\Downloads\office-buildin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55" y="1753129"/>
                <a:ext cx="748891" cy="748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:\Users\Mitchenkova_NE\Downloads\documen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037" y="2168501"/>
                <a:ext cx="699163" cy="699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4095036" y="989480"/>
            <a:ext cx="1090735" cy="1061845"/>
            <a:chOff x="3826907" y="1516324"/>
            <a:chExt cx="1324817" cy="1289727"/>
          </a:xfrm>
        </p:grpSpPr>
        <p:sp>
          <p:nvSpPr>
            <p:cNvPr id="58" name="Oval 79">
              <a:extLst>
                <a:ext uri="{FF2B5EF4-FFF2-40B4-BE49-F238E27FC236}">
                  <a16:creationId xmlns:a16="http://schemas.microsoft.com/office/drawing/2014/main" xmlns="" id="{E5136183-B734-41E1-977A-B373EB471047}"/>
                </a:ext>
              </a:extLst>
            </p:cNvPr>
            <p:cNvSpPr/>
            <p:nvPr/>
          </p:nvSpPr>
          <p:spPr>
            <a:xfrm>
              <a:off x="4017344" y="1700130"/>
              <a:ext cx="1109311" cy="110592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826907" y="1516324"/>
              <a:ext cx="1324817" cy="1271293"/>
              <a:chOff x="3826907" y="1765252"/>
              <a:chExt cx="1324817" cy="1271293"/>
            </a:xfrm>
          </p:grpSpPr>
          <p:pic>
            <p:nvPicPr>
              <p:cNvPr id="16" name="Picture 5" descr="C:\Users\Mitchenkova_NE\Downloads\office-buildin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33" y="1765252"/>
                <a:ext cx="748891" cy="748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Группа 2"/>
              <p:cNvGrpSpPr/>
              <p:nvPr/>
            </p:nvGrpSpPr>
            <p:grpSpPr>
              <a:xfrm>
                <a:off x="3826907" y="2290172"/>
                <a:ext cx="1139081" cy="746373"/>
                <a:chOff x="4514537" y="2290172"/>
                <a:chExt cx="1139081" cy="746373"/>
              </a:xfrm>
            </p:grpSpPr>
            <p:pic>
              <p:nvPicPr>
                <p:cNvPr id="15" name="Picture 6" descr="C:\Users\Mitchenkova_NE\Downloads\free-icon-line-835885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0463" y="2290172"/>
                  <a:ext cx="563155" cy="5631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C:\Users\Mitchenkova_NE\Downloads\free-icon-line-835885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4537" y="2345405"/>
                  <a:ext cx="691140" cy="6911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" name="Группа 5"/>
          <p:cNvGrpSpPr/>
          <p:nvPr/>
        </p:nvGrpSpPr>
        <p:grpSpPr>
          <a:xfrm>
            <a:off x="6006210" y="1003568"/>
            <a:ext cx="871358" cy="917175"/>
            <a:chOff x="6006210" y="1594958"/>
            <a:chExt cx="871358" cy="917175"/>
          </a:xfrm>
        </p:grpSpPr>
        <p:pic>
          <p:nvPicPr>
            <p:cNvPr id="18" name="Picture 5" descr="C:\Users\Mitchenkova_NE\Downloads\office-buildin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710" y="1594958"/>
              <a:ext cx="638858" cy="638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Mitchenkova_NE\Downloads\free-icon-editorial-design-118850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210" y="2047133"/>
              <a:ext cx="465000" cy="46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7907601" y="1055193"/>
            <a:ext cx="859596" cy="919909"/>
            <a:chOff x="7716294" y="1527156"/>
            <a:chExt cx="859596" cy="919909"/>
          </a:xfrm>
        </p:grpSpPr>
        <p:sp>
          <p:nvSpPr>
            <p:cNvPr id="60" name="Oval 79">
              <a:extLst>
                <a:ext uri="{FF2B5EF4-FFF2-40B4-BE49-F238E27FC236}">
                  <a16:creationId xmlns:a16="http://schemas.microsoft.com/office/drawing/2014/main" xmlns="" id="{E5136183-B734-41E1-977A-B373EB471047}"/>
                </a:ext>
              </a:extLst>
            </p:cNvPr>
            <p:cNvSpPr/>
            <p:nvPr/>
          </p:nvSpPr>
          <p:spPr>
            <a:xfrm>
              <a:off x="7753380" y="1627069"/>
              <a:ext cx="822510" cy="8199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716294" y="1527156"/>
              <a:ext cx="859592" cy="916713"/>
              <a:chOff x="7735583" y="1784841"/>
              <a:chExt cx="1187502" cy="1266412"/>
            </a:xfrm>
          </p:grpSpPr>
          <p:pic>
            <p:nvPicPr>
              <p:cNvPr id="20" name="Picture 5" descr="C:\Users\Mitchenkova_NE\Downloads\office-building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4194" y="1784841"/>
                <a:ext cx="748891" cy="748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C:\Users\Mitchenkova_NE\Downloads\documents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5583" y="2328646"/>
                <a:ext cx="722607" cy="722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34" name="Picture 10" descr="C:\Users\Mitchenkova_NE\Downloads\fast-forwar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19" y="1202665"/>
            <a:ext cx="581747" cy="5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Mitchenkova_NE\Downloads\fast-forwar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67" y="1161738"/>
            <a:ext cx="581747" cy="5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Mitchenkova_NE\Downloads\fast-forwar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23" y="1143493"/>
            <a:ext cx="581747" cy="5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Mitchenkova_NE\Downloads\fast-forwar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32" y="1124805"/>
            <a:ext cx="581747" cy="5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863" y="213156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Узнать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расписание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9257" y="1983225"/>
            <a:ext cx="1958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Выбрать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свободное время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и прийти с </a:t>
            </a:r>
            <a:r>
              <a:rPr lang="ru-RU" sz="1000" b="1" dirty="0">
                <a:solidFill>
                  <a:srgbClr val="0070C0"/>
                </a:solidFill>
              </a:rPr>
              <a:t>документами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54303" y="2089425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Дождаться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своей очереди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4732" y="2019485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Заполнить заявление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 </a:t>
            </a:r>
            <a:r>
              <a:rPr lang="ru-RU" sz="1000" b="1" dirty="0">
                <a:solidFill>
                  <a:srgbClr val="0070C0"/>
                </a:solidFill>
              </a:rPr>
              <a:t>от руки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74057" y="2013798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Прийти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за результатом</a:t>
            </a:r>
            <a:endParaRPr lang="ru-RU" sz="1000" b="1" dirty="0">
              <a:solidFill>
                <a:srgbClr val="0070C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66974" y="717830"/>
            <a:ext cx="442149" cy="434793"/>
            <a:chOff x="137544" y="1540429"/>
            <a:chExt cx="515834" cy="507252"/>
          </a:xfrm>
        </p:grpSpPr>
        <p:sp>
          <p:nvSpPr>
            <p:cNvPr id="12" name="Овал 11"/>
            <p:cNvSpPr/>
            <p:nvPr/>
          </p:nvSpPr>
          <p:spPr>
            <a:xfrm>
              <a:off x="137544" y="1540429"/>
              <a:ext cx="515834" cy="507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1756" y="1565390"/>
              <a:ext cx="327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50179" y="717830"/>
            <a:ext cx="442149" cy="434793"/>
            <a:chOff x="137544" y="1540429"/>
            <a:chExt cx="515834" cy="507252"/>
          </a:xfrm>
        </p:grpSpPr>
        <p:sp>
          <p:nvSpPr>
            <p:cNvPr id="40" name="Овал 39"/>
            <p:cNvSpPr/>
            <p:nvPr/>
          </p:nvSpPr>
          <p:spPr>
            <a:xfrm>
              <a:off x="137544" y="1540429"/>
              <a:ext cx="515834" cy="507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8733" y="1584962"/>
              <a:ext cx="342122" cy="41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028061" y="717830"/>
            <a:ext cx="442149" cy="434793"/>
            <a:chOff x="137544" y="1540429"/>
            <a:chExt cx="515834" cy="507252"/>
          </a:xfrm>
        </p:grpSpPr>
        <p:sp>
          <p:nvSpPr>
            <p:cNvPr id="43" name="Овал 42"/>
            <p:cNvSpPr/>
            <p:nvPr/>
          </p:nvSpPr>
          <p:spPr>
            <a:xfrm>
              <a:off x="137544" y="1540429"/>
              <a:ext cx="515834" cy="507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5681" y="1556334"/>
              <a:ext cx="342122" cy="41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6" name="Овал 45"/>
          <p:cNvSpPr/>
          <p:nvPr/>
        </p:nvSpPr>
        <p:spPr>
          <a:xfrm>
            <a:off x="5872919" y="717830"/>
            <a:ext cx="442149" cy="4347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947368" y="756002"/>
            <a:ext cx="293251" cy="358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7907601" y="717830"/>
            <a:ext cx="442149" cy="434793"/>
            <a:chOff x="137544" y="1540429"/>
            <a:chExt cx="515834" cy="507252"/>
          </a:xfrm>
        </p:grpSpPr>
        <p:sp>
          <p:nvSpPr>
            <p:cNvPr id="53" name="Овал 52"/>
            <p:cNvSpPr/>
            <p:nvPr/>
          </p:nvSpPr>
          <p:spPr>
            <a:xfrm>
              <a:off x="137544" y="1540429"/>
              <a:ext cx="515834" cy="507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400" y="1584962"/>
              <a:ext cx="342122" cy="41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5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73284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414622" y="1145295"/>
            <a:ext cx="880229" cy="957576"/>
            <a:chOff x="350565" y="1542730"/>
            <a:chExt cx="1109311" cy="1206788"/>
          </a:xfrm>
        </p:grpSpPr>
        <p:sp>
          <p:nvSpPr>
            <p:cNvPr id="56" name="Oval 79">
              <a:extLst>
                <a:ext uri="{FF2B5EF4-FFF2-40B4-BE49-F238E27FC236}">
                  <a16:creationId xmlns:a16="http://schemas.microsoft.com/office/drawing/2014/main" xmlns="" id="{E5136183-B734-41E1-977A-B373EB471047}"/>
                </a:ext>
              </a:extLst>
            </p:cNvPr>
            <p:cNvSpPr/>
            <p:nvPr/>
          </p:nvSpPr>
          <p:spPr>
            <a:xfrm>
              <a:off x="350565" y="1643597"/>
              <a:ext cx="1109311" cy="110592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66689" y="1542730"/>
              <a:ext cx="1093187" cy="1094533"/>
              <a:chOff x="481903" y="1765252"/>
              <a:chExt cx="1093187" cy="1094533"/>
            </a:xfrm>
          </p:grpSpPr>
          <p:pic>
            <p:nvPicPr>
              <p:cNvPr id="1027" name="Picture 3" descr="C:\Users\Mitchenkova_NE\Downloads\office-building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592" y="1765252"/>
                <a:ext cx="806498" cy="806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C:\Users\Mitchenkova_NE\Downloads\schedule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903" y="2226108"/>
                <a:ext cx="633677" cy="633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Группа 61"/>
          <p:cNvGrpSpPr/>
          <p:nvPr/>
        </p:nvGrpSpPr>
        <p:grpSpPr>
          <a:xfrm>
            <a:off x="2834377" y="3488848"/>
            <a:ext cx="742237" cy="770532"/>
            <a:chOff x="2231037" y="1753129"/>
            <a:chExt cx="1073609" cy="1114535"/>
          </a:xfrm>
        </p:grpSpPr>
        <p:pic>
          <p:nvPicPr>
            <p:cNvPr id="70" name="Picture 5" descr="C:\Users\Mitchenkova_NE\Downloads\office-building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55" y="1753129"/>
              <a:ext cx="748891" cy="748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C:\Users\Mitchenkova_NE\Downloads\document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037" y="2168501"/>
              <a:ext cx="699163" cy="699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10" descr="C:\Users\Mitchenkova_NE\Downloads\fast-forward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5" y="3876153"/>
            <a:ext cx="402190" cy="4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417080" y="4292592"/>
            <a:ext cx="145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Заполнить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заявление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 в удобное время</a:t>
            </a:r>
          </a:p>
          <a:p>
            <a:pPr algn="ctr"/>
            <a:r>
              <a:rPr lang="ru-RU" sz="1000" b="1" dirty="0">
                <a:solidFill>
                  <a:srgbClr val="0070C0"/>
                </a:solidFill>
              </a:rPr>
              <a:t>н</a:t>
            </a:r>
            <a:r>
              <a:rPr lang="ru-RU" sz="1000" b="1" dirty="0" smtClean="0">
                <a:solidFill>
                  <a:srgbClr val="0070C0"/>
                </a:solidFill>
              </a:rPr>
              <a:t>а Госуслугах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7950" y="3587506"/>
            <a:ext cx="119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0C0"/>
                </a:solidFill>
              </a:rPr>
              <a:t>Прийти</a:t>
            </a:r>
          </a:p>
          <a:p>
            <a:r>
              <a:rPr lang="ru-RU" sz="1000" b="1" dirty="0" smtClean="0">
                <a:solidFill>
                  <a:srgbClr val="0070C0"/>
                </a:solidFill>
              </a:rPr>
              <a:t>за результато</a:t>
            </a:r>
            <a:r>
              <a:rPr lang="ru-RU" sz="1000" dirty="0" smtClean="0">
                <a:solidFill>
                  <a:srgbClr val="0070C0"/>
                </a:solidFill>
              </a:rPr>
              <a:t>м</a:t>
            </a:r>
            <a:endParaRPr lang="ru-RU" sz="1000" dirty="0">
              <a:solidFill>
                <a:srgbClr val="0070C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33638" y="3027730"/>
            <a:ext cx="921346" cy="1009618"/>
            <a:chOff x="4890925" y="2966789"/>
            <a:chExt cx="921346" cy="1009618"/>
          </a:xfrm>
        </p:grpSpPr>
        <p:pic>
          <p:nvPicPr>
            <p:cNvPr id="66" name="Picture 2" descr="G:\Диск д\ДИЗАЙН\ПРЕЗЕНТАЦИИ\2022\Приемущества портала госуслуги\256_my_computer_icon-icons.com_76637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69" y="2966789"/>
              <a:ext cx="646502" cy="646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8" descr="C:\Users\Mitchenkova_NE\Downloads\documents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925" y="3476834"/>
              <a:ext cx="499573" cy="499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xtBox 67"/>
          <p:cNvSpPr txBox="1"/>
          <p:nvPr/>
        </p:nvSpPr>
        <p:spPr>
          <a:xfrm>
            <a:off x="5283138" y="4274698"/>
            <a:ext cx="1816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0C0"/>
                </a:solidFill>
              </a:rPr>
              <a:t>Получить результат</a:t>
            </a:r>
          </a:p>
          <a:p>
            <a:r>
              <a:rPr lang="ru-RU" sz="1000" b="1" dirty="0" smtClean="0">
                <a:solidFill>
                  <a:srgbClr val="0070C0"/>
                </a:solidFill>
              </a:rPr>
              <a:t>в электронном виде,</a:t>
            </a:r>
          </a:p>
          <a:p>
            <a:r>
              <a:rPr lang="ru-RU" sz="1000" b="1" dirty="0">
                <a:solidFill>
                  <a:srgbClr val="0070C0"/>
                </a:solidFill>
              </a:rPr>
              <a:t>н</a:t>
            </a:r>
            <a:r>
              <a:rPr lang="ru-RU" sz="1000" b="1" dirty="0" smtClean="0">
                <a:solidFill>
                  <a:srgbClr val="0070C0"/>
                </a:solidFill>
              </a:rPr>
              <a:t>е обращаясь в ОГВ</a:t>
            </a: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6431"/>
          <a:stretch/>
        </p:blipFill>
        <p:spPr bwMode="auto">
          <a:xfrm>
            <a:off x="4483733" y="4213220"/>
            <a:ext cx="767933" cy="6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-12787" y="2623705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74894" y="2646075"/>
            <a:ext cx="4408370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+mj-ea"/>
                <a:cs typeface="+mj-cs"/>
              </a:rPr>
              <a:t>ПОДАЧА ДОКУМЕНТОВ ПОСРЕДСТВОМ ПОРТАЛА ГОСУСЛУГ: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31013" y="2544471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767" y="3184283"/>
            <a:ext cx="241166" cy="2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 rot="10800000">
            <a:off x="44664" y="2741435"/>
            <a:ext cx="436755" cy="3222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Равнобедренный треугольник 75"/>
          <p:cNvSpPr/>
          <p:nvPr/>
        </p:nvSpPr>
        <p:spPr>
          <a:xfrm rot="10800000">
            <a:off x="44664" y="241164"/>
            <a:ext cx="436755" cy="3222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97848"/>
      </p:ext>
    </p:extLst>
  </p:cSld>
  <p:clrMapOvr>
    <a:masterClrMapping/>
  </p:clrMapOvr>
  <p:transition advTm="5327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Диск д\ДИЗАЙН\ПРЕЗЕНТАЦИИ\2022\Приемущества портала госуслуги\иконки\1614559689_71-p-rossiya-na-belom-fone-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9" y="341382"/>
            <a:ext cx="7977211" cy="43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0" y="228761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224435" y="285868"/>
            <a:ext cx="5227674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ПОДАЧА ДОКУМЕНТОВ ПОСРЕДСТВОМ ПОРТАЛА ГОСУСЛУГ:</a:t>
            </a: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162086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2400440" y="784557"/>
            <a:ext cx="4209322" cy="4181552"/>
            <a:chOff x="2343333" y="670084"/>
            <a:chExt cx="4339587" cy="431095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38C9BB15-836C-43DB-A14E-1B60FA9DDB52}"/>
                </a:ext>
              </a:extLst>
            </p:cNvPr>
            <p:cNvGrpSpPr/>
            <p:nvPr/>
          </p:nvGrpSpPr>
          <p:grpSpPr>
            <a:xfrm>
              <a:off x="2371962" y="670084"/>
              <a:ext cx="4310958" cy="4310958"/>
              <a:chOff x="2282825" y="1614488"/>
              <a:chExt cx="4552950" cy="4552950"/>
            </a:xfrm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xmlns="" id="{36E76328-72C9-4B9D-8CE0-A57CC6414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300" y="2398713"/>
                <a:ext cx="1260475" cy="1320800"/>
              </a:xfrm>
              <a:custGeom>
                <a:avLst/>
                <a:gdLst>
                  <a:gd name="T0" fmla="*/ 0 w 103"/>
                  <a:gd name="T1" fmla="*/ 58 h 108"/>
                  <a:gd name="T2" fmla="*/ 58 w 103"/>
                  <a:gd name="T3" fmla="*/ 0 h 108"/>
                  <a:gd name="T4" fmla="*/ 103 w 103"/>
                  <a:gd name="T5" fmla="*/ 108 h 108"/>
                  <a:gd name="T6" fmla="*/ 21 w 103"/>
                  <a:gd name="T7" fmla="*/ 108 h 108"/>
                  <a:gd name="T8" fmla="*/ 0 w 103"/>
                  <a:gd name="T9" fmla="*/ 5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8">
                    <a:moveTo>
                      <a:pt x="0" y="58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84" y="29"/>
                      <a:pt x="100" y="67"/>
                      <a:pt x="103" y="108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18" y="90"/>
                      <a:pt x="11" y="73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xmlns="" id="{99B30E6E-5BB6-4C4B-87C3-64DCFDD00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300" y="4049713"/>
                <a:ext cx="1260475" cy="1335088"/>
              </a:xfrm>
              <a:custGeom>
                <a:avLst/>
                <a:gdLst>
                  <a:gd name="T0" fmla="*/ 21 w 103"/>
                  <a:gd name="T1" fmla="*/ 0 h 109"/>
                  <a:gd name="T2" fmla="*/ 103 w 103"/>
                  <a:gd name="T3" fmla="*/ 0 h 109"/>
                  <a:gd name="T4" fmla="*/ 58 w 103"/>
                  <a:gd name="T5" fmla="*/ 109 h 109"/>
                  <a:gd name="T6" fmla="*/ 0 w 103"/>
                  <a:gd name="T7" fmla="*/ 51 h 109"/>
                  <a:gd name="T8" fmla="*/ 21 w 103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9">
                    <a:moveTo>
                      <a:pt x="21" y="0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42"/>
                      <a:pt x="84" y="79"/>
                      <a:pt x="58" y="109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1" y="36"/>
                      <a:pt x="18" y="19"/>
                      <a:pt x="21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7">
                <a:extLst>
                  <a:ext uri="{FF2B5EF4-FFF2-40B4-BE49-F238E27FC236}">
                    <a16:creationId xmlns:a16="http://schemas.microsoft.com/office/drawing/2014/main" xmlns="" id="{D3F11AAF-8333-456A-8917-E09B48A8F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1614488"/>
                <a:ext cx="1322388" cy="1260475"/>
              </a:xfrm>
              <a:custGeom>
                <a:avLst/>
                <a:gdLst>
                  <a:gd name="T0" fmla="*/ 0 w 108"/>
                  <a:gd name="T1" fmla="*/ 82 h 103"/>
                  <a:gd name="T2" fmla="*/ 0 w 108"/>
                  <a:gd name="T3" fmla="*/ 0 h 103"/>
                  <a:gd name="T4" fmla="*/ 108 w 108"/>
                  <a:gd name="T5" fmla="*/ 45 h 103"/>
                  <a:gd name="T6" fmla="*/ 50 w 108"/>
                  <a:gd name="T7" fmla="*/ 103 h 103"/>
                  <a:gd name="T8" fmla="*/ 0 w 108"/>
                  <a:gd name="T9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3">
                    <a:moveTo>
                      <a:pt x="0" y="8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1" y="3"/>
                      <a:pt x="79" y="19"/>
                      <a:pt x="108" y="45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36" y="92"/>
                      <a:pt x="18" y="85"/>
                      <a:pt x="0" y="8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8">
                <a:extLst>
                  <a:ext uri="{FF2B5EF4-FFF2-40B4-BE49-F238E27FC236}">
                    <a16:creationId xmlns:a16="http://schemas.microsoft.com/office/drawing/2014/main" xmlns="" id="{5E26CB43-D01F-48D4-9844-7A181953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4049713"/>
                <a:ext cx="1260475" cy="1335088"/>
              </a:xfrm>
              <a:custGeom>
                <a:avLst/>
                <a:gdLst>
                  <a:gd name="T0" fmla="*/ 103 w 103"/>
                  <a:gd name="T1" fmla="*/ 51 h 109"/>
                  <a:gd name="T2" fmla="*/ 45 w 103"/>
                  <a:gd name="T3" fmla="*/ 109 h 109"/>
                  <a:gd name="T4" fmla="*/ 0 w 103"/>
                  <a:gd name="T5" fmla="*/ 0 h 109"/>
                  <a:gd name="T6" fmla="*/ 83 w 103"/>
                  <a:gd name="T7" fmla="*/ 0 h 109"/>
                  <a:gd name="T8" fmla="*/ 103 w 103"/>
                  <a:gd name="T9" fmla="*/ 5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9">
                    <a:moveTo>
                      <a:pt x="103" y="51"/>
                    </a:moveTo>
                    <a:cubicBezTo>
                      <a:pt x="45" y="109"/>
                      <a:pt x="45" y="109"/>
                      <a:pt x="45" y="109"/>
                    </a:cubicBezTo>
                    <a:cubicBezTo>
                      <a:pt x="20" y="79"/>
                      <a:pt x="3" y="42"/>
                      <a:pt x="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5" y="19"/>
                      <a:pt x="92" y="36"/>
                      <a:pt x="103" y="5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xmlns="" id="{612C8F94-2844-4771-88D2-3C2381E27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050" y="4906963"/>
                <a:ext cx="1333500" cy="1260475"/>
              </a:xfrm>
              <a:custGeom>
                <a:avLst/>
                <a:gdLst>
                  <a:gd name="T0" fmla="*/ 109 w 109"/>
                  <a:gd name="T1" fmla="*/ 20 h 103"/>
                  <a:gd name="T2" fmla="*/ 109 w 109"/>
                  <a:gd name="T3" fmla="*/ 103 h 103"/>
                  <a:gd name="T4" fmla="*/ 0 w 109"/>
                  <a:gd name="T5" fmla="*/ 58 h 103"/>
                  <a:gd name="T6" fmla="*/ 58 w 109"/>
                  <a:gd name="T7" fmla="*/ 0 h 103"/>
                  <a:gd name="T8" fmla="*/ 109 w 109"/>
                  <a:gd name="T9" fmla="*/ 2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3">
                    <a:moveTo>
                      <a:pt x="109" y="20"/>
                    </a:moveTo>
                    <a:cubicBezTo>
                      <a:pt x="109" y="103"/>
                      <a:pt x="109" y="103"/>
                      <a:pt x="109" y="103"/>
                    </a:cubicBezTo>
                    <a:cubicBezTo>
                      <a:pt x="67" y="100"/>
                      <a:pt x="30" y="83"/>
                      <a:pt x="0" y="58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3" y="11"/>
                      <a:pt x="90" y="18"/>
                      <a:pt x="109" y="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2">
                <a:extLst>
                  <a:ext uri="{FF2B5EF4-FFF2-40B4-BE49-F238E27FC236}">
                    <a16:creationId xmlns:a16="http://schemas.microsoft.com/office/drawing/2014/main" xmlns="" id="{3DF4FBAC-E327-4188-9A1E-4B22ABF3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4906963"/>
                <a:ext cx="1322388" cy="1260475"/>
              </a:xfrm>
              <a:custGeom>
                <a:avLst/>
                <a:gdLst>
                  <a:gd name="T0" fmla="*/ 50 w 108"/>
                  <a:gd name="T1" fmla="*/ 0 h 103"/>
                  <a:gd name="T2" fmla="*/ 108 w 108"/>
                  <a:gd name="T3" fmla="*/ 58 h 103"/>
                  <a:gd name="T4" fmla="*/ 0 w 108"/>
                  <a:gd name="T5" fmla="*/ 103 h 103"/>
                  <a:gd name="T6" fmla="*/ 0 w 108"/>
                  <a:gd name="T7" fmla="*/ 20 h 103"/>
                  <a:gd name="T8" fmla="*/ 50 w 108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3">
                    <a:moveTo>
                      <a:pt x="50" y="0"/>
                    </a:moveTo>
                    <a:cubicBezTo>
                      <a:pt x="108" y="58"/>
                      <a:pt x="108" y="58"/>
                      <a:pt x="108" y="58"/>
                    </a:cubicBezTo>
                    <a:cubicBezTo>
                      <a:pt x="79" y="83"/>
                      <a:pt x="41" y="100"/>
                      <a:pt x="0" y="10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8" y="18"/>
                      <a:pt x="36" y="11"/>
                      <a:pt x="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4743109" y="1056184"/>
              <a:ext cx="904773" cy="33855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Справки</a:t>
              </a:r>
            </a:p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и выписки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5647882" y="1946009"/>
              <a:ext cx="904773" cy="50783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Пособия пенсии льготы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5671287" y="3176887"/>
              <a:ext cx="904773" cy="52354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Авто </a:t>
              </a:r>
            </a:p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Права Транспорт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4734267" y="4250297"/>
              <a:ext cx="904773" cy="16927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Семья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3368434" y="4165659"/>
              <a:ext cx="1008695" cy="33855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Дети Образование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2369307" y="3269384"/>
              <a:ext cx="1129717" cy="323165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000" b="1" dirty="0" smtClean="0">
                  <a:solidFill>
                    <a:schemeClr val="bg1"/>
                  </a:solidFill>
                </a:rPr>
                <a:t>Недвижимость</a:t>
              </a:r>
            </a:p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Стройка</a:t>
              </a:r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xmlns="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08761" y="1483272"/>
              <a:ext cx="1262624" cy="1193480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2367391" y="2164464"/>
              <a:ext cx="1129717" cy="1538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000" b="1" dirty="0" smtClean="0">
                  <a:solidFill>
                    <a:schemeClr val="bg1"/>
                  </a:solidFill>
                </a:rPr>
                <a:t>Здоровье</a:t>
              </a:r>
              <a:endParaRPr lang="ru-RU" sz="11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xmlns="" id="{5E26CB43-D01F-48D4-9844-7A18195394D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44669" y="643757"/>
              <a:ext cx="1193480" cy="1264127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3403996" y="1099685"/>
              <a:ext cx="973427" cy="34903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Паспорта и Регистрация</a:t>
              </a:r>
            </a:p>
          </p:txBody>
        </p:sp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9855" y="1934022"/>
              <a:ext cx="1119692" cy="1119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Прямоугольник 98"/>
          <p:cNvSpPr/>
          <p:nvPr/>
        </p:nvSpPr>
        <p:spPr>
          <a:xfrm>
            <a:off x="3810263" y="3062652"/>
            <a:ext cx="1523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Федеральный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портал </a:t>
            </a:r>
            <a:r>
              <a:rPr lang="ru-RU" sz="1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Госуслуг</a:t>
            </a:r>
            <a:endParaRPr lang="ru-RU" sz="1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881524" y="4276956"/>
            <a:ext cx="1877769" cy="482333"/>
            <a:chOff x="3123418" y="3977830"/>
            <a:chExt cx="2996434" cy="76967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418" y="3977830"/>
              <a:ext cx="769679" cy="76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895270" y="4153938"/>
              <a:ext cx="2224582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www.gosuslugi.ru</a:t>
              </a:r>
              <a:endParaRPr lang="ru-RU" sz="11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146" name="Picture 2" descr="G:\Диск д\ДИЗАЙН\ПРЕЗЕНТАЦИИ\2022\Приемущества портала госуслуги\04 робо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6" y="3665430"/>
            <a:ext cx="691284" cy="122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4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08"/>
    </mc:Choice>
    <mc:Fallback>
      <p:transition spd="slow" advTm="364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BFBCE3-2E33-4C31-A983-059045B8E7FB}"/>
              </a:ext>
            </a:extLst>
          </p:cNvPr>
          <p:cNvSpPr/>
          <p:nvPr/>
        </p:nvSpPr>
        <p:spPr>
          <a:xfrm>
            <a:off x="0" y="1140080"/>
            <a:ext cx="9144000" cy="577081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49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906002" y="1945787"/>
            <a:ext cx="1285893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Извещение </a:t>
            </a:r>
            <a:endParaRPr lang="ru-RU" sz="9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 </a:t>
            </a:r>
            <a:r>
              <a:rPr lang="ru-RU" sz="900" b="1" dirty="0">
                <a:solidFill>
                  <a:srgbClr val="0070C0"/>
                </a:solidFill>
              </a:rPr>
              <a:t>состоянии лицевого счета </a:t>
            </a:r>
            <a:r>
              <a:rPr lang="ru-RU" sz="900" b="1" dirty="0" smtClean="0">
                <a:solidFill>
                  <a:srgbClr val="0070C0"/>
                </a:solidFill>
              </a:rPr>
              <a:t>в </a:t>
            </a:r>
            <a:r>
              <a:rPr lang="ru-RU" sz="900" b="1" dirty="0">
                <a:solidFill>
                  <a:srgbClr val="0070C0"/>
                </a:solidFill>
              </a:rPr>
              <a:t>ПФР</a:t>
            </a:r>
            <a:endParaRPr lang="en-US" sz="900" b="1" dirty="0">
              <a:solidFill>
                <a:srgbClr val="0070C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21001" y="956192"/>
            <a:ext cx="1169789" cy="944862"/>
            <a:chOff x="2795441" y="2253634"/>
            <a:chExt cx="1169789" cy="944862"/>
          </a:xfrm>
        </p:grpSpPr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xmlns="" id="{52F70E5C-0043-4087-9B38-89ACE8A3969A}"/>
                </a:ext>
              </a:extLst>
            </p:cNvPr>
            <p:cNvSpPr/>
            <p:nvPr/>
          </p:nvSpPr>
          <p:spPr>
            <a:xfrm>
              <a:off x="2795441" y="2253634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xmlns="" id="{CA50B4F7-75D1-4B3A-9E8D-AF7C907CE388}"/>
                </a:ext>
              </a:extLst>
            </p:cNvPr>
            <p:cNvSpPr/>
            <p:nvPr/>
          </p:nvSpPr>
          <p:spPr>
            <a:xfrm flipV="1">
              <a:off x="2907905" y="2253635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192F95E6-07A2-4AA2-BE3E-D85EFDBDC2BF}"/>
                </a:ext>
              </a:extLst>
            </p:cNvPr>
            <p:cNvSpPr/>
            <p:nvPr/>
          </p:nvSpPr>
          <p:spPr>
            <a:xfrm>
              <a:off x="3038065" y="2383794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0" y="152518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481903" y="174888"/>
            <a:ext cx="3236079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ПОПУЛЯРНЫЕ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УСЛУГИ НА ЕПГУ:</a:t>
            </a:r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73284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2364303" y="1945787"/>
            <a:ext cx="1285893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Справки об отсутствии судимости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</a:rPr>
              <a:t>и употреблении наркотических средств</a:t>
            </a:r>
            <a:endParaRPr lang="en-US" sz="900" b="1" dirty="0">
              <a:solidFill>
                <a:srgbClr val="0070C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 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4507880" y="3876005"/>
            <a:ext cx="1485528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Сведения </a:t>
            </a:r>
            <a:endParaRPr lang="ru-RU" sz="9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 </a:t>
            </a:r>
            <a:r>
              <a:rPr lang="ru-RU" sz="900" b="1" dirty="0">
                <a:solidFill>
                  <a:srgbClr val="0070C0"/>
                </a:solidFill>
              </a:rPr>
              <a:t>бюро </a:t>
            </a:r>
            <a:endParaRPr lang="ru-RU" sz="9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кредитных </a:t>
            </a:r>
            <a:r>
              <a:rPr lang="ru-RU" sz="900" b="1" dirty="0">
                <a:solidFill>
                  <a:srgbClr val="0070C0"/>
                </a:solidFill>
              </a:rPr>
              <a:t>историй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5076150" y="1946160"/>
            <a:ext cx="178581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Сведения </a:t>
            </a:r>
            <a:endParaRPr lang="ru-RU" sz="9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 </a:t>
            </a:r>
            <a:r>
              <a:rPr lang="ru-RU" sz="900" b="1" dirty="0">
                <a:solidFill>
                  <a:srgbClr val="0070C0"/>
                </a:solidFill>
              </a:rPr>
              <a:t>назначенных </a:t>
            </a:r>
            <a:endParaRPr lang="ru-RU" sz="9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социальных </a:t>
            </a:r>
            <a:r>
              <a:rPr lang="ru-RU" sz="900" b="1" dirty="0">
                <a:solidFill>
                  <a:srgbClr val="0070C0"/>
                </a:solidFill>
              </a:rPr>
              <a:t>выплатах </a:t>
            </a:r>
            <a:endParaRPr lang="ru-RU" sz="9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и </a:t>
            </a:r>
            <a:r>
              <a:rPr lang="ru-RU" sz="900" b="1" dirty="0">
                <a:solidFill>
                  <a:srgbClr val="0070C0"/>
                </a:solidFill>
              </a:rPr>
              <a:t>льготах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6722300" y="1945787"/>
            <a:ext cx="1285893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Выписка об остатке материнского капитала</a:t>
            </a:r>
            <a:endParaRPr lang="en-US" sz="900" b="1" dirty="0">
              <a:solidFill>
                <a:srgbClr val="0070C0"/>
              </a:solidFill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7032294" y="4518122"/>
            <a:ext cx="1877769" cy="482333"/>
            <a:chOff x="3123418" y="3977830"/>
            <a:chExt cx="2996434" cy="769679"/>
          </a:xfrm>
        </p:grpSpPr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418" y="3977830"/>
              <a:ext cx="769679" cy="76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TextBox 126"/>
            <p:cNvSpPr txBox="1"/>
            <p:nvPr/>
          </p:nvSpPr>
          <p:spPr>
            <a:xfrm>
              <a:off x="3895270" y="4153938"/>
              <a:ext cx="2224582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www.gosuslugi.ru</a:t>
              </a:r>
              <a:endParaRPr lang="ru-RU" sz="11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438459" y="956189"/>
            <a:ext cx="1169789" cy="944863"/>
            <a:chOff x="2830131" y="714538"/>
            <a:chExt cx="1169789" cy="944863"/>
          </a:xfrm>
        </p:grpSpPr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xmlns="" id="{3345889E-15A5-4EF8-8BEA-8813850D4809}"/>
                </a:ext>
              </a:extLst>
            </p:cNvPr>
            <p:cNvSpPr/>
            <p:nvPr/>
          </p:nvSpPr>
          <p:spPr>
            <a:xfrm>
              <a:off x="2830131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xmlns="" id="{9D36FAA0-1191-4F6B-A17D-9F78FCA9B1E2}"/>
                </a:ext>
              </a:extLst>
            </p:cNvPr>
            <p:cNvSpPr/>
            <p:nvPr/>
          </p:nvSpPr>
          <p:spPr>
            <a:xfrm flipV="1">
              <a:off x="2942597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50F481D-83C6-41E6-80DA-94434DFB02A9}"/>
                </a:ext>
              </a:extLst>
            </p:cNvPr>
            <p:cNvSpPr/>
            <p:nvPr/>
          </p:nvSpPr>
          <p:spPr>
            <a:xfrm>
              <a:off x="3072756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1740" y="886728"/>
              <a:ext cx="385041" cy="385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949343" y="956189"/>
            <a:ext cx="1169789" cy="944863"/>
            <a:chOff x="517922" y="714538"/>
            <a:chExt cx="1169789" cy="944863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xmlns="" id="{DEAF4F81-67AF-4654-A3F3-D034A6C4FF1B}"/>
                </a:ext>
              </a:extLst>
            </p:cNvPr>
            <p:cNvSpPr/>
            <p:nvPr/>
          </p:nvSpPr>
          <p:spPr>
            <a:xfrm>
              <a:off x="517922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AB36BEAF-C1FE-4A8A-8627-17EF7590883F}"/>
                </a:ext>
              </a:extLst>
            </p:cNvPr>
            <p:cNvSpPr/>
            <p:nvPr/>
          </p:nvSpPr>
          <p:spPr>
            <a:xfrm flipV="1">
              <a:off x="630387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B23A169-E05C-4AF3-B18D-7FBBBFF8C2FB}"/>
                </a:ext>
              </a:extLst>
            </p:cNvPr>
            <p:cNvSpPr/>
            <p:nvPr/>
          </p:nvSpPr>
          <p:spPr>
            <a:xfrm>
              <a:off x="758809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pic>
          <p:nvPicPr>
            <p:cNvPr id="4099" name="Picture 3" descr="C:\Users\Mitchenkova_NE\Downloads\icons8-женщины-возрастная-группа-6-8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36" y="795915"/>
              <a:ext cx="696573" cy="69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4164" y="956189"/>
            <a:ext cx="1169789" cy="944863"/>
            <a:chOff x="7454398" y="714538"/>
            <a:chExt cx="1169789" cy="944863"/>
          </a:xfrm>
        </p:grpSpPr>
        <p:sp>
          <p:nvSpPr>
            <p:cNvPr id="101" name="Trapezoid 100">
              <a:extLst>
                <a:ext uri="{FF2B5EF4-FFF2-40B4-BE49-F238E27FC236}">
                  <a16:creationId xmlns:a16="http://schemas.microsoft.com/office/drawing/2014/main" xmlns="" id="{4F6FCD7D-45E4-4988-B220-B4C81F2DBCB5}"/>
                </a:ext>
              </a:extLst>
            </p:cNvPr>
            <p:cNvSpPr/>
            <p:nvPr/>
          </p:nvSpPr>
          <p:spPr>
            <a:xfrm>
              <a:off x="7454398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xmlns="" id="{106A73EE-6617-4D4C-ABB0-CBBBF256D23C}"/>
                </a:ext>
              </a:extLst>
            </p:cNvPr>
            <p:cNvSpPr/>
            <p:nvPr/>
          </p:nvSpPr>
          <p:spPr>
            <a:xfrm flipV="1">
              <a:off x="7570489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1F83940A-CF7C-4D51-9D40-4924FF27B0F6}"/>
                </a:ext>
              </a:extLst>
            </p:cNvPr>
            <p:cNvSpPr/>
            <p:nvPr/>
          </p:nvSpPr>
          <p:spPr>
            <a:xfrm>
              <a:off x="7700650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C:\Users\Mitchenkova_NE\Downloads\receiptofcash_cash_money_458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369" y="869908"/>
              <a:ext cx="591758" cy="5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4" name="Picture 5" descr="C:\Users\Mitchenkova_NE\Downloads\minusblankfile_12279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36" y="1240549"/>
            <a:ext cx="376142" cy="3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12">
            <a:extLst>
              <a:ext uri="{FF2B5EF4-FFF2-40B4-BE49-F238E27FC236}">
                <a16:creationId xmlns:a16="http://schemas.microsoft.com/office/drawing/2014/main" xmlns="" id="{B5BFBCE3-2E33-4C31-A983-059045B8E7FB}"/>
              </a:ext>
            </a:extLst>
          </p:cNvPr>
          <p:cNvSpPr/>
          <p:nvPr/>
        </p:nvSpPr>
        <p:spPr>
          <a:xfrm>
            <a:off x="2838" y="3047307"/>
            <a:ext cx="9144000" cy="577081"/>
          </a:xfrm>
          <a:prstGeom prst="rect">
            <a:avLst/>
          </a:prstGeom>
          <a:gradFill flip="none" rotWithShape="1">
            <a:gsLst>
              <a:gs pos="18000">
                <a:srgbClr val="00B0F0">
                  <a:alpha val="49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3864934" y="1946160"/>
            <a:ext cx="12858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Оформление паспортов 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</a:rPr>
              <a:t>и</a:t>
            </a:r>
            <a:r>
              <a:rPr lang="ru-RU" sz="900" b="1" dirty="0" smtClean="0">
                <a:solidFill>
                  <a:srgbClr val="0070C0"/>
                </a:solidFill>
              </a:rPr>
              <a:t> водительских удостоверений</a:t>
            </a:r>
            <a:endParaRPr lang="en-US" sz="900" b="1" dirty="0">
              <a:solidFill>
                <a:srgbClr val="0070C0"/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1599128" y="2851767"/>
            <a:ext cx="1169789" cy="944863"/>
            <a:chOff x="5144077" y="714538"/>
            <a:chExt cx="1169789" cy="944863"/>
          </a:xfrm>
        </p:grpSpPr>
        <p:sp>
          <p:nvSpPr>
            <p:cNvPr id="130" name="Trapezoid 99">
              <a:extLst>
                <a:ext uri="{FF2B5EF4-FFF2-40B4-BE49-F238E27FC236}">
                  <a16:creationId xmlns:a16="http://schemas.microsoft.com/office/drawing/2014/main" xmlns="" id="{5E6D21A1-D109-4E6E-B205-F14C3377D098}"/>
                </a:ext>
              </a:extLst>
            </p:cNvPr>
            <p:cNvSpPr/>
            <p:nvPr/>
          </p:nvSpPr>
          <p:spPr>
            <a:xfrm>
              <a:off x="5144077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: Top Corners Rounded 44">
              <a:extLst>
                <a:ext uri="{FF2B5EF4-FFF2-40B4-BE49-F238E27FC236}">
                  <a16:creationId xmlns:a16="http://schemas.microsoft.com/office/drawing/2014/main" xmlns="" id="{2D5B7D62-DBF4-4B61-AE64-B4CB8BC9A2BF}"/>
                </a:ext>
              </a:extLst>
            </p:cNvPr>
            <p:cNvSpPr/>
            <p:nvPr/>
          </p:nvSpPr>
          <p:spPr>
            <a:xfrm flipV="1">
              <a:off x="5256543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48">
              <a:extLst>
                <a:ext uri="{FF2B5EF4-FFF2-40B4-BE49-F238E27FC236}">
                  <a16:creationId xmlns:a16="http://schemas.microsoft.com/office/drawing/2014/main" xmlns="" id="{036A50FF-BE0C-413C-9C28-25976BE45733}"/>
                </a:ext>
              </a:extLst>
            </p:cNvPr>
            <p:cNvSpPr/>
            <p:nvPr/>
          </p:nvSpPr>
          <p:spPr>
            <a:xfrm>
              <a:off x="5386702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3017130" y="3853014"/>
            <a:ext cx="12858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Оформление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пособий,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социальных выплат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и льгот 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1457060" y="3922263"/>
            <a:ext cx="148552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Услуги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для бизнеса</a:t>
            </a:r>
            <a:endParaRPr lang="en-US" sz="900" b="1" dirty="0">
              <a:solidFill>
                <a:srgbClr val="0070C0"/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091286" y="2863416"/>
            <a:ext cx="1169789" cy="944863"/>
            <a:chOff x="2830131" y="714538"/>
            <a:chExt cx="1169789" cy="944863"/>
          </a:xfrm>
        </p:grpSpPr>
        <p:sp>
          <p:nvSpPr>
            <p:cNvPr id="142" name="Trapezoid 98">
              <a:extLst>
                <a:ext uri="{FF2B5EF4-FFF2-40B4-BE49-F238E27FC236}">
                  <a16:creationId xmlns:a16="http://schemas.microsoft.com/office/drawing/2014/main" xmlns="" id="{3345889E-15A5-4EF8-8BEA-8813850D4809}"/>
                </a:ext>
              </a:extLst>
            </p:cNvPr>
            <p:cNvSpPr/>
            <p:nvPr/>
          </p:nvSpPr>
          <p:spPr>
            <a:xfrm>
              <a:off x="2830131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Top Corners Rounded 41">
              <a:extLst>
                <a:ext uri="{FF2B5EF4-FFF2-40B4-BE49-F238E27FC236}">
                  <a16:creationId xmlns:a16="http://schemas.microsoft.com/office/drawing/2014/main" xmlns="" id="{9D36FAA0-1191-4F6B-A17D-9F78FCA9B1E2}"/>
                </a:ext>
              </a:extLst>
            </p:cNvPr>
            <p:cNvSpPr/>
            <p:nvPr/>
          </p:nvSpPr>
          <p:spPr>
            <a:xfrm flipV="1">
              <a:off x="2942597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47">
              <a:extLst>
                <a:ext uri="{FF2B5EF4-FFF2-40B4-BE49-F238E27FC236}">
                  <a16:creationId xmlns:a16="http://schemas.microsoft.com/office/drawing/2014/main" xmlns="" id="{550F481D-83C6-41E6-80DA-94434DFB02A9}"/>
                </a:ext>
              </a:extLst>
            </p:cNvPr>
            <p:cNvSpPr/>
            <p:nvPr/>
          </p:nvSpPr>
          <p:spPr>
            <a:xfrm>
              <a:off x="3072756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3906361" y="944264"/>
            <a:ext cx="1169789" cy="944863"/>
            <a:chOff x="517922" y="714538"/>
            <a:chExt cx="1169789" cy="944863"/>
          </a:xfrm>
        </p:grpSpPr>
        <p:sp>
          <p:nvSpPr>
            <p:cNvPr id="147" name="Trapezoid 14">
              <a:extLst>
                <a:ext uri="{FF2B5EF4-FFF2-40B4-BE49-F238E27FC236}">
                  <a16:creationId xmlns:a16="http://schemas.microsoft.com/office/drawing/2014/main" xmlns="" id="{DEAF4F81-67AF-4654-A3F3-D034A6C4FF1B}"/>
                </a:ext>
              </a:extLst>
            </p:cNvPr>
            <p:cNvSpPr/>
            <p:nvPr/>
          </p:nvSpPr>
          <p:spPr>
            <a:xfrm>
              <a:off x="517922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Top Corners Rounded 4">
              <a:extLst>
                <a:ext uri="{FF2B5EF4-FFF2-40B4-BE49-F238E27FC236}">
                  <a16:creationId xmlns:a16="http://schemas.microsoft.com/office/drawing/2014/main" xmlns="" id="{AB36BEAF-C1FE-4A8A-8627-17EF7590883F}"/>
                </a:ext>
              </a:extLst>
            </p:cNvPr>
            <p:cNvSpPr/>
            <p:nvPr/>
          </p:nvSpPr>
          <p:spPr>
            <a:xfrm flipV="1">
              <a:off x="630387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1">
              <a:extLst>
                <a:ext uri="{FF2B5EF4-FFF2-40B4-BE49-F238E27FC236}">
                  <a16:creationId xmlns:a16="http://schemas.microsoft.com/office/drawing/2014/main" xmlns="" id="{FB23A169-E05C-4AF3-B18D-7FBBBFF8C2FB}"/>
                </a:ext>
              </a:extLst>
            </p:cNvPr>
            <p:cNvSpPr/>
            <p:nvPr/>
          </p:nvSpPr>
          <p:spPr>
            <a:xfrm>
              <a:off x="758809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Picture 2" descr="C:\Users\Mitchenkova_NE\Downloads\premium-icon-syringe-19888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76" y="1309901"/>
            <a:ext cx="407038" cy="4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tchenkova_NE\Downloads\premium-icon-syringe-19888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80" y="1134709"/>
            <a:ext cx="545458" cy="5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Диск д\ДИЗАЙН\ПРЕЗЕНТАЦИИ\2022\Приемущества портала госуслуги\wall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27" y="3088527"/>
            <a:ext cx="466427" cy="4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Диск д\ДИЗАЙН\ПРЕЗЕНТАЦИИ\2022\Приемущества портала госуслуги\wallet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38" y="3045071"/>
            <a:ext cx="511721" cy="5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5956558" y="3853014"/>
            <a:ext cx="1415731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Сведения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 </a:t>
            </a:r>
            <a:r>
              <a:rPr lang="ru-RU" sz="900" b="1" dirty="0">
                <a:solidFill>
                  <a:srgbClr val="0070C0"/>
                </a:solidFill>
              </a:rPr>
              <a:t>доходах </a:t>
            </a:r>
            <a:endParaRPr lang="ru-RU" sz="9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по </a:t>
            </a:r>
            <a:r>
              <a:rPr lang="ru-RU" sz="900" b="1" dirty="0">
                <a:solidFill>
                  <a:srgbClr val="0070C0"/>
                </a:solidFill>
              </a:rPr>
              <a:t>форме 2-НДФЛ</a:t>
            </a:r>
            <a:endParaRPr lang="en-US" sz="900" b="1" dirty="0">
              <a:solidFill>
                <a:srgbClr val="0070C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105130" y="2851743"/>
            <a:ext cx="1169789" cy="944862"/>
            <a:chOff x="499576" y="2253634"/>
            <a:chExt cx="1169789" cy="944862"/>
          </a:xfrm>
        </p:grpSpPr>
        <p:sp>
          <p:nvSpPr>
            <p:cNvPr id="105" name="Trapezoid 104">
              <a:extLst>
                <a:ext uri="{FF2B5EF4-FFF2-40B4-BE49-F238E27FC236}">
                  <a16:creationId xmlns:a16="http://schemas.microsoft.com/office/drawing/2014/main" xmlns="" id="{194C3FCB-DBD8-4DFF-BE52-69A3AB1D4D80}"/>
                </a:ext>
              </a:extLst>
            </p:cNvPr>
            <p:cNvSpPr/>
            <p:nvPr/>
          </p:nvSpPr>
          <p:spPr>
            <a:xfrm>
              <a:off x="499576" y="2253634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xmlns="" id="{08FE77E5-5881-406D-80E1-186D5D077526}"/>
                </a:ext>
              </a:extLst>
            </p:cNvPr>
            <p:cNvSpPr/>
            <p:nvPr/>
          </p:nvSpPr>
          <p:spPr>
            <a:xfrm flipV="1">
              <a:off x="612039" y="2253635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AC5924B7-28DD-4AC0-9F69-F37B70550714}"/>
                </a:ext>
              </a:extLst>
            </p:cNvPr>
            <p:cNvSpPr/>
            <p:nvPr/>
          </p:nvSpPr>
          <p:spPr>
            <a:xfrm>
              <a:off x="742198" y="2383794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Mitchenkova_NE\Downloads\textfile_122811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86" y="3115008"/>
            <a:ext cx="441677" cy="4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594860" y="2849308"/>
            <a:ext cx="1169789" cy="944863"/>
            <a:chOff x="5144077" y="714538"/>
            <a:chExt cx="1169789" cy="944863"/>
          </a:xfrm>
        </p:grpSpPr>
        <p:sp>
          <p:nvSpPr>
            <p:cNvPr id="100" name="Trapezoid 99">
              <a:extLst>
                <a:ext uri="{FF2B5EF4-FFF2-40B4-BE49-F238E27FC236}">
                  <a16:creationId xmlns:a16="http://schemas.microsoft.com/office/drawing/2014/main" xmlns="" id="{5E6D21A1-D109-4E6E-B205-F14C3377D098}"/>
                </a:ext>
              </a:extLst>
            </p:cNvPr>
            <p:cNvSpPr/>
            <p:nvPr/>
          </p:nvSpPr>
          <p:spPr>
            <a:xfrm>
              <a:off x="5144077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D5B7D62-DBF4-4B61-AE64-B4CB8BC9A2BF}"/>
                </a:ext>
              </a:extLst>
            </p:cNvPr>
            <p:cNvSpPr/>
            <p:nvPr/>
          </p:nvSpPr>
          <p:spPr>
            <a:xfrm flipV="1">
              <a:off x="5256543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036A50FF-BE0C-413C-9C28-25976BE45733}"/>
                </a:ext>
              </a:extLst>
            </p:cNvPr>
            <p:cNvSpPr/>
            <p:nvPr/>
          </p:nvSpPr>
          <p:spPr>
            <a:xfrm>
              <a:off x="5386702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4FF238F6-9B4C-4C69-AAB0-EB738F38E158}"/>
                </a:ext>
              </a:extLst>
            </p:cNvPr>
            <p:cNvGrpSpPr/>
            <p:nvPr/>
          </p:nvGrpSpPr>
          <p:grpSpPr>
            <a:xfrm>
              <a:off x="5515866" y="961949"/>
              <a:ext cx="430445" cy="499716"/>
              <a:chOff x="6393077" y="5320864"/>
              <a:chExt cx="326591" cy="36496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5" name="Freeform 3673">
                <a:extLst>
                  <a:ext uri="{FF2B5EF4-FFF2-40B4-BE49-F238E27FC236}">
                    <a16:creationId xmlns:a16="http://schemas.microsoft.com/office/drawing/2014/main" xmlns="" id="{9A520C00-24EA-4D08-BAFC-70CB343A5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3077" y="5320864"/>
                <a:ext cx="247148" cy="322368"/>
              </a:xfrm>
              <a:custGeom>
                <a:avLst/>
                <a:gdLst>
                  <a:gd name="T0" fmla="*/ 379 w 459"/>
                  <a:gd name="T1" fmla="*/ 550 h 602"/>
                  <a:gd name="T2" fmla="*/ 380 w 459"/>
                  <a:gd name="T3" fmla="*/ 519 h 602"/>
                  <a:gd name="T4" fmla="*/ 345 w 459"/>
                  <a:gd name="T5" fmla="*/ 495 h 602"/>
                  <a:gd name="T6" fmla="*/ 397 w 459"/>
                  <a:gd name="T7" fmla="*/ 400 h 602"/>
                  <a:gd name="T8" fmla="*/ 408 w 459"/>
                  <a:gd name="T9" fmla="*/ 395 h 602"/>
                  <a:gd name="T10" fmla="*/ 450 w 459"/>
                  <a:gd name="T11" fmla="*/ 406 h 602"/>
                  <a:gd name="T12" fmla="*/ 412 w 459"/>
                  <a:gd name="T13" fmla="*/ 384 h 602"/>
                  <a:gd name="T14" fmla="*/ 376 w 459"/>
                  <a:gd name="T15" fmla="*/ 370 h 602"/>
                  <a:gd name="T16" fmla="*/ 361 w 459"/>
                  <a:gd name="T17" fmla="*/ 307 h 602"/>
                  <a:gd name="T18" fmla="*/ 379 w 459"/>
                  <a:gd name="T19" fmla="*/ 288 h 602"/>
                  <a:gd name="T20" fmla="*/ 397 w 459"/>
                  <a:gd name="T21" fmla="*/ 252 h 602"/>
                  <a:gd name="T22" fmla="*/ 406 w 459"/>
                  <a:gd name="T23" fmla="*/ 214 h 602"/>
                  <a:gd name="T24" fmla="*/ 415 w 459"/>
                  <a:gd name="T25" fmla="*/ 202 h 602"/>
                  <a:gd name="T26" fmla="*/ 420 w 459"/>
                  <a:gd name="T27" fmla="*/ 183 h 602"/>
                  <a:gd name="T28" fmla="*/ 416 w 459"/>
                  <a:gd name="T29" fmla="*/ 152 h 602"/>
                  <a:gd name="T30" fmla="*/ 412 w 459"/>
                  <a:gd name="T31" fmla="*/ 121 h 602"/>
                  <a:gd name="T32" fmla="*/ 420 w 459"/>
                  <a:gd name="T33" fmla="*/ 78 h 602"/>
                  <a:gd name="T34" fmla="*/ 415 w 459"/>
                  <a:gd name="T35" fmla="*/ 45 h 602"/>
                  <a:gd name="T36" fmla="*/ 403 w 459"/>
                  <a:gd name="T37" fmla="*/ 27 h 602"/>
                  <a:gd name="T38" fmla="*/ 382 w 459"/>
                  <a:gd name="T39" fmla="*/ 15 h 602"/>
                  <a:gd name="T40" fmla="*/ 341 w 459"/>
                  <a:gd name="T41" fmla="*/ 3 h 602"/>
                  <a:gd name="T42" fmla="*/ 291 w 459"/>
                  <a:gd name="T43" fmla="*/ 0 h 602"/>
                  <a:gd name="T44" fmla="*/ 245 w 459"/>
                  <a:gd name="T45" fmla="*/ 9 h 602"/>
                  <a:gd name="T46" fmla="*/ 213 w 459"/>
                  <a:gd name="T47" fmla="*/ 27 h 602"/>
                  <a:gd name="T48" fmla="*/ 201 w 459"/>
                  <a:gd name="T49" fmla="*/ 42 h 602"/>
                  <a:gd name="T50" fmla="*/ 181 w 459"/>
                  <a:gd name="T51" fmla="*/ 44 h 602"/>
                  <a:gd name="T52" fmla="*/ 163 w 459"/>
                  <a:gd name="T53" fmla="*/ 56 h 602"/>
                  <a:gd name="T54" fmla="*/ 155 w 459"/>
                  <a:gd name="T55" fmla="*/ 87 h 602"/>
                  <a:gd name="T56" fmla="*/ 164 w 459"/>
                  <a:gd name="T57" fmla="*/ 138 h 602"/>
                  <a:gd name="T58" fmla="*/ 159 w 459"/>
                  <a:gd name="T59" fmla="*/ 144 h 602"/>
                  <a:gd name="T60" fmla="*/ 150 w 459"/>
                  <a:gd name="T61" fmla="*/ 162 h 602"/>
                  <a:gd name="T62" fmla="*/ 149 w 459"/>
                  <a:gd name="T63" fmla="*/ 184 h 602"/>
                  <a:gd name="T64" fmla="*/ 154 w 459"/>
                  <a:gd name="T65" fmla="*/ 201 h 602"/>
                  <a:gd name="T66" fmla="*/ 163 w 459"/>
                  <a:gd name="T67" fmla="*/ 214 h 602"/>
                  <a:gd name="T68" fmla="*/ 169 w 459"/>
                  <a:gd name="T69" fmla="*/ 237 h 602"/>
                  <a:gd name="T70" fmla="*/ 179 w 459"/>
                  <a:gd name="T71" fmla="*/ 271 h 602"/>
                  <a:gd name="T72" fmla="*/ 203 w 459"/>
                  <a:gd name="T73" fmla="*/ 306 h 602"/>
                  <a:gd name="T74" fmla="*/ 215 w 459"/>
                  <a:gd name="T75" fmla="*/ 364 h 602"/>
                  <a:gd name="T76" fmla="*/ 171 w 459"/>
                  <a:gd name="T77" fmla="*/ 381 h 602"/>
                  <a:gd name="T78" fmla="*/ 106 w 459"/>
                  <a:gd name="T79" fmla="*/ 401 h 602"/>
                  <a:gd name="T80" fmla="*/ 46 w 459"/>
                  <a:gd name="T81" fmla="*/ 428 h 602"/>
                  <a:gd name="T82" fmla="*/ 22 w 459"/>
                  <a:gd name="T83" fmla="*/ 449 h 602"/>
                  <a:gd name="T84" fmla="*/ 10 w 459"/>
                  <a:gd name="T85" fmla="*/ 479 h 602"/>
                  <a:gd name="T86" fmla="*/ 2 w 459"/>
                  <a:gd name="T87" fmla="*/ 540 h 602"/>
                  <a:gd name="T88" fmla="*/ 1 w 459"/>
                  <a:gd name="T89" fmla="*/ 594 h 602"/>
                  <a:gd name="T90" fmla="*/ 11 w 459"/>
                  <a:gd name="T91" fmla="*/ 602 h 602"/>
                  <a:gd name="T92" fmla="*/ 345 w 459"/>
                  <a:gd name="T93" fmla="*/ 589 h 602"/>
                  <a:gd name="T94" fmla="*/ 352 w 459"/>
                  <a:gd name="T95" fmla="*/ 577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9" h="602">
                    <a:moveTo>
                      <a:pt x="352" y="577"/>
                    </a:moveTo>
                    <a:lnTo>
                      <a:pt x="380" y="560"/>
                    </a:lnTo>
                    <a:lnTo>
                      <a:pt x="379" y="550"/>
                    </a:lnTo>
                    <a:lnTo>
                      <a:pt x="379" y="540"/>
                    </a:lnTo>
                    <a:lnTo>
                      <a:pt x="379" y="530"/>
                    </a:lnTo>
                    <a:lnTo>
                      <a:pt x="380" y="519"/>
                    </a:lnTo>
                    <a:lnTo>
                      <a:pt x="352" y="503"/>
                    </a:lnTo>
                    <a:lnTo>
                      <a:pt x="348" y="499"/>
                    </a:lnTo>
                    <a:lnTo>
                      <a:pt x="345" y="495"/>
                    </a:lnTo>
                    <a:lnTo>
                      <a:pt x="345" y="490"/>
                    </a:lnTo>
                    <a:lnTo>
                      <a:pt x="346" y="486"/>
                    </a:lnTo>
                    <a:lnTo>
                      <a:pt x="397" y="400"/>
                    </a:lnTo>
                    <a:lnTo>
                      <a:pt x="399" y="397"/>
                    </a:lnTo>
                    <a:lnTo>
                      <a:pt x="403" y="395"/>
                    </a:lnTo>
                    <a:lnTo>
                      <a:pt x="408" y="395"/>
                    </a:lnTo>
                    <a:lnTo>
                      <a:pt x="413" y="396"/>
                    </a:lnTo>
                    <a:lnTo>
                      <a:pt x="441" y="413"/>
                    </a:lnTo>
                    <a:lnTo>
                      <a:pt x="450" y="406"/>
                    </a:lnTo>
                    <a:lnTo>
                      <a:pt x="459" y="401"/>
                    </a:lnTo>
                    <a:lnTo>
                      <a:pt x="424" y="388"/>
                    </a:lnTo>
                    <a:lnTo>
                      <a:pt x="412" y="384"/>
                    </a:lnTo>
                    <a:lnTo>
                      <a:pt x="400" y="379"/>
                    </a:lnTo>
                    <a:lnTo>
                      <a:pt x="389" y="375"/>
                    </a:lnTo>
                    <a:lnTo>
                      <a:pt x="376" y="370"/>
                    </a:lnTo>
                    <a:lnTo>
                      <a:pt x="368" y="368"/>
                    </a:lnTo>
                    <a:lnTo>
                      <a:pt x="361" y="364"/>
                    </a:lnTo>
                    <a:lnTo>
                      <a:pt x="361" y="307"/>
                    </a:lnTo>
                    <a:lnTo>
                      <a:pt x="366" y="302"/>
                    </a:lnTo>
                    <a:lnTo>
                      <a:pt x="372" y="297"/>
                    </a:lnTo>
                    <a:lnTo>
                      <a:pt x="379" y="288"/>
                    </a:lnTo>
                    <a:lnTo>
                      <a:pt x="385" y="279"/>
                    </a:lnTo>
                    <a:lnTo>
                      <a:pt x="391" y="266"/>
                    </a:lnTo>
                    <a:lnTo>
                      <a:pt x="397" y="252"/>
                    </a:lnTo>
                    <a:lnTo>
                      <a:pt x="400" y="235"/>
                    </a:lnTo>
                    <a:lnTo>
                      <a:pt x="402" y="216"/>
                    </a:lnTo>
                    <a:lnTo>
                      <a:pt x="406" y="214"/>
                    </a:lnTo>
                    <a:lnTo>
                      <a:pt x="409" y="211"/>
                    </a:lnTo>
                    <a:lnTo>
                      <a:pt x="412" y="207"/>
                    </a:lnTo>
                    <a:lnTo>
                      <a:pt x="415" y="202"/>
                    </a:lnTo>
                    <a:lnTo>
                      <a:pt x="417" y="197"/>
                    </a:lnTo>
                    <a:lnTo>
                      <a:pt x="418" y="191"/>
                    </a:lnTo>
                    <a:lnTo>
                      <a:pt x="420" y="183"/>
                    </a:lnTo>
                    <a:lnTo>
                      <a:pt x="420" y="175"/>
                    </a:lnTo>
                    <a:lnTo>
                      <a:pt x="420" y="164"/>
                    </a:lnTo>
                    <a:lnTo>
                      <a:pt x="416" y="152"/>
                    </a:lnTo>
                    <a:lnTo>
                      <a:pt x="412" y="144"/>
                    </a:lnTo>
                    <a:lnTo>
                      <a:pt x="406" y="137"/>
                    </a:lnTo>
                    <a:lnTo>
                      <a:pt x="412" y="121"/>
                    </a:lnTo>
                    <a:lnTo>
                      <a:pt x="417" y="101"/>
                    </a:lnTo>
                    <a:lnTo>
                      <a:pt x="420" y="89"/>
                    </a:lnTo>
                    <a:lnTo>
                      <a:pt x="420" y="78"/>
                    </a:lnTo>
                    <a:lnTo>
                      <a:pt x="420" y="65"/>
                    </a:lnTo>
                    <a:lnTo>
                      <a:pt x="417" y="53"/>
                    </a:lnTo>
                    <a:lnTo>
                      <a:pt x="415" y="45"/>
                    </a:lnTo>
                    <a:lnTo>
                      <a:pt x="412" y="39"/>
                    </a:lnTo>
                    <a:lnTo>
                      <a:pt x="407" y="34"/>
                    </a:lnTo>
                    <a:lnTo>
                      <a:pt x="403" y="27"/>
                    </a:lnTo>
                    <a:lnTo>
                      <a:pt x="397" y="24"/>
                    </a:lnTo>
                    <a:lnTo>
                      <a:pt x="390" y="18"/>
                    </a:lnTo>
                    <a:lnTo>
                      <a:pt x="382" y="15"/>
                    </a:lnTo>
                    <a:lnTo>
                      <a:pt x="376" y="12"/>
                    </a:lnTo>
                    <a:lnTo>
                      <a:pt x="359" y="7"/>
                    </a:lnTo>
                    <a:lnTo>
                      <a:pt x="341" y="3"/>
                    </a:lnTo>
                    <a:lnTo>
                      <a:pt x="325" y="0"/>
                    </a:lnTo>
                    <a:lnTo>
                      <a:pt x="307" y="0"/>
                    </a:lnTo>
                    <a:lnTo>
                      <a:pt x="291" y="0"/>
                    </a:lnTo>
                    <a:lnTo>
                      <a:pt x="276" y="2"/>
                    </a:lnTo>
                    <a:lnTo>
                      <a:pt x="260" y="6"/>
                    </a:lnTo>
                    <a:lnTo>
                      <a:pt x="245" y="9"/>
                    </a:lnTo>
                    <a:lnTo>
                      <a:pt x="231" y="16"/>
                    </a:lnTo>
                    <a:lnTo>
                      <a:pt x="218" y="22"/>
                    </a:lnTo>
                    <a:lnTo>
                      <a:pt x="213" y="27"/>
                    </a:lnTo>
                    <a:lnTo>
                      <a:pt x="209" y="31"/>
                    </a:lnTo>
                    <a:lnTo>
                      <a:pt x="204" y="36"/>
                    </a:lnTo>
                    <a:lnTo>
                      <a:pt x="201" y="42"/>
                    </a:lnTo>
                    <a:lnTo>
                      <a:pt x="194" y="42"/>
                    </a:lnTo>
                    <a:lnTo>
                      <a:pt x="187" y="43"/>
                    </a:lnTo>
                    <a:lnTo>
                      <a:pt x="181" y="44"/>
                    </a:lnTo>
                    <a:lnTo>
                      <a:pt x="176" y="45"/>
                    </a:lnTo>
                    <a:lnTo>
                      <a:pt x="168" y="51"/>
                    </a:lnTo>
                    <a:lnTo>
                      <a:pt x="163" y="56"/>
                    </a:lnTo>
                    <a:lnTo>
                      <a:pt x="158" y="65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55" y="98"/>
                    </a:lnTo>
                    <a:lnTo>
                      <a:pt x="159" y="120"/>
                    </a:lnTo>
                    <a:lnTo>
                      <a:pt x="164" y="138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59" y="144"/>
                    </a:lnTo>
                    <a:lnTo>
                      <a:pt x="154" y="151"/>
                    </a:lnTo>
                    <a:lnTo>
                      <a:pt x="151" y="156"/>
                    </a:lnTo>
                    <a:lnTo>
                      <a:pt x="150" y="162"/>
                    </a:lnTo>
                    <a:lnTo>
                      <a:pt x="149" y="170"/>
                    </a:lnTo>
                    <a:lnTo>
                      <a:pt x="149" y="176"/>
                    </a:lnTo>
                    <a:lnTo>
                      <a:pt x="149" y="184"/>
                    </a:lnTo>
                    <a:lnTo>
                      <a:pt x="150" y="191"/>
                    </a:lnTo>
                    <a:lnTo>
                      <a:pt x="151" y="196"/>
                    </a:lnTo>
                    <a:lnTo>
                      <a:pt x="154" y="201"/>
                    </a:lnTo>
                    <a:lnTo>
                      <a:pt x="156" y="206"/>
                    </a:lnTo>
                    <a:lnTo>
                      <a:pt x="159" y="210"/>
                    </a:lnTo>
                    <a:lnTo>
                      <a:pt x="163" y="214"/>
                    </a:lnTo>
                    <a:lnTo>
                      <a:pt x="167" y="216"/>
                    </a:lnTo>
                    <a:lnTo>
                      <a:pt x="168" y="227"/>
                    </a:lnTo>
                    <a:lnTo>
                      <a:pt x="169" y="237"/>
                    </a:lnTo>
                    <a:lnTo>
                      <a:pt x="172" y="246"/>
                    </a:lnTo>
                    <a:lnTo>
                      <a:pt x="174" y="255"/>
                    </a:lnTo>
                    <a:lnTo>
                      <a:pt x="179" y="271"/>
                    </a:lnTo>
                    <a:lnTo>
                      <a:pt x="187" y="286"/>
                    </a:lnTo>
                    <a:lnTo>
                      <a:pt x="195" y="297"/>
                    </a:lnTo>
                    <a:lnTo>
                      <a:pt x="203" y="306"/>
                    </a:lnTo>
                    <a:lnTo>
                      <a:pt x="210" y="314"/>
                    </a:lnTo>
                    <a:lnTo>
                      <a:pt x="215" y="319"/>
                    </a:lnTo>
                    <a:lnTo>
                      <a:pt x="215" y="364"/>
                    </a:lnTo>
                    <a:lnTo>
                      <a:pt x="201" y="369"/>
                    </a:lnTo>
                    <a:lnTo>
                      <a:pt x="186" y="375"/>
                    </a:lnTo>
                    <a:lnTo>
                      <a:pt x="171" y="381"/>
                    </a:lnTo>
                    <a:lnTo>
                      <a:pt x="155" y="384"/>
                    </a:lnTo>
                    <a:lnTo>
                      <a:pt x="129" y="393"/>
                    </a:lnTo>
                    <a:lnTo>
                      <a:pt x="106" y="401"/>
                    </a:lnTo>
                    <a:lnTo>
                      <a:pt x="83" y="410"/>
                    </a:lnTo>
                    <a:lnTo>
                      <a:pt x="64" y="419"/>
                    </a:lnTo>
                    <a:lnTo>
                      <a:pt x="46" y="428"/>
                    </a:lnTo>
                    <a:lnTo>
                      <a:pt x="32" y="438"/>
                    </a:lnTo>
                    <a:lnTo>
                      <a:pt x="27" y="444"/>
                    </a:lnTo>
                    <a:lnTo>
                      <a:pt x="22" y="449"/>
                    </a:lnTo>
                    <a:lnTo>
                      <a:pt x="18" y="455"/>
                    </a:lnTo>
                    <a:lnTo>
                      <a:pt x="15" y="460"/>
                    </a:lnTo>
                    <a:lnTo>
                      <a:pt x="10" y="479"/>
                    </a:lnTo>
                    <a:lnTo>
                      <a:pt x="6" y="499"/>
                    </a:lnTo>
                    <a:lnTo>
                      <a:pt x="4" y="521"/>
                    </a:lnTo>
                    <a:lnTo>
                      <a:pt x="2" y="540"/>
                    </a:lnTo>
                    <a:lnTo>
                      <a:pt x="0" y="573"/>
                    </a:lnTo>
                    <a:lnTo>
                      <a:pt x="0" y="589"/>
                    </a:lnTo>
                    <a:lnTo>
                      <a:pt x="1" y="594"/>
                    </a:lnTo>
                    <a:lnTo>
                      <a:pt x="4" y="598"/>
                    </a:lnTo>
                    <a:lnTo>
                      <a:pt x="7" y="600"/>
                    </a:lnTo>
                    <a:lnTo>
                      <a:pt x="11" y="602"/>
                    </a:lnTo>
                    <a:lnTo>
                      <a:pt x="350" y="602"/>
                    </a:lnTo>
                    <a:lnTo>
                      <a:pt x="346" y="594"/>
                    </a:lnTo>
                    <a:lnTo>
                      <a:pt x="345" y="589"/>
                    </a:lnTo>
                    <a:lnTo>
                      <a:pt x="345" y="585"/>
                    </a:lnTo>
                    <a:lnTo>
                      <a:pt x="348" y="581"/>
                    </a:lnTo>
                    <a:lnTo>
                      <a:pt x="352" y="577"/>
                    </a:lnTo>
                    <a:close/>
                  </a:path>
                </a:pathLst>
              </a:custGeom>
              <a:solidFill>
                <a:srgbClr val="699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674">
                <a:extLst>
                  <a:ext uri="{FF2B5EF4-FFF2-40B4-BE49-F238E27FC236}">
                    <a16:creationId xmlns:a16="http://schemas.microsoft.com/office/drawing/2014/main" xmlns="" id="{92549085-FAF5-440C-B998-EA033A3D5F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1292" y="5505299"/>
                <a:ext cx="178376" cy="180526"/>
              </a:xfrm>
              <a:custGeom>
                <a:avLst/>
                <a:gdLst>
                  <a:gd name="T0" fmla="*/ 151 w 332"/>
                  <a:gd name="T1" fmla="*/ 243 h 336"/>
                  <a:gd name="T2" fmla="*/ 129 w 332"/>
                  <a:gd name="T3" fmla="*/ 235 h 336"/>
                  <a:gd name="T4" fmla="*/ 111 w 332"/>
                  <a:gd name="T5" fmla="*/ 222 h 336"/>
                  <a:gd name="T6" fmla="*/ 97 w 332"/>
                  <a:gd name="T7" fmla="*/ 204 h 336"/>
                  <a:gd name="T8" fmla="*/ 89 w 332"/>
                  <a:gd name="T9" fmla="*/ 182 h 336"/>
                  <a:gd name="T10" fmla="*/ 88 w 332"/>
                  <a:gd name="T11" fmla="*/ 159 h 336"/>
                  <a:gd name="T12" fmla="*/ 94 w 332"/>
                  <a:gd name="T13" fmla="*/ 136 h 336"/>
                  <a:gd name="T14" fmla="*/ 106 w 332"/>
                  <a:gd name="T15" fmla="*/ 117 h 336"/>
                  <a:gd name="T16" fmla="*/ 122 w 332"/>
                  <a:gd name="T17" fmla="*/ 103 h 336"/>
                  <a:gd name="T18" fmla="*/ 143 w 332"/>
                  <a:gd name="T19" fmla="*/ 92 h 336"/>
                  <a:gd name="T20" fmla="*/ 166 w 332"/>
                  <a:gd name="T21" fmla="*/ 89 h 336"/>
                  <a:gd name="T22" fmla="*/ 189 w 332"/>
                  <a:gd name="T23" fmla="*/ 92 h 336"/>
                  <a:gd name="T24" fmla="*/ 210 w 332"/>
                  <a:gd name="T25" fmla="*/ 103 h 336"/>
                  <a:gd name="T26" fmla="*/ 226 w 332"/>
                  <a:gd name="T27" fmla="*/ 117 h 336"/>
                  <a:gd name="T28" fmla="*/ 238 w 332"/>
                  <a:gd name="T29" fmla="*/ 136 h 336"/>
                  <a:gd name="T30" fmla="*/ 243 w 332"/>
                  <a:gd name="T31" fmla="*/ 159 h 336"/>
                  <a:gd name="T32" fmla="*/ 242 w 332"/>
                  <a:gd name="T33" fmla="*/ 182 h 336"/>
                  <a:gd name="T34" fmla="*/ 234 w 332"/>
                  <a:gd name="T35" fmla="*/ 204 h 336"/>
                  <a:gd name="T36" fmla="*/ 221 w 332"/>
                  <a:gd name="T37" fmla="*/ 222 h 336"/>
                  <a:gd name="T38" fmla="*/ 203 w 332"/>
                  <a:gd name="T39" fmla="*/ 235 h 336"/>
                  <a:gd name="T40" fmla="*/ 181 w 332"/>
                  <a:gd name="T41" fmla="*/ 243 h 336"/>
                  <a:gd name="T42" fmla="*/ 306 w 332"/>
                  <a:gd name="T43" fmla="*/ 204 h 336"/>
                  <a:gd name="T44" fmla="*/ 300 w 332"/>
                  <a:gd name="T45" fmla="*/ 195 h 336"/>
                  <a:gd name="T46" fmla="*/ 302 w 332"/>
                  <a:gd name="T47" fmla="*/ 167 h 336"/>
                  <a:gd name="T48" fmla="*/ 300 w 332"/>
                  <a:gd name="T49" fmla="*/ 139 h 336"/>
                  <a:gd name="T50" fmla="*/ 306 w 332"/>
                  <a:gd name="T51" fmla="*/ 130 h 336"/>
                  <a:gd name="T52" fmla="*/ 269 w 332"/>
                  <a:gd name="T53" fmla="*/ 64 h 336"/>
                  <a:gd name="T54" fmla="*/ 257 w 332"/>
                  <a:gd name="T55" fmla="*/ 65 h 336"/>
                  <a:gd name="T56" fmla="*/ 242 w 332"/>
                  <a:gd name="T57" fmla="*/ 53 h 336"/>
                  <a:gd name="T58" fmla="*/ 215 w 332"/>
                  <a:gd name="T59" fmla="*/ 35 h 336"/>
                  <a:gd name="T60" fmla="*/ 207 w 332"/>
                  <a:gd name="T61" fmla="*/ 27 h 336"/>
                  <a:gd name="T62" fmla="*/ 135 w 332"/>
                  <a:gd name="T63" fmla="*/ 0 h 336"/>
                  <a:gd name="T64" fmla="*/ 133 w 332"/>
                  <a:gd name="T65" fmla="*/ 31 h 336"/>
                  <a:gd name="T66" fmla="*/ 113 w 332"/>
                  <a:gd name="T67" fmla="*/ 41 h 336"/>
                  <a:gd name="T68" fmla="*/ 77 w 332"/>
                  <a:gd name="T69" fmla="*/ 63 h 336"/>
                  <a:gd name="T70" fmla="*/ 67 w 332"/>
                  <a:gd name="T71" fmla="*/ 65 h 336"/>
                  <a:gd name="T72" fmla="*/ 0 w 332"/>
                  <a:gd name="T73" fmla="*/ 114 h 336"/>
                  <a:gd name="T74" fmla="*/ 31 w 332"/>
                  <a:gd name="T75" fmla="*/ 135 h 336"/>
                  <a:gd name="T76" fmla="*/ 30 w 332"/>
                  <a:gd name="T77" fmla="*/ 154 h 336"/>
                  <a:gd name="T78" fmla="*/ 31 w 332"/>
                  <a:gd name="T79" fmla="*/ 191 h 336"/>
                  <a:gd name="T80" fmla="*/ 29 w 332"/>
                  <a:gd name="T81" fmla="*/ 202 h 336"/>
                  <a:gd name="T82" fmla="*/ 38 w 332"/>
                  <a:gd name="T83" fmla="*/ 284 h 336"/>
                  <a:gd name="T84" fmla="*/ 71 w 332"/>
                  <a:gd name="T85" fmla="*/ 267 h 336"/>
                  <a:gd name="T86" fmla="*/ 89 w 332"/>
                  <a:gd name="T87" fmla="*/ 279 h 336"/>
                  <a:gd name="T88" fmla="*/ 139 w 332"/>
                  <a:gd name="T89" fmla="*/ 300 h 336"/>
                  <a:gd name="T90" fmla="*/ 146 w 332"/>
                  <a:gd name="T91" fmla="*/ 308 h 336"/>
                  <a:gd name="T92" fmla="*/ 207 w 332"/>
                  <a:gd name="T93" fmla="*/ 336 h 336"/>
                  <a:gd name="T94" fmla="*/ 208 w 332"/>
                  <a:gd name="T95" fmla="*/ 306 h 336"/>
                  <a:gd name="T96" fmla="*/ 223 w 332"/>
                  <a:gd name="T97" fmla="*/ 297 h 336"/>
                  <a:gd name="T98" fmla="*/ 246 w 332"/>
                  <a:gd name="T99" fmla="*/ 279 h 336"/>
                  <a:gd name="T100" fmla="*/ 257 w 332"/>
                  <a:gd name="T101" fmla="*/ 268 h 336"/>
                  <a:gd name="T102" fmla="*/ 269 w 332"/>
                  <a:gd name="T103" fmla="*/ 270 h 336"/>
                  <a:gd name="T104" fmla="*/ 306 w 332"/>
                  <a:gd name="T105" fmla="*/ 20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2" h="336">
                    <a:moveTo>
                      <a:pt x="166" y="245"/>
                    </a:moveTo>
                    <a:lnTo>
                      <a:pt x="158" y="244"/>
                    </a:lnTo>
                    <a:lnTo>
                      <a:pt x="151" y="243"/>
                    </a:lnTo>
                    <a:lnTo>
                      <a:pt x="143" y="241"/>
                    </a:lnTo>
                    <a:lnTo>
                      <a:pt x="135" y="239"/>
                    </a:lnTo>
                    <a:lnTo>
                      <a:pt x="129" y="235"/>
                    </a:lnTo>
                    <a:lnTo>
                      <a:pt x="122" y="231"/>
                    </a:lnTo>
                    <a:lnTo>
                      <a:pt x="116" y="227"/>
                    </a:lnTo>
                    <a:lnTo>
                      <a:pt x="111" y="222"/>
                    </a:lnTo>
                    <a:lnTo>
                      <a:pt x="106" y="217"/>
                    </a:lnTo>
                    <a:lnTo>
                      <a:pt x="101" y="211"/>
                    </a:lnTo>
                    <a:lnTo>
                      <a:pt x="97" y="204"/>
                    </a:lnTo>
                    <a:lnTo>
                      <a:pt x="94" y="198"/>
                    </a:lnTo>
                    <a:lnTo>
                      <a:pt x="92" y="190"/>
                    </a:lnTo>
                    <a:lnTo>
                      <a:pt x="89" y="182"/>
                    </a:lnTo>
                    <a:lnTo>
                      <a:pt x="88" y="175"/>
                    </a:lnTo>
                    <a:lnTo>
                      <a:pt x="88" y="167"/>
                    </a:lnTo>
                    <a:lnTo>
                      <a:pt x="88" y="159"/>
                    </a:lnTo>
                    <a:lnTo>
                      <a:pt x="89" y="151"/>
                    </a:lnTo>
                    <a:lnTo>
                      <a:pt x="92" y="144"/>
                    </a:lnTo>
                    <a:lnTo>
                      <a:pt x="94" y="136"/>
                    </a:lnTo>
                    <a:lnTo>
                      <a:pt x="97" y="130"/>
                    </a:lnTo>
                    <a:lnTo>
                      <a:pt x="101" y="123"/>
                    </a:lnTo>
                    <a:lnTo>
                      <a:pt x="106" y="117"/>
                    </a:lnTo>
                    <a:lnTo>
                      <a:pt x="111" y="112"/>
                    </a:lnTo>
                    <a:lnTo>
                      <a:pt x="116" y="106"/>
                    </a:lnTo>
                    <a:lnTo>
                      <a:pt x="122" y="103"/>
                    </a:lnTo>
                    <a:lnTo>
                      <a:pt x="129" y="99"/>
                    </a:lnTo>
                    <a:lnTo>
                      <a:pt x="135" y="95"/>
                    </a:lnTo>
                    <a:lnTo>
                      <a:pt x="143" y="92"/>
                    </a:lnTo>
                    <a:lnTo>
                      <a:pt x="151" y="90"/>
                    </a:lnTo>
                    <a:lnTo>
                      <a:pt x="158" y="90"/>
                    </a:lnTo>
                    <a:lnTo>
                      <a:pt x="166" y="89"/>
                    </a:lnTo>
                    <a:lnTo>
                      <a:pt x="174" y="90"/>
                    </a:lnTo>
                    <a:lnTo>
                      <a:pt x="181" y="90"/>
                    </a:lnTo>
                    <a:lnTo>
                      <a:pt x="189" y="92"/>
                    </a:lnTo>
                    <a:lnTo>
                      <a:pt x="196" y="95"/>
                    </a:lnTo>
                    <a:lnTo>
                      <a:pt x="203" y="99"/>
                    </a:lnTo>
                    <a:lnTo>
                      <a:pt x="210" y="103"/>
                    </a:lnTo>
                    <a:lnTo>
                      <a:pt x="215" y="106"/>
                    </a:lnTo>
                    <a:lnTo>
                      <a:pt x="221" y="112"/>
                    </a:lnTo>
                    <a:lnTo>
                      <a:pt x="226" y="117"/>
                    </a:lnTo>
                    <a:lnTo>
                      <a:pt x="230" y="123"/>
                    </a:lnTo>
                    <a:lnTo>
                      <a:pt x="234" y="130"/>
                    </a:lnTo>
                    <a:lnTo>
                      <a:pt x="238" y="136"/>
                    </a:lnTo>
                    <a:lnTo>
                      <a:pt x="241" y="144"/>
                    </a:lnTo>
                    <a:lnTo>
                      <a:pt x="242" y="151"/>
                    </a:lnTo>
                    <a:lnTo>
                      <a:pt x="243" y="159"/>
                    </a:lnTo>
                    <a:lnTo>
                      <a:pt x="244" y="167"/>
                    </a:lnTo>
                    <a:lnTo>
                      <a:pt x="243" y="175"/>
                    </a:lnTo>
                    <a:lnTo>
                      <a:pt x="242" y="182"/>
                    </a:lnTo>
                    <a:lnTo>
                      <a:pt x="241" y="190"/>
                    </a:lnTo>
                    <a:lnTo>
                      <a:pt x="238" y="198"/>
                    </a:lnTo>
                    <a:lnTo>
                      <a:pt x="234" y="204"/>
                    </a:lnTo>
                    <a:lnTo>
                      <a:pt x="230" y="211"/>
                    </a:lnTo>
                    <a:lnTo>
                      <a:pt x="226" y="217"/>
                    </a:lnTo>
                    <a:lnTo>
                      <a:pt x="221" y="222"/>
                    </a:lnTo>
                    <a:lnTo>
                      <a:pt x="215" y="227"/>
                    </a:lnTo>
                    <a:lnTo>
                      <a:pt x="210" y="231"/>
                    </a:lnTo>
                    <a:lnTo>
                      <a:pt x="203" y="235"/>
                    </a:lnTo>
                    <a:lnTo>
                      <a:pt x="196" y="239"/>
                    </a:lnTo>
                    <a:lnTo>
                      <a:pt x="189" y="241"/>
                    </a:lnTo>
                    <a:lnTo>
                      <a:pt x="181" y="243"/>
                    </a:lnTo>
                    <a:lnTo>
                      <a:pt x="174" y="244"/>
                    </a:lnTo>
                    <a:lnTo>
                      <a:pt x="166" y="245"/>
                    </a:lnTo>
                    <a:close/>
                    <a:moveTo>
                      <a:pt x="306" y="204"/>
                    </a:moveTo>
                    <a:lnTo>
                      <a:pt x="302" y="202"/>
                    </a:lnTo>
                    <a:lnTo>
                      <a:pt x="301" y="199"/>
                    </a:lnTo>
                    <a:lnTo>
                      <a:pt x="300" y="195"/>
                    </a:lnTo>
                    <a:lnTo>
                      <a:pt x="300" y="191"/>
                    </a:lnTo>
                    <a:lnTo>
                      <a:pt x="302" y="180"/>
                    </a:lnTo>
                    <a:lnTo>
                      <a:pt x="302" y="167"/>
                    </a:lnTo>
                    <a:lnTo>
                      <a:pt x="302" y="154"/>
                    </a:lnTo>
                    <a:lnTo>
                      <a:pt x="300" y="142"/>
                    </a:lnTo>
                    <a:lnTo>
                      <a:pt x="300" y="139"/>
                    </a:lnTo>
                    <a:lnTo>
                      <a:pt x="301" y="135"/>
                    </a:lnTo>
                    <a:lnTo>
                      <a:pt x="302" y="132"/>
                    </a:lnTo>
                    <a:lnTo>
                      <a:pt x="306" y="130"/>
                    </a:lnTo>
                    <a:lnTo>
                      <a:pt x="332" y="114"/>
                    </a:lnTo>
                    <a:lnTo>
                      <a:pt x="293" y="50"/>
                    </a:lnTo>
                    <a:lnTo>
                      <a:pt x="269" y="64"/>
                    </a:lnTo>
                    <a:lnTo>
                      <a:pt x="265" y="65"/>
                    </a:lnTo>
                    <a:lnTo>
                      <a:pt x="261" y="65"/>
                    </a:lnTo>
                    <a:lnTo>
                      <a:pt x="257" y="65"/>
                    </a:lnTo>
                    <a:lnTo>
                      <a:pt x="255" y="63"/>
                    </a:lnTo>
                    <a:lnTo>
                      <a:pt x="251" y="59"/>
                    </a:lnTo>
                    <a:lnTo>
                      <a:pt x="242" y="53"/>
                    </a:lnTo>
                    <a:lnTo>
                      <a:pt x="233" y="45"/>
                    </a:lnTo>
                    <a:lnTo>
                      <a:pt x="224" y="40"/>
                    </a:lnTo>
                    <a:lnTo>
                      <a:pt x="215" y="35"/>
                    </a:lnTo>
                    <a:lnTo>
                      <a:pt x="211" y="33"/>
                    </a:lnTo>
                    <a:lnTo>
                      <a:pt x="208" y="31"/>
                    </a:lnTo>
                    <a:lnTo>
                      <a:pt x="207" y="27"/>
                    </a:lnTo>
                    <a:lnTo>
                      <a:pt x="207" y="24"/>
                    </a:lnTo>
                    <a:lnTo>
                      <a:pt x="207" y="0"/>
                    </a:lnTo>
                    <a:lnTo>
                      <a:pt x="135" y="0"/>
                    </a:lnTo>
                    <a:lnTo>
                      <a:pt x="135" y="24"/>
                    </a:lnTo>
                    <a:lnTo>
                      <a:pt x="134" y="27"/>
                    </a:lnTo>
                    <a:lnTo>
                      <a:pt x="133" y="31"/>
                    </a:lnTo>
                    <a:lnTo>
                      <a:pt x="130" y="33"/>
                    </a:lnTo>
                    <a:lnTo>
                      <a:pt x="126" y="35"/>
                    </a:lnTo>
                    <a:lnTo>
                      <a:pt x="113" y="41"/>
                    </a:lnTo>
                    <a:lnTo>
                      <a:pt x="101" y="47"/>
                    </a:lnTo>
                    <a:lnTo>
                      <a:pt x="88" y="55"/>
                    </a:lnTo>
                    <a:lnTo>
                      <a:pt x="77" y="63"/>
                    </a:lnTo>
                    <a:lnTo>
                      <a:pt x="75" y="65"/>
                    </a:lnTo>
                    <a:lnTo>
                      <a:pt x="71" y="65"/>
                    </a:lnTo>
                    <a:lnTo>
                      <a:pt x="67" y="65"/>
                    </a:lnTo>
                    <a:lnTo>
                      <a:pt x="63" y="64"/>
                    </a:lnTo>
                    <a:lnTo>
                      <a:pt x="38" y="50"/>
                    </a:lnTo>
                    <a:lnTo>
                      <a:pt x="0" y="114"/>
                    </a:lnTo>
                    <a:lnTo>
                      <a:pt x="26" y="130"/>
                    </a:lnTo>
                    <a:lnTo>
                      <a:pt x="29" y="132"/>
                    </a:lnTo>
                    <a:lnTo>
                      <a:pt x="31" y="135"/>
                    </a:lnTo>
                    <a:lnTo>
                      <a:pt x="33" y="139"/>
                    </a:lnTo>
                    <a:lnTo>
                      <a:pt x="31" y="142"/>
                    </a:lnTo>
                    <a:lnTo>
                      <a:pt x="30" y="154"/>
                    </a:lnTo>
                    <a:lnTo>
                      <a:pt x="30" y="167"/>
                    </a:lnTo>
                    <a:lnTo>
                      <a:pt x="30" y="178"/>
                    </a:lnTo>
                    <a:lnTo>
                      <a:pt x="31" y="191"/>
                    </a:lnTo>
                    <a:lnTo>
                      <a:pt x="33" y="195"/>
                    </a:lnTo>
                    <a:lnTo>
                      <a:pt x="31" y="199"/>
                    </a:lnTo>
                    <a:lnTo>
                      <a:pt x="29" y="202"/>
                    </a:lnTo>
                    <a:lnTo>
                      <a:pt x="26" y="204"/>
                    </a:lnTo>
                    <a:lnTo>
                      <a:pt x="0" y="220"/>
                    </a:lnTo>
                    <a:lnTo>
                      <a:pt x="38" y="284"/>
                    </a:lnTo>
                    <a:lnTo>
                      <a:pt x="63" y="270"/>
                    </a:lnTo>
                    <a:lnTo>
                      <a:pt x="67" y="268"/>
                    </a:lnTo>
                    <a:lnTo>
                      <a:pt x="71" y="267"/>
                    </a:lnTo>
                    <a:lnTo>
                      <a:pt x="75" y="268"/>
                    </a:lnTo>
                    <a:lnTo>
                      <a:pt x="77" y="271"/>
                    </a:lnTo>
                    <a:lnTo>
                      <a:pt x="89" y="279"/>
                    </a:lnTo>
                    <a:lnTo>
                      <a:pt x="106" y="286"/>
                    </a:lnTo>
                    <a:lnTo>
                      <a:pt x="124" y="295"/>
                    </a:lnTo>
                    <a:lnTo>
                      <a:pt x="139" y="300"/>
                    </a:lnTo>
                    <a:lnTo>
                      <a:pt x="142" y="303"/>
                    </a:lnTo>
                    <a:lnTo>
                      <a:pt x="144" y="306"/>
                    </a:lnTo>
                    <a:lnTo>
                      <a:pt x="146" y="308"/>
                    </a:lnTo>
                    <a:lnTo>
                      <a:pt x="147" y="312"/>
                    </a:lnTo>
                    <a:lnTo>
                      <a:pt x="147" y="336"/>
                    </a:lnTo>
                    <a:lnTo>
                      <a:pt x="207" y="336"/>
                    </a:lnTo>
                    <a:lnTo>
                      <a:pt x="207" y="312"/>
                    </a:lnTo>
                    <a:lnTo>
                      <a:pt x="207" y="308"/>
                    </a:lnTo>
                    <a:lnTo>
                      <a:pt x="208" y="306"/>
                    </a:lnTo>
                    <a:lnTo>
                      <a:pt x="211" y="303"/>
                    </a:lnTo>
                    <a:lnTo>
                      <a:pt x="215" y="300"/>
                    </a:lnTo>
                    <a:lnTo>
                      <a:pt x="223" y="297"/>
                    </a:lnTo>
                    <a:lnTo>
                      <a:pt x="230" y="291"/>
                    </a:lnTo>
                    <a:lnTo>
                      <a:pt x="238" y="285"/>
                    </a:lnTo>
                    <a:lnTo>
                      <a:pt x="246" y="279"/>
                    </a:lnTo>
                    <a:lnTo>
                      <a:pt x="250" y="275"/>
                    </a:lnTo>
                    <a:lnTo>
                      <a:pt x="255" y="271"/>
                    </a:lnTo>
                    <a:lnTo>
                      <a:pt x="257" y="268"/>
                    </a:lnTo>
                    <a:lnTo>
                      <a:pt x="261" y="267"/>
                    </a:lnTo>
                    <a:lnTo>
                      <a:pt x="265" y="268"/>
                    </a:lnTo>
                    <a:lnTo>
                      <a:pt x="269" y="270"/>
                    </a:lnTo>
                    <a:lnTo>
                      <a:pt x="295" y="284"/>
                    </a:lnTo>
                    <a:lnTo>
                      <a:pt x="332" y="220"/>
                    </a:lnTo>
                    <a:lnTo>
                      <a:pt x="306" y="204"/>
                    </a:lnTo>
                    <a:close/>
                  </a:path>
                </a:pathLst>
              </a:custGeom>
              <a:solidFill>
                <a:srgbClr val="699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366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28"/>
    </mc:Choice>
    <mc:Fallback>
      <p:transition spd="slow" advTm="420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Диск д\КОНКУРС\2022\Конкурс Лучший специалист Паладеева\2_беж смоленская област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178" y="295436"/>
            <a:ext cx="6747272" cy="505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0" y="228761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224434" y="285868"/>
            <a:ext cx="8298077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ПОДАЧА ДОКУМЕНТОВ ПОСРЕДСТВОМ РЕГИОНАЛЬНОГО ПОРТАЛА ГОСУСЛУГ:</a:t>
            </a: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162086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2268811" y="793283"/>
            <a:ext cx="4209322" cy="4181552"/>
            <a:chOff x="2343333" y="670084"/>
            <a:chExt cx="4339587" cy="431095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38C9BB15-836C-43DB-A14E-1B60FA9DDB52}"/>
                </a:ext>
              </a:extLst>
            </p:cNvPr>
            <p:cNvGrpSpPr/>
            <p:nvPr/>
          </p:nvGrpSpPr>
          <p:grpSpPr>
            <a:xfrm>
              <a:off x="2371962" y="670084"/>
              <a:ext cx="4310958" cy="4310958"/>
              <a:chOff x="2282825" y="1614488"/>
              <a:chExt cx="4552950" cy="4552950"/>
            </a:xfrm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xmlns="" id="{36E76328-72C9-4B9D-8CE0-A57CC6414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300" y="2410189"/>
                <a:ext cx="1260475" cy="1320800"/>
              </a:xfrm>
              <a:custGeom>
                <a:avLst/>
                <a:gdLst>
                  <a:gd name="T0" fmla="*/ 0 w 103"/>
                  <a:gd name="T1" fmla="*/ 58 h 108"/>
                  <a:gd name="T2" fmla="*/ 58 w 103"/>
                  <a:gd name="T3" fmla="*/ 0 h 108"/>
                  <a:gd name="T4" fmla="*/ 103 w 103"/>
                  <a:gd name="T5" fmla="*/ 108 h 108"/>
                  <a:gd name="T6" fmla="*/ 21 w 103"/>
                  <a:gd name="T7" fmla="*/ 108 h 108"/>
                  <a:gd name="T8" fmla="*/ 0 w 103"/>
                  <a:gd name="T9" fmla="*/ 5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8">
                    <a:moveTo>
                      <a:pt x="0" y="58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84" y="29"/>
                      <a:pt x="100" y="67"/>
                      <a:pt x="103" y="108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18" y="90"/>
                      <a:pt x="11" y="73"/>
                      <a:pt x="0" y="58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xmlns="" id="{99B30E6E-5BB6-4C4B-87C3-64DCFDD00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300" y="4049713"/>
                <a:ext cx="1260475" cy="1335088"/>
              </a:xfrm>
              <a:custGeom>
                <a:avLst/>
                <a:gdLst>
                  <a:gd name="T0" fmla="*/ 21 w 103"/>
                  <a:gd name="T1" fmla="*/ 0 h 109"/>
                  <a:gd name="T2" fmla="*/ 103 w 103"/>
                  <a:gd name="T3" fmla="*/ 0 h 109"/>
                  <a:gd name="T4" fmla="*/ 58 w 103"/>
                  <a:gd name="T5" fmla="*/ 109 h 109"/>
                  <a:gd name="T6" fmla="*/ 0 w 103"/>
                  <a:gd name="T7" fmla="*/ 51 h 109"/>
                  <a:gd name="T8" fmla="*/ 21 w 103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9">
                    <a:moveTo>
                      <a:pt x="21" y="0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42"/>
                      <a:pt x="84" y="79"/>
                      <a:pt x="58" y="109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1" y="36"/>
                      <a:pt x="18" y="19"/>
                      <a:pt x="2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7">
                <a:extLst>
                  <a:ext uri="{FF2B5EF4-FFF2-40B4-BE49-F238E27FC236}">
                    <a16:creationId xmlns:a16="http://schemas.microsoft.com/office/drawing/2014/main" xmlns="" id="{D3F11AAF-8333-456A-8917-E09B48A8F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1614488"/>
                <a:ext cx="1322388" cy="1260475"/>
              </a:xfrm>
              <a:custGeom>
                <a:avLst/>
                <a:gdLst>
                  <a:gd name="T0" fmla="*/ 0 w 108"/>
                  <a:gd name="T1" fmla="*/ 82 h 103"/>
                  <a:gd name="T2" fmla="*/ 0 w 108"/>
                  <a:gd name="T3" fmla="*/ 0 h 103"/>
                  <a:gd name="T4" fmla="*/ 108 w 108"/>
                  <a:gd name="T5" fmla="*/ 45 h 103"/>
                  <a:gd name="T6" fmla="*/ 50 w 108"/>
                  <a:gd name="T7" fmla="*/ 103 h 103"/>
                  <a:gd name="T8" fmla="*/ 0 w 108"/>
                  <a:gd name="T9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3">
                    <a:moveTo>
                      <a:pt x="0" y="8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1" y="3"/>
                      <a:pt x="79" y="19"/>
                      <a:pt x="108" y="45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36" y="92"/>
                      <a:pt x="18" y="85"/>
                      <a:pt x="0" y="8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8">
                <a:extLst>
                  <a:ext uri="{FF2B5EF4-FFF2-40B4-BE49-F238E27FC236}">
                    <a16:creationId xmlns:a16="http://schemas.microsoft.com/office/drawing/2014/main" xmlns="" id="{5E26CB43-D01F-48D4-9844-7A181953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4049713"/>
                <a:ext cx="1260475" cy="1335088"/>
              </a:xfrm>
              <a:custGeom>
                <a:avLst/>
                <a:gdLst>
                  <a:gd name="T0" fmla="*/ 103 w 103"/>
                  <a:gd name="T1" fmla="*/ 51 h 109"/>
                  <a:gd name="T2" fmla="*/ 45 w 103"/>
                  <a:gd name="T3" fmla="*/ 109 h 109"/>
                  <a:gd name="T4" fmla="*/ 0 w 103"/>
                  <a:gd name="T5" fmla="*/ 0 h 109"/>
                  <a:gd name="T6" fmla="*/ 83 w 103"/>
                  <a:gd name="T7" fmla="*/ 0 h 109"/>
                  <a:gd name="T8" fmla="*/ 103 w 103"/>
                  <a:gd name="T9" fmla="*/ 5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9">
                    <a:moveTo>
                      <a:pt x="103" y="51"/>
                    </a:moveTo>
                    <a:cubicBezTo>
                      <a:pt x="45" y="109"/>
                      <a:pt x="45" y="109"/>
                      <a:pt x="45" y="109"/>
                    </a:cubicBezTo>
                    <a:cubicBezTo>
                      <a:pt x="20" y="79"/>
                      <a:pt x="3" y="42"/>
                      <a:pt x="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5" y="19"/>
                      <a:pt x="92" y="36"/>
                      <a:pt x="103" y="5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xmlns="" id="{612C8F94-2844-4771-88D2-3C2381E27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050" y="4906963"/>
                <a:ext cx="1333500" cy="1260475"/>
              </a:xfrm>
              <a:custGeom>
                <a:avLst/>
                <a:gdLst>
                  <a:gd name="T0" fmla="*/ 109 w 109"/>
                  <a:gd name="T1" fmla="*/ 20 h 103"/>
                  <a:gd name="T2" fmla="*/ 109 w 109"/>
                  <a:gd name="T3" fmla="*/ 103 h 103"/>
                  <a:gd name="T4" fmla="*/ 0 w 109"/>
                  <a:gd name="T5" fmla="*/ 58 h 103"/>
                  <a:gd name="T6" fmla="*/ 58 w 109"/>
                  <a:gd name="T7" fmla="*/ 0 h 103"/>
                  <a:gd name="T8" fmla="*/ 109 w 109"/>
                  <a:gd name="T9" fmla="*/ 2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3">
                    <a:moveTo>
                      <a:pt x="109" y="20"/>
                    </a:moveTo>
                    <a:cubicBezTo>
                      <a:pt x="109" y="103"/>
                      <a:pt x="109" y="103"/>
                      <a:pt x="109" y="103"/>
                    </a:cubicBezTo>
                    <a:cubicBezTo>
                      <a:pt x="67" y="100"/>
                      <a:pt x="30" y="83"/>
                      <a:pt x="0" y="58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3" y="11"/>
                      <a:pt x="90" y="18"/>
                      <a:pt x="109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2">
                <a:extLst>
                  <a:ext uri="{FF2B5EF4-FFF2-40B4-BE49-F238E27FC236}">
                    <a16:creationId xmlns:a16="http://schemas.microsoft.com/office/drawing/2014/main" xmlns="" id="{3DF4FBAC-E327-4188-9A1E-4B22ABF3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4906963"/>
                <a:ext cx="1322388" cy="1260475"/>
              </a:xfrm>
              <a:custGeom>
                <a:avLst/>
                <a:gdLst>
                  <a:gd name="T0" fmla="*/ 50 w 108"/>
                  <a:gd name="T1" fmla="*/ 0 h 103"/>
                  <a:gd name="T2" fmla="*/ 108 w 108"/>
                  <a:gd name="T3" fmla="*/ 58 h 103"/>
                  <a:gd name="T4" fmla="*/ 0 w 108"/>
                  <a:gd name="T5" fmla="*/ 103 h 103"/>
                  <a:gd name="T6" fmla="*/ 0 w 108"/>
                  <a:gd name="T7" fmla="*/ 20 h 103"/>
                  <a:gd name="T8" fmla="*/ 50 w 108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3">
                    <a:moveTo>
                      <a:pt x="50" y="0"/>
                    </a:moveTo>
                    <a:cubicBezTo>
                      <a:pt x="108" y="58"/>
                      <a:pt x="108" y="58"/>
                      <a:pt x="108" y="58"/>
                    </a:cubicBezTo>
                    <a:cubicBezTo>
                      <a:pt x="79" y="83"/>
                      <a:pt x="41" y="100"/>
                      <a:pt x="0" y="10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8" y="18"/>
                      <a:pt x="36" y="11"/>
                      <a:pt x="5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4743109" y="1056184"/>
              <a:ext cx="904773" cy="33855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Справки</a:t>
              </a:r>
            </a:p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и выписки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5647882" y="1946009"/>
              <a:ext cx="904773" cy="50783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Пособия пенсии льготы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5671287" y="3351403"/>
              <a:ext cx="904773" cy="17451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Бизнес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4734267" y="4250297"/>
              <a:ext cx="904773" cy="16927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Семья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3368434" y="4165659"/>
              <a:ext cx="1008695" cy="33855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Дети Образование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2369307" y="3343709"/>
              <a:ext cx="1129717" cy="17451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Пенсионеры</a:t>
              </a:r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xmlns="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08761" y="1483272"/>
              <a:ext cx="1262624" cy="1193480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2367391" y="2164464"/>
              <a:ext cx="1129717" cy="15388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000" b="1" dirty="0" smtClean="0">
                  <a:solidFill>
                    <a:schemeClr val="bg1"/>
                  </a:solidFill>
                </a:rPr>
                <a:t>Здоровье</a:t>
              </a:r>
              <a:endParaRPr lang="ru-RU" sz="11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xmlns="" id="{5E26CB43-D01F-48D4-9844-7A18195394D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44669" y="643757"/>
              <a:ext cx="1193480" cy="1264127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7EC010D9-716C-4DFE-9BAE-AA15065FC16D}"/>
                </a:ext>
              </a:extLst>
            </p:cNvPr>
            <p:cNvSpPr txBox="1"/>
            <p:nvPr/>
          </p:nvSpPr>
          <p:spPr>
            <a:xfrm>
              <a:off x="3292445" y="1099685"/>
              <a:ext cx="1084979" cy="34903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/>
              <a:r>
                <a:rPr lang="ru-RU" sz="1100" b="1" dirty="0" smtClean="0">
                  <a:solidFill>
                    <a:schemeClr val="bg1"/>
                  </a:solidFill>
                </a:rPr>
                <a:t>Электронный дневник 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678634" y="3071378"/>
            <a:ext cx="1523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Региональный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 </a:t>
            </a:r>
            <a:r>
              <a:rPr lang="ru-RU" sz="1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Госуслуг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1908" y="2108686"/>
            <a:ext cx="979319" cy="97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6881524" y="4276956"/>
            <a:ext cx="1877769" cy="482333"/>
            <a:chOff x="3123418" y="3977830"/>
            <a:chExt cx="2996434" cy="76967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418" y="3977830"/>
              <a:ext cx="769679" cy="76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895270" y="4153938"/>
              <a:ext cx="2224582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www.gosuslugi.ru</a:t>
              </a:r>
              <a:endParaRPr lang="ru-RU" sz="11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122" name="Picture 2" descr="G:\Диск д\ДИЗАЙН\ПРЕЗЕНТАЦИИ\2022\Приемущества портала госуслуги\03 робот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12" y="1848291"/>
            <a:ext cx="726813" cy="17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4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42"/>
    </mc:Choice>
    <mc:Fallback>
      <p:transition spd="slow" advTm="221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835934" y="4329207"/>
            <a:ext cx="2061900" cy="814293"/>
            <a:chOff x="6442194" y="4210837"/>
            <a:chExt cx="2461095" cy="97194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379815" y="4313039"/>
              <a:ext cx="1523474" cy="55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Региональный</a:t>
              </a:r>
            </a:p>
            <a:p>
              <a:r>
                <a:rPr lang="ru-RU" sz="1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портал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Госуслуг</a:t>
              </a:r>
              <a:endPara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2194" y="4210837"/>
              <a:ext cx="979319" cy="97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Блок-схема: альтернативный процесс 4"/>
          <p:cNvSpPr/>
          <p:nvPr/>
        </p:nvSpPr>
        <p:spPr>
          <a:xfrm rot="20407011">
            <a:off x="3856966" y="26816"/>
            <a:ext cx="1587941" cy="119721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228761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4434" y="285868"/>
            <a:ext cx="8298077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ПОПУЛЯРНЫЕ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УСЛУГИ НА РПГУ: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162086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xmlns="" id="{B5BFBCE3-2E33-4C31-A983-059045B8E7FB}"/>
              </a:ext>
            </a:extLst>
          </p:cNvPr>
          <p:cNvSpPr/>
          <p:nvPr/>
        </p:nvSpPr>
        <p:spPr>
          <a:xfrm>
            <a:off x="2838" y="1278822"/>
            <a:ext cx="9144000" cy="577081"/>
          </a:xfrm>
          <a:prstGeom prst="rect">
            <a:avLst/>
          </a:prstGeom>
          <a:gradFill flip="none" rotWithShape="1">
            <a:gsLst>
              <a:gs pos="0">
                <a:srgbClr val="DEBD92">
                  <a:alpha val="48627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338657" y="2084529"/>
            <a:ext cx="12858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Электронный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</a:rPr>
              <a:t>дневник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253656" y="1094934"/>
            <a:ext cx="1169789" cy="944862"/>
            <a:chOff x="2795441" y="2253634"/>
            <a:chExt cx="1169789" cy="944862"/>
          </a:xfrm>
        </p:grpSpPr>
        <p:sp>
          <p:nvSpPr>
            <p:cNvPr id="27" name="Trapezoid 103">
              <a:extLst>
                <a:ext uri="{FF2B5EF4-FFF2-40B4-BE49-F238E27FC236}">
                  <a16:creationId xmlns:a16="http://schemas.microsoft.com/office/drawing/2014/main" xmlns="" id="{52F70E5C-0043-4087-9B38-89ACE8A3969A}"/>
                </a:ext>
              </a:extLst>
            </p:cNvPr>
            <p:cNvSpPr/>
            <p:nvPr/>
          </p:nvSpPr>
          <p:spPr>
            <a:xfrm>
              <a:off x="2795441" y="2253634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42">
              <a:extLst>
                <a:ext uri="{FF2B5EF4-FFF2-40B4-BE49-F238E27FC236}">
                  <a16:creationId xmlns:a16="http://schemas.microsoft.com/office/drawing/2014/main" xmlns="" id="{CA50B4F7-75D1-4B3A-9E8D-AF7C907CE388}"/>
                </a:ext>
              </a:extLst>
            </p:cNvPr>
            <p:cNvSpPr/>
            <p:nvPr/>
          </p:nvSpPr>
          <p:spPr>
            <a:xfrm flipV="1">
              <a:off x="2907905" y="2253635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EB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1">
              <a:extLst>
                <a:ext uri="{FF2B5EF4-FFF2-40B4-BE49-F238E27FC236}">
                  <a16:creationId xmlns:a16="http://schemas.microsoft.com/office/drawing/2014/main" xmlns="" id="{192F95E6-07A2-4AA2-BE3E-D85EFDBDC2BF}"/>
                </a:ext>
              </a:extLst>
            </p:cNvPr>
            <p:cNvSpPr/>
            <p:nvPr/>
          </p:nvSpPr>
          <p:spPr>
            <a:xfrm>
              <a:off x="3038065" y="2383794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1796958" y="2084529"/>
            <a:ext cx="12858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Предоставление субсидий на оплату жилых помещений и коммунальных услуг</a:t>
            </a:r>
            <a:r>
              <a:rPr lang="ru-RU" sz="900" b="1" dirty="0" smtClean="0">
                <a:solidFill>
                  <a:srgbClr val="0070C0"/>
                </a:solidFill>
              </a:rPr>
              <a:t> 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4508805" y="2084902"/>
            <a:ext cx="1785817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Назначение и выплата компенсации расходов по оплате жилого помещения, в том числе оплате взноса на капитальный ремонт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7487558" y="2084529"/>
            <a:ext cx="1415731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Назначение и выплата ежемесячной выплаты в связи с рождением (усыновлением) первого ребенка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6154955" y="2084529"/>
            <a:ext cx="1285893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Выписка об остатке материнского капитала</a:t>
            </a:r>
            <a:endParaRPr lang="en-US" sz="900" b="1" dirty="0">
              <a:solidFill>
                <a:srgbClr val="0070C0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871114" y="1094931"/>
            <a:ext cx="1169789" cy="944863"/>
            <a:chOff x="2830131" y="714538"/>
            <a:chExt cx="1169789" cy="944863"/>
          </a:xfrm>
        </p:grpSpPr>
        <p:sp>
          <p:nvSpPr>
            <p:cNvPr id="45" name="Trapezoid 98">
              <a:extLst>
                <a:ext uri="{FF2B5EF4-FFF2-40B4-BE49-F238E27FC236}">
                  <a16:creationId xmlns:a16="http://schemas.microsoft.com/office/drawing/2014/main" xmlns="" id="{3345889E-15A5-4EF8-8BEA-8813850D4809}"/>
                </a:ext>
              </a:extLst>
            </p:cNvPr>
            <p:cNvSpPr/>
            <p:nvPr/>
          </p:nvSpPr>
          <p:spPr>
            <a:xfrm>
              <a:off x="2830131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1">
              <a:extLst>
                <a:ext uri="{FF2B5EF4-FFF2-40B4-BE49-F238E27FC236}">
                  <a16:creationId xmlns:a16="http://schemas.microsoft.com/office/drawing/2014/main" xmlns="" id="{9D36FAA0-1191-4F6B-A17D-9F78FCA9B1E2}"/>
                </a:ext>
              </a:extLst>
            </p:cNvPr>
            <p:cNvSpPr/>
            <p:nvPr/>
          </p:nvSpPr>
          <p:spPr>
            <a:xfrm flipV="1">
              <a:off x="2942597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xmlns="" id="{550F481D-83C6-41E6-80DA-94434DFB02A9}"/>
                </a:ext>
              </a:extLst>
            </p:cNvPr>
            <p:cNvSpPr/>
            <p:nvPr/>
          </p:nvSpPr>
          <p:spPr>
            <a:xfrm>
              <a:off x="3072756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81998" y="1094931"/>
            <a:ext cx="1169789" cy="944863"/>
            <a:chOff x="517922" y="714538"/>
            <a:chExt cx="1169789" cy="944863"/>
          </a:xfrm>
        </p:grpSpPr>
        <p:sp>
          <p:nvSpPr>
            <p:cNvPr id="50" name="Trapezoid 14">
              <a:extLst>
                <a:ext uri="{FF2B5EF4-FFF2-40B4-BE49-F238E27FC236}">
                  <a16:creationId xmlns:a16="http://schemas.microsoft.com/office/drawing/2014/main" xmlns="" id="{DEAF4F81-67AF-4654-A3F3-D034A6C4FF1B}"/>
                </a:ext>
              </a:extLst>
            </p:cNvPr>
            <p:cNvSpPr/>
            <p:nvPr/>
          </p:nvSpPr>
          <p:spPr>
            <a:xfrm>
              <a:off x="517922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Top Corners Rounded 4">
              <a:extLst>
                <a:ext uri="{FF2B5EF4-FFF2-40B4-BE49-F238E27FC236}">
                  <a16:creationId xmlns:a16="http://schemas.microsoft.com/office/drawing/2014/main" xmlns="" id="{AB36BEAF-C1FE-4A8A-8627-17EF7590883F}"/>
                </a:ext>
              </a:extLst>
            </p:cNvPr>
            <p:cNvSpPr/>
            <p:nvPr/>
          </p:nvSpPr>
          <p:spPr>
            <a:xfrm flipV="1">
              <a:off x="630387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EB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1">
              <a:extLst>
                <a:ext uri="{FF2B5EF4-FFF2-40B4-BE49-F238E27FC236}">
                  <a16:creationId xmlns:a16="http://schemas.microsoft.com/office/drawing/2014/main" xmlns="" id="{FB23A169-E05C-4AF3-B18D-7FBBBFF8C2FB}"/>
                </a:ext>
              </a:extLst>
            </p:cNvPr>
            <p:cNvSpPr/>
            <p:nvPr/>
          </p:nvSpPr>
          <p:spPr>
            <a:xfrm>
              <a:off x="758809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3" descr="C:\Users\Mitchenkova_NE\Downloads\icons8-женщины-возрастная-группа-6-8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36" y="795915"/>
              <a:ext cx="696573" cy="69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4816819" y="1094931"/>
            <a:ext cx="1169789" cy="944863"/>
            <a:chOff x="7454398" y="714538"/>
            <a:chExt cx="1169789" cy="944863"/>
          </a:xfrm>
        </p:grpSpPr>
        <p:sp>
          <p:nvSpPr>
            <p:cNvPr id="55" name="Trapezoid 100">
              <a:extLst>
                <a:ext uri="{FF2B5EF4-FFF2-40B4-BE49-F238E27FC236}">
                  <a16:creationId xmlns:a16="http://schemas.microsoft.com/office/drawing/2014/main" xmlns="" id="{4F6FCD7D-45E4-4988-B220-B4C81F2DBCB5}"/>
                </a:ext>
              </a:extLst>
            </p:cNvPr>
            <p:cNvSpPr/>
            <p:nvPr/>
          </p:nvSpPr>
          <p:spPr>
            <a:xfrm>
              <a:off x="7454398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Top Corners Rounded 46">
              <a:extLst>
                <a:ext uri="{FF2B5EF4-FFF2-40B4-BE49-F238E27FC236}">
                  <a16:creationId xmlns:a16="http://schemas.microsoft.com/office/drawing/2014/main" xmlns="" id="{106A73EE-6617-4D4C-ABB0-CBBBF256D23C}"/>
                </a:ext>
              </a:extLst>
            </p:cNvPr>
            <p:cNvSpPr/>
            <p:nvPr/>
          </p:nvSpPr>
          <p:spPr>
            <a:xfrm flipV="1">
              <a:off x="7570489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49">
              <a:extLst>
                <a:ext uri="{FF2B5EF4-FFF2-40B4-BE49-F238E27FC236}">
                  <a16:creationId xmlns:a16="http://schemas.microsoft.com/office/drawing/2014/main" xmlns="" id="{1F83940A-CF7C-4D51-9D40-4924FF27B0F6}"/>
                </a:ext>
              </a:extLst>
            </p:cNvPr>
            <p:cNvSpPr/>
            <p:nvPr/>
          </p:nvSpPr>
          <p:spPr>
            <a:xfrm>
              <a:off x="7700650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4" descr="C:\Users\Mitchenkova_NE\Downloads\receiptofcash_cash_money_458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369" y="869908"/>
              <a:ext cx="591758" cy="5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7636130" y="1083258"/>
            <a:ext cx="1169789" cy="944862"/>
            <a:chOff x="499576" y="2253634"/>
            <a:chExt cx="1169789" cy="944862"/>
          </a:xfrm>
        </p:grpSpPr>
        <p:sp>
          <p:nvSpPr>
            <p:cNvPr id="61" name="Trapezoid 104">
              <a:extLst>
                <a:ext uri="{FF2B5EF4-FFF2-40B4-BE49-F238E27FC236}">
                  <a16:creationId xmlns:a16="http://schemas.microsoft.com/office/drawing/2014/main" xmlns="" id="{194C3FCB-DBD8-4DFF-BE52-69A3AB1D4D80}"/>
                </a:ext>
              </a:extLst>
            </p:cNvPr>
            <p:cNvSpPr/>
            <p:nvPr/>
          </p:nvSpPr>
          <p:spPr>
            <a:xfrm>
              <a:off x="499576" y="2253634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Top Corners Rounded 39">
              <a:extLst>
                <a:ext uri="{FF2B5EF4-FFF2-40B4-BE49-F238E27FC236}">
                  <a16:creationId xmlns:a16="http://schemas.microsoft.com/office/drawing/2014/main" xmlns="" id="{08FE77E5-5881-406D-80E1-186D5D077526}"/>
                </a:ext>
              </a:extLst>
            </p:cNvPr>
            <p:cNvSpPr/>
            <p:nvPr/>
          </p:nvSpPr>
          <p:spPr>
            <a:xfrm flipV="1">
              <a:off x="612039" y="2253635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52">
              <a:extLst>
                <a:ext uri="{FF2B5EF4-FFF2-40B4-BE49-F238E27FC236}">
                  <a16:creationId xmlns:a16="http://schemas.microsoft.com/office/drawing/2014/main" xmlns="" id="{AC5924B7-28DD-4AC0-9F69-F37B70550714}"/>
                </a:ext>
              </a:extLst>
            </p:cNvPr>
            <p:cNvSpPr/>
            <p:nvPr/>
          </p:nvSpPr>
          <p:spPr>
            <a:xfrm>
              <a:off x="742198" y="2383794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2" descr="C:\Users\Mitchenkova_NE\Downloads\textfile_122811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78" y="1330246"/>
            <a:ext cx="441677" cy="4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12">
            <a:extLst>
              <a:ext uri="{FF2B5EF4-FFF2-40B4-BE49-F238E27FC236}">
                <a16:creationId xmlns:a16="http://schemas.microsoft.com/office/drawing/2014/main" xmlns="" id="{B5BFBCE3-2E33-4C31-A983-059045B8E7FB}"/>
              </a:ext>
            </a:extLst>
          </p:cNvPr>
          <p:cNvSpPr/>
          <p:nvPr/>
        </p:nvSpPr>
        <p:spPr>
          <a:xfrm>
            <a:off x="5676" y="3186049"/>
            <a:ext cx="9144000" cy="577081"/>
          </a:xfrm>
          <a:prstGeom prst="rect">
            <a:avLst/>
          </a:prstGeom>
          <a:gradFill flip="none" rotWithShape="1">
            <a:gsLst>
              <a:gs pos="18000">
                <a:srgbClr val="DEBD92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50566" y="3991756"/>
            <a:ext cx="1285893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Установление статуса многодетной семьи (выдача, продление действия и замена удостоверения многодетной семьи</a:t>
            </a:r>
            <a:endParaRPr lang="en-US" sz="900" b="1" dirty="0">
              <a:solidFill>
                <a:srgbClr val="0070C0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5965565" y="3002161"/>
            <a:ext cx="1169789" cy="944862"/>
            <a:chOff x="2795441" y="2253634"/>
            <a:chExt cx="1169789" cy="944862"/>
          </a:xfrm>
        </p:grpSpPr>
        <p:sp>
          <p:nvSpPr>
            <p:cNvPr id="69" name="Trapezoid 103">
              <a:extLst>
                <a:ext uri="{FF2B5EF4-FFF2-40B4-BE49-F238E27FC236}">
                  <a16:creationId xmlns:a16="http://schemas.microsoft.com/office/drawing/2014/main" xmlns="" id="{52F70E5C-0043-4087-9B38-89ACE8A3969A}"/>
                </a:ext>
              </a:extLst>
            </p:cNvPr>
            <p:cNvSpPr/>
            <p:nvPr/>
          </p:nvSpPr>
          <p:spPr>
            <a:xfrm>
              <a:off x="2795441" y="2253634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Top Corners Rounded 42">
              <a:extLst>
                <a:ext uri="{FF2B5EF4-FFF2-40B4-BE49-F238E27FC236}">
                  <a16:creationId xmlns:a16="http://schemas.microsoft.com/office/drawing/2014/main" xmlns="" id="{CA50B4F7-75D1-4B3A-9E8D-AF7C907CE388}"/>
                </a:ext>
              </a:extLst>
            </p:cNvPr>
            <p:cNvSpPr/>
            <p:nvPr/>
          </p:nvSpPr>
          <p:spPr>
            <a:xfrm flipV="1">
              <a:off x="2907905" y="2253635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1">
              <a:extLst>
                <a:ext uri="{FF2B5EF4-FFF2-40B4-BE49-F238E27FC236}">
                  <a16:creationId xmlns:a16="http://schemas.microsoft.com/office/drawing/2014/main" xmlns="" id="{192F95E6-07A2-4AA2-BE3E-D85EFDBDC2BF}"/>
                </a:ext>
              </a:extLst>
            </p:cNvPr>
            <p:cNvSpPr/>
            <p:nvPr/>
          </p:nvSpPr>
          <p:spPr>
            <a:xfrm>
              <a:off x="3038065" y="2383794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060941" y="3002158"/>
            <a:ext cx="1169789" cy="944863"/>
            <a:chOff x="5144077" y="714538"/>
            <a:chExt cx="1169789" cy="944863"/>
          </a:xfrm>
        </p:grpSpPr>
        <p:sp>
          <p:nvSpPr>
            <p:cNvPr id="73" name="Trapezoid 99">
              <a:extLst>
                <a:ext uri="{FF2B5EF4-FFF2-40B4-BE49-F238E27FC236}">
                  <a16:creationId xmlns:a16="http://schemas.microsoft.com/office/drawing/2014/main" xmlns="" id="{5E6D21A1-D109-4E6E-B205-F14C3377D098}"/>
                </a:ext>
              </a:extLst>
            </p:cNvPr>
            <p:cNvSpPr/>
            <p:nvPr/>
          </p:nvSpPr>
          <p:spPr>
            <a:xfrm>
              <a:off x="5144077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Top Corners Rounded 44">
              <a:extLst>
                <a:ext uri="{FF2B5EF4-FFF2-40B4-BE49-F238E27FC236}">
                  <a16:creationId xmlns:a16="http://schemas.microsoft.com/office/drawing/2014/main" xmlns="" id="{2D5B7D62-DBF4-4B61-AE64-B4CB8BC9A2BF}"/>
                </a:ext>
              </a:extLst>
            </p:cNvPr>
            <p:cNvSpPr/>
            <p:nvPr/>
          </p:nvSpPr>
          <p:spPr>
            <a:xfrm flipV="1">
              <a:off x="5256543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48">
              <a:extLst>
                <a:ext uri="{FF2B5EF4-FFF2-40B4-BE49-F238E27FC236}">
                  <a16:creationId xmlns:a16="http://schemas.microsoft.com/office/drawing/2014/main" xmlns="" id="{036A50FF-BE0C-413C-9C28-25976BE45733}"/>
                </a:ext>
              </a:extLst>
            </p:cNvPr>
            <p:cNvSpPr/>
            <p:nvPr/>
          </p:nvSpPr>
          <p:spPr>
            <a:xfrm>
              <a:off x="5386702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1508867" y="3991756"/>
            <a:ext cx="12858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Оформление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пособий,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социальных выплат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и льгот 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2885309" y="3991756"/>
            <a:ext cx="148552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Присвоение звания «Ветеран Труда»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3048324" y="2084529"/>
            <a:ext cx="1785817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Вызов врача 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на дом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</a:rPr>
              <a:t>и</a:t>
            </a:r>
            <a:r>
              <a:rPr lang="ru-RU" sz="900" b="1" dirty="0" smtClean="0">
                <a:solidFill>
                  <a:srgbClr val="0070C0"/>
                </a:solidFill>
              </a:rPr>
              <a:t> запись на приём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5979833" y="3991756"/>
            <a:ext cx="12858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Просмотр очереди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в детский сад</a:t>
            </a:r>
            <a:endParaRPr lang="en-US" sz="900" b="1" dirty="0">
              <a:solidFill>
                <a:srgbClr val="0070C0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583023" y="3002158"/>
            <a:ext cx="1169789" cy="944863"/>
            <a:chOff x="2830131" y="714538"/>
            <a:chExt cx="1169789" cy="944863"/>
          </a:xfrm>
        </p:grpSpPr>
        <p:sp>
          <p:nvSpPr>
            <p:cNvPr id="81" name="Trapezoid 98">
              <a:extLst>
                <a:ext uri="{FF2B5EF4-FFF2-40B4-BE49-F238E27FC236}">
                  <a16:creationId xmlns:a16="http://schemas.microsoft.com/office/drawing/2014/main" xmlns="" id="{3345889E-15A5-4EF8-8BEA-8813850D4809}"/>
                </a:ext>
              </a:extLst>
            </p:cNvPr>
            <p:cNvSpPr/>
            <p:nvPr/>
          </p:nvSpPr>
          <p:spPr>
            <a:xfrm>
              <a:off x="2830131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Top Corners Rounded 41">
              <a:extLst>
                <a:ext uri="{FF2B5EF4-FFF2-40B4-BE49-F238E27FC236}">
                  <a16:creationId xmlns:a16="http://schemas.microsoft.com/office/drawing/2014/main" xmlns="" id="{9D36FAA0-1191-4F6B-A17D-9F78FCA9B1E2}"/>
                </a:ext>
              </a:extLst>
            </p:cNvPr>
            <p:cNvSpPr/>
            <p:nvPr/>
          </p:nvSpPr>
          <p:spPr>
            <a:xfrm flipV="1">
              <a:off x="2942597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EB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47">
              <a:extLst>
                <a:ext uri="{FF2B5EF4-FFF2-40B4-BE49-F238E27FC236}">
                  <a16:creationId xmlns:a16="http://schemas.microsoft.com/office/drawing/2014/main" xmlns="" id="{550F481D-83C6-41E6-80DA-94434DFB02A9}"/>
                </a:ext>
              </a:extLst>
            </p:cNvPr>
            <p:cNvSpPr/>
            <p:nvPr/>
          </p:nvSpPr>
          <p:spPr>
            <a:xfrm>
              <a:off x="3072756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93907" y="3002158"/>
            <a:ext cx="1169789" cy="944863"/>
            <a:chOff x="517922" y="714538"/>
            <a:chExt cx="1169789" cy="944863"/>
          </a:xfrm>
        </p:grpSpPr>
        <p:sp>
          <p:nvSpPr>
            <p:cNvPr id="85" name="Trapezoid 14">
              <a:extLst>
                <a:ext uri="{FF2B5EF4-FFF2-40B4-BE49-F238E27FC236}">
                  <a16:creationId xmlns:a16="http://schemas.microsoft.com/office/drawing/2014/main" xmlns="" id="{DEAF4F81-67AF-4654-A3F3-D034A6C4FF1B}"/>
                </a:ext>
              </a:extLst>
            </p:cNvPr>
            <p:cNvSpPr/>
            <p:nvPr/>
          </p:nvSpPr>
          <p:spPr>
            <a:xfrm>
              <a:off x="517922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Top Corners Rounded 4">
              <a:extLst>
                <a:ext uri="{FF2B5EF4-FFF2-40B4-BE49-F238E27FC236}">
                  <a16:creationId xmlns:a16="http://schemas.microsoft.com/office/drawing/2014/main" xmlns="" id="{AB36BEAF-C1FE-4A8A-8627-17EF7590883F}"/>
                </a:ext>
              </a:extLst>
            </p:cNvPr>
            <p:cNvSpPr/>
            <p:nvPr/>
          </p:nvSpPr>
          <p:spPr>
            <a:xfrm flipV="1">
              <a:off x="630387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1">
              <a:extLst>
                <a:ext uri="{FF2B5EF4-FFF2-40B4-BE49-F238E27FC236}">
                  <a16:creationId xmlns:a16="http://schemas.microsoft.com/office/drawing/2014/main" xmlns="" id="{FB23A169-E05C-4AF3-B18D-7FBBBFF8C2FB}"/>
                </a:ext>
              </a:extLst>
            </p:cNvPr>
            <p:cNvSpPr/>
            <p:nvPr/>
          </p:nvSpPr>
          <p:spPr>
            <a:xfrm>
              <a:off x="758809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352710" y="1085079"/>
            <a:ext cx="1169789" cy="944863"/>
            <a:chOff x="7454398" y="714538"/>
            <a:chExt cx="1169789" cy="944863"/>
          </a:xfrm>
        </p:grpSpPr>
        <p:sp>
          <p:nvSpPr>
            <p:cNvPr id="89" name="Trapezoid 100">
              <a:extLst>
                <a:ext uri="{FF2B5EF4-FFF2-40B4-BE49-F238E27FC236}">
                  <a16:creationId xmlns:a16="http://schemas.microsoft.com/office/drawing/2014/main" xmlns="" id="{4F6FCD7D-45E4-4988-B220-B4C81F2DBCB5}"/>
                </a:ext>
              </a:extLst>
            </p:cNvPr>
            <p:cNvSpPr/>
            <p:nvPr/>
          </p:nvSpPr>
          <p:spPr>
            <a:xfrm>
              <a:off x="7454398" y="714538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Top Corners Rounded 46">
              <a:extLst>
                <a:ext uri="{FF2B5EF4-FFF2-40B4-BE49-F238E27FC236}">
                  <a16:creationId xmlns:a16="http://schemas.microsoft.com/office/drawing/2014/main" xmlns="" id="{106A73EE-6617-4D4C-ABB0-CBBBF256D23C}"/>
                </a:ext>
              </a:extLst>
            </p:cNvPr>
            <p:cNvSpPr/>
            <p:nvPr/>
          </p:nvSpPr>
          <p:spPr>
            <a:xfrm flipV="1">
              <a:off x="7570489" y="714540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EB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49">
              <a:extLst>
                <a:ext uri="{FF2B5EF4-FFF2-40B4-BE49-F238E27FC236}">
                  <a16:creationId xmlns:a16="http://schemas.microsoft.com/office/drawing/2014/main" xmlns="" id="{1F83940A-CF7C-4D51-9D40-4924FF27B0F6}"/>
                </a:ext>
              </a:extLst>
            </p:cNvPr>
            <p:cNvSpPr/>
            <p:nvPr/>
          </p:nvSpPr>
          <p:spPr>
            <a:xfrm>
              <a:off x="7700650" y="844699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4529516" y="3002162"/>
            <a:ext cx="1169789" cy="944862"/>
            <a:chOff x="499576" y="2253634"/>
            <a:chExt cx="1169789" cy="944862"/>
          </a:xfrm>
        </p:grpSpPr>
        <p:sp>
          <p:nvSpPr>
            <p:cNvPr id="93" name="Trapezoid 104">
              <a:extLst>
                <a:ext uri="{FF2B5EF4-FFF2-40B4-BE49-F238E27FC236}">
                  <a16:creationId xmlns:a16="http://schemas.microsoft.com/office/drawing/2014/main" xmlns="" id="{194C3FCB-DBD8-4DFF-BE52-69A3AB1D4D80}"/>
                </a:ext>
              </a:extLst>
            </p:cNvPr>
            <p:cNvSpPr/>
            <p:nvPr/>
          </p:nvSpPr>
          <p:spPr>
            <a:xfrm>
              <a:off x="499576" y="2253634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Top Corners Rounded 39">
              <a:extLst>
                <a:ext uri="{FF2B5EF4-FFF2-40B4-BE49-F238E27FC236}">
                  <a16:creationId xmlns:a16="http://schemas.microsoft.com/office/drawing/2014/main" xmlns="" id="{08FE77E5-5881-406D-80E1-186D5D077526}"/>
                </a:ext>
              </a:extLst>
            </p:cNvPr>
            <p:cNvSpPr/>
            <p:nvPr/>
          </p:nvSpPr>
          <p:spPr>
            <a:xfrm flipV="1">
              <a:off x="612039" y="2253635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EB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52">
              <a:extLst>
                <a:ext uri="{FF2B5EF4-FFF2-40B4-BE49-F238E27FC236}">
                  <a16:creationId xmlns:a16="http://schemas.microsoft.com/office/drawing/2014/main" xmlns="" id="{AC5924B7-28DD-4AC0-9F69-F37B70550714}"/>
                </a:ext>
              </a:extLst>
            </p:cNvPr>
            <p:cNvSpPr/>
            <p:nvPr/>
          </p:nvSpPr>
          <p:spPr>
            <a:xfrm>
              <a:off x="742198" y="2383794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8" name="Picture 3" descr="G:\Диск д\ДИЗАЙН\ПРЕЗЕНТАЦИИ\2022\Приемущества портала госуслуги\wall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64" y="3227269"/>
            <a:ext cx="466427" cy="4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C:\Users\Mitchenkova_NE\Downloads\stethoscop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8" y="1296977"/>
            <a:ext cx="549073" cy="5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C:\Users\Mitchenkova_NE\Downloads\free-icon-playground-28301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69" y="3196477"/>
            <a:ext cx="511982" cy="5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4529516" y="4003433"/>
            <a:ext cx="128589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Строительство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и земля</a:t>
            </a:r>
            <a:endParaRPr lang="en-US" sz="900" b="1" dirty="0">
              <a:solidFill>
                <a:srgbClr val="0070C0"/>
              </a:solidFill>
            </a:endParaRPr>
          </a:p>
        </p:txBody>
      </p:sp>
      <p:pic>
        <p:nvPicPr>
          <p:cNvPr id="103" name="Picture 7" descr="C:\Users\Mitchenkova_NE\Downloads\premium-icon-building-425797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48" y="3205695"/>
            <a:ext cx="468432" cy="4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tchenkova_NE\Downloads\free-icon-construction-27094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02" y="1296977"/>
            <a:ext cx="508216" cy="5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tchenkova_NE\Downloads\free-icon-baby-boy-264162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76" y="1276409"/>
            <a:ext cx="579494" cy="5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tchenkova_NE\Downloads\free-icon-mother-37905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5" y="3194255"/>
            <a:ext cx="550021" cy="5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tchenkova_NE\Downloads\medal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95" y="3160153"/>
            <a:ext cx="628880" cy="6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Группа 103"/>
          <p:cNvGrpSpPr/>
          <p:nvPr/>
        </p:nvGrpSpPr>
        <p:grpSpPr>
          <a:xfrm>
            <a:off x="7487558" y="2996834"/>
            <a:ext cx="1169789" cy="944862"/>
            <a:chOff x="499576" y="2253634"/>
            <a:chExt cx="1169789" cy="944862"/>
          </a:xfrm>
        </p:grpSpPr>
        <p:sp>
          <p:nvSpPr>
            <p:cNvPr id="105" name="Trapezoid 104">
              <a:extLst>
                <a:ext uri="{FF2B5EF4-FFF2-40B4-BE49-F238E27FC236}">
                  <a16:creationId xmlns:a16="http://schemas.microsoft.com/office/drawing/2014/main" xmlns="" id="{194C3FCB-DBD8-4DFF-BE52-69A3AB1D4D80}"/>
                </a:ext>
              </a:extLst>
            </p:cNvPr>
            <p:cNvSpPr/>
            <p:nvPr/>
          </p:nvSpPr>
          <p:spPr>
            <a:xfrm>
              <a:off x="499576" y="2253634"/>
              <a:ext cx="1169789" cy="194316"/>
            </a:xfrm>
            <a:prstGeom prst="trapezoid">
              <a:avLst>
                <a:gd name="adj" fmla="val 5808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Top Corners Rounded 39">
              <a:extLst>
                <a:ext uri="{FF2B5EF4-FFF2-40B4-BE49-F238E27FC236}">
                  <a16:creationId xmlns:a16="http://schemas.microsoft.com/office/drawing/2014/main" xmlns="" id="{08FE77E5-5881-406D-80E1-186D5D077526}"/>
                </a:ext>
              </a:extLst>
            </p:cNvPr>
            <p:cNvSpPr/>
            <p:nvPr/>
          </p:nvSpPr>
          <p:spPr>
            <a:xfrm flipV="1">
              <a:off x="612039" y="2253635"/>
              <a:ext cx="944861" cy="944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EB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52">
              <a:extLst>
                <a:ext uri="{FF2B5EF4-FFF2-40B4-BE49-F238E27FC236}">
                  <a16:creationId xmlns:a16="http://schemas.microsoft.com/office/drawing/2014/main" xmlns="" id="{AC5924B7-28DD-4AC0-9F69-F37B70550714}"/>
                </a:ext>
              </a:extLst>
            </p:cNvPr>
            <p:cNvSpPr/>
            <p:nvPr/>
          </p:nvSpPr>
          <p:spPr>
            <a:xfrm>
              <a:off x="742198" y="2383794"/>
              <a:ext cx="684542" cy="684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3FF36E1B-877B-4361-9616-30287361A951}"/>
              </a:ext>
            </a:extLst>
          </p:cNvPr>
          <p:cNvSpPr txBox="1"/>
          <p:nvPr/>
        </p:nvSpPr>
        <p:spPr>
          <a:xfrm>
            <a:off x="7487558" y="3998105"/>
            <a:ext cx="1285893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</a:rPr>
              <a:t>Результаты ЕГЭ</a:t>
            </a:r>
          </a:p>
        </p:txBody>
      </p:sp>
      <p:pic>
        <p:nvPicPr>
          <p:cNvPr id="1030" name="Picture 6" descr="C:\Users\Mitchenkova_NE\Downloads\договор\img_14280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39" y="3286351"/>
            <a:ext cx="550754" cy="3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27291"/>
      </p:ext>
    </p:extLst>
  </p:cSld>
  <p:clrMapOvr>
    <a:masterClrMapping/>
  </p:clrMapOvr>
  <p:transition spd="med" advTm="111942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лок-схема: альтернативный процесс 4"/>
          <p:cNvSpPr/>
          <p:nvPr/>
        </p:nvSpPr>
        <p:spPr>
          <a:xfrm flipH="1">
            <a:off x="27915" y="936638"/>
            <a:ext cx="2412626" cy="3947797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414826 w 3498808"/>
              <a:gd name="connsiteY0" fmla="*/ 709671 h 2236264"/>
              <a:gd name="connsiteX1" fmla="*/ 1513224 w 3498808"/>
              <a:gd name="connsiteY1" fmla="*/ 28373 h 2236264"/>
              <a:gd name="connsiteX2" fmla="*/ 3476434 w 3498808"/>
              <a:gd name="connsiteY2" fmla="*/ 997711 h 2236264"/>
              <a:gd name="connsiteX3" fmla="*/ 2447848 w 3498808"/>
              <a:gd name="connsiteY3" fmla="*/ 2219077 h 2236264"/>
              <a:gd name="connsiteX4" fmla="*/ 533499 w 3498808"/>
              <a:gd name="connsiteY4" fmla="*/ 1696646 h 2236264"/>
              <a:gd name="connsiteX5" fmla="*/ 165914 w 3498808"/>
              <a:gd name="connsiteY5" fmla="*/ 1003762 h 2236264"/>
              <a:gd name="connsiteX6" fmla="*/ 414826 w 3498808"/>
              <a:gd name="connsiteY6" fmla="*/ 709671 h 2236264"/>
              <a:gd name="connsiteX0" fmla="*/ 414826 w 3498808"/>
              <a:gd name="connsiteY0" fmla="*/ 494678 h 2021271"/>
              <a:gd name="connsiteX1" fmla="*/ 2455133 w 3498808"/>
              <a:gd name="connsiteY1" fmla="*/ 55393 h 2021271"/>
              <a:gd name="connsiteX2" fmla="*/ 3476434 w 3498808"/>
              <a:gd name="connsiteY2" fmla="*/ 782718 h 2021271"/>
              <a:gd name="connsiteX3" fmla="*/ 2447848 w 3498808"/>
              <a:gd name="connsiteY3" fmla="*/ 2004084 h 2021271"/>
              <a:gd name="connsiteX4" fmla="*/ 533499 w 3498808"/>
              <a:gd name="connsiteY4" fmla="*/ 1481653 h 2021271"/>
              <a:gd name="connsiteX5" fmla="*/ 165914 w 3498808"/>
              <a:gd name="connsiteY5" fmla="*/ 788769 h 2021271"/>
              <a:gd name="connsiteX6" fmla="*/ 414826 w 3498808"/>
              <a:gd name="connsiteY6" fmla="*/ 494678 h 2021271"/>
              <a:gd name="connsiteX0" fmla="*/ 414826 w 3498808"/>
              <a:gd name="connsiteY0" fmla="*/ 494678 h 2021271"/>
              <a:gd name="connsiteX1" fmla="*/ 2455133 w 3498808"/>
              <a:gd name="connsiteY1" fmla="*/ 55393 h 2021271"/>
              <a:gd name="connsiteX2" fmla="*/ 3476434 w 3498808"/>
              <a:gd name="connsiteY2" fmla="*/ 782718 h 2021271"/>
              <a:gd name="connsiteX3" fmla="*/ 2447848 w 3498808"/>
              <a:gd name="connsiteY3" fmla="*/ 2004084 h 2021271"/>
              <a:gd name="connsiteX4" fmla="*/ 533499 w 3498808"/>
              <a:gd name="connsiteY4" fmla="*/ 1481653 h 2021271"/>
              <a:gd name="connsiteX5" fmla="*/ 165914 w 3498808"/>
              <a:gd name="connsiteY5" fmla="*/ 788769 h 2021271"/>
              <a:gd name="connsiteX6" fmla="*/ 414826 w 3498808"/>
              <a:gd name="connsiteY6" fmla="*/ 494678 h 2021271"/>
              <a:gd name="connsiteX0" fmla="*/ 414826 w 3498808"/>
              <a:gd name="connsiteY0" fmla="*/ 494678 h 2021271"/>
              <a:gd name="connsiteX1" fmla="*/ 2455133 w 3498808"/>
              <a:gd name="connsiteY1" fmla="*/ 55393 h 2021271"/>
              <a:gd name="connsiteX2" fmla="*/ 3476434 w 3498808"/>
              <a:gd name="connsiteY2" fmla="*/ 782718 h 2021271"/>
              <a:gd name="connsiteX3" fmla="*/ 2447848 w 3498808"/>
              <a:gd name="connsiteY3" fmla="*/ 2004084 h 2021271"/>
              <a:gd name="connsiteX4" fmla="*/ 533499 w 3498808"/>
              <a:gd name="connsiteY4" fmla="*/ 1481653 h 2021271"/>
              <a:gd name="connsiteX5" fmla="*/ 165914 w 3498808"/>
              <a:gd name="connsiteY5" fmla="*/ 788769 h 2021271"/>
              <a:gd name="connsiteX6" fmla="*/ 414826 w 3498808"/>
              <a:gd name="connsiteY6" fmla="*/ 494678 h 2021271"/>
              <a:gd name="connsiteX0" fmla="*/ 414826 w 3335553"/>
              <a:gd name="connsiteY0" fmla="*/ 494678 h 2021271"/>
              <a:gd name="connsiteX1" fmla="*/ 2455133 w 3335553"/>
              <a:gd name="connsiteY1" fmla="*/ 55393 h 2021271"/>
              <a:gd name="connsiteX2" fmla="*/ 3307602 w 3335553"/>
              <a:gd name="connsiteY2" fmla="*/ 779261 h 2021271"/>
              <a:gd name="connsiteX3" fmla="*/ 2447848 w 3335553"/>
              <a:gd name="connsiteY3" fmla="*/ 2004084 h 2021271"/>
              <a:gd name="connsiteX4" fmla="*/ 533499 w 3335553"/>
              <a:gd name="connsiteY4" fmla="*/ 1481653 h 2021271"/>
              <a:gd name="connsiteX5" fmla="*/ 165914 w 3335553"/>
              <a:gd name="connsiteY5" fmla="*/ 788769 h 2021271"/>
              <a:gd name="connsiteX6" fmla="*/ 414826 w 3335553"/>
              <a:gd name="connsiteY6" fmla="*/ 494678 h 2021271"/>
              <a:gd name="connsiteX0" fmla="*/ 414826 w 3200629"/>
              <a:gd name="connsiteY0" fmla="*/ 494678 h 2021271"/>
              <a:gd name="connsiteX1" fmla="*/ 2455133 w 3200629"/>
              <a:gd name="connsiteY1" fmla="*/ 55393 h 2021271"/>
              <a:gd name="connsiteX2" fmla="*/ 3165427 w 3200629"/>
              <a:gd name="connsiteY2" fmla="*/ 793090 h 2021271"/>
              <a:gd name="connsiteX3" fmla="*/ 2447848 w 3200629"/>
              <a:gd name="connsiteY3" fmla="*/ 2004084 h 2021271"/>
              <a:gd name="connsiteX4" fmla="*/ 533499 w 3200629"/>
              <a:gd name="connsiteY4" fmla="*/ 1481653 h 2021271"/>
              <a:gd name="connsiteX5" fmla="*/ 165914 w 3200629"/>
              <a:gd name="connsiteY5" fmla="*/ 788769 h 2021271"/>
              <a:gd name="connsiteX6" fmla="*/ 414826 w 3200629"/>
              <a:gd name="connsiteY6" fmla="*/ 494678 h 2021271"/>
              <a:gd name="connsiteX0" fmla="*/ 414826 w 3193442"/>
              <a:gd name="connsiteY0" fmla="*/ 494678 h 2054440"/>
              <a:gd name="connsiteX1" fmla="*/ 2455133 w 3193442"/>
              <a:gd name="connsiteY1" fmla="*/ 55393 h 2054440"/>
              <a:gd name="connsiteX2" fmla="*/ 3165427 w 3193442"/>
              <a:gd name="connsiteY2" fmla="*/ 793090 h 2054440"/>
              <a:gd name="connsiteX3" fmla="*/ 2447848 w 3193442"/>
              <a:gd name="connsiteY3" fmla="*/ 2004084 h 2054440"/>
              <a:gd name="connsiteX4" fmla="*/ 962799 w 3193442"/>
              <a:gd name="connsiteY4" fmla="*/ 1827031 h 2054440"/>
              <a:gd name="connsiteX5" fmla="*/ 533499 w 3193442"/>
              <a:gd name="connsiteY5" fmla="*/ 1481653 h 2054440"/>
              <a:gd name="connsiteX6" fmla="*/ 165914 w 3193442"/>
              <a:gd name="connsiteY6" fmla="*/ 788769 h 2054440"/>
              <a:gd name="connsiteX7" fmla="*/ 414826 w 3193442"/>
              <a:gd name="connsiteY7" fmla="*/ 494678 h 2054440"/>
              <a:gd name="connsiteX0" fmla="*/ 476812 w 3255428"/>
              <a:gd name="connsiteY0" fmla="*/ 494678 h 2054440"/>
              <a:gd name="connsiteX1" fmla="*/ 2517119 w 3255428"/>
              <a:gd name="connsiteY1" fmla="*/ 55393 h 2054440"/>
              <a:gd name="connsiteX2" fmla="*/ 3227413 w 3255428"/>
              <a:gd name="connsiteY2" fmla="*/ 793090 h 2054440"/>
              <a:gd name="connsiteX3" fmla="*/ 2509834 w 3255428"/>
              <a:gd name="connsiteY3" fmla="*/ 2004084 h 2054440"/>
              <a:gd name="connsiteX4" fmla="*/ 1024785 w 3255428"/>
              <a:gd name="connsiteY4" fmla="*/ 1827031 h 2054440"/>
              <a:gd name="connsiteX5" fmla="*/ 444423 w 3255428"/>
              <a:gd name="connsiteY5" fmla="*/ 1499966 h 2054440"/>
              <a:gd name="connsiteX6" fmla="*/ 227900 w 3255428"/>
              <a:gd name="connsiteY6" fmla="*/ 788769 h 2054440"/>
              <a:gd name="connsiteX7" fmla="*/ 476812 w 3255428"/>
              <a:gd name="connsiteY7" fmla="*/ 494678 h 2054440"/>
              <a:gd name="connsiteX0" fmla="*/ 248912 w 3027528"/>
              <a:gd name="connsiteY0" fmla="*/ 494678 h 2072617"/>
              <a:gd name="connsiteX1" fmla="*/ 2289219 w 3027528"/>
              <a:gd name="connsiteY1" fmla="*/ 55393 h 2072617"/>
              <a:gd name="connsiteX2" fmla="*/ 2999513 w 3027528"/>
              <a:gd name="connsiteY2" fmla="*/ 793090 h 2072617"/>
              <a:gd name="connsiteX3" fmla="*/ 2281934 w 3027528"/>
              <a:gd name="connsiteY3" fmla="*/ 2004084 h 2072617"/>
              <a:gd name="connsiteX4" fmla="*/ 796885 w 3027528"/>
              <a:gd name="connsiteY4" fmla="*/ 1827031 h 2072617"/>
              <a:gd name="connsiteX5" fmla="*/ 0 w 3027528"/>
              <a:gd name="connsiteY5" fmla="*/ 788769 h 2072617"/>
              <a:gd name="connsiteX6" fmla="*/ 248912 w 3027528"/>
              <a:gd name="connsiteY6" fmla="*/ 494678 h 2072617"/>
              <a:gd name="connsiteX0" fmla="*/ 248912 w 3027528"/>
              <a:gd name="connsiteY0" fmla="*/ 494678 h 2055644"/>
              <a:gd name="connsiteX1" fmla="*/ 2289219 w 3027528"/>
              <a:gd name="connsiteY1" fmla="*/ 55393 h 2055644"/>
              <a:gd name="connsiteX2" fmla="*/ 2999513 w 3027528"/>
              <a:gd name="connsiteY2" fmla="*/ 793090 h 2055644"/>
              <a:gd name="connsiteX3" fmla="*/ 2281934 w 3027528"/>
              <a:gd name="connsiteY3" fmla="*/ 2004084 h 2055644"/>
              <a:gd name="connsiteX4" fmla="*/ 796885 w 3027528"/>
              <a:gd name="connsiteY4" fmla="*/ 1827031 h 2055644"/>
              <a:gd name="connsiteX5" fmla="*/ 237072 w 3027528"/>
              <a:gd name="connsiteY5" fmla="*/ 1438798 h 2055644"/>
              <a:gd name="connsiteX6" fmla="*/ 0 w 3027528"/>
              <a:gd name="connsiteY6" fmla="*/ 788769 h 2055644"/>
              <a:gd name="connsiteX7" fmla="*/ 248912 w 3027528"/>
              <a:gd name="connsiteY7" fmla="*/ 494678 h 2055644"/>
              <a:gd name="connsiteX0" fmla="*/ 178322 w 2956938"/>
              <a:gd name="connsiteY0" fmla="*/ 494678 h 2055644"/>
              <a:gd name="connsiteX1" fmla="*/ 2218629 w 2956938"/>
              <a:gd name="connsiteY1" fmla="*/ 55393 h 2055644"/>
              <a:gd name="connsiteX2" fmla="*/ 2928923 w 2956938"/>
              <a:gd name="connsiteY2" fmla="*/ 793090 h 2055644"/>
              <a:gd name="connsiteX3" fmla="*/ 2211344 w 2956938"/>
              <a:gd name="connsiteY3" fmla="*/ 2004084 h 2055644"/>
              <a:gd name="connsiteX4" fmla="*/ 726295 w 2956938"/>
              <a:gd name="connsiteY4" fmla="*/ 1827031 h 2055644"/>
              <a:gd name="connsiteX5" fmla="*/ 166482 w 2956938"/>
              <a:gd name="connsiteY5" fmla="*/ 1438798 h 2055644"/>
              <a:gd name="connsiteX6" fmla="*/ 178322 w 2956938"/>
              <a:gd name="connsiteY6" fmla="*/ 494678 h 205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6938" h="2055644">
                <a:moveTo>
                  <a:pt x="178322" y="494678"/>
                </a:moveTo>
                <a:cubicBezTo>
                  <a:pt x="550983" y="-2544"/>
                  <a:pt x="1849505" y="-71421"/>
                  <a:pt x="2218629" y="55393"/>
                </a:cubicBezTo>
                <a:cubicBezTo>
                  <a:pt x="2943918" y="313881"/>
                  <a:pt x="2772403" y="425928"/>
                  <a:pt x="2928923" y="793090"/>
                </a:cubicBezTo>
                <a:cubicBezTo>
                  <a:pt x="3085443" y="1160252"/>
                  <a:pt x="2550310" y="1848853"/>
                  <a:pt x="2211344" y="2004084"/>
                </a:cubicBezTo>
                <a:cubicBezTo>
                  <a:pt x="1872378" y="2159315"/>
                  <a:pt x="1043410" y="1923687"/>
                  <a:pt x="726295" y="1827031"/>
                </a:cubicBezTo>
                <a:cubicBezTo>
                  <a:pt x="409180" y="1730375"/>
                  <a:pt x="299296" y="1611842"/>
                  <a:pt x="166482" y="1438798"/>
                </a:cubicBezTo>
                <a:cubicBezTo>
                  <a:pt x="75153" y="1216739"/>
                  <a:pt x="-163702" y="725245"/>
                  <a:pt x="178322" y="4946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18239" y="1030368"/>
            <a:ext cx="148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Федеральный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 </a:t>
            </a:r>
            <a:r>
              <a:rPr lang="ru-RU" sz="1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Госуслуг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985510">
            <a:off x="1395285" y="1497470"/>
            <a:ext cx="1315428" cy="5986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 rot="1888373">
            <a:off x="1350648" y="3741142"/>
            <a:ext cx="1324914" cy="5986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843" y="843541"/>
            <a:ext cx="1036926" cy="10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799107" y="2648926"/>
            <a:ext cx="1487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Региональный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 </a:t>
            </a:r>
            <a:r>
              <a:rPr lang="ru-RU" sz="1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Госуслуг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5202" y="2341003"/>
            <a:ext cx="1106639" cy="10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трелка вправо 32"/>
          <p:cNvSpPr/>
          <p:nvPr/>
        </p:nvSpPr>
        <p:spPr>
          <a:xfrm>
            <a:off x="1584753" y="2604472"/>
            <a:ext cx="1190449" cy="5986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52940" y="4138515"/>
            <a:ext cx="925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Порталы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ОГВ</a:t>
            </a:r>
          </a:p>
        </p:txBody>
      </p:sp>
      <p:pic>
        <p:nvPicPr>
          <p:cNvPr id="35" name="Picture 3" descr="G:\Диск д\ДИЗАЙН\ПРЕЗЕНТАЦИИ\2021\Презентация по ЕСИА\фон\073e49357eb5a7f7b8a0006e6db9c8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28" y="3847487"/>
            <a:ext cx="545949" cy="4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G:\Диск д\ДИЗАЙН\ПРЕЗЕНТАЦИИ\2021\Презентация по ЕСИА\фон\original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0" y="4354742"/>
            <a:ext cx="547289" cy="4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G:\Диск д\ДИЗАЙН\ПРЕЗЕНТАЦИИ\2021\Презентация по ЕСИА\фон\pf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2181" r="21346" b="13903"/>
          <a:stretch/>
        </p:blipFill>
        <p:spPr bwMode="auto">
          <a:xfrm>
            <a:off x="3432341" y="4386278"/>
            <a:ext cx="466857" cy="4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reeform 100"/>
          <p:cNvSpPr>
            <a:spLocks noEditPoints="1"/>
          </p:cNvSpPr>
          <p:nvPr/>
        </p:nvSpPr>
        <p:spPr bwMode="auto">
          <a:xfrm>
            <a:off x="655179" y="1030368"/>
            <a:ext cx="451826" cy="43313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6" y="1594076"/>
            <a:ext cx="1447667" cy="23110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77" y="3852642"/>
            <a:ext cx="653870" cy="3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24" y="4330145"/>
            <a:ext cx="376557" cy="5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49" y="3833453"/>
            <a:ext cx="376557" cy="4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:\Диск д\ДИЗАЙН\ЛОГОТИПЫ\07.12.2021 приостановка приёма паспортов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9"/>
          <a:stretch/>
        </p:blipFill>
        <p:spPr bwMode="auto">
          <a:xfrm>
            <a:off x="5493712" y="0"/>
            <a:ext cx="36502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687706" y="1483250"/>
            <a:ext cx="1359703" cy="1376810"/>
            <a:chOff x="5624800" y="984533"/>
            <a:chExt cx="1555389" cy="1574958"/>
          </a:xfrm>
        </p:grpSpPr>
        <p:sp>
          <p:nvSpPr>
            <p:cNvPr id="15" name="Овал 14"/>
            <p:cNvSpPr/>
            <p:nvPr/>
          </p:nvSpPr>
          <p:spPr>
            <a:xfrm>
              <a:off x="5624800" y="984533"/>
              <a:ext cx="1555389" cy="1574958"/>
            </a:xfrm>
            <a:prstGeom prst="ellipse">
              <a:avLst/>
            </a:prstGeom>
            <a:solidFill>
              <a:srgbClr val="FEE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09745" y="1114127"/>
              <a:ext cx="867721" cy="3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Паспорт</a:t>
              </a:r>
              <a:endParaRPr lang="ru-RU" sz="12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28" name="Picture 4" descr="G:\Диск д\ДИЗАЙН\ПРЕЗЕНТАЦИИ\2021\Презентация по ЕСИА\фон\pasport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91" t="17480" r="1791" b="15886"/>
            <a:stretch/>
          </p:blipFill>
          <p:spPr bwMode="auto">
            <a:xfrm>
              <a:off x="5933201" y="1421904"/>
              <a:ext cx="938586" cy="1073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7558270" y="1464508"/>
            <a:ext cx="1330339" cy="1347077"/>
            <a:chOff x="7558270" y="936638"/>
            <a:chExt cx="1555389" cy="1574958"/>
          </a:xfrm>
        </p:grpSpPr>
        <p:sp>
          <p:nvSpPr>
            <p:cNvPr id="47" name="Овал 46"/>
            <p:cNvSpPr/>
            <p:nvPr/>
          </p:nvSpPr>
          <p:spPr>
            <a:xfrm>
              <a:off x="7558270" y="936638"/>
              <a:ext cx="1555389" cy="1574958"/>
            </a:xfrm>
            <a:prstGeom prst="ellipse">
              <a:avLst/>
            </a:prstGeom>
            <a:solidFill>
              <a:srgbClr val="FEE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9" name="Picture 5" descr="G:\Диск д\ДИЗАЙН\ПРЕЗЕНТАЦИИ\2021\Презентация по ЕСИА\фон\снилс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26994">
              <a:off x="7889927" y="1559682"/>
              <a:ext cx="968403" cy="64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988550" y="1186499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СНИЛС</a:t>
              </a:r>
              <a:endParaRPr lang="ru-RU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578297" y="2754955"/>
            <a:ext cx="1376045" cy="1393358"/>
            <a:chOff x="6712161" y="3149590"/>
            <a:chExt cx="1555389" cy="1574958"/>
          </a:xfrm>
        </p:grpSpPr>
        <p:sp>
          <p:nvSpPr>
            <p:cNvPr id="48" name="Овал 47"/>
            <p:cNvSpPr/>
            <p:nvPr/>
          </p:nvSpPr>
          <p:spPr>
            <a:xfrm>
              <a:off x="6712161" y="3149590"/>
              <a:ext cx="1555389" cy="1574958"/>
            </a:xfrm>
            <a:prstGeom prst="ellipse">
              <a:avLst/>
            </a:prstGeom>
            <a:solidFill>
              <a:srgbClr val="FEE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46415" y="3492184"/>
              <a:ext cx="14868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Номер телефона</a:t>
              </a:r>
            </a:p>
            <a:p>
              <a:pPr algn="ctr"/>
              <a:r>
                <a:rPr lang="ru-RU" sz="12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и</a:t>
              </a:r>
              <a:r>
                <a:rPr lang="ru-RU" sz="1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ли адрес </a:t>
              </a:r>
            </a:p>
            <a:p>
              <a:pPr algn="ctr"/>
              <a:r>
                <a:rPr lang="ru-RU" sz="1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электронной почты</a:t>
              </a:r>
              <a:endParaRPr lang="ru-RU" sz="1200" b="1" dirty="0">
                <a:solidFill>
                  <a:srgbClr val="0070C0"/>
                </a:solidFill>
              </a:endParaRPr>
            </a:p>
          </p:txBody>
        </p:sp>
        <p:pic>
          <p:nvPicPr>
            <p:cNvPr id="14" name="Picture 2" descr="G:\Диск д\ДИЗАЙН\ПРЕЗЕНТАЦИИ\2021\Презентация по ЕСИА\phone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120" y="4213728"/>
              <a:ext cx="339709" cy="344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G:\Диск д\ДИЗАЙН\ПРЕЗЕНТАЦИИ\2021\Презентация по ЕСИА\Email-Icon-PNG-Transparent-Image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470" y="4217385"/>
              <a:ext cx="342587" cy="34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угольник 38"/>
          <p:cNvSpPr/>
          <p:nvPr/>
        </p:nvSpPr>
        <p:spPr>
          <a:xfrm>
            <a:off x="0" y="152518"/>
            <a:ext cx="5493712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81904" y="211369"/>
            <a:ext cx="2146940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РЕГИСТРАЦИЯ В ЕСИА:</a:t>
            </a: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6150858" y="53585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49850" y="491284"/>
            <a:ext cx="2216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Что понадобится?</a:t>
            </a:r>
          </a:p>
        </p:txBody>
      </p:sp>
    </p:spTree>
  </p:cSld>
  <p:clrMapOvr>
    <a:masterClrMapping/>
  </p:clrMapOvr>
  <p:transition spd="med" advTm="37565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39105"/>
            <a:ext cx="9144000" cy="13043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Group 36"/>
          <p:cNvGrpSpPr/>
          <p:nvPr/>
        </p:nvGrpSpPr>
        <p:grpSpPr>
          <a:xfrm rot="10800000">
            <a:off x="91566" y="886159"/>
            <a:ext cx="6693077" cy="927655"/>
            <a:chOff x="3074218" y="2072213"/>
            <a:chExt cx="4030912" cy="101799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Notched Right Arrow 34"/>
            <p:cNvSpPr/>
            <p:nvPr/>
          </p:nvSpPr>
          <p:spPr>
            <a:xfrm>
              <a:off x="3074218" y="2072213"/>
              <a:ext cx="2878772" cy="1017999"/>
            </a:xfrm>
            <a:prstGeom prst="notchedRightArrow">
              <a:avLst>
                <a:gd name="adj1" fmla="val 100000"/>
                <a:gd name="adj2" fmla="val 514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32856" y="2072213"/>
              <a:ext cx="2072274" cy="101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0800000">
            <a:off x="91571" y="2095910"/>
            <a:ext cx="6611887" cy="677494"/>
            <a:chOff x="-1247884" y="2072213"/>
            <a:chExt cx="8353014" cy="101800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5" name="Notched Right Arrow 44"/>
            <p:cNvSpPr/>
            <p:nvPr/>
          </p:nvSpPr>
          <p:spPr>
            <a:xfrm>
              <a:off x="-1247884" y="2072215"/>
              <a:ext cx="7200874" cy="1017999"/>
            </a:xfrm>
            <a:prstGeom prst="notchedRightArrow">
              <a:avLst>
                <a:gd name="adj1" fmla="val 100000"/>
                <a:gd name="adj2" fmla="val 514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32856" y="2072213"/>
              <a:ext cx="2072274" cy="101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 rot="10800000">
            <a:off x="102678" y="3051230"/>
            <a:ext cx="6600781" cy="677493"/>
            <a:chOff x="3074218" y="2072213"/>
            <a:chExt cx="4030912" cy="101799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" name="Notched Right Arrow 50"/>
            <p:cNvSpPr/>
            <p:nvPr/>
          </p:nvSpPr>
          <p:spPr>
            <a:xfrm>
              <a:off x="3074218" y="2072213"/>
              <a:ext cx="2878772" cy="1017999"/>
            </a:xfrm>
            <a:prstGeom prst="notchedRightArrow">
              <a:avLst>
                <a:gd name="adj1" fmla="val 100000"/>
                <a:gd name="adj2" fmla="val 514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32856" y="2072213"/>
              <a:ext cx="2072274" cy="101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8434" y="670719"/>
            <a:ext cx="1105624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Упрощённая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8434" y="1880466"/>
            <a:ext cx="1146981" cy="215444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Стандартная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0339" y="2835789"/>
            <a:ext cx="1514132" cy="215444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Подтверждённая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0" y="152518"/>
            <a:ext cx="9144000" cy="4995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21000">
                <a:srgbClr val="85C2FF"/>
              </a:gs>
              <a:gs pos="45000">
                <a:srgbClr val="C4D6EB">
                  <a:lumMod val="53000"/>
                  <a:lumOff val="47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725141" y="211369"/>
            <a:ext cx="2377550" cy="38186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ВИДЫ УЧЕТНЫХ ЗАПИСЕЙ:</a:t>
            </a: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188057" y="890489"/>
            <a:ext cx="6284974" cy="92333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000" dirty="0">
                <a:solidFill>
                  <a:srgbClr val="0070C0"/>
                </a:solidFill>
              </a:rPr>
              <a:t>Э</a:t>
            </a:r>
            <a:r>
              <a:rPr lang="ru-RU" sz="1000" dirty="0" smtClean="0">
                <a:solidFill>
                  <a:srgbClr val="0070C0"/>
                </a:solidFill>
              </a:rPr>
              <a:t>то </a:t>
            </a:r>
            <a:r>
              <a:rPr lang="ru-RU" sz="1000" dirty="0">
                <a:solidFill>
                  <a:srgbClr val="0070C0"/>
                </a:solidFill>
              </a:rPr>
              <a:t>самый начальный вариант, дающий минимальные возможности на сайте. Он не подразумевает введения всех паспортных данных и подтверждения личности. Достаточно просто зарегистрироваться </a:t>
            </a:r>
            <a:endParaRPr lang="ru-RU" sz="1000" dirty="0" smtClean="0">
              <a:solidFill>
                <a:srgbClr val="0070C0"/>
              </a:solidFill>
            </a:endParaRPr>
          </a:p>
          <a:p>
            <a:pPr algn="l"/>
            <a:r>
              <a:rPr lang="ru-RU" sz="1000" dirty="0" smtClean="0">
                <a:solidFill>
                  <a:srgbClr val="0070C0"/>
                </a:solidFill>
              </a:rPr>
              <a:t>под </a:t>
            </a:r>
            <a:r>
              <a:rPr lang="ru-RU" sz="1000" dirty="0">
                <a:solidFill>
                  <a:srgbClr val="0070C0"/>
                </a:solidFill>
              </a:rPr>
              <a:t>своим именем, ввести электронный адрес или номер </a:t>
            </a:r>
            <a:r>
              <a:rPr lang="ru-RU" sz="1000" dirty="0" smtClean="0">
                <a:solidFill>
                  <a:srgbClr val="0070C0"/>
                </a:solidFill>
              </a:rPr>
              <a:t>телефона. </a:t>
            </a:r>
          </a:p>
          <a:p>
            <a:pPr algn="l"/>
            <a:r>
              <a:rPr lang="ru-RU" sz="1000" b="1" dirty="0" smtClean="0">
                <a:solidFill>
                  <a:srgbClr val="0070C0"/>
                </a:solidFill>
              </a:rPr>
              <a:t>Доступны </a:t>
            </a:r>
            <a:r>
              <a:rPr lang="ru-RU" sz="1000" b="1" dirty="0">
                <a:solidFill>
                  <a:srgbClr val="0070C0"/>
                </a:solidFill>
              </a:rPr>
              <a:t>минимальные возможности</a:t>
            </a:r>
            <a:r>
              <a:rPr lang="ru-RU" sz="1000" b="1" dirty="0" smtClean="0">
                <a:solidFill>
                  <a:srgbClr val="0070C0"/>
                </a:solidFill>
              </a:rPr>
              <a:t>: </a:t>
            </a:r>
          </a:p>
          <a:p>
            <a:pPr algn="l"/>
            <a:r>
              <a:rPr lang="ru-RU" sz="1000" dirty="0" smtClean="0">
                <a:solidFill>
                  <a:srgbClr val="0070C0"/>
                </a:solidFill>
              </a:rPr>
              <a:t>Проверка штрафов ГИБДД, получение выписки из реестра юр. </a:t>
            </a:r>
            <a:r>
              <a:rPr lang="ru-RU" sz="1000" dirty="0">
                <a:solidFill>
                  <a:srgbClr val="0070C0"/>
                </a:solidFill>
              </a:rPr>
              <a:t>л</a:t>
            </a:r>
            <a:r>
              <a:rPr lang="ru-RU" sz="1000" dirty="0" smtClean="0">
                <a:solidFill>
                  <a:srgbClr val="0070C0"/>
                </a:solidFill>
              </a:rPr>
              <a:t>иц; просмотр справочных данных по доступным сервисам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190805" y="2203824"/>
            <a:ext cx="6224619" cy="4616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000" dirty="0">
                <a:solidFill>
                  <a:srgbClr val="0070C0"/>
                </a:solidFill>
              </a:rPr>
              <a:t>Стандартная учетная запись дает возможность записаться к врачу, проверить штрафы, записаться на прием в госорганы. </a:t>
            </a:r>
            <a:r>
              <a:rPr lang="ru-RU" sz="1000" dirty="0" smtClean="0">
                <a:solidFill>
                  <a:srgbClr val="0070C0"/>
                </a:solidFill>
              </a:rPr>
              <a:t>Для получения </a:t>
            </a:r>
            <a:r>
              <a:rPr lang="ru-RU" sz="1000" dirty="0">
                <a:solidFill>
                  <a:srgbClr val="0070C0"/>
                </a:solidFill>
              </a:rPr>
              <a:t>стандартной записи </a:t>
            </a:r>
            <a:r>
              <a:rPr lang="ru-RU" sz="1000" dirty="0" smtClean="0">
                <a:solidFill>
                  <a:srgbClr val="0070C0"/>
                </a:solidFill>
              </a:rPr>
              <a:t>необходимо указать </a:t>
            </a:r>
            <a:r>
              <a:rPr lang="ru-RU" sz="1000" dirty="0">
                <a:solidFill>
                  <a:srgbClr val="0070C0"/>
                </a:solidFill>
              </a:rPr>
              <a:t>свои паспортные данные. </a:t>
            </a:r>
            <a:r>
              <a:rPr lang="ru-RU" sz="1000" b="1" dirty="0" smtClean="0">
                <a:solidFill>
                  <a:srgbClr val="0070C0"/>
                </a:solidFill>
              </a:rPr>
              <a:t>Доступны: </a:t>
            </a:r>
            <a:r>
              <a:rPr lang="ru-RU" sz="1000" dirty="0" smtClean="0">
                <a:solidFill>
                  <a:srgbClr val="0070C0"/>
                </a:solidFill>
              </a:rPr>
              <a:t>Запись к врачу, получение выписки о состоянии счета, проверка налоговой задолженности.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199163" y="3313034"/>
            <a:ext cx="6273867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000" dirty="0">
                <a:solidFill>
                  <a:srgbClr val="0070C0"/>
                </a:solidFill>
              </a:rPr>
              <a:t>Э</a:t>
            </a:r>
            <a:r>
              <a:rPr lang="ru-RU" sz="1000" dirty="0" smtClean="0">
                <a:solidFill>
                  <a:srgbClr val="0070C0"/>
                </a:solidFill>
              </a:rPr>
              <a:t>то </a:t>
            </a:r>
            <a:r>
              <a:rPr lang="ru-RU" sz="1000" dirty="0">
                <a:solidFill>
                  <a:srgbClr val="0070C0"/>
                </a:solidFill>
              </a:rPr>
              <a:t>статус вашего аккаунта на Госуслугах, который дает право пользоваться всеми услугами </a:t>
            </a:r>
            <a:r>
              <a:rPr lang="ru-RU" sz="1000" dirty="0" smtClean="0">
                <a:solidFill>
                  <a:srgbClr val="0070C0"/>
                </a:solidFill>
              </a:rPr>
              <a:t>портала.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2071246" y="3918603"/>
            <a:ext cx="6917538" cy="4616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</a:rPr>
              <a:t>При условии что вы являетесь клиентом одних из этих банков, можно зарегистрироваться  и (или) подтвердить свою учетную запись в веб-версиях интернет-банков или мобильных приложениях без необходимости очного посещения отделения банка или центров и офисов «Мои документы»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72" y="3924832"/>
            <a:ext cx="1645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Подтверждение</a:t>
            </a:r>
            <a:endParaRPr lang="ru-RU" sz="1400" b="1" dirty="0">
              <a:solidFill>
                <a:schemeClr val="bg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личности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7543800" y="162086"/>
            <a:ext cx="1600200" cy="133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6146" name="Picture 2" descr="G:\Диск д\ДИЗАЙН\ПРЕЗЕНТАЦИИ\2022\Приемущества портала госуслуги\иконки\b657d15a00ec8fd5ff0ce2099edfd7e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62" y="4318204"/>
            <a:ext cx="1539940" cy="7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Диск д\ДИЗАЙН\ПРЕЗЕНТАЦИИ\2022\Приемущества портала госуслуги\иконки\1537391520_big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63" y="4440030"/>
            <a:ext cx="1096874" cy="5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Диск д\ДИЗАЙН\ПРЕЗЕНТАЦИИ\2022\Приемущества портала госуслуги\иконки\cdcfaa57-cb0e-4d7a-a8ef-685952a46d71_eXkwCy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93" y="4375762"/>
            <a:ext cx="1722486" cy="6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Диск д\ДИЗАЙН\ПРЕЗЕНТАЦИИ\2022\Приемущества портала госуслуги\иконки\VTB24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50" y="4503505"/>
            <a:ext cx="1488063" cy="4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Равнобедренный треугольник 26"/>
          <p:cNvSpPr/>
          <p:nvPr/>
        </p:nvSpPr>
        <p:spPr>
          <a:xfrm rot="5400000">
            <a:off x="1593628" y="4048741"/>
            <a:ext cx="436755" cy="3222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784644" y="877492"/>
            <a:ext cx="23593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Упрощенная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учетная запись 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ru-RU" sz="1400" i="1" dirty="0" smtClean="0">
                <a:solidFill>
                  <a:srgbClr val="699BFF"/>
                </a:solidFill>
                <a:latin typeface="Calibri" panose="020F0502020204030204" pitchFamily="34" charset="0"/>
              </a:rPr>
              <a:t>ФИО</a:t>
            </a:r>
            <a:endParaRPr lang="ru-RU" sz="1400" i="1" dirty="0">
              <a:solidFill>
                <a:srgbClr val="699B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4065" y="670878"/>
            <a:ext cx="227983" cy="2287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1</a:t>
            </a:r>
            <a:endParaRPr lang="ru-RU" sz="1800" dirty="0"/>
          </a:p>
        </p:txBody>
      </p:sp>
      <p:pic>
        <p:nvPicPr>
          <p:cNvPr id="30" name="Picture 4" descr="G:\Диск д\ДИЗАЙН\00КОЛЛЕГИЯ\03 КОЛЛЕГИЯ 2020\КОЛЛЕГИЯ С ОСТРОВСКИМ\ПРЕЗЕНТАЦИЯ НИКОЛАЕВ\иконки\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83566"/>
            <a:ext cx="398007" cy="2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876280" y="1918003"/>
            <a:ext cx="207460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Стандартная 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(проверенная) </a:t>
            </a:r>
            <a:endParaRPr lang="ru-RU" sz="12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учетная запись</a:t>
            </a:r>
            <a:endParaRPr lang="ru-RU" sz="1200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ru-RU" sz="1400" i="1" dirty="0" smtClean="0">
                <a:solidFill>
                  <a:srgbClr val="699BFF"/>
                </a:solidFill>
                <a:latin typeface="Calibri" panose="020F0502020204030204" pitchFamily="34" charset="0"/>
              </a:rPr>
              <a:t>Паспортные данные +</a:t>
            </a:r>
          </a:p>
          <a:p>
            <a:r>
              <a:rPr lang="ru-RU" sz="1400" i="1" dirty="0" smtClean="0">
                <a:solidFill>
                  <a:srgbClr val="699BFF"/>
                </a:solidFill>
                <a:latin typeface="Calibri" panose="020F0502020204030204" pitchFamily="34" charset="0"/>
              </a:rPr>
              <a:t>СНИЛС</a:t>
            </a:r>
            <a:endParaRPr lang="ru-RU" sz="1400" i="1" dirty="0">
              <a:solidFill>
                <a:srgbClr val="699BFF"/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5657" y="1880876"/>
            <a:ext cx="264224" cy="2213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2</a:t>
            </a:r>
            <a:endParaRPr lang="ru-RU" sz="1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713206" y="2529243"/>
            <a:ext cx="1291118" cy="436654"/>
            <a:chOff x="6418161" y="2525085"/>
            <a:chExt cx="1451173" cy="506194"/>
          </a:xfrm>
        </p:grpSpPr>
        <p:pic>
          <p:nvPicPr>
            <p:cNvPr id="33" name="Picture 5" descr="G:\Диск д\ДИЗАЙН\ПРЕЗЕНТАЦИИ\2021\Презентация по ЕСИА\фон\снилс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26994">
              <a:off x="6882650" y="2609963"/>
              <a:ext cx="435158" cy="29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G:\Диск д\ДИЗАЙН\ПРЕЗЕНТАЦИИ\2021\Презентация по ЕСИА\фон\pasport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91" t="17480" r="1791" b="15886"/>
            <a:stretch/>
          </p:blipFill>
          <p:spPr bwMode="auto">
            <a:xfrm>
              <a:off x="6418161" y="2548945"/>
              <a:ext cx="421760" cy="48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G:\Диск д\ДИЗАЙН\00КОЛЛЕГИЯ\03 КОЛЛЕГИЯ 2020\КОЛЛЕГИЯ С ОСТРОВСКИМ\ПРЕЗЕНТАЦИЯ НИКОЛАЕВ\иконки\09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680" y="2525085"/>
              <a:ext cx="436654" cy="436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/>
          <p:cNvSpPr txBox="1"/>
          <p:nvPr/>
        </p:nvSpPr>
        <p:spPr>
          <a:xfrm>
            <a:off x="6604327" y="2989116"/>
            <a:ext cx="23618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Подтвержденная учетная запись</a:t>
            </a:r>
          </a:p>
          <a:p>
            <a:r>
              <a:rPr lang="ru-RU" sz="1400" i="1" dirty="0">
                <a:solidFill>
                  <a:srgbClr val="699BFF"/>
                </a:solidFill>
                <a:latin typeface="Calibri" panose="020F0502020204030204" pitchFamily="34" charset="0"/>
              </a:rPr>
              <a:t>Все данные </a:t>
            </a:r>
            <a:r>
              <a:rPr lang="ru-RU" sz="1400" i="1" dirty="0" smtClean="0">
                <a:solidFill>
                  <a:srgbClr val="699BFF"/>
                </a:solidFill>
                <a:latin typeface="Calibri" panose="020F0502020204030204" pitchFamily="34" charset="0"/>
              </a:rPr>
              <a:t>подтверждены</a:t>
            </a:r>
          </a:p>
          <a:p>
            <a:r>
              <a:rPr lang="ru-RU" sz="1400" i="1" dirty="0" smtClean="0">
                <a:solidFill>
                  <a:srgbClr val="699BFF"/>
                </a:solidFill>
                <a:latin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699BFF"/>
                </a:solidFill>
                <a:latin typeface="Calibri" panose="020F0502020204030204" pitchFamily="34" charset="0"/>
              </a:rPr>
              <a:t>и </a:t>
            </a:r>
            <a:r>
              <a:rPr lang="ru-RU" sz="1400" i="1" dirty="0" smtClean="0">
                <a:solidFill>
                  <a:srgbClr val="699BFF"/>
                </a:solidFill>
                <a:latin typeface="Calibri" panose="020F0502020204030204" pitchFamily="34" charset="0"/>
              </a:rPr>
              <a:t>проверены</a:t>
            </a:r>
            <a:endParaRPr lang="ru-RU" sz="1400" i="1" dirty="0">
              <a:solidFill>
                <a:srgbClr val="699BFF"/>
              </a:solidFill>
              <a:latin typeface="Calibri" panose="020F0502020204030204" pitchFamily="34" charset="0"/>
            </a:endParaRPr>
          </a:p>
        </p:txBody>
      </p:sp>
      <p:pic>
        <p:nvPicPr>
          <p:cNvPr id="40" name="Picture 5" descr="G:\Диск д\ДИЗАЙН\ПРЕЗЕНТАЦИИ\2021\Презентация по ЕСИА\фон\снил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994">
            <a:off x="8150318" y="3451348"/>
            <a:ext cx="387163" cy="2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G:\Диск д\ДИЗАЙН\ПРЕЗЕНТАЦИИ\2021\Презентация по ЕСИА\фон\pasport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" t="17480" r="1791" b="15886"/>
          <a:stretch/>
        </p:blipFill>
        <p:spPr bwMode="auto">
          <a:xfrm>
            <a:off x="7737059" y="3398712"/>
            <a:ext cx="375243" cy="4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G:\Диск д\ДИЗАЙН\ПРЕЗЕНТАЦИИ\ПРЕЗЕНТАЦИЯ ДЛЯ РУДОМЕТКИНА АН\иконки\magnifying-glas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921" y="3421814"/>
            <a:ext cx="356322" cy="3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G:\Диск д\ДИЗАЙН\00КОЛЛЕГИЯ\03 КОЛЛЕГИЯ 2020\КОЛЛЕГИЯ С ОСТРОВСКИМ\ПРЕЗЕНТАЦИЯ НИКОЛАЕВ\иконки\0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83" y="3453067"/>
            <a:ext cx="311204" cy="30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Овал 46"/>
          <p:cNvSpPr/>
          <p:nvPr/>
        </p:nvSpPr>
        <p:spPr>
          <a:xfrm>
            <a:off x="69894" y="2815508"/>
            <a:ext cx="258540" cy="2374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19394084"/>
      </p:ext>
    </p:extLst>
  </p:cSld>
  <p:clrMapOvr>
    <a:masterClrMapping/>
  </p:clrMapOvr>
  <p:transition advTm="136165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3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D9FAC"/>
      </a:accent1>
      <a:accent2>
        <a:srgbClr val="5B4470"/>
      </a:accent2>
      <a:accent3>
        <a:srgbClr val="FEB834"/>
      </a:accent3>
      <a:accent4>
        <a:srgbClr val="D7562E"/>
      </a:accent4>
      <a:accent5>
        <a:srgbClr val="1BB29C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37155</TotalTime>
  <Words>680</Words>
  <Application>Microsoft Office PowerPoint</Application>
  <PresentationFormat>Экран (16:9)</PresentationFormat>
  <Paragraphs>192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Пушкина Нонна Михайловна</cp:lastModifiedBy>
  <cp:revision>7616</cp:revision>
  <cp:lastPrinted>2021-03-04T08:06:18Z</cp:lastPrinted>
  <dcterms:created xsi:type="dcterms:W3CDTF">2014-09-03T19:30:44Z</dcterms:created>
  <dcterms:modified xsi:type="dcterms:W3CDTF">2022-08-05T14:52:09Z</dcterms:modified>
</cp:coreProperties>
</file>