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4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5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16.xml" ContentType="application/vnd.openxmlformats-officedocument.presentationml.notesSlide+xml"/>
  <Override PartName="/ppt/charts/chart26.xml" ContentType="application/vnd.openxmlformats-officedocument.drawingml.chart+xml"/>
  <Override PartName="/ppt/drawings/drawing4.xml" ContentType="application/vnd.openxmlformats-officedocument.drawingml.chartshapes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notesSlides/notesSlide17.xml" ContentType="application/vnd.openxmlformats-officedocument.presentationml.notesSlid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notesSlides/notesSlide18.xml" ContentType="application/vnd.openxmlformats-officedocument.presentationml.notesSl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notesSlides/notesSlide19.xml" ContentType="application/vnd.openxmlformats-officedocument.presentationml.notesSlide+xml"/>
  <Override PartName="/ppt/charts/chart40.xml" ContentType="application/vnd.openxmlformats-officedocument.drawingml.chart+xml"/>
  <Override PartName="/ppt/drawings/drawing5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3.xml" ContentType="application/vnd.openxmlformats-officedocument.presentationml.notesSlide+xml"/>
  <Override PartName="/ppt/charts/chart7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5.xml" ContentType="application/vnd.openxmlformats-officedocument.presentationml.notesSlide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6.xml" ContentType="application/vnd.openxmlformats-officedocument.presentationml.notesSlide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75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notesSlides/notesSlide27.xml" ContentType="application/vnd.openxmlformats-officedocument.presentationml.notesSlide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notesSlides/notesSlide28.xml" ContentType="application/vnd.openxmlformats-officedocument.presentationml.notesSlide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notesSlides/notesSlide29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2"/>
  </p:notesMasterIdLst>
  <p:handoutMasterIdLst>
    <p:handoutMasterId r:id="rId73"/>
  </p:handoutMasterIdLst>
  <p:sldIdLst>
    <p:sldId id="361" r:id="rId2"/>
    <p:sldId id="411" r:id="rId3"/>
    <p:sldId id="413" r:id="rId4"/>
    <p:sldId id="490" r:id="rId5"/>
    <p:sldId id="452" r:id="rId6"/>
    <p:sldId id="438" r:id="rId7"/>
    <p:sldId id="470" r:id="rId8"/>
    <p:sldId id="381" r:id="rId9"/>
    <p:sldId id="485" r:id="rId10"/>
    <p:sldId id="480" r:id="rId11"/>
    <p:sldId id="491" r:id="rId12"/>
    <p:sldId id="382" r:id="rId13"/>
    <p:sldId id="440" r:id="rId14"/>
    <p:sldId id="347" r:id="rId15"/>
    <p:sldId id="496" r:id="rId16"/>
    <p:sldId id="441" r:id="rId17"/>
    <p:sldId id="443" r:id="rId18"/>
    <p:sldId id="435" r:id="rId19"/>
    <p:sldId id="385" r:id="rId20"/>
    <p:sldId id="437" r:id="rId21"/>
    <p:sldId id="483" r:id="rId22"/>
    <p:sldId id="444" r:id="rId23"/>
    <p:sldId id="445" r:id="rId24"/>
    <p:sldId id="448" r:id="rId25"/>
    <p:sldId id="449" r:id="rId26"/>
    <p:sldId id="450" r:id="rId27"/>
    <p:sldId id="451" r:id="rId28"/>
    <p:sldId id="369" r:id="rId29"/>
    <p:sldId id="454" r:id="rId30"/>
    <p:sldId id="455" r:id="rId31"/>
    <p:sldId id="456" r:id="rId32"/>
    <p:sldId id="457" r:id="rId33"/>
    <p:sldId id="458" r:id="rId34"/>
    <p:sldId id="492" r:id="rId35"/>
    <p:sldId id="433" r:id="rId36"/>
    <p:sldId id="414" r:id="rId37"/>
    <p:sldId id="460" r:id="rId38"/>
    <p:sldId id="482" r:id="rId39"/>
    <p:sldId id="471" r:id="rId40"/>
    <p:sldId id="463" r:id="rId41"/>
    <p:sldId id="464" r:id="rId42"/>
    <p:sldId id="465" r:id="rId43"/>
    <p:sldId id="484" r:id="rId44"/>
    <p:sldId id="495" r:id="rId45"/>
    <p:sldId id="489" r:id="rId46"/>
    <p:sldId id="497" r:id="rId47"/>
    <p:sldId id="462" r:id="rId48"/>
    <p:sldId id="395" r:id="rId49"/>
    <p:sldId id="418" r:id="rId50"/>
    <p:sldId id="419" r:id="rId51"/>
    <p:sldId id="420" r:id="rId52"/>
    <p:sldId id="421" r:id="rId53"/>
    <p:sldId id="422" r:id="rId54"/>
    <p:sldId id="424" r:id="rId55"/>
    <p:sldId id="423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472" r:id="rId64"/>
    <p:sldId id="473" r:id="rId65"/>
    <p:sldId id="474" r:id="rId66"/>
    <p:sldId id="475" r:id="rId67"/>
    <p:sldId id="487" r:id="rId68"/>
    <p:sldId id="488" r:id="rId69"/>
    <p:sldId id="468" r:id="rId70"/>
    <p:sldId id="469" r:id="rId71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90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347"/>
            <p14:sldId id="496"/>
            <p14:sldId id="441"/>
            <p14:sldId id="443"/>
            <p14:sldId id="435"/>
            <p14:sldId id="385"/>
            <p14:sldId id="437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55"/>
            <p14:sldId id="456"/>
            <p14:sldId id="457"/>
            <p14:sldId id="458"/>
            <p14:sldId id="492"/>
            <p14:sldId id="433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420"/>
            <p14:sldId id="421"/>
            <p14:sldId id="422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75"/>
            <p14:sldId id="487"/>
            <p14:sldId id="488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99FF"/>
    <a:srgbClr val="00FF00"/>
    <a:srgbClr val="FF0066"/>
    <a:srgbClr val="FF9933"/>
    <a:srgbClr val="FFFF00"/>
    <a:srgbClr val="FF0000"/>
    <a:srgbClr val="FF9900"/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3.xlsx"/><Relationship Id="rId1" Type="http://schemas.openxmlformats.org/officeDocument/2006/relationships/image" Target="../media/image114.jpeg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0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1.xlsx"/><Relationship Id="rId1" Type="http://schemas.openxmlformats.org/officeDocument/2006/relationships/image" Target="../media/image138.jpeg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4905334938514863E-2"/>
          <c:y val="0.14721332999629189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1798764972009635E-2"/>
                  <c:y val="2.5231736576378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5260799052920116E-2"/>
                  <c:y val="7.6950367620562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"Таргет Инвест"</c:v>
                </c:pt>
                <c:pt idx="4">
                  <c:v>ООО "ИЗ ДСП"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8.9</c:v>
                </c:pt>
                <c:pt idx="1">
                  <c:v>1.3</c:v>
                </c:pt>
                <c:pt idx="2">
                  <c:v>1.7000000000000008</c:v>
                </c:pt>
                <c:pt idx="3">
                  <c:v>7.8</c:v>
                </c:pt>
                <c:pt idx="4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37469.1</c:v>
                </c:pt>
                <c:pt idx="1">
                  <c:v>249570.3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248866.1</c:v>
                </c:pt>
                <c:pt idx="1">
                  <c:v>38238.199999999997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81069750419879"/>
          <c:y val="0.19929730029996681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37955.4</c:v>
                </c:pt>
                <c:pt idx="1">
                  <c:v>48941.9</c:v>
                </c:pt>
                <c:pt idx="2">
                  <c:v>37469.1</c:v>
                </c:pt>
                <c:pt idx="3">
                  <c:v>38920.699999999997</c:v>
                </c:pt>
                <c:pt idx="4">
                  <c:v>40741.9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4932744"/>
        <c:axId val="424659768"/>
      </c:barChart>
      <c:catAx>
        <c:axId val="424932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4659768"/>
        <c:crosses val="autoZero"/>
        <c:auto val="1"/>
        <c:lblAlgn val="ctr"/>
        <c:lblOffset val="100"/>
        <c:noMultiLvlLbl val="0"/>
      </c:catAx>
      <c:valAx>
        <c:axId val="424659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249327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9060154932280285"/>
          <c:y val="0.3965262277255392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007006797224601"/>
          <c:y val="0.17633688849387116"/>
          <c:w val="0.74992993202775948"/>
          <c:h val="0.67425707179489514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1360456"/>
        <c:axId val="479162368"/>
      </c:lineChart>
      <c:catAx>
        <c:axId val="171360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479162368"/>
        <c:crosses val="autoZero"/>
        <c:auto val="1"/>
        <c:lblAlgn val="ctr"/>
        <c:lblOffset val="100"/>
        <c:noMultiLvlLbl val="0"/>
      </c:catAx>
      <c:valAx>
        <c:axId val="47916236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17136045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37955.4</c:v>
                </c:pt>
                <c:pt idx="1">
                  <c:v>48941.9</c:v>
                </c:pt>
                <c:pt idx="2" formatCode="General">
                  <c:v>37469.1</c:v>
                </c:pt>
                <c:pt idx="3">
                  <c:v>38920.699999999997</c:v>
                </c:pt>
                <c:pt idx="4" formatCode="General">
                  <c:v>40741.9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9561224"/>
        <c:axId val="479561616"/>
      </c:lineChart>
      <c:catAx>
        <c:axId val="479561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79561616"/>
        <c:crosses val="autoZero"/>
        <c:auto val="1"/>
        <c:lblAlgn val="ctr"/>
        <c:lblOffset val="100"/>
        <c:noMultiLvlLbl val="0"/>
      </c:catAx>
      <c:valAx>
        <c:axId val="479561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79561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34471.599999999999</c:v>
                </c:pt>
                <c:pt idx="1">
                  <c:v>44518.7</c:v>
                </c:pt>
                <c:pt idx="2">
                  <c:v>34057</c:v>
                </c:pt>
                <c:pt idx="3">
                  <c:v>35474.9</c:v>
                </c:pt>
                <c:pt idx="4">
                  <c:v>37162.9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2225280"/>
        <c:axId val="222227632"/>
      </c:barChart>
      <c:catAx>
        <c:axId val="222225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2227632"/>
        <c:crosses val="autoZero"/>
        <c:auto val="1"/>
        <c:lblAlgn val="ctr"/>
        <c:lblOffset val="100"/>
        <c:noMultiLvlLbl val="0"/>
      </c:catAx>
      <c:valAx>
        <c:axId val="2222276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2225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34471.599999999999</c:v>
                </c:pt>
                <c:pt idx="1">
                  <c:v>44518.7</c:v>
                </c:pt>
                <c:pt idx="2">
                  <c:v>34057</c:v>
                </c:pt>
                <c:pt idx="3">
                  <c:v>35474.9</c:v>
                </c:pt>
                <c:pt idx="4">
                  <c:v>37162.9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228416"/>
        <c:axId val="445466480"/>
      </c:lineChart>
      <c:catAx>
        <c:axId val="2222284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45466480"/>
        <c:crosses val="autoZero"/>
        <c:auto val="1"/>
        <c:lblAlgn val="ctr"/>
        <c:lblOffset val="100"/>
        <c:noMultiLvlLbl val="0"/>
      </c:catAx>
      <c:valAx>
        <c:axId val="44546648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22228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34057</c:v>
                </c:pt>
                <c:pt idx="1">
                  <c:v>4181.2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35474.9</c:v>
                </c:pt>
                <c:pt idx="1">
                  <c:v>4245.3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37162.9</c:v>
                </c:pt>
                <c:pt idx="1">
                  <c:v>4410.7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83423205933889E-3"/>
          <c:y val="3.9817242528608056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2464</c:v>
                </c:pt>
                <c:pt idx="1">
                  <c:v>986.4</c:v>
                </c:pt>
                <c:pt idx="2">
                  <c:v>95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379924284765837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459.9</c:v>
                </c:pt>
                <c:pt idx="1">
                  <c:v>513</c:v>
                </c:pt>
                <c:pt idx="2">
                  <c:v>710.7</c:v>
                </c:pt>
                <c:pt idx="3">
                  <c:v>739.1</c:v>
                </c:pt>
                <c:pt idx="4">
                  <c:v>768.7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215983698804E-3"/>
                  <c:y val="-2.369402137136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54.1</c:v>
                </c:pt>
                <c:pt idx="1">
                  <c:v>335.8</c:v>
                </c:pt>
                <c:pt idx="2">
                  <c:v>348</c:v>
                </c:pt>
                <c:pt idx="3">
                  <c:v>362.7</c:v>
                </c:pt>
                <c:pt idx="4">
                  <c:v>378.6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666699"/>
            </a:solidFill>
            <a:ln>
              <a:solidFill>
                <a:srgbClr val="CC66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1996.8</c:v>
                </c:pt>
                <c:pt idx="2">
                  <c:v>1708.2</c:v>
                </c:pt>
                <c:pt idx="3">
                  <c:v>1771.8</c:v>
                </c:pt>
                <c:pt idx="4">
                  <c:v>1836.6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75798536"/>
        <c:axId val="175795792"/>
      </c:barChart>
      <c:catAx>
        <c:axId val="175798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75795792"/>
        <c:crosses val="autoZero"/>
        <c:auto val="1"/>
        <c:lblAlgn val="ctr"/>
        <c:lblOffset val="100"/>
        <c:tickMarkSkip val="1"/>
        <c:noMultiLvlLbl val="0"/>
      </c:catAx>
      <c:valAx>
        <c:axId val="175795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5798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80382268619415E-3"/>
          <c:y val="4.01263964076191E-2"/>
          <c:w val="0.98695152490563698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2978</c:v>
                </c:pt>
                <c:pt idx="1">
                  <c:v>3832</c:v>
                </c:pt>
                <c:pt idx="2">
                  <c:v>2861.9</c:v>
                </c:pt>
                <c:pt idx="3">
                  <c:v>2873.6</c:v>
                </c:pt>
                <c:pt idx="4">
                  <c:v>2983.9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793832"/>
        <c:axId val="175796184"/>
      </c:lineChart>
      <c:catAx>
        <c:axId val="1757938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75796184"/>
        <c:crosses val="autoZero"/>
        <c:auto val="1"/>
        <c:lblAlgn val="ctr"/>
        <c:lblOffset val="100"/>
        <c:noMultiLvlLbl val="0"/>
      </c:catAx>
      <c:valAx>
        <c:axId val="175796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5793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2861.9</c:v>
                </c:pt>
                <c:pt idx="1">
                  <c:v>35376.300000000003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2873.6</c:v>
                </c:pt>
                <c:pt idx="1">
                  <c:v>36846.6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gradFill flip="none" rotWithShape="1">
          <a:gsLst>
            <a:gs pos="0">
              <a:schemeClr val="bg2">
                <a:lumMod val="40000"/>
                <a:lumOff val="60000"/>
                <a:tint val="66000"/>
                <a:satMod val="160000"/>
              </a:schemeClr>
            </a:gs>
            <a:gs pos="50000">
              <a:schemeClr val="bg2">
                <a:lumMod val="40000"/>
                <a:lumOff val="60000"/>
                <a:tint val="44500"/>
                <a:satMod val="160000"/>
              </a:schemeClr>
            </a:gs>
            <a:gs pos="100000">
              <a:schemeClr val="bg2">
                <a:lumMod val="40000"/>
                <a:lumOff val="6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счет собственных средств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rgbClr val="FF00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rgbClr val="FFFF00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solidFill>
                  <a:schemeClr val="bg2">
                    <a:lumMod val="60000"/>
                    <a:lumOff val="40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9933"/>
              </a:solidFill>
              <a:ln w="19050">
                <a:solidFill>
                  <a:srgbClr val="FF9933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bg1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4323900918635194"/>
                  <c:y val="-6.2422491393402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2632545931758525E-2"/>
                  <c:y val="3.0669234845232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0546259842519685E-4"/>
                  <c:y val="-3.794216605327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2">
                      <a:lumMod val="60000"/>
                      <a:lumOff val="4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Заработная плата</c:v>
                </c:pt>
                <c:pt idx="1">
                  <c:v>Дотации поселениям</c:v>
                </c:pt>
                <c:pt idx="2">
                  <c:v>Коммунальные платежи</c:v>
                </c:pt>
                <c:pt idx="3">
                  <c:v>Муниципальные пенсии</c:v>
                </c:pt>
                <c:pt idx="4">
                  <c:v>Резервный фонд</c:v>
                </c:pt>
                <c:pt idx="5">
                  <c:v>Материальные затраты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103481.9</c:v>
                </c:pt>
                <c:pt idx="1">
                  <c:v>21477.1</c:v>
                </c:pt>
                <c:pt idx="2">
                  <c:v>20608.900000000001</c:v>
                </c:pt>
                <c:pt idx="3">
                  <c:v>3980</c:v>
                </c:pt>
                <c:pt idx="4">
                  <c:v>600</c:v>
                </c:pt>
                <c:pt idx="5">
                  <c:v>17717.7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2983.9</c:v>
                </c:pt>
                <c:pt idx="1">
                  <c:v>38589.699999999997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478.3</c:v>
                </c:pt>
                <c:pt idx="1">
                  <c:v>591.20000000000005</c:v>
                </c:pt>
                <c:pt idx="2">
                  <c:v>550.20000000000005</c:v>
                </c:pt>
                <c:pt idx="3">
                  <c:v>572.20000000000005</c:v>
                </c:pt>
                <c:pt idx="4">
                  <c:v>595.1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9567104"/>
        <c:axId val="479568672"/>
      </c:barChart>
      <c:catAx>
        <c:axId val="479567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79568672"/>
        <c:crosses val="autoZero"/>
        <c:auto val="1"/>
        <c:lblAlgn val="ctr"/>
        <c:lblOffset val="100"/>
        <c:noMultiLvlLbl val="0"/>
      </c:catAx>
      <c:valAx>
        <c:axId val="4795686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79567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6749620412547E-2"/>
          <c:y val="0.24775686299405886"/>
          <c:w val="0.94461494047958916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478.3</c:v>
                </c:pt>
                <c:pt idx="1">
                  <c:v>591.20000000000005</c:v>
                </c:pt>
                <c:pt idx="2">
                  <c:v>550.20000000000005</c:v>
                </c:pt>
                <c:pt idx="3">
                  <c:v>572.20000000000005</c:v>
                </c:pt>
                <c:pt idx="4">
                  <c:v>533.79999999999995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4653888"/>
        <c:axId val="424651928"/>
      </c:lineChart>
      <c:catAx>
        <c:axId val="4246538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4651928"/>
        <c:crosses val="autoZero"/>
        <c:auto val="1"/>
        <c:lblAlgn val="ctr"/>
        <c:lblOffset val="100"/>
        <c:noMultiLvlLbl val="0"/>
      </c:catAx>
      <c:valAx>
        <c:axId val="4246519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4653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550.20000000000005</c:v>
                </c:pt>
                <c:pt idx="1">
                  <c:v>37688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572.20000000000005</c:v>
                </c:pt>
                <c:pt idx="1">
                  <c:v>39148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595.1</c:v>
                </c:pt>
                <c:pt idx="1">
                  <c:v>40978.5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808,5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1931.6</c:v>
                </c:pt>
                <c:pt idx="1">
                  <c:v>1808.5</c:v>
                </c:pt>
                <c:pt idx="2">
                  <c:v>769.1</c:v>
                </c:pt>
                <c:pt idx="3">
                  <c:v>799.5</c:v>
                </c:pt>
                <c:pt idx="4">
                  <c:v>831.7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9556520"/>
        <c:axId val="479557696"/>
      </c:barChart>
      <c:catAx>
        <c:axId val="479556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79557696"/>
        <c:crosses val="autoZero"/>
        <c:auto val="1"/>
        <c:lblAlgn val="ctr"/>
        <c:lblOffset val="100"/>
        <c:noMultiLvlLbl val="0"/>
      </c:catAx>
      <c:valAx>
        <c:axId val="4795576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795565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1931.6</c:v>
                </c:pt>
                <c:pt idx="1">
                  <c:v>1808.5</c:v>
                </c:pt>
                <c:pt idx="2">
                  <c:v>769.1</c:v>
                </c:pt>
                <c:pt idx="3">
                  <c:v>799.5</c:v>
                </c:pt>
                <c:pt idx="4">
                  <c:v>831.7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1583064"/>
        <c:axId val="441560720"/>
      </c:lineChart>
      <c:catAx>
        <c:axId val="441583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41560720"/>
        <c:crosses val="autoZero"/>
        <c:auto val="1"/>
        <c:lblAlgn val="ctr"/>
        <c:lblOffset val="100"/>
        <c:noMultiLvlLbl val="0"/>
      </c:catAx>
      <c:valAx>
        <c:axId val="441560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41583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258355.1</c:v>
                </c:pt>
                <c:pt idx="1">
                  <c:v>291021.7</c:v>
                </c:pt>
                <c:pt idx="2">
                  <c:v>248866.1</c:v>
                </c:pt>
                <c:pt idx="3">
                  <c:v>197780.9</c:v>
                </c:pt>
                <c:pt idx="4">
                  <c:v>201112.6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9558088"/>
        <c:axId val="479569456"/>
      </c:barChart>
      <c:catAx>
        <c:axId val="479558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79569456"/>
        <c:crosses val="autoZero"/>
        <c:auto val="1"/>
        <c:lblAlgn val="ctr"/>
        <c:lblOffset val="100"/>
        <c:noMultiLvlLbl val="0"/>
      </c:catAx>
      <c:valAx>
        <c:axId val="479569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795580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9974488431326569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258355.1</c:v>
                </c:pt>
                <c:pt idx="1">
                  <c:v>291021.7</c:v>
                </c:pt>
                <c:pt idx="2">
                  <c:v>248866.1</c:v>
                </c:pt>
                <c:pt idx="3">
                  <c:v>197780.9</c:v>
                </c:pt>
                <c:pt idx="4">
                  <c:v>201112.6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998216"/>
        <c:axId val="439001352"/>
      </c:lineChart>
      <c:catAx>
        <c:axId val="438998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39001352"/>
        <c:crosses val="autoZero"/>
        <c:auto val="1"/>
        <c:lblAlgn val="ctr"/>
        <c:lblOffset val="100"/>
        <c:noMultiLvlLbl val="0"/>
      </c:catAx>
      <c:valAx>
        <c:axId val="4390013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38998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9562792"/>
        <c:axId val="479565144"/>
      </c:lineChart>
      <c:catAx>
        <c:axId val="479562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79565144"/>
        <c:crosses val="autoZero"/>
        <c:auto val="1"/>
        <c:lblAlgn val="ctr"/>
        <c:lblOffset val="100"/>
        <c:noMultiLvlLbl val="0"/>
      </c:catAx>
      <c:valAx>
        <c:axId val="47956514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79562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287 039,4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282630.5</c:v>
                </c:pt>
                <c:pt idx="1">
                  <c:v>341772.1</c:v>
                </c:pt>
                <c:pt idx="2">
                  <c:v>287104.3</c:v>
                </c:pt>
                <c:pt idx="3">
                  <c:v>237431.2</c:v>
                </c:pt>
                <c:pt idx="4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9000960"/>
        <c:axId val="438995864"/>
      </c:barChart>
      <c:catAx>
        <c:axId val="439000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38995864"/>
        <c:crosses val="autoZero"/>
        <c:auto val="1"/>
        <c:lblAlgn val="ctr"/>
        <c:lblOffset val="100"/>
        <c:noMultiLvlLbl val="0"/>
      </c:catAx>
      <c:valAx>
        <c:axId val="4389958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390009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282630.5</c:v>
                </c:pt>
                <c:pt idx="1">
                  <c:v>341772.1</c:v>
                </c:pt>
                <c:pt idx="2">
                  <c:v>287104.3</c:v>
                </c:pt>
                <c:pt idx="3">
                  <c:v>237431.2</c:v>
                </c:pt>
                <c:pt idx="4">
                  <c:v>242613.6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999392"/>
        <c:axId val="439000176"/>
      </c:lineChart>
      <c:catAx>
        <c:axId val="438999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39000176"/>
        <c:crosses val="autoZero"/>
        <c:auto val="1"/>
        <c:lblAlgn val="ctr"/>
        <c:lblOffset val="100"/>
        <c:noMultiLvlLbl val="0"/>
      </c:catAx>
      <c:valAx>
        <c:axId val="4390001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38999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8023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36156.300000000003</c:v>
                </c:pt>
                <c:pt idx="1">
                  <c:v>31452.2</c:v>
                </c:pt>
                <c:pt idx="2">
                  <c:v>32466.2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2681640"/>
        <c:axId val="222683600"/>
      </c:barChart>
      <c:catAx>
        <c:axId val="222681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222683600"/>
        <c:crosses val="autoZero"/>
        <c:auto val="1"/>
        <c:lblAlgn val="ctr"/>
        <c:lblOffset val="100"/>
        <c:noMultiLvlLbl val="0"/>
      </c:catAx>
      <c:valAx>
        <c:axId val="2226836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2681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158275.6</c:v>
                </c:pt>
                <c:pt idx="1">
                  <c:v>144172.79999999999</c:v>
                </c:pt>
                <c:pt idx="2">
                  <c:v>143836.79999999999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4874080"/>
        <c:axId val="444874864"/>
      </c:barChart>
      <c:catAx>
        <c:axId val="444874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444874864"/>
        <c:crosses val="autoZero"/>
        <c:auto val="1"/>
        <c:lblAlgn val="ctr"/>
        <c:lblOffset val="100"/>
        <c:noMultiLvlLbl val="0"/>
      </c:catAx>
      <c:valAx>
        <c:axId val="4448748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44874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128763.8</c:v>
                </c:pt>
                <c:pt idx="1">
                  <c:v>158275.6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77058.7</c:v>
                </c:pt>
                <c:pt idx="1">
                  <c:v>144172.79999999999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9558872"/>
        <c:axId val="479562008"/>
      </c:lineChart>
      <c:catAx>
        <c:axId val="4795588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479562008"/>
        <c:crosses val="autoZero"/>
        <c:auto val="1"/>
        <c:lblAlgn val="ctr"/>
        <c:lblOffset val="100"/>
        <c:noMultiLvlLbl val="0"/>
      </c:catAx>
      <c:valAx>
        <c:axId val="47956200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479558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98776.8</c:v>
                </c:pt>
                <c:pt idx="1">
                  <c:v>143836.79999999999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157942.1</c:v>
                </c:pt>
                <c:pt idx="1">
                  <c:v>144172.79999999999</c:v>
                </c:pt>
                <c:pt idx="2">
                  <c:v>143836.79999999999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5076424"/>
        <c:axId val="475073288"/>
      </c:lineChart>
      <c:catAx>
        <c:axId val="475076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75073288"/>
        <c:crosses val="autoZero"/>
        <c:auto val="1"/>
        <c:lblAlgn val="ctr"/>
        <c:lblOffset val="100"/>
        <c:noMultiLvlLbl val="0"/>
      </c:catAx>
      <c:valAx>
        <c:axId val="4750732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75076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51661.8</c:v>
                </c:pt>
                <c:pt idx="1">
                  <c:v>235377.6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46194.3</c:v>
                </c:pt>
                <c:pt idx="1">
                  <c:v>191236.9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47945.5</c:v>
                </c:pt>
                <c:pt idx="1">
                  <c:v>194668.1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20116.5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11175.9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971.8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15681.3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9563184"/>
        <c:axId val="479554952"/>
        <c:axId val="0"/>
      </c:bar3DChart>
      <c:catAx>
        <c:axId val="479563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79554952"/>
        <c:crosses val="autoZero"/>
        <c:auto val="1"/>
        <c:lblAlgn val="ctr"/>
        <c:lblOffset val="100"/>
        <c:noMultiLvlLbl val="0"/>
      </c:catAx>
      <c:valAx>
        <c:axId val="4795549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79563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994"/>
          <c:y val="0.27091808175160426"/>
          <c:w val="0.30393235439965138"/>
          <c:h val="0.53914575730902325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19053.900000000001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10585.6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920.4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15643.4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9554560"/>
        <c:axId val="479555344"/>
        <c:axId val="0"/>
      </c:bar3DChart>
      <c:catAx>
        <c:axId val="479554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79555344"/>
        <c:crosses val="autoZero"/>
        <c:auto val="1"/>
        <c:lblAlgn val="ctr"/>
        <c:lblOffset val="100"/>
        <c:noMultiLvlLbl val="0"/>
      </c:catAx>
      <c:valAx>
        <c:axId val="4795553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79554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23113.4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11212.2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2080.8000000000002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15266.9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9556912"/>
        <c:axId val="479569064"/>
        <c:axId val="0"/>
      </c:bar3DChart>
      <c:catAx>
        <c:axId val="479556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79569064"/>
        <c:crosses val="autoZero"/>
        <c:auto val="1"/>
        <c:lblAlgn val="ctr"/>
        <c:lblOffset val="100"/>
        <c:noMultiLvlLbl val="0"/>
      </c:catAx>
      <c:valAx>
        <c:axId val="4795690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79556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805"/>
          <c:y val="0.27091808175160453"/>
          <c:w val="7.8093626453430168E-2"/>
          <c:h val="0.56266155612340185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16457.400000000001</c:v>
                </c:pt>
                <c:pt idx="1">
                  <c:v>11913.3</c:v>
                </c:pt>
                <c:pt idx="2">
                  <c:v>11952.4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1569736"/>
        <c:axId val="441572480"/>
      </c:barChart>
      <c:catAx>
        <c:axId val="441569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441572480"/>
        <c:crosses val="autoZero"/>
        <c:auto val="1"/>
        <c:lblAlgn val="ctr"/>
        <c:lblOffset val="100"/>
        <c:noMultiLvlLbl val="0"/>
      </c:catAx>
      <c:valAx>
        <c:axId val="4415724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41569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16457.400000000001</c:v>
                </c:pt>
                <c:pt idx="1">
                  <c:v>270582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1961616"/>
        <c:axId val="421957304"/>
        <c:axId val="0"/>
      </c:bar3DChart>
      <c:catAx>
        <c:axId val="421961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421957304"/>
        <c:crosses val="autoZero"/>
        <c:auto val="1"/>
        <c:lblAlgn val="ctr"/>
        <c:lblOffset val="100"/>
        <c:noMultiLvlLbl val="0"/>
      </c:catAx>
      <c:valAx>
        <c:axId val="421957304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421961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11913.3</c:v>
                </c:pt>
                <c:pt idx="1">
                  <c:v>225517.9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11952.4</c:v>
                </c:pt>
                <c:pt idx="1">
                  <c:v>230661.2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16457.400000000001</c:v>
                </c:pt>
                <c:pt idx="1">
                  <c:v>11913.3</c:v>
                </c:pt>
                <c:pt idx="2">
                  <c:v>11952.4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9161976"/>
        <c:axId val="479164328"/>
      </c:lineChart>
      <c:catAx>
        <c:axId val="479161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79164328"/>
        <c:crosses val="autoZero"/>
        <c:auto val="1"/>
        <c:lblAlgn val="ctr"/>
        <c:lblOffset val="100"/>
        <c:noMultiLvlLbl val="0"/>
      </c:catAx>
      <c:valAx>
        <c:axId val="4791643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79161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159507529466523E-2"/>
          <c:y val="1.8261474033749375E-2"/>
          <c:w val="0.8051531923450197"/>
          <c:h val="0.8225328358577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2020(факт)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879872851593338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22896.9</c:v>
                </c:pt>
                <c:pt idx="1">
                  <c:v>29654.6</c:v>
                </c:pt>
                <c:pt idx="2">
                  <c:v>27802</c:v>
                </c:pt>
                <c:pt idx="3">
                  <c:v>25777.599999999984</c:v>
                </c:pt>
                <c:pt idx="4">
                  <c:v>20985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  <c:pt idx="4">
                  <c:v>21455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2022(прогноз)</c:v>
                </c:pt>
              </c:strCache>
            </c:strRef>
          </c:tx>
          <c:spPr>
            <a:solidFill>
              <a:srgbClr val="FFC58B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745584742191179E-3"/>
                  <c:y val="0.18586148606944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25601</c:v>
                </c:pt>
                <c:pt idx="1">
                  <c:v>30902</c:v>
                </c:pt>
                <c:pt idx="2">
                  <c:v>31881</c:v>
                </c:pt>
                <c:pt idx="3">
                  <c:v>28121</c:v>
                </c:pt>
                <c:pt idx="4">
                  <c:v>21670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461692944"/>
        <c:axId val="220724272"/>
        <c:axId val="0"/>
      </c:bar3DChart>
      <c:catAx>
        <c:axId val="461692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blipFill>
            <a:blip xmlns:r="http://schemas.openxmlformats.org/officeDocument/2006/relationships" r:embed="rId1"/>
            <a:tile tx="0" ty="0" sx="100000" sy="100000" flip="none" algn="tl"/>
          </a:blipFill>
        </c:spPr>
        <c:txPr>
          <a:bodyPr/>
          <a:lstStyle/>
          <a:p>
            <a:pPr>
              <a:defRPr sz="10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220724272"/>
        <c:crosses val="autoZero"/>
        <c:auto val="1"/>
        <c:lblAlgn val="ctr"/>
        <c:lblOffset val="100"/>
        <c:noMultiLvlLbl val="0"/>
      </c:catAx>
      <c:valAx>
        <c:axId val="2207242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61692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69944429620566"/>
          <c:y val="2.3445268262829177E-2"/>
          <c:w val="0.19146715350614577"/>
          <c:h val="0.15862696753882127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22416.2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287104.3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9385056"/>
        <c:axId val="169383880"/>
        <c:axId val="0"/>
      </c:bar3DChart>
      <c:catAx>
        <c:axId val="16938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9383880"/>
        <c:crosses val="autoZero"/>
        <c:auto val="1"/>
        <c:lblAlgn val="ctr"/>
        <c:lblOffset val="100"/>
        <c:noMultiLvlLbl val="0"/>
      </c:catAx>
      <c:valAx>
        <c:axId val="1693838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9385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898.6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237501.1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9385840"/>
        <c:axId val="169382312"/>
        <c:axId val="0"/>
      </c:bar3DChart>
      <c:catAx>
        <c:axId val="16938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9382312"/>
        <c:crosses val="autoZero"/>
        <c:auto val="1"/>
        <c:lblAlgn val="ctr"/>
        <c:lblOffset val="100"/>
        <c:noMultiLvlLbl val="0"/>
      </c:catAx>
      <c:valAx>
        <c:axId val="1693823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9385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812.7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242686.2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9390152"/>
        <c:axId val="169384272"/>
        <c:axId val="0"/>
      </c:bar3DChart>
      <c:catAx>
        <c:axId val="169390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9384272"/>
        <c:crosses val="autoZero"/>
        <c:auto val="1"/>
        <c:lblAlgn val="ctr"/>
        <c:lblOffset val="100"/>
        <c:noMultiLvlLbl val="0"/>
      </c:catAx>
      <c:valAx>
        <c:axId val="169384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9390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Arial Rounded MT Bold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48941.9</c:v>
                </c:pt>
                <c:pt idx="1">
                  <c:v>292830.2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3980</c:v>
                </c:pt>
                <c:pt idx="1">
                  <c:v>0</c:v>
                </c:pt>
                <c:pt idx="2">
                  <c:v>1320</c:v>
                </c:pt>
                <c:pt idx="3">
                  <c:v>1320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270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815,6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331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949,0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279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475,9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0066"/>
                        </a:solidFill>
                      </a:rPr>
                      <a:t>228</a:t>
                    </a:r>
                    <a:r>
                      <a:rPr lang="ru-RU" baseline="0" dirty="0" smtClean="0">
                        <a:solidFill>
                          <a:srgbClr val="000066"/>
                        </a:solidFill>
                      </a:rPr>
                      <a:t> 848,4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0066"/>
                        </a:solidFill>
                      </a:rPr>
                      <a:t>231</a:t>
                    </a:r>
                    <a:r>
                      <a:rPr lang="ru-RU" baseline="0" dirty="0" smtClean="0">
                        <a:solidFill>
                          <a:srgbClr val="000066"/>
                        </a:solidFill>
                      </a:rPr>
                      <a:t> 014,8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270815.59999999998</c:v>
                </c:pt>
                <c:pt idx="1">
                  <c:v>331949</c:v>
                </c:pt>
                <c:pt idx="2">
                  <c:v>279475.90000000002</c:v>
                </c:pt>
                <c:pt idx="3">
                  <c:v>222124.1</c:v>
                </c:pt>
                <c:pt idx="4">
                  <c:v>231014.8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814,9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823,1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761545465138041E-2"/>
                  <c:y val="-9.42117542495277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ru-RU" baseline="0" dirty="0" smtClean="0">
                        <a:solidFill>
                          <a:srgbClr val="000066"/>
                        </a:solidFill>
                      </a:rPr>
                      <a:t> 563,5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ru-RU" baseline="0" dirty="0" smtClean="0">
                        <a:solidFill>
                          <a:srgbClr val="000066"/>
                        </a:solidFill>
                      </a:rPr>
                      <a:t> 852,7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ru-RU" baseline="0" dirty="0" smtClean="0">
                        <a:solidFill>
                          <a:srgbClr val="000066"/>
                        </a:solidFill>
                      </a:rPr>
                      <a:t> 071,4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11814.9</c:v>
                </c:pt>
                <c:pt idx="1">
                  <c:v>9823.1</c:v>
                </c:pt>
                <c:pt idx="2">
                  <c:v>7628.4</c:v>
                </c:pt>
                <c:pt idx="3">
                  <c:v>5782.8</c:v>
                </c:pt>
                <c:pt idx="4">
                  <c:v>5998.8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220724664"/>
        <c:axId val="220725056"/>
        <c:axId val="0"/>
      </c:bar3DChart>
      <c:catAx>
        <c:axId val="220724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220725056"/>
        <c:crosses val="autoZero"/>
        <c:auto val="1"/>
        <c:lblAlgn val="ctr"/>
        <c:lblOffset val="100"/>
        <c:noMultiLvlLbl val="0"/>
      </c:catAx>
      <c:valAx>
        <c:axId val="220725056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220724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26345.1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26783.200000000001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19863.5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20431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8870768"/>
        <c:axId val="458869984"/>
        <c:axId val="0"/>
      </c:bar3DChart>
      <c:catAx>
        <c:axId val="458870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58869984"/>
        <c:crosses val="autoZero"/>
        <c:auto val="1"/>
        <c:lblAlgn val="ctr"/>
        <c:lblOffset val="100"/>
        <c:noMultiLvlLbl val="0"/>
      </c:catAx>
      <c:valAx>
        <c:axId val="4588699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8870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52"/>
          <c:y val="0.52885443284079625"/>
          <c:w val="0.20377061688208614"/>
          <c:h val="0.2689621788055295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28468.1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28498.799999999996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6704.5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6849.1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0463952"/>
        <c:axId val="220464344"/>
        <c:axId val="0"/>
      </c:bar3DChart>
      <c:catAx>
        <c:axId val="220463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0464344"/>
        <c:crosses val="autoZero"/>
        <c:auto val="1"/>
        <c:lblAlgn val="ctr"/>
        <c:lblOffset val="100"/>
        <c:noMultiLvlLbl val="0"/>
      </c:catAx>
      <c:valAx>
        <c:axId val="2204643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0463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186418.7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165</a:t>
                    </a:r>
                    <a:r>
                      <a:rPr lang="ru-RU" baseline="0" dirty="0" smtClean="0"/>
                      <a:t> 851,6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165863.1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152115.5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151599.9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98657464"/>
        <c:axId val="598657856"/>
        <c:axId val="0"/>
      </c:bar3DChart>
      <c:catAx>
        <c:axId val="598657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98657856"/>
        <c:crosses val="autoZero"/>
        <c:auto val="1"/>
        <c:lblAlgn val="ctr"/>
        <c:lblOffset val="100"/>
        <c:noMultiLvlLbl val="0"/>
      </c:catAx>
      <c:valAx>
        <c:axId val="5986578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98657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76430.8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56</a:t>
                    </a:r>
                    <a:r>
                      <a:rPr lang="ru-RU" baseline="0" dirty="0" smtClean="0"/>
                      <a:t> 127,7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56116.2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50164.9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52134.8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98651192"/>
        <c:axId val="598652760"/>
        <c:axId val="0"/>
      </c:bar3DChart>
      <c:catAx>
        <c:axId val="598651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98652760"/>
        <c:crosses val="autoZero"/>
        <c:auto val="1"/>
        <c:lblAlgn val="ctr"/>
        <c:lblOffset val="100"/>
        <c:noMultiLvlLbl val="0"/>
      </c:catAx>
      <c:valAx>
        <c:axId val="59865276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98651192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3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9"/>
          <c:y val="0.70498311635407584"/>
          <c:w val="0.31629614788694782"/>
          <c:h val="0.2950168836459252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928"/>
          <c:h val="0.8233419240916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0"/>
              <c:layout>
                <c:manualLayout>
                  <c:x val="1.3888888888888904E-2"/>
                  <c:y val="-2.5535140192756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1.691212391926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1019416"/>
        <c:axId val="441023336"/>
        <c:axId val="0"/>
      </c:bar3DChart>
      <c:catAx>
        <c:axId val="441019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41023336"/>
        <c:crosses val="autoZero"/>
        <c:auto val="1"/>
        <c:lblAlgn val="ctr"/>
        <c:lblOffset val="100"/>
        <c:noMultiLvlLbl val="0"/>
      </c:catAx>
      <c:valAx>
        <c:axId val="4410233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1019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913"/>
          <c:y val="0.41721605831591357"/>
          <c:w val="0.25031802274715681"/>
          <c:h val="0.2414525766494207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445E-2"/>
                  <c:y val="0.26170927244642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111111111111061E-2"/>
                  <c:y val="0.1677225257799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35E-3"/>
                  <c:y val="-3.527385846017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1018240"/>
        <c:axId val="441022552"/>
        <c:axId val="0"/>
      </c:bar3DChart>
      <c:catAx>
        <c:axId val="441018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41022552"/>
        <c:crosses val="autoZero"/>
        <c:auto val="1"/>
        <c:lblAlgn val="ctr"/>
        <c:lblOffset val="100"/>
        <c:noMultiLvlLbl val="0"/>
      </c:catAx>
      <c:valAx>
        <c:axId val="4410225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101824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1017064"/>
        <c:axId val="441022944"/>
        <c:axId val="0"/>
      </c:bar3DChart>
      <c:catAx>
        <c:axId val="441017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41022944"/>
        <c:crosses val="autoZero"/>
        <c:auto val="1"/>
        <c:lblAlgn val="ctr"/>
        <c:lblOffset val="100"/>
        <c:noMultiLvlLbl val="0"/>
      </c:catAx>
      <c:valAx>
        <c:axId val="4410229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1017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47731769119670514"/>
          <c:w val="0.14582239904378438"/>
          <c:h val="0.2317212617401485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1020592"/>
        <c:axId val="441020200"/>
        <c:axId val="0"/>
      </c:bar3DChart>
      <c:catAx>
        <c:axId val="441020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41020200"/>
        <c:crosses val="autoZero"/>
        <c:auto val="1"/>
        <c:lblAlgn val="ctr"/>
        <c:lblOffset val="100"/>
        <c:noMultiLvlLbl val="0"/>
      </c:catAx>
      <c:valAx>
        <c:axId val="4410202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1020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8"/>
          <c:y val="0.26843915602846774"/>
          <c:w val="0.22518038931346809"/>
          <c:h val="0.2248042091508904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7.6928712901631668E-2"/>
          <c:y val="0.11502345150055797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1024904"/>
        <c:axId val="441022160"/>
        <c:axId val="0"/>
      </c:bar3DChart>
      <c:catAx>
        <c:axId val="441024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41022160"/>
        <c:crosses val="autoZero"/>
        <c:auto val="1"/>
        <c:lblAlgn val="ctr"/>
        <c:lblOffset val="100"/>
        <c:noMultiLvlLbl val="0"/>
      </c:catAx>
      <c:valAx>
        <c:axId val="4410221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1024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1068653304"/>
          <c:y val="0.21688508969088904"/>
          <c:w val="0.22518038931346809"/>
          <c:h val="0.2317212617401485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1030392"/>
        <c:axId val="441032744"/>
        <c:axId val="0"/>
      </c:bar3DChart>
      <c:catAx>
        <c:axId val="441030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41032744"/>
        <c:crosses val="autoZero"/>
        <c:auto val="1"/>
        <c:lblAlgn val="ctr"/>
        <c:lblOffset val="100"/>
        <c:noMultiLvlLbl val="0"/>
      </c:catAx>
      <c:valAx>
        <c:axId val="4410327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1030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213"/>
          <c:y val="0.26843915602846774"/>
          <c:w val="0.28397015341375331"/>
          <c:h val="0.2248042091508904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1030784"/>
        <c:axId val="441029608"/>
        <c:axId val="0"/>
      </c:bar3DChart>
      <c:catAx>
        <c:axId val="441030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41029608"/>
        <c:crosses val="autoZero"/>
        <c:auto val="1"/>
        <c:lblAlgn val="ctr"/>
        <c:lblOffset val="100"/>
        <c:noMultiLvlLbl val="0"/>
      </c:catAx>
      <c:valAx>
        <c:axId val="4410296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1030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1031568"/>
        <c:axId val="441031960"/>
        <c:axId val="0"/>
      </c:bar3DChart>
      <c:catAx>
        <c:axId val="441031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41031960"/>
        <c:crosses val="autoZero"/>
        <c:auto val="1"/>
        <c:lblAlgn val="ctr"/>
        <c:lblOffset val="100"/>
        <c:noMultiLvlLbl val="0"/>
      </c:catAx>
      <c:valAx>
        <c:axId val="4410319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1031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546"/>
          <c:y val="0.26843915602846774"/>
          <c:w val="0.22518033710540108"/>
          <c:h val="0.252632598944910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2.12296370362141E-2"/>
                  <c:y val="0.13712954538707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4871336"/>
        <c:axId val="444859576"/>
        <c:axId val="0"/>
      </c:bar3DChart>
      <c:catAx>
        <c:axId val="444871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44859576"/>
        <c:crosses val="autoZero"/>
        <c:auto val="1"/>
        <c:lblAlgn val="ctr"/>
        <c:lblOffset val="100"/>
        <c:noMultiLvlLbl val="0"/>
      </c:catAx>
      <c:valAx>
        <c:axId val="4448595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4871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4038.4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153.6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4860752"/>
        <c:axId val="444865064"/>
        <c:axId val="0"/>
      </c:bar3DChart>
      <c:catAx>
        <c:axId val="444860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44865064"/>
        <c:crosses val="autoZero"/>
        <c:auto val="1"/>
        <c:lblAlgn val="ctr"/>
        <c:lblOffset val="100"/>
        <c:noMultiLvlLbl val="0"/>
      </c:catAx>
      <c:valAx>
        <c:axId val="44486506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4860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66"/>
          <c:y val="0.26843906551220392"/>
          <c:w val="0.26511310064080928"/>
          <c:h val="0.2214982648986714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678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2224888"/>
        <c:axId val="600255216"/>
        <c:axId val="0"/>
      </c:bar3DChart>
      <c:catAx>
        <c:axId val="222224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600255216"/>
        <c:crosses val="autoZero"/>
        <c:auto val="1"/>
        <c:lblAlgn val="ctr"/>
        <c:lblOffset val="100"/>
        <c:noMultiLvlLbl val="0"/>
      </c:catAx>
      <c:valAx>
        <c:axId val="6002552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2224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872093046535285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68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3.1782290807460399E-3"/>
                  <c:y val="-4.1583644901430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00257568"/>
        <c:axId val="600252472"/>
        <c:axId val="0"/>
      </c:bar3DChart>
      <c:catAx>
        <c:axId val="600257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600252472"/>
        <c:crosses val="autoZero"/>
        <c:auto val="1"/>
        <c:lblAlgn val="ctr"/>
        <c:lblOffset val="100"/>
        <c:noMultiLvlLbl val="0"/>
      </c:catAx>
      <c:valAx>
        <c:axId val="6002524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0257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00261488"/>
        <c:axId val="600252864"/>
        <c:axId val="0"/>
      </c:bar3DChart>
      <c:catAx>
        <c:axId val="600261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600252864"/>
        <c:crosses val="autoZero"/>
        <c:auto val="1"/>
        <c:lblAlgn val="ctr"/>
        <c:lblOffset val="100"/>
        <c:noMultiLvlLbl val="0"/>
      </c:catAx>
      <c:valAx>
        <c:axId val="6002528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0261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г.2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206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00261096"/>
        <c:axId val="600262272"/>
        <c:axId val="0"/>
      </c:bar3DChart>
      <c:catAx>
        <c:axId val="600261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600262272"/>
        <c:crosses val="autoZero"/>
        <c:auto val="1"/>
        <c:lblAlgn val="ctr"/>
        <c:lblOffset val="100"/>
        <c:noMultiLvlLbl val="0"/>
      </c:catAx>
      <c:valAx>
        <c:axId val="6002622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0261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101269890208452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02420601915103"/>
          <c:y val="7.668230100037193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71099413882757"/>
          <c:y val="0.1398101780541969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291021.7</c:v>
                </c:pt>
                <c:pt idx="1">
                  <c:v>50750.400000000001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8F8F8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482432151065483E-2"/>
                  <c:y val="0.226074669819310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6.35645816149212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82290807459246E-3"/>
                  <c:y val="-3.3266915921144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00260312"/>
        <c:axId val="600255608"/>
        <c:axId val="0"/>
      </c:bar3DChart>
      <c:catAx>
        <c:axId val="600260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600255608"/>
        <c:crosses val="autoZero"/>
        <c:auto val="1"/>
        <c:lblAlgn val="ctr"/>
        <c:lblOffset val="100"/>
        <c:noMultiLvlLbl val="0"/>
      </c:catAx>
      <c:valAx>
        <c:axId val="6002556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0260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883889031255769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00263448"/>
        <c:axId val="600253648"/>
        <c:axId val="0"/>
      </c:bar3DChart>
      <c:catAx>
        <c:axId val="600263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00253648"/>
        <c:crosses val="autoZero"/>
        <c:auto val="1"/>
        <c:lblAlgn val="ctr"/>
        <c:lblOffset val="100"/>
        <c:noMultiLvlLbl val="0"/>
      </c:catAx>
      <c:valAx>
        <c:axId val="6002536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600263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17446901051468294"/>
          <c:h val="0.239438845629286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image" Target="../media/image19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CC33">
                <a:tint val="66000"/>
                <a:satMod val="160000"/>
              </a:srgbClr>
            </a:gs>
            <a:gs pos="50000">
              <a:srgbClr val="33CC33">
                <a:tint val="44500"/>
                <a:satMod val="160000"/>
              </a:srgbClr>
            </a:gs>
            <a:gs pos="100000">
              <a:srgbClr val="33CC33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БЮДЖЕТ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– 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РАСХОДЫ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выплачиваемые из бюджета денежные средства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3500000" scaled="1"/>
          <a:tileRect/>
        </a:gradFill>
        <a:ln>
          <a:noFill/>
        </a:ln>
      </dgm:spPr>
      <dgm:t>
        <a:bodyPr/>
        <a:lstStyle/>
        <a:p>
          <a:r>
            <a:rPr lang="ru-RU" sz="1600" b="0" dirty="0" smtClean="0">
              <a:solidFill>
                <a:schemeClr val="bg1"/>
              </a:solidFill>
              <a:latin typeface="Bookman Old Style" panose="02050604050505020204" pitchFamily="18" charset="0"/>
            </a:rPr>
            <a:t>Если расходная часть бюджета превышает доходную, то бюджет формируется с </a:t>
          </a: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ДЕФИЦИТОМ</a:t>
          </a:r>
          <a:endParaRPr lang="ru-RU" sz="1600" b="1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Превышение доходов над расходами образует положительный остаток бюджета </a:t>
          </a: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ПРОФИЦИТ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ДОХОДЫ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поступающие в бюджет денежные средства</a:t>
          </a:r>
          <a:r>
            <a:rPr lang="ru-RU" sz="1600" dirty="0" smtClean="0">
              <a:latin typeface="Bookman Old Style" panose="02050604050505020204" pitchFamily="18" charset="0"/>
            </a:rPr>
            <a:t> 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67589" custScaleY="94153" custLinFactNeighborX="5889" custLinFactNeighborY="-1607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0584" custRadScaleInc="-109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43388" custScaleY="96548" custRadScaleRad="164825" custRadScaleInc="-81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94822" custScaleY="120171" custRadScaleRad="131645" custRadScaleInc="-157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3784" custRadScaleInc="-43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0F82F2AF-7405-4D3B-9919-16A437C94653}" type="presOf" srcId="{A13A8ED3-E204-4B2E-89B5-7DCA37B97D27}" destId="{16959D23-BCFE-45E3-9EDA-7C4FAEE49428}" srcOrd="0" destOrd="0" presId="urn:microsoft.com/office/officeart/2008/layout/RadialCluster"/>
    <dgm:cxn modelId="{C03C8543-C4ED-4939-A7DE-8B4E671DCA50}" type="presOf" srcId="{B9E5D33B-BBAA-45EB-B52B-011315DF7466}" destId="{5EBB23F6-D83E-4EFF-9629-107B1C45FB66}" srcOrd="0" destOrd="0" presId="urn:microsoft.com/office/officeart/2008/layout/RadialCluster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937EB66A-6277-48B0-944F-132071B88667}" type="presOf" srcId="{0CD95A3D-5573-4460-B98F-F87D6E367B89}" destId="{5FA5141F-DAA7-4456-8590-843EAF5013A1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70B9E1F8-DB27-48E0-8D71-C67AACAF5D67}" type="presOf" srcId="{F9397C2D-1292-4DEB-BCD4-853A012D6074}" destId="{8818C303-687D-442A-B1A4-DD74CFC89FD0}" srcOrd="0" destOrd="0" presId="urn:microsoft.com/office/officeart/2008/layout/RadialCluster"/>
    <dgm:cxn modelId="{0ED7FD83-DF85-47A8-BD59-075417C1D818}" type="presOf" srcId="{FF2E27D9-6B57-4D5F-A5E2-770A58126DF9}" destId="{16808787-916D-466B-A4A0-3ECBF50AF98B}" srcOrd="0" destOrd="0" presId="urn:microsoft.com/office/officeart/2008/layout/RadialCluster"/>
    <dgm:cxn modelId="{4662DBA8-1755-4A8D-88D0-07ADD503680F}" type="presOf" srcId="{1CA3F3AB-6D1D-4290-AB65-34DED81F0B55}" destId="{87EC70AF-7DD2-4818-8C7B-8788AA37C95A}" srcOrd="0" destOrd="0" presId="urn:microsoft.com/office/officeart/2008/layout/RadialCluster"/>
    <dgm:cxn modelId="{AEBD8C5D-95D4-43DE-B547-0D7CAE9351F2}" type="presOf" srcId="{3477B17A-547D-44B8-8132-5CC488AA1CEB}" destId="{561381FD-CF0C-4242-80D0-0D84905352CD}" srcOrd="0" destOrd="0" presId="urn:microsoft.com/office/officeart/2008/layout/RadialCluster"/>
    <dgm:cxn modelId="{C5115B5D-FFD3-48AA-BCAC-9E9B7279BBDA}" type="presOf" srcId="{A4DAA5CA-3F86-414E-A2D2-25753DE302A4}" destId="{7E37AA73-DDEB-455D-9824-5F68868F80B5}" srcOrd="0" destOrd="0" presId="urn:microsoft.com/office/officeart/2008/layout/RadialCluster"/>
    <dgm:cxn modelId="{89DB7ACB-94BC-49F7-B9F5-9B43F8264CE9}" type="presOf" srcId="{FD47E27C-6E98-49AD-BED3-4889FFE38ABC}" destId="{92876EC0-8D73-4B8C-A7A9-750A6F9F1AAB}" srcOrd="0" destOrd="0" presId="urn:microsoft.com/office/officeart/2008/layout/RadialCluster"/>
    <dgm:cxn modelId="{AB95AE55-4E76-4AF6-A7E4-CAE0F795C783}" type="presOf" srcId="{FD5C22DB-9D62-424B-92D5-45965E15A1F0}" destId="{912A0CFB-7CBF-45D3-B9B0-89A55FC82F25}" srcOrd="0" destOrd="0" presId="urn:microsoft.com/office/officeart/2008/layout/RadialCluster"/>
    <dgm:cxn modelId="{0ADDE98B-D0C9-45F9-A486-38A629962190}" type="presParOf" srcId="{92876EC0-8D73-4B8C-A7A9-750A6F9F1AAB}" destId="{D220A1DD-3DDD-466F-9B10-C8800A647682}" srcOrd="0" destOrd="0" presId="urn:microsoft.com/office/officeart/2008/layout/RadialCluster"/>
    <dgm:cxn modelId="{3F9CDE06-06A2-4C0D-9240-59BBA86777CA}" type="presParOf" srcId="{D220A1DD-3DDD-466F-9B10-C8800A647682}" destId="{912A0CFB-7CBF-45D3-B9B0-89A55FC82F25}" srcOrd="0" destOrd="0" presId="urn:microsoft.com/office/officeart/2008/layout/RadialCluster"/>
    <dgm:cxn modelId="{D5AE2190-1758-4402-A6DD-03E0C542ABFA}" type="presParOf" srcId="{D220A1DD-3DDD-466F-9B10-C8800A647682}" destId="{5EBB23F6-D83E-4EFF-9629-107B1C45FB66}" srcOrd="1" destOrd="0" presId="urn:microsoft.com/office/officeart/2008/layout/RadialCluster"/>
    <dgm:cxn modelId="{5B527720-15A0-488B-9D1A-C46FBF5EC532}" type="presParOf" srcId="{D220A1DD-3DDD-466F-9B10-C8800A647682}" destId="{7E37AA73-DDEB-455D-9824-5F68868F80B5}" srcOrd="2" destOrd="0" presId="urn:microsoft.com/office/officeart/2008/layout/RadialCluster"/>
    <dgm:cxn modelId="{F410188C-AEBD-4122-A4A9-BCB4D1E18FE6}" type="presParOf" srcId="{D220A1DD-3DDD-466F-9B10-C8800A647682}" destId="{561381FD-CF0C-4242-80D0-0D84905352CD}" srcOrd="3" destOrd="0" presId="urn:microsoft.com/office/officeart/2008/layout/RadialCluster"/>
    <dgm:cxn modelId="{D6A56EBB-EFBE-40E0-A9CC-1949EE7C2687}" type="presParOf" srcId="{D220A1DD-3DDD-466F-9B10-C8800A647682}" destId="{16808787-916D-466B-A4A0-3ECBF50AF98B}" srcOrd="4" destOrd="0" presId="urn:microsoft.com/office/officeart/2008/layout/RadialCluster"/>
    <dgm:cxn modelId="{6F971B2C-A8E8-48FA-BD89-3159A78A635D}" type="presParOf" srcId="{D220A1DD-3DDD-466F-9B10-C8800A647682}" destId="{8818C303-687D-442A-B1A4-DD74CFC89FD0}" srcOrd="5" destOrd="0" presId="urn:microsoft.com/office/officeart/2008/layout/RadialCluster"/>
    <dgm:cxn modelId="{2D7B8D6A-4465-45D7-9A1E-A0958F4D8DB4}" type="presParOf" srcId="{D220A1DD-3DDD-466F-9B10-C8800A647682}" destId="{16959D23-BCFE-45E3-9EDA-7C4FAEE49428}" srcOrd="6" destOrd="0" presId="urn:microsoft.com/office/officeart/2008/layout/RadialCluster"/>
    <dgm:cxn modelId="{3C57CE78-1AF0-4C1E-B4A5-B277E16C28B0}" type="presParOf" srcId="{D220A1DD-3DDD-466F-9B10-C8800A647682}" destId="{5FA5141F-DAA7-4456-8590-843EAF5013A1}" srcOrd="7" destOrd="0" presId="urn:microsoft.com/office/officeart/2008/layout/RadialCluster"/>
    <dgm:cxn modelId="{B69FC1E9-2C74-4FA2-962B-3D69D4800EFA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rgbClr val="37C987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66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добычу полезных ископаемых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66"/>
        </a:solidFill>
      </dgm:spPr>
      <dgm:t>
        <a:bodyPr/>
        <a:lstStyle/>
        <a:p>
          <a:r>
            <a:rPr lang="ru-RU" sz="1600" b="1" u="sng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Безвозмездные поступления- </a:t>
          </a:r>
        </a:p>
        <a:p>
          <a:r>
            <a:rPr lang="ru-RU" sz="1600" b="1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</a:t>
          </a:r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дотации;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-субсидии;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-субвенции;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иные межбюджетные трансферты;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безвозмездные поступления от физических и юридических лиц</a:t>
          </a:r>
        </a:p>
        <a:p>
          <a:endParaRPr lang="ru-RU" sz="1700" b="0" u="none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66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u="sng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Неналоговые доходы 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– доходы от использования имущества;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плата за негативное воздействие на окружающую среду;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доходы от продажи  имущества;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штрафы, санкции, возмещения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02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 custScaleX="18912" custLinFactX="91624" custLinFactY="-51999" custLinFactNeighborX="100000" custLinFactNeighborY="-100000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97047" custScaleY="215011" custRadScaleRad="112115" custRadScaleInc="10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102035" custFlipHor="1" custScaleX="16132" custLinFactNeighborX="53769" custLinFactNeighborY="-108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95102" custRadScaleRad="116745" custRadScaleInc="76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120935" custFlipHor="1" custScaleX="55849" custScaleY="176124" custLinFactY="-100000" custLinFactNeighborX="9998" custLinFactNeighborY="-13821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8020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Bookman Old Style" panose="02050604050505020204" pitchFamily="18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solidFill>
          <a:srgbClr val="800080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solidFill>
          <a:srgbClr val="CC3399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solidFill>
          <a:srgbClr val="FF66CC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solidFill>
          <a:srgbClr val="FF99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5 </a:t>
          </a:r>
          <a:r>
            <a:rPr lang="en-US" sz="2400" dirty="0" smtClean="0">
              <a:latin typeface="Book Antiqua" panose="02040602050305030304" pitchFamily="18" charset="0"/>
            </a:rPr>
            <a:t>797</a:t>
          </a:r>
          <a:endParaRPr lang="ru-RU" sz="2400" dirty="0" smtClean="0">
            <a:latin typeface="Book Antiqua" panose="02040602050305030304" pitchFamily="18" charset="0"/>
          </a:endParaRP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222 180,3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50,0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1 810,0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79,5%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0,7%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19,8%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55 435,6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20 750,7   21 067,5  19 148,6    19 688,5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400,1        375,6           0,0            0,0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30,0          30,0           0,0            0,0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532,6        571,6          0,0              0,0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681,9        688,5       714,9         742,5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3 879,0     3 980,0          0,0              0,0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22 378,8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22 416,2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 898,6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 812,7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6 081,9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6 075,3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5 798,6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6 029,1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6 373,6       3 219,0     5 817,6      7 434,2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3 758,4        3 821,8    3 821,8       3 821,8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38 316,7       29 627,6   28 140,2   28 236,8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114 219,1     106 067,6    93 739,2   97 610,3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303,7            273,7        273,7         273,7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7 894,8         8 100,1     6 260,4      6 260,4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5 574,2        6 364,3       6 354,3     6 354,3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/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/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/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/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35 322,8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23 113,4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19 053,9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20 116,5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10 732,9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11 212,2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10 585,6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11 175,9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1 008,0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1 010,9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920,4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971,8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300,0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256,6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</a:t>
          </a:r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12 471,2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12 742,4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4 026,7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4 149,8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3 826,6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4 045,3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2 238,4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2 261,8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1 237,6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1 236,6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1 173,1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1 220,0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очередной финансовый год и на плановый период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 на  очередной финансовый год и на плановый период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Региональные проекты, входящие в состав национальных проектов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4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4"/>
      <dgm:spPr/>
    </dgm:pt>
    <dgm:pt modelId="{E45193FC-7146-4347-BD77-59111D0B03AA}" type="pres">
      <dgm:prSet presAssocID="{7D1BB174-017B-4ADD-9282-EBDC88CC0C04}" presName="dstNode" presStyleLbl="node1" presStyleIdx="0" presStyleCnt="4"/>
      <dgm:spPr/>
    </dgm:pt>
    <dgm:pt modelId="{FBFF8B65-6703-4171-BCFF-B2A3A5C9EF87}" type="pres">
      <dgm:prSet presAssocID="{12F7E163-C88F-43CD-8A28-DC79FD1495A6}" presName="text_1" presStyleLbl="node1" presStyleIdx="0" presStyleCnt="4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4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4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4"/>
      <dgm:spPr>
        <a:solidFill>
          <a:srgbClr val="00FFCC"/>
        </a:solidFill>
      </dgm:spPr>
    </dgm:pt>
    <dgm:pt modelId="{C488C191-0C1F-4C2A-AE59-DA406918D4F8}" type="pres">
      <dgm:prSet presAssocID="{66006D5E-4BAB-4EC9-BDD8-C08E04E7684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805DC-CA59-473D-909A-FD7105338AD7}" type="pres">
      <dgm:prSet presAssocID="{66006D5E-4BAB-4EC9-BDD8-C08E04E76844}" presName="accent_4" presStyleCnt="0"/>
      <dgm:spPr/>
    </dgm:pt>
    <dgm:pt modelId="{6A14B762-2467-4F8D-A549-53728741713E}" type="pres">
      <dgm:prSet presAssocID="{66006D5E-4BAB-4EC9-BDD8-C08E04E76844}" presName="accentRepeatNode" presStyleLbl="solidFgAcc1" presStyleIdx="3" presStyleCnt="4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55DE0D92-901B-4A86-8E0D-E9C87ABB5AEB}" type="presOf" srcId="{66006D5E-4BAB-4EC9-BDD8-C08E04E76844}" destId="{C488C191-0C1F-4C2A-AE59-DA406918D4F8}" srcOrd="0" destOrd="0" presId="urn:microsoft.com/office/officeart/2008/layout/VerticalCurvedList"/>
    <dgm:cxn modelId="{8ED272A4-94D7-4B20-94E5-7B3EC8FE8890}" srcId="{7D1BB174-017B-4ADD-9282-EBDC88CC0C04}" destId="{66006D5E-4BAB-4EC9-BDD8-C08E04E76844}" srcOrd="3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53143AD1-B47A-4574-ADC4-B473FCB8792C}" type="presParOf" srcId="{F5C837C3-7F32-4D30-8AED-2448B2C4FDCF}" destId="{C488C191-0C1F-4C2A-AE59-DA406918D4F8}" srcOrd="7" destOrd="0" presId="urn:microsoft.com/office/officeart/2008/layout/VerticalCurvedList"/>
    <dgm:cxn modelId="{39EE5D68-8533-473C-B28A-FC3DC8378FB0}" type="presParOf" srcId="{F5C837C3-7F32-4D30-8AED-2448B2C4FDCF}" destId="{114805DC-CA59-473D-909A-FD7105338AD7}" srcOrd="8" destOrd="0" presId="urn:microsoft.com/office/officeart/2008/layout/VerticalCurvedList"/>
    <dgm:cxn modelId="{4AE39E38-85D8-4C89-AD99-C527C4F6D89F}" type="presParOf" srcId="{114805DC-CA59-473D-909A-FD7105338AD7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CC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215" custLinFactNeighborY="-3467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0">
          <a:gsLst>
            <a:gs pos="0">
              <a:srgbClr val="FF5050">
                <a:tint val="66000"/>
                <a:satMod val="160000"/>
              </a:srgbClr>
            </a:gs>
            <a:gs pos="50000">
              <a:srgbClr val="FF5050">
                <a:tint val="44500"/>
                <a:satMod val="160000"/>
              </a:srgbClr>
            </a:gs>
            <a:gs pos="100000">
              <a:srgbClr val="FF505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0000"/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ЦЕЛИ  И  ЗАДАЧИ</a:t>
          </a:r>
          <a:endParaRPr lang="ru-RU" dirty="0">
            <a:solidFill>
              <a:srgbClr val="CC0000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обеспечение устойчивости бюджетной системы Холм-Жирковского района и бюджетов городского и сельских поселений Холм-Жирковского района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укрепление доходной базы консолидированного бюджета Холм-Жирковского района за счет наращивания стабильных доходных источников и мобилизации в бюджет имеющихся резервов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безусловное исполнение и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8E92428D-4675-42B2-890B-1A07C3F1D3DC}" type="parTrans" cxnId="{B6B0B5F5-E17B-4868-BF0F-850D3D56A288}">
      <dgm:prSet/>
      <dgm:spPr/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поддержка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совершенствование межбюджетного регулирования  с целью повышения эффективности использования бюджетных средств , повышение уровня прозрачности и предсказуемости формирования межбюджетных трансфертов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253" custLinFactNeighborY="271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0762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253" custLinFactNeighborY="-297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3F5C87-BE3E-426B-A380-9496E317B48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6F9CD60-89B2-477E-BB63-A827812B2B8D}">
      <dgm:prSet phldrT="[Текст]" custT="1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Собственные доходы, всего</a:t>
          </a:r>
        </a:p>
        <a:p>
          <a:r>
            <a:rPr lang="ru-RU" sz="2000" b="1" dirty="0" smtClean="0">
              <a:latin typeface="Bookman Old Style" panose="02050604050505020204" pitchFamily="18" charset="0"/>
            </a:rPr>
            <a:t>167 930,5</a:t>
          </a:r>
          <a:endParaRPr lang="ru-RU" sz="2000" b="1" dirty="0">
            <a:latin typeface="Bookman Old Style" panose="02050604050505020204" pitchFamily="18" charset="0"/>
          </a:endParaRPr>
        </a:p>
      </dgm:t>
    </dgm:pt>
    <dgm:pt modelId="{72F2D593-26E6-403C-BA38-D8DE43B86A52}" type="parTrans" cxnId="{2C0DC835-4F29-4B46-A91A-32DB3FE394FD}">
      <dgm:prSet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CB9679ED-B531-4416-8355-D3057A18701F}" type="sibTrans" cxnId="{2C0DC835-4F29-4B46-A91A-32DB3FE394FD}">
      <dgm:prSet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4F47B6FF-C3CE-4727-9395-B617B1E1CA21}">
      <dgm:prSet phldrT="[Текст]" custT="1"/>
      <dgm:spPr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Налоговые и неналоговые доходы</a:t>
          </a:r>
        </a:p>
        <a:p>
          <a:r>
            <a:rPr lang="ru-RU" sz="2000" b="1" dirty="0" smtClean="0">
              <a:latin typeface="Bookman Old Style" panose="02050604050505020204" pitchFamily="18" charset="0"/>
            </a:rPr>
            <a:t>38 238,2</a:t>
          </a:r>
          <a:endParaRPr lang="ru-RU" sz="2000" b="1" dirty="0">
            <a:latin typeface="Bookman Old Style" panose="02050604050505020204" pitchFamily="18" charset="0"/>
          </a:endParaRPr>
        </a:p>
      </dgm:t>
    </dgm:pt>
    <dgm:pt modelId="{99187963-D043-4F78-BACD-E50865EE9291}" type="parTrans" cxnId="{309F8D6F-A1A3-4D24-B795-842A006BA08A}">
      <dgm:prSet custT="1"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89152947-FD8C-4479-84D7-7734CFEAB789}" type="sibTrans" cxnId="{309F8D6F-A1A3-4D24-B795-842A006BA08A}">
      <dgm:prSet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CE0ED372-1A2A-4ED2-B0A8-44734E62D9BA}">
      <dgm:prSet phldrT="[Текст]" custT="1"/>
      <dgm:spPr>
        <a:gradFill flip="none" rotWithShape="0">
          <a:gsLst>
            <a:gs pos="0">
              <a:srgbClr val="00FF00">
                <a:tint val="66000"/>
                <a:satMod val="160000"/>
              </a:srgbClr>
            </a:gs>
            <a:gs pos="50000">
              <a:srgbClr val="00FF00">
                <a:tint val="44500"/>
                <a:satMod val="160000"/>
              </a:srgbClr>
            </a:gs>
            <a:gs pos="100000">
              <a:srgbClr val="00FF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Дотации</a:t>
          </a:r>
        </a:p>
        <a:p>
          <a:r>
            <a:rPr lang="ru-RU" sz="2000" b="1" dirty="0" smtClean="0">
              <a:latin typeface="Bookman Old Style" panose="02050604050505020204" pitchFamily="18" charset="0"/>
            </a:rPr>
            <a:t>129 532,0</a:t>
          </a:r>
          <a:endParaRPr lang="ru-RU" sz="2000" b="1" dirty="0">
            <a:latin typeface="Bookman Old Style" panose="02050604050505020204" pitchFamily="18" charset="0"/>
          </a:endParaRPr>
        </a:p>
      </dgm:t>
    </dgm:pt>
    <dgm:pt modelId="{D758BBD7-F784-43DF-A40F-404F60B2B9E9}" type="parTrans" cxnId="{2BADF901-817B-4744-B871-CD2DB17067FD}">
      <dgm:prSet custT="1"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BCF401BE-BC59-4FEF-A924-74F7D6DDAC1E}" type="sibTrans" cxnId="{2BADF901-817B-4744-B871-CD2DB17067FD}">
      <dgm:prSet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A8DD94CC-5CB8-4E68-821E-9487079080D3}">
      <dgm:prSet phldrT="[Текст]" custT="1"/>
      <dgm:spPr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Иные межбюджетные трансферты</a:t>
          </a:r>
        </a:p>
        <a:p>
          <a:r>
            <a:rPr lang="ru-RU" sz="20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160,3</a:t>
          </a:r>
          <a:endParaRPr lang="ru-RU" sz="2000" b="1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BE3BF84-4D1C-463A-834D-DA30F01C8AE4}" type="parTrans" cxnId="{04482E39-7018-4EC0-B04F-FB7019227A43}">
      <dgm:prSet custT="1"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EFB02D8C-D8D9-4FAA-8A4A-A2EA16C23566}" type="sibTrans" cxnId="{04482E39-7018-4EC0-B04F-FB7019227A43}">
      <dgm:prSet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7C6EDED9-A1C6-4338-99AC-43B3400A3F07}" type="pres">
      <dgm:prSet presAssocID="{663F5C87-BE3E-426B-A380-9496E317B48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6686CD-3F00-44AF-8164-5DFEC8657106}" type="pres">
      <dgm:prSet presAssocID="{36F9CD60-89B2-477E-BB63-A827812B2B8D}" presName="root1" presStyleCnt="0"/>
      <dgm:spPr/>
    </dgm:pt>
    <dgm:pt modelId="{B21721EC-87F3-4FD9-8C0B-26A9A4633383}" type="pres">
      <dgm:prSet presAssocID="{36F9CD60-89B2-477E-BB63-A827812B2B8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1478D9-60F1-48D7-8B4F-6E3F25FED556}" type="pres">
      <dgm:prSet presAssocID="{36F9CD60-89B2-477E-BB63-A827812B2B8D}" presName="level2hierChild" presStyleCnt="0"/>
      <dgm:spPr/>
    </dgm:pt>
    <dgm:pt modelId="{29E4EC6C-912D-4BEB-9675-D40BC908BB52}" type="pres">
      <dgm:prSet presAssocID="{99187963-D043-4F78-BACD-E50865EE9291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5CFF031D-7B27-4DCA-955E-CE75DF313FD8}" type="pres">
      <dgm:prSet presAssocID="{99187963-D043-4F78-BACD-E50865EE929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66763D10-A59E-4C3A-B43E-AA20633CCF31}" type="pres">
      <dgm:prSet presAssocID="{4F47B6FF-C3CE-4727-9395-B617B1E1CA21}" presName="root2" presStyleCnt="0"/>
      <dgm:spPr/>
    </dgm:pt>
    <dgm:pt modelId="{597B6F92-C6A0-44FD-995B-C7C29D2C883C}" type="pres">
      <dgm:prSet presAssocID="{4F47B6FF-C3CE-4727-9395-B617B1E1CA21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2B645D-D65D-4A2E-A936-6837CEC921B9}" type="pres">
      <dgm:prSet presAssocID="{4F47B6FF-C3CE-4727-9395-B617B1E1CA21}" presName="level3hierChild" presStyleCnt="0"/>
      <dgm:spPr/>
    </dgm:pt>
    <dgm:pt modelId="{8E91093E-CDD6-462B-BCF0-44B2C41E0B92}" type="pres">
      <dgm:prSet presAssocID="{D758BBD7-F784-43DF-A40F-404F60B2B9E9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19363C87-4CAD-4DB6-9297-6B9655695E0C}" type="pres">
      <dgm:prSet presAssocID="{D758BBD7-F784-43DF-A40F-404F60B2B9E9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A51BC91-FE9A-4D0D-8319-74DB451D1B6A}" type="pres">
      <dgm:prSet presAssocID="{CE0ED372-1A2A-4ED2-B0A8-44734E62D9BA}" presName="root2" presStyleCnt="0"/>
      <dgm:spPr/>
    </dgm:pt>
    <dgm:pt modelId="{BAFA343B-8339-4F47-A18E-992BFB4FD4F1}" type="pres">
      <dgm:prSet presAssocID="{CE0ED372-1A2A-4ED2-B0A8-44734E62D9BA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27D2AC-3FF0-4418-9131-855F2924B188}" type="pres">
      <dgm:prSet presAssocID="{CE0ED372-1A2A-4ED2-B0A8-44734E62D9BA}" presName="level3hierChild" presStyleCnt="0"/>
      <dgm:spPr/>
    </dgm:pt>
    <dgm:pt modelId="{2632BEFA-815D-4557-BB8E-32D7C344A8E4}" type="pres">
      <dgm:prSet presAssocID="{9BE3BF84-4D1C-463A-834D-DA30F01C8AE4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786A8AA2-7028-4070-9C1D-FA9C8621A887}" type="pres">
      <dgm:prSet presAssocID="{9BE3BF84-4D1C-463A-834D-DA30F01C8AE4}" presName="connTx" presStyleLbl="parChTrans1D2" presStyleIdx="2" presStyleCnt="3"/>
      <dgm:spPr/>
      <dgm:t>
        <a:bodyPr/>
        <a:lstStyle/>
        <a:p>
          <a:endParaRPr lang="ru-RU"/>
        </a:p>
      </dgm:t>
    </dgm:pt>
    <dgm:pt modelId="{ADBC34B9-7A8B-4405-B6D4-1EDE635403B0}" type="pres">
      <dgm:prSet presAssocID="{A8DD94CC-5CB8-4E68-821E-9487079080D3}" presName="root2" presStyleCnt="0"/>
      <dgm:spPr/>
    </dgm:pt>
    <dgm:pt modelId="{7DB1207E-61AF-40CF-B1B4-E85B56C06F8F}" type="pres">
      <dgm:prSet presAssocID="{A8DD94CC-5CB8-4E68-821E-9487079080D3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A739D7-9021-4A96-AE95-8D7329B65390}" type="pres">
      <dgm:prSet presAssocID="{A8DD94CC-5CB8-4E68-821E-9487079080D3}" presName="level3hierChild" presStyleCnt="0"/>
      <dgm:spPr/>
    </dgm:pt>
  </dgm:ptLst>
  <dgm:cxnLst>
    <dgm:cxn modelId="{36A1CEF3-306E-43F3-9EC3-70D17F2F450C}" type="presOf" srcId="{36F9CD60-89B2-477E-BB63-A827812B2B8D}" destId="{B21721EC-87F3-4FD9-8C0B-26A9A4633383}" srcOrd="0" destOrd="0" presId="urn:microsoft.com/office/officeart/2008/layout/HorizontalMultiLevelHierarchy"/>
    <dgm:cxn modelId="{5A3E6AD6-BFB3-48DE-85C4-0FB49ACB8E60}" type="presOf" srcId="{9BE3BF84-4D1C-463A-834D-DA30F01C8AE4}" destId="{2632BEFA-815D-4557-BB8E-32D7C344A8E4}" srcOrd="0" destOrd="0" presId="urn:microsoft.com/office/officeart/2008/layout/HorizontalMultiLevelHierarchy"/>
    <dgm:cxn modelId="{6824ABD9-7FA5-4FA7-9110-63CC447BAB65}" type="presOf" srcId="{4F47B6FF-C3CE-4727-9395-B617B1E1CA21}" destId="{597B6F92-C6A0-44FD-995B-C7C29D2C883C}" srcOrd="0" destOrd="0" presId="urn:microsoft.com/office/officeart/2008/layout/HorizontalMultiLevelHierarchy"/>
    <dgm:cxn modelId="{D324ACD8-1DB1-4325-8914-E08EB98C1A1F}" type="presOf" srcId="{99187963-D043-4F78-BACD-E50865EE9291}" destId="{5CFF031D-7B27-4DCA-955E-CE75DF313FD8}" srcOrd="1" destOrd="0" presId="urn:microsoft.com/office/officeart/2008/layout/HorizontalMultiLevelHierarchy"/>
    <dgm:cxn modelId="{04482E39-7018-4EC0-B04F-FB7019227A43}" srcId="{36F9CD60-89B2-477E-BB63-A827812B2B8D}" destId="{A8DD94CC-5CB8-4E68-821E-9487079080D3}" srcOrd="2" destOrd="0" parTransId="{9BE3BF84-4D1C-463A-834D-DA30F01C8AE4}" sibTransId="{EFB02D8C-D8D9-4FAA-8A4A-A2EA16C23566}"/>
    <dgm:cxn modelId="{E86FD1A0-50CA-4E5C-B1C5-8C571A667EDB}" type="presOf" srcId="{9BE3BF84-4D1C-463A-834D-DA30F01C8AE4}" destId="{786A8AA2-7028-4070-9C1D-FA9C8621A887}" srcOrd="1" destOrd="0" presId="urn:microsoft.com/office/officeart/2008/layout/HorizontalMultiLevelHierarchy"/>
    <dgm:cxn modelId="{BBB32E6D-DBCF-4AA3-A341-CC7E0A79BE85}" type="presOf" srcId="{A8DD94CC-5CB8-4E68-821E-9487079080D3}" destId="{7DB1207E-61AF-40CF-B1B4-E85B56C06F8F}" srcOrd="0" destOrd="0" presId="urn:microsoft.com/office/officeart/2008/layout/HorizontalMultiLevelHierarchy"/>
    <dgm:cxn modelId="{413FD512-49FB-4927-93C1-595A11F23D0E}" type="presOf" srcId="{CE0ED372-1A2A-4ED2-B0A8-44734E62D9BA}" destId="{BAFA343B-8339-4F47-A18E-992BFB4FD4F1}" srcOrd="0" destOrd="0" presId="urn:microsoft.com/office/officeart/2008/layout/HorizontalMultiLevelHierarchy"/>
    <dgm:cxn modelId="{0EAFD89D-ABA2-4760-A60E-51E8682F1386}" type="presOf" srcId="{D758BBD7-F784-43DF-A40F-404F60B2B9E9}" destId="{8E91093E-CDD6-462B-BCF0-44B2C41E0B92}" srcOrd="0" destOrd="0" presId="urn:microsoft.com/office/officeart/2008/layout/HorizontalMultiLevelHierarchy"/>
    <dgm:cxn modelId="{8644CE6B-D7CF-4ED0-95C3-087F7FE80AC5}" type="presOf" srcId="{663F5C87-BE3E-426B-A380-9496E317B488}" destId="{7C6EDED9-A1C6-4338-99AC-43B3400A3F07}" srcOrd="0" destOrd="0" presId="urn:microsoft.com/office/officeart/2008/layout/HorizontalMultiLevelHierarchy"/>
    <dgm:cxn modelId="{498AFF54-82A9-4190-AF7E-FFBD15007E93}" type="presOf" srcId="{99187963-D043-4F78-BACD-E50865EE9291}" destId="{29E4EC6C-912D-4BEB-9675-D40BC908BB52}" srcOrd="0" destOrd="0" presId="urn:microsoft.com/office/officeart/2008/layout/HorizontalMultiLevelHierarchy"/>
    <dgm:cxn modelId="{2BADF901-817B-4744-B871-CD2DB17067FD}" srcId="{36F9CD60-89B2-477E-BB63-A827812B2B8D}" destId="{CE0ED372-1A2A-4ED2-B0A8-44734E62D9BA}" srcOrd="1" destOrd="0" parTransId="{D758BBD7-F784-43DF-A40F-404F60B2B9E9}" sibTransId="{BCF401BE-BC59-4FEF-A924-74F7D6DDAC1E}"/>
    <dgm:cxn modelId="{309F8D6F-A1A3-4D24-B795-842A006BA08A}" srcId="{36F9CD60-89B2-477E-BB63-A827812B2B8D}" destId="{4F47B6FF-C3CE-4727-9395-B617B1E1CA21}" srcOrd="0" destOrd="0" parTransId="{99187963-D043-4F78-BACD-E50865EE9291}" sibTransId="{89152947-FD8C-4479-84D7-7734CFEAB789}"/>
    <dgm:cxn modelId="{39F89A44-6F60-4B3A-A065-5259372BDE81}" type="presOf" srcId="{D758BBD7-F784-43DF-A40F-404F60B2B9E9}" destId="{19363C87-4CAD-4DB6-9297-6B9655695E0C}" srcOrd="1" destOrd="0" presId="urn:microsoft.com/office/officeart/2008/layout/HorizontalMultiLevelHierarchy"/>
    <dgm:cxn modelId="{2C0DC835-4F29-4B46-A91A-32DB3FE394FD}" srcId="{663F5C87-BE3E-426B-A380-9496E317B488}" destId="{36F9CD60-89B2-477E-BB63-A827812B2B8D}" srcOrd="0" destOrd="0" parTransId="{72F2D593-26E6-403C-BA38-D8DE43B86A52}" sibTransId="{CB9679ED-B531-4416-8355-D3057A18701F}"/>
    <dgm:cxn modelId="{8BCA1DFA-0D66-446D-8B24-0F62FCC8A7F3}" type="presParOf" srcId="{7C6EDED9-A1C6-4338-99AC-43B3400A3F07}" destId="{FF6686CD-3F00-44AF-8164-5DFEC8657106}" srcOrd="0" destOrd="0" presId="urn:microsoft.com/office/officeart/2008/layout/HorizontalMultiLevelHierarchy"/>
    <dgm:cxn modelId="{BA89231B-DB22-4518-9AF8-5B35ADD2EB9F}" type="presParOf" srcId="{FF6686CD-3F00-44AF-8164-5DFEC8657106}" destId="{B21721EC-87F3-4FD9-8C0B-26A9A4633383}" srcOrd="0" destOrd="0" presId="urn:microsoft.com/office/officeart/2008/layout/HorizontalMultiLevelHierarchy"/>
    <dgm:cxn modelId="{D91B9BC6-FC4C-4DB3-BB24-3F1B8EABE36E}" type="presParOf" srcId="{FF6686CD-3F00-44AF-8164-5DFEC8657106}" destId="{471478D9-60F1-48D7-8B4F-6E3F25FED556}" srcOrd="1" destOrd="0" presId="urn:microsoft.com/office/officeart/2008/layout/HorizontalMultiLevelHierarchy"/>
    <dgm:cxn modelId="{F7C87804-12B0-42B5-B1B3-8505CE280E3C}" type="presParOf" srcId="{471478D9-60F1-48D7-8B4F-6E3F25FED556}" destId="{29E4EC6C-912D-4BEB-9675-D40BC908BB52}" srcOrd="0" destOrd="0" presId="urn:microsoft.com/office/officeart/2008/layout/HorizontalMultiLevelHierarchy"/>
    <dgm:cxn modelId="{101E9205-62BD-44C7-A18C-097D856EAE0E}" type="presParOf" srcId="{29E4EC6C-912D-4BEB-9675-D40BC908BB52}" destId="{5CFF031D-7B27-4DCA-955E-CE75DF313FD8}" srcOrd="0" destOrd="0" presId="urn:microsoft.com/office/officeart/2008/layout/HorizontalMultiLevelHierarchy"/>
    <dgm:cxn modelId="{2357A835-FC7E-4798-A6DC-36275C46E14C}" type="presParOf" srcId="{471478D9-60F1-48D7-8B4F-6E3F25FED556}" destId="{66763D10-A59E-4C3A-B43E-AA20633CCF31}" srcOrd="1" destOrd="0" presId="urn:microsoft.com/office/officeart/2008/layout/HorizontalMultiLevelHierarchy"/>
    <dgm:cxn modelId="{8B066D45-D8DC-4CE8-B405-AF7E3886551B}" type="presParOf" srcId="{66763D10-A59E-4C3A-B43E-AA20633CCF31}" destId="{597B6F92-C6A0-44FD-995B-C7C29D2C883C}" srcOrd="0" destOrd="0" presId="urn:microsoft.com/office/officeart/2008/layout/HorizontalMultiLevelHierarchy"/>
    <dgm:cxn modelId="{62F2FFC1-CA05-4DB7-9A54-D79BB509AEFB}" type="presParOf" srcId="{66763D10-A59E-4C3A-B43E-AA20633CCF31}" destId="{D92B645D-D65D-4A2E-A936-6837CEC921B9}" srcOrd="1" destOrd="0" presId="urn:microsoft.com/office/officeart/2008/layout/HorizontalMultiLevelHierarchy"/>
    <dgm:cxn modelId="{D05DE1FC-06DE-4D57-9B8B-467094137FDF}" type="presParOf" srcId="{471478D9-60F1-48D7-8B4F-6E3F25FED556}" destId="{8E91093E-CDD6-462B-BCF0-44B2C41E0B92}" srcOrd="2" destOrd="0" presId="urn:microsoft.com/office/officeart/2008/layout/HorizontalMultiLevelHierarchy"/>
    <dgm:cxn modelId="{483EEB63-3488-4F42-9ED3-8D2D15537AE5}" type="presParOf" srcId="{8E91093E-CDD6-462B-BCF0-44B2C41E0B92}" destId="{19363C87-4CAD-4DB6-9297-6B9655695E0C}" srcOrd="0" destOrd="0" presId="urn:microsoft.com/office/officeart/2008/layout/HorizontalMultiLevelHierarchy"/>
    <dgm:cxn modelId="{0ED7FEFA-0017-41AD-A0EF-0EFCD8EF7E86}" type="presParOf" srcId="{471478D9-60F1-48D7-8B4F-6E3F25FED556}" destId="{CA51BC91-FE9A-4D0D-8319-74DB451D1B6A}" srcOrd="3" destOrd="0" presId="urn:microsoft.com/office/officeart/2008/layout/HorizontalMultiLevelHierarchy"/>
    <dgm:cxn modelId="{F8E19AE8-39DE-42FF-9852-AC72C4074CA9}" type="presParOf" srcId="{CA51BC91-FE9A-4D0D-8319-74DB451D1B6A}" destId="{BAFA343B-8339-4F47-A18E-992BFB4FD4F1}" srcOrd="0" destOrd="0" presId="urn:microsoft.com/office/officeart/2008/layout/HorizontalMultiLevelHierarchy"/>
    <dgm:cxn modelId="{974537D4-D6D2-4376-B658-760B457CB4E5}" type="presParOf" srcId="{CA51BC91-FE9A-4D0D-8319-74DB451D1B6A}" destId="{8327D2AC-3FF0-4418-9131-855F2924B188}" srcOrd="1" destOrd="0" presId="urn:microsoft.com/office/officeart/2008/layout/HorizontalMultiLevelHierarchy"/>
    <dgm:cxn modelId="{8DF86AF6-2E75-4D78-AB26-49CD075CA6E6}" type="presParOf" srcId="{471478D9-60F1-48D7-8B4F-6E3F25FED556}" destId="{2632BEFA-815D-4557-BB8E-32D7C344A8E4}" srcOrd="4" destOrd="0" presId="urn:microsoft.com/office/officeart/2008/layout/HorizontalMultiLevelHierarchy"/>
    <dgm:cxn modelId="{00DE1CA0-E366-49A4-90A8-7B830D34E66E}" type="presParOf" srcId="{2632BEFA-815D-4557-BB8E-32D7C344A8E4}" destId="{786A8AA2-7028-4070-9C1D-FA9C8621A887}" srcOrd="0" destOrd="0" presId="urn:microsoft.com/office/officeart/2008/layout/HorizontalMultiLevelHierarchy"/>
    <dgm:cxn modelId="{1A424EDB-6A3A-450E-AC4B-3D5D4316DDFC}" type="presParOf" srcId="{471478D9-60F1-48D7-8B4F-6E3F25FED556}" destId="{ADBC34B9-7A8B-4405-B6D4-1EDE635403B0}" srcOrd="5" destOrd="0" presId="urn:microsoft.com/office/officeart/2008/layout/HorizontalMultiLevelHierarchy"/>
    <dgm:cxn modelId="{6C2EAFDF-9959-4794-ABC0-D9F8C2A1E125}" type="presParOf" srcId="{ADBC34B9-7A8B-4405-B6D4-1EDE635403B0}" destId="{7DB1207E-61AF-40CF-B1B4-E85B56C06F8F}" srcOrd="0" destOrd="0" presId="urn:microsoft.com/office/officeart/2008/layout/HorizontalMultiLevelHierarchy"/>
    <dgm:cxn modelId="{8431D331-2199-4E1D-92B5-F71CFEC623A3}" type="presParOf" srcId="{ADBC34B9-7A8B-4405-B6D4-1EDE635403B0}" destId="{7AA739D7-9021-4A96-AE95-8D7329B6539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0.44601</cdr:x>
      <cdr:y>0.59224</cdr:y>
    </cdr:from>
    <cdr:to>
      <cdr:x>0.62343</cdr:x>
      <cdr:y>0.71271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895510" y="3615772"/>
          <a:ext cx="1549662" cy="73545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0.21351</cdr:x>
      <cdr:y>0.06152</cdr:y>
    </cdr:from>
    <cdr:to>
      <cdr:x>0.32477</cdr:x>
      <cdr:y>0.12049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1864840" y="375581"/>
          <a:ext cx="971745" cy="360040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0.57773</cdr:x>
      <cdr:y>0.54546</cdr:y>
    </cdr:from>
    <cdr:to>
      <cdr:x>0.86363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30446" y="1256868"/>
          <a:ext cx="905837" cy="1047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0.84072</cdr:x>
      <cdr:y>0.63333</cdr:y>
    </cdr:from>
    <cdr:to>
      <cdr:x>0.98273</cdr:x>
      <cdr:y>0.70333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15083" y="2280258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0.83903</cdr:x>
      <cdr:y>0.73423</cdr:y>
    </cdr:from>
    <cdr:to>
      <cdr:x>0.98104</cdr:x>
      <cdr:y>0.80422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04816" y="2643506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142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954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86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26.12.2022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0000FF"/>
            </a:gs>
            <a:gs pos="58000">
              <a:schemeClr val="bg2">
                <a:lumMod val="47000"/>
                <a:lumOff val="53000"/>
                <a:alpha val="28000"/>
              </a:scheme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26.12.2022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6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35.png"/><Relationship Id="rId4" Type="http://schemas.openxmlformats.org/officeDocument/2006/relationships/diagramData" Target="../diagrams/data6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9.pn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chart" Target="../charts/chart3.xml"/><Relationship Id="rId4" Type="http://schemas.openxmlformats.org/officeDocument/2006/relationships/image" Target="../media/image9.png"/><Relationship Id="rId9" Type="http://schemas.microsoft.com/office/2007/relationships/diagramDrawing" Target="../diagrams/drawing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9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54.png"/><Relationship Id="rId7" Type="http://schemas.openxmlformats.org/officeDocument/2006/relationships/diagramLayout" Target="../diagrams/layout1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11" Type="http://schemas.openxmlformats.org/officeDocument/2006/relationships/image" Target="../media/image56.png"/><Relationship Id="rId5" Type="http://schemas.openxmlformats.org/officeDocument/2006/relationships/image" Target="../media/image9.png"/><Relationship Id="rId10" Type="http://schemas.microsoft.com/office/2007/relationships/diagramDrawing" Target="../diagrams/drawing10.xml"/><Relationship Id="rId4" Type="http://schemas.openxmlformats.org/officeDocument/2006/relationships/image" Target="../media/image55.png"/><Relationship Id="rId9" Type="http://schemas.openxmlformats.org/officeDocument/2006/relationships/diagramColors" Target="../diagrams/colors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5.xml"/><Relationship Id="rId3" Type="http://schemas.openxmlformats.org/officeDocument/2006/relationships/image" Target="../media/image3.png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image" Target="../media/image9.png"/><Relationship Id="rId16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5" Type="http://schemas.openxmlformats.org/officeDocument/2006/relationships/chart" Target="../charts/chart17.xml"/><Relationship Id="rId10" Type="http://schemas.openxmlformats.org/officeDocument/2006/relationships/chart" Target="../charts/chart12.xml"/><Relationship Id="rId4" Type="http://schemas.openxmlformats.org/officeDocument/2006/relationships/image" Target="../media/image60.jpeg"/><Relationship Id="rId9" Type="http://schemas.openxmlformats.org/officeDocument/2006/relationships/chart" Target="../charts/chart11.xml"/><Relationship Id="rId1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4.jpeg"/><Relationship Id="rId4" Type="http://schemas.openxmlformats.org/officeDocument/2006/relationships/image" Target="../media/image3.png"/><Relationship Id="rId9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chart" Target="../charts/chart25.xml"/><Relationship Id="rId3" Type="http://schemas.openxmlformats.org/officeDocument/2006/relationships/image" Target="../media/image9.png"/><Relationship Id="rId7" Type="http://schemas.openxmlformats.org/officeDocument/2006/relationships/image" Target="../media/image66.jpeg"/><Relationship Id="rId12" Type="http://schemas.openxmlformats.org/officeDocument/2006/relationships/chart" Target="../charts/chart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chart" Target="../charts/chart23.xml"/><Relationship Id="rId5" Type="http://schemas.openxmlformats.org/officeDocument/2006/relationships/chart" Target="../charts/chart22.xml"/><Relationship Id="rId10" Type="http://schemas.openxmlformats.org/officeDocument/2006/relationships/image" Target="../media/image61.png"/><Relationship Id="rId4" Type="http://schemas.openxmlformats.org/officeDocument/2006/relationships/chart" Target="../charts/chart21.xml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69.gif"/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11" Type="http://schemas.openxmlformats.org/officeDocument/2006/relationships/chart" Target="../charts/chart30.xml"/><Relationship Id="rId5" Type="http://schemas.openxmlformats.org/officeDocument/2006/relationships/chart" Target="../charts/chart26.xml"/><Relationship Id="rId15" Type="http://schemas.openxmlformats.org/officeDocument/2006/relationships/image" Target="../media/image71.png"/><Relationship Id="rId10" Type="http://schemas.openxmlformats.org/officeDocument/2006/relationships/chart" Target="../charts/chart29.xml"/><Relationship Id="rId4" Type="http://schemas.openxmlformats.org/officeDocument/2006/relationships/image" Target="../media/image9.png"/><Relationship Id="rId9" Type="http://schemas.openxmlformats.org/officeDocument/2006/relationships/chart" Target="../charts/chart28.xml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4.xml"/><Relationship Id="rId3" Type="http://schemas.openxmlformats.org/officeDocument/2006/relationships/chart" Target="../charts/chart31.xml"/><Relationship Id="rId7" Type="http://schemas.openxmlformats.org/officeDocument/2006/relationships/chart" Target="../charts/chart3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chart" Target="../charts/chart32.xml"/><Relationship Id="rId9" Type="http://schemas.openxmlformats.org/officeDocument/2006/relationships/chart" Target="../charts/chart3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7.xml"/><Relationship Id="rId11" Type="http://schemas.openxmlformats.org/officeDocument/2006/relationships/image" Target="../media/image76.jpeg"/><Relationship Id="rId5" Type="http://schemas.openxmlformats.org/officeDocument/2006/relationships/chart" Target="../charts/chart36.xml"/><Relationship Id="rId10" Type="http://schemas.openxmlformats.org/officeDocument/2006/relationships/image" Target="../media/image75.jpeg"/><Relationship Id="rId4" Type="http://schemas.openxmlformats.org/officeDocument/2006/relationships/image" Target="../media/image3.png"/><Relationship Id="rId9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9.xml"/><Relationship Id="rId11" Type="http://schemas.openxmlformats.org/officeDocument/2006/relationships/image" Target="../media/image81.jpeg"/><Relationship Id="rId5" Type="http://schemas.openxmlformats.org/officeDocument/2006/relationships/chart" Target="../charts/chart38.xml"/><Relationship Id="rId10" Type="http://schemas.openxmlformats.org/officeDocument/2006/relationships/image" Target="../media/image80.jpeg"/><Relationship Id="rId4" Type="http://schemas.openxmlformats.org/officeDocument/2006/relationships/image" Target="../media/image3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11" Type="http://schemas.openxmlformats.org/officeDocument/2006/relationships/image" Target="../media/image87.png"/><Relationship Id="rId5" Type="http://schemas.openxmlformats.org/officeDocument/2006/relationships/chart" Target="../charts/chart41.xml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3.png"/><Relationship Id="rId9" Type="http://schemas.openxmlformats.org/officeDocument/2006/relationships/image" Target="../media/image85.png"/><Relationship Id="rId1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QuickStyle" Target="../diagrams/quickStyle11.xml"/><Relationship Id="rId3" Type="http://schemas.openxmlformats.org/officeDocument/2006/relationships/chart" Target="../charts/chart43.xml"/><Relationship Id="rId7" Type="http://schemas.openxmlformats.org/officeDocument/2006/relationships/chart" Target="../charts/chart46.xml"/><Relationship Id="rId12" Type="http://schemas.openxmlformats.org/officeDocument/2006/relationships/diagramLayout" Target="../diagrams/layout1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5.xml"/><Relationship Id="rId11" Type="http://schemas.openxmlformats.org/officeDocument/2006/relationships/diagramData" Target="../diagrams/data11.xml"/><Relationship Id="rId5" Type="http://schemas.openxmlformats.org/officeDocument/2006/relationships/chart" Target="../charts/chart44.xml"/><Relationship Id="rId15" Type="http://schemas.microsoft.com/office/2007/relationships/diagramDrawing" Target="../diagrams/drawing11.xml"/><Relationship Id="rId10" Type="http://schemas.openxmlformats.org/officeDocument/2006/relationships/image" Target="../media/image94.jpeg"/><Relationship Id="rId4" Type="http://schemas.openxmlformats.org/officeDocument/2006/relationships/image" Target="../media/image66.jpeg"/><Relationship Id="rId9" Type="http://schemas.openxmlformats.org/officeDocument/2006/relationships/image" Target="../media/image93.jpeg"/><Relationship Id="rId14" Type="http://schemas.openxmlformats.org/officeDocument/2006/relationships/diagramColors" Target="../diagrams/colors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Data" Target="../diagrams/data12.xml"/><Relationship Id="rId18" Type="http://schemas.openxmlformats.org/officeDocument/2006/relationships/image" Target="../media/image98.png"/><Relationship Id="rId3" Type="http://schemas.openxmlformats.org/officeDocument/2006/relationships/chart" Target="../charts/chart47.xml"/><Relationship Id="rId21" Type="http://schemas.openxmlformats.org/officeDocument/2006/relationships/image" Target="../media/image101.jpeg"/><Relationship Id="rId7" Type="http://schemas.openxmlformats.org/officeDocument/2006/relationships/chart" Target="../charts/chart50.xml"/><Relationship Id="rId12" Type="http://schemas.openxmlformats.org/officeDocument/2006/relationships/image" Target="../media/image97.jpeg"/><Relationship Id="rId17" Type="http://schemas.microsoft.com/office/2007/relationships/diagramDrawing" Target="../diagrams/drawing12.xml"/><Relationship Id="rId2" Type="http://schemas.openxmlformats.org/officeDocument/2006/relationships/image" Target="../media/image9.png"/><Relationship Id="rId16" Type="http://schemas.openxmlformats.org/officeDocument/2006/relationships/diagramColors" Target="../diagrams/colors12.xml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image" Target="../media/image96.jpeg"/><Relationship Id="rId5" Type="http://schemas.openxmlformats.org/officeDocument/2006/relationships/chart" Target="../charts/chart48.xml"/><Relationship Id="rId15" Type="http://schemas.openxmlformats.org/officeDocument/2006/relationships/diagramQuickStyle" Target="../diagrams/quickStyle12.xml"/><Relationship Id="rId10" Type="http://schemas.openxmlformats.org/officeDocument/2006/relationships/image" Target="../media/image95.jpeg"/><Relationship Id="rId19" Type="http://schemas.openxmlformats.org/officeDocument/2006/relationships/image" Target="../media/image99.png"/><Relationship Id="rId4" Type="http://schemas.openxmlformats.org/officeDocument/2006/relationships/image" Target="../media/image66.jpeg"/><Relationship Id="rId9" Type="http://schemas.openxmlformats.org/officeDocument/2006/relationships/chart" Target="../charts/chart51.xml"/><Relationship Id="rId14" Type="http://schemas.openxmlformats.org/officeDocument/2006/relationships/diagramLayout" Target="../diagrams/layout12.xml"/><Relationship Id="rId22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05.png"/><Relationship Id="rId3" Type="http://schemas.openxmlformats.org/officeDocument/2006/relationships/image" Target="../media/image66.jpeg"/><Relationship Id="rId7" Type="http://schemas.openxmlformats.org/officeDocument/2006/relationships/image" Target="../media/image3.png"/><Relationship Id="rId12" Type="http://schemas.openxmlformats.org/officeDocument/2006/relationships/image" Target="../media/image10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4.xml"/><Relationship Id="rId11" Type="http://schemas.openxmlformats.org/officeDocument/2006/relationships/image" Target="../media/image103.jpeg"/><Relationship Id="rId5" Type="http://schemas.openxmlformats.org/officeDocument/2006/relationships/chart" Target="../charts/chart53.xml"/><Relationship Id="rId15" Type="http://schemas.openxmlformats.org/officeDocument/2006/relationships/image" Target="../media/image107.png"/><Relationship Id="rId10" Type="http://schemas.openxmlformats.org/officeDocument/2006/relationships/chart" Target="../charts/chart57.xml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1.png"/><Relationship Id="rId3" Type="http://schemas.openxmlformats.org/officeDocument/2006/relationships/chart" Target="../charts/chart58.xml"/><Relationship Id="rId7" Type="http://schemas.openxmlformats.org/officeDocument/2006/relationships/chart" Target="../charts/chart61.xml"/><Relationship Id="rId12" Type="http://schemas.openxmlformats.org/officeDocument/2006/relationships/image" Target="../media/image1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09.png"/><Relationship Id="rId5" Type="http://schemas.openxmlformats.org/officeDocument/2006/relationships/chart" Target="../charts/chart59.xml"/><Relationship Id="rId15" Type="http://schemas.openxmlformats.org/officeDocument/2006/relationships/image" Target="../media/image113.jpeg"/><Relationship Id="rId10" Type="http://schemas.openxmlformats.org/officeDocument/2006/relationships/image" Target="../media/image108.png"/><Relationship Id="rId4" Type="http://schemas.openxmlformats.org/officeDocument/2006/relationships/image" Target="../media/image66.jpeg"/><Relationship Id="rId9" Type="http://schemas.openxmlformats.org/officeDocument/2006/relationships/chart" Target="../charts/chart62.xml"/><Relationship Id="rId1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image" Target="../media/image66.jpe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6.xml"/><Relationship Id="rId11" Type="http://schemas.openxmlformats.org/officeDocument/2006/relationships/image" Target="../media/image65.png"/><Relationship Id="rId5" Type="http://schemas.openxmlformats.org/officeDocument/2006/relationships/chart" Target="../charts/chart65.xml"/><Relationship Id="rId10" Type="http://schemas.openxmlformats.org/officeDocument/2006/relationships/chart" Target="../charts/chart69.xml"/><Relationship Id="rId4" Type="http://schemas.openxmlformats.org/officeDocument/2006/relationships/chart" Target="../charts/chart64.xml"/><Relationship Id="rId9" Type="http://schemas.openxmlformats.org/officeDocument/2006/relationships/chart" Target="../charts/chart6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11" Type="http://schemas.openxmlformats.org/officeDocument/2006/relationships/image" Target="../media/image119.png"/><Relationship Id="rId5" Type="http://schemas.openxmlformats.org/officeDocument/2006/relationships/diagramData" Target="../diagrams/data14.xml"/><Relationship Id="rId10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microsoft.com/office/2007/relationships/diagramDrawing" Target="../diagrams/drawing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.png"/><Relationship Id="rId7" Type="http://schemas.openxmlformats.org/officeDocument/2006/relationships/image" Target="../media/image1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jpe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5.xml"/><Relationship Id="rId5" Type="http://schemas.openxmlformats.org/officeDocument/2006/relationships/chart" Target="../charts/chart70.xml"/><Relationship Id="rId10" Type="http://schemas.microsoft.com/office/2007/relationships/diagramDrawing" Target="../diagrams/drawing15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1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128.png"/><Relationship Id="rId9" Type="http://schemas.microsoft.com/office/2007/relationships/diagramDrawing" Target="../diagrams/drawing1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13" Type="http://schemas.openxmlformats.org/officeDocument/2006/relationships/image" Target="../media/image133.jpeg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7.xml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7.xml"/><Relationship Id="rId11" Type="http://schemas.openxmlformats.org/officeDocument/2006/relationships/image" Target="../media/image131.png"/><Relationship Id="rId5" Type="http://schemas.openxmlformats.org/officeDocument/2006/relationships/diagramData" Target="../diagrams/data17.xml"/><Relationship Id="rId10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microsoft.com/office/2007/relationships/diagramDrawing" Target="../diagrams/drawing1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15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11" Type="http://schemas.openxmlformats.org/officeDocument/2006/relationships/image" Target="../media/image137.png"/><Relationship Id="rId5" Type="http://schemas.openxmlformats.org/officeDocument/2006/relationships/diagramColors" Target="../diagrams/colors18.xml"/><Relationship Id="rId10" Type="http://schemas.openxmlformats.org/officeDocument/2006/relationships/image" Target="../media/image136.png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40.png"/><Relationship Id="rId10" Type="http://schemas.microsoft.com/office/2007/relationships/diagramDrawing" Target="../diagrams/drawing19.xml"/><Relationship Id="rId4" Type="http://schemas.openxmlformats.org/officeDocument/2006/relationships/image" Target="../media/image139.gif"/><Relationship Id="rId9" Type="http://schemas.openxmlformats.org/officeDocument/2006/relationships/diagramColors" Target="../diagrams/colors1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20.xml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0.xml"/><Relationship Id="rId5" Type="http://schemas.openxmlformats.org/officeDocument/2006/relationships/image" Target="../media/image141.png"/><Relationship Id="rId10" Type="http://schemas.microsoft.com/office/2007/relationships/diagramDrawing" Target="../diagrams/drawing20.xml"/><Relationship Id="rId4" Type="http://schemas.openxmlformats.org/officeDocument/2006/relationships/image" Target="../media/image46.png"/><Relationship Id="rId9" Type="http://schemas.openxmlformats.org/officeDocument/2006/relationships/diagramColors" Target="../diagrams/colors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3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9.png"/><Relationship Id="rId10" Type="http://schemas.microsoft.com/office/2007/relationships/diagramDrawing" Target="../diagrams/drawing2.xml"/><Relationship Id="rId4" Type="http://schemas.openxmlformats.org/officeDocument/2006/relationships/image" Target="../media/image14.jpeg"/><Relationship Id="rId9" Type="http://schemas.openxmlformats.org/officeDocument/2006/relationships/diagramColors" Target="../diagrams/colors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chart" Target="../charts/chart74.xml"/><Relationship Id="rId7" Type="http://schemas.openxmlformats.org/officeDocument/2006/relationships/diagramData" Target="../diagrams/data2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3.png"/><Relationship Id="rId11" Type="http://schemas.microsoft.com/office/2007/relationships/diagramDrawing" Target="../diagrams/drawing21.xml"/><Relationship Id="rId5" Type="http://schemas.openxmlformats.org/officeDocument/2006/relationships/image" Target="../media/image142.png"/><Relationship Id="rId10" Type="http://schemas.openxmlformats.org/officeDocument/2006/relationships/diagramColors" Target="../diagrams/colors21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2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3" Type="http://schemas.openxmlformats.org/officeDocument/2006/relationships/image" Target="../media/image9.png"/><Relationship Id="rId7" Type="http://schemas.openxmlformats.org/officeDocument/2006/relationships/diagramData" Target="../diagrams/data22.xml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png"/><Relationship Id="rId11" Type="http://schemas.microsoft.com/office/2007/relationships/diagramDrawing" Target="../diagrams/drawing22.xml"/><Relationship Id="rId5" Type="http://schemas.openxmlformats.org/officeDocument/2006/relationships/image" Target="../media/image144.png"/><Relationship Id="rId10" Type="http://schemas.openxmlformats.org/officeDocument/2006/relationships/diagramColors" Target="../diagrams/colors22.xml"/><Relationship Id="rId4" Type="http://schemas.openxmlformats.org/officeDocument/2006/relationships/image" Target="../media/image84.png"/><Relationship Id="rId9" Type="http://schemas.openxmlformats.org/officeDocument/2006/relationships/diagramQuickStyle" Target="../diagrams/quickStyle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8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jpeg"/><Relationship Id="rId5" Type="http://schemas.openxmlformats.org/officeDocument/2006/relationships/image" Target="../media/image9.png"/><Relationship Id="rId4" Type="http://schemas.openxmlformats.org/officeDocument/2006/relationships/image" Target="../media/image1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0.png"/><Relationship Id="rId5" Type="http://schemas.openxmlformats.org/officeDocument/2006/relationships/image" Target="../media/image9.png"/><Relationship Id="rId4" Type="http://schemas.openxmlformats.org/officeDocument/2006/relationships/image" Target="../media/image1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55.png"/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8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7.jpeg"/><Relationship Id="rId5" Type="http://schemas.openxmlformats.org/officeDocument/2006/relationships/chart" Target="../charts/chart80.xml"/><Relationship Id="rId4" Type="http://schemas.openxmlformats.org/officeDocument/2006/relationships/image" Target="../media/image1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chart" Target="../charts/chart8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63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jpeg"/><Relationship Id="rId5" Type="http://schemas.openxmlformats.org/officeDocument/2006/relationships/image" Target="../media/image16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7.png"/><Relationship Id="rId4" Type="http://schemas.openxmlformats.org/officeDocument/2006/relationships/diagramData" Target="../diagrams/data3.xml"/><Relationship Id="rId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jpeg"/><Relationship Id="rId5" Type="http://schemas.openxmlformats.org/officeDocument/2006/relationships/image" Target="../media/image168.png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72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8.xml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jpeg"/><Relationship Id="rId5" Type="http://schemas.openxmlformats.org/officeDocument/2006/relationships/image" Target="../media/image9.png"/><Relationship Id="rId4" Type="http://schemas.openxmlformats.org/officeDocument/2006/relationships/image" Target="../media/image13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81.jpeg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0.jpeg"/><Relationship Id="rId5" Type="http://schemas.openxmlformats.org/officeDocument/2006/relationships/image" Target="../media/image179.png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9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3.jpeg"/><Relationship Id="rId5" Type="http://schemas.openxmlformats.org/officeDocument/2006/relationships/image" Target="../media/image182.png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9.png"/><Relationship Id="rId7" Type="http://schemas.openxmlformats.org/officeDocument/2006/relationships/image" Target="../media/image187.gif"/><Relationship Id="rId12" Type="http://schemas.openxmlformats.org/officeDocument/2006/relationships/image" Target="../media/image1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7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5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.png"/><Relationship Id="rId1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0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5.pn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0092" y="97876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3608" y="4031198"/>
            <a:ext cx="7344816" cy="2308324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 проекту решения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2022 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2023 и 2024 годов»</a:t>
            </a: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3995936" y="27464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9147" y="9343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03779"/>
            <a:ext cx="3657600" cy="189194"/>
          </a:xfr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холм.jpg"/>
          <p:cNvPicPr>
            <a:picLocks noChangeAspect="1"/>
          </p:cNvPicPr>
          <p:nvPr/>
        </p:nvPicPr>
        <p:blipFill rotWithShape="1">
          <a:blip r:embed="rId6" cstate="print"/>
          <a:srcRect t="-1" r="32371" b="1549"/>
          <a:stretch/>
        </p:blipFill>
        <p:spPr>
          <a:xfrm>
            <a:off x="179512" y="274640"/>
            <a:ext cx="2199797" cy="220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-36512" y="0"/>
            <a:ext cx="4392488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1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-4869"/>
            <a:ext cx="6336704" cy="13913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ЦЕЛИ  И  ЗАДАЧИ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21683440"/>
              </p:ext>
            </p:extLst>
          </p:nvPr>
        </p:nvGraphicFramePr>
        <p:xfrm>
          <a:off x="179512" y="438752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-36512" y="26692"/>
            <a:ext cx="6336704" cy="1189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Поддержка инвестиционной активности субъектов предпринимательской деятельности, </a:t>
            </a:r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</a:t>
            </a:r>
          </a:p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стимулирование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модернизации действующих предприятий.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6512" y="1466818"/>
            <a:ext cx="9144000" cy="59403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Улучшение администрирования доходов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с целью достижения объема налоговых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поступлений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в консолидированный бюджет Холм-Жирковского района, соответствующего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уровню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экономического развития Холм-Жирковского района и отраслей производства.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эффективности реализации мер, направленных на расширение налоговой базы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имущественным налогам путем выявления и включения в налогооблагаемую базу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недвижимого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имущества и земельных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участков.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Формирование реалистичного прогноза поступления доходов с учетом минимизации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рисков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несбалансированности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Обеспечение сохранения на достигнутом уровне целевых показателей, установленных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Указами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Президента Российской Федерации, в части повышения оплаты труда отдельных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категорий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работников бюджетной сферы.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36512" y="4293096"/>
            <a:ext cx="9144000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Финансовое обеспечение реализации приоритетных для Холм-Жирковского района задач,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достижение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показателей результативности, установленных национальными проектами,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муниципальными программами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Усиление стимулирующей роли межбюджетных отношений, в том числе в части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повышения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заинтересованности органов местного самоуправления поселений района в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содействии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развитию экономики собственных территорий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Обеспечение органами местного самоуправления поселений района режима экономного 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рационального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использования собственных бюджетных средств, усиление ответственности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за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качество и объемы предоставляемых муниципальных услуг.</a:t>
            </a:r>
          </a:p>
        </p:txBody>
      </p:sp>
      <p:sp>
        <p:nvSpPr>
          <p:cNvPr id="22" name="object 37"/>
          <p:cNvSpPr/>
          <p:nvPr/>
        </p:nvSpPr>
        <p:spPr>
          <a:xfrm>
            <a:off x="48195" y="72862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92494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64704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986" y="5952573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41344" y="0"/>
            <a:ext cx="6258848" cy="1192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Обеспечение оплаты труда работников муниципальных учреждений Холм-Жирковского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района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с учетом положений Федерального закона «О минимальном размере оплаты труда».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повышению эффективности использования бюджетных средств, в т.ч.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путем выполнения мероприятий по оздоровлению муниципальных финансов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943" y="682222"/>
            <a:ext cx="9076627" cy="67216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Участие Холм-Жирковского района в реализации федеральных и региональных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национальных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проектов.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3948" y="2674015"/>
            <a:ext cx="9144000" cy="64678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Повышение эффективности бюджетных расходов, в том числе за счет дальнейшей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реализации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принципа формирования бюджета на основе муниципальных программ и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проектов.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3948" y="2109706"/>
            <a:ext cx="9144000" cy="50405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Приоретизация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расходов бюджета  на ключевых социально-экономических направлениях,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Оии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создание условий для обеспечения выполнения Указов Президента РФ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33948" y="6237312"/>
            <a:ext cx="9144000" cy="50405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открытости, прозрачности и публичности процесса управления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общественными финансами.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Проведение долговой политики Холм-Жирковского района с учетом сохранения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оптимального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уровня долговой нагрузки на бюджеты муниципальных образований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Холм-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Жирковского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Совершенствование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механизмов внутреннего муниципального финансового контроля в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Совершенствование межбюджетных отношений, повышение прозрачности, эффективности предоставления и распределения бюджетных трансфертов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2109988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4283968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237 501,1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237 501,1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287 104,3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287 104,3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341 772,1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341 772,1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242 686,2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242 686,2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594008206"/>
              </p:ext>
            </p:extLst>
          </p:nvPr>
        </p:nvGraphicFramePr>
        <p:xfrm>
          <a:off x="2540968" y="1696109"/>
          <a:ext cx="316835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70202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СОБСТВЕННЫХ  СРЕДСТВ  БЮДЖЕТА В 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706494899"/>
              </p:ext>
            </p:extLst>
          </p:nvPr>
        </p:nvGraphicFramePr>
        <p:xfrm>
          <a:off x="0" y="692696"/>
          <a:ext cx="442798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591375090"/>
              </p:ext>
            </p:extLst>
          </p:nvPr>
        </p:nvGraphicFramePr>
        <p:xfrm>
          <a:off x="3851920" y="980728"/>
          <a:ext cx="6096000" cy="5688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68855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5148064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2021-2023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9087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125268239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25538997"/>
              </p:ext>
            </p:extLst>
          </p:nvPr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807297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2020-2023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449999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4608366" y="1052736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трелка синя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98206">
            <a:off x="5420537" y="4586149"/>
            <a:ext cx="1713648" cy="701349"/>
          </a:xfrm>
          <a:prstGeom prst="rect">
            <a:avLst/>
          </a:prstGeom>
        </p:spPr>
      </p:pic>
      <p:pic>
        <p:nvPicPr>
          <p:cNvPr id="12" name="Рисунок 11" descr="стрелка синя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40830" y="4032177"/>
            <a:ext cx="1331639" cy="701349"/>
          </a:xfrm>
          <a:prstGeom prst="rect">
            <a:avLst/>
          </a:prstGeom>
        </p:spPr>
      </p:pic>
      <p:pic>
        <p:nvPicPr>
          <p:cNvPr id="11" name="Рисунок 10" descr="стрелка синя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55618">
            <a:off x="2259609" y="4713875"/>
            <a:ext cx="1515415" cy="701349"/>
          </a:xfrm>
          <a:prstGeom prst="rect">
            <a:avLst/>
          </a:prstGeom>
        </p:spPr>
      </p:pic>
      <p:sp>
        <p:nvSpPr>
          <p:cNvPr id="9" name="object 10"/>
          <p:cNvSpPr/>
          <p:nvPr/>
        </p:nvSpPr>
        <p:spPr>
          <a:xfrm>
            <a:off x="14495" y="0"/>
            <a:ext cx="3528392" cy="1196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6804248" y="5589240"/>
            <a:ext cx="1368152" cy="792088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Содержимое 5">
            <a:hlinkClick r:id="" action="ppaction://noaction" highlightClick="1"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65148"/>
              </p:ext>
            </p:extLst>
          </p:nvPr>
        </p:nvGraphicFramePr>
        <p:xfrm>
          <a:off x="251520" y="404664"/>
          <a:ext cx="878497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72200" y="4757267"/>
            <a:ext cx="2771800" cy="2100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«Бюджет для граждан» познакомит Вас с положениями проекта важнейшего финансового документа муниципального образования «Холм-Жирковский район» Смоленской области  - бюджетом  муниципального района. 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Bookman Old Style" pitchFamily="18" charset="0"/>
              </a:rPr>
              <a:t>Граждане – и как налогоплательщики, и как потребители общественных благ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 в отдельности. </a:t>
            </a: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933056"/>
            <a:ext cx="2347753" cy="239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21" y="1183978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0" y="-20079"/>
            <a:ext cx="3996444" cy="1124744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516" y="129406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96077" y="6621578"/>
            <a:ext cx="3657600" cy="189194"/>
          </a:xfr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-24644" y="0"/>
            <a:ext cx="7116924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 ОТЧИСЛЕНИЙ  НАЛОГОВЫХ   ДОХОДОВ В БЮДЖЕТ  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-2"/>
            <a:ext cx="4932040" cy="1071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040196863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948733487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742134303"/>
              </p:ext>
            </p:extLst>
          </p:nvPr>
        </p:nvGraphicFramePr>
        <p:xfrm>
          <a:off x="5266928" y="590251"/>
          <a:ext cx="2725052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2021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2022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341 772,1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48 941,9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14,3 %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1116" y="1283208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1 808,5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91 02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85,2 %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2145187112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883190892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585379049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1535624003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112603678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489400848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3719407329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235647127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705107462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287 104,3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237 501,1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34509" y="562330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242 686,2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37 469,1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769,1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248 866,1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86,7 %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38 920,7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16,4  %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40 741,9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16,8 %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799,5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197 780,9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83,3 %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831,7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81156" y="566124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201 112,6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82,9 %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-1"/>
            <a:ext cx="6228184" cy="1115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011554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518,7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057,0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474,9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464</a:t>
                      </a:r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986,4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362,7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513,0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710,7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739,1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768,7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591,2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996,8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1 771,8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1 836,6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205980582"/>
              </p:ext>
            </p:extLst>
          </p:nvPr>
        </p:nvGraphicFramePr>
        <p:xfrm>
          <a:off x="2843808" y="5157192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816159711"/>
              </p:ext>
            </p:extLst>
          </p:nvPr>
        </p:nvGraphicFramePr>
        <p:xfrm>
          <a:off x="3275856" y="5805265"/>
          <a:ext cx="5400600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10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529208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467" y="18848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35166226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1696" y="1346562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34 471,6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6264" y="790883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44 518,7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365605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34 057,0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27106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35 474,9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4028" y="1161694"/>
            <a:ext cx="900100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37 162,9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937615057"/>
              </p:ext>
            </p:extLst>
          </p:nvPr>
        </p:nvGraphicFramePr>
        <p:xfrm>
          <a:off x="323528" y="2024844"/>
          <a:ext cx="5400600" cy="2124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84168" y="620688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76429" y="616127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16749" y="56824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67240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17693633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890559669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64165189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89,1 %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8052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22920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65313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7707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435597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132091803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1620" y="900199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3 832,0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9854" y="1465605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2 873,6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9811" y="1379096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2 983,9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47136791"/>
              </p:ext>
            </p:extLst>
          </p:nvPr>
        </p:nvGraphicFramePr>
        <p:xfrm>
          <a:off x="0" y="1750059"/>
          <a:ext cx="5297636" cy="20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патентной системы налогообложения;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налог на вмененный доход;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084168" y="26064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228184" y="260648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221088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672408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068960"/>
            <a:ext cx="861774" cy="3672408"/>
          </a:xfrm>
          <a:prstGeom prst="rect">
            <a:avLst/>
          </a:prstGeom>
          <a:solidFill>
            <a:srgbClr val="008000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97852690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05159294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652994020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7,5 %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7,2 %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7,2%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1301660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2 978,0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1901" y="1476945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2 861,9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149080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4653136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5301208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504" y="5805264"/>
            <a:ext cx="463657" cy="463657"/>
          </a:xfrm>
          <a:prstGeom prst="rect">
            <a:avLst/>
          </a:prstGeom>
        </p:spPr>
      </p:pic>
      <p:sp>
        <p:nvSpPr>
          <p:cNvPr id="49" name="TextBox 1"/>
          <p:cNvSpPr txBox="1"/>
          <p:nvPr/>
        </p:nvSpPr>
        <p:spPr>
          <a:xfrm>
            <a:off x="5148064" y="2644445"/>
            <a:ext cx="864000" cy="252000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2" name="Нижний колонтитул 15"/>
          <p:cNvSpPr txBox="1">
            <a:spLocks/>
          </p:cNvSpPr>
          <p:nvPr/>
        </p:nvSpPr>
        <p:spPr>
          <a:xfrm>
            <a:off x="610365" y="665976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377991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1285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48948679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0841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478,3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4060" y="980728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591,2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550,2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5916" y="98072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572,2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7446" y="93320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595,1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528509264"/>
              </p:ext>
            </p:extLst>
          </p:nvPr>
        </p:nvGraphicFramePr>
        <p:xfrm>
          <a:off x="251520" y="1471544"/>
          <a:ext cx="557002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07502852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2664768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3610531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48" y="275457"/>
            <a:ext cx="1008111" cy="1008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51621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927412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492,5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173,8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180,8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551,5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128,3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806305699"/>
              </p:ext>
            </p:extLst>
          </p:nvPr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780341042"/>
              </p:ext>
            </p:extLst>
          </p:nvPr>
        </p:nvGraphicFramePr>
        <p:xfrm>
          <a:off x="3491880" y="5157192"/>
          <a:ext cx="5472608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6700410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959384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 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33 976,6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274,3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105 348,0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459,5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173,8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547,3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172,7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255929325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087363548"/>
              </p:ext>
            </p:extLst>
          </p:nvPr>
        </p:nvGraphicFramePr>
        <p:xfrm>
          <a:off x="3563888" y="4977419"/>
          <a:ext cx="5184576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6570403" y="35685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270541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-27721" y="0"/>
            <a:ext cx="6408712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565212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579631"/>
              </p:ext>
            </p:extLst>
          </p:nvPr>
        </p:nvGraphicFramePr>
        <p:xfrm>
          <a:off x="0" y="464841"/>
          <a:ext cx="9144001" cy="4992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122,6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213,9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514,8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531,5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431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537,5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152,2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1 780,0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45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063,7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452,7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942,1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172,8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143 836,8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57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579,7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194,3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47 945,5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105,0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428,0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457,4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11 952,4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594,1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8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66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801,7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22 378,9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22 416,2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898,6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472968396"/>
              </p:ext>
            </p:extLst>
          </p:nvPr>
        </p:nvGraphicFramePr>
        <p:xfrm>
          <a:off x="2483768" y="5373216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007482856"/>
              </p:ext>
            </p:extLst>
          </p:nvPr>
        </p:nvGraphicFramePr>
        <p:xfrm>
          <a:off x="3131840" y="5254964"/>
          <a:ext cx="5904656" cy="127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53" y="2799172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3568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305" y="3237246"/>
            <a:ext cx="432048" cy="551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916" y="116465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БЮБДЖЕТА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19"/>
            <a:ext cx="8609434" cy="5740895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b="1" dirty="0" smtClean="0">
                <a:solidFill>
                  <a:schemeClr val="bg1"/>
                </a:solidFill>
                <a:latin typeface="Bookman Old Style" pitchFamily="18" charset="0"/>
              </a:rPr>
              <a:t>Бюджет  для граждан» </a:t>
            </a: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В данном документе отражены  основные положения решения о бюджете муниципального образования «Холм-Жирковский район» Смоленской области на предстоящий 2022 год и на плановый период 2023-2024 годов. 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Представленная информация предназначена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для широкого круга пользователей и будет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интересна и полезна как школьникам,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педагогам</a:t>
            </a: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, молодым </a:t>
            </a: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семьям, так и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 гражданским служащим, пенсионерам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и другим категориям населения, так как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районный бюджет  затрагивает интересы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 каждого жителя Холм-Жирковского района.</a:t>
            </a:r>
          </a:p>
          <a:p>
            <a:pPr marL="0" algn="just">
              <a:buNone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-31580" y="0"/>
            <a:ext cx="511256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158" y="254595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988" y="3332584"/>
            <a:ext cx="3795076" cy="3528594"/>
          </a:xfrm>
          <a:prstGeom prst="rect">
            <a:avLst/>
          </a:prstGeom>
        </p:spPr>
      </p:pic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4415" y="667198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449999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07296760"/>
              </p:ext>
            </p:extLst>
          </p:nvPr>
        </p:nvGraphicFramePr>
        <p:xfrm>
          <a:off x="107504" y="4443101"/>
          <a:ext cx="4032448" cy="227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5271" y="451463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36 201,8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0526" y="532063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31 514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5956" y="5193747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32 530,8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8493376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548913490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02157231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12,6 %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95721260"/>
              </p:ext>
            </p:extLst>
          </p:nvPr>
        </p:nvGraphicFramePr>
        <p:xfrm>
          <a:off x="165830" y="195271"/>
          <a:ext cx="8870668" cy="426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1 684,3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1 751,6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1 821,7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3 419,3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2 444,8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2 542,6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21 756,0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19 863,5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20 431,0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7 185,4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6 934,9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7 211,1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54428" y="165823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600,0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1 556,8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519,2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524,4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62090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2024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36005" y="0"/>
            <a:ext cx="374441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509" y="169719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92147591"/>
              </p:ext>
            </p:extLst>
          </p:nvPr>
        </p:nvGraphicFramePr>
        <p:xfrm>
          <a:off x="227789" y="4388503"/>
          <a:ext cx="4104456" cy="2406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22108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157 942,1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6362" y="530368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137 912,4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530120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143 836,8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3333308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050718986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26904783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</a:t>
            </a:r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5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,</a:t>
            </a:r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2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0,7%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59,3 %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56530589"/>
              </p:ext>
            </p:extLst>
          </p:nvPr>
        </p:nvGraphicFramePr>
        <p:xfrm>
          <a:off x="395536" y="5157192"/>
          <a:ext cx="4177393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87048" y="5319465"/>
            <a:ext cx="2271442" cy="162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94367" y="545283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76013" y="1590237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6271436"/>
              </p:ext>
            </p:extLst>
          </p:nvPr>
        </p:nvGraphicFramePr>
        <p:xfrm>
          <a:off x="-756592" y="548680"/>
          <a:ext cx="7848872" cy="3969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2022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2024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29 069,8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27 582,4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27 679,0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109 405,2</a:t>
            </a:r>
          </a:p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99 556,8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105 044,5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11 912,4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3 826,6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4 045,3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273,7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273,7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273,7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7 281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6 672,9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6 794,3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-36004"/>
            <a:ext cx="396044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5" y="9056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369395586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96949941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973262319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19,5 %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19,8%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3258502022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388617432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1345856950"/>
              </p:ext>
            </p:extLst>
          </p:nvPr>
        </p:nvGraphicFramePr>
        <p:xfrm>
          <a:off x="3185864" y="806979"/>
          <a:ext cx="59401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47 945,5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46 194,3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67935" y="1146587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51 661,8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51660" y="-10783"/>
            <a:ext cx="49523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33" y="12431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44388104"/>
              </p:ext>
            </p:extLst>
          </p:nvPr>
        </p:nvGraphicFramePr>
        <p:xfrm>
          <a:off x="186340" y="5088991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6331604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907987625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83215600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5,7 %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5,0 %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00643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980,0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965,8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965,8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942,1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1 569,5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035,4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074,5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16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457,4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913,3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952,4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366006124"/>
              </p:ext>
            </p:extLst>
          </p:nvPr>
        </p:nvGraphicFramePr>
        <p:xfrm>
          <a:off x="251520" y="5301208"/>
          <a:ext cx="3816424" cy="1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5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18039013"/>
              </p:ext>
            </p:extLst>
          </p:nvPr>
        </p:nvGraphicFramePr>
        <p:xfrm>
          <a:off x="5843" y="615843"/>
          <a:ext cx="8964488" cy="599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ject 10"/>
          <p:cNvSpPr/>
          <p:nvPr/>
        </p:nvSpPr>
        <p:spPr>
          <a:xfrm>
            <a:off x="0" y="0"/>
            <a:ext cx="615617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0" y="18864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ПО ОТРАСЛЯМ  В 2021-2022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35496" y="0"/>
            <a:ext cx="4176464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0" y="-25761"/>
            <a:ext cx="4608512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4283968" cy="969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7,8 %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812,7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145122157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521170329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328463555"/>
              </p:ext>
            </p:extLst>
          </p:nvPr>
        </p:nvGraphicFramePr>
        <p:xfrm>
          <a:off x="3887416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22 416,2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898,6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508104" cy="1149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298" y="178767"/>
            <a:ext cx="797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2021-2024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2022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22 378,9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22 416,2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898,6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204,4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167,6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907809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963275"/>
            <a:ext cx="2016224" cy="792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812,7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172,7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5" name="Рисунок 24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5971315"/>
            <a:ext cx="2016224" cy="7920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2021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2023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2024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15435998"/>
              </p:ext>
            </p:extLst>
          </p:nvPr>
        </p:nvGraphicFramePr>
        <p:xfrm>
          <a:off x="-484677" y="526567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66219" y="1778517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18,0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28,3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01.01.2021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8 784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человека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2022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287 104,3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2022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287 104,3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51284" y="13138"/>
            <a:ext cx="351260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52536" y="23103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24451127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18711" y="263255"/>
            <a:ext cx="3105055" cy="2185039"/>
          </a:xfrm>
          <a:prstGeom prst="rect">
            <a:avLst/>
          </a:prstGeom>
        </p:spPr>
      </p:pic>
      <p:pic>
        <p:nvPicPr>
          <p:cNvPr id="13" name="Рисунок 12" descr="бюджет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63888" y="4653758"/>
            <a:ext cx="2004707" cy="1503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Блок-схема: узел 3"/>
          <p:cNvSpPr/>
          <p:nvPr/>
        </p:nvSpPr>
        <p:spPr>
          <a:xfrm>
            <a:off x="467545" y="5146844"/>
            <a:ext cx="1461410" cy="1471565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33603" y="6649615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ject 10"/>
          <p:cNvSpPr/>
          <p:nvPr/>
        </p:nvSpPr>
        <p:spPr>
          <a:xfrm>
            <a:off x="0" y="0"/>
            <a:ext cx="6228184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2022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14374415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419872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784231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22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4" cstate="print"/>
          <a:srcRect b="19550"/>
          <a:stretch>
            <a:fillRect/>
          </a:stretch>
        </p:blipFill>
        <p:spPr>
          <a:xfrm>
            <a:off x="7240292" y="5754175"/>
            <a:ext cx="1903708" cy="1103825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Выноска 2 10"/>
          <p:cNvSpPr/>
          <p:nvPr/>
        </p:nvSpPr>
        <p:spPr>
          <a:xfrm>
            <a:off x="3440741" y="496417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07504" y="5877272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3 квартиры стоимостью до 1 075,9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410739" y="5511630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49188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98783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22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980,0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40819424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0" y="-30152"/>
            <a:ext cx="396044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01051423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ject 10"/>
          <p:cNvSpPr/>
          <p:nvPr/>
        </p:nvSpPr>
        <p:spPr>
          <a:xfrm>
            <a:off x="0" y="-30152"/>
            <a:ext cx="6300192" cy="9685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МУНИЦИПАЛЬНЫХ  ПРОГРАММ В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6516216" y="1096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1"/>
            <a:ext cx="6804248" cy="764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84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2022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961165"/>
              </p:ext>
            </p:extLst>
          </p:nvPr>
        </p:nvGraphicFramePr>
        <p:xfrm>
          <a:off x="0" y="404665"/>
          <a:ext cx="9144000" cy="6276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376263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165 863,1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56 116,2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66,0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40,0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«Кадровая политика в здравоохранении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6965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  <a:endParaRPr lang="ru-RU" sz="1150" dirty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82547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26 783,2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28 498,8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- 153,6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/>
          <p:cNvSpPr/>
          <p:nvPr/>
        </p:nvSpPr>
        <p:spPr>
          <a:xfrm>
            <a:off x="-13737" y="-32790"/>
            <a:ext cx="6948264" cy="968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НЕПРОГРАММНЫЕ  НАПРАВЛЕНИЯ  РАСХОДОВ   В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Главы муниципального образования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представительного органа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Контрольно-счетной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из бюджетов других уровней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Куб 9"/>
          <p:cNvSpPr/>
          <p:nvPr/>
        </p:nvSpPr>
        <p:spPr>
          <a:xfrm>
            <a:off x="2286000" y="5398460"/>
            <a:ext cx="4140158" cy="864096"/>
          </a:xfrm>
          <a:prstGeom prst="cube">
            <a:avLst/>
          </a:prstGeom>
          <a:solidFill>
            <a:srgbClr val="CCFF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за счет местного бюджета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1 684,3 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1 159,0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594,9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862" y="3702016"/>
            <a:ext cx="118843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600,0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777,5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4309" y="5470083"/>
            <a:ext cx="92397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37,2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7 563,4 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841509427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198823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814,9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(4,1%)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823,1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(2,9%)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7 563,5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2,6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852,7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(2,5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071,4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2,5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270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815,6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(96,9%)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331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949,0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(97,1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279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475,9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228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848,4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(97,5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231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014,8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5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2 800,0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5 600,0 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282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630,5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341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772,1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287 039,4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237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4 31,2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242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613,6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95065670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06739286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2021  2022   2023   2024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22766789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68904095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962572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842" y="6631737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51284" y="13138"/>
            <a:ext cx="3872644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52536" y="23103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92066601"/>
              </p:ext>
            </p:extLst>
          </p:nvPr>
        </p:nvGraphicFramePr>
        <p:xfrm>
          <a:off x="0" y="24208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Выноска 2 19"/>
          <p:cNvSpPr/>
          <p:nvPr/>
        </p:nvSpPr>
        <p:spPr>
          <a:xfrm>
            <a:off x="683568" y="185778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067546983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2021  2022   2023   2024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785334808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5063332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73942663"/>
              </p:ext>
            </p:extLst>
          </p:nvPr>
        </p:nvGraphicFramePr>
        <p:xfrm>
          <a:off x="108157" y="2249488"/>
          <a:ext cx="4572000" cy="44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56887" y="2105264"/>
            <a:ext cx="32403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895484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499992" y="0"/>
            <a:ext cx="4644008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0"/>
            <a:ext cx="720080" cy="720080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1388" y="708696"/>
            <a:ext cx="396454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09328"/>
            <a:ext cx="3775804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994793" y="1022641"/>
            <a:ext cx="3964548" cy="94999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повышение уровня газификации населенных пунктов Холм-Жирковского района</a:t>
            </a:r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2986361" y="165342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895035"/>
              </p:ext>
            </p:extLst>
          </p:nvPr>
        </p:nvGraphicFramePr>
        <p:xfrm>
          <a:off x="-71209" y="2720843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82353" y="328498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4" cstate="print"/>
          <a:srcRect l="9347" r="8399" b="7464"/>
          <a:stretch>
            <a:fillRect/>
          </a:stretch>
        </p:blipFill>
        <p:spPr>
          <a:xfrm>
            <a:off x="4932040" y="400506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0" y="960477"/>
            <a:ext cx="6660232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40582"/>
            <a:ext cx="658822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Выноска 2 22"/>
          <p:cNvSpPr/>
          <p:nvPr/>
        </p:nvSpPr>
        <p:spPr>
          <a:xfrm>
            <a:off x="1420664" y="190520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50327352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653136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1470618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72000" y="4042519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4565739"/>
            <a:ext cx="3308160" cy="2585991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4262" r="70654" b="11289"/>
          <a:stretch/>
        </p:blipFill>
        <p:spPr>
          <a:xfrm>
            <a:off x="3664032" y="4797152"/>
            <a:ext cx="1621356" cy="191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3" y="2635562"/>
            <a:ext cx="4176464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0"/>
            <a:ext cx="792639" cy="713674"/>
          </a:xfrm>
          <a:prstGeom prst="rect">
            <a:avLst/>
          </a:prstGeom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092280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74278196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58782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74" y="4913897"/>
            <a:ext cx="2979683" cy="1862302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440150302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3548" y="3861048"/>
            <a:ext cx="2592288" cy="2576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dirty="0"/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32609" y="229378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39006969"/>
              </p:ext>
            </p:extLst>
          </p:nvPr>
        </p:nvGraphicFramePr>
        <p:xfrm>
          <a:off x="0" y="1835552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62299264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031" y="3508266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783314" cy="793985"/>
          </a:xfrm>
          <a:prstGeom prst="rect">
            <a:avLst/>
          </a:prstGeom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0" y="4225751"/>
            <a:ext cx="3275856" cy="2456892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10"/>
          <p:cNvSpPr/>
          <p:nvPr/>
        </p:nvSpPr>
        <p:spPr>
          <a:xfrm>
            <a:off x="0" y="59308"/>
            <a:ext cx="7668344" cy="93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617385" y="2980403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2022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3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4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7842" y="6631737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00891980"/>
              </p:ext>
            </p:extLst>
          </p:nvPr>
        </p:nvGraphicFramePr>
        <p:xfrm>
          <a:off x="1780640" y="905817"/>
          <a:ext cx="7183848" cy="5619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object 24"/>
          <p:cNvSpPr/>
          <p:nvPr/>
        </p:nvSpPr>
        <p:spPr>
          <a:xfrm>
            <a:off x="1979712" y="1484784"/>
            <a:ext cx="792088" cy="648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897713" y="5333165"/>
            <a:ext cx="792088" cy="648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988527"/>
            <a:ext cx="1087224" cy="811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40" y="2525454"/>
            <a:ext cx="1155294" cy="9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02288259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57474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69211324"/>
              </p:ext>
            </p:extLst>
          </p:nvPr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332868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66946" y="3929506"/>
            <a:ext cx="4497219" cy="2388051"/>
            <a:chOff x="4814066" y="4281310"/>
            <a:chExt cx="3165660" cy="1547906"/>
          </a:xfrm>
          <a:gradFill>
            <a:gsLst>
              <a:gs pos="96000">
                <a:srgbClr val="0000FF"/>
              </a:gs>
              <a:gs pos="58000">
                <a:schemeClr val="bg2">
                  <a:lumMod val="47000"/>
                  <a:lumOff val="53000"/>
                  <a:alpha val="28000"/>
                </a:schemeClr>
              </a:gs>
              <a:gs pos="100000">
                <a:schemeClr val="bg2">
                  <a:shade val="35000"/>
                  <a:satMod val="155000"/>
                </a:scheme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09700" y="4776955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содержанию объектов муниципального имущества»</a:t>
              </a: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779280" y="4413306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88758015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41142" cy="548680"/>
          </a:xfrm>
          <a:prstGeom prst="rect">
            <a:avLst/>
          </a:prstGeom>
        </p:spPr>
      </p:pic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966552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44867352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08031" y="2831376"/>
            <a:ext cx="4176464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федерального, регионального и 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9028" y="3683691"/>
            <a:ext cx="4300868" cy="308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9024" y="1006228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95446" y="1787031"/>
            <a:ext cx="5201634" cy="9218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0926558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40089274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49" y="3696024"/>
            <a:ext cx="5180414" cy="2915562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082468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1960" y="328498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16" name="Рисунок 15" descr="наша поликлинни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1396" y="3994405"/>
            <a:ext cx="2844018" cy="1894171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07068" y="4765135"/>
            <a:ext cx="280345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163252" y="892056"/>
            <a:ext cx="8658018" cy="7564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72481"/>
            <a:ext cx="847691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3771383" y="172766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1.Укомплектованность учреждений здравоохранения врачебным персоналом.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2.Укомплектованность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учреждений здравоохранения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средним медицинским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персоналом.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4327655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 здоровья»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1066588" cy="1124744"/>
          </a:xfrm>
          <a:prstGeom prst="rect">
            <a:avLst/>
          </a:prstGeom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62221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33133"/>
            <a:ext cx="840490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15408" y="1587585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7468" r="11401" b="4751"/>
          <a:stretch/>
        </p:blipFill>
        <p:spPr>
          <a:xfrm>
            <a:off x="4550252" y="3696943"/>
            <a:ext cx="4085736" cy="3023445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3401464" y="664579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2019-2021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20243" y="0"/>
            <a:ext cx="64807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168623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9416" y="5375613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5181382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6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</a:p>
          <a:p>
            <a:pPr algn="ctr"/>
            <a:r>
              <a:rPr lang="en-US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8 </a:t>
            </a:r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784 человека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2407" y="1807237"/>
            <a:ext cx="4865657" cy="3790313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03941841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21632" y="-14935"/>
            <a:ext cx="3672408" cy="1124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83" y="157185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6768752" cy="880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873844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8 520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8 345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750,54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37 145,2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38 742,0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40 292,0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823,0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347,8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016,4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2 624,4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2 985,4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3 111,5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3 245,7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/>
          <p:cNvSpPr/>
          <p:nvPr/>
        </p:nvSpPr>
        <p:spPr>
          <a:xfrm>
            <a:off x="179512" y="-25089"/>
            <a:ext cx="9145016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176" y="79192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778360191"/>
              </p:ext>
            </p:extLst>
          </p:nvPr>
        </p:nvGraphicFramePr>
        <p:xfrm>
          <a:off x="0" y="491250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7230" y="1656970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881651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63624" y="3103200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29089</TotalTime>
  <Words>7098</Words>
  <Application>Microsoft Office PowerPoint</Application>
  <PresentationFormat>Экран (4:3)</PresentationFormat>
  <Paragraphs>1848</Paragraphs>
  <Slides>70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88" baseType="lpstr">
      <vt:lpstr>Arial Unicode MS</vt:lpstr>
      <vt:lpstr>Arial</vt:lpstr>
      <vt:lpstr>Arial Black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3586</cp:revision>
  <cp:lastPrinted>2021-12-01T14:03:43Z</cp:lastPrinted>
  <dcterms:modified xsi:type="dcterms:W3CDTF">2022-12-26T11:27:11Z</dcterms:modified>
</cp:coreProperties>
</file>