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charts/chart87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diagrams/layout6.xml" ContentType="application/vnd.openxmlformats-officedocument.drawingml.diagramLayout+xml"/>
  <Override PartName="/ppt/charts/chart90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rawings/drawing8.xml" ContentType="application/vnd.openxmlformats-officedocument.drawingml.chartshape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ppt/charts/chart88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Override PartName="/ppt/charts/chart91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diagrams/layout7.xml" ContentType="application/vnd.openxmlformats-officedocument.drawingml.diagramLayou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charts/chart89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chart49.xml" ContentType="application/vnd.openxmlformats-officedocument.drawingml.chart+xml"/>
  <Override PartName="/ppt/diagrams/quickStyle5.xml" ContentType="application/vnd.openxmlformats-officedocument.drawingml.diagramStyle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drawing7.xml" ContentType="application/vnd.ms-office.drawingml.diagramDrawing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6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5"/>
  </p:notesMasterIdLst>
  <p:handoutMasterIdLst>
    <p:handoutMasterId r:id="rId76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470" r:id="rId9"/>
    <p:sldId id="486" r:id="rId10"/>
    <p:sldId id="381" r:id="rId11"/>
    <p:sldId id="487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80" r:id="rId20"/>
    <p:sldId id="437" r:id="rId21"/>
    <p:sldId id="444" r:id="rId22"/>
    <p:sldId id="445" r:id="rId23"/>
    <p:sldId id="448" r:id="rId24"/>
    <p:sldId id="449" r:id="rId25"/>
    <p:sldId id="450" r:id="rId26"/>
    <p:sldId id="451" r:id="rId27"/>
    <p:sldId id="379" r:id="rId28"/>
    <p:sldId id="369" r:id="rId29"/>
    <p:sldId id="481" r:id="rId30"/>
    <p:sldId id="454" r:id="rId31"/>
    <p:sldId id="455" r:id="rId32"/>
    <p:sldId id="456" r:id="rId33"/>
    <p:sldId id="457" r:id="rId34"/>
    <p:sldId id="458" r:id="rId35"/>
    <p:sldId id="433" r:id="rId36"/>
    <p:sldId id="414" r:id="rId37"/>
    <p:sldId id="460" r:id="rId38"/>
    <p:sldId id="471" r:id="rId39"/>
    <p:sldId id="478" r:id="rId40"/>
    <p:sldId id="479" r:id="rId41"/>
    <p:sldId id="463" r:id="rId42"/>
    <p:sldId id="464" r:id="rId43"/>
    <p:sldId id="465" r:id="rId44"/>
    <p:sldId id="378" r:id="rId45"/>
    <p:sldId id="483" r:id="rId46"/>
    <p:sldId id="461" r:id="rId47"/>
    <p:sldId id="462" r:id="rId48"/>
    <p:sldId id="395" r:id="rId49"/>
    <p:sldId id="418" r:id="rId50"/>
    <p:sldId id="419" r:id="rId51"/>
    <p:sldId id="420" r:id="rId52"/>
    <p:sldId id="421" r:id="rId53"/>
    <p:sldId id="422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73" r:id="rId64"/>
    <p:sldId id="474" r:id="rId65"/>
    <p:sldId id="482" r:id="rId66"/>
    <p:sldId id="475" r:id="rId67"/>
    <p:sldId id="371" r:id="rId68"/>
    <p:sldId id="476" r:id="rId69"/>
    <p:sldId id="477" r:id="rId70"/>
    <p:sldId id="484" r:id="rId71"/>
    <p:sldId id="485" r:id="rId72"/>
    <p:sldId id="468" r:id="rId73"/>
    <p:sldId id="469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000099"/>
    <a:srgbClr val="CCFF33"/>
    <a:srgbClr val="00FFCC"/>
    <a:srgbClr val="009900"/>
    <a:srgbClr val="00FF99"/>
    <a:srgbClr val="33CC33"/>
    <a:srgbClr val="FF99CC"/>
    <a:srgbClr val="9933FF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47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Газпром охрана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Газпром трансгаз</c:v>
                </c:pt>
              </c:strCache>
            </c:strRef>
          </c:tx>
          <c:spPr>
            <a:solidFill>
              <a:srgbClr val="3366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CCEC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69.400000000000006</c:v>
                </c:pt>
              </c:numCache>
            </c:numRef>
          </c:val>
        </c:ser>
        <c:shape val="box"/>
        <c:axId val="186809344"/>
        <c:axId val="186811136"/>
        <c:axId val="0"/>
      </c:bar3DChart>
      <c:catAx>
        <c:axId val="186809344"/>
        <c:scaling>
          <c:orientation val="minMax"/>
        </c:scaling>
        <c:delete val="1"/>
        <c:axPos val="b"/>
        <c:tickLblPos val="none"/>
        <c:crossAx val="186811136"/>
        <c:crosses val="autoZero"/>
        <c:auto val="1"/>
        <c:lblAlgn val="ctr"/>
        <c:lblOffset val="100"/>
      </c:catAx>
      <c:valAx>
        <c:axId val="186811136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18680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05288301299857"/>
          <c:y val="0.1723466553559457"/>
          <c:w val="0.46917861952960438"/>
          <c:h val="0.36859359393599433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867.9</c:v>
                </c:pt>
                <c:pt idx="1">
                  <c:v>282960.40000000002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902.5</c:v>
                </c:pt>
                <c:pt idx="1">
                  <c:v>224030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938.6</c:v>
                </c:pt>
                <c:pt idx="1">
                  <c:v>232043.1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255005.3</c:v>
                </c:pt>
                <c:pt idx="1">
                  <c:v>36881.199999999997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188248.2</c:v>
                </c:pt>
                <c:pt idx="1">
                  <c:v>36684.300000000003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195801.5</c:v>
                </c:pt>
                <c:pt idx="1">
                  <c:v>37180.199999999997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36134.6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axId val="189214720"/>
        <c:axId val="189216256"/>
      </c:barChart>
      <c:catAx>
        <c:axId val="18921472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9216256"/>
        <c:crosses val="autoZero"/>
        <c:auto val="1"/>
        <c:lblAlgn val="ctr"/>
        <c:lblOffset val="100"/>
      </c:catAx>
      <c:valAx>
        <c:axId val="189216256"/>
        <c:scaling>
          <c:orientation val="minMax"/>
        </c:scaling>
        <c:delete val="1"/>
        <c:axPos val="l"/>
        <c:numFmt formatCode="General" sourceLinked="1"/>
        <c:tickLblPos val="none"/>
        <c:crossAx val="189214720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4.6009380600223165E-2"/>
          <c:w val="0.98829047484752408"/>
          <c:h val="0.8312989377991856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38122.1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marker val="1"/>
        <c:axId val="189341696"/>
        <c:axId val="189343616"/>
      </c:lineChart>
      <c:catAx>
        <c:axId val="189341696"/>
        <c:scaling>
          <c:orientation val="minMax"/>
        </c:scaling>
        <c:delete val="1"/>
        <c:axPos val="b"/>
        <c:numFmt formatCode="General" sourceLinked="1"/>
        <c:tickLblPos val="none"/>
        <c:crossAx val="189343616"/>
        <c:crosses val="autoZero"/>
        <c:auto val="1"/>
        <c:lblAlgn val="ctr"/>
        <c:lblOffset val="100"/>
      </c:catAx>
      <c:valAx>
        <c:axId val="189343616"/>
        <c:scaling>
          <c:orientation val="minMax"/>
        </c:scaling>
        <c:delete val="1"/>
        <c:axPos val="l"/>
        <c:numFmt formatCode="General" sourceLinked="1"/>
        <c:tickLblPos val="none"/>
        <c:crossAx val="189341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33704.800000000003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overlap val="100"/>
        <c:axId val="189373440"/>
        <c:axId val="189375232"/>
      </c:barChart>
      <c:catAx>
        <c:axId val="189373440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9375232"/>
        <c:crosses val="autoZero"/>
        <c:auto val="1"/>
        <c:lblAlgn val="ctr"/>
        <c:lblOffset val="100"/>
      </c:catAx>
      <c:valAx>
        <c:axId val="189375232"/>
        <c:scaling>
          <c:orientation val="minMax"/>
        </c:scaling>
        <c:delete val="1"/>
        <c:axPos val="l"/>
        <c:numFmt formatCode="General" sourceLinked="1"/>
        <c:tickLblPos val="none"/>
        <c:crossAx val="1893734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23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33704.800000000003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marker val="1"/>
        <c:axId val="189434880"/>
        <c:axId val="189437056"/>
      </c:lineChart>
      <c:catAx>
        <c:axId val="189434880"/>
        <c:scaling>
          <c:orientation val="minMax"/>
        </c:scaling>
        <c:delete val="1"/>
        <c:axPos val="b"/>
        <c:tickLblPos val="none"/>
        <c:crossAx val="189437056"/>
        <c:crosses val="autoZero"/>
        <c:auto val="1"/>
        <c:lblAlgn val="ctr"/>
        <c:lblOffset val="100"/>
      </c:catAx>
      <c:valAx>
        <c:axId val="189437056"/>
        <c:scaling>
          <c:orientation val="minMax"/>
        </c:scaling>
        <c:delete val="1"/>
        <c:axPos val="l"/>
        <c:numFmt formatCode="General" sourceLinked="1"/>
        <c:tickLblPos val="none"/>
        <c:crossAx val="1894348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3.3098472929531109E-2"/>
        </c:manualLayout>
      </c:layout>
    </c:title>
    <c:plotArea>
      <c:layout>
        <c:manualLayout>
          <c:layoutTarget val="inner"/>
          <c:xMode val="edge"/>
          <c:yMode val="edge"/>
          <c:x val="0.2460616749654079"/>
          <c:y val="0.18251692272287248"/>
          <c:w val="0.74992993202775793"/>
          <c:h val="0.67425707179489358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marker val="1"/>
        <c:axId val="187305344"/>
        <c:axId val="187323520"/>
      </c:lineChart>
      <c:catAx>
        <c:axId val="18730534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7323520"/>
        <c:crosses val="autoZero"/>
        <c:auto val="1"/>
        <c:lblAlgn val="ctr"/>
        <c:lblOffset val="100"/>
      </c:catAx>
      <c:valAx>
        <c:axId val="187323520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73053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31875.8</c:v>
                </c:pt>
                <c:pt idx="1">
                  <c:v>5005.4000000000005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33122.6</c:v>
                </c:pt>
                <c:pt idx="1">
                  <c:v>3561.7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34387</c:v>
                </c:pt>
                <c:pt idx="1">
                  <c:v>2793.2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3.9536116357441781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Lbl>
              <c:idx val="3"/>
              <c:showVal val="1"/>
            </c:dLbl>
            <c:dLbl>
              <c:idx val="4"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3519.2</c:v>
                </c:pt>
                <c:pt idx="1">
                  <c:v>3586.6</c:v>
                </c:pt>
                <c:pt idx="2">
                  <c:v>3277.8</c:v>
                </c:pt>
                <c:pt idx="3">
                  <c:v>875.5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349.2</c:v>
                </c:pt>
                <c:pt idx="1">
                  <c:v>412.1</c:v>
                </c:pt>
                <c:pt idx="2">
                  <c:v>465</c:v>
                </c:pt>
                <c:pt idx="3">
                  <c:v>1373.3</c:v>
                </c:pt>
                <c:pt idx="4">
                  <c:v>1428.2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2611447730879106E-3"/>
                  <c:y val="-1.5677270426742707E-2"/>
                </c:manualLayout>
              </c:layout>
              <c:showVal val="1"/>
            </c:dLbl>
            <c:dLbl>
              <c:idx val="1"/>
              <c:layout>
                <c:manualLayout>
                  <c:x val="4.5222895461757675E-3"/>
                  <c:y val="-2.7435223246799891E-2"/>
                </c:manualLayout>
              </c:layout>
              <c:showVal val="1"/>
            </c:dLbl>
            <c:dLbl>
              <c:idx val="2"/>
              <c:layout>
                <c:manualLayout>
                  <c:x val="6.7834343192636924E-3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-2.2611447730879106E-3"/>
                  <c:y val="-2.2046161537606992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30692423064104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solidFill>
                      <a:srgbClr val="00206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22.6</c:v>
                </c:pt>
                <c:pt idx="2">
                  <c:v>23.5</c:v>
                </c:pt>
                <c:pt idx="3">
                  <c:v>24.4</c:v>
                </c:pt>
                <c:pt idx="4">
                  <c:v>25.4</c:v>
                </c:pt>
              </c:numCache>
            </c:numRef>
          </c:val>
        </c:ser>
        <c:overlap val="100"/>
        <c:axId val="189125376"/>
        <c:axId val="189126912"/>
      </c:barChart>
      <c:catAx>
        <c:axId val="189125376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9126912"/>
        <c:crosses val="autoZero"/>
        <c:auto val="1"/>
        <c:lblAlgn val="ctr"/>
        <c:lblOffset val="100"/>
      </c:catAx>
      <c:valAx>
        <c:axId val="189126912"/>
        <c:scaling>
          <c:orientation val="minMax"/>
        </c:scaling>
        <c:delete val="1"/>
        <c:axPos val="l"/>
        <c:numFmt formatCode="General" sourceLinked="1"/>
        <c:tickLblPos val="none"/>
        <c:crossAx val="1891253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95152490563831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3868.4</c:v>
                </c:pt>
                <c:pt idx="1">
                  <c:v>4021.3</c:v>
                </c:pt>
                <c:pt idx="2">
                  <c:v>3766.3</c:v>
                </c:pt>
                <c:pt idx="3">
                  <c:v>2273.1999999999998</c:v>
                </c:pt>
                <c:pt idx="4">
                  <c:v>1453.6</c:v>
                </c:pt>
              </c:numCache>
            </c:numRef>
          </c:val>
        </c:ser>
        <c:marker val="1"/>
        <c:axId val="189829504"/>
        <c:axId val="189831040"/>
      </c:lineChart>
      <c:catAx>
        <c:axId val="189829504"/>
        <c:scaling>
          <c:orientation val="minMax"/>
        </c:scaling>
        <c:delete val="1"/>
        <c:axPos val="b"/>
        <c:tickLblPos val="none"/>
        <c:crossAx val="189831040"/>
        <c:crosses val="autoZero"/>
        <c:auto val="1"/>
        <c:lblAlgn val="ctr"/>
        <c:lblOffset val="100"/>
      </c:catAx>
      <c:valAx>
        <c:axId val="189831040"/>
        <c:scaling>
          <c:orientation val="minMax"/>
        </c:scaling>
        <c:delete val="1"/>
        <c:axPos val="l"/>
        <c:numFmt formatCode="General" sourceLinked="1"/>
        <c:tickLblPos val="none"/>
        <c:crossAx val="1898295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3766.3</c:v>
                </c:pt>
                <c:pt idx="1">
                  <c:v>33114.9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2273.1999999999998</c:v>
                </c:pt>
                <c:pt idx="1">
                  <c:v>34411.1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1453.6</c:v>
                </c:pt>
                <c:pt idx="1">
                  <c:v>35726.6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490.8</c:v>
                </c:pt>
                <c:pt idx="1">
                  <c:v>396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overlap val="100"/>
        <c:axId val="190134912"/>
        <c:axId val="190144896"/>
      </c:barChart>
      <c:catAx>
        <c:axId val="190134912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90144896"/>
        <c:crosses val="autoZero"/>
        <c:auto val="1"/>
        <c:lblAlgn val="ctr"/>
        <c:lblOffset val="100"/>
      </c:catAx>
      <c:valAx>
        <c:axId val="190144896"/>
        <c:scaling>
          <c:orientation val="minMax"/>
        </c:scaling>
        <c:delete val="1"/>
        <c:axPos val="l"/>
        <c:numFmt formatCode="#,##0.0" sourceLinked="1"/>
        <c:tickLblPos val="none"/>
        <c:crossAx val="1901349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62"/>
          <c:w val="0.93587393423522769"/>
          <c:h val="0.8110329011062231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384.9</c:v>
                </c:pt>
                <c:pt idx="1">
                  <c:v>396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marker val="1"/>
        <c:axId val="190179968"/>
        <c:axId val="190182144"/>
      </c:lineChart>
      <c:catAx>
        <c:axId val="190179968"/>
        <c:scaling>
          <c:orientation val="minMax"/>
        </c:scaling>
        <c:delete val="1"/>
        <c:axPos val="b"/>
        <c:tickLblPos val="none"/>
        <c:crossAx val="190182144"/>
        <c:crosses val="autoZero"/>
        <c:auto val="1"/>
        <c:lblAlgn val="ctr"/>
        <c:lblOffset val="100"/>
      </c:catAx>
      <c:valAx>
        <c:axId val="190182144"/>
        <c:scaling>
          <c:orientation val="minMax"/>
        </c:scaling>
        <c:delete val="1"/>
        <c:axPos val="l"/>
        <c:numFmt formatCode="#,##0.0" sourceLinked="1"/>
        <c:tickLblPos val="none"/>
        <c:crossAx val="1901799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94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187225984"/>
        <c:axId val="187227520"/>
        <c:axId val="0"/>
      </c:bar3DChart>
      <c:catAx>
        <c:axId val="1872259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87227520"/>
        <c:crosses val="autoZero"/>
        <c:auto val="1"/>
        <c:lblAlgn val="ctr"/>
        <c:lblOffset val="100"/>
      </c:catAx>
      <c:valAx>
        <c:axId val="187227520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872259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371.2</c:v>
                </c:pt>
                <c:pt idx="1">
                  <c:v>36510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</c:v>
                </c:pt>
                <c:pt idx="1">
                  <c:v>36298.300000000003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401</c:v>
                </c:pt>
                <c:pt idx="1">
                  <c:v>36779.199999999997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2056,7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1999.9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axId val="190591360"/>
        <c:axId val="190592896"/>
      </c:barChart>
      <c:catAx>
        <c:axId val="19059136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90592896"/>
        <c:crosses val="autoZero"/>
        <c:auto val="1"/>
        <c:lblAlgn val="ctr"/>
        <c:lblOffset val="100"/>
      </c:catAx>
      <c:valAx>
        <c:axId val="190592896"/>
        <c:scaling>
          <c:orientation val="minMax"/>
        </c:scaling>
        <c:delete val="1"/>
        <c:axPos val="l"/>
        <c:numFmt formatCode="General" sourceLinked="1"/>
        <c:tickLblPos val="none"/>
        <c:crossAx val="190591360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0.33667158675491293"/>
          <c:w val="0.99974479747560563"/>
          <c:h val="0.6633284132450955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2056.6999999999998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marker val="1"/>
        <c:axId val="190628224"/>
        <c:axId val="190630144"/>
      </c:lineChart>
      <c:catAx>
        <c:axId val="190628224"/>
        <c:scaling>
          <c:orientation val="minMax"/>
        </c:scaling>
        <c:delete val="1"/>
        <c:axPos val="b"/>
        <c:numFmt formatCode="General" sourceLinked="1"/>
        <c:tickLblPos val="none"/>
        <c:crossAx val="190630144"/>
        <c:crosses val="autoZero"/>
        <c:auto val="1"/>
        <c:lblAlgn val="ctr"/>
        <c:lblOffset val="100"/>
      </c:catAx>
      <c:valAx>
        <c:axId val="190630144"/>
        <c:scaling>
          <c:orientation val="minMax"/>
        </c:scaling>
        <c:delete val="1"/>
        <c:axPos val="l"/>
        <c:numFmt formatCode="General" sourceLinked="1"/>
        <c:tickLblPos val="none"/>
        <c:crossAx val="190628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62</a:t>
                    </a:r>
                    <a:r>
                      <a:rPr lang="ru-RU" baseline="0" dirty="0" smtClean="0"/>
                      <a:t> 885,7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227451</c:v>
                </c:pt>
                <c:pt idx="2">
                  <c:v>262885.7</c:v>
                </c:pt>
                <c:pt idx="3">
                  <c:v>195302.3</c:v>
                </c:pt>
                <c:pt idx="4">
                  <c:v>203311.8</c:v>
                </c:pt>
              </c:numCache>
            </c:numRef>
          </c:val>
        </c:ser>
        <c:axId val="190933632"/>
        <c:axId val="190943616"/>
      </c:barChart>
      <c:catAx>
        <c:axId val="19093363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90943616"/>
        <c:crosses val="autoZero"/>
        <c:auto val="1"/>
        <c:lblAlgn val="ctr"/>
        <c:lblOffset val="100"/>
      </c:catAx>
      <c:valAx>
        <c:axId val="190943616"/>
        <c:scaling>
          <c:orientation val="minMax"/>
        </c:scaling>
        <c:delete val="1"/>
        <c:axPos val="l"/>
        <c:numFmt formatCode="#,##0.0" sourceLinked="1"/>
        <c:tickLblPos val="none"/>
        <c:crossAx val="190933632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5.4061354293967336E-2"/>
          <c:w val="0.98706041794442934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227451</c:v>
                </c:pt>
                <c:pt idx="2">
                  <c:v>262885.7</c:v>
                </c:pt>
                <c:pt idx="3">
                  <c:v>195302.3</c:v>
                </c:pt>
                <c:pt idx="4">
                  <c:v>203311.8</c:v>
                </c:pt>
              </c:numCache>
            </c:numRef>
          </c:val>
        </c:ser>
        <c:marker val="1"/>
        <c:axId val="190978688"/>
        <c:axId val="190980864"/>
      </c:lineChart>
      <c:catAx>
        <c:axId val="190978688"/>
        <c:scaling>
          <c:orientation val="minMax"/>
        </c:scaling>
        <c:delete val="1"/>
        <c:axPos val="b"/>
        <c:numFmt formatCode="General" sourceLinked="1"/>
        <c:tickLblPos val="none"/>
        <c:crossAx val="190980864"/>
        <c:crosses val="autoZero"/>
        <c:auto val="1"/>
        <c:lblAlgn val="ctr"/>
        <c:lblOffset val="100"/>
      </c:catAx>
      <c:valAx>
        <c:axId val="190980864"/>
        <c:scaling>
          <c:orientation val="minMax"/>
        </c:scaling>
        <c:delete val="1"/>
        <c:axPos val="l"/>
        <c:numFmt formatCode="#,##0.0" sourceLinked="1"/>
        <c:tickLblPos val="none"/>
        <c:crossAx val="1909786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727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63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266958.8</c:v>
                </c:pt>
                <c:pt idx="2">
                  <c:v>299766.90000000002</c:v>
                </c:pt>
                <c:pt idx="3">
                  <c:v>231986.6</c:v>
                </c:pt>
                <c:pt idx="4">
                  <c:v>240492</c:v>
                </c:pt>
              </c:numCache>
            </c:numRef>
          </c:val>
        </c:ser>
        <c:axId val="191499648"/>
        <c:axId val="191509632"/>
      </c:barChart>
      <c:catAx>
        <c:axId val="19149964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91509632"/>
        <c:crosses val="autoZero"/>
        <c:auto val="1"/>
        <c:lblAlgn val="ctr"/>
        <c:lblOffset val="100"/>
      </c:catAx>
      <c:valAx>
        <c:axId val="191509632"/>
        <c:scaling>
          <c:orientation val="minMax"/>
        </c:scaling>
        <c:delete val="1"/>
        <c:axPos val="l"/>
        <c:numFmt formatCode="#,##0.0" sourceLinked="1"/>
        <c:tickLblPos val="none"/>
        <c:crossAx val="191499648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3736028315946737E-2"/>
          <c:y val="0.2480675758249084"/>
          <c:w val="0.95565221151799062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266958.8</c:v>
                </c:pt>
                <c:pt idx="2">
                  <c:v>299766.90000000002</c:v>
                </c:pt>
                <c:pt idx="3">
                  <c:v>231986.6</c:v>
                </c:pt>
                <c:pt idx="4">
                  <c:v>240492</c:v>
                </c:pt>
              </c:numCache>
            </c:numRef>
          </c:val>
        </c:ser>
        <c:marker val="1"/>
        <c:axId val="191574016"/>
        <c:axId val="191575936"/>
      </c:lineChart>
      <c:catAx>
        <c:axId val="191574016"/>
        <c:scaling>
          <c:orientation val="minMax"/>
        </c:scaling>
        <c:delete val="1"/>
        <c:axPos val="b"/>
        <c:numFmt formatCode="General" sourceLinked="1"/>
        <c:tickLblPos val="none"/>
        <c:crossAx val="191575936"/>
        <c:crosses val="autoZero"/>
        <c:auto val="1"/>
        <c:lblAlgn val="ctr"/>
        <c:lblOffset val="100"/>
      </c:catAx>
      <c:valAx>
        <c:axId val="191575936"/>
        <c:scaling>
          <c:orientation val="minMax"/>
        </c:scaling>
        <c:delete val="1"/>
        <c:axPos val="l"/>
        <c:numFmt formatCode="#,##0.0" sourceLinked="1"/>
        <c:tickLblPos val="none"/>
        <c:crossAx val="1915740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36134.6</c:v>
                </c:pt>
                <c:pt idx="1">
                  <c:v>224964.3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79989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35116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overlap val="100"/>
        <c:axId val="191630720"/>
        <c:axId val="191648896"/>
      </c:barChart>
      <c:catAx>
        <c:axId val="19163072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91648896"/>
        <c:crosses val="autoZero"/>
        <c:auto val="1"/>
        <c:lblAlgn val="ctr"/>
        <c:lblOffset val="100"/>
      </c:catAx>
      <c:valAx>
        <c:axId val="191648896"/>
        <c:scaling>
          <c:orientation val="minMax"/>
        </c:scaling>
        <c:delete val="1"/>
        <c:axPos val="l"/>
        <c:numFmt formatCode="#,##0.00" sourceLinked="1"/>
        <c:tickLblPos val="none"/>
        <c:crossAx val="1916307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35116</c:v>
                </c:pt>
                <c:pt idx="1">
                  <c:v>264650.90000000002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30631.200000000001</c:v>
                </c:pt>
                <c:pt idx="1">
                  <c:v>194301.3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29723.3</c:v>
                </c:pt>
                <c:pt idx="1">
                  <c:v>203258.4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802E-2"/>
          <c:y val="0.2480675758249084"/>
          <c:w val="0.88755034843622871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35116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marker val="1"/>
        <c:axId val="192128128"/>
        <c:axId val="192130048"/>
      </c:lineChart>
      <c:catAx>
        <c:axId val="192128128"/>
        <c:scaling>
          <c:orientation val="minMax"/>
        </c:scaling>
        <c:delete val="1"/>
        <c:axPos val="b"/>
        <c:numFmt formatCode="General" sourceLinked="1"/>
        <c:tickLblPos val="none"/>
        <c:crossAx val="192130048"/>
        <c:crosses val="autoZero"/>
        <c:auto val="1"/>
        <c:lblAlgn val="ctr"/>
        <c:lblOffset val="100"/>
      </c:catAx>
      <c:valAx>
        <c:axId val="192130048"/>
        <c:scaling>
          <c:orientation val="minMax"/>
        </c:scaling>
        <c:delete val="1"/>
        <c:axPos val="l"/>
        <c:numFmt formatCode="#,##0.0" sourceLinked="1"/>
        <c:tickLblPos val="none"/>
        <c:crossAx val="1921281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856518866324797E-2"/>
          <c:y val="0"/>
          <c:w val="0.93192764156809593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161127.6</c:v>
                </c:pt>
                <c:pt idx="1">
                  <c:v>137899.20000000001</c:v>
                </c:pt>
                <c:pt idx="2">
                  <c:v>145005.20000000001</c:v>
                </c:pt>
              </c:numCache>
            </c:numRef>
          </c:val>
        </c:ser>
        <c:overlap val="100"/>
        <c:axId val="191944192"/>
        <c:axId val="191945728"/>
      </c:barChart>
      <c:catAx>
        <c:axId val="19194419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191945728"/>
        <c:crosses val="autoZero"/>
        <c:auto val="1"/>
        <c:lblAlgn val="ctr"/>
        <c:lblOffset val="100"/>
      </c:catAx>
      <c:valAx>
        <c:axId val="191945728"/>
        <c:scaling>
          <c:orientation val="minMax"/>
        </c:scaling>
        <c:delete val="1"/>
        <c:axPos val="l"/>
        <c:numFmt formatCode="#,##0.0" sourceLinked="1"/>
        <c:tickLblPos val="none"/>
        <c:crossAx val="1919441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161127.6</c:v>
                </c:pt>
                <c:pt idx="1">
                  <c:v>138639.29999999999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137899.20000000001</c:v>
                </c:pt>
                <c:pt idx="1">
                  <c:v>94087.4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145005.20000000001</c:v>
                </c:pt>
                <c:pt idx="1">
                  <c:v>95486.8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815E-2"/>
          <c:y val="9.8293311325196725E-2"/>
          <c:w val="0.92760421797997394"/>
          <c:h val="0.901706688674803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161127.6</c:v>
                </c:pt>
                <c:pt idx="1">
                  <c:v>137899.20000000001</c:v>
                </c:pt>
                <c:pt idx="2">
                  <c:v>145005.20000000001</c:v>
                </c:pt>
              </c:numCache>
            </c:numRef>
          </c:val>
        </c:ser>
        <c:marker val="1"/>
        <c:axId val="192480384"/>
        <c:axId val="192481920"/>
      </c:lineChart>
      <c:catAx>
        <c:axId val="192480384"/>
        <c:scaling>
          <c:orientation val="minMax"/>
        </c:scaling>
        <c:delete val="1"/>
        <c:axPos val="b"/>
        <c:numFmt formatCode="General" sourceLinked="1"/>
        <c:tickLblPos val="none"/>
        <c:crossAx val="192481920"/>
        <c:crosses val="autoZero"/>
        <c:auto val="1"/>
        <c:lblAlgn val="ctr"/>
        <c:lblOffset val="100"/>
      </c:catAx>
      <c:valAx>
        <c:axId val="192481920"/>
        <c:scaling>
          <c:orientation val="minMax"/>
        </c:scaling>
        <c:delete val="1"/>
        <c:axPos val="l"/>
        <c:numFmt formatCode="#,##0.0" sourceLinked="1"/>
        <c:tickLblPos val="none"/>
        <c:crossAx val="1924803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1999.9</c:v>
                </c:pt>
                <c:pt idx="1">
                  <c:v>259099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48623.5</c:v>
                </c:pt>
                <c:pt idx="1">
                  <c:v>235204.8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43416.3</c:v>
                </c:pt>
                <c:pt idx="1">
                  <c:v>181516.2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42426.1</c:v>
                </c:pt>
                <c:pt idx="1">
                  <c:v>190555.6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17529.400000000001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9667.6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895.2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14333.9</c:v>
                </c:pt>
              </c:numCache>
            </c:numRef>
          </c:val>
        </c:ser>
        <c:shape val="box"/>
        <c:axId val="192959616"/>
        <c:axId val="192961152"/>
        <c:axId val="0"/>
      </c:bar3DChart>
      <c:catAx>
        <c:axId val="192959616"/>
        <c:scaling>
          <c:orientation val="minMax"/>
        </c:scaling>
        <c:delete val="1"/>
        <c:axPos val="b"/>
        <c:numFmt formatCode="General" sourceLinked="1"/>
        <c:tickLblPos val="none"/>
        <c:crossAx val="192961152"/>
        <c:crosses val="autoZero"/>
        <c:auto val="1"/>
        <c:lblAlgn val="ctr"/>
        <c:lblOffset val="100"/>
      </c:catAx>
      <c:valAx>
        <c:axId val="192961152"/>
        <c:scaling>
          <c:orientation val="minMax"/>
        </c:scaling>
        <c:delete val="1"/>
        <c:axPos val="l"/>
        <c:numFmt formatCode="#,##0.0" sourceLinked="1"/>
        <c:tickLblPos val="none"/>
        <c:crossAx val="192959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839"/>
          <c:y val="0.27091808175160337"/>
          <c:w val="0.30393235439965027"/>
          <c:h val="0.53914575730902181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19475.2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9295.7999999999811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13782.6</c:v>
                </c:pt>
              </c:numCache>
            </c:numRef>
          </c:val>
        </c:ser>
        <c:shape val="box"/>
        <c:axId val="192821888"/>
        <c:axId val="192844160"/>
        <c:axId val="0"/>
      </c:bar3DChart>
      <c:catAx>
        <c:axId val="192821888"/>
        <c:scaling>
          <c:orientation val="minMax"/>
        </c:scaling>
        <c:delete val="1"/>
        <c:axPos val="b"/>
        <c:numFmt formatCode="General" sourceLinked="1"/>
        <c:tickLblPos val="none"/>
        <c:crossAx val="192844160"/>
        <c:crosses val="autoZero"/>
        <c:auto val="1"/>
        <c:lblAlgn val="ctr"/>
        <c:lblOffset val="100"/>
      </c:catAx>
      <c:valAx>
        <c:axId val="192844160"/>
        <c:scaling>
          <c:orientation val="minMax"/>
        </c:scaling>
        <c:delete val="1"/>
        <c:axPos val="l"/>
        <c:numFmt formatCode="#,##0.0" sourceLinked="1"/>
        <c:tickLblPos val="none"/>
        <c:crossAx val="19282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305"/>
          <c:y val="0.27091808175160348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88E-2"/>
          <c:y val="3.5273858460171469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29752.7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10467.200000000004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887.8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14696.5</c:v>
                </c:pt>
              </c:numCache>
            </c:numRef>
          </c:val>
        </c:ser>
        <c:shape val="box"/>
        <c:axId val="193061632"/>
        <c:axId val="193063168"/>
        <c:axId val="0"/>
      </c:bar3DChart>
      <c:catAx>
        <c:axId val="193061632"/>
        <c:scaling>
          <c:orientation val="minMax"/>
        </c:scaling>
        <c:delete val="1"/>
        <c:axPos val="b"/>
        <c:numFmt formatCode="General" sourceLinked="1"/>
        <c:tickLblPos val="none"/>
        <c:crossAx val="193063168"/>
        <c:crosses val="autoZero"/>
        <c:auto val="1"/>
        <c:lblAlgn val="ctr"/>
        <c:lblOffset val="100"/>
      </c:catAx>
      <c:valAx>
        <c:axId val="193063168"/>
        <c:scaling>
          <c:orientation val="minMax"/>
        </c:scaling>
        <c:delete val="1"/>
        <c:axPos val="l"/>
        <c:numFmt formatCode="#,##0.0" sourceLinked="1"/>
        <c:tickLblPos val="none"/>
        <c:crossAx val="193061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661"/>
          <c:y val="0.27091808175160365"/>
          <c:w val="7.8093626453429932E-2"/>
          <c:h val="0.56266155612339996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604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066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9E-3"/>
                  <c:y val="-0.39575307736088161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4038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20814.04</c:v>
                </c:pt>
                <c:pt idx="1">
                  <c:v>16537.900000000001</c:v>
                </c:pt>
                <c:pt idx="2">
                  <c:v>16575.099999999973</c:v>
                </c:pt>
              </c:numCache>
            </c:numRef>
          </c:val>
        </c:ser>
        <c:overlap val="100"/>
        <c:axId val="193129856"/>
        <c:axId val="193201280"/>
      </c:barChart>
      <c:catAx>
        <c:axId val="19312985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93201280"/>
        <c:crosses val="autoZero"/>
        <c:auto val="1"/>
        <c:lblAlgn val="ctr"/>
        <c:lblOffset val="100"/>
      </c:catAx>
      <c:valAx>
        <c:axId val="193201280"/>
        <c:scaling>
          <c:orientation val="minMax"/>
        </c:scaling>
        <c:delete val="1"/>
        <c:axPos val="l"/>
        <c:numFmt formatCode="#,##0.0" sourceLinked="1"/>
        <c:tickLblPos val="none"/>
        <c:crossAx val="1931298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20814</c:v>
                </c:pt>
                <c:pt idx="1">
                  <c:v>278952.90000000002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16537.900000000001</c:v>
                </c:pt>
                <c:pt idx="1">
                  <c:v>215448.7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16575.099999999973</c:v>
                </c:pt>
                <c:pt idx="1">
                  <c:v>223916.9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222964.4</c:v>
                </c:pt>
                <c:pt idx="1">
                  <c:v>38134.5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836E-2"/>
          <c:y val="0.2480679230085546"/>
          <c:w val="0.91289578935673799"/>
          <c:h val="0.751932076991445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20814</c:v>
                </c:pt>
                <c:pt idx="1">
                  <c:v>16537.900000000001</c:v>
                </c:pt>
                <c:pt idx="2">
                  <c:v>16575.099999999973</c:v>
                </c:pt>
              </c:numCache>
            </c:numRef>
          </c:val>
        </c:ser>
        <c:marker val="1"/>
        <c:axId val="193605632"/>
        <c:axId val="193607168"/>
      </c:lineChart>
      <c:catAx>
        <c:axId val="193605632"/>
        <c:scaling>
          <c:orientation val="minMax"/>
        </c:scaling>
        <c:delete val="1"/>
        <c:axPos val="b"/>
        <c:numFmt formatCode="General" sourceLinked="1"/>
        <c:tickLblPos val="none"/>
        <c:crossAx val="193607168"/>
        <c:crosses val="autoZero"/>
        <c:auto val="1"/>
        <c:lblAlgn val="ctr"/>
        <c:lblOffset val="100"/>
      </c:catAx>
      <c:valAx>
        <c:axId val="193607168"/>
        <c:scaling>
          <c:orientation val="minMax"/>
        </c:scaling>
        <c:delete val="1"/>
        <c:axPos val="l"/>
        <c:numFmt formatCode="#,##0.0" sourceLinked="1"/>
        <c:tickLblPos val="none"/>
        <c:crossAx val="1936056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22801.7</c:v>
                </c:pt>
                <c:pt idx="1">
                  <c:v>276965.2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894.6</c:v>
                </c:pt>
                <c:pt idx="1">
                  <c:v>224037.9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930.4</c:v>
                </c:pt>
                <c:pt idx="1">
                  <c:v>232051.3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22801.7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299766.90000000002</c:v>
                </c:pt>
              </c:numCache>
            </c:numRef>
          </c:val>
        </c:ser>
        <c:shape val="box"/>
        <c:axId val="194293120"/>
        <c:axId val="194299008"/>
        <c:axId val="0"/>
      </c:bar3DChart>
      <c:catAx>
        <c:axId val="194293120"/>
        <c:scaling>
          <c:orientation val="minMax"/>
        </c:scaling>
        <c:axPos val="b"/>
        <c:numFmt formatCode="General" sourceLinked="1"/>
        <c:tickLblPos val="nextTo"/>
        <c:crossAx val="194299008"/>
        <c:crosses val="autoZero"/>
        <c:auto val="1"/>
        <c:lblAlgn val="ctr"/>
        <c:lblOffset val="100"/>
      </c:catAx>
      <c:valAx>
        <c:axId val="194299008"/>
        <c:scaling>
          <c:orientation val="minMax"/>
        </c:scaling>
        <c:delete val="1"/>
        <c:axPos val="l"/>
        <c:numFmt formatCode="#,##0.0" sourceLinked="1"/>
        <c:tickLblPos val="none"/>
        <c:crossAx val="194293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397"/>
          <c:w val="6.7431244321407194E-2"/>
          <c:h val="0.423116069540664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231986.6</c:v>
                </c:pt>
              </c:numCache>
            </c:numRef>
          </c:val>
        </c:ser>
        <c:shape val="box"/>
        <c:axId val="194373888"/>
        <c:axId val="194387968"/>
        <c:axId val="0"/>
      </c:bar3DChart>
      <c:catAx>
        <c:axId val="194373888"/>
        <c:scaling>
          <c:orientation val="minMax"/>
        </c:scaling>
        <c:axPos val="b"/>
        <c:numFmt formatCode="General" sourceLinked="1"/>
        <c:tickLblPos val="nextTo"/>
        <c:crossAx val="194387968"/>
        <c:crosses val="autoZero"/>
        <c:auto val="1"/>
        <c:lblAlgn val="ctr"/>
        <c:lblOffset val="100"/>
      </c:catAx>
      <c:valAx>
        <c:axId val="194387968"/>
        <c:scaling>
          <c:orientation val="minMax"/>
        </c:scaling>
        <c:delete val="1"/>
        <c:axPos val="l"/>
        <c:numFmt formatCode="#,##0.0" sourceLinked="1"/>
        <c:tickLblPos val="none"/>
        <c:crossAx val="194373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128"/>
          <c:y val="0.28844196522967397"/>
          <c:w val="9.7911810240290095E-2"/>
          <c:h val="0.423116069540664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930.4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240492</c:v>
                </c:pt>
              </c:numCache>
            </c:numRef>
          </c:val>
        </c:ser>
        <c:shape val="box"/>
        <c:axId val="194430080"/>
        <c:axId val="194431616"/>
        <c:axId val="0"/>
      </c:bar3DChart>
      <c:catAx>
        <c:axId val="194430080"/>
        <c:scaling>
          <c:orientation val="minMax"/>
        </c:scaling>
        <c:axPos val="b"/>
        <c:numFmt formatCode="General" sourceLinked="1"/>
        <c:tickLblPos val="nextTo"/>
        <c:crossAx val="194431616"/>
        <c:crosses val="autoZero"/>
        <c:auto val="1"/>
        <c:lblAlgn val="ctr"/>
        <c:lblOffset val="100"/>
      </c:catAx>
      <c:valAx>
        <c:axId val="194431616"/>
        <c:scaling>
          <c:orientation val="minMax"/>
        </c:scaling>
        <c:delete val="1"/>
        <c:axPos val="l"/>
        <c:numFmt formatCode="#,##0.0" sourceLinked="1"/>
        <c:tickLblPos val="none"/>
        <c:crossAx val="19443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109"/>
          <c:y val="0.29982062924908509"/>
          <c:w val="0.29936894378555007"/>
          <c:h val="0.423116069540664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92E-2"/>
          <c:y val="9.4567144054701027E-2"/>
          <c:w val="0.61052539944121431"/>
          <c:h val="0.78681535384957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302"/>
                  <c:y val="-5.2531953813917433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3641.4</c:v>
                </c:pt>
                <c:pt idx="1">
                  <c:v>2606.3000000000002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3278"/>
          <c:y val="0.11488000041339075"/>
          <c:w val="0.30425424053733574"/>
          <c:h val="0.28226482587206342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935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212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52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804E-3"/>
                  <c:y val="-2.2558862968714212E-2"/>
                </c:manualLayout>
              </c:layout>
              <c:showVal val="1"/>
            </c:dLbl>
            <c:dLbl>
              <c:idx val="4"/>
              <c:layout>
                <c:manualLayout>
                  <c:x val="4.2162360277700804E-3"/>
                  <c:y val="-1.845725151985715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3.8</c:v>
                </c:pt>
                <c:pt idx="1">
                  <c:v>3.5</c:v>
                </c:pt>
                <c:pt idx="2">
                  <c:v>3.1</c:v>
                </c:pt>
                <c:pt idx="3">
                  <c:v>3.6</c:v>
                </c:pt>
                <c:pt idx="4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96.2</c:v>
                </c:pt>
                <c:pt idx="1">
                  <c:v>96.5</c:v>
                </c:pt>
                <c:pt idx="2">
                  <c:v>96.9</c:v>
                </c:pt>
                <c:pt idx="3">
                  <c:v>96.4</c:v>
                </c:pt>
                <c:pt idx="4">
                  <c:v>95.2</c:v>
                </c:pt>
              </c:numCache>
            </c:numRef>
          </c:val>
        </c:ser>
        <c:gapWidth val="100"/>
        <c:shape val="box"/>
        <c:axId val="136363392"/>
        <c:axId val="136377472"/>
        <c:axId val="0"/>
      </c:bar3DChart>
      <c:catAx>
        <c:axId val="136363392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136377472"/>
        <c:crosses val="autoZero"/>
        <c:auto val="1"/>
        <c:lblAlgn val="ctr"/>
        <c:lblOffset val="100"/>
      </c:catAx>
      <c:valAx>
        <c:axId val="1363774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95000"/>
                </a:schemeClr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363392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5609993076962834"/>
          <c:y val="0.11484096703741745"/>
          <c:w val="0.21932406100771804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98537728612174E-4"/>
          <c:y val="0"/>
          <c:w val="0.92674674945195357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79,8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88,2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89,0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218799.8</c:v>
                </c:pt>
                <c:pt idx="1">
                  <c:v>190799.4</c:v>
                </c:pt>
                <c:pt idx="2">
                  <c:v>197070.7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19,3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11,8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11,0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52993.1</c:v>
                </c:pt>
                <c:pt idx="1">
                  <c:v>25566.1</c:v>
                </c:pt>
                <c:pt idx="2">
                  <c:v>24440.5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gapWidth val="24"/>
        <c:overlap val="100"/>
        <c:axId val="136958720"/>
        <c:axId val="136960256"/>
      </c:barChart>
      <c:catAx>
        <c:axId val="13695872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6960256"/>
        <c:crosses val="autoZero"/>
        <c:auto val="1"/>
        <c:lblAlgn val="ctr"/>
        <c:lblOffset val="100"/>
      </c:catAx>
      <c:valAx>
        <c:axId val="136960256"/>
        <c:scaling>
          <c:orientation val="minMax"/>
        </c:scaling>
        <c:delete val="1"/>
        <c:axPos val="l"/>
        <c:numFmt formatCode="General" sourceLinked="1"/>
        <c:tickLblPos val="none"/>
        <c:crossAx val="1369587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36013.300000000003</c:v>
                </c:pt>
                <c:pt idx="1">
                  <c:v>247815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84"/>
          <c:h val="0.8379268500683069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25188.5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18982.7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526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17597.900000000001</c:v>
                </c:pt>
              </c:numCache>
            </c:numRef>
          </c:val>
        </c:ser>
        <c:shape val="cylinder"/>
        <c:axId val="137053312"/>
        <c:axId val="137054848"/>
        <c:axId val="0"/>
      </c:bar3DChart>
      <c:catAx>
        <c:axId val="137053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054848"/>
        <c:crosses val="autoZero"/>
        <c:auto val="1"/>
        <c:lblAlgn val="ctr"/>
        <c:lblOffset val="100"/>
      </c:catAx>
      <c:valAx>
        <c:axId val="1370548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05331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95"/>
          <c:h val="0.8379268500683069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28396.2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6583.4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6842.6</c:v>
                </c:pt>
              </c:numCache>
            </c:numRef>
          </c:val>
        </c:ser>
        <c:shape val="cylinder"/>
        <c:axId val="137347456"/>
        <c:axId val="137348992"/>
        <c:axId val="0"/>
      </c:bar3DChart>
      <c:catAx>
        <c:axId val="137347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348992"/>
        <c:crosses val="autoZero"/>
        <c:auto val="1"/>
        <c:lblAlgn val="ctr"/>
        <c:lblOffset val="100"/>
      </c:catAx>
      <c:valAx>
        <c:axId val="13734899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34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391"/>
          <c:w val="0.17824338312804647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706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169453.4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71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150226.9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203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157944.6</c:v>
                </c:pt>
              </c:numCache>
            </c:numRef>
          </c:val>
        </c:ser>
        <c:shape val="cylinder"/>
        <c:axId val="137566464"/>
        <c:axId val="137580544"/>
        <c:axId val="0"/>
      </c:bar3DChart>
      <c:catAx>
        <c:axId val="1375664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580544"/>
        <c:crosses val="autoZero"/>
        <c:auto val="1"/>
        <c:lblAlgn val="ctr"/>
        <c:lblOffset val="100"/>
      </c:catAx>
      <c:valAx>
        <c:axId val="1375805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56646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729"/>
          <c:h val="0.82031722497333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42E-2"/>
                  <c:y val="0.2255193867348075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60430.8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47626.6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1.9240286432820601E-2"/>
                  <c:y val="0.24029472915707803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46636.4</c:v>
                </c:pt>
              </c:numCache>
            </c:numRef>
          </c:val>
        </c:ser>
        <c:shape val="cylinder"/>
        <c:axId val="194901504"/>
        <c:axId val="194903040"/>
        <c:axId val="0"/>
      </c:bar3DChart>
      <c:catAx>
        <c:axId val="1949015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4903040"/>
        <c:crosses val="autoZero"/>
        <c:auto val="1"/>
        <c:lblAlgn val="ctr"/>
        <c:lblOffset val="100"/>
      </c:catAx>
      <c:valAx>
        <c:axId val="19490304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4901504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751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54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8.3333333333333367E-3"/>
                  <c:y val="-1.691212391926021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91847808"/>
        <c:axId val="191861888"/>
        <c:axId val="0"/>
      </c:bar3DChart>
      <c:catAx>
        <c:axId val="191847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1861888"/>
        <c:crosses val="autoZero"/>
        <c:auto val="1"/>
        <c:lblAlgn val="ctr"/>
        <c:lblOffset val="100"/>
      </c:catAx>
      <c:valAx>
        <c:axId val="1918618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847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78"/>
          <c:y val="0.41721605831591357"/>
          <c:w val="0.1642069116360455"/>
          <c:h val="0.1513864322595634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063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288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38413952"/>
        <c:axId val="138415488"/>
        <c:axId val="0"/>
      </c:bar3DChart>
      <c:catAx>
        <c:axId val="138413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8415488"/>
        <c:crosses val="autoZero"/>
        <c:auto val="1"/>
        <c:lblAlgn val="ctr"/>
        <c:lblOffset val="100"/>
      </c:catAx>
      <c:valAx>
        <c:axId val="1384154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41395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41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505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971727246878425E-2"/>
                  <c:y val="-3.153002840954180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1286912"/>
        <c:axId val="21288448"/>
        <c:axId val="0"/>
      </c:bar3DChart>
      <c:catAx>
        <c:axId val="21286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288448"/>
        <c:crosses val="autoZero"/>
        <c:auto val="1"/>
        <c:lblAlgn val="ctr"/>
        <c:lblOffset val="100"/>
      </c:catAx>
      <c:valAx>
        <c:axId val="212884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286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863"/>
          <c:w val="0.20443098914935562"/>
          <c:h val="0.21889597438723687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90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1554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1526016"/>
        <c:axId val="21527552"/>
        <c:axId val="0"/>
      </c:bar3DChart>
      <c:catAx>
        <c:axId val="215260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527552"/>
        <c:crosses val="autoZero"/>
        <c:auto val="1"/>
        <c:lblAlgn val="ctr"/>
        <c:lblOffset val="100"/>
      </c:catAx>
      <c:valAx>
        <c:axId val="2152755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526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02"/>
          <c:y val="0.26843915602846774"/>
          <c:w val="0.2044309891493555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1659386773789292E-2"/>
                  <c:y val="-7.6777793920334056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FF99"/>
            </a:solidFill>
          </c:spPr>
          <c:dLbls>
            <c:dLbl>
              <c:idx val="0"/>
              <c:layout>
                <c:manualLayout>
                  <c:x val="3.0941981105413381E-3"/>
                  <c:y val="-2.9847111004760299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92610304"/>
        <c:axId val="192611840"/>
        <c:axId val="0"/>
      </c:bar3DChart>
      <c:catAx>
        <c:axId val="1926103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2611840"/>
        <c:crosses val="autoZero"/>
        <c:auto val="1"/>
        <c:lblAlgn val="ctr"/>
        <c:lblOffset val="100"/>
      </c:catAx>
      <c:valAx>
        <c:axId val="19261184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2610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24"/>
          <c:y val="0.26843915602846774"/>
          <c:w val="0.20443098914935562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4.0224331799390708E-2"/>
                  <c:y val="-5.2602364248085433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1813504"/>
        <c:axId val="21823488"/>
        <c:axId val="0"/>
      </c:bar3DChart>
      <c:catAx>
        <c:axId val="218135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823488"/>
        <c:crosses val="autoZero"/>
        <c:auto val="1"/>
        <c:lblAlgn val="ctr"/>
        <c:lblOffset val="100"/>
      </c:catAx>
      <c:valAx>
        <c:axId val="218234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13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08"/>
          <c:y val="0.26843915602846774"/>
          <c:w val="0.21061938537043837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35781.699999999997</c:v>
                </c:pt>
                <c:pt idx="1">
                  <c:v>189150.8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34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66"/>
            </a:solidFill>
          </c:spPr>
          <c:dLbls>
            <c:dLbl>
              <c:idx val="0"/>
              <c:layout>
                <c:manualLayout>
                  <c:x val="1.0151781118006863E-2"/>
                  <c:y val="-1.9596588033428557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1983232"/>
        <c:axId val="21984768"/>
        <c:axId val="0"/>
      </c:bar3DChart>
      <c:catAx>
        <c:axId val="21983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984768"/>
        <c:crosses val="autoZero"/>
        <c:auto val="1"/>
        <c:lblAlgn val="ctr"/>
        <c:lblOffset val="100"/>
      </c:catAx>
      <c:valAx>
        <c:axId val="2198476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983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196"/>
          <c:y val="0.26843915602846774"/>
          <c:w val="0.21458267386723817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1.8896709889377444E-2"/>
                  <c:y val="0.16991804842635397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2.2046161537606992E-2"/>
                  <c:y val="-7.1414831947308147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1923712"/>
        <c:axId val="21925248"/>
        <c:axId val="0"/>
      </c:bar3DChart>
      <c:catAx>
        <c:axId val="21923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925248"/>
        <c:crosses val="autoZero"/>
        <c:auto val="1"/>
        <c:lblAlgn val="ctr"/>
        <c:lblOffset val="100"/>
      </c:catAx>
      <c:valAx>
        <c:axId val="219252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92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8"/>
          <c:y val="0.26843915602846774"/>
          <c:w val="0.20443098914935573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49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9.4483549446886857E-3"/>
                  <c:y val="0.216234953487439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4.4092323075214129E-2"/>
                  <c:y val="-6.524419313321958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CC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48369664"/>
        <c:axId val="48371200"/>
        <c:axId val="0"/>
      </c:bar3DChart>
      <c:catAx>
        <c:axId val="483696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371200"/>
        <c:crosses val="autoZero"/>
        <c:auto val="1"/>
        <c:lblAlgn val="ctr"/>
        <c:lblOffset val="100"/>
      </c:catAx>
      <c:valAx>
        <c:axId val="4837120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69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302"/>
          <c:y val="0.26843915602846774"/>
          <c:w val="0.20443098914935576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0879011809145556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2.0144512244970686E-2"/>
                  <c:y val="0.27797748779547565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660.4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3.6604947458668373E-2"/>
                  <c:y val="-3.112399275897467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48490752"/>
        <c:axId val="48508928"/>
        <c:axId val="0"/>
      </c:bar3DChart>
      <c:catAx>
        <c:axId val="48490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508928"/>
        <c:crosses val="autoZero"/>
        <c:auto val="1"/>
        <c:lblAlgn val="ctr"/>
        <c:lblOffset val="100"/>
      </c:catAx>
      <c:valAx>
        <c:axId val="4850892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490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493"/>
          <c:y val="0.26843906551220392"/>
          <c:w val="0.2044309891493557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1.8896709889377507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0000"/>
            </a:solidFill>
          </c:spPr>
          <c:dLbls>
            <c:dLbl>
              <c:idx val="0"/>
              <c:layout>
                <c:manualLayout>
                  <c:x val="1.883889031255764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6.3564581614920998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48652288"/>
        <c:axId val="48653824"/>
        <c:axId val="0"/>
      </c:bar3DChart>
      <c:catAx>
        <c:axId val="486522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53824"/>
        <c:crosses val="autoZero"/>
        <c:auto val="1"/>
        <c:lblAlgn val="ctr"/>
        <c:lblOffset val="100"/>
      </c:catAx>
      <c:valAx>
        <c:axId val="4865382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5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8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889670988937752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8838890312557654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1041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48912256"/>
        <c:axId val="48913792"/>
        <c:axId val="0"/>
      </c:bar3DChart>
      <c:catAx>
        <c:axId val="48912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913792"/>
        <c:crosses val="autoZero"/>
        <c:auto val="1"/>
        <c:lblAlgn val="ctr"/>
        <c:lblOffset val="100"/>
      </c:catAx>
      <c:valAx>
        <c:axId val="4891379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91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95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66"/>
            </a:solidFill>
          </c:spPr>
          <c:dLbls>
            <c:dLbl>
              <c:idx val="0"/>
              <c:layout>
                <c:manualLayout>
                  <c:x val="1.889670988937752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9900"/>
            </a:solidFill>
          </c:spPr>
          <c:dLbls>
            <c:dLbl>
              <c:idx val="0"/>
              <c:layout>
                <c:manualLayout>
                  <c:x val="1.8838890312557661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1076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49152000"/>
        <c:axId val="49153536"/>
        <c:axId val="0"/>
      </c:bar3DChart>
      <c:catAx>
        <c:axId val="49152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153536"/>
        <c:crosses val="autoZero"/>
        <c:auto val="1"/>
        <c:lblAlgn val="ctr"/>
        <c:lblOffset val="100"/>
      </c:catAx>
      <c:valAx>
        <c:axId val="4915353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152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53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dLbls>
            <c:dLbl>
              <c:idx val="0"/>
              <c:layout>
                <c:manualLayout>
                  <c:x val="1.8838890312557671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6.3564581614921111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49280896"/>
        <c:axId val="49282432"/>
        <c:axId val="0"/>
      </c:bar3DChart>
      <c:catAx>
        <c:axId val="49280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82432"/>
        <c:crosses val="autoZero"/>
        <c:auto val="1"/>
        <c:lblAlgn val="ctr"/>
        <c:lblOffset val="100"/>
      </c:catAx>
      <c:valAx>
        <c:axId val="4928243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8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9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8896709889377535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1.8838890312557668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CC99"/>
            </a:solidFill>
          </c:spPr>
          <c:dLbls>
            <c:dLbl>
              <c:idx val="0"/>
              <c:layout>
                <c:manualLayout>
                  <c:x val="6.3564581614921102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1327232"/>
        <c:axId val="21333120"/>
        <c:axId val="0"/>
      </c:bar3DChart>
      <c:catAx>
        <c:axId val="21327232"/>
        <c:scaling>
          <c:orientation val="minMax"/>
        </c:scaling>
        <c:axPos val="b"/>
        <c:tickLblPos val="nextTo"/>
        <c:crossAx val="21333120"/>
        <c:crosses val="autoZero"/>
        <c:auto val="1"/>
        <c:lblAlgn val="ctr"/>
        <c:lblOffset val="100"/>
      </c:catAx>
      <c:valAx>
        <c:axId val="21333120"/>
        <c:scaling>
          <c:orientation val="minMax"/>
        </c:scaling>
        <c:axPos val="l"/>
        <c:majorGridlines/>
        <c:numFmt formatCode="#,##0.0" sourceLinked="1"/>
        <c:tickLblPos val="nextTo"/>
        <c:crossAx val="21327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</c:legend>
    <c:plotVisOnly val="1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Pr>
        <a:bodyPr/>
        <a:lstStyle/>
        <a:p>
          <a:pPr>
            <a:defRPr sz="1400" b="1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plotArea>
      <c:layout>
        <c:manualLayout>
          <c:layoutTarget val="inner"/>
          <c:xMode val="edge"/>
          <c:yMode val="edge"/>
          <c:x val="0.14996656555980173"/>
          <c:y val="0.16436284857238101"/>
          <c:w val="0.83171661482057613"/>
          <c:h val="0.737793456977003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по проекту (тыс.руб.)</c:v>
                </c:pt>
              </c:strCache>
            </c:strRef>
          </c:tx>
          <c:dPt>
            <c:idx val="0"/>
            <c:spPr>
              <a:solidFill>
                <a:srgbClr val="339966"/>
              </a:solidFill>
            </c:spPr>
          </c:dPt>
          <c:dPt>
            <c:idx val="1"/>
            <c:spPr>
              <a:solidFill>
                <a:srgbClr val="FFCC00"/>
              </a:solidFill>
            </c:spPr>
          </c:dPt>
          <c:dPt>
            <c:idx val="2"/>
            <c:spPr>
              <a:solidFill>
                <a:srgbClr val="FF9966"/>
              </a:solidFill>
            </c:spPr>
          </c:dPt>
          <c:dLbls>
            <c:dLbl>
              <c:idx val="0"/>
              <c:layout>
                <c:manualLayout>
                  <c:x val="1.3778850961004337E-2"/>
                  <c:y val="-3.8580782690812131E-2"/>
                </c:manualLayout>
              </c:layout>
              <c:showVal val="1"/>
            </c:dLbl>
            <c:dLbl>
              <c:idx val="1"/>
              <c:layout>
                <c:manualLayout>
                  <c:x val="2.7557701922008692E-3"/>
                  <c:y val="-1.9290391345406152E-2"/>
                </c:manualLayout>
              </c:layout>
              <c:showVal val="1"/>
            </c:dLbl>
            <c:dLbl>
              <c:idx val="2"/>
              <c:layout>
                <c:manualLayout>
                  <c:x val="8.2673105766026267E-3"/>
                  <c:y val="-3.582501249861146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10522.9</c:v>
                </c:pt>
                <c:pt idx="1">
                  <c:v>1572.4</c:v>
                </c:pt>
                <c:pt idx="2">
                  <c:v>200</c:v>
                </c:pt>
              </c:numCache>
            </c:numRef>
          </c:val>
        </c:ser>
        <c:gapWidth val="113"/>
        <c:gapDepth val="112"/>
        <c:shape val="cylinder"/>
        <c:axId val="50536832"/>
        <c:axId val="50538368"/>
        <c:axId val="0"/>
      </c:bar3DChart>
      <c:catAx>
        <c:axId val="50536832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0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50538368"/>
        <c:crosses val="autoZero"/>
        <c:auto val="1"/>
        <c:lblAlgn val="ctr"/>
        <c:lblOffset val="100"/>
      </c:catAx>
      <c:valAx>
        <c:axId val="5053836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505368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36241.599999999999</c:v>
                </c:pt>
                <c:pt idx="1">
                  <c:v>196740.1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проекта, тыс. руб.</c:v>
                </c:pt>
              </c:strCache>
            </c:strRef>
          </c:tx>
          <c:spPr>
            <a:solidFill>
              <a:srgbClr val="33CC33"/>
            </a:solidFill>
          </c:spPr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00FFCC"/>
              </a:solidFill>
            </c:spPr>
          </c:dPt>
          <c:dPt>
            <c:idx val="2"/>
            <c:spPr>
              <a:solidFill>
                <a:srgbClr val="CCFF33"/>
              </a:solidFill>
            </c:spPr>
          </c:dPt>
          <c:dLbls>
            <c:dLbl>
              <c:idx val="0"/>
              <c:layout>
                <c:manualLayout>
                  <c:x val="0.12580728735058583"/>
                  <c:y val="7.1925341628707895E-2"/>
                </c:manualLayout>
              </c:layout>
              <c:showVal val="1"/>
            </c:dLbl>
            <c:dLbl>
              <c:idx val="1"/>
              <c:layout>
                <c:manualLayout>
                  <c:x val="7.2879872851593398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1806.4</c:v>
                </c:pt>
                <c:pt idx="1">
                  <c:v>55.9</c:v>
                </c:pt>
                <c:pt idx="2">
                  <c:v>0.2</c:v>
                </c:pt>
              </c:numCache>
            </c:numRef>
          </c:val>
        </c:ser>
        <c:shape val="cylinder"/>
        <c:axId val="51231360"/>
        <c:axId val="51241344"/>
        <c:axId val="0"/>
      </c:bar3DChart>
      <c:catAx>
        <c:axId val="51231360"/>
        <c:scaling>
          <c:orientation val="minMax"/>
        </c:scaling>
        <c:delete val="1"/>
        <c:axPos val="b"/>
        <c:tickLblPos val="none"/>
        <c:crossAx val="51241344"/>
        <c:crosses val="autoZero"/>
        <c:auto val="1"/>
        <c:lblAlgn val="ctr"/>
        <c:lblOffset val="100"/>
      </c:catAx>
      <c:valAx>
        <c:axId val="51241344"/>
        <c:scaling>
          <c:orientation val="minMax"/>
        </c:scaling>
        <c:axPos val="l"/>
        <c:majorGridlines>
          <c:spPr>
            <a:ln>
              <a:solidFill>
                <a:schemeClr val="tx2">
                  <a:lumMod val="50000"/>
                </a:schemeClr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51231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02807702605063"/>
          <c:y val="0.17197890710555969"/>
          <c:w val="0.28862412373124341"/>
          <c:h val="0.69635516688621857"/>
        </c:manualLayout>
      </c:layout>
      <c:spPr>
        <a:ln>
          <a:noFill/>
        </a:ln>
      </c:spPr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проекта, тыс. 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Pt>
            <c:idx val="0"/>
            <c:spPr>
              <a:solidFill>
                <a:srgbClr val="990099"/>
              </a:solidFill>
            </c:spPr>
          </c:dPt>
          <c:dPt>
            <c:idx val="1"/>
            <c:spPr>
              <a:solidFill>
                <a:srgbClr val="FF3399"/>
              </a:solidFill>
            </c:spPr>
          </c:dPt>
          <c:dPt>
            <c:idx val="2"/>
            <c:spPr>
              <a:solidFill>
                <a:srgbClr val="FFCCFF"/>
              </a:solidFill>
            </c:spPr>
          </c:dPt>
          <c:dLbls>
            <c:dLbl>
              <c:idx val="0"/>
              <c:layout>
                <c:manualLayout>
                  <c:x val="0.12580728735058583"/>
                  <c:y val="7.1925341628707895E-2"/>
                </c:manualLayout>
              </c:layout>
              <c:showVal val="1"/>
            </c:dLbl>
            <c:dLbl>
              <c:idx val="1"/>
              <c:layout>
                <c:manualLayout>
                  <c:x val="7.2879872851593381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933FF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3276.8</c:v>
                </c:pt>
                <c:pt idx="1">
                  <c:v>489.6</c:v>
                </c:pt>
                <c:pt idx="2">
                  <c:v>198.2</c:v>
                </c:pt>
              </c:numCache>
            </c:numRef>
          </c:val>
        </c:ser>
        <c:shape val="cylinder"/>
        <c:axId val="51212288"/>
        <c:axId val="51213824"/>
        <c:axId val="0"/>
      </c:bar3DChart>
      <c:catAx>
        <c:axId val="51212288"/>
        <c:scaling>
          <c:orientation val="minMax"/>
        </c:scaling>
        <c:delete val="1"/>
        <c:axPos val="b"/>
        <c:tickLblPos val="none"/>
        <c:crossAx val="51213824"/>
        <c:crosses val="autoZero"/>
        <c:auto val="1"/>
        <c:lblAlgn val="ctr"/>
        <c:lblOffset val="100"/>
      </c:catAx>
      <c:valAx>
        <c:axId val="51213824"/>
        <c:scaling>
          <c:orientation val="minMax"/>
        </c:scaling>
        <c:axPos val="l"/>
        <c:majorGridlines>
          <c:spPr>
            <a:ln>
              <a:solidFill>
                <a:srgbClr val="FF99CC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5121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02807702605041"/>
          <c:y val="0.25260486930023668"/>
          <c:w val="0.28862412373124324"/>
          <c:h val="0.61572920469154324"/>
        </c:manualLayout>
      </c:layout>
      <c:spPr>
        <a:ln>
          <a:noFill/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C49A5C99-D6BB-4CE7-A0A0-E51A315DFA9B}" type="presOf" srcId="{7036CC0B-6357-46AB-A13D-2D1C39EDFE38}" destId="{49570EE6-0EBA-4E3D-9ABA-41BA92625188}" srcOrd="0" destOrd="0" presId="urn:microsoft.com/office/officeart/2005/8/layout/hList7"/>
    <dgm:cxn modelId="{D61C483C-A81C-491B-9884-227E2BDD5A52}" type="presOf" srcId="{DFB48E16-DEEA-4395-9217-8144F7843955}" destId="{5986307E-832D-44AA-AE1A-8A901CCB3D3A}" srcOrd="0" destOrd="0" presId="urn:microsoft.com/office/officeart/2005/8/layout/hList7"/>
    <dgm:cxn modelId="{972DF138-A1B9-4673-9A3F-3D4A545C5BBA}" type="presOf" srcId="{58793128-8990-40D6-B4AB-D7F705820728}" destId="{EED77CB7-5145-4787-B7DF-270D58AA57A5}" srcOrd="0" destOrd="0" presId="urn:microsoft.com/office/officeart/2005/8/layout/hList7"/>
    <dgm:cxn modelId="{6EB040BA-C260-43F2-BA59-94E145F726A2}" type="presOf" srcId="{BA9060F2-9622-40A1-AE64-0F59EBED7368}" destId="{6CC42EB9-1067-462D-A17E-5C1F06D9A09D}" srcOrd="1" destOrd="0" presId="urn:microsoft.com/office/officeart/2005/8/layout/hList7"/>
    <dgm:cxn modelId="{C5362C90-320E-496D-8699-2950BFFE6F96}" type="presOf" srcId="{EFA56402-B235-4628-B921-F4A58BF263FD}" destId="{16802BB8-969C-40DF-A150-CC71C648CD7A}" srcOrd="1" destOrd="0" presId="urn:microsoft.com/office/officeart/2005/8/layout/hList7"/>
    <dgm:cxn modelId="{0B1B74D2-A5D5-4248-AD1F-06EB53D00413}" type="presOf" srcId="{5055DFE0-BEDA-4F32-A6FC-AAE04D6B85CC}" destId="{F13C8193-3BEF-40FD-ABC8-E40EBBCB3B52}" srcOrd="0" destOrd="0" presId="urn:microsoft.com/office/officeart/2005/8/layout/hList7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F10E5A4D-005B-49E2-80D1-9852335D5EAE}" type="presOf" srcId="{E829916C-D6F7-473C-9DA6-B0EA3BBF655E}" destId="{3F2378FF-1457-4F96-BDD6-206FDC326EB5}" srcOrd="0" destOrd="0" presId="urn:microsoft.com/office/officeart/2005/8/layout/hList7"/>
    <dgm:cxn modelId="{5C957FAE-8914-4F45-B810-4CD773EACFA3}" type="presOf" srcId="{BA9060F2-9622-40A1-AE64-0F59EBED7368}" destId="{D5EC9A90-4CEF-4703-98CE-D9F30A7EB930}" srcOrd="0" destOrd="0" presId="urn:microsoft.com/office/officeart/2005/8/layout/hList7"/>
    <dgm:cxn modelId="{DBCB0621-C530-4D59-832A-4AADE8F7CCF6}" type="presOf" srcId="{5055DFE0-BEDA-4F32-A6FC-AAE04D6B85CC}" destId="{06005192-9F8F-4998-8114-854CE5C5AEDF}" srcOrd="1" destOrd="0" presId="urn:microsoft.com/office/officeart/2005/8/layout/hList7"/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D5397B8F-2A99-40FA-94F4-D389335CE479}" type="presOf" srcId="{31D42375-C54C-4168-B181-5D519291FD09}" destId="{AE805E46-41EB-4E2E-BB18-B6DDA4569B3B}" srcOrd="1" destOrd="0" presId="urn:microsoft.com/office/officeart/2005/8/layout/hList7"/>
    <dgm:cxn modelId="{1F9A9360-3479-4B52-8D99-02519C6664DE}" type="presOf" srcId="{EFA56402-B235-4628-B921-F4A58BF263FD}" destId="{C255A7CB-FA83-4C1B-9DA6-1B847729F468}" srcOrd="0" destOrd="0" presId="urn:microsoft.com/office/officeart/2005/8/layout/hList7"/>
    <dgm:cxn modelId="{8B1A7D6B-4E2A-48EC-9923-C2218495B7E8}" type="presOf" srcId="{31D42375-C54C-4168-B181-5D519291FD09}" destId="{AD37F67C-D0F9-4FC6-8104-448637C00417}" srcOrd="0" destOrd="0" presId="urn:microsoft.com/office/officeart/2005/8/layout/hList7"/>
    <dgm:cxn modelId="{493878C9-2BA4-4412-BFC6-DE5247822DF0}" type="presParOf" srcId="{49570EE6-0EBA-4E3D-9ABA-41BA92625188}" destId="{C2700C4A-78A5-4458-AE4E-4BF650326AC9}" srcOrd="0" destOrd="0" presId="urn:microsoft.com/office/officeart/2005/8/layout/hList7"/>
    <dgm:cxn modelId="{9B40A7C2-1A32-4F1A-930E-2B14F6AA77DD}" type="presParOf" srcId="{49570EE6-0EBA-4E3D-9ABA-41BA92625188}" destId="{D91937DB-762E-415D-A23D-002C7C1631FA}" srcOrd="1" destOrd="0" presId="urn:microsoft.com/office/officeart/2005/8/layout/hList7"/>
    <dgm:cxn modelId="{0D96FDF6-7B0F-4D92-ACAB-262FED4B578B}" type="presParOf" srcId="{D91937DB-762E-415D-A23D-002C7C1631FA}" destId="{2035ABE6-0284-477B-BB4E-394562904661}" srcOrd="0" destOrd="0" presId="urn:microsoft.com/office/officeart/2005/8/layout/hList7"/>
    <dgm:cxn modelId="{786B7BA6-B128-44AA-8A25-48441E7D88F6}" type="presParOf" srcId="{2035ABE6-0284-477B-BB4E-394562904661}" destId="{F13C8193-3BEF-40FD-ABC8-E40EBBCB3B52}" srcOrd="0" destOrd="0" presId="urn:microsoft.com/office/officeart/2005/8/layout/hList7"/>
    <dgm:cxn modelId="{766CEED5-07A8-41D8-87D5-BF10323C610B}" type="presParOf" srcId="{2035ABE6-0284-477B-BB4E-394562904661}" destId="{06005192-9F8F-4998-8114-854CE5C5AEDF}" srcOrd="1" destOrd="0" presId="urn:microsoft.com/office/officeart/2005/8/layout/hList7"/>
    <dgm:cxn modelId="{33C51196-0F19-43E9-8CF1-11EEFD27CB7C}" type="presParOf" srcId="{2035ABE6-0284-477B-BB4E-394562904661}" destId="{2823954B-05C9-46F8-8913-89945F021FCA}" srcOrd="2" destOrd="0" presId="urn:microsoft.com/office/officeart/2005/8/layout/hList7"/>
    <dgm:cxn modelId="{4BFA8DBC-6675-45A8-A866-E56B67B5229B}" type="presParOf" srcId="{2035ABE6-0284-477B-BB4E-394562904661}" destId="{618E9A71-C7B6-49E6-AD40-F59AFA2FF54E}" srcOrd="3" destOrd="0" presId="urn:microsoft.com/office/officeart/2005/8/layout/hList7"/>
    <dgm:cxn modelId="{949A6203-A170-4ACC-A8E2-A6E23AE5ACAF}" type="presParOf" srcId="{D91937DB-762E-415D-A23D-002C7C1631FA}" destId="{5986307E-832D-44AA-AE1A-8A901CCB3D3A}" srcOrd="1" destOrd="0" presId="urn:microsoft.com/office/officeart/2005/8/layout/hList7"/>
    <dgm:cxn modelId="{32B2958E-CA98-4257-A0D3-ADE9C3B37104}" type="presParOf" srcId="{D91937DB-762E-415D-A23D-002C7C1631FA}" destId="{D664844A-CE3C-4D12-BC6D-567E2624BF0A}" srcOrd="2" destOrd="0" presId="urn:microsoft.com/office/officeart/2005/8/layout/hList7"/>
    <dgm:cxn modelId="{5DFE3D40-EEC6-4CB7-B6A0-FDB97CDB58C5}" type="presParOf" srcId="{D664844A-CE3C-4D12-BC6D-567E2624BF0A}" destId="{D5EC9A90-4CEF-4703-98CE-D9F30A7EB930}" srcOrd="0" destOrd="0" presId="urn:microsoft.com/office/officeart/2005/8/layout/hList7"/>
    <dgm:cxn modelId="{BDAE27B6-1F5A-439D-B51D-2AF646F9080D}" type="presParOf" srcId="{D664844A-CE3C-4D12-BC6D-567E2624BF0A}" destId="{6CC42EB9-1067-462D-A17E-5C1F06D9A09D}" srcOrd="1" destOrd="0" presId="urn:microsoft.com/office/officeart/2005/8/layout/hList7"/>
    <dgm:cxn modelId="{0631BB7C-3103-4D74-B077-C8EEFB362D01}" type="presParOf" srcId="{D664844A-CE3C-4D12-BC6D-567E2624BF0A}" destId="{67B937BA-C946-4CFC-9EF8-58693F3478F4}" srcOrd="2" destOrd="0" presId="urn:microsoft.com/office/officeart/2005/8/layout/hList7"/>
    <dgm:cxn modelId="{787F5800-1A8C-4EA4-B58C-E0E0994E042D}" type="presParOf" srcId="{D664844A-CE3C-4D12-BC6D-567E2624BF0A}" destId="{0C4286C5-0555-4054-A647-3B434F87A041}" srcOrd="3" destOrd="0" presId="urn:microsoft.com/office/officeart/2005/8/layout/hList7"/>
    <dgm:cxn modelId="{17BF5B76-E254-4D21-8068-D8E06561DC4D}" type="presParOf" srcId="{D91937DB-762E-415D-A23D-002C7C1631FA}" destId="{EED77CB7-5145-4787-B7DF-270D58AA57A5}" srcOrd="3" destOrd="0" presId="urn:microsoft.com/office/officeart/2005/8/layout/hList7"/>
    <dgm:cxn modelId="{0C4A6B88-A0F5-4A09-A272-5D29E66584B2}" type="presParOf" srcId="{D91937DB-762E-415D-A23D-002C7C1631FA}" destId="{C2988AD4-F417-44C8-863E-7EE42C9D38C9}" srcOrd="4" destOrd="0" presId="urn:microsoft.com/office/officeart/2005/8/layout/hList7"/>
    <dgm:cxn modelId="{998C378E-36FE-468C-8605-EBD1B5B45ECF}" type="presParOf" srcId="{C2988AD4-F417-44C8-863E-7EE42C9D38C9}" destId="{AD37F67C-D0F9-4FC6-8104-448637C00417}" srcOrd="0" destOrd="0" presId="urn:microsoft.com/office/officeart/2005/8/layout/hList7"/>
    <dgm:cxn modelId="{9E376FAA-8957-4EC9-B35B-C3FCD11F485D}" type="presParOf" srcId="{C2988AD4-F417-44C8-863E-7EE42C9D38C9}" destId="{AE805E46-41EB-4E2E-BB18-B6DDA4569B3B}" srcOrd="1" destOrd="0" presId="urn:microsoft.com/office/officeart/2005/8/layout/hList7"/>
    <dgm:cxn modelId="{E53B7B58-235E-4C55-AA8C-57F5B79C5D33}" type="presParOf" srcId="{C2988AD4-F417-44C8-863E-7EE42C9D38C9}" destId="{E76A1EA5-1296-48EC-89B8-F79AC194A279}" srcOrd="2" destOrd="0" presId="urn:microsoft.com/office/officeart/2005/8/layout/hList7"/>
    <dgm:cxn modelId="{ABDEBAD2-9AA2-4CB6-B49F-1159834801C2}" type="presParOf" srcId="{C2988AD4-F417-44C8-863E-7EE42C9D38C9}" destId="{BBEE444F-A7A9-4A63-9620-81A4A08103A6}" srcOrd="3" destOrd="0" presId="urn:microsoft.com/office/officeart/2005/8/layout/hList7"/>
    <dgm:cxn modelId="{CD357EBE-AC0F-4C5F-940A-32CC5C586A16}" type="presParOf" srcId="{D91937DB-762E-415D-A23D-002C7C1631FA}" destId="{3F2378FF-1457-4F96-BDD6-206FDC326EB5}" srcOrd="5" destOrd="0" presId="urn:microsoft.com/office/officeart/2005/8/layout/hList7"/>
    <dgm:cxn modelId="{8597688E-EDA7-4FC4-B3DB-A9081C771082}" type="presParOf" srcId="{D91937DB-762E-415D-A23D-002C7C1631FA}" destId="{41062F4C-8778-4D66-97F7-7F42D3FA652F}" srcOrd="6" destOrd="0" presId="urn:microsoft.com/office/officeart/2005/8/layout/hList7"/>
    <dgm:cxn modelId="{89798238-B49A-4BA5-A874-0EF4DE7EEA56}" type="presParOf" srcId="{41062F4C-8778-4D66-97F7-7F42D3FA652F}" destId="{C255A7CB-FA83-4C1B-9DA6-1B847729F468}" srcOrd="0" destOrd="0" presId="urn:microsoft.com/office/officeart/2005/8/layout/hList7"/>
    <dgm:cxn modelId="{F3F06692-E21C-44A2-897C-CD0AE7711FF7}" type="presParOf" srcId="{41062F4C-8778-4D66-97F7-7F42D3FA652F}" destId="{16802BB8-969C-40DF-A150-CC71C648CD7A}" srcOrd="1" destOrd="0" presId="urn:microsoft.com/office/officeart/2005/8/layout/hList7"/>
    <dgm:cxn modelId="{717D560C-2A6E-496C-B0F8-0FF195BCF9E4}" type="presParOf" srcId="{41062F4C-8778-4D66-97F7-7F42D3FA652F}" destId="{68A4D925-4B59-49AD-92F4-9BE448C0A17B}" srcOrd="2" destOrd="0" presId="urn:microsoft.com/office/officeart/2005/8/layout/hList7"/>
    <dgm:cxn modelId="{4A7996D3-F992-4C07-B7AE-3357B9688ADE}" type="presParOf" srcId="{41062F4C-8778-4D66-97F7-7F42D3FA652F}" destId="{A0713DDE-9676-4FDA-A941-FBD2D781089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881715" y="372269"/>
        <a:ext cx="5373089" cy="995885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10145" y="1911363"/>
        <a:ext cx="1867763" cy="167401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492967" y="1911363"/>
        <a:ext cx="1867763" cy="167401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775789" y="1911363"/>
        <a:ext cx="1867763" cy="167401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058612" y="1911363"/>
        <a:ext cx="1867763" cy="17299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0.56818</cdr:x>
      <cdr:y>0.64286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00" y="1296144"/>
          <a:ext cx="936089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0.45122</cdr:x>
      <cdr:y>0.24051</cdr:y>
    </cdr:from>
    <cdr:to>
      <cdr:x>0.60342</cdr:x>
      <cdr:y>0.31627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4296" y="1368152"/>
          <a:ext cx="898688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0.52</cdr:x>
      <cdr:y>0.74419</cdr:y>
    </cdr:from>
    <cdr:to>
      <cdr:x>0.98149</cdr:x>
      <cdr:y>0.89684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3744416" y="2250681"/>
          <a:ext cx="3323097" cy="461664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6 247,7*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0.64865</cdr:y>
    </cdr:from>
    <cdr:to>
      <cdr:x>1</cdr:x>
      <cdr:y>0.71193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456384"/>
          <a:ext cx="1221554" cy="33719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0.06622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0"/>
          <a:ext cx="4824536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* - бюджет с учетом внесенных изменений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0.70909</cdr:x>
      <cdr:y>0.58571</cdr:y>
    </cdr:from>
    <cdr:to>
      <cdr:x>0.98898</cdr:x>
      <cdr:y>0.72857</cdr:y>
    </cdr:to>
    <cdr:pic>
      <cdr:nvPicPr>
        <cdr:cNvPr id="2" name="Рисунок 1" descr="внесены изменения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2808312" y="2952328"/>
          <a:ext cx="1108476" cy="720080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01.12.2020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chart" Target="../charts/chart13.xml"/><Relationship Id="rId3" Type="http://schemas.openxmlformats.org/officeDocument/2006/relationships/image" Target="../media/image3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7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5" Type="http://schemas.openxmlformats.org/officeDocument/2006/relationships/chart" Target="../charts/chart1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Relationship Id="rId1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18.xml"/><Relationship Id="rId7" Type="http://schemas.openxmlformats.org/officeDocument/2006/relationships/image" Target="../media/image60.png"/><Relationship Id="rId12" Type="http://schemas.openxmlformats.org/officeDocument/2006/relationships/chart" Target="../charts/chart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chart" Target="../charts/chart21.xml"/><Relationship Id="rId5" Type="http://schemas.openxmlformats.org/officeDocument/2006/relationships/image" Target="../media/image58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6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8.jpeg"/><Relationship Id="rId5" Type="http://schemas.openxmlformats.org/officeDocument/2006/relationships/chart" Target="../charts/chart33.xml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3.jpeg"/><Relationship Id="rId5" Type="http://schemas.openxmlformats.org/officeDocument/2006/relationships/chart" Target="../charts/chart35.xml"/><Relationship Id="rId10" Type="http://schemas.openxmlformats.org/officeDocument/2006/relationships/image" Target="../media/image72.jpe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48.jpe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1.png"/><Relationship Id="rId5" Type="http://schemas.openxmlformats.org/officeDocument/2006/relationships/chart" Target="../charts/chart38.xml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12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89.jpeg"/><Relationship Id="rId4" Type="http://schemas.openxmlformats.org/officeDocument/2006/relationships/image" Target="../media/image59.png"/><Relationship Id="rId9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3.png"/><Relationship Id="rId18" Type="http://schemas.openxmlformats.org/officeDocument/2006/relationships/image" Target="../media/image48.jpe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92.png"/><Relationship Id="rId17" Type="http://schemas.openxmlformats.org/officeDocument/2006/relationships/image" Target="../media/image97.jpeg"/><Relationship Id="rId2" Type="http://schemas.openxmlformats.org/officeDocument/2006/relationships/image" Target="../media/image7.pn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91.png"/><Relationship Id="rId5" Type="http://schemas.openxmlformats.org/officeDocument/2006/relationships/chart" Target="../charts/chart46.xml"/><Relationship Id="rId15" Type="http://schemas.openxmlformats.org/officeDocument/2006/relationships/image" Target="../media/image95.jpeg"/><Relationship Id="rId10" Type="http://schemas.openxmlformats.org/officeDocument/2006/relationships/image" Target="../media/image90.png"/><Relationship Id="rId4" Type="http://schemas.openxmlformats.org/officeDocument/2006/relationships/image" Target="../media/image59.png"/><Relationship Id="rId9" Type="http://schemas.openxmlformats.org/officeDocument/2006/relationships/chart" Target="../charts/chart49.xml"/><Relationship Id="rId1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100.png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12" Type="http://schemas.openxmlformats.org/officeDocument/2006/relationships/image" Target="../media/image99.gif"/><Relationship Id="rId2" Type="http://schemas.openxmlformats.org/officeDocument/2006/relationships/image" Target="../media/image7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98.jpeg"/><Relationship Id="rId5" Type="http://schemas.openxmlformats.org/officeDocument/2006/relationships/chart" Target="../charts/chart51.xml"/><Relationship Id="rId15" Type="http://schemas.openxmlformats.org/officeDocument/2006/relationships/image" Target="../media/image102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6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4.png"/><Relationship Id="rId5" Type="http://schemas.openxmlformats.org/officeDocument/2006/relationships/chart" Target="../charts/chart57.xml"/><Relationship Id="rId15" Type="http://schemas.openxmlformats.org/officeDocument/2006/relationships/image" Target="../media/image48.jpeg"/><Relationship Id="rId10" Type="http://schemas.openxmlformats.org/officeDocument/2006/relationships/image" Target="../media/image103.png"/><Relationship Id="rId4" Type="http://schemas.openxmlformats.org/officeDocument/2006/relationships/image" Target="../media/image59.png"/><Relationship Id="rId9" Type="http://schemas.openxmlformats.org/officeDocument/2006/relationships/chart" Target="../charts/chart60.xml"/><Relationship Id="rId1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12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8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23.jpeg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21.png"/><Relationship Id="rId5" Type="http://schemas.openxmlformats.org/officeDocument/2006/relationships/diagramData" Target="../diagrams/data7.xml"/><Relationship Id="rId10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diagramDrawing" Target="../diagrams/drawing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chart" Target="../charts/chart6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25.gif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34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jpeg"/><Relationship Id="rId5" Type="http://schemas.openxmlformats.org/officeDocument/2006/relationships/image" Target="../media/image7.pn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9.xml"/><Relationship Id="rId3" Type="http://schemas.openxmlformats.org/officeDocument/2006/relationships/image" Target="../media/image3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7.png"/><Relationship Id="rId7" Type="http://schemas.openxmlformats.org/officeDocument/2006/relationships/image" Target="../media/image16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9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9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7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 решению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2020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2021 и 2022 годов» от 25.12.2019 №83 </a:t>
            </a:r>
            <a:r>
              <a:rPr lang="ru-RU" sz="2400" b="1" dirty="0" smtClean="0">
                <a:solidFill>
                  <a:srgbClr val="0000FF"/>
                </a:solidFill>
                <a:latin typeface="Bookman Old Style" pitchFamily="18" charset="0"/>
              </a:rPr>
              <a:t>(в редакции решения от 08.10.2020 №11)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9 012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8 842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8 734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8 672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764,66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797,54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827,85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895,40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4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работников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организаций,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32 004,8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381,0</a:t>
                      </a:r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34 649,5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36 035,0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37 477,0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100,53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735,28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450,54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2 987,2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82,67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46,46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охрана 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2698949" cy="1800199"/>
          </a:xfrm>
          <a:prstGeom prst="rect">
            <a:avLst/>
          </a:prstGeom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     Филиал ПАО «Газпром»                                                                                                                «Главное управление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охраны ПАО «Газпром»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Основными видами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деятельности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предприятия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являются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охрана продукции, охрана  объектов и  имущества, необходимых для ее транспортировки и хранения, охрана персонала.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40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4,8 %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в текущем году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25,8 процента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8" y="404664"/>
            <a:ext cx="1451992" cy="145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Поддержка малого и среднего бизнеса, стимулирование инвестиционной деятельности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Контроль за использованием муниципальной собственности, качественный учет 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обеспечение сохранности имущества в составе казны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Оптимизация ставок арендной платы  и проведение мероприятий по сокращению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задолженности по арендной плате за арендуемое имущество и земельные участки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оценки эффективности налоговых расходов муниципальных образований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Осуществление мероприятий по легализации «теневой» заработной платы и снижению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работы с физическими лицами, имеющими задолженность  в бюджет по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налогам, информирование работодателей о сотрудниках, имеющих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задолженность по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941168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мероприятий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332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льгот и их экономического эффекта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14908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94116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8052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36510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6021288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797152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15719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149080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33256"/>
            <a:ext cx="323925" cy="293957"/>
          </a:xfrm>
          <a:prstGeom prst="rect">
            <a:avLst/>
          </a:prstGeom>
        </p:spPr>
      </p:pic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92696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268760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безопасного уровня долговой нагрузки на местный  бюджет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качества  и эффективности совместной работы органов власти всех уровней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 усилению администрирования доходов  в рамках деятельности Межведомственной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комиссии  по налоговой комиссии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Выполнение условий соглашения по реструктуризации бюджетных кредитов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реализации задач, поставленных в указах Президента Российской Федерации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с 01.10.2020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231 986,6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231 986,6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299 766,9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299 766,9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267 629,8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266 958,8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240 492,0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240 492,0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671,0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915816" y="1484784"/>
          <a:ext cx="31683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" name="Рисунок 34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3933056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3275856" y="6309320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2020-2022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112474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4509120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3920" y="1925216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2019-2022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4621010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7020272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7" name="Рисунок 6" descr="доходы сви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-99392"/>
            <a:ext cx="2880320" cy="2880320"/>
          </a:xfrm>
          <a:prstGeom prst="rect">
            <a:avLst/>
          </a:prstGeom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6192688"/>
          </a:xfrm>
          <a:noFill/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доходов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октябре 2020 года ( + 7 880,4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299 766,9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u="sng" dirty="0" smtClean="0">
                <a:solidFill>
                  <a:srgbClr val="000066"/>
                </a:solidFill>
                <a:latin typeface="Bookman Old Style" pitchFamily="18" charset="0"/>
              </a:rPr>
              <a:t>Увеличение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 на  8 163,0 тыс. рублей за счет: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на организацию бесплатного горячего питания обучающихся, получающих начальное общее образование в муниципальных образовательных организациях в сумме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1 444,6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тыс. рублей;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субвенции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в сумме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2 447,8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тыс. рублей;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бюджетам муниципальных районов на проведение мероприятий по вводу в эксплуатацию </a:t>
            </a:r>
            <a:r>
              <a:rPr lang="ru-RU" dirty="0" err="1" smtClean="0">
                <a:solidFill>
                  <a:srgbClr val="000066"/>
                </a:solidFill>
                <a:latin typeface="Bookman Old Style" pitchFamily="18" charset="0"/>
              </a:rPr>
              <a:t>досуговых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центров для граждан пожилого возраста в сумме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336,9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тыс. рублей;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-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субсидии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бюджетам муниципальных районов из резервного фонда Администрации Смоленской области в сумме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3 933,7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тыс. рублей</a:t>
            </a: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.</a:t>
            </a:r>
          </a:p>
          <a:p>
            <a:pPr algn="just"/>
            <a:r>
              <a:rPr lang="ru-RU" sz="2900" b="1" u="sng" dirty="0" smtClean="0">
                <a:solidFill>
                  <a:srgbClr val="000066"/>
                </a:solidFill>
                <a:latin typeface="Bookman Old Style" pitchFamily="18" charset="0"/>
              </a:rPr>
              <a:t>Уменьшение</a:t>
            </a:r>
            <a:r>
              <a:rPr lang="ru-RU" sz="2900" b="1" dirty="0" smtClean="0">
                <a:solidFill>
                  <a:srgbClr val="000066"/>
                </a:solidFill>
                <a:latin typeface="Bookman Old Style" pitchFamily="18" charset="0"/>
              </a:rPr>
              <a:t> на  282,6 тыс. рублей за счет: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-</a:t>
            </a:r>
            <a:r>
              <a:rPr lang="en-US" b="1" dirty="0" smtClean="0">
                <a:solidFill>
                  <a:srgbClr val="000066"/>
                </a:solidFill>
                <a:latin typeface="Bookman Old Style" pitchFamily="18" charset="0"/>
              </a:rPr>
              <a:t>c</a:t>
            </a:r>
            <a:r>
              <a:rPr lang="ru-RU" b="1" dirty="0" err="1" smtClean="0">
                <a:solidFill>
                  <a:srgbClr val="000066"/>
                </a:solidFill>
                <a:latin typeface="Bookman Old Style" pitchFamily="18" charset="0"/>
              </a:rPr>
              <a:t>убвенции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на обеспечение детей-сирот и детей, оставшихся без попечения родителей, лиц из их числа жилыми помещениями в сумме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282,6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тыс. рублей.</a:t>
            </a:r>
          </a:p>
          <a:p>
            <a:pPr algn="just"/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«Данная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2020 году, закрепленными   решением Холм-Жирковского районного Совета депутатов от 08.10.20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20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 г. № 11.</a:t>
            </a:r>
            <a:endParaRPr lang="ru-RU" sz="2000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509120"/>
            <a:ext cx="2351732" cy="152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2020*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267 629,8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38 122,1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14,2 %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2 056,7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227 451,0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85,0 %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17641" y="2791671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299 766,9*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17643" y="4231829"/>
            <a:ext cx="136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231 986,6*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17642" y="5599982"/>
            <a:ext cx="13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240 492,0*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36 013,3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867,9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262 885,7*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35 781,8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15,4  %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36 241,6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902,5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195 302,3*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84,2 %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938,6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203 311,8*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84,5 %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0" name="Рисунок 59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16016" y="3284984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" name="Прямоугольник 60"/>
          <p:cNvSpPr/>
          <p:nvPr/>
        </p:nvSpPr>
        <p:spPr>
          <a:xfrm>
            <a:off x="4463480" y="6519446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40 915,6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33 122,6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34 387,0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3 519,2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3 277,8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875,5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810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472,1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1 373,3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1 428,2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401,0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57301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364502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437112"/>
            <a:ext cx="10801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45 275,3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36 013,3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35 781,8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36 241,6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203848" y="4941168"/>
          <a:ext cx="561662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40 915,6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340768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33 704,8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31 875,8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33 122,6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34 387,0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23528" y="1340768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90,3%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908720"/>
          <a:ext cx="56166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2 273,2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13285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1 453,6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916832"/>
          <a:ext cx="532859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6,2%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3 686,4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3 766,3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004048" y="1628800"/>
            <a:ext cx="792113" cy="270019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490,8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396,0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371,2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401,0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886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397,5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413,3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429,9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252,2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604,6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153,6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491880" y="5157192"/>
          <a:ext cx="5544616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75746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1224136"/>
                <a:gridCol w="1224136"/>
                <a:gridCol w="1224136"/>
                <a:gridCol w="1152128"/>
                <a:gridCol w="1235394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365,0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642,5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976,6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13 777,3*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666,7*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784,5*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655,7*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127 296,1*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947,8*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18457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3789040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мешок с день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32656"/>
            <a:ext cx="3135348" cy="2376264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904656"/>
          </a:xfrm>
          <a:noFill/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расходов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июле 2020 года ( + 7 880,4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299 766,9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	</a:t>
            </a:r>
          </a:p>
          <a:p>
            <a:pPr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на  7 880,4 тыс. рублей за счет: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увеличения безвозмездных поступлений (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7 880,4 тыс.рублей).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На:</a:t>
            </a:r>
          </a:p>
          <a:p>
            <a:pPr>
              <a:buFontTx/>
              <a:buChar char="-"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-организацию бесплатного горячего питания учащихся 1-4 классов;</a:t>
            </a:r>
          </a:p>
          <a:p>
            <a:pPr>
              <a:buFontTx/>
              <a:buChar char="-"/>
            </a:pPr>
            <a:r>
              <a:rPr lang="en-US" sz="3100" dirty="0" smtClean="0">
                <a:solidFill>
                  <a:srgbClr val="000066"/>
                </a:solidFill>
                <a:latin typeface="Bookman Old Style" pitchFamily="18" charset="0"/>
              </a:rPr>
              <a:t>-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денежное вознаграждение за классное руководство;</a:t>
            </a:r>
          </a:p>
          <a:p>
            <a:pPr>
              <a:buFontTx/>
              <a:buChar char="-"/>
            </a:pPr>
            <a:r>
              <a:rPr lang="en-US" sz="3100" dirty="0" smtClean="0">
                <a:solidFill>
                  <a:srgbClr val="000066"/>
                </a:solidFill>
                <a:latin typeface="Bookman Old Style" pitchFamily="18" charset="0"/>
              </a:rPr>
              <a:t>-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ввод в эксплуатацию </a:t>
            </a:r>
            <a:r>
              <a:rPr lang="ru-RU" sz="3100" dirty="0" err="1" smtClean="0">
                <a:solidFill>
                  <a:srgbClr val="000066"/>
                </a:solidFill>
                <a:latin typeface="Bookman Old Style" pitchFamily="18" charset="0"/>
              </a:rPr>
              <a:t>досуговых</a:t>
            </a: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центров для граждан пожилого возраста.</a:t>
            </a:r>
          </a:p>
          <a:p>
            <a:pPr>
              <a:buFontTx/>
              <a:buChar char="-"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2020 год и на плановый период 2021 и 2022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429000"/>
            <a:ext cx="438606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0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4417"/>
                <a:gridCol w="1173567"/>
                <a:gridCol w="1152128"/>
                <a:gridCol w="1152128"/>
                <a:gridCol w="1152128"/>
                <a:gridCol w="1259632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079.6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116,0*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30 631,2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29 723,3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595,2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934,0*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754,6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127,6*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899,2*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145 005,2*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021,2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804,2*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42 426,1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017,7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814,0*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16 575,1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753,2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801,7*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157192"/>
          <a:ext cx="601216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123728" y="5805264"/>
            <a:ext cx="1219324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388843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4371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35 116,0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30 631,2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29 723,3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367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913354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31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833,8*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1 017,9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897,8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540,6*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723,7*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733,4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770,2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35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116,0*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631,2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509120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81642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2132856"/>
            <a:ext cx="1219324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437112"/>
          <a:ext cx="41044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42210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161 127,6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137 899,2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145 005,2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53,7 %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59,4 %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60,3 %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71800" y="42210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848"/>
                <a:gridCol w="1188642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33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062,2**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109,5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093,8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108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494,1*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96 494,9*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103 063,7*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341,3*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10 962,1*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233,3*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373,3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272,4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856,7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059,6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342,0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161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127,6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899,2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145 005,2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013176"/>
          <a:ext cx="3960440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19672" y="4437112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Прямоугольник 49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19,3 %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18,2%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42 426,1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43 416,3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55 804,2*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54868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Прямоугольник 45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641,4*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4 060,4*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294,2*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494,4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11 494,4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1 824,5*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989,6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026,8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814,0*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537,9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575,1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179512" y="5373216"/>
          <a:ext cx="3816424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3" name="Рисунок 32" descr="внесены изменения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72000" y="522920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930,4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22 801,7*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894,6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3" name="Рисунок 32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48264" y="112474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28,9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2020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299 766,9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92288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2020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299 766,9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3,9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21,4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419872" y="836712"/>
            <a:ext cx="237626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</a:t>
            </a:r>
            <a:r>
              <a:rPr lang="en-US" b="1" dirty="0" smtClean="0">
                <a:solidFill>
                  <a:srgbClr val="0000CC"/>
                </a:solidFill>
                <a:latin typeface="Bookman Old Style" pitchFamily="18" charset="0"/>
              </a:rPr>
              <a:t>31 986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,6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92288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231 986,6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7687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2996952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299695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16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08920"/>
            <a:ext cx="58326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83568" y="4293096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43711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013176"/>
            <a:ext cx="84969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9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61048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95736" y="1196752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2022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22,3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275856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2022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240 492,0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92288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2022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240 492,0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764704"/>
          <a:ext cx="720080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501008"/>
          <a:ext cx="8964613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2020  ГОД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6056" y="2060848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1916832"/>
            <a:ext cx="259228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66"/>
                </a:solidFill>
                <a:latin typeface="Bookman Old Style" pitchFamily="18" charset="0"/>
              </a:rPr>
              <a:t>Увеличены расходы бюджета на выплату пенсий лицам, замещавшим  муниципальные должности  и должности муниципальной службы</a:t>
            </a:r>
            <a:endParaRPr lang="ru-RU" sz="12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475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80120"/>
                <a:gridCol w="1008112"/>
                <a:gridCol w="1080120"/>
                <a:gridCol w="1080120"/>
                <a:gridCol w="1080119"/>
              </a:tblGrid>
              <a:tr h="49565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20*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528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1822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89672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641,1*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62880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040" y="1196752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*В 2020 году увеличились расходы на выплату пенсий лицам, замещавшим муниципальные должности и должности муниципальной службы на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114,0</a:t>
            </a:r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 тыс. рублей.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4797152"/>
          <a:ext cx="9143998" cy="1759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2"/>
                <a:gridCol w="1296144"/>
                <a:gridCol w="1224136"/>
                <a:gridCol w="1224136"/>
                <a:gridCol w="1152128"/>
                <a:gridCol w="1187622"/>
              </a:tblGrid>
              <a:tr h="54195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414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9 997,1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8 065,1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157,7</a:t>
                      </a:r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267,1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470,5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625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592,8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258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893,7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287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609,2*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223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719,5*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229 021,5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4612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261589,9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266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958,8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299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766,9*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231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986,6*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240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492,0*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0352" y="328498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699792" y="476673"/>
          <a:ext cx="6444208" cy="639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4208"/>
              </a:tblGrid>
              <a:tr h="2882327">
                <a:tc>
                  <a:txBody>
                    <a:bodyPr/>
                    <a:lstStyle/>
                    <a:p>
                      <a:r>
                        <a:rPr lang="ru-RU" sz="10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0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Сохранение, охрана  объектов культурного наследия , расположенных на территории муниципального образования « Холм-Жирковский  район» Смоленской области»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добровольчества (</a:t>
                      </a:r>
                      <a:r>
                        <a:rPr kumimoji="0" lang="ru-RU" sz="1000" b="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волонтерства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) в   муниципальном образовании «Холм-Жирковский район» Смоленской области»</a:t>
                      </a:r>
                    </a:p>
                    <a:p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«Кадровая политика в здравоохранении муниципального образования«Холм-Жирковский район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r>
                        <a:rPr lang="ru-RU" sz="10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548680"/>
          <a:ext cx="269979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287 609,2*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223 719.5*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229 021,5*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9672" y="548680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5013176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06896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3995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140967"/>
          <a:ext cx="4788025" cy="3718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3062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709,0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529,9*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18 982,7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17 597,9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387,3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6565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3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894,7*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18 299,7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16 888,9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1772816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5856" y="184482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860,2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451,0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603,8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5 827,2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644,6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5 688,8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5 912,2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22 744,3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157192"/>
            <a:ext cx="1866741" cy="1700808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184482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051720" y="2636913"/>
            <a:ext cx="2376264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бюджет с учетом внесенных изменений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923929" y="2492896"/>
          <a:ext cx="5220072" cy="44827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1356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и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федеральн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 бюджетов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678,3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506,3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595,4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775,1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24 720,6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25 349,2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170,5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085,5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762,0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103 336,2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180,0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6 895,7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741,5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5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738,1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661,5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059,6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556792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pic>
        <p:nvPicPr>
          <p:cNvPr id="17" name="Рисунок 1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580526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0" y="2132857"/>
            <a:ext cx="2627784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бюджет с учетом внесенных изменений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365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федер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областного бюджетов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989,5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441,3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46 492,4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753,3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19 475,2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17 529,4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822,4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9 295,8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9 667,6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887,8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862,7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14 075,0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13 782,6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14 333,9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517232"/>
            <a:ext cx="1671829" cy="1008112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2564904"/>
            <a:ext cx="1132675" cy="1240608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420888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5085184"/>
            <a:ext cx="1620560" cy="105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509120"/>
            <a:ext cx="1836871" cy="2132856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996952"/>
            <a:ext cx="4876800" cy="487680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198884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6992"/>
            <a:ext cx="4464496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1700808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085184"/>
            <a:ext cx="2448272" cy="150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403244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5580112" y="4797152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5301208"/>
            <a:ext cx="1551866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060848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65" y="4221088"/>
            <a:ext cx="5521628" cy="223224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вовлеченных в добровольческую деятельность, в Смоленской области к 2024 году до 15 %;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количества добровольцев Смоленской области, зарегистрированных в единой информационной системе «Добровольцы России», к 2024 году до 400 человек.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533504"/>
            <a:ext cx="3019808" cy="232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экологической культуры жителей и общественного экологического сознания, что в дальнейшем будет способствовать повышению уровня экологической безопасности, снижения факторов экологического риска населения района.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492896"/>
          <a:ext cx="3995936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511398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482144"/>
            <a:ext cx="3348992" cy="23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охвата населения профилактическими мероприятиями, направленными на снижение распространенности неинфекционных и инфекционных заболеваний.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58417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спортом, в общей численности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Охват горячим питанием учащихся в общеобразовательных организациях.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645024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pic>
        <p:nvPicPr>
          <p:cNvPr id="24" name="Рисунок 23" descr="спорт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149080"/>
            <a:ext cx="3851920" cy="2567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836713"/>
            <a:ext cx="84969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В 2020 году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Канютинского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сельского поселения Холм-Жирковского района  в рамках проекта «Комплексное развитие станции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Канютино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Холм-Жирковского района Смоленской области» запланировано проведение  мероприятий, направленные на комплексное развитие сельских территорий.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Объем бюджетных инвестиций в объекты капитального строительства  на 2020 год запланирован в сумме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12 295,3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тыс. рублей. Проект включает  газификацию жилой зоны станции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Канютино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протяженностью 9,4 км.</a:t>
            </a:r>
          </a:p>
        </p:txBody>
      </p:sp>
      <p:pic>
        <p:nvPicPr>
          <p:cNvPr id="17" name="Рисунок 16" descr="Газ Канютино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2564904"/>
            <a:ext cx="2844315" cy="1896211"/>
          </a:xfrm>
          <a:prstGeom prst="rect">
            <a:avLst/>
          </a:prstGeom>
        </p:spPr>
      </p:pic>
      <p:pic>
        <p:nvPicPr>
          <p:cNvPr id="18" name="Рисунок 17" descr="Газ Канютин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5010135"/>
            <a:ext cx="2771800" cy="1847866"/>
          </a:xfrm>
          <a:prstGeom prst="rect">
            <a:avLst/>
          </a:prstGeom>
        </p:spPr>
      </p:pic>
      <p:pic>
        <p:nvPicPr>
          <p:cNvPr id="19" name="Рисунок 18" descr="Газ Канютино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3789040"/>
            <a:ext cx="2942107" cy="1952823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/>
        </p:nvGraphicFramePr>
        <p:xfrm>
          <a:off x="107504" y="2420888"/>
          <a:ext cx="410445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предусмотрена реализация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522007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052736"/>
            <a:ext cx="522007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Федеральный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84784"/>
            <a:ext cx="522007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Федеральный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08104" y="620688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1052736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08104" y="1484784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1 755,3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16216" y="620688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16216" y="1052736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931,7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6216" y="1484784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8" name="Рисунок 37" descr="точка рост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64904"/>
            <a:ext cx="2987824" cy="2240867"/>
          </a:xfrm>
          <a:prstGeom prst="rect">
            <a:avLst/>
          </a:prstGeom>
        </p:spPr>
      </p:pic>
      <p:pic>
        <p:nvPicPr>
          <p:cNvPr id="39" name="Рисунок 38" descr="точка рос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669" y="4625752"/>
            <a:ext cx="2976331" cy="2232248"/>
          </a:xfrm>
          <a:prstGeom prst="rect">
            <a:avLst/>
          </a:prstGeom>
        </p:spPr>
      </p:pic>
      <p:pic>
        <p:nvPicPr>
          <p:cNvPr id="40" name="Рисунок 39" descr="точка роста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3717032"/>
            <a:ext cx="3168353" cy="2376264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7668344" y="155679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059832" y="1988840"/>
            <a:ext cx="6084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      «Точка Роста» - это федеральная сеть центров образования цифрового, естественнонаучного, технического и гуманитарного профилей, организованная в рамках проекта «Современная школа».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       В 2020 году центр «Точка Роста» был открыт на базе </a:t>
            </a:r>
            <a:r>
              <a:rPr lang="ru-RU" sz="1600" dirty="0" err="1" smtClean="0">
                <a:solidFill>
                  <a:schemeClr val="bg1"/>
                </a:solidFill>
                <a:latin typeface="Bookman Old Style" pitchFamily="18" charset="0"/>
              </a:rPr>
              <a:t>Холмовской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средней школы.	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2020-2022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2020 ГОД И НА ПЛАНОВЫЙ ПЕРИОД 2021 и 2022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692696"/>
            <a:ext cx="5076056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1124744"/>
            <a:ext cx="5076056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Федеральный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64088" y="692696"/>
            <a:ext cx="1080120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44208" y="692696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64088" y="1124744"/>
            <a:ext cx="1080120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2 327,3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44208" y="1124744"/>
            <a:ext cx="1008112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1 862,5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7" name="Рисунок 36" descr="площадк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509120"/>
            <a:ext cx="2880320" cy="2088232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</p:pic>
      <p:pic>
        <p:nvPicPr>
          <p:cNvPr id="41" name="Рисунок 40" descr="площад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0811" y="4509120"/>
            <a:ext cx="2983189" cy="2088232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7668344" y="126876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32" name="Рисунок 31" descr="город в начал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4509120"/>
            <a:ext cx="2987824" cy="2088232"/>
          </a:xfrm>
          <a:prstGeom prst="rect">
            <a:avLst/>
          </a:prstGeom>
        </p:spPr>
      </p:pic>
      <p:graphicFrame>
        <p:nvGraphicFramePr>
          <p:cNvPr id="35" name="Диаграмма 34"/>
          <p:cNvGraphicFramePr/>
          <p:nvPr/>
        </p:nvGraphicFramePr>
        <p:xfrm>
          <a:off x="107504" y="1772816"/>
          <a:ext cx="48245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255568" y="2132856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Обустроена многофункциональная детская площадка «Город детства».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Были установлены современные игровые комплексы, качели, карусели.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 территории площадки уложено безопасное прорезиненное покрытие.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692696"/>
            <a:ext cx="5076056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«КУЛЬТУРА»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1124744"/>
            <a:ext cx="5076056" cy="504056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Федеральный проект «Культурная среда»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64088" y="692696"/>
            <a:ext cx="1080120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44208" y="692696"/>
            <a:ext cx="1008112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64088" y="1124744"/>
            <a:ext cx="1080120" cy="504056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44208" y="1124744"/>
            <a:ext cx="1008112" cy="504056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3 964,6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кан сд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149080"/>
            <a:ext cx="3672408" cy="2398767"/>
          </a:xfrm>
          <a:prstGeom prst="rect">
            <a:avLst/>
          </a:prstGeom>
        </p:spPr>
      </p:pic>
      <p:pic>
        <p:nvPicPr>
          <p:cNvPr id="19" name="Рисунок 18" descr="ремонт сд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700808"/>
            <a:ext cx="3675900" cy="2304256"/>
          </a:xfrm>
          <a:prstGeom prst="rect">
            <a:avLst/>
          </a:prstGeom>
        </p:spPr>
      </p:pic>
      <p:pic>
        <p:nvPicPr>
          <p:cNvPr id="22" name="Рисунок 21" descr="сдк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1700808"/>
            <a:ext cx="3528392" cy="2304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23928" y="393305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В рамках национального проекта «Культура» проведен капитальный ремонт </a:t>
            </a:r>
            <a:r>
              <a:rPr lang="ru-RU" sz="1600" dirty="0" err="1" smtClean="0">
                <a:solidFill>
                  <a:schemeClr val="bg1"/>
                </a:solidFill>
                <a:latin typeface="Bookman Old Style" pitchFamily="18" charset="0"/>
              </a:rPr>
              <a:t>Канютинского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сельского дома культуры.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3851920" y="4509120"/>
          <a:ext cx="4752528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7668344" y="9087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решению от 25.12.2019 №83 «О бюджете муниципального образования «Холм-Жирковский район» Смоленской области на 2020 год и плановый период 2021 и 2022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публичных слушаниях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29000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1124744"/>
            <a:ext cx="1885664" cy="1556792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01.01.2019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9 110 человек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764704"/>
            <a:ext cx="948158" cy="980728"/>
          </a:xfrm>
          <a:prstGeom prst="rect">
            <a:avLst/>
          </a:prstGeom>
        </p:spPr>
      </p:pic>
      <p:pic>
        <p:nvPicPr>
          <p:cNvPr id="32" name="Рисунок 31" descr="село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3284984"/>
            <a:ext cx="1157271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8520" y="2420888"/>
            <a:ext cx="7164288" cy="544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20215</TotalTime>
  <Words>7306</Words>
  <Application>Microsoft Office PowerPoint</Application>
  <PresentationFormat>Экран (4:3)</PresentationFormat>
  <Paragraphs>1934</Paragraphs>
  <Slides>73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 </vt:lpstr>
      <vt:lpstr> 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USER</cp:lastModifiedBy>
  <cp:revision>3003</cp:revision>
  <dcterms:modified xsi:type="dcterms:W3CDTF">2020-12-01T06:42:05Z</dcterms:modified>
</cp:coreProperties>
</file>