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3300"/>
    <a:srgbClr val="66CCFF"/>
    <a:srgbClr val="FFFFFF"/>
    <a:srgbClr val="99CCFF"/>
    <a:srgbClr val="FF0000"/>
    <a:srgbClr val="0033CC"/>
    <a:srgbClr val="FF9900"/>
    <a:srgbClr val="FFCC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6512818020219985E-2"/>
          <c:y val="3.4223778746352185E-2"/>
          <c:w val="0.89839913620708856"/>
          <c:h val="0.7925479424858858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66CC"/>
            </a:solidFill>
            <a:ln>
              <a:solidFill>
                <a:srgbClr val="0033CC"/>
              </a:solidFill>
            </a:ln>
          </c:spPr>
          <c:cat>
            <c:strRef>
              <c:f>Лист1!$A$2:$A$16</c:f>
              <c:strCache>
                <c:ptCount val="15"/>
                <c:pt idx="0">
                  <c:v>Томское </c:v>
                </c:pt>
                <c:pt idx="1">
                  <c:v>Лехминское</c:v>
                </c:pt>
                <c:pt idx="2">
                  <c:v>Холм-Жирковское</c:v>
                </c:pt>
                <c:pt idx="3">
                  <c:v>Стешинское</c:v>
                </c:pt>
                <c:pt idx="4">
                  <c:v>Нахимовское</c:v>
                </c:pt>
                <c:pt idx="5">
                  <c:v>Тупиковское</c:v>
                </c:pt>
                <c:pt idx="6">
                  <c:v>Батуринское</c:v>
                </c:pt>
                <c:pt idx="7">
                  <c:v>Агибаловское</c:v>
                </c:pt>
                <c:pt idx="8">
                  <c:v>Богдановское</c:v>
                </c:pt>
                <c:pt idx="9">
                  <c:v>Пигулинское</c:v>
                </c:pt>
                <c:pt idx="10">
                  <c:v>Игоревское</c:v>
                </c:pt>
                <c:pt idx="11">
                  <c:v>Печатниковское</c:v>
                </c:pt>
                <c:pt idx="12">
                  <c:v>Никитинское</c:v>
                </c:pt>
                <c:pt idx="13">
                  <c:v>Канютинское</c:v>
                </c:pt>
                <c:pt idx="14">
                  <c:v>Болышевское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86.3</c:v>
                </c:pt>
                <c:pt idx="1">
                  <c:v>84.1</c:v>
                </c:pt>
                <c:pt idx="2">
                  <c:v>78.8</c:v>
                </c:pt>
                <c:pt idx="3">
                  <c:v>78.099999999999994</c:v>
                </c:pt>
                <c:pt idx="4">
                  <c:v>77.599999999999994</c:v>
                </c:pt>
                <c:pt idx="5">
                  <c:v>77.599999999999994</c:v>
                </c:pt>
                <c:pt idx="6">
                  <c:v>74.8</c:v>
                </c:pt>
                <c:pt idx="7">
                  <c:v>71.5</c:v>
                </c:pt>
                <c:pt idx="8">
                  <c:v>70.8</c:v>
                </c:pt>
                <c:pt idx="9">
                  <c:v>70.2</c:v>
                </c:pt>
                <c:pt idx="10">
                  <c:v>69.5</c:v>
                </c:pt>
                <c:pt idx="11">
                  <c:v>68.7</c:v>
                </c:pt>
                <c:pt idx="12">
                  <c:v>67.8</c:v>
                </c:pt>
                <c:pt idx="13">
                  <c:v>63.6</c:v>
                </c:pt>
                <c:pt idx="14">
                  <c:v>49.1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Лист1!$A$2:$A$16</c:f>
              <c:strCache>
                <c:ptCount val="15"/>
                <c:pt idx="0">
                  <c:v>Томское </c:v>
                </c:pt>
                <c:pt idx="1">
                  <c:v>Лехминское</c:v>
                </c:pt>
                <c:pt idx="2">
                  <c:v>Холм-Жирковское</c:v>
                </c:pt>
                <c:pt idx="3">
                  <c:v>Стешинское</c:v>
                </c:pt>
                <c:pt idx="4">
                  <c:v>Нахимовское</c:v>
                </c:pt>
                <c:pt idx="5">
                  <c:v>Тупиковское</c:v>
                </c:pt>
                <c:pt idx="6">
                  <c:v>Батуринское</c:v>
                </c:pt>
                <c:pt idx="7">
                  <c:v>Агибаловское</c:v>
                </c:pt>
                <c:pt idx="8">
                  <c:v>Богдановское</c:v>
                </c:pt>
                <c:pt idx="9">
                  <c:v>Пигулинское</c:v>
                </c:pt>
                <c:pt idx="10">
                  <c:v>Игоревское</c:v>
                </c:pt>
                <c:pt idx="11">
                  <c:v>Печатниковское</c:v>
                </c:pt>
                <c:pt idx="12">
                  <c:v>Никитинское</c:v>
                </c:pt>
                <c:pt idx="13">
                  <c:v>Канютинское</c:v>
                </c:pt>
                <c:pt idx="14">
                  <c:v>Болышевское</c:v>
                </c:pt>
              </c:strCache>
            </c:strRef>
          </c:cat>
          <c:val>
            <c:numRef>
              <c:f>Лист1!$C$2:$C$16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Лист1!$A$2:$A$16</c:f>
              <c:strCache>
                <c:ptCount val="15"/>
                <c:pt idx="0">
                  <c:v>Томское </c:v>
                </c:pt>
                <c:pt idx="1">
                  <c:v>Лехминское</c:v>
                </c:pt>
                <c:pt idx="2">
                  <c:v>Холм-Жирковское</c:v>
                </c:pt>
                <c:pt idx="3">
                  <c:v>Стешинское</c:v>
                </c:pt>
                <c:pt idx="4">
                  <c:v>Нахимовское</c:v>
                </c:pt>
                <c:pt idx="5">
                  <c:v>Тупиковское</c:v>
                </c:pt>
                <c:pt idx="6">
                  <c:v>Батуринское</c:v>
                </c:pt>
                <c:pt idx="7">
                  <c:v>Агибаловское</c:v>
                </c:pt>
                <c:pt idx="8">
                  <c:v>Богдановское</c:v>
                </c:pt>
                <c:pt idx="9">
                  <c:v>Пигулинское</c:v>
                </c:pt>
                <c:pt idx="10">
                  <c:v>Игоревское</c:v>
                </c:pt>
                <c:pt idx="11">
                  <c:v>Печатниковское</c:v>
                </c:pt>
                <c:pt idx="12">
                  <c:v>Никитинское</c:v>
                </c:pt>
                <c:pt idx="13">
                  <c:v>Канютинское</c:v>
                </c:pt>
                <c:pt idx="14">
                  <c:v>Болышевское</c:v>
                </c:pt>
              </c:strCache>
            </c:strRef>
          </c:cat>
          <c:val>
            <c:numRef>
              <c:f>Лист1!$D$2:$D$16</c:f>
            </c:numRef>
          </c:val>
        </c:ser>
        <c:shape val="cylinder"/>
        <c:axId val="64459520"/>
        <c:axId val="64461056"/>
        <c:axId val="0"/>
      </c:bar3DChart>
      <c:catAx>
        <c:axId val="64459520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>
                <a:latin typeface="Arial Narrow" pitchFamily="34" charset="0"/>
              </a:defRPr>
            </a:pPr>
            <a:endParaRPr lang="ru-RU"/>
          </a:p>
        </c:txPr>
        <c:crossAx val="64461056"/>
        <c:crosses val="autoZero"/>
        <c:auto val="1"/>
        <c:lblAlgn val="ctr"/>
        <c:lblOffset val="100"/>
      </c:catAx>
      <c:valAx>
        <c:axId val="64461056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600">
                <a:latin typeface="Arial Narrow" pitchFamily="34" charset="0"/>
              </a:defRPr>
            </a:pPr>
            <a:endParaRPr lang="ru-RU"/>
          </a:p>
        </c:txPr>
        <c:crossAx val="6445952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0.04477</cdr:x>
      <cdr:y>0.07008</cdr:y>
    </cdr:from>
    <cdr:to>
      <cdr:x>0.10311</cdr:x>
      <cdr:y>0.11946</cdr:y>
    </cdr:to>
    <cdr:sp macro="" textlink="">
      <cdr:nvSpPr>
        <cdr:cNvPr id="2" name="Прямоугольная выноска 1"/>
        <cdr:cNvSpPr/>
      </cdr:nvSpPr>
      <cdr:spPr>
        <a:xfrm xmlns:a="http://schemas.openxmlformats.org/drawingml/2006/main">
          <a:off x="396552" y="432048"/>
          <a:ext cx="516717" cy="304443"/>
        </a:xfrm>
        <a:prstGeom xmlns:a="http://schemas.openxmlformats.org/drawingml/2006/main" prst="wedgeRectCallout">
          <a:avLst/>
        </a:prstGeom>
        <a:solidFill xmlns:a="http://schemas.openxmlformats.org/drawingml/2006/main">
          <a:srgbClr val="FFCC66"/>
        </a:solidFill>
        <a:ln xmlns:a="http://schemas.openxmlformats.org/drawingml/2006/main">
          <a:solidFill>
            <a:srgbClr val="FF99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tx1"/>
              </a:solidFill>
              <a:latin typeface="Arial Narrow" pitchFamily="34" charset="0"/>
            </a:rPr>
            <a:t>86,3</a:t>
          </a:r>
          <a:endParaRPr lang="ru-RU" sz="1400" dirty="0">
            <a:solidFill>
              <a:schemeClr val="tx1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0.47567</cdr:x>
      <cdr:y>0.36207</cdr:y>
    </cdr:from>
    <cdr:to>
      <cdr:x>0.534</cdr:x>
      <cdr:y>0.41145</cdr:y>
    </cdr:to>
    <cdr:sp macro="" textlink="">
      <cdr:nvSpPr>
        <cdr:cNvPr id="3" name="Прямоугольная выноска 2"/>
        <cdr:cNvSpPr/>
      </cdr:nvSpPr>
      <cdr:spPr>
        <a:xfrm xmlns:a="http://schemas.openxmlformats.org/drawingml/2006/main">
          <a:off x="4212976" y="2232248"/>
          <a:ext cx="516658" cy="304459"/>
        </a:xfrm>
        <a:prstGeom xmlns:a="http://schemas.openxmlformats.org/drawingml/2006/main" prst="wedgeRectCallout">
          <a:avLst/>
        </a:prstGeom>
        <a:solidFill xmlns:a="http://schemas.openxmlformats.org/drawingml/2006/main">
          <a:srgbClr val="FFCC66"/>
        </a:solidFill>
        <a:ln xmlns:a="http://schemas.openxmlformats.org/drawingml/2006/main" w="25400" cap="flat" cmpd="sng" algn="ctr">
          <a:solidFill>
            <a:srgbClr val="FF99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>
              <a:solidFill>
                <a:sysClr val="windowText" lastClr="000000"/>
              </a:solidFill>
              <a:latin typeface="Arial Narrow" pitchFamily="34" charset="0"/>
            </a:rPr>
            <a:t>71,5</a:t>
          </a:r>
          <a:endParaRPr lang="ru-RU" sz="1400" dirty="0">
            <a:solidFill>
              <a:sysClr val="windowText" lastClr="000000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0.08542</cdr:x>
      <cdr:y>0.81757</cdr:y>
    </cdr:from>
    <cdr:to>
      <cdr:x>0.22363</cdr:x>
      <cdr:y>0.85261</cdr:y>
    </cdr:to>
    <cdr:sp macro="" textlink="">
      <cdr:nvSpPr>
        <cdr:cNvPr id="4" name="Левая фигурная скобка 3"/>
        <cdr:cNvSpPr/>
      </cdr:nvSpPr>
      <cdr:spPr>
        <a:xfrm xmlns:a="http://schemas.openxmlformats.org/drawingml/2006/main" rot="16200000">
          <a:off x="1260646" y="4536514"/>
          <a:ext cx="216032" cy="1224139"/>
        </a:xfrm>
        <a:prstGeom xmlns:a="http://schemas.openxmlformats.org/drawingml/2006/main" prst="leftBrace">
          <a:avLst/>
        </a:prstGeom>
        <a:ln xmlns:a="http://schemas.openxmlformats.org/drawingml/2006/main" w="28575">
          <a:solidFill>
            <a:srgbClr val="FFFF99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0.1626</cdr:x>
      <cdr:y>0.82925</cdr:y>
    </cdr:from>
    <cdr:to>
      <cdr:x>0.28055</cdr:x>
      <cdr:y>0.84093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40146" y="5112568"/>
          <a:ext cx="1044638" cy="72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1FD5D-9C09-4A40-82C1-39EBDD480FEA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9B245-17FD-4C03-9A80-F36853FC72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9B245-17FD-4C03-9A80-F36853FC727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49EE6-09F9-41E5-B5E6-0C48C9BEF15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3D91-892D-4585-940C-1B8C22AE7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фон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1"/>
            <a:ext cx="8712968" cy="864097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Итоги оценки качества управления муниципальными финансами в  поселениях </a:t>
            </a:r>
            <a:b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Холм-Жирковского района Смоленской области за </a:t>
            </a: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2018 </a:t>
            </a: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год</a:t>
            </a:r>
            <a:endParaRPr lang="ru-RU" sz="2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87016" y="692696"/>
          <a:ext cx="8856984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ая выноска 8"/>
          <p:cNvSpPr/>
          <p:nvPr/>
        </p:nvSpPr>
        <p:spPr>
          <a:xfrm>
            <a:off x="1259632" y="1268760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84,1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1835696" y="1484784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78,8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2411760" y="1628800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78,1</a:t>
            </a:r>
          </a:p>
          <a:p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2987824" y="1844824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77,6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3491880" y="2204864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77,6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3995936" y="2564904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74,8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5004048" y="3284984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70,8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5508104" y="3645024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70,2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6012160" y="4005064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69,5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6516216" y="4365104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68,7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7020272" y="4653136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67,8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7524328" y="5013176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63,6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8100392" y="5301208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49,1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2" name="Левая фигурная скобка 21"/>
          <p:cNvSpPr/>
          <p:nvPr/>
        </p:nvSpPr>
        <p:spPr>
          <a:xfrm rot="16200000">
            <a:off x="4932040" y="3501008"/>
            <a:ext cx="216024" cy="4680520"/>
          </a:xfrm>
          <a:prstGeom prst="leftBrace">
            <a:avLst>
              <a:gd name="adj1" fmla="val 0"/>
              <a:gd name="adj2" fmla="val 50000"/>
            </a:avLst>
          </a:prstGeom>
          <a:ln w="28575">
            <a:solidFill>
              <a:srgbClr val="66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Левая фигурная скобка 22"/>
          <p:cNvSpPr/>
          <p:nvPr/>
        </p:nvSpPr>
        <p:spPr>
          <a:xfrm rot="16200000">
            <a:off x="7992380" y="5481228"/>
            <a:ext cx="216024" cy="720080"/>
          </a:xfrm>
          <a:prstGeom prst="leftBrac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Левая фигурная скобка 24"/>
          <p:cNvSpPr/>
          <p:nvPr/>
        </p:nvSpPr>
        <p:spPr>
          <a:xfrm rot="16200000">
            <a:off x="7261448" y="811560"/>
            <a:ext cx="288032" cy="626368"/>
          </a:xfrm>
          <a:prstGeom prst="leftBrace">
            <a:avLst/>
          </a:prstGeom>
          <a:ln w="28575">
            <a:solidFill>
              <a:srgbClr val="FF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Левая фигурная скобка 25"/>
          <p:cNvSpPr/>
          <p:nvPr/>
        </p:nvSpPr>
        <p:spPr>
          <a:xfrm rot="16200000">
            <a:off x="7261448" y="1171600"/>
            <a:ext cx="288032" cy="626368"/>
          </a:xfrm>
          <a:prstGeom prst="leftBrace">
            <a:avLst/>
          </a:prstGeom>
          <a:ln w="28575">
            <a:solidFill>
              <a:srgbClr val="66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Левая фигурная скобка 26"/>
          <p:cNvSpPr/>
          <p:nvPr/>
        </p:nvSpPr>
        <p:spPr>
          <a:xfrm rot="16200000">
            <a:off x="7261448" y="1531640"/>
            <a:ext cx="288032" cy="626368"/>
          </a:xfrm>
          <a:prstGeom prst="leftBrac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956376" y="90872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Narrow" pitchFamily="34" charset="0"/>
              </a:rPr>
              <a:t>1 степень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56376" y="126876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Narrow" pitchFamily="34" charset="0"/>
              </a:rPr>
              <a:t>2 степень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56376" y="16288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Narrow" pitchFamily="34" charset="0"/>
              </a:rPr>
              <a:t>3 степень</a:t>
            </a:r>
            <a:endParaRPr lang="ru-RU" sz="12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30</Words>
  <Application>Microsoft Office PowerPoint</Application>
  <PresentationFormat>Экран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Итоги оценки качества управления муниципальными финансами в  поселениях  Холм-Жирковского района Смоленской области за 2018 год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f_jon</dc:creator>
  <cp:lastModifiedBy>f_jon</cp:lastModifiedBy>
  <cp:revision>46</cp:revision>
  <dcterms:created xsi:type="dcterms:W3CDTF">2017-05-11T06:59:08Z</dcterms:created>
  <dcterms:modified xsi:type="dcterms:W3CDTF">2019-03-13T13:29:32Z</dcterms:modified>
</cp:coreProperties>
</file>