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charts/chart57.xml" ContentType="application/vnd.openxmlformats-officedocument.drawingml.chart+xml"/>
  <Override PartName="/ppt/charts/chart68.xml" ContentType="application/vnd.openxmlformats-officedocument.drawingml.chart+xml"/>
  <Override PartName="/ppt/slides/slide36.xml" ContentType="application/vnd.openxmlformats-officedocument.presentationml.slide+xml"/>
  <Override PartName="/ppt/charts/chart46.xml" ContentType="application/vnd.openxmlformats-officedocument.drawingml.char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charts/chart35.xml" ContentType="application/vnd.openxmlformats-officedocument.drawingml.chart+xml"/>
  <Override PartName="/ppt/diagrams/layout9.xml" ContentType="application/vnd.openxmlformats-officedocument.drawingml.diagramLayout+xml"/>
  <Override PartName="/ppt/charts/chart82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charts/chart60.xml" ContentType="application/vnd.openxmlformats-officedocument.drawingml.chart+xml"/>
  <Override PartName="/ppt/notesSlides/notesSlide16.xml" ContentType="application/vnd.openxmlformats-officedocument.presentationml.notesSlide+xml"/>
  <Override PartName="/ppt/charts/chart71.xml" ContentType="application/vnd.openxmlformats-officedocument.drawingml.chart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charts/chart76.xml" ContentType="application/vnd.openxmlformats-officedocument.drawingml.chart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charts/chart65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charts/chart54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charts/chart14.xml" ContentType="application/vnd.openxmlformats-officedocument.drawingml.chart+xml"/>
  <Override PartName="/ppt/charts/chart32.xml" ContentType="application/vnd.openxmlformats-officedocument.drawingml.chart+xml"/>
  <Override PartName="/ppt/charts/chart43.xml" ContentType="application/vnd.openxmlformats-officedocument.drawingml.chart+xml"/>
  <Override PartName="/ppt/charts/chart61.xml" ContentType="application/vnd.openxmlformats-officedocument.drawingml.char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notesSlides/notesSlide13.xml" ContentType="application/vnd.openxmlformats-officedocument.presentationml.notesSlide+xml"/>
  <Override PartName="/ppt/charts/chart50.xml" ContentType="application/vnd.openxmlformats-officedocument.drawingml.chart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quickStyle8.xml" ContentType="application/vnd.openxmlformats-officedocument.drawingml.diagramStyl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ppt/charts/chart59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rawings/drawing4.xml" ContentType="application/vnd.openxmlformats-officedocument.drawingml.chartshapes+xml"/>
  <Override PartName="/ppt/charts/chart48.xml" ContentType="application/vnd.openxmlformats-officedocument.drawingml.chart+xml"/>
  <Override PartName="/ppt/charts/chart77.xml" ContentType="application/vnd.openxmlformats-officedocument.drawingml.char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charts/chart55.xml" ContentType="application/vnd.openxmlformats-officedocument.drawingml.chart+xml"/>
  <Override PartName="/ppt/charts/chart66.xml" ContentType="application/vnd.openxmlformats-officedocument.drawingml.chart+xml"/>
  <Override PartName="/ppt/charts/chart84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charts/chart26.xml" ContentType="application/vnd.openxmlformats-officedocument.drawingml.chart+xml"/>
  <Override PartName="/ppt/charts/chart44.xml" ContentType="application/vnd.openxmlformats-officedocument.drawingml.chart+xml"/>
  <Override PartName="/ppt/notesSlides/notesSlide18.xml" ContentType="application/vnd.openxmlformats-officedocument.presentationml.notesSlide+xml"/>
  <Override PartName="/ppt/charts/chart73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charts/chart51.xml" ContentType="application/vnd.openxmlformats-officedocument.drawingml.chart+xml"/>
  <Override PartName="/ppt/diagrams/data8.xml" ContentType="application/vnd.openxmlformats-officedocument.drawingml.diagramData+xml"/>
  <Override PartName="/ppt/charts/chart62.xml" ContentType="application/vnd.openxmlformats-officedocument.drawingml.chart+xml"/>
  <Override PartName="/ppt/charts/chart80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notesSlides/notesSlide14.xml" ContentType="application/vnd.openxmlformats-officedocument.presentationml.notesSlide+xml"/>
  <Override PartName="/ppt/charts/chart40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drawing9.xml" ContentType="application/vnd.ms-office.drawingml.diagramDrawing+xml"/>
  <Override PartName="/ppt/notesSlides/notesSlide21.xml" ContentType="application/vnd.openxmlformats-officedocument.presentationml.notesSlide+xml"/>
  <Override PartName="/ppt/diagrams/colors6.xml" ContentType="application/vnd.openxmlformats-officedocument.drawingml.diagramColors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charts/chart78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charts/chart49.xml" ContentType="application/vnd.openxmlformats-officedocument.drawingml.chart+xml"/>
  <Override PartName="/ppt/charts/chart67.xml" ContentType="application/vnd.openxmlformats-officedocument.drawingml.char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charts/chart38.xml" ContentType="application/vnd.openxmlformats-officedocument.drawingml.chart+xml"/>
  <Override PartName="/ppt/charts/chart56.xml" ContentType="application/vnd.openxmlformats-officedocument.drawingml.chart+xml"/>
  <Override PartName="/ppt/notesSlides/notesSlide19.xml" ContentType="application/vnd.openxmlformats-officedocument.presentationml.notesSlide+xml"/>
  <Override PartName="/ppt/charts/chart74.xml" ContentType="application/vnd.openxmlformats-officedocument.drawingml.chart+xml"/>
  <Override PartName="/ppt/charts/chart85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charts/chart34.xml" ContentType="application/vnd.openxmlformats-officedocument.drawingml.chart+xml"/>
  <Override PartName="/ppt/charts/chart45.xml" ContentType="application/vnd.openxmlformats-officedocument.drawingml.chart+xml"/>
  <Override PartName="/ppt/diagrams/layout8.xml" ContentType="application/vnd.openxmlformats-officedocument.drawingml.diagramLayout+xml"/>
  <Override PartName="/ppt/charts/chart63.xml" ContentType="application/vnd.openxmlformats-officedocument.drawingml.chart+xml"/>
  <Override PartName="/ppt/charts/chart81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notesSlides/notesSlide15.xml" ContentType="application/vnd.openxmlformats-officedocument.presentationml.notesSlide+xml"/>
  <Override PartName="/ppt/charts/chart52.xml" ContentType="application/vnd.openxmlformats-officedocument.drawingml.chart+xml"/>
  <Override PartName="/ppt/diagrams/data9.xml" ContentType="application/vnd.openxmlformats-officedocument.drawingml.diagramData+xml"/>
  <Override PartName="/ppt/charts/chart70.xml" ContentType="application/vnd.openxmlformats-officedocument.drawingml.char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charts/chart30.xml" ContentType="application/vnd.openxmlformats-officedocument.drawingml.chart+xml"/>
  <Override PartName="/ppt/charts/chart41.xml" ContentType="application/vnd.openxmlformats-officedocument.drawingml.chart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ppt/drawings/drawing6.xml" ContentType="application/vnd.openxmlformats-officedocument.drawingml.chartshapes+xml"/>
  <Override PartName="/ppt/charts/chart79.xml" ContentType="application/vnd.openxmlformats-officedocument.drawingml.chart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charts/chart39.xml" ContentType="application/vnd.openxmlformats-officedocument.drawingml.chart+xml"/>
  <Override PartName="/ppt/charts/chart86.xml" ContentType="application/vnd.openxmlformats-officedocument.drawingml.char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charts/chart75.xml" ContentType="application/vnd.openxmlformats-officedocument.drawingml.char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charts/chart53.xml" ContentType="application/vnd.openxmlformats-officedocument.drawingml.chart+xml"/>
  <Override PartName="/ppt/charts/chart64.xml" ContentType="application/vnd.openxmlformats-officedocument.drawingml.chart+xml"/>
  <Override PartName="/ppt/slides/slide32.xml" ContentType="application/vnd.openxmlformats-officedocument.presentationml.slide+xml"/>
  <Override PartName="/ppt/charts/chart42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charts/chart69.xml" ContentType="application/vnd.openxmlformats-officedocument.drawingml.chart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charts/chart58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charts/chart36.xml" ContentType="application/vnd.openxmlformats-officedocument.drawingml.chart+xml"/>
  <Override PartName="/ppt/charts/chart47.xml" ContentType="application/vnd.openxmlformats-officedocument.drawingml.chart+xml"/>
  <Override PartName="/ppt/charts/chart83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notesSlides/notesSlide17.xml" ContentType="application/vnd.openxmlformats-officedocument.presentationml.notesSlide+xml"/>
  <Override PartName="/ppt/charts/chart72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67"/>
  </p:notesMasterIdLst>
  <p:handoutMasterIdLst>
    <p:handoutMasterId r:id="rId68"/>
  </p:handoutMasterIdLst>
  <p:sldIdLst>
    <p:sldId id="361" r:id="rId2"/>
    <p:sldId id="411" r:id="rId3"/>
    <p:sldId id="413" r:id="rId4"/>
    <p:sldId id="436" r:id="rId5"/>
    <p:sldId id="363" r:id="rId6"/>
    <p:sldId id="452" r:id="rId7"/>
    <p:sldId id="438" r:id="rId8"/>
    <p:sldId id="364" r:id="rId9"/>
    <p:sldId id="384" r:id="rId10"/>
    <p:sldId id="381" r:id="rId11"/>
    <p:sldId id="439" r:id="rId12"/>
    <p:sldId id="382" r:id="rId13"/>
    <p:sldId id="440" r:id="rId14"/>
    <p:sldId id="347" r:id="rId15"/>
    <p:sldId id="441" r:id="rId16"/>
    <p:sldId id="443" r:id="rId17"/>
    <p:sldId id="435" r:id="rId18"/>
    <p:sldId id="385" r:id="rId19"/>
    <p:sldId id="437" r:id="rId20"/>
    <p:sldId id="444" r:id="rId21"/>
    <p:sldId id="445" r:id="rId22"/>
    <p:sldId id="448" r:id="rId23"/>
    <p:sldId id="449" r:id="rId24"/>
    <p:sldId id="450" r:id="rId25"/>
    <p:sldId id="451" r:id="rId26"/>
    <p:sldId id="379" r:id="rId27"/>
    <p:sldId id="369" r:id="rId28"/>
    <p:sldId id="454" r:id="rId29"/>
    <p:sldId id="471" r:id="rId30"/>
    <p:sldId id="472" r:id="rId31"/>
    <p:sldId id="473" r:id="rId32"/>
    <p:sldId id="455" r:id="rId33"/>
    <p:sldId id="456" r:id="rId34"/>
    <p:sldId id="457" r:id="rId35"/>
    <p:sldId id="458" r:id="rId36"/>
    <p:sldId id="433" r:id="rId37"/>
    <p:sldId id="414" r:id="rId38"/>
    <p:sldId id="460" r:id="rId39"/>
    <p:sldId id="463" r:id="rId40"/>
    <p:sldId id="464" r:id="rId41"/>
    <p:sldId id="465" r:id="rId42"/>
    <p:sldId id="378" r:id="rId43"/>
    <p:sldId id="416" r:id="rId44"/>
    <p:sldId id="461" r:id="rId45"/>
    <p:sldId id="462" r:id="rId46"/>
    <p:sldId id="395" r:id="rId47"/>
    <p:sldId id="418" r:id="rId48"/>
    <p:sldId id="419" r:id="rId49"/>
    <p:sldId id="420" r:id="rId50"/>
    <p:sldId id="421" r:id="rId51"/>
    <p:sldId id="422" r:id="rId52"/>
    <p:sldId id="424" r:id="rId53"/>
    <p:sldId id="423" r:id="rId54"/>
    <p:sldId id="425" r:id="rId55"/>
    <p:sldId id="426" r:id="rId56"/>
    <p:sldId id="427" r:id="rId57"/>
    <p:sldId id="428" r:id="rId58"/>
    <p:sldId id="429" r:id="rId59"/>
    <p:sldId id="430" r:id="rId60"/>
    <p:sldId id="431" r:id="rId61"/>
    <p:sldId id="371" r:id="rId62"/>
    <p:sldId id="466" r:id="rId63"/>
    <p:sldId id="470" r:id="rId64"/>
    <p:sldId id="474" r:id="rId65"/>
    <p:sldId id="469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FF00"/>
    <a:srgbClr val="0000FF"/>
    <a:srgbClr val="00FFCC"/>
    <a:srgbClr val="000099"/>
    <a:srgbClr val="0099FF"/>
    <a:srgbClr val="FFFF00"/>
    <a:srgbClr val="FF9900"/>
    <a:srgbClr val="FFFF99"/>
    <a:srgbClr val="009900"/>
    <a:srgbClr val="00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6667" autoAdjust="0"/>
  </p:normalViewPr>
  <p:slideViewPr>
    <p:cSldViewPr>
      <p:cViewPr>
        <p:scale>
          <a:sx n="100" d="100"/>
          <a:sy n="100" d="100"/>
        </p:scale>
        <p:origin x="-1968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6.xlsx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6.xlsx"/></Relationships>
</file>

<file path=ppt/charts/_rels/chart6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67.xlsx"/></Relationships>
</file>

<file path=ppt/charts/_rels/chart6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0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4.xlsx"/></Relationships>
</file>

<file path=ppt/charts/_rels/chart8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85.xlsx"/><Relationship Id="rId1" Type="http://schemas.openxmlformats.org/officeDocument/2006/relationships/themeOverride" Target="../theme/themeOverride1.xml"/></Relationships>
</file>

<file path=ppt/charts/_rels/chart8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86.xlsx"/><Relationship Id="rId1" Type="http://schemas.openxmlformats.org/officeDocument/2006/relationships/themeOverride" Target="../theme/themeOverride2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99"/>
          </a:solidFill>
        </a:ln>
      </c:spPr>
    </c:floor>
    <c:plotArea>
      <c:layout>
        <c:manualLayout>
          <c:layoutTarget val="inner"/>
          <c:xMode val="edge"/>
          <c:yMode val="edge"/>
          <c:x val="0.15913336018220336"/>
          <c:y val="5.1988383707088796E-2"/>
          <c:w val="0.45368425499018628"/>
          <c:h val="0.8699584057356301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ООО"ИЗ ДПС"</c:v>
                </c:pt>
              </c:strCache>
            </c:strRef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ЛПУ МГ</c:v>
                </c:pt>
              </c:strCache>
            </c:strRef>
          </c:tx>
          <c:spPr>
            <a:solidFill>
              <a:srgbClr val="3399FF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28.1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плательщики</c:v>
                </c:pt>
              </c:strCache>
            </c:strRef>
          </c:tx>
          <c:spPr>
            <a:solidFill>
              <a:srgbClr val="00FF00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58.1</c:v>
                </c:pt>
              </c:numCache>
            </c:numRef>
          </c:val>
        </c:ser>
        <c:shape val="box"/>
        <c:axId val="118291072"/>
        <c:axId val="118428416"/>
        <c:axId val="0"/>
      </c:bar3DChart>
      <c:catAx>
        <c:axId val="118291072"/>
        <c:scaling>
          <c:orientation val="minMax"/>
        </c:scaling>
        <c:delete val="1"/>
        <c:axPos val="b"/>
        <c:tickLblPos val="none"/>
        <c:crossAx val="118428416"/>
        <c:crosses val="autoZero"/>
        <c:auto val="1"/>
        <c:lblAlgn val="ctr"/>
        <c:lblOffset val="100"/>
      </c:catAx>
      <c:valAx>
        <c:axId val="118428416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0%" sourceLinked="1"/>
        <c:tickLblPos val="nextTo"/>
        <c:txPr>
          <a:bodyPr/>
          <a:lstStyle/>
          <a:p>
            <a:pPr>
              <a:defRPr sz="1200">
                <a:solidFill>
                  <a:srgbClr val="0000FF"/>
                </a:solidFill>
              </a:defRPr>
            </a:pPr>
            <a:endParaRPr lang="ru-RU"/>
          </a:p>
        </c:txPr>
        <c:crossAx val="118291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7974837286598091"/>
          <c:y val="0.1723466553559457"/>
          <c:w val="0.41657726687775648"/>
          <c:h val="0.65530668928810865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 Antiqu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00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1359.1</c:v>
                </c:pt>
                <c:pt idx="1">
                  <c:v>247770.6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00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2328.6</c:v>
                </c:pt>
                <c:pt idx="1">
                  <c:v>248707.6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1314.2</c:v>
                </c:pt>
                <c:pt idx="1">
                  <c:v>225641.3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209770.9</c:v>
                </c:pt>
                <c:pt idx="1">
                  <c:v>39358.800000000003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185731.3</c:v>
                </c:pt>
                <c:pt idx="1">
                  <c:v>40201.300000000003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186802.3</c:v>
                </c:pt>
                <c:pt idx="1">
                  <c:v>40153.199999999997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cat>
            <c:strRef>
              <c:f>Лист1!$A$2:$A$6</c:f>
              <c:strCache>
                <c:ptCount val="5"/>
                <c:pt idx="0">
                  <c:v>2017(отчет)</c:v>
                </c:pt>
                <c:pt idx="1">
                  <c:v>2018(оценка)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34714.199999999997</c:v>
                </c:pt>
                <c:pt idx="1">
                  <c:v>44211.7</c:v>
                </c:pt>
                <c:pt idx="2">
                  <c:v>37999.699999999997</c:v>
                </c:pt>
                <c:pt idx="3">
                  <c:v>38937.5</c:v>
                </c:pt>
                <c:pt idx="4">
                  <c:v>38839</c:v>
                </c:pt>
              </c:numCache>
            </c:numRef>
          </c:val>
        </c:ser>
        <c:axId val="321424768"/>
        <c:axId val="52216960"/>
      </c:barChart>
      <c:catAx>
        <c:axId val="321424768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52216960"/>
        <c:crosses val="autoZero"/>
        <c:auto val="1"/>
        <c:lblAlgn val="ctr"/>
        <c:lblOffset val="100"/>
      </c:catAx>
      <c:valAx>
        <c:axId val="52216960"/>
        <c:scaling>
          <c:orientation val="minMax"/>
        </c:scaling>
        <c:delete val="1"/>
        <c:axPos val="l"/>
        <c:numFmt formatCode="General" sourceLinked="1"/>
        <c:tickLblPos val="none"/>
        <c:crossAx val="321424768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34714.199999999997</c:v>
                </c:pt>
                <c:pt idx="1">
                  <c:v>44211.7</c:v>
                </c:pt>
                <c:pt idx="2">
                  <c:v>37999.699999999997</c:v>
                </c:pt>
                <c:pt idx="3">
                  <c:v>38937.5</c:v>
                </c:pt>
                <c:pt idx="4">
                  <c:v>38839</c:v>
                </c:pt>
              </c:numCache>
            </c:numRef>
          </c:val>
        </c:ser>
        <c:marker val="1"/>
        <c:axId val="52231552"/>
        <c:axId val="52233728"/>
      </c:lineChart>
      <c:catAx>
        <c:axId val="52231552"/>
        <c:scaling>
          <c:orientation val="minMax"/>
        </c:scaling>
        <c:delete val="1"/>
        <c:axPos val="b"/>
        <c:numFmt formatCode="General" sourceLinked="1"/>
        <c:tickLblPos val="none"/>
        <c:crossAx val="52233728"/>
        <c:crosses val="autoZero"/>
        <c:auto val="1"/>
        <c:lblAlgn val="ctr"/>
        <c:lblOffset val="100"/>
      </c:catAx>
      <c:valAx>
        <c:axId val="52233728"/>
        <c:scaling>
          <c:orientation val="minMax"/>
        </c:scaling>
        <c:delete val="1"/>
        <c:axPos val="l"/>
        <c:numFmt formatCode="General" sourceLinked="1"/>
        <c:tickLblPos val="none"/>
        <c:crossAx val="522315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dPt>
            <c:idx val="1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2017 (отчет)</c:v>
                </c:pt>
                <c:pt idx="1">
                  <c:v>2018 (оценка)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30888.6</c:v>
                </c:pt>
                <c:pt idx="1">
                  <c:v>39873.199999999997</c:v>
                </c:pt>
                <c:pt idx="2">
                  <c:v>33278.400000000001</c:v>
                </c:pt>
                <c:pt idx="3">
                  <c:v>34559.4</c:v>
                </c:pt>
                <c:pt idx="4">
                  <c:v>36095.1</c:v>
                </c:pt>
              </c:numCache>
            </c:numRef>
          </c:val>
        </c:ser>
        <c:overlap val="100"/>
        <c:axId val="52415104"/>
        <c:axId val="52420992"/>
      </c:barChart>
      <c:catAx>
        <c:axId val="52415104"/>
        <c:scaling>
          <c:orientation val="minMax"/>
        </c:scaling>
        <c:axPos val="b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52420992"/>
        <c:crosses val="autoZero"/>
        <c:auto val="1"/>
        <c:lblAlgn val="ctr"/>
        <c:lblOffset val="100"/>
      </c:catAx>
      <c:valAx>
        <c:axId val="52420992"/>
        <c:scaling>
          <c:orientation val="minMax"/>
        </c:scaling>
        <c:delete val="1"/>
        <c:axPos val="l"/>
        <c:numFmt formatCode="General" sourceLinked="1"/>
        <c:tickLblPos val="none"/>
        <c:crossAx val="5241510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30888.6</c:v>
                </c:pt>
                <c:pt idx="1">
                  <c:v>39873.199999999997</c:v>
                </c:pt>
                <c:pt idx="2">
                  <c:v>33278.400000000001</c:v>
                </c:pt>
                <c:pt idx="3">
                  <c:v>34559.4</c:v>
                </c:pt>
                <c:pt idx="4">
                  <c:v>36095.1</c:v>
                </c:pt>
              </c:numCache>
            </c:numRef>
          </c:val>
        </c:ser>
        <c:marker val="1"/>
        <c:axId val="52476544"/>
        <c:axId val="52478720"/>
      </c:lineChart>
      <c:catAx>
        <c:axId val="52476544"/>
        <c:scaling>
          <c:orientation val="minMax"/>
        </c:scaling>
        <c:delete val="1"/>
        <c:axPos val="b"/>
        <c:tickLblPos val="none"/>
        <c:crossAx val="52478720"/>
        <c:crosses val="autoZero"/>
        <c:auto val="1"/>
        <c:lblAlgn val="ctr"/>
        <c:lblOffset val="100"/>
      </c:catAx>
      <c:valAx>
        <c:axId val="52478720"/>
        <c:scaling>
          <c:orientation val="minMax"/>
        </c:scaling>
        <c:delete val="1"/>
        <c:axPos val="l"/>
        <c:numFmt formatCode="General" sourceLinked="1"/>
        <c:tickLblPos val="none"/>
        <c:crossAx val="5247654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b="0" i="0" dirty="0" err="1" smtClean="0">
                <a:solidFill>
                  <a:srgbClr val="003399"/>
                </a:solidFill>
                <a:latin typeface="Bookman Old Style" pitchFamily="18" charset="0"/>
              </a:rPr>
              <a:t>Профицит</a:t>
            </a:r>
            <a:endParaRPr lang="ru-RU" sz="1200" b="0" i="0" dirty="0" smtClean="0">
              <a:solidFill>
                <a:srgbClr val="003399"/>
              </a:solidFill>
              <a:latin typeface="Bookman Old Style" pitchFamily="18" charset="0"/>
            </a:endParaRPr>
          </a:p>
          <a:p>
            <a:pPr>
              <a:defRPr/>
            </a:pPr>
            <a:r>
              <a:rPr lang="ru-RU" sz="1200" b="0" i="0" dirty="0" smtClean="0">
                <a:solidFill>
                  <a:srgbClr val="003399"/>
                </a:solidFill>
                <a:latin typeface="Bookman Old Style" pitchFamily="18" charset="0"/>
              </a:rPr>
              <a:t>бюджета</a:t>
            </a:r>
            <a:endParaRPr lang="ru-RU" sz="1200" b="0" i="0" dirty="0">
              <a:solidFill>
                <a:srgbClr val="003399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34271065841169163"/>
          <c:y val="0.22084642924979658"/>
        </c:manualLayout>
      </c:layout>
    </c:title>
    <c:plotArea>
      <c:layout/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-5036.4000000000005</c:v>
                </c:pt>
                <c:pt idx="1">
                  <c:v>-3935.8</c:v>
                </c:pt>
                <c:pt idx="2">
                  <c:v>3935.8</c:v>
                </c:pt>
                <c:pt idx="3">
                  <c:v>0</c:v>
                </c:pt>
              </c:numCache>
            </c:numRef>
          </c:val>
        </c:ser>
        <c:marker val="1"/>
        <c:axId val="150692992"/>
        <c:axId val="150830464"/>
      </c:lineChart>
      <c:catAx>
        <c:axId val="150692992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50830464"/>
        <c:crosses val="autoZero"/>
        <c:auto val="1"/>
        <c:lblAlgn val="ctr"/>
        <c:lblOffset val="100"/>
      </c:catAx>
      <c:valAx>
        <c:axId val="150830464"/>
        <c:scaling>
          <c:orientation val="minMax"/>
        </c:scaling>
        <c:axPos val="l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506929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33278.400000000001</c:v>
                </c:pt>
                <c:pt idx="1">
                  <c:v>6080.4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34559.4</c:v>
                </c:pt>
                <c:pt idx="1">
                  <c:v>5641.9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36095.1</c:v>
                </c:pt>
                <c:pt idx="1">
                  <c:v>4058.1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4872592503966812E-2"/>
          <c:y val="2.1164315076102655E-2"/>
          <c:w val="0.95025481499206643"/>
          <c:h val="0.8633551827574717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9999"/>
              </a:solidFill>
              <a:ln>
                <a:solidFill>
                  <a:srgbClr val="003300"/>
                </a:solidFill>
              </a:ln>
            </c:spPr>
          </c:dPt>
          <c:dPt>
            <c:idx val="2"/>
            <c:spPr>
              <a:solidFill>
                <a:srgbClr val="00CC66"/>
              </a:solidFill>
              <a:ln>
                <a:solidFill>
                  <a:srgbClr val="003300"/>
                </a:solidFill>
              </a:ln>
            </c:spPr>
          </c:dPt>
          <c:dPt>
            <c:idx val="3"/>
            <c:spPr>
              <a:solidFill>
                <a:srgbClr val="00FF99"/>
              </a:solidFill>
              <a:ln>
                <a:solidFill>
                  <a:srgbClr val="003300"/>
                </a:solidFill>
              </a:ln>
            </c:spPr>
          </c:dPt>
          <c:dPt>
            <c:idx val="4"/>
            <c:spPr>
              <a:solidFill>
                <a:srgbClr val="66FF99"/>
              </a:solidFill>
              <a:ln>
                <a:solidFill>
                  <a:srgbClr val="003300"/>
                </a:solidFill>
              </a:ln>
            </c:spPr>
          </c:dPt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Lbl>
              <c:idx val="3"/>
              <c:layout/>
              <c:showVal val="1"/>
            </c:dLbl>
            <c:dLbl>
              <c:idx val="4"/>
              <c:layout/>
              <c:showVal val="1"/>
            </c:dLbl>
            <c:delete val="1"/>
            <c:txPr>
              <a:bodyPr rot="-5400000" vert="horz"/>
              <a:lstStyle/>
              <a:p>
                <a:pPr>
                  <a:defRPr sz="11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Лист1!$A$2:$A$6</c:f>
              <c:strCache>
                <c:ptCount val="5"/>
                <c:pt idx="0">
                  <c:v>2017 (отчет)</c:v>
                </c:pt>
                <c:pt idx="1">
                  <c:v>2018 (оценка)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3062.2</c:v>
                </c:pt>
                <c:pt idx="1">
                  <c:v>3548.2</c:v>
                </c:pt>
                <c:pt idx="2">
                  <c:v>3861.8</c:v>
                </c:pt>
                <c:pt idx="3">
                  <c:v>3475.6</c:v>
                </c:pt>
                <c:pt idx="4">
                  <c:v>934.8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99"/>
              </a:solidFill>
              <a:ln>
                <a:solidFill>
                  <a:srgbClr val="003300"/>
                </a:solidFill>
              </a:ln>
            </c:spPr>
          </c:dPt>
          <c:dPt>
            <c:idx val="2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dPt>
            <c:idx val="3"/>
            <c:spPr>
              <a:solidFill>
                <a:srgbClr val="CCFF33"/>
              </a:solidFill>
              <a:ln>
                <a:solidFill>
                  <a:srgbClr val="003300"/>
                </a:solidFill>
              </a:ln>
            </c:spPr>
          </c:dPt>
          <c:dPt>
            <c:idx val="4"/>
            <c:spPr>
              <a:solidFill>
                <a:srgbClr val="FFFF00"/>
              </a:solidFill>
              <a:ln>
                <a:solidFill>
                  <a:srgbClr val="003300"/>
                </a:solidFill>
              </a:ln>
            </c:spPr>
          </c:dPt>
          <c:dLbls>
            <c:txPr>
              <a:bodyPr/>
              <a:lstStyle/>
              <a:p>
                <a:pPr>
                  <a:defRPr sz="11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2017 (отчет)</c:v>
                </c:pt>
                <c:pt idx="1">
                  <c:v>2018 (оценка)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352.2</c:v>
                </c:pt>
                <c:pt idx="1">
                  <c:v>336.5</c:v>
                </c:pt>
                <c:pt idx="2">
                  <c:v>414.9</c:v>
                </c:pt>
                <c:pt idx="3">
                  <c:v>441.4</c:v>
                </c:pt>
                <c:pt idx="4">
                  <c:v>1329.6</c:v>
                </c:pt>
              </c:numCache>
            </c:numRef>
          </c:val>
        </c:ser>
        <c:overlap val="100"/>
        <c:axId val="53273344"/>
        <c:axId val="53274880"/>
      </c:barChart>
      <c:catAx>
        <c:axId val="53273344"/>
        <c:scaling>
          <c:orientation val="minMax"/>
        </c:scaling>
        <c:axPos val="b"/>
        <c:tickLblPos val="nextTo"/>
        <c:spPr>
          <a:ln>
            <a:solidFill>
              <a:srgbClr val="0033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53274880"/>
        <c:crosses val="autoZero"/>
        <c:auto val="1"/>
        <c:lblAlgn val="ctr"/>
        <c:lblOffset val="100"/>
      </c:catAx>
      <c:valAx>
        <c:axId val="53274880"/>
        <c:scaling>
          <c:orientation val="minMax"/>
        </c:scaling>
        <c:delete val="1"/>
        <c:axPos val="l"/>
        <c:numFmt formatCode="General" sourceLinked="1"/>
        <c:tickLblPos val="none"/>
        <c:crossAx val="5327334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8595861424753972"/>
          <c:h val="0.95987380003044964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dPt>
            <c:idx val="1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2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3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4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3414.4</c:v>
                </c:pt>
                <c:pt idx="1">
                  <c:v>3884.7</c:v>
                </c:pt>
                <c:pt idx="2">
                  <c:v>4276.7</c:v>
                </c:pt>
                <c:pt idx="3">
                  <c:v>3917</c:v>
                </c:pt>
                <c:pt idx="4">
                  <c:v>2264.4</c:v>
                </c:pt>
              </c:numCache>
            </c:numRef>
          </c:val>
        </c:ser>
        <c:marker val="1"/>
        <c:axId val="53842304"/>
        <c:axId val="53843840"/>
      </c:lineChart>
      <c:catAx>
        <c:axId val="53842304"/>
        <c:scaling>
          <c:orientation val="minMax"/>
        </c:scaling>
        <c:delete val="1"/>
        <c:axPos val="b"/>
        <c:tickLblPos val="none"/>
        <c:crossAx val="53843840"/>
        <c:crosses val="autoZero"/>
        <c:auto val="1"/>
        <c:lblAlgn val="ctr"/>
        <c:lblOffset val="100"/>
      </c:catAx>
      <c:valAx>
        <c:axId val="53843840"/>
        <c:scaling>
          <c:orientation val="minMax"/>
        </c:scaling>
        <c:delete val="1"/>
        <c:axPos val="l"/>
        <c:numFmt formatCode="General" sourceLinked="1"/>
        <c:tickLblPos val="none"/>
        <c:crossAx val="5384230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4276.7</c:v>
                </c:pt>
                <c:pt idx="1">
                  <c:v>35082.1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3917</c:v>
                </c:pt>
                <c:pt idx="1">
                  <c:v>36284.300000000003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2264.4</c:v>
                </c:pt>
                <c:pt idx="1">
                  <c:v>37888.800000000003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dPt>
            <c:idx val="0"/>
            <c:spPr>
              <a:solidFill>
                <a:srgbClr val="FF33CC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spPr>
              <a:solidFill>
                <a:srgbClr val="FF66FF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2017 (отчет)</c:v>
                </c:pt>
                <c:pt idx="1">
                  <c:v>2018 (оценка)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384.9</c:v>
                </c:pt>
                <c:pt idx="1">
                  <c:v>453.3</c:v>
                </c:pt>
                <c:pt idx="2">
                  <c:v>444.6</c:v>
                </c:pt>
                <c:pt idx="3">
                  <c:v>461.1</c:v>
                </c:pt>
                <c:pt idx="4">
                  <c:v>479.5</c:v>
                </c:pt>
              </c:numCache>
            </c:numRef>
          </c:val>
        </c:ser>
        <c:overlap val="100"/>
        <c:axId val="54492544"/>
        <c:axId val="54506624"/>
      </c:barChart>
      <c:catAx>
        <c:axId val="54492544"/>
        <c:scaling>
          <c:orientation val="minMax"/>
        </c:scaling>
        <c:axPos val="b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54506624"/>
        <c:crosses val="autoZero"/>
        <c:auto val="1"/>
        <c:lblAlgn val="ctr"/>
        <c:lblOffset val="100"/>
      </c:catAx>
      <c:valAx>
        <c:axId val="54506624"/>
        <c:scaling>
          <c:orientation val="minMax"/>
        </c:scaling>
        <c:delete val="1"/>
        <c:axPos val="l"/>
        <c:numFmt formatCode="General" sourceLinked="1"/>
        <c:tickLblPos val="none"/>
        <c:crossAx val="5449254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86749620412547E-2"/>
          <c:y val="4.6191957507366897E-2"/>
          <c:w val="0.96002296041180613"/>
          <c:h val="0.9076160849852638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384.9</c:v>
                </c:pt>
                <c:pt idx="1">
                  <c:v>453.3</c:v>
                </c:pt>
                <c:pt idx="2">
                  <c:v>444.6</c:v>
                </c:pt>
                <c:pt idx="3">
                  <c:v>461.1</c:v>
                </c:pt>
                <c:pt idx="4">
                  <c:v>479.5</c:v>
                </c:pt>
              </c:numCache>
            </c:numRef>
          </c:val>
        </c:ser>
        <c:marker val="1"/>
        <c:axId val="54513024"/>
        <c:axId val="54515200"/>
      </c:lineChart>
      <c:catAx>
        <c:axId val="54513024"/>
        <c:scaling>
          <c:orientation val="minMax"/>
        </c:scaling>
        <c:delete val="1"/>
        <c:axPos val="b"/>
        <c:tickLblPos val="none"/>
        <c:crossAx val="54515200"/>
        <c:crosses val="autoZero"/>
        <c:auto val="1"/>
        <c:lblAlgn val="ctr"/>
        <c:lblOffset val="100"/>
      </c:catAx>
      <c:valAx>
        <c:axId val="54515200"/>
        <c:scaling>
          <c:orientation val="minMax"/>
        </c:scaling>
        <c:delete val="1"/>
        <c:axPos val="l"/>
        <c:numFmt formatCode="General" sourceLinked="1"/>
        <c:tickLblPos val="none"/>
        <c:crossAx val="545130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548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CC99"/>
            </a:solidFill>
            <a:ln w="19050" cap="flat" cmpd="sng" algn="ctr">
              <a:solidFill>
                <a:srgbClr val="009999"/>
              </a:solidFill>
              <a:prstDash val="solid"/>
            </a:ln>
            <a:effectLst/>
          </c:spPr>
          <c:cat>
            <c:strRef>
              <c:f>Лист1!$A$2:$A$6</c:f>
              <c:strCache>
                <c:ptCount val="5"/>
                <c:pt idx="0">
                  <c:v>на 01.01.2018</c:v>
                </c:pt>
                <c:pt idx="1">
                  <c:v>на 01.01.2019</c:v>
                </c:pt>
                <c:pt idx="2">
                  <c:v>на 01.01.2020</c:v>
                </c:pt>
                <c:pt idx="3">
                  <c:v>на 01.01.2021</c:v>
                </c:pt>
                <c:pt idx="4">
                  <c:v>на 01.01.2022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11248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CC66"/>
            </a:solidFill>
          </c:spPr>
          <c:cat>
            <c:strRef>
              <c:f>Лист1!$A$2:$A$6</c:f>
              <c:strCache>
                <c:ptCount val="5"/>
                <c:pt idx="0">
                  <c:v>на 01.01.2018</c:v>
                </c:pt>
                <c:pt idx="1">
                  <c:v>на 01.01.2019</c:v>
                </c:pt>
                <c:pt idx="2">
                  <c:v>на 01.01.2020</c:v>
                </c:pt>
                <c:pt idx="3">
                  <c:v>на 01.01.2021</c:v>
                </c:pt>
                <c:pt idx="4">
                  <c:v>на 01.01.2022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shape val="cylinder"/>
        <c:axId val="153413120"/>
        <c:axId val="153414656"/>
        <c:axId val="0"/>
      </c:bar3DChart>
      <c:catAx>
        <c:axId val="15341312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153414656"/>
        <c:crosses val="autoZero"/>
        <c:auto val="1"/>
        <c:lblAlgn val="ctr"/>
        <c:lblOffset val="100"/>
      </c:catAx>
      <c:valAx>
        <c:axId val="153414656"/>
        <c:scaling>
          <c:orientation val="minMax"/>
        </c:scaling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1534131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444.6</c:v>
                </c:pt>
                <c:pt idx="1">
                  <c:v>38914.199999999997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461.1</c:v>
                </c:pt>
                <c:pt idx="1">
                  <c:v>39740.199999999997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479.5</c:v>
                </c:pt>
                <c:pt idx="1">
                  <c:v>39673.699999999997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spPr>
              <a:solidFill>
                <a:schemeClr val="tx2">
                  <a:lumMod val="9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2017(отчет)</c:v>
                </c:pt>
                <c:pt idx="1">
                  <c:v>2018(оценка)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2197.8000000000002</c:v>
                </c:pt>
                <c:pt idx="1">
                  <c:v>2328.6</c:v>
                </c:pt>
                <c:pt idx="2">
                  <c:v>1359.1</c:v>
                </c:pt>
                <c:pt idx="3">
                  <c:v>1263.8</c:v>
                </c:pt>
                <c:pt idx="4">
                  <c:v>1314.2</c:v>
                </c:pt>
              </c:numCache>
            </c:numRef>
          </c:val>
        </c:ser>
        <c:axId val="55577216"/>
        <c:axId val="55603584"/>
      </c:barChart>
      <c:catAx>
        <c:axId val="55577216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55603584"/>
        <c:crosses val="autoZero"/>
        <c:auto val="1"/>
        <c:lblAlgn val="ctr"/>
        <c:lblOffset val="100"/>
      </c:catAx>
      <c:valAx>
        <c:axId val="55603584"/>
        <c:scaling>
          <c:orientation val="minMax"/>
        </c:scaling>
        <c:delete val="1"/>
        <c:axPos val="l"/>
        <c:numFmt formatCode="General" sourceLinked="1"/>
        <c:tickLblPos val="none"/>
        <c:crossAx val="55577216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517998000222403E-4"/>
          <c:y val="0.16870106220081818"/>
          <c:w val="0.95565214520446351"/>
          <c:h val="0.8312989377991838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2197.8000000000002</c:v>
                </c:pt>
                <c:pt idx="1">
                  <c:v>2328.6</c:v>
                </c:pt>
                <c:pt idx="2">
                  <c:v>1359.1</c:v>
                </c:pt>
                <c:pt idx="3">
                  <c:v>1263.8</c:v>
                </c:pt>
                <c:pt idx="4">
                  <c:v>1314.2</c:v>
                </c:pt>
              </c:numCache>
            </c:numRef>
          </c:val>
        </c:ser>
        <c:marker val="1"/>
        <c:axId val="55609984"/>
        <c:axId val="55636736"/>
      </c:lineChart>
      <c:catAx>
        <c:axId val="55609984"/>
        <c:scaling>
          <c:orientation val="minMax"/>
        </c:scaling>
        <c:delete val="1"/>
        <c:axPos val="b"/>
        <c:numFmt formatCode="General" sourceLinked="1"/>
        <c:tickLblPos val="none"/>
        <c:crossAx val="55636736"/>
        <c:crosses val="autoZero"/>
        <c:auto val="1"/>
        <c:lblAlgn val="ctr"/>
        <c:lblOffset val="100"/>
      </c:catAx>
      <c:valAx>
        <c:axId val="55636736"/>
        <c:scaling>
          <c:orientation val="minMax"/>
        </c:scaling>
        <c:delete val="1"/>
        <c:axPos val="l"/>
        <c:numFmt formatCode="General" sourceLinked="1"/>
        <c:tickLblPos val="none"/>
        <c:crossAx val="556099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2017(отчет)</c:v>
                </c:pt>
                <c:pt idx="1">
                  <c:v>2018(оценка)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182444.5</c:v>
                </c:pt>
                <c:pt idx="1">
                  <c:v>204495.9</c:v>
                </c:pt>
                <c:pt idx="2">
                  <c:v>210046.4</c:v>
                </c:pt>
                <c:pt idx="3">
                  <c:v>186006.8</c:v>
                </c:pt>
                <c:pt idx="4">
                  <c:v>187077.8</c:v>
                </c:pt>
              </c:numCache>
            </c:numRef>
          </c:val>
        </c:ser>
        <c:axId val="55766400"/>
        <c:axId val="56079488"/>
      </c:barChart>
      <c:catAx>
        <c:axId val="55766400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56079488"/>
        <c:crosses val="autoZero"/>
        <c:auto val="1"/>
        <c:lblAlgn val="ctr"/>
        <c:lblOffset val="100"/>
      </c:catAx>
      <c:valAx>
        <c:axId val="56079488"/>
        <c:scaling>
          <c:orientation val="minMax"/>
        </c:scaling>
        <c:delete val="1"/>
        <c:axPos val="l"/>
        <c:numFmt formatCode="#,##0.0" sourceLinked="1"/>
        <c:tickLblPos val="none"/>
        <c:crossAx val="55766400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517998000222408E-4"/>
          <c:y val="5.4061354293967336E-2"/>
          <c:w val="0.95565214520446351"/>
          <c:h val="0.94593864570603259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182444.5</c:v>
                </c:pt>
                <c:pt idx="1">
                  <c:v>204495.9</c:v>
                </c:pt>
                <c:pt idx="2">
                  <c:v>210046.4</c:v>
                </c:pt>
                <c:pt idx="3">
                  <c:v>186006.8</c:v>
                </c:pt>
                <c:pt idx="4">
                  <c:v>187077.8</c:v>
                </c:pt>
              </c:numCache>
            </c:numRef>
          </c:val>
        </c:ser>
        <c:marker val="1"/>
        <c:axId val="59444608"/>
        <c:axId val="59446784"/>
      </c:lineChart>
      <c:catAx>
        <c:axId val="59444608"/>
        <c:scaling>
          <c:orientation val="minMax"/>
        </c:scaling>
        <c:delete val="1"/>
        <c:axPos val="b"/>
        <c:numFmt formatCode="General" sourceLinked="1"/>
        <c:tickLblPos val="none"/>
        <c:crossAx val="59446784"/>
        <c:crosses val="autoZero"/>
        <c:auto val="1"/>
        <c:lblAlgn val="ctr"/>
        <c:lblOffset val="100"/>
      </c:catAx>
      <c:valAx>
        <c:axId val="59446784"/>
        <c:scaling>
          <c:orientation val="minMax"/>
        </c:scaling>
        <c:delete val="1"/>
        <c:axPos val="l"/>
        <c:numFmt formatCode="#,##0.0" sourceLinked="1"/>
        <c:tickLblPos val="none"/>
        <c:crossAx val="594446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1161"/>
          <c:y val="8.9980156916460732E-2"/>
          <c:w val="0.28049171676735385"/>
          <c:h val="0.7664006038710186"/>
        </c:manualLayout>
      </c:layout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37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000066"/>
              </a:solidFill>
            </c:spPr>
          </c:dPt>
          <c:dPt>
            <c:idx val="1"/>
            <c:spPr>
              <a:solidFill>
                <a:srgbClr val="0000CC"/>
              </a:solidFill>
            </c:spPr>
          </c:dPt>
          <c:dPt>
            <c:idx val="2"/>
            <c:spPr>
              <a:solidFill>
                <a:srgbClr val="0033CC"/>
              </a:solidFill>
            </c:spPr>
          </c:dPt>
          <c:dPt>
            <c:idx val="3"/>
            <c:spPr>
              <a:solidFill>
                <a:srgbClr val="0066FF"/>
              </a:solidFill>
            </c:spPr>
          </c:dPt>
          <c:dPt>
            <c:idx val="4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2017(отчет)</c:v>
                </c:pt>
                <c:pt idx="1">
                  <c:v>2018(оценка)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220456.3</c:v>
                </c:pt>
                <c:pt idx="1">
                  <c:v>256072.6</c:v>
                </c:pt>
                <c:pt idx="2">
                  <c:v>253065.5</c:v>
                </c:pt>
                <c:pt idx="3">
                  <c:v>221996.79999999999</c:v>
                </c:pt>
                <c:pt idx="4">
                  <c:v>226955.5</c:v>
                </c:pt>
              </c:numCache>
            </c:numRef>
          </c:val>
        </c:ser>
        <c:axId val="75640192"/>
        <c:axId val="75678848"/>
      </c:barChart>
      <c:catAx>
        <c:axId val="75640192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75678848"/>
        <c:crosses val="autoZero"/>
        <c:auto val="1"/>
        <c:lblAlgn val="ctr"/>
        <c:lblOffset val="100"/>
      </c:catAx>
      <c:valAx>
        <c:axId val="75678848"/>
        <c:scaling>
          <c:orientation val="minMax"/>
        </c:scaling>
        <c:delete val="1"/>
        <c:axPos val="l"/>
        <c:numFmt formatCode="#,##0.0" sourceLinked="1"/>
        <c:tickLblPos val="none"/>
        <c:crossAx val="75640192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9511263321876405E-2"/>
          <c:y val="0.2480675758249084"/>
          <c:w val="0.95565214520446351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220456.3</c:v>
                </c:pt>
                <c:pt idx="1">
                  <c:v>256072.6</c:v>
                </c:pt>
                <c:pt idx="2">
                  <c:v>253341</c:v>
                </c:pt>
                <c:pt idx="3">
                  <c:v>111172.3</c:v>
                </c:pt>
                <c:pt idx="4">
                  <c:v>227231</c:v>
                </c:pt>
              </c:numCache>
            </c:numRef>
          </c:val>
        </c:ser>
        <c:marker val="1"/>
        <c:axId val="75689984"/>
        <c:axId val="75691904"/>
      </c:lineChart>
      <c:catAx>
        <c:axId val="75689984"/>
        <c:scaling>
          <c:orientation val="minMax"/>
        </c:scaling>
        <c:delete val="1"/>
        <c:axPos val="b"/>
        <c:numFmt formatCode="General" sourceLinked="1"/>
        <c:tickLblPos val="none"/>
        <c:crossAx val="75691904"/>
        <c:crosses val="autoZero"/>
        <c:auto val="1"/>
        <c:lblAlgn val="ctr"/>
        <c:lblOffset val="100"/>
      </c:catAx>
      <c:valAx>
        <c:axId val="75691904"/>
        <c:scaling>
          <c:orientation val="minMax"/>
        </c:scaling>
        <c:delete val="1"/>
        <c:axPos val="l"/>
        <c:numFmt formatCode="#,##0.0" sourceLinked="1"/>
        <c:tickLblPos val="none"/>
        <c:crossAx val="756899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000099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44211.7</c:v>
                </c:pt>
                <c:pt idx="1">
                  <c:v>206824.5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26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00"/>
              </a:solidFill>
            </a:ln>
          </c:spPr>
          <c:dPt>
            <c:idx val="0"/>
            <c:spPr>
              <a:solidFill>
                <a:srgbClr val="669900"/>
              </a:solidFill>
              <a:ln>
                <a:solidFill>
                  <a:srgbClr val="006600"/>
                </a:solidFill>
              </a:ln>
            </c:spPr>
          </c:dPt>
          <c:dPt>
            <c:idx val="1"/>
            <c:spPr>
              <a:solidFill>
                <a:srgbClr val="99CC00"/>
              </a:solidFill>
              <a:ln>
                <a:solidFill>
                  <a:srgbClr val="006600"/>
                </a:solidFill>
              </a:ln>
            </c:spPr>
          </c:dPt>
          <c:dPt>
            <c:idx val="2"/>
            <c:spPr>
              <a:solidFill>
                <a:srgbClr val="99FF99"/>
              </a:solidFill>
              <a:ln>
                <a:solidFill>
                  <a:srgbClr val="0066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 formatCode="#,##0.00">
                  <c:v>32611.7</c:v>
                </c:pt>
                <c:pt idx="1">
                  <c:v>27376.799999999996</c:v>
                </c:pt>
                <c:pt idx="2">
                  <c:v>25873.9</c:v>
                </c:pt>
              </c:numCache>
            </c:numRef>
          </c:val>
        </c:ser>
        <c:overlap val="100"/>
        <c:axId val="79974784"/>
        <c:axId val="79976320"/>
      </c:barChart>
      <c:catAx>
        <c:axId val="79974784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79976320"/>
        <c:crosses val="autoZero"/>
        <c:auto val="1"/>
        <c:lblAlgn val="ctr"/>
        <c:lblOffset val="100"/>
      </c:catAx>
      <c:valAx>
        <c:axId val="79976320"/>
        <c:scaling>
          <c:orientation val="minMax"/>
        </c:scaling>
        <c:delete val="1"/>
        <c:axPos val="l"/>
        <c:numFmt formatCode="#,##0.00" sourceLinked="1"/>
        <c:tickLblPos val="none"/>
        <c:crossAx val="799747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32611.7</c:v>
                </c:pt>
                <c:pt idx="1">
                  <c:v>220453.8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27373.7</c:v>
                </c:pt>
                <c:pt idx="1">
                  <c:v>194623.1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25840.799999999996</c:v>
                </c:pt>
                <c:pt idx="1">
                  <c:v>201114.7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2338124046823323E-2"/>
          <c:y val="0.2480675758249084"/>
          <c:w val="0.92892936138408988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32611.7</c:v>
                </c:pt>
                <c:pt idx="1">
                  <c:v>27376.799999999996</c:v>
                </c:pt>
                <c:pt idx="2">
                  <c:v>25843.9</c:v>
                </c:pt>
              </c:numCache>
            </c:numRef>
          </c:val>
        </c:ser>
        <c:marker val="1"/>
        <c:axId val="80757888"/>
        <c:axId val="80759808"/>
      </c:lineChart>
      <c:catAx>
        <c:axId val="80757888"/>
        <c:scaling>
          <c:orientation val="minMax"/>
        </c:scaling>
        <c:delete val="1"/>
        <c:axPos val="b"/>
        <c:numFmt formatCode="General" sourceLinked="1"/>
        <c:tickLblPos val="none"/>
        <c:crossAx val="80759808"/>
        <c:crosses val="autoZero"/>
        <c:auto val="1"/>
        <c:lblAlgn val="ctr"/>
        <c:lblOffset val="100"/>
      </c:catAx>
      <c:valAx>
        <c:axId val="80759808"/>
        <c:scaling>
          <c:orientation val="minMax"/>
        </c:scaling>
        <c:delete val="1"/>
        <c:axPos val="l"/>
        <c:numFmt formatCode="#,##0.0" sourceLinked="1"/>
        <c:tickLblPos val="none"/>
        <c:crossAx val="807578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271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dPt>
            <c:idx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128989.8</c:v>
                </c:pt>
                <c:pt idx="1">
                  <c:v>109021.6</c:v>
                </c:pt>
                <c:pt idx="2">
                  <c:v>111784.9</c:v>
                </c:pt>
              </c:numCache>
            </c:numRef>
          </c:val>
        </c:ser>
        <c:overlap val="100"/>
        <c:axId val="81944960"/>
        <c:axId val="81946496"/>
      </c:barChart>
      <c:catAx>
        <c:axId val="81944960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81946496"/>
        <c:crosses val="autoZero"/>
        <c:auto val="1"/>
        <c:lblAlgn val="ctr"/>
        <c:lblOffset val="100"/>
      </c:catAx>
      <c:valAx>
        <c:axId val="81946496"/>
        <c:scaling>
          <c:orientation val="minMax"/>
        </c:scaling>
        <c:delete val="1"/>
        <c:axPos val="l"/>
        <c:numFmt formatCode="#,##0.00" sourceLinked="1"/>
        <c:tickLblPos val="none"/>
        <c:crossAx val="819449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128989.8</c:v>
                </c:pt>
                <c:pt idx="1">
                  <c:v>124075.7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109021.6</c:v>
                </c:pt>
                <c:pt idx="1">
                  <c:v>112975.2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111784.9</c:v>
                </c:pt>
                <c:pt idx="1">
                  <c:v>115170.6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2338124046823337E-2"/>
          <c:y val="0.50380304966114853"/>
          <c:w val="0.89428530758487212"/>
          <c:h val="0.49619695033885153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129265.3</c:v>
                </c:pt>
                <c:pt idx="1">
                  <c:v>109294</c:v>
                </c:pt>
                <c:pt idx="2">
                  <c:v>112057.3</c:v>
                </c:pt>
              </c:numCache>
            </c:numRef>
          </c:val>
        </c:ser>
        <c:marker val="1"/>
        <c:axId val="83718144"/>
        <c:axId val="83719680"/>
      </c:lineChart>
      <c:catAx>
        <c:axId val="83718144"/>
        <c:scaling>
          <c:orientation val="minMax"/>
        </c:scaling>
        <c:delete val="1"/>
        <c:axPos val="b"/>
        <c:numFmt formatCode="General" sourceLinked="1"/>
        <c:tickLblPos val="none"/>
        <c:crossAx val="83719680"/>
        <c:crosses val="autoZero"/>
        <c:auto val="1"/>
        <c:lblAlgn val="ctr"/>
        <c:lblOffset val="100"/>
      </c:catAx>
      <c:valAx>
        <c:axId val="83719680"/>
        <c:scaling>
          <c:orientation val="minMax"/>
        </c:scaling>
        <c:delete val="1"/>
        <c:axPos val="l"/>
        <c:numFmt formatCode="#,##0.0" sourceLinked="1"/>
        <c:tickLblPos val="none"/>
        <c:crossAx val="8371814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66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2328.6</c:v>
                </c:pt>
                <c:pt idx="1">
                  <c:v>248707.6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40032.6</c:v>
                </c:pt>
                <c:pt idx="1">
                  <c:v>213032.9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35529.5</c:v>
                </c:pt>
                <c:pt idx="1">
                  <c:v>186467.3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35614.800000000003</c:v>
                </c:pt>
                <c:pt idx="1">
                  <c:v>191340.7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14661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8164.4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711.9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12077.5</c:v>
                </c:pt>
              </c:numCache>
            </c:numRef>
          </c:val>
        </c:ser>
        <c:shape val="box"/>
        <c:axId val="86001536"/>
        <c:axId val="86003072"/>
        <c:axId val="0"/>
      </c:bar3DChart>
      <c:catAx>
        <c:axId val="86001536"/>
        <c:scaling>
          <c:orientation val="minMax"/>
        </c:scaling>
        <c:delete val="1"/>
        <c:axPos val="b"/>
        <c:numFmt formatCode="General" sourceLinked="1"/>
        <c:tickLblPos val="none"/>
        <c:crossAx val="86003072"/>
        <c:crosses val="autoZero"/>
        <c:auto val="1"/>
        <c:lblAlgn val="ctr"/>
        <c:lblOffset val="100"/>
      </c:catAx>
      <c:valAx>
        <c:axId val="86003072"/>
        <c:scaling>
          <c:orientation val="minMax"/>
        </c:scaling>
        <c:delete val="1"/>
        <c:axPos val="l"/>
        <c:numFmt formatCode="#,##0.0" sourceLinked="1"/>
        <c:tickLblPos val="none"/>
        <c:crossAx val="86001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505"/>
          <c:y val="0.27091808175160137"/>
          <c:w val="0.30393235439964783"/>
          <c:h val="0.53914575730901848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14979.3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7948.7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684.5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11917</c:v>
                </c:pt>
              </c:numCache>
            </c:numRef>
          </c:val>
        </c:ser>
        <c:shape val="box"/>
        <c:axId val="92066560"/>
        <c:axId val="92068096"/>
        <c:axId val="0"/>
      </c:bar3DChart>
      <c:catAx>
        <c:axId val="92066560"/>
        <c:scaling>
          <c:orientation val="minMax"/>
        </c:scaling>
        <c:delete val="1"/>
        <c:axPos val="b"/>
        <c:numFmt formatCode="General" sourceLinked="1"/>
        <c:tickLblPos val="none"/>
        <c:crossAx val="92068096"/>
        <c:crosses val="autoZero"/>
        <c:auto val="1"/>
        <c:lblAlgn val="ctr"/>
        <c:lblOffset val="100"/>
      </c:catAx>
      <c:valAx>
        <c:axId val="92068096"/>
        <c:scaling>
          <c:orientation val="minMax"/>
        </c:scaling>
        <c:delete val="1"/>
        <c:axPos val="l"/>
        <c:numFmt formatCode="#,##0.0" sourceLinked="1"/>
        <c:tickLblPos val="none"/>
        <c:crossAx val="92066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0928"/>
          <c:y val="0.27091808175160154"/>
          <c:w val="6.9490246341192524E-2"/>
          <c:h val="0.52738769766322269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>
        <c:manualLayout>
          <c:layoutTarget val="inner"/>
          <c:xMode val="edge"/>
          <c:yMode val="edge"/>
          <c:x val="1.2905070168355312E-2"/>
          <c:y val="3.5273858460171219E-2"/>
          <c:w val="0.65841346218983865"/>
          <c:h val="0.8706625189793726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2019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18929.2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2019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8425.2000000000007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2019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763.8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2019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11914.4</c:v>
                </c:pt>
              </c:numCache>
            </c:numRef>
          </c:val>
        </c:ser>
        <c:shape val="box"/>
        <c:axId val="92344704"/>
        <c:axId val="92346240"/>
        <c:axId val="0"/>
      </c:bar3DChart>
      <c:catAx>
        <c:axId val="92344704"/>
        <c:scaling>
          <c:orientation val="minMax"/>
        </c:scaling>
        <c:delete val="1"/>
        <c:axPos val="b"/>
        <c:numFmt formatCode="General" sourceLinked="1"/>
        <c:tickLblPos val="none"/>
        <c:crossAx val="92346240"/>
        <c:crosses val="autoZero"/>
        <c:auto val="1"/>
        <c:lblAlgn val="ctr"/>
        <c:lblOffset val="100"/>
      </c:catAx>
      <c:valAx>
        <c:axId val="92346240"/>
        <c:scaling>
          <c:orientation val="minMax"/>
        </c:scaling>
        <c:delete val="1"/>
        <c:axPos val="l"/>
        <c:numFmt formatCode="#,##0.0" sourceLinked="1"/>
        <c:tickLblPos val="none"/>
        <c:crossAx val="92344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975552851851317"/>
          <c:y val="0.27091808175160176"/>
          <c:w val="7.8093626453429502E-2"/>
          <c:h val="0.56266155612339586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282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dPt>
            <c:idx val="0"/>
            <c:spPr>
              <a:solidFill>
                <a:srgbClr val="0033CC"/>
              </a:solidFill>
              <a:ln>
                <a:solidFill>
                  <a:srgbClr val="0066FF"/>
                </a:solidFill>
              </a:ln>
            </c:spPr>
          </c:dPt>
          <c:dPt>
            <c:idx val="1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0066FF"/>
                </a:solidFill>
              </a:ln>
            </c:spPr>
          </c:dPt>
          <c:dPt>
            <c:idx val="2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0198E-3"/>
                  <c:y val="-0.38828603816538981"/>
                </c:manualLayout>
              </c:layout>
              <c:showVal val="1"/>
            </c:dLbl>
            <c:dLbl>
              <c:idx val="1"/>
              <c:layout>
                <c:manualLayout>
                  <c:x val="-6.1883962210826579E-3"/>
                  <c:y val="-0.39575307736087906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0.35841788138343778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21512.5</c:v>
                </c:pt>
                <c:pt idx="1">
                  <c:v>17234</c:v>
                </c:pt>
                <c:pt idx="2">
                  <c:v>19630.7</c:v>
                </c:pt>
              </c:numCache>
            </c:numRef>
          </c:val>
        </c:ser>
        <c:overlap val="100"/>
        <c:axId val="92371584"/>
        <c:axId val="95073024"/>
      </c:barChart>
      <c:catAx>
        <c:axId val="92371584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95073024"/>
        <c:crosses val="autoZero"/>
        <c:auto val="1"/>
        <c:lblAlgn val="ctr"/>
        <c:lblOffset val="100"/>
      </c:catAx>
      <c:valAx>
        <c:axId val="95073024"/>
        <c:scaling>
          <c:orientation val="minMax"/>
        </c:scaling>
        <c:delete val="1"/>
        <c:axPos val="l"/>
        <c:numFmt formatCode="#,##0.0" sourceLinked="1"/>
        <c:tickLblPos val="none"/>
        <c:crossAx val="923715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21512.5</c:v>
                </c:pt>
                <c:pt idx="1">
                  <c:v>234553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17234</c:v>
                </c:pt>
                <c:pt idx="1">
                  <c:v>204762.8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19630.7</c:v>
                </c:pt>
                <c:pt idx="1">
                  <c:v>207324.79999999999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chemeClr val="bg1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chemeClr val="bg1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248707.6</c:v>
                </c:pt>
                <c:pt idx="1">
                  <c:v>46540.3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2338124046823357E-2"/>
          <c:y val="0.2480675758249084"/>
          <c:w val="0.9289293613840901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21512.5</c:v>
                </c:pt>
                <c:pt idx="1">
                  <c:v>17234</c:v>
                </c:pt>
                <c:pt idx="2">
                  <c:v>19630.7</c:v>
                </c:pt>
              </c:numCache>
            </c:numRef>
          </c:val>
        </c:ser>
        <c:marker val="1"/>
        <c:axId val="98079488"/>
        <c:axId val="98081024"/>
      </c:lineChart>
      <c:catAx>
        <c:axId val="98079488"/>
        <c:scaling>
          <c:orientation val="minMax"/>
        </c:scaling>
        <c:delete val="1"/>
        <c:axPos val="b"/>
        <c:numFmt formatCode="General" sourceLinked="1"/>
        <c:tickLblPos val="none"/>
        <c:crossAx val="98081024"/>
        <c:crosses val="autoZero"/>
        <c:auto val="1"/>
        <c:lblAlgn val="ctr"/>
        <c:lblOffset val="100"/>
      </c:catAx>
      <c:valAx>
        <c:axId val="98081024"/>
        <c:scaling>
          <c:orientation val="minMax"/>
        </c:scaling>
        <c:delete val="1"/>
        <c:axPos val="l"/>
        <c:numFmt formatCode="#,##0.0" sourceLinked="1"/>
        <c:tickLblPos val="none"/>
        <c:crossAx val="980794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FF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40032.6</c:v>
                </c:pt>
                <c:pt idx="1">
                  <c:v>213032.9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FF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35529.5</c:v>
                </c:pt>
                <c:pt idx="1">
                  <c:v>186467.3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rgbClr val="00FF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35614.800000000003</c:v>
                </c:pt>
                <c:pt idx="1">
                  <c:v>191340.7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28158.1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layout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253065.5</c:v>
                </c:pt>
              </c:numCache>
            </c:numRef>
          </c:val>
        </c:ser>
        <c:shape val="box"/>
        <c:axId val="107229568"/>
        <c:axId val="107231104"/>
        <c:axId val="0"/>
      </c:bar3DChart>
      <c:catAx>
        <c:axId val="107229568"/>
        <c:scaling>
          <c:orientation val="minMax"/>
        </c:scaling>
        <c:axPos val="b"/>
        <c:numFmt formatCode="General" sourceLinked="1"/>
        <c:tickLblPos val="nextTo"/>
        <c:crossAx val="107231104"/>
        <c:crosses val="autoZero"/>
        <c:auto val="1"/>
        <c:lblAlgn val="ctr"/>
        <c:lblOffset val="100"/>
      </c:catAx>
      <c:valAx>
        <c:axId val="107231104"/>
        <c:scaling>
          <c:orientation val="minMax"/>
        </c:scaling>
        <c:delete val="1"/>
        <c:axPos val="l"/>
        <c:numFmt formatCode="#,##0.0" sourceLinked="1"/>
        <c:tickLblPos val="none"/>
        <c:crossAx val="107229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108"/>
          <c:w val="6.7431244321407194E-2"/>
          <c:h val="0.42311606954066144"/>
        </c:manualLayout>
      </c:layout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28677.200000000001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layout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221996.79999999999</c:v>
                </c:pt>
              </c:numCache>
            </c:numRef>
          </c:val>
        </c:ser>
        <c:shape val="box"/>
        <c:axId val="107256832"/>
        <c:axId val="107266816"/>
        <c:axId val="0"/>
      </c:bar3DChart>
      <c:catAx>
        <c:axId val="107256832"/>
        <c:scaling>
          <c:orientation val="minMax"/>
        </c:scaling>
        <c:axPos val="b"/>
        <c:numFmt formatCode="General" sourceLinked="1"/>
        <c:tickLblPos val="nextTo"/>
        <c:crossAx val="107266816"/>
        <c:crosses val="autoZero"/>
        <c:auto val="1"/>
        <c:lblAlgn val="ctr"/>
        <c:lblOffset val="100"/>
      </c:catAx>
      <c:valAx>
        <c:axId val="107266816"/>
        <c:scaling>
          <c:orientation val="minMax"/>
        </c:scaling>
        <c:delete val="1"/>
        <c:axPos val="l"/>
        <c:numFmt formatCode="#,##0.0" sourceLinked="1"/>
        <c:tickLblPos val="none"/>
        <c:crossAx val="107256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5516"/>
          <c:y val="0.28844196522967108"/>
          <c:w val="9.7911810240290095E-2"/>
          <c:h val="0.42311606954066144"/>
        </c:manualLayout>
      </c:layout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29155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layout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226955.5</c:v>
                </c:pt>
              </c:numCache>
            </c:numRef>
          </c:val>
        </c:ser>
        <c:shape val="box"/>
        <c:axId val="107607936"/>
        <c:axId val="107609472"/>
        <c:axId val="0"/>
      </c:bar3DChart>
      <c:catAx>
        <c:axId val="107607936"/>
        <c:scaling>
          <c:orientation val="minMax"/>
        </c:scaling>
        <c:axPos val="b"/>
        <c:numFmt formatCode="General" sourceLinked="1"/>
        <c:tickLblPos val="nextTo"/>
        <c:crossAx val="107609472"/>
        <c:crosses val="autoZero"/>
        <c:auto val="1"/>
        <c:lblAlgn val="ctr"/>
        <c:lblOffset val="100"/>
      </c:catAx>
      <c:valAx>
        <c:axId val="107609472"/>
        <c:scaling>
          <c:orientation val="minMax"/>
        </c:scaling>
        <c:delete val="1"/>
        <c:axPos val="l"/>
        <c:numFmt formatCode="#,##0.0" sourceLinked="1"/>
        <c:tickLblPos val="none"/>
        <c:crossAx val="107607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2665"/>
          <c:y val="0.29982062924908143"/>
          <c:w val="0.29936894378554718"/>
          <c:h val="0.42311606954066144"/>
        </c:manualLayout>
      </c:layout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3.8009922765783292E-2"/>
          <c:y val="9.4567144054701027E-2"/>
          <c:w val="0.61052539944121431"/>
          <c:h val="0.7868153538495734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rgbClr val="9999FF"/>
            </a:solidFill>
          </c:spPr>
          <c:dPt>
            <c:idx val="0"/>
            <c:spPr>
              <a:gradFill flip="none" rotWithShape="1">
                <a:gsLst>
                  <a:gs pos="0">
                    <a:srgbClr val="00CC00">
                      <a:shade val="30000"/>
                      <a:satMod val="115000"/>
                    </a:srgbClr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CC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rgbClr val="008000"/>
                </a:solidFill>
                <a:prstDash val="solid"/>
              </a:ln>
              <a:effectLst/>
            </c:spPr>
          </c:dPt>
          <c:dPt>
            <c:idx val="1"/>
            <c:explosion val="12"/>
            <c:spPr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solidFill>
                  <a:srgbClr val="FF6600"/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0.16709923177260191"/>
                  <c:y val="-5.2531953813917419E-2"/>
                </c:manualLayout>
              </c:layout>
              <c:showVal val="1"/>
            </c:dLbl>
            <c:dLbl>
              <c:idx val="1"/>
              <c:layout>
                <c:manualLayout>
                  <c:x val="0.16602386257494023"/>
                  <c:y val="2.5597756405444441E-3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</c:dLbls>
          <c:cat>
            <c:strRef>
              <c:f>Лист1!$A$2:$A$3</c:f>
              <c:strCache>
                <c:ptCount val="2"/>
                <c:pt idx="0">
                  <c:v>Собственные средства</c:v>
                </c:pt>
                <c:pt idx="1">
                  <c:v>Областные средства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2497.1</c:v>
                </c:pt>
                <c:pt idx="1">
                  <c:v>2606.1999999999998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7410464133822989"/>
          <c:y val="0.11488000041339075"/>
          <c:w val="0.30425424053733574"/>
          <c:h val="0.28226482587206148"/>
        </c:manualLayout>
      </c:layout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0"/>
      <c:perspective val="30"/>
    </c:view3D>
    <c:floor>
      <c:spPr>
        <a:solidFill>
          <a:srgbClr val="008080"/>
        </a:solidFill>
        <a:ln>
          <a:solidFill>
            <a:srgbClr val="00CC99"/>
          </a:solidFill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c:spPr>
    </c:floor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6.5148371669726854E-2"/>
          <c:y val="1.6508986081649839E-2"/>
          <c:w val="0.89152399337088184"/>
          <c:h val="0.66399341514606613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Непрограммная часть расходов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3300"/>
              </a:solidFill>
            </a:ln>
            <a:scene3d>
              <a:camera prst="orthographicFront"/>
              <a:lightRig rig="threePt" dir="t"/>
            </a:scene3d>
            <a:sp3d/>
          </c:spPr>
          <c:dLbls>
            <c:dLbl>
              <c:idx val="0"/>
              <c:layout>
                <c:manualLayout>
                  <c:x val="1.4054120092566861E-3"/>
                  <c:y val="-2.2558862968714125E-2"/>
                </c:manualLayout>
              </c:layout>
              <c:showVal val="1"/>
            </c:dLbl>
            <c:dLbl>
              <c:idx val="1"/>
              <c:layout>
                <c:manualLayout>
                  <c:x val="7.0270600462834284E-3"/>
                  <c:y val="-2.6660474417571221E-2"/>
                </c:manualLayout>
              </c:layout>
              <c:showVal val="1"/>
            </c:dLbl>
            <c:dLbl>
              <c:idx val="2"/>
              <c:layout>
                <c:manualLayout>
                  <c:x val="1.4053013468937521E-3"/>
                  <c:y val="-2.4609668693142621E-2"/>
                </c:manualLayout>
              </c:layout>
              <c:showVal val="1"/>
            </c:dLbl>
            <c:dLbl>
              <c:idx val="3"/>
              <c:layout>
                <c:manualLayout>
                  <c:x val="-4.2162360277700674E-3"/>
                  <c:y val="-2.2558862968714125E-2"/>
                </c:manualLayout>
              </c:layout>
              <c:showVal val="1"/>
            </c:dLbl>
            <c:dLbl>
              <c:idx val="4"/>
              <c:layout>
                <c:manualLayout>
                  <c:x val="4.2162360277700674E-3"/>
                  <c:y val="-1.8457251519857078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>
                    <a:solidFill>
                      <a:schemeClr val="bg1"/>
                    </a:solidFill>
                    <a:latin typeface="Bookman Old Style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5"/>
                <c:pt idx="0">
                  <c:v>2017 г (отчет)</c:v>
                </c:pt>
                <c:pt idx="1">
                  <c:v>2018 г (оценка)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3.3</c:v>
                </c:pt>
                <c:pt idx="1">
                  <c:v>4.5</c:v>
                </c:pt>
                <c:pt idx="2">
                  <c:v>3.1</c:v>
                </c:pt>
                <c:pt idx="3">
                  <c:v>2.6</c:v>
                </c:pt>
                <c:pt idx="4">
                  <c:v>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в рамках муниципальных программ</c:v>
                </c:pt>
              </c:strCache>
            </c:strRef>
          </c:tx>
          <c:spPr>
            <a:solidFill>
              <a:srgbClr val="00CC66"/>
            </a:soli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c:spPr>
          <c:dPt>
            <c:idx val="0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Lbls>
            <c:txPr>
              <a:bodyPr/>
              <a:lstStyle/>
              <a:p>
                <a:pPr>
                  <a:defRPr sz="1200" b="0">
                    <a:solidFill>
                      <a:schemeClr val="bg1"/>
                    </a:solidFill>
                    <a:latin typeface="Bookman Old Style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5"/>
                <c:pt idx="0">
                  <c:v>2017 г (отчет)</c:v>
                </c:pt>
                <c:pt idx="1">
                  <c:v>2018 г (оценка)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</c:strCache>
            </c:strRef>
          </c:cat>
          <c:val>
            <c:numRef>
              <c:f>Лист1!$C$2:$C$7</c:f>
              <c:numCache>
                <c:formatCode>#,##0.0</c:formatCode>
                <c:ptCount val="6"/>
                <c:pt idx="0">
                  <c:v>96.7</c:v>
                </c:pt>
                <c:pt idx="1">
                  <c:v>95.5</c:v>
                </c:pt>
                <c:pt idx="2">
                  <c:v>96.9</c:v>
                </c:pt>
                <c:pt idx="3">
                  <c:v>97.4</c:v>
                </c:pt>
                <c:pt idx="4">
                  <c:v>97.5</c:v>
                </c:pt>
              </c:numCache>
            </c:numRef>
          </c:val>
        </c:ser>
        <c:gapWidth val="100"/>
        <c:shape val="box"/>
        <c:axId val="118604160"/>
        <c:axId val="118605696"/>
        <c:axId val="0"/>
      </c:bar3DChart>
      <c:catAx>
        <c:axId val="118604160"/>
        <c:scaling>
          <c:orientation val="minMax"/>
        </c:scaling>
        <c:axPos val="b"/>
        <c:numFmt formatCode="General" sourceLinked="1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200" b="0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defRPr>
            </a:pPr>
            <a:endParaRPr lang="ru-RU"/>
          </a:p>
        </c:txPr>
        <c:crossAx val="118605696"/>
        <c:crosses val="autoZero"/>
        <c:auto val="1"/>
        <c:lblAlgn val="ctr"/>
        <c:lblOffset val="100"/>
      </c:catAx>
      <c:valAx>
        <c:axId val="118605696"/>
        <c:scaling>
          <c:orientation val="minMax"/>
        </c:scaling>
        <c:axPos val="l"/>
        <c:majorGridlines>
          <c:spPr>
            <a:ln w="9525" cap="flat" cmpd="sng" algn="ctr">
              <a:solidFill>
                <a:srgbClr val="008080"/>
              </a:solidFill>
              <a:prstDash val="solid"/>
            </a:ln>
            <a:effectLst/>
          </c:spPr>
        </c:majorGridlines>
        <c:numFmt formatCode="0%" sourceLinked="1"/>
        <c:tickLblPos val="nextTo"/>
        <c:txPr>
          <a:bodyPr/>
          <a:lstStyle/>
          <a:p>
            <a:pPr>
              <a:defRPr sz="1400" b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8604160"/>
        <c:crosses val="autoZero"/>
        <c:crossBetween val="between"/>
      </c:valAx>
      <c:spPr>
        <a:noFill/>
        <a:ln w="25400">
          <a:noFill/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c:spPr>
    </c:plotArea>
    <c:legend>
      <c:legendPos val="r"/>
      <c:layout>
        <c:manualLayout>
          <c:xMode val="edge"/>
          <c:yMode val="edge"/>
          <c:x val="0.78139735384592957"/>
          <c:y val="0.1148409670374175"/>
          <c:w val="0.19402659722690188"/>
          <c:h val="0.25014027977200848"/>
        </c:manualLayout>
      </c:layout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8.398537728612174E-4"/>
          <c:y val="0"/>
          <c:w val="0.95212833494691052"/>
          <c:h val="0.9552067474798287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</c:spPr>
          <c:dPt>
            <c:idx val="0"/>
            <c:spPr>
              <a:solidFill>
                <a:srgbClr val="0099FF"/>
              </a:solidFill>
              <a:ln>
                <a:noFill/>
              </a:ln>
            </c:spPr>
          </c:dPt>
          <c:dPt>
            <c:idx val="1"/>
            <c:spPr>
              <a:solidFill>
                <a:srgbClr val="0099FF"/>
              </a:solidFill>
              <a:ln>
                <a:noFill/>
              </a:ln>
            </c:spPr>
          </c:dPt>
          <c:dPt>
            <c:idx val="2"/>
            <c:spPr>
              <a:solidFill>
                <a:srgbClr val="0099FF"/>
              </a:solidFill>
              <a:ln>
                <a:noFill/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76,7 %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74,5 %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77,2 %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188015.3</c:v>
                </c:pt>
                <c:pt idx="1">
                  <c:v>159537.9</c:v>
                </c:pt>
                <c:pt idx="2">
                  <c:v>167624.79999999999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66FF33"/>
            </a:solidFill>
          </c:spPr>
          <c:dLbls>
            <c:dLbl>
              <c:idx val="0"/>
              <c:layout>
                <c:manualLayout>
                  <c:x val="-4.1992688643060824E-3"/>
                  <c:y val="1.318723440108892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0</a:t>
                    </a:r>
                    <a:r>
                      <a:rPr lang="en-US" smtClean="0"/>
                      <a:t>,5</a:t>
                    </a:r>
                    <a:r>
                      <a:rPr lang="ru-RU" smtClean="0"/>
                      <a:t> 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-1.2597806592918247E-2"/>
                  <c:y val="1.6955015658542901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0,6</a:t>
                    </a:r>
                    <a:r>
                      <a:rPr lang="ru-RU" baseline="0" smtClean="0"/>
                      <a:t> 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1332.5</c:v>
                </c:pt>
                <c:pt idx="1">
                  <c:v>1332.5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24,8 %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24,8 %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22,8 %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55794</c:v>
                </c:pt>
                <c:pt idx="1">
                  <c:v>53087.7</c:v>
                </c:pt>
                <c:pt idx="2">
                  <c:v>49492.9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Столбец4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-4.1992688643060824E-3"/>
                  <c:y val="1.13033437723619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0,1</a:t>
                    </a:r>
                    <a:r>
                      <a:rPr lang="ru-RU" baseline="0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1.2597806592918247E-2"/>
                  <c:y val="7.535562514907999E-3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0,1 %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99</c:v>
                </c:pt>
                <c:pt idx="1">
                  <c:v>99</c:v>
                </c:pt>
                <c:pt idx="2">
                  <c:v>0</c:v>
                </c:pt>
              </c:numCache>
            </c:numRef>
          </c:val>
        </c:ser>
        <c:overlap val="100"/>
        <c:axId val="123556224"/>
        <c:axId val="123557760"/>
      </c:barChart>
      <c:catAx>
        <c:axId val="123556224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3366"/>
            </a:solidFill>
          </a:ln>
        </c:spPr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23557760"/>
        <c:crosses val="autoZero"/>
        <c:auto val="1"/>
        <c:lblAlgn val="ctr"/>
        <c:lblOffset val="100"/>
      </c:catAx>
      <c:valAx>
        <c:axId val="123557760"/>
        <c:scaling>
          <c:orientation val="minMax"/>
        </c:scaling>
        <c:delete val="1"/>
        <c:axPos val="l"/>
        <c:numFmt formatCode="General" sourceLinked="1"/>
        <c:tickLblPos val="none"/>
        <c:crossAx val="1235562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37999.699999999997</c:v>
                </c:pt>
                <c:pt idx="1">
                  <c:v>211130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296"/>
          <c:h val="0.8379268500683035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9900"/>
            </a:solidFill>
          </c:spPr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showVal val="1"/>
            </c:dLbl>
            <c:delete val="1"/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22359.3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33CC"/>
            </a:solidFill>
          </c:spPr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19199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2.2247603565222339E-2"/>
                  <c:y val="0.24250777691367617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15861.7</c:v>
                </c:pt>
              </c:numCache>
            </c:numRef>
          </c:val>
        </c:ser>
        <c:shape val="cylinder"/>
        <c:axId val="123778176"/>
        <c:axId val="123779712"/>
        <c:axId val="0"/>
      </c:bar3DChart>
      <c:catAx>
        <c:axId val="12377817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3779712"/>
        <c:crosses val="autoZero"/>
        <c:auto val="1"/>
        <c:lblAlgn val="ctr"/>
        <c:lblOffset val="100"/>
      </c:catAx>
      <c:valAx>
        <c:axId val="12377971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377817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318"/>
          <c:h val="0.8379268500683035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33407.199999999997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>
                  <a:defRPr sz="12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33861.199999999997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2.1106563215225214E-2"/>
                  <c:y val="0.2300469030011159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33631.199999999997</c:v>
                </c:pt>
              </c:numCache>
            </c:numRef>
          </c:val>
        </c:ser>
        <c:shape val="cylinder"/>
        <c:axId val="127010688"/>
        <c:axId val="127012224"/>
        <c:axId val="0"/>
      </c:bar3DChart>
      <c:catAx>
        <c:axId val="12701068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7012224"/>
        <c:crosses val="autoZero"/>
        <c:auto val="1"/>
        <c:lblAlgn val="ctr"/>
        <c:lblOffset val="100"/>
      </c:catAx>
      <c:valAx>
        <c:axId val="12701222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7010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637603396043661"/>
          <c:y val="0.39213749912561224"/>
          <c:w val="0.17824338312804536"/>
          <c:h val="0.20919280573763421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34"/>
          <c:h val="0.8296467059215643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1.3310889984970242E-2"/>
                  <c:y val="0.2351590564011407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1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142667.79999999999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1.9966334977455421E-2"/>
                  <c:y val="0.24103803281116976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118611.4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2.9949502466183046E-2"/>
                  <c:y val="0.2380985446061549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126597.6</c:v>
                </c:pt>
              </c:numCache>
            </c:numRef>
          </c:val>
        </c:ser>
        <c:shape val="cylinder"/>
        <c:axId val="138170368"/>
        <c:axId val="138171904"/>
        <c:axId val="0"/>
      </c:bar3DChart>
      <c:catAx>
        <c:axId val="13817036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38171904"/>
        <c:crosses val="autoZero"/>
        <c:auto val="1"/>
        <c:lblAlgn val="ctr"/>
        <c:lblOffset val="100"/>
      </c:catAx>
      <c:valAx>
        <c:axId val="13817190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817036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8094327902960294"/>
          <c:y val="2.3576299671210582E-2"/>
          <c:w val="0.61280855799450362"/>
          <c:h val="0.8203172249733335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2.5653715243760842E-2"/>
                  <c:y val="0.1625303071904250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45239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2.5653715243760842E-2"/>
                  <c:y val="0.16006772677844838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40566.9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6.4134288109402061E-3"/>
                  <c:y val="0.17730578966228144"/>
                </c:manualLayout>
              </c:layout>
              <c:spPr/>
              <c:txPr>
                <a:bodyPr rot="-5400000" vert="horz"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40754.800000000003</c:v>
                </c:pt>
              </c:numCache>
            </c:numRef>
          </c:val>
        </c:ser>
        <c:shape val="cylinder"/>
        <c:axId val="139741824"/>
        <c:axId val="139772288"/>
        <c:axId val="0"/>
      </c:bar3DChart>
      <c:catAx>
        <c:axId val="13974182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39772288"/>
        <c:crosses val="autoZero"/>
        <c:auto val="1"/>
        <c:lblAlgn val="ctr"/>
        <c:lblOffset val="100"/>
      </c:catAx>
      <c:valAx>
        <c:axId val="13977228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974182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5980074365704294"/>
          <c:y val="8.6411378213717679E-2"/>
          <c:w val="0.61280855799450373"/>
          <c:h val="0.8233419240916425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A50021"/>
            </a:solidFill>
          </c:spPr>
          <c:dLbls>
            <c:dLbl>
              <c:idx val="0"/>
              <c:layout>
                <c:manualLayout>
                  <c:x val="2.2222222222222251E-2"/>
                  <c:y val="0.21075988511218444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993300"/>
            </a:solidFill>
          </c:spPr>
          <c:dLbls>
            <c:dLbl>
              <c:idx val="0"/>
              <c:layout>
                <c:manualLayout>
                  <c:x val="2.2222222222222251E-2"/>
                  <c:y val="0.21075988511218444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9900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40701056"/>
        <c:axId val="140780672"/>
        <c:axId val="0"/>
      </c:bar3DChart>
      <c:catAx>
        <c:axId val="14070105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40780672"/>
        <c:crosses val="autoZero"/>
        <c:auto val="1"/>
        <c:lblAlgn val="ctr"/>
        <c:lblOffset val="100"/>
      </c:catAx>
      <c:valAx>
        <c:axId val="14078067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0701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6819772528448"/>
          <c:y val="0.41721605831591357"/>
          <c:w val="0.1642069116360455"/>
          <c:h val="0.15138643225956325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8608"/>
          <c:h val="0.8037393208664198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CC66"/>
            </a:solidFill>
          </c:spPr>
          <c:dLbls>
            <c:dLbl>
              <c:idx val="0"/>
              <c:layout>
                <c:manualLayout>
                  <c:x val="1.9444444444444445E-2"/>
                  <c:y val="0.26170927244643016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2.7777777777777877E-2"/>
                  <c:y val="0.26170927244643016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99FF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41097984"/>
        <c:axId val="141116160"/>
        <c:axId val="0"/>
      </c:bar3DChart>
      <c:catAx>
        <c:axId val="14109798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41116160"/>
        <c:crosses val="autoZero"/>
        <c:auto val="1"/>
        <c:lblAlgn val="ctr"/>
        <c:lblOffset val="100"/>
      </c:catAx>
      <c:valAx>
        <c:axId val="14111616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109798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714731233587812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1.7291107088319164E-2"/>
                  <c:y val="0.2849013702016278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2.0749328505982996E-2"/>
                  <c:y val="0.2929646165280889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71.5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CC33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41847936"/>
        <c:axId val="141898880"/>
        <c:axId val="0"/>
      </c:bar3DChart>
      <c:catAx>
        <c:axId val="14184793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41898880"/>
        <c:crosses val="autoZero"/>
        <c:auto val="1"/>
        <c:lblAlgn val="ctr"/>
        <c:lblOffset val="100"/>
      </c:catAx>
      <c:valAx>
        <c:axId val="14189888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1847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256220502248658"/>
          <c:y val="0.27381472395338702"/>
          <c:w val="0.20443098914935487"/>
          <c:h val="0.21889597438723599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75438560275627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99FF"/>
            </a:solidFill>
          </c:spPr>
          <c:dLbls>
            <c:dLbl>
              <c:idx val="0"/>
              <c:layout>
                <c:manualLayout>
                  <c:x val="3.0794638338244598E-2"/>
                  <c:y val="0.3243524302311576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1.959658803342847E-2"/>
                  <c:y val="0.3243524302311576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CC33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47158912"/>
        <c:axId val="147160448"/>
        <c:axId val="0"/>
      </c:bar3DChart>
      <c:catAx>
        <c:axId val="14715891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47160448"/>
        <c:crosses val="autoZero"/>
        <c:auto val="1"/>
        <c:lblAlgn val="ctr"/>
        <c:lblOffset val="100"/>
      </c:catAx>
      <c:valAx>
        <c:axId val="14716044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7158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6791"/>
          <c:y val="0.26843915602846774"/>
          <c:w val="0.20443098914935484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9900"/>
            </a:solidFill>
          </c:spPr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delete val="1"/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2.7847782994871981E-2"/>
                  <c:y val="0.3028974494060817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FF99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47608320"/>
        <c:axId val="147609856"/>
        <c:axId val="0"/>
      </c:bar3DChart>
      <c:catAx>
        <c:axId val="14760832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47609856"/>
        <c:crosses val="autoZero"/>
        <c:auto val="1"/>
        <c:lblAlgn val="ctr"/>
        <c:lblOffset val="100"/>
      </c:catAx>
      <c:valAx>
        <c:axId val="147609856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7608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6803"/>
          <c:y val="0.26843915602846774"/>
          <c:w val="0.20443098914935487"/>
          <c:h val="0.2341359860435652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delete val="1"/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</c:spPr>
          <c:dLbls>
            <c:dLbl>
              <c:idx val="0"/>
              <c:layout>
                <c:manualLayout>
                  <c:x val="2.7847782994871992E-2"/>
                  <c:y val="0.3028974494060817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47421440"/>
        <c:axId val="147636224"/>
        <c:axId val="0"/>
      </c:bar3DChart>
      <c:catAx>
        <c:axId val="14742144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47636224"/>
        <c:crosses val="autoZero"/>
        <c:auto val="1"/>
        <c:lblAlgn val="ctr"/>
        <c:lblOffset val="100"/>
      </c:catAx>
      <c:valAx>
        <c:axId val="14763622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7421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02984658624791"/>
          <c:y val="0.26843915602846774"/>
          <c:w val="0.21061938537043695"/>
          <c:h val="0.2341359860435652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38937.5</c:v>
                </c:pt>
                <c:pt idx="1">
                  <c:v>186995.1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1.3971796773065049E-2"/>
                  <c:y val="0.32385055517238115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99FF66"/>
            </a:solidFill>
          </c:spPr>
          <c:dLbls>
            <c:dLbl>
              <c:idx val="0"/>
              <c:layout>
                <c:manualLayout>
                  <c:x val="1.3971796773065023E-2"/>
                  <c:y val="0.32385055517238115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38.5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9966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47917824"/>
        <c:axId val="147927808"/>
        <c:axId val="0"/>
      </c:bar3DChart>
      <c:catAx>
        <c:axId val="14791782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47927808"/>
        <c:crosses val="autoZero"/>
        <c:auto val="1"/>
        <c:lblAlgn val="ctr"/>
        <c:lblOffset val="100"/>
      </c:catAx>
      <c:valAx>
        <c:axId val="14792780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7917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49818"/>
          <c:y val="0.26843915602846774"/>
          <c:w val="0.21458267386723742"/>
          <c:h val="0.22813411727753438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00FF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FFCC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21.2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99FF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48282752"/>
        <c:axId val="148300928"/>
        <c:axId val="0"/>
      </c:bar3DChart>
      <c:catAx>
        <c:axId val="14828275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48300928"/>
        <c:crosses val="autoZero"/>
        <c:auto val="1"/>
        <c:lblAlgn val="ctr"/>
        <c:lblOffset val="100"/>
      </c:catAx>
      <c:valAx>
        <c:axId val="14830092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8282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6825"/>
          <c:y val="0.26843915602846774"/>
          <c:w val="0.20443098914935495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17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66CC"/>
            </a:solidFill>
          </c:spPr>
          <c:dLbls>
            <c:dLbl>
              <c:idx val="0"/>
              <c:layout>
                <c:manualLayout>
                  <c:x val="-3.1494516482295401E-3"/>
                  <c:y val="0.2162349534874385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FFCC"/>
            </a:solidFill>
          </c:spPr>
          <c:dLbls>
            <c:dLbl>
              <c:idx val="0"/>
              <c:layout>
                <c:manualLayout>
                  <c:x val="1.5747258241147834E-2"/>
                  <c:y val="0.30217448628372801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99CC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50096128"/>
        <c:axId val="150122496"/>
        <c:axId val="0"/>
      </c:bar3DChart>
      <c:catAx>
        <c:axId val="15009612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0122496"/>
        <c:crosses val="autoZero"/>
        <c:auto val="1"/>
        <c:lblAlgn val="ctr"/>
        <c:lblOffset val="100"/>
      </c:catAx>
      <c:valAx>
        <c:axId val="15012249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096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6836"/>
          <c:y val="0.26843915602846774"/>
          <c:w val="0.20443098914935498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2.0879011809145424E-2"/>
          <c:w val="0.65606887494680965"/>
          <c:h val="0.8810373193828134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CC66"/>
            </a:solidFill>
          </c:spPr>
          <c:dLbls>
            <c:dLbl>
              <c:idx val="0"/>
              <c:layout>
                <c:manualLayout>
                  <c:x val="-3.1494516482295401E-3"/>
                  <c:y val="0.27797743327707825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CC00"/>
            </a:solidFill>
          </c:spPr>
          <c:dLbls>
            <c:dLbl>
              <c:idx val="0"/>
              <c:layout>
                <c:manualLayout>
                  <c:x val="3.4643968130525227E-2"/>
                  <c:y val="0.2806248374035261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99FF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50397696"/>
        <c:axId val="150399232"/>
        <c:axId val="0"/>
      </c:bar3DChart>
      <c:catAx>
        <c:axId val="15039769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0399232"/>
        <c:crosses val="autoZero"/>
        <c:auto val="1"/>
        <c:lblAlgn val="ctr"/>
        <c:lblOffset val="100"/>
      </c:catAx>
      <c:valAx>
        <c:axId val="15039923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397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88689935919171"/>
          <c:y val="0.26843906551220392"/>
          <c:w val="0.20443098914935501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F8F8F8"/>
            </a:solidFill>
          </c:spPr>
          <c:dLbls>
            <c:dLbl>
              <c:idx val="0"/>
              <c:layout>
                <c:manualLayout>
                  <c:x val="1.8896709889377424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33CC"/>
            </a:solidFill>
          </c:spPr>
          <c:dLbls>
            <c:dLbl>
              <c:idx val="0"/>
              <c:layout>
                <c:manualLayout>
                  <c:x val="2.5195613185836494E-2"/>
                  <c:y val="0.25405632091933633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3300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51201664"/>
        <c:axId val="151203200"/>
        <c:axId val="0"/>
      </c:bar3DChart>
      <c:catAx>
        <c:axId val="15120166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1203200"/>
        <c:crosses val="autoZero"/>
        <c:auto val="1"/>
        <c:lblAlgn val="ctr"/>
        <c:lblOffset val="100"/>
      </c:catAx>
      <c:valAx>
        <c:axId val="15120320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1201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504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/>
              <a:t>Общая стоимость проекта, млн.руб.</a:t>
            </a:r>
          </a:p>
        </c:rich>
      </c:tx>
      <c:layout/>
      <c:overlay val="1"/>
    </c:title>
    <c:view3D>
      <c:rotX val="10"/>
      <c:rotY val="10"/>
      <c:perspective val="20"/>
    </c:view3D>
    <c:plotArea>
      <c:layout>
        <c:manualLayout>
          <c:layoutTarget val="inner"/>
          <c:xMode val="edge"/>
          <c:yMode val="edge"/>
          <c:x val="0.12515507436570417"/>
          <c:y val="0.1058264261983359"/>
          <c:w val="0.78124190726159626"/>
          <c:h val="0.7550455060909412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Лист1!$D$11</c:f>
              <c:strCache>
                <c:ptCount val="1"/>
                <c:pt idx="0">
                  <c:v>План согласно бизнес-плана 2012г.</c:v>
                </c:pt>
              </c:strCache>
            </c:strRef>
          </c:tx>
          <c:spPr>
            <a:solidFill>
              <a:srgbClr val="33CC33"/>
            </a:solidFill>
          </c:spPr>
          <c:dLbls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Лист1!$E$11</c:f>
              <c:numCache>
                <c:formatCode>#,##0</c:formatCode>
                <c:ptCount val="1"/>
                <c:pt idx="0">
                  <c:v>7729</c:v>
                </c:pt>
              </c:numCache>
            </c:numRef>
          </c:val>
        </c:ser>
        <c:ser>
          <c:idx val="1"/>
          <c:order val="1"/>
          <c:tx>
            <c:strRef>
              <c:f>Лист1!$D$12</c:f>
              <c:strCache>
                <c:ptCount val="1"/>
                <c:pt idx="0">
                  <c:v>Факт на 01.01.2019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2.5000000000000015E-2"/>
                  <c:y val="1.5044832848180424E-17"/>
                </c:manualLayout>
              </c:layout>
              <c:showVal val="1"/>
            </c:dLbl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Лист1!$E$12</c:f>
              <c:numCache>
                <c:formatCode>#,##0</c:formatCode>
                <c:ptCount val="1"/>
                <c:pt idx="0">
                  <c:v>7913</c:v>
                </c:pt>
              </c:numCache>
            </c:numRef>
          </c:val>
        </c:ser>
        <c:shape val="cylinder"/>
        <c:axId val="151000960"/>
        <c:axId val="151002496"/>
        <c:axId val="0"/>
      </c:bar3DChart>
      <c:catAx>
        <c:axId val="151000960"/>
        <c:scaling>
          <c:orientation val="minMax"/>
        </c:scaling>
        <c:delete val="1"/>
        <c:axPos val="b"/>
        <c:tickLblPos val="none"/>
        <c:crossAx val="151002496"/>
        <c:crosses val="autoZero"/>
        <c:auto val="1"/>
        <c:lblAlgn val="ctr"/>
        <c:lblOffset val="100"/>
      </c:catAx>
      <c:valAx>
        <c:axId val="151002496"/>
        <c:scaling>
          <c:orientation val="minMax"/>
          <c:min val="0"/>
        </c:scaling>
        <c:axPos val="l"/>
        <c:majorGridlines/>
        <c:numFmt formatCode="#,##0" sourceLinked="1"/>
        <c:tickLblPos val="nextTo"/>
        <c:crossAx val="15100096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externalData r:id="rId2"/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/>
              <a:t>Создано рабочих</a:t>
            </a:r>
            <a:r>
              <a:rPr lang="ru-RU" sz="1600" baseline="0"/>
              <a:t> мест, чел.</a:t>
            </a:r>
            <a:endParaRPr lang="ru-RU" sz="1600"/>
          </a:p>
        </c:rich>
      </c:tx>
      <c:layout/>
      <c:overlay val="1"/>
    </c:title>
    <c:view3D>
      <c:rotX val="10"/>
      <c:rotY val="10"/>
      <c:perspective val="20"/>
    </c:view3D>
    <c:plotArea>
      <c:layout>
        <c:manualLayout>
          <c:layoutTarget val="inner"/>
          <c:xMode val="edge"/>
          <c:yMode val="edge"/>
          <c:x val="0.12515507436570417"/>
          <c:y val="0.1058264261983359"/>
          <c:w val="0.78124190726159626"/>
          <c:h val="0.7550455060909412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Лист1!$D$11</c:f>
              <c:strCache>
                <c:ptCount val="1"/>
                <c:pt idx="0">
                  <c:v>План согласно бизнес-плана 2012г.</c:v>
                </c:pt>
              </c:strCache>
            </c:strRef>
          </c:tx>
          <c:spPr>
            <a:solidFill>
              <a:srgbClr val="CC00FF"/>
            </a:solidFill>
          </c:spPr>
          <c:dLbls>
            <c:dLbl>
              <c:idx val="0"/>
              <c:layout>
                <c:manualLayout>
                  <c:x val="3.3594150914448624E-2"/>
                  <c:y val="-1.7491169484382361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Лист1!$F$11</c:f>
              <c:numCache>
                <c:formatCode>#,##0</c:formatCode>
                <c:ptCount val="1"/>
                <c:pt idx="0">
                  <c:v>276</c:v>
                </c:pt>
              </c:numCache>
            </c:numRef>
          </c:val>
        </c:ser>
        <c:ser>
          <c:idx val="1"/>
          <c:order val="1"/>
          <c:tx>
            <c:strRef>
              <c:f>Лист1!$D$12</c:f>
              <c:strCache>
                <c:ptCount val="1"/>
                <c:pt idx="0">
                  <c:v>Факт на 01.01.2019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2.7099667497262409E-2"/>
                  <c:y val="-4.6299492893810704E-2"/>
                </c:manualLayout>
              </c:layout>
              <c:spPr/>
              <c:txPr>
                <a:bodyPr/>
                <a:lstStyle/>
                <a:p>
                  <a:pPr algn="ctr">
                    <a:defRPr lang="ru-RU" sz="1400" b="1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Лист1!$F$12</c:f>
              <c:numCache>
                <c:formatCode>#,##0</c:formatCode>
                <c:ptCount val="1"/>
                <c:pt idx="0">
                  <c:v>61</c:v>
                </c:pt>
              </c:numCache>
            </c:numRef>
          </c:val>
        </c:ser>
        <c:shape val="cylinder"/>
        <c:axId val="151705088"/>
        <c:axId val="151706624"/>
        <c:axId val="0"/>
      </c:bar3DChart>
      <c:catAx>
        <c:axId val="151705088"/>
        <c:scaling>
          <c:orientation val="minMax"/>
        </c:scaling>
        <c:delete val="1"/>
        <c:axPos val="b"/>
        <c:tickLblPos val="none"/>
        <c:crossAx val="151706624"/>
        <c:crosses val="autoZero"/>
        <c:auto val="1"/>
        <c:lblAlgn val="ctr"/>
        <c:lblOffset val="100"/>
      </c:catAx>
      <c:valAx>
        <c:axId val="151706624"/>
        <c:scaling>
          <c:orientation val="minMax"/>
          <c:min val="0"/>
        </c:scaling>
        <c:axPos val="l"/>
        <c:majorGridlines/>
        <c:numFmt formatCode="#,##0" sourceLinked="1"/>
        <c:tickLblPos val="nextTo"/>
        <c:crossAx val="151705088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44211.7</c:v>
                </c:pt>
                <c:pt idx="1">
                  <c:v>206824.5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136E9B-E795-4000-9186-091CD5ACFE93}" type="doc">
      <dgm:prSet loTypeId="urn:microsoft.com/office/officeart/2005/8/layout/hierarchy4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7EF4DF-7B7E-4452-A1F3-2CC85F6D5D74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dirty="0">
            <a:latin typeface="Book Antiqua" pitchFamily="18" charset="0"/>
          </a:endParaRPr>
        </a:p>
      </dgm:t>
    </dgm:pt>
    <dgm:pt modelId="{54F43DD6-F0CB-4139-BECF-189AD2485C39}" type="parTrans" cxnId="{8FB4B279-91DE-40AA-A09E-22C4218D967F}">
      <dgm:prSet/>
      <dgm:spPr/>
      <dgm:t>
        <a:bodyPr/>
        <a:lstStyle/>
        <a:p>
          <a:endParaRPr lang="ru-RU"/>
        </a:p>
      </dgm:t>
    </dgm:pt>
    <dgm:pt modelId="{0EA32807-10B1-4E13-AD3F-A8CA454D4139}" type="sibTrans" cxnId="{8FB4B279-91DE-40AA-A09E-22C4218D967F}">
      <dgm:prSet/>
      <dgm:spPr/>
      <dgm:t>
        <a:bodyPr/>
        <a:lstStyle/>
        <a:p>
          <a:endParaRPr lang="ru-RU"/>
        </a:p>
      </dgm:t>
    </dgm:pt>
    <dgm:pt modelId="{8D332EC7-7926-459C-8373-35F8A3EA68D9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Федеральный бюджет</a:t>
          </a:r>
          <a:endParaRPr lang="ru-RU" sz="2000" dirty="0">
            <a:latin typeface="Book Antiqua" pitchFamily="18" charset="0"/>
          </a:endParaRPr>
        </a:p>
      </dgm:t>
    </dgm:pt>
    <dgm:pt modelId="{F616E851-136D-493C-98E8-3DFE4612A0E1}" type="parTrans" cxnId="{3EEE670B-C165-416A-988A-BD1FF65C8E4A}">
      <dgm:prSet/>
      <dgm:spPr/>
      <dgm:t>
        <a:bodyPr/>
        <a:lstStyle/>
        <a:p>
          <a:endParaRPr lang="ru-RU"/>
        </a:p>
      </dgm:t>
    </dgm:pt>
    <dgm:pt modelId="{CC72C422-CCE7-48DE-9D43-1EA8E31A100B}" type="sibTrans" cxnId="{3EEE670B-C165-416A-988A-BD1FF65C8E4A}">
      <dgm:prSet/>
      <dgm:spPr/>
      <dgm:t>
        <a:bodyPr/>
        <a:lstStyle/>
        <a:p>
          <a:endParaRPr lang="ru-RU"/>
        </a:p>
      </dgm:t>
    </dgm:pt>
    <dgm:pt modelId="{E09E7223-1A0F-4946-BDAD-6AD3E460DD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A42C5240-5DD4-4BD3-B98C-9D472C22E2C3}" type="parTrans" cxnId="{AD66275F-320A-4438-83EA-42DF4CA831ED}">
      <dgm:prSet/>
      <dgm:spPr/>
      <dgm:t>
        <a:bodyPr/>
        <a:lstStyle/>
        <a:p>
          <a:endParaRPr lang="ru-RU"/>
        </a:p>
      </dgm:t>
    </dgm:pt>
    <dgm:pt modelId="{C6BA20E2-9EEB-4E31-9FBC-A22D0C8B58E3}" type="sibTrans" cxnId="{AD66275F-320A-4438-83EA-42DF4CA831ED}">
      <dgm:prSet/>
      <dgm:spPr/>
      <dgm:t>
        <a:bodyPr/>
        <a:lstStyle/>
        <a:p>
          <a:endParaRPr lang="ru-RU"/>
        </a:p>
      </dgm:t>
    </dgm:pt>
    <dgm:pt modelId="{6CA30C98-427E-4973-88EA-2E3F09D1E7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752B6304-6D7A-4278-9C0B-2215544BF2BC}" type="parTrans" cxnId="{C64A90A4-CD14-413A-BFA5-0445E0B5FD6B}">
      <dgm:prSet/>
      <dgm:spPr/>
      <dgm:t>
        <a:bodyPr/>
        <a:lstStyle/>
        <a:p>
          <a:endParaRPr lang="ru-RU"/>
        </a:p>
      </dgm:t>
    </dgm:pt>
    <dgm:pt modelId="{96E07E79-72A5-4E9B-9AD7-7070FF03366D}" type="sibTrans" cxnId="{C64A90A4-CD14-413A-BFA5-0445E0B5FD6B}">
      <dgm:prSet/>
      <dgm:spPr/>
      <dgm:t>
        <a:bodyPr/>
        <a:lstStyle/>
        <a:p>
          <a:endParaRPr lang="ru-RU"/>
        </a:p>
      </dgm:t>
    </dgm:pt>
    <dgm:pt modelId="{CC27D48C-7A52-4A32-9A87-CA812D8CCADA}">
      <dgm:prSet custT="1"/>
      <dgm:spPr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CD28E13B-829D-40D9-85B0-FB6401E7D2B8}" type="parTrans" cxnId="{8685A64D-E07D-46F2-96F2-6367D6F8B4F8}">
      <dgm:prSet/>
      <dgm:spPr/>
      <dgm:t>
        <a:bodyPr/>
        <a:lstStyle/>
        <a:p>
          <a:endParaRPr lang="ru-RU"/>
        </a:p>
      </dgm:t>
    </dgm:pt>
    <dgm:pt modelId="{5D084FFB-E535-4C8E-AD6E-4497BA9BEDFD}" type="sibTrans" cxnId="{8685A64D-E07D-46F2-96F2-6367D6F8B4F8}">
      <dgm:prSet/>
      <dgm:spPr/>
      <dgm:t>
        <a:bodyPr/>
        <a:lstStyle/>
        <a:p>
          <a:endParaRPr lang="ru-RU"/>
        </a:p>
      </dgm:t>
    </dgm:pt>
    <dgm:pt modelId="{9379179C-FC87-4924-A7D0-159D7B41B92A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0F59CA8B-6A86-4EC4-86CF-605F95867019}" type="parTrans" cxnId="{761CB0A0-53C1-4C0A-9CAD-DB4284E69CAF}">
      <dgm:prSet/>
      <dgm:spPr/>
      <dgm:t>
        <a:bodyPr/>
        <a:lstStyle/>
        <a:p>
          <a:endParaRPr lang="ru-RU"/>
        </a:p>
      </dgm:t>
    </dgm:pt>
    <dgm:pt modelId="{D658CCE4-29A2-4F16-A07F-097B5395B816}" type="sibTrans" cxnId="{761CB0A0-53C1-4C0A-9CAD-DB4284E69CAF}">
      <dgm:prSet/>
      <dgm:spPr/>
      <dgm:t>
        <a:bodyPr/>
        <a:lstStyle/>
        <a:p>
          <a:endParaRPr lang="ru-RU"/>
        </a:p>
      </dgm:t>
    </dgm:pt>
    <dgm:pt modelId="{6000A9ED-D355-41ED-B622-EA546EB0705F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dirty="0">
            <a:latin typeface="Book Antiqua" pitchFamily="18" charset="0"/>
          </a:endParaRPr>
        </a:p>
      </dgm:t>
    </dgm:pt>
    <dgm:pt modelId="{D6AFF350-9EA9-4A66-88D4-89E02AAF5324}" type="parTrans" cxnId="{9AB86262-B912-47BA-86B7-81A4EADE0624}">
      <dgm:prSet/>
      <dgm:spPr/>
      <dgm:t>
        <a:bodyPr/>
        <a:lstStyle/>
        <a:p>
          <a:endParaRPr lang="ru-RU"/>
        </a:p>
      </dgm:t>
    </dgm:pt>
    <dgm:pt modelId="{5EA1A7C1-C1AC-4FDA-918E-ECEE0BFB41A2}" type="sibTrans" cxnId="{9AB86262-B912-47BA-86B7-81A4EADE0624}">
      <dgm:prSet/>
      <dgm:spPr/>
      <dgm:t>
        <a:bodyPr/>
        <a:lstStyle/>
        <a:p>
          <a:endParaRPr lang="ru-RU"/>
        </a:p>
      </dgm:t>
    </dgm:pt>
    <dgm:pt modelId="{D9AFB621-620B-4E39-994B-AC6E23327E70}">
      <dgm:prSet custT="1"/>
      <dgm:spPr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округов</a:t>
          </a:r>
          <a:endParaRPr lang="ru-RU" sz="2000" dirty="0">
            <a:latin typeface="Book Antiqua" pitchFamily="18" charset="0"/>
          </a:endParaRPr>
        </a:p>
      </dgm:t>
    </dgm:pt>
    <dgm:pt modelId="{1A187E53-64D8-450D-B622-C3E3DE2787B1}" type="parTrans" cxnId="{127B5448-DB53-4CD3-A71B-393BE4307FE7}">
      <dgm:prSet/>
      <dgm:spPr/>
      <dgm:t>
        <a:bodyPr/>
        <a:lstStyle/>
        <a:p>
          <a:endParaRPr lang="ru-RU"/>
        </a:p>
      </dgm:t>
    </dgm:pt>
    <dgm:pt modelId="{255025E0-8FB0-47A5-986D-40C126ADA5D9}" type="sibTrans" cxnId="{127B5448-DB53-4CD3-A71B-393BE4307FE7}">
      <dgm:prSet/>
      <dgm:spPr/>
      <dgm:t>
        <a:bodyPr/>
        <a:lstStyle/>
        <a:p>
          <a:endParaRPr lang="ru-RU"/>
        </a:p>
      </dgm:t>
    </dgm:pt>
    <dgm:pt modelId="{C6DEC220-FC8C-4A2C-AA26-ACB09DD750A9}" type="pres">
      <dgm:prSet presAssocID="{C6136E9B-E795-4000-9186-091CD5ACFE9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2449D9-CF25-45B4-A68C-6F7FB8D8A59E}" type="pres">
      <dgm:prSet presAssocID="{ED7EF4DF-7B7E-4452-A1F3-2CC85F6D5D74}" presName="vertOne" presStyleCnt="0"/>
      <dgm:spPr/>
    </dgm:pt>
    <dgm:pt modelId="{318A0855-F825-4BA9-876E-C283E8BD291F}" type="pres">
      <dgm:prSet presAssocID="{ED7EF4DF-7B7E-4452-A1F3-2CC85F6D5D74}" presName="txOne" presStyleLbl="node0" presStyleIdx="0" presStyleCnt="1" custScaleX="95074" custScaleY="59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984CA8-D904-43F3-9B2F-FC52A79F28C2}" type="pres">
      <dgm:prSet presAssocID="{ED7EF4DF-7B7E-4452-A1F3-2CC85F6D5D74}" presName="parTransOne" presStyleCnt="0"/>
      <dgm:spPr/>
    </dgm:pt>
    <dgm:pt modelId="{E330D71D-9642-4C33-A9EA-9EA8FA3BF3DC}" type="pres">
      <dgm:prSet presAssocID="{ED7EF4DF-7B7E-4452-A1F3-2CC85F6D5D74}" presName="horzOne" presStyleCnt="0"/>
      <dgm:spPr/>
    </dgm:pt>
    <dgm:pt modelId="{336FE233-F263-4486-BC5D-50FBAD2F045F}" type="pres">
      <dgm:prSet presAssocID="{8D332EC7-7926-459C-8373-35F8A3EA68D9}" presName="vertTwo" presStyleCnt="0"/>
      <dgm:spPr/>
    </dgm:pt>
    <dgm:pt modelId="{1D6D34B5-A555-407C-A694-5FBD1E80F5A7}" type="pres">
      <dgm:prSet presAssocID="{8D332EC7-7926-459C-8373-35F8A3EA68D9}" presName="txTwo" presStyleLbl="node2" presStyleIdx="0" presStyleCnt="2" custScaleX="667944" custScaleY="78260" custLinFactNeighborX="8081" custLinFactNeighborY="-14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5BEB11-7DF5-4D95-A0AB-F3ADA329A21D}" type="pres">
      <dgm:prSet presAssocID="{8D332EC7-7926-459C-8373-35F8A3EA68D9}" presName="horzTwo" presStyleCnt="0"/>
      <dgm:spPr/>
    </dgm:pt>
    <dgm:pt modelId="{69B833B0-F670-48EA-9CBF-6434F5CD1EF2}" type="pres">
      <dgm:prSet presAssocID="{CC72C422-CCE7-48DE-9D43-1EA8E31A100B}" presName="sibSpaceTwo" presStyleCnt="0"/>
      <dgm:spPr/>
    </dgm:pt>
    <dgm:pt modelId="{4B528794-1354-407A-9138-D88E03F10649}" type="pres">
      <dgm:prSet presAssocID="{E09E7223-1A0F-4946-BDAD-6AD3E460DD83}" presName="vertTwo" presStyleCnt="0"/>
      <dgm:spPr/>
    </dgm:pt>
    <dgm:pt modelId="{594C56E2-2B3B-4A69-AEA7-F30AA9C3F24C}" type="pres">
      <dgm:prSet presAssocID="{E09E7223-1A0F-4946-BDAD-6AD3E460DD83}" presName="txTwo" presStyleLbl="node2" presStyleIdx="1" presStyleCnt="2" custScaleX="79485" custScaleY="72834" custLinFactNeighborX="8978" custLinFactNeighborY="-160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FFECBE-5E6A-480D-AFAA-915C3748B180}" type="pres">
      <dgm:prSet presAssocID="{E09E7223-1A0F-4946-BDAD-6AD3E460DD83}" presName="parTransTwo" presStyleCnt="0"/>
      <dgm:spPr/>
    </dgm:pt>
    <dgm:pt modelId="{D47D5946-FEC0-4E4A-83FA-D9AA4C7071A5}" type="pres">
      <dgm:prSet presAssocID="{E09E7223-1A0F-4946-BDAD-6AD3E460DD83}" presName="horzTwo" presStyleCnt="0"/>
      <dgm:spPr/>
    </dgm:pt>
    <dgm:pt modelId="{3CD086DC-5B05-4BA8-BA11-000358C78BFA}" type="pres">
      <dgm:prSet presAssocID="{6CA30C98-427E-4973-88EA-2E3F09D1E783}" presName="vertThree" presStyleCnt="0"/>
      <dgm:spPr/>
    </dgm:pt>
    <dgm:pt modelId="{E7D38CE6-F736-41E4-B022-6236F7F86B5B}" type="pres">
      <dgm:prSet presAssocID="{6CA30C98-427E-4973-88EA-2E3F09D1E783}" presName="txThree" presStyleLbl="node3" presStyleIdx="0" presStyleCnt="3" custScaleX="170206" custLinFactX="-4935" custLinFactNeighborX="-100000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659764-5B11-45CC-BD55-5B28B88AD43C}" type="pres">
      <dgm:prSet presAssocID="{6CA30C98-427E-4973-88EA-2E3F09D1E783}" presName="parTransThree" presStyleCnt="0"/>
      <dgm:spPr/>
    </dgm:pt>
    <dgm:pt modelId="{EF67E24F-8A01-4ED2-A842-538561440B67}" type="pres">
      <dgm:prSet presAssocID="{6CA30C98-427E-4973-88EA-2E3F09D1E783}" presName="horzThree" presStyleCnt="0"/>
      <dgm:spPr/>
    </dgm:pt>
    <dgm:pt modelId="{D38697A7-CF1D-40D9-9664-BA2FEA7BCE65}" type="pres">
      <dgm:prSet presAssocID="{9379179C-FC87-4924-A7D0-159D7B41B92A}" presName="vertFour" presStyleCnt="0">
        <dgm:presLayoutVars>
          <dgm:chPref val="3"/>
        </dgm:presLayoutVars>
      </dgm:prSet>
      <dgm:spPr/>
    </dgm:pt>
    <dgm:pt modelId="{D204552F-F8FC-4B11-8441-6FE77F9A2FD7}" type="pres">
      <dgm:prSet presAssocID="{9379179C-FC87-4924-A7D0-159D7B41B92A}" presName="txFour" presStyleLbl="node4" presStyleIdx="0" presStyleCnt="2" custScaleX="5334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D2D578-CBBA-4968-8A26-FEE5FB2A4B40}" type="pres">
      <dgm:prSet presAssocID="{9379179C-FC87-4924-A7D0-159D7B41B92A}" presName="horzFour" presStyleCnt="0"/>
      <dgm:spPr/>
    </dgm:pt>
    <dgm:pt modelId="{43C24C84-5738-42B0-AFF4-93529CC10601}" type="pres">
      <dgm:prSet presAssocID="{96E07E79-72A5-4E9B-9AD7-7070FF03366D}" presName="sibSpaceThree" presStyleCnt="0"/>
      <dgm:spPr/>
    </dgm:pt>
    <dgm:pt modelId="{DD93A9C7-D789-4211-B093-B8C9D2EC665D}" type="pres">
      <dgm:prSet presAssocID="{CC27D48C-7A52-4A32-9A87-CA812D8CCADA}" presName="vertThree" presStyleCnt="0"/>
      <dgm:spPr/>
    </dgm:pt>
    <dgm:pt modelId="{F432008C-24E2-459F-8821-5323402BE4C9}" type="pres">
      <dgm:prSet presAssocID="{CC27D48C-7A52-4A32-9A87-CA812D8CCADA}" presName="txThree" presStyleLbl="node3" presStyleIdx="1" presStyleCnt="3" custScaleX="149685" custScaleY="91623" custLinFactNeighborX="-55961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4EC07A-8397-49B6-AE0A-E7721BF48658}" type="pres">
      <dgm:prSet presAssocID="{CC27D48C-7A52-4A32-9A87-CA812D8CCADA}" presName="parTransThree" presStyleCnt="0"/>
      <dgm:spPr/>
    </dgm:pt>
    <dgm:pt modelId="{35EA7037-47C1-41D5-9920-06EEACA79179}" type="pres">
      <dgm:prSet presAssocID="{CC27D48C-7A52-4A32-9A87-CA812D8CCADA}" presName="horzThree" presStyleCnt="0"/>
      <dgm:spPr/>
    </dgm:pt>
    <dgm:pt modelId="{305838C4-A0D9-4395-AA02-EA5056BBC805}" type="pres">
      <dgm:prSet presAssocID="{6000A9ED-D355-41ED-B622-EA546EB0705F}" presName="vertFour" presStyleCnt="0">
        <dgm:presLayoutVars>
          <dgm:chPref val="3"/>
        </dgm:presLayoutVars>
      </dgm:prSet>
      <dgm:spPr/>
    </dgm:pt>
    <dgm:pt modelId="{4D713F86-C37A-42AE-A992-476860598B30}" type="pres">
      <dgm:prSet presAssocID="{6000A9ED-D355-41ED-B622-EA546EB0705F}" presName="txFour" presStyleLbl="node4" presStyleIdx="1" presStyleCnt="2" custScaleX="521866" custLinFactNeighborX="57077" custLinFactNeighborY="32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D04A49-D6D2-45AB-BA70-EBCD90CFE3BD}" type="pres">
      <dgm:prSet presAssocID="{6000A9ED-D355-41ED-B622-EA546EB0705F}" presName="horzFour" presStyleCnt="0"/>
      <dgm:spPr/>
    </dgm:pt>
    <dgm:pt modelId="{1AB721F1-7E58-4B79-BEEA-27A4BB21F208}" type="pres">
      <dgm:prSet presAssocID="{5D084FFB-E535-4C8E-AD6E-4497BA9BEDFD}" presName="sibSpaceThree" presStyleCnt="0"/>
      <dgm:spPr/>
    </dgm:pt>
    <dgm:pt modelId="{21173708-BB1E-4A1A-B95D-4B732495D8FA}" type="pres">
      <dgm:prSet presAssocID="{D9AFB621-620B-4E39-994B-AC6E23327E70}" presName="vertThree" presStyleCnt="0"/>
      <dgm:spPr/>
    </dgm:pt>
    <dgm:pt modelId="{EE8E03DF-55FB-413E-9423-9EA2E2C09707}" type="pres">
      <dgm:prSet presAssocID="{D9AFB621-620B-4E39-994B-AC6E23327E70}" presName="txThree" presStyleLbl="node3" presStyleIdx="2" presStyleCnt="3" custScaleX="521935" custScaleY="99235" custLinFactNeighborX="-24305" custLinFactNeighborY="41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DB6C6C-3EB7-4375-8051-3487440662BB}" type="pres">
      <dgm:prSet presAssocID="{D9AFB621-620B-4E39-994B-AC6E23327E70}" presName="horzThree" presStyleCnt="0"/>
      <dgm:spPr/>
    </dgm:pt>
  </dgm:ptLst>
  <dgm:cxnLst>
    <dgm:cxn modelId="{14BC33C3-2F15-4303-9F10-CFD8C2290F6C}" type="presOf" srcId="{8D332EC7-7926-459C-8373-35F8A3EA68D9}" destId="{1D6D34B5-A555-407C-A694-5FBD1E80F5A7}" srcOrd="0" destOrd="0" presId="urn:microsoft.com/office/officeart/2005/8/layout/hierarchy4"/>
    <dgm:cxn modelId="{EDC38BC7-AAF7-40F6-9978-F8462FF3F861}" type="presOf" srcId="{CC27D48C-7A52-4A32-9A87-CA812D8CCADA}" destId="{F432008C-24E2-459F-8821-5323402BE4C9}" srcOrd="0" destOrd="0" presId="urn:microsoft.com/office/officeart/2005/8/layout/hierarchy4"/>
    <dgm:cxn modelId="{761CB0A0-53C1-4C0A-9CAD-DB4284E69CAF}" srcId="{6CA30C98-427E-4973-88EA-2E3F09D1E783}" destId="{9379179C-FC87-4924-A7D0-159D7B41B92A}" srcOrd="0" destOrd="0" parTransId="{0F59CA8B-6A86-4EC4-86CF-605F95867019}" sibTransId="{D658CCE4-29A2-4F16-A07F-097B5395B816}"/>
    <dgm:cxn modelId="{B7AE7E4C-11AC-4190-8F47-513D64A2FAF7}" type="presOf" srcId="{ED7EF4DF-7B7E-4452-A1F3-2CC85F6D5D74}" destId="{318A0855-F825-4BA9-876E-C283E8BD291F}" srcOrd="0" destOrd="0" presId="urn:microsoft.com/office/officeart/2005/8/layout/hierarchy4"/>
    <dgm:cxn modelId="{127B5448-DB53-4CD3-A71B-393BE4307FE7}" srcId="{E09E7223-1A0F-4946-BDAD-6AD3E460DD83}" destId="{D9AFB621-620B-4E39-994B-AC6E23327E70}" srcOrd="2" destOrd="0" parTransId="{1A187E53-64D8-450D-B622-C3E3DE2787B1}" sibTransId="{255025E0-8FB0-47A5-986D-40C126ADA5D9}"/>
    <dgm:cxn modelId="{3EEE670B-C165-416A-988A-BD1FF65C8E4A}" srcId="{ED7EF4DF-7B7E-4452-A1F3-2CC85F6D5D74}" destId="{8D332EC7-7926-459C-8373-35F8A3EA68D9}" srcOrd="0" destOrd="0" parTransId="{F616E851-136D-493C-98E8-3DFE4612A0E1}" sibTransId="{CC72C422-CCE7-48DE-9D43-1EA8E31A100B}"/>
    <dgm:cxn modelId="{8FB4B279-91DE-40AA-A09E-22C4218D967F}" srcId="{C6136E9B-E795-4000-9186-091CD5ACFE93}" destId="{ED7EF4DF-7B7E-4452-A1F3-2CC85F6D5D74}" srcOrd="0" destOrd="0" parTransId="{54F43DD6-F0CB-4139-BECF-189AD2485C39}" sibTransId="{0EA32807-10B1-4E13-AD3F-A8CA454D4139}"/>
    <dgm:cxn modelId="{CD12D5A1-8ED0-4CC4-B8E8-99BCDD5B7EA0}" type="presOf" srcId="{6000A9ED-D355-41ED-B622-EA546EB0705F}" destId="{4D713F86-C37A-42AE-A992-476860598B30}" srcOrd="0" destOrd="0" presId="urn:microsoft.com/office/officeart/2005/8/layout/hierarchy4"/>
    <dgm:cxn modelId="{299D0A1C-5C8B-4E4B-AFDB-FFE36C327DB8}" type="presOf" srcId="{D9AFB621-620B-4E39-994B-AC6E23327E70}" destId="{EE8E03DF-55FB-413E-9423-9EA2E2C09707}" srcOrd="0" destOrd="0" presId="urn:microsoft.com/office/officeart/2005/8/layout/hierarchy4"/>
    <dgm:cxn modelId="{9AB86262-B912-47BA-86B7-81A4EADE0624}" srcId="{CC27D48C-7A52-4A32-9A87-CA812D8CCADA}" destId="{6000A9ED-D355-41ED-B622-EA546EB0705F}" srcOrd="0" destOrd="0" parTransId="{D6AFF350-9EA9-4A66-88D4-89E02AAF5324}" sibTransId="{5EA1A7C1-C1AC-4FDA-918E-ECEE0BFB41A2}"/>
    <dgm:cxn modelId="{CAAFB9A0-85C9-49B8-B2BB-FCE41E710C58}" type="presOf" srcId="{C6136E9B-E795-4000-9186-091CD5ACFE93}" destId="{C6DEC220-FC8C-4A2C-AA26-ACB09DD750A9}" srcOrd="0" destOrd="0" presId="urn:microsoft.com/office/officeart/2005/8/layout/hierarchy4"/>
    <dgm:cxn modelId="{88E65E34-E5EC-4F32-BE7D-2DF605A440A7}" type="presOf" srcId="{6CA30C98-427E-4973-88EA-2E3F09D1E783}" destId="{E7D38CE6-F736-41E4-B022-6236F7F86B5B}" srcOrd="0" destOrd="0" presId="urn:microsoft.com/office/officeart/2005/8/layout/hierarchy4"/>
    <dgm:cxn modelId="{C64A90A4-CD14-413A-BFA5-0445E0B5FD6B}" srcId="{E09E7223-1A0F-4946-BDAD-6AD3E460DD83}" destId="{6CA30C98-427E-4973-88EA-2E3F09D1E783}" srcOrd="0" destOrd="0" parTransId="{752B6304-6D7A-4278-9C0B-2215544BF2BC}" sibTransId="{96E07E79-72A5-4E9B-9AD7-7070FF03366D}"/>
    <dgm:cxn modelId="{8685A64D-E07D-46F2-96F2-6367D6F8B4F8}" srcId="{E09E7223-1A0F-4946-BDAD-6AD3E460DD83}" destId="{CC27D48C-7A52-4A32-9A87-CA812D8CCADA}" srcOrd="1" destOrd="0" parTransId="{CD28E13B-829D-40D9-85B0-FB6401E7D2B8}" sibTransId="{5D084FFB-E535-4C8E-AD6E-4497BA9BEDFD}"/>
    <dgm:cxn modelId="{D982702E-ECB1-4D30-886E-9E4A4822ABA1}" type="presOf" srcId="{E09E7223-1A0F-4946-BDAD-6AD3E460DD83}" destId="{594C56E2-2B3B-4A69-AEA7-F30AA9C3F24C}" srcOrd="0" destOrd="0" presId="urn:microsoft.com/office/officeart/2005/8/layout/hierarchy4"/>
    <dgm:cxn modelId="{AF0BBCA7-EF66-4683-A209-0966DA998C40}" type="presOf" srcId="{9379179C-FC87-4924-A7D0-159D7B41B92A}" destId="{D204552F-F8FC-4B11-8441-6FE77F9A2FD7}" srcOrd="0" destOrd="0" presId="urn:microsoft.com/office/officeart/2005/8/layout/hierarchy4"/>
    <dgm:cxn modelId="{AD66275F-320A-4438-83EA-42DF4CA831ED}" srcId="{ED7EF4DF-7B7E-4452-A1F3-2CC85F6D5D74}" destId="{E09E7223-1A0F-4946-BDAD-6AD3E460DD83}" srcOrd="1" destOrd="0" parTransId="{A42C5240-5DD4-4BD3-B98C-9D472C22E2C3}" sibTransId="{C6BA20E2-9EEB-4E31-9FBC-A22D0C8B58E3}"/>
    <dgm:cxn modelId="{FD2B9D0E-0941-4023-BF01-A4A4A01D2A0A}" type="presParOf" srcId="{C6DEC220-FC8C-4A2C-AA26-ACB09DD750A9}" destId="{822449D9-CF25-45B4-A68C-6F7FB8D8A59E}" srcOrd="0" destOrd="0" presId="urn:microsoft.com/office/officeart/2005/8/layout/hierarchy4"/>
    <dgm:cxn modelId="{CF46136B-AEF8-402E-8FED-825E951E7867}" type="presParOf" srcId="{822449D9-CF25-45B4-A68C-6F7FB8D8A59E}" destId="{318A0855-F825-4BA9-876E-C283E8BD291F}" srcOrd="0" destOrd="0" presId="urn:microsoft.com/office/officeart/2005/8/layout/hierarchy4"/>
    <dgm:cxn modelId="{BC749CAC-84DB-4423-A7CE-BD114E72B441}" type="presParOf" srcId="{822449D9-CF25-45B4-A68C-6F7FB8D8A59E}" destId="{75984CA8-D904-43F3-9B2F-FC52A79F28C2}" srcOrd="1" destOrd="0" presId="urn:microsoft.com/office/officeart/2005/8/layout/hierarchy4"/>
    <dgm:cxn modelId="{6734CA0B-CD50-483C-AE6D-1AEF51090C80}" type="presParOf" srcId="{822449D9-CF25-45B4-A68C-6F7FB8D8A59E}" destId="{E330D71D-9642-4C33-A9EA-9EA8FA3BF3DC}" srcOrd="2" destOrd="0" presId="urn:microsoft.com/office/officeart/2005/8/layout/hierarchy4"/>
    <dgm:cxn modelId="{92F42ADA-E6CE-431E-BD06-BC4B2F787C90}" type="presParOf" srcId="{E330D71D-9642-4C33-A9EA-9EA8FA3BF3DC}" destId="{336FE233-F263-4486-BC5D-50FBAD2F045F}" srcOrd="0" destOrd="0" presId="urn:microsoft.com/office/officeart/2005/8/layout/hierarchy4"/>
    <dgm:cxn modelId="{F341E0B7-CBA7-4BAE-9DDD-ECCA4A0D640A}" type="presParOf" srcId="{336FE233-F263-4486-BC5D-50FBAD2F045F}" destId="{1D6D34B5-A555-407C-A694-5FBD1E80F5A7}" srcOrd="0" destOrd="0" presId="urn:microsoft.com/office/officeart/2005/8/layout/hierarchy4"/>
    <dgm:cxn modelId="{7E200BC7-0A47-4C21-9980-AA8DFE174FFD}" type="presParOf" srcId="{336FE233-F263-4486-BC5D-50FBAD2F045F}" destId="{BA5BEB11-7DF5-4D95-A0AB-F3ADA329A21D}" srcOrd="1" destOrd="0" presId="urn:microsoft.com/office/officeart/2005/8/layout/hierarchy4"/>
    <dgm:cxn modelId="{60D9E5FE-6680-4EB4-9F63-24EDF34313F5}" type="presParOf" srcId="{E330D71D-9642-4C33-A9EA-9EA8FA3BF3DC}" destId="{69B833B0-F670-48EA-9CBF-6434F5CD1EF2}" srcOrd="1" destOrd="0" presId="urn:microsoft.com/office/officeart/2005/8/layout/hierarchy4"/>
    <dgm:cxn modelId="{3C4CFA66-32DA-4DE2-9B8E-45AE01464EEA}" type="presParOf" srcId="{E330D71D-9642-4C33-A9EA-9EA8FA3BF3DC}" destId="{4B528794-1354-407A-9138-D88E03F10649}" srcOrd="2" destOrd="0" presId="urn:microsoft.com/office/officeart/2005/8/layout/hierarchy4"/>
    <dgm:cxn modelId="{6ABBC4FB-04F6-42BC-B50D-C98043EAA64D}" type="presParOf" srcId="{4B528794-1354-407A-9138-D88E03F10649}" destId="{594C56E2-2B3B-4A69-AEA7-F30AA9C3F24C}" srcOrd="0" destOrd="0" presId="urn:microsoft.com/office/officeart/2005/8/layout/hierarchy4"/>
    <dgm:cxn modelId="{4F9671AD-363F-4F61-8369-15DF83332457}" type="presParOf" srcId="{4B528794-1354-407A-9138-D88E03F10649}" destId="{FDFFECBE-5E6A-480D-AFAA-915C3748B180}" srcOrd="1" destOrd="0" presId="urn:microsoft.com/office/officeart/2005/8/layout/hierarchy4"/>
    <dgm:cxn modelId="{FF2E7F2B-5698-4EC2-A45C-BB38159F051B}" type="presParOf" srcId="{4B528794-1354-407A-9138-D88E03F10649}" destId="{D47D5946-FEC0-4E4A-83FA-D9AA4C7071A5}" srcOrd="2" destOrd="0" presId="urn:microsoft.com/office/officeart/2005/8/layout/hierarchy4"/>
    <dgm:cxn modelId="{08C70687-4D4B-4304-8B45-5AE55F1EFAB1}" type="presParOf" srcId="{D47D5946-FEC0-4E4A-83FA-D9AA4C7071A5}" destId="{3CD086DC-5B05-4BA8-BA11-000358C78BFA}" srcOrd="0" destOrd="0" presId="urn:microsoft.com/office/officeart/2005/8/layout/hierarchy4"/>
    <dgm:cxn modelId="{40D701B5-0F1A-4751-94E7-F98B866D5319}" type="presParOf" srcId="{3CD086DC-5B05-4BA8-BA11-000358C78BFA}" destId="{E7D38CE6-F736-41E4-B022-6236F7F86B5B}" srcOrd="0" destOrd="0" presId="urn:microsoft.com/office/officeart/2005/8/layout/hierarchy4"/>
    <dgm:cxn modelId="{0E0CADE9-3E1B-41D6-A69D-79A207929E8D}" type="presParOf" srcId="{3CD086DC-5B05-4BA8-BA11-000358C78BFA}" destId="{24659764-5B11-45CC-BD55-5B28B88AD43C}" srcOrd="1" destOrd="0" presId="urn:microsoft.com/office/officeart/2005/8/layout/hierarchy4"/>
    <dgm:cxn modelId="{B0DFF337-3389-4B7C-88ED-8631A880A7F5}" type="presParOf" srcId="{3CD086DC-5B05-4BA8-BA11-000358C78BFA}" destId="{EF67E24F-8A01-4ED2-A842-538561440B67}" srcOrd="2" destOrd="0" presId="urn:microsoft.com/office/officeart/2005/8/layout/hierarchy4"/>
    <dgm:cxn modelId="{9EA230B7-FEEB-4CA4-B168-937027A6AA5F}" type="presParOf" srcId="{EF67E24F-8A01-4ED2-A842-538561440B67}" destId="{D38697A7-CF1D-40D9-9664-BA2FEA7BCE65}" srcOrd="0" destOrd="0" presId="urn:microsoft.com/office/officeart/2005/8/layout/hierarchy4"/>
    <dgm:cxn modelId="{B01B3DAA-B8BD-463C-8FDF-06CD8A2B467C}" type="presParOf" srcId="{D38697A7-CF1D-40D9-9664-BA2FEA7BCE65}" destId="{D204552F-F8FC-4B11-8441-6FE77F9A2FD7}" srcOrd="0" destOrd="0" presId="urn:microsoft.com/office/officeart/2005/8/layout/hierarchy4"/>
    <dgm:cxn modelId="{1F3937A0-0457-49C4-9E79-B64F14F6CBD3}" type="presParOf" srcId="{D38697A7-CF1D-40D9-9664-BA2FEA7BCE65}" destId="{80D2D578-CBBA-4968-8A26-FEE5FB2A4B40}" srcOrd="1" destOrd="0" presId="urn:microsoft.com/office/officeart/2005/8/layout/hierarchy4"/>
    <dgm:cxn modelId="{FF97ABB7-031A-4CE3-92BA-E1FCDF77E22C}" type="presParOf" srcId="{D47D5946-FEC0-4E4A-83FA-D9AA4C7071A5}" destId="{43C24C84-5738-42B0-AFF4-93529CC10601}" srcOrd="1" destOrd="0" presId="urn:microsoft.com/office/officeart/2005/8/layout/hierarchy4"/>
    <dgm:cxn modelId="{1CE0D3CF-6C9E-4F89-B0D6-028B65D286CE}" type="presParOf" srcId="{D47D5946-FEC0-4E4A-83FA-D9AA4C7071A5}" destId="{DD93A9C7-D789-4211-B093-B8C9D2EC665D}" srcOrd="2" destOrd="0" presId="urn:microsoft.com/office/officeart/2005/8/layout/hierarchy4"/>
    <dgm:cxn modelId="{D379A251-E73B-436F-A2FA-B2A777BABB3D}" type="presParOf" srcId="{DD93A9C7-D789-4211-B093-B8C9D2EC665D}" destId="{F432008C-24E2-459F-8821-5323402BE4C9}" srcOrd="0" destOrd="0" presId="urn:microsoft.com/office/officeart/2005/8/layout/hierarchy4"/>
    <dgm:cxn modelId="{548E8F42-EB7E-4DF8-9254-F0283699E742}" type="presParOf" srcId="{DD93A9C7-D789-4211-B093-B8C9D2EC665D}" destId="{A54EC07A-8397-49B6-AE0A-E7721BF48658}" srcOrd="1" destOrd="0" presId="urn:microsoft.com/office/officeart/2005/8/layout/hierarchy4"/>
    <dgm:cxn modelId="{D2D78419-70DF-4BFC-AB89-511CE5105B95}" type="presParOf" srcId="{DD93A9C7-D789-4211-B093-B8C9D2EC665D}" destId="{35EA7037-47C1-41D5-9920-06EEACA79179}" srcOrd="2" destOrd="0" presId="urn:microsoft.com/office/officeart/2005/8/layout/hierarchy4"/>
    <dgm:cxn modelId="{AC3EA31F-8430-4585-B6A0-5810807A7B4C}" type="presParOf" srcId="{35EA7037-47C1-41D5-9920-06EEACA79179}" destId="{305838C4-A0D9-4395-AA02-EA5056BBC805}" srcOrd="0" destOrd="0" presId="urn:microsoft.com/office/officeart/2005/8/layout/hierarchy4"/>
    <dgm:cxn modelId="{8980B9F6-1599-44CC-8BFE-922236A0C1C7}" type="presParOf" srcId="{305838C4-A0D9-4395-AA02-EA5056BBC805}" destId="{4D713F86-C37A-42AE-A992-476860598B30}" srcOrd="0" destOrd="0" presId="urn:microsoft.com/office/officeart/2005/8/layout/hierarchy4"/>
    <dgm:cxn modelId="{0FAED54B-AFE5-4472-AC46-5E8CA0230151}" type="presParOf" srcId="{305838C4-A0D9-4395-AA02-EA5056BBC805}" destId="{25D04A49-D6D2-45AB-BA70-EBCD90CFE3BD}" srcOrd="1" destOrd="0" presId="urn:microsoft.com/office/officeart/2005/8/layout/hierarchy4"/>
    <dgm:cxn modelId="{8688B86F-C271-4F28-8A44-B73999A2F47C}" type="presParOf" srcId="{D47D5946-FEC0-4E4A-83FA-D9AA4C7071A5}" destId="{1AB721F1-7E58-4B79-BEEA-27A4BB21F208}" srcOrd="3" destOrd="0" presId="urn:microsoft.com/office/officeart/2005/8/layout/hierarchy4"/>
    <dgm:cxn modelId="{FDB32F3D-38F4-4002-9450-E39E63BF3820}" type="presParOf" srcId="{D47D5946-FEC0-4E4A-83FA-D9AA4C7071A5}" destId="{21173708-BB1E-4A1A-B95D-4B732495D8FA}" srcOrd="4" destOrd="0" presId="urn:microsoft.com/office/officeart/2005/8/layout/hierarchy4"/>
    <dgm:cxn modelId="{DF552523-907A-40BA-990A-AE3C859F5D43}" type="presParOf" srcId="{21173708-BB1E-4A1A-B95D-4B732495D8FA}" destId="{EE8E03DF-55FB-413E-9423-9EA2E2C09707}" srcOrd="0" destOrd="0" presId="urn:microsoft.com/office/officeart/2005/8/layout/hierarchy4"/>
    <dgm:cxn modelId="{57821FAF-B5B6-49F1-A313-101411B33767}" type="presParOf" srcId="{21173708-BB1E-4A1A-B95D-4B732495D8FA}" destId="{35DB6C6C-3EB7-4375-8051-3487440662B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D79684-7987-4CC0-B384-90DD347A6FCC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3E96EE-AB5D-4732-93D9-08FF4C35A5C7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pPr rtl="0"/>
          <a:r>
            <a:rPr lang="ru-RU" sz="1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Численность населения на 01.01.2018 г.           9 374 человека</a:t>
          </a:r>
          <a:endParaRPr lang="ru-RU" sz="15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gm:t>
    </dgm:pt>
    <dgm:pt modelId="{409E3DAA-ABF7-40B8-A81D-DBA078D032E8}" type="parTrans" cxnId="{FE5FF70F-0741-44DE-B538-4A8BC1B79CC9}">
      <dgm:prSet/>
      <dgm:spPr/>
      <dgm:t>
        <a:bodyPr/>
        <a:lstStyle/>
        <a:p>
          <a:endParaRPr lang="ru-RU"/>
        </a:p>
      </dgm:t>
    </dgm:pt>
    <dgm:pt modelId="{6015779B-1EC6-4228-9E9C-EA0339BEF0CE}" type="sibTrans" cxnId="{FE5FF70F-0741-44DE-B538-4A8BC1B79CC9}">
      <dgm:prSet/>
      <dgm:spPr/>
      <dgm:t>
        <a:bodyPr/>
        <a:lstStyle/>
        <a:p>
          <a:endParaRPr lang="ru-RU"/>
        </a:p>
      </dgm:t>
    </dgm:pt>
    <dgm:pt modelId="{141AC1BF-BDE4-46C6-91AE-706DD2686969}" type="pres">
      <dgm:prSet presAssocID="{79D79684-7987-4CC0-B384-90DD347A6FC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7CA0297-A98F-4293-8EB7-BD79A17707DA}" type="pres">
      <dgm:prSet presAssocID="{1C3E96EE-AB5D-4732-93D9-08FF4C35A5C7}" presName="horFlow" presStyleCnt="0"/>
      <dgm:spPr/>
    </dgm:pt>
    <dgm:pt modelId="{30C103A0-357A-420A-AADA-C781BF756532}" type="pres">
      <dgm:prSet presAssocID="{1C3E96EE-AB5D-4732-93D9-08FF4C35A5C7}" presName="bigChev" presStyleLbl="node1" presStyleIdx="0" presStyleCnt="1" custScaleX="133856" custScaleY="141300" custLinFactNeighborX="0" custLinFactNeighborY="-51919"/>
      <dgm:spPr/>
      <dgm:t>
        <a:bodyPr/>
        <a:lstStyle/>
        <a:p>
          <a:endParaRPr lang="ru-RU"/>
        </a:p>
      </dgm:t>
    </dgm:pt>
  </dgm:ptLst>
  <dgm:cxnLst>
    <dgm:cxn modelId="{126E8905-4381-46DD-AE4D-40F36935C715}" type="presOf" srcId="{79D79684-7987-4CC0-B384-90DD347A6FCC}" destId="{141AC1BF-BDE4-46C6-91AE-706DD2686969}" srcOrd="0" destOrd="0" presId="urn:microsoft.com/office/officeart/2005/8/layout/lProcess3"/>
    <dgm:cxn modelId="{83421D0E-8E53-44BB-9CFC-156E1232D8B0}" type="presOf" srcId="{1C3E96EE-AB5D-4732-93D9-08FF4C35A5C7}" destId="{30C103A0-357A-420A-AADA-C781BF756532}" srcOrd="0" destOrd="0" presId="urn:microsoft.com/office/officeart/2005/8/layout/lProcess3"/>
    <dgm:cxn modelId="{FE5FF70F-0741-44DE-B538-4A8BC1B79CC9}" srcId="{79D79684-7987-4CC0-B384-90DD347A6FCC}" destId="{1C3E96EE-AB5D-4732-93D9-08FF4C35A5C7}" srcOrd="0" destOrd="0" parTransId="{409E3DAA-ABF7-40B8-A81D-DBA078D032E8}" sibTransId="{6015779B-1EC6-4228-9E9C-EA0339BEF0CE}"/>
    <dgm:cxn modelId="{52580A02-E2FD-49B6-A665-9A138A2B18CA}" type="presParOf" srcId="{141AC1BF-BDE4-46C6-91AE-706DD2686969}" destId="{E7CA0297-A98F-4293-8EB7-BD79A17707DA}" srcOrd="0" destOrd="0" presId="urn:microsoft.com/office/officeart/2005/8/layout/lProcess3"/>
    <dgm:cxn modelId="{8C93F4A0-111A-47D2-BFE7-A23170E17098}" type="presParOf" srcId="{E7CA0297-A98F-4293-8EB7-BD79A17707DA}" destId="{30C103A0-357A-420A-AADA-C781BF75653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B694ED-70DC-4B82-8688-1FACA26BACFC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pPr rtl="0"/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Территория  -  203,34 тыс.га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gm:t>
    </dgm:pt>
    <dgm:pt modelId="{C2781D07-946A-4627-BA55-02F559614DBA}" type="parTrans" cxnId="{B17F5A0C-3EA9-4E71-A376-8CC7E4887F90}">
      <dgm:prSet/>
      <dgm:spPr/>
      <dgm:t>
        <a:bodyPr/>
        <a:lstStyle/>
        <a:p>
          <a:endParaRPr lang="ru-RU"/>
        </a:p>
      </dgm:t>
    </dgm:pt>
    <dgm:pt modelId="{602AE971-5F22-413B-98E1-6EB57D4CB512}" type="sibTrans" cxnId="{B17F5A0C-3EA9-4E71-A376-8CC7E4887F90}">
      <dgm:prSet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F610496-8FD4-45F9-83AD-40DE3CB3E9DD}" type="pres">
      <dgm:prSet presAssocID="{6CB694ED-70DC-4B82-8688-1FACA26BACFC}" presName="horFlow" presStyleCnt="0"/>
      <dgm:spPr/>
    </dgm:pt>
    <dgm:pt modelId="{BACE0FBD-4505-41E9-885F-58F4FC0C072A}" type="pres">
      <dgm:prSet presAssocID="{6CB694ED-70DC-4B82-8688-1FACA26BACFC}" presName="bigChev" presStyleLbl="node1" presStyleIdx="0" presStyleCnt="1" custAng="0" custScaleY="84722" custLinFactNeighborY="-29068"/>
      <dgm:spPr/>
      <dgm:t>
        <a:bodyPr/>
        <a:lstStyle/>
        <a:p>
          <a:endParaRPr lang="ru-RU"/>
        </a:p>
      </dgm:t>
    </dgm:pt>
  </dgm:ptLst>
  <dgm:cxnLst>
    <dgm:cxn modelId="{375C111E-A913-4AAE-986B-A9DB18CF96F9}" type="presOf" srcId="{9A7D2543-E60A-4A45-BCB8-57D0CA4F44EB}" destId="{B2930BE3-AC8C-46E7-8C74-FDA3F66D0922}" srcOrd="0" destOrd="0" presId="urn:microsoft.com/office/officeart/2005/8/layout/lProcess3"/>
    <dgm:cxn modelId="{B17F5A0C-3EA9-4E71-A376-8CC7E4887F90}" srcId="{9A7D2543-E60A-4A45-BCB8-57D0CA4F44EB}" destId="{6CB694ED-70DC-4B82-8688-1FACA26BACFC}" srcOrd="0" destOrd="0" parTransId="{C2781D07-946A-4627-BA55-02F559614DBA}" sibTransId="{602AE971-5F22-413B-98E1-6EB57D4CB512}"/>
    <dgm:cxn modelId="{A8C93769-3FB3-4800-83B1-830411456C58}" type="presOf" srcId="{6CB694ED-70DC-4B82-8688-1FACA26BACFC}" destId="{BACE0FBD-4505-41E9-885F-58F4FC0C072A}" srcOrd="0" destOrd="0" presId="urn:microsoft.com/office/officeart/2005/8/layout/lProcess3"/>
    <dgm:cxn modelId="{C29E39A3-0B4F-4269-84B4-27D0277B1A7F}" type="presParOf" srcId="{B2930BE3-AC8C-46E7-8C74-FDA3F66D0922}" destId="{DF610496-8FD4-45F9-83AD-40DE3CB3E9DD}" srcOrd="0" destOrd="0" presId="urn:microsoft.com/office/officeart/2005/8/layout/lProcess3"/>
    <dgm:cxn modelId="{D526B67B-843A-445E-8A7E-2618676B2D22}" type="presParOf" srcId="{DF610496-8FD4-45F9-83AD-40DE3CB3E9DD}" destId="{BACE0FBD-4505-41E9-885F-58F4FC0C072A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FEE77C-B526-44E8-B59E-7723C1FCC497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B9E171-34A7-4D2F-B8EA-E9A47DE355C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Городское поселение</a:t>
          </a:r>
          <a:r>
            <a:rPr lang="ru-RU" dirty="0" smtClean="0">
              <a:latin typeface="Book Antiqua" pitchFamily="18" charset="0"/>
            </a:rPr>
            <a:t> – 1</a:t>
          </a:r>
          <a:endParaRPr lang="ru-RU" dirty="0">
            <a:latin typeface="Book Antiqua" pitchFamily="18" charset="0"/>
          </a:endParaRPr>
        </a:p>
      </dgm:t>
    </dgm:pt>
    <dgm:pt modelId="{5762D07D-F33C-4D81-9DE3-56CC8B807C7C}" type="parTrans" cxnId="{04420147-03C4-4ECA-9585-A6845E653576}">
      <dgm:prSet/>
      <dgm:spPr/>
      <dgm:t>
        <a:bodyPr/>
        <a:lstStyle/>
        <a:p>
          <a:endParaRPr lang="ru-RU"/>
        </a:p>
      </dgm:t>
    </dgm:pt>
    <dgm:pt modelId="{216F4456-CBA4-4AF4-B9B7-AAF641127DF6}" type="sibTrans" cxnId="{04420147-03C4-4ECA-9585-A6845E653576}">
      <dgm:prSet/>
      <dgm:spPr/>
      <dgm:t>
        <a:bodyPr/>
        <a:lstStyle/>
        <a:p>
          <a:endParaRPr lang="ru-RU"/>
        </a:p>
      </dgm:t>
    </dgm:pt>
    <dgm:pt modelId="{A70E0849-5EEB-4CFB-A3A3-6BE8818A3605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8900000" scaled="1"/>
          <a:tileRect/>
        </a:gradFill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Сельских поселений - 14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gm:t>
    </dgm:pt>
    <dgm:pt modelId="{B8F16D79-107D-4AF9-A37C-BEE58577FFB9}" type="parTrans" cxnId="{0C5F2D3F-AFC9-4605-B2D2-9689B2C1C9D9}">
      <dgm:prSet/>
      <dgm:spPr/>
      <dgm:t>
        <a:bodyPr/>
        <a:lstStyle/>
        <a:p>
          <a:endParaRPr lang="ru-RU"/>
        </a:p>
      </dgm:t>
    </dgm:pt>
    <dgm:pt modelId="{4C9A032D-99DA-408D-A8D4-1069DA05AFE3}" type="sibTrans" cxnId="{0C5F2D3F-AFC9-4605-B2D2-9689B2C1C9D9}">
      <dgm:prSet/>
      <dgm:spPr/>
      <dgm:t>
        <a:bodyPr/>
        <a:lstStyle/>
        <a:p>
          <a:endParaRPr lang="ru-RU"/>
        </a:p>
      </dgm:t>
    </dgm:pt>
    <dgm:pt modelId="{776AA742-1802-44CE-99AE-82D7D4557B8E}" type="pres">
      <dgm:prSet presAssocID="{05FEE77C-B526-44E8-B59E-7723C1FCC49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3707EE1-10A5-4F76-8EB3-D61503D5919E}" type="pres">
      <dgm:prSet presAssocID="{D9B9E171-34A7-4D2F-B8EA-E9A47DE355C0}" presName="horFlow" presStyleCnt="0"/>
      <dgm:spPr/>
    </dgm:pt>
    <dgm:pt modelId="{A35CE742-C92E-471D-AE33-FC87EDA40D4A}" type="pres">
      <dgm:prSet presAssocID="{D9B9E171-34A7-4D2F-B8EA-E9A47DE355C0}" presName="bigChev" presStyleLbl="node1" presStyleIdx="0" presStyleCnt="2" custLinFactNeighborX="-6057" custLinFactNeighborY="-9044"/>
      <dgm:spPr/>
      <dgm:t>
        <a:bodyPr/>
        <a:lstStyle/>
        <a:p>
          <a:endParaRPr lang="ru-RU"/>
        </a:p>
      </dgm:t>
    </dgm:pt>
    <dgm:pt modelId="{434E9F64-F7DF-4394-A5CC-C26AC408F5F5}" type="pres">
      <dgm:prSet presAssocID="{D9B9E171-34A7-4D2F-B8EA-E9A47DE355C0}" presName="vSp" presStyleCnt="0"/>
      <dgm:spPr/>
    </dgm:pt>
    <dgm:pt modelId="{A13FDFE1-09DB-483E-B7E9-7C6C27D49B67}" type="pres">
      <dgm:prSet presAssocID="{A70E0849-5EEB-4CFB-A3A3-6BE8818A3605}" presName="horFlow" presStyleCnt="0"/>
      <dgm:spPr/>
    </dgm:pt>
    <dgm:pt modelId="{584093BA-FBF9-44C9-B06B-4924A014C6F1}" type="pres">
      <dgm:prSet presAssocID="{A70E0849-5EEB-4CFB-A3A3-6BE8818A3605}" presName="bigChev" presStyleLbl="node1" presStyleIdx="1" presStyleCnt="2" custLinFactNeighborX="8409" custLinFactNeighborY="17637"/>
      <dgm:spPr/>
      <dgm:t>
        <a:bodyPr/>
        <a:lstStyle/>
        <a:p>
          <a:endParaRPr lang="ru-RU"/>
        </a:p>
      </dgm:t>
    </dgm:pt>
  </dgm:ptLst>
  <dgm:cxnLst>
    <dgm:cxn modelId="{C9D2039C-7A9C-4750-9C27-168F4137BABC}" type="presOf" srcId="{A70E0849-5EEB-4CFB-A3A3-6BE8818A3605}" destId="{584093BA-FBF9-44C9-B06B-4924A014C6F1}" srcOrd="0" destOrd="0" presId="urn:microsoft.com/office/officeart/2005/8/layout/lProcess3"/>
    <dgm:cxn modelId="{709C0E45-226A-4A9B-AAAA-B3C322EBA1B3}" type="presOf" srcId="{05FEE77C-B526-44E8-B59E-7723C1FCC497}" destId="{776AA742-1802-44CE-99AE-82D7D4557B8E}" srcOrd="0" destOrd="0" presId="urn:microsoft.com/office/officeart/2005/8/layout/lProcess3"/>
    <dgm:cxn modelId="{F2A8C927-372D-43B0-A3A0-982BF4DCA452}" type="presOf" srcId="{D9B9E171-34A7-4D2F-B8EA-E9A47DE355C0}" destId="{A35CE742-C92E-471D-AE33-FC87EDA40D4A}" srcOrd="0" destOrd="0" presId="urn:microsoft.com/office/officeart/2005/8/layout/lProcess3"/>
    <dgm:cxn modelId="{04420147-03C4-4ECA-9585-A6845E653576}" srcId="{05FEE77C-B526-44E8-B59E-7723C1FCC497}" destId="{D9B9E171-34A7-4D2F-B8EA-E9A47DE355C0}" srcOrd="0" destOrd="0" parTransId="{5762D07D-F33C-4D81-9DE3-56CC8B807C7C}" sibTransId="{216F4456-CBA4-4AF4-B9B7-AAF641127DF6}"/>
    <dgm:cxn modelId="{0C5F2D3F-AFC9-4605-B2D2-9689B2C1C9D9}" srcId="{05FEE77C-B526-44E8-B59E-7723C1FCC497}" destId="{A70E0849-5EEB-4CFB-A3A3-6BE8818A3605}" srcOrd="1" destOrd="0" parTransId="{B8F16D79-107D-4AF9-A37C-BEE58577FFB9}" sibTransId="{4C9A032D-99DA-408D-A8D4-1069DA05AFE3}"/>
    <dgm:cxn modelId="{728908A1-E327-4299-AC15-695EECBF87D3}" type="presParOf" srcId="{776AA742-1802-44CE-99AE-82D7D4557B8E}" destId="{73707EE1-10A5-4F76-8EB3-D61503D5919E}" srcOrd="0" destOrd="0" presId="urn:microsoft.com/office/officeart/2005/8/layout/lProcess3"/>
    <dgm:cxn modelId="{835F10C6-AF50-4682-BBB2-0597354B7325}" type="presParOf" srcId="{73707EE1-10A5-4F76-8EB3-D61503D5919E}" destId="{A35CE742-C92E-471D-AE33-FC87EDA40D4A}" srcOrd="0" destOrd="0" presId="urn:microsoft.com/office/officeart/2005/8/layout/lProcess3"/>
    <dgm:cxn modelId="{D4F7F708-6340-4029-8FE2-EA0B71689B8B}" type="presParOf" srcId="{776AA742-1802-44CE-99AE-82D7D4557B8E}" destId="{434E9F64-F7DF-4394-A5CC-C26AC408F5F5}" srcOrd="1" destOrd="0" presId="urn:microsoft.com/office/officeart/2005/8/layout/lProcess3"/>
    <dgm:cxn modelId="{CED500DC-1ADF-44D3-96A7-949904A3E9F2}" type="presParOf" srcId="{776AA742-1802-44CE-99AE-82D7D4557B8E}" destId="{A13FDFE1-09DB-483E-B7E9-7C6C27D49B67}" srcOrd="2" destOrd="0" presId="urn:microsoft.com/office/officeart/2005/8/layout/lProcess3"/>
    <dgm:cxn modelId="{038FE8EC-03AB-4743-A6CA-E88EF169C646}" type="presParOf" srcId="{A13FDFE1-09DB-483E-B7E9-7C6C27D49B67}" destId="{584093BA-FBF9-44C9-B06B-4924A014C6F1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0C0A02-3A93-4C7D-AAD8-8DD81A8D0BB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DED248-F1F4-44EE-996C-13D2D3F47572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0800000" scaled="1"/>
          <a:tileRect/>
        </a:gradFill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Городское население – 34%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gm:t>
    </dgm:pt>
    <dgm:pt modelId="{B1249AAD-B284-4E64-A3EB-B9CFEF579D5F}" type="parTrans" cxnId="{7AF49615-F11E-41BF-8298-D229C71E9525}">
      <dgm:prSet/>
      <dgm:spPr/>
      <dgm:t>
        <a:bodyPr/>
        <a:lstStyle/>
        <a:p>
          <a:endParaRPr lang="ru-RU"/>
        </a:p>
      </dgm:t>
    </dgm:pt>
    <dgm:pt modelId="{0AF1799E-A717-4BB8-93DB-542D71A499FD}" type="sibTrans" cxnId="{7AF49615-F11E-41BF-8298-D229C71E9525}">
      <dgm:prSet/>
      <dgm:spPr/>
      <dgm:t>
        <a:bodyPr/>
        <a:lstStyle/>
        <a:p>
          <a:endParaRPr lang="ru-RU"/>
        </a:p>
      </dgm:t>
    </dgm:pt>
    <dgm:pt modelId="{4116441A-9C74-4EF1-8F64-BC0CCD9A36E6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0800000" scaled="1"/>
          <a:tileRect/>
        </a:gradFill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Сельское население – 66%</a:t>
          </a:r>
          <a:r>
            <a:rPr lang="ru-RU" dirty="0" smtClean="0">
              <a:latin typeface="Book Antiqua" pitchFamily="18" charset="0"/>
            </a:rPr>
            <a:t>    </a:t>
          </a:r>
          <a:endParaRPr lang="ru-RU" dirty="0">
            <a:latin typeface="Book Antiqua" pitchFamily="18" charset="0"/>
          </a:endParaRPr>
        </a:p>
      </dgm:t>
    </dgm:pt>
    <dgm:pt modelId="{DD4074FB-BB17-4138-823F-10DB09CB51FF}" type="parTrans" cxnId="{1F4B43B1-D721-4AFC-93E0-39657B9DC746}">
      <dgm:prSet/>
      <dgm:spPr/>
      <dgm:t>
        <a:bodyPr/>
        <a:lstStyle/>
        <a:p>
          <a:endParaRPr lang="ru-RU"/>
        </a:p>
      </dgm:t>
    </dgm:pt>
    <dgm:pt modelId="{951F3A36-1E23-48C9-9147-ECCF776881D6}" type="sibTrans" cxnId="{1F4B43B1-D721-4AFC-93E0-39657B9DC746}">
      <dgm:prSet/>
      <dgm:spPr/>
      <dgm:t>
        <a:bodyPr/>
        <a:lstStyle/>
        <a:p>
          <a:endParaRPr lang="ru-RU"/>
        </a:p>
      </dgm:t>
    </dgm:pt>
    <dgm:pt modelId="{F172F06A-EE67-438F-BC75-A8BED5B6F49A}" type="pres">
      <dgm:prSet presAssocID="{BE0C0A02-3A93-4C7D-AAD8-8DD81A8D0BB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7A46328-9F50-4E5B-A279-CA5282980619}" type="pres">
      <dgm:prSet presAssocID="{23DED248-F1F4-44EE-996C-13D2D3F47572}" presName="horFlow" presStyleCnt="0"/>
      <dgm:spPr/>
    </dgm:pt>
    <dgm:pt modelId="{A6EFF1F9-070C-4F75-AEF2-175080E03D73}" type="pres">
      <dgm:prSet presAssocID="{23DED248-F1F4-44EE-996C-13D2D3F47572}" presName="bigChev" presStyleLbl="node1" presStyleIdx="0" presStyleCnt="2" custLinFactNeighborX="3333" custLinFactNeighborY="-6"/>
      <dgm:spPr/>
      <dgm:t>
        <a:bodyPr/>
        <a:lstStyle/>
        <a:p>
          <a:endParaRPr lang="ru-RU"/>
        </a:p>
      </dgm:t>
    </dgm:pt>
    <dgm:pt modelId="{23C530EC-5FD0-496A-9C6C-FC684B2C6B86}" type="pres">
      <dgm:prSet presAssocID="{23DED248-F1F4-44EE-996C-13D2D3F47572}" presName="vSp" presStyleCnt="0"/>
      <dgm:spPr/>
    </dgm:pt>
    <dgm:pt modelId="{608ECB5D-C324-4BFB-9E73-FE1787ABE07B}" type="pres">
      <dgm:prSet presAssocID="{4116441A-9C74-4EF1-8F64-BC0CCD9A36E6}" presName="horFlow" presStyleCnt="0"/>
      <dgm:spPr/>
    </dgm:pt>
    <dgm:pt modelId="{F90D0886-8325-40D6-9726-F788C42AAA44}" type="pres">
      <dgm:prSet presAssocID="{4116441A-9C74-4EF1-8F64-BC0CCD9A36E6}" presName="bigChev" presStyleLbl="node1" presStyleIdx="1" presStyleCnt="2" custLinFactNeighborX="-28650" custLinFactNeighborY="3537"/>
      <dgm:spPr/>
      <dgm:t>
        <a:bodyPr/>
        <a:lstStyle/>
        <a:p>
          <a:endParaRPr lang="ru-RU"/>
        </a:p>
      </dgm:t>
    </dgm:pt>
  </dgm:ptLst>
  <dgm:cxnLst>
    <dgm:cxn modelId="{1F4B43B1-D721-4AFC-93E0-39657B9DC746}" srcId="{BE0C0A02-3A93-4C7D-AAD8-8DD81A8D0BB8}" destId="{4116441A-9C74-4EF1-8F64-BC0CCD9A36E6}" srcOrd="1" destOrd="0" parTransId="{DD4074FB-BB17-4138-823F-10DB09CB51FF}" sibTransId="{951F3A36-1E23-48C9-9147-ECCF776881D6}"/>
    <dgm:cxn modelId="{7AF49615-F11E-41BF-8298-D229C71E9525}" srcId="{BE0C0A02-3A93-4C7D-AAD8-8DD81A8D0BB8}" destId="{23DED248-F1F4-44EE-996C-13D2D3F47572}" srcOrd="0" destOrd="0" parTransId="{B1249AAD-B284-4E64-A3EB-B9CFEF579D5F}" sibTransId="{0AF1799E-A717-4BB8-93DB-542D71A499FD}"/>
    <dgm:cxn modelId="{9FEFD912-2F4B-4BF1-A641-099CFFF118B8}" type="presOf" srcId="{BE0C0A02-3A93-4C7D-AAD8-8DD81A8D0BB8}" destId="{F172F06A-EE67-438F-BC75-A8BED5B6F49A}" srcOrd="0" destOrd="0" presId="urn:microsoft.com/office/officeart/2005/8/layout/lProcess3"/>
    <dgm:cxn modelId="{0B1AD1E7-AFF3-465D-9A75-47F8ECAC8975}" type="presOf" srcId="{23DED248-F1F4-44EE-996C-13D2D3F47572}" destId="{A6EFF1F9-070C-4F75-AEF2-175080E03D73}" srcOrd="0" destOrd="0" presId="urn:microsoft.com/office/officeart/2005/8/layout/lProcess3"/>
    <dgm:cxn modelId="{68937179-BB58-4A58-BBE7-A2C43669AAFA}" type="presOf" srcId="{4116441A-9C74-4EF1-8F64-BC0CCD9A36E6}" destId="{F90D0886-8325-40D6-9726-F788C42AAA44}" srcOrd="0" destOrd="0" presId="urn:microsoft.com/office/officeart/2005/8/layout/lProcess3"/>
    <dgm:cxn modelId="{9324E212-B3EC-4526-9BAD-BA172F31F7B6}" type="presParOf" srcId="{F172F06A-EE67-438F-BC75-A8BED5B6F49A}" destId="{67A46328-9F50-4E5B-A279-CA5282980619}" srcOrd="0" destOrd="0" presId="urn:microsoft.com/office/officeart/2005/8/layout/lProcess3"/>
    <dgm:cxn modelId="{39BD5877-D097-4136-9F3B-3793021BB739}" type="presParOf" srcId="{67A46328-9F50-4E5B-A279-CA5282980619}" destId="{A6EFF1F9-070C-4F75-AEF2-175080E03D73}" srcOrd="0" destOrd="0" presId="urn:microsoft.com/office/officeart/2005/8/layout/lProcess3"/>
    <dgm:cxn modelId="{FEA95227-ADD9-4E43-BA35-4CC775F1E205}" type="presParOf" srcId="{F172F06A-EE67-438F-BC75-A8BED5B6F49A}" destId="{23C530EC-5FD0-496A-9C6C-FC684B2C6B86}" srcOrd="1" destOrd="0" presId="urn:microsoft.com/office/officeart/2005/8/layout/lProcess3"/>
    <dgm:cxn modelId="{29626D72-C4CC-4C52-B0CF-B80A61C66EA1}" type="presParOf" srcId="{F172F06A-EE67-438F-BC75-A8BED5B6F49A}" destId="{608ECB5D-C324-4BFB-9E73-FE1787ABE07B}" srcOrd="2" destOrd="0" presId="urn:microsoft.com/office/officeart/2005/8/layout/lProcess3"/>
    <dgm:cxn modelId="{6EA00D35-6A0F-4DCD-97D0-6284844C4981}" type="presParOf" srcId="{608ECB5D-C324-4BFB-9E73-FE1787ABE07B}" destId="{F90D0886-8325-40D6-9726-F788C42AAA4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8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Бюджетные кредиты от других бюджетов</a:t>
          </a:r>
          <a:endParaRPr lang="ru-RU" sz="18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Кредиты кредитных организаций</a:t>
          </a:r>
          <a:endParaRPr lang="ru-RU" sz="18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8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C1F176-8B35-4D99-89AE-1B0A7C68BAA3}" type="pres">
      <dgm:prSet presAssocID="{F361F448-F39F-4BFD-84DB-7B8AFE965198}" presName="text2" presStyleLbl="fgAcc2" presStyleIdx="3" presStyleCnt="4" custScaleY="1458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371F85-7801-4233-95F7-2968E256DDD5}" type="doc">
      <dgm:prSet loTypeId="urn:microsoft.com/office/officeart/2005/8/layout/radial4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03BC644-0CF3-4F89-94C3-ABCD7DC6D1FF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A53E87-F23B-4076-88B5-9CC639173AC8}" type="parTrans" cxnId="{5ECDAC9E-4510-49E1-AAB9-2082406B4492}">
      <dgm:prSet/>
      <dgm:spPr/>
      <dgm:t>
        <a:bodyPr/>
        <a:lstStyle/>
        <a:p>
          <a:endParaRPr lang="ru-RU"/>
        </a:p>
      </dgm:t>
    </dgm:pt>
    <dgm:pt modelId="{8F54DD95-09DE-46E4-A201-BD755BB99C94}" type="sibTrans" cxnId="{5ECDAC9E-4510-49E1-AAB9-2082406B4492}">
      <dgm:prSet/>
      <dgm:spPr/>
      <dgm:t>
        <a:bodyPr/>
        <a:lstStyle/>
        <a:p>
          <a:endParaRPr lang="ru-RU"/>
        </a:p>
      </dgm:t>
    </dgm:pt>
    <dgm:pt modelId="{C7E7BE82-51F9-4614-8578-DC9ADEC0F04B}">
      <dgm:prSet phldrT="[Текст]" custT="1"/>
      <dgm:spPr>
        <a:solidFill>
          <a:srgbClr val="0066FF"/>
        </a:solidFill>
      </dgm:spPr>
      <dgm:t>
        <a:bodyPr/>
        <a:lstStyle/>
        <a:p>
          <a:pPr algn="ctr"/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доходы от уплаты налогов, установленных Налоговым кодексом  Российской Федерации (федеральные, региональные и местные налоги и сборы, специальные налоговые режимы: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доходы физических лиц;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Налоги  на совокупный доход;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Государственная  пошлина;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Другие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1308977C-B5C0-4EE3-B22B-1ACA6465B710}" type="parTrans" cxnId="{F038C9EA-7669-4B46-A2AD-3A7495908283}">
      <dgm:prSet/>
      <dgm:spPr>
        <a:solidFill>
          <a:srgbClr val="6699FF"/>
        </a:solidFill>
        <a:ln>
          <a:solidFill>
            <a:srgbClr val="99CCFF"/>
          </a:solidFill>
        </a:ln>
      </dgm:spPr>
      <dgm:t>
        <a:bodyPr/>
        <a:lstStyle/>
        <a:p>
          <a:endParaRPr lang="ru-RU" dirty="0"/>
        </a:p>
      </dgm:t>
    </dgm:pt>
    <dgm:pt modelId="{397391D5-EC80-4467-9071-0D3D5547E1FC}" type="sibTrans" cxnId="{F038C9EA-7669-4B46-A2AD-3A7495908283}">
      <dgm:prSet/>
      <dgm:spPr/>
      <dgm:t>
        <a:bodyPr/>
        <a:lstStyle/>
        <a:p>
          <a:endParaRPr lang="ru-RU"/>
        </a:p>
      </dgm:t>
    </dgm:pt>
    <dgm:pt modelId="{3FF0F976-E430-4D1F-99AF-07177B944F7C}">
      <dgm:prSet phldrT="[Текст]" custT="1"/>
      <dgm:spPr>
        <a:solidFill>
          <a:srgbClr val="0066FF"/>
        </a:solidFill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Безвозмездные поступления-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4314C92-F169-4EFF-835C-AA5E582131CA}" type="parTrans" cxnId="{A3E67AB5-11A7-47DB-8E6A-10B1BC2D1536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D449E078-7D5D-49D6-A890-8FA05575F534}" type="sibTrans" cxnId="{A3E67AB5-11A7-47DB-8E6A-10B1BC2D1536}">
      <dgm:prSet/>
      <dgm:spPr/>
      <dgm:t>
        <a:bodyPr/>
        <a:lstStyle/>
        <a:p>
          <a:endParaRPr lang="ru-RU"/>
        </a:p>
      </dgm:t>
    </dgm:pt>
    <dgm:pt modelId="{24541B9B-D371-49BA-A5B2-F771C5B494A7}">
      <dgm:prSet phldrT="[Текст]" custT="1"/>
      <dgm:spPr>
        <a:solidFill>
          <a:srgbClr val="0066FF"/>
        </a:solidFill>
        <a:ln>
          <a:solidFill>
            <a:schemeClr val="accent1"/>
          </a:solidFill>
        </a:ln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</a:t>
          </a:r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– доходы от использования имущества, находящегося в муниципальной собственности, плата за негативное воздействие на окружающую среду, доходы от продажи  материальных и нематериальных активов, штрафы, санкции, возмещения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BABBF11-1227-411A-863C-874B6BAEA5AC}" type="parTrans" cxnId="{93913D89-7E9A-47C7-8D7A-3ABE32CBB138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89528275-5E5B-44DF-902D-6EF7E5597E8A}" type="sibTrans" cxnId="{93913D89-7E9A-47C7-8D7A-3ABE32CBB138}">
      <dgm:prSet/>
      <dgm:spPr/>
      <dgm:t>
        <a:bodyPr/>
        <a:lstStyle/>
        <a:p>
          <a:endParaRPr lang="ru-RU"/>
        </a:p>
      </dgm:t>
    </dgm:pt>
    <dgm:pt modelId="{8450C838-883F-49BB-ADCD-9FDD8CECD47D}" type="pres">
      <dgm:prSet presAssocID="{FD371F85-7801-4233-95F7-2968E256DDD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377F2-6DE3-41EC-9D05-635A90327943}" type="pres">
      <dgm:prSet presAssocID="{F03BC644-0CF3-4F89-94C3-ABCD7DC6D1FF}" presName="centerShape" presStyleLbl="node0" presStyleIdx="0" presStyleCnt="1" custScaleX="82394" custScaleY="67042" custLinFactNeighborX="-97" custLinFactNeighborY="-1994"/>
      <dgm:spPr/>
      <dgm:t>
        <a:bodyPr/>
        <a:lstStyle/>
        <a:p>
          <a:endParaRPr lang="ru-RU"/>
        </a:p>
      </dgm:t>
    </dgm:pt>
    <dgm:pt modelId="{4D18CED3-1142-40EA-9116-88C40631624C}" type="pres">
      <dgm:prSet presAssocID="{1308977C-B5C0-4EE3-B22B-1ACA6465B710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260436B6-97A1-4106-A465-1698EFC5DB02}" type="pres">
      <dgm:prSet presAssocID="{C7E7BE82-51F9-4614-8578-DC9ADEC0F04B}" presName="node" presStyleLbl="node1" presStyleIdx="0" presStyleCnt="3" custScaleX="108797" custScaleY="251843" custRadScaleRad="101667" custRadScaleInc="1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E49E3-7EAF-4671-ACEC-5EF4114D59E5}" type="pres">
      <dgm:prSet presAssocID="{04314C92-F169-4EFF-835C-AA5E582131CA}" presName="parTrans" presStyleLbl="bgSibTrans2D1" presStyleIdx="1" presStyleCnt="3" custAng="21497965" custScaleX="96563" custLinFactNeighborX="3373" custLinFactNeighborY="27879"/>
      <dgm:spPr/>
      <dgm:t>
        <a:bodyPr/>
        <a:lstStyle/>
        <a:p>
          <a:endParaRPr lang="ru-RU"/>
        </a:p>
      </dgm:t>
    </dgm:pt>
    <dgm:pt modelId="{4C1BB923-E7F2-4FAE-BCE2-9CBC75F98424}" type="pres">
      <dgm:prSet presAssocID="{3FF0F976-E430-4D1F-99AF-07177B944F7C}" presName="node" presStyleLbl="node1" presStyleIdx="1" presStyleCnt="3" custScaleY="158270" custRadScaleRad="122127" custRadScaleInc="74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C8D6A-0A5F-4907-83DC-AB25FCA93C97}" type="pres">
      <dgm:prSet presAssocID="{0BABBF11-1227-411A-863C-874B6BAEA5AC}" presName="parTrans" presStyleLbl="bgSibTrans2D1" presStyleIdx="2" presStyleCnt="3" custAng="21479065" custScaleX="95291" custLinFactNeighborX="-710" custLinFactNeighborY="31543"/>
      <dgm:spPr/>
      <dgm:t>
        <a:bodyPr/>
        <a:lstStyle/>
        <a:p>
          <a:endParaRPr lang="ru-RU"/>
        </a:p>
      </dgm:t>
    </dgm:pt>
    <dgm:pt modelId="{D71078B0-61B0-4A49-ACC5-75E45D65A14C}" type="pres">
      <dgm:prSet presAssocID="{24541B9B-D371-49BA-A5B2-F771C5B494A7}" presName="node" presStyleLbl="node1" presStyleIdx="2" presStyleCnt="3" custScaleX="110952" custScaleY="185321" custRadScaleRad="89054" custRadScaleInc="-89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38C9EA-7669-4B46-A2AD-3A7495908283}" srcId="{F03BC644-0CF3-4F89-94C3-ABCD7DC6D1FF}" destId="{C7E7BE82-51F9-4614-8578-DC9ADEC0F04B}" srcOrd="0" destOrd="0" parTransId="{1308977C-B5C0-4EE3-B22B-1ACA6465B710}" sibTransId="{397391D5-EC80-4467-9071-0D3D5547E1FC}"/>
    <dgm:cxn modelId="{A3E67AB5-11A7-47DB-8E6A-10B1BC2D1536}" srcId="{F03BC644-0CF3-4F89-94C3-ABCD7DC6D1FF}" destId="{3FF0F976-E430-4D1F-99AF-07177B944F7C}" srcOrd="1" destOrd="0" parTransId="{04314C92-F169-4EFF-835C-AA5E582131CA}" sibTransId="{D449E078-7D5D-49D6-A890-8FA05575F534}"/>
    <dgm:cxn modelId="{AFC9F6B8-451C-4B94-9A20-81C6922C1432}" type="presOf" srcId="{1308977C-B5C0-4EE3-B22B-1ACA6465B710}" destId="{4D18CED3-1142-40EA-9116-88C40631624C}" srcOrd="0" destOrd="0" presId="urn:microsoft.com/office/officeart/2005/8/layout/radial4"/>
    <dgm:cxn modelId="{93913D89-7E9A-47C7-8D7A-3ABE32CBB138}" srcId="{F03BC644-0CF3-4F89-94C3-ABCD7DC6D1FF}" destId="{24541B9B-D371-49BA-A5B2-F771C5B494A7}" srcOrd="2" destOrd="0" parTransId="{0BABBF11-1227-411A-863C-874B6BAEA5AC}" sibTransId="{89528275-5E5B-44DF-902D-6EF7E5597E8A}"/>
    <dgm:cxn modelId="{D2D65A7A-7D12-4600-A988-1657039BA096}" type="presOf" srcId="{C7E7BE82-51F9-4614-8578-DC9ADEC0F04B}" destId="{260436B6-97A1-4106-A465-1698EFC5DB02}" srcOrd="0" destOrd="0" presId="urn:microsoft.com/office/officeart/2005/8/layout/radial4"/>
    <dgm:cxn modelId="{C41C04FC-7693-4A33-9ABD-1ABEEAFC1E56}" type="presOf" srcId="{F03BC644-0CF3-4F89-94C3-ABCD7DC6D1FF}" destId="{7C9377F2-6DE3-41EC-9D05-635A90327943}" srcOrd="0" destOrd="0" presId="urn:microsoft.com/office/officeart/2005/8/layout/radial4"/>
    <dgm:cxn modelId="{C24AE16A-FA96-4323-83AE-22DB67BDFCF9}" type="presOf" srcId="{0BABBF11-1227-411A-863C-874B6BAEA5AC}" destId="{4C3C8D6A-0A5F-4907-83DC-AB25FCA93C97}" srcOrd="0" destOrd="0" presId="urn:microsoft.com/office/officeart/2005/8/layout/radial4"/>
    <dgm:cxn modelId="{A8DAD2B3-CC0D-4BDC-9C19-7AA9DC6FB88A}" type="presOf" srcId="{FD371F85-7801-4233-95F7-2968E256DDD5}" destId="{8450C838-883F-49BB-ADCD-9FDD8CECD47D}" srcOrd="0" destOrd="0" presId="urn:microsoft.com/office/officeart/2005/8/layout/radial4"/>
    <dgm:cxn modelId="{1323577C-E682-4C8C-8032-31C6BD063025}" type="presOf" srcId="{04314C92-F169-4EFF-835C-AA5E582131CA}" destId="{33AE49E3-7EAF-4671-ACEC-5EF4114D59E5}" srcOrd="0" destOrd="0" presId="urn:microsoft.com/office/officeart/2005/8/layout/radial4"/>
    <dgm:cxn modelId="{5ECDAC9E-4510-49E1-AAB9-2082406B4492}" srcId="{FD371F85-7801-4233-95F7-2968E256DDD5}" destId="{F03BC644-0CF3-4F89-94C3-ABCD7DC6D1FF}" srcOrd="0" destOrd="0" parTransId="{74A53E87-F23B-4076-88B5-9CC639173AC8}" sibTransId="{8F54DD95-09DE-46E4-A201-BD755BB99C94}"/>
    <dgm:cxn modelId="{0C9C6E93-3167-4853-BC3A-6DF548E9EE15}" type="presOf" srcId="{24541B9B-D371-49BA-A5B2-F771C5B494A7}" destId="{D71078B0-61B0-4A49-ACC5-75E45D65A14C}" srcOrd="0" destOrd="0" presId="urn:microsoft.com/office/officeart/2005/8/layout/radial4"/>
    <dgm:cxn modelId="{DCEE90B1-9B61-4C4B-BB26-0E5B08BB34E5}" type="presOf" srcId="{3FF0F976-E430-4D1F-99AF-07177B944F7C}" destId="{4C1BB923-E7F2-4FAE-BCE2-9CBC75F98424}" srcOrd="0" destOrd="0" presId="urn:microsoft.com/office/officeart/2005/8/layout/radial4"/>
    <dgm:cxn modelId="{4FBFDD95-CD41-460F-B6B0-9E7EFE232C2C}" type="presParOf" srcId="{8450C838-883F-49BB-ADCD-9FDD8CECD47D}" destId="{7C9377F2-6DE3-41EC-9D05-635A90327943}" srcOrd="0" destOrd="0" presId="urn:microsoft.com/office/officeart/2005/8/layout/radial4"/>
    <dgm:cxn modelId="{FF5725F0-5A28-45D8-A49A-4E3D207C22BC}" type="presParOf" srcId="{8450C838-883F-49BB-ADCD-9FDD8CECD47D}" destId="{4D18CED3-1142-40EA-9116-88C40631624C}" srcOrd="1" destOrd="0" presId="urn:microsoft.com/office/officeart/2005/8/layout/radial4"/>
    <dgm:cxn modelId="{5722149E-AE15-44D2-AD20-E89D166F0D9E}" type="presParOf" srcId="{8450C838-883F-49BB-ADCD-9FDD8CECD47D}" destId="{260436B6-97A1-4106-A465-1698EFC5DB02}" srcOrd="2" destOrd="0" presId="urn:microsoft.com/office/officeart/2005/8/layout/radial4"/>
    <dgm:cxn modelId="{EB8C33DC-3D06-4035-B73E-AFA473BDDF56}" type="presParOf" srcId="{8450C838-883F-49BB-ADCD-9FDD8CECD47D}" destId="{33AE49E3-7EAF-4671-ACEC-5EF4114D59E5}" srcOrd="3" destOrd="0" presId="urn:microsoft.com/office/officeart/2005/8/layout/radial4"/>
    <dgm:cxn modelId="{375E3AB5-6A6A-4FB9-8D07-A53EF17F6A11}" type="presParOf" srcId="{8450C838-883F-49BB-ADCD-9FDD8CECD47D}" destId="{4C1BB923-E7F2-4FAE-BCE2-9CBC75F98424}" srcOrd="4" destOrd="0" presId="urn:microsoft.com/office/officeart/2005/8/layout/radial4"/>
    <dgm:cxn modelId="{BBA5423E-A9A3-45DE-BFC3-6BB85C03EBCE}" type="presParOf" srcId="{8450C838-883F-49BB-ADCD-9FDD8CECD47D}" destId="{4C3C8D6A-0A5F-4907-83DC-AB25FCA93C97}" srcOrd="5" destOrd="0" presId="urn:microsoft.com/office/officeart/2005/8/layout/radial4"/>
    <dgm:cxn modelId="{E8E62657-24CA-4038-8D86-7D3FFE0BEF9F}" type="presParOf" srcId="{8450C838-883F-49BB-ADCD-9FDD8CECD47D}" destId="{D71078B0-61B0-4A49-ACC5-75E45D65A14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0066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Y="55093" custLinFactNeighborX="-28" custLinFactNeighborY="-22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Областные  средства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FFCC99">
            <a:alpha val="89804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DA936E31-2B7B-4F61-8784-087F5BF1CCA2}" type="parTrans" cxnId="{89B06EA5-3ADE-473B-8A08-C3C9D6C492D2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CC00">
                <a:shade val="30000"/>
                <a:satMod val="115000"/>
              </a:srgbClr>
            </a:gs>
            <a:gs pos="50000">
              <a:srgbClr val="00CC00">
                <a:shade val="67500"/>
                <a:satMod val="115000"/>
              </a:srgbClr>
            </a:gs>
            <a:gs pos="100000">
              <a:srgbClr val="00CC00">
                <a:shade val="100000"/>
                <a:satMod val="115000"/>
              </a:srgbClr>
            </a:gs>
          </a:gsLst>
          <a:lin ang="8100000" scaled="1"/>
          <a:tileRect/>
        </a:gradFill>
        <a:ln w="19050">
          <a:solidFill>
            <a:srgbClr val="0080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Собственные средства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99FF33">
            <a:alpha val="89804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ctr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Выплаты почетным гражданам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68889B5-7356-40A8-AAD8-C5014ADEEF6E}" type="parTrans" cxnId="{3C81F201-EEAF-4356-B06B-1A48A88AD07D}">
      <dgm:prSet/>
      <dgm:spPr/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99FF33">
            <a:alpha val="90000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D78FB1E-2677-4182-BF88-E223488DB16D}" type="parTrans" cxnId="{81F85D43-3D44-4754-858B-9361218ACFC2}">
      <dgm:prSet/>
      <dgm:spPr/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FFCC99">
            <a:alpha val="90000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C92A03-7159-4281-B198-303F0B7FBC1B}" type="presOf" srcId="{2D78FB1E-2677-4182-BF88-E223488DB16D}" destId="{6EBA0CCF-2610-4CB9-B2AA-6683F0E170FF}" srcOrd="0" destOrd="0" presId="urn:microsoft.com/office/officeart/2005/8/layout/hierarchy3"/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0435AD0B-7272-490D-9768-B7D8C7888CAB}" type="presOf" srcId="{DA936E31-2B7B-4F61-8784-087F5BF1CCA2}" destId="{0F10B24C-6291-498B-B24B-6F32995626E1}" srcOrd="0" destOrd="0" presId="urn:microsoft.com/office/officeart/2005/8/layout/hierarchy3"/>
    <dgm:cxn modelId="{1734332B-33DF-4C36-8705-417653B4CA58}" type="presOf" srcId="{0FD87494-0FAD-49E2-A677-4C63C07CD278}" destId="{B94730D8-5D8F-426C-8831-7569625F9563}" srcOrd="0" destOrd="0" presId="urn:microsoft.com/office/officeart/2005/8/layout/hierarchy3"/>
    <dgm:cxn modelId="{6B082500-0426-479C-941D-1A9F566EEE32}" type="presOf" srcId="{F97B0179-6FFA-43F2-9B11-3C7B56B71EA7}" destId="{87A678DD-6040-425C-BD0F-D72D593AD7BF}" srcOrd="0" destOrd="0" presId="urn:microsoft.com/office/officeart/2005/8/layout/hierarchy3"/>
    <dgm:cxn modelId="{5524F9ED-EE44-4D1B-A7A5-5A1E4D55006E}" type="presOf" srcId="{ECC4F9D0-E93A-4739-8873-1B03FCE6503A}" destId="{C3A7FB03-348C-490A-BD89-81232A0929D7}" srcOrd="0" destOrd="0" presId="urn:microsoft.com/office/officeart/2005/8/layout/hierarchy3"/>
    <dgm:cxn modelId="{89FF40E1-962D-4067-8FB3-3EF8F55C8527}" type="presOf" srcId="{3B89B9B3-5619-46D4-93CA-40C0EF5EB128}" destId="{51570436-6222-48A4-BA2B-6408C85AF1C1}" srcOrd="0" destOrd="0" presId="urn:microsoft.com/office/officeart/2005/8/layout/hierarchy3"/>
    <dgm:cxn modelId="{5D864355-5783-48E4-8866-BFDBC58DA067}" type="presOf" srcId="{ECC4F9D0-E93A-4739-8873-1B03FCE6503A}" destId="{F3FA9309-D15C-4DE3-8542-192E36A1C004}" srcOrd="1" destOrd="0" presId="urn:microsoft.com/office/officeart/2005/8/layout/hierarchy3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C3CA330E-5D7F-4D0C-AD54-4E0294451120}" type="presOf" srcId="{C7E3C235-D7CE-4F21-83E5-0230BF458F3B}" destId="{A8364C70-C324-4950-A3EA-89813D0E681B}" srcOrd="0" destOrd="0" presId="urn:microsoft.com/office/officeart/2005/8/layout/hierarchy3"/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C0EA5B20-929E-4038-A8D3-DB41F9D59131}" type="presOf" srcId="{CCE787AD-0C94-4790-AEE2-08FEBD4D1B85}" destId="{2A6BB132-36F5-4551-B534-1EA38833A873}" srcOrd="0" destOrd="0" presId="urn:microsoft.com/office/officeart/2005/8/layout/hierarchy3"/>
    <dgm:cxn modelId="{B991AD93-EB2D-4FDF-A21F-A7B7CD714F36}" type="presOf" srcId="{C7E3C235-D7CE-4F21-83E5-0230BF458F3B}" destId="{6A0D8410-35CB-4A00-B0EC-DB51D7EB0EF9}" srcOrd="1" destOrd="0" presId="urn:microsoft.com/office/officeart/2005/8/layout/hierarchy3"/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8216D1E0-14FD-4E06-AE98-8E84AD193410}" type="presOf" srcId="{068889B5-7356-40A8-AAD8-C5014ADEEF6E}" destId="{C5FFE075-823E-4DA0-9121-22547C719149}" srcOrd="0" destOrd="0" presId="urn:microsoft.com/office/officeart/2005/8/layout/hierarchy3"/>
    <dgm:cxn modelId="{93FAD667-B778-437E-805E-CFC96E233C8A}" type="presOf" srcId="{68754719-21A2-4E04-8157-D49B2D923B36}" destId="{29983BB3-9FDC-412A-8584-11C5A8F9A525}" srcOrd="0" destOrd="0" presId="urn:microsoft.com/office/officeart/2005/8/layout/hierarchy3"/>
    <dgm:cxn modelId="{40302B10-400A-46A1-88B0-88CBDC9174F7}" type="presOf" srcId="{18FCBCEA-9E78-49E2-BECB-519648FE62F0}" destId="{DC8766AC-1DF5-4C8B-88E8-C0C7029582F8}" srcOrd="0" destOrd="0" presId="urn:microsoft.com/office/officeart/2005/8/layout/hierarchy3"/>
    <dgm:cxn modelId="{FE598173-65A0-4431-BF8A-9FEB0073AD9D}" type="presParOf" srcId="{87A678DD-6040-425C-BD0F-D72D593AD7BF}" destId="{B2318909-0E8B-49FF-955C-5F4D919573E8}" srcOrd="0" destOrd="0" presId="urn:microsoft.com/office/officeart/2005/8/layout/hierarchy3"/>
    <dgm:cxn modelId="{F48DB4CB-23AB-4867-8296-F30F84E5CCB8}" type="presParOf" srcId="{B2318909-0E8B-49FF-955C-5F4D919573E8}" destId="{C8BFB3E0-F637-4271-B518-A47EA05A3897}" srcOrd="0" destOrd="0" presId="urn:microsoft.com/office/officeart/2005/8/layout/hierarchy3"/>
    <dgm:cxn modelId="{6762F0C3-5E60-4596-96C7-99187EC39F8D}" type="presParOf" srcId="{C8BFB3E0-F637-4271-B518-A47EA05A3897}" destId="{A8364C70-C324-4950-A3EA-89813D0E681B}" srcOrd="0" destOrd="0" presId="urn:microsoft.com/office/officeart/2005/8/layout/hierarchy3"/>
    <dgm:cxn modelId="{F14AC6DA-FC22-430B-A71D-679CE9928FBE}" type="presParOf" srcId="{C8BFB3E0-F637-4271-B518-A47EA05A3897}" destId="{6A0D8410-35CB-4A00-B0EC-DB51D7EB0EF9}" srcOrd="1" destOrd="0" presId="urn:microsoft.com/office/officeart/2005/8/layout/hierarchy3"/>
    <dgm:cxn modelId="{C6A5515B-4169-4A46-BF6C-6617541C80D5}" type="presParOf" srcId="{B2318909-0E8B-49FF-955C-5F4D919573E8}" destId="{BA485956-92AB-46FE-9A87-FD4392A1087A}" srcOrd="1" destOrd="0" presId="urn:microsoft.com/office/officeart/2005/8/layout/hierarchy3"/>
    <dgm:cxn modelId="{49F66208-9EBA-4177-8892-575B944846B7}" type="presParOf" srcId="{BA485956-92AB-46FE-9A87-FD4392A1087A}" destId="{0F10B24C-6291-498B-B24B-6F32995626E1}" srcOrd="0" destOrd="0" presId="urn:microsoft.com/office/officeart/2005/8/layout/hierarchy3"/>
    <dgm:cxn modelId="{0A547EBB-76A8-423F-88ED-6417ED280733}" type="presParOf" srcId="{BA485956-92AB-46FE-9A87-FD4392A1087A}" destId="{B94730D8-5D8F-426C-8831-7569625F9563}" srcOrd="1" destOrd="0" presId="urn:microsoft.com/office/officeart/2005/8/layout/hierarchy3"/>
    <dgm:cxn modelId="{94364DD7-26CB-43D6-9270-13BDE4AB7910}" type="presParOf" srcId="{BA485956-92AB-46FE-9A87-FD4392A1087A}" destId="{DC8766AC-1DF5-4C8B-88E8-C0C7029582F8}" srcOrd="2" destOrd="0" presId="urn:microsoft.com/office/officeart/2005/8/layout/hierarchy3"/>
    <dgm:cxn modelId="{53A57BA7-B880-4827-8919-08C973782604}" type="presParOf" srcId="{BA485956-92AB-46FE-9A87-FD4392A1087A}" destId="{51570436-6222-48A4-BA2B-6408C85AF1C1}" srcOrd="3" destOrd="0" presId="urn:microsoft.com/office/officeart/2005/8/layout/hierarchy3"/>
    <dgm:cxn modelId="{7223675F-4626-49B3-A4FF-8DFC617E5AC5}" type="presParOf" srcId="{87A678DD-6040-425C-BD0F-D72D593AD7BF}" destId="{398552E6-FA89-479A-A5C0-9CCE53C51C9B}" srcOrd="1" destOrd="0" presId="urn:microsoft.com/office/officeart/2005/8/layout/hierarchy3"/>
    <dgm:cxn modelId="{EB487FE8-B3A3-4A2B-8086-52E6713E3AC1}" type="presParOf" srcId="{398552E6-FA89-479A-A5C0-9CCE53C51C9B}" destId="{B017799E-88CE-4846-9C9E-14C87B07A779}" srcOrd="0" destOrd="0" presId="urn:microsoft.com/office/officeart/2005/8/layout/hierarchy3"/>
    <dgm:cxn modelId="{7AF0EA6A-AAC9-40A6-885F-B549BC5CF4E8}" type="presParOf" srcId="{B017799E-88CE-4846-9C9E-14C87B07A779}" destId="{C3A7FB03-348C-490A-BD89-81232A0929D7}" srcOrd="0" destOrd="0" presId="urn:microsoft.com/office/officeart/2005/8/layout/hierarchy3"/>
    <dgm:cxn modelId="{0DDADB9D-3D7D-4BC1-B1DE-CFB4A040467E}" type="presParOf" srcId="{B017799E-88CE-4846-9C9E-14C87B07A779}" destId="{F3FA9309-D15C-4DE3-8542-192E36A1C004}" srcOrd="1" destOrd="0" presId="urn:microsoft.com/office/officeart/2005/8/layout/hierarchy3"/>
    <dgm:cxn modelId="{FB855DEC-15F2-4343-9914-6F397659E6ED}" type="presParOf" srcId="{398552E6-FA89-479A-A5C0-9CCE53C51C9B}" destId="{14EC64FA-847B-4CFE-9E9D-811F66FD9494}" srcOrd="1" destOrd="0" presId="urn:microsoft.com/office/officeart/2005/8/layout/hierarchy3"/>
    <dgm:cxn modelId="{CAF5CFEE-CBFC-4869-9B2B-B56E291CA71F}" type="presParOf" srcId="{14EC64FA-847B-4CFE-9E9D-811F66FD9494}" destId="{C5FFE075-823E-4DA0-9121-22547C719149}" srcOrd="0" destOrd="0" presId="urn:microsoft.com/office/officeart/2005/8/layout/hierarchy3"/>
    <dgm:cxn modelId="{6AF5A5F4-928B-439A-BC40-FBB82119C566}" type="presParOf" srcId="{14EC64FA-847B-4CFE-9E9D-811F66FD9494}" destId="{2A6BB132-36F5-4551-B534-1EA38833A873}" srcOrd="1" destOrd="0" presId="urn:microsoft.com/office/officeart/2005/8/layout/hierarchy3"/>
    <dgm:cxn modelId="{DE594173-7D0F-4582-89A2-34616259D0DE}" type="presParOf" srcId="{14EC64FA-847B-4CFE-9E9D-811F66FD9494}" destId="{6EBA0CCF-2610-4CB9-B2AA-6683F0E170FF}" srcOrd="2" destOrd="0" presId="urn:microsoft.com/office/officeart/2005/8/layout/hierarchy3"/>
    <dgm:cxn modelId="{8D890C57-0AA3-41A9-8A44-96400FA3AED8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18A0855-F825-4BA9-876E-C283E8BD291F}">
      <dsp:nvSpPr>
        <dsp:cNvPr id="0" name=""/>
        <dsp:cNvSpPr/>
      </dsp:nvSpPr>
      <dsp:spPr>
        <a:xfrm>
          <a:off x="205312" y="4265"/>
          <a:ext cx="8158326" cy="89046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kern="1200" dirty="0">
            <a:latin typeface="Book Antiqua" pitchFamily="18" charset="0"/>
          </a:endParaRPr>
        </a:p>
      </dsp:txBody>
      <dsp:txXfrm>
        <a:off x="205312" y="4265"/>
        <a:ext cx="8158326" cy="890461"/>
      </dsp:txXfrm>
    </dsp:sp>
    <dsp:sp modelId="{1D6D34B5-A555-407C-A694-5FBD1E80F5A7}">
      <dsp:nvSpPr>
        <dsp:cNvPr id="0" name=""/>
        <dsp:cNvSpPr/>
      </dsp:nvSpPr>
      <dsp:spPr>
        <a:xfrm>
          <a:off x="35858" y="1006878"/>
          <a:ext cx="1976888" cy="117633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Федеральный бюджет</a:t>
          </a:r>
          <a:endParaRPr lang="ru-RU" sz="2000" kern="1200" dirty="0">
            <a:latin typeface="Book Antiqua" pitchFamily="18" charset="0"/>
          </a:endParaRPr>
        </a:p>
      </dsp:txBody>
      <dsp:txXfrm>
        <a:off x="35858" y="1006878"/>
        <a:ext cx="1976888" cy="1176339"/>
      </dsp:txXfrm>
    </dsp:sp>
    <dsp:sp modelId="{594C56E2-2B3B-4A69-AEA7-F30AA9C3F24C}">
      <dsp:nvSpPr>
        <dsp:cNvPr id="0" name=""/>
        <dsp:cNvSpPr/>
      </dsp:nvSpPr>
      <dsp:spPr>
        <a:xfrm>
          <a:off x="3264429" y="1006883"/>
          <a:ext cx="5221342" cy="109478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kern="1200" dirty="0">
            <a:latin typeface="Book Antiqua" pitchFamily="18" charset="0"/>
          </a:endParaRPr>
        </a:p>
      </dsp:txBody>
      <dsp:txXfrm>
        <a:off x="3264429" y="1006883"/>
        <a:ext cx="5221342" cy="1094780"/>
      </dsp:txXfrm>
    </dsp:sp>
    <dsp:sp modelId="{E7D38CE6-F736-41E4-B022-6236F7F86B5B}">
      <dsp:nvSpPr>
        <dsp:cNvPr id="0" name=""/>
        <dsp:cNvSpPr/>
      </dsp:nvSpPr>
      <dsp:spPr>
        <a:xfrm>
          <a:off x="363301" y="2304033"/>
          <a:ext cx="2676915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kern="1200" dirty="0">
            <a:latin typeface="Book Antiqua" pitchFamily="18" charset="0"/>
          </a:endParaRPr>
        </a:p>
      </dsp:txBody>
      <dsp:txXfrm>
        <a:off x="363301" y="2304033"/>
        <a:ext cx="2676915" cy="1503117"/>
      </dsp:txXfrm>
    </dsp:sp>
    <dsp:sp modelId="{D204552F-F8FC-4B11-8441-6FE77F9A2FD7}">
      <dsp:nvSpPr>
        <dsp:cNvPr id="0" name=""/>
        <dsp:cNvSpPr/>
      </dsp:nvSpPr>
      <dsp:spPr>
        <a:xfrm>
          <a:off x="2565749" y="3893291"/>
          <a:ext cx="1572750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муниципальных районов</a:t>
          </a:r>
          <a:endParaRPr lang="ru-RU" sz="2000" kern="1200" dirty="0">
            <a:latin typeface="Book Antiqua" pitchFamily="18" charset="0"/>
          </a:endParaRPr>
        </a:p>
      </dsp:txBody>
      <dsp:txXfrm>
        <a:off x="2565749" y="3893291"/>
        <a:ext cx="1572750" cy="1503117"/>
      </dsp:txXfrm>
    </dsp:sp>
    <dsp:sp modelId="{F432008C-24E2-459F-8821-5323402BE4C9}">
      <dsp:nvSpPr>
        <dsp:cNvPr id="0" name=""/>
        <dsp:cNvSpPr/>
      </dsp:nvSpPr>
      <dsp:spPr>
        <a:xfrm>
          <a:off x="3841992" y="2304033"/>
          <a:ext cx="2302937" cy="1377201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kern="1200" dirty="0">
            <a:latin typeface="Book Antiqua" pitchFamily="18" charset="0"/>
          </a:endParaRPr>
        </a:p>
      </dsp:txBody>
      <dsp:txXfrm>
        <a:off x="3841992" y="2304033"/>
        <a:ext cx="2302937" cy="1377201"/>
      </dsp:txXfrm>
    </dsp:sp>
    <dsp:sp modelId="{4D713F86-C37A-42AE-A992-476860598B30}">
      <dsp:nvSpPr>
        <dsp:cNvPr id="0" name=""/>
        <dsp:cNvSpPr/>
      </dsp:nvSpPr>
      <dsp:spPr>
        <a:xfrm>
          <a:off x="5253441" y="3816196"/>
          <a:ext cx="1538522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kern="1200" dirty="0">
            <a:latin typeface="Book Antiqua" pitchFamily="18" charset="0"/>
          </a:endParaRPr>
        </a:p>
      </dsp:txBody>
      <dsp:txXfrm>
        <a:off x="5253441" y="3816196"/>
        <a:ext cx="1538522" cy="1503117"/>
      </dsp:txXfrm>
    </dsp:sp>
    <dsp:sp modelId="{EE8E03DF-55FB-413E-9423-9EA2E2C09707}">
      <dsp:nvSpPr>
        <dsp:cNvPr id="0" name=""/>
        <dsp:cNvSpPr/>
      </dsp:nvSpPr>
      <dsp:spPr>
        <a:xfrm>
          <a:off x="6946630" y="2318832"/>
          <a:ext cx="1538726" cy="149161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городских округов</a:t>
          </a:r>
          <a:endParaRPr lang="ru-RU" sz="2000" kern="1200" dirty="0">
            <a:latin typeface="Book Antiqua" pitchFamily="18" charset="0"/>
          </a:endParaRPr>
        </a:p>
      </dsp:txBody>
      <dsp:txXfrm>
        <a:off x="6946630" y="2318832"/>
        <a:ext cx="1538726" cy="149161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C103A0-357A-420A-AADA-C781BF756532}">
      <dsp:nvSpPr>
        <dsp:cNvPr id="0" name=""/>
        <dsp:cNvSpPr/>
      </dsp:nvSpPr>
      <dsp:spPr>
        <a:xfrm>
          <a:off x="1" y="0"/>
          <a:ext cx="2555772" cy="1079161"/>
        </a:xfrm>
        <a:prstGeom prst="chevron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81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Численность населения на 01.01.2018 г.           9 374 человека</a:t>
          </a:r>
          <a:endParaRPr lang="ru-RU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sp:txBody>
      <dsp:txXfrm>
        <a:off x="1" y="0"/>
        <a:ext cx="2555772" cy="107916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ACE0FBD-4505-41E9-885F-58F4FC0C072A}">
      <dsp:nvSpPr>
        <dsp:cNvPr id="0" name=""/>
        <dsp:cNvSpPr/>
      </dsp:nvSpPr>
      <dsp:spPr>
        <a:xfrm>
          <a:off x="0" y="72003"/>
          <a:ext cx="2520279" cy="854092"/>
        </a:xfrm>
        <a:prstGeom prst="chevron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Территория  -  203,34 тыс.га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sp:txBody>
      <dsp:txXfrm>
        <a:off x="0" y="72003"/>
        <a:ext cx="2520279" cy="85409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35CE742-C92E-471D-AE33-FC87EDA40D4A}">
      <dsp:nvSpPr>
        <dsp:cNvPr id="0" name=""/>
        <dsp:cNvSpPr/>
      </dsp:nvSpPr>
      <dsp:spPr>
        <a:xfrm>
          <a:off x="72009" y="0"/>
          <a:ext cx="1991049" cy="796419"/>
        </a:xfrm>
        <a:prstGeom prst="chevron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Городское поселение</a:t>
          </a:r>
          <a:r>
            <a:rPr lang="ru-RU" sz="1800" kern="1200" dirty="0" smtClean="0">
              <a:latin typeface="Book Antiqua" pitchFamily="18" charset="0"/>
            </a:rPr>
            <a:t> – 1</a:t>
          </a:r>
          <a:endParaRPr lang="ru-RU" sz="1800" kern="1200" dirty="0">
            <a:latin typeface="Book Antiqua" pitchFamily="18" charset="0"/>
          </a:endParaRPr>
        </a:p>
      </dsp:txBody>
      <dsp:txXfrm>
        <a:off x="72009" y="0"/>
        <a:ext cx="1991049" cy="796419"/>
      </dsp:txXfrm>
    </dsp:sp>
    <dsp:sp modelId="{584093BA-FBF9-44C9-B06B-4924A014C6F1}">
      <dsp:nvSpPr>
        <dsp:cNvPr id="0" name=""/>
        <dsp:cNvSpPr/>
      </dsp:nvSpPr>
      <dsp:spPr>
        <a:xfrm>
          <a:off x="360034" y="907965"/>
          <a:ext cx="1991049" cy="796419"/>
        </a:xfrm>
        <a:prstGeom prst="chevron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Сельских поселений - 14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sp:txBody>
      <dsp:txXfrm>
        <a:off x="360034" y="907965"/>
        <a:ext cx="1991049" cy="79641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EFF1F9-070C-4F75-AEF2-175080E03D73}">
      <dsp:nvSpPr>
        <dsp:cNvPr id="0" name=""/>
        <dsp:cNvSpPr/>
      </dsp:nvSpPr>
      <dsp:spPr>
        <a:xfrm>
          <a:off x="313698" y="872"/>
          <a:ext cx="1988954" cy="795581"/>
        </a:xfrm>
        <a:prstGeom prst="chevron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08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Городское население – 34%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sp:txBody>
      <dsp:txXfrm>
        <a:off x="313698" y="872"/>
        <a:ext cx="1988954" cy="795581"/>
      </dsp:txXfrm>
    </dsp:sp>
    <dsp:sp modelId="{F90D0886-8325-40D6-9726-F788C42AAA44}">
      <dsp:nvSpPr>
        <dsp:cNvPr id="0" name=""/>
        <dsp:cNvSpPr/>
      </dsp:nvSpPr>
      <dsp:spPr>
        <a:xfrm>
          <a:off x="0" y="908803"/>
          <a:ext cx="1988954" cy="795581"/>
        </a:xfrm>
        <a:prstGeom prst="chevron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08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Сельское население – 66%</a:t>
          </a:r>
          <a:r>
            <a:rPr lang="ru-RU" sz="1800" kern="1200" dirty="0" smtClean="0">
              <a:latin typeface="Book Antiqua" pitchFamily="18" charset="0"/>
            </a:rPr>
            <a:t>    </a:t>
          </a:r>
          <a:endParaRPr lang="ru-RU" sz="1800" kern="1200" dirty="0">
            <a:latin typeface="Book Antiqua" pitchFamily="18" charset="0"/>
          </a:endParaRPr>
        </a:p>
      </dsp:txBody>
      <dsp:txXfrm>
        <a:off x="0" y="908803"/>
        <a:ext cx="1988954" cy="79558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3424233" y="370180"/>
              </a:lnTo>
              <a:lnTo>
                <a:pt x="3424233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27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881715" y="372269"/>
        <a:ext cx="5373089" cy="995885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800" kern="1200" dirty="0">
            <a:latin typeface="Book Antiqua" pitchFamily="18" charset="0"/>
          </a:endParaRPr>
        </a:p>
      </dsp:txBody>
      <dsp:txXfrm>
        <a:off x="210145" y="1911363"/>
        <a:ext cx="1867763" cy="167401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800" kern="1200" dirty="0">
            <a:latin typeface="Book Antiqua" pitchFamily="18" charset="0"/>
          </a:endParaRPr>
        </a:p>
      </dsp:txBody>
      <dsp:txXfrm>
        <a:off x="2492967" y="1911363"/>
        <a:ext cx="1867763" cy="167401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Кредиты кредитных организаций</a:t>
          </a:r>
          <a:endParaRPr lang="ru-RU" sz="1800" kern="1200" dirty="0">
            <a:latin typeface="Book Antiqua" pitchFamily="18" charset="0"/>
          </a:endParaRPr>
        </a:p>
      </dsp:txBody>
      <dsp:txXfrm>
        <a:off x="4775789" y="1911363"/>
        <a:ext cx="1867763" cy="1674010"/>
      </dsp:txXfrm>
    </dsp:sp>
    <dsp:sp modelId="{05FAE529-C6EB-4300-8B1B-9FEB3432CC55}">
      <dsp:nvSpPr>
        <dsp:cNvPr id="0" name=""/>
        <dsp:cNvSpPr/>
      </dsp:nvSpPr>
      <dsp:spPr>
        <a:xfrm>
          <a:off x="6851083" y="1714210"/>
          <a:ext cx="1867763" cy="172994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58612" y="1911363"/>
          <a:ext cx="1867763" cy="172994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800" kern="1200" dirty="0">
            <a:latin typeface="Book Antiqua" pitchFamily="18" charset="0"/>
          </a:endParaRPr>
        </a:p>
      </dsp:txBody>
      <dsp:txXfrm>
        <a:off x="7058612" y="1911363"/>
        <a:ext cx="1867763" cy="1729943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C9377F2-6DE3-41EC-9D05-635A90327943}">
      <dsp:nvSpPr>
        <dsp:cNvPr id="0" name=""/>
        <dsp:cNvSpPr/>
      </dsp:nvSpPr>
      <dsp:spPr>
        <a:xfrm>
          <a:off x="3312389" y="4176435"/>
          <a:ext cx="2119462" cy="1724555"/>
        </a:xfrm>
        <a:prstGeom prst="ellips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12389" y="4176435"/>
        <a:ext cx="2119462" cy="1724555"/>
      </dsp:txXfrm>
    </dsp:sp>
    <dsp:sp modelId="{4D18CED3-1142-40EA-9116-88C40631624C}">
      <dsp:nvSpPr>
        <dsp:cNvPr id="0" name=""/>
        <dsp:cNvSpPr/>
      </dsp:nvSpPr>
      <dsp:spPr>
        <a:xfrm rot="12857180">
          <a:off x="1107703" y="3316142"/>
          <a:ext cx="2551122" cy="733119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99CC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0436B6-97A1-4106-A465-1698EFC5DB02}">
      <dsp:nvSpPr>
        <dsp:cNvPr id="0" name=""/>
        <dsp:cNvSpPr/>
      </dsp:nvSpPr>
      <dsp:spPr>
        <a:xfrm>
          <a:off x="0" y="502393"/>
          <a:ext cx="2658708" cy="4923496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доходы от уплаты налогов, установленных Налоговым кодексом  Российской Федерации (федеральные, региональные и местные налоги и сборы, специальные налоговые режимы: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доходы физических лиц;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Налоги  на совокупный доход;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Государственная  пошлина;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Другие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0" y="502393"/>
        <a:ext cx="2658708" cy="4923496"/>
      </dsp:txXfrm>
    </dsp:sp>
    <dsp:sp modelId="{33AE49E3-7EAF-4671-ACEC-5EF4114D59E5}">
      <dsp:nvSpPr>
        <dsp:cNvPr id="0" name=""/>
        <dsp:cNvSpPr/>
      </dsp:nvSpPr>
      <dsp:spPr>
        <a:xfrm rot="18861873">
          <a:off x="4900874" y="2943464"/>
          <a:ext cx="3177081" cy="733119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1BB923-E7F2-4FAE-BCE2-9CBC75F98424}">
      <dsp:nvSpPr>
        <dsp:cNvPr id="0" name=""/>
        <dsp:cNvSpPr/>
      </dsp:nvSpPr>
      <dsp:spPr>
        <a:xfrm>
          <a:off x="6341242" y="417135"/>
          <a:ext cx="2443733" cy="3094157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Безвозмездные поступления-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6341242" y="417135"/>
        <a:ext cx="2443733" cy="3094157"/>
      </dsp:txXfrm>
    </dsp:sp>
    <dsp:sp modelId="{4C3C8D6A-0A5F-4907-83DC-AB25FCA93C97}">
      <dsp:nvSpPr>
        <dsp:cNvPr id="0" name=""/>
        <dsp:cNvSpPr/>
      </dsp:nvSpPr>
      <dsp:spPr>
        <a:xfrm rot="16166071">
          <a:off x="3375628" y="2830808"/>
          <a:ext cx="2067114" cy="733119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1078B0-61B0-4A49-ACC5-75E45D65A14C}">
      <dsp:nvSpPr>
        <dsp:cNvPr id="0" name=""/>
        <dsp:cNvSpPr/>
      </dsp:nvSpPr>
      <dsp:spPr>
        <a:xfrm>
          <a:off x="3096350" y="70334"/>
          <a:ext cx="2711370" cy="3623000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</a:t>
          </a: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– доходы от использования имущества, находящегося в муниципальной собственности, плата за негативное воздействие на окружающую среду, доходы от продажи  материальных и нематериальных активов, штрафы, санкции, возмещения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3096350" y="70334"/>
        <a:ext cx="2711370" cy="362300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023A05-0CA6-4B1C-9C90-98508B193786}">
      <dsp:nvSpPr>
        <dsp:cNvPr id="0" name=""/>
        <dsp:cNvSpPr/>
      </dsp:nvSpPr>
      <dsp:spPr>
        <a:xfrm>
          <a:off x="0" y="0"/>
          <a:ext cx="6633209" cy="1219657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0" y="0"/>
        <a:ext cx="5285488" cy="1219657"/>
      </dsp:txXfrm>
    </dsp:sp>
    <dsp:sp modelId="{347415BA-DC97-43E2-AE7E-CB1E89BDB6C4}">
      <dsp:nvSpPr>
        <dsp:cNvPr id="0" name=""/>
        <dsp:cNvSpPr/>
      </dsp:nvSpPr>
      <dsp:spPr>
        <a:xfrm>
          <a:off x="555531" y="1441413"/>
          <a:ext cx="6633209" cy="1219657"/>
        </a:xfrm>
        <a:prstGeom prst="roundRect">
          <a:avLst>
            <a:gd name="adj" fmla="val 10000"/>
          </a:avLst>
        </a:prstGeom>
        <a:solidFill>
          <a:srgbClr val="66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Book Antiqua" pitchFamily="18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555531" y="1441413"/>
        <a:ext cx="5284901" cy="1219657"/>
      </dsp:txXfrm>
    </dsp:sp>
    <dsp:sp modelId="{EFCD9B4C-DA78-46C7-9E8E-1E5C23521922}">
      <dsp:nvSpPr>
        <dsp:cNvPr id="0" name=""/>
        <dsp:cNvSpPr/>
      </dsp:nvSpPr>
      <dsp:spPr>
        <a:xfrm>
          <a:off x="1102771" y="2882826"/>
          <a:ext cx="6633209" cy="1219657"/>
        </a:xfrm>
        <a:prstGeom prst="roundRect">
          <a:avLst>
            <a:gd name="adj" fmla="val 10000"/>
          </a:avLst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102771" y="2882826"/>
        <a:ext cx="5293192" cy="1219657"/>
      </dsp:txXfrm>
    </dsp:sp>
    <dsp:sp modelId="{98AFC14A-0294-454A-9D8E-0DEDF513300C}">
      <dsp:nvSpPr>
        <dsp:cNvPr id="0" name=""/>
        <dsp:cNvSpPr/>
      </dsp:nvSpPr>
      <dsp:spPr>
        <a:xfrm>
          <a:off x="1656445" y="4320477"/>
          <a:ext cx="6633209" cy="671945"/>
        </a:xfrm>
        <a:prstGeom prst="roundRect">
          <a:avLst>
            <a:gd name="adj" fmla="val 10000"/>
          </a:avLst>
        </a:prstGeom>
        <a:solidFill>
          <a:srgbClr val="FF99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656445" y="4320477"/>
        <a:ext cx="5284901" cy="671945"/>
      </dsp:txXfrm>
    </dsp:sp>
    <dsp:sp modelId="{C21735EF-571B-421D-B69C-575E32C59B3D}">
      <dsp:nvSpPr>
        <dsp:cNvPr id="0" name=""/>
        <dsp:cNvSpPr/>
      </dsp:nvSpPr>
      <dsp:spPr>
        <a:xfrm>
          <a:off x="5840432" y="934146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89804"/>
          </a:srgbClr>
        </a:solidFill>
        <a:ln w="9525" cap="flat" cmpd="sng" algn="ctr">
          <a:solidFill>
            <a:srgbClr val="3399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840432" y="934146"/>
        <a:ext cx="792777" cy="792777"/>
      </dsp:txXfrm>
    </dsp:sp>
    <dsp:sp modelId="{A19D2155-7612-468E-A3DC-8E1D47EBEE5B}">
      <dsp:nvSpPr>
        <dsp:cNvPr id="0" name=""/>
        <dsp:cNvSpPr/>
      </dsp:nvSpPr>
      <dsp:spPr>
        <a:xfrm>
          <a:off x="6395963" y="2375559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66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395963" y="2375559"/>
        <a:ext cx="792777" cy="792777"/>
      </dsp:txXfrm>
    </dsp:sp>
    <dsp:sp modelId="{2C7A71E0-8E04-4158-8B58-BB3714727D7B}">
      <dsp:nvSpPr>
        <dsp:cNvPr id="0" name=""/>
        <dsp:cNvSpPr/>
      </dsp:nvSpPr>
      <dsp:spPr>
        <a:xfrm>
          <a:off x="6943203" y="3816973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FF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943203" y="3816973"/>
        <a:ext cx="792777" cy="7927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364C70-C324-4950-A3EA-89813D0E681B}">
      <dsp:nvSpPr>
        <dsp:cNvPr id="0" name=""/>
        <dsp:cNvSpPr/>
      </dsp:nvSpPr>
      <dsp:spPr>
        <a:xfrm>
          <a:off x="4924" y="103938"/>
          <a:ext cx="4172683" cy="81745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FF660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Областные  средства</a:t>
          </a:r>
          <a:endParaRPr lang="ru-RU" sz="2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24" y="103938"/>
        <a:ext cx="4172683" cy="817451"/>
      </dsp:txXfrm>
    </dsp:sp>
    <dsp:sp modelId="{0F10B24C-6291-498B-B24B-6F32995626E1}">
      <dsp:nvSpPr>
        <dsp:cNvPr id="0" name=""/>
        <dsp:cNvSpPr/>
      </dsp:nvSpPr>
      <dsp:spPr>
        <a:xfrm>
          <a:off x="422192" y="921390"/>
          <a:ext cx="417268" cy="613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3088"/>
              </a:lnTo>
              <a:lnTo>
                <a:pt x="417268" y="613088"/>
              </a:lnTo>
            </a:path>
          </a:pathLst>
        </a:custGeom>
        <a:noFill/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730D8-5D8F-426C-8831-7569625F9563}">
      <dsp:nvSpPr>
        <dsp:cNvPr id="0" name=""/>
        <dsp:cNvSpPr/>
      </dsp:nvSpPr>
      <dsp:spPr>
        <a:xfrm>
          <a:off x="839461" y="1125753"/>
          <a:ext cx="3710891" cy="817451"/>
        </a:xfrm>
        <a:prstGeom prst="roundRect">
          <a:avLst>
            <a:gd name="adj" fmla="val 10000"/>
          </a:avLst>
        </a:prstGeom>
        <a:solidFill>
          <a:srgbClr val="FFCC99">
            <a:alpha val="89804"/>
          </a:srgbClr>
        </a:solidFill>
        <a:ln w="19050" cap="flat" cmpd="sng" algn="ctr">
          <a:solidFill>
            <a:srgbClr val="FF660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39461" y="1125753"/>
        <a:ext cx="3710891" cy="817451"/>
      </dsp:txXfrm>
    </dsp:sp>
    <dsp:sp modelId="{DC8766AC-1DF5-4C8B-88E8-C0C7029582F8}">
      <dsp:nvSpPr>
        <dsp:cNvPr id="0" name=""/>
        <dsp:cNvSpPr/>
      </dsp:nvSpPr>
      <dsp:spPr>
        <a:xfrm>
          <a:off x="422192" y="921390"/>
          <a:ext cx="417268" cy="16349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4903"/>
              </a:lnTo>
              <a:lnTo>
                <a:pt x="417268" y="1634903"/>
              </a:lnTo>
            </a:path>
          </a:pathLst>
        </a:custGeom>
        <a:noFill/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570436-6222-48A4-BA2B-6408C85AF1C1}">
      <dsp:nvSpPr>
        <dsp:cNvPr id="0" name=""/>
        <dsp:cNvSpPr/>
      </dsp:nvSpPr>
      <dsp:spPr>
        <a:xfrm>
          <a:off x="839461" y="2147568"/>
          <a:ext cx="3804656" cy="817451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19050" cap="flat" cmpd="sng" algn="ctr">
          <a:solidFill>
            <a:srgbClr val="FF660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39461" y="2147568"/>
        <a:ext cx="3804656" cy="817451"/>
      </dsp:txXfrm>
    </dsp:sp>
    <dsp:sp modelId="{C3A7FB03-348C-490A-BD89-81232A0929D7}">
      <dsp:nvSpPr>
        <dsp:cNvPr id="0" name=""/>
        <dsp:cNvSpPr/>
      </dsp:nvSpPr>
      <dsp:spPr>
        <a:xfrm>
          <a:off x="4586333" y="103938"/>
          <a:ext cx="3970134" cy="81745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CC00">
                <a:shade val="30000"/>
                <a:satMod val="115000"/>
              </a:srgbClr>
            </a:gs>
            <a:gs pos="50000">
              <a:srgbClr val="00CC00">
                <a:shade val="67500"/>
                <a:satMod val="115000"/>
              </a:srgbClr>
            </a:gs>
            <a:gs pos="100000">
              <a:srgbClr val="00CC00">
                <a:shade val="100000"/>
                <a:satMod val="115000"/>
              </a:srgbClr>
            </a:gs>
          </a:gsLst>
          <a:lin ang="8100000" scaled="1"/>
          <a:tileRect/>
        </a:gradFill>
        <a:ln w="19050" cap="flat" cmpd="sng" algn="ctr">
          <a:solidFill>
            <a:srgbClr val="00800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Собственные средства</a:t>
          </a:r>
          <a:endParaRPr lang="ru-RU" sz="2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86333" y="103938"/>
        <a:ext cx="3970134" cy="817451"/>
      </dsp:txXfrm>
    </dsp:sp>
    <dsp:sp modelId="{C5FFE075-823E-4DA0-9121-22547C719149}">
      <dsp:nvSpPr>
        <dsp:cNvPr id="0" name=""/>
        <dsp:cNvSpPr/>
      </dsp:nvSpPr>
      <dsp:spPr>
        <a:xfrm>
          <a:off x="4983347" y="921390"/>
          <a:ext cx="397013" cy="613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3088"/>
              </a:lnTo>
              <a:lnTo>
                <a:pt x="397013" y="613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BB132-36F5-4551-B534-1EA38833A873}">
      <dsp:nvSpPr>
        <dsp:cNvPr id="0" name=""/>
        <dsp:cNvSpPr/>
      </dsp:nvSpPr>
      <dsp:spPr>
        <a:xfrm>
          <a:off x="5380360" y="1125753"/>
          <a:ext cx="3512780" cy="817451"/>
        </a:xfrm>
        <a:prstGeom prst="roundRect">
          <a:avLst>
            <a:gd name="adj" fmla="val 10000"/>
          </a:avLst>
        </a:prstGeom>
        <a:solidFill>
          <a:srgbClr val="99FF33">
            <a:alpha val="89804"/>
          </a:srgbClr>
        </a:solidFill>
        <a:ln w="19050" cap="flat" cmpd="sng" algn="ctr">
          <a:solidFill>
            <a:scrgbClr r="0" g="0" b="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Выплаты почетным гражданам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80360" y="1125753"/>
        <a:ext cx="3512780" cy="817451"/>
      </dsp:txXfrm>
    </dsp:sp>
    <dsp:sp modelId="{6EBA0CCF-2610-4CB9-B2AA-6683F0E170FF}">
      <dsp:nvSpPr>
        <dsp:cNvPr id="0" name=""/>
        <dsp:cNvSpPr/>
      </dsp:nvSpPr>
      <dsp:spPr>
        <a:xfrm>
          <a:off x="4983347" y="921390"/>
          <a:ext cx="397013" cy="16349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4903"/>
              </a:lnTo>
              <a:lnTo>
                <a:pt x="397013" y="16349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83BB3-9FDC-412A-8584-11C5A8F9A525}">
      <dsp:nvSpPr>
        <dsp:cNvPr id="0" name=""/>
        <dsp:cNvSpPr/>
      </dsp:nvSpPr>
      <dsp:spPr>
        <a:xfrm>
          <a:off x="5380360" y="2147568"/>
          <a:ext cx="3579327" cy="817451"/>
        </a:xfrm>
        <a:prstGeom prst="roundRect">
          <a:avLst>
            <a:gd name="adj" fmla="val 10000"/>
          </a:avLst>
        </a:prstGeom>
        <a:solidFill>
          <a:srgbClr val="99FF33">
            <a:alpha val="90000"/>
          </a:srgbClr>
        </a:solidFill>
        <a:ln w="19050" cap="flat" cmpd="sng" algn="ctr">
          <a:solidFill>
            <a:scrgbClr r="0" g="0" b="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80360" y="2147568"/>
        <a:ext cx="3579327" cy="817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0.61364</cdr:x>
      <cdr:y>0.76471</cdr:y>
    </cdr:from>
    <cdr:to>
      <cdr:x>0.90909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44216" y="1707013"/>
          <a:ext cx="936104" cy="5252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Дефицит</a:t>
          </a: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бюджета</a:t>
          </a:r>
          <a:endParaRPr lang="ru-RU" sz="12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0.41463</cdr:x>
      <cdr:y>0.0303</cdr:y>
    </cdr:from>
    <cdr:to>
      <cdr:x>0.56683</cdr:x>
      <cdr:y>0.10606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448272" y="144016"/>
          <a:ext cx="898693" cy="36004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11 506,7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0.62195</cdr:x>
      <cdr:y>0.24242</cdr:y>
    </cdr:from>
    <cdr:to>
      <cdr:x>0.75134</cdr:x>
      <cdr:y>0.32424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2408" y="1152128"/>
          <a:ext cx="764004" cy="38884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0.84615</cdr:x>
      <cdr:y>0.02083</cdr:y>
    </cdr:from>
    <cdr:to>
      <cdr:x>0.98718</cdr:x>
      <cdr:y>0.10416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52528" y="72008"/>
          <a:ext cx="792112" cy="288020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0.84615</cdr:x>
      <cdr:y>0.125</cdr:y>
    </cdr:from>
    <cdr:to>
      <cdr:x>0.98718</cdr:x>
      <cdr:y>0.20833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52528" y="432048"/>
          <a:ext cx="792112" cy="288020"/>
        </a:xfrm>
        <a:prstGeom xmlns:a="http://schemas.openxmlformats.org/drawingml/2006/main" prst="rect">
          <a:avLst/>
        </a:prstGeom>
        <a:solidFill xmlns:a="http://schemas.openxmlformats.org/drawingml/2006/main">
          <a:srgbClr val="00CC66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ЕНВД</a:t>
          </a:r>
          <a:endParaRPr lang="ru-RU" sz="1200" dirty="0"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0.06557</cdr:x>
      <cdr:y>0.8481</cdr:y>
    </cdr:from>
    <cdr:to>
      <cdr:x>0.92623</cdr:x>
      <cdr:y>0.94937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76064" y="4824536"/>
          <a:ext cx="7560840" cy="57606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0.03279</cdr:x>
      <cdr:y>0.03797</cdr:y>
    </cdr:from>
    <cdr:to>
      <cdr:x>0.95902</cdr:x>
      <cdr:y>0.16456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216024"/>
          <a:ext cx="8136904" cy="720080"/>
        </a:xfrm>
        <a:prstGeom xmlns:a="http://schemas.openxmlformats.org/drawingml/2006/main" prst="round2Diag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/>
          <a:r>
            <a:rPr lang="ru-RU" sz="1600" b="1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0.20253</cdr:y>
    </cdr:from>
    <cdr:to>
      <cdr:x>0.6748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36" y="1152128"/>
          <a:ext cx="2952328" cy="1224136"/>
        </a:xfrm>
        <a:prstGeom xmlns:a="http://schemas.openxmlformats.org/drawingml/2006/main" prst="flowChartMultidocumen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Book Antiqua" pitchFamily="18" charset="0"/>
            </a:rPr>
            <a:t>РАСХОДЫ делятся: </a:t>
          </a:r>
          <a:endParaRPr lang="ru-RU" sz="20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8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типам расходных обязательств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0.47321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64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муниципальным программам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0.7497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28" y="3456384"/>
          <a:ext cx="188755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ведомствам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0.55556</cdr:x>
      <cdr:y>0.74419</cdr:y>
    </cdr:from>
    <cdr:to>
      <cdr:x>0.98149</cdr:x>
      <cdr:y>0.89329</cdr:y>
    </cdr:to>
    <cdr:sp macro="" textlink="">
      <cdr:nvSpPr>
        <cdr:cNvPr id="3" name="TextBox 18"/>
        <cdr:cNvSpPr txBox="1"/>
      </cdr:nvSpPr>
      <cdr:spPr>
        <a:xfrm xmlns:a="http://schemas.openxmlformats.org/drawingml/2006/main">
          <a:off x="4320480" y="2304256"/>
          <a:ext cx="3312399" cy="461665"/>
        </a:xfrm>
        <a:prstGeom xmlns:a="http://schemas.openxmlformats.org/drawingml/2006/main" prst="rect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Всего расходов</a:t>
          </a:r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  </a:t>
          </a:r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5 103,3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0.86482</cdr:x>
      <cdr:y>0.58974</cdr:y>
    </cdr:from>
    <cdr:to>
      <cdr:x>1</cdr:x>
      <cdr:y>0.65302</cdr:y>
    </cdr:to>
    <cdr:sp macro="" textlink="">
      <cdr:nvSpPr>
        <cdr:cNvPr id="7" name="Скругленный прямоугольник 6"/>
        <cdr:cNvSpPr/>
      </cdr:nvSpPr>
      <cdr:spPr>
        <a:xfrm xmlns:a="http://schemas.openxmlformats.org/drawingml/2006/main">
          <a:off x="7814942" y="3312368"/>
          <a:ext cx="1221554" cy="355420"/>
        </a:xfrm>
        <a:prstGeom xmlns:a="http://schemas.openxmlformats.org/drawingml/2006/main" prst="roundRect">
          <a:avLst/>
        </a:prstGeom>
        <a:solidFill xmlns:a="http://schemas.openxmlformats.org/drawingml/2006/main">
          <a:srgbClr val="0099FF"/>
        </a:solidFill>
        <a:ln xmlns:a="http://schemas.openxmlformats.org/drawingml/2006/main" w="9525" cap="flat" cmpd="sng" algn="ctr">
          <a:solidFill>
            <a:srgbClr val="3399FF"/>
          </a:solidFill>
          <a:prstDash val="solid"/>
        </a:ln>
        <a:effectLst xmlns:a="http://schemas.openxmlformats.org/drawingml/2006/main">
          <a:outerShdw blurRad="40000" dist="23000" dir="5400000" rotWithShape="0">
            <a:srgbClr val="000000">
              <a:alpha val="35000"/>
            </a:srgbClr>
          </a:outerShdw>
        </a:effectLst>
      </cdr:spPr>
      <cdr:style>
        <a:lnRef xmlns:a="http://schemas.openxmlformats.org/drawingml/2006/main" idx="1">
          <a:schemeClr val="accent5"/>
        </a:lnRef>
        <a:fillRef xmlns:a="http://schemas.openxmlformats.org/drawingml/2006/main" idx="3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DBF5F9">
                  <a:lumMod val="10000"/>
                </a:srgbClr>
              </a:solidFill>
              <a:latin typeface="Book Antiqua" pitchFamily="18" charset="0"/>
            </a:rPr>
            <a:t>тыс. руб.</a:t>
          </a:r>
          <a:endParaRPr lang="ru-RU" sz="1400" b="1" dirty="0">
            <a:solidFill>
              <a:srgbClr val="DBF5F9">
                <a:lumMod val="10000"/>
              </a:srgb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0.40164</cdr:x>
      <cdr:y>0.79747</cdr:y>
    </cdr:from>
    <cdr:to>
      <cdr:x>0.53279</cdr:x>
      <cdr:y>0.86076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528392" y="4536504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0.2623</cdr:x>
      <cdr:y>0.10127</cdr:y>
    </cdr:from>
    <cdr:to>
      <cdr:x>0.37705</cdr:x>
      <cdr:y>0.1519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304256" y="576064"/>
          <a:ext cx="100811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24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36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37</a:t>
            </a:fld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42</a:t>
            </a:fld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43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44</a:t>
            </a:fld>
            <a:endParaRPr 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61</a:t>
            </a:fld>
            <a:endParaRPr lang="ru-R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65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70FFFF">
                <a:alpha val="80000"/>
              </a:srgbClr>
            </a:gs>
            <a:gs pos="100000">
              <a:schemeClr val="bg2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8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3.png"/><Relationship Id="rId10" Type="http://schemas.openxmlformats.org/officeDocument/2006/relationships/image" Target="../media/image37.jpe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10" Type="http://schemas.openxmlformats.org/officeDocument/2006/relationships/image" Target="../media/image35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50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13" Type="http://schemas.openxmlformats.org/officeDocument/2006/relationships/chart" Target="../charts/chart13.xml"/><Relationship Id="rId3" Type="http://schemas.openxmlformats.org/officeDocument/2006/relationships/image" Target="../media/image2.png"/><Relationship Id="rId7" Type="http://schemas.openxmlformats.org/officeDocument/2006/relationships/chart" Target="../charts/chart7.xml"/><Relationship Id="rId12" Type="http://schemas.openxmlformats.org/officeDocument/2006/relationships/chart" Target="../charts/chart1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11" Type="http://schemas.openxmlformats.org/officeDocument/2006/relationships/chart" Target="../charts/chart11.xml"/><Relationship Id="rId5" Type="http://schemas.openxmlformats.org/officeDocument/2006/relationships/chart" Target="../charts/chart5.xml"/><Relationship Id="rId15" Type="http://schemas.openxmlformats.org/officeDocument/2006/relationships/chart" Target="../charts/chart15.xml"/><Relationship Id="rId10" Type="http://schemas.openxmlformats.org/officeDocument/2006/relationships/chart" Target="../charts/chart10.xml"/><Relationship Id="rId4" Type="http://schemas.openxmlformats.org/officeDocument/2006/relationships/chart" Target="../charts/chart4.xml"/><Relationship Id="rId9" Type="http://schemas.openxmlformats.org/officeDocument/2006/relationships/chart" Target="../charts/chart9.xml"/><Relationship Id="rId14" Type="http://schemas.openxmlformats.org/officeDocument/2006/relationships/chart" Target="../charts/char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image" Target="../media/image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openxmlformats.org/officeDocument/2006/relationships/chart" Target="../charts/char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chart" Target="../charts/chart18.xml"/><Relationship Id="rId7" Type="http://schemas.openxmlformats.org/officeDocument/2006/relationships/image" Target="../media/image56.png"/><Relationship Id="rId12" Type="http://schemas.openxmlformats.org/officeDocument/2006/relationships/chart" Target="../charts/chart2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chart" Target="../charts/chart21.xml"/><Relationship Id="rId5" Type="http://schemas.openxmlformats.org/officeDocument/2006/relationships/image" Target="../media/image54.png"/><Relationship Id="rId10" Type="http://schemas.openxmlformats.org/officeDocument/2006/relationships/chart" Target="../charts/chart20.xml"/><Relationship Id="rId4" Type="http://schemas.openxmlformats.org/officeDocument/2006/relationships/chart" Target="../charts/chart19.xml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13" Type="http://schemas.openxmlformats.org/officeDocument/2006/relationships/image" Target="../media/image59.png"/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12" Type="http://schemas.openxmlformats.org/officeDocument/2006/relationships/image" Target="../media/image58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chart" Target="../charts/chart24.xml"/><Relationship Id="rId10" Type="http://schemas.openxmlformats.org/officeDocument/2006/relationships/chart" Target="../charts/chart27.xml"/><Relationship Id="rId4" Type="http://schemas.openxmlformats.org/officeDocument/2006/relationships/chart" Target="../charts/chart23.xml"/><Relationship Id="rId9" Type="http://schemas.openxmlformats.org/officeDocument/2006/relationships/chart" Target="../charts/chart26.xml"/><Relationship Id="rId1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1.xml"/><Relationship Id="rId3" Type="http://schemas.openxmlformats.org/officeDocument/2006/relationships/chart" Target="../charts/chart28.xml"/><Relationship Id="rId7" Type="http://schemas.openxmlformats.org/officeDocument/2006/relationships/chart" Target="../charts/chart3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chart" Target="../charts/chart29.xml"/><Relationship Id="rId9" Type="http://schemas.openxmlformats.org/officeDocument/2006/relationships/chart" Target="../charts/chart3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6.png"/><Relationship Id="rId7" Type="http://schemas.openxmlformats.org/officeDocument/2006/relationships/image" Target="../media/image54.png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4.xml"/><Relationship Id="rId11" Type="http://schemas.openxmlformats.org/officeDocument/2006/relationships/image" Target="../media/image64.jpeg"/><Relationship Id="rId5" Type="http://schemas.openxmlformats.org/officeDocument/2006/relationships/chart" Target="../charts/chart33.xml"/><Relationship Id="rId10" Type="http://schemas.openxmlformats.org/officeDocument/2006/relationships/image" Target="../media/image63.jpeg"/><Relationship Id="rId4" Type="http://schemas.openxmlformats.org/officeDocument/2006/relationships/image" Target="../media/image2.png"/><Relationship Id="rId9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11" Type="http://schemas.openxmlformats.org/officeDocument/2006/relationships/image" Target="../media/image69.jpeg"/><Relationship Id="rId5" Type="http://schemas.openxmlformats.org/officeDocument/2006/relationships/chart" Target="../charts/chart35.xml"/><Relationship Id="rId10" Type="http://schemas.openxmlformats.org/officeDocument/2006/relationships/image" Target="../media/image68.jpeg"/><Relationship Id="rId4" Type="http://schemas.openxmlformats.org/officeDocument/2006/relationships/image" Target="../media/image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9.xml"/><Relationship Id="rId11" Type="http://schemas.openxmlformats.org/officeDocument/2006/relationships/image" Target="../media/image76.png"/><Relationship Id="rId5" Type="http://schemas.openxmlformats.org/officeDocument/2006/relationships/chart" Target="../charts/chart38.xml"/><Relationship Id="rId15" Type="http://schemas.openxmlformats.org/officeDocument/2006/relationships/image" Target="../media/image80.jpeg"/><Relationship Id="rId10" Type="http://schemas.openxmlformats.org/officeDocument/2006/relationships/image" Target="../media/image75.png"/><Relationship Id="rId4" Type="http://schemas.openxmlformats.org/officeDocument/2006/relationships/image" Target="../media/image2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png"/><Relationship Id="rId7" Type="http://schemas.openxmlformats.org/officeDocument/2006/relationships/image" Target="../media/image8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png"/><Relationship Id="rId7" Type="http://schemas.openxmlformats.org/officeDocument/2006/relationships/image" Target="../media/image8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png"/><Relationship Id="rId7" Type="http://schemas.openxmlformats.org/officeDocument/2006/relationships/image" Target="../media/image8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40.xml"/><Relationship Id="rId7" Type="http://schemas.openxmlformats.org/officeDocument/2006/relationships/chart" Target="../charts/chart4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11" Type="http://schemas.openxmlformats.org/officeDocument/2006/relationships/chart" Target="../charts/chart44.xml"/><Relationship Id="rId5" Type="http://schemas.openxmlformats.org/officeDocument/2006/relationships/chart" Target="../charts/chart41.xml"/><Relationship Id="rId10" Type="http://schemas.openxmlformats.org/officeDocument/2006/relationships/image" Target="../media/image88.jpeg"/><Relationship Id="rId4" Type="http://schemas.openxmlformats.org/officeDocument/2006/relationships/image" Target="../media/image55.png"/><Relationship Id="rId9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2.png"/><Relationship Id="rId3" Type="http://schemas.openxmlformats.org/officeDocument/2006/relationships/chart" Target="../charts/chart45.xml"/><Relationship Id="rId7" Type="http://schemas.openxmlformats.org/officeDocument/2006/relationships/chart" Target="../charts/chart48.xml"/><Relationship Id="rId12" Type="http://schemas.openxmlformats.org/officeDocument/2006/relationships/image" Target="../media/image91.png"/><Relationship Id="rId2" Type="http://schemas.openxmlformats.org/officeDocument/2006/relationships/image" Target="../media/image6.png"/><Relationship Id="rId16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7.xml"/><Relationship Id="rId11" Type="http://schemas.openxmlformats.org/officeDocument/2006/relationships/image" Target="../media/image90.png"/><Relationship Id="rId5" Type="http://schemas.openxmlformats.org/officeDocument/2006/relationships/chart" Target="../charts/chart46.xml"/><Relationship Id="rId15" Type="http://schemas.openxmlformats.org/officeDocument/2006/relationships/image" Target="../media/image94.jpeg"/><Relationship Id="rId10" Type="http://schemas.openxmlformats.org/officeDocument/2006/relationships/image" Target="../media/image89.png"/><Relationship Id="rId4" Type="http://schemas.openxmlformats.org/officeDocument/2006/relationships/image" Target="../media/image55.png"/><Relationship Id="rId9" Type="http://schemas.openxmlformats.org/officeDocument/2006/relationships/chart" Target="../charts/chart49.xml"/><Relationship Id="rId1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3.xml"/><Relationship Id="rId13" Type="http://schemas.openxmlformats.org/officeDocument/2006/relationships/image" Target="../media/image98.png"/><Relationship Id="rId3" Type="http://schemas.openxmlformats.org/officeDocument/2006/relationships/image" Target="../media/image55.png"/><Relationship Id="rId7" Type="http://schemas.openxmlformats.org/officeDocument/2006/relationships/image" Target="../media/image2.png"/><Relationship Id="rId12" Type="http://schemas.openxmlformats.org/officeDocument/2006/relationships/image" Target="../media/image9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2.xml"/><Relationship Id="rId11" Type="http://schemas.openxmlformats.org/officeDocument/2006/relationships/image" Target="../media/image96.jpeg"/><Relationship Id="rId5" Type="http://schemas.openxmlformats.org/officeDocument/2006/relationships/chart" Target="../charts/chart51.xml"/><Relationship Id="rId15" Type="http://schemas.openxmlformats.org/officeDocument/2006/relationships/image" Target="../media/image100.png"/><Relationship Id="rId10" Type="http://schemas.openxmlformats.org/officeDocument/2006/relationships/chart" Target="../charts/chart55.xml"/><Relationship Id="rId4" Type="http://schemas.openxmlformats.org/officeDocument/2006/relationships/chart" Target="../charts/chart50.xml"/><Relationship Id="rId9" Type="http://schemas.openxmlformats.org/officeDocument/2006/relationships/chart" Target="../charts/chart54.xml"/><Relationship Id="rId1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04.png"/><Relationship Id="rId3" Type="http://schemas.openxmlformats.org/officeDocument/2006/relationships/chart" Target="../charts/chart56.xml"/><Relationship Id="rId7" Type="http://schemas.openxmlformats.org/officeDocument/2006/relationships/chart" Target="../charts/chart59.xml"/><Relationship Id="rId12" Type="http://schemas.openxmlformats.org/officeDocument/2006/relationships/image" Target="../media/image10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8.xml"/><Relationship Id="rId11" Type="http://schemas.openxmlformats.org/officeDocument/2006/relationships/image" Target="../media/image102.png"/><Relationship Id="rId5" Type="http://schemas.openxmlformats.org/officeDocument/2006/relationships/chart" Target="../charts/chart57.xml"/><Relationship Id="rId10" Type="http://schemas.openxmlformats.org/officeDocument/2006/relationships/image" Target="../media/image101.png"/><Relationship Id="rId4" Type="http://schemas.openxmlformats.org/officeDocument/2006/relationships/image" Target="../media/image55.png"/><Relationship Id="rId9" Type="http://schemas.openxmlformats.org/officeDocument/2006/relationships/chart" Target="../charts/chart60.xml"/><Relationship Id="rId14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4.xml"/><Relationship Id="rId3" Type="http://schemas.openxmlformats.org/officeDocument/2006/relationships/image" Target="../media/image55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3.xml"/><Relationship Id="rId11" Type="http://schemas.openxmlformats.org/officeDocument/2006/relationships/image" Target="../media/image54.png"/><Relationship Id="rId5" Type="http://schemas.openxmlformats.org/officeDocument/2006/relationships/chart" Target="../charts/chart62.xml"/><Relationship Id="rId10" Type="http://schemas.openxmlformats.org/officeDocument/2006/relationships/chart" Target="../charts/chart66.xml"/><Relationship Id="rId4" Type="http://schemas.openxmlformats.org/officeDocument/2006/relationships/chart" Target="../charts/chart61.xml"/><Relationship Id="rId9" Type="http://schemas.openxmlformats.org/officeDocument/2006/relationships/chart" Target="../charts/chart6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11" Type="http://schemas.openxmlformats.org/officeDocument/2006/relationships/image" Target="../media/image118.jpeg"/><Relationship Id="rId5" Type="http://schemas.openxmlformats.org/officeDocument/2006/relationships/image" Target="../media/image114.jpeg"/><Relationship Id="rId10" Type="http://schemas.openxmlformats.org/officeDocument/2006/relationships/image" Target="../media/image117.jpeg"/><Relationship Id="rId4" Type="http://schemas.openxmlformats.org/officeDocument/2006/relationships/image" Target="../media/image113.png"/><Relationship Id="rId9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6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1.gif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7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5.png"/><Relationship Id="rId5" Type="http://schemas.openxmlformats.org/officeDocument/2006/relationships/image" Target="../media/image7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7.pn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9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1.jpeg"/><Relationship Id="rId5" Type="http://schemas.openxmlformats.org/officeDocument/2006/relationships/image" Target="../media/image6.png"/><Relationship Id="rId4" Type="http://schemas.openxmlformats.org/officeDocument/2006/relationships/image" Target="../media/image14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3.png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5.jpeg"/><Relationship Id="rId4" Type="http://schemas.openxmlformats.org/officeDocument/2006/relationships/image" Target="../media/image14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smolinvest.com/projects/ooo-igorevskiy-derevoobrabatyvayushchiy-kombinat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chart" Target="../charts/chart85.xml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chart" Target="../charts/chart8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1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image" Target="../media/image16.png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23" Type="http://schemas.openxmlformats.org/officeDocument/2006/relationships/image" Target="../media/image2.png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95536" y="4077072"/>
            <a:ext cx="8208912" cy="2308324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smtClean="0">
                <a:solidFill>
                  <a:srgbClr val="0000FF"/>
                </a:solidFill>
                <a:latin typeface="Bookman Old Style" pitchFamily="18" charset="0"/>
              </a:rPr>
              <a:t>к    решению от 26.12.2018  № 49</a:t>
            </a:r>
          </a:p>
          <a:p>
            <a:pPr algn="ctr"/>
            <a:r>
              <a:rPr lang="ru-RU" sz="2400" smtClean="0">
                <a:solidFill>
                  <a:srgbClr val="0000FF"/>
                </a:solidFill>
                <a:latin typeface="Bookman Old Style" pitchFamily="18" charset="0"/>
              </a:rPr>
              <a:t> </a:t>
            </a:r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«О бюджете муниципального образования  «Холм-Жирковский район»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Смоленской области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на 2019 год  и на плановый период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 2020 и 2021 годов»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2420888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00FF"/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БЮДЖЕТ ДЛЯ        ГРАЖДАН</a:t>
            </a:r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7668344" y="332656"/>
            <a:ext cx="115212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1"/>
            <a:ext cx="2330147" cy="23042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object 10"/>
          <p:cNvSpPr/>
          <p:nvPr/>
        </p:nvSpPr>
        <p:spPr>
          <a:xfrm>
            <a:off x="-108520" y="0"/>
            <a:ext cx="9073008" cy="90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07502" y="692696"/>
          <a:ext cx="8928994" cy="6077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Среднегодовая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человек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9 455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9 352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9 193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9 089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9 006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млн.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698,9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712,8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734,4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745,4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Среднемесячная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номинальная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начисленная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заработная плата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 1 работника, руб.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28 368,3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28 935,7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29 367,7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29 810,2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30 257,4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производства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продукции сельского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хозяйства,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92,9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100,5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объема платных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услуг населению 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цен,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капитал,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537,1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136,3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1 858,6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1 780,3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81,9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населению, млн. руб.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45,2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Рисунок 21" descr="proze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861048"/>
            <a:ext cx="504056" cy="504056"/>
          </a:xfrm>
          <a:prstGeom prst="rect">
            <a:avLst/>
          </a:prstGeom>
        </p:spPr>
      </p:pic>
      <p:pic>
        <p:nvPicPr>
          <p:cNvPr id="23" name="Рисунок 22" descr="proze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509120"/>
            <a:ext cx="504056" cy="504056"/>
          </a:xfrm>
          <a:prstGeom prst="rect">
            <a:avLst/>
          </a:prstGeom>
        </p:spPr>
      </p:pic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988840"/>
            <a:ext cx="576064" cy="52866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924944"/>
            <a:ext cx="576064" cy="52866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508518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340768"/>
            <a:ext cx="531219" cy="6452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3" y="5661248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6237312"/>
            <a:ext cx="536609" cy="5040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ДК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229201"/>
            <a:ext cx="2325001" cy="1628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6" name="Рисунок 15" descr="газ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5728" y="5300009"/>
            <a:ext cx="2448272" cy="15579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4" name="TextBox 13"/>
          <p:cNvSpPr txBox="1"/>
          <p:nvPr/>
        </p:nvSpPr>
        <p:spPr>
          <a:xfrm>
            <a:off x="251520" y="764704"/>
            <a:ext cx="43204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Общество с ограниченной ответственностью «Игоревский завод древесностружечных плит»</a:t>
            </a:r>
          </a:p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Основным видом деятельности предприятия является производство фанеры, деревянных панелей и аналогичных слоистых материалов, древесных плит из древесины и других одревесневших материалов.</a:t>
            </a:r>
          </a:p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Численность работающих на предприятии составляет более 600 человек.</a:t>
            </a:r>
          </a:p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Вклад  предприятия в общий объем налоговых доходов бюджета муниципального района  оценивается на уровне 13,8 %. </a:t>
            </a:r>
          </a:p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836712"/>
            <a:ext cx="396044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Филиал  ООО «Газпром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 трансгаз Санкт-Петербург» Холм-Жирковское ЛПУ МГ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Основным видом деятельности предприятия является транспортировка по трубопроводам газа и продуктов его переработки.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Численность работающих на предприятии  составляет более 350  человек.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Вклад предприятия в общий объем налоговых доходов бюджета муниципального района  оценивается на уровне  28,1 %.  </a:t>
            </a:r>
          </a:p>
          <a:p>
            <a:pPr algn="just">
              <a:buNone/>
            </a:pPr>
            <a:endParaRPr lang="ru-RU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72400" y="692696"/>
            <a:ext cx="864096" cy="6142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2" name="Рисунок 11" descr="ламина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548680"/>
            <a:ext cx="610267" cy="7200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graphicFrame>
        <p:nvGraphicFramePr>
          <p:cNvPr id="21" name="Диаграмма 20"/>
          <p:cNvGraphicFramePr/>
          <p:nvPr/>
        </p:nvGraphicFramePr>
        <p:xfrm>
          <a:off x="3131840" y="4149080"/>
          <a:ext cx="3384376" cy="2923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54F732-9674-41E2-9D19-FC40430A42D2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13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11663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КРУПНЫЕ   ПРЕДПРИЯТИЯ 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6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Обеспечение надежности параметров, положенных в основу формирования доходной базы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бюджета.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268760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Урегулирование и снижение задолженности по налоговым и неналоговым платежам,    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обеспечение рационального и эффективного использования муниципального имущества.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91683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Повышение  ответственности главных администраторов доходов за эффективное 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прогнозирование, своевременность, полноту поступления и сокращение задолженности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администрируемых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платежей.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63691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Актуализация на постоянной основе сведений, предоставляемых органами,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осуществляющими регистрацию и учет объектов недвижимого имущества, в УФНС по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Смоленской области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356992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Выявлению и постановке на налоговый учет физических лиц, организаций и предприятий,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легализации незаконно установленных нестационарных    объектов  торговли.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005064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Расширению налогооблагаемой базы по имущественным налогам путем выявления и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включения в налогооблагаемый оборот неучтенных объектов недвижимого имущества и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земельных участков, признаваемых объектами      налогообложения.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4797152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Активизация мероприятий муниципального земельного контроля и государственного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надзора.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37321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Оптимизация ставок и налоговых льгот, установленных решениями органов местного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самоуправления, оценка эффективности 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востребованности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предоставляемых налоговых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льгот и их экономического эффекта.</a:t>
            </a:r>
          </a:p>
        </p:txBody>
      </p:sp>
      <p:sp>
        <p:nvSpPr>
          <p:cNvPr id="22" name="object 37"/>
          <p:cNvSpPr/>
          <p:nvPr/>
        </p:nvSpPr>
        <p:spPr>
          <a:xfrm>
            <a:off x="0" y="62068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2687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191683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35699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07707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472514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44522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0" y="1988840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6"/>
          <p:cNvSpPr/>
          <p:nvPr/>
        </p:nvSpPr>
        <p:spPr>
          <a:xfrm>
            <a:off x="107504" y="692696"/>
            <a:ext cx="432054" cy="4320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8"/>
          <p:cNvSpPr/>
          <p:nvPr/>
        </p:nvSpPr>
        <p:spPr>
          <a:xfrm>
            <a:off x="0" y="2708920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50"/>
          <p:cNvSpPr/>
          <p:nvPr/>
        </p:nvSpPr>
        <p:spPr>
          <a:xfrm>
            <a:off x="0" y="4221088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50"/>
          <p:cNvSpPr/>
          <p:nvPr/>
        </p:nvSpPr>
        <p:spPr>
          <a:xfrm>
            <a:off x="0" y="5589240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Рисунок 39" descr="налог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07504" y="1412776"/>
            <a:ext cx="467544" cy="371473"/>
          </a:xfrm>
          <a:prstGeom prst="rect">
            <a:avLst/>
          </a:prstGeom>
        </p:spPr>
      </p:pic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429000"/>
            <a:ext cx="576064" cy="432048"/>
          </a:xfrm>
          <a:prstGeom prst="rect">
            <a:avLst/>
          </a:prstGeom>
        </p:spPr>
      </p:pic>
      <p:pic>
        <p:nvPicPr>
          <p:cNvPr id="43" name="Рисунок 42" descr="з к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653136"/>
            <a:ext cx="703829" cy="526992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0" y="4869160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Рисунок 45" descr="дом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005064"/>
            <a:ext cx="323925" cy="293957"/>
          </a:xfrm>
          <a:prstGeom prst="rect">
            <a:avLst/>
          </a:prstGeom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object 50"/>
          <p:cNvSpPr/>
          <p:nvPr/>
        </p:nvSpPr>
        <p:spPr>
          <a:xfrm>
            <a:off x="0" y="6237312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16530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Переход с 1 января 2019 года к исчислению налога на имущество физических лиц исходя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из кадастровой стоимости налогообложения.</a:t>
            </a:r>
          </a:p>
        </p:txBody>
      </p:sp>
      <p:sp>
        <p:nvSpPr>
          <p:cNvPr id="30" name="object 37"/>
          <p:cNvSpPr/>
          <p:nvPr/>
        </p:nvSpPr>
        <p:spPr>
          <a:xfrm>
            <a:off x="0" y="60932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Рисунок 48" descr="дом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6093296"/>
            <a:ext cx="323925" cy="293957"/>
          </a:xfrm>
          <a:prstGeom prst="rect">
            <a:avLst/>
          </a:prstGeom>
        </p:spPr>
      </p:pic>
      <p:sp>
        <p:nvSpPr>
          <p:cNvPr id="50" name="object 50"/>
          <p:cNvSpPr/>
          <p:nvPr/>
        </p:nvSpPr>
        <p:spPr>
          <a:xfrm>
            <a:off x="0" y="6309320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2849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Проведение долговой политики муниципального образования с учетом сохранения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безопасного уровня долговой нагрузки на местный  бюджет.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847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Повышение реалистичности и минимизация рисков несбалансированности бюджета,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концентрация расходов на первоочередных  и приоритетных направлениях.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69269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Обеспечение качественного администрирования доходов бюджета путем проведения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мониторинга качества финансового менеджмента, осуществляемого главными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администраторами доходов бюджета.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708920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Выполнение условий соглашения по реструктуризации бюджетных кредитов.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Обеспечение реализации задач, поставленных в указах Президента Российской Федерации.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281936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Обеспечение прозрачности (открытости) и публичности процесса управления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общественными финансами.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93305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Повышение с 01.10.2019 г. оплаты труда отдельных категорий работников муниципальных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бюджетных учреждений, на которых не распространяется действие указов Президента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Российской Федерации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725144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Повышение эффективности бюджетных расходов, формирование бюджетных параметров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исходя из необходимости безусловного исполнения действующих расходных обязательств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осуществления взвешенного подхода к принятию новых расходных обязательств.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1723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Недопущение установления расходных обязательств, не связанных с решением вопросов,       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отнесенных Конституцией Российской Федерации и федеральными законами к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полномочиям органов местного самоуправления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32849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00506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472514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1723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0" y="2636912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0" y="4797152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0" y="3284984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 descr="уче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836712"/>
            <a:ext cx="576064" cy="439525"/>
          </a:xfrm>
          <a:prstGeom prst="rect">
            <a:avLst/>
          </a:prstGeom>
        </p:spPr>
      </p:pic>
      <p:pic>
        <p:nvPicPr>
          <p:cNvPr id="31" name="Рисунок 30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132856"/>
            <a:ext cx="588999" cy="492614"/>
          </a:xfrm>
          <a:prstGeom prst="rect">
            <a:avLst/>
          </a:prstGeom>
        </p:spPr>
      </p:pic>
      <p:sp>
        <p:nvSpPr>
          <p:cNvPr id="32" name="object 59"/>
          <p:cNvSpPr/>
          <p:nvPr/>
        </p:nvSpPr>
        <p:spPr>
          <a:xfrm>
            <a:off x="107504" y="4077073"/>
            <a:ext cx="417945" cy="504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517232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6309320"/>
            <a:ext cx="576064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226 208,1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222 272,3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err="1" smtClean="0">
                <a:latin typeface="Bookman Old Style" pitchFamily="18" charset="0"/>
              </a:rPr>
              <a:t>Профицит</a:t>
            </a:r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3 935,8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249 405,2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253 341,0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3 935,8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251 036,2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256 072,6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227 231,0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227 231,0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516216" y="5085184"/>
            <a:ext cx="1008112" cy="1152128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00,0</a:t>
            </a:r>
          </a:p>
          <a:p>
            <a:pPr algn="ctr"/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03648" y="2132856"/>
            <a:ext cx="1080120" cy="1224136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5 036,4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18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19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7" name="object 40"/>
          <p:cNvSpPr/>
          <p:nvPr/>
        </p:nvSpPr>
        <p:spPr>
          <a:xfrm>
            <a:off x="683568" y="620688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0"/>
          <p:cNvSpPr/>
          <p:nvPr/>
        </p:nvSpPr>
        <p:spPr>
          <a:xfrm>
            <a:off x="899592" y="3645024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0"/>
          <p:cNvSpPr/>
          <p:nvPr/>
        </p:nvSpPr>
        <p:spPr>
          <a:xfrm>
            <a:off x="5796136" y="3573016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08104" y="548680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699792" y="3861048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645024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692696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/>
        </p:nvGraphicFramePr>
        <p:xfrm>
          <a:off x="2699792" y="1700808"/>
          <a:ext cx="3168352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=""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u="sng" dirty="0" err="1" smtClean="0">
                <a:solidFill>
                  <a:srgbClr val="000099"/>
                </a:solidFill>
                <a:latin typeface="Book Antiqua" pitchFamily="18" charset="0"/>
              </a:rPr>
              <a:t>профицит</a:t>
            </a:r>
            <a:r>
              <a:rPr lang="ru-RU" b="1" u="sng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Но чаще расходы превышают доходы. В таком случае возникает </a:t>
            </a:r>
            <a:r>
              <a:rPr lang="ru-RU" b="1" u="sng" dirty="0" smtClean="0">
                <a:solidFill>
                  <a:srgbClr val="000099"/>
                </a:solidFill>
                <a:latin typeface="Book Antiqua" pitchFamily="18" charset="0"/>
              </a:rPr>
              <a:t>дефицит.</a:t>
            </a:r>
            <a:endParaRPr lang="ru-RU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/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445224"/>
            <a:ext cx="3106097" cy="14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Номер слайда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ятиугольник 31"/>
          <p:cNvSpPr/>
          <p:nvPr/>
        </p:nvSpPr>
        <p:spPr>
          <a:xfrm rot="10800000">
            <a:off x="7092280" y="4581128"/>
            <a:ext cx="2051720" cy="1368152"/>
          </a:xfrm>
          <a:prstGeom prst="homePlate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ятиугольник 30"/>
          <p:cNvSpPr/>
          <p:nvPr/>
        </p:nvSpPr>
        <p:spPr>
          <a:xfrm rot="10800000">
            <a:off x="7236296" y="1628800"/>
            <a:ext cx="1907704" cy="1368152"/>
          </a:xfrm>
          <a:prstGeom prst="homePlate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ятиугольник 27"/>
          <p:cNvSpPr/>
          <p:nvPr/>
        </p:nvSpPr>
        <p:spPr>
          <a:xfrm>
            <a:off x="179512" y="1628800"/>
            <a:ext cx="3816424" cy="1440160"/>
          </a:xfrm>
          <a:prstGeom prst="homePlate">
            <a:avLst/>
          </a:prstGeom>
          <a:solidFill>
            <a:schemeClr val="tx2">
              <a:lumMod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956376" y="908720"/>
            <a:ext cx="1187624" cy="360040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437112"/>
            <a:ext cx="180020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Кредиты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кредитных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организаций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Изменение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остатка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средств на  счетах  бюджета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5" name="Рисунок 14" descr="деньги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1700808"/>
            <a:ext cx="1337752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Стрелка влево 17"/>
          <p:cNvSpPr/>
          <p:nvPr/>
        </p:nvSpPr>
        <p:spPr>
          <a:xfrm>
            <a:off x="4860032" y="2132856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1556792"/>
            <a:ext cx="2009011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трелка влево 23"/>
          <p:cNvSpPr/>
          <p:nvPr/>
        </p:nvSpPr>
        <p:spPr>
          <a:xfrm>
            <a:off x="4860032" y="5301208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79512" y="1916832"/>
            <a:ext cx="345638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endParaRPr lang="ru-RU" sz="15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  <a:cs typeface="Times New Roman" pitchFamily="18" charset="0"/>
              </a:rPr>
              <a:t>3 935,8          -3 935,8          0,0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  <a:cs typeface="Times New Roman" pitchFamily="18" charset="0"/>
              </a:rPr>
              <a:t>Получение    Погашение     </a:t>
            </a:r>
          </a:p>
        </p:txBody>
      </p:sp>
      <p:sp>
        <p:nvSpPr>
          <p:cNvPr id="29" name="Пятиугольник 28"/>
          <p:cNvSpPr/>
          <p:nvPr/>
        </p:nvSpPr>
        <p:spPr>
          <a:xfrm>
            <a:off x="179512" y="4509120"/>
            <a:ext cx="3744416" cy="1296144"/>
          </a:xfrm>
          <a:prstGeom prst="homePlate">
            <a:avLst/>
          </a:prstGeom>
          <a:solidFill>
            <a:schemeClr val="tx2">
              <a:lumMod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251520" y="5013176"/>
            <a:ext cx="345638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5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5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  <a:cs typeface="Times New Roman" pitchFamily="18" charset="0"/>
              </a:rPr>
              <a:t>0,0              0,0              0,0</a:t>
            </a:r>
          </a:p>
        </p:txBody>
      </p:sp>
      <p:grpSp>
        <p:nvGrpSpPr>
          <p:cNvPr id="2" name="Группа 32"/>
          <p:cNvGrpSpPr/>
          <p:nvPr/>
        </p:nvGrpSpPr>
        <p:grpSpPr>
          <a:xfrm>
            <a:off x="179512" y="1484784"/>
            <a:ext cx="972542" cy="972542"/>
            <a:chOff x="817078" y="57372"/>
            <a:chExt cx="972542" cy="972542"/>
          </a:xfrm>
          <a:solidFill>
            <a:srgbClr val="FFCC00"/>
          </a:solidFill>
          <a:scene3d>
            <a:camera prst="orthographicFront"/>
            <a:lightRig rig="chilly" dir="t"/>
          </a:scene3d>
        </p:grpSpPr>
        <p:sp>
          <p:nvSpPr>
            <p:cNvPr id="34" name="Овал 33"/>
            <p:cNvSpPr/>
            <p:nvPr/>
          </p:nvSpPr>
          <p:spPr>
            <a:xfrm>
              <a:off x="817078" y="57372"/>
              <a:ext cx="972542" cy="972542"/>
            </a:xfrm>
            <a:prstGeom prst="ellipse">
              <a:avLst/>
            </a:prstGeom>
            <a:grpFill/>
            <a:ln>
              <a:solidFill>
                <a:srgbClr val="006600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Овал 4"/>
            <p:cNvSpPr/>
            <p:nvPr/>
          </p:nvSpPr>
          <p:spPr>
            <a:xfrm>
              <a:off x="959504" y="199797"/>
              <a:ext cx="687690" cy="6876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000099"/>
                  </a:solidFill>
                  <a:latin typeface="Book Antiqua" pitchFamily="18" charset="0"/>
                </a:rPr>
                <a:t>2019 год</a:t>
              </a:r>
              <a:endParaRPr lang="ru-RU" sz="1400" kern="1200" dirty="0">
                <a:solidFill>
                  <a:srgbClr val="000099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3" name="Группа 35"/>
          <p:cNvGrpSpPr/>
          <p:nvPr/>
        </p:nvGrpSpPr>
        <p:grpSpPr>
          <a:xfrm>
            <a:off x="1187624" y="1484784"/>
            <a:ext cx="972542" cy="972542"/>
            <a:chOff x="817078" y="57372"/>
            <a:chExt cx="972542" cy="972542"/>
          </a:xfrm>
          <a:solidFill>
            <a:srgbClr val="FFCC00"/>
          </a:solidFill>
          <a:scene3d>
            <a:camera prst="orthographicFront"/>
            <a:lightRig rig="chilly" dir="t"/>
          </a:scene3d>
        </p:grpSpPr>
        <p:sp>
          <p:nvSpPr>
            <p:cNvPr id="37" name="Овал 36"/>
            <p:cNvSpPr/>
            <p:nvPr/>
          </p:nvSpPr>
          <p:spPr>
            <a:xfrm>
              <a:off x="817078" y="57372"/>
              <a:ext cx="972542" cy="972542"/>
            </a:xfrm>
            <a:prstGeom prst="ellipse">
              <a:avLst/>
            </a:prstGeom>
            <a:grpFill/>
            <a:ln>
              <a:solidFill>
                <a:srgbClr val="006600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Овал 4"/>
            <p:cNvSpPr/>
            <p:nvPr/>
          </p:nvSpPr>
          <p:spPr>
            <a:xfrm>
              <a:off x="959504" y="199797"/>
              <a:ext cx="687690" cy="6876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000099"/>
                  </a:solidFill>
                  <a:latin typeface="Book Antiqua" pitchFamily="18" charset="0"/>
                </a:rPr>
                <a:t>2020 год</a:t>
              </a:r>
              <a:endParaRPr lang="ru-RU" sz="1400" kern="1200" dirty="0">
                <a:solidFill>
                  <a:srgbClr val="000099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6" name="Группа 38"/>
          <p:cNvGrpSpPr/>
          <p:nvPr/>
        </p:nvGrpSpPr>
        <p:grpSpPr>
          <a:xfrm>
            <a:off x="2195736" y="1484784"/>
            <a:ext cx="972542" cy="972542"/>
            <a:chOff x="817078" y="57372"/>
            <a:chExt cx="972542" cy="972542"/>
          </a:xfrm>
          <a:solidFill>
            <a:srgbClr val="FFCC00"/>
          </a:solidFill>
          <a:scene3d>
            <a:camera prst="orthographicFront"/>
            <a:lightRig rig="chilly" dir="t"/>
          </a:scene3d>
        </p:grpSpPr>
        <p:sp>
          <p:nvSpPr>
            <p:cNvPr id="40" name="Овал 39"/>
            <p:cNvSpPr/>
            <p:nvPr/>
          </p:nvSpPr>
          <p:spPr>
            <a:xfrm>
              <a:off x="817078" y="57372"/>
              <a:ext cx="972542" cy="972542"/>
            </a:xfrm>
            <a:prstGeom prst="ellipse">
              <a:avLst/>
            </a:prstGeom>
            <a:grpFill/>
            <a:ln>
              <a:solidFill>
                <a:srgbClr val="006600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Овал 4"/>
            <p:cNvSpPr/>
            <p:nvPr/>
          </p:nvSpPr>
          <p:spPr>
            <a:xfrm>
              <a:off x="959504" y="199797"/>
              <a:ext cx="687690" cy="6876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000099"/>
                  </a:solidFill>
                  <a:latin typeface="Book Antiqua" pitchFamily="18" charset="0"/>
                </a:rPr>
                <a:t>2021 год</a:t>
              </a:r>
              <a:endParaRPr lang="ru-RU" sz="1400" kern="1200" dirty="0">
                <a:solidFill>
                  <a:srgbClr val="000099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8" name="Группа 44"/>
          <p:cNvGrpSpPr/>
          <p:nvPr/>
        </p:nvGrpSpPr>
        <p:grpSpPr>
          <a:xfrm>
            <a:off x="107504" y="4365104"/>
            <a:ext cx="972542" cy="972542"/>
            <a:chOff x="817078" y="57372"/>
            <a:chExt cx="972542" cy="972542"/>
          </a:xfrm>
          <a:solidFill>
            <a:srgbClr val="FFCC00"/>
          </a:solidFill>
          <a:scene3d>
            <a:camera prst="orthographicFront"/>
            <a:lightRig rig="chilly" dir="t"/>
          </a:scene3d>
        </p:grpSpPr>
        <p:sp>
          <p:nvSpPr>
            <p:cNvPr id="46" name="Овал 45"/>
            <p:cNvSpPr/>
            <p:nvPr/>
          </p:nvSpPr>
          <p:spPr>
            <a:xfrm>
              <a:off x="817078" y="57372"/>
              <a:ext cx="972542" cy="972542"/>
            </a:xfrm>
            <a:prstGeom prst="ellipse">
              <a:avLst/>
            </a:prstGeom>
            <a:grpFill/>
            <a:ln>
              <a:solidFill>
                <a:srgbClr val="006600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Овал 4"/>
            <p:cNvSpPr/>
            <p:nvPr/>
          </p:nvSpPr>
          <p:spPr>
            <a:xfrm>
              <a:off x="959504" y="199797"/>
              <a:ext cx="687690" cy="6876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000099"/>
                  </a:solidFill>
                  <a:latin typeface="Book Antiqua" pitchFamily="18" charset="0"/>
                </a:rPr>
                <a:t>2019 год</a:t>
              </a:r>
              <a:endParaRPr lang="ru-RU" sz="1400" kern="1200" dirty="0">
                <a:solidFill>
                  <a:srgbClr val="000099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9" name="Группа 49"/>
          <p:cNvGrpSpPr/>
          <p:nvPr/>
        </p:nvGrpSpPr>
        <p:grpSpPr>
          <a:xfrm>
            <a:off x="1115616" y="4365104"/>
            <a:ext cx="972542" cy="972542"/>
            <a:chOff x="817078" y="57372"/>
            <a:chExt cx="972542" cy="972542"/>
          </a:xfrm>
          <a:solidFill>
            <a:srgbClr val="FFCC00"/>
          </a:solidFill>
          <a:scene3d>
            <a:camera prst="orthographicFront"/>
            <a:lightRig rig="chilly" dir="t"/>
          </a:scene3d>
        </p:grpSpPr>
        <p:sp>
          <p:nvSpPr>
            <p:cNvPr id="51" name="Овал 50"/>
            <p:cNvSpPr/>
            <p:nvPr/>
          </p:nvSpPr>
          <p:spPr>
            <a:xfrm>
              <a:off x="817078" y="57372"/>
              <a:ext cx="972542" cy="972542"/>
            </a:xfrm>
            <a:prstGeom prst="ellipse">
              <a:avLst/>
            </a:prstGeom>
            <a:grpFill/>
            <a:ln>
              <a:solidFill>
                <a:srgbClr val="006600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Овал 4"/>
            <p:cNvSpPr/>
            <p:nvPr/>
          </p:nvSpPr>
          <p:spPr>
            <a:xfrm>
              <a:off x="959504" y="199797"/>
              <a:ext cx="687690" cy="6876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000099"/>
                  </a:solidFill>
                  <a:latin typeface="Book Antiqua" pitchFamily="18" charset="0"/>
                </a:rPr>
                <a:t>2020 год</a:t>
              </a:r>
              <a:endParaRPr lang="ru-RU" sz="1400" kern="1200" dirty="0">
                <a:solidFill>
                  <a:srgbClr val="000099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10" name="Группа 52"/>
          <p:cNvGrpSpPr/>
          <p:nvPr/>
        </p:nvGrpSpPr>
        <p:grpSpPr>
          <a:xfrm>
            <a:off x="2123728" y="4365104"/>
            <a:ext cx="972542" cy="972542"/>
            <a:chOff x="817078" y="57372"/>
            <a:chExt cx="972542" cy="972542"/>
          </a:xfrm>
          <a:solidFill>
            <a:srgbClr val="FFCC00"/>
          </a:solidFill>
          <a:scene3d>
            <a:camera prst="orthographicFront"/>
            <a:lightRig rig="chilly" dir="t"/>
          </a:scene3d>
        </p:grpSpPr>
        <p:sp>
          <p:nvSpPr>
            <p:cNvPr id="54" name="Овал 53"/>
            <p:cNvSpPr/>
            <p:nvPr/>
          </p:nvSpPr>
          <p:spPr>
            <a:xfrm>
              <a:off x="817078" y="57372"/>
              <a:ext cx="972542" cy="972542"/>
            </a:xfrm>
            <a:prstGeom prst="ellipse">
              <a:avLst/>
            </a:prstGeom>
            <a:grpFill/>
            <a:ln>
              <a:solidFill>
                <a:srgbClr val="006600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Овал 4"/>
            <p:cNvSpPr/>
            <p:nvPr/>
          </p:nvSpPr>
          <p:spPr>
            <a:xfrm>
              <a:off x="959504" y="199797"/>
              <a:ext cx="687690" cy="6876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000099"/>
                  </a:solidFill>
                  <a:latin typeface="Book Antiqua" pitchFamily="18" charset="0"/>
                </a:rPr>
                <a:t>2021 год</a:t>
              </a:r>
              <a:endParaRPr lang="ru-RU" sz="1400" kern="1200" dirty="0">
                <a:solidFill>
                  <a:srgbClr val="000099"/>
                </a:solidFill>
                <a:latin typeface="Book Antiqua" pitchFamily="18" charset="0"/>
              </a:endParaRPr>
            </a:p>
          </p:txBody>
        </p:sp>
      </p:grpSp>
      <p:pic>
        <p:nvPicPr>
          <p:cNvPr id="17" name="Рисунок 16" descr="деньги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4653136"/>
            <a:ext cx="1288564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Номер слайда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42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 НА 2019-2021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88024" y="141277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228184" y="4077072"/>
            <a:ext cx="2915816" cy="2448272"/>
          </a:xfrm>
          <a:prstGeom prst="wedgeRoundRectCallout">
            <a:avLst/>
          </a:prstGeom>
          <a:solidFill>
            <a:srgbClr val="FFCC66"/>
          </a:solidFill>
          <a:ln>
            <a:solidFill>
              <a:srgbClr val="FF99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72200" y="4077072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2018-2020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84168" y="1340768"/>
            <a:ext cx="3059832" cy="2304256"/>
          </a:xfrm>
          <a:prstGeom prst="wedgeRoundRectCallout">
            <a:avLst/>
          </a:prstGeom>
          <a:solidFill>
            <a:srgbClr val="66FF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300192" y="1556792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доходов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15 %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ДОЛГА   В 2019-2021 ГОДАХ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5"/>
          <p:cNvGraphicFramePr>
            <a:graphicFrameLocks noGrp="1"/>
          </p:cNvGraphicFramePr>
          <p:nvPr>
            <p:ph idx="1"/>
          </p:nvPr>
        </p:nvGraphicFramePr>
        <p:xfrm>
          <a:off x="251520" y="764704"/>
          <a:ext cx="878497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доходы вс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0192" y="4437112"/>
            <a:ext cx="2843808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Выноска-облако 6"/>
          <p:cNvSpPr/>
          <p:nvPr/>
        </p:nvSpPr>
        <p:spPr>
          <a:xfrm>
            <a:off x="6876256" y="5517232"/>
            <a:ext cx="1440160" cy="864096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2627784" y="0"/>
            <a:ext cx="4355976" cy="11967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/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5436096" y="62068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221559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2018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2019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2020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2021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251</a:t>
            </a:r>
            <a:r>
              <a:rPr lang="ru-RU" sz="1600" dirty="0" smtClean="0">
                <a:solidFill>
                  <a:srgbClr val="0000FF"/>
                </a:solidFill>
                <a:latin typeface="Bookman Old Style" pitchFamily="18" charset="0"/>
              </a:rPr>
              <a:t> </a:t>
            </a:r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036,2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51720" y="126876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44 211,7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17,6 %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6016" y="134076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2 328,6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0,9 %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34076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204 495,9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81,5 %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/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Диаграмма 36"/>
          <p:cNvGraphicFramePr/>
          <p:nvPr/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Диаграмма 37"/>
          <p:cNvGraphicFramePr/>
          <p:nvPr/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9" name="Диаграмма 38"/>
          <p:cNvGraphicFramePr/>
          <p:nvPr/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0" name="Диаграмма 39"/>
          <p:cNvGraphicFramePr/>
          <p:nvPr/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1" name="Диаграмма 40"/>
          <p:cNvGraphicFramePr/>
          <p:nvPr/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2" name="Диаграмма 41"/>
          <p:cNvGraphicFramePr/>
          <p:nvPr/>
        </p:nvGraphicFramePr>
        <p:xfrm>
          <a:off x="5508104" y="206084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3" name="Диаграмма 42"/>
          <p:cNvGraphicFramePr/>
          <p:nvPr/>
        </p:nvGraphicFramePr>
        <p:xfrm>
          <a:off x="5508104" y="350100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4" name="Диаграмма 43"/>
          <p:cNvGraphicFramePr/>
          <p:nvPr/>
        </p:nvGraphicFramePr>
        <p:xfrm>
          <a:off x="5580112" y="494116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249 405,2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226 208,1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53645" y="556397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227 231,0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95736" y="270892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37 999,7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15,3 %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63691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1 359,1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0,5 %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08304" y="270892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210 046,4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84,2 %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67744" y="407707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38 937,5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17,2 %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67744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38 839,0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17,1 %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14908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1 263,8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0,6 %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36296" y="414908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186 006,8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82,2 %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1 314,2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0,6 %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308304" y="573325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187 077,8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82,3 %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164288" y="476672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1124744"/>
            <a:ext cx="531033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b="1" i="1" dirty="0" smtClean="0">
                <a:solidFill>
                  <a:srgbClr val="0000CC"/>
                </a:solidFill>
                <a:latin typeface="Book Antiqua" pitchFamily="18" charset="0"/>
              </a:rPr>
              <a:t>«Бюджет для граждан» познакомит Вас с положениями проекта важнейшего финансового документа муниципального образования «Холм-Жирковский район» Смоленской области  - бюджетом  муниципального района. </a:t>
            </a:r>
          </a:p>
          <a:p>
            <a:pPr algn="just"/>
            <a:endParaRPr lang="ru-RU" sz="20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just"/>
            <a:r>
              <a:rPr lang="ru-RU" sz="2000" b="1" i="1" dirty="0" smtClean="0">
                <a:solidFill>
                  <a:srgbClr val="0000CC"/>
                </a:solidFill>
                <a:latin typeface="Book Antiqua" pitchFamily="18" charset="0"/>
              </a:rPr>
              <a:t>Каждый житель Холм-Жирковского района является участником формирования бюджета с одной стороны, как налогоплательщик, наполняя доходы бюджета, с другой — он получает часть расходов как потребитель общественных услуг. </a:t>
            </a:r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924944"/>
            <a:ext cx="345638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908720"/>
            <a:ext cx="356936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3203848" y="0"/>
            <a:ext cx="3563888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188640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ВСТУПЛЕНИЕ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2" y="692696"/>
          <a:ext cx="8928994" cy="3825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30 888,6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39 873,2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33 278,4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34 559,4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36 095,1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8995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3 062,2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3 548,2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3 861,8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3 475,6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934,8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связи с применением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патентной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налогообложения      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351,0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336,5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414,9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441,4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1 329,6</a:t>
                      </a: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670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384,9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453,3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444,6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461,1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479,5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7475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Задолженность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перерасчеты по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отмененным налогам,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сборам 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26,3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9675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84482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56490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321297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86104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268760"/>
            <a:ext cx="414450" cy="360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916832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251520" y="3284984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251520" y="3933056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636912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2843808" y="4437112"/>
          <a:ext cx="6096000" cy="226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131840" y="486916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34 714,2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3968" y="450912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44 211,7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37 999,7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38 937,5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38 839,0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2843808" y="4869160"/>
          <a:ext cx="630019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869160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653136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653136"/>
            <a:ext cx="449935" cy="7449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195736" y="458112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7236296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НАЛОГ  НА  ДОХОДЫ  ФИЗИЧЕСКИХ ЛИЦ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30 888,6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836712"/>
            <a:ext cx="85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39 873,2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33 278,4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34 559,4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11247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36 095,1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251520" y="1340768"/>
          <a:ext cx="568863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620688"/>
            <a:ext cx="29523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 -  основной вид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56176" y="6206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00192" y="6206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вознаграждение за исполнение трудовых и 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от продажи имущества, находившегося в </a:t>
            </a:r>
          </a:p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собственности менее 5 лет;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- иные доходы.</a:t>
            </a: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55399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sz="11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1</a:t>
            </a:r>
            <a:r>
              <a:rPr sz="11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84,6%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86,0%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81236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0"/>
          <p:cNvSpPr/>
          <p:nvPr/>
        </p:nvSpPr>
        <p:spPr>
          <a:xfrm>
            <a:off x="107504" y="635394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573325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157192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58112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" name="object 40"/>
          <p:cNvSpPr/>
          <p:nvPr/>
        </p:nvSpPr>
        <p:spPr>
          <a:xfrm>
            <a:off x="107504" y="400506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" name="object 48"/>
          <p:cNvSpPr/>
          <p:nvPr/>
        </p:nvSpPr>
        <p:spPr>
          <a:xfrm>
            <a:off x="179512" y="6381328"/>
            <a:ext cx="374179" cy="360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630019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НАЛОГИ   НА  СОВОКУПНЫЙ   ДОХОД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69269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836712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3 884,7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836712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3 917,0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177281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2 264,4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395536" y="1628800"/>
          <a:ext cx="532859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 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В бюджет от субъектов малого и среднего бизнеса поступают  платежи по единому налогу на вмененный доход для отдельных видов деятельности и налог, взимаемый с применением патентной системы налогообложения.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56176" y="40466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00192" y="404664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005065"/>
            <a:ext cx="45365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Виды предпринимательской деятельности 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Оказание бытовых услуг и ветеринарных услуг;</a:t>
            </a:r>
          </a:p>
          <a:p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Ремонт, техническое обслуживание и мойка автотранспортных средств;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Перевозка грузов и пассажиров;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- Розничная торговля и общественное питание;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 жилья и построек;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 Сдача в аренду помещений и земельных участков.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sz="11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1</a:t>
            </a:r>
            <a:r>
              <a:rPr sz="11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10,9%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9,7%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5,6%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9552" y="105273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3 414,4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9792" y="620688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4 276,7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45" name="Рисунок 44" descr="парпикмахер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005064"/>
            <a:ext cx="432048" cy="432047"/>
          </a:xfrm>
          <a:prstGeom prst="rect">
            <a:avLst/>
          </a:prstGeom>
        </p:spPr>
      </p:pic>
      <p:pic>
        <p:nvPicPr>
          <p:cNvPr id="46" name="Рисунок 45" descr="мойка машин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4581128"/>
            <a:ext cx="502861" cy="476672"/>
          </a:xfrm>
          <a:prstGeom prst="rect">
            <a:avLst/>
          </a:prstGeom>
        </p:spPr>
      </p:pic>
      <p:pic>
        <p:nvPicPr>
          <p:cNvPr id="48" name="Рисунок 47" descr="грузы 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5229200"/>
            <a:ext cx="576064" cy="422484"/>
          </a:xfrm>
          <a:prstGeom prst="rect">
            <a:avLst/>
          </a:prstGeom>
        </p:spPr>
      </p:pic>
      <p:pic>
        <p:nvPicPr>
          <p:cNvPr id="51" name="Рисунок 50" descr="рем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504" y="5733256"/>
            <a:ext cx="463657" cy="463657"/>
          </a:xfrm>
          <a:prstGeom prst="rect">
            <a:avLst/>
          </a:prstGeom>
        </p:spPr>
      </p:pic>
      <p:sp>
        <p:nvSpPr>
          <p:cNvPr id="52" name="Скругленный прямоугольник 51"/>
          <p:cNvSpPr/>
          <p:nvPr/>
        </p:nvSpPr>
        <p:spPr>
          <a:xfrm>
            <a:off x="7668344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ГОСУДАРСТВЕННАЯ    ПОШЛИНА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62880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384,9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1268760"/>
            <a:ext cx="85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453,3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444,6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461,1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11247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479,5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251520" y="1340768"/>
          <a:ext cx="5400600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object 40"/>
          <p:cNvSpPr/>
          <p:nvPr/>
        </p:nvSpPr>
        <p:spPr>
          <a:xfrm>
            <a:off x="1403648" y="42210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1547664" y="42210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3399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государственной пошлины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sz="11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1</a:t>
            </a:r>
            <a:r>
              <a:rPr sz="11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1,1%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1,1%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740352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59632" y="4180344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-сбор, взимаемый с плательщиков при  их обращении в государственные органы, органы местного самоуправления, иные органы и (или) к должностным лицам, которые уполномочены,  за совершением в отношении этих лиц юридически значимых действий.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0152" y="1196752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В бюджет муниципального района поступает государственная пошлина по делам, рассматриваемым  в судах общей юрисдикции.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НЕНАЛОГОВЫХ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2" y="692697"/>
          <a:ext cx="8928994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468,6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459,5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481,1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498,8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518,8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440,8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392,7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407,2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423,4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3,5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257,7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140,5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390,9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681,5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309,8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489,4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344,8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357,7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372,0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3563888" y="5157192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635896" y="5013176"/>
          <a:ext cx="5508104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2403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84368" y="494116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БЕЗВОЗМЕЗДНЫХ   ПОСТУПЛЕНИЙ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908720"/>
          <a:ext cx="8928994" cy="3180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62 531,0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70 029,2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82 769,0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59 533,0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51 139,0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25 716,3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33 626,1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27 037,0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27 519,0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27 957,0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96 485,6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100 561,5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99 959,0</a:t>
                      </a: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98 670,6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107 694,6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253,9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279,1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281,4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284,2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287,2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707904" y="5085184"/>
          <a:ext cx="5436096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740352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нутый угол 13"/>
          <p:cNvSpPr/>
          <p:nvPr/>
        </p:nvSpPr>
        <p:spPr>
          <a:xfrm>
            <a:off x="2987824" y="692696"/>
            <a:ext cx="6048672" cy="6165304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660033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            НАЛОГОВАЯ ЛЬГОТА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– предоставляемые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        отдельным категориям налогоплательщиков  преимущества по сравнению с другими налогоплательщиками, включая возможность не уплачивать налоги, либо уплачивать их в меньшем размере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На территории муниципального образования «Холм-Жирковский район» Смоленской области действует система налогообложения  в виде единого налога на вмененный доход для отдельных видов деятельности (ЕНВД).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Решением  Холм-Жирковского районного Совета депутатов от 27.10.2011 года « О введении в действие системы налогообложения в виде единого налога на вмененный доход для отдельных видов деятельности на территории муниципального образования «Холм-Жирковский район» Смоленской области  налоговые льготы налогоплательщикам не предусмотрены.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Стимулирование развития отдельных видов предпринимательской деятельности происходит через применение различных значений  корректирующего коэффициента базовой доходности (от 0,01 до 1,0</a:t>
            </a:r>
            <a:r>
              <a:rPr lang="ru-RU" dirty="0" smtClean="0">
                <a:solidFill>
                  <a:srgbClr val="000099"/>
                </a:solidFill>
                <a:latin typeface="Book Antiqua" pitchFamily="18" charset="0"/>
              </a:rPr>
              <a:t>)</a:t>
            </a:r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9" name="Рисунок 8" descr="налог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2664296" cy="3817243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object 10"/>
          <p:cNvSpPr/>
          <p:nvPr/>
        </p:nvSpPr>
        <p:spPr>
          <a:xfrm>
            <a:off x="467544" y="-27384"/>
            <a:ext cx="867645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СВЕДЕНИЯ  О  НАЛОГОВЫХ  ЛЬГОТАХ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0"/>
          <p:cNvSpPr/>
          <p:nvPr/>
        </p:nvSpPr>
        <p:spPr>
          <a:xfrm>
            <a:off x="3059832" y="692696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1"/>
          <p:cNvSpPr/>
          <p:nvPr/>
        </p:nvSpPr>
        <p:spPr>
          <a:xfrm>
            <a:off x="3203848" y="692696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512" y="980728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10"/>
          <p:cNvSpPr/>
          <p:nvPr/>
        </p:nvSpPr>
        <p:spPr>
          <a:xfrm>
            <a:off x="467544" y="116632"/>
            <a:ext cx="867645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 БЮДЖЕТНЫХ  СРЕДСТВ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РАЗДЕЛАМ  БЮДЖЕТНОЙ  КЛАССИФИКАЦИИ  РАСХОДОВ  БЮДЖЕТА</a:t>
            </a: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620689"/>
          <a:ext cx="9144001" cy="4703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7253"/>
                <a:gridCol w="1217264"/>
                <a:gridCol w="1253613"/>
                <a:gridCol w="1179871"/>
                <a:gridCol w="1179871"/>
                <a:gridCol w="1106129"/>
              </a:tblGrid>
              <a:tr h="541191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</a:tr>
              <a:tr h="48304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27 373,3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32 552,4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32 611,7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27 376,8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25 843,9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37101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1 075,0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1 830,0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1 321,50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321,5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0031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118 144,2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131 861,7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129 265,3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109 294,0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112 057,3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36 116,3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40 034,9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40 032,6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35 529,5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35 614,8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1378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19 965,4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22 863,1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21 512,5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17 234,0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19 630,7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48304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199,9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432,0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432,0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322,0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79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государственного и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87551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Межбюджетные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трансферты общего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характера бюджетам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бюджетной системы РФ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17 575,9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26 723,2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28 158,1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28 677,2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29 155,0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2483768" y="5085184"/>
          <a:ext cx="6660232" cy="177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131840" y="5085184"/>
          <a:ext cx="6012160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Скругленный прямоугольник 30"/>
          <p:cNvSpPr/>
          <p:nvPr/>
        </p:nvSpPr>
        <p:spPr>
          <a:xfrm>
            <a:off x="3059832" y="537321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988840"/>
            <a:ext cx="648072" cy="432048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420888"/>
            <a:ext cx="576064" cy="432047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284984"/>
            <a:ext cx="683568" cy="456886"/>
          </a:xfrm>
          <a:prstGeom prst="rect">
            <a:avLst/>
          </a:prstGeom>
        </p:spPr>
      </p:pic>
      <p:pic>
        <p:nvPicPr>
          <p:cNvPr id="36" name="Рисунок 35" descr="власть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052736"/>
            <a:ext cx="518458" cy="576063"/>
          </a:xfrm>
          <a:prstGeom prst="rect">
            <a:avLst/>
          </a:prstGeom>
        </p:spPr>
      </p:pic>
      <p:pic>
        <p:nvPicPr>
          <p:cNvPr id="37" name="Рисунок 36" descr="долг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3717032"/>
            <a:ext cx="710208" cy="792088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4509120"/>
            <a:ext cx="532867" cy="73764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9512" y="2708920"/>
            <a:ext cx="438560" cy="560008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79512" y="5445224"/>
            <a:ext cx="2232248" cy="14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2019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человече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2420888"/>
            <a:ext cx="1872208" cy="1944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131840" y="908720"/>
            <a:ext cx="2808312" cy="738664"/>
          </a:xfrm>
          <a:prstGeom prst="rect">
            <a:avLst/>
          </a:prstGeom>
          <a:solidFill>
            <a:srgbClr val="00FFCC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района  </a:t>
            </a:r>
          </a:p>
          <a:p>
            <a:pPr algn="ct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9 374 человека</a:t>
            </a:r>
            <a:endParaRPr lang="ru-RU" sz="14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  </a:t>
            </a:r>
            <a:r>
              <a:rPr lang="ru-RU" sz="2000" u="sng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sz="2000" b="1" dirty="0" smtClean="0">
                <a:solidFill>
                  <a:srgbClr val="00FF00"/>
                </a:solidFill>
                <a:latin typeface="Bookman Old Style" pitchFamily="18" charset="0"/>
              </a:rPr>
              <a:t>249 405,2 тыс. руб.</a:t>
            </a:r>
            <a:endParaRPr lang="ru-RU" sz="2000" b="1" dirty="0">
              <a:solidFill>
                <a:srgbClr val="00FF00"/>
              </a:solidFill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6176" y="980728"/>
            <a:ext cx="2987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solidFill>
                  <a:srgbClr val="000099"/>
                </a:solidFill>
                <a:latin typeface="Bookman Old Style" pitchFamily="18" charset="0"/>
              </a:rPr>
              <a:t>РАСХОДЫ</a:t>
            </a:r>
          </a:p>
          <a:p>
            <a:r>
              <a:rPr lang="ru-RU" sz="2000" b="1" dirty="0" smtClean="0">
                <a:solidFill>
                  <a:srgbClr val="00FF00"/>
                </a:solidFill>
                <a:latin typeface="Bookman Old Style" pitchFamily="18" charset="0"/>
              </a:rPr>
              <a:t>253 341,0 тыс. руб.</a:t>
            </a:r>
            <a:endParaRPr lang="ru-RU" sz="2000" b="1" dirty="0">
              <a:solidFill>
                <a:srgbClr val="00FF00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4,7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13,8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4,3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21,8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0,3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2,3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147248" cy="2520280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«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Бюджет  для граждан» – аналитический документ, разрабатываемый в целях предоставления гражданам актуальной информации о проекте бюджета муниципального образования «Холм-Жирковский район» Смоленской области в формате, доступном для широкого круга пользователей.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В представленной информации отражены положения проекта бюджета муниципального образования «Холм-Жирковский район» Смоленской области на предстоящий 2019 год и на плановый период 2020 и 2021 годов. </a:t>
            </a: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" name="Рисунок 5" descr="чел и ком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3573016"/>
            <a:ext cx="43860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ject 10"/>
          <p:cNvSpPr/>
          <p:nvPr/>
        </p:nvSpPr>
        <p:spPr>
          <a:xfrm>
            <a:off x="1907704" y="0"/>
            <a:ext cx="5472608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188640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2020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человече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2420888"/>
            <a:ext cx="1872208" cy="1944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131840" y="908720"/>
            <a:ext cx="2808312" cy="738664"/>
          </a:xfrm>
          <a:prstGeom prst="rect">
            <a:avLst/>
          </a:prstGeom>
          <a:solidFill>
            <a:srgbClr val="00FFCC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района  </a:t>
            </a:r>
          </a:p>
          <a:p>
            <a:pPr algn="ct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9 374 человека</a:t>
            </a:r>
            <a:endParaRPr lang="ru-RU" sz="14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  </a:t>
            </a:r>
            <a:r>
              <a:rPr lang="ru-RU" sz="2000" u="sng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sz="2000" b="1" dirty="0" smtClean="0">
                <a:solidFill>
                  <a:srgbClr val="00FF00"/>
                </a:solidFill>
                <a:latin typeface="Bookman Old Style" pitchFamily="18" charset="0"/>
              </a:rPr>
              <a:t>226 208,1 тыс. руб.</a:t>
            </a:r>
            <a:endParaRPr lang="ru-RU" sz="2000" b="1" dirty="0">
              <a:solidFill>
                <a:srgbClr val="00FF00"/>
              </a:solidFill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6176" y="980728"/>
            <a:ext cx="2987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solidFill>
                  <a:srgbClr val="000099"/>
                </a:solidFill>
                <a:latin typeface="Bookman Old Style" pitchFamily="18" charset="0"/>
              </a:rPr>
              <a:t>РАСХОДЫ</a:t>
            </a:r>
          </a:p>
          <a:p>
            <a:r>
              <a:rPr lang="ru-RU" sz="2000" b="1" dirty="0" smtClean="0">
                <a:solidFill>
                  <a:srgbClr val="00FF00"/>
                </a:solidFill>
                <a:latin typeface="Bookman Old Style" pitchFamily="18" charset="0"/>
              </a:rPr>
              <a:t>222 272,3 тыс. руб.</a:t>
            </a:r>
            <a:endParaRPr lang="ru-RU" sz="2000" b="1" dirty="0">
              <a:solidFill>
                <a:srgbClr val="00FF00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4,2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11,7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19,8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2021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человече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2420888"/>
            <a:ext cx="1872208" cy="1944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131840" y="908720"/>
            <a:ext cx="2808312" cy="738664"/>
          </a:xfrm>
          <a:prstGeom prst="rect">
            <a:avLst/>
          </a:prstGeom>
          <a:solidFill>
            <a:srgbClr val="00FFCC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района  </a:t>
            </a:r>
          </a:p>
          <a:p>
            <a:pPr algn="ct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9 374 человека</a:t>
            </a:r>
            <a:endParaRPr lang="ru-RU" sz="14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  </a:t>
            </a:r>
            <a:r>
              <a:rPr lang="ru-RU" sz="2000" u="sng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sz="2000" b="1" dirty="0" smtClean="0">
                <a:solidFill>
                  <a:srgbClr val="00FF00"/>
                </a:solidFill>
                <a:latin typeface="Bookman Old Style" pitchFamily="18" charset="0"/>
              </a:rPr>
              <a:t>227 231,0 тыс. руб.</a:t>
            </a:r>
            <a:endParaRPr lang="ru-RU" sz="2000" b="1" dirty="0">
              <a:solidFill>
                <a:srgbClr val="00FF00"/>
              </a:solidFill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6176" y="980728"/>
            <a:ext cx="2987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solidFill>
                  <a:srgbClr val="000099"/>
                </a:solidFill>
                <a:latin typeface="Bookman Old Style" pitchFamily="18" charset="0"/>
              </a:rPr>
              <a:t>РАСХОДЫ</a:t>
            </a:r>
          </a:p>
          <a:p>
            <a:r>
              <a:rPr lang="ru-RU" sz="2000" b="1" dirty="0" smtClean="0">
                <a:solidFill>
                  <a:srgbClr val="00FF00"/>
                </a:solidFill>
                <a:latin typeface="Bookman Old Style" pitchFamily="18" charset="0"/>
              </a:rPr>
              <a:t>227 231,0 тыс. руб.</a:t>
            </a:r>
            <a:endParaRPr lang="ru-RU" sz="2000" b="1" dirty="0">
              <a:solidFill>
                <a:srgbClr val="00FF00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4,1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11,9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20,0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2,1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846043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8864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ОБЩЕГОСУДАРСТВЕННЫЕ   ВОПРОСЫ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4509120"/>
          <a:ext cx="4104456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11560" y="465313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32 611,7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6" y="479715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27 376,8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48691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25 843,9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2021</a:t>
            </a:r>
            <a:r>
              <a:rPr sz="13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12,3 %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876256" y="62068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107503" y="692697"/>
          <a:ext cx="6624737" cy="4003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/>
                <a:gridCol w="1152128"/>
                <a:gridCol w="1152128"/>
                <a:gridCol w="1080120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2019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</a:tr>
              <a:tr h="2165272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Руководство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и управление в сфере установленных функций:</a:t>
                      </a:r>
                    </a:p>
                    <a:p>
                      <a:pPr algn="just"/>
                      <a:endParaRPr lang="ru-RU" sz="1400" b="0" baseline="0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обеспечение деятельности Главы муниципального образования, представительного органа муниципального образования,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Администрации муниципального образования, органов финансового надзора;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проведение выборов.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Bookman Old Style" pitchFamily="18" charset="0"/>
                        </a:rPr>
                        <a:t>30 551,4</a:t>
                      </a: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25 538,5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25 176,1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Резервные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фонды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1 200,0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Другие общегосударственные вопросы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860,3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838,3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667,8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32 611,7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376,8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25 843,9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4941168"/>
            <a:ext cx="2481326" cy="162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32238" y="1196752"/>
            <a:ext cx="2311762" cy="153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7" name="Диаграмма 46"/>
          <p:cNvGraphicFramePr/>
          <p:nvPr/>
        </p:nvGraphicFramePr>
        <p:xfrm>
          <a:off x="251520" y="5085184"/>
          <a:ext cx="2952328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4293096"/>
          <a:ext cx="4104456" cy="256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129 265,3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6" y="530120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109 294,0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522920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112 057,39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2021</a:t>
            </a:r>
            <a:r>
              <a:rPr sz="14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51,0 %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49,1 %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49,2 %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0" y="620688"/>
          <a:ext cx="6768753" cy="3503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2"/>
                <a:gridCol w="1152128"/>
                <a:gridCol w="1152128"/>
                <a:gridCol w="1224135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2019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  <a:tr h="489951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Дошкольное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образование</a:t>
                      </a: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22 761,8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18 319,2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18 706,8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Общее образование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88 885,9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74 079,0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77 277,1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Дополнительное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образование детей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10 883,3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10 781,0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10 225,1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Молодежная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341,5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275,5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275,5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6 392,7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5 839,3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5 572,8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129</a:t>
                      </a:r>
                      <a:r>
                        <a:rPr lang="ru-RU" sz="1400" b="1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265,3</a:t>
                      </a:r>
                      <a:endParaRPr lang="ru-RU" sz="1400" b="1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109 294,0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112 057,3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/>
        </p:nvGraphicFramePr>
        <p:xfrm>
          <a:off x="251520" y="4509120"/>
          <a:ext cx="4032448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08520" y="1124744"/>
            <a:ext cx="838442" cy="575610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628800"/>
            <a:ext cx="612576" cy="612576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060848"/>
            <a:ext cx="648072" cy="696341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212976"/>
            <a:ext cx="720080" cy="540060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2708920"/>
            <a:ext cx="611560" cy="434887"/>
          </a:xfrm>
          <a:prstGeom prst="rect">
            <a:avLst/>
          </a:prstGeom>
        </p:spPr>
      </p:pic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967045" y="4221088"/>
            <a:ext cx="2760066" cy="196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школа 8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804248" y="1052736"/>
            <a:ext cx="2339752" cy="159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КУЛЬТУРУ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2021</a:t>
            </a:r>
            <a:r>
              <a:rPr sz="14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15,8 %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16,0 %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15,7%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09228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2019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292494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2020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4941168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/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Диаграмма 52"/>
          <p:cNvGraphicFramePr/>
          <p:nvPr/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4" name="Диаграмма 53"/>
          <p:cNvGraphicFramePr/>
          <p:nvPr/>
        </p:nvGraphicFramePr>
        <p:xfrm>
          <a:off x="3239344" y="54868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35 614,8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35 529,5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604447" y="105273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40 032,6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65313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308304" y="285293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36296" y="177281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8304" y="184482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29969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СОЦИАЛЬНУЮ  ПОЛИТИКУ  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5013176"/>
          <a:ext cx="4104456" cy="1844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2021</a:t>
            </a:r>
            <a:r>
              <a:rPr sz="14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8,5 %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7,8 %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8,6 %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2019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2 497,1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kern="12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497,1</a:t>
                      </a:r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4 039,2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4 039,2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4 039,2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13 585,7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9 271,1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14 601,0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1 390,5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1 426,6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990,5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21 512,5</a:t>
                      </a:r>
                      <a:endParaRPr lang="ru-RU" sz="1400" b="1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17 234,0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19 630,7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/>
        </p:nvGraphicFramePr>
        <p:xfrm>
          <a:off x="251520" y="5373216"/>
          <a:ext cx="3960440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04248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4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sp>
        <p:nvSpPr>
          <p:cNvPr id="59" name="Скругленный прямоугольник 58"/>
          <p:cNvSpPr/>
          <p:nvPr/>
        </p:nvSpPr>
        <p:spPr>
          <a:xfrm>
            <a:off x="7308304" y="33265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2936"/>
            <a:ext cx="2483768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827584" y="1556792"/>
            <a:ext cx="1512168" cy="1080120"/>
          </a:xfrm>
          <a:prstGeom prst="cloudCallou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43608" y="1844824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99"/>
                </a:solidFill>
                <a:latin typeface="Book Antiqua" pitchFamily="18" charset="0"/>
              </a:rPr>
              <a:t>Нужна помощь?</a:t>
            </a:r>
            <a:endParaRPr lang="ru-RU" sz="1400" b="1" i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2771800" y="1196752"/>
            <a:ext cx="6264696" cy="2520280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i="1" u="sng" dirty="0" smtClean="0">
                <a:solidFill>
                  <a:srgbClr val="000099"/>
                </a:solidFill>
                <a:latin typeface="Book Antiqua" pitchFamily="18" charset="0"/>
              </a:rPr>
              <a:t>Межбюджетные отношения</a:t>
            </a:r>
            <a:r>
              <a:rPr lang="ru-RU" b="1" i="1" dirty="0" smtClean="0">
                <a:solidFill>
                  <a:srgbClr val="000099"/>
                </a:solidFill>
                <a:latin typeface="Book Antiqua" pitchFamily="18" charset="0"/>
              </a:rPr>
              <a:t> — взаимоотношения между федеральными органами государственной власти, органами государственной власти субъектов Российской Федерации, органами местного самоуправления по вопросам регулирования бюджетных правоотношений, организации и осуществления бюджетного процесса. </a:t>
            </a:r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2771800" y="4077072"/>
            <a:ext cx="6264696" cy="1872208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i="1" u="sng" dirty="0" smtClean="0">
                <a:solidFill>
                  <a:srgbClr val="000099"/>
                </a:solidFill>
                <a:latin typeface="Book Antiqua" pitchFamily="18" charset="0"/>
              </a:rPr>
              <a:t>Межбюджетные трансферты </a:t>
            </a:r>
            <a:r>
              <a:rPr lang="ru-RU" b="1" i="1" dirty="0" smtClean="0">
                <a:solidFill>
                  <a:srgbClr val="000099"/>
                </a:solidFill>
                <a:latin typeface="Book Antiqua" pitchFamily="18" charset="0"/>
              </a:rPr>
              <a:t>—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ОТНОШЕНИЯ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395288" y="980728"/>
          <a:ext cx="8291512" cy="554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 descr="свинь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6296" y="980728"/>
            <a:ext cx="1770766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ВИДЫ   МЕЖБЮДЖЕТНЫХ  ТРАНСФЕРТОВ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436096" cy="134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2021</a:t>
            </a:r>
            <a:r>
              <a:rPr sz="14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11,1 %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12,8%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948264" y="188640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2019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2020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99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29 155,0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/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/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Диаграмма 25"/>
          <p:cNvGraphicFramePr/>
          <p:nvPr/>
        </p:nvGraphicFramePr>
        <p:xfrm>
          <a:off x="3887416" y="4509120"/>
          <a:ext cx="525658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99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28 158,1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99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28 677,2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В бюджете                       муниципального района предусмотрены расходы на предоставление  бюджетам поселений </a:t>
            </a:r>
            <a:r>
              <a:rPr lang="ru-RU" sz="1400" dirty="0" err="1" smtClean="0">
                <a:solidFill>
                  <a:srgbClr val="003300"/>
                </a:solidFill>
                <a:latin typeface="Bookman Old Style" pitchFamily="18" charset="0"/>
              </a:rPr>
              <a:t>трансфетров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179512" y="692696"/>
          <a:ext cx="7776864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0" y="3789040"/>
          <a:ext cx="8964613" cy="3068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7668344" y="1124744"/>
            <a:ext cx="1187553" cy="359977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12" name="object 10"/>
          <p:cNvSpPr/>
          <p:nvPr/>
        </p:nvSpPr>
        <p:spPr>
          <a:xfrm>
            <a:off x="0" y="0"/>
            <a:ext cx="7956376" cy="11247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НА 2019  ГОД</a:t>
            </a:r>
            <a:endParaRPr lang="ru-RU" b="1" dirty="0"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764704"/>
            <a:ext cx="6678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повышение финансовой грамотности населения;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 раскрытие информации о бюджете муниципального района и деятельности органов власти;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расширение возможностей  взаимодействия органов власти и граждан.</a:t>
            </a:r>
          </a:p>
        </p:txBody>
      </p:sp>
      <p:sp>
        <p:nvSpPr>
          <p:cNvPr id="10" name="Овал 9"/>
          <p:cNvSpPr/>
          <p:nvPr/>
        </p:nvSpPr>
        <p:spPr>
          <a:xfrm>
            <a:off x="0" y="1340768"/>
            <a:ext cx="2016224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134076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Цели: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23528" y="3212976"/>
            <a:ext cx="2232248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11560" y="321297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Задачи :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38400" y="15962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3059832" y="2780928"/>
            <a:ext cx="58326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доступность и понятность информации для широкого круга граждан;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 визуализация данных о бюджете;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 консолидация в брошюре общих сведений о бюджете. </a:t>
            </a:r>
          </a:p>
        </p:txBody>
      </p:sp>
      <p:sp>
        <p:nvSpPr>
          <p:cNvPr id="17" name="Овал 16"/>
          <p:cNvSpPr/>
          <p:nvPr/>
        </p:nvSpPr>
        <p:spPr>
          <a:xfrm>
            <a:off x="611560" y="4581128"/>
            <a:ext cx="4464496" cy="720080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043608" y="4725144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Ожидаемые результаты </a:t>
            </a:r>
            <a:r>
              <a:rPr lang="ru-RU" sz="2800" b="1" dirty="0" smtClean="0">
                <a:latin typeface="Monotype Corsiva" pitchFamily="66" charset="0"/>
              </a:rPr>
              <a:t>: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5301208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000" b="1" i="1" dirty="0" smtClean="0">
                <a:solidFill>
                  <a:srgbClr val="0000CC"/>
                </a:solidFill>
                <a:latin typeface="Book Antiqua" pitchFamily="18" charset="0"/>
              </a:rPr>
              <a:t> </a:t>
            </a: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свободный доступ к информации о бюджете  и деятельности органов власти;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вовлечение граждан в диалог с органами власти;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прозрачность формирования  и  расходования бюджетных средств.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475656" y="-459432"/>
            <a:ext cx="2039998" cy="2201468"/>
            <a:chOff x="1041328" y="714356"/>
            <a:chExt cx="2039998" cy="2201468"/>
          </a:xfrm>
        </p:grpSpPr>
        <p:pic>
          <p:nvPicPr>
            <p:cNvPr id="25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1071538" y="714356"/>
              <a:ext cx="20097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500" b="1" dirty="0" smtClean="0">
                  <a:solidFill>
                    <a:srgbClr val="455624"/>
                  </a:solidFill>
                  <a:latin typeface="Monotype Corsiva" pitchFamily="66" charset="0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endParaRPr>
            </a:p>
          </p:txBody>
        </p:sp>
      </p:grpSp>
      <p:pic>
        <p:nvPicPr>
          <p:cNvPr id="29" name="Picture 15" descr="M:\Переписка (04-09...04-14)\ПЕРЕПИСКА из отдела БП\!Брошюра БдГ\2017-2019\картинки\прочие\0_91200_4885a18f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77073"/>
            <a:ext cx="3252802" cy="1296144"/>
          </a:xfrm>
          <a:prstGeom prst="rect">
            <a:avLst/>
          </a:prstGeom>
          <a:noFill/>
        </p:spPr>
      </p:pic>
      <p:grpSp>
        <p:nvGrpSpPr>
          <p:cNvPr id="30" name="Группа 29"/>
          <p:cNvGrpSpPr/>
          <p:nvPr/>
        </p:nvGrpSpPr>
        <p:grpSpPr>
          <a:xfrm>
            <a:off x="2123728" y="1340768"/>
            <a:ext cx="2039998" cy="2201468"/>
            <a:chOff x="1041328" y="714356"/>
            <a:chExt cx="2039998" cy="2201468"/>
          </a:xfrm>
        </p:grpSpPr>
        <p:pic>
          <p:nvPicPr>
            <p:cNvPr id="31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</p:spPr>
        </p:pic>
        <p:sp>
          <p:nvSpPr>
            <p:cNvPr id="32" name="TextBox 31"/>
            <p:cNvSpPr txBox="1"/>
            <p:nvPr/>
          </p:nvSpPr>
          <p:spPr>
            <a:xfrm>
              <a:off x="1071538" y="714356"/>
              <a:ext cx="20097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500" b="1" dirty="0" smtClean="0">
                  <a:solidFill>
                    <a:srgbClr val="455624"/>
                  </a:solidFill>
                  <a:latin typeface="Monotype Corsiva" pitchFamily="66" charset="0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endParaRPr>
            </a:p>
          </p:txBody>
        </p:sp>
      </p:grpSp>
      <p:sp>
        <p:nvSpPr>
          <p:cNvPr id="24" name="object 10"/>
          <p:cNvSpPr/>
          <p:nvPr/>
        </p:nvSpPr>
        <p:spPr>
          <a:xfrm>
            <a:off x="1907704" y="0"/>
            <a:ext cx="612068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23728" y="188640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ЗНАЧЕНИЕ   БРОШЮРЫ  «БЮДЖЕТ  ДЛЯ  ГРАЖДАН»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067944" y="548680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НА ОХРАНУ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7812360" y="476672"/>
            <a:ext cx="792088" cy="86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5003" y="2060847"/>
          <a:ext cx="8928997" cy="4536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6"/>
                <a:gridCol w="1080120"/>
                <a:gridCol w="1008112"/>
                <a:gridCol w="1080120"/>
                <a:gridCol w="1080120"/>
                <a:gridCol w="1080120"/>
                <a:gridCol w="1080119"/>
              </a:tblGrid>
              <a:tr h="47956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2019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2955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622777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организациях, реализующих образовательную программу  дошкольного образования</a:t>
                      </a:r>
                      <a:endParaRPr lang="ru-RU" sz="12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477,2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477,2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477,2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668203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930,8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930,8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930,8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68203">
                <a:tc>
                  <a:txBody>
                    <a:bodyPr/>
                    <a:lstStyle/>
                    <a:p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1 675,4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1 675,4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1 675,4</a:t>
                      </a:r>
                    </a:p>
                  </a:txBody>
                  <a:tcPr/>
                </a:tc>
              </a:tr>
              <a:tr h="668203">
                <a:tc>
                  <a:txBody>
                    <a:bodyPr/>
                    <a:lstStyle/>
                    <a:p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687,5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687,5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687,5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 descr="охране семьи и детст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548680"/>
            <a:ext cx="1512669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067944" y="332656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07498" y="2780927"/>
          <a:ext cx="8928997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6"/>
                <a:gridCol w="1080120"/>
                <a:gridCol w="1008112"/>
                <a:gridCol w="1080120"/>
                <a:gridCol w="1080120"/>
                <a:gridCol w="1080120"/>
                <a:gridCol w="1080119"/>
              </a:tblGrid>
              <a:tr h="55587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2019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6012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254071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3 963,2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275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3 963,2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275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3 963,2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46351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53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2 497,1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53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2 497,1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7812360" y="260648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7884368" y="260648"/>
            <a:ext cx="659371" cy="756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692696"/>
            <a:ext cx="2514146" cy="2067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AF32B-B72C-4425-B4BA-32C4F705CDC7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Бюджет формируется в новом «программном» формате на основе муниципальных программ. Это связано со вступившими в силу изменениями в Бюджетный кодекс РФ в 2014 году. 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Каждая муниципальная программа увязывает бюджетные ассигнования с результатами их использования для достижения заявленных целей. Таким образом, программный бюджет призван повысить качество формирования и исполнения главного финансового документа.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3491880" y="2924944"/>
            <a:ext cx="5472608" cy="1202432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эффективности деятельности всех участников программы за счет полномасштабного охвата всех сфер деятельности органов местного самоуправления и, как следствие, бюджетных ассигнований, находящихся в их распоряжении.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3491880" y="4293096"/>
            <a:ext cx="5472608" cy="1058416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прозрачности расходования бюджетных средств, что позволяет увязать результаты, достигнутые в ходе реализации программ с бюджетными ресурсами, направленными на их достижение.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491880" y="5517232"/>
            <a:ext cx="5472608" cy="1058416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Четкая определенная ответственность за достижение результатов. Вытекает из необходимости назначения исполнителя и соисполнителей, ответственных за реализацию муниципальной программы.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107504" y="4365104"/>
            <a:ext cx="2376264" cy="151216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Программный бюджет , это</a:t>
            </a:r>
            <a:endParaRPr lang="ru-RU" sz="16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89" name="Левая фигурная скобка 88"/>
          <p:cNvSpPr/>
          <p:nvPr/>
        </p:nvSpPr>
        <p:spPr>
          <a:xfrm>
            <a:off x="2843808" y="3717032"/>
            <a:ext cx="371472" cy="2664296"/>
          </a:xfrm>
          <a:prstGeom prst="leftBrace">
            <a:avLst/>
          </a:prstGeom>
          <a:ln w="5715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ЗАЧЕМ   НУЖЕН  ПРОГРАММНЫЙ  БЮДЖЕТ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программы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492896"/>
            <a:ext cx="2448272" cy="208823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Прямая соединительная линия 40"/>
          <p:cNvCxnSpPr/>
          <p:nvPr/>
        </p:nvCxnSpPr>
        <p:spPr>
          <a:xfrm>
            <a:off x="7452320" y="4797152"/>
            <a:ext cx="0" cy="72008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AF32B-B72C-4425-B4BA-32C4F705CDC7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843808" y="908720"/>
            <a:ext cx="6120680" cy="1296144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8697" r="7227"/>
          <a:stretch>
            <a:fillRect/>
          </a:stretch>
        </p:blipFill>
        <p:spPr bwMode="auto">
          <a:xfrm>
            <a:off x="179512" y="620688"/>
            <a:ext cx="208823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5436096" y="3212976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>
                <a:solidFill>
                  <a:srgbClr val="000099"/>
                </a:solidFill>
                <a:latin typeface="Book Antiqua" pitchFamily="18" charset="0"/>
              </a:rPr>
              <a:t>БЮДЖЕТ</a:t>
            </a:r>
            <a:endParaRPr lang="ru-RU" sz="1600" u="sng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3968" y="3789040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u="sng" dirty="0" smtClean="0">
                <a:solidFill>
                  <a:srgbClr val="000099"/>
                </a:solidFill>
                <a:latin typeface="Book Antiqua" pitchFamily="18" charset="0"/>
              </a:rPr>
              <a:t>Программные расходы</a:t>
            </a:r>
            <a:endParaRPr lang="ru-RU" sz="1400" u="sng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56176" y="378904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u="sng" dirty="0" err="1" smtClean="0">
                <a:solidFill>
                  <a:srgbClr val="000099"/>
                </a:solidFill>
                <a:latin typeface="Book Antiqua" pitchFamily="18" charset="0"/>
              </a:rPr>
              <a:t>Непрограммные</a:t>
            </a:r>
            <a:r>
              <a:rPr lang="ru-RU" sz="1400" u="sng" dirty="0" smtClean="0">
                <a:solidFill>
                  <a:srgbClr val="000099"/>
                </a:solidFill>
                <a:latin typeface="Book Antiqua" pitchFamily="18" charset="0"/>
              </a:rPr>
              <a:t> расходы</a:t>
            </a:r>
            <a:endParaRPr lang="ru-RU" sz="1400" u="sng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23" name="Левая фигурная скобка 22"/>
          <p:cNvSpPr/>
          <p:nvPr/>
        </p:nvSpPr>
        <p:spPr>
          <a:xfrm rot="5400000">
            <a:off x="5851576" y="3013520"/>
            <a:ext cx="299464" cy="1274440"/>
          </a:xfrm>
          <a:prstGeom prst="leftBrace">
            <a:avLst>
              <a:gd name="adj1" fmla="val 0"/>
              <a:gd name="adj2" fmla="val 50000"/>
            </a:avLst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Левая фигурная скобка 26"/>
          <p:cNvSpPr/>
          <p:nvPr/>
        </p:nvSpPr>
        <p:spPr>
          <a:xfrm rot="5400000">
            <a:off x="4644008" y="2276872"/>
            <a:ext cx="792088" cy="4824536"/>
          </a:xfrm>
          <a:prstGeom prst="leftBrace">
            <a:avLst>
              <a:gd name="adj1" fmla="val 0"/>
              <a:gd name="adj2" fmla="val 50165"/>
            </a:avLst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0099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3635896" y="4725144"/>
            <a:ext cx="0" cy="504056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084168" y="4725144"/>
            <a:ext cx="0" cy="792088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с одним скругленным углом 33"/>
          <p:cNvSpPr/>
          <p:nvPr/>
        </p:nvSpPr>
        <p:spPr>
          <a:xfrm>
            <a:off x="1475656" y="5013176"/>
            <a:ext cx="1656184" cy="792088"/>
          </a:xfrm>
          <a:prstGeom prst="round1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1905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Социальной направленности</a:t>
            </a:r>
            <a:endParaRPr lang="ru-RU" sz="14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35" name="Прямоугольник с одним скругленным углом 34"/>
          <p:cNvSpPr/>
          <p:nvPr/>
        </p:nvSpPr>
        <p:spPr>
          <a:xfrm>
            <a:off x="3203848" y="5157192"/>
            <a:ext cx="1656184" cy="864096"/>
          </a:xfrm>
          <a:prstGeom prst="round1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Общего характера</a:t>
            </a:r>
            <a:r>
              <a:rPr lang="ru-RU" sz="1600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36" name="Прямоугольник с одним скругленным углом 35"/>
          <p:cNvSpPr/>
          <p:nvPr/>
        </p:nvSpPr>
        <p:spPr>
          <a:xfrm>
            <a:off x="4932040" y="5301208"/>
            <a:ext cx="1656184" cy="864096"/>
          </a:xfrm>
          <a:prstGeom prst="round1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1905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На поддержку отраслей экономики</a:t>
            </a:r>
            <a:endParaRPr lang="ru-RU" sz="14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37" name="Прямоугольник с одним скругленным углом 36"/>
          <p:cNvSpPr/>
          <p:nvPr/>
        </p:nvSpPr>
        <p:spPr>
          <a:xfrm>
            <a:off x="6660232" y="5445224"/>
            <a:ext cx="1728192" cy="864096"/>
          </a:xfrm>
          <a:prstGeom prst="round1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На развитие образования, культуры и спорта</a:t>
            </a:r>
            <a:endParaRPr lang="ru-RU" sz="14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2708920"/>
            <a:ext cx="2555776" cy="2232248"/>
          </a:xfrm>
          <a:prstGeom prst="rect">
            <a:avLst/>
          </a:prstGeom>
          <a:solidFill>
            <a:srgbClr val="66CCFF"/>
          </a:solidFill>
          <a:ln w="1270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300" b="1" dirty="0" smtClean="0">
                <a:solidFill>
                  <a:srgbClr val="000099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3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9" name="Рисунок 48" descr="соц полити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5733256"/>
            <a:ext cx="841940" cy="781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 descr="образовани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84368" y="6069052"/>
            <a:ext cx="720080" cy="788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5949280"/>
            <a:ext cx="864096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калькулятор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2060848"/>
            <a:ext cx="1358280" cy="1358280"/>
          </a:xfrm>
          <a:prstGeom prst="rect">
            <a:avLst/>
          </a:prstGeom>
        </p:spPr>
      </p:pic>
      <p:sp>
        <p:nvSpPr>
          <p:cNvPr id="31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 ПРОГРАММЫ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2" name="Рисунок 31" descr="эконом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9" name="Рисунок 38" descr="с х корова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5292080" y="6077532"/>
            <a:ext cx="785114" cy="780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Рисунок 43" descr="дела.jpg"/>
          <p:cNvPicPr>
            <a:picLocks noChangeAspect="1"/>
          </p:cNvPicPr>
          <p:nvPr/>
        </p:nvPicPr>
        <p:blipFill>
          <a:blip r:embed="rId11" cstate="print"/>
          <a:srcRect l="4003" t="2371" r="4003" b="2371"/>
          <a:stretch>
            <a:fillRect/>
          </a:stretch>
        </p:blipFill>
        <p:spPr>
          <a:xfrm>
            <a:off x="2771800" y="2420888"/>
            <a:ext cx="1584176" cy="1446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недела.jpg"/>
          <p:cNvPicPr>
            <a:picLocks noChangeAspect="1"/>
          </p:cNvPicPr>
          <p:nvPr/>
        </p:nvPicPr>
        <p:blipFill>
          <a:blip r:embed="rId12" cstate="print"/>
          <a:srcRect l="5533" r="5945" b="3159"/>
          <a:stretch>
            <a:fillRect/>
          </a:stretch>
        </p:blipFill>
        <p:spPr>
          <a:xfrm>
            <a:off x="7740352" y="2492896"/>
            <a:ext cx="115212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4" y="836712"/>
          <a:ext cx="9036496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8892480" cy="1484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БЮДЖЕТА ПО  ПРОГРАММНЫМ И НЕПОГРАММНЫМ  НАПРАВЛЕНИЯМ   РАСХОДОВ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07505" y="5051548"/>
          <a:ext cx="9036495" cy="1827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3625"/>
                <a:gridCol w="1238874"/>
                <a:gridCol w="1238874"/>
                <a:gridCol w="1165999"/>
                <a:gridCol w="1165999"/>
                <a:gridCol w="1093124"/>
              </a:tblGrid>
              <a:tr h="57306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8332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Непрограммные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расходы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7 259,8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11 512,0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7 824,7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5 815,2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5 513,3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38332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Программные расходы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213 196,5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244 560,6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245 516,3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214 057,1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217 117,7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</a:tr>
              <a:tr h="35010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ВСЕГО РАСХОДЫ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(без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условно утвержденных расходов)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220 456,3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256 072,6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253 341,0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219 872,3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222 631,0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532440" cy="836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НАПРАВЛЕНИЯ  МУНИЦИПАЛЬНЫХ  ПРОГРАММ</a:t>
            </a:r>
            <a:r>
              <a:rPr lang="ru-RU" dirty="0" smtClean="0">
                <a:latin typeface="Bookman Old Style" pitchFamily="18" charset="0"/>
              </a:rPr>
              <a:t> </a:t>
            </a:r>
            <a:endParaRPr lang="ru-RU" dirty="0">
              <a:latin typeface="Bookman Old Style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915816" y="548681"/>
          <a:ext cx="6228184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28184"/>
              </a:tblGrid>
              <a:tr h="2258685">
                <a:tc>
                  <a:txBody>
                    <a:bodyPr/>
                    <a:lstStyle/>
                    <a:p>
                      <a:r>
                        <a:rPr lang="ru-RU" sz="1200" b="0" u="sng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СОЦИАЛЬНАЯ  НАПРАВЛЕННОСТЬ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 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«Развитие системы образования  и молодежной политики в муниципальном образовании «Холм-Жирковский район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«Демографическое развитие муниципального образования «Холм-Жирковский  район» Смоленской области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«Обеспечение жильем молодых семей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«Доступная среда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</a:tr>
              <a:tr h="1585567">
                <a:tc>
                  <a:txBody>
                    <a:bodyPr/>
                    <a:lstStyle/>
                    <a:p>
                      <a:pPr algn="just"/>
                      <a:r>
                        <a:rPr lang="ru-RU" sz="1200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ПОДДЕРЖКА  ОТРАСЛЕЙ  ЭКОНОМИКИ: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dirty="0" smtClean="0">
                          <a:effectLst/>
                          <a:latin typeface="Bookman Old Style" pitchFamily="18" charset="0"/>
                        </a:rPr>
                        <a:t>«Газификация</a:t>
                      </a: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  населенных пунктов Холм-Жирковского района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«Развитие  сельского хозяйства в муниципальном образовании «Холм-Жирковский район» Смоленской области»</a:t>
                      </a:r>
                      <a:endParaRPr lang="ru-RU" sz="1100" dirty="0"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1256487">
                <a:tc>
                  <a:txBody>
                    <a:bodyPr/>
                    <a:lstStyle/>
                    <a:p>
                      <a:pPr algn="just"/>
                      <a:r>
                        <a:rPr lang="ru-RU" sz="1200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ОБЩЕГО ХАРАКТЕРА: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dirty="0" smtClean="0">
                          <a:effectLst/>
                          <a:latin typeface="Bookman Old Style" pitchFamily="18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dirty="0" smtClean="0">
                          <a:effectLst/>
                          <a:latin typeface="Bookman Old Style" pitchFamily="18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</a:t>
                      </a:r>
                      <a:endParaRPr lang="ru-RU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1091947">
                <a:tc>
                  <a:txBody>
                    <a:bodyPr/>
                    <a:lstStyle/>
                    <a:p>
                      <a:r>
                        <a:rPr lang="ru-RU" sz="1200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ОБЕСПЕЧЕНИЕ БЕЗОПАСНЫХ УСЛОВИЙ ЖИЗНЕДЕЯТЕЛЬНОСТИ: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dirty="0" smtClean="0">
                          <a:effectLst/>
                          <a:latin typeface="Bookman Old Style" pitchFamily="18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«Построение и развитие аппаратно-программного комплекса «Безопасный город» на территории муниципального образования «Холм-Жирковский район» Смоленской области»</a:t>
                      </a:r>
                      <a:endParaRPr lang="ru-RU" sz="1100" dirty="0"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0" y="116632"/>
          <a:ext cx="3131840" cy="674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0" y="908720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245 560,6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608" y="155679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214 057,1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7704" y="126876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217 117,7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91680" y="620688"/>
            <a:ext cx="1042825" cy="312613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9512" y="836712"/>
            <a:ext cx="8964488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9036496" cy="50405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функционирования органов местного самоуправления    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муниципального образования «Холм-Жирковский  район» Смоленской области</a:t>
            </a:r>
          </a:p>
          <a:p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1840" y="270892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1556792"/>
            <a:ext cx="4788024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эффективности местного самоуправления;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количества субъектов малого и среднего предпринимательства;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-улучшение условий хранения и сохранность документов;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информированности населения  о работе органов местного самоуправления.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556792"/>
          <a:ext cx="399593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355975" y="3212975"/>
          <a:ext cx="4788025" cy="364718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9"/>
                <a:gridCol w="1008112"/>
                <a:gridCol w="936104"/>
                <a:gridCol w="971600"/>
              </a:tblGrid>
              <a:tr h="29315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2019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10415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633,5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658,7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683,6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10415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21 725,8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18 540,3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15 178,1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57165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«Информационная политика и работа с общественностью»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32885"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«Обеспечение</a:t>
                      </a:r>
                      <a:r>
                        <a:rPr lang="ru-RU" sz="11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сохранности документов Архивного фонда РФ»</a:t>
                      </a:r>
                      <a:endParaRPr lang="ru-RU" sz="11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1650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 малого и среднего предпринимательства»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16,5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16,5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3822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18 719,2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15 555,7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15 178,1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админ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5085184"/>
            <a:ext cx="2825388" cy="1943867"/>
          </a:xfrm>
          <a:prstGeom prst="rect">
            <a:avLst/>
          </a:prstGeom>
        </p:spPr>
      </p:pic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1840" y="270892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Повышение обоснованности, эффективности и прозрачности бюджетных расходов;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Качественная организация исполнения местного бюджета;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Оптимизация расходов на обслуживание муниципального долга;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Создание условий для устойчивого исполнения бюджетов поселений.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628800"/>
          <a:ext cx="421196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211960" y="3601927"/>
          <a:ext cx="4932041" cy="3139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944216"/>
                <a:gridCol w="1008112"/>
                <a:gridCol w="1008112"/>
                <a:gridCol w="971601"/>
              </a:tblGrid>
              <a:tr h="30061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2019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27 887,7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28 402,0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28 875,4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5 504,5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5 444,2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4 740,8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бюджетов поселений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 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5 249,1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5 184,0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4 476,2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9920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Подпрограмма «Обеспечение устойчивости</a:t>
                      </a:r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и сбалансированности  бюджетов поселений»</a:t>
                      </a:r>
                      <a:endParaRPr kumimoji="0" lang="ru-RU" sz="12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28 158,1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28 677,2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29 155,0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5117369"/>
            <a:ext cx="1910449" cy="1740631"/>
          </a:xfrm>
          <a:prstGeom prst="rect">
            <a:avLst/>
          </a:prstGeom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долг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332656"/>
            <a:ext cx="645644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836712"/>
            <a:ext cx="9036496" cy="792088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700808"/>
            <a:ext cx="5220072" cy="86409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удовлетворенности населения качеством образовательных услуг;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образовательного уровня учащихся, формирование здорового образа жизни. </a:t>
            </a:r>
            <a:endParaRPr lang="ru-RU" sz="11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420888"/>
          <a:ext cx="381642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139951" y="2619165"/>
          <a:ext cx="5004049" cy="42214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9"/>
                <a:gridCol w="1008112"/>
                <a:gridCol w="1008112"/>
                <a:gridCol w="1115616"/>
              </a:tblGrid>
              <a:tr h="298319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2019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17647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97 644,1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96 298,2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105 261,8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17647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45 299,2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22 585,6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21 608,2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581723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дошкольного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23 248,5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18 805,9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19 193,5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1764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Развитие системы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общего образования»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89 206,2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74 354,5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77 552,6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8172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дополнительного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6 249,3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6 316,0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5 568,6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1764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«Совершенствование системы воспитания»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121,0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817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«Защита прав детей  и профилактика социального сиротства»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13 049,5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8 734,9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14 114,4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1764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6 271,7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5 839,3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5 572,8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" name="Рисунок 19" descr="все про образовани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1700808"/>
            <a:ext cx="2126818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0"/>
            <a:ext cx="789866" cy="414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836712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1628800"/>
            <a:ext cx="5652120" cy="86409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Укрепление единого культурного пространства, сохранение традиционной народной культуры;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Превращение культуры и туризма в наиболее привлекательные сферы общественной жизни.</a:t>
            </a: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700808"/>
          <a:ext cx="3960440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103441" y="2492899"/>
          <a:ext cx="5040559" cy="4434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2016223"/>
                <a:gridCol w="1044624"/>
                <a:gridCol w="1008112"/>
                <a:gridCol w="971600"/>
              </a:tblGrid>
              <a:tr h="216021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2019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2001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161,6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161,6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161,6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2001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45 077,4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40 405,3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40593,2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20010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</a:t>
                      </a:r>
                      <a:r>
                        <a:rPr kumimoji="0" lang="ru-RU" sz="1100" b="0" kern="120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культурно-досуговой</a:t>
                      </a: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деятельности»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18 929,2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14 979,3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14 661,0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5001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«Организация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библиотечного обслуживания населения»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8 425,2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7 948,7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8 164,4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30000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«Музейная деятельность»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763,9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684,5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711,9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80462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дополнительного образования детей в сфере культуры и искусства»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5 117,6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4 948,6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5 140,1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3790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физической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культуры и спорта»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2001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11 893,2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11 895,8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12 077,4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pic>
        <p:nvPicPr>
          <p:cNvPr id="18" name="Рисунок 17" descr="спор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5517232"/>
            <a:ext cx="1791245" cy="1080120"/>
          </a:xfrm>
          <a:prstGeom prst="rect">
            <a:avLst/>
          </a:prstGeom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pic>
        <p:nvPicPr>
          <p:cNvPr id="23" name="Рисунок 2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2564904"/>
            <a:ext cx="1132675" cy="1240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муниципальный бюдже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908720"/>
            <a:ext cx="2448272" cy="1872208"/>
          </a:xfrm>
          <a:prstGeom prst="rect">
            <a:avLst/>
          </a:prstGeom>
          <a:ln>
            <a:solidFill>
              <a:srgbClr val="008000"/>
            </a:solidFill>
          </a:ln>
          <a:effectLst>
            <a:softEdge rad="112500"/>
          </a:effectLst>
        </p:spPr>
      </p:pic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51520" y="2924944"/>
            <a:ext cx="8712968" cy="936104"/>
          </a:xfrm>
          <a:prstGeom prst="round2DiagRect">
            <a:avLst/>
          </a:prstGeom>
          <a:solidFill>
            <a:srgbClr val="0099FF"/>
          </a:solidFill>
          <a:ln w="127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i="1" dirty="0" smtClean="0">
                <a:solidFill>
                  <a:srgbClr val="0000CC"/>
                </a:solidFill>
                <a:latin typeface="Book Antiqua" pitchFamily="18" charset="0"/>
              </a:rPr>
              <a:t>БЮДЖЕТ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.</a:t>
            </a:r>
            <a:endParaRPr lang="ru-RU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9512" y="908720"/>
            <a:ext cx="3096344" cy="187220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0000CC"/>
                </a:solidFill>
                <a:latin typeface="Book Antiqua" pitchFamily="18" charset="0"/>
              </a:rPr>
              <a:t>ДОХОДЫ БЮДЖЕТА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Book Antiqua" pitchFamily="18" charset="0"/>
              </a:rPr>
              <a:t> это поступающие в бюджет денежные средства (налоговые, неналоговые доходы и безвозмездные поступления) </a:t>
            </a:r>
            <a:endParaRPr lang="ru-RU" sz="1600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8" name="Содержимое 27"/>
          <p:cNvSpPr>
            <a:spLocks noGrp="1"/>
          </p:cNvSpPr>
          <p:nvPr>
            <p:ph idx="1"/>
          </p:nvPr>
        </p:nvSpPr>
        <p:spPr>
          <a:xfrm>
            <a:off x="6012160" y="980728"/>
            <a:ext cx="2952327" cy="187141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marL="0" algn="ctr">
              <a:buNone/>
            </a:pPr>
            <a:r>
              <a:rPr lang="ru-RU" sz="3400" b="1" i="1" dirty="0" smtClean="0">
                <a:solidFill>
                  <a:srgbClr val="0000CC"/>
                </a:solidFill>
                <a:latin typeface="Book Antiqua" pitchFamily="18" charset="0"/>
              </a:rPr>
              <a:t>РАСХОДЫ БЮДЖЕТА</a:t>
            </a:r>
          </a:p>
          <a:p>
            <a:pPr marL="0" algn="ctr">
              <a:buNone/>
            </a:pPr>
            <a:r>
              <a:rPr lang="ru-RU" sz="3400" b="1" dirty="0" smtClean="0">
                <a:solidFill>
                  <a:srgbClr val="0000CC"/>
                </a:solidFill>
                <a:latin typeface="Book Antiqua" pitchFamily="18" charset="0"/>
              </a:rPr>
              <a:t>это выплачиваемые из бюджета денежные средства (социальные выплаты населению, оказание муниципальных услуг, благоустройство, и другие)</a:t>
            </a:r>
          </a:p>
        </p:txBody>
      </p:sp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4121696"/>
            <a:ext cx="3744416" cy="2736304"/>
          </a:xfrm>
          <a:prstGeom prst="rect">
            <a:avLst/>
          </a:prstGeom>
        </p:spPr>
      </p:pic>
      <p:sp>
        <p:nvSpPr>
          <p:cNvPr id="30" name="Блок-схема: магнитный диск 29"/>
          <p:cNvSpPr/>
          <p:nvPr/>
        </p:nvSpPr>
        <p:spPr>
          <a:xfrm>
            <a:off x="323528" y="4005064"/>
            <a:ext cx="2376264" cy="2736304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Превышение 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доходов над расходами образует положительный остаток бюджета </a:t>
            </a:r>
          </a:p>
          <a:p>
            <a:pPr algn="ctr"/>
            <a:r>
              <a:rPr lang="ru-RU" sz="1600" b="1" i="1" dirty="0" smtClean="0">
                <a:solidFill>
                  <a:srgbClr val="003300"/>
                </a:solidFill>
                <a:latin typeface="Book Antiqua" pitchFamily="18" charset="0"/>
              </a:rPr>
              <a:t>ПРОФИЦИТ .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При </a:t>
            </a:r>
            <a:r>
              <a:rPr lang="ru-RU" sz="1600" b="1" dirty="0" err="1" smtClean="0">
                <a:solidFill>
                  <a:srgbClr val="003300"/>
                </a:solidFill>
                <a:latin typeface="Book Antiqua" pitchFamily="18" charset="0"/>
              </a:rPr>
              <a:t>профиците</a:t>
            </a:r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 снижается долг и (или) растут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 остатки.</a:t>
            </a: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31" name="Блок-схема: магнитный диск 30"/>
          <p:cNvSpPr/>
          <p:nvPr/>
        </p:nvSpPr>
        <p:spPr>
          <a:xfrm>
            <a:off x="6516216" y="4005064"/>
            <a:ext cx="2376264" cy="2736304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Если расходная 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часть бюджета превышает доходную, то бюджет формируется с </a:t>
            </a:r>
            <a:r>
              <a:rPr lang="ru-RU" sz="1600" b="1" i="1" dirty="0" smtClean="0">
                <a:solidFill>
                  <a:srgbClr val="003300"/>
                </a:solidFill>
                <a:latin typeface="Book Antiqua" pitchFamily="18" charset="0"/>
              </a:rPr>
              <a:t>ДЕФИЦИТОМ . </a:t>
            </a:r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При дефиците растет долг и (или) снижаются остатки.</a:t>
            </a: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07704" y="0"/>
            <a:ext cx="612068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188640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Улучшение условий жизни  населения  Холм-Жирковского района Смоленской области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141277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556792"/>
            <a:ext cx="4644008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 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– повысить уровень газификации  Холм-Жирковского района.</a:t>
            </a:r>
          </a:p>
          <a:p>
            <a:pPr algn="just"/>
            <a:endParaRPr lang="ru-RU" sz="1400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484784"/>
          <a:ext cx="4572000" cy="537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932040" y="2564904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местного бюджета.</a:t>
            </a:r>
          </a:p>
        </p:txBody>
      </p:sp>
      <p:pic>
        <p:nvPicPr>
          <p:cNvPr id="17" name="Рисунок 16" descr="га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771617"/>
            <a:ext cx="3904066" cy="2917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692696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«Газификация населенных пунктов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Холм-Жирковского района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газ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0"/>
            <a:ext cx="841276" cy="607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14400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96752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9384" y="2060848"/>
            <a:ext cx="5544616" cy="79208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экономия топливно-энергетических ресурсов муниципального образования не менее 2 % ежегодно.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276872"/>
          <a:ext cx="457200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644008" y="2924944"/>
            <a:ext cx="39604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pic>
        <p:nvPicPr>
          <p:cNvPr id="15" name="Рисунок 14" descr="энергосбере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4005064"/>
            <a:ext cx="3851920" cy="256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«Энергосбережение и повышение энергетической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эффективности  на территории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332656"/>
            <a:ext cx="731783" cy="620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80728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5008" y="1124744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5536" y="198884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00808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3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3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степени оборудованности и защищенности  в целом потенциально опасных объектов и мест массового пребывания людей;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роста преступности, в т.ч. среди несовершеннолетних;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дорожно-транспортных проишествий.</a:t>
            </a:r>
          </a:p>
          <a:p>
            <a:pPr algn="just">
              <a:buFontTx/>
              <a:buChar char="-"/>
            </a:pP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700808"/>
          <a:ext cx="4248472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572000" y="3320467"/>
          <a:ext cx="4427984" cy="34137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686166"/>
                <a:gridCol w="947041"/>
                <a:gridCol w="913939"/>
                <a:gridCol w="880838"/>
              </a:tblGrid>
              <a:tr h="28868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2019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302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71,5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71,5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606229">
                <a:tc>
                  <a:txBody>
                    <a:bodyPr/>
                    <a:lstStyle/>
                    <a:p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«Противодействие терроризму и экстремизму»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11258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«Комплексные меры по профилактике правонарушений  и усилению борьбы с преступностью»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7943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«Обеспечение безопасности  дорожного движения»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" name="Рисунок 19" descr="безопасност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4205653"/>
            <a:ext cx="2160240" cy="2508331"/>
          </a:xfrm>
          <a:prstGeom prst="rect">
            <a:avLst/>
          </a:prstGeom>
        </p:spPr>
      </p:pic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036496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24744"/>
            <a:ext cx="8892480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72816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сохранение действующей маршрутной сети  и ее совершенствование  с учетом транспортных потребностей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содержание автобусного парка в технически исправном состоянии.</a:t>
            </a:r>
          </a:p>
          <a:p>
            <a:pPr algn="just"/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16832"/>
          <a:ext cx="4104456" cy="494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27984" y="2996952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476672"/>
            <a:ext cx="766806" cy="435322"/>
          </a:xfrm>
          <a:prstGeom prst="rect">
            <a:avLst/>
          </a:prstGeom>
        </p:spPr>
      </p:pic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2996952"/>
            <a:ext cx="48768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7272808" cy="50405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98072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12776"/>
            <a:ext cx="4968552" cy="108012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финансовой устойчивости отрасли;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занятости и уровня жизни сельского населения. </a:t>
            </a: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16832"/>
          <a:ext cx="4104456" cy="5157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9992" y="270892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сельское хоз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60648"/>
            <a:ext cx="749665" cy="604418"/>
          </a:xfrm>
          <a:prstGeom prst="rect">
            <a:avLst/>
          </a:prstGeom>
        </p:spPr>
      </p:pic>
      <p:pic>
        <p:nvPicPr>
          <p:cNvPr id="24" name="Рисунок 23" descr="сельское хоз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6519" y="3263817"/>
            <a:ext cx="5057481" cy="3594183"/>
          </a:xfrm>
          <a:prstGeom prst="rect">
            <a:avLst/>
          </a:prstGeom>
        </p:spPr>
      </p:pic>
      <p:pic>
        <p:nvPicPr>
          <p:cNvPr id="25" name="Рисунок 24" descr="сельское хоз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3861048"/>
            <a:ext cx="4283968" cy="2009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856984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712968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84784"/>
            <a:ext cx="5076056" cy="144016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рождаемости, снижение смертности населения;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-снижение количества заболеваний социального характера;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-улучшение жилищных условий молодых семей.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2708920"/>
            <a:ext cx="4392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107504" y="1916832"/>
          <a:ext cx="4104456" cy="5157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Скругленный прямоугольник 24"/>
          <p:cNvSpPr/>
          <p:nvPr/>
        </p:nvSpPr>
        <p:spPr>
          <a:xfrm>
            <a:off x="179512" y="1484784"/>
            <a:ext cx="1080120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21" name="Рисунок 20" descr="дети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5274" y="3356992"/>
            <a:ext cx="4591222" cy="350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188640"/>
            <a:ext cx="956411" cy="67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5472608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5400600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качества жизни молодых семей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2120" y="1052736"/>
            <a:ext cx="349188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к 2021 году жилищных условий двух молодых семей.</a:t>
            </a:r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556792"/>
          <a:ext cx="5004048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206084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4797152"/>
            <a:ext cx="2736304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2780928"/>
            <a:ext cx="2631765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«Обеспечение жильем молодых семей на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территории  муниципального 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6" cstate="print"/>
          <a:srcRect l="15848" t="7924" r="12835" b="20759"/>
          <a:stretch>
            <a:fillRect/>
          </a:stretch>
        </p:blipFill>
        <p:spPr>
          <a:xfrm>
            <a:off x="3707904" y="0"/>
            <a:ext cx="648072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928992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856984" cy="432048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70080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556792"/>
            <a:ext cx="5004048" cy="230425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создание для инвалидов и других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 необходимой доступной среды для получения равных условий жизни;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повышение уровня доступности объектов и услуг для инвалидов 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формирование позитивного отношения к проблемам инвалидов, к проблеме обеспечения доступной среды на территории муниципального образования.</a:t>
            </a: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u="sng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556792"/>
          <a:ext cx="4032448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86104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6" name="Рисунок 15" descr="дост ср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491525"/>
            <a:ext cx="3635896" cy="236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9" name="Рисунок 18" descr="дост сред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0"/>
            <a:ext cx="1071786" cy="844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1124744"/>
            <a:ext cx="9036496" cy="79208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96752"/>
            <a:ext cx="8856984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98884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2132856"/>
            <a:ext cx="4464496" cy="194421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уровня комплексной безопасности жизнедеятельности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координация действий по поддержанию в необходимой готовности сил и средств реагирования, объектов ГО, обучению оперативных служб действиям в ЧС;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обеспечение эффективного взаимодействия специализированных служб.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132856"/>
          <a:ext cx="4032448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967536" y="414908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«Построение и развитие  аппаратно- программного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комплекса «Безопасный город на территории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60648"/>
            <a:ext cx="1259632" cy="707913"/>
          </a:xfrm>
          <a:prstGeom prst="rect">
            <a:avLst/>
          </a:prstGeom>
        </p:spPr>
      </p:pic>
      <p:pic>
        <p:nvPicPr>
          <p:cNvPr id="22" name="Рисунок 21" descr="без город.jpg"/>
          <p:cNvPicPr>
            <a:picLocks noChangeAspect="1"/>
          </p:cNvPicPr>
          <p:nvPr/>
        </p:nvPicPr>
        <p:blipFill>
          <a:blip r:embed="rId5" cstate="print"/>
          <a:srcRect l="15749" t="1679" r="15739"/>
          <a:stretch>
            <a:fillRect/>
          </a:stretch>
        </p:blipFill>
        <p:spPr>
          <a:xfrm>
            <a:off x="5580112" y="4797152"/>
            <a:ext cx="2880320" cy="193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5008" y="1052736"/>
            <a:ext cx="8928992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1124744"/>
            <a:ext cx="84614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1772816"/>
            <a:ext cx="4392488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эффективность управления муниципальной собственностью;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-своевременная регистрация права на объекты недвижимости и земельные участки, находящиеся в муниципальной собственности;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772816"/>
          <a:ext cx="381642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645024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16632"/>
            <a:ext cx="1128664" cy="720080"/>
          </a:xfrm>
          <a:prstGeom prst="rect">
            <a:avLst/>
          </a:prstGeom>
        </p:spPr>
      </p:pic>
      <p:pic>
        <p:nvPicPr>
          <p:cNvPr id="24" name="Рисунок 23" descr="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4465" y="4221088"/>
            <a:ext cx="5521628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/>
          <p:cNvCxnSpPr/>
          <p:nvPr/>
        </p:nvCxnSpPr>
        <p:spPr>
          <a:xfrm>
            <a:off x="5364088" y="4869160"/>
            <a:ext cx="1008112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4067944" y="4869160"/>
            <a:ext cx="1224136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012160" y="3284984"/>
            <a:ext cx="1872208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5796136" y="3284984"/>
            <a:ext cx="216024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3275856" y="3212976"/>
            <a:ext cx="2520280" cy="36004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059832" y="2060848"/>
            <a:ext cx="864096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2339752" y="2060848"/>
            <a:ext cx="576064" cy="50405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0" y="0"/>
            <a:ext cx="9144000" cy="1196752"/>
          </a:xfrm>
          <a:prstGeom prst="round2DiagRect">
            <a:avLst/>
          </a:prstGeom>
          <a:solidFill>
            <a:srgbClr val="33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solidFill>
                  <a:srgbClr val="0000CC"/>
                </a:solidFill>
                <a:latin typeface="Book Antiqua" pitchFamily="18" charset="0"/>
              </a:rPr>
              <a:t>Консолидированный бюджет – это свод бюджетов всех уровней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бюджетами.</a:t>
            </a:r>
            <a:endParaRPr lang="ru-RU" sz="20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graphicFrame>
        <p:nvGraphicFramePr>
          <p:cNvPr id="28" name="Содержимое 27"/>
          <p:cNvGraphicFramePr>
            <a:graphicFrameLocks noGrp="1"/>
          </p:cNvGraphicFramePr>
          <p:nvPr>
            <p:ph idx="1"/>
          </p:nvPr>
        </p:nvGraphicFramePr>
        <p:xfrm>
          <a:off x="323528" y="1196975"/>
          <a:ext cx="8568952" cy="540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6" name="Рисунок 45" descr="основ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5157192"/>
            <a:ext cx="2762334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 descr="система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44756" y="5229200"/>
            <a:ext cx="1999244" cy="1507430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100811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2060848"/>
            <a:ext cx="4392488" cy="208823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качества патриотического воспитания в образовательных учреждениях;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интереса граждан к изучению истории Отечества;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-формирование позитивного отношения у молодых людей к военной службе;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-возрождение духовности и укрепление  национальной безопасности.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16016" y="414908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патриотиз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1512970" cy="1068535"/>
          </a:xfrm>
          <a:prstGeom prst="rect">
            <a:avLst/>
          </a:prstGeom>
        </p:spPr>
      </p:pic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675030"/>
            <a:ext cx="3744416" cy="2182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1196752"/>
            <a:ext cx="8352928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ИДК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908720"/>
            <a:ext cx="3851920" cy="25692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Рисунок 9" descr="ИДК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3501008"/>
            <a:ext cx="3816424" cy="16561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Рисунок 10" descr="ИДК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5230368"/>
            <a:ext cx="3816424" cy="16276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2" name="Прямоугольник 11"/>
          <p:cNvSpPr/>
          <p:nvPr/>
        </p:nvSpPr>
        <p:spPr>
          <a:xfrm>
            <a:off x="4211960" y="980728"/>
            <a:ext cx="4572000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Информация о ходе реализации инвестиционного проекта «Реконструкция и расширение ООО «</a:t>
            </a:r>
            <a:r>
              <a:rPr lang="ru-RU" sz="1300" b="1" dirty="0" err="1" smtClean="0">
                <a:solidFill>
                  <a:srgbClr val="000099"/>
                </a:solidFill>
                <a:latin typeface="Book Antiqua" pitchFamily="18" charset="0"/>
              </a:rPr>
              <a:t>Игоревский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 деревообрабатывающий комбинат». Строительство завода древесноволокнистых плит (MDF). Развитие инфраструктуры в муниципальном образовании «Холм-Жирковский район» Смоленской области» ООО «</a:t>
            </a:r>
            <a:r>
              <a:rPr lang="ru-RU" sz="1300" b="1" dirty="0" err="1" smtClean="0">
                <a:solidFill>
                  <a:srgbClr val="000099"/>
                </a:solidFill>
                <a:latin typeface="Book Antiqua" pitchFamily="18" charset="0"/>
              </a:rPr>
              <a:t>Игоревский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 деревообрабатывающий комбинат»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(ст. </a:t>
            </a:r>
            <a:r>
              <a:rPr lang="ru-RU" sz="1300" dirty="0" err="1" smtClean="0">
                <a:solidFill>
                  <a:srgbClr val="000099"/>
                </a:solidFill>
                <a:latin typeface="Book Antiqua" pitchFamily="18" charset="0"/>
              </a:rPr>
              <a:t>Игоревская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, Холм-Жирковский район) 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	Срок реализации проекта: 2009-2019 гг.</a:t>
            </a:r>
            <a:b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</a:b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Общая стоимость инвестиционного проекта составляет 7,1 млрд. рублей. Социальный эффект – создание 276 рабочих мест. 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	В результате реализации инвестиционного проекта будет построен завод древесноволокнистых плит, созданы объекты социальной и инженерной инфраструктуры, необходимые для его стабильной работы. На ООО «</a:t>
            </a:r>
            <a:r>
              <a:rPr lang="ru-RU" sz="1300" dirty="0" err="1" smtClean="0">
                <a:solidFill>
                  <a:srgbClr val="000099"/>
                </a:solidFill>
                <a:latin typeface="Book Antiqua" pitchFamily="18" charset="0"/>
              </a:rPr>
              <a:t>Игоревский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деревообрабатывающий комбинат» будет установлено современное, высокотехнологическое, ресурсосберегающее оборудование немецкой фирмы «</a:t>
            </a:r>
            <a:r>
              <a:rPr lang="ru-RU" sz="1300" dirty="0" err="1" smtClean="0">
                <a:solidFill>
                  <a:srgbClr val="000099"/>
                </a:solidFill>
                <a:latin typeface="Book Antiqua" pitchFamily="18" charset="0"/>
              </a:rPr>
              <a:t>Siempelkamp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», мощностью 396 тыс. м3 МДФ плит в год, в результате предприятие станет одним из крупнейших производителей МДФ плит в России. </a:t>
            </a:r>
          </a:p>
          <a:p>
            <a:pPr algn="just"/>
            <a:endParaRPr lang="ru-RU" sz="13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endParaRPr lang="ru-RU" sz="13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endParaRPr lang="ru-RU" sz="13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Использованы данные сайта: </a:t>
            </a:r>
            <a:r>
              <a:rPr lang="en-US" sz="1300" b="1" dirty="0" smtClean="0">
                <a:solidFill>
                  <a:srgbClr val="000099"/>
                </a:solidFill>
                <a:latin typeface="Book Antiqua" pitchFamily="18" charset="0"/>
                <a:hlinkClick r:id="rId7"/>
              </a:rPr>
              <a:t>https://smolinvest.com/projects/ooo-igorevskiy-derevoobrabatyvayushchiy-kombinat/</a:t>
            </a:r>
            <a:r>
              <a:rPr lang="en-US" sz="13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endParaRPr lang="ru-RU" sz="1300" b="1" u="sng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3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ЗНАЧИМЫЕ      ИНВЕСТИЦИОННЫЕ  ПРОЕКТЫ   В   РЕГИОНЕ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1268760"/>
            <a:ext cx="8352928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62</a:t>
            </a:fld>
            <a:endParaRPr lang="ru-RU" dirty="0"/>
          </a:p>
        </p:txBody>
      </p:sp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15516" y="1124745"/>
            <a:ext cx="8712968" cy="2769989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Инвестиционный </a:t>
            </a:r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проект «</a:t>
            </a: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Реконструкция и расширение </a:t>
            </a:r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ООО </a:t>
            </a: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«</a:t>
            </a:r>
            <a:r>
              <a:rPr lang="ru-RU" sz="1600" dirty="0" err="1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Игоревский</a:t>
            </a: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деревообрабатывающий комбинат». Строительство завода древесноволокнистых плит (MDF). Развитие инфраструктуры в </a:t>
            </a:r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муниципальном </a:t>
            </a: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образовании «Холм-Жирковский район» Смоленской области</a:t>
            </a:r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» (</a:t>
            </a: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ст. </a:t>
            </a:r>
            <a:r>
              <a:rPr lang="ru-RU" sz="1600" dirty="0" err="1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Игоревская</a:t>
            </a: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Холм-Жирковский район</a:t>
            </a:r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</a:t>
            </a:r>
            <a:endParaRPr lang="ru-RU" sz="16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ориентировочный объем инвестиций в проект - 200 </a:t>
            </a:r>
            <a:r>
              <a:rPr lang="ru-RU" sz="16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млн.евро</a:t>
            </a:r>
            <a:endParaRPr lang="ru-RU" sz="16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около 300 новых высокопроизводительных рабочих мест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развитие малого и среднего предпринимательства (более 1000 рабочих мест в 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смежных 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отраслях -  лесозаготовки, транспорт, мебельная и строительная отрасли и прочее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увеличение объема налоговых поступлений в бюджеты всех 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уровней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400" b="1" dirty="0" smtClean="0">
              <a:solidFill>
                <a:schemeClr val="tx1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Picture 3" descr="\\HOST-BG\Personal-Documents\Отдел Маркетинга\Титова Оксана\PR\ИДК\фильм_ИДК\фото с идк\МДФ\DSC0208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520" y="4005064"/>
            <a:ext cx="8568952" cy="253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ОСНОВНЫЕ   ХАРАКТЕРИСТИКИ   ИНВЕСТИЦИОННОГО   ПРОЕКТА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1196752"/>
            <a:ext cx="8352928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63</a:t>
            </a:fld>
            <a:endParaRPr lang="ru-RU" dirty="0"/>
          </a:p>
        </p:txBody>
      </p:sp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497051809"/>
              </p:ext>
            </p:extLst>
          </p:nvPr>
        </p:nvGraphicFramePr>
        <p:xfrm>
          <a:off x="107504" y="692696"/>
          <a:ext cx="417646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8815104"/>
              </p:ext>
            </p:extLst>
          </p:nvPr>
        </p:nvGraphicFramePr>
        <p:xfrm>
          <a:off x="4932040" y="3429000"/>
          <a:ext cx="421196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Рисунок 11" descr="ИДК инвес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5157192"/>
            <a:ext cx="3240360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ИДК ро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4248" y="836713"/>
            <a:ext cx="2339752" cy="2368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ОСНОВНЫЕ   ХАРАКТЕРИСТИКИ   ИНВЕСТИЦИОННОГО   ПРОЕКТА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95936" y="1412776"/>
            <a:ext cx="26642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	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35896" y="1052736"/>
            <a:ext cx="30243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Объем инвестиций по проекту по состоянию на 4 квартал 2018 года  составил 7 913,0 млн. рублей из них собственные – 2 994,0 млн. рублей, заемные – 4 919,0 млн. рублей.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24" name="Рисунок 23" descr="деньги бумажные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2420888"/>
            <a:ext cx="832031" cy="79208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Официальный сайт Администрации муниципального 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556792"/>
            <a:ext cx="1047269" cy="132899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755576" y="0"/>
            <a:ext cx="77768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188640"/>
            <a:ext cx="7128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725144"/>
            <a:ext cx="3096344" cy="1568608"/>
          </a:xfrm>
          <a:prstGeom prst="rect">
            <a:avLst/>
          </a:prstGeom>
        </p:spPr>
      </p:pic>
      <p:pic>
        <p:nvPicPr>
          <p:cNvPr id="15" name="Рисунок 14" descr="фейсбу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4797152"/>
            <a:ext cx="1575866" cy="17008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312" y="2636912"/>
            <a:ext cx="1619672" cy="9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4581128"/>
            <a:ext cx="1756048" cy="1756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6552728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2000" dirty="0" smtClean="0">
                <a:latin typeface="Book Antiqua" pitchFamily="18" charset="0"/>
              </a:rPr>
              <a:t>   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		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Финансовым  управлением Администрации муниципального образования  «Холм-Жирковский район» Смоленской области подготовлена брошюра «Бюджет для граждан </a:t>
            </a:r>
            <a:r>
              <a:rPr lang="ru-RU" sz="1800" smtClean="0">
                <a:solidFill>
                  <a:srgbClr val="000099"/>
                </a:solidFill>
                <a:latin typeface="Bookman Old Style" pitchFamily="18" charset="0"/>
              </a:rPr>
              <a:t>к  решению от 26.12.2018 №49 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«О бюджете муниципального образования «Холм-Жирковский район» Смоленской области на 2019 год и плановый период 2020 и </a:t>
            </a:r>
            <a:r>
              <a:rPr lang="ru-RU" sz="1800" smtClean="0">
                <a:solidFill>
                  <a:srgbClr val="000099"/>
                </a:solidFill>
                <a:latin typeface="Bookman Old Style" pitchFamily="18" charset="0"/>
              </a:rPr>
              <a:t>2021 годов».</a:t>
            </a: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В настоящем документе  мы постарались в доступной и понятной форме изложить принципы формирования бюджета нашего района, а также показать  на какие цели и в каких объемах  направляются бюджетные средства, что позволит всем заинтересованным жителям Холм-Жирковского района принять активное участие в обсуждении  проектов бюджета на последующие годы  и итогах их исполнения.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Информация о проводимых публичных слушаниях по бюджету размещается на  официальном сайте Администрации муниципального образования «Холм-Жирковский район» Смоленской области.</a:t>
            </a: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Адрес:   215650, Смоленская область,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1800" b="1" dirty="0" err="1" smtClean="0">
                <a:solidFill>
                  <a:srgbClr val="000099"/>
                </a:solidFill>
                <a:latin typeface="Book Antiqua" pitchFamily="18" charset="0"/>
              </a:rPr>
              <a:t>пгт</a:t>
            </a: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. Холм-Жирковский, ул.      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      Нахимовская, д.9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Телефон: (48139) 2-11-73</a:t>
            </a:r>
          </a:p>
          <a:p>
            <a:pPr algn="ctr">
              <a:buNone/>
            </a:pPr>
            <a:r>
              <a:rPr lang="en-US" sz="1800" b="1" dirty="0" smtClean="0">
                <a:solidFill>
                  <a:srgbClr val="000099"/>
                </a:solidFill>
                <a:latin typeface="Book Antiqua" pitchFamily="18" charset="0"/>
              </a:rPr>
              <a:t>E-mail</a:t>
            </a: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: </a:t>
            </a:r>
            <a:r>
              <a:rPr lang="en-US" sz="1800" dirty="0" smtClean="0">
                <a:solidFill>
                  <a:srgbClr val="000099"/>
                </a:solidFill>
              </a:rPr>
              <a:t>fin_holm19@mail.ru</a:t>
            </a:r>
            <a:endParaRPr lang="ru-RU" sz="1800" dirty="0" smtClean="0">
              <a:solidFill>
                <a:srgbClr val="000099"/>
              </a:solidFill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Начальник Финансового управления</a:t>
            </a:r>
          </a:p>
          <a:p>
            <a:pPr algn="ctr">
              <a:buNone/>
            </a:pPr>
            <a:r>
              <a:rPr lang="ru-RU" sz="1800" b="1" dirty="0" err="1" smtClean="0">
                <a:solidFill>
                  <a:srgbClr val="000099"/>
                </a:solidFill>
                <a:latin typeface="Book Antiqua" pitchFamily="18" charset="0"/>
              </a:rPr>
              <a:t>Станько</a:t>
            </a: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 Татьяна Михайловна</a:t>
            </a:r>
            <a:endParaRPr lang="en-US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65</a:t>
            </a:fld>
            <a:endParaRPr lang="ru-RU" dirty="0"/>
          </a:p>
        </p:txBody>
      </p:sp>
      <p:pic>
        <p:nvPicPr>
          <p:cNvPr id="8" name="Рисунок 7" descr="контакт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4293096"/>
            <a:ext cx="2138951" cy="196997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9" name="Рисунок 8" descr="кон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3573016"/>
            <a:ext cx="2264934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нахим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293096"/>
            <a:ext cx="2483768" cy="18002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19"/>
          <p:cNvSpPr/>
          <p:nvPr/>
        </p:nvSpPr>
        <p:spPr>
          <a:xfrm>
            <a:off x="2051720" y="1196752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CCFF"/>
          </a:solidFill>
          <a:ln>
            <a:solidFill>
              <a:srgbClr val="00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9"/>
          <p:cNvSpPr/>
          <p:nvPr/>
        </p:nvSpPr>
        <p:spPr>
          <a:xfrm>
            <a:off x="2051720" y="2708920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CCFF"/>
          </a:solidFill>
          <a:ln>
            <a:solidFill>
              <a:srgbClr val="00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9"/>
          <p:cNvSpPr/>
          <p:nvPr/>
        </p:nvSpPr>
        <p:spPr>
          <a:xfrm>
            <a:off x="2051720" y="5373216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CCFF"/>
          </a:solidFill>
          <a:ln>
            <a:solidFill>
              <a:srgbClr val="00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9"/>
          <p:cNvSpPr/>
          <p:nvPr/>
        </p:nvSpPr>
        <p:spPr>
          <a:xfrm>
            <a:off x="2051720" y="4005064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CCFF"/>
          </a:solidFill>
          <a:ln>
            <a:solidFill>
              <a:srgbClr val="00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ятиугольник 17"/>
          <p:cNvSpPr/>
          <p:nvPr/>
        </p:nvSpPr>
        <p:spPr>
          <a:xfrm rot="10800000">
            <a:off x="2627784" y="1052736"/>
            <a:ext cx="6408712" cy="1080120"/>
          </a:xfrm>
          <a:prstGeom prst="homePlate">
            <a:avLst/>
          </a:prstGeom>
          <a:solidFill>
            <a:srgbClr val="66FFCC"/>
          </a:solidFill>
          <a:ln w="19050">
            <a:solidFill>
              <a:srgbClr val="33CCCC"/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131840" y="1124744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направления налоговой и бюджетной политики  муниципального образования «Холм-Жирковский район» Смоленской области на 2019-2021 годы</a:t>
            </a:r>
          </a:p>
        </p:txBody>
      </p:sp>
      <p:sp>
        <p:nvSpPr>
          <p:cNvPr id="22" name="Пятиугольник 21"/>
          <p:cNvSpPr/>
          <p:nvPr/>
        </p:nvSpPr>
        <p:spPr>
          <a:xfrm rot="10800000">
            <a:off x="2627784" y="2492896"/>
            <a:ext cx="6408712" cy="1080120"/>
          </a:xfrm>
          <a:prstGeom prst="homePlate">
            <a:avLst/>
          </a:prstGeom>
          <a:solidFill>
            <a:srgbClr val="66FFCC"/>
          </a:solidFill>
          <a:ln w="19050">
            <a:solidFill>
              <a:srgbClr val="33CCCC"/>
            </a:solidFill>
          </a:ln>
          <a:effectLst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ятиугольник 22"/>
          <p:cNvSpPr/>
          <p:nvPr/>
        </p:nvSpPr>
        <p:spPr>
          <a:xfrm rot="10800000">
            <a:off x="2627784" y="3861048"/>
            <a:ext cx="6408712" cy="1008112"/>
          </a:xfrm>
          <a:prstGeom prst="homePlate">
            <a:avLst/>
          </a:prstGeom>
          <a:solidFill>
            <a:srgbClr val="66FFCC"/>
          </a:solidFill>
          <a:ln w="19050">
            <a:solidFill>
              <a:srgbClr val="33CCCC"/>
            </a:solidFill>
          </a:ln>
          <a:effectLst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ятиугольник 23"/>
          <p:cNvSpPr/>
          <p:nvPr/>
        </p:nvSpPr>
        <p:spPr>
          <a:xfrm rot="10800000">
            <a:off x="2627784" y="5229200"/>
            <a:ext cx="6408712" cy="1008112"/>
          </a:xfrm>
          <a:prstGeom prst="homePlate">
            <a:avLst/>
          </a:prstGeom>
          <a:solidFill>
            <a:srgbClr val="66FFCC"/>
          </a:solidFill>
          <a:ln w="19050">
            <a:solidFill>
              <a:srgbClr val="33CCCC"/>
            </a:solidFill>
          </a:ln>
          <a:effectLst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275856" y="2564904"/>
            <a:ext cx="5688632" cy="10772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параметры прогноза социально-экономического развития   муниципального образования «Холм-Жирковский район» Смоленской области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75856" y="4077072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Бюджетный прогноз муниципального образования «Холм-Жирковский район» Смоленской области до 2022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5856" y="5445224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Муниципальные программы Холм-Жирковского района Смоленской области</a:t>
            </a:r>
          </a:p>
        </p:txBody>
      </p:sp>
      <p:sp>
        <p:nvSpPr>
          <p:cNvPr id="34" name="object 24"/>
          <p:cNvSpPr/>
          <p:nvPr/>
        </p:nvSpPr>
        <p:spPr>
          <a:xfrm>
            <a:off x="2051720" y="407707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4"/>
          <p:cNvSpPr/>
          <p:nvPr/>
        </p:nvSpPr>
        <p:spPr>
          <a:xfrm>
            <a:off x="2051720" y="134076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4"/>
          <p:cNvSpPr/>
          <p:nvPr/>
        </p:nvSpPr>
        <p:spPr>
          <a:xfrm>
            <a:off x="2051720" y="278092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4"/>
          <p:cNvSpPr/>
          <p:nvPr/>
        </p:nvSpPr>
        <p:spPr>
          <a:xfrm>
            <a:off x="2051720" y="551723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0"/>
          <p:cNvSpPr/>
          <p:nvPr/>
        </p:nvSpPr>
        <p:spPr>
          <a:xfrm>
            <a:off x="539552" y="0"/>
            <a:ext cx="8964488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СОСТАВЛЕНИЕ  ПРОЕКТА  БЮДЖЕТА  ОСНОВЫВАЕТСЯ  НА: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1773195" y="2947303"/>
            <a:ext cx="56886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33CC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МУНИЦИПАЛЬНОГО ОБРАЗОВАНИЯ «ХОЛМ-ЖИРКОВСКИЙ РАЙОН  СМОЛЕНСКОЙ ОБЛАСТИ НА 2019 ГОД И НА ПЛАНОВЫЙ ПЕРИОД 2020 и 2021 годов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6119" t="9589" r="3006" b="25095"/>
          <a:stretch>
            <a:fillRect/>
          </a:stretch>
        </p:blipFill>
        <p:spPr bwMode="auto">
          <a:xfrm>
            <a:off x="107504" y="1124745"/>
            <a:ext cx="8928992" cy="5733256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7" name="Схема 6"/>
          <p:cNvGraphicFramePr/>
          <p:nvPr/>
        </p:nvGraphicFramePr>
        <p:xfrm>
          <a:off x="6588224" y="1340768"/>
          <a:ext cx="2555776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179512" y="5013176"/>
          <a:ext cx="2376264" cy="1704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Схема 13"/>
          <p:cNvGraphicFramePr/>
          <p:nvPr/>
        </p:nvGraphicFramePr>
        <p:xfrm>
          <a:off x="6660232" y="5013176"/>
          <a:ext cx="2483768" cy="1704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0" name="Горизонтальный свиток 9"/>
          <p:cNvSpPr/>
          <p:nvPr/>
        </p:nvSpPr>
        <p:spPr>
          <a:xfrm>
            <a:off x="107504" y="0"/>
            <a:ext cx="8928992" cy="1196752"/>
          </a:xfrm>
          <a:prstGeom prst="horizontalScroll">
            <a:avLst/>
          </a:prstGeom>
          <a:solidFill>
            <a:srgbClr val="0099FF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Холм-Жирковский район</a:t>
            </a:r>
            <a:endParaRPr lang="ru-RU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2" name="i-main-pic" descr="Картинка 5 из 10"/>
          <p:cNvPicPr/>
          <p:nvPr/>
        </p:nvPicPr>
        <p:blipFill>
          <a:blip r:embed="rId23" cstate="print">
            <a:lum contrast="6000"/>
          </a:blip>
          <a:srcRect/>
          <a:stretch>
            <a:fillRect/>
          </a:stretch>
        </p:blipFill>
        <p:spPr bwMode="auto">
          <a:xfrm>
            <a:off x="8028384" y="18864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14" descr="папка с лупой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23728" y="3284984"/>
            <a:ext cx="2016224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07504" y="116632"/>
            <a:ext cx="8856984" cy="1440160"/>
          </a:xfrm>
          <a:prstGeom prst="round2DiagRect">
            <a:avLst/>
          </a:prstGeom>
          <a:solidFill>
            <a:srgbClr val="33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rgbClr val="0000CC"/>
                </a:solidFill>
                <a:latin typeface="Book Antiqua" pitchFamily="18" charset="0"/>
              </a:rPr>
              <a:t>	Бюджетный процесс – это деятельность органов государственной власти, 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внешней проверке, рассмотрению и утверждению бюджетной отчетности.</a:t>
            </a:r>
            <a:endParaRPr lang="ru-RU" sz="16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07504" y="5661248"/>
            <a:ext cx="8928992" cy="1080120"/>
          </a:xfrm>
          <a:prstGeom prst="round2DiagRect">
            <a:avLst/>
          </a:prstGeom>
          <a:solidFill>
            <a:srgbClr val="33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rgbClr val="0000CC"/>
                </a:solidFill>
                <a:latin typeface="Book Antiqua" pitchFamily="18" charset="0"/>
              </a:rPr>
              <a:t>	Ежегодно решением Холм-Жирковского районного Совета депутатов Смоленской области утверждается бюджет муниципального образования «Холм-Жирковский район» Смоленской области.</a:t>
            </a:r>
            <a:endParaRPr lang="ru-RU" sz="16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395536" y="3284984"/>
            <a:ext cx="648072" cy="673224"/>
          </a:xfrm>
          <a:prstGeom prst="flowChartConnector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00CC"/>
                </a:solidFill>
              </a:rPr>
              <a:t>1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2627784" y="2636912"/>
            <a:ext cx="648072" cy="673224"/>
          </a:xfrm>
          <a:prstGeom prst="flowChartConnector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00CC"/>
                </a:solidFill>
              </a:rPr>
              <a:t>2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5004048" y="2132856"/>
            <a:ext cx="648072" cy="673224"/>
          </a:xfrm>
          <a:prstGeom prst="flowChartConnector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00CC"/>
                </a:solidFill>
              </a:rPr>
              <a:t>3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7452320" y="1700808"/>
            <a:ext cx="648072" cy="673224"/>
          </a:xfrm>
          <a:prstGeom prst="flowChartConnector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00CC"/>
                </a:solidFill>
              </a:rPr>
              <a:t>4</a:t>
            </a:r>
            <a:endParaRPr lang="ru-RU" sz="3200" dirty="0">
              <a:solidFill>
                <a:srgbClr val="0000CC"/>
              </a:solidFill>
            </a:endParaRPr>
          </a:p>
        </p:txBody>
      </p:sp>
      <p:pic>
        <p:nvPicPr>
          <p:cNvPr id="16" name="Рисунок 15" descr="папк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005064"/>
            <a:ext cx="180020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исполнени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2996952"/>
            <a:ext cx="216024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диаграмма с лупой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2276872"/>
            <a:ext cx="2123728" cy="160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0" y="5157192"/>
            <a:ext cx="2483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CC"/>
                </a:solidFill>
                <a:latin typeface="Book Antiqua" pitchFamily="18" charset="0"/>
              </a:rPr>
              <a:t>        Разработка и </a:t>
            </a:r>
          </a:p>
          <a:p>
            <a:r>
              <a:rPr lang="ru-RU" sz="1400" b="1" dirty="0" smtClean="0">
                <a:solidFill>
                  <a:srgbClr val="0000CC"/>
                </a:solidFill>
                <a:latin typeface="Book Antiqua" pitchFamily="18" charset="0"/>
              </a:rPr>
              <a:t>составление проекта</a:t>
            </a:r>
            <a:endParaRPr lang="ru-RU" sz="14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23728" y="4725144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Book Antiqua" pitchFamily="18" charset="0"/>
              </a:rPr>
              <a:t>        </a:t>
            </a:r>
            <a:r>
              <a:rPr lang="ru-RU" sz="1400" b="1" dirty="0" smtClean="0">
                <a:solidFill>
                  <a:srgbClr val="0000CC"/>
                </a:solidFill>
                <a:latin typeface="Book Antiqua" pitchFamily="18" charset="0"/>
              </a:rPr>
              <a:t>Рассмотрение и утверждение бюджета </a:t>
            </a:r>
            <a:endParaRPr lang="ru-RU" sz="14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pic>
        <p:nvPicPr>
          <p:cNvPr id="22" name="Рисунок 21" descr="ок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136" y="2780928"/>
            <a:ext cx="659904" cy="659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TextBox 22"/>
          <p:cNvSpPr txBox="1"/>
          <p:nvPr/>
        </p:nvSpPr>
        <p:spPr>
          <a:xfrm>
            <a:off x="4716016" y="4293096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Book Antiqua" pitchFamily="18" charset="0"/>
              </a:rPr>
              <a:t>Исполнение бюджета</a:t>
            </a:r>
            <a:endParaRPr lang="ru-RU" sz="14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76256" y="3861048"/>
            <a:ext cx="2160240" cy="1025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b="1" dirty="0" smtClean="0">
                <a:solidFill>
                  <a:srgbClr val="0000CC"/>
                </a:solidFill>
                <a:latin typeface="Book Antiqua" pitchFamily="18" charset="0"/>
              </a:rPr>
              <a:t>Контроль за исполнением бюджета  и утверждение отчета об исполнении бюджета</a:t>
            </a:r>
            <a:endParaRPr lang="ru-RU" sz="14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15789</TotalTime>
  <Words>6149</Words>
  <Application>Microsoft Office PowerPoint</Application>
  <PresentationFormat>Экран (4:3)</PresentationFormat>
  <Paragraphs>1789</Paragraphs>
  <Slides>65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Изящная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 </vt:lpstr>
      <vt:lpstr> 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f_jon</cp:lastModifiedBy>
  <cp:revision>2518</cp:revision>
  <dcterms:modified xsi:type="dcterms:W3CDTF">2019-11-25T12:57:45Z</dcterms:modified>
</cp:coreProperties>
</file>