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charts/chart57.xml" ContentType="application/vnd.openxmlformats-officedocument.drawingml.chart+xml"/>
  <Override PartName="/ppt/charts/chart68.xml" ContentType="application/vnd.openxmlformats-officedocument.drawingml.chart+xml"/>
  <Override PartName="/ppt/slides/slide36.xml" ContentType="application/vnd.openxmlformats-officedocument.presentationml.slide+xml"/>
  <Override PartName="/ppt/charts/chart46.xml" ContentType="application/vnd.openxmlformats-officedocument.drawingml.char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charts/chart35.xml" ContentType="application/vnd.openxmlformats-officedocument.drawingml.chart+xml"/>
  <Override PartName="/ppt/diagrams/layout9.xml" ContentType="application/vnd.openxmlformats-officedocument.drawingml.diagramLayout+xml"/>
  <Override PartName="/ppt/charts/chart82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notesSlides/notesSlide16.xml" ContentType="application/vnd.openxmlformats-officedocument.presentationml.notesSlide+xml"/>
  <Override PartName="/ppt/charts/chart60.xml" ContentType="application/vnd.openxmlformats-officedocument.drawingml.chart+xml"/>
  <Override PartName="/ppt/charts/chart71.xml" ContentType="application/vnd.openxmlformats-officedocument.drawingml.char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charts/chart76.xml" ContentType="application/vnd.openxmlformats-officedocument.drawingml.char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charts/chart65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charts/chart54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notesSlides/notesSlide13.xml" ContentType="application/vnd.openxmlformats-officedocument.presentationml.notesSlide+xml"/>
  <Override PartName="/ppt/charts/chart50.xml" ContentType="application/vnd.openxmlformats-officedocument.drawingml.chart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charts/chart59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rawings/drawing4.xml" ContentType="application/vnd.openxmlformats-officedocument.drawingml.chartshapes+xml"/>
  <Override PartName="/ppt/charts/chart48.xml" ContentType="application/vnd.openxmlformats-officedocument.drawingml.chart+xml"/>
  <Override PartName="/ppt/charts/chart77.xml" ContentType="application/vnd.openxmlformats-officedocument.drawingml.char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charts/chart55.xml" ContentType="application/vnd.openxmlformats-officedocument.drawingml.chart+xml"/>
  <Override PartName="/ppt/charts/chart66.xml" ContentType="application/vnd.openxmlformats-officedocument.drawingml.chart+xml"/>
  <Override PartName="/ppt/charts/chart84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Override PartName="/ppt/charts/chart44.xml" ContentType="application/vnd.openxmlformats-officedocument.drawingml.chart+xml"/>
  <Override PartName="/ppt/notesSlides/notesSlide18.xml" ContentType="application/vnd.openxmlformats-officedocument.presentationml.notesSlide+xml"/>
  <Override PartName="/ppt/charts/chart73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charts/chart51.xml" ContentType="application/vnd.openxmlformats-officedocument.drawingml.chart+xml"/>
  <Override PartName="/ppt/diagrams/data8.xml" ContentType="application/vnd.openxmlformats-officedocument.drawingml.diagramData+xml"/>
  <Override PartName="/ppt/charts/chart62.xml" ContentType="application/vnd.openxmlformats-officedocument.drawingml.chart+xml"/>
  <Override PartName="/ppt/charts/chart80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notesSlides/notesSlide14.xml" ContentType="application/vnd.openxmlformats-officedocument.presentationml.notesSlide+xml"/>
  <Override PartName="/ppt/charts/chart40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charts/chart78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charts/chart49.xml" ContentType="application/vnd.openxmlformats-officedocument.drawingml.chart+xml"/>
  <Override PartName="/ppt/charts/chart67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charts/chart56.xml" ContentType="application/vnd.openxmlformats-officedocument.drawingml.chart+xml"/>
  <Override PartName="/ppt/notesSlides/notesSlide19.xml" ContentType="application/vnd.openxmlformats-officedocument.presentationml.notesSlide+xml"/>
  <Override PartName="/ppt/charts/chart74.xml" ContentType="application/vnd.openxmlformats-officedocument.drawingml.chart+xml"/>
  <Override PartName="/ppt/charts/chart85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diagrams/layout8.xml" ContentType="application/vnd.openxmlformats-officedocument.drawingml.diagramLayout+xml"/>
  <Override PartName="/ppt/charts/chart63.xml" ContentType="application/vnd.openxmlformats-officedocument.drawingml.chart+xml"/>
  <Override PartName="/ppt/charts/chart81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notesSlides/notesSlide15.xml" ContentType="application/vnd.openxmlformats-officedocument.presentationml.notesSlide+xml"/>
  <Override PartName="/ppt/charts/chart52.xml" ContentType="application/vnd.openxmlformats-officedocument.drawingml.chart+xml"/>
  <Override PartName="/ppt/diagrams/data9.xml" ContentType="application/vnd.openxmlformats-officedocument.drawingml.diagramData+xml"/>
  <Override PartName="/ppt/charts/chart70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rawings/drawing6.xml" ContentType="application/vnd.openxmlformats-officedocument.drawingml.chartshapes+xml"/>
  <Override PartName="/ppt/charts/chart79.xml" ContentType="application/vnd.openxmlformats-officedocument.drawingml.chart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charts/chart39.xml" ContentType="application/vnd.openxmlformats-officedocument.drawingml.chart+xml"/>
  <Override PartName="/ppt/charts/chart86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charts/chart75.xml" ContentType="application/vnd.openxmlformats-officedocument.drawingml.char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charts/chart53.xml" ContentType="application/vnd.openxmlformats-officedocument.drawingml.chart+xml"/>
  <Override PartName="/ppt/charts/chart64.xml" ContentType="application/vnd.openxmlformats-officedocument.drawingml.chart+xml"/>
  <Override PartName="/ppt/slides/slide32.xml" ContentType="application/vnd.openxmlformats-officedocument.presentationml.slide+xml"/>
  <Override PartName="/ppt/charts/chart42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31.xml" ContentType="application/vnd.openxmlformats-officedocument.drawingml.chart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charts/chart69.xml" ContentType="application/vnd.openxmlformats-officedocument.drawingml.chart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charts/chart58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charts/chart36.xml" ContentType="application/vnd.openxmlformats-officedocument.drawingml.chart+xml"/>
  <Override PartName="/ppt/charts/chart47.xml" ContentType="application/vnd.openxmlformats-officedocument.drawingml.chart+xml"/>
  <Override PartName="/ppt/charts/chart83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notesSlides/notesSlide17.xml" ContentType="application/vnd.openxmlformats-officedocument.presentationml.notesSlide+xml"/>
  <Override PartName="/ppt/charts/chart72.xml" ContentType="application/vnd.openxmlformats-officedocument.drawingml.chart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charts/chart61.xml" ContentType="application/vnd.openxmlformats-officedocument.drawingml.chart+xml"/>
  <Override PartName="/ppt/theme/themeOverride2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71"/>
  </p:notesMasterIdLst>
  <p:handoutMasterIdLst>
    <p:handoutMasterId r:id="rId72"/>
  </p:handoutMasterIdLst>
  <p:sldIdLst>
    <p:sldId id="361" r:id="rId2"/>
    <p:sldId id="411" r:id="rId3"/>
    <p:sldId id="413" r:id="rId4"/>
    <p:sldId id="436" r:id="rId5"/>
    <p:sldId id="363" r:id="rId6"/>
    <p:sldId id="452" r:id="rId7"/>
    <p:sldId id="438" r:id="rId8"/>
    <p:sldId id="364" r:id="rId9"/>
    <p:sldId id="384" r:id="rId10"/>
    <p:sldId id="381" r:id="rId11"/>
    <p:sldId id="439" r:id="rId12"/>
    <p:sldId id="382" r:id="rId13"/>
    <p:sldId id="440" r:id="rId14"/>
    <p:sldId id="347" r:id="rId15"/>
    <p:sldId id="441" r:id="rId16"/>
    <p:sldId id="443" r:id="rId17"/>
    <p:sldId id="435" r:id="rId18"/>
    <p:sldId id="385" r:id="rId19"/>
    <p:sldId id="472" r:id="rId20"/>
    <p:sldId id="437" r:id="rId21"/>
    <p:sldId id="444" r:id="rId22"/>
    <p:sldId id="445" r:id="rId23"/>
    <p:sldId id="448" r:id="rId24"/>
    <p:sldId id="449" r:id="rId25"/>
    <p:sldId id="450" r:id="rId26"/>
    <p:sldId id="451" r:id="rId27"/>
    <p:sldId id="379" r:id="rId28"/>
    <p:sldId id="369" r:id="rId29"/>
    <p:sldId id="470" r:id="rId30"/>
    <p:sldId id="471" r:id="rId31"/>
    <p:sldId id="473" r:id="rId32"/>
    <p:sldId id="474" r:id="rId33"/>
    <p:sldId id="454" r:id="rId34"/>
    <p:sldId id="455" r:id="rId35"/>
    <p:sldId id="456" r:id="rId36"/>
    <p:sldId id="457" r:id="rId37"/>
    <p:sldId id="458" r:id="rId38"/>
    <p:sldId id="433" r:id="rId39"/>
    <p:sldId id="414" r:id="rId40"/>
    <p:sldId id="460" r:id="rId41"/>
    <p:sldId id="463" r:id="rId42"/>
    <p:sldId id="464" r:id="rId43"/>
    <p:sldId id="465" r:id="rId44"/>
    <p:sldId id="378" r:id="rId45"/>
    <p:sldId id="416" r:id="rId46"/>
    <p:sldId id="461" r:id="rId47"/>
    <p:sldId id="462" r:id="rId48"/>
    <p:sldId id="395" r:id="rId49"/>
    <p:sldId id="418" r:id="rId50"/>
    <p:sldId id="419" r:id="rId51"/>
    <p:sldId id="420" r:id="rId52"/>
    <p:sldId id="421" r:id="rId53"/>
    <p:sldId id="422" r:id="rId54"/>
    <p:sldId id="424" r:id="rId55"/>
    <p:sldId id="423" r:id="rId56"/>
    <p:sldId id="425" r:id="rId57"/>
    <p:sldId id="426" r:id="rId58"/>
    <p:sldId id="427" r:id="rId59"/>
    <p:sldId id="428" r:id="rId60"/>
    <p:sldId id="429" r:id="rId61"/>
    <p:sldId id="430" r:id="rId62"/>
    <p:sldId id="431" r:id="rId63"/>
    <p:sldId id="371" r:id="rId64"/>
    <p:sldId id="466" r:id="rId65"/>
    <p:sldId id="467" r:id="rId66"/>
    <p:sldId id="475" r:id="rId67"/>
    <p:sldId id="476" r:id="rId68"/>
    <p:sldId id="468" r:id="rId69"/>
    <p:sldId id="469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00"/>
    <a:srgbClr val="0000CC"/>
    <a:srgbClr val="0000FF"/>
    <a:srgbClr val="3333FF"/>
    <a:srgbClr val="3399FF"/>
    <a:srgbClr val="009999"/>
    <a:srgbClr val="00CC99"/>
    <a:srgbClr val="66FF66"/>
    <a:srgbClr val="00CC00"/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6667" autoAdjust="0"/>
  </p:normalViewPr>
  <p:slideViewPr>
    <p:cSldViewPr>
      <p:cViewPr>
        <p:scale>
          <a:sx n="100" d="100"/>
          <a:sy n="100" d="100"/>
        </p:scale>
        <p:origin x="-1968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6.xlsx"/></Relationships>
</file>

<file path=ppt/charts/_rels/chart6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67.xlsx"/></Relationships>
</file>

<file path=ppt/charts/_rels/chart6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4.xlsx"/></Relationships>
</file>

<file path=ppt/charts/_rels/chart8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85.xlsx"/><Relationship Id="rId1" Type="http://schemas.openxmlformats.org/officeDocument/2006/relationships/themeOverride" Target="../theme/themeOverride1.xml"/></Relationships>
</file>

<file path=ppt/charts/_rels/chart8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86.xlsx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99"/>
          </a:solidFill>
        </a:ln>
      </c:spPr>
    </c:floor>
    <c:plotArea>
      <c:layout>
        <c:manualLayout>
          <c:layoutTarget val="inner"/>
          <c:xMode val="edge"/>
          <c:yMode val="edge"/>
          <c:x val="0.15913336018220386"/>
          <c:y val="5.1988383707088796E-2"/>
          <c:w val="0.45368425499018628"/>
          <c:h val="0.8699584057356301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ООО"ИЗ ДПС"</c:v>
                </c:pt>
              </c:strCache>
            </c:strRef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ЛПУ МГ</c:v>
                </c:pt>
              </c:strCache>
            </c:strRef>
          </c:tx>
          <c:spPr>
            <a:solidFill>
              <a:srgbClr val="3399FF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28.1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плательщики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58.1</c:v>
                </c:pt>
              </c:numCache>
            </c:numRef>
          </c:val>
        </c:ser>
        <c:shape val="box"/>
        <c:axId val="189654144"/>
        <c:axId val="225639808"/>
        <c:axId val="0"/>
      </c:bar3DChart>
      <c:catAx>
        <c:axId val="189654144"/>
        <c:scaling>
          <c:orientation val="minMax"/>
        </c:scaling>
        <c:delete val="1"/>
        <c:axPos val="b"/>
        <c:tickLblPos val="none"/>
        <c:crossAx val="225639808"/>
        <c:crosses val="autoZero"/>
        <c:auto val="1"/>
        <c:lblAlgn val="ctr"/>
        <c:lblOffset val="100"/>
      </c:catAx>
      <c:valAx>
        <c:axId val="225639808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0%" sourceLinked="1"/>
        <c:tickLblPos val="nextTo"/>
        <c:txPr>
          <a:bodyPr/>
          <a:lstStyle/>
          <a:p>
            <a:pPr>
              <a:defRPr sz="1200">
                <a:solidFill>
                  <a:srgbClr val="0000FF"/>
                </a:solidFill>
              </a:defRPr>
            </a:pPr>
            <a:endParaRPr lang="ru-RU"/>
          </a:p>
        </c:txPr>
        <c:crossAx val="189654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974837286598202"/>
          <c:y val="0.1723466553559457"/>
          <c:w val="0.41657726687775726"/>
          <c:h val="0.65530668928810865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00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3663.2</c:v>
                </c:pt>
                <c:pt idx="1">
                  <c:v>259805.9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00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2328.6</c:v>
                </c:pt>
                <c:pt idx="1">
                  <c:v>223879.5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1314.2</c:v>
                </c:pt>
                <c:pt idx="1">
                  <c:v>225916.79999999999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221106.2</c:v>
                </c:pt>
                <c:pt idx="1">
                  <c:v>42362.9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186006.8</c:v>
                </c:pt>
                <c:pt idx="1">
                  <c:v>40201.300000000003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187077.8</c:v>
                </c:pt>
                <c:pt idx="1">
                  <c:v>40153.199999999997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2017(отчет)</c:v>
                </c:pt>
                <c:pt idx="1">
                  <c:v>2018(отчет)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34714.199999999997</c:v>
                </c:pt>
                <c:pt idx="1">
                  <c:v>45275.3</c:v>
                </c:pt>
                <c:pt idx="2">
                  <c:v>38699.699999999997</c:v>
                </c:pt>
                <c:pt idx="3">
                  <c:v>38937.5</c:v>
                </c:pt>
                <c:pt idx="4">
                  <c:v>38839</c:v>
                </c:pt>
              </c:numCache>
            </c:numRef>
          </c:val>
        </c:ser>
        <c:axId val="173888256"/>
        <c:axId val="173889792"/>
      </c:barChart>
      <c:catAx>
        <c:axId val="17388825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73889792"/>
        <c:crosses val="autoZero"/>
        <c:auto val="1"/>
        <c:lblAlgn val="ctr"/>
        <c:lblOffset val="100"/>
      </c:catAx>
      <c:valAx>
        <c:axId val="173889792"/>
        <c:scaling>
          <c:orientation val="minMax"/>
        </c:scaling>
        <c:delete val="1"/>
        <c:axPos val="l"/>
        <c:numFmt formatCode="General" sourceLinked="1"/>
        <c:tickLblPos val="none"/>
        <c:crossAx val="173888256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34714.199999999997</c:v>
                </c:pt>
                <c:pt idx="1">
                  <c:v>45275.3</c:v>
                </c:pt>
                <c:pt idx="2">
                  <c:v>38699.699999999997</c:v>
                </c:pt>
                <c:pt idx="3">
                  <c:v>38937.5</c:v>
                </c:pt>
                <c:pt idx="4">
                  <c:v>38839</c:v>
                </c:pt>
              </c:numCache>
            </c:numRef>
          </c:val>
        </c:ser>
        <c:marker val="1"/>
        <c:axId val="173925120"/>
        <c:axId val="173927040"/>
      </c:lineChart>
      <c:catAx>
        <c:axId val="173925120"/>
        <c:scaling>
          <c:orientation val="minMax"/>
        </c:scaling>
        <c:delete val="1"/>
        <c:axPos val="b"/>
        <c:numFmt formatCode="General" sourceLinked="1"/>
        <c:tickLblPos val="none"/>
        <c:crossAx val="173927040"/>
        <c:crosses val="autoZero"/>
        <c:auto val="1"/>
        <c:lblAlgn val="ctr"/>
        <c:lblOffset val="100"/>
      </c:catAx>
      <c:valAx>
        <c:axId val="173927040"/>
        <c:scaling>
          <c:orientation val="minMax"/>
        </c:scaling>
        <c:delete val="1"/>
        <c:axPos val="l"/>
        <c:numFmt formatCode="General" sourceLinked="1"/>
        <c:tickLblPos val="none"/>
        <c:crossAx val="1739251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dPt>
            <c:idx val="1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2017 (отчет)</c:v>
                </c:pt>
                <c:pt idx="1">
                  <c:v>2018 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30888.6</c:v>
                </c:pt>
                <c:pt idx="1">
                  <c:v>40915.599999999999</c:v>
                </c:pt>
                <c:pt idx="2">
                  <c:v>33278.400000000001</c:v>
                </c:pt>
                <c:pt idx="3">
                  <c:v>34559.4</c:v>
                </c:pt>
                <c:pt idx="4">
                  <c:v>36095.1</c:v>
                </c:pt>
              </c:numCache>
            </c:numRef>
          </c:val>
        </c:ser>
        <c:overlap val="100"/>
        <c:axId val="177451392"/>
        <c:axId val="177452928"/>
      </c:barChart>
      <c:catAx>
        <c:axId val="177451392"/>
        <c:scaling>
          <c:orientation val="minMax"/>
        </c:scaling>
        <c:axPos val="b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77452928"/>
        <c:crosses val="autoZero"/>
        <c:auto val="1"/>
        <c:lblAlgn val="ctr"/>
        <c:lblOffset val="100"/>
      </c:catAx>
      <c:valAx>
        <c:axId val="177452928"/>
        <c:scaling>
          <c:orientation val="minMax"/>
        </c:scaling>
        <c:delete val="1"/>
        <c:axPos val="l"/>
        <c:numFmt formatCode="General" sourceLinked="1"/>
        <c:tickLblPos val="none"/>
        <c:crossAx val="1774513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30888.6</c:v>
                </c:pt>
                <c:pt idx="1">
                  <c:v>40915.599999999999</c:v>
                </c:pt>
                <c:pt idx="2">
                  <c:v>33278.400000000001</c:v>
                </c:pt>
                <c:pt idx="3">
                  <c:v>34559.4</c:v>
                </c:pt>
                <c:pt idx="4">
                  <c:v>36095.1</c:v>
                </c:pt>
              </c:numCache>
            </c:numRef>
          </c:val>
        </c:ser>
        <c:marker val="1"/>
        <c:axId val="177508736"/>
        <c:axId val="177510656"/>
      </c:lineChart>
      <c:catAx>
        <c:axId val="177508736"/>
        <c:scaling>
          <c:orientation val="minMax"/>
        </c:scaling>
        <c:delete val="1"/>
        <c:axPos val="b"/>
        <c:tickLblPos val="none"/>
        <c:crossAx val="177510656"/>
        <c:crosses val="autoZero"/>
        <c:auto val="1"/>
        <c:lblAlgn val="ctr"/>
        <c:lblOffset val="100"/>
      </c:catAx>
      <c:valAx>
        <c:axId val="177510656"/>
        <c:scaling>
          <c:orientation val="minMax"/>
        </c:scaling>
        <c:delete val="1"/>
        <c:axPos val="l"/>
        <c:numFmt formatCode="General" sourceLinked="1"/>
        <c:tickLblPos val="none"/>
        <c:crossAx val="17750873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b="0" i="0" dirty="0" err="1" smtClean="0">
                <a:solidFill>
                  <a:srgbClr val="003399"/>
                </a:solidFill>
                <a:latin typeface="Bookman Old Style" pitchFamily="18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Bookman Old Style" pitchFamily="18" charset="0"/>
            </a:endParaRPr>
          </a:p>
          <a:p>
            <a:pPr>
              <a:defRPr/>
            </a:pPr>
            <a:r>
              <a:rPr lang="ru-RU" sz="1200" b="0" i="0" dirty="0" smtClean="0">
                <a:solidFill>
                  <a:srgbClr val="0033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4271065841169163"/>
          <c:y val="0.22084642924979658"/>
        </c:manualLayout>
      </c:layout>
    </c:title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1721.2</c:v>
                </c:pt>
                <c:pt idx="1">
                  <c:v>-7524.9</c:v>
                </c:pt>
                <c:pt idx="2">
                  <c:v>3935.8</c:v>
                </c:pt>
                <c:pt idx="3">
                  <c:v>0</c:v>
                </c:pt>
              </c:numCache>
            </c:numRef>
          </c:val>
        </c:ser>
        <c:marker val="1"/>
        <c:axId val="94948352"/>
        <c:axId val="94954240"/>
      </c:lineChart>
      <c:catAx>
        <c:axId val="9494835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94954240"/>
        <c:crosses val="autoZero"/>
        <c:auto val="1"/>
        <c:lblAlgn val="ctr"/>
        <c:lblOffset val="100"/>
      </c:catAx>
      <c:valAx>
        <c:axId val="94954240"/>
        <c:scaling>
          <c:orientation val="minMax"/>
        </c:scaling>
        <c:axPos val="l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949483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33278.400000000001</c:v>
                </c:pt>
                <c:pt idx="1">
                  <c:v>6080.4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34559.4</c:v>
                </c:pt>
                <c:pt idx="1">
                  <c:v>5641.9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36095.1</c:v>
                </c:pt>
                <c:pt idx="1">
                  <c:v>4058.1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4872592503966812E-2"/>
          <c:y val="2.1164315076102655E-2"/>
          <c:w val="0.95025481499206643"/>
          <c:h val="0.863355182757471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9999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spPr>
              <a:solidFill>
                <a:srgbClr val="00CC66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dPt>
            <c:idx val="4"/>
            <c:spPr>
              <a:solidFill>
                <a:srgbClr val="66FF99"/>
              </a:solidFill>
              <a:ln>
                <a:solidFill>
                  <a:srgbClr val="003300"/>
                </a:solidFill>
              </a:ln>
            </c:spPr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Lbl>
              <c:idx val="3"/>
              <c:layout/>
              <c:showVal val="1"/>
            </c:dLbl>
            <c:dLbl>
              <c:idx val="4"/>
              <c:layout/>
              <c:showVal val="1"/>
            </c:dLbl>
            <c:delete val="1"/>
            <c:txPr>
              <a:bodyPr rot="-5400000" vert="horz"/>
              <a:lstStyle/>
              <a:p>
                <a:pPr>
                  <a:defRPr sz="11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>2017 (отчет)</c:v>
                </c:pt>
                <c:pt idx="1">
                  <c:v>2018 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3062.2</c:v>
                </c:pt>
                <c:pt idx="1">
                  <c:v>3519.2</c:v>
                </c:pt>
                <c:pt idx="2">
                  <c:v>3861.8</c:v>
                </c:pt>
                <c:pt idx="3">
                  <c:v>3475.6</c:v>
                </c:pt>
                <c:pt idx="4">
                  <c:v>934.8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99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spPr>
              <a:solidFill>
                <a:srgbClr val="CCFF33"/>
              </a:solidFill>
              <a:ln>
                <a:solidFill>
                  <a:srgbClr val="003300"/>
                </a:solidFill>
              </a:ln>
            </c:spPr>
          </c:dPt>
          <c:dPt>
            <c:idx val="4"/>
            <c:spPr>
              <a:solidFill>
                <a:srgbClr val="FFFF00"/>
              </a:solidFill>
              <a:ln>
                <a:solidFill>
                  <a:srgbClr val="003300"/>
                </a:solidFill>
              </a:ln>
            </c:spPr>
          </c:dPt>
          <c:dLbls>
            <c:txPr>
              <a:bodyPr/>
              <a:lstStyle/>
              <a:p>
                <a:pPr>
                  <a:defRPr sz="11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2017 (отчет)</c:v>
                </c:pt>
                <c:pt idx="1">
                  <c:v>2018 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352.2</c:v>
                </c:pt>
                <c:pt idx="1">
                  <c:v>349.2</c:v>
                </c:pt>
                <c:pt idx="2">
                  <c:v>414.9</c:v>
                </c:pt>
                <c:pt idx="3">
                  <c:v>441.4</c:v>
                </c:pt>
                <c:pt idx="4">
                  <c:v>1329.6</c:v>
                </c:pt>
              </c:numCache>
            </c:numRef>
          </c:val>
        </c:ser>
        <c:overlap val="100"/>
        <c:axId val="181674752"/>
        <c:axId val="181676288"/>
      </c:barChart>
      <c:catAx>
        <c:axId val="181674752"/>
        <c:scaling>
          <c:orientation val="minMax"/>
        </c:scaling>
        <c:axPos val="b"/>
        <c:tickLblPos val="nextTo"/>
        <c:spPr>
          <a:ln>
            <a:solidFill>
              <a:srgbClr val="0033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81676288"/>
        <c:crosses val="autoZero"/>
        <c:auto val="1"/>
        <c:lblAlgn val="ctr"/>
        <c:lblOffset val="100"/>
      </c:catAx>
      <c:valAx>
        <c:axId val="181676288"/>
        <c:scaling>
          <c:orientation val="minMax"/>
        </c:scaling>
        <c:delete val="1"/>
        <c:axPos val="l"/>
        <c:numFmt formatCode="General" sourceLinked="1"/>
        <c:tickLblPos val="none"/>
        <c:crossAx val="1816747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595861424753972"/>
          <c:h val="0.9598738000304496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dPt>
            <c:idx val="1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2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3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4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3414.4</c:v>
                </c:pt>
                <c:pt idx="1">
                  <c:v>3868.4</c:v>
                </c:pt>
                <c:pt idx="2">
                  <c:v>4276.7</c:v>
                </c:pt>
                <c:pt idx="3">
                  <c:v>3917</c:v>
                </c:pt>
                <c:pt idx="4">
                  <c:v>2264.4</c:v>
                </c:pt>
              </c:numCache>
            </c:numRef>
          </c:val>
        </c:ser>
        <c:marker val="1"/>
        <c:axId val="181793152"/>
        <c:axId val="181794688"/>
      </c:lineChart>
      <c:catAx>
        <c:axId val="181793152"/>
        <c:scaling>
          <c:orientation val="minMax"/>
        </c:scaling>
        <c:delete val="1"/>
        <c:axPos val="b"/>
        <c:tickLblPos val="none"/>
        <c:crossAx val="181794688"/>
        <c:crosses val="autoZero"/>
        <c:auto val="1"/>
        <c:lblAlgn val="ctr"/>
        <c:lblOffset val="100"/>
      </c:catAx>
      <c:valAx>
        <c:axId val="181794688"/>
        <c:scaling>
          <c:orientation val="minMax"/>
        </c:scaling>
        <c:delete val="1"/>
        <c:axPos val="l"/>
        <c:numFmt formatCode="General" sourceLinked="1"/>
        <c:tickLblPos val="none"/>
        <c:crossAx val="1817931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4276.7</c:v>
                </c:pt>
                <c:pt idx="1">
                  <c:v>35082.1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3917</c:v>
                </c:pt>
                <c:pt idx="1">
                  <c:v>36284.300000000003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2264.4</c:v>
                </c:pt>
                <c:pt idx="1">
                  <c:v>37888.800000000003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dPt>
            <c:idx val="0"/>
            <c:spPr>
              <a:solidFill>
                <a:srgbClr val="FF33CC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spPr>
              <a:solidFill>
                <a:srgbClr val="FF66FF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2017 (отчет)</c:v>
                </c:pt>
                <c:pt idx="1">
                  <c:v>2018 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384.9</c:v>
                </c:pt>
                <c:pt idx="1">
                  <c:v>490.8</c:v>
                </c:pt>
                <c:pt idx="2">
                  <c:v>1144.5999999999999</c:v>
                </c:pt>
                <c:pt idx="3">
                  <c:v>461.1</c:v>
                </c:pt>
                <c:pt idx="4">
                  <c:v>479.5</c:v>
                </c:pt>
              </c:numCache>
            </c:numRef>
          </c:val>
        </c:ser>
        <c:overlap val="100"/>
        <c:axId val="182184576"/>
        <c:axId val="182186368"/>
      </c:barChart>
      <c:catAx>
        <c:axId val="182184576"/>
        <c:scaling>
          <c:orientation val="minMax"/>
        </c:scaling>
        <c:axPos val="b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2186368"/>
        <c:crosses val="autoZero"/>
        <c:auto val="1"/>
        <c:lblAlgn val="ctr"/>
        <c:lblOffset val="100"/>
      </c:catAx>
      <c:valAx>
        <c:axId val="182186368"/>
        <c:scaling>
          <c:orientation val="minMax"/>
        </c:scaling>
        <c:delete val="1"/>
        <c:axPos val="l"/>
        <c:numFmt formatCode="General" sourceLinked="1"/>
        <c:tickLblPos val="none"/>
        <c:crossAx val="1821845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7819159694506881E-2"/>
          <c:y val="0.27749833351849795"/>
          <c:w val="0.92469622321166589"/>
          <c:h val="0.69747392133734398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384.9</c:v>
                </c:pt>
                <c:pt idx="1">
                  <c:v>490.8</c:v>
                </c:pt>
                <c:pt idx="2">
                  <c:v>1144.5999999999999</c:v>
                </c:pt>
                <c:pt idx="3">
                  <c:v>461.1</c:v>
                </c:pt>
                <c:pt idx="4">
                  <c:v>479.5</c:v>
                </c:pt>
              </c:numCache>
            </c:numRef>
          </c:val>
        </c:ser>
        <c:marker val="1"/>
        <c:axId val="182352512"/>
        <c:axId val="182354688"/>
      </c:lineChart>
      <c:catAx>
        <c:axId val="182352512"/>
        <c:scaling>
          <c:orientation val="minMax"/>
        </c:scaling>
        <c:delete val="1"/>
        <c:axPos val="b"/>
        <c:tickLblPos val="none"/>
        <c:crossAx val="182354688"/>
        <c:crosses val="autoZero"/>
        <c:auto val="1"/>
        <c:lblAlgn val="ctr"/>
        <c:lblOffset val="100"/>
      </c:catAx>
      <c:valAx>
        <c:axId val="182354688"/>
        <c:scaling>
          <c:orientation val="minMax"/>
        </c:scaling>
        <c:delete val="1"/>
        <c:axPos val="l"/>
        <c:numFmt formatCode="General" sourceLinked="1"/>
        <c:tickLblPos val="none"/>
        <c:crossAx val="1823525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567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CC99"/>
            </a:solidFill>
            <a:ln w="19050" cap="flat" cmpd="sng" algn="ctr">
              <a:solidFill>
                <a:srgbClr val="009999"/>
              </a:solidFill>
              <a:prstDash val="solid"/>
            </a:ln>
            <a:effectLst/>
          </c:spPr>
          <c:cat>
            <c:strRef>
              <c:f>Лист1!$A$2:$A$6</c:f>
              <c:strCache>
                <c:ptCount val="5"/>
                <c:pt idx="0">
                  <c:v>на 01.01.2018</c:v>
                </c:pt>
                <c:pt idx="1">
                  <c:v>на 01.01.2019</c:v>
                </c:pt>
                <c:pt idx="2">
                  <c:v>на 01.01.2020</c:v>
                </c:pt>
                <c:pt idx="3">
                  <c:v>на 01.01.2021</c:v>
                </c:pt>
                <c:pt idx="4">
                  <c:v>на 01.01.2022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11248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CC66"/>
            </a:solidFill>
          </c:spPr>
          <c:cat>
            <c:strRef>
              <c:f>Лист1!$A$2:$A$6</c:f>
              <c:strCache>
                <c:ptCount val="5"/>
                <c:pt idx="0">
                  <c:v>на 01.01.2018</c:v>
                </c:pt>
                <c:pt idx="1">
                  <c:v>на 01.01.2019</c:v>
                </c:pt>
                <c:pt idx="2">
                  <c:v>на 01.01.2020</c:v>
                </c:pt>
                <c:pt idx="3">
                  <c:v>на 01.01.2021</c:v>
                </c:pt>
                <c:pt idx="4">
                  <c:v>на 01.01.2022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shape val="cylinder"/>
        <c:axId val="98409088"/>
        <c:axId val="98570624"/>
        <c:axId val="0"/>
      </c:bar3DChart>
      <c:catAx>
        <c:axId val="9840908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98570624"/>
        <c:crosses val="autoZero"/>
        <c:auto val="1"/>
        <c:lblAlgn val="ctr"/>
        <c:lblOffset val="100"/>
      </c:catAx>
      <c:valAx>
        <c:axId val="98570624"/>
        <c:scaling>
          <c:orientation val="minMax"/>
        </c:scaling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984090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1144.5999999999999</c:v>
                </c:pt>
                <c:pt idx="1">
                  <c:v>41218.300000000003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461.1</c:v>
                </c:pt>
                <c:pt idx="1">
                  <c:v>39740.199999999997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479.5</c:v>
                </c:pt>
                <c:pt idx="1">
                  <c:v>39673.699999999997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spPr>
              <a:solidFill>
                <a:schemeClr val="tx2">
                  <a:lumMod val="9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2017(отчет)</c:v>
                </c:pt>
                <c:pt idx="1">
                  <c:v>2018(отчет)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2197.8000000000002</c:v>
                </c:pt>
                <c:pt idx="1">
                  <c:v>2182.1999999999998</c:v>
                </c:pt>
                <c:pt idx="2">
                  <c:v>3663.2</c:v>
                </c:pt>
                <c:pt idx="3">
                  <c:v>1263.8</c:v>
                </c:pt>
                <c:pt idx="4">
                  <c:v>1314.2</c:v>
                </c:pt>
              </c:numCache>
            </c:numRef>
          </c:val>
        </c:ser>
        <c:axId val="182674176"/>
        <c:axId val="182675712"/>
      </c:barChart>
      <c:catAx>
        <c:axId val="18267417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82675712"/>
        <c:crosses val="autoZero"/>
        <c:auto val="1"/>
        <c:lblAlgn val="ctr"/>
        <c:lblOffset val="100"/>
      </c:catAx>
      <c:valAx>
        <c:axId val="182675712"/>
        <c:scaling>
          <c:orientation val="minMax"/>
        </c:scaling>
        <c:delete val="1"/>
        <c:axPos val="l"/>
        <c:numFmt formatCode="General" sourceLinked="1"/>
        <c:tickLblPos val="none"/>
        <c:crossAx val="182674176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517998000222452E-4"/>
          <c:y val="0.30672920400148784"/>
          <c:w val="0.99974477310328935"/>
          <c:h val="0.693270795998512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2197.8000000000002</c:v>
                </c:pt>
                <c:pt idx="1">
                  <c:v>2182.1999999999998</c:v>
                </c:pt>
                <c:pt idx="2">
                  <c:v>3663.2</c:v>
                </c:pt>
                <c:pt idx="3">
                  <c:v>1263.8</c:v>
                </c:pt>
                <c:pt idx="4">
                  <c:v>1314.2</c:v>
                </c:pt>
              </c:numCache>
            </c:numRef>
          </c:val>
        </c:ser>
        <c:marker val="1"/>
        <c:axId val="182731520"/>
        <c:axId val="182733440"/>
      </c:lineChart>
      <c:catAx>
        <c:axId val="182731520"/>
        <c:scaling>
          <c:orientation val="minMax"/>
        </c:scaling>
        <c:delete val="1"/>
        <c:axPos val="b"/>
        <c:numFmt formatCode="General" sourceLinked="1"/>
        <c:tickLblPos val="none"/>
        <c:crossAx val="182733440"/>
        <c:crosses val="autoZero"/>
        <c:auto val="1"/>
        <c:lblAlgn val="ctr"/>
        <c:lblOffset val="100"/>
      </c:catAx>
      <c:valAx>
        <c:axId val="182733440"/>
        <c:scaling>
          <c:orientation val="minMax"/>
        </c:scaling>
        <c:delete val="1"/>
        <c:axPos val="l"/>
        <c:numFmt formatCode="General" sourceLinked="1"/>
        <c:tickLblPos val="none"/>
        <c:crossAx val="1827315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2017(отчет)</c:v>
                </c:pt>
                <c:pt idx="1">
                  <c:v>2018(отчет)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182444.5</c:v>
                </c:pt>
                <c:pt idx="1">
                  <c:v>215853.7</c:v>
                </c:pt>
                <c:pt idx="2">
                  <c:v>221106.2</c:v>
                </c:pt>
                <c:pt idx="3">
                  <c:v>186006.8</c:v>
                </c:pt>
                <c:pt idx="4">
                  <c:v>187077.8</c:v>
                </c:pt>
              </c:numCache>
            </c:numRef>
          </c:val>
        </c:ser>
        <c:axId val="182984064"/>
        <c:axId val="182985856"/>
      </c:barChart>
      <c:catAx>
        <c:axId val="18298406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2985856"/>
        <c:crosses val="autoZero"/>
        <c:auto val="1"/>
        <c:lblAlgn val="ctr"/>
        <c:lblOffset val="100"/>
      </c:catAx>
      <c:valAx>
        <c:axId val="182985856"/>
        <c:scaling>
          <c:orientation val="minMax"/>
        </c:scaling>
        <c:delete val="1"/>
        <c:axPos val="l"/>
        <c:numFmt formatCode="#,##0.0" sourceLinked="1"/>
        <c:tickLblPos val="none"/>
        <c:crossAx val="182984064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517998000222452E-4"/>
          <c:y val="5.4061354293967336E-2"/>
          <c:w val="0.95565214520446351"/>
          <c:h val="0.9459386457060325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182444.5</c:v>
                </c:pt>
                <c:pt idx="1">
                  <c:v>215853.7</c:v>
                </c:pt>
                <c:pt idx="2">
                  <c:v>221106.2</c:v>
                </c:pt>
                <c:pt idx="3">
                  <c:v>186006.8</c:v>
                </c:pt>
                <c:pt idx="4">
                  <c:v>187077.8</c:v>
                </c:pt>
              </c:numCache>
            </c:numRef>
          </c:val>
        </c:ser>
        <c:marker val="1"/>
        <c:axId val="182992256"/>
        <c:axId val="183014912"/>
      </c:lineChart>
      <c:catAx>
        <c:axId val="182992256"/>
        <c:scaling>
          <c:orientation val="minMax"/>
        </c:scaling>
        <c:delete val="1"/>
        <c:axPos val="b"/>
        <c:numFmt formatCode="General" sourceLinked="1"/>
        <c:tickLblPos val="none"/>
        <c:crossAx val="183014912"/>
        <c:crosses val="autoZero"/>
        <c:auto val="1"/>
        <c:lblAlgn val="ctr"/>
        <c:lblOffset val="100"/>
      </c:catAx>
      <c:valAx>
        <c:axId val="183014912"/>
        <c:scaling>
          <c:orientation val="minMax"/>
        </c:scaling>
        <c:delete val="1"/>
        <c:axPos val="l"/>
        <c:numFmt formatCode="#,##0.0" sourceLinked="1"/>
        <c:tickLblPos val="none"/>
        <c:crossAx val="1829922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1383"/>
          <c:y val="8.9980156916460732E-2"/>
          <c:w val="0.28049171676735385"/>
          <c:h val="0.7664006038710186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47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000066"/>
              </a:solidFill>
            </c:spPr>
          </c:dPt>
          <c:dPt>
            <c:idx val="1"/>
            <c:spPr>
              <a:solidFill>
                <a:srgbClr val="0000CC"/>
              </a:solidFill>
            </c:spPr>
          </c:dPt>
          <c:dPt>
            <c:idx val="2"/>
            <c:spPr>
              <a:solidFill>
                <a:srgbClr val="0033CC"/>
              </a:solidFill>
            </c:spPr>
          </c:dPt>
          <c:dPt>
            <c:idx val="3"/>
            <c:spPr>
              <a:solidFill>
                <a:srgbClr val="0066FF"/>
              </a:solidFill>
            </c:spPr>
          </c:dPt>
          <c:dPt>
            <c:idx val="4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2017(отчет)</c:v>
                </c:pt>
                <c:pt idx="1">
                  <c:v>2018(отчет)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220456.3</c:v>
                </c:pt>
                <c:pt idx="1">
                  <c:v>261589.9</c:v>
                </c:pt>
                <c:pt idx="2">
                  <c:v>270994</c:v>
                </c:pt>
                <c:pt idx="3">
                  <c:v>222272.3</c:v>
                </c:pt>
                <c:pt idx="4">
                  <c:v>227231</c:v>
                </c:pt>
              </c:numCache>
            </c:numRef>
          </c:val>
        </c:ser>
        <c:axId val="183899264"/>
        <c:axId val="183900800"/>
      </c:barChart>
      <c:catAx>
        <c:axId val="18389926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3900800"/>
        <c:crosses val="autoZero"/>
        <c:auto val="1"/>
        <c:lblAlgn val="ctr"/>
        <c:lblOffset val="100"/>
      </c:catAx>
      <c:valAx>
        <c:axId val="183900800"/>
        <c:scaling>
          <c:orientation val="minMax"/>
        </c:scaling>
        <c:delete val="1"/>
        <c:axPos val="l"/>
        <c:numFmt formatCode="#,##0.0" sourceLinked="1"/>
        <c:tickLblPos val="none"/>
        <c:crossAx val="183899264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9511263321876405E-2"/>
          <c:y val="0.2480675758249084"/>
          <c:w val="0.95565214520446351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220456.3</c:v>
                </c:pt>
                <c:pt idx="1">
                  <c:v>261589.9</c:v>
                </c:pt>
                <c:pt idx="2">
                  <c:v>270994</c:v>
                </c:pt>
                <c:pt idx="3">
                  <c:v>222272.3</c:v>
                </c:pt>
                <c:pt idx="4">
                  <c:v>227231</c:v>
                </c:pt>
              </c:numCache>
            </c:numRef>
          </c:val>
        </c:ser>
        <c:marker val="1"/>
        <c:axId val="183952896"/>
        <c:axId val="183954816"/>
      </c:lineChart>
      <c:catAx>
        <c:axId val="183952896"/>
        <c:scaling>
          <c:orientation val="minMax"/>
        </c:scaling>
        <c:delete val="1"/>
        <c:axPos val="b"/>
        <c:numFmt formatCode="General" sourceLinked="1"/>
        <c:tickLblPos val="none"/>
        <c:crossAx val="183954816"/>
        <c:crosses val="autoZero"/>
        <c:auto val="1"/>
        <c:lblAlgn val="ctr"/>
        <c:lblOffset val="100"/>
      </c:catAx>
      <c:valAx>
        <c:axId val="183954816"/>
        <c:scaling>
          <c:orientation val="minMax"/>
        </c:scaling>
        <c:delete val="1"/>
        <c:axPos val="l"/>
        <c:numFmt formatCode="#,##0.0" sourceLinked="1"/>
        <c:tickLblPos val="none"/>
        <c:crossAx val="1839528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000099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45275.3</c:v>
                </c:pt>
                <c:pt idx="1">
                  <c:v>218035.9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382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00"/>
              </a:solidFill>
            </a:ln>
          </c:spPr>
          <c:dPt>
            <c:idx val="0"/>
            <c:spPr>
              <a:solidFill>
                <a:srgbClr val="669900"/>
              </a:solidFill>
              <a:ln>
                <a:solidFill>
                  <a:srgbClr val="006600"/>
                </a:solidFill>
              </a:ln>
            </c:spPr>
          </c:dPt>
          <c:dPt>
            <c:idx val="1"/>
            <c:spPr>
              <a:solidFill>
                <a:srgbClr val="99CC00"/>
              </a:solidFill>
              <a:ln>
                <a:solidFill>
                  <a:srgbClr val="006600"/>
                </a:solidFill>
              </a:ln>
            </c:spPr>
          </c:dPt>
          <c:dPt>
            <c:idx val="2"/>
            <c:spPr>
              <a:solidFill>
                <a:srgbClr val="99FF99"/>
              </a:solidFill>
              <a:ln>
                <a:solidFill>
                  <a:srgbClr val="0066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32840.400000000001</c:v>
                </c:pt>
                <c:pt idx="1">
                  <c:v>27373.7</c:v>
                </c:pt>
                <c:pt idx="2">
                  <c:v>25840.799999999996</c:v>
                </c:pt>
              </c:numCache>
            </c:numRef>
          </c:val>
        </c:ser>
        <c:overlap val="100"/>
        <c:axId val="184373632"/>
        <c:axId val="184375168"/>
      </c:barChart>
      <c:catAx>
        <c:axId val="18437363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84375168"/>
        <c:crosses val="autoZero"/>
        <c:auto val="1"/>
        <c:lblAlgn val="ctr"/>
        <c:lblOffset val="100"/>
      </c:catAx>
      <c:valAx>
        <c:axId val="184375168"/>
        <c:scaling>
          <c:orientation val="minMax"/>
        </c:scaling>
        <c:delete val="1"/>
        <c:axPos val="l"/>
        <c:numFmt formatCode="#,##0.00" sourceLinked="1"/>
        <c:tickLblPos val="none"/>
        <c:crossAx val="1843736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32820.400000000001</c:v>
                </c:pt>
                <c:pt idx="1">
                  <c:v>237648.7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27376.799999999996</c:v>
                </c:pt>
                <c:pt idx="1">
                  <c:v>194895.5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25843.9</c:v>
                </c:pt>
                <c:pt idx="1">
                  <c:v>201387.1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517E-2"/>
          <c:y val="0.2480675758249084"/>
          <c:w val="0.91289578935673799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32820.400000000001</c:v>
                </c:pt>
                <c:pt idx="1">
                  <c:v>27376.799999999996</c:v>
                </c:pt>
                <c:pt idx="2">
                  <c:v>25843.9</c:v>
                </c:pt>
              </c:numCache>
            </c:numRef>
          </c:val>
        </c:ser>
        <c:marker val="1"/>
        <c:axId val="185014144"/>
        <c:axId val="185069568"/>
      </c:lineChart>
      <c:catAx>
        <c:axId val="185014144"/>
        <c:scaling>
          <c:orientation val="minMax"/>
        </c:scaling>
        <c:delete val="1"/>
        <c:axPos val="b"/>
        <c:numFmt formatCode="General" sourceLinked="1"/>
        <c:tickLblPos val="none"/>
        <c:crossAx val="185069568"/>
        <c:crosses val="autoZero"/>
        <c:auto val="1"/>
        <c:lblAlgn val="ctr"/>
        <c:lblOffset val="100"/>
      </c:catAx>
      <c:valAx>
        <c:axId val="185069568"/>
        <c:scaling>
          <c:orientation val="minMax"/>
        </c:scaling>
        <c:delete val="1"/>
        <c:axPos val="l"/>
        <c:numFmt formatCode="#,##0.0" sourceLinked="1"/>
        <c:tickLblPos val="none"/>
        <c:crossAx val="1850141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393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dPt>
            <c:idx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140069.9</c:v>
                </c:pt>
                <c:pt idx="1">
                  <c:v>109021.6</c:v>
                </c:pt>
                <c:pt idx="2">
                  <c:v>111784.9</c:v>
                </c:pt>
              </c:numCache>
            </c:numRef>
          </c:val>
        </c:ser>
        <c:overlap val="100"/>
        <c:axId val="184817920"/>
        <c:axId val="185106432"/>
      </c:barChart>
      <c:catAx>
        <c:axId val="18481792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185106432"/>
        <c:crosses val="autoZero"/>
        <c:auto val="1"/>
        <c:lblAlgn val="ctr"/>
        <c:lblOffset val="100"/>
      </c:catAx>
      <c:valAx>
        <c:axId val="185106432"/>
        <c:scaling>
          <c:orientation val="minMax"/>
        </c:scaling>
        <c:delete val="1"/>
        <c:axPos val="l"/>
        <c:numFmt formatCode="#,##0.00" sourceLinked="1"/>
        <c:tickLblPos val="none"/>
        <c:crossAx val="1848179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140069.9</c:v>
                </c:pt>
                <c:pt idx="1">
                  <c:v>130924.1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109294</c:v>
                </c:pt>
                <c:pt idx="1">
                  <c:v>112978.3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112057.3</c:v>
                </c:pt>
                <c:pt idx="1">
                  <c:v>115173.7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538E-2"/>
          <c:y val="0.2480675758249084"/>
          <c:w val="0.94766193673953991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140069.9</c:v>
                </c:pt>
                <c:pt idx="1">
                  <c:v>109294</c:v>
                </c:pt>
                <c:pt idx="2">
                  <c:v>112057.3</c:v>
                </c:pt>
              </c:numCache>
            </c:numRef>
          </c:val>
        </c:ser>
        <c:marker val="1"/>
        <c:axId val="185411456"/>
        <c:axId val="185412992"/>
      </c:lineChart>
      <c:catAx>
        <c:axId val="185411456"/>
        <c:scaling>
          <c:orientation val="minMax"/>
        </c:scaling>
        <c:delete val="1"/>
        <c:axPos val="b"/>
        <c:numFmt formatCode="General" sourceLinked="1"/>
        <c:tickLblPos val="none"/>
        <c:crossAx val="185412992"/>
        <c:crosses val="autoZero"/>
        <c:auto val="1"/>
        <c:lblAlgn val="ctr"/>
        <c:lblOffset val="100"/>
      </c:catAx>
      <c:valAx>
        <c:axId val="185412992"/>
        <c:scaling>
          <c:orientation val="minMax"/>
        </c:scaling>
        <c:delete val="1"/>
        <c:axPos val="l"/>
        <c:numFmt formatCode="#,##0.0" sourceLinked="1"/>
        <c:tickLblPos val="none"/>
        <c:crossAx val="1854114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66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2182.1999999999998</c:v>
                </c:pt>
                <c:pt idx="1">
                  <c:v>261129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44642.7</c:v>
                </c:pt>
                <c:pt idx="1">
                  <c:v>226351.3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35529.5</c:v>
                </c:pt>
                <c:pt idx="1">
                  <c:v>186467.3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35614.800000000003</c:v>
                </c:pt>
                <c:pt idx="1">
                  <c:v>191340.7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14661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8164.4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711.9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12077.5</c:v>
                </c:pt>
              </c:numCache>
            </c:numRef>
          </c:val>
        </c:ser>
        <c:shape val="box"/>
        <c:axId val="187971072"/>
        <c:axId val="187972608"/>
        <c:axId val="0"/>
      </c:bar3DChart>
      <c:catAx>
        <c:axId val="187971072"/>
        <c:scaling>
          <c:orientation val="minMax"/>
        </c:scaling>
        <c:delete val="1"/>
        <c:axPos val="b"/>
        <c:numFmt formatCode="General" sourceLinked="1"/>
        <c:tickLblPos val="none"/>
        <c:crossAx val="187972608"/>
        <c:crosses val="autoZero"/>
        <c:auto val="1"/>
        <c:lblAlgn val="ctr"/>
        <c:lblOffset val="100"/>
      </c:catAx>
      <c:valAx>
        <c:axId val="187972608"/>
        <c:scaling>
          <c:orientation val="minMax"/>
        </c:scaling>
        <c:delete val="1"/>
        <c:axPos val="l"/>
        <c:numFmt formatCode="#,##0.0" sourceLinked="1"/>
        <c:tickLblPos val="none"/>
        <c:crossAx val="187971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639"/>
          <c:y val="0.27091808175160215"/>
          <c:w val="0.30393235439964883"/>
          <c:h val="0.53914575730901981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14979.3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7948.7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684.5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11917</c:v>
                </c:pt>
              </c:numCache>
            </c:numRef>
          </c:val>
        </c:ser>
        <c:shape val="box"/>
        <c:axId val="188091392"/>
        <c:axId val="188117760"/>
        <c:axId val="0"/>
      </c:bar3DChart>
      <c:catAx>
        <c:axId val="188091392"/>
        <c:scaling>
          <c:orientation val="minMax"/>
        </c:scaling>
        <c:delete val="1"/>
        <c:axPos val="b"/>
        <c:numFmt formatCode="General" sourceLinked="1"/>
        <c:tickLblPos val="none"/>
        <c:crossAx val="188117760"/>
        <c:crosses val="autoZero"/>
        <c:auto val="1"/>
        <c:lblAlgn val="ctr"/>
        <c:lblOffset val="100"/>
      </c:catAx>
      <c:valAx>
        <c:axId val="188117760"/>
        <c:scaling>
          <c:orientation val="minMax"/>
        </c:scaling>
        <c:delete val="1"/>
        <c:axPos val="l"/>
        <c:numFmt formatCode="#,##0.0" sourceLinked="1"/>
        <c:tickLblPos val="none"/>
        <c:crossAx val="188091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083"/>
          <c:y val="0.27091808175160237"/>
          <c:w val="6.9490246341192524E-2"/>
          <c:h val="0.52738769766322269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>
        <c:manualLayout>
          <c:layoutTarget val="inner"/>
          <c:xMode val="edge"/>
          <c:yMode val="edge"/>
          <c:x val="1.2905070168355343E-2"/>
          <c:y val="3.5273858460171309E-2"/>
          <c:w val="0.65841346218983865"/>
          <c:h val="0.870662518979372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2019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21593.4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2019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9402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2019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873.3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2019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12774</c:v>
                </c:pt>
              </c:numCache>
            </c:numRef>
          </c:val>
        </c:ser>
        <c:shape val="box"/>
        <c:axId val="188253312"/>
        <c:axId val="188254848"/>
        <c:axId val="0"/>
      </c:bar3DChart>
      <c:catAx>
        <c:axId val="188253312"/>
        <c:scaling>
          <c:orientation val="minMax"/>
        </c:scaling>
        <c:delete val="1"/>
        <c:axPos val="b"/>
        <c:numFmt formatCode="General" sourceLinked="1"/>
        <c:tickLblPos val="none"/>
        <c:crossAx val="188254848"/>
        <c:crosses val="autoZero"/>
        <c:auto val="1"/>
        <c:lblAlgn val="ctr"/>
        <c:lblOffset val="100"/>
      </c:catAx>
      <c:valAx>
        <c:axId val="188254848"/>
        <c:scaling>
          <c:orientation val="minMax"/>
        </c:scaling>
        <c:delete val="1"/>
        <c:axPos val="l"/>
        <c:numFmt formatCode="#,##0.0" sourceLinked="1"/>
        <c:tickLblPos val="none"/>
        <c:crossAx val="188253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461"/>
          <c:y val="0.27091808175160248"/>
          <c:w val="7.8093626453429654E-2"/>
          <c:h val="0.56266155612339774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405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dPt>
            <c:idx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0528E-3"/>
                  <c:y val="-0.38828603816538981"/>
                </c:manualLayout>
              </c:layout>
              <c:showVal val="1"/>
            </c:dLbl>
            <c:dLbl>
              <c:idx val="1"/>
              <c:layout>
                <c:manualLayout>
                  <c:x val="-6.1883962210826701E-3"/>
                  <c:y val="-0.39575307736088006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0.3584178813834387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22483.599999999984</c:v>
                </c:pt>
                <c:pt idx="1">
                  <c:v>17234</c:v>
                </c:pt>
                <c:pt idx="2">
                  <c:v>19630.7</c:v>
                </c:pt>
              </c:numCache>
            </c:numRef>
          </c:val>
        </c:ser>
        <c:overlap val="100"/>
        <c:axId val="188329984"/>
        <c:axId val="188331520"/>
      </c:barChart>
      <c:catAx>
        <c:axId val="18832998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188331520"/>
        <c:crosses val="autoZero"/>
        <c:auto val="1"/>
        <c:lblAlgn val="ctr"/>
        <c:lblOffset val="100"/>
      </c:catAx>
      <c:valAx>
        <c:axId val="188331520"/>
        <c:scaling>
          <c:orientation val="minMax"/>
        </c:scaling>
        <c:delete val="1"/>
        <c:axPos val="l"/>
        <c:numFmt formatCode="#,##0.0" sourceLinked="1"/>
        <c:tickLblPos val="none"/>
        <c:crossAx val="1883299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22483.599999999984</c:v>
                </c:pt>
                <c:pt idx="1">
                  <c:v>248510.4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17234</c:v>
                </c:pt>
                <c:pt idx="1">
                  <c:v>204762.8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19630.7</c:v>
                </c:pt>
                <c:pt idx="1">
                  <c:v>207324.79999999999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chemeClr val="bg1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chemeClr val="bg1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215853.7</c:v>
                </c:pt>
                <c:pt idx="1">
                  <c:v>47457.5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552E-2"/>
          <c:y val="0.2480675758249084"/>
          <c:w val="0.91341537448219989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22483.599999999984</c:v>
                </c:pt>
                <c:pt idx="1">
                  <c:v>17234</c:v>
                </c:pt>
                <c:pt idx="2">
                  <c:v>19630.7</c:v>
                </c:pt>
              </c:numCache>
            </c:numRef>
          </c:val>
        </c:ser>
        <c:marker val="1"/>
        <c:axId val="189071744"/>
        <c:axId val="189073280"/>
      </c:lineChart>
      <c:catAx>
        <c:axId val="189071744"/>
        <c:scaling>
          <c:orientation val="minMax"/>
        </c:scaling>
        <c:delete val="1"/>
        <c:axPos val="b"/>
        <c:numFmt formatCode="General" sourceLinked="1"/>
        <c:tickLblPos val="none"/>
        <c:crossAx val="189073280"/>
        <c:crosses val="autoZero"/>
        <c:auto val="1"/>
        <c:lblAlgn val="ctr"/>
        <c:lblOffset val="100"/>
      </c:catAx>
      <c:valAx>
        <c:axId val="189073280"/>
        <c:scaling>
          <c:orientation val="minMax"/>
        </c:scaling>
        <c:delete val="1"/>
        <c:axPos val="l"/>
        <c:numFmt formatCode="#,##0.0" sourceLinked="1"/>
        <c:tickLblPos val="none"/>
        <c:crossAx val="1890717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28910.2</c:v>
                </c:pt>
                <c:pt idx="1">
                  <c:v>242083.8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35529.5</c:v>
                </c:pt>
                <c:pt idx="1">
                  <c:v>186467.3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35614.800000000003</c:v>
                </c:pt>
                <c:pt idx="1">
                  <c:v>191340.7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28910.2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270994</c:v>
                </c:pt>
              </c:numCache>
            </c:numRef>
          </c:val>
        </c:ser>
        <c:shape val="box"/>
        <c:axId val="190110720"/>
        <c:axId val="190116608"/>
        <c:axId val="0"/>
      </c:bar3DChart>
      <c:catAx>
        <c:axId val="190110720"/>
        <c:scaling>
          <c:orientation val="minMax"/>
        </c:scaling>
        <c:axPos val="b"/>
        <c:numFmt formatCode="General" sourceLinked="1"/>
        <c:tickLblPos val="nextTo"/>
        <c:crossAx val="190116608"/>
        <c:crosses val="autoZero"/>
        <c:auto val="1"/>
        <c:lblAlgn val="ctr"/>
        <c:lblOffset val="100"/>
      </c:catAx>
      <c:valAx>
        <c:axId val="190116608"/>
        <c:scaling>
          <c:orientation val="minMax"/>
        </c:scaling>
        <c:delete val="1"/>
        <c:axPos val="l"/>
        <c:numFmt formatCode="#,##0.0" sourceLinked="1"/>
        <c:tickLblPos val="none"/>
        <c:crossAx val="190110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219"/>
          <c:w val="6.7431244321407194E-2"/>
          <c:h val="0.42311606954066244"/>
        </c:manualLayout>
      </c:layout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28677.200000000001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222272.3</c:v>
                </c:pt>
              </c:numCache>
            </c:numRef>
          </c:val>
        </c:ser>
        <c:shape val="box"/>
        <c:axId val="190220160"/>
        <c:axId val="190221696"/>
        <c:axId val="0"/>
      </c:bar3DChart>
      <c:catAx>
        <c:axId val="190220160"/>
        <c:scaling>
          <c:orientation val="minMax"/>
        </c:scaling>
        <c:axPos val="b"/>
        <c:numFmt formatCode="General" sourceLinked="1"/>
        <c:tickLblPos val="nextTo"/>
        <c:crossAx val="190221696"/>
        <c:crosses val="autoZero"/>
        <c:auto val="1"/>
        <c:lblAlgn val="ctr"/>
        <c:lblOffset val="100"/>
      </c:catAx>
      <c:valAx>
        <c:axId val="190221696"/>
        <c:scaling>
          <c:orientation val="minMax"/>
        </c:scaling>
        <c:delete val="1"/>
        <c:axPos val="l"/>
        <c:numFmt formatCode="#,##0.0" sourceLinked="1"/>
        <c:tickLblPos val="none"/>
        <c:crossAx val="190220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5361"/>
          <c:y val="0.28844196522967219"/>
          <c:w val="9.7911810240290095E-2"/>
          <c:h val="0.42311606954066244"/>
        </c:manualLayout>
      </c:layout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29155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227231</c:v>
                </c:pt>
              </c:numCache>
            </c:numRef>
          </c:val>
        </c:ser>
        <c:shape val="box"/>
        <c:axId val="190264064"/>
        <c:axId val="190265600"/>
        <c:axId val="0"/>
      </c:bar3DChart>
      <c:catAx>
        <c:axId val="190264064"/>
        <c:scaling>
          <c:orientation val="minMax"/>
        </c:scaling>
        <c:axPos val="b"/>
        <c:numFmt formatCode="General" sourceLinked="1"/>
        <c:tickLblPos val="nextTo"/>
        <c:crossAx val="190265600"/>
        <c:crosses val="autoZero"/>
        <c:auto val="1"/>
        <c:lblAlgn val="ctr"/>
        <c:lblOffset val="100"/>
      </c:catAx>
      <c:valAx>
        <c:axId val="190265600"/>
        <c:scaling>
          <c:orientation val="minMax"/>
        </c:scaling>
        <c:delete val="1"/>
        <c:axPos val="l"/>
        <c:numFmt formatCode="#,##0.0" sourceLinked="1"/>
        <c:tickLblPos val="none"/>
        <c:crossAx val="190264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2842"/>
          <c:y val="0.29982062924908293"/>
          <c:w val="0.29936894378554829"/>
          <c:h val="0.42311606954066244"/>
        </c:manualLayout>
      </c:layout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3.8009922765783237E-2"/>
          <c:y val="0.11060071608205149"/>
          <c:w val="0.61052539944121431"/>
          <c:h val="0.786815353849574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9999FF"/>
            </a:solidFill>
          </c:spPr>
          <c:dPt>
            <c:idx val="0"/>
            <c:spPr>
              <a:gradFill flip="none" rotWithShape="1">
                <a:gsLst>
                  <a:gs pos="0">
                    <a:srgbClr val="00CC00">
                      <a:shade val="30000"/>
                      <a:satMod val="115000"/>
                    </a:srgbClr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CC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008000"/>
                </a:solidFill>
                <a:prstDash val="solid"/>
              </a:ln>
              <a:effectLst/>
            </c:spPr>
          </c:dPt>
          <c:dPt>
            <c:idx val="1"/>
            <c:explosion val="12"/>
            <c:spPr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solidFill>
                  <a:srgbClr val="FF6600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6709923177260236"/>
                  <c:y val="-5.2531953813917433E-2"/>
                </c:manualLayout>
              </c:layout>
              <c:showVal val="1"/>
            </c:dLbl>
            <c:dLbl>
              <c:idx val="1"/>
              <c:layout>
                <c:manualLayout>
                  <c:x val="0.16602386257494023"/>
                  <c:y val="2.5597756405444441E-3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Областные средства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3440.1</c:v>
                </c:pt>
                <c:pt idx="1">
                  <c:v>2606.1999999999998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74104641338231"/>
          <c:y val="0.11488000041339075"/>
          <c:w val="0.30425424053733574"/>
          <c:h val="0.28226482587206225"/>
        </c:manualLayout>
      </c:layout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perspective val="30"/>
    </c:view3D>
    <c:floor>
      <c:spPr>
        <a:solidFill>
          <a:srgbClr val="008080"/>
        </a:solidFill>
        <a:ln>
          <a:solidFill>
            <a:srgbClr val="00CC99"/>
          </a:solidFill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6.5148371669726854E-2"/>
          <c:y val="1.6508986081649839E-2"/>
          <c:w val="0.89152399337088184"/>
          <c:h val="0.66399341514606736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Непрограммная часть расходов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00"/>
              </a:solidFill>
            </a:ln>
            <a:scene3d>
              <a:camera prst="orthographicFront"/>
              <a:lightRig rig="threePt" dir="t"/>
            </a:scene3d>
            <a:sp3d/>
          </c:spPr>
          <c:dLbls>
            <c:dLbl>
              <c:idx val="0"/>
              <c:layout>
                <c:manualLayout>
                  <c:x val="1.4054120092566861E-3"/>
                  <c:y val="-2.2558862968714188E-2"/>
                </c:manualLayout>
              </c:layout>
              <c:showVal val="1"/>
            </c:dLbl>
            <c:dLbl>
              <c:idx val="1"/>
              <c:layout>
                <c:manualLayout>
                  <c:x val="7.0270600462834284E-3"/>
                  <c:y val="-2.6660474417571252E-2"/>
                </c:manualLayout>
              </c:layout>
              <c:showVal val="1"/>
            </c:dLbl>
            <c:dLbl>
              <c:idx val="2"/>
              <c:layout>
                <c:manualLayout>
                  <c:x val="1.4053013468937521E-3"/>
                  <c:y val="-2.4609668693142621E-2"/>
                </c:manualLayout>
              </c:layout>
              <c:showVal val="1"/>
            </c:dLbl>
            <c:dLbl>
              <c:idx val="3"/>
              <c:layout>
                <c:manualLayout>
                  <c:x val="-4.2162360277700752E-3"/>
                  <c:y val="-2.2558862968714188E-2"/>
                </c:manualLayout>
              </c:layout>
              <c:showVal val="1"/>
            </c:dLbl>
            <c:dLbl>
              <c:idx val="4"/>
              <c:layout>
                <c:manualLayout>
                  <c:x val="4.2162360277700752E-3"/>
                  <c:y val="-1.84572515198571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5"/>
                <c:pt idx="0">
                  <c:v>2017 г (отчет)</c:v>
                </c:pt>
                <c:pt idx="1">
                  <c:v>2018 г (оценка)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3.3</c:v>
                </c:pt>
                <c:pt idx="1">
                  <c:v>4.5</c:v>
                </c:pt>
                <c:pt idx="2">
                  <c:v>3.4</c:v>
                </c:pt>
                <c:pt idx="3">
                  <c:v>2.6</c:v>
                </c:pt>
                <c:pt idx="4">
                  <c:v>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в рамках муниципальных программ</c:v>
                </c:pt>
              </c:strCache>
            </c:strRef>
          </c:tx>
          <c:spPr>
            <a:solidFill>
              <a:srgbClr val="00CC66"/>
            </a:soli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dPt>
            <c:idx val="0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Lbls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5"/>
                <c:pt idx="0">
                  <c:v>2017 г (отчет)</c:v>
                </c:pt>
                <c:pt idx="1">
                  <c:v>2018 г (оценка)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96.7</c:v>
                </c:pt>
                <c:pt idx="1">
                  <c:v>95.5</c:v>
                </c:pt>
                <c:pt idx="2">
                  <c:v>96.6</c:v>
                </c:pt>
                <c:pt idx="3">
                  <c:v>97.4</c:v>
                </c:pt>
                <c:pt idx="4">
                  <c:v>97.5</c:v>
                </c:pt>
              </c:numCache>
            </c:numRef>
          </c:val>
        </c:ser>
        <c:gapWidth val="100"/>
        <c:shape val="box"/>
        <c:axId val="191366656"/>
        <c:axId val="191368192"/>
        <c:axId val="0"/>
      </c:bar3DChart>
      <c:catAx>
        <c:axId val="191366656"/>
        <c:scaling>
          <c:orientation val="minMax"/>
        </c:scaling>
        <c:axPos val="b"/>
        <c:numFmt formatCode="General" sourceLinked="1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200" b="0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defRPr>
            </a:pPr>
            <a:endParaRPr lang="ru-RU"/>
          </a:p>
        </c:txPr>
        <c:crossAx val="191368192"/>
        <c:crosses val="autoZero"/>
        <c:auto val="1"/>
        <c:lblAlgn val="ctr"/>
        <c:lblOffset val="100"/>
      </c:catAx>
      <c:valAx>
        <c:axId val="191368192"/>
        <c:scaling>
          <c:orientation val="minMax"/>
        </c:scaling>
        <c:axPos val="l"/>
        <c:majorGridlines>
          <c:spPr>
            <a:ln w="9525" cap="flat" cmpd="sng" algn="ctr">
              <a:solidFill>
                <a:srgbClr val="008080"/>
              </a:solidFill>
              <a:prstDash val="solid"/>
            </a:ln>
            <a:effectLst/>
          </c:spPr>
        </c:majorGridlines>
        <c:numFmt formatCode="0%" sourceLinked="1"/>
        <c:tickLblPos val="nextTo"/>
        <c:txPr>
          <a:bodyPr/>
          <a:lstStyle/>
          <a:p>
            <a:pPr>
              <a:defRPr sz="1400" b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1366656"/>
        <c:crosses val="autoZero"/>
        <c:crossBetween val="between"/>
      </c:valAx>
      <c:spPr>
        <a:noFill/>
        <a:ln w="25400"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78139735384592957"/>
          <c:y val="0.11484096703741745"/>
          <c:w val="0.19402659722690188"/>
          <c:h val="0.25014027977200848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8.3976192908960989E-4"/>
          <c:y val="0"/>
          <c:w val="0.95212833494691052"/>
          <c:h val="0.955206747479828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</c:spPr>
          <c:dPt>
            <c:idx val="0"/>
            <c:spPr>
              <a:solidFill>
                <a:srgbClr val="0099FF"/>
              </a:solidFill>
              <a:ln>
                <a:noFill/>
              </a:ln>
            </c:spPr>
          </c:dPt>
          <c:dPt>
            <c:idx val="1"/>
            <c:spPr>
              <a:solidFill>
                <a:srgbClr val="0099FF"/>
              </a:solidFill>
              <a:ln>
                <a:noFill/>
              </a:ln>
            </c:spPr>
          </c:dPt>
          <c:dPt>
            <c:idx val="2"/>
            <c:spPr>
              <a:solidFill>
                <a:srgbClr val="0099FF"/>
              </a:solidFill>
              <a:ln>
                <a:noFill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74,4 %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74,5 %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77,2 %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201625.2</c:v>
                </c:pt>
                <c:pt idx="1">
                  <c:v>159537.9</c:v>
                </c:pt>
                <c:pt idx="2">
                  <c:v>167624.79999999999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66FF33"/>
            </a:solidFill>
          </c:spPr>
          <c:dLbls>
            <c:dLbl>
              <c:idx val="0"/>
              <c:layout>
                <c:manualLayout>
                  <c:x val="-4.1992688643060824E-3"/>
                  <c:y val="1.31872344010889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6 %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2597806592918247E-2"/>
                  <c:y val="1.6955015658542901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0,6</a:t>
                    </a:r>
                    <a:r>
                      <a:rPr lang="ru-RU" baseline="0" smtClean="0"/>
                      <a:t> 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1732.7</c:v>
                </c:pt>
                <c:pt idx="1">
                  <c:v>1332.5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21,5 %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24,8 %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22,8 %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58296</c:v>
                </c:pt>
                <c:pt idx="1">
                  <c:v>53087.7</c:v>
                </c:pt>
                <c:pt idx="2">
                  <c:v>49492.9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-4.1992688643060824E-3"/>
                  <c:y val="1.13033437723619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0,1</a:t>
                    </a:r>
                    <a:r>
                      <a:rPr lang="ru-RU" baseline="0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2597806592918247E-2"/>
                  <c:y val="7.535562514908011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0,1 %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103.3</c:v>
                </c:pt>
                <c:pt idx="1">
                  <c:v>99</c:v>
                </c:pt>
                <c:pt idx="2">
                  <c:v>0</c:v>
                </c:pt>
              </c:numCache>
            </c:numRef>
          </c:val>
        </c:ser>
        <c:overlap val="100"/>
        <c:axId val="191962112"/>
        <c:axId val="191992576"/>
      </c:barChart>
      <c:catAx>
        <c:axId val="19196211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3366"/>
            </a:solidFill>
          </a:ln>
        </c:spPr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91992576"/>
        <c:crosses val="autoZero"/>
        <c:auto val="1"/>
        <c:lblAlgn val="ctr"/>
        <c:lblOffset val="100"/>
      </c:catAx>
      <c:valAx>
        <c:axId val="191992576"/>
        <c:scaling>
          <c:orientation val="minMax"/>
        </c:scaling>
        <c:delete val="1"/>
        <c:axPos val="l"/>
        <c:numFmt formatCode="General" sourceLinked="1"/>
        <c:tickLblPos val="none"/>
        <c:crossAx val="1919621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38699.699999999997</c:v>
                </c:pt>
                <c:pt idx="1">
                  <c:v>224769.4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462"/>
          <c:h val="0.8379268500683049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Val val="1"/>
            </c:dLbl>
            <c:delete val="1"/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23897.1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33CC"/>
            </a:solidFill>
          </c:spPr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19199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2247603565222422E-2"/>
                  <c:y val="0.24250777691367617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15861.7</c:v>
                </c:pt>
              </c:numCache>
            </c:numRef>
          </c:val>
        </c:ser>
        <c:shape val="cylinder"/>
        <c:axId val="192196608"/>
        <c:axId val="192198144"/>
        <c:axId val="0"/>
      </c:bar3DChart>
      <c:catAx>
        <c:axId val="19219660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92198144"/>
        <c:crosses val="autoZero"/>
        <c:auto val="1"/>
        <c:lblAlgn val="ctr"/>
        <c:lblOffset val="100"/>
      </c:catAx>
      <c:valAx>
        <c:axId val="19219814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219660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473"/>
          <c:h val="0.6690097813857941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34326.1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 sz="12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33861.199999999997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1106563215225214E-2"/>
                  <c:y val="0.1555245817757339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33631.199999999997</c:v>
                </c:pt>
              </c:numCache>
            </c:numRef>
          </c:val>
        </c:ser>
        <c:shape val="cylinder"/>
        <c:axId val="192388480"/>
        <c:axId val="192435328"/>
        <c:axId val="0"/>
      </c:bar3DChart>
      <c:catAx>
        <c:axId val="19238848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92435328"/>
        <c:crosses val="autoZero"/>
        <c:auto val="1"/>
        <c:lblAlgn val="ctr"/>
        <c:lblOffset val="100"/>
      </c:catAx>
      <c:valAx>
        <c:axId val="19243532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2388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37603396043661"/>
          <c:y val="0.39213749912561291"/>
          <c:w val="0.1782433831280458"/>
          <c:h val="0.20919280573763421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23098010074352326"/>
          <c:y val="3.9575123461227692E-2"/>
          <c:w val="0.61280855799450484"/>
          <c:h val="0.8296467059215643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1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151874.70000000001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1.9966334977455421E-2"/>
                  <c:y val="0.2410380328111703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118883.8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2.9949502466183098E-2"/>
                  <c:y val="0.2380985446061549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126870</c:v>
                </c:pt>
              </c:numCache>
            </c:numRef>
          </c:val>
        </c:ser>
        <c:shape val="cylinder"/>
        <c:axId val="195035136"/>
        <c:axId val="195036672"/>
        <c:axId val="0"/>
      </c:bar3DChart>
      <c:catAx>
        <c:axId val="19503513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95036672"/>
        <c:crosses val="autoZero"/>
        <c:auto val="1"/>
        <c:lblAlgn val="ctr"/>
        <c:lblOffset val="100"/>
      </c:catAx>
      <c:valAx>
        <c:axId val="19503667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503513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8094327902960294"/>
          <c:y val="2.3576299671210582E-2"/>
          <c:w val="0.61280855799450495"/>
          <c:h val="0.7489023096289608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5653715243760852E-2"/>
                  <c:y val="0.16253030719042547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49642.1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2.5653715243760852E-2"/>
                  <c:y val="0.1600677267784483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40566.9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6.4134288109402113E-3"/>
                  <c:y val="0.1773057896622814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40754.800000000003</c:v>
                </c:pt>
              </c:numCache>
            </c:numRef>
          </c:val>
        </c:ser>
        <c:shape val="cylinder"/>
        <c:axId val="195357696"/>
        <c:axId val="195851008"/>
        <c:axId val="0"/>
      </c:bar3DChart>
      <c:catAx>
        <c:axId val="19535769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95851008"/>
        <c:crosses val="autoZero"/>
        <c:auto val="1"/>
        <c:lblAlgn val="ctr"/>
        <c:lblOffset val="100"/>
      </c:catAx>
      <c:valAx>
        <c:axId val="19585100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535769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507"/>
          <c:h val="0.8233419240916425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A50021"/>
            </a:solidFill>
          </c:spPr>
          <c:dLbls>
            <c:dLbl>
              <c:idx val="0"/>
              <c:layout>
                <c:manualLayout>
                  <c:x val="2.2222222222222251E-2"/>
                  <c:y val="0.2107598851121848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993300"/>
            </a:solidFill>
          </c:spPr>
          <c:dLbls>
            <c:dLbl>
              <c:idx val="0"/>
              <c:layout>
                <c:manualLayout>
                  <c:x val="2.2222222222222251E-2"/>
                  <c:y val="0.2107598851121848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00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96035712"/>
        <c:axId val="196037248"/>
        <c:axId val="0"/>
      </c:bar3DChart>
      <c:catAx>
        <c:axId val="19603571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96037248"/>
        <c:crosses val="autoZero"/>
        <c:auto val="1"/>
        <c:lblAlgn val="ctr"/>
        <c:lblOffset val="100"/>
      </c:catAx>
      <c:valAx>
        <c:axId val="19603724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6035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8197725284602"/>
          <c:y val="0.41721605831591357"/>
          <c:w val="0.1642069116360455"/>
          <c:h val="0.15138643225956341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8786"/>
          <c:h val="0.8037393208664198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1.9444444444444445E-2"/>
                  <c:y val="0.26170927244642966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7777777777777991E-2"/>
                  <c:y val="0.26170927244642966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99FF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97499136"/>
        <c:axId val="197505024"/>
        <c:axId val="0"/>
      </c:bar3DChart>
      <c:catAx>
        <c:axId val="19749913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97505024"/>
        <c:crosses val="autoZero"/>
        <c:auto val="1"/>
        <c:lblAlgn val="ctr"/>
        <c:lblOffset val="100"/>
      </c:catAx>
      <c:valAx>
        <c:axId val="19750502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749913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159370239464922"/>
          <c:y val="2.6485714550235222E-2"/>
          <c:w val="0.65606887494680965"/>
          <c:h val="0.8714731233587823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2.0749328505982996E-2"/>
                  <c:y val="0.2929646165280889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71.5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99219456"/>
        <c:axId val="199836416"/>
        <c:axId val="0"/>
      </c:bar3DChart>
      <c:catAx>
        <c:axId val="19921945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99836416"/>
        <c:crosses val="autoZero"/>
        <c:auto val="1"/>
        <c:lblAlgn val="ctr"/>
        <c:lblOffset val="100"/>
      </c:catAx>
      <c:valAx>
        <c:axId val="1998364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9219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27381472395338763"/>
          <c:w val="0.20443098914935517"/>
          <c:h val="0.2188959743872363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75438560275627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99FF"/>
            </a:solidFill>
          </c:spPr>
          <c:dLbls>
            <c:dLbl>
              <c:idx val="0"/>
              <c:layout>
                <c:manualLayout>
                  <c:x val="3.0794638338244598E-2"/>
                  <c:y val="0.32435243023115817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1.9596588033428505E-2"/>
                  <c:y val="0.32435243023115817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00110080"/>
        <c:axId val="200111616"/>
        <c:axId val="0"/>
      </c:bar3DChart>
      <c:catAx>
        <c:axId val="20011008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00111616"/>
        <c:crosses val="autoZero"/>
        <c:auto val="1"/>
        <c:lblAlgn val="ctr"/>
        <c:lblOffset val="100"/>
      </c:catAx>
      <c:valAx>
        <c:axId val="20011161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0110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6914"/>
          <c:y val="0.26843915602846774"/>
          <c:w val="0.20443098914935512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7847782994872016E-2"/>
                  <c:y val="0.3028974494060817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FF99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00813184"/>
        <c:axId val="200843648"/>
        <c:axId val="0"/>
      </c:bar3DChart>
      <c:catAx>
        <c:axId val="20081318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00843648"/>
        <c:crosses val="autoZero"/>
        <c:auto val="1"/>
        <c:lblAlgn val="ctr"/>
        <c:lblOffset val="100"/>
      </c:catAx>
      <c:valAx>
        <c:axId val="20084364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0813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6925"/>
          <c:y val="0.26843915602846774"/>
          <c:w val="0.20443098914935517"/>
          <c:h val="0.234135986043565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2.7847782994872016E-2"/>
                  <c:y val="0.3028974494060817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00520448"/>
        <c:axId val="200521984"/>
        <c:axId val="0"/>
      </c:bar3DChart>
      <c:catAx>
        <c:axId val="20052044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00521984"/>
        <c:crosses val="autoZero"/>
        <c:auto val="1"/>
        <c:lblAlgn val="ctr"/>
        <c:lblOffset val="100"/>
      </c:catAx>
      <c:valAx>
        <c:axId val="20052198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0520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4902"/>
          <c:y val="0.26843915602846774"/>
          <c:w val="0.21061938537043751"/>
          <c:h val="0.234135986043565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38937.5</c:v>
                </c:pt>
                <c:pt idx="1">
                  <c:v>187270.6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1.3971796773065049E-2"/>
                  <c:y val="0.3238505551723820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99FF66"/>
            </a:solidFill>
          </c:spPr>
          <c:dLbls>
            <c:dLbl>
              <c:idx val="0"/>
              <c:layout>
                <c:manualLayout>
                  <c:x val="1.3971796773065023E-2"/>
                  <c:y val="0.3238505551723820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38.5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66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01864704"/>
        <c:axId val="201866240"/>
        <c:axId val="0"/>
      </c:bar3DChart>
      <c:catAx>
        <c:axId val="2018647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01866240"/>
        <c:crosses val="autoZero"/>
        <c:auto val="1"/>
        <c:lblAlgn val="ctr"/>
        <c:lblOffset val="100"/>
      </c:catAx>
      <c:valAx>
        <c:axId val="2018662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1864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49974"/>
          <c:y val="0.26843915602846774"/>
          <c:w val="0.21458267386723773"/>
          <c:h val="0.22813411727753438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00FF"/>
            </a:solidFill>
          </c:spPr>
          <c:dLbls>
            <c:dLbl>
              <c:idx val="0"/>
              <c:layout>
                <c:manualLayout>
                  <c:x val="2.8345064834066042E-2"/>
                  <c:y val="0.15021740513054399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FFCC"/>
            </a:solidFill>
          </c:spPr>
          <c:dLbls>
            <c:dLbl>
              <c:idx val="0"/>
              <c:layout>
                <c:manualLayout>
                  <c:x val="1.5747258241147821E-2"/>
                  <c:y val="0.1354419226586871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99FF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02037888"/>
        <c:axId val="202051968"/>
        <c:axId val="0"/>
      </c:bar3DChart>
      <c:catAx>
        <c:axId val="20203788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02051968"/>
        <c:crosses val="autoZero"/>
        <c:auto val="1"/>
        <c:lblAlgn val="ctr"/>
        <c:lblOffset val="100"/>
      </c:catAx>
      <c:valAx>
        <c:axId val="2020519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2037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6958"/>
          <c:y val="0.26843915602846774"/>
          <c:w val="0.20443098914935526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2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66CC"/>
            </a:solidFill>
          </c:spPr>
          <c:dLbls>
            <c:dLbl>
              <c:idx val="0"/>
              <c:layout>
                <c:manualLayout>
                  <c:x val="-3.1494516482295483E-3"/>
                  <c:y val="0.216234953487439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FFCC"/>
            </a:solidFill>
          </c:spPr>
          <c:dLbls>
            <c:dLbl>
              <c:idx val="0"/>
              <c:layout>
                <c:manualLayout>
                  <c:x val="1.5747258241147841E-2"/>
                  <c:y val="0.30217448628372856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99CC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02412416"/>
        <c:axId val="202413952"/>
        <c:axId val="0"/>
      </c:bar3DChart>
      <c:catAx>
        <c:axId val="20241241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02413952"/>
        <c:crosses val="autoZero"/>
        <c:auto val="1"/>
        <c:lblAlgn val="ctr"/>
        <c:lblOffset val="100"/>
      </c:catAx>
      <c:valAx>
        <c:axId val="20241395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2412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698"/>
          <c:y val="0.26843915602846774"/>
          <c:w val="0.20443098914935529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764808104"/>
          <c:y val="2.0879011809145399E-2"/>
          <c:w val="0.65606887494680965"/>
          <c:h val="0.8810373193828134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-3.1494516482295483E-3"/>
                  <c:y val="0.27797743327707891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CC00"/>
            </a:solidFill>
          </c:spPr>
          <c:dLbls>
            <c:dLbl>
              <c:idx val="0"/>
              <c:layout>
                <c:manualLayout>
                  <c:x val="2.4660781925697983E-2"/>
                  <c:y val="0.24431354032558475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99FF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02499584"/>
        <c:axId val="202501120"/>
        <c:axId val="0"/>
      </c:bar3DChart>
      <c:catAx>
        <c:axId val="20249958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02501120"/>
        <c:crosses val="autoZero"/>
        <c:auto val="1"/>
        <c:lblAlgn val="ctr"/>
        <c:lblOffset val="100"/>
      </c:catAx>
      <c:valAx>
        <c:axId val="2025011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2499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294"/>
          <c:y val="0.26843906551220392"/>
          <c:w val="0.20443098914935531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F8F8F8"/>
            </a:solidFill>
          </c:spPr>
          <c:dLbls>
            <c:dLbl>
              <c:idx val="0"/>
              <c:layout>
                <c:manualLayout>
                  <c:x val="1.8896709889377455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33CC"/>
            </a:solidFill>
          </c:spPr>
          <c:dLbls>
            <c:dLbl>
              <c:idx val="0"/>
              <c:layout>
                <c:manualLayout>
                  <c:x val="2.5195613185836494E-2"/>
                  <c:y val="0.25405632091933633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3300"/>
            </a:solidFill>
          </c:spPr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02886144"/>
        <c:axId val="203117312"/>
        <c:axId val="0"/>
      </c:bar3DChart>
      <c:catAx>
        <c:axId val="20288614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03117312"/>
        <c:crosses val="autoZero"/>
        <c:auto val="1"/>
        <c:lblAlgn val="ctr"/>
        <c:lblOffset val="100"/>
      </c:catAx>
      <c:valAx>
        <c:axId val="20311731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2886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34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Общая стоимость проекта, млн.руб.</a:t>
            </a:r>
          </a:p>
        </c:rich>
      </c:tx>
      <c:layout/>
      <c:overlay val="1"/>
    </c:title>
    <c:view3D>
      <c:rotX val="10"/>
      <c:rotY val="10"/>
      <c:perspective val="20"/>
    </c:view3D>
    <c:plotArea>
      <c:layout>
        <c:manualLayout>
          <c:layoutTarget val="inner"/>
          <c:xMode val="edge"/>
          <c:yMode val="edge"/>
          <c:x val="0.12515507436570417"/>
          <c:y val="0.1058264261983359"/>
          <c:w val="0.7812419072615967"/>
          <c:h val="0.7550455060909414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Лист1!$D$11</c:f>
              <c:strCache>
                <c:ptCount val="1"/>
                <c:pt idx="0">
                  <c:v>План согласно бизнес-плана 2012г.</c:v>
                </c:pt>
              </c:strCache>
            </c:strRef>
          </c:tx>
          <c:spPr>
            <a:solidFill>
              <a:srgbClr val="33CC33"/>
            </a:solidFill>
          </c:spPr>
          <c:dLbls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Лист1!$E$11</c:f>
              <c:numCache>
                <c:formatCode>#,##0</c:formatCode>
                <c:ptCount val="1"/>
                <c:pt idx="0">
                  <c:v>7729</c:v>
                </c:pt>
              </c:numCache>
            </c:numRef>
          </c:val>
        </c:ser>
        <c:ser>
          <c:idx val="1"/>
          <c:order val="1"/>
          <c:tx>
            <c:strRef>
              <c:f>Лист1!$D$12</c:f>
              <c:strCache>
                <c:ptCount val="1"/>
                <c:pt idx="0">
                  <c:v>Факт на 01.01.2019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2.5000000000000015E-2"/>
                  <c:y val="1.5044832848180455E-17"/>
                </c:manualLayout>
              </c:layout>
              <c:showVal val="1"/>
            </c:dLbl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Лист1!$E$12</c:f>
              <c:numCache>
                <c:formatCode>#,##0</c:formatCode>
                <c:ptCount val="1"/>
                <c:pt idx="0">
                  <c:v>7913</c:v>
                </c:pt>
              </c:numCache>
            </c:numRef>
          </c:val>
        </c:ser>
        <c:shape val="cylinder"/>
        <c:axId val="203549312"/>
        <c:axId val="203555200"/>
        <c:axId val="0"/>
      </c:bar3DChart>
      <c:catAx>
        <c:axId val="203549312"/>
        <c:scaling>
          <c:orientation val="minMax"/>
        </c:scaling>
        <c:delete val="1"/>
        <c:axPos val="b"/>
        <c:tickLblPos val="none"/>
        <c:crossAx val="203555200"/>
        <c:crosses val="autoZero"/>
        <c:auto val="1"/>
        <c:lblAlgn val="ctr"/>
        <c:lblOffset val="100"/>
      </c:catAx>
      <c:valAx>
        <c:axId val="203555200"/>
        <c:scaling>
          <c:orientation val="minMax"/>
          <c:min val="0"/>
        </c:scaling>
        <c:axPos val="l"/>
        <c:majorGridlines/>
        <c:numFmt formatCode="#,##0" sourceLinked="1"/>
        <c:tickLblPos val="nextTo"/>
        <c:crossAx val="20354931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externalData r:id="rId2"/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Создано рабочих</a:t>
            </a:r>
            <a:r>
              <a:rPr lang="ru-RU" sz="1600" baseline="0"/>
              <a:t> мест, чел.</a:t>
            </a:r>
            <a:endParaRPr lang="ru-RU" sz="1600"/>
          </a:p>
        </c:rich>
      </c:tx>
      <c:layout/>
      <c:overlay val="1"/>
    </c:title>
    <c:view3D>
      <c:rotX val="10"/>
      <c:rotY val="10"/>
      <c:perspective val="20"/>
    </c:view3D>
    <c:plotArea>
      <c:layout>
        <c:manualLayout>
          <c:layoutTarget val="inner"/>
          <c:xMode val="edge"/>
          <c:yMode val="edge"/>
          <c:x val="0.12515507436570417"/>
          <c:y val="0.1058264261983359"/>
          <c:w val="0.7812419072615967"/>
          <c:h val="0.7550455060909414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Лист1!$D$11</c:f>
              <c:strCache>
                <c:ptCount val="1"/>
                <c:pt idx="0">
                  <c:v>План согласно бизнес-плана 2012г.</c:v>
                </c:pt>
              </c:strCache>
            </c:strRef>
          </c:tx>
          <c:spPr>
            <a:solidFill>
              <a:srgbClr val="CC00FF"/>
            </a:solidFill>
          </c:spPr>
          <c:dLbls>
            <c:dLbl>
              <c:idx val="0"/>
              <c:layout>
                <c:manualLayout>
                  <c:x val="3.3594150914448624E-2"/>
                  <c:y val="-1.749116948438236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Лист1!$F$11</c:f>
              <c:numCache>
                <c:formatCode>#,##0</c:formatCode>
                <c:ptCount val="1"/>
                <c:pt idx="0">
                  <c:v>276</c:v>
                </c:pt>
              </c:numCache>
            </c:numRef>
          </c:val>
        </c:ser>
        <c:ser>
          <c:idx val="1"/>
          <c:order val="1"/>
          <c:tx>
            <c:strRef>
              <c:f>Лист1!$D$12</c:f>
              <c:strCache>
                <c:ptCount val="1"/>
                <c:pt idx="0">
                  <c:v>Факт на 01.01.2019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2.709966749726242E-2"/>
                  <c:y val="-4.6299492893810704E-2"/>
                </c:manualLayout>
              </c:layout>
              <c:spPr/>
              <c:txPr>
                <a:bodyPr/>
                <a:lstStyle/>
                <a:p>
                  <a:pPr algn="ctr">
                    <a:defRPr lang="ru-RU" sz="14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Лист1!$F$12</c:f>
              <c:numCache>
                <c:formatCode>#,##0</c:formatCode>
                <c:ptCount val="1"/>
                <c:pt idx="0">
                  <c:v>61</c:v>
                </c:pt>
              </c:numCache>
            </c:numRef>
          </c:val>
        </c:ser>
        <c:shape val="cylinder"/>
        <c:axId val="203602176"/>
        <c:axId val="203616256"/>
        <c:axId val="0"/>
      </c:bar3DChart>
      <c:catAx>
        <c:axId val="203602176"/>
        <c:scaling>
          <c:orientation val="minMax"/>
        </c:scaling>
        <c:delete val="1"/>
        <c:axPos val="b"/>
        <c:tickLblPos val="none"/>
        <c:crossAx val="203616256"/>
        <c:crosses val="autoZero"/>
        <c:auto val="1"/>
        <c:lblAlgn val="ctr"/>
        <c:lblOffset val="100"/>
      </c:catAx>
      <c:valAx>
        <c:axId val="203616256"/>
        <c:scaling>
          <c:orientation val="minMax"/>
          <c:min val="0"/>
        </c:scaling>
        <c:axPos val="l"/>
        <c:majorGridlines/>
        <c:numFmt formatCode="#,##0" sourceLinked="1"/>
        <c:tickLblPos val="nextTo"/>
        <c:crossAx val="20360217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44211.7</c:v>
                </c:pt>
                <c:pt idx="1">
                  <c:v>183019.3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136E9B-E795-4000-9186-091CD5ACFE93}" type="doc">
      <dgm:prSet loTypeId="urn:microsoft.com/office/officeart/2005/8/layout/hierarchy4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7EF4DF-7B7E-4452-A1F3-2CC85F6D5D7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dirty="0">
            <a:latin typeface="Book Antiqua" pitchFamily="18" charset="0"/>
          </a:endParaRPr>
        </a:p>
      </dgm:t>
    </dgm:pt>
    <dgm:pt modelId="{54F43DD6-F0CB-4139-BECF-189AD2485C39}" type="parTrans" cxnId="{8FB4B279-91DE-40AA-A09E-22C4218D967F}">
      <dgm:prSet/>
      <dgm:spPr/>
      <dgm:t>
        <a:bodyPr/>
        <a:lstStyle/>
        <a:p>
          <a:endParaRPr lang="ru-RU"/>
        </a:p>
      </dgm:t>
    </dgm:pt>
    <dgm:pt modelId="{0EA32807-10B1-4E13-AD3F-A8CA454D4139}" type="sibTrans" cxnId="{8FB4B279-91DE-40AA-A09E-22C4218D967F}">
      <dgm:prSet/>
      <dgm:spPr/>
      <dgm:t>
        <a:bodyPr/>
        <a:lstStyle/>
        <a:p>
          <a:endParaRPr lang="ru-RU"/>
        </a:p>
      </dgm:t>
    </dgm:pt>
    <dgm:pt modelId="{8D332EC7-7926-459C-8373-35F8A3EA68D9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Федеральный бюджет</a:t>
          </a:r>
          <a:endParaRPr lang="ru-RU" sz="2000" dirty="0">
            <a:latin typeface="Book Antiqua" pitchFamily="18" charset="0"/>
          </a:endParaRPr>
        </a:p>
      </dgm:t>
    </dgm:pt>
    <dgm:pt modelId="{F616E851-136D-493C-98E8-3DFE4612A0E1}" type="parTrans" cxnId="{3EEE670B-C165-416A-988A-BD1FF65C8E4A}">
      <dgm:prSet/>
      <dgm:spPr/>
      <dgm:t>
        <a:bodyPr/>
        <a:lstStyle/>
        <a:p>
          <a:endParaRPr lang="ru-RU"/>
        </a:p>
      </dgm:t>
    </dgm:pt>
    <dgm:pt modelId="{CC72C422-CCE7-48DE-9D43-1EA8E31A100B}" type="sibTrans" cxnId="{3EEE670B-C165-416A-988A-BD1FF65C8E4A}">
      <dgm:prSet/>
      <dgm:spPr/>
      <dgm:t>
        <a:bodyPr/>
        <a:lstStyle/>
        <a:p>
          <a:endParaRPr lang="ru-RU"/>
        </a:p>
      </dgm:t>
    </dgm:pt>
    <dgm:pt modelId="{E09E7223-1A0F-4946-BDAD-6AD3E460DD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A42C5240-5DD4-4BD3-B98C-9D472C22E2C3}" type="parTrans" cxnId="{AD66275F-320A-4438-83EA-42DF4CA831ED}">
      <dgm:prSet/>
      <dgm:spPr/>
      <dgm:t>
        <a:bodyPr/>
        <a:lstStyle/>
        <a:p>
          <a:endParaRPr lang="ru-RU"/>
        </a:p>
      </dgm:t>
    </dgm:pt>
    <dgm:pt modelId="{C6BA20E2-9EEB-4E31-9FBC-A22D0C8B58E3}" type="sibTrans" cxnId="{AD66275F-320A-4438-83EA-42DF4CA831ED}">
      <dgm:prSet/>
      <dgm:spPr/>
      <dgm:t>
        <a:bodyPr/>
        <a:lstStyle/>
        <a:p>
          <a:endParaRPr lang="ru-RU"/>
        </a:p>
      </dgm:t>
    </dgm:pt>
    <dgm:pt modelId="{6CA30C98-427E-4973-88EA-2E3F09D1E7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752B6304-6D7A-4278-9C0B-2215544BF2BC}" type="parTrans" cxnId="{C64A90A4-CD14-413A-BFA5-0445E0B5FD6B}">
      <dgm:prSet/>
      <dgm:spPr/>
      <dgm:t>
        <a:bodyPr/>
        <a:lstStyle/>
        <a:p>
          <a:endParaRPr lang="ru-RU"/>
        </a:p>
      </dgm:t>
    </dgm:pt>
    <dgm:pt modelId="{96E07E79-72A5-4E9B-9AD7-7070FF03366D}" type="sibTrans" cxnId="{C64A90A4-CD14-413A-BFA5-0445E0B5FD6B}">
      <dgm:prSet/>
      <dgm:spPr/>
      <dgm:t>
        <a:bodyPr/>
        <a:lstStyle/>
        <a:p>
          <a:endParaRPr lang="ru-RU"/>
        </a:p>
      </dgm:t>
    </dgm:pt>
    <dgm:pt modelId="{CC27D48C-7A52-4A32-9A87-CA812D8CCADA}">
      <dgm:prSet custT="1"/>
      <dgm:spPr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CD28E13B-829D-40D9-85B0-FB6401E7D2B8}" type="parTrans" cxnId="{8685A64D-E07D-46F2-96F2-6367D6F8B4F8}">
      <dgm:prSet/>
      <dgm:spPr/>
      <dgm:t>
        <a:bodyPr/>
        <a:lstStyle/>
        <a:p>
          <a:endParaRPr lang="ru-RU"/>
        </a:p>
      </dgm:t>
    </dgm:pt>
    <dgm:pt modelId="{5D084FFB-E535-4C8E-AD6E-4497BA9BEDFD}" type="sibTrans" cxnId="{8685A64D-E07D-46F2-96F2-6367D6F8B4F8}">
      <dgm:prSet/>
      <dgm:spPr/>
      <dgm:t>
        <a:bodyPr/>
        <a:lstStyle/>
        <a:p>
          <a:endParaRPr lang="ru-RU"/>
        </a:p>
      </dgm:t>
    </dgm:pt>
    <dgm:pt modelId="{9379179C-FC87-4924-A7D0-159D7B41B92A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0F59CA8B-6A86-4EC4-86CF-605F95867019}" type="parTrans" cxnId="{761CB0A0-53C1-4C0A-9CAD-DB4284E69CAF}">
      <dgm:prSet/>
      <dgm:spPr/>
      <dgm:t>
        <a:bodyPr/>
        <a:lstStyle/>
        <a:p>
          <a:endParaRPr lang="ru-RU"/>
        </a:p>
      </dgm:t>
    </dgm:pt>
    <dgm:pt modelId="{D658CCE4-29A2-4F16-A07F-097B5395B816}" type="sibTrans" cxnId="{761CB0A0-53C1-4C0A-9CAD-DB4284E69CAF}">
      <dgm:prSet/>
      <dgm:spPr/>
      <dgm:t>
        <a:bodyPr/>
        <a:lstStyle/>
        <a:p>
          <a:endParaRPr lang="ru-RU"/>
        </a:p>
      </dgm:t>
    </dgm:pt>
    <dgm:pt modelId="{6000A9ED-D355-41ED-B622-EA546EB0705F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dirty="0">
            <a:latin typeface="Book Antiqua" pitchFamily="18" charset="0"/>
          </a:endParaRPr>
        </a:p>
      </dgm:t>
    </dgm:pt>
    <dgm:pt modelId="{D6AFF350-9EA9-4A66-88D4-89E02AAF5324}" type="parTrans" cxnId="{9AB86262-B912-47BA-86B7-81A4EADE0624}">
      <dgm:prSet/>
      <dgm:spPr/>
      <dgm:t>
        <a:bodyPr/>
        <a:lstStyle/>
        <a:p>
          <a:endParaRPr lang="ru-RU"/>
        </a:p>
      </dgm:t>
    </dgm:pt>
    <dgm:pt modelId="{5EA1A7C1-C1AC-4FDA-918E-ECEE0BFB41A2}" type="sibTrans" cxnId="{9AB86262-B912-47BA-86B7-81A4EADE0624}">
      <dgm:prSet/>
      <dgm:spPr/>
      <dgm:t>
        <a:bodyPr/>
        <a:lstStyle/>
        <a:p>
          <a:endParaRPr lang="ru-RU"/>
        </a:p>
      </dgm:t>
    </dgm:pt>
    <dgm:pt modelId="{D9AFB621-620B-4E39-994B-AC6E23327E70}">
      <dgm:prSet custT="1"/>
      <dgm:spPr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округов</a:t>
          </a:r>
          <a:endParaRPr lang="ru-RU" sz="2000" dirty="0">
            <a:latin typeface="Book Antiqua" pitchFamily="18" charset="0"/>
          </a:endParaRPr>
        </a:p>
      </dgm:t>
    </dgm:pt>
    <dgm:pt modelId="{1A187E53-64D8-450D-B622-C3E3DE2787B1}" type="parTrans" cxnId="{127B5448-DB53-4CD3-A71B-393BE4307FE7}">
      <dgm:prSet/>
      <dgm:spPr/>
      <dgm:t>
        <a:bodyPr/>
        <a:lstStyle/>
        <a:p>
          <a:endParaRPr lang="ru-RU"/>
        </a:p>
      </dgm:t>
    </dgm:pt>
    <dgm:pt modelId="{255025E0-8FB0-47A5-986D-40C126ADA5D9}" type="sibTrans" cxnId="{127B5448-DB53-4CD3-A71B-393BE4307FE7}">
      <dgm:prSet/>
      <dgm:spPr/>
      <dgm:t>
        <a:bodyPr/>
        <a:lstStyle/>
        <a:p>
          <a:endParaRPr lang="ru-RU"/>
        </a:p>
      </dgm:t>
    </dgm:pt>
    <dgm:pt modelId="{C6DEC220-FC8C-4A2C-AA26-ACB09DD750A9}" type="pres">
      <dgm:prSet presAssocID="{C6136E9B-E795-4000-9186-091CD5ACFE9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2449D9-CF25-45B4-A68C-6F7FB8D8A59E}" type="pres">
      <dgm:prSet presAssocID="{ED7EF4DF-7B7E-4452-A1F3-2CC85F6D5D74}" presName="vertOne" presStyleCnt="0"/>
      <dgm:spPr/>
    </dgm:pt>
    <dgm:pt modelId="{318A0855-F825-4BA9-876E-C283E8BD291F}" type="pres">
      <dgm:prSet presAssocID="{ED7EF4DF-7B7E-4452-A1F3-2CC85F6D5D74}" presName="txOne" presStyleLbl="node0" presStyleIdx="0" presStyleCnt="1" custScaleX="95074" custScaleY="59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984CA8-D904-43F3-9B2F-FC52A79F28C2}" type="pres">
      <dgm:prSet presAssocID="{ED7EF4DF-7B7E-4452-A1F3-2CC85F6D5D74}" presName="parTransOne" presStyleCnt="0"/>
      <dgm:spPr/>
    </dgm:pt>
    <dgm:pt modelId="{E330D71D-9642-4C33-A9EA-9EA8FA3BF3DC}" type="pres">
      <dgm:prSet presAssocID="{ED7EF4DF-7B7E-4452-A1F3-2CC85F6D5D74}" presName="horzOne" presStyleCnt="0"/>
      <dgm:spPr/>
    </dgm:pt>
    <dgm:pt modelId="{336FE233-F263-4486-BC5D-50FBAD2F045F}" type="pres">
      <dgm:prSet presAssocID="{8D332EC7-7926-459C-8373-35F8A3EA68D9}" presName="vertTwo" presStyleCnt="0"/>
      <dgm:spPr/>
    </dgm:pt>
    <dgm:pt modelId="{1D6D34B5-A555-407C-A694-5FBD1E80F5A7}" type="pres">
      <dgm:prSet presAssocID="{8D332EC7-7926-459C-8373-35F8A3EA68D9}" presName="txTwo" presStyleLbl="node2" presStyleIdx="0" presStyleCnt="2" custScaleX="667944" custScaleY="78260" custLinFactNeighborX="8081" custLinFactNeighborY="-14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5BEB11-7DF5-4D95-A0AB-F3ADA329A21D}" type="pres">
      <dgm:prSet presAssocID="{8D332EC7-7926-459C-8373-35F8A3EA68D9}" presName="horzTwo" presStyleCnt="0"/>
      <dgm:spPr/>
    </dgm:pt>
    <dgm:pt modelId="{69B833B0-F670-48EA-9CBF-6434F5CD1EF2}" type="pres">
      <dgm:prSet presAssocID="{CC72C422-CCE7-48DE-9D43-1EA8E31A100B}" presName="sibSpaceTwo" presStyleCnt="0"/>
      <dgm:spPr/>
    </dgm:pt>
    <dgm:pt modelId="{4B528794-1354-407A-9138-D88E03F10649}" type="pres">
      <dgm:prSet presAssocID="{E09E7223-1A0F-4946-BDAD-6AD3E460DD83}" presName="vertTwo" presStyleCnt="0"/>
      <dgm:spPr/>
    </dgm:pt>
    <dgm:pt modelId="{594C56E2-2B3B-4A69-AEA7-F30AA9C3F24C}" type="pres">
      <dgm:prSet presAssocID="{E09E7223-1A0F-4946-BDAD-6AD3E460DD83}" presName="txTwo" presStyleLbl="node2" presStyleIdx="1" presStyleCnt="2" custScaleX="79485" custScaleY="72834" custLinFactNeighborX="8978" custLinFactNeighborY="-160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FFECBE-5E6A-480D-AFAA-915C3748B180}" type="pres">
      <dgm:prSet presAssocID="{E09E7223-1A0F-4946-BDAD-6AD3E460DD83}" presName="parTransTwo" presStyleCnt="0"/>
      <dgm:spPr/>
    </dgm:pt>
    <dgm:pt modelId="{D47D5946-FEC0-4E4A-83FA-D9AA4C7071A5}" type="pres">
      <dgm:prSet presAssocID="{E09E7223-1A0F-4946-BDAD-6AD3E460DD83}" presName="horzTwo" presStyleCnt="0"/>
      <dgm:spPr/>
    </dgm:pt>
    <dgm:pt modelId="{3CD086DC-5B05-4BA8-BA11-000358C78BFA}" type="pres">
      <dgm:prSet presAssocID="{6CA30C98-427E-4973-88EA-2E3F09D1E783}" presName="vertThree" presStyleCnt="0"/>
      <dgm:spPr/>
    </dgm:pt>
    <dgm:pt modelId="{E7D38CE6-F736-41E4-B022-6236F7F86B5B}" type="pres">
      <dgm:prSet presAssocID="{6CA30C98-427E-4973-88EA-2E3F09D1E783}" presName="txThree" presStyleLbl="node3" presStyleIdx="0" presStyleCnt="3" custScaleX="170206" custLinFactX="-4935" custLinFactNeighborX="-100000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659764-5B11-45CC-BD55-5B28B88AD43C}" type="pres">
      <dgm:prSet presAssocID="{6CA30C98-427E-4973-88EA-2E3F09D1E783}" presName="parTransThree" presStyleCnt="0"/>
      <dgm:spPr/>
    </dgm:pt>
    <dgm:pt modelId="{EF67E24F-8A01-4ED2-A842-538561440B67}" type="pres">
      <dgm:prSet presAssocID="{6CA30C98-427E-4973-88EA-2E3F09D1E783}" presName="horzThree" presStyleCnt="0"/>
      <dgm:spPr/>
    </dgm:pt>
    <dgm:pt modelId="{D38697A7-CF1D-40D9-9664-BA2FEA7BCE65}" type="pres">
      <dgm:prSet presAssocID="{9379179C-FC87-4924-A7D0-159D7B41B92A}" presName="vertFour" presStyleCnt="0">
        <dgm:presLayoutVars>
          <dgm:chPref val="3"/>
        </dgm:presLayoutVars>
      </dgm:prSet>
      <dgm:spPr/>
    </dgm:pt>
    <dgm:pt modelId="{D204552F-F8FC-4B11-8441-6FE77F9A2FD7}" type="pres">
      <dgm:prSet presAssocID="{9379179C-FC87-4924-A7D0-159D7B41B92A}" presName="txFour" presStyleLbl="node4" presStyleIdx="0" presStyleCnt="2" custScaleX="5334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D2D578-CBBA-4968-8A26-FEE5FB2A4B40}" type="pres">
      <dgm:prSet presAssocID="{9379179C-FC87-4924-A7D0-159D7B41B92A}" presName="horzFour" presStyleCnt="0"/>
      <dgm:spPr/>
    </dgm:pt>
    <dgm:pt modelId="{43C24C84-5738-42B0-AFF4-93529CC10601}" type="pres">
      <dgm:prSet presAssocID="{96E07E79-72A5-4E9B-9AD7-7070FF03366D}" presName="sibSpaceThree" presStyleCnt="0"/>
      <dgm:spPr/>
    </dgm:pt>
    <dgm:pt modelId="{DD93A9C7-D789-4211-B093-B8C9D2EC665D}" type="pres">
      <dgm:prSet presAssocID="{CC27D48C-7A52-4A32-9A87-CA812D8CCADA}" presName="vertThree" presStyleCnt="0"/>
      <dgm:spPr/>
    </dgm:pt>
    <dgm:pt modelId="{F432008C-24E2-459F-8821-5323402BE4C9}" type="pres">
      <dgm:prSet presAssocID="{CC27D48C-7A52-4A32-9A87-CA812D8CCADA}" presName="txThree" presStyleLbl="node3" presStyleIdx="1" presStyleCnt="3" custScaleX="149685" custScaleY="91623" custLinFactNeighborX="-55961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4EC07A-8397-49B6-AE0A-E7721BF48658}" type="pres">
      <dgm:prSet presAssocID="{CC27D48C-7A52-4A32-9A87-CA812D8CCADA}" presName="parTransThree" presStyleCnt="0"/>
      <dgm:spPr/>
    </dgm:pt>
    <dgm:pt modelId="{35EA7037-47C1-41D5-9920-06EEACA79179}" type="pres">
      <dgm:prSet presAssocID="{CC27D48C-7A52-4A32-9A87-CA812D8CCADA}" presName="horzThree" presStyleCnt="0"/>
      <dgm:spPr/>
    </dgm:pt>
    <dgm:pt modelId="{305838C4-A0D9-4395-AA02-EA5056BBC805}" type="pres">
      <dgm:prSet presAssocID="{6000A9ED-D355-41ED-B622-EA546EB0705F}" presName="vertFour" presStyleCnt="0">
        <dgm:presLayoutVars>
          <dgm:chPref val="3"/>
        </dgm:presLayoutVars>
      </dgm:prSet>
      <dgm:spPr/>
    </dgm:pt>
    <dgm:pt modelId="{4D713F86-C37A-42AE-A992-476860598B30}" type="pres">
      <dgm:prSet presAssocID="{6000A9ED-D355-41ED-B622-EA546EB0705F}" presName="txFour" presStyleLbl="node4" presStyleIdx="1" presStyleCnt="2" custScaleX="521866" custLinFactNeighborX="57077" custLinFactNeighborY="3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D04A49-D6D2-45AB-BA70-EBCD90CFE3BD}" type="pres">
      <dgm:prSet presAssocID="{6000A9ED-D355-41ED-B622-EA546EB0705F}" presName="horzFour" presStyleCnt="0"/>
      <dgm:spPr/>
    </dgm:pt>
    <dgm:pt modelId="{1AB721F1-7E58-4B79-BEEA-27A4BB21F208}" type="pres">
      <dgm:prSet presAssocID="{5D084FFB-E535-4C8E-AD6E-4497BA9BEDFD}" presName="sibSpaceThree" presStyleCnt="0"/>
      <dgm:spPr/>
    </dgm:pt>
    <dgm:pt modelId="{21173708-BB1E-4A1A-B95D-4B732495D8FA}" type="pres">
      <dgm:prSet presAssocID="{D9AFB621-620B-4E39-994B-AC6E23327E70}" presName="vertThree" presStyleCnt="0"/>
      <dgm:spPr/>
    </dgm:pt>
    <dgm:pt modelId="{EE8E03DF-55FB-413E-9423-9EA2E2C09707}" type="pres">
      <dgm:prSet presAssocID="{D9AFB621-620B-4E39-994B-AC6E23327E70}" presName="txThree" presStyleLbl="node3" presStyleIdx="2" presStyleCnt="3" custScaleX="521935" custScaleY="99235" custLinFactNeighborX="-24305" custLinFactNeighborY="41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DB6C6C-3EB7-4375-8051-3487440662BB}" type="pres">
      <dgm:prSet presAssocID="{D9AFB621-620B-4E39-994B-AC6E23327E70}" presName="horzThree" presStyleCnt="0"/>
      <dgm:spPr/>
    </dgm:pt>
  </dgm:ptLst>
  <dgm:cxnLst>
    <dgm:cxn modelId="{14BC33C3-2F15-4303-9F10-CFD8C2290F6C}" type="presOf" srcId="{8D332EC7-7926-459C-8373-35F8A3EA68D9}" destId="{1D6D34B5-A555-407C-A694-5FBD1E80F5A7}" srcOrd="0" destOrd="0" presId="urn:microsoft.com/office/officeart/2005/8/layout/hierarchy4"/>
    <dgm:cxn modelId="{EDC38BC7-AAF7-40F6-9978-F8462FF3F861}" type="presOf" srcId="{CC27D48C-7A52-4A32-9A87-CA812D8CCADA}" destId="{F432008C-24E2-459F-8821-5323402BE4C9}" srcOrd="0" destOrd="0" presId="urn:microsoft.com/office/officeart/2005/8/layout/hierarchy4"/>
    <dgm:cxn modelId="{761CB0A0-53C1-4C0A-9CAD-DB4284E69CAF}" srcId="{6CA30C98-427E-4973-88EA-2E3F09D1E783}" destId="{9379179C-FC87-4924-A7D0-159D7B41B92A}" srcOrd="0" destOrd="0" parTransId="{0F59CA8B-6A86-4EC4-86CF-605F95867019}" sibTransId="{D658CCE4-29A2-4F16-A07F-097B5395B816}"/>
    <dgm:cxn modelId="{B7AE7E4C-11AC-4190-8F47-513D64A2FAF7}" type="presOf" srcId="{ED7EF4DF-7B7E-4452-A1F3-2CC85F6D5D74}" destId="{318A0855-F825-4BA9-876E-C283E8BD291F}" srcOrd="0" destOrd="0" presId="urn:microsoft.com/office/officeart/2005/8/layout/hierarchy4"/>
    <dgm:cxn modelId="{127B5448-DB53-4CD3-A71B-393BE4307FE7}" srcId="{E09E7223-1A0F-4946-BDAD-6AD3E460DD83}" destId="{D9AFB621-620B-4E39-994B-AC6E23327E70}" srcOrd="2" destOrd="0" parTransId="{1A187E53-64D8-450D-B622-C3E3DE2787B1}" sibTransId="{255025E0-8FB0-47A5-986D-40C126ADA5D9}"/>
    <dgm:cxn modelId="{3EEE670B-C165-416A-988A-BD1FF65C8E4A}" srcId="{ED7EF4DF-7B7E-4452-A1F3-2CC85F6D5D74}" destId="{8D332EC7-7926-459C-8373-35F8A3EA68D9}" srcOrd="0" destOrd="0" parTransId="{F616E851-136D-493C-98E8-3DFE4612A0E1}" sibTransId="{CC72C422-CCE7-48DE-9D43-1EA8E31A100B}"/>
    <dgm:cxn modelId="{8FB4B279-91DE-40AA-A09E-22C4218D967F}" srcId="{C6136E9B-E795-4000-9186-091CD5ACFE93}" destId="{ED7EF4DF-7B7E-4452-A1F3-2CC85F6D5D74}" srcOrd="0" destOrd="0" parTransId="{54F43DD6-F0CB-4139-BECF-189AD2485C39}" sibTransId="{0EA32807-10B1-4E13-AD3F-A8CA454D4139}"/>
    <dgm:cxn modelId="{CD12D5A1-8ED0-4CC4-B8E8-99BCDD5B7EA0}" type="presOf" srcId="{6000A9ED-D355-41ED-B622-EA546EB0705F}" destId="{4D713F86-C37A-42AE-A992-476860598B30}" srcOrd="0" destOrd="0" presId="urn:microsoft.com/office/officeart/2005/8/layout/hierarchy4"/>
    <dgm:cxn modelId="{299D0A1C-5C8B-4E4B-AFDB-FFE36C327DB8}" type="presOf" srcId="{D9AFB621-620B-4E39-994B-AC6E23327E70}" destId="{EE8E03DF-55FB-413E-9423-9EA2E2C09707}" srcOrd="0" destOrd="0" presId="urn:microsoft.com/office/officeart/2005/8/layout/hierarchy4"/>
    <dgm:cxn modelId="{9AB86262-B912-47BA-86B7-81A4EADE0624}" srcId="{CC27D48C-7A52-4A32-9A87-CA812D8CCADA}" destId="{6000A9ED-D355-41ED-B622-EA546EB0705F}" srcOrd="0" destOrd="0" parTransId="{D6AFF350-9EA9-4A66-88D4-89E02AAF5324}" sibTransId="{5EA1A7C1-C1AC-4FDA-918E-ECEE0BFB41A2}"/>
    <dgm:cxn modelId="{CAAFB9A0-85C9-49B8-B2BB-FCE41E710C58}" type="presOf" srcId="{C6136E9B-E795-4000-9186-091CD5ACFE93}" destId="{C6DEC220-FC8C-4A2C-AA26-ACB09DD750A9}" srcOrd="0" destOrd="0" presId="urn:microsoft.com/office/officeart/2005/8/layout/hierarchy4"/>
    <dgm:cxn modelId="{88E65E34-E5EC-4F32-BE7D-2DF605A440A7}" type="presOf" srcId="{6CA30C98-427E-4973-88EA-2E3F09D1E783}" destId="{E7D38CE6-F736-41E4-B022-6236F7F86B5B}" srcOrd="0" destOrd="0" presId="urn:microsoft.com/office/officeart/2005/8/layout/hierarchy4"/>
    <dgm:cxn modelId="{C64A90A4-CD14-413A-BFA5-0445E0B5FD6B}" srcId="{E09E7223-1A0F-4946-BDAD-6AD3E460DD83}" destId="{6CA30C98-427E-4973-88EA-2E3F09D1E783}" srcOrd="0" destOrd="0" parTransId="{752B6304-6D7A-4278-9C0B-2215544BF2BC}" sibTransId="{96E07E79-72A5-4E9B-9AD7-7070FF03366D}"/>
    <dgm:cxn modelId="{8685A64D-E07D-46F2-96F2-6367D6F8B4F8}" srcId="{E09E7223-1A0F-4946-BDAD-6AD3E460DD83}" destId="{CC27D48C-7A52-4A32-9A87-CA812D8CCADA}" srcOrd="1" destOrd="0" parTransId="{CD28E13B-829D-40D9-85B0-FB6401E7D2B8}" sibTransId="{5D084FFB-E535-4C8E-AD6E-4497BA9BEDFD}"/>
    <dgm:cxn modelId="{D982702E-ECB1-4D30-886E-9E4A4822ABA1}" type="presOf" srcId="{E09E7223-1A0F-4946-BDAD-6AD3E460DD83}" destId="{594C56E2-2B3B-4A69-AEA7-F30AA9C3F24C}" srcOrd="0" destOrd="0" presId="urn:microsoft.com/office/officeart/2005/8/layout/hierarchy4"/>
    <dgm:cxn modelId="{AF0BBCA7-EF66-4683-A209-0966DA998C40}" type="presOf" srcId="{9379179C-FC87-4924-A7D0-159D7B41B92A}" destId="{D204552F-F8FC-4B11-8441-6FE77F9A2FD7}" srcOrd="0" destOrd="0" presId="urn:microsoft.com/office/officeart/2005/8/layout/hierarchy4"/>
    <dgm:cxn modelId="{AD66275F-320A-4438-83EA-42DF4CA831ED}" srcId="{ED7EF4DF-7B7E-4452-A1F3-2CC85F6D5D74}" destId="{E09E7223-1A0F-4946-BDAD-6AD3E460DD83}" srcOrd="1" destOrd="0" parTransId="{A42C5240-5DD4-4BD3-B98C-9D472C22E2C3}" sibTransId="{C6BA20E2-9EEB-4E31-9FBC-A22D0C8B58E3}"/>
    <dgm:cxn modelId="{FD2B9D0E-0941-4023-BF01-A4A4A01D2A0A}" type="presParOf" srcId="{C6DEC220-FC8C-4A2C-AA26-ACB09DD750A9}" destId="{822449D9-CF25-45B4-A68C-6F7FB8D8A59E}" srcOrd="0" destOrd="0" presId="urn:microsoft.com/office/officeart/2005/8/layout/hierarchy4"/>
    <dgm:cxn modelId="{CF46136B-AEF8-402E-8FED-825E951E7867}" type="presParOf" srcId="{822449D9-CF25-45B4-A68C-6F7FB8D8A59E}" destId="{318A0855-F825-4BA9-876E-C283E8BD291F}" srcOrd="0" destOrd="0" presId="urn:microsoft.com/office/officeart/2005/8/layout/hierarchy4"/>
    <dgm:cxn modelId="{BC749CAC-84DB-4423-A7CE-BD114E72B441}" type="presParOf" srcId="{822449D9-CF25-45B4-A68C-6F7FB8D8A59E}" destId="{75984CA8-D904-43F3-9B2F-FC52A79F28C2}" srcOrd="1" destOrd="0" presId="urn:microsoft.com/office/officeart/2005/8/layout/hierarchy4"/>
    <dgm:cxn modelId="{6734CA0B-CD50-483C-AE6D-1AEF51090C80}" type="presParOf" srcId="{822449D9-CF25-45B4-A68C-6F7FB8D8A59E}" destId="{E330D71D-9642-4C33-A9EA-9EA8FA3BF3DC}" srcOrd="2" destOrd="0" presId="urn:microsoft.com/office/officeart/2005/8/layout/hierarchy4"/>
    <dgm:cxn modelId="{92F42ADA-E6CE-431E-BD06-BC4B2F787C90}" type="presParOf" srcId="{E330D71D-9642-4C33-A9EA-9EA8FA3BF3DC}" destId="{336FE233-F263-4486-BC5D-50FBAD2F045F}" srcOrd="0" destOrd="0" presId="urn:microsoft.com/office/officeart/2005/8/layout/hierarchy4"/>
    <dgm:cxn modelId="{F341E0B7-CBA7-4BAE-9DDD-ECCA4A0D640A}" type="presParOf" srcId="{336FE233-F263-4486-BC5D-50FBAD2F045F}" destId="{1D6D34B5-A555-407C-A694-5FBD1E80F5A7}" srcOrd="0" destOrd="0" presId="urn:microsoft.com/office/officeart/2005/8/layout/hierarchy4"/>
    <dgm:cxn modelId="{7E200BC7-0A47-4C21-9980-AA8DFE174FFD}" type="presParOf" srcId="{336FE233-F263-4486-BC5D-50FBAD2F045F}" destId="{BA5BEB11-7DF5-4D95-A0AB-F3ADA329A21D}" srcOrd="1" destOrd="0" presId="urn:microsoft.com/office/officeart/2005/8/layout/hierarchy4"/>
    <dgm:cxn modelId="{60D9E5FE-6680-4EB4-9F63-24EDF34313F5}" type="presParOf" srcId="{E330D71D-9642-4C33-A9EA-9EA8FA3BF3DC}" destId="{69B833B0-F670-48EA-9CBF-6434F5CD1EF2}" srcOrd="1" destOrd="0" presId="urn:microsoft.com/office/officeart/2005/8/layout/hierarchy4"/>
    <dgm:cxn modelId="{3C4CFA66-32DA-4DE2-9B8E-45AE01464EEA}" type="presParOf" srcId="{E330D71D-9642-4C33-A9EA-9EA8FA3BF3DC}" destId="{4B528794-1354-407A-9138-D88E03F10649}" srcOrd="2" destOrd="0" presId="urn:microsoft.com/office/officeart/2005/8/layout/hierarchy4"/>
    <dgm:cxn modelId="{6ABBC4FB-04F6-42BC-B50D-C98043EAA64D}" type="presParOf" srcId="{4B528794-1354-407A-9138-D88E03F10649}" destId="{594C56E2-2B3B-4A69-AEA7-F30AA9C3F24C}" srcOrd="0" destOrd="0" presId="urn:microsoft.com/office/officeart/2005/8/layout/hierarchy4"/>
    <dgm:cxn modelId="{4F9671AD-363F-4F61-8369-15DF83332457}" type="presParOf" srcId="{4B528794-1354-407A-9138-D88E03F10649}" destId="{FDFFECBE-5E6A-480D-AFAA-915C3748B180}" srcOrd="1" destOrd="0" presId="urn:microsoft.com/office/officeart/2005/8/layout/hierarchy4"/>
    <dgm:cxn modelId="{FF2E7F2B-5698-4EC2-A45C-BB38159F051B}" type="presParOf" srcId="{4B528794-1354-407A-9138-D88E03F10649}" destId="{D47D5946-FEC0-4E4A-83FA-D9AA4C7071A5}" srcOrd="2" destOrd="0" presId="urn:microsoft.com/office/officeart/2005/8/layout/hierarchy4"/>
    <dgm:cxn modelId="{08C70687-4D4B-4304-8B45-5AE55F1EFAB1}" type="presParOf" srcId="{D47D5946-FEC0-4E4A-83FA-D9AA4C7071A5}" destId="{3CD086DC-5B05-4BA8-BA11-000358C78BFA}" srcOrd="0" destOrd="0" presId="urn:microsoft.com/office/officeart/2005/8/layout/hierarchy4"/>
    <dgm:cxn modelId="{40D701B5-0F1A-4751-94E7-F98B866D5319}" type="presParOf" srcId="{3CD086DC-5B05-4BA8-BA11-000358C78BFA}" destId="{E7D38CE6-F736-41E4-B022-6236F7F86B5B}" srcOrd="0" destOrd="0" presId="urn:microsoft.com/office/officeart/2005/8/layout/hierarchy4"/>
    <dgm:cxn modelId="{0E0CADE9-3E1B-41D6-A69D-79A207929E8D}" type="presParOf" srcId="{3CD086DC-5B05-4BA8-BA11-000358C78BFA}" destId="{24659764-5B11-45CC-BD55-5B28B88AD43C}" srcOrd="1" destOrd="0" presId="urn:microsoft.com/office/officeart/2005/8/layout/hierarchy4"/>
    <dgm:cxn modelId="{B0DFF337-3389-4B7C-88ED-8631A880A7F5}" type="presParOf" srcId="{3CD086DC-5B05-4BA8-BA11-000358C78BFA}" destId="{EF67E24F-8A01-4ED2-A842-538561440B67}" srcOrd="2" destOrd="0" presId="urn:microsoft.com/office/officeart/2005/8/layout/hierarchy4"/>
    <dgm:cxn modelId="{9EA230B7-FEEB-4CA4-B168-937027A6AA5F}" type="presParOf" srcId="{EF67E24F-8A01-4ED2-A842-538561440B67}" destId="{D38697A7-CF1D-40D9-9664-BA2FEA7BCE65}" srcOrd="0" destOrd="0" presId="urn:microsoft.com/office/officeart/2005/8/layout/hierarchy4"/>
    <dgm:cxn modelId="{B01B3DAA-B8BD-463C-8FDF-06CD8A2B467C}" type="presParOf" srcId="{D38697A7-CF1D-40D9-9664-BA2FEA7BCE65}" destId="{D204552F-F8FC-4B11-8441-6FE77F9A2FD7}" srcOrd="0" destOrd="0" presId="urn:microsoft.com/office/officeart/2005/8/layout/hierarchy4"/>
    <dgm:cxn modelId="{1F3937A0-0457-49C4-9E79-B64F14F6CBD3}" type="presParOf" srcId="{D38697A7-CF1D-40D9-9664-BA2FEA7BCE65}" destId="{80D2D578-CBBA-4968-8A26-FEE5FB2A4B40}" srcOrd="1" destOrd="0" presId="urn:microsoft.com/office/officeart/2005/8/layout/hierarchy4"/>
    <dgm:cxn modelId="{FF97ABB7-031A-4CE3-92BA-E1FCDF77E22C}" type="presParOf" srcId="{D47D5946-FEC0-4E4A-83FA-D9AA4C7071A5}" destId="{43C24C84-5738-42B0-AFF4-93529CC10601}" srcOrd="1" destOrd="0" presId="urn:microsoft.com/office/officeart/2005/8/layout/hierarchy4"/>
    <dgm:cxn modelId="{1CE0D3CF-6C9E-4F89-B0D6-028B65D286CE}" type="presParOf" srcId="{D47D5946-FEC0-4E4A-83FA-D9AA4C7071A5}" destId="{DD93A9C7-D789-4211-B093-B8C9D2EC665D}" srcOrd="2" destOrd="0" presId="urn:microsoft.com/office/officeart/2005/8/layout/hierarchy4"/>
    <dgm:cxn modelId="{D379A251-E73B-436F-A2FA-B2A777BABB3D}" type="presParOf" srcId="{DD93A9C7-D789-4211-B093-B8C9D2EC665D}" destId="{F432008C-24E2-459F-8821-5323402BE4C9}" srcOrd="0" destOrd="0" presId="urn:microsoft.com/office/officeart/2005/8/layout/hierarchy4"/>
    <dgm:cxn modelId="{548E8F42-EB7E-4DF8-9254-F0283699E742}" type="presParOf" srcId="{DD93A9C7-D789-4211-B093-B8C9D2EC665D}" destId="{A54EC07A-8397-49B6-AE0A-E7721BF48658}" srcOrd="1" destOrd="0" presId="urn:microsoft.com/office/officeart/2005/8/layout/hierarchy4"/>
    <dgm:cxn modelId="{D2D78419-70DF-4BFC-AB89-511CE5105B95}" type="presParOf" srcId="{DD93A9C7-D789-4211-B093-B8C9D2EC665D}" destId="{35EA7037-47C1-41D5-9920-06EEACA79179}" srcOrd="2" destOrd="0" presId="urn:microsoft.com/office/officeart/2005/8/layout/hierarchy4"/>
    <dgm:cxn modelId="{AC3EA31F-8430-4585-B6A0-5810807A7B4C}" type="presParOf" srcId="{35EA7037-47C1-41D5-9920-06EEACA79179}" destId="{305838C4-A0D9-4395-AA02-EA5056BBC805}" srcOrd="0" destOrd="0" presId="urn:microsoft.com/office/officeart/2005/8/layout/hierarchy4"/>
    <dgm:cxn modelId="{8980B9F6-1599-44CC-8BFE-922236A0C1C7}" type="presParOf" srcId="{305838C4-A0D9-4395-AA02-EA5056BBC805}" destId="{4D713F86-C37A-42AE-A992-476860598B30}" srcOrd="0" destOrd="0" presId="urn:microsoft.com/office/officeart/2005/8/layout/hierarchy4"/>
    <dgm:cxn modelId="{0FAED54B-AFE5-4472-AC46-5E8CA0230151}" type="presParOf" srcId="{305838C4-A0D9-4395-AA02-EA5056BBC805}" destId="{25D04A49-D6D2-45AB-BA70-EBCD90CFE3BD}" srcOrd="1" destOrd="0" presId="urn:microsoft.com/office/officeart/2005/8/layout/hierarchy4"/>
    <dgm:cxn modelId="{8688B86F-C271-4F28-8A44-B73999A2F47C}" type="presParOf" srcId="{D47D5946-FEC0-4E4A-83FA-D9AA4C7071A5}" destId="{1AB721F1-7E58-4B79-BEEA-27A4BB21F208}" srcOrd="3" destOrd="0" presId="urn:microsoft.com/office/officeart/2005/8/layout/hierarchy4"/>
    <dgm:cxn modelId="{FDB32F3D-38F4-4002-9450-E39E63BF3820}" type="presParOf" srcId="{D47D5946-FEC0-4E4A-83FA-D9AA4C7071A5}" destId="{21173708-BB1E-4A1A-B95D-4B732495D8FA}" srcOrd="4" destOrd="0" presId="urn:microsoft.com/office/officeart/2005/8/layout/hierarchy4"/>
    <dgm:cxn modelId="{DF552523-907A-40BA-990A-AE3C859F5D43}" type="presParOf" srcId="{21173708-BB1E-4A1A-B95D-4B732495D8FA}" destId="{EE8E03DF-55FB-413E-9423-9EA2E2C09707}" srcOrd="0" destOrd="0" presId="urn:microsoft.com/office/officeart/2005/8/layout/hierarchy4"/>
    <dgm:cxn modelId="{57821FAF-B5B6-49F1-A313-101411B33767}" type="presParOf" srcId="{21173708-BB1E-4A1A-B95D-4B732495D8FA}" destId="{35DB6C6C-3EB7-4375-8051-3487440662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D79684-7987-4CC0-B384-90DD347A6FC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3E96EE-AB5D-4732-93D9-08FF4C35A5C7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pPr rtl="0"/>
          <a:r>
            <a:rPr lang="ru-RU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Численность населения на 01.01.2018 г.           9 374 человека</a:t>
          </a:r>
          <a:endParaRPr lang="ru-RU" sz="15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gm:t>
    </dgm:pt>
    <dgm:pt modelId="{409E3DAA-ABF7-40B8-A81D-DBA078D032E8}" type="parTrans" cxnId="{FE5FF70F-0741-44DE-B538-4A8BC1B79CC9}">
      <dgm:prSet/>
      <dgm:spPr/>
      <dgm:t>
        <a:bodyPr/>
        <a:lstStyle/>
        <a:p>
          <a:endParaRPr lang="ru-RU"/>
        </a:p>
      </dgm:t>
    </dgm:pt>
    <dgm:pt modelId="{6015779B-1EC6-4228-9E9C-EA0339BEF0CE}" type="sibTrans" cxnId="{FE5FF70F-0741-44DE-B538-4A8BC1B79CC9}">
      <dgm:prSet/>
      <dgm:spPr/>
      <dgm:t>
        <a:bodyPr/>
        <a:lstStyle/>
        <a:p>
          <a:endParaRPr lang="ru-RU"/>
        </a:p>
      </dgm:t>
    </dgm:pt>
    <dgm:pt modelId="{141AC1BF-BDE4-46C6-91AE-706DD2686969}" type="pres">
      <dgm:prSet presAssocID="{79D79684-7987-4CC0-B384-90DD347A6FC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7CA0297-A98F-4293-8EB7-BD79A17707DA}" type="pres">
      <dgm:prSet presAssocID="{1C3E96EE-AB5D-4732-93D9-08FF4C35A5C7}" presName="horFlow" presStyleCnt="0"/>
      <dgm:spPr/>
    </dgm:pt>
    <dgm:pt modelId="{30C103A0-357A-420A-AADA-C781BF756532}" type="pres">
      <dgm:prSet presAssocID="{1C3E96EE-AB5D-4732-93D9-08FF4C35A5C7}" presName="bigChev" presStyleLbl="node1" presStyleIdx="0" presStyleCnt="1" custScaleX="133856" custScaleY="141300" custLinFactNeighborX="0" custLinFactNeighborY="-51919"/>
      <dgm:spPr/>
      <dgm:t>
        <a:bodyPr/>
        <a:lstStyle/>
        <a:p>
          <a:endParaRPr lang="ru-RU"/>
        </a:p>
      </dgm:t>
    </dgm:pt>
  </dgm:ptLst>
  <dgm:cxnLst>
    <dgm:cxn modelId="{126E8905-4381-46DD-AE4D-40F36935C715}" type="presOf" srcId="{79D79684-7987-4CC0-B384-90DD347A6FCC}" destId="{141AC1BF-BDE4-46C6-91AE-706DD2686969}" srcOrd="0" destOrd="0" presId="urn:microsoft.com/office/officeart/2005/8/layout/lProcess3"/>
    <dgm:cxn modelId="{83421D0E-8E53-44BB-9CFC-156E1232D8B0}" type="presOf" srcId="{1C3E96EE-AB5D-4732-93D9-08FF4C35A5C7}" destId="{30C103A0-357A-420A-AADA-C781BF756532}" srcOrd="0" destOrd="0" presId="urn:microsoft.com/office/officeart/2005/8/layout/lProcess3"/>
    <dgm:cxn modelId="{FE5FF70F-0741-44DE-B538-4A8BC1B79CC9}" srcId="{79D79684-7987-4CC0-B384-90DD347A6FCC}" destId="{1C3E96EE-AB5D-4732-93D9-08FF4C35A5C7}" srcOrd="0" destOrd="0" parTransId="{409E3DAA-ABF7-40B8-A81D-DBA078D032E8}" sibTransId="{6015779B-1EC6-4228-9E9C-EA0339BEF0CE}"/>
    <dgm:cxn modelId="{52580A02-E2FD-49B6-A665-9A138A2B18CA}" type="presParOf" srcId="{141AC1BF-BDE4-46C6-91AE-706DD2686969}" destId="{E7CA0297-A98F-4293-8EB7-BD79A17707DA}" srcOrd="0" destOrd="0" presId="urn:microsoft.com/office/officeart/2005/8/layout/lProcess3"/>
    <dgm:cxn modelId="{8C93F4A0-111A-47D2-BFE7-A23170E17098}" type="presParOf" srcId="{E7CA0297-A98F-4293-8EB7-BD79A17707DA}" destId="{30C103A0-357A-420A-AADA-C781BF75653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B694ED-70DC-4B82-8688-1FACA26BACFC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Территория  -  203,34 тыс.га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gm:t>
    </dgm:pt>
    <dgm:pt modelId="{C2781D07-946A-4627-BA55-02F559614DBA}" type="parTrans" cxnId="{B17F5A0C-3EA9-4E71-A376-8CC7E4887F90}">
      <dgm:prSet/>
      <dgm:spPr/>
      <dgm:t>
        <a:bodyPr/>
        <a:lstStyle/>
        <a:p>
          <a:endParaRPr lang="ru-RU"/>
        </a:p>
      </dgm:t>
    </dgm:pt>
    <dgm:pt modelId="{602AE971-5F22-413B-98E1-6EB57D4CB512}" type="sibTrans" cxnId="{B17F5A0C-3EA9-4E71-A376-8CC7E4887F90}">
      <dgm:prSet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F610496-8FD4-45F9-83AD-40DE3CB3E9DD}" type="pres">
      <dgm:prSet presAssocID="{6CB694ED-70DC-4B82-8688-1FACA26BACFC}" presName="horFlow" presStyleCnt="0"/>
      <dgm:spPr/>
    </dgm:pt>
    <dgm:pt modelId="{BACE0FBD-4505-41E9-885F-58F4FC0C072A}" type="pres">
      <dgm:prSet presAssocID="{6CB694ED-70DC-4B82-8688-1FACA26BACFC}" presName="bigChev" presStyleLbl="node1" presStyleIdx="0" presStyleCnt="1" custAng="0" custScaleY="84722" custLinFactNeighborY="-29068"/>
      <dgm:spPr/>
      <dgm:t>
        <a:bodyPr/>
        <a:lstStyle/>
        <a:p>
          <a:endParaRPr lang="ru-RU"/>
        </a:p>
      </dgm:t>
    </dgm:pt>
  </dgm:ptLst>
  <dgm:cxnLst>
    <dgm:cxn modelId="{375C111E-A913-4AAE-986B-A9DB18CF96F9}" type="presOf" srcId="{9A7D2543-E60A-4A45-BCB8-57D0CA4F44EB}" destId="{B2930BE3-AC8C-46E7-8C74-FDA3F66D0922}" srcOrd="0" destOrd="0" presId="urn:microsoft.com/office/officeart/2005/8/layout/lProcess3"/>
    <dgm:cxn modelId="{B17F5A0C-3EA9-4E71-A376-8CC7E4887F90}" srcId="{9A7D2543-E60A-4A45-BCB8-57D0CA4F44EB}" destId="{6CB694ED-70DC-4B82-8688-1FACA26BACFC}" srcOrd="0" destOrd="0" parTransId="{C2781D07-946A-4627-BA55-02F559614DBA}" sibTransId="{602AE971-5F22-413B-98E1-6EB57D4CB512}"/>
    <dgm:cxn modelId="{A8C93769-3FB3-4800-83B1-830411456C58}" type="presOf" srcId="{6CB694ED-70DC-4B82-8688-1FACA26BACFC}" destId="{BACE0FBD-4505-41E9-885F-58F4FC0C072A}" srcOrd="0" destOrd="0" presId="urn:microsoft.com/office/officeart/2005/8/layout/lProcess3"/>
    <dgm:cxn modelId="{C29E39A3-0B4F-4269-84B4-27D0277B1A7F}" type="presParOf" srcId="{B2930BE3-AC8C-46E7-8C74-FDA3F66D0922}" destId="{DF610496-8FD4-45F9-83AD-40DE3CB3E9DD}" srcOrd="0" destOrd="0" presId="urn:microsoft.com/office/officeart/2005/8/layout/lProcess3"/>
    <dgm:cxn modelId="{D526B67B-843A-445E-8A7E-2618676B2D22}" type="presParOf" srcId="{DF610496-8FD4-45F9-83AD-40DE3CB3E9DD}" destId="{BACE0FBD-4505-41E9-885F-58F4FC0C072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FEE77C-B526-44E8-B59E-7723C1FCC497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B9E171-34A7-4D2F-B8EA-E9A47DE355C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Городское поселение</a:t>
          </a:r>
          <a:r>
            <a:rPr lang="ru-RU" dirty="0" smtClean="0">
              <a:latin typeface="Book Antiqua" pitchFamily="18" charset="0"/>
            </a:rPr>
            <a:t> – 1</a:t>
          </a:r>
          <a:endParaRPr lang="ru-RU" dirty="0">
            <a:latin typeface="Book Antiqua" pitchFamily="18" charset="0"/>
          </a:endParaRPr>
        </a:p>
      </dgm:t>
    </dgm:pt>
    <dgm:pt modelId="{5762D07D-F33C-4D81-9DE3-56CC8B807C7C}" type="parTrans" cxnId="{04420147-03C4-4ECA-9585-A6845E653576}">
      <dgm:prSet/>
      <dgm:spPr/>
      <dgm:t>
        <a:bodyPr/>
        <a:lstStyle/>
        <a:p>
          <a:endParaRPr lang="ru-RU"/>
        </a:p>
      </dgm:t>
    </dgm:pt>
    <dgm:pt modelId="{216F4456-CBA4-4AF4-B9B7-AAF641127DF6}" type="sibTrans" cxnId="{04420147-03C4-4ECA-9585-A6845E653576}">
      <dgm:prSet/>
      <dgm:spPr/>
      <dgm:t>
        <a:bodyPr/>
        <a:lstStyle/>
        <a:p>
          <a:endParaRPr lang="ru-RU"/>
        </a:p>
      </dgm:t>
    </dgm:pt>
    <dgm:pt modelId="{A70E0849-5EEB-4CFB-A3A3-6BE8818A3605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8900000" scaled="1"/>
          <a:tileRect/>
        </a:gradFill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Сельских поселений - 14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gm:t>
    </dgm:pt>
    <dgm:pt modelId="{B8F16D79-107D-4AF9-A37C-BEE58577FFB9}" type="parTrans" cxnId="{0C5F2D3F-AFC9-4605-B2D2-9689B2C1C9D9}">
      <dgm:prSet/>
      <dgm:spPr/>
      <dgm:t>
        <a:bodyPr/>
        <a:lstStyle/>
        <a:p>
          <a:endParaRPr lang="ru-RU"/>
        </a:p>
      </dgm:t>
    </dgm:pt>
    <dgm:pt modelId="{4C9A032D-99DA-408D-A8D4-1069DA05AFE3}" type="sibTrans" cxnId="{0C5F2D3F-AFC9-4605-B2D2-9689B2C1C9D9}">
      <dgm:prSet/>
      <dgm:spPr/>
      <dgm:t>
        <a:bodyPr/>
        <a:lstStyle/>
        <a:p>
          <a:endParaRPr lang="ru-RU"/>
        </a:p>
      </dgm:t>
    </dgm:pt>
    <dgm:pt modelId="{776AA742-1802-44CE-99AE-82D7D4557B8E}" type="pres">
      <dgm:prSet presAssocID="{05FEE77C-B526-44E8-B59E-7723C1FCC49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3707EE1-10A5-4F76-8EB3-D61503D5919E}" type="pres">
      <dgm:prSet presAssocID="{D9B9E171-34A7-4D2F-B8EA-E9A47DE355C0}" presName="horFlow" presStyleCnt="0"/>
      <dgm:spPr/>
    </dgm:pt>
    <dgm:pt modelId="{A35CE742-C92E-471D-AE33-FC87EDA40D4A}" type="pres">
      <dgm:prSet presAssocID="{D9B9E171-34A7-4D2F-B8EA-E9A47DE355C0}" presName="bigChev" presStyleLbl="node1" presStyleIdx="0" presStyleCnt="2" custLinFactNeighborX="-6057" custLinFactNeighborY="-9044"/>
      <dgm:spPr/>
      <dgm:t>
        <a:bodyPr/>
        <a:lstStyle/>
        <a:p>
          <a:endParaRPr lang="ru-RU"/>
        </a:p>
      </dgm:t>
    </dgm:pt>
    <dgm:pt modelId="{434E9F64-F7DF-4394-A5CC-C26AC408F5F5}" type="pres">
      <dgm:prSet presAssocID="{D9B9E171-34A7-4D2F-B8EA-E9A47DE355C0}" presName="vSp" presStyleCnt="0"/>
      <dgm:spPr/>
    </dgm:pt>
    <dgm:pt modelId="{A13FDFE1-09DB-483E-B7E9-7C6C27D49B67}" type="pres">
      <dgm:prSet presAssocID="{A70E0849-5EEB-4CFB-A3A3-6BE8818A3605}" presName="horFlow" presStyleCnt="0"/>
      <dgm:spPr/>
    </dgm:pt>
    <dgm:pt modelId="{584093BA-FBF9-44C9-B06B-4924A014C6F1}" type="pres">
      <dgm:prSet presAssocID="{A70E0849-5EEB-4CFB-A3A3-6BE8818A3605}" presName="bigChev" presStyleLbl="node1" presStyleIdx="1" presStyleCnt="2" custLinFactNeighborX="8409" custLinFactNeighborY="17637"/>
      <dgm:spPr/>
      <dgm:t>
        <a:bodyPr/>
        <a:lstStyle/>
        <a:p>
          <a:endParaRPr lang="ru-RU"/>
        </a:p>
      </dgm:t>
    </dgm:pt>
  </dgm:ptLst>
  <dgm:cxnLst>
    <dgm:cxn modelId="{C9D2039C-7A9C-4750-9C27-168F4137BABC}" type="presOf" srcId="{A70E0849-5EEB-4CFB-A3A3-6BE8818A3605}" destId="{584093BA-FBF9-44C9-B06B-4924A014C6F1}" srcOrd="0" destOrd="0" presId="urn:microsoft.com/office/officeart/2005/8/layout/lProcess3"/>
    <dgm:cxn modelId="{709C0E45-226A-4A9B-AAAA-B3C322EBA1B3}" type="presOf" srcId="{05FEE77C-B526-44E8-B59E-7723C1FCC497}" destId="{776AA742-1802-44CE-99AE-82D7D4557B8E}" srcOrd="0" destOrd="0" presId="urn:microsoft.com/office/officeart/2005/8/layout/lProcess3"/>
    <dgm:cxn modelId="{F2A8C927-372D-43B0-A3A0-982BF4DCA452}" type="presOf" srcId="{D9B9E171-34A7-4D2F-B8EA-E9A47DE355C0}" destId="{A35CE742-C92E-471D-AE33-FC87EDA40D4A}" srcOrd="0" destOrd="0" presId="urn:microsoft.com/office/officeart/2005/8/layout/lProcess3"/>
    <dgm:cxn modelId="{04420147-03C4-4ECA-9585-A6845E653576}" srcId="{05FEE77C-B526-44E8-B59E-7723C1FCC497}" destId="{D9B9E171-34A7-4D2F-B8EA-E9A47DE355C0}" srcOrd="0" destOrd="0" parTransId="{5762D07D-F33C-4D81-9DE3-56CC8B807C7C}" sibTransId="{216F4456-CBA4-4AF4-B9B7-AAF641127DF6}"/>
    <dgm:cxn modelId="{0C5F2D3F-AFC9-4605-B2D2-9689B2C1C9D9}" srcId="{05FEE77C-B526-44E8-B59E-7723C1FCC497}" destId="{A70E0849-5EEB-4CFB-A3A3-6BE8818A3605}" srcOrd="1" destOrd="0" parTransId="{B8F16D79-107D-4AF9-A37C-BEE58577FFB9}" sibTransId="{4C9A032D-99DA-408D-A8D4-1069DA05AFE3}"/>
    <dgm:cxn modelId="{728908A1-E327-4299-AC15-695EECBF87D3}" type="presParOf" srcId="{776AA742-1802-44CE-99AE-82D7D4557B8E}" destId="{73707EE1-10A5-4F76-8EB3-D61503D5919E}" srcOrd="0" destOrd="0" presId="urn:microsoft.com/office/officeart/2005/8/layout/lProcess3"/>
    <dgm:cxn modelId="{835F10C6-AF50-4682-BBB2-0597354B7325}" type="presParOf" srcId="{73707EE1-10A5-4F76-8EB3-D61503D5919E}" destId="{A35CE742-C92E-471D-AE33-FC87EDA40D4A}" srcOrd="0" destOrd="0" presId="urn:microsoft.com/office/officeart/2005/8/layout/lProcess3"/>
    <dgm:cxn modelId="{D4F7F708-6340-4029-8FE2-EA0B71689B8B}" type="presParOf" srcId="{776AA742-1802-44CE-99AE-82D7D4557B8E}" destId="{434E9F64-F7DF-4394-A5CC-C26AC408F5F5}" srcOrd="1" destOrd="0" presId="urn:microsoft.com/office/officeart/2005/8/layout/lProcess3"/>
    <dgm:cxn modelId="{CED500DC-1ADF-44D3-96A7-949904A3E9F2}" type="presParOf" srcId="{776AA742-1802-44CE-99AE-82D7D4557B8E}" destId="{A13FDFE1-09DB-483E-B7E9-7C6C27D49B67}" srcOrd="2" destOrd="0" presId="urn:microsoft.com/office/officeart/2005/8/layout/lProcess3"/>
    <dgm:cxn modelId="{038FE8EC-03AB-4743-A6CA-E88EF169C646}" type="presParOf" srcId="{A13FDFE1-09DB-483E-B7E9-7C6C27D49B67}" destId="{584093BA-FBF9-44C9-B06B-4924A014C6F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0C0A02-3A93-4C7D-AAD8-8DD81A8D0BB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DED248-F1F4-44EE-996C-13D2D3F47572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0800000" scaled="1"/>
          <a:tileRect/>
        </a:gradFill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Городское население – 34%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gm:t>
    </dgm:pt>
    <dgm:pt modelId="{B1249AAD-B284-4E64-A3EB-B9CFEF579D5F}" type="parTrans" cxnId="{7AF49615-F11E-41BF-8298-D229C71E9525}">
      <dgm:prSet/>
      <dgm:spPr/>
      <dgm:t>
        <a:bodyPr/>
        <a:lstStyle/>
        <a:p>
          <a:endParaRPr lang="ru-RU"/>
        </a:p>
      </dgm:t>
    </dgm:pt>
    <dgm:pt modelId="{0AF1799E-A717-4BB8-93DB-542D71A499FD}" type="sibTrans" cxnId="{7AF49615-F11E-41BF-8298-D229C71E9525}">
      <dgm:prSet/>
      <dgm:spPr/>
      <dgm:t>
        <a:bodyPr/>
        <a:lstStyle/>
        <a:p>
          <a:endParaRPr lang="ru-RU"/>
        </a:p>
      </dgm:t>
    </dgm:pt>
    <dgm:pt modelId="{4116441A-9C74-4EF1-8F64-BC0CCD9A36E6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0800000" scaled="1"/>
          <a:tileRect/>
        </a:gradFill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Сельское население – 66%</a:t>
          </a:r>
          <a:r>
            <a:rPr lang="ru-RU" dirty="0" smtClean="0">
              <a:latin typeface="Book Antiqua" pitchFamily="18" charset="0"/>
            </a:rPr>
            <a:t>    </a:t>
          </a:r>
          <a:endParaRPr lang="ru-RU" dirty="0">
            <a:latin typeface="Book Antiqua" pitchFamily="18" charset="0"/>
          </a:endParaRPr>
        </a:p>
      </dgm:t>
    </dgm:pt>
    <dgm:pt modelId="{DD4074FB-BB17-4138-823F-10DB09CB51FF}" type="parTrans" cxnId="{1F4B43B1-D721-4AFC-93E0-39657B9DC746}">
      <dgm:prSet/>
      <dgm:spPr/>
      <dgm:t>
        <a:bodyPr/>
        <a:lstStyle/>
        <a:p>
          <a:endParaRPr lang="ru-RU"/>
        </a:p>
      </dgm:t>
    </dgm:pt>
    <dgm:pt modelId="{951F3A36-1E23-48C9-9147-ECCF776881D6}" type="sibTrans" cxnId="{1F4B43B1-D721-4AFC-93E0-39657B9DC746}">
      <dgm:prSet/>
      <dgm:spPr/>
      <dgm:t>
        <a:bodyPr/>
        <a:lstStyle/>
        <a:p>
          <a:endParaRPr lang="ru-RU"/>
        </a:p>
      </dgm:t>
    </dgm:pt>
    <dgm:pt modelId="{F172F06A-EE67-438F-BC75-A8BED5B6F49A}" type="pres">
      <dgm:prSet presAssocID="{BE0C0A02-3A93-4C7D-AAD8-8DD81A8D0BB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7A46328-9F50-4E5B-A279-CA5282980619}" type="pres">
      <dgm:prSet presAssocID="{23DED248-F1F4-44EE-996C-13D2D3F47572}" presName="horFlow" presStyleCnt="0"/>
      <dgm:spPr/>
    </dgm:pt>
    <dgm:pt modelId="{A6EFF1F9-070C-4F75-AEF2-175080E03D73}" type="pres">
      <dgm:prSet presAssocID="{23DED248-F1F4-44EE-996C-13D2D3F47572}" presName="bigChev" presStyleLbl="node1" presStyleIdx="0" presStyleCnt="2" custLinFactNeighborX="3333" custLinFactNeighborY="-6"/>
      <dgm:spPr/>
      <dgm:t>
        <a:bodyPr/>
        <a:lstStyle/>
        <a:p>
          <a:endParaRPr lang="ru-RU"/>
        </a:p>
      </dgm:t>
    </dgm:pt>
    <dgm:pt modelId="{23C530EC-5FD0-496A-9C6C-FC684B2C6B86}" type="pres">
      <dgm:prSet presAssocID="{23DED248-F1F4-44EE-996C-13D2D3F47572}" presName="vSp" presStyleCnt="0"/>
      <dgm:spPr/>
    </dgm:pt>
    <dgm:pt modelId="{608ECB5D-C324-4BFB-9E73-FE1787ABE07B}" type="pres">
      <dgm:prSet presAssocID="{4116441A-9C74-4EF1-8F64-BC0CCD9A36E6}" presName="horFlow" presStyleCnt="0"/>
      <dgm:spPr/>
    </dgm:pt>
    <dgm:pt modelId="{F90D0886-8325-40D6-9726-F788C42AAA44}" type="pres">
      <dgm:prSet presAssocID="{4116441A-9C74-4EF1-8F64-BC0CCD9A36E6}" presName="bigChev" presStyleLbl="node1" presStyleIdx="1" presStyleCnt="2" custLinFactNeighborX="-28650" custLinFactNeighborY="3537"/>
      <dgm:spPr/>
      <dgm:t>
        <a:bodyPr/>
        <a:lstStyle/>
        <a:p>
          <a:endParaRPr lang="ru-RU"/>
        </a:p>
      </dgm:t>
    </dgm:pt>
  </dgm:ptLst>
  <dgm:cxnLst>
    <dgm:cxn modelId="{1F4B43B1-D721-4AFC-93E0-39657B9DC746}" srcId="{BE0C0A02-3A93-4C7D-AAD8-8DD81A8D0BB8}" destId="{4116441A-9C74-4EF1-8F64-BC0CCD9A36E6}" srcOrd="1" destOrd="0" parTransId="{DD4074FB-BB17-4138-823F-10DB09CB51FF}" sibTransId="{951F3A36-1E23-48C9-9147-ECCF776881D6}"/>
    <dgm:cxn modelId="{7AF49615-F11E-41BF-8298-D229C71E9525}" srcId="{BE0C0A02-3A93-4C7D-AAD8-8DD81A8D0BB8}" destId="{23DED248-F1F4-44EE-996C-13D2D3F47572}" srcOrd="0" destOrd="0" parTransId="{B1249AAD-B284-4E64-A3EB-B9CFEF579D5F}" sibTransId="{0AF1799E-A717-4BB8-93DB-542D71A499FD}"/>
    <dgm:cxn modelId="{9FEFD912-2F4B-4BF1-A641-099CFFF118B8}" type="presOf" srcId="{BE0C0A02-3A93-4C7D-AAD8-8DD81A8D0BB8}" destId="{F172F06A-EE67-438F-BC75-A8BED5B6F49A}" srcOrd="0" destOrd="0" presId="urn:microsoft.com/office/officeart/2005/8/layout/lProcess3"/>
    <dgm:cxn modelId="{0B1AD1E7-AFF3-465D-9A75-47F8ECAC8975}" type="presOf" srcId="{23DED248-F1F4-44EE-996C-13D2D3F47572}" destId="{A6EFF1F9-070C-4F75-AEF2-175080E03D73}" srcOrd="0" destOrd="0" presId="urn:microsoft.com/office/officeart/2005/8/layout/lProcess3"/>
    <dgm:cxn modelId="{68937179-BB58-4A58-BBE7-A2C43669AAFA}" type="presOf" srcId="{4116441A-9C74-4EF1-8F64-BC0CCD9A36E6}" destId="{F90D0886-8325-40D6-9726-F788C42AAA44}" srcOrd="0" destOrd="0" presId="urn:microsoft.com/office/officeart/2005/8/layout/lProcess3"/>
    <dgm:cxn modelId="{9324E212-B3EC-4526-9BAD-BA172F31F7B6}" type="presParOf" srcId="{F172F06A-EE67-438F-BC75-A8BED5B6F49A}" destId="{67A46328-9F50-4E5B-A279-CA5282980619}" srcOrd="0" destOrd="0" presId="urn:microsoft.com/office/officeart/2005/8/layout/lProcess3"/>
    <dgm:cxn modelId="{39BD5877-D097-4136-9F3B-3793021BB739}" type="presParOf" srcId="{67A46328-9F50-4E5B-A279-CA5282980619}" destId="{A6EFF1F9-070C-4F75-AEF2-175080E03D73}" srcOrd="0" destOrd="0" presId="urn:microsoft.com/office/officeart/2005/8/layout/lProcess3"/>
    <dgm:cxn modelId="{FEA95227-ADD9-4E43-BA35-4CC775F1E205}" type="presParOf" srcId="{F172F06A-EE67-438F-BC75-A8BED5B6F49A}" destId="{23C530EC-5FD0-496A-9C6C-FC684B2C6B86}" srcOrd="1" destOrd="0" presId="urn:microsoft.com/office/officeart/2005/8/layout/lProcess3"/>
    <dgm:cxn modelId="{29626D72-C4CC-4C52-B0CF-B80A61C66EA1}" type="presParOf" srcId="{F172F06A-EE67-438F-BC75-A8BED5B6F49A}" destId="{608ECB5D-C324-4BFB-9E73-FE1787ABE07B}" srcOrd="2" destOrd="0" presId="urn:microsoft.com/office/officeart/2005/8/layout/lProcess3"/>
    <dgm:cxn modelId="{6EA00D35-6A0F-4DCD-97D0-6284844C4981}" type="presParOf" srcId="{608ECB5D-C324-4BFB-9E73-FE1787ABE07B}" destId="{F90D0886-8325-40D6-9726-F788C42AAA4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Кредиты кредитных организаций</a:t>
          </a:r>
          <a:endParaRPr lang="ru-RU" sz="18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C1F176-8B35-4D99-89AE-1B0A7C68BAA3}" type="pres">
      <dgm:prSet presAssocID="{F361F448-F39F-4BFD-84DB-7B8AFE965198}" presName="text2" presStyleLbl="fgAcc2" presStyleIdx="3" presStyleCnt="4" custScaleY="1458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66FF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налогов, установленных Налоговым кодексом  Российской Федерации (федеральные, региональные и местные налоги и сборы, специальные налоговые режимы: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Другие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66FF"/>
        </a:solidFill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66FF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99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108797" custScaleY="251843" custRadScaleRad="101667" custRadScaleInc="1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21497965" custScaleX="96563" custLinFactNeighborX="3373" custLinFactNeighborY="27879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58270" custRadScaleRad="122127" custRadScaleInc="74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21479065" custScaleX="95291" custLinFactNeighborX="-710" custLinFactNeighborY="31543"/>
      <dgm:spPr/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5321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>
          <a:solidFill>
            <a:srgbClr val="0080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/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/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C92A03-7159-4281-B198-303F0B7FBC1B}" type="presOf" srcId="{2D78FB1E-2677-4182-BF88-E223488DB16D}" destId="{6EBA0CCF-2610-4CB9-B2AA-6683F0E170FF}" srcOrd="0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0435AD0B-7272-490D-9768-B7D8C7888CAB}" type="presOf" srcId="{DA936E31-2B7B-4F61-8784-087F5BF1CCA2}" destId="{0F10B24C-6291-498B-B24B-6F32995626E1}" srcOrd="0" destOrd="0" presId="urn:microsoft.com/office/officeart/2005/8/layout/hierarchy3"/>
    <dgm:cxn modelId="{1734332B-33DF-4C36-8705-417653B4CA58}" type="presOf" srcId="{0FD87494-0FAD-49E2-A677-4C63C07CD278}" destId="{B94730D8-5D8F-426C-8831-7569625F9563}" srcOrd="0" destOrd="0" presId="urn:microsoft.com/office/officeart/2005/8/layout/hierarchy3"/>
    <dgm:cxn modelId="{6B082500-0426-479C-941D-1A9F566EEE32}" type="presOf" srcId="{F97B0179-6FFA-43F2-9B11-3C7B56B71EA7}" destId="{87A678DD-6040-425C-BD0F-D72D593AD7BF}" srcOrd="0" destOrd="0" presId="urn:microsoft.com/office/officeart/2005/8/layout/hierarchy3"/>
    <dgm:cxn modelId="{5524F9ED-EE44-4D1B-A7A5-5A1E4D55006E}" type="presOf" srcId="{ECC4F9D0-E93A-4739-8873-1B03FCE6503A}" destId="{C3A7FB03-348C-490A-BD89-81232A0929D7}" srcOrd="0" destOrd="0" presId="urn:microsoft.com/office/officeart/2005/8/layout/hierarchy3"/>
    <dgm:cxn modelId="{89FF40E1-962D-4067-8FB3-3EF8F55C8527}" type="presOf" srcId="{3B89B9B3-5619-46D4-93CA-40C0EF5EB128}" destId="{51570436-6222-48A4-BA2B-6408C85AF1C1}" srcOrd="0" destOrd="0" presId="urn:microsoft.com/office/officeart/2005/8/layout/hierarchy3"/>
    <dgm:cxn modelId="{5D864355-5783-48E4-8866-BFDBC58DA067}" type="presOf" srcId="{ECC4F9D0-E93A-4739-8873-1B03FCE6503A}" destId="{F3FA9309-D15C-4DE3-8542-192E36A1C004}" srcOrd="1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C3CA330E-5D7F-4D0C-AD54-4E0294451120}" type="presOf" srcId="{C7E3C235-D7CE-4F21-83E5-0230BF458F3B}" destId="{A8364C70-C324-4950-A3EA-89813D0E681B}" srcOrd="0" destOrd="0" presId="urn:microsoft.com/office/officeart/2005/8/layout/hierarchy3"/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C0EA5B20-929E-4038-A8D3-DB41F9D59131}" type="presOf" srcId="{CCE787AD-0C94-4790-AEE2-08FEBD4D1B85}" destId="{2A6BB132-36F5-4551-B534-1EA38833A873}" srcOrd="0" destOrd="0" presId="urn:microsoft.com/office/officeart/2005/8/layout/hierarchy3"/>
    <dgm:cxn modelId="{B991AD93-EB2D-4FDF-A21F-A7B7CD714F36}" type="presOf" srcId="{C7E3C235-D7CE-4F21-83E5-0230BF458F3B}" destId="{6A0D8410-35CB-4A00-B0EC-DB51D7EB0EF9}" srcOrd="1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8216D1E0-14FD-4E06-AE98-8E84AD193410}" type="presOf" srcId="{068889B5-7356-40A8-AAD8-C5014ADEEF6E}" destId="{C5FFE075-823E-4DA0-9121-22547C719149}" srcOrd="0" destOrd="0" presId="urn:microsoft.com/office/officeart/2005/8/layout/hierarchy3"/>
    <dgm:cxn modelId="{93FAD667-B778-437E-805E-CFC96E233C8A}" type="presOf" srcId="{68754719-21A2-4E04-8157-D49B2D923B36}" destId="{29983BB3-9FDC-412A-8584-11C5A8F9A525}" srcOrd="0" destOrd="0" presId="urn:microsoft.com/office/officeart/2005/8/layout/hierarchy3"/>
    <dgm:cxn modelId="{40302B10-400A-46A1-88B0-88CBDC9174F7}" type="presOf" srcId="{18FCBCEA-9E78-49E2-BECB-519648FE62F0}" destId="{DC8766AC-1DF5-4C8B-88E8-C0C7029582F8}" srcOrd="0" destOrd="0" presId="urn:microsoft.com/office/officeart/2005/8/layout/hierarchy3"/>
    <dgm:cxn modelId="{FE598173-65A0-4431-BF8A-9FEB0073AD9D}" type="presParOf" srcId="{87A678DD-6040-425C-BD0F-D72D593AD7BF}" destId="{B2318909-0E8B-49FF-955C-5F4D919573E8}" srcOrd="0" destOrd="0" presId="urn:microsoft.com/office/officeart/2005/8/layout/hierarchy3"/>
    <dgm:cxn modelId="{F48DB4CB-23AB-4867-8296-F30F84E5CCB8}" type="presParOf" srcId="{B2318909-0E8B-49FF-955C-5F4D919573E8}" destId="{C8BFB3E0-F637-4271-B518-A47EA05A3897}" srcOrd="0" destOrd="0" presId="urn:microsoft.com/office/officeart/2005/8/layout/hierarchy3"/>
    <dgm:cxn modelId="{6762F0C3-5E60-4596-96C7-99187EC39F8D}" type="presParOf" srcId="{C8BFB3E0-F637-4271-B518-A47EA05A3897}" destId="{A8364C70-C324-4950-A3EA-89813D0E681B}" srcOrd="0" destOrd="0" presId="urn:microsoft.com/office/officeart/2005/8/layout/hierarchy3"/>
    <dgm:cxn modelId="{F14AC6DA-FC22-430B-A71D-679CE9928FBE}" type="presParOf" srcId="{C8BFB3E0-F637-4271-B518-A47EA05A3897}" destId="{6A0D8410-35CB-4A00-B0EC-DB51D7EB0EF9}" srcOrd="1" destOrd="0" presId="urn:microsoft.com/office/officeart/2005/8/layout/hierarchy3"/>
    <dgm:cxn modelId="{C6A5515B-4169-4A46-BF6C-6617541C80D5}" type="presParOf" srcId="{B2318909-0E8B-49FF-955C-5F4D919573E8}" destId="{BA485956-92AB-46FE-9A87-FD4392A1087A}" srcOrd="1" destOrd="0" presId="urn:microsoft.com/office/officeart/2005/8/layout/hierarchy3"/>
    <dgm:cxn modelId="{49F66208-9EBA-4177-8892-575B944846B7}" type="presParOf" srcId="{BA485956-92AB-46FE-9A87-FD4392A1087A}" destId="{0F10B24C-6291-498B-B24B-6F32995626E1}" srcOrd="0" destOrd="0" presId="urn:microsoft.com/office/officeart/2005/8/layout/hierarchy3"/>
    <dgm:cxn modelId="{0A547EBB-76A8-423F-88ED-6417ED280733}" type="presParOf" srcId="{BA485956-92AB-46FE-9A87-FD4392A1087A}" destId="{B94730D8-5D8F-426C-8831-7569625F9563}" srcOrd="1" destOrd="0" presId="urn:microsoft.com/office/officeart/2005/8/layout/hierarchy3"/>
    <dgm:cxn modelId="{94364DD7-26CB-43D6-9270-13BDE4AB7910}" type="presParOf" srcId="{BA485956-92AB-46FE-9A87-FD4392A1087A}" destId="{DC8766AC-1DF5-4C8B-88E8-C0C7029582F8}" srcOrd="2" destOrd="0" presId="urn:microsoft.com/office/officeart/2005/8/layout/hierarchy3"/>
    <dgm:cxn modelId="{53A57BA7-B880-4827-8919-08C973782604}" type="presParOf" srcId="{BA485956-92AB-46FE-9A87-FD4392A1087A}" destId="{51570436-6222-48A4-BA2B-6408C85AF1C1}" srcOrd="3" destOrd="0" presId="urn:microsoft.com/office/officeart/2005/8/layout/hierarchy3"/>
    <dgm:cxn modelId="{7223675F-4626-49B3-A4FF-8DFC617E5AC5}" type="presParOf" srcId="{87A678DD-6040-425C-BD0F-D72D593AD7BF}" destId="{398552E6-FA89-479A-A5C0-9CCE53C51C9B}" srcOrd="1" destOrd="0" presId="urn:microsoft.com/office/officeart/2005/8/layout/hierarchy3"/>
    <dgm:cxn modelId="{EB487FE8-B3A3-4A2B-8086-52E6713E3AC1}" type="presParOf" srcId="{398552E6-FA89-479A-A5C0-9CCE53C51C9B}" destId="{B017799E-88CE-4846-9C9E-14C87B07A779}" srcOrd="0" destOrd="0" presId="urn:microsoft.com/office/officeart/2005/8/layout/hierarchy3"/>
    <dgm:cxn modelId="{7AF0EA6A-AAC9-40A6-885F-B549BC5CF4E8}" type="presParOf" srcId="{B017799E-88CE-4846-9C9E-14C87B07A779}" destId="{C3A7FB03-348C-490A-BD89-81232A0929D7}" srcOrd="0" destOrd="0" presId="urn:microsoft.com/office/officeart/2005/8/layout/hierarchy3"/>
    <dgm:cxn modelId="{0DDADB9D-3D7D-4BC1-B1DE-CFB4A040467E}" type="presParOf" srcId="{B017799E-88CE-4846-9C9E-14C87B07A779}" destId="{F3FA9309-D15C-4DE3-8542-192E36A1C004}" srcOrd="1" destOrd="0" presId="urn:microsoft.com/office/officeart/2005/8/layout/hierarchy3"/>
    <dgm:cxn modelId="{FB855DEC-15F2-4343-9914-6F397659E6ED}" type="presParOf" srcId="{398552E6-FA89-479A-A5C0-9CCE53C51C9B}" destId="{14EC64FA-847B-4CFE-9E9D-811F66FD9494}" srcOrd="1" destOrd="0" presId="urn:microsoft.com/office/officeart/2005/8/layout/hierarchy3"/>
    <dgm:cxn modelId="{CAF5CFEE-CBFC-4869-9B2B-B56E291CA71F}" type="presParOf" srcId="{14EC64FA-847B-4CFE-9E9D-811F66FD9494}" destId="{C5FFE075-823E-4DA0-9121-22547C719149}" srcOrd="0" destOrd="0" presId="urn:microsoft.com/office/officeart/2005/8/layout/hierarchy3"/>
    <dgm:cxn modelId="{6AF5A5F4-928B-439A-BC40-FBB82119C566}" type="presParOf" srcId="{14EC64FA-847B-4CFE-9E9D-811F66FD9494}" destId="{2A6BB132-36F5-4551-B534-1EA38833A873}" srcOrd="1" destOrd="0" presId="urn:microsoft.com/office/officeart/2005/8/layout/hierarchy3"/>
    <dgm:cxn modelId="{DE594173-7D0F-4582-89A2-34616259D0DE}" type="presParOf" srcId="{14EC64FA-847B-4CFE-9E9D-811F66FD9494}" destId="{6EBA0CCF-2610-4CB9-B2AA-6683F0E170FF}" srcOrd="2" destOrd="0" presId="urn:microsoft.com/office/officeart/2005/8/layout/hierarchy3"/>
    <dgm:cxn modelId="{8D890C57-0AA3-41A9-8A44-96400FA3AED8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8A0855-F825-4BA9-876E-C283E8BD291F}">
      <dsp:nvSpPr>
        <dsp:cNvPr id="0" name=""/>
        <dsp:cNvSpPr/>
      </dsp:nvSpPr>
      <dsp:spPr>
        <a:xfrm>
          <a:off x="205312" y="4265"/>
          <a:ext cx="8158326" cy="8904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kern="1200" dirty="0">
            <a:latin typeface="Book Antiqua" pitchFamily="18" charset="0"/>
          </a:endParaRPr>
        </a:p>
      </dsp:txBody>
      <dsp:txXfrm>
        <a:off x="205312" y="4265"/>
        <a:ext cx="8158326" cy="890461"/>
      </dsp:txXfrm>
    </dsp:sp>
    <dsp:sp modelId="{1D6D34B5-A555-407C-A694-5FBD1E80F5A7}">
      <dsp:nvSpPr>
        <dsp:cNvPr id="0" name=""/>
        <dsp:cNvSpPr/>
      </dsp:nvSpPr>
      <dsp:spPr>
        <a:xfrm>
          <a:off x="35858" y="1006878"/>
          <a:ext cx="1976888" cy="11763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Федеральный бюджет</a:t>
          </a:r>
          <a:endParaRPr lang="ru-RU" sz="2000" kern="1200" dirty="0">
            <a:latin typeface="Book Antiqua" pitchFamily="18" charset="0"/>
          </a:endParaRPr>
        </a:p>
      </dsp:txBody>
      <dsp:txXfrm>
        <a:off x="35858" y="1006878"/>
        <a:ext cx="1976888" cy="1176339"/>
      </dsp:txXfrm>
    </dsp:sp>
    <dsp:sp modelId="{594C56E2-2B3B-4A69-AEA7-F30AA9C3F24C}">
      <dsp:nvSpPr>
        <dsp:cNvPr id="0" name=""/>
        <dsp:cNvSpPr/>
      </dsp:nvSpPr>
      <dsp:spPr>
        <a:xfrm>
          <a:off x="3264429" y="1006883"/>
          <a:ext cx="5221342" cy="109478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264429" y="1006883"/>
        <a:ext cx="5221342" cy="1094780"/>
      </dsp:txXfrm>
    </dsp:sp>
    <dsp:sp modelId="{E7D38CE6-F736-41E4-B022-6236F7F86B5B}">
      <dsp:nvSpPr>
        <dsp:cNvPr id="0" name=""/>
        <dsp:cNvSpPr/>
      </dsp:nvSpPr>
      <dsp:spPr>
        <a:xfrm>
          <a:off x="363301" y="2304033"/>
          <a:ext cx="2676915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63301" y="2304033"/>
        <a:ext cx="2676915" cy="1503117"/>
      </dsp:txXfrm>
    </dsp:sp>
    <dsp:sp modelId="{D204552F-F8FC-4B11-8441-6FE77F9A2FD7}">
      <dsp:nvSpPr>
        <dsp:cNvPr id="0" name=""/>
        <dsp:cNvSpPr/>
      </dsp:nvSpPr>
      <dsp:spPr>
        <a:xfrm>
          <a:off x="2565749" y="3893291"/>
          <a:ext cx="1572750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2565749" y="3893291"/>
        <a:ext cx="1572750" cy="1503117"/>
      </dsp:txXfrm>
    </dsp:sp>
    <dsp:sp modelId="{F432008C-24E2-459F-8821-5323402BE4C9}">
      <dsp:nvSpPr>
        <dsp:cNvPr id="0" name=""/>
        <dsp:cNvSpPr/>
      </dsp:nvSpPr>
      <dsp:spPr>
        <a:xfrm>
          <a:off x="3841992" y="2304033"/>
          <a:ext cx="2302937" cy="1377201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3841992" y="2304033"/>
        <a:ext cx="2302937" cy="1377201"/>
      </dsp:txXfrm>
    </dsp:sp>
    <dsp:sp modelId="{4D713F86-C37A-42AE-A992-476860598B30}">
      <dsp:nvSpPr>
        <dsp:cNvPr id="0" name=""/>
        <dsp:cNvSpPr/>
      </dsp:nvSpPr>
      <dsp:spPr>
        <a:xfrm>
          <a:off x="5253441" y="3816196"/>
          <a:ext cx="1538522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kern="1200" dirty="0">
            <a:latin typeface="Book Antiqua" pitchFamily="18" charset="0"/>
          </a:endParaRPr>
        </a:p>
      </dsp:txBody>
      <dsp:txXfrm>
        <a:off x="5253441" y="3816196"/>
        <a:ext cx="1538522" cy="1503117"/>
      </dsp:txXfrm>
    </dsp:sp>
    <dsp:sp modelId="{EE8E03DF-55FB-413E-9423-9EA2E2C09707}">
      <dsp:nvSpPr>
        <dsp:cNvPr id="0" name=""/>
        <dsp:cNvSpPr/>
      </dsp:nvSpPr>
      <dsp:spPr>
        <a:xfrm>
          <a:off x="6946630" y="2318832"/>
          <a:ext cx="1538726" cy="149161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округов</a:t>
          </a:r>
          <a:endParaRPr lang="ru-RU" sz="2000" kern="1200" dirty="0">
            <a:latin typeface="Book Antiqua" pitchFamily="18" charset="0"/>
          </a:endParaRPr>
        </a:p>
      </dsp:txBody>
      <dsp:txXfrm>
        <a:off x="6946630" y="2318832"/>
        <a:ext cx="1538726" cy="149161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C103A0-357A-420A-AADA-C781BF756532}">
      <dsp:nvSpPr>
        <dsp:cNvPr id="0" name=""/>
        <dsp:cNvSpPr/>
      </dsp:nvSpPr>
      <dsp:spPr>
        <a:xfrm>
          <a:off x="1" y="0"/>
          <a:ext cx="2555772" cy="1079161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81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Численность населения на 01.01.2018 г.           9 374 человека</a:t>
          </a:r>
          <a:endParaRPr lang="ru-RU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sp:txBody>
      <dsp:txXfrm>
        <a:off x="1" y="0"/>
        <a:ext cx="2555772" cy="107916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CE0FBD-4505-41E9-885F-58F4FC0C072A}">
      <dsp:nvSpPr>
        <dsp:cNvPr id="0" name=""/>
        <dsp:cNvSpPr/>
      </dsp:nvSpPr>
      <dsp:spPr>
        <a:xfrm>
          <a:off x="0" y="72003"/>
          <a:ext cx="2520279" cy="854092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Территория  -  203,34 тыс.га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sp:txBody>
      <dsp:txXfrm>
        <a:off x="0" y="72003"/>
        <a:ext cx="2520279" cy="85409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5CE742-C92E-471D-AE33-FC87EDA40D4A}">
      <dsp:nvSpPr>
        <dsp:cNvPr id="0" name=""/>
        <dsp:cNvSpPr/>
      </dsp:nvSpPr>
      <dsp:spPr>
        <a:xfrm>
          <a:off x="72009" y="0"/>
          <a:ext cx="1991049" cy="796419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Городское поселение</a:t>
          </a:r>
          <a:r>
            <a:rPr lang="ru-RU" sz="1800" kern="1200" dirty="0" smtClean="0">
              <a:latin typeface="Book Antiqua" pitchFamily="18" charset="0"/>
            </a:rPr>
            <a:t> – 1</a:t>
          </a:r>
          <a:endParaRPr lang="ru-RU" sz="1800" kern="1200" dirty="0">
            <a:latin typeface="Book Antiqua" pitchFamily="18" charset="0"/>
          </a:endParaRPr>
        </a:p>
      </dsp:txBody>
      <dsp:txXfrm>
        <a:off x="72009" y="0"/>
        <a:ext cx="1991049" cy="796419"/>
      </dsp:txXfrm>
    </dsp:sp>
    <dsp:sp modelId="{584093BA-FBF9-44C9-B06B-4924A014C6F1}">
      <dsp:nvSpPr>
        <dsp:cNvPr id="0" name=""/>
        <dsp:cNvSpPr/>
      </dsp:nvSpPr>
      <dsp:spPr>
        <a:xfrm>
          <a:off x="360034" y="907965"/>
          <a:ext cx="1991049" cy="796419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Сельских поселений - 14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sp:txBody>
      <dsp:txXfrm>
        <a:off x="360034" y="907965"/>
        <a:ext cx="1991049" cy="79641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EFF1F9-070C-4F75-AEF2-175080E03D73}">
      <dsp:nvSpPr>
        <dsp:cNvPr id="0" name=""/>
        <dsp:cNvSpPr/>
      </dsp:nvSpPr>
      <dsp:spPr>
        <a:xfrm>
          <a:off x="313698" y="872"/>
          <a:ext cx="1988954" cy="795581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Городское население – 34%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sp:txBody>
      <dsp:txXfrm>
        <a:off x="313698" y="872"/>
        <a:ext cx="1988954" cy="795581"/>
      </dsp:txXfrm>
    </dsp:sp>
    <dsp:sp modelId="{F90D0886-8325-40D6-9726-F788C42AAA44}">
      <dsp:nvSpPr>
        <dsp:cNvPr id="0" name=""/>
        <dsp:cNvSpPr/>
      </dsp:nvSpPr>
      <dsp:spPr>
        <a:xfrm>
          <a:off x="0" y="908803"/>
          <a:ext cx="1988954" cy="795581"/>
        </a:xfrm>
        <a:prstGeom prst="chevron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Сельское население – 66%</a:t>
          </a:r>
          <a:r>
            <a:rPr lang="ru-RU" sz="1800" kern="1200" dirty="0" smtClean="0">
              <a:latin typeface="Book Antiqua" pitchFamily="18" charset="0"/>
            </a:rPr>
            <a:t>    </a:t>
          </a:r>
          <a:endParaRPr lang="ru-RU" sz="1800" kern="1200" dirty="0">
            <a:latin typeface="Book Antiqua" pitchFamily="18" charset="0"/>
          </a:endParaRPr>
        </a:p>
      </dsp:txBody>
      <dsp:txXfrm>
        <a:off x="0" y="908803"/>
        <a:ext cx="1988954" cy="79558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3424233" y="370180"/>
              </a:lnTo>
              <a:lnTo>
                <a:pt x="3424233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881715" y="372269"/>
        <a:ext cx="5373089" cy="995885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kern="1200" dirty="0">
            <a:latin typeface="Book Antiqua" pitchFamily="18" charset="0"/>
          </a:endParaRPr>
        </a:p>
      </dsp:txBody>
      <dsp:txXfrm>
        <a:off x="210145" y="1911363"/>
        <a:ext cx="1867763" cy="167401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kern="1200" dirty="0">
            <a:latin typeface="Book Antiqua" pitchFamily="18" charset="0"/>
          </a:endParaRPr>
        </a:p>
      </dsp:txBody>
      <dsp:txXfrm>
        <a:off x="2492967" y="1911363"/>
        <a:ext cx="1867763" cy="167401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Кредиты кредитных организаций</a:t>
          </a:r>
          <a:endParaRPr lang="ru-RU" sz="1800" kern="1200" dirty="0">
            <a:latin typeface="Book Antiqua" pitchFamily="18" charset="0"/>
          </a:endParaRPr>
        </a:p>
      </dsp:txBody>
      <dsp:txXfrm>
        <a:off x="4775789" y="1911363"/>
        <a:ext cx="1867763" cy="1674010"/>
      </dsp:txXfrm>
    </dsp:sp>
    <dsp:sp modelId="{05FAE529-C6EB-4300-8B1B-9FEB3432CC55}">
      <dsp:nvSpPr>
        <dsp:cNvPr id="0" name=""/>
        <dsp:cNvSpPr/>
      </dsp:nvSpPr>
      <dsp:spPr>
        <a:xfrm>
          <a:off x="6851083" y="1714210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58612" y="1911363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kern="1200" dirty="0">
            <a:latin typeface="Book Antiqua" pitchFamily="18" charset="0"/>
          </a:endParaRPr>
        </a:p>
      </dsp:txBody>
      <dsp:txXfrm>
        <a:off x="7058612" y="1911363"/>
        <a:ext cx="1867763" cy="172994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9377F2-6DE3-41EC-9D05-635A90327943}">
      <dsp:nvSpPr>
        <dsp:cNvPr id="0" name=""/>
        <dsp:cNvSpPr/>
      </dsp:nvSpPr>
      <dsp:spPr>
        <a:xfrm>
          <a:off x="3312389" y="4176435"/>
          <a:ext cx="2119462" cy="1724555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12389" y="4176435"/>
        <a:ext cx="2119462" cy="1724555"/>
      </dsp:txXfrm>
    </dsp:sp>
    <dsp:sp modelId="{4D18CED3-1142-40EA-9116-88C40631624C}">
      <dsp:nvSpPr>
        <dsp:cNvPr id="0" name=""/>
        <dsp:cNvSpPr/>
      </dsp:nvSpPr>
      <dsp:spPr>
        <a:xfrm rot="12857180">
          <a:off x="1107703" y="3316142"/>
          <a:ext cx="2551122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99CC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0436B6-97A1-4106-A465-1698EFC5DB02}">
      <dsp:nvSpPr>
        <dsp:cNvPr id="0" name=""/>
        <dsp:cNvSpPr/>
      </dsp:nvSpPr>
      <dsp:spPr>
        <a:xfrm>
          <a:off x="0" y="502393"/>
          <a:ext cx="2658708" cy="4923496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налогов, установленных Налоговым кодексом  Российской Федерации (федеральные, региональные и местные налоги и сборы, специальные налоговые режимы: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Другие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0" y="502393"/>
        <a:ext cx="2658708" cy="4923496"/>
      </dsp:txXfrm>
    </dsp:sp>
    <dsp:sp modelId="{33AE49E3-7EAF-4671-ACEC-5EF4114D59E5}">
      <dsp:nvSpPr>
        <dsp:cNvPr id="0" name=""/>
        <dsp:cNvSpPr/>
      </dsp:nvSpPr>
      <dsp:spPr>
        <a:xfrm rot="18861873">
          <a:off x="4900874" y="2943464"/>
          <a:ext cx="3177081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1BB923-E7F2-4FAE-BCE2-9CBC75F98424}">
      <dsp:nvSpPr>
        <dsp:cNvPr id="0" name=""/>
        <dsp:cNvSpPr/>
      </dsp:nvSpPr>
      <dsp:spPr>
        <a:xfrm>
          <a:off x="6341242" y="417135"/>
          <a:ext cx="2443733" cy="30941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6341242" y="417135"/>
        <a:ext cx="2443733" cy="3094157"/>
      </dsp:txXfrm>
    </dsp:sp>
    <dsp:sp modelId="{4C3C8D6A-0A5F-4907-83DC-AB25FCA93C97}">
      <dsp:nvSpPr>
        <dsp:cNvPr id="0" name=""/>
        <dsp:cNvSpPr/>
      </dsp:nvSpPr>
      <dsp:spPr>
        <a:xfrm rot="16166071">
          <a:off x="3375628" y="2830808"/>
          <a:ext cx="2067114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1078B0-61B0-4A49-ACC5-75E45D65A14C}">
      <dsp:nvSpPr>
        <dsp:cNvPr id="0" name=""/>
        <dsp:cNvSpPr/>
      </dsp:nvSpPr>
      <dsp:spPr>
        <a:xfrm>
          <a:off x="3096350" y="70334"/>
          <a:ext cx="2711370" cy="3623000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3096350" y="70334"/>
        <a:ext cx="2711370" cy="362300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0" y="0"/>
          <a:ext cx="6633209" cy="12196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0" y="0"/>
        <a:ext cx="5285488" cy="1219657"/>
      </dsp:txXfrm>
    </dsp:sp>
    <dsp:sp modelId="{347415BA-DC97-43E2-AE7E-CB1E89BDB6C4}">
      <dsp:nvSpPr>
        <dsp:cNvPr id="0" name=""/>
        <dsp:cNvSpPr/>
      </dsp:nvSpPr>
      <dsp:spPr>
        <a:xfrm>
          <a:off x="555531" y="1441413"/>
          <a:ext cx="6633209" cy="1219657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555531" y="1441413"/>
        <a:ext cx="5284901" cy="1219657"/>
      </dsp:txXfrm>
    </dsp:sp>
    <dsp:sp modelId="{EFCD9B4C-DA78-46C7-9E8E-1E5C23521922}">
      <dsp:nvSpPr>
        <dsp:cNvPr id="0" name=""/>
        <dsp:cNvSpPr/>
      </dsp:nvSpPr>
      <dsp:spPr>
        <a:xfrm>
          <a:off x="1102771" y="2882826"/>
          <a:ext cx="6633209" cy="1219657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102771" y="2882826"/>
        <a:ext cx="5293192" cy="1219657"/>
      </dsp:txXfrm>
    </dsp:sp>
    <dsp:sp modelId="{98AFC14A-0294-454A-9D8E-0DEDF513300C}">
      <dsp:nvSpPr>
        <dsp:cNvPr id="0" name=""/>
        <dsp:cNvSpPr/>
      </dsp:nvSpPr>
      <dsp:spPr>
        <a:xfrm>
          <a:off x="1656445" y="4320477"/>
          <a:ext cx="6633209" cy="671945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656445" y="4320477"/>
        <a:ext cx="5284901" cy="671945"/>
      </dsp:txXfrm>
    </dsp:sp>
    <dsp:sp modelId="{C21735EF-571B-421D-B69C-575E32C59B3D}">
      <dsp:nvSpPr>
        <dsp:cNvPr id="0" name=""/>
        <dsp:cNvSpPr/>
      </dsp:nvSpPr>
      <dsp:spPr>
        <a:xfrm>
          <a:off x="5840432" y="934146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840432" y="934146"/>
        <a:ext cx="792777" cy="792777"/>
      </dsp:txXfrm>
    </dsp:sp>
    <dsp:sp modelId="{A19D2155-7612-468E-A3DC-8E1D47EBEE5B}">
      <dsp:nvSpPr>
        <dsp:cNvPr id="0" name=""/>
        <dsp:cNvSpPr/>
      </dsp:nvSpPr>
      <dsp:spPr>
        <a:xfrm>
          <a:off x="6395963" y="2375559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395963" y="2375559"/>
        <a:ext cx="792777" cy="792777"/>
      </dsp:txXfrm>
    </dsp:sp>
    <dsp:sp modelId="{2C7A71E0-8E04-4158-8B58-BB3714727D7B}">
      <dsp:nvSpPr>
        <dsp:cNvPr id="0" name=""/>
        <dsp:cNvSpPr/>
      </dsp:nvSpPr>
      <dsp:spPr>
        <a:xfrm>
          <a:off x="6943203" y="3816973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943203" y="3816973"/>
        <a:ext cx="792777" cy="7927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364C70-C324-4950-A3EA-89813D0E681B}">
      <dsp:nvSpPr>
        <dsp:cNvPr id="0" name=""/>
        <dsp:cNvSpPr/>
      </dsp:nvSpPr>
      <dsp:spPr>
        <a:xfrm>
          <a:off x="4924" y="103938"/>
          <a:ext cx="4172683" cy="81745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FF66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  <a:endParaRPr lang="ru-RU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4" y="103938"/>
        <a:ext cx="4172683" cy="817451"/>
      </dsp:txXfrm>
    </dsp:sp>
    <dsp:sp modelId="{0F10B24C-6291-498B-B24B-6F32995626E1}">
      <dsp:nvSpPr>
        <dsp:cNvPr id="0" name=""/>
        <dsp:cNvSpPr/>
      </dsp:nvSpPr>
      <dsp:spPr>
        <a:xfrm>
          <a:off x="422192" y="921390"/>
          <a:ext cx="417268" cy="613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3088"/>
              </a:lnTo>
              <a:lnTo>
                <a:pt x="417268" y="613088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730D8-5D8F-426C-8831-7569625F9563}">
      <dsp:nvSpPr>
        <dsp:cNvPr id="0" name=""/>
        <dsp:cNvSpPr/>
      </dsp:nvSpPr>
      <dsp:spPr>
        <a:xfrm>
          <a:off x="839461" y="1125753"/>
          <a:ext cx="3710891" cy="817451"/>
        </a:xfrm>
        <a:prstGeom prst="roundRect">
          <a:avLst>
            <a:gd name="adj" fmla="val 10000"/>
          </a:avLst>
        </a:prstGeom>
        <a:solidFill>
          <a:srgbClr val="FFCC99">
            <a:alpha val="89804"/>
          </a:srgbClr>
        </a:solidFill>
        <a:ln w="19050" cap="flat" cmpd="sng" algn="ctr">
          <a:solidFill>
            <a:srgbClr val="FF66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9461" y="1125753"/>
        <a:ext cx="3710891" cy="817451"/>
      </dsp:txXfrm>
    </dsp:sp>
    <dsp:sp modelId="{DC8766AC-1DF5-4C8B-88E8-C0C7029582F8}">
      <dsp:nvSpPr>
        <dsp:cNvPr id="0" name=""/>
        <dsp:cNvSpPr/>
      </dsp:nvSpPr>
      <dsp:spPr>
        <a:xfrm>
          <a:off x="422192" y="921390"/>
          <a:ext cx="417268" cy="1634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903"/>
              </a:lnTo>
              <a:lnTo>
                <a:pt x="417268" y="1634903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70436-6222-48A4-BA2B-6408C85AF1C1}">
      <dsp:nvSpPr>
        <dsp:cNvPr id="0" name=""/>
        <dsp:cNvSpPr/>
      </dsp:nvSpPr>
      <dsp:spPr>
        <a:xfrm>
          <a:off x="839461" y="2147568"/>
          <a:ext cx="3804656" cy="817451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19050" cap="flat" cmpd="sng" algn="ctr">
          <a:solidFill>
            <a:srgbClr val="FF66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9461" y="2147568"/>
        <a:ext cx="3804656" cy="817451"/>
      </dsp:txXfrm>
    </dsp:sp>
    <dsp:sp modelId="{C3A7FB03-348C-490A-BD89-81232A0929D7}">
      <dsp:nvSpPr>
        <dsp:cNvPr id="0" name=""/>
        <dsp:cNvSpPr/>
      </dsp:nvSpPr>
      <dsp:spPr>
        <a:xfrm>
          <a:off x="4586333" y="103938"/>
          <a:ext cx="3970134" cy="81745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 cap="flat" cmpd="sng" algn="ctr">
          <a:solidFill>
            <a:srgbClr val="0080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  <a:endParaRPr lang="ru-RU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86333" y="103938"/>
        <a:ext cx="3970134" cy="817451"/>
      </dsp:txXfrm>
    </dsp:sp>
    <dsp:sp modelId="{C5FFE075-823E-4DA0-9121-22547C719149}">
      <dsp:nvSpPr>
        <dsp:cNvPr id="0" name=""/>
        <dsp:cNvSpPr/>
      </dsp:nvSpPr>
      <dsp:spPr>
        <a:xfrm>
          <a:off x="4983347" y="921390"/>
          <a:ext cx="397013" cy="613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3088"/>
              </a:lnTo>
              <a:lnTo>
                <a:pt x="397013" y="613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B132-36F5-4551-B534-1EA38833A873}">
      <dsp:nvSpPr>
        <dsp:cNvPr id="0" name=""/>
        <dsp:cNvSpPr/>
      </dsp:nvSpPr>
      <dsp:spPr>
        <a:xfrm>
          <a:off x="5380360" y="1125753"/>
          <a:ext cx="3512780" cy="817451"/>
        </a:xfrm>
        <a:prstGeom prst="roundRect">
          <a:avLst>
            <a:gd name="adj" fmla="val 10000"/>
          </a:avLst>
        </a:prstGeom>
        <a:solidFill>
          <a:srgbClr val="99FF33">
            <a:alpha val="89804"/>
          </a:srgbClr>
        </a:solidFill>
        <a:ln w="19050" cap="flat" cmpd="sng" algn="ctr">
          <a:solidFill>
            <a:scrgbClr r="0" g="0" b="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80360" y="1125753"/>
        <a:ext cx="3512780" cy="817451"/>
      </dsp:txXfrm>
    </dsp:sp>
    <dsp:sp modelId="{6EBA0CCF-2610-4CB9-B2AA-6683F0E170FF}">
      <dsp:nvSpPr>
        <dsp:cNvPr id="0" name=""/>
        <dsp:cNvSpPr/>
      </dsp:nvSpPr>
      <dsp:spPr>
        <a:xfrm>
          <a:off x="4983347" y="921390"/>
          <a:ext cx="397013" cy="1634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903"/>
              </a:lnTo>
              <a:lnTo>
                <a:pt x="397013" y="16349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83BB3-9FDC-412A-8584-11C5A8F9A525}">
      <dsp:nvSpPr>
        <dsp:cNvPr id="0" name=""/>
        <dsp:cNvSpPr/>
      </dsp:nvSpPr>
      <dsp:spPr>
        <a:xfrm>
          <a:off x="5380360" y="2147568"/>
          <a:ext cx="3579327" cy="817451"/>
        </a:xfrm>
        <a:prstGeom prst="roundRect">
          <a:avLst>
            <a:gd name="adj" fmla="val 10000"/>
          </a:avLst>
        </a:prstGeom>
        <a:solidFill>
          <a:srgbClr val="99FF33">
            <a:alpha val="90000"/>
          </a:srgbClr>
        </a:solidFill>
        <a:ln w="19050" cap="flat" cmpd="sng" algn="ctr">
          <a:solidFill>
            <a:scrgbClr r="0" g="0" b="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80360" y="2147568"/>
        <a:ext cx="3579327" cy="817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0.61364</cdr:x>
      <cdr:y>0.76471</cdr:y>
    </cdr:from>
    <cdr:to>
      <cdr:x>0.90909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4216" y="1707013"/>
          <a:ext cx="936104" cy="5252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sz="12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0.41463</cdr:x>
      <cdr:y>0.0303</cdr:y>
    </cdr:from>
    <cdr:to>
      <cdr:x>0.56683</cdr:x>
      <cdr:y>0.10606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448272" y="144016"/>
          <a:ext cx="898693" cy="36004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11 506,7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0.84615</cdr:x>
      <cdr:y>0.02083</cdr:y>
    </cdr:from>
    <cdr:to>
      <cdr:x>0.98718</cdr:x>
      <cdr:y>0.10416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52528" y="72008"/>
          <a:ext cx="792112" cy="28802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0.84615</cdr:x>
      <cdr:y>0.125</cdr:y>
    </cdr:from>
    <cdr:to>
      <cdr:x>0.98718</cdr:x>
      <cdr:y>0.20833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52528" y="432048"/>
          <a:ext cx="792112" cy="288020"/>
        </a:xfrm>
        <a:prstGeom xmlns:a="http://schemas.openxmlformats.org/drawingml/2006/main" prst="rect">
          <a:avLst/>
        </a:prstGeom>
        <a:solidFill xmlns:a="http://schemas.openxmlformats.org/drawingml/2006/main">
          <a:srgbClr val="00CC66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ЕНВД</a:t>
          </a:r>
          <a:endParaRPr lang="ru-RU" sz="1200" dirty="0"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0.06557</cdr:x>
      <cdr:y>0.8481</cdr:y>
    </cdr:from>
    <cdr:to>
      <cdr:x>0.92623</cdr:x>
      <cdr:y>0.94937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6064" y="4824536"/>
          <a:ext cx="7560840" cy="57606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0.03279</cdr:x>
      <cdr:y>0.03797</cdr:y>
    </cdr:from>
    <cdr:to>
      <cdr:x>0.95902</cdr:x>
      <cdr:y>0.16456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216024"/>
          <a:ext cx="8136904" cy="720080"/>
        </a:xfrm>
        <a:prstGeom xmlns:a="http://schemas.openxmlformats.org/drawingml/2006/main" prst="round2Diag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="1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типам расходных обязательств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0.55556</cdr:x>
      <cdr:y>0.73772</cdr:y>
    </cdr:from>
    <cdr:to>
      <cdr:x>1</cdr:x>
      <cdr:y>0.88343</cdr:y>
    </cdr:to>
    <cdr:sp macro="" textlink="">
      <cdr:nvSpPr>
        <cdr:cNvPr id="3" name="TextBox 18"/>
        <cdr:cNvSpPr txBox="1"/>
      </cdr:nvSpPr>
      <cdr:spPr>
        <a:xfrm xmlns:a="http://schemas.openxmlformats.org/drawingml/2006/main">
          <a:off x="4320515" y="2337355"/>
          <a:ext cx="3456349" cy="461665"/>
        </a:xfrm>
        <a:prstGeom xmlns:a="http://schemas.openxmlformats.org/drawingml/2006/main" prst="rect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Всего расходов</a:t>
          </a:r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6 046,3*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0.86482</cdr:x>
      <cdr:y>0.58974</cdr:y>
    </cdr:from>
    <cdr:to>
      <cdr:x>1</cdr:x>
      <cdr:y>0.65302</cdr:y>
    </cdr:to>
    <cdr:sp macro="" textlink="">
      <cdr:nvSpPr>
        <cdr:cNvPr id="7" name="Скругленный прямоугольник 6"/>
        <cdr:cNvSpPr/>
      </cdr:nvSpPr>
      <cdr:spPr>
        <a:xfrm xmlns:a="http://schemas.openxmlformats.org/drawingml/2006/main">
          <a:off x="7814942" y="3312368"/>
          <a:ext cx="1221554" cy="35542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99FF"/>
        </a:solidFill>
        <a:ln xmlns:a="http://schemas.openxmlformats.org/drawingml/2006/main" w="9525" cap="flat" cmpd="sng" algn="ctr">
          <a:solidFill>
            <a:srgbClr val="3399FF"/>
          </a:solidFill>
          <a:prstDash val="solid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1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DBF5F9">
                  <a:lumMod val="10000"/>
                </a:srgbClr>
              </a:solidFill>
              <a:latin typeface="Book Antiqua" pitchFamily="18" charset="0"/>
            </a:rPr>
            <a:t>тыс. руб.</a:t>
          </a:r>
          <a:endParaRPr lang="ru-RU" sz="1400" b="1" dirty="0">
            <a:solidFill>
              <a:srgbClr val="DBF5F9">
                <a:lumMod val="10000"/>
              </a:srgb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0.40164</cdr:x>
      <cdr:y>0.79747</cdr:y>
    </cdr:from>
    <cdr:to>
      <cdr:x>0.53279</cdr:x>
      <cdr:y>0.86076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528392" y="4536504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0.2623</cdr:x>
      <cdr:y>0.10127</cdr:y>
    </cdr:from>
    <cdr:to>
      <cdr:x>0.37705</cdr:x>
      <cdr:y>0.1519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304256" y="576064"/>
          <a:ext cx="10081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6313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477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33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38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39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44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45</a:t>
            </a:fld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46</a:t>
            </a:fld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49</a:t>
            </a:fld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63</a:t>
            </a:fld>
            <a:endParaRPr lang="ru-R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69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70FFFF">
                <a:alpha val="80000"/>
              </a:srgb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18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openxmlformats.org/officeDocument/2006/relationships/image" Target="../media/image39.jpe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37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5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13" Type="http://schemas.openxmlformats.org/officeDocument/2006/relationships/chart" Target="../charts/chart12.xml"/><Relationship Id="rId3" Type="http://schemas.openxmlformats.org/officeDocument/2006/relationships/image" Target="../media/image6.png"/><Relationship Id="rId7" Type="http://schemas.openxmlformats.org/officeDocument/2006/relationships/chart" Target="../charts/chart6.xml"/><Relationship Id="rId12" Type="http://schemas.openxmlformats.org/officeDocument/2006/relationships/chart" Target="../charts/chart11.xml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6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11" Type="http://schemas.openxmlformats.org/officeDocument/2006/relationships/chart" Target="../charts/chart10.xml"/><Relationship Id="rId5" Type="http://schemas.openxmlformats.org/officeDocument/2006/relationships/chart" Target="../charts/chart4.xml"/><Relationship Id="rId15" Type="http://schemas.openxmlformats.org/officeDocument/2006/relationships/chart" Target="../charts/chart14.xml"/><Relationship Id="rId10" Type="http://schemas.openxmlformats.org/officeDocument/2006/relationships/chart" Target="../charts/chart9.xml"/><Relationship Id="rId4" Type="http://schemas.openxmlformats.org/officeDocument/2006/relationships/image" Target="../media/image2.png"/><Relationship Id="rId9" Type="http://schemas.openxmlformats.org/officeDocument/2006/relationships/chart" Target="../charts/chart8.xml"/><Relationship Id="rId14" Type="http://schemas.openxmlformats.org/officeDocument/2006/relationships/chart" Target="../charts/char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47.jpe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chart" Target="../charts/char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chart" Target="../charts/chart18.xml"/><Relationship Id="rId7" Type="http://schemas.openxmlformats.org/officeDocument/2006/relationships/image" Target="../media/image60.png"/><Relationship Id="rId12" Type="http://schemas.openxmlformats.org/officeDocument/2006/relationships/chart" Target="../charts/chart2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chart" Target="../charts/chart21.xml"/><Relationship Id="rId5" Type="http://schemas.openxmlformats.org/officeDocument/2006/relationships/image" Target="../media/image58.png"/><Relationship Id="rId10" Type="http://schemas.openxmlformats.org/officeDocument/2006/relationships/chart" Target="../charts/chart20.xml"/><Relationship Id="rId4" Type="http://schemas.openxmlformats.org/officeDocument/2006/relationships/chart" Target="../charts/chart19.xml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13" Type="http://schemas.openxmlformats.org/officeDocument/2006/relationships/image" Target="../media/image63.png"/><Relationship Id="rId3" Type="http://schemas.openxmlformats.org/officeDocument/2006/relationships/image" Target="../media/image6.png"/><Relationship Id="rId7" Type="http://schemas.openxmlformats.org/officeDocument/2006/relationships/image" Target="../media/image59.png"/><Relationship Id="rId12" Type="http://schemas.openxmlformats.org/officeDocument/2006/relationships/image" Target="../media/image62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chart" Target="../charts/chart24.xml"/><Relationship Id="rId10" Type="http://schemas.openxmlformats.org/officeDocument/2006/relationships/chart" Target="../charts/chart27.xml"/><Relationship Id="rId4" Type="http://schemas.openxmlformats.org/officeDocument/2006/relationships/chart" Target="../charts/chart23.xml"/><Relationship Id="rId9" Type="http://schemas.openxmlformats.org/officeDocument/2006/relationships/chart" Target="../charts/chart26.xml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chart" Target="../charts/chart28.xml"/><Relationship Id="rId7" Type="http://schemas.openxmlformats.org/officeDocument/2006/relationships/chart" Target="../charts/chart3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47.jpeg"/><Relationship Id="rId4" Type="http://schemas.openxmlformats.org/officeDocument/2006/relationships/chart" Target="../charts/chart29.xml"/><Relationship Id="rId9" Type="http://schemas.openxmlformats.org/officeDocument/2006/relationships/chart" Target="../charts/chart3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47.jpeg"/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4.xml"/><Relationship Id="rId11" Type="http://schemas.openxmlformats.org/officeDocument/2006/relationships/image" Target="../media/image68.jpeg"/><Relationship Id="rId5" Type="http://schemas.openxmlformats.org/officeDocument/2006/relationships/chart" Target="../charts/chart33.xml"/><Relationship Id="rId10" Type="http://schemas.openxmlformats.org/officeDocument/2006/relationships/image" Target="../media/image67.jpeg"/><Relationship Id="rId4" Type="http://schemas.openxmlformats.org/officeDocument/2006/relationships/image" Target="../media/image2.png"/><Relationship Id="rId9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11" Type="http://schemas.openxmlformats.org/officeDocument/2006/relationships/image" Target="../media/image73.jpeg"/><Relationship Id="rId5" Type="http://schemas.openxmlformats.org/officeDocument/2006/relationships/chart" Target="../charts/chart35.xml"/><Relationship Id="rId10" Type="http://schemas.openxmlformats.org/officeDocument/2006/relationships/image" Target="../media/image72.jpeg"/><Relationship Id="rId4" Type="http://schemas.openxmlformats.org/officeDocument/2006/relationships/image" Target="../media/image2.pn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10" Type="http://schemas.openxmlformats.org/officeDocument/2006/relationships/image" Target="../media/image47.jpe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9.xml"/><Relationship Id="rId11" Type="http://schemas.openxmlformats.org/officeDocument/2006/relationships/image" Target="../media/image86.png"/><Relationship Id="rId5" Type="http://schemas.openxmlformats.org/officeDocument/2006/relationships/chart" Target="../charts/chart38.xml"/><Relationship Id="rId15" Type="http://schemas.openxmlformats.org/officeDocument/2006/relationships/image" Target="../media/image90.jpeg"/><Relationship Id="rId10" Type="http://schemas.openxmlformats.org/officeDocument/2006/relationships/image" Target="../media/image85.png"/><Relationship Id="rId4" Type="http://schemas.openxmlformats.org/officeDocument/2006/relationships/image" Target="../media/image2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40.xml"/><Relationship Id="rId7" Type="http://schemas.openxmlformats.org/officeDocument/2006/relationships/chart" Target="../charts/chart43.xml"/><Relationship Id="rId12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11" Type="http://schemas.openxmlformats.org/officeDocument/2006/relationships/chart" Target="../charts/chart44.xml"/><Relationship Id="rId5" Type="http://schemas.openxmlformats.org/officeDocument/2006/relationships/chart" Target="../charts/chart41.xml"/><Relationship Id="rId10" Type="http://schemas.openxmlformats.org/officeDocument/2006/relationships/image" Target="../media/image92.jpeg"/><Relationship Id="rId4" Type="http://schemas.openxmlformats.org/officeDocument/2006/relationships/image" Target="../media/image59.png"/><Relationship Id="rId9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6.png"/><Relationship Id="rId3" Type="http://schemas.openxmlformats.org/officeDocument/2006/relationships/chart" Target="../charts/chart45.xml"/><Relationship Id="rId7" Type="http://schemas.openxmlformats.org/officeDocument/2006/relationships/chart" Target="../charts/chart48.xml"/><Relationship Id="rId12" Type="http://schemas.openxmlformats.org/officeDocument/2006/relationships/image" Target="../media/image95.png"/><Relationship Id="rId17" Type="http://schemas.openxmlformats.org/officeDocument/2006/relationships/image" Target="../media/image47.jpeg"/><Relationship Id="rId2" Type="http://schemas.openxmlformats.org/officeDocument/2006/relationships/image" Target="../media/image6.png"/><Relationship Id="rId16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7.xml"/><Relationship Id="rId11" Type="http://schemas.openxmlformats.org/officeDocument/2006/relationships/image" Target="../media/image94.png"/><Relationship Id="rId5" Type="http://schemas.openxmlformats.org/officeDocument/2006/relationships/chart" Target="../charts/chart46.xml"/><Relationship Id="rId15" Type="http://schemas.openxmlformats.org/officeDocument/2006/relationships/image" Target="../media/image98.jpeg"/><Relationship Id="rId10" Type="http://schemas.openxmlformats.org/officeDocument/2006/relationships/image" Target="../media/image93.png"/><Relationship Id="rId4" Type="http://schemas.openxmlformats.org/officeDocument/2006/relationships/image" Target="../media/image59.png"/><Relationship Id="rId9" Type="http://schemas.openxmlformats.org/officeDocument/2006/relationships/chart" Target="../charts/chart49.xml"/><Relationship Id="rId1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3.xml"/><Relationship Id="rId13" Type="http://schemas.openxmlformats.org/officeDocument/2006/relationships/image" Target="../media/image102.png"/><Relationship Id="rId3" Type="http://schemas.openxmlformats.org/officeDocument/2006/relationships/image" Target="../media/image59.png"/><Relationship Id="rId7" Type="http://schemas.openxmlformats.org/officeDocument/2006/relationships/image" Target="../media/image2.png"/><Relationship Id="rId12" Type="http://schemas.openxmlformats.org/officeDocument/2006/relationships/image" Target="../media/image101.gif"/><Relationship Id="rId2" Type="http://schemas.openxmlformats.org/officeDocument/2006/relationships/image" Target="../media/image6.pn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2.xml"/><Relationship Id="rId11" Type="http://schemas.openxmlformats.org/officeDocument/2006/relationships/image" Target="../media/image100.jpeg"/><Relationship Id="rId5" Type="http://schemas.openxmlformats.org/officeDocument/2006/relationships/chart" Target="../charts/chart51.xml"/><Relationship Id="rId15" Type="http://schemas.openxmlformats.org/officeDocument/2006/relationships/image" Target="../media/image104.png"/><Relationship Id="rId10" Type="http://schemas.openxmlformats.org/officeDocument/2006/relationships/chart" Target="../charts/chart55.xml"/><Relationship Id="rId4" Type="http://schemas.openxmlformats.org/officeDocument/2006/relationships/chart" Target="../charts/chart50.xml"/><Relationship Id="rId9" Type="http://schemas.openxmlformats.org/officeDocument/2006/relationships/chart" Target="../charts/chart54.xml"/><Relationship Id="rId1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8.png"/><Relationship Id="rId3" Type="http://schemas.openxmlformats.org/officeDocument/2006/relationships/chart" Target="../charts/chart56.xml"/><Relationship Id="rId7" Type="http://schemas.openxmlformats.org/officeDocument/2006/relationships/chart" Target="../charts/chart59.xml"/><Relationship Id="rId12" Type="http://schemas.openxmlformats.org/officeDocument/2006/relationships/image" Target="../media/image10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8.xml"/><Relationship Id="rId11" Type="http://schemas.openxmlformats.org/officeDocument/2006/relationships/image" Target="../media/image106.png"/><Relationship Id="rId5" Type="http://schemas.openxmlformats.org/officeDocument/2006/relationships/chart" Target="../charts/chart57.xml"/><Relationship Id="rId15" Type="http://schemas.openxmlformats.org/officeDocument/2006/relationships/image" Target="../media/image47.jpeg"/><Relationship Id="rId10" Type="http://schemas.openxmlformats.org/officeDocument/2006/relationships/image" Target="../media/image105.png"/><Relationship Id="rId4" Type="http://schemas.openxmlformats.org/officeDocument/2006/relationships/image" Target="../media/image59.png"/><Relationship Id="rId9" Type="http://schemas.openxmlformats.org/officeDocument/2006/relationships/chart" Target="../charts/chart60.xml"/><Relationship Id="rId1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4.xml"/><Relationship Id="rId3" Type="http://schemas.openxmlformats.org/officeDocument/2006/relationships/image" Target="../media/image59.png"/><Relationship Id="rId7" Type="http://schemas.openxmlformats.org/officeDocument/2006/relationships/image" Target="../media/image2.png"/><Relationship Id="rId12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3.xml"/><Relationship Id="rId11" Type="http://schemas.openxmlformats.org/officeDocument/2006/relationships/image" Target="../media/image58.png"/><Relationship Id="rId5" Type="http://schemas.openxmlformats.org/officeDocument/2006/relationships/chart" Target="../charts/chart62.xml"/><Relationship Id="rId10" Type="http://schemas.openxmlformats.org/officeDocument/2006/relationships/chart" Target="../charts/chart66.xml"/><Relationship Id="rId4" Type="http://schemas.openxmlformats.org/officeDocument/2006/relationships/chart" Target="../charts/chart61.xml"/><Relationship Id="rId9" Type="http://schemas.openxmlformats.org/officeDocument/2006/relationships/chart" Target="../charts/chart6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47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2.jpeg"/><Relationship Id="rId5" Type="http://schemas.openxmlformats.org/officeDocument/2006/relationships/image" Target="../media/image118.jpeg"/><Relationship Id="rId10" Type="http://schemas.openxmlformats.org/officeDocument/2006/relationships/image" Target="../media/image121.jpeg"/><Relationship Id="rId4" Type="http://schemas.openxmlformats.org/officeDocument/2006/relationships/image" Target="../media/image117.png"/><Relationship Id="rId9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eg"/><Relationship Id="rId4" Type="http://schemas.openxmlformats.org/officeDocument/2006/relationships/chart" Target="../charts/chart6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125.gif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png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47.jpe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9.png"/><Relationship Id="rId5" Type="http://schemas.openxmlformats.org/officeDocument/2006/relationships/image" Target="../media/image83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1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3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5.jpeg"/><Relationship Id="rId5" Type="http://schemas.openxmlformats.org/officeDocument/2006/relationships/image" Target="../media/image6.png"/><Relationship Id="rId4" Type="http://schemas.openxmlformats.org/officeDocument/2006/relationships/image" Target="../media/image14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smolinvest.com/projects/ooo-igorevskiy-derevoobrabatyvayushchiy-kombinat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chart" Target="../charts/chart85.xm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chart" Target="../charts/chart8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gif"/><Relationship Id="rId4" Type="http://schemas.openxmlformats.org/officeDocument/2006/relationships/image" Target="../media/image1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17.png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24" Type="http://schemas.openxmlformats.org/officeDocument/2006/relationships/image" Target="../media/image18.png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image" Target="../media/image2.png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95536" y="4077072"/>
            <a:ext cx="8208912" cy="267765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на основе изменений к бюджету муниципального образования «Холм-Жирковский район»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Смоленской области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на 2019 год  и на плановый период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2020 и 2021 годов»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(Решение Холм-Жирковского районного Совета депутатов  от 27.09.2019 г № 57)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2420888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00FF"/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БЮДЖЕТ ДЛЯ        ГРАЖДАН</a:t>
            </a:r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7668344" y="332656"/>
            <a:ext cx="11521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1"/>
            <a:ext cx="233014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9073008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07502" y="692696"/>
          <a:ext cx="8928994" cy="607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Среднегодовая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человек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9 455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9 352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9 193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9 089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9 006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млн.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698,9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745,4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Среднемесячная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номинальная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начисленная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заработная плата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 1 работника, руб.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28 368,3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28 935,7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29 367,7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29 810,2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30 257,4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производства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продукции сельского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хозяйства,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100,5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объема платных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услуг населению 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цен,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капитал,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537,1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136,3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1 858,6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1 780,3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81,9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населению, млн. руб.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45,2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 descr="proz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861048"/>
            <a:ext cx="504056" cy="504056"/>
          </a:xfrm>
          <a:prstGeom prst="rect">
            <a:avLst/>
          </a:prstGeom>
        </p:spPr>
      </p:pic>
      <p:pic>
        <p:nvPicPr>
          <p:cNvPr id="23" name="Рисунок 22" descr="proz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509120"/>
            <a:ext cx="504056" cy="504056"/>
          </a:xfrm>
          <a:prstGeom prst="rect">
            <a:avLst/>
          </a:prstGeom>
        </p:spPr>
      </p:pic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88840"/>
            <a:ext cx="576064" cy="52866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924944"/>
            <a:ext cx="576064" cy="52866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08518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340768"/>
            <a:ext cx="531219" cy="645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3" y="5661248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237312"/>
            <a:ext cx="536609" cy="504056"/>
          </a:xfrm>
          <a:prstGeom prst="rect">
            <a:avLst/>
          </a:prstGeom>
        </p:spPr>
      </p:pic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88640"/>
            <a:ext cx="1043608" cy="75824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Д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29201"/>
            <a:ext cx="2325001" cy="1628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6" name="Рисунок 15" descr="газ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5728" y="5300009"/>
            <a:ext cx="2448272" cy="15579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4" name="TextBox 13"/>
          <p:cNvSpPr txBox="1"/>
          <p:nvPr/>
        </p:nvSpPr>
        <p:spPr>
          <a:xfrm>
            <a:off x="251520" y="764704"/>
            <a:ext cx="43204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Общество с ограниченной ответственностью «Игоревский завод древесностружечных плит»</a:t>
            </a:r>
          </a:p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Основным видом деятельности предприятия является производство фанеры, деревянных панелей и аналогичных слоистых материалов, древесных плит из древесины и других одревесневших материалов.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Численность работающих на предприятии составляет более 600 человек.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Вклад  предприятия в общий объем налоговых доходов бюджета муниципального района  оценивается на уровне 13,8 %. 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836712"/>
            <a:ext cx="396044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Филиал  ООО «Газпром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трансгаз Санкт-Петербург» Холм-Жирковское ЛПУ МГ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Основным видом деятельности предприятия является транспортировка по трубопроводам газа и продуктов его переработки.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Численность работающих на предприятии  составляет более 350  человек.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Вклад предприятия в общий объем налоговых доходов бюджета муниципального района  оценивается на уровне  28,1 %.  </a:t>
            </a:r>
          </a:p>
          <a:p>
            <a:pPr algn="just">
              <a:buNone/>
            </a:pPr>
            <a:endParaRPr lang="ru-RU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72400" y="692696"/>
            <a:ext cx="864096" cy="6142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Рисунок 11" descr="ламина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48680"/>
            <a:ext cx="610267" cy="720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graphicFrame>
        <p:nvGraphicFramePr>
          <p:cNvPr id="21" name="Диаграмма 20"/>
          <p:cNvGraphicFramePr/>
          <p:nvPr/>
        </p:nvGraphicFramePr>
        <p:xfrm>
          <a:off x="3131840" y="4149080"/>
          <a:ext cx="3384376" cy="292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54F732-9674-41E2-9D19-FC40430A42D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13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1663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Обеспечение надежности параметров, положенных в основу формирования доходной базы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бюджета.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268760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Урегулирование и снижение задолженности по налоговым и неналоговым платежам,   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обеспечение рационального и эффективного использования муниципального имущества.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9168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Повышение  ответственности главных администраторов доходов за эффективное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прогнозирование, своевременность, полноту поступления и сокращение задолженности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администрируемых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платежей.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63691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Актуализация на постоянной основе сведений, предоставляемых органами,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осуществляющими регистрацию и учет объектов недвижимого имущества, в УФНС по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Смоленской области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356992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Выявлению и постановке на налоговый учет физических лиц, организаций и предприятий,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легализации незаконно установленных нестационарных    объектов  торговли.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005064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Расширению налогооблагаемой базы по имущественным налогам путем выявления и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включения в налогооблагаемый оборот неучтенных объектов недвижимого имущества и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земельных участков, признаваемых объектами      налогообложения.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797152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Активизация мероприятий муниципального земельного контроля и государственного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надзора.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37321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Оптимизация ставок и налоговых льгот, установленных решениями органов местного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самоуправления, оценка эффективности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востребованности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предоставляемых налоговых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льгот и их экономического эффекта.</a:t>
            </a:r>
          </a:p>
        </p:txBody>
      </p:sp>
      <p:sp>
        <p:nvSpPr>
          <p:cNvPr id="22" name="object 37"/>
          <p:cNvSpPr/>
          <p:nvPr/>
        </p:nvSpPr>
        <p:spPr>
          <a:xfrm>
            <a:off x="0" y="62068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2687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19168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35699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07707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44522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0" y="1988840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6"/>
          <p:cNvSpPr/>
          <p:nvPr/>
        </p:nvSpPr>
        <p:spPr>
          <a:xfrm>
            <a:off x="107504" y="692696"/>
            <a:ext cx="432054" cy="4320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708920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0"/>
          <p:cNvSpPr/>
          <p:nvPr/>
        </p:nvSpPr>
        <p:spPr>
          <a:xfrm>
            <a:off x="0" y="4221088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50"/>
          <p:cNvSpPr/>
          <p:nvPr/>
        </p:nvSpPr>
        <p:spPr>
          <a:xfrm>
            <a:off x="0" y="558924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Рисунок 39" descr="налог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07504" y="1412776"/>
            <a:ext cx="467544" cy="371473"/>
          </a:xfrm>
          <a:prstGeom prst="rect">
            <a:avLst/>
          </a:prstGeom>
        </p:spPr>
      </p:pic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429000"/>
            <a:ext cx="576064" cy="432048"/>
          </a:xfrm>
          <a:prstGeom prst="rect">
            <a:avLst/>
          </a:prstGeom>
        </p:spPr>
      </p:pic>
      <p:pic>
        <p:nvPicPr>
          <p:cNvPr id="43" name="Рисунок 42" descr="з к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653136"/>
            <a:ext cx="703829" cy="526992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0" y="486916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Рисунок 45" descr="дом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005064"/>
            <a:ext cx="323925" cy="293957"/>
          </a:xfrm>
          <a:prstGeom prst="rect">
            <a:avLst/>
          </a:prstGeom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object 50"/>
          <p:cNvSpPr/>
          <p:nvPr/>
        </p:nvSpPr>
        <p:spPr>
          <a:xfrm>
            <a:off x="0" y="6237312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16530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Переход с 1 января 2019 года к исчислению налога на имущество физических лиц исходя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из кадастровой стоимости налогообложения.</a:t>
            </a:r>
          </a:p>
        </p:txBody>
      </p:sp>
      <p:sp>
        <p:nvSpPr>
          <p:cNvPr id="30" name="object 37"/>
          <p:cNvSpPr/>
          <p:nvPr/>
        </p:nvSpPr>
        <p:spPr>
          <a:xfrm>
            <a:off x="0" y="60932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Рисунок 48" descr="дом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093296"/>
            <a:ext cx="323925" cy="293957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0" y="630932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Рисунок 37" descr="флаг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1043608" cy="758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849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Проведение долговой политики муниципального образования с учетом сохранения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безопасного уровня долговой нагрузки на местный  бюджет.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847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Повышение реалистичности и минимизация рисков несбалансированности бюджета,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концентрация расходов на первоочередных  и приоритетных направлениях.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926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Обеспечение качественного администрирования доходов бюджета путем проведения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мониторинга качества финансового менеджмента, осуществляемого главными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администраторами доходов бюджета.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08920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Выполнение условий соглашения по реструктуризации бюджетных кредитов.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Обеспечение реализации задач, поставленных в указах Президента Российской Федерации.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281936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Обеспечение прозрачности (открытости) и публичности процесса управления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общественными финансами.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9330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Повышение с 01.10.2019 г. оплаты труда отдельных категорий работников муниципальных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бюджетных учреждений, на которых не распространяется действие указов Президента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Российской Федерации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725144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Повышение эффективности бюджетных расходов, формирование бюджетных параметров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исходя из необходимости безусловного исполнения действующих расходных обязательств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осуществления взвешенного подхода к принятию новых расходных обязательств.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172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Недопущение установления расходных обязательств, не связанных с решением вопросов,      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отнесенных Конституцией Российской Федерации и федеральными законами к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полномочиям органов местного самоуправления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32849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0050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172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0" y="2636912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0" y="4797152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0" y="3284984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уче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36712"/>
            <a:ext cx="576064" cy="439525"/>
          </a:xfrm>
          <a:prstGeom prst="rect">
            <a:avLst/>
          </a:prstGeom>
        </p:spPr>
      </p:pic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132856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107504" y="4077073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517232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309320"/>
            <a:ext cx="576064" cy="432048"/>
          </a:xfrm>
          <a:prstGeom prst="rect">
            <a:avLst/>
          </a:prstGeom>
        </p:spPr>
      </p:pic>
      <p:pic>
        <p:nvPicPr>
          <p:cNvPr id="34" name="Рисунок 33" descr="флаг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1043608" cy="758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226 208,1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222 272,3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3 935,8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263 469,1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270 994,0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7 524,9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263 311,2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261 589,9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227 231,0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227 231,0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516216" y="5085184"/>
            <a:ext cx="1008112" cy="1152128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00,0</a:t>
            </a:r>
          </a:p>
          <a:p>
            <a:pPr algn="ctr"/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03648" y="2132856"/>
            <a:ext cx="1080120" cy="1224136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1 721,2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18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19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7" name="object 40"/>
          <p:cNvSpPr/>
          <p:nvPr/>
        </p:nvSpPr>
        <p:spPr>
          <a:xfrm>
            <a:off x="683568" y="620688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0"/>
          <p:cNvSpPr/>
          <p:nvPr/>
        </p:nvSpPr>
        <p:spPr>
          <a:xfrm>
            <a:off x="899592" y="3645024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0"/>
          <p:cNvSpPr/>
          <p:nvPr/>
        </p:nvSpPr>
        <p:spPr>
          <a:xfrm>
            <a:off x="5796136" y="3573016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08104" y="548680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99792" y="3861048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645024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692696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/>
        </p:nvGraphicFramePr>
        <p:xfrm>
          <a:off x="2699792" y="1700808"/>
          <a:ext cx="3168352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5" name="Рисунок 34" descr="внесены изменен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07904" y="908720"/>
            <a:ext cx="1409097" cy="915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" name="Прямоугольник 35"/>
          <p:cNvSpPr/>
          <p:nvPr/>
        </p:nvSpPr>
        <p:spPr>
          <a:xfrm>
            <a:off x="3275856" y="6309320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u="sng" dirty="0" err="1" smtClean="0">
                <a:solidFill>
                  <a:srgbClr val="000099"/>
                </a:solidFill>
                <a:latin typeface="Book Antiqua" pitchFamily="18" charset="0"/>
              </a:rPr>
              <a:t>профицит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Но чаще расходы превышают доходы. В таком случае возникает 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дефицит.</a:t>
            </a:r>
            <a:endParaRPr lang="ru-RU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/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445224"/>
            <a:ext cx="3106097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Номер слайда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ятиугольник 31"/>
          <p:cNvSpPr/>
          <p:nvPr/>
        </p:nvSpPr>
        <p:spPr>
          <a:xfrm rot="10800000">
            <a:off x="7092280" y="4581128"/>
            <a:ext cx="2051720" cy="1368152"/>
          </a:xfrm>
          <a:prstGeom prst="homePlate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ятиугольник 30"/>
          <p:cNvSpPr/>
          <p:nvPr/>
        </p:nvSpPr>
        <p:spPr>
          <a:xfrm rot="10800000">
            <a:off x="7236296" y="1628800"/>
            <a:ext cx="1907704" cy="1368152"/>
          </a:xfrm>
          <a:prstGeom prst="homePlate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ятиугольник 27"/>
          <p:cNvSpPr/>
          <p:nvPr/>
        </p:nvSpPr>
        <p:spPr>
          <a:xfrm>
            <a:off x="179512" y="1628800"/>
            <a:ext cx="3816424" cy="1440160"/>
          </a:xfrm>
          <a:prstGeom prst="homePlate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437112"/>
            <a:ext cx="180020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Кредиты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кредитных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организаций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Изменение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остатка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средств на  счетах  бюджета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5" name="Рисунок 14" descr="деньги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700808"/>
            <a:ext cx="1337752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Стрелка влево 17"/>
          <p:cNvSpPr/>
          <p:nvPr/>
        </p:nvSpPr>
        <p:spPr>
          <a:xfrm>
            <a:off x="4860032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1556792"/>
            <a:ext cx="200901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4860032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79512" y="1916832"/>
            <a:ext cx="345638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endParaRPr lang="ru-RU" sz="15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  <a:cs typeface="Times New Roman" pitchFamily="18" charset="0"/>
              </a:rPr>
              <a:t>3 935,8          -3 935,8          0,0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  <a:cs typeface="Times New Roman" pitchFamily="18" charset="0"/>
              </a:rPr>
              <a:t>Получение    Погашение     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179512" y="4509120"/>
            <a:ext cx="3744416" cy="1296144"/>
          </a:xfrm>
          <a:prstGeom prst="homePlate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251520" y="5013176"/>
            <a:ext cx="345638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5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  <a:cs typeface="Times New Roman" pitchFamily="18" charset="0"/>
              </a:rPr>
              <a:t>3 689,1*       0,0              0,0</a:t>
            </a:r>
          </a:p>
        </p:txBody>
      </p:sp>
      <p:grpSp>
        <p:nvGrpSpPr>
          <p:cNvPr id="2" name="Группа 32"/>
          <p:cNvGrpSpPr/>
          <p:nvPr/>
        </p:nvGrpSpPr>
        <p:grpSpPr>
          <a:xfrm>
            <a:off x="179512" y="148478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34" name="Овал 33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2019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3" name="Группа 35"/>
          <p:cNvGrpSpPr/>
          <p:nvPr/>
        </p:nvGrpSpPr>
        <p:grpSpPr>
          <a:xfrm>
            <a:off x="1187624" y="148478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37" name="Овал 36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2020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6" name="Группа 38"/>
          <p:cNvGrpSpPr/>
          <p:nvPr/>
        </p:nvGrpSpPr>
        <p:grpSpPr>
          <a:xfrm>
            <a:off x="2195736" y="148478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40" name="Овал 39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2021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8" name="Группа 44"/>
          <p:cNvGrpSpPr/>
          <p:nvPr/>
        </p:nvGrpSpPr>
        <p:grpSpPr>
          <a:xfrm>
            <a:off x="107504" y="436510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46" name="Овал 45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2019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9" name="Группа 49"/>
          <p:cNvGrpSpPr/>
          <p:nvPr/>
        </p:nvGrpSpPr>
        <p:grpSpPr>
          <a:xfrm>
            <a:off x="1115616" y="436510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51" name="Овал 50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2020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0" name="Группа 52"/>
          <p:cNvGrpSpPr/>
          <p:nvPr/>
        </p:nvGrpSpPr>
        <p:grpSpPr>
          <a:xfrm>
            <a:off x="2123728" y="4365104"/>
            <a:ext cx="972542" cy="972542"/>
            <a:chOff x="817078" y="57372"/>
            <a:chExt cx="972542" cy="972542"/>
          </a:xfrm>
          <a:solidFill>
            <a:srgbClr val="FFCC00"/>
          </a:solidFill>
          <a:scene3d>
            <a:camera prst="orthographicFront"/>
            <a:lightRig rig="chilly" dir="t"/>
          </a:scene3d>
        </p:grpSpPr>
        <p:sp>
          <p:nvSpPr>
            <p:cNvPr id="54" name="Овал 53"/>
            <p:cNvSpPr/>
            <p:nvPr/>
          </p:nvSpPr>
          <p:spPr>
            <a:xfrm>
              <a:off x="817078" y="57372"/>
              <a:ext cx="972542" cy="972542"/>
            </a:xfrm>
            <a:prstGeom prst="ellipse">
              <a:avLst/>
            </a:prstGeom>
            <a:grpFill/>
            <a:ln>
              <a:solidFill>
                <a:srgbClr val="006600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Овал 4"/>
            <p:cNvSpPr/>
            <p:nvPr/>
          </p:nvSpPr>
          <p:spPr>
            <a:xfrm>
              <a:off x="959504" y="199797"/>
              <a:ext cx="687690" cy="687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000099"/>
                  </a:solidFill>
                  <a:latin typeface="Book Antiqua" pitchFamily="18" charset="0"/>
                </a:rPr>
                <a:t>2021 год</a:t>
              </a:r>
              <a:endParaRPr lang="ru-RU" sz="1400" kern="1200" dirty="0">
                <a:solidFill>
                  <a:srgbClr val="000099"/>
                </a:solidFill>
                <a:latin typeface="Book Antiqua" pitchFamily="18" charset="0"/>
              </a:endParaRPr>
            </a:p>
          </p:txBody>
        </p:sp>
      </p:grpSp>
      <p:pic>
        <p:nvPicPr>
          <p:cNvPr id="17" name="Рисунок 16" descr="деньги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4653136"/>
            <a:ext cx="128856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2019-2021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3" name="Рисунок 42" descr="внесены изменен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5936" y="3356992"/>
            <a:ext cx="1409097" cy="915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4" name="Прямоугольник 43"/>
          <p:cNvSpPr/>
          <p:nvPr/>
        </p:nvSpPr>
        <p:spPr>
          <a:xfrm>
            <a:off x="179512" y="6309320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факт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8024" y="141277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FFCC66"/>
          </a:solidFill>
          <a:ln>
            <a:solidFill>
              <a:srgbClr val="FF99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2018-2020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66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доходов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15 %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В 2019-2021 ГОДАХ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1520" y="764704"/>
          <a:ext cx="878497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доходы вс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192" y="4437112"/>
            <a:ext cx="2843808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6876256" y="5517232"/>
            <a:ext cx="1440160" cy="864096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2627784" y="0"/>
            <a:ext cx="4355976" cy="11967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нутый угол 3"/>
          <p:cNvSpPr/>
          <p:nvPr/>
        </p:nvSpPr>
        <p:spPr>
          <a:xfrm>
            <a:off x="395536" y="188640"/>
            <a:ext cx="8640960" cy="6408712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91264" cy="5904656"/>
          </a:xfrm>
          <a:noFill/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Общий годовой объем доходов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бюджета  с учетом изменений в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сентябре 2019 года ( + 14 063,9 тыс.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рублей) составит 263 469,1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тыс. рублей. 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</a:p>
          <a:p>
            <a:pPr>
              <a:buNone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  <a:r>
              <a:rPr lang="ru-RU" sz="2800" b="1" dirty="0" smtClean="0">
                <a:solidFill>
                  <a:srgbClr val="000066"/>
                </a:solidFill>
                <a:latin typeface="Bookman Old Style" pitchFamily="18" charset="0"/>
              </a:rPr>
              <a:t>Увеличение на  14 063,9 тыс. рублей за счет: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-   Увеличение налоговых и неналоговых доходов (3 004,1 тыс. рублей) за счет увеличения поступлений государственной пошлины и доходов от продажи земельных участков ;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-   Увеличение безвозмездных поступлений (11 059,8 тыс. рублей) за счет поступления субсидий и субвенций на повышение заработной платы в соответствии с Указами Президента Российской  Федерации, укрепления материально-технической базы общеобразовательных учреждений и учреждений культуры в сельской местности.</a:t>
            </a: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</a:p>
        </p:txBody>
      </p:sp>
      <p:pic>
        <p:nvPicPr>
          <p:cNvPr id="5" name="Рисунок 4" descr="доходы свин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0"/>
            <a:ext cx="2880320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124744"/>
            <a:ext cx="53103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«Данная брошюра «Бюджет для граждан» познакомит с основными параметрами и  изменениями, произошедшими в бюджете муниципального образования «Холм-Жирковский район» Смоленской области, закрепленными   решением Холм-Жирковского районного Совета депутатов от 27.09.2019 г. № 57.</a:t>
            </a:r>
            <a:endParaRPr lang="ru-RU" sz="2000" i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924944"/>
            <a:ext cx="345638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908720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3203848" y="0"/>
            <a:ext cx="356388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8864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ВСТУПЛЕНИЕ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0" name="Рисунок 9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4581128"/>
            <a:ext cx="2351732" cy="1527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692696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5436096" y="62068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221559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2018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2019*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2020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2021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263 311,2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1720" y="126876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45 275,3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17,2 %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6016" y="134076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2 182,2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0,8 %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34076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215 853,7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82,0 %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7" name="Диаграмма 36"/>
          <p:cNvGraphicFramePr/>
          <p:nvPr/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8" name="Диаграмма 37"/>
          <p:cNvGraphicFramePr/>
          <p:nvPr/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9" name="Диаграмма 38"/>
          <p:cNvGraphicFramePr/>
          <p:nvPr/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0" name="Диаграмма 39"/>
          <p:cNvGraphicFramePr/>
          <p:nvPr/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1" name="Диаграмма 40"/>
          <p:cNvGraphicFramePr/>
          <p:nvPr/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2" name="Диаграмма 41"/>
          <p:cNvGraphicFramePr/>
          <p:nvPr/>
        </p:nvGraphicFramePr>
        <p:xfrm>
          <a:off x="5508104" y="206084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3" name="Диаграмма 42"/>
          <p:cNvGraphicFramePr/>
          <p:nvPr/>
        </p:nvGraphicFramePr>
        <p:xfrm>
          <a:off x="5508104" y="350100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44" name="Диаграмма 43"/>
          <p:cNvGraphicFramePr/>
          <p:nvPr/>
        </p:nvGraphicFramePr>
        <p:xfrm>
          <a:off x="5580112" y="494116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17641" y="2719663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263 469,1*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226 208,1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53645" y="556397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227 231,0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95736" y="270892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38 699,7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14,7 %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63691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3 663,2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1,4 %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08304" y="270892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221 106,2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83,9 %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67744" y="407707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38 937,5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17,2 %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67744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38 839,0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17,1 %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14908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1 263,8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0,6 %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6296" y="414908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186 006,8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82,2 %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1 314,2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0,6 %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08304" y="573325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187 077,8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82,3 %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164288" y="476672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51520" y="6519446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Рисунок 59" descr="внесены изменения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123728" y="2060848"/>
            <a:ext cx="1066322" cy="69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6"/>
          <a:ext cx="8928994" cy="3825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30 888,6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40 915,6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33 278,4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34 559,4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36 095,1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995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3 062,2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3 519,2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3 861,8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3 475,6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934,8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связи с применением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патентной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налогообложения      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351,0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349,2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414,9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441,4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1 329,6</a:t>
                      </a: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67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384,9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490,8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1 144,6*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461,1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479,5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7475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Задолженность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перерасчеты по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отмененным налогам,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сборам 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26,3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9675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84482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56490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321297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86104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268760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91683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251520" y="328498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251520" y="3933056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63691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2843808" y="4437112"/>
          <a:ext cx="6096000" cy="22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131840" y="486916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34 714,2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968" y="450912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45 275,3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38 699,7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38 937,5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38 839,0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2843808" y="4869160"/>
          <a:ext cx="612068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869160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653136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653136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195736" y="458112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внесены изменения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47664" y="5949280"/>
            <a:ext cx="1066322" cy="69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107504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723629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НАЛОГ  НА  ДОХОДЫ  ФИЗИЧЕСКИХ ЛИЦ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30 888,6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836712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40 915,6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33 278,4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34 559,4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1247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36 095,1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251520" y="1340768"/>
          <a:ext cx="561662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620688"/>
            <a:ext cx="29523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6206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6206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от продажи имущества, находившегося в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- иные доходы.</a:t>
            </a: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5539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sz="11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</a:t>
            </a:r>
            <a:r>
              <a:rPr sz="11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84,6%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86,0%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308304" y="54868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73325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15719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58112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050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630019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НАЛОГИ   НА  СОВОКУПНЫЙ   ДОХОД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836712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3 868,4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836712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3 917,0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77281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2 264,4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95536" y="1628800"/>
          <a:ext cx="532859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В бюджет от субъектов малого и среднего бизнеса поступают  платежи по единому налогу на вмененный доход для отдельных видов деятельности и налог, взимаемый с применением патентной системы налогообложения.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40466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404664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005065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sz="11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</a:t>
            </a:r>
            <a:r>
              <a:rPr sz="11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10,9%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9,7%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5,6%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9552" y="105273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3 414,4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9792" y="620688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4 276,7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005064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4581128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229200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5733256"/>
            <a:ext cx="463657" cy="463657"/>
          </a:xfrm>
          <a:prstGeom prst="rect">
            <a:avLst/>
          </a:prstGeom>
        </p:spPr>
      </p:pic>
      <p:sp>
        <p:nvSpPr>
          <p:cNvPr id="52" name="Скругленный прямоугольник 51"/>
          <p:cNvSpPr/>
          <p:nvPr/>
        </p:nvSpPr>
        <p:spPr>
          <a:xfrm>
            <a:off x="7668344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ГОСУДАРСТВЕННАЯ    ПОШЛИНА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54461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62880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384,9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268760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453,3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98072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1 144,6*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461,1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1247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479,5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251520" y="836712"/>
          <a:ext cx="554461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3399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государственной пошлины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sz="11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</a:t>
            </a:r>
            <a:r>
              <a:rPr sz="11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296144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2,7%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740352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8" name="Рисунок 27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5877272"/>
            <a:ext cx="1066322" cy="69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1043608" y="6381328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7"/>
          <a:ext cx="8928994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468,6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420,7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481,1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498,8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518,8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432,4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392,7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407,2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423,4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328,6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240,5*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390,9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604,6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204,1*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309,8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396,2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344,8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357,7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372,0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635896" y="5013176"/>
          <a:ext cx="5256584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2403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84368" y="494116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pic>
        <p:nvPicPr>
          <p:cNvPr id="20" name="Рисунок 19" descr="внесены изменения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83768" y="2780928"/>
            <a:ext cx="1066322" cy="69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0" y="6519446"/>
            <a:ext cx="4608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бюджет с учетом внесенных изменений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908720"/>
          <a:ext cx="8928994" cy="3180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62 531,0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70 029,2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82 769,0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59 533,0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51 139,0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25 716,3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642,4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34 094,2*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27 519,0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27 957,0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96 485,6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904,0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961,6*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98 670,6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107 694,6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253,9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278,1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281,4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284,2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287,2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707904" y="5085184"/>
          <a:ext cx="5436096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596336" y="62068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pic>
        <p:nvPicPr>
          <p:cNvPr id="18" name="Рисунок 17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67744" y="3789041"/>
            <a:ext cx="1080120" cy="701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0" y="6519446"/>
            <a:ext cx="4788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бюджет с учетом внесенных изменений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2987824" y="692696"/>
            <a:ext cx="6048672" cy="6165304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660033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           НАЛОГОВАЯ ЛЬГОТА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– предоставляемые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        отдельным категориям налогоплательщиков  преимущества по сравнению с другими налогоплательщиками, включая возможность не уплачивать налоги, либо уплачивать их в меньшем размере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На территории муниципального образования «Холм-Жирковский район» Смоленской области действует система налогообложения  в виде единого налога на вмененный доход для отдельных видов деятельности (ЕНВД).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Решением  Холм-Жирковского районного Совета депутатов от 27.10.2011 года « О введении в действие системы налогообложения в виде единого налога на вмененный доход для отдельных видов деятельности на территории муниципального образования «Холм-Жирковский район» Смоленской области  налоговые льготы налогоплательщикам не предусмотрены.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Стимулирование развития отдельных видов предпринимательской деятельности происходит через применение различных значений  корректирующего коэффициента базовой доходности (от 0,01 до 1,0</a:t>
            </a:r>
            <a:r>
              <a:rPr lang="ru-RU" dirty="0" smtClean="0">
                <a:solidFill>
                  <a:srgbClr val="000099"/>
                </a:solidFill>
                <a:latin typeface="Book Antiqua" pitchFamily="18" charset="0"/>
              </a:rPr>
              <a:t>)</a:t>
            </a:r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9" name="Рисунок 8" descr="налог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2664296" cy="3817243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object 10"/>
          <p:cNvSpPr/>
          <p:nvPr/>
        </p:nvSpPr>
        <p:spPr>
          <a:xfrm>
            <a:off x="467544" y="-27384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СВЕДЕНИЯ  О  НАЛОГОВЫХ  ЛЬГОТАХ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0"/>
          <p:cNvSpPr/>
          <p:nvPr/>
        </p:nvSpPr>
        <p:spPr>
          <a:xfrm>
            <a:off x="3059832" y="692696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1"/>
          <p:cNvSpPr/>
          <p:nvPr/>
        </p:nvSpPr>
        <p:spPr>
          <a:xfrm>
            <a:off x="3203848" y="692696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980728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467544" y="116632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нутый угол 3"/>
          <p:cNvSpPr/>
          <p:nvPr/>
        </p:nvSpPr>
        <p:spPr>
          <a:xfrm>
            <a:off x="395536" y="188640"/>
            <a:ext cx="8640960" cy="6408712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91264" cy="5904656"/>
          </a:xfrm>
          <a:noFill/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Общий годовой объем расходов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бюджета  с учетом изменений в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сентябре 2019 года ( + 14 349,6 тыс.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рублей) составит 270 994,0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тыс. рублей. 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	</a:t>
            </a:r>
          </a:p>
          <a:p>
            <a:pPr>
              <a:buNone/>
            </a:pPr>
            <a:endParaRPr lang="ru-RU" sz="24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  <a:r>
              <a:rPr lang="ru-RU" sz="2800" b="1" dirty="0" smtClean="0">
                <a:solidFill>
                  <a:srgbClr val="000066"/>
                </a:solidFill>
                <a:latin typeface="Bookman Old Style" pitchFamily="18" charset="0"/>
              </a:rPr>
              <a:t>Увеличение на  14 349,6 тыс. рублей за счет: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-   остатков на счете бюджета муниципального образования     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на начало финансового года (285,7 тыс. рублей);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-   увеличения налоговых и неналоговых доходов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 (3 004,1 тыс. рублей);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-   увеличения безвозмездных поступлений (11 059,8 тыс.       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 рублей).</a:t>
            </a:r>
          </a:p>
          <a:p>
            <a:pPr lvl="1">
              <a:buNone/>
            </a:pPr>
            <a:endParaRPr lang="ru-RU" sz="24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 lvl="1"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</a:p>
        </p:txBody>
      </p:sp>
      <p:pic>
        <p:nvPicPr>
          <p:cNvPr id="6" name="Рисунок 5" descr="мешок с деньгам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692696"/>
            <a:ext cx="3135348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147248" cy="2520280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Бюджет  для граждан» 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В представленной информации отражены положения решения о  бюджете муниципального образования «Холм-Жирковский район» Смоленской области на предстоящий 2019 год и на плановый период 2020 и 2021 годов. </a:t>
            </a: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чел и ком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573016"/>
            <a:ext cx="43860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10"/>
          <p:cNvSpPr/>
          <p:nvPr/>
        </p:nvSpPr>
        <p:spPr>
          <a:xfrm>
            <a:off x="1907704" y="0"/>
            <a:ext cx="547260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188640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2019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человече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2636912"/>
            <a:ext cx="1872208" cy="194421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4,1*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14,9*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4,8*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0,1*</a:t>
            </a:r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23,6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*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0,4*</a:t>
            </a:r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2,4*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203848" y="836712"/>
            <a:ext cx="2592288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01.01.2019 –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9 374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человека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664296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263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469,1*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664296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270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994,0*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47864" y="5229199"/>
            <a:ext cx="1363340" cy="885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" name="Прямоугольник 42"/>
          <p:cNvSpPr/>
          <p:nvPr/>
        </p:nvSpPr>
        <p:spPr>
          <a:xfrm>
            <a:off x="0" y="6519446"/>
            <a:ext cx="4716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бюджет с учетом внесенных изменений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2020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человече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420888"/>
            <a:ext cx="1872208" cy="1944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131840" y="908720"/>
            <a:ext cx="2808312" cy="738664"/>
          </a:xfrm>
          <a:prstGeom prst="rect">
            <a:avLst/>
          </a:prstGeom>
          <a:solidFill>
            <a:srgbClr val="00FFCC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района  </a:t>
            </a:r>
          </a:p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9 374 человека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  </a:t>
            </a:r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226 208,1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176" y="980728"/>
            <a:ext cx="2987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РАСХОДЫ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222 272,3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4,2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11,7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19,8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2021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человече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420888"/>
            <a:ext cx="1872208" cy="1944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131840" y="908720"/>
            <a:ext cx="2808312" cy="738664"/>
          </a:xfrm>
          <a:prstGeom prst="rect">
            <a:avLst/>
          </a:prstGeom>
          <a:solidFill>
            <a:srgbClr val="00FFCC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района  </a:t>
            </a:r>
          </a:p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9 374 человека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  </a:t>
            </a:r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227 231,0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176" y="980728"/>
            <a:ext cx="2987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rgbClr val="000099"/>
                </a:solidFill>
                <a:latin typeface="Bookman Old Style" pitchFamily="18" charset="0"/>
              </a:rPr>
              <a:t>РАСХОДЫ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Bookman Old Style" pitchFamily="18" charset="0"/>
              </a:rPr>
              <a:t>227 231,0 тыс. руб.</a:t>
            </a:r>
            <a:endParaRPr lang="ru-RU" sz="2000" b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4,1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11,9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20,0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2,1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РАЗДЕЛАМ  БЮДЖЕТНОЙ  КЛАССИФИКАЦИИ  РАСХОДОВ  БЮДЖЕТА</a:t>
            </a: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20689"/>
          <a:ext cx="9144001" cy="4703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253"/>
                <a:gridCol w="1217264"/>
                <a:gridCol w="1253613"/>
                <a:gridCol w="1179871"/>
                <a:gridCol w="1179871"/>
                <a:gridCol w="1106129"/>
              </a:tblGrid>
              <a:tr h="54119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48304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27 373,3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28 781,4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32 820,4*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27 376,8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25 843,9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37101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1 075,0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1 620,0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1 721,7*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321,5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0031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118 144,2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189,1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140 069,9*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109 294,0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112 057,3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36 116,3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021,2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44 642,7*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35 529,5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36 614,7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1378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19 965,4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22 017,7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22 483,6*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17 234,0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19 630,7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48304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199,9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338,2*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79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государственного и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87551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 общего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характера бюджетам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бюджетной системы РФ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17 575,9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26 753,2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28 910,2*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28 677,2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29 155,0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2483768" y="5085184"/>
          <a:ext cx="6660232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131840" y="5085184"/>
          <a:ext cx="601216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Скругленный прямоугольник 30"/>
          <p:cNvSpPr/>
          <p:nvPr/>
        </p:nvSpPr>
        <p:spPr>
          <a:xfrm>
            <a:off x="3059832" y="537321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988840"/>
            <a:ext cx="648072" cy="432048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420888"/>
            <a:ext cx="576064" cy="432047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284984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37" name="Рисунок 36" descr="дол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3717032"/>
            <a:ext cx="710208" cy="792088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4509120"/>
            <a:ext cx="532867" cy="73764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512" y="2708920"/>
            <a:ext cx="438560" cy="560008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7504" y="5373216"/>
            <a:ext cx="1800200" cy="1139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979712" y="5661248"/>
            <a:ext cx="1219324" cy="79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Прямоугольник 26"/>
          <p:cNvSpPr/>
          <p:nvPr/>
        </p:nvSpPr>
        <p:spPr>
          <a:xfrm>
            <a:off x="0" y="6519446"/>
            <a:ext cx="4716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бюджет с учетом внесенных изменений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846043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ОБЩЕГОСУДАРСТВЕННЫЕ   ВОПРОСЫ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509120"/>
          <a:ext cx="4104456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1560" y="465313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32 820,4*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479715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27 376,8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48691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25 843,9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3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12,1 %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12,3 %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876256" y="62068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107503" y="692697"/>
          <a:ext cx="6624737" cy="4003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2165272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/>
                      <a:endParaRPr lang="ru-RU" sz="1400" b="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обеспечение деятельности Главы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Администрации муниципального образования, органов финансового надзора;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проведение выборов.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30 699,3*</a:t>
                      </a: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26 538,6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25 176,1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Резервные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фонды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1 016,4*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1 104,7*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838,2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667,8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32 820,4*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376,8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25 843,9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941168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32238" y="1196752"/>
            <a:ext cx="2311762" cy="153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7" name="Диаграмма 46"/>
          <p:cNvGraphicFramePr/>
          <p:nvPr/>
        </p:nvGraphicFramePr>
        <p:xfrm>
          <a:off x="251520" y="5085184"/>
          <a:ext cx="396044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26" name="Рисунок 25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1268760"/>
            <a:ext cx="1008112" cy="65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Прямоугольник 26"/>
          <p:cNvSpPr/>
          <p:nvPr/>
        </p:nvSpPr>
        <p:spPr>
          <a:xfrm>
            <a:off x="3851920" y="651944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293096"/>
          <a:ext cx="4104456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22108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140 069,9*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530120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109 294,0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522920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112 057,3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51,2 %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49,1 %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49,2 %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3848"/>
                <a:gridCol w="1224136"/>
                <a:gridCol w="1152128"/>
                <a:gridCol w="1188641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24 639,4*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18 319,2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18 706,8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97 117,7*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74 079,0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77 277,1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11 467,4*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10 781,0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10 225,1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308,7*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275,5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275,5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6 536,7*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5 839,3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5 572,8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140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069,9*</a:t>
                      </a:r>
                      <a:endParaRPr lang="ru-RU" sz="1400" b="1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109 294,0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112 057,3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179512" y="5085184"/>
          <a:ext cx="388843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67045" y="4221088"/>
            <a:ext cx="2760066" cy="196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школа 8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804248" y="1052736"/>
            <a:ext cx="2339752" cy="159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Прямоугольник 45"/>
          <p:cNvSpPr/>
          <p:nvPr/>
        </p:nvSpPr>
        <p:spPr>
          <a:xfrm>
            <a:off x="3851920" y="651944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Рисунок 47" descr="внесены изменения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411760" y="1844824"/>
            <a:ext cx="1008112" cy="65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КУЛЬТУРУ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16,5 %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16,0 %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15,7%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09228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2019*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292494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2020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4941168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/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/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/>
        </p:nvGraphicFramePr>
        <p:xfrm>
          <a:off x="3239344" y="54868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35 614,8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35 529,5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604447" y="105273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44 642,7*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Рисунок 43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868144" y="188640"/>
            <a:ext cx="1219324" cy="79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" name="Прямоугольник 44"/>
          <p:cNvSpPr/>
          <p:nvPr/>
        </p:nvSpPr>
        <p:spPr>
          <a:xfrm>
            <a:off x="3851920" y="651944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СОЦИАЛЬНУЮ  ПОЛИТИКУ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5013176"/>
          <a:ext cx="4104456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8,3 %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7,8 %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8,6 %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440,1*</a:t>
                      </a:r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497,1</a:t>
                      </a:r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4 054,2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4 039,2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4 039,2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13 585,6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9 271,1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14 601,0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1 403,7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1 426,6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990,5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22 483,6*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17 234,0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19 630,7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251520" y="5373216"/>
          <a:ext cx="4032448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04248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7308304" y="33265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2" name="Рисунок 31" descr="внесены изменения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860032" y="5301208"/>
            <a:ext cx="1008112" cy="65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Прямоугольник 32"/>
          <p:cNvSpPr/>
          <p:nvPr/>
        </p:nvSpPr>
        <p:spPr>
          <a:xfrm>
            <a:off x="3851920" y="651944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936"/>
            <a:ext cx="248376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27584" y="1556792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43608" y="1844824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i="1" u="sng" dirty="0" smtClean="0">
                <a:solidFill>
                  <a:srgbClr val="000099"/>
                </a:solidFill>
                <a:latin typeface="Book Antiqua" pitchFamily="18" charset="0"/>
              </a:rPr>
              <a:t>Межбюджетные отношения</a:t>
            </a:r>
            <a:r>
              <a:rPr lang="ru-RU" b="1" i="1" dirty="0" smtClean="0">
                <a:solidFill>
                  <a:srgbClr val="000099"/>
                </a:solidFill>
                <a:latin typeface="Book Antiqua" pitchFamily="18" charset="0"/>
              </a:rPr>
              <a:t> 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i="1" u="sng" dirty="0" smtClean="0">
                <a:solidFill>
                  <a:srgbClr val="000099"/>
                </a:solidFill>
                <a:latin typeface="Book Antiqua" pitchFamily="18" charset="0"/>
              </a:rPr>
              <a:t>Межбюджетные трансферты </a:t>
            </a:r>
            <a:r>
              <a:rPr lang="ru-RU" b="1" i="1" dirty="0" smtClean="0">
                <a:solidFill>
                  <a:srgbClr val="000099"/>
                </a:solidFill>
                <a:latin typeface="Book Antiqua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свинь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296" y="980728"/>
            <a:ext cx="177076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764704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повышение финансовой грамотности населения;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 раскрытие информации о бюджете муниципального района и деятельности органов власти;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расширение возможностей  взаимодействия органов власти и граждан.</a:t>
            </a:r>
          </a:p>
        </p:txBody>
      </p:sp>
      <p:sp>
        <p:nvSpPr>
          <p:cNvPr id="10" name="Овал 9"/>
          <p:cNvSpPr/>
          <p:nvPr/>
        </p:nvSpPr>
        <p:spPr>
          <a:xfrm>
            <a:off x="0" y="1340768"/>
            <a:ext cx="2016224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134076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Цели: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23528" y="3212976"/>
            <a:ext cx="2232248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11560" y="321297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Задачи :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38400" y="15962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059832" y="2780928"/>
            <a:ext cx="5832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доступность и понятность информации для широкого круга граждан;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 визуализация данных о бюджете;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 консолидация в брошюре общих сведений о бюджете.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611560" y="4581128"/>
            <a:ext cx="4464496" cy="720080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43608" y="472514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Ожидаемые результаты </a:t>
            </a:r>
            <a:r>
              <a:rPr lang="ru-RU" sz="2800" b="1" dirty="0" smtClean="0">
                <a:latin typeface="Monotype Corsiva" pitchFamily="66" charset="0"/>
              </a:rPr>
              <a:t>: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5301208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000" b="1" i="1" dirty="0" smtClean="0">
                <a:solidFill>
                  <a:srgbClr val="0000CC"/>
                </a:solidFill>
                <a:latin typeface="Book Antiqua" pitchFamily="18" charset="0"/>
              </a:rPr>
              <a:t> </a:t>
            </a: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свободный доступ к информации о бюджете  и деятельности органов власти;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вовлечение граждан в диалог с органами власти;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прозрачность формирования  и  расходования бюджетных средств.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475656" y="-459432"/>
            <a:ext cx="2039998" cy="2201468"/>
            <a:chOff x="1041328" y="714356"/>
            <a:chExt cx="2039998" cy="2201468"/>
          </a:xfrm>
        </p:grpSpPr>
        <p:pic>
          <p:nvPicPr>
            <p:cNvPr id="25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1071538" y="714356"/>
              <a:ext cx="2009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500" b="1" dirty="0" smtClean="0">
                  <a:solidFill>
                    <a:srgbClr val="455624"/>
                  </a:solidFill>
                  <a:latin typeface="Monotype Corsiva" pitchFamily="66" charset="0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pic>
        <p:nvPicPr>
          <p:cNvPr id="29" name="Picture 15" descr="M:\Переписка (04-09...04-14)\ПЕРЕПИСКА из отдела БП\!Брошюра БдГ\2017-2019\картинки\прочие\0_91200_4885a18f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77073"/>
            <a:ext cx="3252802" cy="1296144"/>
          </a:xfrm>
          <a:prstGeom prst="rect">
            <a:avLst/>
          </a:prstGeom>
          <a:noFill/>
        </p:spPr>
      </p:pic>
      <p:grpSp>
        <p:nvGrpSpPr>
          <p:cNvPr id="30" name="Группа 29"/>
          <p:cNvGrpSpPr/>
          <p:nvPr/>
        </p:nvGrpSpPr>
        <p:grpSpPr>
          <a:xfrm>
            <a:off x="2123728" y="1340768"/>
            <a:ext cx="2039998" cy="2201468"/>
            <a:chOff x="1041328" y="714356"/>
            <a:chExt cx="2039998" cy="2201468"/>
          </a:xfrm>
        </p:grpSpPr>
        <p:pic>
          <p:nvPicPr>
            <p:cNvPr id="31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</p:spPr>
        </p:pic>
        <p:sp>
          <p:nvSpPr>
            <p:cNvPr id="32" name="TextBox 31"/>
            <p:cNvSpPr txBox="1"/>
            <p:nvPr/>
          </p:nvSpPr>
          <p:spPr>
            <a:xfrm>
              <a:off x="1071538" y="714356"/>
              <a:ext cx="2009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500" b="1" dirty="0" smtClean="0">
                  <a:solidFill>
                    <a:srgbClr val="455624"/>
                  </a:solidFill>
                  <a:latin typeface="Monotype Corsiva" pitchFamily="66" charset="0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sp>
        <p:nvSpPr>
          <p:cNvPr id="24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ЗНАЧЕНИЕ   БРОШЮРЫ  «БЮДЖЕТ  ДЛЯ  ГРАЖДАН»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10,7 %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12,8%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2019*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2020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99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29 155,0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/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3887416" y="4509120"/>
          <a:ext cx="525658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99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28 910,2*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99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28 677,2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44208" y="980728"/>
            <a:ext cx="1008112" cy="65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Прямоугольник 31"/>
          <p:cNvSpPr/>
          <p:nvPr/>
        </p:nvSpPr>
        <p:spPr>
          <a:xfrm>
            <a:off x="3851920" y="651944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179512" y="692696"/>
          <a:ext cx="777686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0" y="3789040"/>
          <a:ext cx="8964613" cy="3068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7668344" y="1124744"/>
            <a:ext cx="1187553" cy="359977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7956376" cy="11247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НА 2019  ГОД</a:t>
            </a:r>
            <a:endParaRPr lang="ru-RU" b="1" dirty="0">
              <a:latin typeface="Book Antiqua" pitchFamily="18" charset="0"/>
            </a:endParaRPr>
          </a:p>
        </p:txBody>
      </p:sp>
      <p:pic>
        <p:nvPicPr>
          <p:cNvPr id="11" name="Рисунок 10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12160" y="1916832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751512" y="2564904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548680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НА ОХРАНУ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7812360" y="476672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5003" y="2060847"/>
          <a:ext cx="8928997" cy="4536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6"/>
                <a:gridCol w="1080120"/>
                <a:gridCol w="1008112"/>
                <a:gridCol w="1080120"/>
                <a:gridCol w="1080120"/>
                <a:gridCol w="1080120"/>
                <a:gridCol w="1080119"/>
              </a:tblGrid>
              <a:tr h="47956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2019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95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622777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организациях, реализующих образовательную программу  дошкольного образования</a:t>
                      </a:r>
                      <a:endParaRPr lang="ru-RU" sz="12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477,2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477,2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477,2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68203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930,8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930,8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930,8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68203">
                <a:tc>
                  <a:txBody>
                    <a:bodyPr/>
                    <a:lstStyle/>
                    <a:p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1 675,4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1 675,4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1 675,4</a:t>
                      </a:r>
                    </a:p>
                  </a:txBody>
                  <a:tcPr/>
                </a:tc>
              </a:tr>
              <a:tr h="668203">
                <a:tc>
                  <a:txBody>
                    <a:bodyPr/>
                    <a:lstStyle/>
                    <a:p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687,5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687,5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687,5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 descr="охране семьи и детст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548680"/>
            <a:ext cx="1512669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332656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7498" y="2780927"/>
          <a:ext cx="8928997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6"/>
                <a:gridCol w="1080120"/>
                <a:gridCol w="1008112"/>
                <a:gridCol w="1080120"/>
                <a:gridCol w="1080120"/>
                <a:gridCol w="1080120"/>
                <a:gridCol w="1080119"/>
              </a:tblGrid>
              <a:tr h="55587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2019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*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6012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254071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3 877,6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275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3 963,2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275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3 963,2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46351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53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440,1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53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2 497,1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7812360" y="260648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7884368" y="260648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692696"/>
            <a:ext cx="2514146" cy="2067224"/>
          </a:xfrm>
          <a:prstGeom prst="rect">
            <a:avLst/>
          </a:prstGeom>
        </p:spPr>
      </p:pic>
      <p:pic>
        <p:nvPicPr>
          <p:cNvPr id="12" name="Рисунок 11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124744"/>
            <a:ext cx="1330171" cy="86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283968" y="2060848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AF32B-B72C-4425-B4BA-32C4F705CDC7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491880" y="2924944"/>
            <a:ext cx="5472608" cy="1202432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491880" y="4293096"/>
            <a:ext cx="5472608" cy="1058416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491880" y="5517232"/>
            <a:ext cx="5472608" cy="1058416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107504" y="4365104"/>
            <a:ext cx="2376264" cy="151216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Программный бюджет , это</a:t>
            </a:r>
            <a:endParaRPr lang="ru-RU" sz="16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89" name="Левая фигурная скобка 88"/>
          <p:cNvSpPr/>
          <p:nvPr/>
        </p:nvSpPr>
        <p:spPr>
          <a:xfrm>
            <a:off x="2843808" y="3717032"/>
            <a:ext cx="371472" cy="2664296"/>
          </a:xfrm>
          <a:prstGeom prst="leftBrace">
            <a:avLst/>
          </a:prstGeom>
          <a:ln w="5715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ЗАЧЕМ   НУЖЕН  ПРОГРАММНЫЙ  БЮДЖЕТ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программы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492896"/>
            <a:ext cx="2448272" cy="20882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единительная линия 40"/>
          <p:cNvCxnSpPr/>
          <p:nvPr/>
        </p:nvCxnSpPr>
        <p:spPr>
          <a:xfrm>
            <a:off x="7452320" y="4797152"/>
            <a:ext cx="0" cy="72008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AF32B-B72C-4425-B4BA-32C4F705CDC7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843808" y="908720"/>
            <a:ext cx="6120680" cy="1296144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8697" r="7227"/>
          <a:stretch>
            <a:fillRect/>
          </a:stretch>
        </p:blipFill>
        <p:spPr bwMode="auto">
          <a:xfrm>
            <a:off x="179512" y="620688"/>
            <a:ext cx="208823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5436096" y="3212976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solidFill>
                  <a:srgbClr val="000099"/>
                </a:solidFill>
                <a:latin typeface="Book Antiqua" pitchFamily="18" charset="0"/>
              </a:rPr>
              <a:t>БЮДЖЕТ</a:t>
            </a:r>
            <a:endParaRPr lang="ru-RU" sz="1600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3968" y="378904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 smtClean="0">
                <a:solidFill>
                  <a:srgbClr val="000099"/>
                </a:solidFill>
                <a:latin typeface="Book Antiqua" pitchFamily="18" charset="0"/>
              </a:rPr>
              <a:t>Программные расходы</a:t>
            </a:r>
            <a:endParaRPr lang="ru-RU" sz="1400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6176" y="378904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 err="1" smtClean="0">
                <a:solidFill>
                  <a:srgbClr val="000099"/>
                </a:solidFill>
                <a:latin typeface="Book Antiqua" pitchFamily="18" charset="0"/>
              </a:rPr>
              <a:t>Непрограммные</a:t>
            </a:r>
            <a:r>
              <a:rPr lang="ru-RU" sz="1400" u="sng" dirty="0" smtClean="0">
                <a:solidFill>
                  <a:srgbClr val="000099"/>
                </a:solidFill>
                <a:latin typeface="Book Antiqua" pitchFamily="18" charset="0"/>
              </a:rPr>
              <a:t> расходы</a:t>
            </a:r>
            <a:endParaRPr lang="ru-RU" sz="1400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23" name="Левая фигурная скобка 22"/>
          <p:cNvSpPr/>
          <p:nvPr/>
        </p:nvSpPr>
        <p:spPr>
          <a:xfrm rot="5400000">
            <a:off x="5851576" y="3013520"/>
            <a:ext cx="299464" cy="1274440"/>
          </a:xfrm>
          <a:prstGeom prst="leftBrace">
            <a:avLst>
              <a:gd name="adj1" fmla="val 0"/>
              <a:gd name="adj2" fmla="val 50000"/>
            </a:avLst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Левая фигурная скобка 26"/>
          <p:cNvSpPr/>
          <p:nvPr/>
        </p:nvSpPr>
        <p:spPr>
          <a:xfrm rot="5400000">
            <a:off x="4644008" y="2276872"/>
            <a:ext cx="792088" cy="4824536"/>
          </a:xfrm>
          <a:prstGeom prst="leftBrace">
            <a:avLst>
              <a:gd name="adj1" fmla="val 0"/>
              <a:gd name="adj2" fmla="val 50165"/>
            </a:avLst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99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635896" y="4725144"/>
            <a:ext cx="0" cy="504056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084168" y="4725144"/>
            <a:ext cx="0" cy="792088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с одним скругленным углом 33"/>
          <p:cNvSpPr/>
          <p:nvPr/>
        </p:nvSpPr>
        <p:spPr>
          <a:xfrm>
            <a:off x="1475656" y="5013176"/>
            <a:ext cx="1656184" cy="792088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905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Социальной направленности</a:t>
            </a:r>
            <a:endParaRPr lang="ru-RU" sz="14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5" name="Прямоугольник с одним скругленным углом 34"/>
          <p:cNvSpPr/>
          <p:nvPr/>
        </p:nvSpPr>
        <p:spPr>
          <a:xfrm>
            <a:off x="3203848" y="5157192"/>
            <a:ext cx="1656184" cy="864096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Общего характера</a:t>
            </a:r>
            <a:r>
              <a:rPr lang="ru-RU" sz="1600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6" name="Прямоугольник с одним скругленным углом 35"/>
          <p:cNvSpPr/>
          <p:nvPr/>
        </p:nvSpPr>
        <p:spPr>
          <a:xfrm>
            <a:off x="4932040" y="5301208"/>
            <a:ext cx="1656184" cy="864096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905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На поддержку отраслей экономики</a:t>
            </a:r>
            <a:endParaRPr lang="ru-RU" sz="14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7" name="Прямоугольник с одним скругленным углом 36"/>
          <p:cNvSpPr/>
          <p:nvPr/>
        </p:nvSpPr>
        <p:spPr>
          <a:xfrm>
            <a:off x="6660232" y="5445224"/>
            <a:ext cx="1728192" cy="864096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На развитие образования, культуры и спорта</a:t>
            </a:r>
            <a:endParaRPr lang="ru-RU" sz="14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2708920"/>
            <a:ext cx="2555776" cy="2232248"/>
          </a:xfrm>
          <a:prstGeom prst="rect">
            <a:avLst/>
          </a:prstGeom>
          <a:solidFill>
            <a:srgbClr val="66CCFF"/>
          </a:solidFill>
          <a:ln w="127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9" name="Рисунок 48" descr="соц полити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5733256"/>
            <a:ext cx="841940" cy="78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образовани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4368" y="6069052"/>
            <a:ext cx="720080" cy="78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5949280"/>
            <a:ext cx="864096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калькулятор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2060848"/>
            <a:ext cx="1358280" cy="1358280"/>
          </a:xfrm>
          <a:prstGeom prst="rect">
            <a:avLst/>
          </a:prstGeom>
        </p:spPr>
      </p:pic>
      <p:sp>
        <p:nvSpPr>
          <p:cNvPr id="31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9" name="Рисунок 38" descr="с х корова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5292080" y="6077532"/>
            <a:ext cx="785114" cy="780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Рисунок 43" descr="дела.jpg"/>
          <p:cNvPicPr>
            <a:picLocks noChangeAspect="1"/>
          </p:cNvPicPr>
          <p:nvPr/>
        </p:nvPicPr>
        <p:blipFill>
          <a:blip r:embed="rId11" cstate="print"/>
          <a:srcRect l="4003" t="2371" r="4003" b="2371"/>
          <a:stretch>
            <a:fillRect/>
          </a:stretch>
        </p:blipFill>
        <p:spPr>
          <a:xfrm>
            <a:off x="2771800" y="2420888"/>
            <a:ext cx="1584176" cy="144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недела.jpg"/>
          <p:cNvPicPr>
            <a:picLocks noChangeAspect="1"/>
          </p:cNvPicPr>
          <p:nvPr/>
        </p:nvPicPr>
        <p:blipFill>
          <a:blip r:embed="rId12" cstate="print"/>
          <a:srcRect l="5533" r="5945" b="3159"/>
          <a:stretch>
            <a:fillRect/>
          </a:stretch>
        </p:blipFill>
        <p:spPr>
          <a:xfrm>
            <a:off x="7740352" y="2492896"/>
            <a:ext cx="115212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836712"/>
          <a:ext cx="903649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8892480" cy="1484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БЮДЖЕТА ПО  ПРОГРАММНЫМ И НЕПОГРАММНЫМ  НАПРАВЛЕНИЯМ   РАСХОДОВ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07505" y="5051548"/>
          <a:ext cx="9036495" cy="1827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625"/>
                <a:gridCol w="1238874"/>
                <a:gridCol w="1238874"/>
                <a:gridCol w="1165999"/>
                <a:gridCol w="1165999"/>
                <a:gridCol w="1093124"/>
              </a:tblGrid>
              <a:tr h="57306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8332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Непрограммные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расходы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7 259,8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997</a:t>
                      </a:r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236,8</a:t>
                      </a:r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5 815,2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5 513,3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8332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Программные расходы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213 196,5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251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592,8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261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757,2</a:t>
                      </a:r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214 057,1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217 117,7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</a:tr>
              <a:tr h="35010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ВСЕГО РАСХОДЫ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(без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условно утвержденных расходов)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220 456,3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261 589,9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270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994,0*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219 872,3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222 631,0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293096"/>
            <a:ext cx="1008112" cy="65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532440" cy="836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НАПРАВЛЕНИЯ  МУНИЦИПАЛЬНЫХ  ПРОГРАММ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915816" y="548681"/>
          <a:ext cx="6228184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8184"/>
              </a:tblGrid>
              <a:tr h="2258685">
                <a:tc>
                  <a:txBody>
                    <a:bodyPr/>
                    <a:lstStyle/>
                    <a:p>
                      <a:r>
                        <a:rPr lang="ru-RU" sz="1200" b="0" u="sng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СОЦИАЛЬНАЯ  НАПРАВЛЕННОСТЬ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 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«Развитие системы образования  и молодежной политики в муниципальном образовании «Холм-Жирковский район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«Демографическое развитие муниципального образования «Холм-Жирковский  район» Смоленской области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«Обеспечение жильем молодых семей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«Доступная среда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</a:tr>
              <a:tr h="1585567">
                <a:tc>
                  <a:txBody>
                    <a:bodyPr/>
                    <a:lstStyle/>
                    <a:p>
                      <a:pPr algn="just"/>
                      <a:r>
                        <a:rPr lang="ru-RU" sz="12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ПОДДЕРЖКА  ОТРАСЛЕЙ  ЭКОНОМИКИ: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«Газификация</a:t>
                      </a: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  населенных пунктов Холм-Жирковского района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«Развитие  сельского хозяйства в муниципальном образовании «Холм-Жирковский район» Смоленской области»</a:t>
                      </a:r>
                      <a:endParaRPr lang="ru-RU" sz="1100" dirty="0"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1256487">
                <a:tc>
                  <a:txBody>
                    <a:bodyPr/>
                    <a:lstStyle/>
                    <a:p>
                      <a:pPr algn="just"/>
                      <a:r>
                        <a:rPr lang="ru-RU" sz="12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ОБЩЕГО ХАРАКТЕРА: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</a:t>
                      </a:r>
                      <a:endParaRPr lang="ru-RU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1091947">
                <a:tc>
                  <a:txBody>
                    <a:bodyPr/>
                    <a:lstStyle/>
                    <a:p>
                      <a:r>
                        <a:rPr lang="ru-RU" sz="12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ОБЕСПЕЧЕНИЕ БЕЗОПАСНЫХ УСЛОВИЙ ЖИЗНЕДЕЯТЕЛЬНОСТИ: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00" baseline="0" dirty="0" smtClean="0">
                          <a:effectLst/>
                          <a:latin typeface="Bookman Old Style" pitchFamily="18" charset="0"/>
                        </a:rPr>
                        <a:t>«Построение и развитие аппаратно-программного комплекса «Безопасный город» на территории муниципального образования «Холм-Жирковский район» Смоленской области»</a:t>
                      </a:r>
                      <a:endParaRPr lang="ru-RU" sz="1100" dirty="0"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0" y="116632"/>
          <a:ext cx="3131840" cy="674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692696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261 757,2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155679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214 057,1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7704" y="126876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217 117,7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91680" y="620688"/>
            <a:ext cx="1042825" cy="312613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12976"/>
            <a:ext cx="1008112" cy="65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836712"/>
            <a:ext cx="8964488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9036496" cy="5040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функционирования органов местного самоуправления    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муниципального образования «Холм-Жирковский  район» Смоленской области</a:t>
            </a:r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27784" y="1916832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1556792"/>
            <a:ext cx="4788024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эффективности местного самоуправления;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количества субъектов малого и среднего предпринимательства;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-улучшение условий хранения и сохранность документов;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информированности населения  о работе органов местного самоуправления.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340768"/>
          <a:ext cx="399593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355975" y="3212975"/>
          <a:ext cx="4788025" cy="364718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9"/>
                <a:gridCol w="1008112"/>
                <a:gridCol w="936104"/>
                <a:gridCol w="971600"/>
              </a:tblGrid>
              <a:tr h="29315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</a:t>
                      </a:r>
                      <a:r>
                        <a:rPr lang="ru-RU" sz="1400" b="0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*</a:t>
                      </a:r>
                      <a:endParaRPr lang="ru-RU" sz="1400" b="0" dirty="0">
                        <a:solidFill>
                          <a:srgbClr val="C0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10415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633,5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658,7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683,6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10415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23 263,6*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18 540,3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15 178,1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7165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«Информационная политика и работа с общественностью»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126,3*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32885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«Обеспечение</a:t>
                      </a:r>
                      <a:r>
                        <a:rPr lang="ru-RU" sz="11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сохранности документов Архивного фонда РФ»</a:t>
                      </a:r>
                      <a:endParaRPr lang="ru-RU" sz="11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1650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 малого и среднего предпринимательства»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16,5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16,5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3822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19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185,5*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15 555,7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15 178,1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админ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85184"/>
            <a:ext cx="2825388" cy="1943867"/>
          </a:xfrm>
          <a:prstGeom prst="rect">
            <a:avLst/>
          </a:prstGeom>
        </p:spPr>
      </p:pic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4" name="Рисунок 13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5085184"/>
            <a:ext cx="847942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0" y="5517232"/>
            <a:ext cx="2555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*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В сентябре 2019 года расходы увеличились на </a:t>
            </a:r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1 324,3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тыс. рублей на закупку товаров, работ и услуг для муниципальных нужд и выплаты муниципальных пенсий.</a:t>
            </a:r>
            <a:endParaRPr lang="ru-RU" sz="1200" dirty="0">
              <a:solidFill>
                <a:srgbClr val="CC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27089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Повышение обоснованности, эффективности и прозрачности бюджетных расходов;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Качественная организация исполнения местного бюджета;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Оптимизация расходов на обслуживание муниципального долга;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Создание условий для устойчивого исполнения бюджетов поселений.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628800"/>
          <a:ext cx="421196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211960" y="3601927"/>
          <a:ext cx="4932041" cy="3139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944216"/>
                <a:gridCol w="1008112"/>
                <a:gridCol w="1008112"/>
                <a:gridCol w="971601"/>
              </a:tblGrid>
              <a:tr h="30061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</a:t>
                      </a:r>
                      <a:r>
                        <a:rPr lang="ru-RU" sz="1400" b="0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*</a:t>
                      </a:r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27 887,7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28 402,0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28 875,4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6 423,4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5 444,2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4 740,8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бюджетов поселений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5 484,8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5 184,0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4 476,2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92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Подпрограмма «Обеспечение устойчивости</a:t>
                      </a:r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 сбалансированности  бюджетов поселений»</a:t>
                      </a:r>
                      <a:endParaRPr kumimoji="0" lang="ru-RU" sz="12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28 841,3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28 677,2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29 155,0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5157192"/>
            <a:ext cx="1703405" cy="1551991"/>
          </a:xfrm>
          <a:prstGeom prst="rect">
            <a:avLst/>
          </a:prstGeom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долг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332656"/>
            <a:ext cx="645644" cy="720080"/>
          </a:xfrm>
          <a:prstGeom prst="rect">
            <a:avLst/>
          </a:prstGeom>
        </p:spPr>
      </p:pic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5157192"/>
            <a:ext cx="775934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/>
          <p:cNvSpPr txBox="1"/>
          <p:nvPr/>
        </p:nvSpPr>
        <p:spPr>
          <a:xfrm>
            <a:off x="0" y="5589240"/>
            <a:ext cx="262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*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В сентябре 2019 года расходы увеличились на </a:t>
            </a:r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564,2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тыс. рублей на закупку товаров, работ и услуг для муниципальных нужд и МБТ бюджетам поселений района.</a:t>
            </a:r>
            <a:endParaRPr lang="ru-RU" sz="1200" dirty="0">
              <a:solidFill>
                <a:srgbClr val="CC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муниципальный бюдже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908720"/>
            <a:ext cx="2448272" cy="1872208"/>
          </a:xfrm>
          <a:prstGeom prst="rect">
            <a:avLst/>
          </a:prstGeom>
          <a:ln>
            <a:solidFill>
              <a:srgbClr val="008000"/>
            </a:solidFill>
          </a:ln>
          <a:effectLst>
            <a:softEdge rad="112500"/>
          </a:effectLst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2924944"/>
            <a:ext cx="8712968" cy="936104"/>
          </a:xfrm>
          <a:prstGeom prst="round2DiagRect">
            <a:avLst/>
          </a:prstGeom>
          <a:solidFill>
            <a:srgbClr val="0099FF"/>
          </a:solidFill>
          <a:ln w="127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i="1" dirty="0" smtClean="0">
                <a:solidFill>
                  <a:srgbClr val="0000CC"/>
                </a:solidFill>
                <a:latin typeface="Book Antiqua" pitchFamily="18" charset="0"/>
              </a:rPr>
              <a:t>БЮДЖЕТ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.</a:t>
            </a:r>
            <a:endParaRPr lang="ru-RU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908720"/>
            <a:ext cx="3096344" cy="187220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latin typeface="Book Antiqua" pitchFamily="18" charset="0"/>
              </a:rPr>
              <a:t>ДОХОДЫ БЮДЖЕТА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 это поступающие в бюджет денежные средства (налоговые, неналоговые доходы и безвозмездные поступления) </a:t>
            </a:r>
            <a:endParaRPr lang="ru-RU" sz="1600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6012160" y="980728"/>
            <a:ext cx="2952327" cy="187141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algn="ctr">
              <a:buNone/>
            </a:pPr>
            <a:r>
              <a:rPr lang="ru-RU" sz="3400" b="1" i="1" dirty="0" smtClean="0">
                <a:solidFill>
                  <a:srgbClr val="0000CC"/>
                </a:solidFill>
                <a:latin typeface="Book Antiqua" pitchFamily="18" charset="0"/>
              </a:rPr>
              <a:t>РАСХОДЫ БЮДЖЕТА</a:t>
            </a:r>
          </a:p>
          <a:p>
            <a:pPr marL="0" algn="ctr">
              <a:buNone/>
            </a:pPr>
            <a:r>
              <a:rPr lang="ru-RU" sz="3400" b="1" dirty="0" smtClean="0">
                <a:solidFill>
                  <a:srgbClr val="0000CC"/>
                </a:solidFill>
                <a:latin typeface="Book Antiqua" pitchFamily="18" charset="0"/>
              </a:rPr>
              <a:t>это выплачиваемые из бюджета денежные средства (социальные выплаты населению, оказание муниципальных услуг, благоустройство, и другие)</a:t>
            </a:r>
          </a:p>
        </p:txBody>
      </p:sp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121696"/>
            <a:ext cx="3744416" cy="2736304"/>
          </a:xfrm>
          <a:prstGeom prst="rect">
            <a:avLst/>
          </a:prstGeom>
        </p:spPr>
      </p:pic>
      <p:sp>
        <p:nvSpPr>
          <p:cNvPr id="30" name="Блок-схема: магнитный диск 29"/>
          <p:cNvSpPr/>
          <p:nvPr/>
        </p:nvSpPr>
        <p:spPr>
          <a:xfrm>
            <a:off x="323528" y="4005064"/>
            <a:ext cx="2376264" cy="2736304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Превышение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доходов над расходами образует положительный остаток бюджета </a:t>
            </a:r>
          </a:p>
          <a:p>
            <a:pPr algn="ctr"/>
            <a:r>
              <a:rPr lang="ru-RU" sz="1600" b="1" i="1" dirty="0" smtClean="0">
                <a:solidFill>
                  <a:srgbClr val="003300"/>
                </a:solidFill>
                <a:latin typeface="Book Antiqua" pitchFamily="18" charset="0"/>
              </a:rPr>
              <a:t>ПРОФИЦИТ .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При </a:t>
            </a:r>
            <a:r>
              <a:rPr lang="ru-RU" sz="1600" b="1" dirty="0" err="1" smtClean="0">
                <a:solidFill>
                  <a:srgbClr val="003300"/>
                </a:solidFill>
                <a:latin typeface="Book Antiqua" pitchFamily="18" charset="0"/>
              </a:rPr>
              <a:t>профиците</a:t>
            </a:r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 снижается долг и (или) растут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 остатки.</a:t>
            </a: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31" name="Блок-схема: магнитный диск 30"/>
          <p:cNvSpPr/>
          <p:nvPr/>
        </p:nvSpPr>
        <p:spPr>
          <a:xfrm>
            <a:off x="6516216" y="4005064"/>
            <a:ext cx="2376264" cy="2736304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Если расходная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часть бюджета превышает доходную, то бюджет формируется с </a:t>
            </a:r>
            <a:r>
              <a:rPr lang="ru-RU" sz="1600" b="1" i="1" dirty="0" smtClean="0">
                <a:solidFill>
                  <a:srgbClr val="003300"/>
                </a:solidFill>
                <a:latin typeface="Book Antiqua" pitchFamily="18" charset="0"/>
              </a:rPr>
              <a:t>ДЕФИЦИТОМ . </a:t>
            </a:r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При дефиците растет долг и (или) снижаются остатки.</a:t>
            </a: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836712"/>
            <a:ext cx="9036496" cy="792088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700808"/>
            <a:ext cx="5220072" cy="86409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удовлетворенности населения качеством образовательных услуг;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образовательного уровня учащихся, формирование здорового образа жизни. </a:t>
            </a:r>
            <a:endParaRPr lang="ru-RU" sz="11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420888"/>
          <a:ext cx="381642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923928" y="2558508"/>
          <a:ext cx="5220073" cy="429949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7915"/>
                <a:gridCol w="1126749"/>
                <a:gridCol w="1051632"/>
                <a:gridCol w="1163777"/>
              </a:tblGrid>
              <a:tr h="315711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</a:t>
                      </a:r>
                      <a:r>
                        <a:rPr lang="ru-RU" sz="1400" b="0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*</a:t>
                      </a:r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25383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540,6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96 298,2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105 261,8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25383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48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334,1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22 588,6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21 608,2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92499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дошкольного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25 066,1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18 805,9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19 193,5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4199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Развитие системы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общего образования»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625,9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74 354,5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77 552,6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1563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дополнительного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6 813,5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6 316,0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5 568,6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4199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«Совершенствование системы воспитания»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121,0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2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«Защита прав детей  и профилактика социального сиротства»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13 049,5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14 114,4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14 114,4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4199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6 401,7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5 572,8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5 572,8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все про образова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8250" y="1700808"/>
            <a:ext cx="1924264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789866" cy="414679"/>
          </a:xfrm>
          <a:prstGeom prst="rect">
            <a:avLst/>
          </a:prstGeom>
        </p:spPr>
      </p:pic>
      <p:pic>
        <p:nvPicPr>
          <p:cNvPr id="14" name="Рисунок 13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517232"/>
            <a:ext cx="775934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0" y="6021288"/>
            <a:ext cx="3923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*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В сентябре 2019 года расходы увеличились на </a:t>
            </a:r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6 806,8 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тыс. рублей на обеспечение деятельности бюджетных образовательных учреждений.</a:t>
            </a:r>
            <a:endParaRPr lang="ru-RU" sz="1200" dirty="0">
              <a:solidFill>
                <a:srgbClr val="CC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836712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628800"/>
            <a:ext cx="5652120" cy="86409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Укрепление единого культурного пространства, сохранение традиционной народной культуры;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Превращение культуры и туризма в наиболее привлекательные сферы общественной жизни.</a:t>
            </a: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00808"/>
          <a:ext cx="396044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103441" y="2492899"/>
          <a:ext cx="5040559" cy="4434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2016223"/>
                <a:gridCol w="1044624"/>
                <a:gridCol w="1008112"/>
                <a:gridCol w="971600"/>
              </a:tblGrid>
              <a:tr h="216021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</a:t>
                      </a:r>
                      <a:r>
                        <a:rPr lang="ru-RU" sz="1400" b="0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343269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505,7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161,6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161,6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200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46 136,4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40 405,3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40593,2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20010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культурно-досуговой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деятельности»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593,4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14 979,3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14 661,0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192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«Организация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библиотечного обслуживания населения»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402,0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7 948,7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8 164,4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30000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«Музейная деятельность»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873,3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684,5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711,9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87662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дополнительного образования детей в сфере культуры и искусства»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976,8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4 948,6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5 140,1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3790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физической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культуры и спорта»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210,0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2001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586,6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11 895,8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12 077,4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pic>
        <p:nvPicPr>
          <p:cNvPr id="18" name="Рисунок 17" descr="спор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4797152"/>
            <a:ext cx="1791245" cy="1080120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pic>
        <p:nvPicPr>
          <p:cNvPr id="23" name="Рисунок 2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1556792"/>
            <a:ext cx="1132675" cy="1240608"/>
          </a:xfrm>
          <a:prstGeom prst="rect">
            <a:avLst/>
          </a:prstGeom>
        </p:spPr>
      </p:pic>
      <p:pic>
        <p:nvPicPr>
          <p:cNvPr id="14" name="Рисунок 13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301208"/>
            <a:ext cx="886781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0" y="5877272"/>
            <a:ext cx="392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*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В сентябре  2019 года расходы увеличились на </a:t>
            </a:r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3 402,7 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тыс. рублей на обеспечение деятельности бюджетных   учреждений культуры, развитие и укрепление материально-технической базы.</a:t>
            </a:r>
            <a:endParaRPr lang="ru-RU" sz="1200" dirty="0">
              <a:solidFill>
                <a:srgbClr val="CC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Улучшение условий жизни  населения  Холм-Жирковского района Смоленской области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141277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556792"/>
            <a:ext cx="4644008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 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– повысить уровень газификации  Холм-Жирковского района.</a:t>
            </a:r>
          </a:p>
          <a:p>
            <a:pPr algn="just"/>
            <a:endParaRPr lang="ru-RU" sz="14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484784"/>
          <a:ext cx="4572000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32040" y="2564904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771617"/>
            <a:ext cx="3904066" cy="291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69269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пунктов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Холм-Жирковского района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газ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0"/>
            <a:ext cx="841276" cy="607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14400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96752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9384" y="2060848"/>
            <a:ext cx="554461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экономия топливно-энергетических ресурсов муниципального образования не менее 2 % ежегодно.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276872"/>
          <a:ext cx="45720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44008" y="2924944"/>
            <a:ext cx="39604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05064"/>
            <a:ext cx="3851920" cy="256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эффективности  на территории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332656"/>
            <a:ext cx="731783" cy="620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80728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5008" y="1124744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198884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00808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3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3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степени оборудованности и защищенности  в целом потенциально опасных объектов и мест массового пребывания людей;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роста преступности, в т.ч. среди несовершеннолетних;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дорожно-транспортных проишествий.</a:t>
            </a:r>
          </a:p>
          <a:p>
            <a:pPr algn="just">
              <a:buFontTx/>
              <a:buChar char="-"/>
            </a:pP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00808"/>
          <a:ext cx="424847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572000" y="3320467"/>
          <a:ext cx="4427984" cy="34137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686166"/>
                <a:gridCol w="947041"/>
                <a:gridCol w="913939"/>
                <a:gridCol w="880838"/>
              </a:tblGrid>
              <a:tr h="28868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2019</a:t>
                      </a:r>
                      <a:r>
                        <a:rPr lang="ru-RU" sz="1400" b="0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</a:rPr>
                        <a:t>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302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81,8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71,5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606229">
                <a:tc>
                  <a:txBody>
                    <a:bodyPr/>
                    <a:lstStyle/>
                    <a:p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«Противодействие терроризму и экстремизму»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11258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«Комплексные меры по профилактике правонарушений  и усилению борьбы с преступностью»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43,1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794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«Обеспечение безопасности  дорожного движения»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22,2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безопас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3933056"/>
            <a:ext cx="1749718" cy="2031659"/>
          </a:xfrm>
          <a:prstGeom prst="rect">
            <a:avLst/>
          </a:prstGeom>
        </p:spPr>
      </p:pic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733255"/>
            <a:ext cx="864096" cy="561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Box 21"/>
          <p:cNvSpPr txBox="1"/>
          <p:nvPr/>
        </p:nvSpPr>
        <p:spPr>
          <a:xfrm>
            <a:off x="0" y="6237312"/>
            <a:ext cx="413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*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В  сентябре 2019 году расходы увеличились на </a:t>
            </a:r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0,7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тыс. рублей на обеспечение деятельности народной дружины.</a:t>
            </a:r>
            <a:endParaRPr lang="ru-RU" sz="1200" dirty="0">
              <a:solidFill>
                <a:srgbClr val="CC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036496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24744"/>
            <a:ext cx="8892480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72816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действующей маршрутной сети  и ее совершенствование  с учетом транспортных потребностей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содержание автобусного парка в технически исправном состоянии.</a:t>
            </a:r>
          </a:p>
          <a:p>
            <a:pPr algn="just"/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1916832"/>
          <a:ext cx="4104456" cy="49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2996952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47667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3284984"/>
            <a:ext cx="4139952" cy="41399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71800" y="6237312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*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В  сентябре 2019 году расходы увеличились на </a:t>
            </a:r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400,0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тыс. рублей на предоставление субсидии МУП «</a:t>
            </a:r>
            <a:r>
              <a:rPr lang="ru-RU" sz="1200" dirty="0" err="1" smtClean="0">
                <a:solidFill>
                  <a:srgbClr val="CC0000"/>
                </a:solidFill>
                <a:latin typeface="Bookman Old Style" pitchFamily="18" charset="0"/>
              </a:rPr>
              <a:t>Холм-Жирковское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ПАТП».</a:t>
            </a:r>
            <a:endParaRPr lang="ru-RU" sz="1200" dirty="0">
              <a:solidFill>
                <a:srgbClr val="CC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7272808" cy="5040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98072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12776"/>
            <a:ext cx="4968552" cy="108012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финансовой устойчивости отрасли;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занятости и уровня жизни сельского населения. </a:t>
            </a: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2"/>
          <a:ext cx="4104456" cy="5157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992" y="270892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сельское хоз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60648"/>
            <a:ext cx="749665" cy="604418"/>
          </a:xfrm>
          <a:prstGeom prst="rect">
            <a:avLst/>
          </a:prstGeom>
        </p:spPr>
      </p:pic>
      <p:pic>
        <p:nvPicPr>
          <p:cNvPr id="24" name="Рисунок 23" descr="сельское хоз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6519" y="3263817"/>
            <a:ext cx="5057481" cy="3594183"/>
          </a:xfrm>
          <a:prstGeom prst="rect">
            <a:avLst/>
          </a:prstGeom>
        </p:spPr>
      </p:pic>
      <p:pic>
        <p:nvPicPr>
          <p:cNvPr id="25" name="Рисунок 24" descr="сельское хо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3861048"/>
            <a:ext cx="4283968" cy="2009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856984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712968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84784"/>
            <a:ext cx="5076056" cy="144016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рождаемости, снижение смертности населения;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-снижение количества заболеваний социального характера;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-улучшение жилищных условий молодых семей.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2708920"/>
            <a:ext cx="4392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107504" y="1916832"/>
          <a:ext cx="4104456" cy="5157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Скругленный прямоугольник 24"/>
          <p:cNvSpPr/>
          <p:nvPr/>
        </p:nvSpPr>
        <p:spPr>
          <a:xfrm>
            <a:off x="179512" y="1484784"/>
            <a:ext cx="1080120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21" name="Рисунок 20" descr="дети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5274" y="3356992"/>
            <a:ext cx="4591222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5472608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540060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1052736"/>
            <a:ext cx="349188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 2021 году жилищных условий двух молодых семей.</a:t>
            </a:r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5004048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206084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797152"/>
            <a:ext cx="2736304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780928"/>
            <a:ext cx="263176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6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928992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856984" cy="432048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556792"/>
            <a:ext cx="5004048" cy="23042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создание для инвалидов и других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 необходимой доступной среды для получения равных условий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повышение уровня доступности объектов и услуг для инвалидов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формирование позитивного отношения к проблемам инвалидов, к проблеме обеспечения доступной среды на территории муниципального образования.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u="sng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556792"/>
          <a:ext cx="4032448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86104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6" name="Рисунок 15" descr="дост ср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491525"/>
            <a:ext cx="3635896" cy="236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дост сред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1071786" cy="84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/>
          <p:cNvCxnSpPr/>
          <p:nvPr/>
        </p:nvCxnSpPr>
        <p:spPr>
          <a:xfrm>
            <a:off x="5364088" y="4869160"/>
            <a:ext cx="1008112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4067944" y="4869160"/>
            <a:ext cx="1224136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012160" y="3284984"/>
            <a:ext cx="1872208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5796136" y="3284984"/>
            <a:ext cx="216024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275856" y="3212976"/>
            <a:ext cx="2520280" cy="36004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059832" y="2060848"/>
            <a:ext cx="864096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339752" y="2060848"/>
            <a:ext cx="576064" cy="50405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0"/>
            <a:ext cx="9144000" cy="1196752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rgbClr val="0000CC"/>
                </a:solidFill>
                <a:latin typeface="Book Antiqua" pitchFamily="18" charset="0"/>
              </a:rPr>
              <a:t>Консолидированный бюджет – это свод бюджетов всех уровней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  <a:endParaRPr lang="ru-RU" sz="20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graphicFrame>
        <p:nvGraphicFramePr>
          <p:cNvPr id="28" name="Содержимое 27"/>
          <p:cNvGraphicFramePr>
            <a:graphicFrameLocks noGrp="1"/>
          </p:cNvGraphicFramePr>
          <p:nvPr>
            <p:ph idx="1"/>
          </p:nvPr>
        </p:nvGraphicFramePr>
        <p:xfrm>
          <a:off x="323528" y="1196975"/>
          <a:ext cx="8568952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" name="Рисунок 45" descr="основ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5157192"/>
            <a:ext cx="276233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система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4756" y="5229200"/>
            <a:ext cx="1999244" cy="1507430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1124744"/>
            <a:ext cx="903649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96752"/>
            <a:ext cx="8856984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98884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2132856"/>
            <a:ext cx="4464496" cy="194421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уровня комплексной безопасности жизнедеятельности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координация действий по поддержанию в необходимой готовности сил и средств реагирования, объектов ГО, обучению оперативных служб действиям в ЧС;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обеспечение эффективного взаимодействия специализированных служб.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251520" y="2204864"/>
          <a:ext cx="374441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967536" y="414908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pic>
        <p:nvPicPr>
          <p:cNvPr id="22" name="Рисунок 21" descr="без город.jpg"/>
          <p:cNvPicPr>
            <a:picLocks noChangeAspect="1"/>
          </p:cNvPicPr>
          <p:nvPr/>
        </p:nvPicPr>
        <p:blipFill>
          <a:blip r:embed="rId5" cstate="print"/>
          <a:srcRect l="15749" t="1679" r="15739"/>
          <a:stretch>
            <a:fillRect/>
          </a:stretch>
        </p:blipFill>
        <p:spPr>
          <a:xfrm>
            <a:off x="6012160" y="4725144"/>
            <a:ext cx="2880320" cy="193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411760" y="6093296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*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В  сентябре 2019 году расходы уменьшились на </a:t>
            </a:r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0,6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тыс. рублей в связи с перераспределением средств на другие муниципальные программы.</a:t>
            </a:r>
            <a:endParaRPr lang="ru-RU" sz="1200" dirty="0">
              <a:solidFill>
                <a:srgbClr val="CC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5008" y="1052736"/>
            <a:ext cx="8928992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124744"/>
            <a:ext cx="84614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1772816"/>
            <a:ext cx="4392488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эффективность управления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-своевременная регистрация права на объекты недвижимости и земельные участки, находящиеся в муниципальной собственности;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645024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pic>
        <p:nvPicPr>
          <p:cNvPr id="24" name="Рисунок 23" descr="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4840" y="4913784"/>
            <a:ext cx="4809160" cy="19442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83768" y="4221088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*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В  сентябре 2019 году расходы увеличились на </a:t>
            </a:r>
            <a:r>
              <a:rPr lang="ru-RU" sz="1200" b="1" dirty="0" smtClean="0">
                <a:solidFill>
                  <a:srgbClr val="CC0000"/>
                </a:solidFill>
                <a:latin typeface="Bookman Old Style" pitchFamily="18" charset="0"/>
              </a:rPr>
              <a:t>45,3</a:t>
            </a:r>
            <a:r>
              <a:rPr lang="ru-RU" sz="1200" dirty="0" smtClean="0">
                <a:solidFill>
                  <a:srgbClr val="CC0000"/>
                </a:solidFill>
                <a:latin typeface="Bookman Old Style" pitchFamily="18" charset="0"/>
              </a:rPr>
              <a:t> тыс. рублей в связи проведением кадастровых работ, сопровождающих операции по продаже земельных участков.</a:t>
            </a:r>
            <a:endParaRPr lang="ru-RU" sz="1200" dirty="0">
              <a:solidFill>
                <a:srgbClr val="CC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100811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2060848"/>
            <a:ext cx="4392488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качества патриотического воспитания в образовательных учреждениях;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интереса граждан к изучению истории Отечества;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-формирование позитивного отношения у молодых людей к военной службе;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-возрождение духовности и укрепление  национальной безопасности.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414908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патриотиз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1512970" cy="1068535"/>
          </a:xfrm>
          <a:prstGeom prst="rect">
            <a:avLst/>
          </a:prstGeom>
        </p:spPr>
      </p:pic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675030"/>
            <a:ext cx="3744416" cy="2182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ИДК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908720"/>
            <a:ext cx="3851920" cy="25692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 descr="ИДК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501008"/>
            <a:ext cx="3816424" cy="16561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 descr="ИДК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5230368"/>
            <a:ext cx="3816424" cy="1627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2" name="Прямоугольник 11"/>
          <p:cNvSpPr/>
          <p:nvPr/>
        </p:nvSpPr>
        <p:spPr>
          <a:xfrm>
            <a:off x="4211960" y="980728"/>
            <a:ext cx="4572000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Информация о ходе реализации инвестиционного проекта «Реконструкция и расширение ООО «</a:t>
            </a:r>
            <a:r>
              <a:rPr lang="ru-RU" sz="1300" b="1" dirty="0" err="1" smtClean="0">
                <a:solidFill>
                  <a:srgbClr val="000099"/>
                </a:solidFill>
                <a:latin typeface="Book Antiqua" pitchFamily="18" charset="0"/>
              </a:rPr>
              <a:t>Игоревский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 деревообрабатывающий комбинат». Строительство завода древесноволокнистых плит (MDF). Развитие инфраструктуры в муниципальном образовании «Холм-Жирковский район» Смоленской области» ООО «</a:t>
            </a:r>
            <a:r>
              <a:rPr lang="ru-RU" sz="1300" b="1" dirty="0" err="1" smtClean="0">
                <a:solidFill>
                  <a:srgbClr val="000099"/>
                </a:solidFill>
                <a:latin typeface="Book Antiqua" pitchFamily="18" charset="0"/>
              </a:rPr>
              <a:t>Игоревский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 деревообрабатывающий комбинат»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(ст. </a:t>
            </a:r>
            <a:r>
              <a:rPr lang="ru-RU" sz="1300" dirty="0" err="1" smtClean="0">
                <a:solidFill>
                  <a:srgbClr val="000099"/>
                </a:solidFill>
                <a:latin typeface="Book Antiqua" pitchFamily="18" charset="0"/>
              </a:rPr>
              <a:t>Игоревская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, Холм-Жирковский район) 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	Срок реализации проекта: 2009-2019 гг.</a:t>
            </a:r>
            <a:b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</a:b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Общая стоимость инвестиционного проекта составляет 7,1 млрд. рублей. Социальный эффект – создание 276 рабочих мест. 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	В результате реализации инвестиционного проекта будет построен завод древесноволокнистых плит, созданы объекты социальной и инженерной инфраструктуры, необходимые для его стабильной работы. На ООО «</a:t>
            </a:r>
            <a:r>
              <a:rPr lang="ru-RU" sz="1300" dirty="0" err="1" smtClean="0">
                <a:solidFill>
                  <a:srgbClr val="000099"/>
                </a:solidFill>
                <a:latin typeface="Book Antiqua" pitchFamily="18" charset="0"/>
              </a:rPr>
              <a:t>Игоревский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деревообрабатывающий комбинат» будет установлено современное, высокотехнологическое, ресурсосберегающее оборудование немецкой фирмы «</a:t>
            </a:r>
            <a:r>
              <a:rPr lang="ru-RU" sz="1300" dirty="0" err="1" smtClean="0">
                <a:solidFill>
                  <a:srgbClr val="000099"/>
                </a:solidFill>
                <a:latin typeface="Book Antiqua" pitchFamily="18" charset="0"/>
              </a:rPr>
              <a:t>Siempelkamp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», мощностью 396 тыс. м3 МДФ плит в год, в результате предприятие станет одним из крупнейших производителей МДФ плит в России. </a:t>
            </a:r>
          </a:p>
          <a:p>
            <a:pPr algn="just"/>
            <a:endParaRPr lang="ru-RU" sz="13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endParaRPr lang="ru-RU" sz="13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endParaRPr lang="ru-RU" sz="13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Использованы данные сайта: </a:t>
            </a:r>
            <a:r>
              <a:rPr lang="en-US" sz="1300" b="1" dirty="0" smtClean="0">
                <a:solidFill>
                  <a:srgbClr val="000099"/>
                </a:solidFill>
                <a:latin typeface="Book Antiqua" pitchFamily="18" charset="0"/>
                <a:hlinkClick r:id="rId7"/>
              </a:rPr>
              <a:t>https://smolinvest.com/projects/ooo-igorevskiy-derevoobrabatyvayushchiy-kombinat/</a:t>
            </a:r>
            <a:r>
              <a:rPr lang="en-US" sz="13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endParaRPr lang="ru-RU" sz="1300" b="1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3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ЗНАЧИМЫЕ      ИНВЕСТИЦИОННЫЕ  ПРОЕКТЫ   В   РЕГИОНЕ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64</a:t>
            </a:fld>
            <a:endParaRPr lang="ru-RU" dirty="0"/>
          </a:p>
        </p:txBody>
      </p:sp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15516" y="1124745"/>
            <a:ext cx="8712968" cy="2769989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Инвестиционный 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проект «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Реконструкция и расширение 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ООО 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«</a:t>
            </a:r>
            <a:r>
              <a:rPr lang="ru-RU" sz="1600" dirty="0" err="1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Игоревский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деревообрабатывающий комбинат». Строительство завода древесноволокнистых плит (MDF). Развитие инфраструктуры в 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муниципальном 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образовании «Холм-Жирковский район» Смоленской области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» (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ст. </a:t>
            </a:r>
            <a:r>
              <a:rPr lang="ru-RU" sz="1600" dirty="0" err="1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Игоревская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Холм-Жирковский район</a:t>
            </a: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lang="ru-RU" sz="16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ориентировочный объем инвестиций в проект - 200 </a:t>
            </a:r>
            <a:r>
              <a:rPr lang="ru-RU" sz="16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млн.евро</a:t>
            </a:r>
            <a:endParaRPr lang="ru-RU" sz="16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около 300 новых высокопроизводительных рабочих мест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развитие малого и среднего предпринимательства (более 1000 рабочих мест в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смежных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отраслях -  лесозаготовки, транспорт, мебельная и строительная отрасли и прочее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увеличение объема налоговых поступлений в бюджеты всех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уровней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400" b="1" dirty="0" smtClean="0">
              <a:solidFill>
                <a:schemeClr val="tx1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3" descr="\\HOST-BG\Personal-Documents\Отдел Маркетинга\Титова Оксана\PR\ИДК\фильм_ИДК\фото с идк\МДФ\DSC0208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4005064"/>
            <a:ext cx="8568952" cy="2539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ОСНОВНЫЕ   ХАРАКТЕРИСТИКИ   ИНВЕСТИЦИОННОГО   ПРОЕКТА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65</a:t>
            </a:fld>
            <a:endParaRPr lang="ru-RU" dirty="0"/>
          </a:p>
        </p:txBody>
      </p:sp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97051809"/>
              </p:ext>
            </p:extLst>
          </p:nvPr>
        </p:nvGraphicFramePr>
        <p:xfrm>
          <a:off x="107504" y="692696"/>
          <a:ext cx="417646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815104"/>
              </p:ext>
            </p:extLst>
          </p:nvPr>
        </p:nvGraphicFramePr>
        <p:xfrm>
          <a:off x="4932040" y="3429000"/>
          <a:ext cx="421196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Рисунок 11" descr="ИДК инвес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5157192"/>
            <a:ext cx="3240360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ИДК р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4248" y="836713"/>
            <a:ext cx="2339752" cy="236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ОСНОВНЫЕ   ХАРАКТЕРИСТИКИ   ИНВЕСТИЦИОННОГО   ПРОЕКТА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95936" y="1412776"/>
            <a:ext cx="2664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	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35896" y="1052736"/>
            <a:ext cx="30243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Объем инвестиций по проекту по состоянию на 4 квартал 2018 года  составил 7 913,0 млн. рублей из них собственные – 2 994,0 млн. рублей, заемные – 4 919,0 млн. рублей.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4" name="Рисунок 23" descr="деньги бумажные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2420888"/>
            <a:ext cx="832031" cy="79208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764704"/>
            <a:ext cx="8712968" cy="129614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20486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2019 году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предусмотрена реализация  4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467544" y="3068960"/>
            <a:ext cx="1512168" cy="1512168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7380312" y="3068960"/>
            <a:ext cx="1512168" cy="1512168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5148064" y="3068960"/>
            <a:ext cx="1512168" cy="1512168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2771800" y="3068960"/>
            <a:ext cx="1512168" cy="1512168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429000"/>
            <a:ext cx="1156498" cy="952048"/>
          </a:xfrm>
          <a:prstGeom prst="rect">
            <a:avLst/>
          </a:prstGeom>
        </p:spPr>
      </p:pic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2320" y="3356992"/>
            <a:ext cx="1246344" cy="1134627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3" y="2996952"/>
            <a:ext cx="2053832" cy="1368152"/>
          </a:xfrm>
          <a:prstGeom prst="rect">
            <a:avLst/>
          </a:prstGeom>
        </p:spPr>
      </p:pic>
      <p:pic>
        <p:nvPicPr>
          <p:cNvPr id="26" name="Рисунок 25" descr="дороги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2924944"/>
            <a:ext cx="1501470" cy="18722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9512" y="5085184"/>
            <a:ext cx="201622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11760" y="5085184"/>
            <a:ext cx="21602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16016" y="508518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55768" y="5085184"/>
            <a:ext cx="20882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 городская среда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10"/>
          <p:cNvSpPr/>
          <p:nvPr/>
        </p:nvSpPr>
        <p:spPr>
          <a:xfrm>
            <a:off x="0" y="0"/>
            <a:ext cx="817240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ФИНАНСОВОЕ  ОБЕСПЕЧЕНИЕ    НАЦИОНАЛЬНЫХ  ПРОЕКТОВ  В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2019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2696"/>
            <a:ext cx="532859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«ОБРАЗОВАНИЕ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124744"/>
            <a:ext cx="5328592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Региональный проект «Современная школа»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1628800"/>
            <a:ext cx="5256584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Региональный проект « Успех каждого ребенка»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4149080"/>
            <a:ext cx="5328592" cy="432048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«Жилье и городская среда»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4581128"/>
            <a:ext cx="5472608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27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Региональный проект «Формирование комфортной городской среды»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68144" y="692696"/>
            <a:ext cx="1152128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2019 г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68144" y="1124744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68144" y="1628800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1 755,3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40152" y="4149080"/>
            <a:ext cx="1152128" cy="432048"/>
          </a:xfrm>
          <a:prstGeom prst="rect">
            <a:avLst/>
          </a:prstGeo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2019 г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40152" y="4581128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2 327,3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2348880"/>
            <a:ext cx="53640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Проводимые мероприятия в рамках реализации проекта в 2019 году: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Ремонт спортивного зала МБОУ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Агибаловская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средняя школа» 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Приобретение спортивного инвентаря для МБОУ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Игоревская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средняя школа»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504" y="5229200"/>
            <a:ext cx="5400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Проводимые мероприятия в рамках реализации проекта в 2019 году: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-Благоустройство общественной территории  спортивного комплекса «Здоровье», расположенного в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  Холм-Жирковский Смоленской области</a:t>
            </a:r>
          </a:p>
        </p:txBody>
      </p:sp>
      <p:pic>
        <p:nvPicPr>
          <p:cNvPr id="33" name="Рисунок 32" descr="стадио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1801" y="4365104"/>
            <a:ext cx="1792199" cy="1152128"/>
          </a:xfrm>
          <a:prstGeom prst="rect">
            <a:avLst/>
          </a:prstGeom>
        </p:spPr>
      </p:pic>
      <p:pic>
        <p:nvPicPr>
          <p:cNvPr id="34" name="Рисунок 33" descr="стад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4102" y="5517232"/>
            <a:ext cx="1859698" cy="1224136"/>
          </a:xfrm>
          <a:prstGeom prst="rect">
            <a:avLst/>
          </a:prstGeom>
        </p:spPr>
      </p:pic>
      <p:pic>
        <p:nvPicPr>
          <p:cNvPr id="35" name="Рисунок 34" descr="агиб зал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1484784"/>
            <a:ext cx="1907704" cy="1175792"/>
          </a:xfrm>
          <a:prstGeom prst="rect">
            <a:avLst/>
          </a:prstGeom>
        </p:spPr>
      </p:pic>
      <p:pic>
        <p:nvPicPr>
          <p:cNvPr id="36" name="Рисунок 35" descr="инвентарь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2708920"/>
            <a:ext cx="1823864" cy="1256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4006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99"/>
                </a:solidFill>
                <a:latin typeface="Book Antiqua" pitchFamily="18" charset="0"/>
              </a:rPr>
              <a:t>Официальный сайт Администрации муниципального 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endParaRPr lang="ru-RU" sz="24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99"/>
                </a:solidFill>
                <a:latin typeface="Book Antiqua" pitchFamily="18" charset="0"/>
              </a:rPr>
              <a:t>Официальное печатное издание</a:t>
            </a:r>
          </a:p>
          <a:p>
            <a:pPr algn="just">
              <a:buNone/>
            </a:pPr>
            <a:endParaRPr lang="en-US" sz="2400" b="1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СОГУП «Редакция газеты «Вперед»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68</a:t>
            </a:fld>
            <a:endParaRPr lang="ru-RU" dirty="0"/>
          </a:p>
        </p:txBody>
      </p:sp>
      <p:pic>
        <p:nvPicPr>
          <p:cNvPr id="9" name="Рисунок 8" descr="связ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4725144"/>
            <a:ext cx="4896544" cy="2023905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060848"/>
            <a:ext cx="1728192" cy="2193086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755576" y="0"/>
            <a:ext cx="7776864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88640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55272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000" dirty="0" smtClean="0">
                <a:latin typeface="Book Antiqua" pitchFamily="18" charset="0"/>
              </a:rPr>
              <a:t>   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		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Финансовым  управлением Администрации муниципального образования  «Холм-Жирковский район» Смоленской области подготовлена брошюра «Бюджет для граждан к   решению от 26.12.2018 № 49 «О бюджете муниципального образования «Холм-Жирковский район» Смоленской области на 2019 год и плановый период 2020 и 2021 годов» с изменениями (решение от 29.03.2019  </a:t>
            </a:r>
            <a:r>
              <a:rPr lang="ru-RU" sz="1800" smtClean="0">
                <a:solidFill>
                  <a:srgbClr val="000099"/>
                </a:solidFill>
                <a:latin typeface="Bookman Old Style" pitchFamily="18" charset="0"/>
              </a:rPr>
              <a:t>№ 57).</a:t>
            </a: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В настоящем документе  мы постарались в доступной и понятной форме изложить принципы формирования бюджета нашего района, а также показать  на какие цели и в каких объемах  направляются бюджетные средства, что позволит всем заинтересованным жителям Холм-Жирковского района принять активное участие в обсуждении  проектов бюджета на последующие годы  и итогах их исполнения.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Информация о проводимых публичных слушаниях по бюджету размещается на  официальном сайте Администрации муниципального образования «Холм-Жирковский район» Смоленской области.</a:t>
            </a: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Адрес:   215650, Смоленская область,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800" b="1" dirty="0" err="1" smtClean="0">
                <a:solidFill>
                  <a:srgbClr val="000099"/>
                </a:solidFill>
                <a:latin typeface="Book Antiqua" pitchFamily="18" charset="0"/>
              </a:rPr>
              <a:t>пгт</a:t>
            </a: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. Холм-Жирковский, ул.      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      Нахимовская, д.9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Телефон: (48139) 2-11-73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000099"/>
                </a:solidFill>
                <a:latin typeface="Book Antiqua" pitchFamily="18" charset="0"/>
              </a:rPr>
              <a:t>E-mail</a:t>
            </a: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: </a:t>
            </a:r>
            <a:r>
              <a:rPr lang="en-US" sz="1800" dirty="0" smtClean="0">
                <a:solidFill>
                  <a:srgbClr val="000099"/>
                </a:solidFill>
              </a:rPr>
              <a:t>fin_holm19@mail.ru</a:t>
            </a:r>
            <a:endParaRPr lang="ru-RU" sz="1800" dirty="0" smtClean="0">
              <a:solidFill>
                <a:srgbClr val="000099"/>
              </a:solidFill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Начальник Финансового управления</a:t>
            </a:r>
          </a:p>
          <a:p>
            <a:pPr algn="ctr">
              <a:buNone/>
            </a:pPr>
            <a:r>
              <a:rPr lang="ru-RU" sz="1800" b="1" dirty="0" err="1" smtClean="0">
                <a:solidFill>
                  <a:srgbClr val="000099"/>
                </a:solidFill>
                <a:latin typeface="Book Antiqua" pitchFamily="18" charset="0"/>
              </a:rPr>
              <a:t>Станько</a:t>
            </a: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 Татьяна Михайловна</a:t>
            </a:r>
            <a:endParaRPr lang="en-US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69</a:t>
            </a:fld>
            <a:endParaRPr lang="ru-RU" dirty="0"/>
          </a:p>
        </p:txBody>
      </p:sp>
      <p:pic>
        <p:nvPicPr>
          <p:cNvPr id="8" name="Рисунок 7" descr="контакт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4293096"/>
            <a:ext cx="2138951" cy="196997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9" name="Рисунок 8" descr="кон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573016"/>
            <a:ext cx="226493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ахим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293096"/>
            <a:ext cx="2483768" cy="18002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19"/>
          <p:cNvSpPr/>
          <p:nvPr/>
        </p:nvSpPr>
        <p:spPr>
          <a:xfrm>
            <a:off x="2051720" y="1196752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CCFF"/>
          </a:solidFill>
          <a:ln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9"/>
          <p:cNvSpPr/>
          <p:nvPr/>
        </p:nvSpPr>
        <p:spPr>
          <a:xfrm>
            <a:off x="2051720" y="2708920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CCFF"/>
          </a:solidFill>
          <a:ln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/>
          <p:nvPr/>
        </p:nvSpPr>
        <p:spPr>
          <a:xfrm>
            <a:off x="2051720" y="5373216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CCFF"/>
          </a:solidFill>
          <a:ln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9"/>
          <p:cNvSpPr/>
          <p:nvPr/>
        </p:nvSpPr>
        <p:spPr>
          <a:xfrm>
            <a:off x="2051720" y="400506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CCFF"/>
          </a:solidFill>
          <a:ln>
            <a:solidFill>
              <a:srgbClr val="00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ятиугольник 17"/>
          <p:cNvSpPr/>
          <p:nvPr/>
        </p:nvSpPr>
        <p:spPr>
          <a:xfrm rot="10800000">
            <a:off x="2627784" y="1052736"/>
            <a:ext cx="6408712" cy="1080120"/>
          </a:xfrm>
          <a:prstGeom prst="homePlate">
            <a:avLst/>
          </a:prstGeom>
          <a:solidFill>
            <a:srgbClr val="66FFCC"/>
          </a:solidFill>
          <a:ln w="19050">
            <a:solidFill>
              <a:srgbClr val="33CCCC"/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131840" y="112474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направления налоговой и бюджетной политики  муниципального образования «Холм-Жирковский район» Смоленской области на 2019-2021 годы</a:t>
            </a:r>
          </a:p>
        </p:txBody>
      </p:sp>
      <p:sp>
        <p:nvSpPr>
          <p:cNvPr id="22" name="Пятиугольник 21"/>
          <p:cNvSpPr/>
          <p:nvPr/>
        </p:nvSpPr>
        <p:spPr>
          <a:xfrm rot="10800000">
            <a:off x="2627784" y="2492896"/>
            <a:ext cx="6408712" cy="1080120"/>
          </a:xfrm>
          <a:prstGeom prst="homePlate">
            <a:avLst/>
          </a:prstGeom>
          <a:solidFill>
            <a:srgbClr val="66FFCC"/>
          </a:solidFill>
          <a:ln w="19050">
            <a:solidFill>
              <a:srgbClr val="33CCCC"/>
            </a:solidFill>
          </a:ln>
          <a:effectLst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 rot="10800000">
            <a:off x="2627784" y="3861048"/>
            <a:ext cx="6408712" cy="1008112"/>
          </a:xfrm>
          <a:prstGeom prst="homePlate">
            <a:avLst/>
          </a:prstGeom>
          <a:solidFill>
            <a:srgbClr val="66FFCC"/>
          </a:solidFill>
          <a:ln w="19050">
            <a:solidFill>
              <a:srgbClr val="33CCCC"/>
            </a:solidFill>
          </a:ln>
          <a:effectLst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2627784" y="5229200"/>
            <a:ext cx="6408712" cy="1008112"/>
          </a:xfrm>
          <a:prstGeom prst="homePlate">
            <a:avLst/>
          </a:prstGeom>
          <a:solidFill>
            <a:srgbClr val="66FFCC"/>
          </a:solidFill>
          <a:ln w="19050">
            <a:solidFill>
              <a:srgbClr val="33CCCC"/>
            </a:solidFill>
          </a:ln>
          <a:effectLst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275856" y="2564904"/>
            <a:ext cx="5688632" cy="10772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параметры прогноза социально-экономического развития   муниципального образования «Холм-Жирковский район» Смоленской 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5856" y="407707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Бюджетный прогноз муниципального образования «Холм-Жирковский район» Смоленской области до 2022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5856" y="544522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Муниципальные программы Холм-Жирковского района Смоленской области</a:t>
            </a:r>
          </a:p>
        </p:txBody>
      </p:sp>
      <p:sp>
        <p:nvSpPr>
          <p:cNvPr id="34" name="object 24"/>
          <p:cNvSpPr/>
          <p:nvPr/>
        </p:nvSpPr>
        <p:spPr>
          <a:xfrm>
            <a:off x="2051720" y="407707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4"/>
          <p:cNvSpPr/>
          <p:nvPr/>
        </p:nvSpPr>
        <p:spPr>
          <a:xfrm>
            <a:off x="2051720" y="134076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4"/>
          <p:cNvSpPr/>
          <p:nvPr/>
        </p:nvSpPr>
        <p:spPr>
          <a:xfrm>
            <a:off x="2051720" y="278092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2051720" y="551723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0"/>
          <p:cNvSpPr/>
          <p:nvPr/>
        </p:nvSpPr>
        <p:spPr>
          <a:xfrm>
            <a:off x="539552" y="0"/>
            <a:ext cx="8964488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СОСТАВЛЕНИЕ  ПРОЕКТА  БЮДЖЕТА  ОСНОВЫВАЕТСЯ  НА: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773195" y="2947303"/>
            <a:ext cx="5688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33CC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2019 ГОД И НА ПЛАНОВЫЙ ПЕРИОД 2020 и 2021 годов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6119" t="9589" r="3006" b="25095"/>
          <a:stretch>
            <a:fillRect/>
          </a:stretch>
        </p:blipFill>
        <p:spPr bwMode="auto">
          <a:xfrm>
            <a:off x="107504" y="1124745"/>
            <a:ext cx="8928992" cy="5733256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/>
          <p:cNvGraphicFramePr/>
          <p:nvPr/>
        </p:nvGraphicFramePr>
        <p:xfrm>
          <a:off x="6588224" y="1340768"/>
          <a:ext cx="2555776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179512" y="5013176"/>
          <a:ext cx="2376264" cy="1704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6660232" y="5013176"/>
          <a:ext cx="2483768" cy="1704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0" name="Горизонтальный свиток 9"/>
          <p:cNvSpPr/>
          <p:nvPr/>
        </p:nvSpPr>
        <p:spPr>
          <a:xfrm>
            <a:off x="107504" y="0"/>
            <a:ext cx="8928992" cy="1196752"/>
          </a:xfrm>
          <a:prstGeom prst="horizontalScroll">
            <a:avLst/>
          </a:prstGeom>
          <a:solidFill>
            <a:srgbClr val="0099FF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Холм-Жирковский район</a:t>
            </a:r>
            <a:endParaRPr lang="ru-RU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i-main-pic" descr="Картинка 5 из 10"/>
          <p:cNvPicPr/>
          <p:nvPr/>
        </p:nvPicPr>
        <p:blipFill>
          <a:blip r:embed="rId23" cstate="print">
            <a:lum contrast="6000"/>
          </a:blip>
          <a:srcRect/>
          <a:stretch>
            <a:fillRect/>
          </a:stretch>
        </p:blipFill>
        <p:spPr bwMode="auto">
          <a:xfrm>
            <a:off x="8028384" y="18864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Рисунок 12" descr="флаг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23528" y="260648"/>
            <a:ext cx="1043608" cy="758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14" descr="папка с лупой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3284984"/>
            <a:ext cx="2016224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07504" y="116632"/>
            <a:ext cx="8856984" cy="1440160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	Бюджетный процесс – это деятельность органов государственной власти, 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внешней проверке, рассмотрению и утверждению бюджетной отчетности.</a:t>
            </a:r>
            <a:endParaRPr lang="ru-RU" sz="16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7504" y="5661248"/>
            <a:ext cx="8928992" cy="1080120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	Ежегодно решением Холм-Жирковского районного Совета депутатов Смоленской области утверждается бюджет муниципального образования «Холм-Жирковский район» Смоленской области.</a:t>
            </a:r>
            <a:endParaRPr lang="ru-RU" sz="16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395536" y="3284984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1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2627784" y="2636912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2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5004048" y="2132856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3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7452320" y="1700808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4</a:t>
            </a:r>
            <a:endParaRPr lang="ru-RU" sz="3200" dirty="0">
              <a:solidFill>
                <a:srgbClr val="0000CC"/>
              </a:solidFill>
            </a:endParaRPr>
          </a:p>
        </p:txBody>
      </p:sp>
      <p:pic>
        <p:nvPicPr>
          <p:cNvPr id="16" name="Рисунок 15" descr="папк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005064"/>
            <a:ext cx="18002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исполнени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2996952"/>
            <a:ext cx="216024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диаграмма с лупо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2276872"/>
            <a:ext cx="2123728" cy="160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0" y="5157192"/>
            <a:ext cx="2483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        Разработка и </a:t>
            </a:r>
          </a:p>
          <a:p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составление проекта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3728" y="472514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Book Antiqua" pitchFamily="18" charset="0"/>
              </a:rPr>
              <a:t>        </a:t>
            </a:r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Рассмотрение и утверждение бюджета 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pic>
        <p:nvPicPr>
          <p:cNvPr id="22" name="Рисунок 21" descr="ок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2780928"/>
            <a:ext cx="659904" cy="659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4716016" y="429309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Исполнение бюджета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76256" y="3861048"/>
            <a:ext cx="2160240" cy="102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Контроль за исполнением бюджета  и утверждение отчета об исполнении бюджета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17923</TotalTime>
  <Words>6775</Words>
  <Application>Microsoft Office PowerPoint</Application>
  <PresentationFormat>Экран (4:3)</PresentationFormat>
  <Paragraphs>1872</Paragraphs>
  <Slides>69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 </vt:lpstr>
      <vt:lpstr> 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f_jon</cp:lastModifiedBy>
  <cp:revision>2641</cp:revision>
  <dcterms:modified xsi:type="dcterms:W3CDTF">2019-11-25T09:14:48Z</dcterms:modified>
</cp:coreProperties>
</file>