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CC99"/>
    <a:srgbClr val="666699"/>
    <a:srgbClr val="FF9900"/>
    <a:srgbClr val="0099FF"/>
    <a:srgbClr val="66CCFF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7" d="100"/>
          <a:sy n="117" d="100"/>
        </p:scale>
        <p:origin x="-2400" y="-108"/>
      </p:cViewPr>
      <p:guideLst>
        <p:guide orient="horz" pos="2160"/>
        <p:guide pos="288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050BB-BF71-4BBD-9B4D-21A0BFC68FC9}" type="datetimeFigureOut">
              <a:rPr lang="ru-RU" smtClean="0"/>
              <a:pPr/>
              <a:t>29.11.2018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8DD74-7D96-4843-BEFB-4057E35EEA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840187" y="1"/>
            <a:ext cx="5303813" cy="5371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410718" y="361315"/>
            <a:ext cx="632256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1" i="1">
                <a:solidFill>
                  <a:srgbClr val="BAC5CE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3AE4A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1" i="1">
                <a:solidFill>
                  <a:srgbClr val="BAC5CE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3AE4A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1" i="1">
                <a:solidFill>
                  <a:srgbClr val="BAC5CE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11/29/2018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F3AE4A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1" i="1">
                <a:solidFill>
                  <a:srgbClr val="BAC5CE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11/29/2018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50" b="1" i="1">
                <a:solidFill>
                  <a:srgbClr val="BAC5CE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11/29/2018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86789" y="358266"/>
            <a:ext cx="5585459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F3AE4A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86788" y="1458849"/>
            <a:ext cx="665924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8013573" y="6630240"/>
            <a:ext cx="1047115" cy="1615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" b="1" i="1">
                <a:solidFill>
                  <a:srgbClr val="BAC5CE"/>
                </a:solidFill>
                <a:latin typeface="Verdana"/>
                <a:cs typeface="Verdana"/>
              </a:defRPr>
            </a:lvl1pPr>
          </a:lstStyle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1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11/29/2018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1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nfin.kirov.ru/otkrytyy-byudzhet/dlya-grazhdan/dopolnitelnye-materialy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76" y="1783741"/>
            <a:ext cx="4847481" cy="4997450"/>
          </a:xfrm>
          <a:prstGeom prst="rect">
            <a:avLst/>
          </a:prstGeom>
        </p:spPr>
        <p:txBody>
          <a:bodyPr vert="vert270" wrap="square" lIns="0" tIns="19050" rIns="0" bIns="0" rtlCol="0">
            <a:spAutoFit/>
          </a:bodyPr>
          <a:lstStyle/>
          <a:p>
            <a:pPr marL="12700" marR="588010">
              <a:lnSpc>
                <a:spcPct val="100000"/>
              </a:lnSpc>
              <a:spcBef>
                <a:spcPts val="150"/>
              </a:spcBef>
            </a:pPr>
            <a:r>
              <a:rPr sz="6000" b="1" dirty="0">
                <a:solidFill>
                  <a:srgbClr val="0099FF"/>
                </a:solidFill>
                <a:latin typeface="Verdana"/>
                <a:cs typeface="Verdana"/>
              </a:rPr>
              <a:t>БЮДЖЕТ  </a:t>
            </a:r>
            <a:r>
              <a:rPr sz="6000" b="1" spc="-1145" dirty="0">
                <a:solidFill>
                  <a:srgbClr val="0099FF"/>
                </a:solidFill>
                <a:latin typeface="Verdana"/>
                <a:cs typeface="Verdana"/>
              </a:rPr>
              <a:t>ДЛЯ</a:t>
            </a:r>
            <a:endParaRPr sz="6000" dirty="0">
              <a:solidFill>
                <a:srgbClr val="0099FF"/>
              </a:solidFill>
              <a:latin typeface="Verdana"/>
              <a:cs typeface="Verdana"/>
            </a:endParaRPr>
          </a:p>
          <a:p>
            <a:pPr marL="12700">
              <a:lnSpc>
                <a:spcPts val="9315"/>
              </a:lnSpc>
            </a:pPr>
            <a:r>
              <a:rPr sz="6000" b="1" dirty="0">
                <a:solidFill>
                  <a:srgbClr val="0099FF"/>
                </a:solidFill>
                <a:latin typeface="Verdana"/>
                <a:cs typeface="Verdana"/>
              </a:rPr>
              <a:t>ГРАЖДАН</a:t>
            </a:r>
            <a:endParaRPr sz="6000" dirty="0">
              <a:solidFill>
                <a:srgbClr val="0099FF"/>
              </a:solidFill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67201" y="3505200"/>
            <a:ext cx="4550284" cy="2228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072515" algn="r">
              <a:lnSpc>
                <a:spcPct val="100000"/>
              </a:lnSpc>
              <a:spcBef>
                <a:spcPts val="100"/>
              </a:spcBef>
            </a:pPr>
            <a:r>
              <a:rPr sz="4800" b="1" spc="-415" dirty="0">
                <a:solidFill>
                  <a:srgbClr val="FF9900"/>
                </a:solidFill>
                <a:latin typeface="Verdana"/>
                <a:cs typeface="Verdana"/>
              </a:rPr>
              <a:t>СЛОВАРЬ  </a:t>
            </a:r>
            <a:r>
              <a:rPr sz="4800" b="1" spc="-675" dirty="0">
                <a:solidFill>
                  <a:srgbClr val="FF9900"/>
                </a:solidFill>
                <a:latin typeface="Verdana"/>
                <a:cs typeface="Verdana"/>
              </a:rPr>
              <a:t>БЮДЖЕТНЫХ  </a:t>
            </a:r>
            <a:r>
              <a:rPr sz="4800" b="1" spc="-695" dirty="0">
                <a:solidFill>
                  <a:srgbClr val="FF9900"/>
                </a:solidFill>
                <a:latin typeface="Verdana"/>
                <a:cs typeface="Verdana"/>
              </a:rPr>
              <a:t>ТЕРМИНОВ</a:t>
            </a:r>
            <a:endParaRPr sz="48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371600" y="304800"/>
            <a:ext cx="3389883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lang="ru-RU" sz="1800" b="1" spc="-220" dirty="0" smtClean="0">
                <a:solidFill>
                  <a:srgbClr val="0099FF"/>
                </a:solidFill>
                <a:latin typeface="Verdana"/>
                <a:cs typeface="Verdana"/>
              </a:rPr>
              <a:t>Финансовое управление Администрации муниципального образования «Холм-Жирковский район» Смоленской области</a:t>
            </a:r>
            <a:endParaRPr sz="1800" dirty="0">
              <a:solidFill>
                <a:srgbClr val="0099FF"/>
              </a:solidFill>
              <a:latin typeface="Verdana"/>
              <a:cs typeface="Verdana"/>
            </a:endParaRPr>
          </a:p>
        </p:txBody>
      </p:sp>
      <p:pic>
        <p:nvPicPr>
          <p:cNvPr id="7" name="i-main-pic" descr="Картинка 5 из 10"/>
          <p:cNvPicPr/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6248400" y="1447800"/>
            <a:ext cx="1676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6" y="1728470"/>
            <a:ext cx="412115" cy="1775460"/>
          </a:xfrm>
          <a:custGeom>
            <a:avLst/>
            <a:gdLst/>
            <a:ahLst/>
            <a:cxnLst/>
            <a:rect l="l" t="t" r="r" b="b"/>
            <a:pathLst>
              <a:path w="412115" h="1775460">
                <a:moveTo>
                  <a:pt x="0" y="1775460"/>
                </a:moveTo>
                <a:lnTo>
                  <a:pt x="412114" y="1775460"/>
                </a:lnTo>
                <a:lnTo>
                  <a:pt x="412114" y="0"/>
                </a:lnTo>
                <a:lnTo>
                  <a:pt x="0" y="0"/>
                </a:lnTo>
                <a:lnTo>
                  <a:pt x="0" y="1775460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27215" y="1323339"/>
            <a:ext cx="1082040" cy="405130"/>
          </a:xfrm>
          <a:custGeom>
            <a:avLst/>
            <a:gdLst/>
            <a:ahLst/>
            <a:cxnLst/>
            <a:rect l="l" t="t" r="r" b="b"/>
            <a:pathLst>
              <a:path w="1082040" h="405130">
                <a:moveTo>
                  <a:pt x="0" y="405129"/>
                </a:moveTo>
                <a:lnTo>
                  <a:pt x="1082039" y="405129"/>
                </a:lnTo>
                <a:lnTo>
                  <a:pt x="1082039" y="0"/>
                </a:lnTo>
                <a:lnTo>
                  <a:pt x="0" y="0"/>
                </a:lnTo>
                <a:lnTo>
                  <a:pt x="0" y="405129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FF9900"/>
                </a:solidFill>
                <a:latin typeface="Verdana"/>
                <a:cs typeface="Verdana"/>
              </a:rPr>
              <a:t>10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86789" y="358266"/>
            <a:ext cx="643382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20" dirty="0">
                <a:solidFill>
                  <a:srgbClr val="FF9900"/>
                </a:solidFill>
              </a:rPr>
              <a:t>ГОСУДАРСТВЕННЫЕ</a:t>
            </a:r>
          </a:p>
          <a:p>
            <a:pPr marL="12700">
              <a:lnSpc>
                <a:spcPct val="100000"/>
              </a:lnSpc>
            </a:pPr>
            <a:r>
              <a:rPr spc="-509" dirty="0">
                <a:solidFill>
                  <a:srgbClr val="FF9900"/>
                </a:solidFill>
              </a:rPr>
              <a:t>(МУНИЦИПАЛЬНЫЕ)</a:t>
            </a:r>
            <a:r>
              <a:rPr spc="-290" dirty="0">
                <a:solidFill>
                  <a:srgbClr val="FF9900"/>
                </a:solidFill>
              </a:rPr>
              <a:t> </a:t>
            </a:r>
            <a:r>
              <a:rPr spc="-380" dirty="0">
                <a:solidFill>
                  <a:srgbClr val="FF9900"/>
                </a:solidFill>
              </a:rPr>
              <a:t>УСЛУГИ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86789" y="1455802"/>
            <a:ext cx="6658609" cy="2284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50" dirty="0">
                <a:solidFill>
                  <a:srgbClr val="FF9900"/>
                </a:solidFill>
                <a:latin typeface="Verdana"/>
                <a:cs typeface="Verdana"/>
              </a:rPr>
              <a:t>(РАБОТЫ)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  <a:p>
            <a:pPr marL="12700" marR="5080" algn="just">
              <a:lnSpc>
                <a:spcPct val="100000"/>
              </a:lnSpc>
              <a:spcBef>
                <a:spcPts val="20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55" dirty="0">
                <a:latin typeface="Verdana"/>
                <a:cs typeface="Verdana"/>
              </a:rPr>
              <a:t>услуги (работы), </a:t>
            </a:r>
            <a:r>
              <a:rPr sz="1600" spc="-30" dirty="0">
                <a:latin typeface="Verdana"/>
                <a:cs typeface="Verdana"/>
              </a:rPr>
              <a:t>которые </a:t>
            </a:r>
            <a:r>
              <a:rPr sz="1600" spc="-65" dirty="0">
                <a:latin typeface="Verdana"/>
                <a:cs typeface="Verdana"/>
              </a:rPr>
              <a:t>оказывают </a:t>
            </a:r>
            <a:r>
              <a:rPr sz="1600" spc="-15" dirty="0">
                <a:latin typeface="Verdana"/>
                <a:cs typeface="Verdana"/>
              </a:rPr>
              <a:t>государственные  </a:t>
            </a:r>
            <a:r>
              <a:rPr sz="1600" spc="-40" dirty="0">
                <a:latin typeface="Verdana"/>
                <a:cs typeface="Verdana"/>
              </a:rPr>
              <a:t>(муниципальные) </a:t>
            </a:r>
            <a:r>
              <a:rPr sz="1600" spc="-50" dirty="0">
                <a:latin typeface="Verdana"/>
                <a:cs typeface="Verdana"/>
              </a:rPr>
              <a:t>учреждения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50" dirty="0">
                <a:latin typeface="Verdana"/>
                <a:cs typeface="Verdana"/>
              </a:rPr>
              <a:t>рамках </a:t>
            </a:r>
            <a:r>
              <a:rPr sz="1600" spc="-30" dirty="0">
                <a:latin typeface="Verdana"/>
                <a:cs typeface="Verdana"/>
              </a:rPr>
              <a:t>определенных </a:t>
            </a:r>
            <a:r>
              <a:rPr sz="1600" spc="-130" dirty="0">
                <a:latin typeface="Verdana"/>
                <a:cs typeface="Verdana"/>
              </a:rPr>
              <a:t>для </a:t>
            </a:r>
            <a:r>
              <a:rPr sz="1600" spc="-70" dirty="0">
                <a:latin typeface="Verdana"/>
                <a:cs typeface="Verdana"/>
              </a:rPr>
              <a:t>этих  </a:t>
            </a:r>
            <a:r>
              <a:rPr sz="1600" spc="-30" dirty="0">
                <a:latin typeface="Verdana"/>
                <a:cs typeface="Verdana"/>
              </a:rPr>
              <a:t>учреждений </a:t>
            </a:r>
            <a:r>
              <a:rPr sz="1600" spc="-15" dirty="0">
                <a:latin typeface="Verdana"/>
                <a:cs typeface="Verdana"/>
              </a:rPr>
              <a:t>заданий </a:t>
            </a:r>
            <a:r>
              <a:rPr sz="1600" spc="20" dirty="0">
                <a:latin typeface="Verdana"/>
                <a:cs typeface="Verdana"/>
              </a:rPr>
              <a:t>(например, </a:t>
            </a:r>
            <a:r>
              <a:rPr sz="1600" spc="-55" dirty="0">
                <a:latin typeface="Verdana"/>
                <a:cs typeface="Verdana"/>
              </a:rPr>
              <a:t>услуги </a:t>
            </a:r>
            <a:r>
              <a:rPr sz="1600" spc="5" dirty="0">
                <a:latin typeface="Verdana"/>
                <a:cs typeface="Verdana"/>
              </a:rPr>
              <a:t>по </a:t>
            </a:r>
            <a:r>
              <a:rPr sz="1600" spc="-10" dirty="0">
                <a:latin typeface="Verdana"/>
                <a:cs typeface="Verdana"/>
              </a:rPr>
              <a:t>предоставлению  </a:t>
            </a:r>
            <a:r>
              <a:rPr sz="1600" spc="-5" dirty="0">
                <a:latin typeface="Verdana"/>
                <a:cs typeface="Verdana"/>
              </a:rPr>
              <a:t>основного </a:t>
            </a:r>
            <a:r>
              <a:rPr sz="1600" spc="50" dirty="0">
                <a:latin typeface="Verdana"/>
                <a:cs typeface="Verdana"/>
              </a:rPr>
              <a:t>общего </a:t>
            </a:r>
            <a:r>
              <a:rPr sz="1600" spc="-40" dirty="0">
                <a:latin typeface="Verdana"/>
                <a:cs typeface="Verdana"/>
              </a:rPr>
              <a:t>и </a:t>
            </a:r>
            <a:r>
              <a:rPr sz="1600" spc="30" dirty="0">
                <a:latin typeface="Verdana"/>
                <a:cs typeface="Verdana"/>
              </a:rPr>
              <a:t>среднего </a:t>
            </a:r>
            <a:r>
              <a:rPr sz="1600" spc="50" dirty="0">
                <a:latin typeface="Verdana"/>
                <a:cs typeface="Verdana"/>
              </a:rPr>
              <a:t>общего </a:t>
            </a:r>
            <a:r>
              <a:rPr sz="1600" spc="-25" dirty="0">
                <a:latin typeface="Verdana"/>
                <a:cs typeface="Verdana"/>
              </a:rPr>
              <a:t>образования, </a:t>
            </a:r>
            <a:r>
              <a:rPr sz="1600" spc="5" dirty="0">
                <a:latin typeface="Verdana"/>
                <a:cs typeface="Verdana"/>
              </a:rPr>
              <a:t>по  </a:t>
            </a:r>
            <a:r>
              <a:rPr sz="1600" spc="-15" dirty="0">
                <a:latin typeface="Verdana"/>
                <a:cs typeface="Verdana"/>
              </a:rPr>
              <a:t>оказанию </a:t>
            </a:r>
            <a:r>
              <a:rPr sz="1600" spc="25" dirty="0">
                <a:latin typeface="Verdana"/>
                <a:cs typeface="Verdana"/>
              </a:rPr>
              <a:t>медицинской </a:t>
            </a:r>
            <a:r>
              <a:rPr sz="1600" spc="85" dirty="0">
                <a:latin typeface="Verdana"/>
                <a:cs typeface="Verdana"/>
              </a:rPr>
              <a:t>помощи </a:t>
            </a:r>
            <a:r>
              <a:rPr sz="1600" spc="45" dirty="0">
                <a:latin typeface="Verdana"/>
                <a:cs typeface="Verdana"/>
              </a:rPr>
              <a:t>гражданам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-15" dirty="0">
                <a:latin typeface="Verdana"/>
                <a:cs typeface="Verdana"/>
              </a:rPr>
              <a:t>стационарных  </a:t>
            </a:r>
            <a:r>
              <a:rPr sz="1600" spc="-95" dirty="0">
                <a:latin typeface="Verdana"/>
                <a:cs typeface="Verdana"/>
              </a:rPr>
              <a:t>условиях). </a:t>
            </a:r>
            <a:r>
              <a:rPr sz="1600" spc="-20" dirty="0">
                <a:latin typeface="Verdana"/>
                <a:cs typeface="Verdana"/>
              </a:rPr>
              <a:t>Потребителями </a:t>
            </a:r>
            <a:r>
              <a:rPr sz="1600" spc="-90" dirty="0">
                <a:latin typeface="Verdana"/>
                <a:cs typeface="Verdana"/>
              </a:rPr>
              <a:t>таких </a:t>
            </a:r>
            <a:r>
              <a:rPr sz="1600" spc="-60" dirty="0">
                <a:latin typeface="Verdana"/>
                <a:cs typeface="Verdana"/>
              </a:rPr>
              <a:t>услуг </a:t>
            </a:r>
            <a:r>
              <a:rPr sz="1600" spc="-140" dirty="0">
                <a:latin typeface="Verdana"/>
                <a:cs typeface="Verdana"/>
              </a:rPr>
              <a:t>являются </a:t>
            </a:r>
            <a:r>
              <a:rPr sz="1600" spc="5" dirty="0">
                <a:latin typeface="Verdana"/>
                <a:cs typeface="Verdana"/>
              </a:rPr>
              <a:t>физические </a:t>
            </a:r>
            <a:r>
              <a:rPr sz="1600" spc="-70" dirty="0">
                <a:latin typeface="Verdana"/>
                <a:cs typeface="Verdana"/>
              </a:rPr>
              <a:t>или  </a:t>
            </a:r>
            <a:r>
              <a:rPr sz="1600" spc="-15" dirty="0">
                <a:latin typeface="Verdana"/>
                <a:cs typeface="Verdana"/>
              </a:rPr>
              <a:t>юридические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лица,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125" dirty="0">
                <a:latin typeface="Verdana"/>
                <a:cs typeface="Verdana"/>
              </a:rPr>
              <a:t>а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также</a:t>
            </a:r>
            <a:r>
              <a:rPr sz="1600" spc="-135" dirty="0">
                <a:latin typeface="Verdana"/>
                <a:cs typeface="Verdana"/>
              </a:rPr>
              <a:t> </a:t>
            </a:r>
            <a:r>
              <a:rPr sz="1600" spc="-25" dirty="0">
                <a:latin typeface="Verdana"/>
                <a:cs typeface="Verdana"/>
              </a:rPr>
              <a:t>органы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40" dirty="0">
                <a:latin typeface="Verdana"/>
                <a:cs typeface="Verdana"/>
              </a:rPr>
              <a:t>власти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83566" y="4293083"/>
            <a:ext cx="6409055" cy="1296670"/>
          </a:xfrm>
          <a:custGeom>
            <a:avLst/>
            <a:gdLst/>
            <a:ahLst/>
            <a:cxnLst/>
            <a:rect l="l" t="t" r="r" b="b"/>
            <a:pathLst>
              <a:path w="6409055" h="1296670">
                <a:moveTo>
                  <a:pt x="0" y="1296161"/>
                </a:moveTo>
                <a:lnTo>
                  <a:pt x="6408673" y="1296161"/>
                </a:lnTo>
                <a:lnTo>
                  <a:pt x="6408673" y="0"/>
                </a:lnTo>
                <a:lnTo>
                  <a:pt x="0" y="0"/>
                </a:lnTo>
                <a:lnTo>
                  <a:pt x="0" y="1296161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8781" y="4405757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90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8791" y="454577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83566" y="4395928"/>
            <a:ext cx="640905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5675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6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 marR="154305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50" dirty="0">
                <a:latin typeface="Verdana"/>
                <a:cs typeface="Verdana"/>
              </a:rPr>
              <a:t>услуги </a:t>
            </a:r>
            <a:r>
              <a:rPr sz="1200" i="1" spc="-30" dirty="0">
                <a:latin typeface="Verdana"/>
                <a:cs typeface="Verdana"/>
              </a:rPr>
              <a:t>(работы), </a:t>
            </a:r>
            <a:r>
              <a:rPr sz="1200" i="1" spc="-10" dirty="0">
                <a:latin typeface="Verdana"/>
                <a:cs typeface="Verdana"/>
              </a:rPr>
              <a:t>оказываемые </a:t>
            </a:r>
            <a:r>
              <a:rPr sz="1200" i="1" spc="-50" dirty="0">
                <a:latin typeface="Verdana"/>
                <a:cs typeface="Verdana"/>
              </a:rPr>
              <a:t>(выполняемые) </a:t>
            </a:r>
            <a:r>
              <a:rPr sz="1200" i="1" spc="30" dirty="0">
                <a:latin typeface="Verdana"/>
                <a:cs typeface="Verdana"/>
              </a:rPr>
              <a:t>органами  </a:t>
            </a: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30" dirty="0">
                <a:latin typeface="Verdana"/>
                <a:cs typeface="Verdana"/>
              </a:rPr>
              <a:t>власти </a:t>
            </a:r>
            <a:r>
              <a:rPr sz="1200" i="1" spc="15" dirty="0">
                <a:latin typeface="Verdana"/>
                <a:cs typeface="Verdana"/>
              </a:rPr>
              <a:t>(органами </a:t>
            </a:r>
            <a:r>
              <a:rPr sz="1200" i="1" spc="25" dirty="0">
                <a:latin typeface="Verdana"/>
                <a:cs typeface="Verdana"/>
              </a:rPr>
              <a:t>местного </a:t>
            </a:r>
            <a:r>
              <a:rPr sz="1200" i="1" spc="-10" dirty="0">
                <a:latin typeface="Verdana"/>
                <a:cs typeface="Verdana"/>
              </a:rPr>
              <a:t>самоуправления),  </a:t>
            </a:r>
            <a:r>
              <a:rPr sz="1200" i="1" dirty="0">
                <a:latin typeface="Verdana"/>
                <a:cs typeface="Verdana"/>
              </a:rPr>
              <a:t>государственными </a:t>
            </a:r>
            <a:r>
              <a:rPr sz="1200" i="1" spc="-25" dirty="0">
                <a:latin typeface="Verdana"/>
                <a:cs typeface="Verdana"/>
              </a:rPr>
              <a:t>(муниципальными) </a:t>
            </a:r>
            <a:r>
              <a:rPr sz="1200" i="1" spc="-20" dirty="0">
                <a:latin typeface="Verdana"/>
                <a:cs typeface="Verdana"/>
              </a:rPr>
              <a:t>учреждениями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70" dirty="0">
                <a:latin typeface="Verdana"/>
                <a:cs typeface="Verdana"/>
              </a:rPr>
              <a:t>случаях,  </a:t>
            </a:r>
            <a:r>
              <a:rPr sz="1200" i="1" spc="-35" dirty="0">
                <a:latin typeface="Verdana"/>
                <a:cs typeface="Verdana"/>
              </a:rPr>
              <a:t>установленных </a:t>
            </a:r>
            <a:r>
              <a:rPr sz="1200" i="1" spc="-10" dirty="0">
                <a:latin typeface="Verdana"/>
                <a:cs typeface="Verdana"/>
              </a:rPr>
              <a:t>законодательством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10" dirty="0">
                <a:latin typeface="Verdana"/>
                <a:cs typeface="Verdana"/>
              </a:rPr>
              <a:t>иными  </a:t>
            </a:r>
            <a:r>
              <a:rPr sz="1200" i="1" spc="-5" dirty="0">
                <a:latin typeface="Verdana"/>
                <a:cs typeface="Verdana"/>
              </a:rPr>
              <a:t>юридическими </a:t>
            </a:r>
            <a:r>
              <a:rPr sz="1200" i="1" spc="5" dirty="0">
                <a:latin typeface="Verdana"/>
                <a:cs typeface="Verdana"/>
              </a:rPr>
              <a:t>лицами</a:t>
            </a:r>
            <a:r>
              <a:rPr sz="1200" i="1" spc="19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6" y="1728470"/>
            <a:ext cx="412115" cy="1775460"/>
          </a:xfrm>
          <a:custGeom>
            <a:avLst/>
            <a:gdLst/>
            <a:ahLst/>
            <a:cxnLst/>
            <a:rect l="l" t="t" r="r" b="b"/>
            <a:pathLst>
              <a:path w="412115" h="1775460">
                <a:moveTo>
                  <a:pt x="0" y="1775460"/>
                </a:moveTo>
                <a:lnTo>
                  <a:pt x="412114" y="1775460"/>
                </a:lnTo>
                <a:lnTo>
                  <a:pt x="412114" y="0"/>
                </a:lnTo>
                <a:lnTo>
                  <a:pt x="0" y="0"/>
                </a:lnTo>
                <a:lnTo>
                  <a:pt x="0" y="1775460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27215" y="1323339"/>
            <a:ext cx="1082040" cy="405130"/>
          </a:xfrm>
          <a:custGeom>
            <a:avLst/>
            <a:gdLst/>
            <a:ahLst/>
            <a:cxnLst/>
            <a:rect l="l" t="t" r="r" b="b"/>
            <a:pathLst>
              <a:path w="1082040" h="405130">
                <a:moveTo>
                  <a:pt x="0" y="405129"/>
                </a:moveTo>
                <a:lnTo>
                  <a:pt x="1082039" y="405129"/>
                </a:lnTo>
                <a:lnTo>
                  <a:pt x="1082039" y="0"/>
                </a:lnTo>
                <a:lnTo>
                  <a:pt x="0" y="0"/>
                </a:lnTo>
                <a:lnTo>
                  <a:pt x="0" y="405129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FF9900"/>
                </a:solidFill>
                <a:latin typeface="Verdana"/>
                <a:cs typeface="Verdana"/>
              </a:rPr>
              <a:t>11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6435091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75" dirty="0">
                <a:solidFill>
                  <a:srgbClr val="FF9900"/>
                </a:solidFill>
              </a:rPr>
              <a:t>ГОСУДАРСТВЕННОЕ</a:t>
            </a:r>
          </a:p>
          <a:p>
            <a:pPr marL="12700">
              <a:lnSpc>
                <a:spcPct val="100000"/>
              </a:lnSpc>
            </a:pPr>
            <a:r>
              <a:rPr spc="-445" dirty="0">
                <a:solidFill>
                  <a:srgbClr val="FF9900"/>
                </a:solidFill>
              </a:rPr>
              <a:t>МУНИЦИПАЛЬНОЕ</a:t>
            </a:r>
            <a:r>
              <a:rPr spc="-235" dirty="0">
                <a:solidFill>
                  <a:srgbClr val="FF9900"/>
                </a:solidFill>
              </a:rPr>
              <a:t> </a:t>
            </a:r>
            <a:r>
              <a:rPr spc="-415" dirty="0">
                <a:solidFill>
                  <a:srgbClr val="FF9900"/>
                </a:solidFill>
              </a:rPr>
              <a:t>ЗАДАНИЕ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1986788" y="1458848"/>
            <a:ext cx="6659245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pc="-200" dirty="0"/>
              <a:t>- </a:t>
            </a:r>
            <a:r>
              <a:rPr spc="-55" dirty="0"/>
              <a:t>план, </a:t>
            </a:r>
            <a:r>
              <a:rPr spc="85" dirty="0"/>
              <a:t>формируемый </a:t>
            </a:r>
            <a:r>
              <a:rPr spc="-50" dirty="0"/>
              <a:t>главным </a:t>
            </a:r>
            <a:r>
              <a:rPr spc="20" dirty="0"/>
              <a:t>распорядителем </a:t>
            </a:r>
            <a:r>
              <a:rPr spc="-65" dirty="0"/>
              <a:t>бюджетных  </a:t>
            </a:r>
            <a:r>
              <a:rPr spc="15" dirty="0"/>
              <a:t>средств </a:t>
            </a:r>
            <a:r>
              <a:rPr spc="-135" dirty="0"/>
              <a:t>для </a:t>
            </a:r>
            <a:r>
              <a:rPr spc="-20" dirty="0"/>
              <a:t>каждого </a:t>
            </a:r>
            <a:r>
              <a:rPr spc="-55" dirty="0"/>
              <a:t>учреждения </a:t>
            </a:r>
            <a:r>
              <a:rPr spc="30" dirty="0"/>
              <a:t>на </a:t>
            </a:r>
            <a:r>
              <a:rPr dirty="0"/>
              <a:t>оказание </a:t>
            </a:r>
            <a:r>
              <a:rPr spc="-70" dirty="0"/>
              <a:t>(выполнение) </a:t>
            </a:r>
            <a:r>
              <a:rPr spc="120" dirty="0"/>
              <a:t>им  </a:t>
            </a:r>
            <a:r>
              <a:rPr spc="-35" dirty="0"/>
              <a:t>государственных </a:t>
            </a:r>
            <a:r>
              <a:rPr spc="-55" dirty="0"/>
              <a:t>муниципальных) </a:t>
            </a:r>
            <a:r>
              <a:rPr spc="-60" dirty="0"/>
              <a:t>услуг </a:t>
            </a:r>
            <a:r>
              <a:rPr spc="-35" dirty="0"/>
              <a:t>(работ), </a:t>
            </a:r>
            <a:r>
              <a:rPr spc="-125" dirty="0"/>
              <a:t>является  </a:t>
            </a:r>
            <a:r>
              <a:rPr spc="10" dirty="0"/>
              <a:t>основой </a:t>
            </a:r>
            <a:r>
              <a:rPr spc="-135" dirty="0"/>
              <a:t>для </a:t>
            </a:r>
            <a:r>
              <a:rPr spc="30" dirty="0"/>
              <a:t>финансового </a:t>
            </a:r>
            <a:r>
              <a:rPr spc="-10" dirty="0"/>
              <a:t>обеспечения </a:t>
            </a:r>
            <a:r>
              <a:rPr spc="-55" dirty="0"/>
              <a:t>деятельности  </a:t>
            </a:r>
            <a:r>
              <a:rPr spc="-40" dirty="0"/>
              <a:t>учреждений. </a:t>
            </a:r>
            <a:r>
              <a:rPr spc="75" dirty="0"/>
              <a:t>Объем </a:t>
            </a:r>
            <a:r>
              <a:rPr spc="-45" dirty="0"/>
              <a:t>задания </a:t>
            </a:r>
            <a:r>
              <a:rPr spc="-50" dirty="0"/>
              <a:t>зависит </a:t>
            </a:r>
            <a:r>
              <a:rPr spc="-60" dirty="0"/>
              <a:t>от </a:t>
            </a:r>
            <a:r>
              <a:rPr spc="-15" dirty="0"/>
              <a:t>планируемых  </a:t>
            </a:r>
            <a:r>
              <a:rPr spc="-70" dirty="0"/>
              <a:t>результатов </a:t>
            </a:r>
            <a:r>
              <a:rPr spc="-55" dirty="0"/>
              <a:t>деятельности </a:t>
            </a:r>
            <a:r>
              <a:rPr spc="-45" dirty="0"/>
              <a:t>учреждений, </a:t>
            </a:r>
            <a:r>
              <a:rPr spc="-30" dirty="0"/>
              <a:t>качества </a:t>
            </a:r>
            <a:r>
              <a:rPr spc="-35" dirty="0"/>
              <a:t>оказываемых  </a:t>
            </a:r>
            <a:r>
              <a:rPr spc="65" dirty="0"/>
              <a:t>ими </a:t>
            </a:r>
            <a:r>
              <a:rPr spc="-60" dirty="0"/>
              <a:t>услуг </a:t>
            </a:r>
            <a:r>
              <a:rPr spc="-95" dirty="0"/>
              <a:t>(выполнения</a:t>
            </a:r>
            <a:r>
              <a:rPr spc="-335" dirty="0"/>
              <a:t> </a:t>
            </a:r>
            <a:r>
              <a:rPr spc="5" dirty="0"/>
              <a:t>работ)</a:t>
            </a:r>
          </a:p>
        </p:txBody>
      </p:sp>
      <p:sp>
        <p:nvSpPr>
          <p:cNvPr id="9" name="object 9"/>
          <p:cNvSpPr/>
          <p:nvPr/>
        </p:nvSpPr>
        <p:spPr>
          <a:xfrm>
            <a:off x="683566" y="4293121"/>
            <a:ext cx="6409055" cy="1152525"/>
          </a:xfrm>
          <a:custGeom>
            <a:avLst/>
            <a:gdLst/>
            <a:ahLst/>
            <a:cxnLst/>
            <a:rect l="l" t="t" r="r" b="b"/>
            <a:pathLst>
              <a:path w="6409055" h="1152525">
                <a:moveTo>
                  <a:pt x="0" y="1152131"/>
                </a:moveTo>
                <a:lnTo>
                  <a:pt x="6408673" y="1152131"/>
                </a:lnTo>
                <a:lnTo>
                  <a:pt x="6408673" y="0"/>
                </a:lnTo>
                <a:lnTo>
                  <a:pt x="0" y="0"/>
                </a:lnTo>
                <a:lnTo>
                  <a:pt x="0" y="1152131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8781" y="4405757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90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8791" y="454577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83566" y="4395928"/>
            <a:ext cx="640905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5675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6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 marR="153035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20" dirty="0">
                <a:latin typeface="Verdana"/>
                <a:cs typeface="Verdana"/>
              </a:rPr>
              <a:t>документ, </a:t>
            </a:r>
            <a:r>
              <a:rPr sz="1200" i="1" spc="-15" dirty="0">
                <a:latin typeface="Verdana"/>
                <a:cs typeface="Verdana"/>
              </a:rPr>
              <a:t>устанавливающий требования </a:t>
            </a:r>
            <a:r>
              <a:rPr sz="1200" i="1" spc="-95" dirty="0">
                <a:latin typeface="Verdana"/>
                <a:cs typeface="Verdana"/>
              </a:rPr>
              <a:t>к </a:t>
            </a:r>
            <a:r>
              <a:rPr sz="1200" i="1" dirty="0">
                <a:latin typeface="Verdana"/>
                <a:cs typeface="Verdana"/>
              </a:rPr>
              <a:t>составу, </a:t>
            </a:r>
            <a:r>
              <a:rPr sz="1200" i="1" spc="-35" dirty="0">
                <a:latin typeface="Verdana"/>
                <a:cs typeface="Verdana"/>
              </a:rPr>
              <a:t>качеству </a:t>
            </a:r>
            <a:r>
              <a:rPr sz="1200" i="1" spc="-40" dirty="0">
                <a:latin typeface="Verdana"/>
                <a:cs typeface="Verdana"/>
              </a:rPr>
              <a:t>и  </a:t>
            </a:r>
            <a:r>
              <a:rPr sz="1200" i="1" spc="-85" dirty="0">
                <a:latin typeface="Verdana"/>
                <a:cs typeface="Verdana"/>
              </a:rPr>
              <a:t>(или) </a:t>
            </a:r>
            <a:r>
              <a:rPr sz="1200" i="1" spc="15" dirty="0">
                <a:latin typeface="Verdana"/>
                <a:cs typeface="Verdana"/>
              </a:rPr>
              <a:t>объему </a:t>
            </a:r>
            <a:r>
              <a:rPr sz="1200" i="1" spc="-5" dirty="0">
                <a:latin typeface="Verdana"/>
                <a:cs typeface="Verdana"/>
              </a:rPr>
              <a:t>(содержанию), </a:t>
            </a:r>
            <a:r>
              <a:rPr sz="1200" i="1" spc="-30" dirty="0">
                <a:latin typeface="Verdana"/>
                <a:cs typeface="Verdana"/>
              </a:rPr>
              <a:t>условиям, </a:t>
            </a:r>
            <a:r>
              <a:rPr sz="1200" i="1" spc="-45" dirty="0">
                <a:latin typeface="Verdana"/>
                <a:cs typeface="Verdana"/>
              </a:rPr>
              <a:t>порядку</a:t>
            </a:r>
            <a:r>
              <a:rPr sz="1200" i="1" spc="330" dirty="0">
                <a:latin typeface="Verdana"/>
                <a:cs typeface="Verdana"/>
              </a:rPr>
              <a:t>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15" dirty="0">
                <a:latin typeface="Verdana"/>
                <a:cs typeface="Verdana"/>
              </a:rPr>
              <a:t>результатам  </a:t>
            </a:r>
            <a:r>
              <a:rPr sz="1200" i="1" spc="-25" dirty="0">
                <a:latin typeface="Verdana"/>
                <a:cs typeface="Verdana"/>
              </a:rPr>
              <a:t>оказания </a:t>
            </a:r>
            <a:r>
              <a:rPr sz="1200" i="1" spc="-20" dirty="0">
                <a:latin typeface="Verdana"/>
                <a:cs typeface="Verdana"/>
              </a:rPr>
              <a:t>государственных </a:t>
            </a:r>
            <a:r>
              <a:rPr sz="1200" i="1" spc="-45" dirty="0">
                <a:latin typeface="Verdana"/>
                <a:cs typeface="Verdana"/>
              </a:rPr>
              <a:t>(муниципальных)</a:t>
            </a:r>
            <a:r>
              <a:rPr sz="1200" i="1" spc="330" dirty="0">
                <a:latin typeface="Verdana"/>
                <a:cs typeface="Verdana"/>
              </a:rPr>
              <a:t> </a:t>
            </a:r>
            <a:r>
              <a:rPr sz="1200" i="1" spc="-50" dirty="0">
                <a:latin typeface="Verdana"/>
                <a:cs typeface="Verdana"/>
              </a:rPr>
              <a:t>услуг </a:t>
            </a:r>
            <a:r>
              <a:rPr sz="1200" i="1" spc="-65" dirty="0">
                <a:latin typeface="Verdana"/>
                <a:cs typeface="Verdana"/>
              </a:rPr>
              <a:t>(выполнения  </a:t>
            </a:r>
            <a:r>
              <a:rPr sz="1200" i="1" spc="5" dirty="0">
                <a:latin typeface="Verdana"/>
                <a:cs typeface="Verdana"/>
              </a:rPr>
              <a:t>работ)</a:t>
            </a:r>
            <a:r>
              <a:rPr sz="1200" i="1" spc="-8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6" y="1728470"/>
            <a:ext cx="412115" cy="1775460"/>
          </a:xfrm>
          <a:custGeom>
            <a:avLst/>
            <a:gdLst/>
            <a:ahLst/>
            <a:cxnLst/>
            <a:rect l="l" t="t" r="r" b="b"/>
            <a:pathLst>
              <a:path w="412115" h="1775460">
                <a:moveTo>
                  <a:pt x="0" y="1775460"/>
                </a:moveTo>
                <a:lnTo>
                  <a:pt x="412114" y="1775460"/>
                </a:lnTo>
                <a:lnTo>
                  <a:pt x="412114" y="0"/>
                </a:lnTo>
                <a:lnTo>
                  <a:pt x="0" y="0"/>
                </a:lnTo>
                <a:lnTo>
                  <a:pt x="0" y="1775460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27215" y="1323339"/>
            <a:ext cx="1082040" cy="405130"/>
          </a:xfrm>
          <a:custGeom>
            <a:avLst/>
            <a:gdLst/>
            <a:ahLst/>
            <a:cxnLst/>
            <a:rect l="l" t="t" r="r" b="b"/>
            <a:pathLst>
              <a:path w="1082040" h="405130">
                <a:moveTo>
                  <a:pt x="0" y="405129"/>
                </a:moveTo>
                <a:lnTo>
                  <a:pt x="1082039" y="405129"/>
                </a:lnTo>
                <a:lnTo>
                  <a:pt x="1082039" y="0"/>
                </a:lnTo>
                <a:lnTo>
                  <a:pt x="0" y="0"/>
                </a:lnTo>
                <a:lnTo>
                  <a:pt x="0" y="405129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FF9900"/>
                </a:solidFill>
                <a:latin typeface="Verdana"/>
                <a:cs typeface="Verdana"/>
              </a:rPr>
              <a:t>12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86788" y="358267"/>
            <a:ext cx="5989320" cy="1120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20" dirty="0">
                <a:solidFill>
                  <a:srgbClr val="FF9900"/>
                </a:solidFill>
              </a:rPr>
              <a:t>ГОСУДАРСТВЕННЫЙ</a:t>
            </a:r>
          </a:p>
          <a:p>
            <a:pPr marL="12700">
              <a:lnSpc>
                <a:spcPct val="100000"/>
              </a:lnSpc>
            </a:pPr>
            <a:r>
              <a:rPr spc="-509" dirty="0">
                <a:solidFill>
                  <a:srgbClr val="FF9900"/>
                </a:solidFill>
              </a:rPr>
              <a:t>(МУНИЦИПАЛЬНЫЙ)</a:t>
            </a:r>
            <a:r>
              <a:rPr spc="-285" dirty="0">
                <a:solidFill>
                  <a:srgbClr val="FF9900"/>
                </a:solidFill>
              </a:rPr>
              <a:t> </a:t>
            </a:r>
            <a:r>
              <a:rPr spc="-370" dirty="0">
                <a:solidFill>
                  <a:srgbClr val="FF9900"/>
                </a:solidFill>
              </a:rPr>
              <a:t>ДОЛГ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86788" y="1458848"/>
            <a:ext cx="6659245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55" dirty="0">
                <a:latin typeface="Verdana"/>
                <a:cs typeface="Verdana"/>
              </a:rPr>
              <a:t>обязательства, </a:t>
            </a:r>
            <a:r>
              <a:rPr sz="1600" spc="-45" dirty="0">
                <a:latin typeface="Verdana"/>
                <a:cs typeface="Verdana"/>
              </a:rPr>
              <a:t>возникшие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-100" dirty="0">
                <a:latin typeface="Verdana"/>
                <a:cs typeface="Verdana"/>
              </a:rPr>
              <a:t>связи </a:t>
            </a:r>
            <a:r>
              <a:rPr sz="1600" spc="175" dirty="0">
                <a:latin typeface="Verdana"/>
                <a:cs typeface="Verdana"/>
              </a:rPr>
              <a:t>с </a:t>
            </a:r>
            <a:r>
              <a:rPr sz="1600" spc="-15" dirty="0">
                <a:latin typeface="Verdana"/>
                <a:cs typeface="Verdana"/>
              </a:rPr>
              <a:t>привлечением </a:t>
            </a:r>
            <a:r>
              <a:rPr sz="1600" spc="-50" dirty="0">
                <a:latin typeface="Verdana"/>
                <a:cs typeface="Verdana"/>
              </a:rPr>
              <a:t>кредитов </a:t>
            </a:r>
            <a:r>
              <a:rPr sz="1600" spc="-204" dirty="0">
                <a:latin typeface="Verdana"/>
                <a:cs typeface="Verdana"/>
              </a:rPr>
              <a:t>в  </a:t>
            </a:r>
            <a:r>
              <a:rPr sz="1600" spc="-80" dirty="0">
                <a:latin typeface="Verdana"/>
                <a:cs typeface="Verdana"/>
              </a:rPr>
              <a:t>кредитных </a:t>
            </a:r>
            <a:r>
              <a:rPr sz="1600" spc="-55" dirty="0">
                <a:latin typeface="Verdana"/>
                <a:cs typeface="Verdana"/>
              </a:rPr>
              <a:t>организациях, </a:t>
            </a:r>
            <a:r>
              <a:rPr sz="1600" spc="-10" dirty="0">
                <a:latin typeface="Verdana"/>
                <a:cs typeface="Verdana"/>
              </a:rPr>
              <a:t>получением </a:t>
            </a:r>
            <a:r>
              <a:rPr sz="1600" spc="-65" dirty="0">
                <a:latin typeface="Verdana"/>
                <a:cs typeface="Verdana"/>
              </a:rPr>
              <a:t>бюджетных </a:t>
            </a:r>
            <a:r>
              <a:rPr sz="1600" spc="-45" dirty="0">
                <a:latin typeface="Verdana"/>
                <a:cs typeface="Verdana"/>
              </a:rPr>
              <a:t>кредитов </a:t>
            </a:r>
            <a:r>
              <a:rPr sz="1600" spc="-95" dirty="0">
                <a:latin typeface="Verdana"/>
                <a:cs typeface="Verdana"/>
              </a:rPr>
              <a:t>из  </a:t>
            </a:r>
            <a:r>
              <a:rPr sz="1600" spc="-75" dirty="0">
                <a:latin typeface="Verdana"/>
                <a:cs typeface="Verdana"/>
              </a:rPr>
              <a:t>других </a:t>
            </a:r>
            <a:r>
              <a:rPr sz="1600" spc="-45" dirty="0">
                <a:latin typeface="Verdana"/>
                <a:cs typeface="Verdana"/>
              </a:rPr>
              <a:t>бюджетов, </a:t>
            </a:r>
            <a:r>
              <a:rPr sz="1600" spc="175" dirty="0">
                <a:latin typeface="Verdana"/>
                <a:cs typeface="Verdana"/>
              </a:rPr>
              <a:t>с </a:t>
            </a:r>
            <a:r>
              <a:rPr sz="1600" spc="20" dirty="0">
                <a:latin typeface="Verdana"/>
                <a:cs typeface="Verdana"/>
              </a:rPr>
              <a:t>предоставлением </a:t>
            </a:r>
            <a:r>
              <a:rPr sz="1600" spc="-35" dirty="0">
                <a:latin typeface="Verdana"/>
                <a:cs typeface="Verdana"/>
              </a:rPr>
              <a:t>государственных  </a:t>
            </a:r>
            <a:r>
              <a:rPr sz="1600" spc="-65" dirty="0">
                <a:latin typeface="Verdana"/>
                <a:cs typeface="Verdana"/>
              </a:rPr>
              <a:t>(муниципальных) </a:t>
            </a:r>
            <a:r>
              <a:rPr sz="1600" spc="-35" dirty="0">
                <a:latin typeface="Verdana"/>
                <a:cs typeface="Verdana"/>
              </a:rPr>
              <a:t>гарантий, </a:t>
            </a:r>
            <a:r>
              <a:rPr sz="1600" spc="175" dirty="0">
                <a:latin typeface="Verdana"/>
                <a:cs typeface="Verdana"/>
              </a:rPr>
              <a:t>с</a:t>
            </a:r>
            <a:r>
              <a:rPr sz="1600" spc="-430" dirty="0">
                <a:latin typeface="Verdana"/>
                <a:cs typeface="Verdana"/>
              </a:rPr>
              <a:t> </a:t>
            </a:r>
            <a:r>
              <a:rPr sz="1600" spc="80" dirty="0">
                <a:latin typeface="Verdana"/>
                <a:cs typeface="Verdana"/>
              </a:rPr>
              <a:t>размещением </a:t>
            </a:r>
            <a:r>
              <a:rPr sz="1600" spc="-70" dirty="0">
                <a:latin typeface="Verdana"/>
                <a:cs typeface="Verdana"/>
              </a:rPr>
              <a:t>ценных </a:t>
            </a:r>
            <a:r>
              <a:rPr sz="1600" spc="45" dirty="0">
                <a:latin typeface="Verdana"/>
                <a:cs typeface="Verdana"/>
              </a:rPr>
              <a:t>бумаг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83566" y="3356990"/>
            <a:ext cx="6409055" cy="1656714"/>
          </a:xfrm>
          <a:custGeom>
            <a:avLst/>
            <a:gdLst/>
            <a:ahLst/>
            <a:cxnLst/>
            <a:rect l="l" t="t" r="r" b="b"/>
            <a:pathLst>
              <a:path w="6409055" h="1656714">
                <a:moveTo>
                  <a:pt x="0" y="1656206"/>
                </a:moveTo>
                <a:lnTo>
                  <a:pt x="6408673" y="1656206"/>
                </a:lnTo>
                <a:lnTo>
                  <a:pt x="6408673" y="0"/>
                </a:lnTo>
                <a:lnTo>
                  <a:pt x="0" y="0"/>
                </a:lnTo>
                <a:lnTo>
                  <a:pt x="0" y="1656206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18781" y="3469640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90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8791" y="3609657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26870" y="3459861"/>
            <a:ext cx="5314951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99500"/>
              </a:lnSpc>
              <a:spcBef>
                <a:spcPts val="5"/>
              </a:spcBef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35" dirty="0">
                <a:latin typeface="Verdana"/>
                <a:cs typeface="Verdana"/>
              </a:rPr>
              <a:t>обязательства, </a:t>
            </a:r>
            <a:r>
              <a:rPr sz="1200" i="1" spc="-15" dirty="0">
                <a:latin typeface="Verdana"/>
                <a:cs typeface="Verdana"/>
              </a:rPr>
              <a:t>возникающие </a:t>
            </a:r>
            <a:r>
              <a:rPr sz="1200" i="1" spc="-80" dirty="0">
                <a:latin typeface="Verdana"/>
                <a:cs typeface="Verdana"/>
              </a:rPr>
              <a:t>из </a:t>
            </a:r>
            <a:r>
              <a:rPr sz="1200" i="1" spc="-20" dirty="0">
                <a:latin typeface="Verdana"/>
                <a:cs typeface="Verdana"/>
              </a:rPr>
              <a:t>государственных </a:t>
            </a:r>
            <a:r>
              <a:rPr sz="1200" i="1" spc="-65" dirty="0">
                <a:latin typeface="Verdana"/>
                <a:cs typeface="Verdana"/>
              </a:rPr>
              <a:t>или  </a:t>
            </a:r>
            <a:r>
              <a:rPr sz="1200" i="1" spc="-35" dirty="0">
                <a:latin typeface="Verdana"/>
                <a:cs typeface="Verdana"/>
              </a:rPr>
              <a:t>муниципальных </a:t>
            </a:r>
            <a:r>
              <a:rPr sz="1200" i="1" spc="-15" dirty="0">
                <a:latin typeface="Verdana"/>
                <a:cs typeface="Verdana"/>
              </a:rPr>
              <a:t>заимствований, гарантий </a:t>
            </a:r>
            <a:r>
              <a:rPr sz="1200" i="1" spc="15" dirty="0">
                <a:latin typeface="Verdana"/>
                <a:cs typeface="Verdana"/>
              </a:rPr>
              <a:t>по </a:t>
            </a:r>
            <a:r>
              <a:rPr sz="1200" i="1" spc="-15" dirty="0">
                <a:latin typeface="Verdana"/>
                <a:cs typeface="Verdana"/>
              </a:rPr>
              <a:t>обязательствам  </a:t>
            </a:r>
            <a:r>
              <a:rPr sz="1200" i="1" spc="-55" dirty="0">
                <a:latin typeface="Verdana"/>
                <a:cs typeface="Verdana"/>
              </a:rPr>
              <a:t>третьих </a:t>
            </a:r>
            <a:r>
              <a:rPr sz="1200" i="1" spc="-70" dirty="0">
                <a:latin typeface="Verdana"/>
                <a:cs typeface="Verdana"/>
              </a:rPr>
              <a:t>лиц, </a:t>
            </a:r>
            <a:r>
              <a:rPr sz="1200" i="1" spc="-25" dirty="0">
                <a:latin typeface="Verdana"/>
                <a:cs typeface="Verdana"/>
              </a:rPr>
              <a:t>другие </a:t>
            </a:r>
            <a:r>
              <a:rPr sz="1200" i="1" spc="-30" dirty="0">
                <a:latin typeface="Verdana"/>
                <a:cs typeface="Verdana"/>
              </a:rPr>
              <a:t>обязательства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20" dirty="0">
                <a:latin typeface="Verdana"/>
                <a:cs typeface="Verdana"/>
              </a:rPr>
              <a:t>соответствии 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204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видами </a:t>
            </a:r>
            <a:r>
              <a:rPr sz="1200" i="1" spc="-80" dirty="0">
                <a:latin typeface="Verdana"/>
                <a:cs typeface="Verdana"/>
              </a:rPr>
              <a:t>долговых  </a:t>
            </a:r>
            <a:r>
              <a:rPr sz="1200" i="1" spc="-45" dirty="0">
                <a:latin typeface="Verdana"/>
                <a:cs typeface="Verdana"/>
              </a:rPr>
              <a:t>обязательств, </a:t>
            </a:r>
            <a:r>
              <a:rPr sz="1200" i="1" spc="-15" dirty="0">
                <a:latin typeface="Verdana"/>
                <a:cs typeface="Verdana"/>
              </a:rPr>
              <a:t>установленными </a:t>
            </a:r>
            <a:r>
              <a:rPr sz="1200" i="1" spc="-25" dirty="0">
                <a:latin typeface="Verdana"/>
                <a:cs typeface="Verdana"/>
              </a:rPr>
              <a:t>Бюджетным </a:t>
            </a:r>
            <a:r>
              <a:rPr sz="1200" i="1" spc="30" dirty="0">
                <a:latin typeface="Verdana"/>
                <a:cs typeface="Verdana"/>
              </a:rPr>
              <a:t>кодексом Российской 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45" dirty="0">
                <a:latin typeface="Verdana"/>
                <a:cs typeface="Verdana"/>
              </a:rPr>
              <a:t>принятые </a:t>
            </a:r>
            <a:r>
              <a:rPr sz="1200" i="1" spc="30" dirty="0">
                <a:latin typeface="Verdana"/>
                <a:cs typeface="Verdana"/>
              </a:rPr>
              <a:t>на себя Российской </a:t>
            </a:r>
            <a:r>
              <a:rPr sz="1200" i="1" spc="10" dirty="0">
                <a:latin typeface="Verdana"/>
                <a:cs typeface="Verdana"/>
              </a:rPr>
              <a:t>Федерацией,  </a:t>
            </a:r>
            <a:r>
              <a:rPr sz="1200" i="1" spc="5" dirty="0">
                <a:latin typeface="Verdana"/>
                <a:cs typeface="Verdana"/>
              </a:rPr>
              <a:t>субъектом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15" dirty="0">
                <a:latin typeface="Verdana"/>
                <a:cs typeface="Verdana"/>
              </a:rPr>
              <a:t>Федерации </a:t>
            </a:r>
            <a:r>
              <a:rPr sz="1200" i="1" spc="-65" dirty="0">
                <a:latin typeface="Verdana"/>
                <a:cs typeface="Verdana"/>
              </a:rPr>
              <a:t>или </a:t>
            </a:r>
            <a:r>
              <a:rPr sz="1200" i="1" spc="-10" dirty="0">
                <a:latin typeface="Verdana"/>
                <a:cs typeface="Verdana"/>
              </a:rPr>
              <a:t>муниципальным  </a:t>
            </a:r>
            <a:r>
              <a:rPr sz="1200" i="1" spc="25" dirty="0">
                <a:latin typeface="Verdana"/>
                <a:cs typeface="Verdana"/>
              </a:rPr>
              <a:t>образованием</a:t>
            </a:r>
            <a:r>
              <a:rPr sz="1200" i="1" spc="21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23990" y="537844"/>
            <a:ext cx="1974215" cy="3074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900" b="1" spc="-1405" dirty="0">
                <a:solidFill>
                  <a:srgbClr val="EBF8F1"/>
                </a:solidFill>
                <a:latin typeface="Verdana"/>
                <a:cs typeface="Verdana"/>
              </a:rPr>
              <a:t>Д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CC99"/>
                </a:solidFill>
                <a:latin typeface="Verdana"/>
                <a:cs typeface="Verdana"/>
              </a:rPr>
              <a:t>13</a:t>
            </a:r>
            <a:endParaRPr sz="16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86789" y="358266"/>
            <a:ext cx="456311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75" dirty="0">
                <a:solidFill>
                  <a:srgbClr val="00CC99"/>
                </a:solidFill>
                <a:latin typeface="Verdana"/>
                <a:cs typeface="Verdana"/>
              </a:rPr>
              <a:t>ДЕФИЦИТ</a:t>
            </a:r>
            <a:r>
              <a:rPr sz="3600" b="1" spc="-280" dirty="0">
                <a:solidFill>
                  <a:srgbClr val="00CC99"/>
                </a:solidFill>
                <a:latin typeface="Verdana"/>
                <a:cs typeface="Verdana"/>
              </a:rPr>
              <a:t> </a:t>
            </a:r>
            <a:r>
              <a:rPr sz="3600" b="1" spc="-515" dirty="0">
                <a:solidFill>
                  <a:srgbClr val="00CC99"/>
                </a:solidFill>
                <a:latin typeface="Verdana"/>
                <a:cs typeface="Verdana"/>
              </a:rPr>
              <a:t>БЮДЖЕТА</a:t>
            </a:r>
            <a:endParaRPr sz="36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86788" y="909954"/>
            <a:ext cx="518541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</a:t>
            </a:r>
            <a:r>
              <a:rPr sz="1600" spc="-135" dirty="0">
                <a:latin typeface="Verdana"/>
                <a:cs typeface="Verdana"/>
              </a:rPr>
              <a:t> </a:t>
            </a:r>
            <a:r>
              <a:rPr sz="1600" spc="105" dirty="0">
                <a:latin typeface="Verdana"/>
                <a:cs typeface="Verdana"/>
              </a:rPr>
              <a:t>сумма,</a:t>
            </a:r>
            <a:r>
              <a:rPr sz="1600" spc="-95" dirty="0">
                <a:latin typeface="Verdana"/>
                <a:cs typeface="Verdana"/>
              </a:rPr>
              <a:t> </a:t>
            </a:r>
            <a:r>
              <a:rPr sz="1600" spc="30" dirty="0">
                <a:latin typeface="Verdana"/>
                <a:cs typeface="Verdana"/>
              </a:rPr>
              <a:t>на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которую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5" dirty="0">
                <a:latin typeface="Verdana"/>
                <a:cs typeface="Verdana"/>
              </a:rPr>
              <a:t>расходы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превышают</a:t>
            </a:r>
            <a:r>
              <a:rPr sz="1600" spc="-100" dirty="0">
                <a:latin typeface="Verdana"/>
                <a:cs typeface="Verdana"/>
              </a:rPr>
              <a:t> </a:t>
            </a:r>
            <a:r>
              <a:rPr sz="1600" spc="-55" dirty="0">
                <a:latin typeface="Verdana"/>
                <a:cs typeface="Verdana"/>
              </a:rPr>
              <a:t>доходы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83566" y="1340752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3" y="936104"/>
                </a:lnTo>
                <a:lnTo>
                  <a:pt x="6408673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18781" y="1453388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0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98791" y="1593405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626870" y="1442974"/>
            <a:ext cx="4400551" cy="37189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415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ts val="1415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5" dirty="0">
                <a:latin typeface="Verdana"/>
                <a:cs typeface="Verdana"/>
              </a:rPr>
              <a:t>превышение </a:t>
            </a:r>
            <a:r>
              <a:rPr sz="1200" i="1" spc="5" dirty="0">
                <a:latin typeface="Verdana"/>
                <a:cs typeface="Verdana"/>
              </a:rPr>
              <a:t>расходов бюджета над </a:t>
            </a:r>
            <a:r>
              <a:rPr sz="1200" i="1" spc="-10" dirty="0">
                <a:latin typeface="Verdana"/>
                <a:cs typeface="Verdana"/>
              </a:rPr>
              <a:t>его </a:t>
            </a:r>
            <a:r>
              <a:rPr sz="1200" i="1" spc="10" dirty="0">
                <a:latin typeface="Verdana"/>
                <a:cs typeface="Verdana"/>
              </a:rPr>
              <a:t>доходами</a:t>
            </a:r>
            <a:r>
              <a:rPr sz="1200" i="1" spc="32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6790" y="2950922"/>
            <a:ext cx="226377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340" dirty="0">
                <a:solidFill>
                  <a:srgbClr val="00CC99"/>
                </a:solidFill>
                <a:latin typeface="Verdana"/>
                <a:cs typeface="Verdana"/>
              </a:rPr>
              <a:t>ДОТА</a:t>
            </a:r>
            <a:r>
              <a:rPr sz="3600" b="1" spc="-380" dirty="0">
                <a:solidFill>
                  <a:srgbClr val="00CC99"/>
                </a:solidFill>
                <a:latin typeface="Verdana"/>
                <a:cs typeface="Verdana"/>
              </a:rPr>
              <a:t>Ц</a:t>
            </a:r>
            <a:r>
              <a:rPr sz="3600" b="1" spc="-570" dirty="0">
                <a:solidFill>
                  <a:srgbClr val="00CC99"/>
                </a:solidFill>
                <a:latin typeface="Verdana"/>
                <a:cs typeface="Verdana"/>
              </a:rPr>
              <a:t>ИИ</a:t>
            </a:r>
            <a:endParaRPr sz="36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3566" y="4725150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3" y="936104"/>
                </a:lnTo>
                <a:lnTo>
                  <a:pt x="6408673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18781" y="4837810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7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881"/>
                </a:lnTo>
                <a:lnTo>
                  <a:pt x="12861" y="455727"/>
                </a:lnTo>
                <a:lnTo>
                  <a:pt x="28294" y="500151"/>
                </a:lnTo>
                <a:lnTo>
                  <a:pt x="49157" y="541725"/>
                </a:lnTo>
                <a:lnTo>
                  <a:pt x="75020" y="580018"/>
                </a:lnTo>
                <a:lnTo>
                  <a:pt x="105456" y="614600"/>
                </a:lnTo>
                <a:lnTo>
                  <a:pt x="140033" y="645042"/>
                </a:lnTo>
                <a:lnTo>
                  <a:pt x="178324" y="670912"/>
                </a:lnTo>
                <a:lnTo>
                  <a:pt x="219900" y="691782"/>
                </a:lnTo>
                <a:lnTo>
                  <a:pt x="264331" y="707222"/>
                </a:lnTo>
                <a:lnTo>
                  <a:pt x="311189" y="716801"/>
                </a:lnTo>
                <a:lnTo>
                  <a:pt x="360044" y="720089"/>
                </a:lnTo>
                <a:lnTo>
                  <a:pt x="408905" y="716801"/>
                </a:lnTo>
                <a:lnTo>
                  <a:pt x="455765" y="707222"/>
                </a:lnTo>
                <a:lnTo>
                  <a:pt x="500198" y="691782"/>
                </a:lnTo>
                <a:lnTo>
                  <a:pt x="541773" y="670912"/>
                </a:lnTo>
                <a:lnTo>
                  <a:pt x="580062" y="645042"/>
                </a:lnTo>
                <a:lnTo>
                  <a:pt x="614637" y="614600"/>
                </a:lnTo>
                <a:lnTo>
                  <a:pt x="645068" y="580018"/>
                </a:lnTo>
                <a:lnTo>
                  <a:pt x="670928" y="541725"/>
                </a:lnTo>
                <a:lnTo>
                  <a:pt x="691788" y="500151"/>
                </a:lnTo>
                <a:lnTo>
                  <a:pt x="707218" y="455727"/>
                </a:lnTo>
                <a:lnTo>
                  <a:pt x="716791" y="408881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7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98791" y="4977828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639569" y="3502914"/>
            <a:ext cx="7004051" cy="210506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941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25" dirty="0">
                <a:latin typeface="Verdana"/>
                <a:cs typeface="Verdana"/>
              </a:rPr>
              <a:t>денежные </a:t>
            </a:r>
            <a:r>
              <a:rPr sz="1600" spc="10" dirty="0">
                <a:latin typeface="Verdana"/>
                <a:cs typeface="Verdana"/>
              </a:rPr>
              <a:t>средства, </a:t>
            </a:r>
            <a:r>
              <a:rPr sz="1600" spc="-30" dirty="0">
                <a:latin typeface="Verdana"/>
                <a:cs typeface="Verdana"/>
              </a:rPr>
              <a:t>которые </a:t>
            </a:r>
            <a:r>
              <a:rPr sz="1600" spc="-40" dirty="0">
                <a:latin typeface="Verdana"/>
                <a:cs typeface="Verdana"/>
              </a:rPr>
              <a:t>предоставляются </a:t>
            </a:r>
            <a:r>
              <a:rPr sz="1600" spc="-10" dirty="0">
                <a:latin typeface="Verdana"/>
                <a:cs typeface="Verdana"/>
              </a:rPr>
              <a:t>безвозмездно 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-40" dirty="0">
                <a:latin typeface="Verdana"/>
                <a:cs typeface="Verdana"/>
              </a:rPr>
              <a:t>безвозвратно </a:t>
            </a:r>
            <a:r>
              <a:rPr sz="1600" spc="-105" dirty="0">
                <a:latin typeface="Verdana"/>
                <a:cs typeface="Verdana"/>
              </a:rPr>
              <a:t>из </a:t>
            </a:r>
            <a:r>
              <a:rPr sz="1600" spc="-20" dirty="0">
                <a:latin typeface="Verdana"/>
                <a:cs typeface="Verdana"/>
              </a:rPr>
              <a:t>вышестоящего </a:t>
            </a:r>
            <a:r>
              <a:rPr sz="1600" dirty="0">
                <a:latin typeface="Verdana"/>
                <a:cs typeface="Verdana"/>
              </a:rPr>
              <a:t>бюджета </a:t>
            </a:r>
            <a:r>
              <a:rPr sz="1600" spc="15" dirty="0">
                <a:latin typeface="Verdana"/>
                <a:cs typeface="Verdana"/>
              </a:rPr>
              <a:t>нижестоящему  </a:t>
            </a:r>
            <a:r>
              <a:rPr sz="1600" spc="-30" dirty="0">
                <a:latin typeface="Verdana"/>
                <a:cs typeface="Verdana"/>
              </a:rPr>
              <a:t>бюджету </a:t>
            </a:r>
            <a:r>
              <a:rPr sz="1600" spc="15" dirty="0">
                <a:latin typeface="Verdana"/>
                <a:cs typeface="Verdana"/>
              </a:rPr>
              <a:t>(например, </a:t>
            </a:r>
            <a:r>
              <a:rPr sz="1600" spc="-100" dirty="0">
                <a:latin typeface="Verdana"/>
                <a:cs typeface="Verdana"/>
              </a:rPr>
              <a:t>из </a:t>
            </a:r>
            <a:r>
              <a:rPr sz="1600" spc="30" dirty="0">
                <a:latin typeface="Verdana"/>
                <a:cs typeface="Verdana"/>
              </a:rPr>
              <a:t>федерального </a:t>
            </a:r>
            <a:r>
              <a:rPr sz="1600" dirty="0">
                <a:latin typeface="Verdana"/>
                <a:cs typeface="Verdana"/>
              </a:rPr>
              <a:t>бюджета </a:t>
            </a:r>
            <a:r>
              <a:rPr sz="1600" spc="-30" dirty="0">
                <a:latin typeface="Verdana"/>
                <a:cs typeface="Verdana"/>
              </a:rPr>
              <a:t>бюджету  </a:t>
            </a:r>
            <a:r>
              <a:rPr sz="1600" spc="-20" dirty="0">
                <a:latin typeface="Verdana"/>
                <a:cs typeface="Verdana"/>
              </a:rPr>
              <a:t>субъекта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25" dirty="0">
                <a:latin typeface="Verdana"/>
                <a:cs typeface="Verdana"/>
              </a:rPr>
              <a:t>РФ)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5" dirty="0">
                <a:latin typeface="Verdana"/>
                <a:cs typeface="Verdana"/>
              </a:rPr>
              <a:t>без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-50" dirty="0">
                <a:latin typeface="Verdana"/>
                <a:cs typeface="Verdana"/>
              </a:rPr>
              <a:t>установления</a:t>
            </a:r>
            <a:r>
              <a:rPr sz="1600" spc="-90" dirty="0">
                <a:latin typeface="Verdana"/>
                <a:cs typeface="Verdana"/>
              </a:rPr>
              <a:t> </a:t>
            </a:r>
            <a:r>
              <a:rPr sz="1600" spc="-20" dirty="0">
                <a:latin typeface="Verdana"/>
                <a:cs typeface="Verdana"/>
              </a:rPr>
              <a:t>цели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-114" dirty="0">
                <a:latin typeface="Verdana"/>
                <a:cs typeface="Verdana"/>
              </a:rPr>
              <a:t>их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55" dirty="0">
                <a:latin typeface="Verdana"/>
                <a:cs typeface="Verdana"/>
              </a:rPr>
              <a:t>использования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2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R="1704975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5" dirty="0">
                <a:latin typeface="Verdana"/>
                <a:cs typeface="Verdana"/>
              </a:rPr>
              <a:t>межбюджетные </a:t>
            </a:r>
            <a:r>
              <a:rPr sz="1200" i="1" spc="20" dirty="0">
                <a:latin typeface="Verdana"/>
                <a:cs typeface="Verdana"/>
              </a:rPr>
              <a:t>трансферты, </a:t>
            </a:r>
            <a:r>
              <a:rPr sz="1200" i="1" spc="-5" dirty="0">
                <a:latin typeface="Verdana"/>
                <a:cs typeface="Verdana"/>
              </a:rPr>
              <a:t>предоставляемые </a:t>
            </a:r>
            <a:r>
              <a:rPr sz="1200" i="1" spc="30" dirty="0">
                <a:latin typeface="Verdana"/>
                <a:cs typeface="Verdana"/>
              </a:rPr>
              <a:t>на  </a:t>
            </a:r>
            <a:r>
              <a:rPr sz="1200" i="1" spc="-15" dirty="0">
                <a:latin typeface="Verdana"/>
                <a:cs typeface="Verdana"/>
              </a:rPr>
              <a:t>безвозмездной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25" dirty="0">
                <a:latin typeface="Verdana"/>
                <a:cs typeface="Verdana"/>
              </a:rPr>
              <a:t>безвозвратной </a:t>
            </a:r>
            <a:r>
              <a:rPr sz="1200" i="1" spc="20" dirty="0">
                <a:latin typeface="Verdana"/>
                <a:cs typeface="Verdana"/>
              </a:rPr>
              <a:t>основе </a:t>
            </a:r>
            <a:r>
              <a:rPr sz="1200" i="1" dirty="0">
                <a:latin typeface="Verdana"/>
                <a:cs typeface="Verdana"/>
              </a:rPr>
              <a:t>без </a:t>
            </a:r>
            <a:r>
              <a:rPr sz="1200" i="1" spc="-30" dirty="0">
                <a:latin typeface="Verdana"/>
                <a:cs typeface="Verdana"/>
              </a:rPr>
              <a:t>установления  </a:t>
            </a:r>
            <a:r>
              <a:rPr sz="1200" i="1" spc="-15" dirty="0">
                <a:latin typeface="Verdana"/>
                <a:cs typeface="Verdana"/>
              </a:rPr>
              <a:t>направлений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85" dirty="0">
                <a:latin typeface="Verdana"/>
                <a:cs typeface="Verdana"/>
              </a:rPr>
              <a:t>(или) </a:t>
            </a:r>
            <a:r>
              <a:rPr sz="1200" i="1" spc="-35" dirty="0">
                <a:latin typeface="Verdana"/>
                <a:cs typeface="Verdana"/>
              </a:rPr>
              <a:t>условий </a:t>
            </a:r>
            <a:r>
              <a:rPr sz="1200" i="1" spc="-90" dirty="0">
                <a:latin typeface="Verdana"/>
                <a:cs typeface="Verdana"/>
              </a:rPr>
              <a:t>их </a:t>
            </a:r>
            <a:r>
              <a:rPr sz="1200" i="1" spc="-35" dirty="0">
                <a:latin typeface="Verdana"/>
                <a:cs typeface="Verdana"/>
              </a:rPr>
              <a:t>использования</a:t>
            </a:r>
            <a:r>
              <a:rPr sz="1200" i="1" spc="-14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174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23990" y="537844"/>
            <a:ext cx="1974215" cy="3074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9900" b="1" spc="-1405" dirty="0">
                <a:solidFill>
                  <a:srgbClr val="EBF8F1"/>
                </a:solidFill>
                <a:latin typeface="Verdana"/>
                <a:cs typeface="Verdana"/>
              </a:rPr>
              <a:t>Д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CC99"/>
                </a:solidFill>
                <a:latin typeface="Verdana"/>
                <a:cs typeface="Verdana"/>
              </a:rPr>
              <a:t>14</a:t>
            </a:r>
            <a:endParaRPr sz="16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90" y="358266"/>
            <a:ext cx="463613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>
                <a:solidFill>
                  <a:srgbClr val="00CC99"/>
                </a:solidFill>
              </a:rPr>
              <a:t>ДОХОДЫ </a:t>
            </a:r>
            <a:r>
              <a:rPr spc="-515" dirty="0">
                <a:solidFill>
                  <a:srgbClr val="00CC99"/>
                </a:solidFill>
              </a:rPr>
              <a:t>БЮДЖЕТА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8" y="909954"/>
            <a:ext cx="666051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55" dirty="0">
                <a:latin typeface="Verdana"/>
                <a:cs typeface="Verdana"/>
              </a:rPr>
              <a:t>уплаченные </a:t>
            </a:r>
            <a:r>
              <a:rPr sz="1600" spc="20" dirty="0">
                <a:latin typeface="Verdana"/>
                <a:cs typeface="Verdana"/>
              </a:rPr>
              <a:t>физическими </a:t>
            </a:r>
            <a:r>
              <a:rPr sz="1600" spc="35" dirty="0">
                <a:latin typeface="Verdana"/>
                <a:cs typeface="Verdana"/>
              </a:rPr>
              <a:t>лицами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-5" dirty="0">
                <a:latin typeface="Verdana"/>
                <a:cs typeface="Verdana"/>
              </a:rPr>
              <a:t>организациями</a:t>
            </a:r>
            <a:r>
              <a:rPr sz="1600" spc="180" dirty="0">
                <a:latin typeface="Verdana"/>
                <a:cs typeface="Verdana"/>
              </a:rPr>
              <a:t> </a:t>
            </a:r>
            <a:r>
              <a:rPr sz="1600" spc="-50" dirty="0">
                <a:latin typeface="Verdana"/>
                <a:cs typeface="Verdana"/>
              </a:rPr>
              <a:t>налоги,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90" y="1153794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25" dirty="0">
                <a:latin typeface="Verdana"/>
                <a:cs typeface="Verdana"/>
              </a:rPr>
              <a:t>штрафы, </a:t>
            </a:r>
            <a:r>
              <a:rPr sz="1600" spc="-55" dirty="0">
                <a:latin typeface="Verdana"/>
                <a:cs typeface="Verdana"/>
              </a:rPr>
              <a:t>пошлины, </a:t>
            </a:r>
            <a:r>
              <a:rPr sz="1600" spc="-25" dirty="0">
                <a:latin typeface="Verdana"/>
                <a:cs typeface="Verdana"/>
              </a:rPr>
              <a:t>безвозмездные </a:t>
            </a:r>
            <a:r>
              <a:rPr sz="1600" spc="-50" dirty="0">
                <a:latin typeface="Verdana"/>
                <a:cs typeface="Verdana"/>
              </a:rPr>
              <a:t>поступления </a:t>
            </a:r>
            <a:r>
              <a:rPr sz="1600" spc="-60" dirty="0">
                <a:latin typeface="Verdana"/>
                <a:cs typeface="Verdana"/>
              </a:rPr>
              <a:t>от</a:t>
            </a:r>
            <a:r>
              <a:rPr sz="1600" spc="220" dirty="0">
                <a:latin typeface="Verdana"/>
                <a:cs typeface="Verdana"/>
              </a:rPr>
              <a:t> </a:t>
            </a:r>
            <a:r>
              <a:rPr sz="1600" spc="-20" dirty="0">
                <a:latin typeface="Verdana"/>
                <a:cs typeface="Verdana"/>
              </a:rPr>
              <a:t>физических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397584"/>
            <a:ext cx="66592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12775" algn="l"/>
                <a:tab pos="967740" algn="l"/>
                <a:tab pos="2589530" algn="l"/>
                <a:tab pos="2957195" algn="l"/>
                <a:tab pos="3792220" algn="l"/>
                <a:tab pos="5337810" algn="l"/>
                <a:tab pos="6435090" algn="l"/>
              </a:tabLst>
            </a:pPr>
            <a:r>
              <a:rPr sz="1600" spc="-50" dirty="0">
                <a:latin typeface="Verdana"/>
                <a:cs typeface="Verdana"/>
              </a:rPr>
              <a:t>лиц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40" dirty="0">
                <a:latin typeface="Verdana"/>
                <a:cs typeface="Verdana"/>
              </a:rPr>
              <a:t>и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30" dirty="0">
                <a:latin typeface="Verdana"/>
                <a:cs typeface="Verdana"/>
              </a:rPr>
              <a:t>орг</a:t>
            </a:r>
            <a:r>
              <a:rPr sz="1600" spc="15" dirty="0">
                <a:latin typeface="Verdana"/>
                <a:cs typeface="Verdana"/>
              </a:rPr>
              <a:t>а</a:t>
            </a:r>
            <a:r>
              <a:rPr sz="1600" spc="-35" dirty="0">
                <a:latin typeface="Verdana"/>
                <a:cs typeface="Verdana"/>
              </a:rPr>
              <a:t>низаци</a:t>
            </a:r>
            <a:r>
              <a:rPr sz="1600" spc="-25" dirty="0">
                <a:latin typeface="Verdana"/>
                <a:cs typeface="Verdana"/>
              </a:rPr>
              <a:t>й</a:t>
            </a:r>
            <a:r>
              <a:rPr sz="1600" spc="-140" dirty="0">
                <a:latin typeface="Verdana"/>
                <a:cs typeface="Verdana"/>
              </a:rPr>
              <a:t>,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130" dirty="0">
                <a:latin typeface="Verdana"/>
                <a:cs typeface="Verdana"/>
              </a:rPr>
              <a:t>а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35" dirty="0">
                <a:latin typeface="Verdana"/>
                <a:cs typeface="Verdana"/>
              </a:rPr>
              <a:t>также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65" dirty="0">
                <a:latin typeface="Verdana"/>
                <a:cs typeface="Verdana"/>
              </a:rPr>
              <a:t>финан</a:t>
            </a:r>
            <a:r>
              <a:rPr sz="1600" spc="125" dirty="0">
                <a:latin typeface="Verdana"/>
                <a:cs typeface="Verdana"/>
              </a:rPr>
              <a:t>со</a:t>
            </a:r>
            <a:r>
              <a:rPr sz="1600" spc="-110" dirty="0">
                <a:latin typeface="Verdana"/>
                <a:cs typeface="Verdana"/>
              </a:rPr>
              <a:t>вая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90" dirty="0">
                <a:latin typeface="Verdana"/>
                <a:cs typeface="Verdana"/>
              </a:rPr>
              <a:t>по</a:t>
            </a:r>
            <a:r>
              <a:rPr sz="1600" spc="114" dirty="0">
                <a:latin typeface="Verdana"/>
                <a:cs typeface="Verdana"/>
              </a:rPr>
              <a:t>м</a:t>
            </a:r>
            <a:r>
              <a:rPr sz="1600" spc="80" dirty="0">
                <a:latin typeface="Verdana"/>
                <a:cs typeface="Verdana"/>
              </a:rPr>
              <a:t>о</a:t>
            </a:r>
            <a:r>
              <a:rPr sz="1600" spc="5" dirty="0">
                <a:latin typeface="Verdana"/>
                <a:cs typeface="Verdana"/>
              </a:rPr>
              <a:t>щь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110" dirty="0">
                <a:latin typeface="Verdana"/>
                <a:cs typeface="Verdana"/>
              </a:rPr>
              <a:t>из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89" y="1641729"/>
            <a:ext cx="6658609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latin typeface="Verdana"/>
                <a:cs typeface="Verdana"/>
              </a:rPr>
              <a:t>вышестоящего </a:t>
            </a:r>
            <a:r>
              <a:rPr sz="1600" dirty="0">
                <a:latin typeface="Verdana"/>
                <a:cs typeface="Verdana"/>
              </a:rPr>
              <a:t>бюджета </a:t>
            </a:r>
            <a:r>
              <a:rPr sz="1600" spc="-45" dirty="0">
                <a:latin typeface="Verdana"/>
                <a:cs typeface="Verdana"/>
              </a:rPr>
              <a:t>(дотации, </a:t>
            </a:r>
            <a:r>
              <a:rPr sz="1600" spc="-25" dirty="0">
                <a:latin typeface="Verdana"/>
                <a:cs typeface="Verdana"/>
              </a:rPr>
              <a:t>субвенции, </a:t>
            </a:r>
            <a:r>
              <a:rPr sz="1600" spc="25" dirty="0">
                <a:latin typeface="Verdana"/>
                <a:cs typeface="Verdana"/>
              </a:rPr>
              <a:t>субсидии </a:t>
            </a:r>
            <a:r>
              <a:rPr sz="1600" spc="-45" dirty="0">
                <a:latin typeface="Verdana"/>
                <a:cs typeface="Verdana"/>
              </a:rPr>
              <a:t>и</a:t>
            </a:r>
            <a:r>
              <a:rPr sz="1600" spc="-340" dirty="0">
                <a:latin typeface="Verdana"/>
                <a:cs typeface="Verdana"/>
              </a:rPr>
              <a:t> </a:t>
            </a:r>
            <a:r>
              <a:rPr sz="1600" spc="-60" dirty="0">
                <a:latin typeface="Verdana"/>
                <a:cs typeface="Verdana"/>
              </a:rPr>
              <a:t>иные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86788" y="1885569"/>
            <a:ext cx="141097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0" dirty="0">
                <a:latin typeface="Verdana"/>
                <a:cs typeface="Verdana"/>
              </a:rPr>
              <a:t>тр</a:t>
            </a:r>
            <a:r>
              <a:rPr sz="1600" spc="15" dirty="0">
                <a:latin typeface="Verdana"/>
                <a:cs typeface="Verdana"/>
              </a:rPr>
              <a:t>а</a:t>
            </a:r>
            <a:r>
              <a:rPr sz="1600" spc="-65" dirty="0">
                <a:latin typeface="Verdana"/>
                <a:cs typeface="Verdana"/>
              </a:rPr>
              <a:t>н</a:t>
            </a:r>
            <a:r>
              <a:rPr sz="1600" spc="220" dirty="0">
                <a:latin typeface="Verdana"/>
                <a:cs typeface="Verdana"/>
              </a:rPr>
              <a:t>сф</a:t>
            </a:r>
            <a:r>
              <a:rPr sz="1600" spc="185" dirty="0">
                <a:latin typeface="Verdana"/>
                <a:cs typeface="Verdana"/>
              </a:rPr>
              <a:t>е</a:t>
            </a:r>
            <a:r>
              <a:rPr sz="1600" spc="-114" dirty="0">
                <a:latin typeface="Verdana"/>
                <a:cs typeface="Verdana"/>
              </a:rPr>
              <a:t>рты)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83566" y="2420887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3" y="936104"/>
                </a:lnTo>
                <a:lnTo>
                  <a:pt x="6408673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18781" y="2533523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CC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98791" y="2673540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626871" y="2523491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26872" y="2706371"/>
            <a:ext cx="53155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304415" algn="l"/>
              </a:tabLst>
            </a:pPr>
            <a:r>
              <a:rPr sz="1200" i="1" spc="-265" dirty="0">
                <a:latin typeface="Verdana"/>
                <a:cs typeface="Verdana"/>
              </a:rPr>
              <a:t>«    </a:t>
            </a:r>
            <a:r>
              <a:rPr sz="1200" i="1" spc="-150" dirty="0">
                <a:latin typeface="Verdana"/>
                <a:cs typeface="Verdana"/>
              </a:rPr>
              <a:t>-  </a:t>
            </a:r>
            <a:r>
              <a:rPr sz="1200" i="1" spc="15" dirty="0">
                <a:latin typeface="Verdana"/>
                <a:cs typeface="Verdana"/>
              </a:rPr>
              <a:t>поступающие</a:t>
            </a:r>
            <a:r>
              <a:rPr sz="1200" i="1" spc="-15" dirty="0">
                <a:latin typeface="Verdana"/>
                <a:cs typeface="Verdana"/>
              </a:rPr>
              <a:t>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150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бюджет	</a:t>
            </a:r>
            <a:r>
              <a:rPr sz="1200" i="1" spc="-10" dirty="0">
                <a:latin typeface="Verdana"/>
                <a:cs typeface="Verdana"/>
              </a:rPr>
              <a:t>денежные </a:t>
            </a:r>
            <a:r>
              <a:rPr sz="1200" i="1" spc="10" dirty="0">
                <a:latin typeface="Verdana"/>
                <a:cs typeface="Verdana"/>
              </a:rPr>
              <a:t>средства, </a:t>
            </a:r>
            <a:r>
              <a:rPr sz="1200" i="1" spc="-10" dirty="0">
                <a:latin typeface="Verdana"/>
                <a:cs typeface="Verdana"/>
              </a:rPr>
              <a:t>за</a:t>
            </a:r>
            <a:r>
              <a:rPr sz="1200" i="1" spc="260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исключением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26871" y="2889251"/>
            <a:ext cx="53136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19785" algn="l"/>
                <a:tab pos="1870075" algn="l"/>
                <a:tab pos="2082164" algn="l"/>
                <a:tab pos="3237230" algn="l"/>
                <a:tab pos="3476625" algn="l"/>
                <a:tab pos="4530090" algn="l"/>
              </a:tabLst>
            </a:pP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10" dirty="0">
                <a:latin typeface="Verdana"/>
                <a:cs typeface="Verdana"/>
              </a:rPr>
              <a:t>редст</a:t>
            </a:r>
            <a:r>
              <a:rPr sz="1200" i="1" spc="-20" dirty="0">
                <a:latin typeface="Verdana"/>
                <a:cs typeface="Verdana"/>
              </a:rPr>
              <a:t>в</a:t>
            </a:r>
            <a:r>
              <a:rPr sz="1200" i="1" spc="-105" dirty="0">
                <a:latin typeface="Verdana"/>
                <a:cs typeface="Verdana"/>
              </a:rPr>
              <a:t>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50" dirty="0">
                <a:latin typeface="Verdana"/>
                <a:cs typeface="Verdana"/>
              </a:rPr>
              <a:t>явл</a:t>
            </a:r>
            <a:r>
              <a:rPr sz="1200" i="1" spc="-20" dirty="0">
                <a:latin typeface="Verdana"/>
                <a:cs typeface="Verdana"/>
              </a:rPr>
              <a:t>яю</a:t>
            </a:r>
            <a:r>
              <a:rPr sz="1200" i="1" spc="-25" dirty="0">
                <a:latin typeface="Verdana"/>
                <a:cs typeface="Verdana"/>
              </a:rPr>
              <a:t>щ</a:t>
            </a:r>
            <a:r>
              <a:rPr sz="1200" i="1" spc="-90" dirty="0">
                <a:latin typeface="Verdana"/>
                <a:cs typeface="Verdana"/>
              </a:rPr>
              <a:t>и</a:t>
            </a:r>
            <a:r>
              <a:rPr sz="1200" i="1" spc="-75" dirty="0">
                <a:latin typeface="Verdana"/>
                <a:cs typeface="Verdana"/>
              </a:rPr>
              <a:t>х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160" dirty="0">
                <a:latin typeface="Verdana"/>
                <a:cs typeface="Verdana"/>
              </a:rPr>
              <a:t>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55" dirty="0">
                <a:latin typeface="Verdana"/>
                <a:cs typeface="Verdana"/>
              </a:rPr>
              <a:t>в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45" dirty="0">
                <a:latin typeface="Verdana"/>
                <a:cs typeface="Verdana"/>
              </a:rPr>
              <a:t>оо</a:t>
            </a:r>
            <a:r>
              <a:rPr sz="1200" i="1" spc="-80" dirty="0">
                <a:latin typeface="Verdana"/>
                <a:cs typeface="Verdana"/>
              </a:rPr>
              <a:t>твет</a:t>
            </a:r>
            <a:r>
              <a:rPr sz="1200" i="1" spc="160" dirty="0">
                <a:latin typeface="Verdana"/>
                <a:cs typeface="Verdana"/>
              </a:rPr>
              <a:t>с</a:t>
            </a:r>
            <a:r>
              <a:rPr sz="1200" i="1" spc="-85" dirty="0">
                <a:latin typeface="Verdana"/>
                <a:cs typeface="Verdana"/>
              </a:rPr>
              <a:t>тви</a:t>
            </a:r>
            <a:r>
              <a:rPr sz="1200" i="1" spc="-90" dirty="0">
                <a:latin typeface="Verdana"/>
                <a:cs typeface="Verdana"/>
              </a:rPr>
              <a:t>и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75" dirty="0">
                <a:latin typeface="Verdana"/>
                <a:cs typeface="Verdana"/>
              </a:rPr>
              <a:t>Б</a:t>
            </a:r>
            <a:r>
              <a:rPr sz="1200" i="1" spc="-9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10" dirty="0">
                <a:latin typeface="Verdana"/>
                <a:cs typeface="Verdana"/>
              </a:rPr>
              <a:t>ным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00" dirty="0">
                <a:latin typeface="Verdana"/>
                <a:cs typeface="Verdana"/>
              </a:rPr>
              <a:t>к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25" dirty="0">
                <a:latin typeface="Verdana"/>
                <a:cs typeface="Verdana"/>
              </a:rPr>
              <a:t>де</a:t>
            </a:r>
            <a:r>
              <a:rPr sz="1200" i="1" spc="-30" dirty="0">
                <a:latin typeface="Verdana"/>
                <a:cs typeface="Verdana"/>
              </a:rPr>
              <a:t>к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180" dirty="0">
                <a:latin typeface="Verdana"/>
                <a:cs typeface="Verdana"/>
              </a:rPr>
              <a:t>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26872" y="3072130"/>
            <a:ext cx="42132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Verdana"/>
                <a:cs typeface="Verdana"/>
              </a:rPr>
              <a:t>источниками </a:t>
            </a:r>
            <a:r>
              <a:rPr sz="1200" i="1" spc="15" dirty="0">
                <a:latin typeface="Verdana"/>
                <a:cs typeface="Verdana"/>
              </a:rPr>
              <a:t>финансирования </a:t>
            </a:r>
            <a:r>
              <a:rPr sz="1200" i="1" spc="25" dirty="0">
                <a:latin typeface="Verdana"/>
                <a:cs typeface="Verdana"/>
              </a:rPr>
              <a:t>дефицита </a:t>
            </a:r>
            <a:r>
              <a:rPr sz="1200" i="1" spc="5" dirty="0">
                <a:latin typeface="Verdana"/>
                <a:cs typeface="Verdana"/>
              </a:rPr>
              <a:t>бюджета</a:t>
            </a:r>
            <a:r>
              <a:rPr sz="1200" i="1" spc="3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174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940171" y="4077081"/>
            <a:ext cx="2016760" cy="2016760"/>
          </a:xfrm>
          <a:custGeom>
            <a:avLst/>
            <a:gdLst/>
            <a:ahLst/>
            <a:cxnLst/>
            <a:rect l="l" t="t" r="r" b="b"/>
            <a:pathLst>
              <a:path w="2016759" h="2016760">
                <a:moveTo>
                  <a:pt x="1008126" y="0"/>
                </a:moveTo>
                <a:lnTo>
                  <a:pt x="959281" y="1162"/>
                </a:lnTo>
                <a:lnTo>
                  <a:pt x="911037" y="4614"/>
                </a:lnTo>
                <a:lnTo>
                  <a:pt x="863445" y="10304"/>
                </a:lnTo>
                <a:lnTo>
                  <a:pt x="816559" y="18178"/>
                </a:lnTo>
                <a:lnTo>
                  <a:pt x="770432" y="28183"/>
                </a:lnTo>
                <a:lnTo>
                  <a:pt x="725115" y="40267"/>
                </a:lnTo>
                <a:lnTo>
                  <a:pt x="680663" y="54376"/>
                </a:lnTo>
                <a:lnTo>
                  <a:pt x="637127" y="70459"/>
                </a:lnTo>
                <a:lnTo>
                  <a:pt x="594561" y="88462"/>
                </a:lnTo>
                <a:lnTo>
                  <a:pt x="553017" y="108332"/>
                </a:lnTo>
                <a:lnTo>
                  <a:pt x="512548" y="130017"/>
                </a:lnTo>
                <a:lnTo>
                  <a:pt x="473208" y="153463"/>
                </a:lnTo>
                <a:lnTo>
                  <a:pt x="435048" y="178619"/>
                </a:lnTo>
                <a:lnTo>
                  <a:pt x="398122" y="205431"/>
                </a:lnTo>
                <a:lnTo>
                  <a:pt x="362483" y="233846"/>
                </a:lnTo>
                <a:lnTo>
                  <a:pt x="328183" y="263811"/>
                </a:lnTo>
                <a:lnTo>
                  <a:pt x="295274" y="295275"/>
                </a:lnTo>
                <a:lnTo>
                  <a:pt x="263811" y="328183"/>
                </a:lnTo>
                <a:lnTo>
                  <a:pt x="233846" y="362483"/>
                </a:lnTo>
                <a:lnTo>
                  <a:pt x="205431" y="398122"/>
                </a:lnTo>
                <a:lnTo>
                  <a:pt x="178619" y="435048"/>
                </a:lnTo>
                <a:lnTo>
                  <a:pt x="153463" y="473208"/>
                </a:lnTo>
                <a:lnTo>
                  <a:pt x="130017" y="512548"/>
                </a:lnTo>
                <a:lnTo>
                  <a:pt x="108332" y="553017"/>
                </a:lnTo>
                <a:lnTo>
                  <a:pt x="88462" y="594561"/>
                </a:lnTo>
                <a:lnTo>
                  <a:pt x="70459" y="637127"/>
                </a:lnTo>
                <a:lnTo>
                  <a:pt x="54376" y="680663"/>
                </a:lnTo>
                <a:lnTo>
                  <a:pt x="40267" y="725115"/>
                </a:lnTo>
                <a:lnTo>
                  <a:pt x="28183" y="770432"/>
                </a:lnTo>
                <a:lnTo>
                  <a:pt x="18178" y="816559"/>
                </a:lnTo>
                <a:lnTo>
                  <a:pt x="10304" y="863445"/>
                </a:lnTo>
                <a:lnTo>
                  <a:pt x="4614" y="911037"/>
                </a:lnTo>
                <a:lnTo>
                  <a:pt x="1162" y="959281"/>
                </a:lnTo>
                <a:lnTo>
                  <a:pt x="0" y="1008126"/>
                </a:lnTo>
                <a:lnTo>
                  <a:pt x="1162" y="1056968"/>
                </a:lnTo>
                <a:lnTo>
                  <a:pt x="4614" y="1105210"/>
                </a:lnTo>
                <a:lnTo>
                  <a:pt x="10304" y="1152799"/>
                </a:lnTo>
                <a:lnTo>
                  <a:pt x="18178" y="1199683"/>
                </a:lnTo>
                <a:lnTo>
                  <a:pt x="28183" y="1245809"/>
                </a:lnTo>
                <a:lnTo>
                  <a:pt x="40267" y="1291124"/>
                </a:lnTo>
                <a:lnTo>
                  <a:pt x="54376" y="1335574"/>
                </a:lnTo>
                <a:lnTo>
                  <a:pt x="70459" y="1379108"/>
                </a:lnTo>
                <a:lnTo>
                  <a:pt x="88462" y="1421673"/>
                </a:lnTo>
                <a:lnTo>
                  <a:pt x="108332" y="1463215"/>
                </a:lnTo>
                <a:lnTo>
                  <a:pt x="130017" y="1503682"/>
                </a:lnTo>
                <a:lnTo>
                  <a:pt x="153463" y="1543021"/>
                </a:lnTo>
                <a:lnTo>
                  <a:pt x="178619" y="1581179"/>
                </a:lnTo>
                <a:lnTo>
                  <a:pt x="205431" y="1618104"/>
                </a:lnTo>
                <a:lnTo>
                  <a:pt x="233846" y="1653742"/>
                </a:lnTo>
                <a:lnTo>
                  <a:pt x="263811" y="1688041"/>
                </a:lnTo>
                <a:lnTo>
                  <a:pt x="295274" y="1720948"/>
                </a:lnTo>
                <a:lnTo>
                  <a:pt x="328183" y="1752410"/>
                </a:lnTo>
                <a:lnTo>
                  <a:pt x="362483" y="1782375"/>
                </a:lnTo>
                <a:lnTo>
                  <a:pt x="398122" y="1810789"/>
                </a:lnTo>
                <a:lnTo>
                  <a:pt x="435048" y="1837599"/>
                </a:lnTo>
                <a:lnTo>
                  <a:pt x="473208" y="1862754"/>
                </a:lnTo>
                <a:lnTo>
                  <a:pt x="512548" y="1886200"/>
                </a:lnTo>
                <a:lnTo>
                  <a:pt x="553017" y="1907884"/>
                </a:lnTo>
                <a:lnTo>
                  <a:pt x="594561" y="1927754"/>
                </a:lnTo>
                <a:lnTo>
                  <a:pt x="637127" y="1945756"/>
                </a:lnTo>
                <a:lnTo>
                  <a:pt x="680663" y="1961838"/>
                </a:lnTo>
                <a:lnTo>
                  <a:pt x="725115" y="1975947"/>
                </a:lnTo>
                <a:lnTo>
                  <a:pt x="770432" y="1988031"/>
                </a:lnTo>
                <a:lnTo>
                  <a:pt x="816559" y="1998036"/>
                </a:lnTo>
                <a:lnTo>
                  <a:pt x="863445" y="2005909"/>
                </a:lnTo>
                <a:lnTo>
                  <a:pt x="911037" y="2011599"/>
                </a:lnTo>
                <a:lnTo>
                  <a:pt x="959281" y="2015051"/>
                </a:lnTo>
                <a:lnTo>
                  <a:pt x="1008126" y="2016213"/>
                </a:lnTo>
                <a:lnTo>
                  <a:pt x="1056970" y="2015051"/>
                </a:lnTo>
                <a:lnTo>
                  <a:pt x="1105214" y="2011599"/>
                </a:lnTo>
                <a:lnTo>
                  <a:pt x="1152806" y="2005909"/>
                </a:lnTo>
                <a:lnTo>
                  <a:pt x="1199692" y="1998036"/>
                </a:lnTo>
                <a:lnTo>
                  <a:pt x="1245819" y="1988031"/>
                </a:lnTo>
                <a:lnTo>
                  <a:pt x="1291136" y="1975947"/>
                </a:lnTo>
                <a:lnTo>
                  <a:pt x="1335588" y="1961838"/>
                </a:lnTo>
                <a:lnTo>
                  <a:pt x="1379124" y="1945756"/>
                </a:lnTo>
                <a:lnTo>
                  <a:pt x="1421690" y="1927754"/>
                </a:lnTo>
                <a:lnTo>
                  <a:pt x="1463234" y="1907884"/>
                </a:lnTo>
                <a:lnTo>
                  <a:pt x="1503703" y="1886200"/>
                </a:lnTo>
                <a:lnTo>
                  <a:pt x="1543043" y="1862754"/>
                </a:lnTo>
                <a:lnTo>
                  <a:pt x="1581203" y="1837599"/>
                </a:lnTo>
                <a:lnTo>
                  <a:pt x="1618129" y="1810789"/>
                </a:lnTo>
                <a:lnTo>
                  <a:pt x="1653768" y="1782375"/>
                </a:lnTo>
                <a:lnTo>
                  <a:pt x="1688068" y="1752410"/>
                </a:lnTo>
                <a:lnTo>
                  <a:pt x="1720976" y="1720948"/>
                </a:lnTo>
                <a:lnTo>
                  <a:pt x="1752440" y="1688041"/>
                </a:lnTo>
                <a:lnTo>
                  <a:pt x="1782405" y="1653742"/>
                </a:lnTo>
                <a:lnTo>
                  <a:pt x="1810820" y="1618104"/>
                </a:lnTo>
                <a:lnTo>
                  <a:pt x="1837632" y="1581179"/>
                </a:lnTo>
                <a:lnTo>
                  <a:pt x="1862788" y="1543021"/>
                </a:lnTo>
                <a:lnTo>
                  <a:pt x="1886234" y="1503682"/>
                </a:lnTo>
                <a:lnTo>
                  <a:pt x="1907919" y="1463215"/>
                </a:lnTo>
                <a:lnTo>
                  <a:pt x="1927789" y="1421673"/>
                </a:lnTo>
                <a:lnTo>
                  <a:pt x="1945792" y="1379108"/>
                </a:lnTo>
                <a:lnTo>
                  <a:pt x="1961875" y="1335574"/>
                </a:lnTo>
                <a:lnTo>
                  <a:pt x="1975984" y="1291124"/>
                </a:lnTo>
                <a:lnTo>
                  <a:pt x="1988068" y="1245809"/>
                </a:lnTo>
                <a:lnTo>
                  <a:pt x="1998073" y="1199683"/>
                </a:lnTo>
                <a:lnTo>
                  <a:pt x="2005947" y="1152799"/>
                </a:lnTo>
                <a:lnTo>
                  <a:pt x="2011637" y="1105210"/>
                </a:lnTo>
                <a:lnTo>
                  <a:pt x="2015089" y="1056968"/>
                </a:lnTo>
                <a:lnTo>
                  <a:pt x="2016252" y="1008126"/>
                </a:lnTo>
                <a:lnTo>
                  <a:pt x="2015089" y="959281"/>
                </a:lnTo>
                <a:lnTo>
                  <a:pt x="2011637" y="911037"/>
                </a:lnTo>
                <a:lnTo>
                  <a:pt x="2005947" y="863445"/>
                </a:lnTo>
                <a:lnTo>
                  <a:pt x="1998073" y="816559"/>
                </a:lnTo>
                <a:lnTo>
                  <a:pt x="1988068" y="770432"/>
                </a:lnTo>
                <a:lnTo>
                  <a:pt x="1975984" y="725115"/>
                </a:lnTo>
                <a:lnTo>
                  <a:pt x="1961875" y="680663"/>
                </a:lnTo>
                <a:lnTo>
                  <a:pt x="1945792" y="637127"/>
                </a:lnTo>
                <a:lnTo>
                  <a:pt x="1927789" y="594561"/>
                </a:lnTo>
                <a:lnTo>
                  <a:pt x="1907919" y="553017"/>
                </a:lnTo>
                <a:lnTo>
                  <a:pt x="1886234" y="512548"/>
                </a:lnTo>
                <a:lnTo>
                  <a:pt x="1862788" y="473208"/>
                </a:lnTo>
                <a:lnTo>
                  <a:pt x="1837632" y="435048"/>
                </a:lnTo>
                <a:lnTo>
                  <a:pt x="1810820" y="398122"/>
                </a:lnTo>
                <a:lnTo>
                  <a:pt x="1782405" y="362483"/>
                </a:lnTo>
                <a:lnTo>
                  <a:pt x="1752440" y="328183"/>
                </a:lnTo>
                <a:lnTo>
                  <a:pt x="1720977" y="295275"/>
                </a:lnTo>
                <a:lnTo>
                  <a:pt x="1688068" y="263811"/>
                </a:lnTo>
                <a:lnTo>
                  <a:pt x="1653768" y="233846"/>
                </a:lnTo>
                <a:lnTo>
                  <a:pt x="1618129" y="205431"/>
                </a:lnTo>
                <a:lnTo>
                  <a:pt x="1581203" y="178619"/>
                </a:lnTo>
                <a:lnTo>
                  <a:pt x="1543043" y="153463"/>
                </a:lnTo>
                <a:lnTo>
                  <a:pt x="1503703" y="130017"/>
                </a:lnTo>
                <a:lnTo>
                  <a:pt x="1463234" y="108332"/>
                </a:lnTo>
                <a:lnTo>
                  <a:pt x="1421690" y="88462"/>
                </a:lnTo>
                <a:lnTo>
                  <a:pt x="1379124" y="70459"/>
                </a:lnTo>
                <a:lnTo>
                  <a:pt x="1335588" y="54376"/>
                </a:lnTo>
                <a:lnTo>
                  <a:pt x="1291136" y="40267"/>
                </a:lnTo>
                <a:lnTo>
                  <a:pt x="1245819" y="28183"/>
                </a:lnTo>
                <a:lnTo>
                  <a:pt x="1199692" y="18178"/>
                </a:lnTo>
                <a:lnTo>
                  <a:pt x="1152806" y="10304"/>
                </a:lnTo>
                <a:lnTo>
                  <a:pt x="1105214" y="4614"/>
                </a:lnTo>
                <a:lnTo>
                  <a:pt x="1056970" y="1162"/>
                </a:lnTo>
                <a:lnTo>
                  <a:pt x="1008126" y="0"/>
                </a:lnTo>
                <a:close/>
              </a:path>
            </a:pathLst>
          </a:custGeom>
          <a:solidFill>
            <a:srgbClr val="D6F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940171" y="4077081"/>
            <a:ext cx="2016760" cy="2016760"/>
          </a:xfrm>
          <a:custGeom>
            <a:avLst/>
            <a:gdLst/>
            <a:ahLst/>
            <a:cxnLst/>
            <a:rect l="l" t="t" r="r" b="b"/>
            <a:pathLst>
              <a:path w="2016759" h="2016760">
                <a:moveTo>
                  <a:pt x="0" y="1008126"/>
                </a:moveTo>
                <a:lnTo>
                  <a:pt x="1162" y="959281"/>
                </a:lnTo>
                <a:lnTo>
                  <a:pt x="4614" y="911037"/>
                </a:lnTo>
                <a:lnTo>
                  <a:pt x="10304" y="863445"/>
                </a:lnTo>
                <a:lnTo>
                  <a:pt x="18178" y="816559"/>
                </a:lnTo>
                <a:lnTo>
                  <a:pt x="28183" y="770432"/>
                </a:lnTo>
                <a:lnTo>
                  <a:pt x="40267" y="725115"/>
                </a:lnTo>
                <a:lnTo>
                  <a:pt x="54376" y="680663"/>
                </a:lnTo>
                <a:lnTo>
                  <a:pt x="70459" y="637127"/>
                </a:lnTo>
                <a:lnTo>
                  <a:pt x="88462" y="594561"/>
                </a:lnTo>
                <a:lnTo>
                  <a:pt x="108332" y="553017"/>
                </a:lnTo>
                <a:lnTo>
                  <a:pt x="130017" y="512548"/>
                </a:lnTo>
                <a:lnTo>
                  <a:pt x="153463" y="473208"/>
                </a:lnTo>
                <a:lnTo>
                  <a:pt x="178619" y="435048"/>
                </a:lnTo>
                <a:lnTo>
                  <a:pt x="205431" y="398122"/>
                </a:lnTo>
                <a:lnTo>
                  <a:pt x="233846" y="362483"/>
                </a:lnTo>
                <a:lnTo>
                  <a:pt x="263811" y="328183"/>
                </a:lnTo>
                <a:lnTo>
                  <a:pt x="295274" y="295275"/>
                </a:lnTo>
                <a:lnTo>
                  <a:pt x="328183" y="263811"/>
                </a:lnTo>
                <a:lnTo>
                  <a:pt x="362483" y="233846"/>
                </a:lnTo>
                <a:lnTo>
                  <a:pt x="398122" y="205431"/>
                </a:lnTo>
                <a:lnTo>
                  <a:pt x="435048" y="178619"/>
                </a:lnTo>
                <a:lnTo>
                  <a:pt x="473208" y="153463"/>
                </a:lnTo>
                <a:lnTo>
                  <a:pt x="512548" y="130017"/>
                </a:lnTo>
                <a:lnTo>
                  <a:pt x="553017" y="108332"/>
                </a:lnTo>
                <a:lnTo>
                  <a:pt x="594561" y="88462"/>
                </a:lnTo>
                <a:lnTo>
                  <a:pt x="637127" y="70459"/>
                </a:lnTo>
                <a:lnTo>
                  <a:pt x="680663" y="54376"/>
                </a:lnTo>
                <a:lnTo>
                  <a:pt x="725115" y="40267"/>
                </a:lnTo>
                <a:lnTo>
                  <a:pt x="770432" y="28183"/>
                </a:lnTo>
                <a:lnTo>
                  <a:pt x="816559" y="18178"/>
                </a:lnTo>
                <a:lnTo>
                  <a:pt x="863445" y="10304"/>
                </a:lnTo>
                <a:lnTo>
                  <a:pt x="911037" y="4614"/>
                </a:lnTo>
                <a:lnTo>
                  <a:pt x="959281" y="1162"/>
                </a:lnTo>
                <a:lnTo>
                  <a:pt x="1008126" y="0"/>
                </a:lnTo>
                <a:lnTo>
                  <a:pt x="1056970" y="1162"/>
                </a:lnTo>
                <a:lnTo>
                  <a:pt x="1105214" y="4614"/>
                </a:lnTo>
                <a:lnTo>
                  <a:pt x="1152806" y="10304"/>
                </a:lnTo>
                <a:lnTo>
                  <a:pt x="1199692" y="18178"/>
                </a:lnTo>
                <a:lnTo>
                  <a:pt x="1245819" y="28183"/>
                </a:lnTo>
                <a:lnTo>
                  <a:pt x="1291136" y="40267"/>
                </a:lnTo>
                <a:lnTo>
                  <a:pt x="1335588" y="54376"/>
                </a:lnTo>
                <a:lnTo>
                  <a:pt x="1379124" y="70459"/>
                </a:lnTo>
                <a:lnTo>
                  <a:pt x="1421690" y="88462"/>
                </a:lnTo>
                <a:lnTo>
                  <a:pt x="1463234" y="108332"/>
                </a:lnTo>
                <a:lnTo>
                  <a:pt x="1503703" y="130017"/>
                </a:lnTo>
                <a:lnTo>
                  <a:pt x="1543043" y="153463"/>
                </a:lnTo>
                <a:lnTo>
                  <a:pt x="1581203" y="178619"/>
                </a:lnTo>
                <a:lnTo>
                  <a:pt x="1618129" y="205431"/>
                </a:lnTo>
                <a:lnTo>
                  <a:pt x="1653768" y="233846"/>
                </a:lnTo>
                <a:lnTo>
                  <a:pt x="1688068" y="263811"/>
                </a:lnTo>
                <a:lnTo>
                  <a:pt x="1720977" y="295275"/>
                </a:lnTo>
                <a:lnTo>
                  <a:pt x="1752440" y="328183"/>
                </a:lnTo>
                <a:lnTo>
                  <a:pt x="1782405" y="362483"/>
                </a:lnTo>
                <a:lnTo>
                  <a:pt x="1810820" y="398122"/>
                </a:lnTo>
                <a:lnTo>
                  <a:pt x="1837632" y="435048"/>
                </a:lnTo>
                <a:lnTo>
                  <a:pt x="1862788" y="473208"/>
                </a:lnTo>
                <a:lnTo>
                  <a:pt x="1886234" y="512548"/>
                </a:lnTo>
                <a:lnTo>
                  <a:pt x="1907919" y="553017"/>
                </a:lnTo>
                <a:lnTo>
                  <a:pt x="1927789" y="594561"/>
                </a:lnTo>
                <a:lnTo>
                  <a:pt x="1945792" y="637127"/>
                </a:lnTo>
                <a:lnTo>
                  <a:pt x="1961875" y="680663"/>
                </a:lnTo>
                <a:lnTo>
                  <a:pt x="1975984" y="725115"/>
                </a:lnTo>
                <a:lnTo>
                  <a:pt x="1988068" y="770432"/>
                </a:lnTo>
                <a:lnTo>
                  <a:pt x="1998073" y="816559"/>
                </a:lnTo>
                <a:lnTo>
                  <a:pt x="2005947" y="863445"/>
                </a:lnTo>
                <a:lnTo>
                  <a:pt x="2011637" y="911037"/>
                </a:lnTo>
                <a:lnTo>
                  <a:pt x="2015089" y="959281"/>
                </a:lnTo>
                <a:lnTo>
                  <a:pt x="2016252" y="1008126"/>
                </a:lnTo>
                <a:lnTo>
                  <a:pt x="2015089" y="1056968"/>
                </a:lnTo>
                <a:lnTo>
                  <a:pt x="2011637" y="1105210"/>
                </a:lnTo>
                <a:lnTo>
                  <a:pt x="2005947" y="1152799"/>
                </a:lnTo>
                <a:lnTo>
                  <a:pt x="1998073" y="1199683"/>
                </a:lnTo>
                <a:lnTo>
                  <a:pt x="1988068" y="1245809"/>
                </a:lnTo>
                <a:lnTo>
                  <a:pt x="1975984" y="1291124"/>
                </a:lnTo>
                <a:lnTo>
                  <a:pt x="1961875" y="1335574"/>
                </a:lnTo>
                <a:lnTo>
                  <a:pt x="1945792" y="1379108"/>
                </a:lnTo>
                <a:lnTo>
                  <a:pt x="1927789" y="1421673"/>
                </a:lnTo>
                <a:lnTo>
                  <a:pt x="1907919" y="1463215"/>
                </a:lnTo>
                <a:lnTo>
                  <a:pt x="1886234" y="1503682"/>
                </a:lnTo>
                <a:lnTo>
                  <a:pt x="1862788" y="1543021"/>
                </a:lnTo>
                <a:lnTo>
                  <a:pt x="1837632" y="1581179"/>
                </a:lnTo>
                <a:lnTo>
                  <a:pt x="1810820" y="1618104"/>
                </a:lnTo>
                <a:lnTo>
                  <a:pt x="1782405" y="1653742"/>
                </a:lnTo>
                <a:lnTo>
                  <a:pt x="1752440" y="1688041"/>
                </a:lnTo>
                <a:lnTo>
                  <a:pt x="1720976" y="1720948"/>
                </a:lnTo>
                <a:lnTo>
                  <a:pt x="1688068" y="1752410"/>
                </a:lnTo>
                <a:lnTo>
                  <a:pt x="1653768" y="1782375"/>
                </a:lnTo>
                <a:lnTo>
                  <a:pt x="1618129" y="1810789"/>
                </a:lnTo>
                <a:lnTo>
                  <a:pt x="1581203" y="1837599"/>
                </a:lnTo>
                <a:lnTo>
                  <a:pt x="1543043" y="1862754"/>
                </a:lnTo>
                <a:lnTo>
                  <a:pt x="1503703" y="1886200"/>
                </a:lnTo>
                <a:lnTo>
                  <a:pt x="1463234" y="1907884"/>
                </a:lnTo>
                <a:lnTo>
                  <a:pt x="1421690" y="1927754"/>
                </a:lnTo>
                <a:lnTo>
                  <a:pt x="1379124" y="1945756"/>
                </a:lnTo>
                <a:lnTo>
                  <a:pt x="1335588" y="1961838"/>
                </a:lnTo>
                <a:lnTo>
                  <a:pt x="1291136" y="1975947"/>
                </a:lnTo>
                <a:lnTo>
                  <a:pt x="1245819" y="1988031"/>
                </a:lnTo>
                <a:lnTo>
                  <a:pt x="1199692" y="1998036"/>
                </a:lnTo>
                <a:lnTo>
                  <a:pt x="1152806" y="2005909"/>
                </a:lnTo>
                <a:lnTo>
                  <a:pt x="1105214" y="2011599"/>
                </a:lnTo>
                <a:lnTo>
                  <a:pt x="1056970" y="2015051"/>
                </a:lnTo>
                <a:lnTo>
                  <a:pt x="1008126" y="2016213"/>
                </a:lnTo>
                <a:lnTo>
                  <a:pt x="959281" y="2015051"/>
                </a:lnTo>
                <a:lnTo>
                  <a:pt x="911037" y="2011599"/>
                </a:lnTo>
                <a:lnTo>
                  <a:pt x="863445" y="2005909"/>
                </a:lnTo>
                <a:lnTo>
                  <a:pt x="816559" y="1998036"/>
                </a:lnTo>
                <a:lnTo>
                  <a:pt x="770432" y="1988031"/>
                </a:lnTo>
                <a:lnTo>
                  <a:pt x="725115" y="1975947"/>
                </a:lnTo>
                <a:lnTo>
                  <a:pt x="680663" y="1961838"/>
                </a:lnTo>
                <a:lnTo>
                  <a:pt x="637127" y="1945756"/>
                </a:lnTo>
                <a:lnTo>
                  <a:pt x="594561" y="1927754"/>
                </a:lnTo>
                <a:lnTo>
                  <a:pt x="553017" y="1907884"/>
                </a:lnTo>
                <a:lnTo>
                  <a:pt x="512548" y="1886200"/>
                </a:lnTo>
                <a:lnTo>
                  <a:pt x="473208" y="1862754"/>
                </a:lnTo>
                <a:lnTo>
                  <a:pt x="435048" y="1837599"/>
                </a:lnTo>
                <a:lnTo>
                  <a:pt x="398122" y="1810789"/>
                </a:lnTo>
                <a:lnTo>
                  <a:pt x="362483" y="1782375"/>
                </a:lnTo>
                <a:lnTo>
                  <a:pt x="328183" y="1752410"/>
                </a:lnTo>
                <a:lnTo>
                  <a:pt x="295274" y="1720948"/>
                </a:lnTo>
                <a:lnTo>
                  <a:pt x="263811" y="1688041"/>
                </a:lnTo>
                <a:lnTo>
                  <a:pt x="233846" y="1653742"/>
                </a:lnTo>
                <a:lnTo>
                  <a:pt x="205431" y="1618104"/>
                </a:lnTo>
                <a:lnTo>
                  <a:pt x="178619" y="1581179"/>
                </a:lnTo>
                <a:lnTo>
                  <a:pt x="153463" y="1543021"/>
                </a:lnTo>
                <a:lnTo>
                  <a:pt x="130017" y="1503682"/>
                </a:lnTo>
                <a:lnTo>
                  <a:pt x="108332" y="1463215"/>
                </a:lnTo>
                <a:lnTo>
                  <a:pt x="88462" y="1421673"/>
                </a:lnTo>
                <a:lnTo>
                  <a:pt x="70459" y="1379108"/>
                </a:lnTo>
                <a:lnTo>
                  <a:pt x="54376" y="1335574"/>
                </a:lnTo>
                <a:lnTo>
                  <a:pt x="40267" y="1291124"/>
                </a:lnTo>
                <a:lnTo>
                  <a:pt x="28183" y="1245809"/>
                </a:lnTo>
                <a:lnTo>
                  <a:pt x="18178" y="1199683"/>
                </a:lnTo>
                <a:lnTo>
                  <a:pt x="10304" y="1152799"/>
                </a:lnTo>
                <a:lnTo>
                  <a:pt x="4614" y="1105210"/>
                </a:lnTo>
                <a:lnTo>
                  <a:pt x="1162" y="1056968"/>
                </a:lnTo>
                <a:lnTo>
                  <a:pt x="0" y="1008126"/>
                </a:lnTo>
                <a:close/>
              </a:path>
            </a:pathLst>
          </a:custGeom>
          <a:ln w="25400">
            <a:solidFill>
              <a:srgbClr val="39C18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12004" y="4812613"/>
            <a:ext cx="1673225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25" dirty="0">
                <a:solidFill>
                  <a:srgbClr val="00CC99"/>
                </a:solidFill>
                <a:latin typeface="Verdana"/>
                <a:cs typeface="Verdana"/>
              </a:rPr>
              <a:t>ДОХОДЫ</a:t>
            </a:r>
            <a:endParaRPr sz="28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85771" y="4154552"/>
            <a:ext cx="2882900" cy="663575"/>
          </a:xfrm>
          <a:custGeom>
            <a:avLst/>
            <a:gdLst/>
            <a:ahLst/>
            <a:cxnLst/>
            <a:rect l="l" t="t" r="r" b="b"/>
            <a:pathLst>
              <a:path w="2882900" h="663575">
                <a:moveTo>
                  <a:pt x="2805851" y="635574"/>
                </a:moveTo>
                <a:lnTo>
                  <a:pt x="2799715" y="663448"/>
                </a:lnTo>
                <a:lnTo>
                  <a:pt x="2882392" y="642619"/>
                </a:lnTo>
                <a:lnTo>
                  <a:pt x="2877050" y="638301"/>
                </a:lnTo>
                <a:lnTo>
                  <a:pt x="2818257" y="638301"/>
                </a:lnTo>
                <a:lnTo>
                  <a:pt x="2805851" y="635574"/>
                </a:lnTo>
                <a:close/>
              </a:path>
              <a:path w="2882900" h="663575">
                <a:moveTo>
                  <a:pt x="2809964" y="616888"/>
                </a:moveTo>
                <a:lnTo>
                  <a:pt x="2805851" y="635574"/>
                </a:lnTo>
                <a:lnTo>
                  <a:pt x="2818257" y="638301"/>
                </a:lnTo>
                <a:lnTo>
                  <a:pt x="2822447" y="619632"/>
                </a:lnTo>
                <a:lnTo>
                  <a:pt x="2809964" y="616888"/>
                </a:lnTo>
                <a:close/>
              </a:path>
              <a:path w="2882900" h="663575">
                <a:moveTo>
                  <a:pt x="2816097" y="589026"/>
                </a:moveTo>
                <a:lnTo>
                  <a:pt x="2809964" y="616888"/>
                </a:lnTo>
                <a:lnTo>
                  <a:pt x="2822447" y="619632"/>
                </a:lnTo>
                <a:lnTo>
                  <a:pt x="2818257" y="638301"/>
                </a:lnTo>
                <a:lnTo>
                  <a:pt x="2877050" y="638301"/>
                </a:lnTo>
                <a:lnTo>
                  <a:pt x="2816097" y="589026"/>
                </a:lnTo>
                <a:close/>
              </a:path>
              <a:path w="2882900" h="663575">
                <a:moveTo>
                  <a:pt x="4063" y="0"/>
                </a:moveTo>
                <a:lnTo>
                  <a:pt x="0" y="18668"/>
                </a:lnTo>
                <a:lnTo>
                  <a:pt x="2805851" y="635574"/>
                </a:lnTo>
                <a:lnTo>
                  <a:pt x="2809964" y="616888"/>
                </a:lnTo>
                <a:lnTo>
                  <a:pt x="4063" y="0"/>
                </a:lnTo>
                <a:close/>
              </a:path>
            </a:pathLst>
          </a:custGeom>
          <a:solidFill>
            <a:srgbClr val="86DB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86151" y="5492878"/>
            <a:ext cx="2954020" cy="553085"/>
          </a:xfrm>
          <a:custGeom>
            <a:avLst/>
            <a:gdLst/>
            <a:ahLst/>
            <a:cxnLst/>
            <a:rect l="l" t="t" r="r" b="b"/>
            <a:pathLst>
              <a:path w="2954020" h="553085">
                <a:moveTo>
                  <a:pt x="2877303" y="28097"/>
                </a:moveTo>
                <a:lnTo>
                  <a:pt x="0" y="533831"/>
                </a:lnTo>
                <a:lnTo>
                  <a:pt x="3301" y="552602"/>
                </a:lnTo>
                <a:lnTo>
                  <a:pt x="2880610" y="46892"/>
                </a:lnTo>
                <a:lnTo>
                  <a:pt x="2877303" y="28097"/>
                </a:lnTo>
                <a:close/>
              </a:path>
              <a:path w="2954020" h="553085">
                <a:moveTo>
                  <a:pt x="2951961" y="25908"/>
                </a:moveTo>
                <a:lnTo>
                  <a:pt x="2889758" y="25908"/>
                </a:lnTo>
                <a:lnTo>
                  <a:pt x="2893060" y="44704"/>
                </a:lnTo>
                <a:lnTo>
                  <a:pt x="2880610" y="46892"/>
                </a:lnTo>
                <a:lnTo>
                  <a:pt x="2885566" y="75057"/>
                </a:lnTo>
                <a:lnTo>
                  <a:pt x="2951961" y="25908"/>
                </a:lnTo>
                <a:close/>
              </a:path>
              <a:path w="2954020" h="553085">
                <a:moveTo>
                  <a:pt x="2889758" y="25908"/>
                </a:moveTo>
                <a:lnTo>
                  <a:pt x="2877303" y="28097"/>
                </a:lnTo>
                <a:lnTo>
                  <a:pt x="2880610" y="46892"/>
                </a:lnTo>
                <a:lnTo>
                  <a:pt x="2893060" y="44704"/>
                </a:lnTo>
                <a:lnTo>
                  <a:pt x="2889758" y="25908"/>
                </a:lnTo>
                <a:close/>
              </a:path>
              <a:path w="2954020" h="553085">
                <a:moveTo>
                  <a:pt x="2872359" y="0"/>
                </a:moveTo>
                <a:lnTo>
                  <a:pt x="2877303" y="28097"/>
                </a:lnTo>
                <a:lnTo>
                  <a:pt x="2889758" y="25908"/>
                </a:lnTo>
                <a:lnTo>
                  <a:pt x="2951961" y="25908"/>
                </a:lnTo>
                <a:lnTo>
                  <a:pt x="2954020" y="24384"/>
                </a:lnTo>
                <a:lnTo>
                  <a:pt x="2872359" y="0"/>
                </a:lnTo>
                <a:close/>
              </a:path>
            </a:pathLst>
          </a:custGeom>
          <a:solidFill>
            <a:srgbClr val="86DB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283836" y="5119878"/>
            <a:ext cx="1512571" cy="76200"/>
          </a:xfrm>
          <a:custGeom>
            <a:avLst/>
            <a:gdLst/>
            <a:ahLst/>
            <a:cxnLst/>
            <a:rect l="l" t="t" r="r" b="b"/>
            <a:pathLst>
              <a:path w="1512570" h="76200">
                <a:moveTo>
                  <a:pt x="1494082" y="28448"/>
                </a:moveTo>
                <a:lnTo>
                  <a:pt x="1448689" y="28448"/>
                </a:lnTo>
                <a:lnTo>
                  <a:pt x="1448942" y="47498"/>
                </a:lnTo>
                <a:lnTo>
                  <a:pt x="1436211" y="47621"/>
                </a:lnTo>
                <a:lnTo>
                  <a:pt x="1436497" y="76200"/>
                </a:lnTo>
                <a:lnTo>
                  <a:pt x="1512315" y="37338"/>
                </a:lnTo>
                <a:lnTo>
                  <a:pt x="1494082" y="28448"/>
                </a:lnTo>
                <a:close/>
              </a:path>
              <a:path w="1512570" h="76200">
                <a:moveTo>
                  <a:pt x="1436020" y="28571"/>
                </a:moveTo>
                <a:lnTo>
                  <a:pt x="0" y="42545"/>
                </a:lnTo>
                <a:lnTo>
                  <a:pt x="253" y="61595"/>
                </a:lnTo>
                <a:lnTo>
                  <a:pt x="1436211" y="47621"/>
                </a:lnTo>
                <a:lnTo>
                  <a:pt x="1436020" y="28571"/>
                </a:lnTo>
                <a:close/>
              </a:path>
              <a:path w="1512570" h="76200">
                <a:moveTo>
                  <a:pt x="1448689" y="28448"/>
                </a:moveTo>
                <a:lnTo>
                  <a:pt x="1436020" y="28571"/>
                </a:lnTo>
                <a:lnTo>
                  <a:pt x="1436211" y="47621"/>
                </a:lnTo>
                <a:lnTo>
                  <a:pt x="1448942" y="47498"/>
                </a:lnTo>
                <a:lnTo>
                  <a:pt x="1448689" y="28448"/>
                </a:lnTo>
                <a:close/>
              </a:path>
              <a:path w="1512570" h="76200">
                <a:moveTo>
                  <a:pt x="1435735" y="0"/>
                </a:moveTo>
                <a:lnTo>
                  <a:pt x="1436020" y="28571"/>
                </a:lnTo>
                <a:lnTo>
                  <a:pt x="1494082" y="28448"/>
                </a:lnTo>
                <a:lnTo>
                  <a:pt x="1435735" y="0"/>
                </a:lnTo>
                <a:close/>
              </a:path>
            </a:pathLst>
          </a:custGeom>
          <a:solidFill>
            <a:srgbClr val="86DB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763648" y="3573018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612139" y="0"/>
                </a:moveTo>
                <a:lnTo>
                  <a:pt x="564301" y="1841"/>
                </a:lnTo>
                <a:lnTo>
                  <a:pt x="517470" y="7276"/>
                </a:lnTo>
                <a:lnTo>
                  <a:pt x="471782" y="16166"/>
                </a:lnTo>
                <a:lnTo>
                  <a:pt x="427373" y="28377"/>
                </a:lnTo>
                <a:lnTo>
                  <a:pt x="384379" y="43772"/>
                </a:lnTo>
                <a:lnTo>
                  <a:pt x="342937" y="62215"/>
                </a:lnTo>
                <a:lnTo>
                  <a:pt x="303181" y="83570"/>
                </a:lnTo>
                <a:lnTo>
                  <a:pt x="265250" y="107701"/>
                </a:lnTo>
                <a:lnTo>
                  <a:pt x="229278" y="134470"/>
                </a:lnTo>
                <a:lnTo>
                  <a:pt x="195401" y="163743"/>
                </a:lnTo>
                <a:lnTo>
                  <a:pt x="163757" y="195383"/>
                </a:lnTo>
                <a:lnTo>
                  <a:pt x="134480" y="229254"/>
                </a:lnTo>
                <a:lnTo>
                  <a:pt x="107708" y="265220"/>
                </a:lnTo>
                <a:lnTo>
                  <a:pt x="83575" y="303144"/>
                </a:lnTo>
                <a:lnTo>
                  <a:pt x="62218" y="342890"/>
                </a:lnTo>
                <a:lnTo>
                  <a:pt x="43774" y="384323"/>
                </a:lnTo>
                <a:lnTo>
                  <a:pt x="28378" y="427305"/>
                </a:lnTo>
                <a:lnTo>
                  <a:pt x="16167" y="471702"/>
                </a:lnTo>
                <a:lnTo>
                  <a:pt x="7276" y="517376"/>
                </a:lnTo>
                <a:lnTo>
                  <a:pt x="1841" y="564192"/>
                </a:lnTo>
                <a:lnTo>
                  <a:pt x="0" y="612013"/>
                </a:lnTo>
                <a:lnTo>
                  <a:pt x="1841" y="659851"/>
                </a:lnTo>
                <a:lnTo>
                  <a:pt x="7276" y="706682"/>
                </a:lnTo>
                <a:lnTo>
                  <a:pt x="16167" y="752370"/>
                </a:lnTo>
                <a:lnTo>
                  <a:pt x="28378" y="796779"/>
                </a:lnTo>
                <a:lnTo>
                  <a:pt x="43774" y="839773"/>
                </a:lnTo>
                <a:lnTo>
                  <a:pt x="62218" y="881215"/>
                </a:lnTo>
                <a:lnTo>
                  <a:pt x="83575" y="920971"/>
                </a:lnTo>
                <a:lnTo>
                  <a:pt x="107708" y="958902"/>
                </a:lnTo>
                <a:lnTo>
                  <a:pt x="134480" y="994874"/>
                </a:lnTo>
                <a:lnTo>
                  <a:pt x="163757" y="1028751"/>
                </a:lnTo>
                <a:lnTo>
                  <a:pt x="195401" y="1060395"/>
                </a:lnTo>
                <a:lnTo>
                  <a:pt x="229278" y="1089672"/>
                </a:lnTo>
                <a:lnTo>
                  <a:pt x="265250" y="1116444"/>
                </a:lnTo>
                <a:lnTo>
                  <a:pt x="303181" y="1140577"/>
                </a:lnTo>
                <a:lnTo>
                  <a:pt x="342937" y="1161934"/>
                </a:lnTo>
                <a:lnTo>
                  <a:pt x="384379" y="1180378"/>
                </a:lnTo>
                <a:lnTo>
                  <a:pt x="427373" y="1195774"/>
                </a:lnTo>
                <a:lnTo>
                  <a:pt x="471782" y="1207985"/>
                </a:lnTo>
                <a:lnTo>
                  <a:pt x="517470" y="1216876"/>
                </a:lnTo>
                <a:lnTo>
                  <a:pt x="564301" y="1222311"/>
                </a:lnTo>
                <a:lnTo>
                  <a:pt x="612139" y="1224153"/>
                </a:lnTo>
                <a:lnTo>
                  <a:pt x="659960" y="1222311"/>
                </a:lnTo>
                <a:lnTo>
                  <a:pt x="706776" y="1216876"/>
                </a:lnTo>
                <a:lnTo>
                  <a:pt x="752450" y="1207985"/>
                </a:lnTo>
                <a:lnTo>
                  <a:pt x="796847" y="1195774"/>
                </a:lnTo>
                <a:lnTo>
                  <a:pt x="839829" y="1180378"/>
                </a:lnTo>
                <a:lnTo>
                  <a:pt x="881262" y="1161934"/>
                </a:lnTo>
                <a:lnTo>
                  <a:pt x="921008" y="1140577"/>
                </a:lnTo>
                <a:lnTo>
                  <a:pt x="958932" y="1116444"/>
                </a:lnTo>
                <a:lnTo>
                  <a:pt x="994898" y="1089672"/>
                </a:lnTo>
                <a:lnTo>
                  <a:pt x="1028769" y="1060395"/>
                </a:lnTo>
                <a:lnTo>
                  <a:pt x="1060409" y="1028751"/>
                </a:lnTo>
                <a:lnTo>
                  <a:pt x="1089682" y="994874"/>
                </a:lnTo>
                <a:lnTo>
                  <a:pt x="1116451" y="958902"/>
                </a:lnTo>
                <a:lnTo>
                  <a:pt x="1140582" y="920971"/>
                </a:lnTo>
                <a:lnTo>
                  <a:pt x="1161937" y="881215"/>
                </a:lnTo>
                <a:lnTo>
                  <a:pt x="1180380" y="839773"/>
                </a:lnTo>
                <a:lnTo>
                  <a:pt x="1195775" y="796779"/>
                </a:lnTo>
                <a:lnTo>
                  <a:pt x="1207986" y="752370"/>
                </a:lnTo>
                <a:lnTo>
                  <a:pt x="1216876" y="706682"/>
                </a:lnTo>
                <a:lnTo>
                  <a:pt x="1222311" y="659851"/>
                </a:lnTo>
                <a:lnTo>
                  <a:pt x="1224152" y="612013"/>
                </a:lnTo>
                <a:lnTo>
                  <a:pt x="1222311" y="564192"/>
                </a:lnTo>
                <a:lnTo>
                  <a:pt x="1216876" y="517376"/>
                </a:lnTo>
                <a:lnTo>
                  <a:pt x="1207986" y="471702"/>
                </a:lnTo>
                <a:lnTo>
                  <a:pt x="1195775" y="427305"/>
                </a:lnTo>
                <a:lnTo>
                  <a:pt x="1180380" y="384323"/>
                </a:lnTo>
                <a:lnTo>
                  <a:pt x="1161937" y="342890"/>
                </a:lnTo>
                <a:lnTo>
                  <a:pt x="1140582" y="303144"/>
                </a:lnTo>
                <a:lnTo>
                  <a:pt x="1116451" y="265220"/>
                </a:lnTo>
                <a:lnTo>
                  <a:pt x="1089682" y="229254"/>
                </a:lnTo>
                <a:lnTo>
                  <a:pt x="1060409" y="195383"/>
                </a:lnTo>
                <a:lnTo>
                  <a:pt x="1028769" y="163743"/>
                </a:lnTo>
                <a:lnTo>
                  <a:pt x="994898" y="134470"/>
                </a:lnTo>
                <a:lnTo>
                  <a:pt x="958932" y="107701"/>
                </a:lnTo>
                <a:lnTo>
                  <a:pt x="921008" y="83570"/>
                </a:lnTo>
                <a:lnTo>
                  <a:pt x="881262" y="62215"/>
                </a:lnTo>
                <a:lnTo>
                  <a:pt x="839829" y="43772"/>
                </a:lnTo>
                <a:lnTo>
                  <a:pt x="796847" y="28377"/>
                </a:lnTo>
                <a:lnTo>
                  <a:pt x="752450" y="16166"/>
                </a:lnTo>
                <a:lnTo>
                  <a:pt x="706776" y="7276"/>
                </a:lnTo>
                <a:lnTo>
                  <a:pt x="659960" y="1841"/>
                </a:lnTo>
                <a:lnTo>
                  <a:pt x="612139" y="0"/>
                </a:lnTo>
                <a:close/>
              </a:path>
            </a:pathLst>
          </a:custGeom>
          <a:solidFill>
            <a:srgbClr val="D6F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763648" y="3573018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0" y="612013"/>
                </a:moveTo>
                <a:lnTo>
                  <a:pt x="1841" y="564192"/>
                </a:lnTo>
                <a:lnTo>
                  <a:pt x="7276" y="517376"/>
                </a:lnTo>
                <a:lnTo>
                  <a:pt x="16167" y="471702"/>
                </a:lnTo>
                <a:lnTo>
                  <a:pt x="28378" y="427305"/>
                </a:lnTo>
                <a:lnTo>
                  <a:pt x="43774" y="384323"/>
                </a:lnTo>
                <a:lnTo>
                  <a:pt x="62218" y="342890"/>
                </a:lnTo>
                <a:lnTo>
                  <a:pt x="83575" y="303144"/>
                </a:lnTo>
                <a:lnTo>
                  <a:pt x="107708" y="265220"/>
                </a:lnTo>
                <a:lnTo>
                  <a:pt x="134480" y="229254"/>
                </a:lnTo>
                <a:lnTo>
                  <a:pt x="163757" y="195383"/>
                </a:lnTo>
                <a:lnTo>
                  <a:pt x="195401" y="163743"/>
                </a:lnTo>
                <a:lnTo>
                  <a:pt x="229278" y="134470"/>
                </a:lnTo>
                <a:lnTo>
                  <a:pt x="265250" y="107701"/>
                </a:lnTo>
                <a:lnTo>
                  <a:pt x="303181" y="83570"/>
                </a:lnTo>
                <a:lnTo>
                  <a:pt x="342937" y="62215"/>
                </a:lnTo>
                <a:lnTo>
                  <a:pt x="384379" y="43772"/>
                </a:lnTo>
                <a:lnTo>
                  <a:pt x="427373" y="28377"/>
                </a:lnTo>
                <a:lnTo>
                  <a:pt x="471782" y="16166"/>
                </a:lnTo>
                <a:lnTo>
                  <a:pt x="517470" y="7276"/>
                </a:lnTo>
                <a:lnTo>
                  <a:pt x="564301" y="1841"/>
                </a:lnTo>
                <a:lnTo>
                  <a:pt x="612139" y="0"/>
                </a:lnTo>
                <a:lnTo>
                  <a:pt x="659960" y="1841"/>
                </a:lnTo>
                <a:lnTo>
                  <a:pt x="706776" y="7276"/>
                </a:lnTo>
                <a:lnTo>
                  <a:pt x="752450" y="16166"/>
                </a:lnTo>
                <a:lnTo>
                  <a:pt x="796847" y="28377"/>
                </a:lnTo>
                <a:lnTo>
                  <a:pt x="839829" y="43772"/>
                </a:lnTo>
                <a:lnTo>
                  <a:pt x="881262" y="62215"/>
                </a:lnTo>
                <a:lnTo>
                  <a:pt x="921008" y="83570"/>
                </a:lnTo>
                <a:lnTo>
                  <a:pt x="958932" y="107701"/>
                </a:lnTo>
                <a:lnTo>
                  <a:pt x="994898" y="134470"/>
                </a:lnTo>
                <a:lnTo>
                  <a:pt x="1028769" y="163743"/>
                </a:lnTo>
                <a:lnTo>
                  <a:pt x="1060409" y="195383"/>
                </a:lnTo>
                <a:lnTo>
                  <a:pt x="1089682" y="229254"/>
                </a:lnTo>
                <a:lnTo>
                  <a:pt x="1116451" y="265220"/>
                </a:lnTo>
                <a:lnTo>
                  <a:pt x="1140582" y="303144"/>
                </a:lnTo>
                <a:lnTo>
                  <a:pt x="1161937" y="342890"/>
                </a:lnTo>
                <a:lnTo>
                  <a:pt x="1180380" y="384323"/>
                </a:lnTo>
                <a:lnTo>
                  <a:pt x="1195775" y="427305"/>
                </a:lnTo>
                <a:lnTo>
                  <a:pt x="1207986" y="471702"/>
                </a:lnTo>
                <a:lnTo>
                  <a:pt x="1216876" y="517376"/>
                </a:lnTo>
                <a:lnTo>
                  <a:pt x="1222311" y="564192"/>
                </a:lnTo>
                <a:lnTo>
                  <a:pt x="1224152" y="612013"/>
                </a:lnTo>
                <a:lnTo>
                  <a:pt x="1222311" y="659851"/>
                </a:lnTo>
                <a:lnTo>
                  <a:pt x="1216876" y="706682"/>
                </a:lnTo>
                <a:lnTo>
                  <a:pt x="1207986" y="752370"/>
                </a:lnTo>
                <a:lnTo>
                  <a:pt x="1195775" y="796779"/>
                </a:lnTo>
                <a:lnTo>
                  <a:pt x="1180380" y="839773"/>
                </a:lnTo>
                <a:lnTo>
                  <a:pt x="1161937" y="881215"/>
                </a:lnTo>
                <a:lnTo>
                  <a:pt x="1140582" y="920971"/>
                </a:lnTo>
                <a:lnTo>
                  <a:pt x="1116451" y="958902"/>
                </a:lnTo>
                <a:lnTo>
                  <a:pt x="1089682" y="994874"/>
                </a:lnTo>
                <a:lnTo>
                  <a:pt x="1060409" y="1028751"/>
                </a:lnTo>
                <a:lnTo>
                  <a:pt x="1028769" y="1060395"/>
                </a:lnTo>
                <a:lnTo>
                  <a:pt x="994898" y="1089672"/>
                </a:lnTo>
                <a:lnTo>
                  <a:pt x="958932" y="1116444"/>
                </a:lnTo>
                <a:lnTo>
                  <a:pt x="921008" y="1140577"/>
                </a:lnTo>
                <a:lnTo>
                  <a:pt x="881262" y="1161934"/>
                </a:lnTo>
                <a:lnTo>
                  <a:pt x="839829" y="1180378"/>
                </a:lnTo>
                <a:lnTo>
                  <a:pt x="796847" y="1195774"/>
                </a:lnTo>
                <a:lnTo>
                  <a:pt x="752450" y="1207985"/>
                </a:lnTo>
                <a:lnTo>
                  <a:pt x="706776" y="1216876"/>
                </a:lnTo>
                <a:lnTo>
                  <a:pt x="659960" y="1222311"/>
                </a:lnTo>
                <a:lnTo>
                  <a:pt x="612139" y="1224153"/>
                </a:lnTo>
                <a:lnTo>
                  <a:pt x="564301" y="1222311"/>
                </a:lnTo>
                <a:lnTo>
                  <a:pt x="517470" y="1216876"/>
                </a:lnTo>
                <a:lnTo>
                  <a:pt x="471782" y="1207985"/>
                </a:lnTo>
                <a:lnTo>
                  <a:pt x="427373" y="1195774"/>
                </a:lnTo>
                <a:lnTo>
                  <a:pt x="384379" y="1180378"/>
                </a:lnTo>
                <a:lnTo>
                  <a:pt x="342937" y="1161934"/>
                </a:lnTo>
                <a:lnTo>
                  <a:pt x="303181" y="1140577"/>
                </a:lnTo>
                <a:lnTo>
                  <a:pt x="265250" y="1116444"/>
                </a:lnTo>
                <a:lnTo>
                  <a:pt x="229278" y="1089672"/>
                </a:lnTo>
                <a:lnTo>
                  <a:pt x="195401" y="1060395"/>
                </a:lnTo>
                <a:lnTo>
                  <a:pt x="163757" y="1028751"/>
                </a:lnTo>
                <a:lnTo>
                  <a:pt x="134480" y="994874"/>
                </a:lnTo>
                <a:lnTo>
                  <a:pt x="107708" y="958902"/>
                </a:lnTo>
                <a:lnTo>
                  <a:pt x="83575" y="920971"/>
                </a:lnTo>
                <a:lnTo>
                  <a:pt x="62218" y="881215"/>
                </a:lnTo>
                <a:lnTo>
                  <a:pt x="43774" y="839773"/>
                </a:lnTo>
                <a:lnTo>
                  <a:pt x="28378" y="796779"/>
                </a:lnTo>
                <a:lnTo>
                  <a:pt x="16167" y="752370"/>
                </a:lnTo>
                <a:lnTo>
                  <a:pt x="7276" y="706682"/>
                </a:lnTo>
                <a:lnTo>
                  <a:pt x="1841" y="659851"/>
                </a:lnTo>
                <a:lnTo>
                  <a:pt x="0" y="612013"/>
                </a:lnTo>
                <a:close/>
              </a:path>
            </a:pathLst>
          </a:custGeom>
          <a:ln w="25399">
            <a:solidFill>
              <a:srgbClr val="39C18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763648" y="5373243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612139" y="0"/>
                </a:moveTo>
                <a:lnTo>
                  <a:pt x="564301" y="1841"/>
                </a:lnTo>
                <a:lnTo>
                  <a:pt x="517470" y="7274"/>
                </a:lnTo>
                <a:lnTo>
                  <a:pt x="471782" y="16163"/>
                </a:lnTo>
                <a:lnTo>
                  <a:pt x="427373" y="28372"/>
                </a:lnTo>
                <a:lnTo>
                  <a:pt x="384379" y="43765"/>
                </a:lnTo>
                <a:lnTo>
                  <a:pt x="342937" y="62205"/>
                </a:lnTo>
                <a:lnTo>
                  <a:pt x="303181" y="83557"/>
                </a:lnTo>
                <a:lnTo>
                  <a:pt x="265250" y="107685"/>
                </a:lnTo>
                <a:lnTo>
                  <a:pt x="229278" y="134452"/>
                </a:lnTo>
                <a:lnTo>
                  <a:pt x="195401" y="163723"/>
                </a:lnTo>
                <a:lnTo>
                  <a:pt x="163757" y="195362"/>
                </a:lnTo>
                <a:lnTo>
                  <a:pt x="134480" y="229232"/>
                </a:lnTo>
                <a:lnTo>
                  <a:pt x="107708" y="265198"/>
                </a:lnTo>
                <a:lnTo>
                  <a:pt x="83575" y="303123"/>
                </a:lnTo>
                <a:lnTo>
                  <a:pt x="62218" y="342872"/>
                </a:lnTo>
                <a:lnTo>
                  <a:pt x="43774" y="384308"/>
                </a:lnTo>
                <a:lnTo>
                  <a:pt x="28378" y="427295"/>
                </a:lnTo>
                <a:lnTo>
                  <a:pt x="16167" y="471698"/>
                </a:lnTo>
                <a:lnTo>
                  <a:pt x="7276" y="517380"/>
                </a:lnTo>
                <a:lnTo>
                  <a:pt x="1841" y="564205"/>
                </a:lnTo>
                <a:lnTo>
                  <a:pt x="0" y="612038"/>
                </a:lnTo>
                <a:lnTo>
                  <a:pt x="1841" y="659871"/>
                </a:lnTo>
                <a:lnTo>
                  <a:pt x="7276" y="706697"/>
                </a:lnTo>
                <a:lnTo>
                  <a:pt x="16167" y="752380"/>
                </a:lnTo>
                <a:lnTo>
                  <a:pt x="28378" y="796784"/>
                </a:lnTo>
                <a:lnTo>
                  <a:pt x="43774" y="839773"/>
                </a:lnTo>
                <a:lnTo>
                  <a:pt x="62218" y="881212"/>
                </a:lnTo>
                <a:lnTo>
                  <a:pt x="83575" y="920963"/>
                </a:lnTo>
                <a:lnTo>
                  <a:pt x="107708" y="958890"/>
                </a:lnTo>
                <a:lnTo>
                  <a:pt x="134480" y="994859"/>
                </a:lnTo>
                <a:lnTo>
                  <a:pt x="163757" y="1028731"/>
                </a:lnTo>
                <a:lnTo>
                  <a:pt x="195401" y="1060373"/>
                </a:lnTo>
                <a:lnTo>
                  <a:pt x="229278" y="1089647"/>
                </a:lnTo>
                <a:lnTo>
                  <a:pt x="265250" y="1116417"/>
                </a:lnTo>
                <a:lnTo>
                  <a:pt x="303181" y="1140547"/>
                </a:lnTo>
                <a:lnTo>
                  <a:pt x="342937" y="1161901"/>
                </a:lnTo>
                <a:lnTo>
                  <a:pt x="384379" y="1180344"/>
                </a:lnTo>
                <a:lnTo>
                  <a:pt x="427373" y="1195738"/>
                </a:lnTo>
                <a:lnTo>
                  <a:pt x="471782" y="1207949"/>
                </a:lnTo>
                <a:lnTo>
                  <a:pt x="517470" y="1216839"/>
                </a:lnTo>
                <a:lnTo>
                  <a:pt x="564301" y="1222273"/>
                </a:lnTo>
                <a:lnTo>
                  <a:pt x="612139" y="1224114"/>
                </a:lnTo>
                <a:lnTo>
                  <a:pt x="659960" y="1222273"/>
                </a:lnTo>
                <a:lnTo>
                  <a:pt x="706776" y="1216839"/>
                </a:lnTo>
                <a:lnTo>
                  <a:pt x="752450" y="1207949"/>
                </a:lnTo>
                <a:lnTo>
                  <a:pt x="796847" y="1195738"/>
                </a:lnTo>
                <a:lnTo>
                  <a:pt x="839829" y="1180344"/>
                </a:lnTo>
                <a:lnTo>
                  <a:pt x="881262" y="1161901"/>
                </a:lnTo>
                <a:lnTo>
                  <a:pt x="921008" y="1140547"/>
                </a:lnTo>
                <a:lnTo>
                  <a:pt x="958932" y="1116417"/>
                </a:lnTo>
                <a:lnTo>
                  <a:pt x="994898" y="1089647"/>
                </a:lnTo>
                <a:lnTo>
                  <a:pt x="1028769" y="1060373"/>
                </a:lnTo>
                <a:lnTo>
                  <a:pt x="1060409" y="1028731"/>
                </a:lnTo>
                <a:lnTo>
                  <a:pt x="1089682" y="994859"/>
                </a:lnTo>
                <a:lnTo>
                  <a:pt x="1116451" y="958890"/>
                </a:lnTo>
                <a:lnTo>
                  <a:pt x="1140582" y="920963"/>
                </a:lnTo>
                <a:lnTo>
                  <a:pt x="1161937" y="881212"/>
                </a:lnTo>
                <a:lnTo>
                  <a:pt x="1180380" y="839773"/>
                </a:lnTo>
                <a:lnTo>
                  <a:pt x="1195775" y="796784"/>
                </a:lnTo>
                <a:lnTo>
                  <a:pt x="1207986" y="752380"/>
                </a:lnTo>
                <a:lnTo>
                  <a:pt x="1216876" y="706697"/>
                </a:lnTo>
                <a:lnTo>
                  <a:pt x="1222311" y="659871"/>
                </a:lnTo>
                <a:lnTo>
                  <a:pt x="1224152" y="612038"/>
                </a:lnTo>
                <a:lnTo>
                  <a:pt x="1222311" y="564205"/>
                </a:lnTo>
                <a:lnTo>
                  <a:pt x="1216876" y="517380"/>
                </a:lnTo>
                <a:lnTo>
                  <a:pt x="1207986" y="471698"/>
                </a:lnTo>
                <a:lnTo>
                  <a:pt x="1195775" y="427295"/>
                </a:lnTo>
                <a:lnTo>
                  <a:pt x="1180380" y="384308"/>
                </a:lnTo>
                <a:lnTo>
                  <a:pt x="1161937" y="342872"/>
                </a:lnTo>
                <a:lnTo>
                  <a:pt x="1140582" y="303123"/>
                </a:lnTo>
                <a:lnTo>
                  <a:pt x="1116451" y="265198"/>
                </a:lnTo>
                <a:lnTo>
                  <a:pt x="1089682" y="229232"/>
                </a:lnTo>
                <a:lnTo>
                  <a:pt x="1060409" y="195362"/>
                </a:lnTo>
                <a:lnTo>
                  <a:pt x="1028769" y="163723"/>
                </a:lnTo>
                <a:lnTo>
                  <a:pt x="994898" y="134452"/>
                </a:lnTo>
                <a:lnTo>
                  <a:pt x="958932" y="107685"/>
                </a:lnTo>
                <a:lnTo>
                  <a:pt x="921008" y="83557"/>
                </a:lnTo>
                <a:lnTo>
                  <a:pt x="881262" y="62205"/>
                </a:lnTo>
                <a:lnTo>
                  <a:pt x="839829" y="43765"/>
                </a:lnTo>
                <a:lnTo>
                  <a:pt x="796847" y="28372"/>
                </a:lnTo>
                <a:lnTo>
                  <a:pt x="752450" y="16163"/>
                </a:lnTo>
                <a:lnTo>
                  <a:pt x="706776" y="7274"/>
                </a:lnTo>
                <a:lnTo>
                  <a:pt x="659960" y="1841"/>
                </a:lnTo>
                <a:lnTo>
                  <a:pt x="612139" y="0"/>
                </a:lnTo>
                <a:close/>
              </a:path>
            </a:pathLst>
          </a:custGeom>
          <a:solidFill>
            <a:srgbClr val="D6F3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763648" y="5373243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0" y="612038"/>
                </a:moveTo>
                <a:lnTo>
                  <a:pt x="1841" y="564205"/>
                </a:lnTo>
                <a:lnTo>
                  <a:pt x="7276" y="517380"/>
                </a:lnTo>
                <a:lnTo>
                  <a:pt x="16167" y="471698"/>
                </a:lnTo>
                <a:lnTo>
                  <a:pt x="28378" y="427295"/>
                </a:lnTo>
                <a:lnTo>
                  <a:pt x="43774" y="384308"/>
                </a:lnTo>
                <a:lnTo>
                  <a:pt x="62218" y="342872"/>
                </a:lnTo>
                <a:lnTo>
                  <a:pt x="83575" y="303123"/>
                </a:lnTo>
                <a:lnTo>
                  <a:pt x="107708" y="265198"/>
                </a:lnTo>
                <a:lnTo>
                  <a:pt x="134480" y="229232"/>
                </a:lnTo>
                <a:lnTo>
                  <a:pt x="163757" y="195362"/>
                </a:lnTo>
                <a:lnTo>
                  <a:pt x="195401" y="163723"/>
                </a:lnTo>
                <a:lnTo>
                  <a:pt x="229278" y="134452"/>
                </a:lnTo>
                <a:lnTo>
                  <a:pt x="265250" y="107685"/>
                </a:lnTo>
                <a:lnTo>
                  <a:pt x="303181" y="83557"/>
                </a:lnTo>
                <a:lnTo>
                  <a:pt x="342937" y="62205"/>
                </a:lnTo>
                <a:lnTo>
                  <a:pt x="384379" y="43765"/>
                </a:lnTo>
                <a:lnTo>
                  <a:pt x="427373" y="28372"/>
                </a:lnTo>
                <a:lnTo>
                  <a:pt x="471782" y="16163"/>
                </a:lnTo>
                <a:lnTo>
                  <a:pt x="517470" y="7274"/>
                </a:lnTo>
                <a:lnTo>
                  <a:pt x="564301" y="1841"/>
                </a:lnTo>
                <a:lnTo>
                  <a:pt x="612139" y="0"/>
                </a:lnTo>
                <a:lnTo>
                  <a:pt x="659960" y="1841"/>
                </a:lnTo>
                <a:lnTo>
                  <a:pt x="706776" y="7274"/>
                </a:lnTo>
                <a:lnTo>
                  <a:pt x="752450" y="16163"/>
                </a:lnTo>
                <a:lnTo>
                  <a:pt x="796847" y="28372"/>
                </a:lnTo>
                <a:lnTo>
                  <a:pt x="839829" y="43765"/>
                </a:lnTo>
                <a:lnTo>
                  <a:pt x="881262" y="62205"/>
                </a:lnTo>
                <a:lnTo>
                  <a:pt x="921008" y="83557"/>
                </a:lnTo>
                <a:lnTo>
                  <a:pt x="958932" y="107685"/>
                </a:lnTo>
                <a:lnTo>
                  <a:pt x="994898" y="134452"/>
                </a:lnTo>
                <a:lnTo>
                  <a:pt x="1028769" y="163723"/>
                </a:lnTo>
                <a:lnTo>
                  <a:pt x="1060409" y="195362"/>
                </a:lnTo>
                <a:lnTo>
                  <a:pt x="1089682" y="229232"/>
                </a:lnTo>
                <a:lnTo>
                  <a:pt x="1116451" y="265198"/>
                </a:lnTo>
                <a:lnTo>
                  <a:pt x="1140582" y="303123"/>
                </a:lnTo>
                <a:lnTo>
                  <a:pt x="1161937" y="342872"/>
                </a:lnTo>
                <a:lnTo>
                  <a:pt x="1180380" y="384308"/>
                </a:lnTo>
                <a:lnTo>
                  <a:pt x="1195775" y="427295"/>
                </a:lnTo>
                <a:lnTo>
                  <a:pt x="1207986" y="471698"/>
                </a:lnTo>
                <a:lnTo>
                  <a:pt x="1216876" y="517380"/>
                </a:lnTo>
                <a:lnTo>
                  <a:pt x="1222311" y="564205"/>
                </a:lnTo>
                <a:lnTo>
                  <a:pt x="1224152" y="612038"/>
                </a:lnTo>
                <a:lnTo>
                  <a:pt x="1222311" y="659871"/>
                </a:lnTo>
                <a:lnTo>
                  <a:pt x="1216876" y="706697"/>
                </a:lnTo>
                <a:lnTo>
                  <a:pt x="1207986" y="752380"/>
                </a:lnTo>
                <a:lnTo>
                  <a:pt x="1195775" y="796784"/>
                </a:lnTo>
                <a:lnTo>
                  <a:pt x="1180380" y="839773"/>
                </a:lnTo>
                <a:lnTo>
                  <a:pt x="1161937" y="881212"/>
                </a:lnTo>
                <a:lnTo>
                  <a:pt x="1140582" y="920963"/>
                </a:lnTo>
                <a:lnTo>
                  <a:pt x="1116451" y="958890"/>
                </a:lnTo>
                <a:lnTo>
                  <a:pt x="1089682" y="994859"/>
                </a:lnTo>
                <a:lnTo>
                  <a:pt x="1060409" y="1028731"/>
                </a:lnTo>
                <a:lnTo>
                  <a:pt x="1028769" y="1060373"/>
                </a:lnTo>
                <a:lnTo>
                  <a:pt x="994898" y="1089647"/>
                </a:lnTo>
                <a:lnTo>
                  <a:pt x="958932" y="1116417"/>
                </a:lnTo>
                <a:lnTo>
                  <a:pt x="921008" y="1140547"/>
                </a:lnTo>
                <a:lnTo>
                  <a:pt x="881262" y="1161901"/>
                </a:lnTo>
                <a:lnTo>
                  <a:pt x="839829" y="1180344"/>
                </a:lnTo>
                <a:lnTo>
                  <a:pt x="796847" y="1195738"/>
                </a:lnTo>
                <a:lnTo>
                  <a:pt x="752450" y="1207949"/>
                </a:lnTo>
                <a:lnTo>
                  <a:pt x="706776" y="1216839"/>
                </a:lnTo>
                <a:lnTo>
                  <a:pt x="659960" y="1222273"/>
                </a:lnTo>
                <a:lnTo>
                  <a:pt x="612139" y="1224114"/>
                </a:lnTo>
                <a:lnTo>
                  <a:pt x="564301" y="1222273"/>
                </a:lnTo>
                <a:lnTo>
                  <a:pt x="517470" y="1216839"/>
                </a:lnTo>
                <a:lnTo>
                  <a:pt x="471782" y="1207949"/>
                </a:lnTo>
                <a:lnTo>
                  <a:pt x="427373" y="1195738"/>
                </a:lnTo>
                <a:lnTo>
                  <a:pt x="384379" y="1180344"/>
                </a:lnTo>
                <a:lnTo>
                  <a:pt x="342937" y="1161901"/>
                </a:lnTo>
                <a:lnTo>
                  <a:pt x="303181" y="1140547"/>
                </a:lnTo>
                <a:lnTo>
                  <a:pt x="265250" y="1116417"/>
                </a:lnTo>
                <a:lnTo>
                  <a:pt x="229278" y="1089647"/>
                </a:lnTo>
                <a:lnTo>
                  <a:pt x="195401" y="1060373"/>
                </a:lnTo>
                <a:lnTo>
                  <a:pt x="163757" y="1028731"/>
                </a:lnTo>
                <a:lnTo>
                  <a:pt x="134480" y="994859"/>
                </a:lnTo>
                <a:lnTo>
                  <a:pt x="107708" y="958890"/>
                </a:lnTo>
                <a:lnTo>
                  <a:pt x="83575" y="920963"/>
                </a:lnTo>
                <a:lnTo>
                  <a:pt x="62218" y="881212"/>
                </a:lnTo>
                <a:lnTo>
                  <a:pt x="43774" y="839773"/>
                </a:lnTo>
                <a:lnTo>
                  <a:pt x="28378" y="796784"/>
                </a:lnTo>
                <a:lnTo>
                  <a:pt x="16167" y="752380"/>
                </a:lnTo>
                <a:lnTo>
                  <a:pt x="7276" y="706697"/>
                </a:lnTo>
                <a:lnTo>
                  <a:pt x="1841" y="659871"/>
                </a:lnTo>
                <a:lnTo>
                  <a:pt x="0" y="612038"/>
                </a:lnTo>
                <a:close/>
              </a:path>
            </a:pathLst>
          </a:custGeom>
          <a:ln w="25400">
            <a:solidFill>
              <a:srgbClr val="39C18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059811" y="4509135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612139" y="0"/>
                </a:moveTo>
                <a:lnTo>
                  <a:pt x="564301" y="1841"/>
                </a:lnTo>
                <a:lnTo>
                  <a:pt x="517470" y="7276"/>
                </a:lnTo>
                <a:lnTo>
                  <a:pt x="471782" y="16166"/>
                </a:lnTo>
                <a:lnTo>
                  <a:pt x="427373" y="28377"/>
                </a:lnTo>
                <a:lnTo>
                  <a:pt x="384379" y="43772"/>
                </a:lnTo>
                <a:lnTo>
                  <a:pt x="342937" y="62215"/>
                </a:lnTo>
                <a:lnTo>
                  <a:pt x="303181" y="83570"/>
                </a:lnTo>
                <a:lnTo>
                  <a:pt x="265250" y="107701"/>
                </a:lnTo>
                <a:lnTo>
                  <a:pt x="229278" y="134470"/>
                </a:lnTo>
                <a:lnTo>
                  <a:pt x="195401" y="163743"/>
                </a:lnTo>
                <a:lnTo>
                  <a:pt x="163757" y="195383"/>
                </a:lnTo>
                <a:lnTo>
                  <a:pt x="134480" y="229254"/>
                </a:lnTo>
                <a:lnTo>
                  <a:pt x="107708" y="265220"/>
                </a:lnTo>
                <a:lnTo>
                  <a:pt x="83575" y="303144"/>
                </a:lnTo>
                <a:lnTo>
                  <a:pt x="62218" y="342890"/>
                </a:lnTo>
                <a:lnTo>
                  <a:pt x="43774" y="384323"/>
                </a:lnTo>
                <a:lnTo>
                  <a:pt x="28378" y="427305"/>
                </a:lnTo>
                <a:lnTo>
                  <a:pt x="16167" y="471702"/>
                </a:lnTo>
                <a:lnTo>
                  <a:pt x="7276" y="517376"/>
                </a:lnTo>
                <a:lnTo>
                  <a:pt x="1841" y="564192"/>
                </a:lnTo>
                <a:lnTo>
                  <a:pt x="0" y="612013"/>
                </a:lnTo>
                <a:lnTo>
                  <a:pt x="1841" y="659851"/>
                </a:lnTo>
                <a:lnTo>
                  <a:pt x="7276" y="706681"/>
                </a:lnTo>
                <a:lnTo>
                  <a:pt x="16167" y="752369"/>
                </a:lnTo>
                <a:lnTo>
                  <a:pt x="28378" y="796777"/>
                </a:lnTo>
                <a:lnTo>
                  <a:pt x="43774" y="839769"/>
                </a:lnTo>
                <a:lnTo>
                  <a:pt x="62218" y="881210"/>
                </a:lnTo>
                <a:lnTo>
                  <a:pt x="83575" y="920964"/>
                </a:lnTo>
                <a:lnTo>
                  <a:pt x="107708" y="958894"/>
                </a:lnTo>
                <a:lnTo>
                  <a:pt x="134480" y="994864"/>
                </a:lnTo>
                <a:lnTo>
                  <a:pt x="163757" y="1028739"/>
                </a:lnTo>
                <a:lnTo>
                  <a:pt x="195401" y="1060381"/>
                </a:lnTo>
                <a:lnTo>
                  <a:pt x="229278" y="1089656"/>
                </a:lnTo>
                <a:lnTo>
                  <a:pt x="265250" y="1116427"/>
                </a:lnTo>
                <a:lnTo>
                  <a:pt x="303181" y="1140558"/>
                </a:lnTo>
                <a:lnTo>
                  <a:pt x="342937" y="1161913"/>
                </a:lnTo>
                <a:lnTo>
                  <a:pt x="384379" y="1180356"/>
                </a:lnTo>
                <a:lnTo>
                  <a:pt x="427373" y="1195751"/>
                </a:lnTo>
                <a:lnTo>
                  <a:pt x="471782" y="1207961"/>
                </a:lnTo>
                <a:lnTo>
                  <a:pt x="517470" y="1216852"/>
                </a:lnTo>
                <a:lnTo>
                  <a:pt x="564301" y="1222286"/>
                </a:lnTo>
                <a:lnTo>
                  <a:pt x="612139" y="1224127"/>
                </a:lnTo>
                <a:lnTo>
                  <a:pt x="659960" y="1222286"/>
                </a:lnTo>
                <a:lnTo>
                  <a:pt x="706776" y="1216852"/>
                </a:lnTo>
                <a:lnTo>
                  <a:pt x="752450" y="1207961"/>
                </a:lnTo>
                <a:lnTo>
                  <a:pt x="796847" y="1195751"/>
                </a:lnTo>
                <a:lnTo>
                  <a:pt x="839829" y="1180356"/>
                </a:lnTo>
                <a:lnTo>
                  <a:pt x="881262" y="1161913"/>
                </a:lnTo>
                <a:lnTo>
                  <a:pt x="921008" y="1140558"/>
                </a:lnTo>
                <a:lnTo>
                  <a:pt x="958932" y="1116427"/>
                </a:lnTo>
                <a:lnTo>
                  <a:pt x="994898" y="1089656"/>
                </a:lnTo>
                <a:lnTo>
                  <a:pt x="1028769" y="1060381"/>
                </a:lnTo>
                <a:lnTo>
                  <a:pt x="1060409" y="1028739"/>
                </a:lnTo>
                <a:lnTo>
                  <a:pt x="1089682" y="994864"/>
                </a:lnTo>
                <a:lnTo>
                  <a:pt x="1116451" y="958894"/>
                </a:lnTo>
                <a:lnTo>
                  <a:pt x="1140582" y="920964"/>
                </a:lnTo>
                <a:lnTo>
                  <a:pt x="1161937" y="881210"/>
                </a:lnTo>
                <a:lnTo>
                  <a:pt x="1180380" y="839769"/>
                </a:lnTo>
                <a:lnTo>
                  <a:pt x="1195775" y="796777"/>
                </a:lnTo>
                <a:lnTo>
                  <a:pt x="1207986" y="752369"/>
                </a:lnTo>
                <a:lnTo>
                  <a:pt x="1216876" y="706681"/>
                </a:lnTo>
                <a:lnTo>
                  <a:pt x="1222311" y="659851"/>
                </a:lnTo>
                <a:lnTo>
                  <a:pt x="1224152" y="612013"/>
                </a:lnTo>
                <a:lnTo>
                  <a:pt x="1222311" y="564192"/>
                </a:lnTo>
                <a:lnTo>
                  <a:pt x="1216876" y="517376"/>
                </a:lnTo>
                <a:lnTo>
                  <a:pt x="1207986" y="471702"/>
                </a:lnTo>
                <a:lnTo>
                  <a:pt x="1195775" y="427305"/>
                </a:lnTo>
                <a:lnTo>
                  <a:pt x="1180380" y="384323"/>
                </a:lnTo>
                <a:lnTo>
                  <a:pt x="1161937" y="342890"/>
                </a:lnTo>
                <a:lnTo>
                  <a:pt x="1140582" y="303144"/>
                </a:lnTo>
                <a:lnTo>
                  <a:pt x="1116451" y="265220"/>
                </a:lnTo>
                <a:lnTo>
                  <a:pt x="1089682" y="229254"/>
                </a:lnTo>
                <a:lnTo>
                  <a:pt x="1060409" y="195383"/>
                </a:lnTo>
                <a:lnTo>
                  <a:pt x="1028769" y="163743"/>
                </a:lnTo>
                <a:lnTo>
                  <a:pt x="994898" y="134470"/>
                </a:lnTo>
                <a:lnTo>
                  <a:pt x="958932" y="107701"/>
                </a:lnTo>
                <a:lnTo>
                  <a:pt x="921008" y="83570"/>
                </a:lnTo>
                <a:lnTo>
                  <a:pt x="881262" y="62215"/>
                </a:lnTo>
                <a:lnTo>
                  <a:pt x="839829" y="43772"/>
                </a:lnTo>
                <a:lnTo>
                  <a:pt x="796847" y="28377"/>
                </a:lnTo>
                <a:lnTo>
                  <a:pt x="752450" y="16166"/>
                </a:lnTo>
                <a:lnTo>
                  <a:pt x="706776" y="7276"/>
                </a:lnTo>
                <a:lnTo>
                  <a:pt x="659960" y="1841"/>
                </a:lnTo>
                <a:lnTo>
                  <a:pt x="612139" y="0"/>
                </a:lnTo>
                <a:close/>
              </a:path>
            </a:pathLst>
          </a:custGeom>
          <a:solidFill>
            <a:srgbClr val="D6F3E6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00CC99"/>
              </a:solidFill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3059811" y="4509135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0" y="612013"/>
                </a:moveTo>
                <a:lnTo>
                  <a:pt x="1841" y="564192"/>
                </a:lnTo>
                <a:lnTo>
                  <a:pt x="7276" y="517376"/>
                </a:lnTo>
                <a:lnTo>
                  <a:pt x="16167" y="471702"/>
                </a:lnTo>
                <a:lnTo>
                  <a:pt x="28378" y="427305"/>
                </a:lnTo>
                <a:lnTo>
                  <a:pt x="43774" y="384323"/>
                </a:lnTo>
                <a:lnTo>
                  <a:pt x="62218" y="342890"/>
                </a:lnTo>
                <a:lnTo>
                  <a:pt x="83575" y="303144"/>
                </a:lnTo>
                <a:lnTo>
                  <a:pt x="107708" y="265220"/>
                </a:lnTo>
                <a:lnTo>
                  <a:pt x="134480" y="229254"/>
                </a:lnTo>
                <a:lnTo>
                  <a:pt x="163757" y="195383"/>
                </a:lnTo>
                <a:lnTo>
                  <a:pt x="195401" y="163743"/>
                </a:lnTo>
                <a:lnTo>
                  <a:pt x="229278" y="134470"/>
                </a:lnTo>
                <a:lnTo>
                  <a:pt x="265250" y="107701"/>
                </a:lnTo>
                <a:lnTo>
                  <a:pt x="303181" y="83570"/>
                </a:lnTo>
                <a:lnTo>
                  <a:pt x="342937" y="62215"/>
                </a:lnTo>
                <a:lnTo>
                  <a:pt x="384379" y="43772"/>
                </a:lnTo>
                <a:lnTo>
                  <a:pt x="427373" y="28377"/>
                </a:lnTo>
                <a:lnTo>
                  <a:pt x="471782" y="16166"/>
                </a:lnTo>
                <a:lnTo>
                  <a:pt x="517470" y="7276"/>
                </a:lnTo>
                <a:lnTo>
                  <a:pt x="564301" y="1841"/>
                </a:lnTo>
                <a:lnTo>
                  <a:pt x="612139" y="0"/>
                </a:lnTo>
                <a:lnTo>
                  <a:pt x="659960" y="1841"/>
                </a:lnTo>
                <a:lnTo>
                  <a:pt x="706776" y="7276"/>
                </a:lnTo>
                <a:lnTo>
                  <a:pt x="752450" y="16166"/>
                </a:lnTo>
                <a:lnTo>
                  <a:pt x="796847" y="28377"/>
                </a:lnTo>
                <a:lnTo>
                  <a:pt x="839829" y="43772"/>
                </a:lnTo>
                <a:lnTo>
                  <a:pt x="881262" y="62215"/>
                </a:lnTo>
                <a:lnTo>
                  <a:pt x="921008" y="83570"/>
                </a:lnTo>
                <a:lnTo>
                  <a:pt x="958932" y="107701"/>
                </a:lnTo>
                <a:lnTo>
                  <a:pt x="994898" y="134470"/>
                </a:lnTo>
                <a:lnTo>
                  <a:pt x="1028769" y="163743"/>
                </a:lnTo>
                <a:lnTo>
                  <a:pt x="1060409" y="195383"/>
                </a:lnTo>
                <a:lnTo>
                  <a:pt x="1089682" y="229254"/>
                </a:lnTo>
                <a:lnTo>
                  <a:pt x="1116451" y="265220"/>
                </a:lnTo>
                <a:lnTo>
                  <a:pt x="1140582" y="303144"/>
                </a:lnTo>
                <a:lnTo>
                  <a:pt x="1161937" y="342890"/>
                </a:lnTo>
                <a:lnTo>
                  <a:pt x="1180380" y="384323"/>
                </a:lnTo>
                <a:lnTo>
                  <a:pt x="1195775" y="427305"/>
                </a:lnTo>
                <a:lnTo>
                  <a:pt x="1207986" y="471702"/>
                </a:lnTo>
                <a:lnTo>
                  <a:pt x="1216876" y="517376"/>
                </a:lnTo>
                <a:lnTo>
                  <a:pt x="1222311" y="564192"/>
                </a:lnTo>
                <a:lnTo>
                  <a:pt x="1224152" y="612013"/>
                </a:lnTo>
                <a:lnTo>
                  <a:pt x="1222311" y="659851"/>
                </a:lnTo>
                <a:lnTo>
                  <a:pt x="1216876" y="706681"/>
                </a:lnTo>
                <a:lnTo>
                  <a:pt x="1207986" y="752369"/>
                </a:lnTo>
                <a:lnTo>
                  <a:pt x="1195775" y="796777"/>
                </a:lnTo>
                <a:lnTo>
                  <a:pt x="1180380" y="839769"/>
                </a:lnTo>
                <a:lnTo>
                  <a:pt x="1161937" y="881210"/>
                </a:lnTo>
                <a:lnTo>
                  <a:pt x="1140582" y="920964"/>
                </a:lnTo>
                <a:lnTo>
                  <a:pt x="1116451" y="958894"/>
                </a:lnTo>
                <a:lnTo>
                  <a:pt x="1089682" y="994864"/>
                </a:lnTo>
                <a:lnTo>
                  <a:pt x="1060409" y="1028739"/>
                </a:lnTo>
                <a:lnTo>
                  <a:pt x="1028769" y="1060381"/>
                </a:lnTo>
                <a:lnTo>
                  <a:pt x="994898" y="1089656"/>
                </a:lnTo>
                <a:lnTo>
                  <a:pt x="958932" y="1116427"/>
                </a:lnTo>
                <a:lnTo>
                  <a:pt x="921008" y="1140558"/>
                </a:lnTo>
                <a:lnTo>
                  <a:pt x="881262" y="1161913"/>
                </a:lnTo>
                <a:lnTo>
                  <a:pt x="839829" y="1180356"/>
                </a:lnTo>
                <a:lnTo>
                  <a:pt x="796847" y="1195751"/>
                </a:lnTo>
                <a:lnTo>
                  <a:pt x="752450" y="1207961"/>
                </a:lnTo>
                <a:lnTo>
                  <a:pt x="706776" y="1216852"/>
                </a:lnTo>
                <a:lnTo>
                  <a:pt x="659960" y="1222286"/>
                </a:lnTo>
                <a:lnTo>
                  <a:pt x="612139" y="1224127"/>
                </a:lnTo>
                <a:lnTo>
                  <a:pt x="564301" y="1222286"/>
                </a:lnTo>
                <a:lnTo>
                  <a:pt x="517470" y="1216852"/>
                </a:lnTo>
                <a:lnTo>
                  <a:pt x="471782" y="1207961"/>
                </a:lnTo>
                <a:lnTo>
                  <a:pt x="427373" y="1195751"/>
                </a:lnTo>
                <a:lnTo>
                  <a:pt x="384379" y="1180356"/>
                </a:lnTo>
                <a:lnTo>
                  <a:pt x="342937" y="1161913"/>
                </a:lnTo>
                <a:lnTo>
                  <a:pt x="303181" y="1140558"/>
                </a:lnTo>
                <a:lnTo>
                  <a:pt x="265250" y="1116427"/>
                </a:lnTo>
                <a:lnTo>
                  <a:pt x="229278" y="1089656"/>
                </a:lnTo>
                <a:lnTo>
                  <a:pt x="195401" y="1060381"/>
                </a:lnTo>
                <a:lnTo>
                  <a:pt x="163757" y="1028739"/>
                </a:lnTo>
                <a:lnTo>
                  <a:pt x="134480" y="994864"/>
                </a:lnTo>
                <a:lnTo>
                  <a:pt x="107708" y="958894"/>
                </a:lnTo>
                <a:lnTo>
                  <a:pt x="83575" y="920964"/>
                </a:lnTo>
                <a:lnTo>
                  <a:pt x="62218" y="881210"/>
                </a:lnTo>
                <a:lnTo>
                  <a:pt x="43774" y="839769"/>
                </a:lnTo>
                <a:lnTo>
                  <a:pt x="28378" y="796777"/>
                </a:lnTo>
                <a:lnTo>
                  <a:pt x="16167" y="752369"/>
                </a:lnTo>
                <a:lnTo>
                  <a:pt x="7276" y="706681"/>
                </a:lnTo>
                <a:lnTo>
                  <a:pt x="1841" y="659851"/>
                </a:lnTo>
                <a:lnTo>
                  <a:pt x="0" y="612013"/>
                </a:lnTo>
                <a:close/>
              </a:path>
            </a:pathLst>
          </a:custGeom>
          <a:ln w="25400">
            <a:solidFill>
              <a:srgbClr val="39C183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3153537" y="4973829"/>
            <a:ext cx="103695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275">
              <a:lnSpc>
                <a:spcPts val="1060"/>
              </a:lnSpc>
              <a:spcBef>
                <a:spcPts val="100"/>
              </a:spcBef>
            </a:pPr>
            <a:r>
              <a:rPr sz="900" b="1" spc="-135" dirty="0">
                <a:solidFill>
                  <a:srgbClr val="00CC99"/>
                </a:solidFill>
                <a:latin typeface="Verdana"/>
                <a:cs typeface="Verdana"/>
              </a:rPr>
              <a:t>БЕЗВОЗМЕЗДНЫЕ</a:t>
            </a:r>
            <a:endParaRPr sz="900" dirty="0">
              <a:solidFill>
                <a:srgbClr val="00CC99"/>
              </a:solidFill>
              <a:latin typeface="Verdana"/>
              <a:cs typeface="Verdana"/>
            </a:endParaRPr>
          </a:p>
          <a:p>
            <a:pPr marL="12700">
              <a:lnSpc>
                <a:spcPts val="1300"/>
              </a:lnSpc>
            </a:pPr>
            <a:r>
              <a:rPr sz="1100" b="1" spc="-150" dirty="0">
                <a:solidFill>
                  <a:srgbClr val="00CC99"/>
                </a:solidFill>
                <a:latin typeface="Verdana"/>
                <a:cs typeface="Verdana"/>
              </a:rPr>
              <a:t>ПОСТУПЛЕНИЯ</a:t>
            </a:r>
            <a:endParaRPr sz="11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1890523" y="3964052"/>
            <a:ext cx="970280" cy="382156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3825" marR="5080" indent="-111760">
              <a:lnSpc>
                <a:spcPts val="1400"/>
              </a:lnSpc>
              <a:spcBef>
                <a:spcPts val="180"/>
              </a:spcBef>
            </a:pPr>
            <a:r>
              <a:rPr sz="1200" b="1" spc="-145" dirty="0">
                <a:solidFill>
                  <a:srgbClr val="00CC99"/>
                </a:solidFill>
                <a:latin typeface="Verdana"/>
                <a:cs typeface="Verdana"/>
              </a:rPr>
              <a:t>НАЛ</a:t>
            </a:r>
            <a:r>
              <a:rPr sz="1200" b="1" spc="-130" dirty="0">
                <a:solidFill>
                  <a:srgbClr val="00CC99"/>
                </a:solidFill>
                <a:latin typeface="Verdana"/>
                <a:cs typeface="Verdana"/>
              </a:rPr>
              <a:t>О</a:t>
            </a:r>
            <a:r>
              <a:rPr sz="1200" b="1" spc="-100" dirty="0">
                <a:solidFill>
                  <a:srgbClr val="00CC99"/>
                </a:solidFill>
                <a:latin typeface="Verdana"/>
                <a:cs typeface="Verdana"/>
              </a:rPr>
              <a:t>Г</a:t>
            </a:r>
            <a:r>
              <a:rPr sz="1200" b="1" spc="-165" dirty="0">
                <a:solidFill>
                  <a:srgbClr val="00CC99"/>
                </a:solidFill>
                <a:latin typeface="Verdana"/>
                <a:cs typeface="Verdana"/>
              </a:rPr>
              <a:t>ОВЫ</a:t>
            </a:r>
            <a:r>
              <a:rPr sz="1200" b="1" spc="-135" dirty="0">
                <a:solidFill>
                  <a:srgbClr val="00CC99"/>
                </a:solidFill>
                <a:latin typeface="Verdana"/>
                <a:cs typeface="Verdana"/>
              </a:rPr>
              <a:t>Е  </a:t>
            </a:r>
            <a:r>
              <a:rPr sz="1200" b="1" spc="-95" dirty="0">
                <a:solidFill>
                  <a:srgbClr val="00CC99"/>
                </a:solidFill>
                <a:latin typeface="Verdana"/>
                <a:cs typeface="Verdana"/>
              </a:rPr>
              <a:t>ДОХОДЫ</a:t>
            </a:r>
            <a:endParaRPr sz="12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843278" y="5848603"/>
            <a:ext cx="1064895" cy="35971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310"/>
              </a:lnSpc>
              <a:spcBef>
                <a:spcPts val="105"/>
              </a:spcBef>
            </a:pPr>
            <a:r>
              <a:rPr sz="1100" b="1" spc="-145" dirty="0">
                <a:solidFill>
                  <a:srgbClr val="00CC99"/>
                </a:solidFill>
                <a:latin typeface="Verdana"/>
                <a:cs typeface="Verdana"/>
              </a:rPr>
              <a:t>НЕНАЛОГОВЫЕ</a:t>
            </a:r>
            <a:endParaRPr sz="1100" dirty="0">
              <a:solidFill>
                <a:srgbClr val="00CC99"/>
              </a:solidFill>
              <a:latin typeface="Verdana"/>
              <a:cs typeface="Verdana"/>
            </a:endParaRPr>
          </a:p>
          <a:p>
            <a:pPr marL="1270" algn="ctr">
              <a:lnSpc>
                <a:spcPts val="1430"/>
              </a:lnSpc>
            </a:pPr>
            <a:r>
              <a:rPr sz="1200" b="1" spc="-95" dirty="0">
                <a:solidFill>
                  <a:srgbClr val="00CC99"/>
                </a:solidFill>
                <a:latin typeface="Verdana"/>
                <a:cs typeface="Verdana"/>
              </a:rPr>
              <a:t>ДОХОДЫ</a:t>
            </a:r>
            <a:endParaRPr sz="12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379845" y="609727"/>
            <a:ext cx="2299971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955" dirty="0">
                <a:solidFill>
                  <a:srgbClr val="E9EBEE"/>
                </a:solidFill>
                <a:latin typeface="Verdana"/>
                <a:cs typeface="Verdana"/>
              </a:rPr>
              <a:t>М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666699"/>
                </a:solidFill>
                <a:latin typeface="Verdana"/>
                <a:cs typeface="Verdana"/>
              </a:rPr>
              <a:t>15</a:t>
            </a:r>
            <a:endParaRPr sz="1600" dirty="0">
              <a:solidFill>
                <a:srgbClr val="6666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401256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70" dirty="0">
                <a:solidFill>
                  <a:srgbClr val="5C6E7D"/>
                </a:solidFill>
              </a:rPr>
              <a:t>МЕЖБЮДЖЕТНЫЕ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6907"/>
            <a:ext cx="289750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70" dirty="0">
                <a:solidFill>
                  <a:srgbClr val="5C6E7D"/>
                </a:solidFill>
                <a:latin typeface="Verdana"/>
                <a:cs typeface="Verdana"/>
              </a:rPr>
              <a:t>ТРАНСФЕРТЫ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9" y="1458849"/>
            <a:ext cx="66567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25" dirty="0">
                <a:latin typeface="Verdana"/>
                <a:cs typeface="Verdana"/>
              </a:rPr>
              <a:t>денежные </a:t>
            </a:r>
            <a:r>
              <a:rPr sz="1600" spc="10" dirty="0">
                <a:latin typeface="Verdana"/>
                <a:cs typeface="Verdana"/>
              </a:rPr>
              <a:t>средства, </a:t>
            </a:r>
            <a:r>
              <a:rPr sz="1600" spc="-30" dirty="0">
                <a:latin typeface="Verdana"/>
                <a:cs typeface="Verdana"/>
              </a:rPr>
              <a:t>которые </a:t>
            </a:r>
            <a:r>
              <a:rPr sz="1600" spc="-40" dirty="0">
                <a:latin typeface="Verdana"/>
                <a:cs typeface="Verdana"/>
              </a:rPr>
              <a:t>предоставляются</a:t>
            </a:r>
            <a:r>
              <a:rPr sz="1600" spc="-20" dirty="0">
                <a:latin typeface="Verdana"/>
                <a:cs typeface="Verdana"/>
              </a:rPr>
              <a:t> </a:t>
            </a:r>
            <a:r>
              <a:rPr sz="1600" spc="-10" dirty="0">
                <a:latin typeface="Verdana"/>
                <a:cs typeface="Verdana"/>
              </a:rPr>
              <a:t>безвозмездно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9" y="1702689"/>
            <a:ext cx="6658609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93065" algn="l"/>
                <a:tab pos="1282065" algn="l"/>
                <a:tab pos="2383790" algn="l"/>
                <a:tab pos="3420745" algn="l"/>
                <a:tab pos="4495165" algn="l"/>
                <a:tab pos="4759960" algn="l"/>
                <a:tab pos="5734050" algn="l"/>
              </a:tabLst>
            </a:pPr>
            <a:r>
              <a:rPr sz="1600" spc="-105" dirty="0">
                <a:latin typeface="Verdana"/>
                <a:cs typeface="Verdana"/>
              </a:rPr>
              <a:t>из	</a:t>
            </a:r>
            <a:r>
              <a:rPr sz="1600" spc="20" dirty="0">
                <a:latin typeface="Verdana"/>
                <a:cs typeface="Verdana"/>
              </a:rPr>
              <a:t>о</a:t>
            </a:r>
            <a:r>
              <a:rPr sz="1600" spc="10" dirty="0">
                <a:latin typeface="Verdana"/>
                <a:cs typeface="Verdana"/>
              </a:rPr>
              <a:t>д</a:t>
            </a:r>
            <a:r>
              <a:rPr sz="1600" spc="-50" dirty="0">
                <a:latin typeface="Verdana"/>
                <a:cs typeface="Verdana"/>
              </a:rPr>
              <a:t>н</a:t>
            </a:r>
            <a:r>
              <a:rPr sz="1600" spc="-10" dirty="0">
                <a:latin typeface="Verdana"/>
                <a:cs typeface="Verdana"/>
              </a:rPr>
              <a:t>ого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90" dirty="0">
                <a:latin typeface="Verdana"/>
                <a:cs typeface="Verdana"/>
              </a:rPr>
              <a:t>б</a:t>
            </a:r>
            <a:r>
              <a:rPr sz="1600" spc="-25" dirty="0">
                <a:latin typeface="Verdana"/>
                <a:cs typeface="Verdana"/>
              </a:rPr>
              <a:t>ю</a:t>
            </a:r>
            <a:r>
              <a:rPr sz="1600" spc="-30" dirty="0">
                <a:latin typeface="Verdana"/>
                <a:cs typeface="Verdana"/>
              </a:rPr>
              <a:t>д</a:t>
            </a:r>
            <a:r>
              <a:rPr sz="1600" spc="15" dirty="0">
                <a:latin typeface="Verdana"/>
                <a:cs typeface="Verdana"/>
              </a:rPr>
              <a:t>ж</a:t>
            </a:r>
            <a:r>
              <a:rPr sz="1600" dirty="0">
                <a:latin typeface="Verdana"/>
                <a:cs typeface="Verdana"/>
              </a:rPr>
              <a:t>е</a:t>
            </a:r>
            <a:r>
              <a:rPr sz="1600" spc="-30" dirty="0">
                <a:latin typeface="Verdana"/>
                <a:cs typeface="Verdana"/>
              </a:rPr>
              <a:t>та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35" dirty="0">
                <a:latin typeface="Verdana"/>
                <a:cs typeface="Verdana"/>
              </a:rPr>
              <a:t>д</a:t>
            </a:r>
            <a:r>
              <a:rPr sz="1600" spc="-5" dirty="0">
                <a:latin typeface="Verdana"/>
                <a:cs typeface="Verdana"/>
              </a:rPr>
              <a:t>р</a:t>
            </a:r>
            <a:r>
              <a:rPr sz="1600" spc="10" dirty="0">
                <a:latin typeface="Verdana"/>
                <a:cs typeface="Verdana"/>
              </a:rPr>
              <a:t>у</a:t>
            </a:r>
            <a:r>
              <a:rPr sz="1600" spc="-50" dirty="0">
                <a:latin typeface="Verdana"/>
                <a:cs typeface="Verdana"/>
              </a:rPr>
              <a:t>г</a:t>
            </a:r>
            <a:r>
              <a:rPr sz="1600" spc="-55" dirty="0">
                <a:latin typeface="Verdana"/>
                <a:cs typeface="Verdana"/>
              </a:rPr>
              <a:t>о</a:t>
            </a:r>
            <a:r>
              <a:rPr sz="1600" spc="95" dirty="0">
                <a:latin typeface="Verdana"/>
                <a:cs typeface="Verdana"/>
              </a:rPr>
              <a:t>му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90" dirty="0">
                <a:latin typeface="Verdana"/>
                <a:cs typeface="Verdana"/>
              </a:rPr>
              <a:t>б</a:t>
            </a:r>
            <a:r>
              <a:rPr sz="1600" spc="-25" dirty="0">
                <a:latin typeface="Verdana"/>
                <a:cs typeface="Verdana"/>
              </a:rPr>
              <a:t>ю</a:t>
            </a:r>
            <a:r>
              <a:rPr sz="1600" spc="-30" dirty="0">
                <a:latin typeface="Verdana"/>
                <a:cs typeface="Verdana"/>
              </a:rPr>
              <a:t>д</a:t>
            </a:r>
            <a:r>
              <a:rPr sz="1600" spc="15" dirty="0">
                <a:latin typeface="Verdana"/>
                <a:cs typeface="Verdana"/>
              </a:rPr>
              <a:t>ж</a:t>
            </a:r>
            <a:r>
              <a:rPr sz="1600" dirty="0">
                <a:latin typeface="Verdana"/>
                <a:cs typeface="Verdana"/>
              </a:rPr>
              <a:t>е</a:t>
            </a:r>
            <a:r>
              <a:rPr sz="1600" spc="-140" dirty="0">
                <a:latin typeface="Verdana"/>
                <a:cs typeface="Verdana"/>
              </a:rPr>
              <a:t>ту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204" dirty="0">
                <a:latin typeface="Verdana"/>
                <a:cs typeface="Verdana"/>
              </a:rPr>
              <a:t>в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390" dirty="0">
                <a:latin typeface="Verdana"/>
                <a:cs typeface="Verdana"/>
              </a:rPr>
              <a:t>ф</a:t>
            </a:r>
            <a:r>
              <a:rPr sz="1600" spc="130" dirty="0">
                <a:latin typeface="Verdana"/>
                <a:cs typeface="Verdana"/>
              </a:rPr>
              <a:t>орме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35" dirty="0">
                <a:latin typeface="Verdana"/>
                <a:cs typeface="Verdana"/>
              </a:rPr>
              <a:t>д</a:t>
            </a:r>
            <a:r>
              <a:rPr sz="1600" spc="75" dirty="0">
                <a:latin typeface="Verdana"/>
                <a:cs typeface="Verdana"/>
              </a:rPr>
              <a:t>о</a:t>
            </a:r>
            <a:r>
              <a:rPr sz="1600" spc="-25" dirty="0">
                <a:latin typeface="Verdana"/>
                <a:cs typeface="Verdana"/>
              </a:rPr>
              <a:t>таци</a:t>
            </a:r>
            <a:r>
              <a:rPr sz="1600" spc="-100" dirty="0">
                <a:latin typeface="Verdana"/>
                <a:cs typeface="Verdana"/>
              </a:rPr>
              <a:t>й,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89" y="1946529"/>
            <a:ext cx="443039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5" dirty="0">
                <a:latin typeface="Verdana"/>
                <a:cs typeface="Verdana"/>
              </a:rPr>
              <a:t>субсидий, </a:t>
            </a:r>
            <a:r>
              <a:rPr sz="1600" spc="-10" dirty="0">
                <a:latin typeface="Verdana"/>
                <a:cs typeface="Verdana"/>
              </a:rPr>
              <a:t>субвенций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-125" dirty="0">
                <a:latin typeface="Verdana"/>
                <a:cs typeface="Verdana"/>
              </a:rPr>
              <a:t>иных</a:t>
            </a:r>
            <a:r>
              <a:rPr sz="1600" spc="-420" dirty="0">
                <a:latin typeface="Verdana"/>
                <a:cs typeface="Verdana"/>
              </a:rPr>
              <a:t> </a:t>
            </a:r>
            <a:r>
              <a:rPr sz="1600" spc="30" dirty="0">
                <a:latin typeface="Verdana"/>
                <a:cs typeface="Verdana"/>
              </a:rPr>
              <a:t>трансфертов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55574" y="2348878"/>
            <a:ext cx="6409055" cy="1008380"/>
          </a:xfrm>
          <a:custGeom>
            <a:avLst/>
            <a:gdLst/>
            <a:ahLst/>
            <a:cxnLst/>
            <a:rect l="l" t="t" r="r" b="b"/>
            <a:pathLst>
              <a:path w="6409055" h="1008379">
                <a:moveTo>
                  <a:pt x="0" y="1008113"/>
                </a:moveTo>
                <a:lnTo>
                  <a:pt x="6408674" y="1008113"/>
                </a:lnTo>
                <a:lnTo>
                  <a:pt x="6408674" y="0"/>
                </a:lnTo>
                <a:lnTo>
                  <a:pt x="0" y="0"/>
                </a:lnTo>
                <a:lnTo>
                  <a:pt x="0" y="1008113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0789" y="2461514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7" y="580072"/>
                </a:lnTo>
                <a:lnTo>
                  <a:pt x="105451" y="614648"/>
                </a:lnTo>
                <a:lnTo>
                  <a:pt x="140028" y="645080"/>
                </a:lnTo>
                <a:lnTo>
                  <a:pt x="178319" y="670940"/>
                </a:lnTo>
                <a:lnTo>
                  <a:pt x="219895" y="691800"/>
                </a:lnTo>
                <a:lnTo>
                  <a:pt x="264327" y="707231"/>
                </a:lnTo>
                <a:lnTo>
                  <a:pt x="311187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5C6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0800" y="2601531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099176" y="2634489"/>
            <a:ext cx="91376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10" dirty="0">
                <a:latin typeface="Verdana"/>
                <a:cs typeface="Verdana"/>
              </a:rPr>
              <a:t>н</a:t>
            </a:r>
            <a:r>
              <a:rPr sz="1200" i="1" spc="1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й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099176" y="2817368"/>
            <a:ext cx="9150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75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10" dirty="0">
                <a:latin typeface="Verdana"/>
                <a:cs typeface="Verdana"/>
              </a:rPr>
              <a:t>н</a:t>
            </a:r>
            <a:r>
              <a:rPr sz="1200" i="1" spc="1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й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98752" y="2451354"/>
            <a:ext cx="431736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10" dirty="0">
                <a:latin typeface="Verdana"/>
                <a:cs typeface="Verdana"/>
              </a:rPr>
              <a:t>средства, </a:t>
            </a:r>
            <a:r>
              <a:rPr sz="1200" i="1" dirty="0">
                <a:latin typeface="Verdana"/>
                <a:cs typeface="Verdana"/>
              </a:rPr>
              <a:t>предоставляемые </a:t>
            </a:r>
            <a:r>
              <a:rPr sz="1200" i="1" spc="20" dirty="0">
                <a:latin typeface="Verdana"/>
                <a:cs typeface="Verdana"/>
              </a:rPr>
              <a:t>одним </a:t>
            </a:r>
            <a:r>
              <a:rPr sz="1200" i="1" spc="25" dirty="0">
                <a:latin typeface="Verdana"/>
                <a:cs typeface="Verdana"/>
              </a:rPr>
              <a:t>бюджетом  </a:t>
            </a:r>
            <a:r>
              <a:rPr sz="1200" i="1" spc="40" dirty="0">
                <a:latin typeface="Verdana"/>
                <a:cs typeface="Verdana"/>
              </a:rPr>
              <a:t>системы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20" dirty="0">
                <a:latin typeface="Verdana"/>
                <a:cs typeface="Verdana"/>
              </a:rPr>
              <a:t>Федерации </a:t>
            </a:r>
            <a:r>
              <a:rPr sz="1200" i="1" spc="-5" dirty="0">
                <a:latin typeface="Verdana"/>
                <a:cs typeface="Verdana"/>
              </a:rPr>
              <a:t>другому </a:t>
            </a:r>
            <a:r>
              <a:rPr sz="1200" i="1" spc="-15" dirty="0">
                <a:latin typeface="Verdana"/>
                <a:cs typeface="Verdana"/>
              </a:rPr>
              <a:t>бюджету  </a:t>
            </a:r>
            <a:r>
              <a:rPr sz="1200" i="1" spc="40" dirty="0">
                <a:latin typeface="Verdana"/>
                <a:cs typeface="Verdana"/>
              </a:rPr>
              <a:t>системы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15" dirty="0">
                <a:latin typeface="Verdana"/>
                <a:cs typeface="Verdana"/>
              </a:rPr>
              <a:t>Федерации</a:t>
            </a:r>
            <a:r>
              <a:rPr sz="1200" i="1" spc="-31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5C6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3743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90905" y="3416301"/>
            <a:ext cx="6290183" cy="312174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3894836" y="4035933"/>
            <a:ext cx="1355725" cy="4103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410"/>
              </a:lnSpc>
              <a:spcBef>
                <a:spcPts val="100"/>
              </a:spcBef>
            </a:pPr>
            <a:r>
              <a:rPr sz="1200" b="1" spc="-160" dirty="0">
                <a:solidFill>
                  <a:srgbClr val="5C6E7D"/>
                </a:solidFill>
                <a:latin typeface="Verdana"/>
                <a:cs typeface="Verdana"/>
              </a:rPr>
              <a:t>МЕЖ</a:t>
            </a:r>
            <a:r>
              <a:rPr sz="1200" b="1" spc="-155" dirty="0">
                <a:solidFill>
                  <a:srgbClr val="5C6E7D"/>
                </a:solidFill>
                <a:latin typeface="Verdana"/>
                <a:cs typeface="Verdana"/>
              </a:rPr>
              <a:t>БЮД</a:t>
            </a:r>
            <a:r>
              <a:rPr sz="1200" b="1" spc="-180" dirty="0">
                <a:solidFill>
                  <a:srgbClr val="5C6E7D"/>
                </a:solidFill>
                <a:latin typeface="Verdana"/>
                <a:cs typeface="Verdana"/>
              </a:rPr>
              <a:t>Ж</a:t>
            </a:r>
            <a:r>
              <a:rPr sz="1200" b="1" spc="-240" dirty="0">
                <a:solidFill>
                  <a:srgbClr val="5C6E7D"/>
                </a:solidFill>
                <a:latin typeface="Verdana"/>
                <a:cs typeface="Verdana"/>
              </a:rPr>
              <a:t>ЕТНЫ</a:t>
            </a:r>
            <a:r>
              <a:rPr sz="1200" b="1" spc="-200" dirty="0">
                <a:solidFill>
                  <a:srgbClr val="5C6E7D"/>
                </a:solidFill>
                <a:latin typeface="Verdana"/>
                <a:cs typeface="Verdana"/>
              </a:rPr>
              <a:t>Е</a:t>
            </a:r>
            <a:endParaRPr sz="1200">
              <a:latin typeface="Verdana"/>
              <a:cs typeface="Verdana"/>
            </a:endParaRPr>
          </a:p>
          <a:p>
            <a:pPr algn="ctr">
              <a:lnSpc>
                <a:spcPts val="1650"/>
              </a:lnSpc>
            </a:pPr>
            <a:r>
              <a:rPr sz="1400" b="1" spc="-225" dirty="0">
                <a:solidFill>
                  <a:srgbClr val="5C6E7D"/>
                </a:solidFill>
                <a:latin typeface="Verdana"/>
                <a:cs typeface="Verdana"/>
              </a:rPr>
              <a:t>ТРАНСФЕРТЫ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1576198" y="4679696"/>
            <a:ext cx="88011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80" dirty="0">
                <a:solidFill>
                  <a:srgbClr val="5C6E7D"/>
                </a:solidFill>
                <a:latin typeface="Verdana"/>
                <a:cs typeface="Verdana"/>
              </a:rPr>
              <a:t>СУБСИ</a:t>
            </a:r>
            <a:r>
              <a:rPr sz="1200" b="1" spc="-160" dirty="0">
                <a:solidFill>
                  <a:srgbClr val="5C6E7D"/>
                </a:solidFill>
                <a:latin typeface="Verdana"/>
                <a:cs typeface="Verdana"/>
              </a:rPr>
              <a:t>ДИИ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670930" y="4679696"/>
            <a:ext cx="771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40" dirty="0">
                <a:solidFill>
                  <a:srgbClr val="5C6E7D"/>
                </a:solidFill>
                <a:latin typeface="Verdana"/>
                <a:cs typeface="Verdana"/>
              </a:rPr>
              <a:t>ДОТАЦИИ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849627" y="5831841"/>
            <a:ext cx="9245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5C6E7D"/>
                </a:solidFill>
                <a:latin typeface="Verdana"/>
                <a:cs typeface="Verdana"/>
              </a:rPr>
              <a:t>С</a:t>
            </a:r>
            <a:r>
              <a:rPr sz="1200" b="1" spc="-30" dirty="0">
                <a:solidFill>
                  <a:srgbClr val="5C6E7D"/>
                </a:solidFill>
                <a:latin typeface="Verdana"/>
                <a:cs typeface="Verdana"/>
              </a:rPr>
              <a:t>У</a:t>
            </a:r>
            <a:r>
              <a:rPr sz="1200" b="1" spc="-200" dirty="0">
                <a:solidFill>
                  <a:srgbClr val="5C6E7D"/>
                </a:solidFill>
                <a:latin typeface="Verdana"/>
                <a:cs typeface="Verdana"/>
              </a:rPr>
              <a:t>БВЕ</a:t>
            </a:r>
            <a:r>
              <a:rPr sz="1200" b="1" spc="-235" dirty="0">
                <a:solidFill>
                  <a:srgbClr val="5C6E7D"/>
                </a:solidFill>
                <a:latin typeface="Verdana"/>
                <a:cs typeface="Verdana"/>
              </a:rPr>
              <a:t>Н</a:t>
            </a:r>
            <a:r>
              <a:rPr sz="1200" b="1" spc="-170" dirty="0">
                <a:solidFill>
                  <a:srgbClr val="5C6E7D"/>
                </a:solidFill>
                <a:latin typeface="Verdana"/>
                <a:cs typeface="Verdana"/>
              </a:rPr>
              <a:t>ЦИИ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448047" y="5831841"/>
            <a:ext cx="7715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10" dirty="0">
                <a:solidFill>
                  <a:srgbClr val="5C6E7D"/>
                </a:solidFill>
                <a:latin typeface="Verdana"/>
                <a:cs typeface="Verdana"/>
              </a:rPr>
              <a:t>ИНЫЕ</a:t>
            </a:r>
            <a:r>
              <a:rPr sz="1200" b="1" spc="-160" dirty="0">
                <a:solidFill>
                  <a:srgbClr val="5C6E7D"/>
                </a:solidFill>
                <a:latin typeface="Verdana"/>
                <a:cs typeface="Verdana"/>
              </a:rPr>
              <a:t> </a:t>
            </a:r>
            <a:r>
              <a:rPr sz="1200" b="1" spc="-200" dirty="0">
                <a:solidFill>
                  <a:srgbClr val="5C6E7D"/>
                </a:solidFill>
                <a:latin typeface="Verdana"/>
                <a:cs typeface="Verdana"/>
              </a:rPr>
              <a:t>МБТ</a:t>
            </a:r>
            <a:endParaRPr sz="12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668262" y="753491"/>
            <a:ext cx="1744980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3130" dirty="0">
                <a:solidFill>
                  <a:srgbClr val="EFF9F9"/>
                </a:solidFill>
                <a:latin typeface="Verdana"/>
                <a:cs typeface="Verdana"/>
              </a:rPr>
              <a:t>Н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9999"/>
                </a:solidFill>
                <a:latin typeface="Verdana"/>
                <a:cs typeface="Verdana"/>
              </a:rPr>
              <a:t>16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516001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45" dirty="0">
                <a:solidFill>
                  <a:srgbClr val="009999"/>
                </a:solidFill>
              </a:rPr>
              <a:t>НАЛОГОВЫЕ</a:t>
            </a:r>
            <a:r>
              <a:rPr spc="-290" dirty="0">
                <a:solidFill>
                  <a:srgbClr val="009999"/>
                </a:solidFill>
              </a:rPr>
              <a:t> </a:t>
            </a:r>
            <a:r>
              <a:rPr spc="-280" dirty="0">
                <a:solidFill>
                  <a:srgbClr val="009999"/>
                </a:solidFill>
              </a:rPr>
              <a:t>ДОХОДЫ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90" y="909954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55" dirty="0">
                <a:latin typeface="Verdana"/>
                <a:cs typeface="Verdana"/>
              </a:rPr>
              <a:t>часть </a:t>
            </a:r>
            <a:r>
              <a:rPr sz="1600" spc="-35" dirty="0">
                <a:latin typeface="Verdana"/>
                <a:cs typeface="Verdana"/>
              </a:rPr>
              <a:t>доходов </a:t>
            </a:r>
            <a:r>
              <a:rPr sz="1600" dirty="0">
                <a:latin typeface="Verdana"/>
                <a:cs typeface="Verdana"/>
              </a:rPr>
              <a:t>граждан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-25" dirty="0">
                <a:latin typeface="Verdana"/>
                <a:cs typeface="Verdana"/>
              </a:rPr>
              <a:t>организаций, </a:t>
            </a:r>
            <a:r>
              <a:rPr sz="1600" spc="-30" dirty="0">
                <a:latin typeface="Verdana"/>
                <a:cs typeface="Verdana"/>
              </a:rPr>
              <a:t>которые </a:t>
            </a:r>
            <a:r>
              <a:rPr sz="1600" spc="-15" dirty="0">
                <a:latin typeface="Verdana"/>
                <a:cs typeface="Verdana"/>
              </a:rPr>
              <a:t>они</a:t>
            </a:r>
            <a:r>
              <a:rPr sz="1600" spc="130" dirty="0">
                <a:latin typeface="Verdana"/>
                <a:cs typeface="Verdana"/>
              </a:rPr>
              <a:t> </a:t>
            </a:r>
            <a:r>
              <a:rPr sz="1600" spc="-60" dirty="0">
                <a:latin typeface="Verdana"/>
                <a:cs typeface="Verdana"/>
              </a:rPr>
              <a:t>обязаны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90" y="1153794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75" dirty="0">
                <a:latin typeface="Verdana"/>
                <a:cs typeface="Verdana"/>
              </a:rPr>
              <a:t>заплатить </a:t>
            </a:r>
            <a:r>
              <a:rPr sz="1600" spc="-15" dirty="0">
                <a:latin typeface="Verdana"/>
                <a:cs typeface="Verdana"/>
              </a:rPr>
              <a:t>государству </a:t>
            </a:r>
            <a:r>
              <a:rPr sz="1600" spc="20" dirty="0">
                <a:latin typeface="Verdana"/>
                <a:cs typeface="Verdana"/>
              </a:rPr>
              <a:t>(например, </a:t>
            </a:r>
            <a:r>
              <a:rPr sz="1600" spc="-35" dirty="0">
                <a:latin typeface="Verdana"/>
                <a:cs typeface="Verdana"/>
              </a:rPr>
              <a:t>налог </a:t>
            </a:r>
            <a:r>
              <a:rPr sz="1600" spc="30" dirty="0">
                <a:latin typeface="Verdana"/>
                <a:cs typeface="Verdana"/>
              </a:rPr>
              <a:t>на</a:t>
            </a:r>
            <a:r>
              <a:rPr sz="1600" spc="-390" dirty="0">
                <a:latin typeface="Verdana"/>
                <a:cs typeface="Verdana"/>
              </a:rPr>
              <a:t> </a:t>
            </a:r>
            <a:r>
              <a:rPr sz="1600" spc="-55" dirty="0">
                <a:latin typeface="Verdana"/>
                <a:cs typeface="Verdana"/>
              </a:rPr>
              <a:t>доходы </a:t>
            </a:r>
            <a:r>
              <a:rPr sz="1600" spc="-20" dirty="0">
                <a:latin typeface="Verdana"/>
                <a:cs typeface="Verdana"/>
              </a:rPr>
              <a:t>физических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397584"/>
            <a:ext cx="665988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75" dirty="0">
                <a:latin typeface="Verdana"/>
                <a:cs typeface="Verdana"/>
              </a:rPr>
              <a:t>лиц, </a:t>
            </a:r>
            <a:r>
              <a:rPr sz="1600" spc="-35" dirty="0">
                <a:latin typeface="Verdana"/>
                <a:cs typeface="Verdana"/>
              </a:rPr>
              <a:t>налог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70" dirty="0">
                <a:latin typeface="Verdana"/>
                <a:cs typeface="Verdana"/>
              </a:rPr>
              <a:t>прибыль, </a:t>
            </a:r>
            <a:r>
              <a:rPr sz="1600" spc="-30" dirty="0">
                <a:latin typeface="Verdana"/>
                <a:cs typeface="Verdana"/>
              </a:rPr>
              <a:t>налог </a:t>
            </a:r>
            <a:r>
              <a:rPr sz="1600" spc="30" dirty="0">
                <a:latin typeface="Verdana"/>
                <a:cs typeface="Verdana"/>
              </a:rPr>
              <a:t>на имущество </a:t>
            </a:r>
            <a:r>
              <a:rPr sz="1600" spc="-20" dirty="0">
                <a:latin typeface="Verdana"/>
                <a:cs typeface="Verdana"/>
              </a:rPr>
              <a:t>физических</a:t>
            </a:r>
            <a:r>
              <a:rPr sz="1600" dirty="0">
                <a:latin typeface="Verdana"/>
                <a:cs typeface="Verdana"/>
              </a:rPr>
              <a:t> </a:t>
            </a:r>
            <a:r>
              <a:rPr sz="1600" spc="-75" dirty="0">
                <a:latin typeface="Verdana"/>
                <a:cs typeface="Verdana"/>
              </a:rPr>
              <a:t>лиц,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88" y="1641729"/>
            <a:ext cx="46170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Verdana"/>
                <a:cs typeface="Verdana"/>
              </a:rPr>
              <a:t>земельный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-50" dirty="0">
                <a:latin typeface="Verdana"/>
                <a:cs typeface="Verdana"/>
              </a:rPr>
              <a:t>налог,</a:t>
            </a:r>
            <a:r>
              <a:rPr sz="1600" spc="-135" dirty="0">
                <a:latin typeface="Verdana"/>
                <a:cs typeface="Verdana"/>
              </a:rPr>
              <a:t> </a:t>
            </a:r>
            <a:r>
              <a:rPr sz="1600" spc="-20" dirty="0">
                <a:latin typeface="Verdana"/>
                <a:cs typeface="Verdana"/>
              </a:rPr>
              <a:t>транспортный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налог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и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60" dirty="0">
                <a:latin typeface="Verdana"/>
                <a:cs typeface="Verdana"/>
              </a:rPr>
              <a:t>др.)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55574" y="2060829"/>
            <a:ext cx="6409055" cy="1512570"/>
          </a:xfrm>
          <a:custGeom>
            <a:avLst/>
            <a:gdLst/>
            <a:ahLst/>
            <a:cxnLst/>
            <a:rect l="l" t="t" r="r" b="b"/>
            <a:pathLst>
              <a:path w="6409055" h="1512570">
                <a:moveTo>
                  <a:pt x="0" y="1512189"/>
                </a:moveTo>
                <a:lnTo>
                  <a:pt x="6408674" y="1512189"/>
                </a:lnTo>
                <a:lnTo>
                  <a:pt x="6408674" y="0"/>
                </a:lnTo>
                <a:lnTo>
                  <a:pt x="0" y="0"/>
                </a:lnTo>
                <a:lnTo>
                  <a:pt x="0" y="1512189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90789" y="2173477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1"/>
                </a:lnTo>
                <a:lnTo>
                  <a:pt x="75017" y="580072"/>
                </a:lnTo>
                <a:lnTo>
                  <a:pt x="105451" y="614648"/>
                </a:lnTo>
                <a:lnTo>
                  <a:pt x="140028" y="645080"/>
                </a:lnTo>
                <a:lnTo>
                  <a:pt x="178319" y="670940"/>
                </a:lnTo>
                <a:lnTo>
                  <a:pt x="219895" y="691800"/>
                </a:lnTo>
                <a:lnTo>
                  <a:pt x="264327" y="707231"/>
                </a:lnTo>
                <a:lnTo>
                  <a:pt x="311187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1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970800" y="2313495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698753" y="2163318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98751" y="2346198"/>
            <a:ext cx="53162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0665" algn="l"/>
                <a:tab pos="454025" algn="l"/>
                <a:tab pos="696595" algn="l"/>
                <a:tab pos="1699895" algn="l"/>
                <a:tab pos="2551430" algn="l"/>
                <a:tab pos="3489325" algn="l"/>
                <a:tab pos="4414520" algn="l"/>
                <a:tab pos="5138420" algn="l"/>
              </a:tabLst>
            </a:pPr>
            <a:r>
              <a:rPr sz="1200" i="1" spc="-265" dirty="0">
                <a:latin typeface="Verdana"/>
                <a:cs typeface="Verdana"/>
              </a:rPr>
              <a:t>«	</a:t>
            </a:r>
            <a:r>
              <a:rPr sz="1200" i="1" spc="-150" dirty="0">
                <a:latin typeface="Verdana"/>
                <a:cs typeface="Verdana"/>
              </a:rPr>
              <a:t>-	</a:t>
            </a:r>
            <a:r>
              <a:rPr sz="1200" i="1" spc="-95" dirty="0">
                <a:latin typeface="Verdana"/>
                <a:cs typeface="Verdana"/>
              </a:rPr>
              <a:t>к	</a:t>
            </a:r>
            <a:r>
              <a:rPr sz="1200" i="1" spc="-25" dirty="0">
                <a:latin typeface="Verdana"/>
                <a:cs typeface="Verdana"/>
              </a:rPr>
              <a:t>н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114" dirty="0">
                <a:latin typeface="Verdana"/>
                <a:cs typeface="Verdana"/>
              </a:rPr>
              <a:t>л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30" dirty="0">
                <a:latin typeface="Verdana"/>
                <a:cs typeface="Verdana"/>
              </a:rPr>
              <a:t>вым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30" dirty="0">
                <a:latin typeface="Verdana"/>
                <a:cs typeface="Verdana"/>
              </a:rPr>
              <a:t>д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х</a:t>
            </a:r>
            <a:r>
              <a:rPr sz="1200" i="1" spc="-50" dirty="0">
                <a:latin typeface="Verdana"/>
                <a:cs typeface="Verdana"/>
              </a:rPr>
              <a:t>о</a:t>
            </a:r>
            <a:r>
              <a:rPr sz="1200" i="1" spc="-30" dirty="0">
                <a:latin typeface="Verdana"/>
                <a:cs typeface="Verdana"/>
              </a:rPr>
              <a:t>д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180" dirty="0">
                <a:latin typeface="Verdana"/>
                <a:cs typeface="Verdana"/>
              </a:rPr>
              <a:t>м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джет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55" dirty="0">
                <a:latin typeface="Verdana"/>
                <a:cs typeface="Verdana"/>
              </a:rPr>
              <a:t>в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60" dirty="0">
                <a:latin typeface="Verdana"/>
                <a:cs typeface="Verdana"/>
              </a:rPr>
              <a:t>о</a:t>
            </a:r>
            <a:r>
              <a:rPr sz="1200" i="1" spc="-65" dirty="0">
                <a:latin typeface="Verdana"/>
                <a:cs typeface="Verdana"/>
              </a:rPr>
              <a:t>т</a:t>
            </a:r>
            <a:r>
              <a:rPr sz="1200" i="1" spc="-70" dirty="0">
                <a:latin typeface="Verdana"/>
                <a:cs typeface="Verdana"/>
              </a:rPr>
              <a:t>н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ятс</a:t>
            </a:r>
            <a:r>
              <a:rPr sz="1200" i="1" spc="-75" dirty="0">
                <a:latin typeface="Verdana"/>
                <a:cs typeface="Verdana"/>
              </a:rPr>
              <a:t>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5" dirty="0">
                <a:latin typeface="Verdana"/>
                <a:cs typeface="Verdana"/>
              </a:rPr>
              <a:t>д</a:t>
            </a:r>
            <a:r>
              <a:rPr sz="1200" i="1" spc="10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х</a:t>
            </a:r>
            <a:r>
              <a:rPr sz="1200" i="1" spc="-50" dirty="0">
                <a:latin typeface="Verdana"/>
                <a:cs typeface="Verdana"/>
              </a:rPr>
              <a:t>о</a:t>
            </a:r>
            <a:r>
              <a:rPr sz="1200" i="1" spc="-80" dirty="0">
                <a:latin typeface="Verdana"/>
                <a:cs typeface="Verdana"/>
              </a:rPr>
              <a:t>ды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20" dirty="0">
                <a:latin typeface="Verdana"/>
                <a:cs typeface="Verdana"/>
              </a:rPr>
              <a:t>от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98753" y="2529028"/>
            <a:ext cx="53155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5" dirty="0">
                <a:latin typeface="Verdana"/>
                <a:cs typeface="Verdana"/>
              </a:rPr>
              <a:t>предусмотренных </a:t>
            </a:r>
            <a:r>
              <a:rPr sz="1200" i="1" spc="-10" dirty="0">
                <a:latin typeface="Verdana"/>
                <a:cs typeface="Verdana"/>
              </a:rPr>
              <a:t>законодательством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20" dirty="0">
                <a:latin typeface="Verdana"/>
                <a:cs typeface="Verdana"/>
              </a:rPr>
              <a:t>Федерации</a:t>
            </a:r>
            <a:r>
              <a:rPr sz="1200" i="1" spc="185" dirty="0">
                <a:latin typeface="Verdana"/>
                <a:cs typeface="Verdana"/>
              </a:rPr>
              <a:t> </a:t>
            </a:r>
            <a:r>
              <a:rPr sz="1200" i="1" spc="55" dirty="0">
                <a:latin typeface="Verdana"/>
                <a:cs typeface="Verdana"/>
              </a:rPr>
              <a:t>о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98751" y="2712212"/>
            <a:ext cx="53162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30" dirty="0">
                <a:latin typeface="Verdana"/>
                <a:cs typeface="Verdana"/>
              </a:rPr>
              <a:t>налогах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45" dirty="0">
                <a:latin typeface="Verdana"/>
                <a:cs typeface="Verdana"/>
              </a:rPr>
              <a:t>сборах </a:t>
            </a:r>
            <a:r>
              <a:rPr sz="1200" i="1" dirty="0">
                <a:latin typeface="Verdana"/>
                <a:cs typeface="Verdana"/>
              </a:rPr>
              <a:t>федеральных </a:t>
            </a:r>
            <a:r>
              <a:rPr sz="1200" i="1" spc="-40" dirty="0">
                <a:latin typeface="Verdana"/>
                <a:cs typeface="Verdana"/>
              </a:rPr>
              <a:t>налогов и </a:t>
            </a:r>
            <a:r>
              <a:rPr sz="1200" i="1" spc="15" dirty="0">
                <a:latin typeface="Verdana"/>
                <a:cs typeface="Verdana"/>
              </a:rPr>
              <a:t>сборов,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40" dirty="0">
                <a:latin typeface="Verdana"/>
                <a:cs typeface="Verdana"/>
              </a:rPr>
              <a:t>том</a:t>
            </a:r>
            <a:r>
              <a:rPr sz="1200" i="1" spc="-229" dirty="0">
                <a:latin typeface="Verdana"/>
                <a:cs typeface="Verdana"/>
              </a:rPr>
              <a:t> </a:t>
            </a:r>
            <a:r>
              <a:rPr sz="1200" i="1" spc="-25" dirty="0">
                <a:latin typeface="Verdana"/>
                <a:cs typeface="Verdana"/>
              </a:rPr>
              <a:t>числе </a:t>
            </a:r>
            <a:r>
              <a:rPr sz="1200" i="1" spc="-35" dirty="0">
                <a:latin typeface="Verdana"/>
                <a:cs typeface="Verdana"/>
              </a:rPr>
              <a:t>от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98751" y="2895092"/>
            <a:ext cx="53136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45" dirty="0">
                <a:latin typeface="Verdana"/>
                <a:cs typeface="Verdana"/>
              </a:rPr>
              <a:t>налогов, </a:t>
            </a:r>
            <a:r>
              <a:rPr sz="1200" i="1" dirty="0">
                <a:latin typeface="Verdana"/>
                <a:cs typeface="Verdana"/>
              </a:rPr>
              <a:t>предусмотренных специальными </a:t>
            </a:r>
            <a:r>
              <a:rPr sz="1200" i="1" spc="-25" dirty="0">
                <a:latin typeface="Verdana"/>
                <a:cs typeface="Verdana"/>
              </a:rPr>
              <a:t>налоговыми</a:t>
            </a:r>
            <a:r>
              <a:rPr sz="1200" i="1" spc="55" dirty="0">
                <a:latin typeface="Verdana"/>
                <a:cs typeface="Verdana"/>
              </a:rPr>
              <a:t> </a:t>
            </a:r>
            <a:r>
              <a:rPr sz="1200" i="1" spc="40" dirty="0">
                <a:latin typeface="Verdana"/>
                <a:cs typeface="Verdana"/>
              </a:rPr>
              <a:t>режимами,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98751" y="3077972"/>
            <a:ext cx="53187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40" dirty="0">
                <a:latin typeface="Verdana"/>
                <a:cs typeface="Verdana"/>
              </a:rPr>
              <a:t>региональных и </a:t>
            </a:r>
            <a:r>
              <a:rPr sz="1200" i="1" spc="-5" dirty="0">
                <a:latin typeface="Verdana"/>
                <a:cs typeface="Verdana"/>
              </a:rPr>
              <a:t>местных </a:t>
            </a:r>
            <a:r>
              <a:rPr sz="1200" i="1" spc="-45" dirty="0">
                <a:latin typeface="Verdana"/>
                <a:cs typeface="Verdana"/>
              </a:rPr>
              <a:t>налогов, </a:t>
            </a:r>
            <a:r>
              <a:rPr sz="1200" i="1" spc="95" dirty="0">
                <a:latin typeface="Verdana"/>
                <a:cs typeface="Verdana"/>
              </a:rPr>
              <a:t>а </a:t>
            </a:r>
            <a:r>
              <a:rPr sz="1200" i="1" spc="-15" dirty="0">
                <a:latin typeface="Verdana"/>
                <a:cs typeface="Verdana"/>
              </a:rPr>
              <a:t>также </a:t>
            </a:r>
            <a:r>
              <a:rPr sz="1200" i="1" spc="5" dirty="0">
                <a:latin typeface="Verdana"/>
                <a:cs typeface="Verdana"/>
              </a:rPr>
              <a:t>пеней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45" dirty="0">
                <a:latin typeface="Verdana"/>
                <a:cs typeface="Verdana"/>
              </a:rPr>
              <a:t>штрафов</a:t>
            </a:r>
            <a:r>
              <a:rPr sz="1200" i="1" spc="165" dirty="0">
                <a:latin typeface="Verdana"/>
                <a:cs typeface="Verdana"/>
              </a:rPr>
              <a:t> </a:t>
            </a:r>
            <a:r>
              <a:rPr sz="1200" i="1" spc="20" dirty="0">
                <a:latin typeface="Verdana"/>
                <a:cs typeface="Verdana"/>
              </a:rPr>
              <a:t>по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98751" y="3260853"/>
            <a:ext cx="49149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35" dirty="0">
                <a:latin typeface="Verdana"/>
                <a:cs typeface="Verdana"/>
              </a:rPr>
              <a:t>ним</a:t>
            </a:r>
            <a:r>
              <a:rPr sz="1200" i="1" spc="17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923921" y="3645028"/>
            <a:ext cx="1368425" cy="1368425"/>
          </a:xfrm>
          <a:custGeom>
            <a:avLst/>
            <a:gdLst/>
            <a:ahLst/>
            <a:cxnLst/>
            <a:rect l="l" t="t" r="r" b="b"/>
            <a:pathLst>
              <a:path w="1368425" h="1368425">
                <a:moveTo>
                  <a:pt x="684021" y="0"/>
                </a:moveTo>
                <a:lnTo>
                  <a:pt x="635181" y="1717"/>
                </a:lnTo>
                <a:lnTo>
                  <a:pt x="587265" y="6794"/>
                </a:lnTo>
                <a:lnTo>
                  <a:pt x="540391" y="15113"/>
                </a:lnTo>
                <a:lnTo>
                  <a:pt x="494674" y="26559"/>
                </a:lnTo>
                <a:lnTo>
                  <a:pt x="450230" y="41015"/>
                </a:lnTo>
                <a:lnTo>
                  <a:pt x="407174" y="58367"/>
                </a:lnTo>
                <a:lnTo>
                  <a:pt x="365624" y="78498"/>
                </a:lnTo>
                <a:lnTo>
                  <a:pt x="325694" y="101293"/>
                </a:lnTo>
                <a:lnTo>
                  <a:pt x="287500" y="126634"/>
                </a:lnTo>
                <a:lnTo>
                  <a:pt x="251159" y="154408"/>
                </a:lnTo>
                <a:lnTo>
                  <a:pt x="216786" y="184497"/>
                </a:lnTo>
                <a:lnTo>
                  <a:pt x="184497" y="216786"/>
                </a:lnTo>
                <a:lnTo>
                  <a:pt x="154408" y="251159"/>
                </a:lnTo>
                <a:lnTo>
                  <a:pt x="126634" y="287500"/>
                </a:lnTo>
                <a:lnTo>
                  <a:pt x="101293" y="325694"/>
                </a:lnTo>
                <a:lnTo>
                  <a:pt x="78498" y="365624"/>
                </a:lnTo>
                <a:lnTo>
                  <a:pt x="58367" y="407174"/>
                </a:lnTo>
                <a:lnTo>
                  <a:pt x="41015" y="450230"/>
                </a:lnTo>
                <a:lnTo>
                  <a:pt x="26559" y="494674"/>
                </a:lnTo>
                <a:lnTo>
                  <a:pt x="15113" y="540391"/>
                </a:lnTo>
                <a:lnTo>
                  <a:pt x="6794" y="587265"/>
                </a:lnTo>
                <a:lnTo>
                  <a:pt x="1717" y="635181"/>
                </a:lnTo>
                <a:lnTo>
                  <a:pt x="0" y="684022"/>
                </a:lnTo>
                <a:lnTo>
                  <a:pt x="1717" y="732878"/>
                </a:lnTo>
                <a:lnTo>
                  <a:pt x="6794" y="780808"/>
                </a:lnTo>
                <a:lnTo>
                  <a:pt x="15113" y="827696"/>
                </a:lnTo>
                <a:lnTo>
                  <a:pt x="26559" y="873425"/>
                </a:lnTo>
                <a:lnTo>
                  <a:pt x="41015" y="917879"/>
                </a:lnTo>
                <a:lnTo>
                  <a:pt x="58367" y="960944"/>
                </a:lnTo>
                <a:lnTo>
                  <a:pt x="78498" y="1002503"/>
                </a:lnTo>
                <a:lnTo>
                  <a:pt x="101293" y="1042441"/>
                </a:lnTo>
                <a:lnTo>
                  <a:pt x="126634" y="1080641"/>
                </a:lnTo>
                <a:lnTo>
                  <a:pt x="154408" y="1116988"/>
                </a:lnTo>
                <a:lnTo>
                  <a:pt x="184497" y="1151366"/>
                </a:lnTo>
                <a:lnTo>
                  <a:pt x="216786" y="1183659"/>
                </a:lnTo>
                <a:lnTo>
                  <a:pt x="251159" y="1213752"/>
                </a:lnTo>
                <a:lnTo>
                  <a:pt x="287500" y="1241528"/>
                </a:lnTo>
                <a:lnTo>
                  <a:pt x="325694" y="1266872"/>
                </a:lnTo>
                <a:lnTo>
                  <a:pt x="365624" y="1289668"/>
                </a:lnTo>
                <a:lnTo>
                  <a:pt x="407174" y="1309801"/>
                </a:lnTo>
                <a:lnTo>
                  <a:pt x="450230" y="1327153"/>
                </a:lnTo>
                <a:lnTo>
                  <a:pt x="494674" y="1341611"/>
                </a:lnTo>
                <a:lnTo>
                  <a:pt x="540391" y="1353057"/>
                </a:lnTo>
                <a:lnTo>
                  <a:pt x="587265" y="1361376"/>
                </a:lnTo>
                <a:lnTo>
                  <a:pt x="635181" y="1366453"/>
                </a:lnTo>
                <a:lnTo>
                  <a:pt x="684021" y="1368171"/>
                </a:lnTo>
                <a:lnTo>
                  <a:pt x="732878" y="1366453"/>
                </a:lnTo>
                <a:lnTo>
                  <a:pt x="780808" y="1361376"/>
                </a:lnTo>
                <a:lnTo>
                  <a:pt x="827696" y="1353057"/>
                </a:lnTo>
                <a:lnTo>
                  <a:pt x="873425" y="1341611"/>
                </a:lnTo>
                <a:lnTo>
                  <a:pt x="917879" y="1327153"/>
                </a:lnTo>
                <a:lnTo>
                  <a:pt x="960944" y="1309801"/>
                </a:lnTo>
                <a:lnTo>
                  <a:pt x="1002503" y="1289668"/>
                </a:lnTo>
                <a:lnTo>
                  <a:pt x="1042441" y="1266872"/>
                </a:lnTo>
                <a:lnTo>
                  <a:pt x="1080641" y="1241528"/>
                </a:lnTo>
                <a:lnTo>
                  <a:pt x="1116988" y="1213752"/>
                </a:lnTo>
                <a:lnTo>
                  <a:pt x="1151366" y="1183659"/>
                </a:lnTo>
                <a:lnTo>
                  <a:pt x="1183659" y="1151366"/>
                </a:lnTo>
                <a:lnTo>
                  <a:pt x="1213752" y="1116988"/>
                </a:lnTo>
                <a:lnTo>
                  <a:pt x="1241528" y="1080641"/>
                </a:lnTo>
                <a:lnTo>
                  <a:pt x="1266872" y="1042441"/>
                </a:lnTo>
                <a:lnTo>
                  <a:pt x="1289668" y="1002503"/>
                </a:lnTo>
                <a:lnTo>
                  <a:pt x="1309801" y="960944"/>
                </a:lnTo>
                <a:lnTo>
                  <a:pt x="1327153" y="917879"/>
                </a:lnTo>
                <a:lnTo>
                  <a:pt x="1341611" y="873425"/>
                </a:lnTo>
                <a:lnTo>
                  <a:pt x="1353057" y="827696"/>
                </a:lnTo>
                <a:lnTo>
                  <a:pt x="1361376" y="780808"/>
                </a:lnTo>
                <a:lnTo>
                  <a:pt x="1366453" y="732878"/>
                </a:lnTo>
                <a:lnTo>
                  <a:pt x="1368170" y="684022"/>
                </a:lnTo>
                <a:lnTo>
                  <a:pt x="1366453" y="635181"/>
                </a:lnTo>
                <a:lnTo>
                  <a:pt x="1361376" y="587265"/>
                </a:lnTo>
                <a:lnTo>
                  <a:pt x="1353057" y="540391"/>
                </a:lnTo>
                <a:lnTo>
                  <a:pt x="1341611" y="494674"/>
                </a:lnTo>
                <a:lnTo>
                  <a:pt x="1327153" y="450230"/>
                </a:lnTo>
                <a:lnTo>
                  <a:pt x="1309801" y="407174"/>
                </a:lnTo>
                <a:lnTo>
                  <a:pt x="1289668" y="365624"/>
                </a:lnTo>
                <a:lnTo>
                  <a:pt x="1266872" y="325694"/>
                </a:lnTo>
                <a:lnTo>
                  <a:pt x="1241528" y="287500"/>
                </a:lnTo>
                <a:lnTo>
                  <a:pt x="1213752" y="251159"/>
                </a:lnTo>
                <a:lnTo>
                  <a:pt x="1183659" y="216786"/>
                </a:lnTo>
                <a:lnTo>
                  <a:pt x="1151366" y="184497"/>
                </a:lnTo>
                <a:lnTo>
                  <a:pt x="1116988" y="154408"/>
                </a:lnTo>
                <a:lnTo>
                  <a:pt x="1080641" y="126634"/>
                </a:lnTo>
                <a:lnTo>
                  <a:pt x="1042441" y="101293"/>
                </a:lnTo>
                <a:lnTo>
                  <a:pt x="1002503" y="78498"/>
                </a:lnTo>
                <a:lnTo>
                  <a:pt x="960944" y="58367"/>
                </a:lnTo>
                <a:lnTo>
                  <a:pt x="917879" y="41015"/>
                </a:lnTo>
                <a:lnTo>
                  <a:pt x="873425" y="26559"/>
                </a:lnTo>
                <a:lnTo>
                  <a:pt x="827696" y="15113"/>
                </a:lnTo>
                <a:lnTo>
                  <a:pt x="780808" y="6794"/>
                </a:lnTo>
                <a:lnTo>
                  <a:pt x="732878" y="1717"/>
                </a:lnTo>
                <a:lnTo>
                  <a:pt x="684021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923921" y="3645028"/>
            <a:ext cx="1368425" cy="1368425"/>
          </a:xfrm>
          <a:custGeom>
            <a:avLst/>
            <a:gdLst/>
            <a:ahLst/>
            <a:cxnLst/>
            <a:rect l="l" t="t" r="r" b="b"/>
            <a:pathLst>
              <a:path w="1368425" h="1368425">
                <a:moveTo>
                  <a:pt x="0" y="684022"/>
                </a:moveTo>
                <a:lnTo>
                  <a:pt x="1717" y="635181"/>
                </a:lnTo>
                <a:lnTo>
                  <a:pt x="6794" y="587265"/>
                </a:lnTo>
                <a:lnTo>
                  <a:pt x="15113" y="540391"/>
                </a:lnTo>
                <a:lnTo>
                  <a:pt x="26559" y="494674"/>
                </a:lnTo>
                <a:lnTo>
                  <a:pt x="41015" y="450230"/>
                </a:lnTo>
                <a:lnTo>
                  <a:pt x="58367" y="407174"/>
                </a:lnTo>
                <a:lnTo>
                  <a:pt x="78498" y="365624"/>
                </a:lnTo>
                <a:lnTo>
                  <a:pt x="101293" y="325694"/>
                </a:lnTo>
                <a:lnTo>
                  <a:pt x="126634" y="287500"/>
                </a:lnTo>
                <a:lnTo>
                  <a:pt x="154408" y="251159"/>
                </a:lnTo>
                <a:lnTo>
                  <a:pt x="184497" y="216786"/>
                </a:lnTo>
                <a:lnTo>
                  <a:pt x="216786" y="184497"/>
                </a:lnTo>
                <a:lnTo>
                  <a:pt x="251159" y="154408"/>
                </a:lnTo>
                <a:lnTo>
                  <a:pt x="287500" y="126634"/>
                </a:lnTo>
                <a:lnTo>
                  <a:pt x="325694" y="101293"/>
                </a:lnTo>
                <a:lnTo>
                  <a:pt x="365624" y="78498"/>
                </a:lnTo>
                <a:lnTo>
                  <a:pt x="407174" y="58367"/>
                </a:lnTo>
                <a:lnTo>
                  <a:pt x="450230" y="41015"/>
                </a:lnTo>
                <a:lnTo>
                  <a:pt x="494674" y="26559"/>
                </a:lnTo>
                <a:lnTo>
                  <a:pt x="540391" y="15113"/>
                </a:lnTo>
                <a:lnTo>
                  <a:pt x="587265" y="6794"/>
                </a:lnTo>
                <a:lnTo>
                  <a:pt x="635181" y="1717"/>
                </a:lnTo>
                <a:lnTo>
                  <a:pt x="684021" y="0"/>
                </a:lnTo>
                <a:lnTo>
                  <a:pt x="732878" y="1717"/>
                </a:lnTo>
                <a:lnTo>
                  <a:pt x="780808" y="6794"/>
                </a:lnTo>
                <a:lnTo>
                  <a:pt x="827696" y="15113"/>
                </a:lnTo>
                <a:lnTo>
                  <a:pt x="873425" y="26559"/>
                </a:lnTo>
                <a:lnTo>
                  <a:pt x="917879" y="41015"/>
                </a:lnTo>
                <a:lnTo>
                  <a:pt x="960944" y="58367"/>
                </a:lnTo>
                <a:lnTo>
                  <a:pt x="1002503" y="78498"/>
                </a:lnTo>
                <a:lnTo>
                  <a:pt x="1042441" y="101293"/>
                </a:lnTo>
                <a:lnTo>
                  <a:pt x="1080641" y="126634"/>
                </a:lnTo>
                <a:lnTo>
                  <a:pt x="1116988" y="154408"/>
                </a:lnTo>
                <a:lnTo>
                  <a:pt x="1151366" y="184497"/>
                </a:lnTo>
                <a:lnTo>
                  <a:pt x="1183659" y="216786"/>
                </a:lnTo>
                <a:lnTo>
                  <a:pt x="1213752" y="251159"/>
                </a:lnTo>
                <a:lnTo>
                  <a:pt x="1241528" y="287500"/>
                </a:lnTo>
                <a:lnTo>
                  <a:pt x="1266872" y="325694"/>
                </a:lnTo>
                <a:lnTo>
                  <a:pt x="1289668" y="365624"/>
                </a:lnTo>
                <a:lnTo>
                  <a:pt x="1309801" y="407174"/>
                </a:lnTo>
                <a:lnTo>
                  <a:pt x="1327153" y="450230"/>
                </a:lnTo>
                <a:lnTo>
                  <a:pt x="1341611" y="494674"/>
                </a:lnTo>
                <a:lnTo>
                  <a:pt x="1353057" y="540391"/>
                </a:lnTo>
                <a:lnTo>
                  <a:pt x="1361376" y="587265"/>
                </a:lnTo>
                <a:lnTo>
                  <a:pt x="1366453" y="635181"/>
                </a:lnTo>
                <a:lnTo>
                  <a:pt x="1368170" y="684022"/>
                </a:lnTo>
                <a:lnTo>
                  <a:pt x="1366453" y="732878"/>
                </a:lnTo>
                <a:lnTo>
                  <a:pt x="1361376" y="780808"/>
                </a:lnTo>
                <a:lnTo>
                  <a:pt x="1353057" y="827696"/>
                </a:lnTo>
                <a:lnTo>
                  <a:pt x="1341611" y="873425"/>
                </a:lnTo>
                <a:lnTo>
                  <a:pt x="1327153" y="917879"/>
                </a:lnTo>
                <a:lnTo>
                  <a:pt x="1309801" y="960944"/>
                </a:lnTo>
                <a:lnTo>
                  <a:pt x="1289668" y="1002503"/>
                </a:lnTo>
                <a:lnTo>
                  <a:pt x="1266872" y="1042441"/>
                </a:lnTo>
                <a:lnTo>
                  <a:pt x="1241528" y="1080641"/>
                </a:lnTo>
                <a:lnTo>
                  <a:pt x="1213752" y="1116988"/>
                </a:lnTo>
                <a:lnTo>
                  <a:pt x="1183659" y="1151366"/>
                </a:lnTo>
                <a:lnTo>
                  <a:pt x="1151366" y="1183659"/>
                </a:lnTo>
                <a:lnTo>
                  <a:pt x="1116988" y="1213752"/>
                </a:lnTo>
                <a:lnTo>
                  <a:pt x="1080641" y="1241528"/>
                </a:lnTo>
                <a:lnTo>
                  <a:pt x="1042441" y="1266872"/>
                </a:lnTo>
                <a:lnTo>
                  <a:pt x="1002503" y="1289668"/>
                </a:lnTo>
                <a:lnTo>
                  <a:pt x="960944" y="1309801"/>
                </a:lnTo>
                <a:lnTo>
                  <a:pt x="917879" y="1327153"/>
                </a:lnTo>
                <a:lnTo>
                  <a:pt x="873425" y="1341611"/>
                </a:lnTo>
                <a:lnTo>
                  <a:pt x="827696" y="1353057"/>
                </a:lnTo>
                <a:lnTo>
                  <a:pt x="780808" y="1361376"/>
                </a:lnTo>
                <a:lnTo>
                  <a:pt x="732878" y="1366453"/>
                </a:lnTo>
                <a:lnTo>
                  <a:pt x="684021" y="1368171"/>
                </a:lnTo>
                <a:lnTo>
                  <a:pt x="635181" y="1366453"/>
                </a:lnTo>
                <a:lnTo>
                  <a:pt x="587265" y="1361376"/>
                </a:lnTo>
                <a:lnTo>
                  <a:pt x="540391" y="1353057"/>
                </a:lnTo>
                <a:lnTo>
                  <a:pt x="494674" y="1341611"/>
                </a:lnTo>
                <a:lnTo>
                  <a:pt x="450230" y="1327153"/>
                </a:lnTo>
                <a:lnTo>
                  <a:pt x="407174" y="1309801"/>
                </a:lnTo>
                <a:lnTo>
                  <a:pt x="365624" y="1289668"/>
                </a:lnTo>
                <a:lnTo>
                  <a:pt x="325694" y="1266872"/>
                </a:lnTo>
                <a:lnTo>
                  <a:pt x="287500" y="1241528"/>
                </a:lnTo>
                <a:lnTo>
                  <a:pt x="251159" y="1213752"/>
                </a:lnTo>
                <a:lnTo>
                  <a:pt x="216786" y="1183659"/>
                </a:lnTo>
                <a:lnTo>
                  <a:pt x="184497" y="1151366"/>
                </a:lnTo>
                <a:lnTo>
                  <a:pt x="154408" y="1116988"/>
                </a:lnTo>
                <a:lnTo>
                  <a:pt x="126634" y="1080641"/>
                </a:lnTo>
                <a:lnTo>
                  <a:pt x="101293" y="1042441"/>
                </a:lnTo>
                <a:lnTo>
                  <a:pt x="78498" y="1002503"/>
                </a:lnTo>
                <a:lnTo>
                  <a:pt x="58367" y="960944"/>
                </a:lnTo>
                <a:lnTo>
                  <a:pt x="41015" y="917879"/>
                </a:lnTo>
                <a:lnTo>
                  <a:pt x="26559" y="873425"/>
                </a:lnTo>
                <a:lnTo>
                  <a:pt x="15113" y="827696"/>
                </a:lnTo>
                <a:lnTo>
                  <a:pt x="6794" y="780808"/>
                </a:lnTo>
                <a:lnTo>
                  <a:pt x="1717" y="732878"/>
                </a:lnTo>
                <a:lnTo>
                  <a:pt x="0" y="684022"/>
                </a:lnTo>
                <a:close/>
              </a:path>
            </a:pathLst>
          </a:custGeom>
          <a:ln w="25400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042028" y="4107942"/>
            <a:ext cx="1131571" cy="4315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650"/>
              </a:lnSpc>
              <a:spcBef>
                <a:spcPts val="100"/>
              </a:spcBef>
            </a:pPr>
            <a:r>
              <a:rPr sz="1400" b="1" spc="-175" dirty="0">
                <a:solidFill>
                  <a:srgbClr val="009999"/>
                </a:solidFill>
                <a:latin typeface="Verdana"/>
                <a:cs typeface="Verdana"/>
              </a:rPr>
              <a:t>НАЛОГОВЫЕ</a:t>
            </a:r>
            <a:endParaRPr sz="1400" dirty="0">
              <a:solidFill>
                <a:srgbClr val="009999"/>
              </a:solidFill>
              <a:latin typeface="Verdana"/>
              <a:cs typeface="Verdana"/>
            </a:endParaRPr>
          </a:p>
          <a:p>
            <a:pPr marL="1905" algn="ctr">
              <a:lnSpc>
                <a:spcPts val="1650"/>
              </a:lnSpc>
            </a:pPr>
            <a:r>
              <a:rPr sz="1400" b="1" spc="-110" dirty="0">
                <a:solidFill>
                  <a:srgbClr val="009999"/>
                </a:solidFill>
                <a:latin typeface="Verdana"/>
                <a:cs typeface="Verdana"/>
              </a:rPr>
              <a:t>ДОХОДЫ</a:t>
            </a:r>
            <a:endParaRPr sz="14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194942" y="4189729"/>
            <a:ext cx="1657351" cy="185420"/>
          </a:xfrm>
          <a:custGeom>
            <a:avLst/>
            <a:gdLst/>
            <a:ahLst/>
            <a:cxnLst/>
            <a:rect l="l" t="t" r="r" b="b"/>
            <a:pathLst>
              <a:path w="1657350" h="185420">
                <a:moveTo>
                  <a:pt x="1580190" y="28404"/>
                </a:moveTo>
                <a:lnTo>
                  <a:pt x="0" y="165862"/>
                </a:lnTo>
                <a:lnTo>
                  <a:pt x="1650" y="184912"/>
                </a:lnTo>
                <a:lnTo>
                  <a:pt x="1581847" y="47454"/>
                </a:lnTo>
                <a:lnTo>
                  <a:pt x="1580190" y="28404"/>
                </a:lnTo>
                <a:close/>
              </a:path>
              <a:path w="1657350" h="185420">
                <a:moveTo>
                  <a:pt x="1646702" y="27305"/>
                </a:moveTo>
                <a:lnTo>
                  <a:pt x="1592833" y="27305"/>
                </a:lnTo>
                <a:lnTo>
                  <a:pt x="1594484" y="46355"/>
                </a:lnTo>
                <a:lnTo>
                  <a:pt x="1581847" y="47454"/>
                </a:lnTo>
                <a:lnTo>
                  <a:pt x="1584324" y="75946"/>
                </a:lnTo>
                <a:lnTo>
                  <a:pt x="1656969" y="31369"/>
                </a:lnTo>
                <a:lnTo>
                  <a:pt x="1646702" y="27305"/>
                </a:lnTo>
                <a:close/>
              </a:path>
              <a:path w="1657350" h="185420">
                <a:moveTo>
                  <a:pt x="1592833" y="27305"/>
                </a:moveTo>
                <a:lnTo>
                  <a:pt x="1580190" y="28404"/>
                </a:lnTo>
                <a:lnTo>
                  <a:pt x="1581847" y="47454"/>
                </a:lnTo>
                <a:lnTo>
                  <a:pt x="1594484" y="46355"/>
                </a:lnTo>
                <a:lnTo>
                  <a:pt x="1592833" y="27305"/>
                </a:lnTo>
                <a:close/>
              </a:path>
              <a:path w="1657350" h="185420">
                <a:moveTo>
                  <a:pt x="1577720" y="0"/>
                </a:moveTo>
                <a:lnTo>
                  <a:pt x="1580190" y="28404"/>
                </a:lnTo>
                <a:lnTo>
                  <a:pt x="1592833" y="27305"/>
                </a:lnTo>
                <a:lnTo>
                  <a:pt x="1646702" y="27305"/>
                </a:lnTo>
                <a:lnTo>
                  <a:pt x="1577720" y="0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198623" y="4509134"/>
            <a:ext cx="653415" cy="440055"/>
          </a:xfrm>
          <a:custGeom>
            <a:avLst/>
            <a:gdLst/>
            <a:ahLst/>
            <a:cxnLst/>
            <a:rect l="l" t="t" r="r" b="b"/>
            <a:pathLst>
              <a:path w="653414" h="440054">
                <a:moveTo>
                  <a:pt x="584582" y="34331"/>
                </a:moveTo>
                <a:lnTo>
                  <a:pt x="0" y="424052"/>
                </a:lnTo>
                <a:lnTo>
                  <a:pt x="10540" y="439927"/>
                </a:lnTo>
                <a:lnTo>
                  <a:pt x="595198" y="50239"/>
                </a:lnTo>
                <a:lnTo>
                  <a:pt x="584582" y="34331"/>
                </a:lnTo>
                <a:close/>
              </a:path>
              <a:path w="653414" h="440054">
                <a:moveTo>
                  <a:pt x="637665" y="27304"/>
                </a:moveTo>
                <a:lnTo>
                  <a:pt x="595122" y="27304"/>
                </a:lnTo>
                <a:lnTo>
                  <a:pt x="605789" y="43179"/>
                </a:lnTo>
                <a:lnTo>
                  <a:pt x="595198" y="50239"/>
                </a:lnTo>
                <a:lnTo>
                  <a:pt x="610997" y="73913"/>
                </a:lnTo>
                <a:lnTo>
                  <a:pt x="637665" y="27304"/>
                </a:lnTo>
                <a:close/>
              </a:path>
              <a:path w="653414" h="440054">
                <a:moveTo>
                  <a:pt x="595122" y="27304"/>
                </a:moveTo>
                <a:lnTo>
                  <a:pt x="584582" y="34331"/>
                </a:lnTo>
                <a:lnTo>
                  <a:pt x="595198" y="50239"/>
                </a:lnTo>
                <a:lnTo>
                  <a:pt x="605789" y="43179"/>
                </a:lnTo>
                <a:lnTo>
                  <a:pt x="595122" y="27304"/>
                </a:lnTo>
                <a:close/>
              </a:path>
              <a:path w="653414" h="440054">
                <a:moveTo>
                  <a:pt x="653288" y="0"/>
                </a:moveTo>
                <a:lnTo>
                  <a:pt x="568705" y="10540"/>
                </a:lnTo>
                <a:lnTo>
                  <a:pt x="584582" y="34331"/>
                </a:lnTo>
                <a:lnTo>
                  <a:pt x="595122" y="27304"/>
                </a:lnTo>
                <a:lnTo>
                  <a:pt x="637665" y="27304"/>
                </a:lnTo>
                <a:lnTo>
                  <a:pt x="653288" y="0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5364100" y="4509135"/>
            <a:ext cx="606425" cy="481330"/>
          </a:xfrm>
          <a:custGeom>
            <a:avLst/>
            <a:gdLst/>
            <a:ahLst/>
            <a:cxnLst/>
            <a:rect l="l" t="t" r="r" b="b"/>
            <a:pathLst>
              <a:path w="606425" h="481329">
                <a:moveTo>
                  <a:pt x="65703" y="39727"/>
                </a:moveTo>
                <a:lnTo>
                  <a:pt x="53938" y="54623"/>
                </a:lnTo>
                <a:lnTo>
                  <a:pt x="594105" y="480821"/>
                </a:lnTo>
                <a:lnTo>
                  <a:pt x="605916" y="465963"/>
                </a:lnTo>
                <a:lnTo>
                  <a:pt x="65703" y="39727"/>
                </a:lnTo>
                <a:close/>
              </a:path>
              <a:path w="606425" h="481329">
                <a:moveTo>
                  <a:pt x="0" y="0"/>
                </a:moveTo>
                <a:lnTo>
                  <a:pt x="36195" y="77088"/>
                </a:lnTo>
                <a:lnTo>
                  <a:pt x="53938" y="54623"/>
                </a:lnTo>
                <a:lnTo>
                  <a:pt x="43941" y="46735"/>
                </a:lnTo>
                <a:lnTo>
                  <a:pt x="55752" y="31876"/>
                </a:lnTo>
                <a:lnTo>
                  <a:pt x="71903" y="31876"/>
                </a:lnTo>
                <a:lnTo>
                  <a:pt x="83438" y="17271"/>
                </a:lnTo>
                <a:lnTo>
                  <a:pt x="0" y="0"/>
                </a:lnTo>
                <a:close/>
              </a:path>
              <a:path w="606425" h="481329">
                <a:moveTo>
                  <a:pt x="55752" y="31876"/>
                </a:moveTo>
                <a:lnTo>
                  <a:pt x="43941" y="46735"/>
                </a:lnTo>
                <a:lnTo>
                  <a:pt x="53938" y="54623"/>
                </a:lnTo>
                <a:lnTo>
                  <a:pt x="65703" y="39727"/>
                </a:lnTo>
                <a:lnTo>
                  <a:pt x="55752" y="31876"/>
                </a:lnTo>
                <a:close/>
              </a:path>
              <a:path w="606425" h="481329">
                <a:moveTo>
                  <a:pt x="71903" y="31876"/>
                </a:moveTo>
                <a:lnTo>
                  <a:pt x="55752" y="31876"/>
                </a:lnTo>
                <a:lnTo>
                  <a:pt x="65703" y="39727"/>
                </a:lnTo>
                <a:lnTo>
                  <a:pt x="71903" y="31876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365621" y="4232021"/>
            <a:ext cx="1583691" cy="214629"/>
          </a:xfrm>
          <a:custGeom>
            <a:avLst/>
            <a:gdLst/>
            <a:ahLst/>
            <a:cxnLst/>
            <a:rect l="l" t="t" r="r" b="b"/>
            <a:pathLst>
              <a:path w="1583690" h="214629">
                <a:moveTo>
                  <a:pt x="76746" y="28323"/>
                </a:moveTo>
                <a:lnTo>
                  <a:pt x="74651" y="47239"/>
                </a:lnTo>
                <a:lnTo>
                  <a:pt x="1581530" y="214502"/>
                </a:lnTo>
                <a:lnTo>
                  <a:pt x="1583690" y="195579"/>
                </a:lnTo>
                <a:lnTo>
                  <a:pt x="76746" y="28323"/>
                </a:lnTo>
                <a:close/>
              </a:path>
              <a:path w="1583690" h="214629">
                <a:moveTo>
                  <a:pt x="79882" y="0"/>
                </a:moveTo>
                <a:lnTo>
                  <a:pt x="0" y="29463"/>
                </a:lnTo>
                <a:lnTo>
                  <a:pt x="71500" y="75691"/>
                </a:lnTo>
                <a:lnTo>
                  <a:pt x="74651" y="47239"/>
                </a:lnTo>
                <a:lnTo>
                  <a:pt x="62102" y="45846"/>
                </a:lnTo>
                <a:lnTo>
                  <a:pt x="64135" y="26923"/>
                </a:lnTo>
                <a:lnTo>
                  <a:pt x="76901" y="26923"/>
                </a:lnTo>
                <a:lnTo>
                  <a:pt x="79882" y="0"/>
                </a:lnTo>
                <a:close/>
              </a:path>
              <a:path w="1583690" h="214629">
                <a:moveTo>
                  <a:pt x="64135" y="26923"/>
                </a:moveTo>
                <a:lnTo>
                  <a:pt x="62102" y="45846"/>
                </a:lnTo>
                <a:lnTo>
                  <a:pt x="74651" y="47239"/>
                </a:lnTo>
                <a:lnTo>
                  <a:pt x="76746" y="28323"/>
                </a:lnTo>
                <a:lnTo>
                  <a:pt x="64135" y="26923"/>
                </a:lnTo>
                <a:close/>
              </a:path>
              <a:path w="1583690" h="214629">
                <a:moveTo>
                  <a:pt x="76901" y="26923"/>
                </a:moveTo>
                <a:lnTo>
                  <a:pt x="64135" y="26923"/>
                </a:lnTo>
                <a:lnTo>
                  <a:pt x="76746" y="28323"/>
                </a:lnTo>
                <a:lnTo>
                  <a:pt x="76901" y="26923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5436109" y="4427346"/>
            <a:ext cx="1983739" cy="739140"/>
          </a:xfrm>
          <a:custGeom>
            <a:avLst/>
            <a:gdLst/>
            <a:ahLst/>
            <a:cxnLst/>
            <a:rect l="l" t="t" r="r" b="b"/>
            <a:pathLst>
              <a:path w="1983740" h="739139">
                <a:moveTo>
                  <a:pt x="74830" y="26829"/>
                </a:moveTo>
                <a:lnTo>
                  <a:pt x="68325" y="44726"/>
                </a:lnTo>
                <a:lnTo>
                  <a:pt x="1977009" y="738758"/>
                </a:lnTo>
                <a:lnTo>
                  <a:pt x="1983486" y="720851"/>
                </a:lnTo>
                <a:lnTo>
                  <a:pt x="74830" y="26829"/>
                </a:lnTo>
                <a:close/>
              </a:path>
              <a:path w="1983740" h="739139">
                <a:moveTo>
                  <a:pt x="84581" y="0"/>
                </a:moveTo>
                <a:lnTo>
                  <a:pt x="0" y="9778"/>
                </a:lnTo>
                <a:lnTo>
                  <a:pt x="58546" y="71627"/>
                </a:lnTo>
                <a:lnTo>
                  <a:pt x="68325" y="44726"/>
                </a:lnTo>
                <a:lnTo>
                  <a:pt x="56387" y="40385"/>
                </a:lnTo>
                <a:lnTo>
                  <a:pt x="62864" y="22478"/>
                </a:lnTo>
                <a:lnTo>
                  <a:pt x="76411" y="22478"/>
                </a:lnTo>
                <a:lnTo>
                  <a:pt x="84581" y="0"/>
                </a:lnTo>
                <a:close/>
              </a:path>
              <a:path w="1983740" h="739139">
                <a:moveTo>
                  <a:pt x="62864" y="22478"/>
                </a:moveTo>
                <a:lnTo>
                  <a:pt x="56387" y="40385"/>
                </a:lnTo>
                <a:lnTo>
                  <a:pt x="68325" y="44726"/>
                </a:lnTo>
                <a:lnTo>
                  <a:pt x="74830" y="26829"/>
                </a:lnTo>
                <a:lnTo>
                  <a:pt x="62864" y="22478"/>
                </a:lnTo>
                <a:close/>
              </a:path>
              <a:path w="1983740" h="739139">
                <a:moveTo>
                  <a:pt x="76411" y="22478"/>
                </a:moveTo>
                <a:lnTo>
                  <a:pt x="62864" y="22478"/>
                </a:lnTo>
                <a:lnTo>
                  <a:pt x="74830" y="26829"/>
                </a:lnTo>
                <a:lnTo>
                  <a:pt x="76411" y="22478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904111" y="4358513"/>
            <a:ext cx="1948180" cy="807720"/>
          </a:xfrm>
          <a:custGeom>
            <a:avLst/>
            <a:gdLst/>
            <a:ahLst/>
            <a:cxnLst/>
            <a:rect l="l" t="t" r="r" b="b"/>
            <a:pathLst>
              <a:path w="1948179" h="807720">
                <a:moveTo>
                  <a:pt x="1873661" y="26516"/>
                </a:moveTo>
                <a:lnTo>
                  <a:pt x="0" y="789813"/>
                </a:lnTo>
                <a:lnTo>
                  <a:pt x="7238" y="807466"/>
                </a:lnTo>
                <a:lnTo>
                  <a:pt x="1880855" y="44136"/>
                </a:lnTo>
                <a:lnTo>
                  <a:pt x="1873661" y="26516"/>
                </a:lnTo>
                <a:close/>
              </a:path>
              <a:path w="1948179" h="807720">
                <a:moveTo>
                  <a:pt x="1934545" y="21717"/>
                </a:moveTo>
                <a:lnTo>
                  <a:pt x="1885441" y="21717"/>
                </a:lnTo>
                <a:lnTo>
                  <a:pt x="1892553" y="39369"/>
                </a:lnTo>
                <a:lnTo>
                  <a:pt x="1880855" y="44136"/>
                </a:lnTo>
                <a:lnTo>
                  <a:pt x="1891664" y="70612"/>
                </a:lnTo>
                <a:lnTo>
                  <a:pt x="1934545" y="21717"/>
                </a:lnTo>
                <a:close/>
              </a:path>
              <a:path w="1948179" h="807720">
                <a:moveTo>
                  <a:pt x="1885441" y="21717"/>
                </a:moveTo>
                <a:lnTo>
                  <a:pt x="1873661" y="26516"/>
                </a:lnTo>
                <a:lnTo>
                  <a:pt x="1880855" y="44136"/>
                </a:lnTo>
                <a:lnTo>
                  <a:pt x="1892553" y="39369"/>
                </a:lnTo>
                <a:lnTo>
                  <a:pt x="1885441" y="21717"/>
                </a:lnTo>
                <a:close/>
              </a:path>
              <a:path w="1948179" h="807720">
                <a:moveTo>
                  <a:pt x="1862836" y="0"/>
                </a:moveTo>
                <a:lnTo>
                  <a:pt x="1873661" y="26516"/>
                </a:lnTo>
                <a:lnTo>
                  <a:pt x="1885441" y="21717"/>
                </a:lnTo>
                <a:lnTo>
                  <a:pt x="1934545" y="21717"/>
                </a:lnTo>
                <a:lnTo>
                  <a:pt x="1947799" y="6604"/>
                </a:lnTo>
                <a:lnTo>
                  <a:pt x="1862836" y="0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577079" y="5083556"/>
            <a:ext cx="76200" cy="504190"/>
          </a:xfrm>
          <a:custGeom>
            <a:avLst/>
            <a:gdLst/>
            <a:ahLst/>
            <a:cxnLst/>
            <a:rect l="l" t="t" r="r" b="b"/>
            <a:pathLst>
              <a:path w="76200" h="504189">
                <a:moveTo>
                  <a:pt x="47625" y="63500"/>
                </a:moveTo>
                <a:lnTo>
                  <a:pt x="28575" y="63500"/>
                </a:lnTo>
                <a:lnTo>
                  <a:pt x="28575" y="504063"/>
                </a:lnTo>
                <a:lnTo>
                  <a:pt x="47625" y="504063"/>
                </a:lnTo>
                <a:lnTo>
                  <a:pt x="47625" y="63500"/>
                </a:lnTo>
                <a:close/>
              </a:path>
              <a:path w="76200" h="504189">
                <a:moveTo>
                  <a:pt x="38100" y="0"/>
                </a:moveTo>
                <a:lnTo>
                  <a:pt x="0" y="76200"/>
                </a:lnTo>
                <a:lnTo>
                  <a:pt x="28575" y="76200"/>
                </a:lnTo>
                <a:lnTo>
                  <a:pt x="28575" y="63500"/>
                </a:lnTo>
                <a:lnTo>
                  <a:pt x="69850" y="63500"/>
                </a:lnTo>
                <a:lnTo>
                  <a:pt x="38100" y="0"/>
                </a:lnTo>
                <a:close/>
              </a:path>
              <a:path w="76200" h="504189">
                <a:moveTo>
                  <a:pt x="69850" y="63500"/>
                </a:moveTo>
                <a:lnTo>
                  <a:pt x="47625" y="63500"/>
                </a:lnTo>
                <a:lnTo>
                  <a:pt x="47625" y="76200"/>
                </a:lnTo>
                <a:lnTo>
                  <a:pt x="76200" y="76200"/>
                </a:lnTo>
                <a:lnTo>
                  <a:pt x="69850" y="63500"/>
                </a:lnTo>
                <a:close/>
              </a:path>
            </a:pathLst>
          </a:custGeom>
          <a:solidFill>
            <a:srgbClr val="86D5D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43609" y="3789045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612089" y="0"/>
                </a:moveTo>
                <a:lnTo>
                  <a:pt x="564251" y="1841"/>
                </a:lnTo>
                <a:lnTo>
                  <a:pt x="517421" y="7276"/>
                </a:lnTo>
                <a:lnTo>
                  <a:pt x="471734" y="16166"/>
                </a:lnTo>
                <a:lnTo>
                  <a:pt x="427327" y="28377"/>
                </a:lnTo>
                <a:lnTo>
                  <a:pt x="384336" y="43772"/>
                </a:lnTo>
                <a:lnTo>
                  <a:pt x="342896" y="62215"/>
                </a:lnTo>
                <a:lnTo>
                  <a:pt x="303144" y="83570"/>
                </a:lnTo>
                <a:lnTo>
                  <a:pt x="265216" y="107701"/>
                </a:lnTo>
                <a:lnTo>
                  <a:pt x="229247" y="134470"/>
                </a:lnTo>
                <a:lnTo>
                  <a:pt x="195374" y="163743"/>
                </a:lnTo>
                <a:lnTo>
                  <a:pt x="163733" y="195383"/>
                </a:lnTo>
                <a:lnTo>
                  <a:pt x="134460" y="229254"/>
                </a:lnTo>
                <a:lnTo>
                  <a:pt x="107691" y="265220"/>
                </a:lnTo>
                <a:lnTo>
                  <a:pt x="83562" y="303144"/>
                </a:lnTo>
                <a:lnTo>
                  <a:pt x="62208" y="342890"/>
                </a:lnTo>
                <a:lnTo>
                  <a:pt x="43767" y="384323"/>
                </a:lnTo>
                <a:lnTo>
                  <a:pt x="28373" y="427305"/>
                </a:lnTo>
                <a:lnTo>
                  <a:pt x="16164" y="471702"/>
                </a:lnTo>
                <a:lnTo>
                  <a:pt x="7274" y="517376"/>
                </a:lnTo>
                <a:lnTo>
                  <a:pt x="1841" y="564192"/>
                </a:lnTo>
                <a:lnTo>
                  <a:pt x="0" y="612012"/>
                </a:lnTo>
                <a:lnTo>
                  <a:pt x="1841" y="659851"/>
                </a:lnTo>
                <a:lnTo>
                  <a:pt x="7274" y="706682"/>
                </a:lnTo>
                <a:lnTo>
                  <a:pt x="16164" y="752370"/>
                </a:lnTo>
                <a:lnTo>
                  <a:pt x="28373" y="796779"/>
                </a:lnTo>
                <a:lnTo>
                  <a:pt x="43767" y="839773"/>
                </a:lnTo>
                <a:lnTo>
                  <a:pt x="62208" y="881215"/>
                </a:lnTo>
                <a:lnTo>
                  <a:pt x="83562" y="920971"/>
                </a:lnTo>
                <a:lnTo>
                  <a:pt x="107691" y="958902"/>
                </a:lnTo>
                <a:lnTo>
                  <a:pt x="134460" y="994874"/>
                </a:lnTo>
                <a:lnTo>
                  <a:pt x="163733" y="1028751"/>
                </a:lnTo>
                <a:lnTo>
                  <a:pt x="195374" y="1060395"/>
                </a:lnTo>
                <a:lnTo>
                  <a:pt x="229247" y="1089672"/>
                </a:lnTo>
                <a:lnTo>
                  <a:pt x="265216" y="1116444"/>
                </a:lnTo>
                <a:lnTo>
                  <a:pt x="303144" y="1140577"/>
                </a:lnTo>
                <a:lnTo>
                  <a:pt x="342896" y="1161934"/>
                </a:lnTo>
                <a:lnTo>
                  <a:pt x="384336" y="1180378"/>
                </a:lnTo>
                <a:lnTo>
                  <a:pt x="427327" y="1195774"/>
                </a:lnTo>
                <a:lnTo>
                  <a:pt x="471734" y="1207985"/>
                </a:lnTo>
                <a:lnTo>
                  <a:pt x="517421" y="1216876"/>
                </a:lnTo>
                <a:lnTo>
                  <a:pt x="564251" y="1222311"/>
                </a:lnTo>
                <a:lnTo>
                  <a:pt x="612089" y="1224152"/>
                </a:lnTo>
                <a:lnTo>
                  <a:pt x="659926" y="1222311"/>
                </a:lnTo>
                <a:lnTo>
                  <a:pt x="706755" y="1216876"/>
                </a:lnTo>
                <a:lnTo>
                  <a:pt x="752439" y="1207985"/>
                </a:lnTo>
                <a:lnTo>
                  <a:pt x="796843" y="1195774"/>
                </a:lnTo>
                <a:lnTo>
                  <a:pt x="839831" y="1180378"/>
                </a:lnTo>
                <a:lnTo>
                  <a:pt x="881266" y="1161934"/>
                </a:lnTo>
                <a:lnTo>
                  <a:pt x="921014" y="1140577"/>
                </a:lnTo>
                <a:lnTo>
                  <a:pt x="958937" y="1116444"/>
                </a:lnTo>
                <a:lnTo>
                  <a:pt x="994900" y="1089672"/>
                </a:lnTo>
                <a:lnTo>
                  <a:pt x="1028768" y="1060395"/>
                </a:lnTo>
                <a:lnTo>
                  <a:pt x="1060403" y="1028751"/>
                </a:lnTo>
                <a:lnTo>
                  <a:pt x="1089671" y="994874"/>
                </a:lnTo>
                <a:lnTo>
                  <a:pt x="1116435" y="958902"/>
                </a:lnTo>
                <a:lnTo>
                  <a:pt x="1140559" y="920971"/>
                </a:lnTo>
                <a:lnTo>
                  <a:pt x="1161908" y="881215"/>
                </a:lnTo>
                <a:lnTo>
                  <a:pt x="1180345" y="839773"/>
                </a:lnTo>
                <a:lnTo>
                  <a:pt x="1195735" y="796779"/>
                </a:lnTo>
                <a:lnTo>
                  <a:pt x="1207942" y="752370"/>
                </a:lnTo>
                <a:lnTo>
                  <a:pt x="1216829" y="706682"/>
                </a:lnTo>
                <a:lnTo>
                  <a:pt x="1222261" y="659851"/>
                </a:lnTo>
                <a:lnTo>
                  <a:pt x="1224102" y="612012"/>
                </a:lnTo>
                <a:lnTo>
                  <a:pt x="1222261" y="564192"/>
                </a:lnTo>
                <a:lnTo>
                  <a:pt x="1216829" y="517376"/>
                </a:lnTo>
                <a:lnTo>
                  <a:pt x="1207942" y="471702"/>
                </a:lnTo>
                <a:lnTo>
                  <a:pt x="1195735" y="427305"/>
                </a:lnTo>
                <a:lnTo>
                  <a:pt x="1180345" y="384323"/>
                </a:lnTo>
                <a:lnTo>
                  <a:pt x="1161908" y="342890"/>
                </a:lnTo>
                <a:lnTo>
                  <a:pt x="1140559" y="303144"/>
                </a:lnTo>
                <a:lnTo>
                  <a:pt x="1116435" y="265220"/>
                </a:lnTo>
                <a:lnTo>
                  <a:pt x="1089671" y="229254"/>
                </a:lnTo>
                <a:lnTo>
                  <a:pt x="1060403" y="195383"/>
                </a:lnTo>
                <a:lnTo>
                  <a:pt x="1028768" y="163743"/>
                </a:lnTo>
                <a:lnTo>
                  <a:pt x="994900" y="134470"/>
                </a:lnTo>
                <a:lnTo>
                  <a:pt x="958937" y="107701"/>
                </a:lnTo>
                <a:lnTo>
                  <a:pt x="921014" y="83570"/>
                </a:lnTo>
                <a:lnTo>
                  <a:pt x="881266" y="62215"/>
                </a:lnTo>
                <a:lnTo>
                  <a:pt x="839831" y="43772"/>
                </a:lnTo>
                <a:lnTo>
                  <a:pt x="796843" y="28377"/>
                </a:lnTo>
                <a:lnTo>
                  <a:pt x="752439" y="16166"/>
                </a:lnTo>
                <a:lnTo>
                  <a:pt x="706755" y="7276"/>
                </a:lnTo>
                <a:lnTo>
                  <a:pt x="659926" y="1841"/>
                </a:lnTo>
                <a:lnTo>
                  <a:pt x="612089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043609" y="3789045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0" y="612012"/>
                </a:moveTo>
                <a:lnTo>
                  <a:pt x="1841" y="564192"/>
                </a:lnTo>
                <a:lnTo>
                  <a:pt x="7274" y="517376"/>
                </a:lnTo>
                <a:lnTo>
                  <a:pt x="16164" y="471702"/>
                </a:lnTo>
                <a:lnTo>
                  <a:pt x="28373" y="427305"/>
                </a:lnTo>
                <a:lnTo>
                  <a:pt x="43767" y="384323"/>
                </a:lnTo>
                <a:lnTo>
                  <a:pt x="62208" y="342890"/>
                </a:lnTo>
                <a:lnTo>
                  <a:pt x="83562" y="303144"/>
                </a:lnTo>
                <a:lnTo>
                  <a:pt x="107691" y="265220"/>
                </a:lnTo>
                <a:lnTo>
                  <a:pt x="134460" y="229254"/>
                </a:lnTo>
                <a:lnTo>
                  <a:pt x="163733" y="195383"/>
                </a:lnTo>
                <a:lnTo>
                  <a:pt x="195374" y="163743"/>
                </a:lnTo>
                <a:lnTo>
                  <a:pt x="229247" y="134470"/>
                </a:lnTo>
                <a:lnTo>
                  <a:pt x="265216" y="107701"/>
                </a:lnTo>
                <a:lnTo>
                  <a:pt x="303144" y="83570"/>
                </a:lnTo>
                <a:lnTo>
                  <a:pt x="342896" y="62215"/>
                </a:lnTo>
                <a:lnTo>
                  <a:pt x="384336" y="43772"/>
                </a:lnTo>
                <a:lnTo>
                  <a:pt x="427327" y="28377"/>
                </a:lnTo>
                <a:lnTo>
                  <a:pt x="471734" y="16166"/>
                </a:lnTo>
                <a:lnTo>
                  <a:pt x="517421" y="7276"/>
                </a:lnTo>
                <a:lnTo>
                  <a:pt x="564251" y="1841"/>
                </a:lnTo>
                <a:lnTo>
                  <a:pt x="612089" y="0"/>
                </a:lnTo>
                <a:lnTo>
                  <a:pt x="659926" y="1841"/>
                </a:lnTo>
                <a:lnTo>
                  <a:pt x="706755" y="7276"/>
                </a:lnTo>
                <a:lnTo>
                  <a:pt x="752439" y="16166"/>
                </a:lnTo>
                <a:lnTo>
                  <a:pt x="796843" y="28377"/>
                </a:lnTo>
                <a:lnTo>
                  <a:pt x="839831" y="43772"/>
                </a:lnTo>
                <a:lnTo>
                  <a:pt x="881266" y="62215"/>
                </a:lnTo>
                <a:lnTo>
                  <a:pt x="921014" y="83570"/>
                </a:lnTo>
                <a:lnTo>
                  <a:pt x="958937" y="107701"/>
                </a:lnTo>
                <a:lnTo>
                  <a:pt x="994900" y="134470"/>
                </a:lnTo>
                <a:lnTo>
                  <a:pt x="1028768" y="163743"/>
                </a:lnTo>
                <a:lnTo>
                  <a:pt x="1060403" y="195383"/>
                </a:lnTo>
                <a:lnTo>
                  <a:pt x="1089671" y="229254"/>
                </a:lnTo>
                <a:lnTo>
                  <a:pt x="1116435" y="265220"/>
                </a:lnTo>
                <a:lnTo>
                  <a:pt x="1140559" y="303144"/>
                </a:lnTo>
                <a:lnTo>
                  <a:pt x="1161908" y="342890"/>
                </a:lnTo>
                <a:lnTo>
                  <a:pt x="1180345" y="384323"/>
                </a:lnTo>
                <a:lnTo>
                  <a:pt x="1195735" y="427305"/>
                </a:lnTo>
                <a:lnTo>
                  <a:pt x="1207942" y="471702"/>
                </a:lnTo>
                <a:lnTo>
                  <a:pt x="1216829" y="517376"/>
                </a:lnTo>
                <a:lnTo>
                  <a:pt x="1222261" y="564192"/>
                </a:lnTo>
                <a:lnTo>
                  <a:pt x="1224102" y="612012"/>
                </a:lnTo>
                <a:lnTo>
                  <a:pt x="1222261" y="659851"/>
                </a:lnTo>
                <a:lnTo>
                  <a:pt x="1216829" y="706682"/>
                </a:lnTo>
                <a:lnTo>
                  <a:pt x="1207942" y="752370"/>
                </a:lnTo>
                <a:lnTo>
                  <a:pt x="1195735" y="796779"/>
                </a:lnTo>
                <a:lnTo>
                  <a:pt x="1180345" y="839773"/>
                </a:lnTo>
                <a:lnTo>
                  <a:pt x="1161908" y="881215"/>
                </a:lnTo>
                <a:lnTo>
                  <a:pt x="1140559" y="920971"/>
                </a:lnTo>
                <a:lnTo>
                  <a:pt x="1116435" y="958902"/>
                </a:lnTo>
                <a:lnTo>
                  <a:pt x="1089671" y="994874"/>
                </a:lnTo>
                <a:lnTo>
                  <a:pt x="1060403" y="1028751"/>
                </a:lnTo>
                <a:lnTo>
                  <a:pt x="1028768" y="1060395"/>
                </a:lnTo>
                <a:lnTo>
                  <a:pt x="994900" y="1089672"/>
                </a:lnTo>
                <a:lnTo>
                  <a:pt x="958937" y="1116444"/>
                </a:lnTo>
                <a:lnTo>
                  <a:pt x="921014" y="1140577"/>
                </a:lnTo>
                <a:lnTo>
                  <a:pt x="881266" y="1161934"/>
                </a:lnTo>
                <a:lnTo>
                  <a:pt x="839831" y="1180378"/>
                </a:lnTo>
                <a:lnTo>
                  <a:pt x="796843" y="1195774"/>
                </a:lnTo>
                <a:lnTo>
                  <a:pt x="752439" y="1207985"/>
                </a:lnTo>
                <a:lnTo>
                  <a:pt x="706755" y="1216876"/>
                </a:lnTo>
                <a:lnTo>
                  <a:pt x="659926" y="1222311"/>
                </a:lnTo>
                <a:lnTo>
                  <a:pt x="612089" y="1224152"/>
                </a:lnTo>
                <a:lnTo>
                  <a:pt x="564251" y="1222311"/>
                </a:lnTo>
                <a:lnTo>
                  <a:pt x="517421" y="1216876"/>
                </a:lnTo>
                <a:lnTo>
                  <a:pt x="471734" y="1207985"/>
                </a:lnTo>
                <a:lnTo>
                  <a:pt x="427327" y="1195774"/>
                </a:lnTo>
                <a:lnTo>
                  <a:pt x="384336" y="1180378"/>
                </a:lnTo>
                <a:lnTo>
                  <a:pt x="342896" y="1161934"/>
                </a:lnTo>
                <a:lnTo>
                  <a:pt x="303144" y="1140577"/>
                </a:lnTo>
                <a:lnTo>
                  <a:pt x="265216" y="1116444"/>
                </a:lnTo>
                <a:lnTo>
                  <a:pt x="229247" y="1089672"/>
                </a:lnTo>
                <a:lnTo>
                  <a:pt x="195374" y="1060395"/>
                </a:lnTo>
                <a:lnTo>
                  <a:pt x="163733" y="1028751"/>
                </a:lnTo>
                <a:lnTo>
                  <a:pt x="134460" y="994874"/>
                </a:lnTo>
                <a:lnTo>
                  <a:pt x="107691" y="958902"/>
                </a:lnTo>
                <a:lnTo>
                  <a:pt x="83562" y="920971"/>
                </a:lnTo>
                <a:lnTo>
                  <a:pt x="62208" y="881215"/>
                </a:lnTo>
                <a:lnTo>
                  <a:pt x="43767" y="839773"/>
                </a:lnTo>
                <a:lnTo>
                  <a:pt x="28373" y="796779"/>
                </a:lnTo>
                <a:lnTo>
                  <a:pt x="16164" y="752370"/>
                </a:lnTo>
                <a:lnTo>
                  <a:pt x="7274" y="706682"/>
                </a:lnTo>
                <a:lnTo>
                  <a:pt x="1841" y="659851"/>
                </a:lnTo>
                <a:lnTo>
                  <a:pt x="0" y="612012"/>
                </a:lnTo>
                <a:close/>
              </a:path>
            </a:pathLst>
          </a:custGeom>
          <a:ln w="25400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170533" y="4035932"/>
            <a:ext cx="97028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6685" marR="139065" algn="ctr">
              <a:lnSpc>
                <a:spcPct val="100000"/>
              </a:lnSpc>
              <a:spcBef>
                <a:spcPts val="100"/>
              </a:spcBef>
            </a:pPr>
            <a:r>
              <a:rPr sz="1200" b="1" spc="-125" dirty="0">
                <a:solidFill>
                  <a:srgbClr val="009999"/>
                </a:solidFill>
                <a:latin typeface="Verdana"/>
                <a:cs typeface="Verdana"/>
              </a:rPr>
              <a:t>Налог</a:t>
            </a:r>
            <a:r>
              <a:rPr sz="1200" b="1" spc="-200" dirty="0">
                <a:solidFill>
                  <a:srgbClr val="009999"/>
                </a:solidFill>
                <a:latin typeface="Verdana"/>
                <a:cs typeface="Verdana"/>
              </a:rPr>
              <a:t> </a:t>
            </a:r>
            <a:r>
              <a:rPr sz="1200" b="1" spc="-85" dirty="0">
                <a:solidFill>
                  <a:srgbClr val="009999"/>
                </a:solidFill>
                <a:latin typeface="Verdana"/>
                <a:cs typeface="Verdana"/>
              </a:rPr>
              <a:t>на  </a:t>
            </a:r>
            <a:r>
              <a:rPr sz="1200" b="1" spc="-95" dirty="0">
                <a:solidFill>
                  <a:srgbClr val="009999"/>
                </a:solidFill>
                <a:latin typeface="Verdana"/>
                <a:cs typeface="Verdana"/>
              </a:rPr>
              <a:t>доходы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  <a:p>
            <a:pPr marL="12700" marR="5080" algn="ctr">
              <a:lnSpc>
                <a:spcPct val="100000"/>
              </a:lnSpc>
            </a:pPr>
            <a:r>
              <a:rPr sz="1200" b="1" spc="-114" dirty="0">
                <a:solidFill>
                  <a:srgbClr val="009999"/>
                </a:solidFill>
                <a:latin typeface="Verdana"/>
                <a:cs typeface="Verdana"/>
              </a:rPr>
              <a:t>физи</a:t>
            </a:r>
            <a:r>
              <a:rPr sz="1200" b="1" spc="-100" dirty="0">
                <a:solidFill>
                  <a:srgbClr val="009999"/>
                </a:solidFill>
                <a:latin typeface="Verdana"/>
                <a:cs typeface="Verdana"/>
              </a:rPr>
              <a:t>ч</a:t>
            </a:r>
            <a:r>
              <a:rPr sz="1200" b="1" spc="-55" dirty="0">
                <a:solidFill>
                  <a:srgbClr val="009999"/>
                </a:solidFill>
                <a:latin typeface="Verdana"/>
                <a:cs typeface="Verdana"/>
              </a:rPr>
              <a:t>ес</a:t>
            </a:r>
            <a:r>
              <a:rPr sz="1200" b="1" spc="-50" dirty="0">
                <a:solidFill>
                  <a:srgbClr val="009999"/>
                </a:solidFill>
                <a:latin typeface="Verdana"/>
                <a:cs typeface="Verdana"/>
              </a:rPr>
              <a:t>к</a:t>
            </a:r>
            <a:r>
              <a:rPr sz="1200" b="1" spc="-110" dirty="0">
                <a:solidFill>
                  <a:srgbClr val="009999"/>
                </a:solidFill>
                <a:latin typeface="Verdana"/>
                <a:cs typeface="Verdana"/>
              </a:rPr>
              <a:t>их  </a:t>
            </a:r>
            <a:r>
              <a:rPr sz="1200" b="1" spc="-140" dirty="0">
                <a:solidFill>
                  <a:srgbClr val="009999"/>
                </a:solidFill>
                <a:latin typeface="Verdana"/>
                <a:cs typeface="Verdana"/>
              </a:rPr>
              <a:t>лиц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627757" y="4869180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612140" y="0"/>
                </a:moveTo>
                <a:lnTo>
                  <a:pt x="564301" y="1841"/>
                </a:lnTo>
                <a:lnTo>
                  <a:pt x="517470" y="7276"/>
                </a:lnTo>
                <a:lnTo>
                  <a:pt x="471782" y="16166"/>
                </a:lnTo>
                <a:lnTo>
                  <a:pt x="427373" y="28377"/>
                </a:lnTo>
                <a:lnTo>
                  <a:pt x="384379" y="43772"/>
                </a:lnTo>
                <a:lnTo>
                  <a:pt x="342937" y="62215"/>
                </a:lnTo>
                <a:lnTo>
                  <a:pt x="303181" y="83570"/>
                </a:lnTo>
                <a:lnTo>
                  <a:pt x="265250" y="107701"/>
                </a:lnTo>
                <a:lnTo>
                  <a:pt x="229278" y="134470"/>
                </a:lnTo>
                <a:lnTo>
                  <a:pt x="195401" y="163743"/>
                </a:lnTo>
                <a:lnTo>
                  <a:pt x="163757" y="195383"/>
                </a:lnTo>
                <a:lnTo>
                  <a:pt x="134480" y="229254"/>
                </a:lnTo>
                <a:lnTo>
                  <a:pt x="107708" y="265220"/>
                </a:lnTo>
                <a:lnTo>
                  <a:pt x="83575" y="303144"/>
                </a:lnTo>
                <a:lnTo>
                  <a:pt x="62218" y="342890"/>
                </a:lnTo>
                <a:lnTo>
                  <a:pt x="43774" y="384323"/>
                </a:lnTo>
                <a:lnTo>
                  <a:pt x="28378" y="427305"/>
                </a:lnTo>
                <a:lnTo>
                  <a:pt x="16167" y="471702"/>
                </a:lnTo>
                <a:lnTo>
                  <a:pt x="7276" y="517376"/>
                </a:lnTo>
                <a:lnTo>
                  <a:pt x="1841" y="564192"/>
                </a:lnTo>
                <a:lnTo>
                  <a:pt x="0" y="612013"/>
                </a:lnTo>
                <a:lnTo>
                  <a:pt x="1841" y="659850"/>
                </a:lnTo>
                <a:lnTo>
                  <a:pt x="7276" y="706681"/>
                </a:lnTo>
                <a:lnTo>
                  <a:pt x="16167" y="752368"/>
                </a:lnTo>
                <a:lnTo>
                  <a:pt x="28378" y="796776"/>
                </a:lnTo>
                <a:lnTo>
                  <a:pt x="43774" y="839768"/>
                </a:lnTo>
                <a:lnTo>
                  <a:pt x="62218" y="881208"/>
                </a:lnTo>
                <a:lnTo>
                  <a:pt x="83575" y="920961"/>
                </a:lnTo>
                <a:lnTo>
                  <a:pt x="107708" y="958890"/>
                </a:lnTo>
                <a:lnTo>
                  <a:pt x="134480" y="994859"/>
                </a:lnTo>
                <a:lnTo>
                  <a:pt x="163757" y="1028733"/>
                </a:lnTo>
                <a:lnTo>
                  <a:pt x="195401" y="1060375"/>
                </a:lnTo>
                <a:lnTo>
                  <a:pt x="229278" y="1089649"/>
                </a:lnTo>
                <a:lnTo>
                  <a:pt x="265250" y="1116419"/>
                </a:lnTo>
                <a:lnTo>
                  <a:pt x="303181" y="1140549"/>
                </a:lnTo>
                <a:lnTo>
                  <a:pt x="342937" y="1161903"/>
                </a:lnTo>
                <a:lnTo>
                  <a:pt x="384379" y="1180345"/>
                </a:lnTo>
                <a:lnTo>
                  <a:pt x="427373" y="1195739"/>
                </a:lnTo>
                <a:lnTo>
                  <a:pt x="471782" y="1207949"/>
                </a:lnTo>
                <a:lnTo>
                  <a:pt x="517470" y="1216839"/>
                </a:lnTo>
                <a:lnTo>
                  <a:pt x="564301" y="1222273"/>
                </a:lnTo>
                <a:lnTo>
                  <a:pt x="612140" y="1224114"/>
                </a:lnTo>
                <a:lnTo>
                  <a:pt x="659960" y="1222273"/>
                </a:lnTo>
                <a:lnTo>
                  <a:pt x="706776" y="1216839"/>
                </a:lnTo>
                <a:lnTo>
                  <a:pt x="752450" y="1207949"/>
                </a:lnTo>
                <a:lnTo>
                  <a:pt x="796847" y="1195739"/>
                </a:lnTo>
                <a:lnTo>
                  <a:pt x="839829" y="1180345"/>
                </a:lnTo>
                <a:lnTo>
                  <a:pt x="881262" y="1161903"/>
                </a:lnTo>
                <a:lnTo>
                  <a:pt x="921008" y="1140549"/>
                </a:lnTo>
                <a:lnTo>
                  <a:pt x="958932" y="1116419"/>
                </a:lnTo>
                <a:lnTo>
                  <a:pt x="994898" y="1089649"/>
                </a:lnTo>
                <a:lnTo>
                  <a:pt x="1028769" y="1060375"/>
                </a:lnTo>
                <a:lnTo>
                  <a:pt x="1060409" y="1028733"/>
                </a:lnTo>
                <a:lnTo>
                  <a:pt x="1089682" y="994859"/>
                </a:lnTo>
                <a:lnTo>
                  <a:pt x="1116451" y="958890"/>
                </a:lnTo>
                <a:lnTo>
                  <a:pt x="1140582" y="920961"/>
                </a:lnTo>
                <a:lnTo>
                  <a:pt x="1161937" y="881208"/>
                </a:lnTo>
                <a:lnTo>
                  <a:pt x="1180380" y="839768"/>
                </a:lnTo>
                <a:lnTo>
                  <a:pt x="1195775" y="796776"/>
                </a:lnTo>
                <a:lnTo>
                  <a:pt x="1207986" y="752368"/>
                </a:lnTo>
                <a:lnTo>
                  <a:pt x="1216876" y="706681"/>
                </a:lnTo>
                <a:lnTo>
                  <a:pt x="1222311" y="659850"/>
                </a:lnTo>
                <a:lnTo>
                  <a:pt x="1224153" y="612013"/>
                </a:lnTo>
                <a:lnTo>
                  <a:pt x="1222311" y="564192"/>
                </a:lnTo>
                <a:lnTo>
                  <a:pt x="1216876" y="517376"/>
                </a:lnTo>
                <a:lnTo>
                  <a:pt x="1207986" y="471702"/>
                </a:lnTo>
                <a:lnTo>
                  <a:pt x="1195775" y="427305"/>
                </a:lnTo>
                <a:lnTo>
                  <a:pt x="1180380" y="384323"/>
                </a:lnTo>
                <a:lnTo>
                  <a:pt x="1161937" y="342890"/>
                </a:lnTo>
                <a:lnTo>
                  <a:pt x="1140582" y="303144"/>
                </a:lnTo>
                <a:lnTo>
                  <a:pt x="1116451" y="265220"/>
                </a:lnTo>
                <a:lnTo>
                  <a:pt x="1089682" y="229254"/>
                </a:lnTo>
                <a:lnTo>
                  <a:pt x="1060409" y="195383"/>
                </a:lnTo>
                <a:lnTo>
                  <a:pt x="1028769" y="163743"/>
                </a:lnTo>
                <a:lnTo>
                  <a:pt x="994898" y="134470"/>
                </a:lnTo>
                <a:lnTo>
                  <a:pt x="958932" y="107701"/>
                </a:lnTo>
                <a:lnTo>
                  <a:pt x="921008" y="83570"/>
                </a:lnTo>
                <a:lnTo>
                  <a:pt x="881262" y="62215"/>
                </a:lnTo>
                <a:lnTo>
                  <a:pt x="839829" y="43772"/>
                </a:lnTo>
                <a:lnTo>
                  <a:pt x="796847" y="28377"/>
                </a:lnTo>
                <a:lnTo>
                  <a:pt x="752450" y="16166"/>
                </a:lnTo>
                <a:lnTo>
                  <a:pt x="706776" y="7276"/>
                </a:lnTo>
                <a:lnTo>
                  <a:pt x="659960" y="1841"/>
                </a:lnTo>
                <a:lnTo>
                  <a:pt x="612140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627757" y="4869180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0" y="612013"/>
                </a:moveTo>
                <a:lnTo>
                  <a:pt x="1841" y="564192"/>
                </a:lnTo>
                <a:lnTo>
                  <a:pt x="7276" y="517376"/>
                </a:lnTo>
                <a:lnTo>
                  <a:pt x="16167" y="471702"/>
                </a:lnTo>
                <a:lnTo>
                  <a:pt x="28378" y="427305"/>
                </a:lnTo>
                <a:lnTo>
                  <a:pt x="43774" y="384323"/>
                </a:lnTo>
                <a:lnTo>
                  <a:pt x="62218" y="342890"/>
                </a:lnTo>
                <a:lnTo>
                  <a:pt x="83575" y="303144"/>
                </a:lnTo>
                <a:lnTo>
                  <a:pt x="107708" y="265220"/>
                </a:lnTo>
                <a:lnTo>
                  <a:pt x="134480" y="229254"/>
                </a:lnTo>
                <a:lnTo>
                  <a:pt x="163757" y="195383"/>
                </a:lnTo>
                <a:lnTo>
                  <a:pt x="195401" y="163743"/>
                </a:lnTo>
                <a:lnTo>
                  <a:pt x="229278" y="134470"/>
                </a:lnTo>
                <a:lnTo>
                  <a:pt x="265250" y="107701"/>
                </a:lnTo>
                <a:lnTo>
                  <a:pt x="303181" y="83570"/>
                </a:lnTo>
                <a:lnTo>
                  <a:pt x="342937" y="62215"/>
                </a:lnTo>
                <a:lnTo>
                  <a:pt x="384379" y="43772"/>
                </a:lnTo>
                <a:lnTo>
                  <a:pt x="427373" y="28377"/>
                </a:lnTo>
                <a:lnTo>
                  <a:pt x="471782" y="16166"/>
                </a:lnTo>
                <a:lnTo>
                  <a:pt x="517470" y="7276"/>
                </a:lnTo>
                <a:lnTo>
                  <a:pt x="564301" y="1841"/>
                </a:lnTo>
                <a:lnTo>
                  <a:pt x="612140" y="0"/>
                </a:lnTo>
                <a:lnTo>
                  <a:pt x="659960" y="1841"/>
                </a:lnTo>
                <a:lnTo>
                  <a:pt x="706776" y="7276"/>
                </a:lnTo>
                <a:lnTo>
                  <a:pt x="752450" y="16166"/>
                </a:lnTo>
                <a:lnTo>
                  <a:pt x="796847" y="28377"/>
                </a:lnTo>
                <a:lnTo>
                  <a:pt x="839829" y="43772"/>
                </a:lnTo>
                <a:lnTo>
                  <a:pt x="881262" y="62215"/>
                </a:lnTo>
                <a:lnTo>
                  <a:pt x="921008" y="83570"/>
                </a:lnTo>
                <a:lnTo>
                  <a:pt x="958932" y="107701"/>
                </a:lnTo>
                <a:lnTo>
                  <a:pt x="994898" y="134470"/>
                </a:lnTo>
                <a:lnTo>
                  <a:pt x="1028769" y="163743"/>
                </a:lnTo>
                <a:lnTo>
                  <a:pt x="1060409" y="195383"/>
                </a:lnTo>
                <a:lnTo>
                  <a:pt x="1089682" y="229254"/>
                </a:lnTo>
                <a:lnTo>
                  <a:pt x="1116451" y="265220"/>
                </a:lnTo>
                <a:lnTo>
                  <a:pt x="1140582" y="303144"/>
                </a:lnTo>
                <a:lnTo>
                  <a:pt x="1161937" y="342890"/>
                </a:lnTo>
                <a:lnTo>
                  <a:pt x="1180380" y="384323"/>
                </a:lnTo>
                <a:lnTo>
                  <a:pt x="1195775" y="427305"/>
                </a:lnTo>
                <a:lnTo>
                  <a:pt x="1207986" y="471702"/>
                </a:lnTo>
                <a:lnTo>
                  <a:pt x="1216876" y="517376"/>
                </a:lnTo>
                <a:lnTo>
                  <a:pt x="1222311" y="564192"/>
                </a:lnTo>
                <a:lnTo>
                  <a:pt x="1224153" y="612013"/>
                </a:lnTo>
                <a:lnTo>
                  <a:pt x="1222311" y="659850"/>
                </a:lnTo>
                <a:lnTo>
                  <a:pt x="1216876" y="706681"/>
                </a:lnTo>
                <a:lnTo>
                  <a:pt x="1207986" y="752368"/>
                </a:lnTo>
                <a:lnTo>
                  <a:pt x="1195775" y="796776"/>
                </a:lnTo>
                <a:lnTo>
                  <a:pt x="1180380" y="839768"/>
                </a:lnTo>
                <a:lnTo>
                  <a:pt x="1161937" y="881208"/>
                </a:lnTo>
                <a:lnTo>
                  <a:pt x="1140582" y="920961"/>
                </a:lnTo>
                <a:lnTo>
                  <a:pt x="1116451" y="958890"/>
                </a:lnTo>
                <a:lnTo>
                  <a:pt x="1089682" y="994859"/>
                </a:lnTo>
                <a:lnTo>
                  <a:pt x="1060409" y="1028733"/>
                </a:lnTo>
                <a:lnTo>
                  <a:pt x="1028769" y="1060375"/>
                </a:lnTo>
                <a:lnTo>
                  <a:pt x="994898" y="1089649"/>
                </a:lnTo>
                <a:lnTo>
                  <a:pt x="958932" y="1116419"/>
                </a:lnTo>
                <a:lnTo>
                  <a:pt x="921008" y="1140549"/>
                </a:lnTo>
                <a:lnTo>
                  <a:pt x="881262" y="1161903"/>
                </a:lnTo>
                <a:lnTo>
                  <a:pt x="839829" y="1180345"/>
                </a:lnTo>
                <a:lnTo>
                  <a:pt x="796847" y="1195739"/>
                </a:lnTo>
                <a:lnTo>
                  <a:pt x="752450" y="1207949"/>
                </a:lnTo>
                <a:lnTo>
                  <a:pt x="706776" y="1216839"/>
                </a:lnTo>
                <a:lnTo>
                  <a:pt x="659960" y="1222273"/>
                </a:lnTo>
                <a:lnTo>
                  <a:pt x="612140" y="1224114"/>
                </a:lnTo>
                <a:lnTo>
                  <a:pt x="564301" y="1222273"/>
                </a:lnTo>
                <a:lnTo>
                  <a:pt x="517470" y="1216839"/>
                </a:lnTo>
                <a:lnTo>
                  <a:pt x="471782" y="1207949"/>
                </a:lnTo>
                <a:lnTo>
                  <a:pt x="427373" y="1195739"/>
                </a:lnTo>
                <a:lnTo>
                  <a:pt x="384379" y="1180345"/>
                </a:lnTo>
                <a:lnTo>
                  <a:pt x="342937" y="1161903"/>
                </a:lnTo>
                <a:lnTo>
                  <a:pt x="303181" y="1140549"/>
                </a:lnTo>
                <a:lnTo>
                  <a:pt x="265250" y="1116419"/>
                </a:lnTo>
                <a:lnTo>
                  <a:pt x="229278" y="1089649"/>
                </a:lnTo>
                <a:lnTo>
                  <a:pt x="195401" y="1060375"/>
                </a:lnTo>
                <a:lnTo>
                  <a:pt x="163757" y="1028733"/>
                </a:lnTo>
                <a:lnTo>
                  <a:pt x="134480" y="994859"/>
                </a:lnTo>
                <a:lnTo>
                  <a:pt x="107708" y="958890"/>
                </a:lnTo>
                <a:lnTo>
                  <a:pt x="83575" y="920961"/>
                </a:lnTo>
                <a:lnTo>
                  <a:pt x="62218" y="881208"/>
                </a:lnTo>
                <a:lnTo>
                  <a:pt x="43774" y="839768"/>
                </a:lnTo>
                <a:lnTo>
                  <a:pt x="28378" y="796776"/>
                </a:lnTo>
                <a:lnTo>
                  <a:pt x="16167" y="752368"/>
                </a:lnTo>
                <a:lnTo>
                  <a:pt x="7276" y="706681"/>
                </a:lnTo>
                <a:lnTo>
                  <a:pt x="1841" y="659850"/>
                </a:lnTo>
                <a:lnTo>
                  <a:pt x="0" y="612013"/>
                </a:lnTo>
                <a:close/>
              </a:path>
            </a:pathLst>
          </a:custGeom>
          <a:ln w="25399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364099" y="4869180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612013" y="0"/>
                </a:moveTo>
                <a:lnTo>
                  <a:pt x="564192" y="1841"/>
                </a:lnTo>
                <a:lnTo>
                  <a:pt x="517376" y="7276"/>
                </a:lnTo>
                <a:lnTo>
                  <a:pt x="471702" y="16166"/>
                </a:lnTo>
                <a:lnTo>
                  <a:pt x="427305" y="28377"/>
                </a:lnTo>
                <a:lnTo>
                  <a:pt x="384323" y="43772"/>
                </a:lnTo>
                <a:lnTo>
                  <a:pt x="342890" y="62215"/>
                </a:lnTo>
                <a:lnTo>
                  <a:pt x="303144" y="83570"/>
                </a:lnTo>
                <a:lnTo>
                  <a:pt x="265220" y="107701"/>
                </a:lnTo>
                <a:lnTo>
                  <a:pt x="229254" y="134470"/>
                </a:lnTo>
                <a:lnTo>
                  <a:pt x="195383" y="163743"/>
                </a:lnTo>
                <a:lnTo>
                  <a:pt x="163743" y="195383"/>
                </a:lnTo>
                <a:lnTo>
                  <a:pt x="134470" y="229254"/>
                </a:lnTo>
                <a:lnTo>
                  <a:pt x="107701" y="265220"/>
                </a:lnTo>
                <a:lnTo>
                  <a:pt x="83570" y="303144"/>
                </a:lnTo>
                <a:lnTo>
                  <a:pt x="62215" y="342890"/>
                </a:lnTo>
                <a:lnTo>
                  <a:pt x="43772" y="384323"/>
                </a:lnTo>
                <a:lnTo>
                  <a:pt x="28377" y="427305"/>
                </a:lnTo>
                <a:lnTo>
                  <a:pt x="16166" y="471702"/>
                </a:lnTo>
                <a:lnTo>
                  <a:pt x="7276" y="517376"/>
                </a:lnTo>
                <a:lnTo>
                  <a:pt x="1841" y="564192"/>
                </a:lnTo>
                <a:lnTo>
                  <a:pt x="0" y="612013"/>
                </a:lnTo>
                <a:lnTo>
                  <a:pt x="1841" y="659850"/>
                </a:lnTo>
                <a:lnTo>
                  <a:pt x="7276" y="706681"/>
                </a:lnTo>
                <a:lnTo>
                  <a:pt x="16166" y="752368"/>
                </a:lnTo>
                <a:lnTo>
                  <a:pt x="28377" y="796776"/>
                </a:lnTo>
                <a:lnTo>
                  <a:pt x="43772" y="839768"/>
                </a:lnTo>
                <a:lnTo>
                  <a:pt x="62215" y="881208"/>
                </a:lnTo>
                <a:lnTo>
                  <a:pt x="83570" y="920961"/>
                </a:lnTo>
                <a:lnTo>
                  <a:pt x="107701" y="958890"/>
                </a:lnTo>
                <a:lnTo>
                  <a:pt x="134470" y="994859"/>
                </a:lnTo>
                <a:lnTo>
                  <a:pt x="163743" y="1028733"/>
                </a:lnTo>
                <a:lnTo>
                  <a:pt x="195383" y="1060375"/>
                </a:lnTo>
                <a:lnTo>
                  <a:pt x="229254" y="1089649"/>
                </a:lnTo>
                <a:lnTo>
                  <a:pt x="265220" y="1116419"/>
                </a:lnTo>
                <a:lnTo>
                  <a:pt x="303144" y="1140549"/>
                </a:lnTo>
                <a:lnTo>
                  <a:pt x="342890" y="1161903"/>
                </a:lnTo>
                <a:lnTo>
                  <a:pt x="384323" y="1180345"/>
                </a:lnTo>
                <a:lnTo>
                  <a:pt x="427305" y="1195739"/>
                </a:lnTo>
                <a:lnTo>
                  <a:pt x="471702" y="1207949"/>
                </a:lnTo>
                <a:lnTo>
                  <a:pt x="517376" y="1216839"/>
                </a:lnTo>
                <a:lnTo>
                  <a:pt x="564192" y="1222273"/>
                </a:lnTo>
                <a:lnTo>
                  <a:pt x="612013" y="1224114"/>
                </a:lnTo>
                <a:lnTo>
                  <a:pt x="659851" y="1222273"/>
                </a:lnTo>
                <a:lnTo>
                  <a:pt x="706682" y="1216839"/>
                </a:lnTo>
                <a:lnTo>
                  <a:pt x="752370" y="1207949"/>
                </a:lnTo>
                <a:lnTo>
                  <a:pt x="796779" y="1195739"/>
                </a:lnTo>
                <a:lnTo>
                  <a:pt x="839773" y="1180345"/>
                </a:lnTo>
                <a:lnTo>
                  <a:pt x="881215" y="1161903"/>
                </a:lnTo>
                <a:lnTo>
                  <a:pt x="920971" y="1140549"/>
                </a:lnTo>
                <a:lnTo>
                  <a:pt x="958902" y="1116419"/>
                </a:lnTo>
                <a:lnTo>
                  <a:pt x="994874" y="1089649"/>
                </a:lnTo>
                <a:lnTo>
                  <a:pt x="1028751" y="1060375"/>
                </a:lnTo>
                <a:lnTo>
                  <a:pt x="1060395" y="1028733"/>
                </a:lnTo>
                <a:lnTo>
                  <a:pt x="1089672" y="994859"/>
                </a:lnTo>
                <a:lnTo>
                  <a:pt x="1116444" y="958890"/>
                </a:lnTo>
                <a:lnTo>
                  <a:pt x="1140577" y="920961"/>
                </a:lnTo>
                <a:lnTo>
                  <a:pt x="1161934" y="881208"/>
                </a:lnTo>
                <a:lnTo>
                  <a:pt x="1180378" y="839768"/>
                </a:lnTo>
                <a:lnTo>
                  <a:pt x="1195774" y="796776"/>
                </a:lnTo>
                <a:lnTo>
                  <a:pt x="1207985" y="752368"/>
                </a:lnTo>
                <a:lnTo>
                  <a:pt x="1216876" y="706681"/>
                </a:lnTo>
                <a:lnTo>
                  <a:pt x="1222311" y="659850"/>
                </a:lnTo>
                <a:lnTo>
                  <a:pt x="1224152" y="612013"/>
                </a:lnTo>
                <a:lnTo>
                  <a:pt x="1222311" y="564192"/>
                </a:lnTo>
                <a:lnTo>
                  <a:pt x="1216876" y="517376"/>
                </a:lnTo>
                <a:lnTo>
                  <a:pt x="1207985" y="471702"/>
                </a:lnTo>
                <a:lnTo>
                  <a:pt x="1195774" y="427305"/>
                </a:lnTo>
                <a:lnTo>
                  <a:pt x="1180378" y="384323"/>
                </a:lnTo>
                <a:lnTo>
                  <a:pt x="1161934" y="342890"/>
                </a:lnTo>
                <a:lnTo>
                  <a:pt x="1140577" y="303144"/>
                </a:lnTo>
                <a:lnTo>
                  <a:pt x="1116444" y="265220"/>
                </a:lnTo>
                <a:lnTo>
                  <a:pt x="1089672" y="229254"/>
                </a:lnTo>
                <a:lnTo>
                  <a:pt x="1060395" y="195383"/>
                </a:lnTo>
                <a:lnTo>
                  <a:pt x="1028751" y="163743"/>
                </a:lnTo>
                <a:lnTo>
                  <a:pt x="994874" y="134470"/>
                </a:lnTo>
                <a:lnTo>
                  <a:pt x="958902" y="107701"/>
                </a:lnTo>
                <a:lnTo>
                  <a:pt x="920971" y="83570"/>
                </a:lnTo>
                <a:lnTo>
                  <a:pt x="881215" y="62215"/>
                </a:lnTo>
                <a:lnTo>
                  <a:pt x="839773" y="43772"/>
                </a:lnTo>
                <a:lnTo>
                  <a:pt x="796779" y="28377"/>
                </a:lnTo>
                <a:lnTo>
                  <a:pt x="752370" y="16166"/>
                </a:lnTo>
                <a:lnTo>
                  <a:pt x="706682" y="7276"/>
                </a:lnTo>
                <a:lnTo>
                  <a:pt x="659851" y="1841"/>
                </a:lnTo>
                <a:lnTo>
                  <a:pt x="612013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5364099" y="4869180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0" y="612013"/>
                </a:moveTo>
                <a:lnTo>
                  <a:pt x="1841" y="564192"/>
                </a:lnTo>
                <a:lnTo>
                  <a:pt x="7276" y="517376"/>
                </a:lnTo>
                <a:lnTo>
                  <a:pt x="16166" y="471702"/>
                </a:lnTo>
                <a:lnTo>
                  <a:pt x="28377" y="427305"/>
                </a:lnTo>
                <a:lnTo>
                  <a:pt x="43772" y="384323"/>
                </a:lnTo>
                <a:lnTo>
                  <a:pt x="62215" y="342890"/>
                </a:lnTo>
                <a:lnTo>
                  <a:pt x="83570" y="303144"/>
                </a:lnTo>
                <a:lnTo>
                  <a:pt x="107701" y="265220"/>
                </a:lnTo>
                <a:lnTo>
                  <a:pt x="134470" y="229254"/>
                </a:lnTo>
                <a:lnTo>
                  <a:pt x="163743" y="195383"/>
                </a:lnTo>
                <a:lnTo>
                  <a:pt x="195383" y="163743"/>
                </a:lnTo>
                <a:lnTo>
                  <a:pt x="229254" y="134470"/>
                </a:lnTo>
                <a:lnTo>
                  <a:pt x="265220" y="107701"/>
                </a:lnTo>
                <a:lnTo>
                  <a:pt x="303144" y="83570"/>
                </a:lnTo>
                <a:lnTo>
                  <a:pt x="342890" y="62215"/>
                </a:lnTo>
                <a:lnTo>
                  <a:pt x="384323" y="43772"/>
                </a:lnTo>
                <a:lnTo>
                  <a:pt x="427305" y="28377"/>
                </a:lnTo>
                <a:lnTo>
                  <a:pt x="471702" y="16166"/>
                </a:lnTo>
                <a:lnTo>
                  <a:pt x="517376" y="7276"/>
                </a:lnTo>
                <a:lnTo>
                  <a:pt x="564192" y="1841"/>
                </a:lnTo>
                <a:lnTo>
                  <a:pt x="612013" y="0"/>
                </a:lnTo>
                <a:lnTo>
                  <a:pt x="659851" y="1841"/>
                </a:lnTo>
                <a:lnTo>
                  <a:pt x="706682" y="7276"/>
                </a:lnTo>
                <a:lnTo>
                  <a:pt x="752370" y="16166"/>
                </a:lnTo>
                <a:lnTo>
                  <a:pt x="796779" y="28377"/>
                </a:lnTo>
                <a:lnTo>
                  <a:pt x="839773" y="43772"/>
                </a:lnTo>
                <a:lnTo>
                  <a:pt x="881215" y="62215"/>
                </a:lnTo>
                <a:lnTo>
                  <a:pt x="920971" y="83570"/>
                </a:lnTo>
                <a:lnTo>
                  <a:pt x="958902" y="107701"/>
                </a:lnTo>
                <a:lnTo>
                  <a:pt x="994874" y="134470"/>
                </a:lnTo>
                <a:lnTo>
                  <a:pt x="1028751" y="163743"/>
                </a:lnTo>
                <a:lnTo>
                  <a:pt x="1060395" y="195383"/>
                </a:lnTo>
                <a:lnTo>
                  <a:pt x="1089672" y="229254"/>
                </a:lnTo>
                <a:lnTo>
                  <a:pt x="1116444" y="265220"/>
                </a:lnTo>
                <a:lnTo>
                  <a:pt x="1140577" y="303144"/>
                </a:lnTo>
                <a:lnTo>
                  <a:pt x="1161934" y="342890"/>
                </a:lnTo>
                <a:lnTo>
                  <a:pt x="1180378" y="384323"/>
                </a:lnTo>
                <a:lnTo>
                  <a:pt x="1195774" y="427305"/>
                </a:lnTo>
                <a:lnTo>
                  <a:pt x="1207985" y="471702"/>
                </a:lnTo>
                <a:lnTo>
                  <a:pt x="1216876" y="517376"/>
                </a:lnTo>
                <a:lnTo>
                  <a:pt x="1222311" y="564192"/>
                </a:lnTo>
                <a:lnTo>
                  <a:pt x="1224152" y="612013"/>
                </a:lnTo>
                <a:lnTo>
                  <a:pt x="1222311" y="659850"/>
                </a:lnTo>
                <a:lnTo>
                  <a:pt x="1216876" y="706681"/>
                </a:lnTo>
                <a:lnTo>
                  <a:pt x="1207985" y="752368"/>
                </a:lnTo>
                <a:lnTo>
                  <a:pt x="1195774" y="796776"/>
                </a:lnTo>
                <a:lnTo>
                  <a:pt x="1180378" y="839768"/>
                </a:lnTo>
                <a:lnTo>
                  <a:pt x="1161934" y="881208"/>
                </a:lnTo>
                <a:lnTo>
                  <a:pt x="1140577" y="920961"/>
                </a:lnTo>
                <a:lnTo>
                  <a:pt x="1116444" y="958890"/>
                </a:lnTo>
                <a:lnTo>
                  <a:pt x="1089672" y="994859"/>
                </a:lnTo>
                <a:lnTo>
                  <a:pt x="1060395" y="1028733"/>
                </a:lnTo>
                <a:lnTo>
                  <a:pt x="1028751" y="1060375"/>
                </a:lnTo>
                <a:lnTo>
                  <a:pt x="994874" y="1089649"/>
                </a:lnTo>
                <a:lnTo>
                  <a:pt x="958902" y="1116419"/>
                </a:lnTo>
                <a:lnTo>
                  <a:pt x="920971" y="1140549"/>
                </a:lnTo>
                <a:lnTo>
                  <a:pt x="881215" y="1161903"/>
                </a:lnTo>
                <a:lnTo>
                  <a:pt x="839773" y="1180345"/>
                </a:lnTo>
                <a:lnTo>
                  <a:pt x="796779" y="1195739"/>
                </a:lnTo>
                <a:lnTo>
                  <a:pt x="752370" y="1207949"/>
                </a:lnTo>
                <a:lnTo>
                  <a:pt x="706682" y="1216839"/>
                </a:lnTo>
                <a:lnTo>
                  <a:pt x="659851" y="1222273"/>
                </a:lnTo>
                <a:lnTo>
                  <a:pt x="612013" y="1224114"/>
                </a:lnTo>
                <a:lnTo>
                  <a:pt x="564192" y="1222273"/>
                </a:lnTo>
                <a:lnTo>
                  <a:pt x="517376" y="1216839"/>
                </a:lnTo>
                <a:lnTo>
                  <a:pt x="471702" y="1207949"/>
                </a:lnTo>
                <a:lnTo>
                  <a:pt x="427305" y="1195739"/>
                </a:lnTo>
                <a:lnTo>
                  <a:pt x="384323" y="1180345"/>
                </a:lnTo>
                <a:lnTo>
                  <a:pt x="342890" y="1161903"/>
                </a:lnTo>
                <a:lnTo>
                  <a:pt x="303144" y="1140549"/>
                </a:lnTo>
                <a:lnTo>
                  <a:pt x="265220" y="1116419"/>
                </a:lnTo>
                <a:lnTo>
                  <a:pt x="229254" y="1089649"/>
                </a:lnTo>
                <a:lnTo>
                  <a:pt x="195383" y="1060375"/>
                </a:lnTo>
                <a:lnTo>
                  <a:pt x="163743" y="1028733"/>
                </a:lnTo>
                <a:lnTo>
                  <a:pt x="134470" y="994859"/>
                </a:lnTo>
                <a:lnTo>
                  <a:pt x="107701" y="958890"/>
                </a:lnTo>
                <a:lnTo>
                  <a:pt x="83570" y="920961"/>
                </a:lnTo>
                <a:lnTo>
                  <a:pt x="62215" y="881208"/>
                </a:lnTo>
                <a:lnTo>
                  <a:pt x="43772" y="839768"/>
                </a:lnTo>
                <a:lnTo>
                  <a:pt x="28377" y="796776"/>
                </a:lnTo>
                <a:lnTo>
                  <a:pt x="16166" y="752368"/>
                </a:lnTo>
                <a:lnTo>
                  <a:pt x="7276" y="706681"/>
                </a:lnTo>
                <a:lnTo>
                  <a:pt x="1841" y="659850"/>
                </a:lnTo>
                <a:lnTo>
                  <a:pt x="0" y="612013"/>
                </a:lnTo>
                <a:close/>
              </a:path>
            </a:pathLst>
          </a:custGeom>
          <a:ln w="25400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876288" y="3789045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612012" y="0"/>
                </a:moveTo>
                <a:lnTo>
                  <a:pt x="564175" y="1841"/>
                </a:lnTo>
                <a:lnTo>
                  <a:pt x="517346" y="7276"/>
                </a:lnTo>
                <a:lnTo>
                  <a:pt x="471662" y="16166"/>
                </a:lnTo>
                <a:lnTo>
                  <a:pt x="427258" y="28377"/>
                </a:lnTo>
                <a:lnTo>
                  <a:pt x="384270" y="43772"/>
                </a:lnTo>
                <a:lnTo>
                  <a:pt x="342835" y="62215"/>
                </a:lnTo>
                <a:lnTo>
                  <a:pt x="303087" y="83570"/>
                </a:lnTo>
                <a:lnTo>
                  <a:pt x="265164" y="107701"/>
                </a:lnTo>
                <a:lnTo>
                  <a:pt x="229201" y="134470"/>
                </a:lnTo>
                <a:lnTo>
                  <a:pt x="195333" y="163743"/>
                </a:lnTo>
                <a:lnTo>
                  <a:pt x="163698" y="195383"/>
                </a:lnTo>
                <a:lnTo>
                  <a:pt x="134430" y="229254"/>
                </a:lnTo>
                <a:lnTo>
                  <a:pt x="107666" y="265220"/>
                </a:lnTo>
                <a:lnTo>
                  <a:pt x="83542" y="303144"/>
                </a:lnTo>
                <a:lnTo>
                  <a:pt x="62193" y="342890"/>
                </a:lnTo>
                <a:lnTo>
                  <a:pt x="43756" y="384323"/>
                </a:lnTo>
                <a:lnTo>
                  <a:pt x="28366" y="427305"/>
                </a:lnTo>
                <a:lnTo>
                  <a:pt x="16160" y="471702"/>
                </a:lnTo>
                <a:lnTo>
                  <a:pt x="7272" y="517376"/>
                </a:lnTo>
                <a:lnTo>
                  <a:pt x="1840" y="564192"/>
                </a:lnTo>
                <a:lnTo>
                  <a:pt x="0" y="612012"/>
                </a:lnTo>
                <a:lnTo>
                  <a:pt x="1840" y="659851"/>
                </a:lnTo>
                <a:lnTo>
                  <a:pt x="7272" y="706682"/>
                </a:lnTo>
                <a:lnTo>
                  <a:pt x="16160" y="752370"/>
                </a:lnTo>
                <a:lnTo>
                  <a:pt x="28366" y="796779"/>
                </a:lnTo>
                <a:lnTo>
                  <a:pt x="43756" y="839773"/>
                </a:lnTo>
                <a:lnTo>
                  <a:pt x="62193" y="881215"/>
                </a:lnTo>
                <a:lnTo>
                  <a:pt x="83542" y="920971"/>
                </a:lnTo>
                <a:lnTo>
                  <a:pt x="107666" y="958902"/>
                </a:lnTo>
                <a:lnTo>
                  <a:pt x="134430" y="994874"/>
                </a:lnTo>
                <a:lnTo>
                  <a:pt x="163698" y="1028751"/>
                </a:lnTo>
                <a:lnTo>
                  <a:pt x="195333" y="1060395"/>
                </a:lnTo>
                <a:lnTo>
                  <a:pt x="229201" y="1089672"/>
                </a:lnTo>
                <a:lnTo>
                  <a:pt x="265164" y="1116444"/>
                </a:lnTo>
                <a:lnTo>
                  <a:pt x="303087" y="1140577"/>
                </a:lnTo>
                <a:lnTo>
                  <a:pt x="342835" y="1161934"/>
                </a:lnTo>
                <a:lnTo>
                  <a:pt x="384270" y="1180378"/>
                </a:lnTo>
                <a:lnTo>
                  <a:pt x="427258" y="1195774"/>
                </a:lnTo>
                <a:lnTo>
                  <a:pt x="471662" y="1207985"/>
                </a:lnTo>
                <a:lnTo>
                  <a:pt x="517346" y="1216876"/>
                </a:lnTo>
                <a:lnTo>
                  <a:pt x="564175" y="1222311"/>
                </a:lnTo>
                <a:lnTo>
                  <a:pt x="612012" y="1224152"/>
                </a:lnTo>
                <a:lnTo>
                  <a:pt x="659851" y="1222311"/>
                </a:lnTo>
                <a:lnTo>
                  <a:pt x="706682" y="1216876"/>
                </a:lnTo>
                <a:lnTo>
                  <a:pt x="752370" y="1207985"/>
                </a:lnTo>
                <a:lnTo>
                  <a:pt x="796779" y="1195774"/>
                </a:lnTo>
                <a:lnTo>
                  <a:pt x="839773" y="1180378"/>
                </a:lnTo>
                <a:lnTo>
                  <a:pt x="881215" y="1161934"/>
                </a:lnTo>
                <a:lnTo>
                  <a:pt x="920971" y="1140577"/>
                </a:lnTo>
                <a:lnTo>
                  <a:pt x="958902" y="1116444"/>
                </a:lnTo>
                <a:lnTo>
                  <a:pt x="994874" y="1089672"/>
                </a:lnTo>
                <a:lnTo>
                  <a:pt x="1028751" y="1060395"/>
                </a:lnTo>
                <a:lnTo>
                  <a:pt x="1060395" y="1028751"/>
                </a:lnTo>
                <a:lnTo>
                  <a:pt x="1089672" y="994874"/>
                </a:lnTo>
                <a:lnTo>
                  <a:pt x="1116444" y="958902"/>
                </a:lnTo>
                <a:lnTo>
                  <a:pt x="1140577" y="920971"/>
                </a:lnTo>
                <a:lnTo>
                  <a:pt x="1161934" y="881215"/>
                </a:lnTo>
                <a:lnTo>
                  <a:pt x="1180378" y="839773"/>
                </a:lnTo>
                <a:lnTo>
                  <a:pt x="1195774" y="796779"/>
                </a:lnTo>
                <a:lnTo>
                  <a:pt x="1207985" y="752370"/>
                </a:lnTo>
                <a:lnTo>
                  <a:pt x="1216876" y="706682"/>
                </a:lnTo>
                <a:lnTo>
                  <a:pt x="1222311" y="659851"/>
                </a:lnTo>
                <a:lnTo>
                  <a:pt x="1224152" y="612012"/>
                </a:lnTo>
                <a:lnTo>
                  <a:pt x="1222311" y="564192"/>
                </a:lnTo>
                <a:lnTo>
                  <a:pt x="1216876" y="517376"/>
                </a:lnTo>
                <a:lnTo>
                  <a:pt x="1207985" y="471702"/>
                </a:lnTo>
                <a:lnTo>
                  <a:pt x="1195774" y="427305"/>
                </a:lnTo>
                <a:lnTo>
                  <a:pt x="1180378" y="384323"/>
                </a:lnTo>
                <a:lnTo>
                  <a:pt x="1161934" y="342890"/>
                </a:lnTo>
                <a:lnTo>
                  <a:pt x="1140577" y="303144"/>
                </a:lnTo>
                <a:lnTo>
                  <a:pt x="1116444" y="265220"/>
                </a:lnTo>
                <a:lnTo>
                  <a:pt x="1089672" y="229254"/>
                </a:lnTo>
                <a:lnTo>
                  <a:pt x="1060395" y="195383"/>
                </a:lnTo>
                <a:lnTo>
                  <a:pt x="1028751" y="163743"/>
                </a:lnTo>
                <a:lnTo>
                  <a:pt x="994874" y="134470"/>
                </a:lnTo>
                <a:lnTo>
                  <a:pt x="958902" y="107701"/>
                </a:lnTo>
                <a:lnTo>
                  <a:pt x="920971" y="83570"/>
                </a:lnTo>
                <a:lnTo>
                  <a:pt x="881215" y="62215"/>
                </a:lnTo>
                <a:lnTo>
                  <a:pt x="839773" y="43772"/>
                </a:lnTo>
                <a:lnTo>
                  <a:pt x="796779" y="28377"/>
                </a:lnTo>
                <a:lnTo>
                  <a:pt x="752370" y="16166"/>
                </a:lnTo>
                <a:lnTo>
                  <a:pt x="706682" y="7276"/>
                </a:lnTo>
                <a:lnTo>
                  <a:pt x="659851" y="1841"/>
                </a:lnTo>
                <a:lnTo>
                  <a:pt x="612012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6876288" y="3789045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0" y="612012"/>
                </a:moveTo>
                <a:lnTo>
                  <a:pt x="1840" y="564192"/>
                </a:lnTo>
                <a:lnTo>
                  <a:pt x="7272" y="517376"/>
                </a:lnTo>
                <a:lnTo>
                  <a:pt x="16160" y="471702"/>
                </a:lnTo>
                <a:lnTo>
                  <a:pt x="28366" y="427305"/>
                </a:lnTo>
                <a:lnTo>
                  <a:pt x="43756" y="384323"/>
                </a:lnTo>
                <a:lnTo>
                  <a:pt x="62193" y="342890"/>
                </a:lnTo>
                <a:lnTo>
                  <a:pt x="83542" y="303144"/>
                </a:lnTo>
                <a:lnTo>
                  <a:pt x="107666" y="265220"/>
                </a:lnTo>
                <a:lnTo>
                  <a:pt x="134430" y="229254"/>
                </a:lnTo>
                <a:lnTo>
                  <a:pt x="163698" y="195383"/>
                </a:lnTo>
                <a:lnTo>
                  <a:pt x="195333" y="163743"/>
                </a:lnTo>
                <a:lnTo>
                  <a:pt x="229201" y="134470"/>
                </a:lnTo>
                <a:lnTo>
                  <a:pt x="265164" y="107701"/>
                </a:lnTo>
                <a:lnTo>
                  <a:pt x="303087" y="83570"/>
                </a:lnTo>
                <a:lnTo>
                  <a:pt x="342835" y="62215"/>
                </a:lnTo>
                <a:lnTo>
                  <a:pt x="384270" y="43772"/>
                </a:lnTo>
                <a:lnTo>
                  <a:pt x="427258" y="28377"/>
                </a:lnTo>
                <a:lnTo>
                  <a:pt x="471662" y="16166"/>
                </a:lnTo>
                <a:lnTo>
                  <a:pt x="517346" y="7276"/>
                </a:lnTo>
                <a:lnTo>
                  <a:pt x="564175" y="1841"/>
                </a:lnTo>
                <a:lnTo>
                  <a:pt x="612012" y="0"/>
                </a:lnTo>
                <a:lnTo>
                  <a:pt x="659851" y="1841"/>
                </a:lnTo>
                <a:lnTo>
                  <a:pt x="706682" y="7276"/>
                </a:lnTo>
                <a:lnTo>
                  <a:pt x="752370" y="16166"/>
                </a:lnTo>
                <a:lnTo>
                  <a:pt x="796779" y="28377"/>
                </a:lnTo>
                <a:lnTo>
                  <a:pt x="839773" y="43772"/>
                </a:lnTo>
                <a:lnTo>
                  <a:pt x="881215" y="62215"/>
                </a:lnTo>
                <a:lnTo>
                  <a:pt x="920971" y="83570"/>
                </a:lnTo>
                <a:lnTo>
                  <a:pt x="958902" y="107701"/>
                </a:lnTo>
                <a:lnTo>
                  <a:pt x="994874" y="134470"/>
                </a:lnTo>
                <a:lnTo>
                  <a:pt x="1028751" y="163743"/>
                </a:lnTo>
                <a:lnTo>
                  <a:pt x="1060395" y="195383"/>
                </a:lnTo>
                <a:lnTo>
                  <a:pt x="1089672" y="229254"/>
                </a:lnTo>
                <a:lnTo>
                  <a:pt x="1116444" y="265220"/>
                </a:lnTo>
                <a:lnTo>
                  <a:pt x="1140577" y="303144"/>
                </a:lnTo>
                <a:lnTo>
                  <a:pt x="1161934" y="342890"/>
                </a:lnTo>
                <a:lnTo>
                  <a:pt x="1180378" y="384323"/>
                </a:lnTo>
                <a:lnTo>
                  <a:pt x="1195774" y="427305"/>
                </a:lnTo>
                <a:lnTo>
                  <a:pt x="1207985" y="471702"/>
                </a:lnTo>
                <a:lnTo>
                  <a:pt x="1216876" y="517376"/>
                </a:lnTo>
                <a:lnTo>
                  <a:pt x="1222311" y="564192"/>
                </a:lnTo>
                <a:lnTo>
                  <a:pt x="1224152" y="612012"/>
                </a:lnTo>
                <a:lnTo>
                  <a:pt x="1222311" y="659851"/>
                </a:lnTo>
                <a:lnTo>
                  <a:pt x="1216876" y="706682"/>
                </a:lnTo>
                <a:lnTo>
                  <a:pt x="1207985" y="752370"/>
                </a:lnTo>
                <a:lnTo>
                  <a:pt x="1195774" y="796779"/>
                </a:lnTo>
                <a:lnTo>
                  <a:pt x="1180378" y="839773"/>
                </a:lnTo>
                <a:lnTo>
                  <a:pt x="1161934" y="881215"/>
                </a:lnTo>
                <a:lnTo>
                  <a:pt x="1140577" y="920971"/>
                </a:lnTo>
                <a:lnTo>
                  <a:pt x="1116444" y="958902"/>
                </a:lnTo>
                <a:lnTo>
                  <a:pt x="1089672" y="994874"/>
                </a:lnTo>
                <a:lnTo>
                  <a:pt x="1060395" y="1028751"/>
                </a:lnTo>
                <a:lnTo>
                  <a:pt x="1028751" y="1060395"/>
                </a:lnTo>
                <a:lnTo>
                  <a:pt x="994874" y="1089672"/>
                </a:lnTo>
                <a:lnTo>
                  <a:pt x="958902" y="1116444"/>
                </a:lnTo>
                <a:lnTo>
                  <a:pt x="920971" y="1140577"/>
                </a:lnTo>
                <a:lnTo>
                  <a:pt x="881215" y="1161934"/>
                </a:lnTo>
                <a:lnTo>
                  <a:pt x="839773" y="1180378"/>
                </a:lnTo>
                <a:lnTo>
                  <a:pt x="796779" y="1195774"/>
                </a:lnTo>
                <a:lnTo>
                  <a:pt x="752370" y="1207985"/>
                </a:lnTo>
                <a:lnTo>
                  <a:pt x="706682" y="1216876"/>
                </a:lnTo>
                <a:lnTo>
                  <a:pt x="659851" y="1222311"/>
                </a:lnTo>
                <a:lnTo>
                  <a:pt x="612012" y="1224152"/>
                </a:lnTo>
                <a:lnTo>
                  <a:pt x="564175" y="1222311"/>
                </a:lnTo>
                <a:lnTo>
                  <a:pt x="517346" y="1216876"/>
                </a:lnTo>
                <a:lnTo>
                  <a:pt x="471662" y="1207985"/>
                </a:lnTo>
                <a:lnTo>
                  <a:pt x="427258" y="1195774"/>
                </a:lnTo>
                <a:lnTo>
                  <a:pt x="384270" y="1180378"/>
                </a:lnTo>
                <a:lnTo>
                  <a:pt x="342835" y="1161934"/>
                </a:lnTo>
                <a:lnTo>
                  <a:pt x="303087" y="1140577"/>
                </a:lnTo>
                <a:lnTo>
                  <a:pt x="265164" y="1116444"/>
                </a:lnTo>
                <a:lnTo>
                  <a:pt x="229201" y="1089672"/>
                </a:lnTo>
                <a:lnTo>
                  <a:pt x="195333" y="1060395"/>
                </a:lnTo>
                <a:lnTo>
                  <a:pt x="163698" y="1028751"/>
                </a:lnTo>
                <a:lnTo>
                  <a:pt x="134430" y="994874"/>
                </a:lnTo>
                <a:lnTo>
                  <a:pt x="107666" y="958902"/>
                </a:lnTo>
                <a:lnTo>
                  <a:pt x="83542" y="920971"/>
                </a:lnTo>
                <a:lnTo>
                  <a:pt x="62193" y="881215"/>
                </a:lnTo>
                <a:lnTo>
                  <a:pt x="43756" y="839773"/>
                </a:lnTo>
                <a:lnTo>
                  <a:pt x="28366" y="796779"/>
                </a:lnTo>
                <a:lnTo>
                  <a:pt x="16160" y="752370"/>
                </a:lnTo>
                <a:lnTo>
                  <a:pt x="7272" y="706682"/>
                </a:lnTo>
                <a:lnTo>
                  <a:pt x="1840" y="659851"/>
                </a:lnTo>
                <a:lnTo>
                  <a:pt x="0" y="612012"/>
                </a:lnTo>
                <a:close/>
              </a:path>
            </a:pathLst>
          </a:custGeom>
          <a:ln w="25399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2774696" y="5260340"/>
            <a:ext cx="93027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8580">
              <a:lnSpc>
                <a:spcPct val="100000"/>
              </a:lnSpc>
              <a:spcBef>
                <a:spcPts val="100"/>
              </a:spcBef>
            </a:pPr>
            <a:r>
              <a:rPr sz="1200" b="1" spc="-130" dirty="0">
                <a:solidFill>
                  <a:srgbClr val="009999"/>
                </a:solidFill>
                <a:latin typeface="Verdana"/>
                <a:cs typeface="Verdana"/>
              </a:rPr>
              <a:t>Налоги </a:t>
            </a:r>
            <a:r>
              <a:rPr sz="1200" b="1" spc="-85" dirty="0">
                <a:solidFill>
                  <a:srgbClr val="009999"/>
                </a:solidFill>
                <a:latin typeface="Verdana"/>
                <a:cs typeface="Verdana"/>
              </a:rPr>
              <a:t>на  </a:t>
            </a:r>
            <a:r>
              <a:rPr sz="1200" b="1" spc="-110" dirty="0">
                <a:solidFill>
                  <a:srgbClr val="009999"/>
                </a:solidFill>
                <a:latin typeface="Verdana"/>
                <a:cs typeface="Verdana"/>
              </a:rPr>
              <a:t>им</a:t>
            </a:r>
            <a:r>
              <a:rPr sz="1200" b="1" spc="-60" dirty="0">
                <a:solidFill>
                  <a:srgbClr val="009999"/>
                </a:solidFill>
                <a:latin typeface="Verdana"/>
                <a:cs typeface="Verdana"/>
              </a:rPr>
              <a:t>у</a:t>
            </a:r>
            <a:r>
              <a:rPr sz="1200" b="1" spc="-80" dirty="0">
                <a:solidFill>
                  <a:srgbClr val="009999"/>
                </a:solidFill>
                <a:latin typeface="Verdana"/>
                <a:cs typeface="Verdana"/>
              </a:rPr>
              <a:t>щ</a:t>
            </a:r>
            <a:r>
              <a:rPr sz="1200" b="1" dirty="0">
                <a:solidFill>
                  <a:srgbClr val="009999"/>
                </a:solidFill>
                <a:latin typeface="Verdana"/>
                <a:cs typeface="Verdana"/>
              </a:rPr>
              <a:t>ес</a:t>
            </a:r>
            <a:r>
              <a:rPr sz="1200" b="1" spc="5" dirty="0">
                <a:solidFill>
                  <a:srgbClr val="009999"/>
                </a:solidFill>
                <a:latin typeface="Verdana"/>
                <a:cs typeface="Verdana"/>
              </a:rPr>
              <a:t>т</a:t>
            </a:r>
            <a:r>
              <a:rPr sz="1200" b="1" spc="-175" dirty="0">
                <a:solidFill>
                  <a:srgbClr val="009999"/>
                </a:solidFill>
                <a:latin typeface="Verdana"/>
                <a:cs typeface="Verdana"/>
              </a:rPr>
              <a:t>в</a:t>
            </a:r>
            <a:r>
              <a:rPr sz="1200" b="1" spc="-60" dirty="0">
                <a:solidFill>
                  <a:srgbClr val="009999"/>
                </a:solidFill>
                <a:latin typeface="Verdana"/>
                <a:cs typeface="Verdana"/>
              </a:rPr>
              <a:t>о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259636" y="5157216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612089" y="0"/>
                </a:moveTo>
                <a:lnTo>
                  <a:pt x="564251" y="1841"/>
                </a:lnTo>
                <a:lnTo>
                  <a:pt x="517421" y="7276"/>
                </a:lnTo>
                <a:lnTo>
                  <a:pt x="471734" y="16166"/>
                </a:lnTo>
                <a:lnTo>
                  <a:pt x="427327" y="28377"/>
                </a:lnTo>
                <a:lnTo>
                  <a:pt x="384336" y="43773"/>
                </a:lnTo>
                <a:lnTo>
                  <a:pt x="342896" y="62216"/>
                </a:lnTo>
                <a:lnTo>
                  <a:pt x="303144" y="83571"/>
                </a:lnTo>
                <a:lnTo>
                  <a:pt x="265216" y="107702"/>
                </a:lnTo>
                <a:lnTo>
                  <a:pt x="229247" y="134472"/>
                </a:lnTo>
                <a:lnTo>
                  <a:pt x="195374" y="163746"/>
                </a:lnTo>
                <a:lnTo>
                  <a:pt x="163733" y="195387"/>
                </a:lnTo>
                <a:lnTo>
                  <a:pt x="134460" y="229259"/>
                </a:lnTo>
                <a:lnTo>
                  <a:pt x="107691" y="265226"/>
                </a:lnTo>
                <a:lnTo>
                  <a:pt x="83562" y="303151"/>
                </a:lnTo>
                <a:lnTo>
                  <a:pt x="62208" y="342899"/>
                </a:lnTo>
                <a:lnTo>
                  <a:pt x="43767" y="384334"/>
                </a:lnTo>
                <a:lnTo>
                  <a:pt x="28373" y="427319"/>
                </a:lnTo>
                <a:lnTo>
                  <a:pt x="16164" y="471718"/>
                </a:lnTo>
                <a:lnTo>
                  <a:pt x="7274" y="517395"/>
                </a:lnTo>
                <a:lnTo>
                  <a:pt x="1841" y="564214"/>
                </a:lnTo>
                <a:lnTo>
                  <a:pt x="0" y="612038"/>
                </a:lnTo>
                <a:lnTo>
                  <a:pt x="1841" y="659883"/>
                </a:lnTo>
                <a:lnTo>
                  <a:pt x="7274" y="706709"/>
                </a:lnTo>
                <a:lnTo>
                  <a:pt x="16164" y="752392"/>
                </a:lnTo>
                <a:lnTo>
                  <a:pt x="28373" y="796796"/>
                </a:lnTo>
                <a:lnTo>
                  <a:pt x="43767" y="839784"/>
                </a:lnTo>
                <a:lnTo>
                  <a:pt x="62208" y="881222"/>
                </a:lnTo>
                <a:lnTo>
                  <a:pt x="83562" y="920972"/>
                </a:lnTo>
                <a:lnTo>
                  <a:pt x="107691" y="958899"/>
                </a:lnTo>
                <a:lnTo>
                  <a:pt x="134460" y="994866"/>
                </a:lnTo>
                <a:lnTo>
                  <a:pt x="163733" y="1028738"/>
                </a:lnTo>
                <a:lnTo>
                  <a:pt x="195374" y="1060379"/>
                </a:lnTo>
                <a:lnTo>
                  <a:pt x="229247" y="1089652"/>
                </a:lnTo>
                <a:lnTo>
                  <a:pt x="265216" y="1116421"/>
                </a:lnTo>
                <a:lnTo>
                  <a:pt x="303144" y="1140550"/>
                </a:lnTo>
                <a:lnTo>
                  <a:pt x="342896" y="1161904"/>
                </a:lnTo>
                <a:lnTo>
                  <a:pt x="384336" y="1180346"/>
                </a:lnTo>
                <a:lnTo>
                  <a:pt x="427327" y="1195740"/>
                </a:lnTo>
                <a:lnTo>
                  <a:pt x="471734" y="1207949"/>
                </a:lnTo>
                <a:lnTo>
                  <a:pt x="517421" y="1216839"/>
                </a:lnTo>
                <a:lnTo>
                  <a:pt x="564251" y="1222273"/>
                </a:lnTo>
                <a:lnTo>
                  <a:pt x="612089" y="1224114"/>
                </a:lnTo>
                <a:lnTo>
                  <a:pt x="659910" y="1222273"/>
                </a:lnTo>
                <a:lnTo>
                  <a:pt x="706725" y="1216839"/>
                </a:lnTo>
                <a:lnTo>
                  <a:pt x="752399" y="1207949"/>
                </a:lnTo>
                <a:lnTo>
                  <a:pt x="796796" y="1195740"/>
                </a:lnTo>
                <a:lnTo>
                  <a:pt x="839778" y="1180346"/>
                </a:lnTo>
                <a:lnTo>
                  <a:pt x="881211" y="1161904"/>
                </a:lnTo>
                <a:lnTo>
                  <a:pt x="920957" y="1140550"/>
                </a:lnTo>
                <a:lnTo>
                  <a:pt x="958882" y="1116421"/>
                </a:lnTo>
                <a:lnTo>
                  <a:pt x="994847" y="1089652"/>
                </a:lnTo>
                <a:lnTo>
                  <a:pt x="1028718" y="1060379"/>
                </a:lnTo>
                <a:lnTo>
                  <a:pt x="1060358" y="1028738"/>
                </a:lnTo>
                <a:lnTo>
                  <a:pt x="1089631" y="994866"/>
                </a:lnTo>
                <a:lnTo>
                  <a:pt x="1116401" y="958899"/>
                </a:lnTo>
                <a:lnTo>
                  <a:pt x="1140531" y="920972"/>
                </a:lnTo>
                <a:lnTo>
                  <a:pt x="1161886" y="881222"/>
                </a:lnTo>
                <a:lnTo>
                  <a:pt x="1180329" y="839784"/>
                </a:lnTo>
                <a:lnTo>
                  <a:pt x="1195724" y="796796"/>
                </a:lnTo>
                <a:lnTo>
                  <a:pt x="1207935" y="752392"/>
                </a:lnTo>
                <a:lnTo>
                  <a:pt x="1216826" y="706709"/>
                </a:lnTo>
                <a:lnTo>
                  <a:pt x="1222260" y="659883"/>
                </a:lnTo>
                <a:lnTo>
                  <a:pt x="1224102" y="612038"/>
                </a:lnTo>
                <a:lnTo>
                  <a:pt x="1222260" y="564214"/>
                </a:lnTo>
                <a:lnTo>
                  <a:pt x="1216826" y="517395"/>
                </a:lnTo>
                <a:lnTo>
                  <a:pt x="1207935" y="471718"/>
                </a:lnTo>
                <a:lnTo>
                  <a:pt x="1195724" y="427319"/>
                </a:lnTo>
                <a:lnTo>
                  <a:pt x="1180329" y="384334"/>
                </a:lnTo>
                <a:lnTo>
                  <a:pt x="1161886" y="342899"/>
                </a:lnTo>
                <a:lnTo>
                  <a:pt x="1140531" y="303151"/>
                </a:lnTo>
                <a:lnTo>
                  <a:pt x="1116401" y="265226"/>
                </a:lnTo>
                <a:lnTo>
                  <a:pt x="1089631" y="229259"/>
                </a:lnTo>
                <a:lnTo>
                  <a:pt x="1060358" y="195387"/>
                </a:lnTo>
                <a:lnTo>
                  <a:pt x="1028718" y="163746"/>
                </a:lnTo>
                <a:lnTo>
                  <a:pt x="994847" y="134472"/>
                </a:lnTo>
                <a:lnTo>
                  <a:pt x="958882" y="107702"/>
                </a:lnTo>
                <a:lnTo>
                  <a:pt x="920957" y="83571"/>
                </a:lnTo>
                <a:lnTo>
                  <a:pt x="881211" y="62216"/>
                </a:lnTo>
                <a:lnTo>
                  <a:pt x="839778" y="43773"/>
                </a:lnTo>
                <a:lnTo>
                  <a:pt x="796796" y="28377"/>
                </a:lnTo>
                <a:lnTo>
                  <a:pt x="752399" y="16166"/>
                </a:lnTo>
                <a:lnTo>
                  <a:pt x="706725" y="7276"/>
                </a:lnTo>
                <a:lnTo>
                  <a:pt x="659910" y="1841"/>
                </a:lnTo>
                <a:lnTo>
                  <a:pt x="612089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259636" y="5157216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80" h="1224279">
                <a:moveTo>
                  <a:pt x="0" y="612038"/>
                </a:moveTo>
                <a:lnTo>
                  <a:pt x="1841" y="564214"/>
                </a:lnTo>
                <a:lnTo>
                  <a:pt x="7274" y="517395"/>
                </a:lnTo>
                <a:lnTo>
                  <a:pt x="16164" y="471718"/>
                </a:lnTo>
                <a:lnTo>
                  <a:pt x="28373" y="427319"/>
                </a:lnTo>
                <a:lnTo>
                  <a:pt x="43767" y="384334"/>
                </a:lnTo>
                <a:lnTo>
                  <a:pt x="62208" y="342899"/>
                </a:lnTo>
                <a:lnTo>
                  <a:pt x="83562" y="303151"/>
                </a:lnTo>
                <a:lnTo>
                  <a:pt x="107691" y="265226"/>
                </a:lnTo>
                <a:lnTo>
                  <a:pt x="134460" y="229259"/>
                </a:lnTo>
                <a:lnTo>
                  <a:pt x="163733" y="195387"/>
                </a:lnTo>
                <a:lnTo>
                  <a:pt x="195374" y="163746"/>
                </a:lnTo>
                <a:lnTo>
                  <a:pt x="229247" y="134472"/>
                </a:lnTo>
                <a:lnTo>
                  <a:pt x="265216" y="107702"/>
                </a:lnTo>
                <a:lnTo>
                  <a:pt x="303144" y="83571"/>
                </a:lnTo>
                <a:lnTo>
                  <a:pt x="342896" y="62216"/>
                </a:lnTo>
                <a:lnTo>
                  <a:pt x="384336" y="43773"/>
                </a:lnTo>
                <a:lnTo>
                  <a:pt x="427327" y="28377"/>
                </a:lnTo>
                <a:lnTo>
                  <a:pt x="471734" y="16166"/>
                </a:lnTo>
                <a:lnTo>
                  <a:pt x="517421" y="7276"/>
                </a:lnTo>
                <a:lnTo>
                  <a:pt x="564251" y="1841"/>
                </a:lnTo>
                <a:lnTo>
                  <a:pt x="612089" y="0"/>
                </a:lnTo>
                <a:lnTo>
                  <a:pt x="659910" y="1841"/>
                </a:lnTo>
                <a:lnTo>
                  <a:pt x="706725" y="7276"/>
                </a:lnTo>
                <a:lnTo>
                  <a:pt x="752399" y="16166"/>
                </a:lnTo>
                <a:lnTo>
                  <a:pt x="796796" y="28377"/>
                </a:lnTo>
                <a:lnTo>
                  <a:pt x="839778" y="43773"/>
                </a:lnTo>
                <a:lnTo>
                  <a:pt x="881211" y="62216"/>
                </a:lnTo>
                <a:lnTo>
                  <a:pt x="920957" y="83571"/>
                </a:lnTo>
                <a:lnTo>
                  <a:pt x="958882" y="107702"/>
                </a:lnTo>
                <a:lnTo>
                  <a:pt x="994847" y="134472"/>
                </a:lnTo>
                <a:lnTo>
                  <a:pt x="1028718" y="163746"/>
                </a:lnTo>
                <a:lnTo>
                  <a:pt x="1060358" y="195387"/>
                </a:lnTo>
                <a:lnTo>
                  <a:pt x="1089631" y="229259"/>
                </a:lnTo>
                <a:lnTo>
                  <a:pt x="1116401" y="265226"/>
                </a:lnTo>
                <a:lnTo>
                  <a:pt x="1140531" y="303151"/>
                </a:lnTo>
                <a:lnTo>
                  <a:pt x="1161886" y="342899"/>
                </a:lnTo>
                <a:lnTo>
                  <a:pt x="1180329" y="384334"/>
                </a:lnTo>
                <a:lnTo>
                  <a:pt x="1195724" y="427319"/>
                </a:lnTo>
                <a:lnTo>
                  <a:pt x="1207935" y="471718"/>
                </a:lnTo>
                <a:lnTo>
                  <a:pt x="1216826" y="517395"/>
                </a:lnTo>
                <a:lnTo>
                  <a:pt x="1222260" y="564214"/>
                </a:lnTo>
                <a:lnTo>
                  <a:pt x="1224102" y="612038"/>
                </a:lnTo>
                <a:lnTo>
                  <a:pt x="1222260" y="659883"/>
                </a:lnTo>
                <a:lnTo>
                  <a:pt x="1216826" y="706709"/>
                </a:lnTo>
                <a:lnTo>
                  <a:pt x="1207935" y="752392"/>
                </a:lnTo>
                <a:lnTo>
                  <a:pt x="1195724" y="796796"/>
                </a:lnTo>
                <a:lnTo>
                  <a:pt x="1180329" y="839784"/>
                </a:lnTo>
                <a:lnTo>
                  <a:pt x="1161886" y="881222"/>
                </a:lnTo>
                <a:lnTo>
                  <a:pt x="1140531" y="920972"/>
                </a:lnTo>
                <a:lnTo>
                  <a:pt x="1116401" y="958899"/>
                </a:lnTo>
                <a:lnTo>
                  <a:pt x="1089631" y="994866"/>
                </a:lnTo>
                <a:lnTo>
                  <a:pt x="1060358" y="1028738"/>
                </a:lnTo>
                <a:lnTo>
                  <a:pt x="1028718" y="1060379"/>
                </a:lnTo>
                <a:lnTo>
                  <a:pt x="994847" y="1089652"/>
                </a:lnTo>
                <a:lnTo>
                  <a:pt x="958882" y="1116421"/>
                </a:lnTo>
                <a:lnTo>
                  <a:pt x="920957" y="1140550"/>
                </a:lnTo>
                <a:lnTo>
                  <a:pt x="881211" y="1161904"/>
                </a:lnTo>
                <a:lnTo>
                  <a:pt x="839778" y="1180346"/>
                </a:lnTo>
                <a:lnTo>
                  <a:pt x="796796" y="1195740"/>
                </a:lnTo>
                <a:lnTo>
                  <a:pt x="752399" y="1207949"/>
                </a:lnTo>
                <a:lnTo>
                  <a:pt x="706725" y="1216839"/>
                </a:lnTo>
                <a:lnTo>
                  <a:pt x="659910" y="1222273"/>
                </a:lnTo>
                <a:lnTo>
                  <a:pt x="612089" y="1224114"/>
                </a:lnTo>
                <a:lnTo>
                  <a:pt x="564251" y="1222273"/>
                </a:lnTo>
                <a:lnTo>
                  <a:pt x="517421" y="1216839"/>
                </a:lnTo>
                <a:lnTo>
                  <a:pt x="471734" y="1207949"/>
                </a:lnTo>
                <a:lnTo>
                  <a:pt x="427327" y="1195740"/>
                </a:lnTo>
                <a:lnTo>
                  <a:pt x="384336" y="1180346"/>
                </a:lnTo>
                <a:lnTo>
                  <a:pt x="342896" y="1161904"/>
                </a:lnTo>
                <a:lnTo>
                  <a:pt x="303144" y="1140550"/>
                </a:lnTo>
                <a:lnTo>
                  <a:pt x="265216" y="1116421"/>
                </a:lnTo>
                <a:lnTo>
                  <a:pt x="229247" y="1089652"/>
                </a:lnTo>
                <a:lnTo>
                  <a:pt x="195374" y="1060379"/>
                </a:lnTo>
                <a:lnTo>
                  <a:pt x="163733" y="1028738"/>
                </a:lnTo>
                <a:lnTo>
                  <a:pt x="134460" y="994866"/>
                </a:lnTo>
                <a:lnTo>
                  <a:pt x="107691" y="958899"/>
                </a:lnTo>
                <a:lnTo>
                  <a:pt x="83562" y="920972"/>
                </a:lnTo>
                <a:lnTo>
                  <a:pt x="62208" y="881222"/>
                </a:lnTo>
                <a:lnTo>
                  <a:pt x="43767" y="839784"/>
                </a:lnTo>
                <a:lnTo>
                  <a:pt x="28373" y="796796"/>
                </a:lnTo>
                <a:lnTo>
                  <a:pt x="16164" y="752392"/>
                </a:lnTo>
                <a:lnTo>
                  <a:pt x="7274" y="706709"/>
                </a:lnTo>
                <a:lnTo>
                  <a:pt x="1841" y="659883"/>
                </a:lnTo>
                <a:lnTo>
                  <a:pt x="0" y="612051"/>
                </a:lnTo>
                <a:close/>
              </a:path>
            </a:pathLst>
          </a:custGeom>
          <a:ln w="25400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804279" y="5157216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612013" y="0"/>
                </a:moveTo>
                <a:lnTo>
                  <a:pt x="564175" y="1841"/>
                </a:lnTo>
                <a:lnTo>
                  <a:pt x="517346" y="7276"/>
                </a:lnTo>
                <a:lnTo>
                  <a:pt x="471662" y="16166"/>
                </a:lnTo>
                <a:lnTo>
                  <a:pt x="427258" y="28377"/>
                </a:lnTo>
                <a:lnTo>
                  <a:pt x="384270" y="43773"/>
                </a:lnTo>
                <a:lnTo>
                  <a:pt x="342835" y="62216"/>
                </a:lnTo>
                <a:lnTo>
                  <a:pt x="303087" y="83571"/>
                </a:lnTo>
                <a:lnTo>
                  <a:pt x="265164" y="107702"/>
                </a:lnTo>
                <a:lnTo>
                  <a:pt x="229201" y="134472"/>
                </a:lnTo>
                <a:lnTo>
                  <a:pt x="195333" y="163746"/>
                </a:lnTo>
                <a:lnTo>
                  <a:pt x="163698" y="195387"/>
                </a:lnTo>
                <a:lnTo>
                  <a:pt x="134430" y="229259"/>
                </a:lnTo>
                <a:lnTo>
                  <a:pt x="107666" y="265226"/>
                </a:lnTo>
                <a:lnTo>
                  <a:pt x="83542" y="303151"/>
                </a:lnTo>
                <a:lnTo>
                  <a:pt x="62193" y="342899"/>
                </a:lnTo>
                <a:lnTo>
                  <a:pt x="43756" y="384334"/>
                </a:lnTo>
                <a:lnTo>
                  <a:pt x="28366" y="427319"/>
                </a:lnTo>
                <a:lnTo>
                  <a:pt x="16160" y="471718"/>
                </a:lnTo>
                <a:lnTo>
                  <a:pt x="7272" y="517395"/>
                </a:lnTo>
                <a:lnTo>
                  <a:pt x="1840" y="564214"/>
                </a:lnTo>
                <a:lnTo>
                  <a:pt x="0" y="612038"/>
                </a:lnTo>
                <a:lnTo>
                  <a:pt x="1840" y="659883"/>
                </a:lnTo>
                <a:lnTo>
                  <a:pt x="7272" y="706709"/>
                </a:lnTo>
                <a:lnTo>
                  <a:pt x="16160" y="752392"/>
                </a:lnTo>
                <a:lnTo>
                  <a:pt x="28366" y="796796"/>
                </a:lnTo>
                <a:lnTo>
                  <a:pt x="43756" y="839784"/>
                </a:lnTo>
                <a:lnTo>
                  <a:pt x="62193" y="881222"/>
                </a:lnTo>
                <a:lnTo>
                  <a:pt x="83542" y="920972"/>
                </a:lnTo>
                <a:lnTo>
                  <a:pt x="107666" y="958899"/>
                </a:lnTo>
                <a:lnTo>
                  <a:pt x="134430" y="994866"/>
                </a:lnTo>
                <a:lnTo>
                  <a:pt x="163698" y="1028738"/>
                </a:lnTo>
                <a:lnTo>
                  <a:pt x="195333" y="1060379"/>
                </a:lnTo>
                <a:lnTo>
                  <a:pt x="229201" y="1089652"/>
                </a:lnTo>
                <a:lnTo>
                  <a:pt x="265164" y="1116421"/>
                </a:lnTo>
                <a:lnTo>
                  <a:pt x="303087" y="1140550"/>
                </a:lnTo>
                <a:lnTo>
                  <a:pt x="342835" y="1161904"/>
                </a:lnTo>
                <a:lnTo>
                  <a:pt x="384270" y="1180346"/>
                </a:lnTo>
                <a:lnTo>
                  <a:pt x="427258" y="1195740"/>
                </a:lnTo>
                <a:lnTo>
                  <a:pt x="471662" y="1207949"/>
                </a:lnTo>
                <a:lnTo>
                  <a:pt x="517346" y="1216839"/>
                </a:lnTo>
                <a:lnTo>
                  <a:pt x="564175" y="1222273"/>
                </a:lnTo>
                <a:lnTo>
                  <a:pt x="612013" y="1224114"/>
                </a:lnTo>
                <a:lnTo>
                  <a:pt x="659851" y="1222273"/>
                </a:lnTo>
                <a:lnTo>
                  <a:pt x="706682" y="1216839"/>
                </a:lnTo>
                <a:lnTo>
                  <a:pt x="752370" y="1207949"/>
                </a:lnTo>
                <a:lnTo>
                  <a:pt x="796779" y="1195740"/>
                </a:lnTo>
                <a:lnTo>
                  <a:pt x="839773" y="1180346"/>
                </a:lnTo>
                <a:lnTo>
                  <a:pt x="881215" y="1161904"/>
                </a:lnTo>
                <a:lnTo>
                  <a:pt x="920971" y="1140550"/>
                </a:lnTo>
                <a:lnTo>
                  <a:pt x="958902" y="1116421"/>
                </a:lnTo>
                <a:lnTo>
                  <a:pt x="994874" y="1089652"/>
                </a:lnTo>
                <a:lnTo>
                  <a:pt x="1028751" y="1060379"/>
                </a:lnTo>
                <a:lnTo>
                  <a:pt x="1060395" y="1028738"/>
                </a:lnTo>
                <a:lnTo>
                  <a:pt x="1089672" y="994866"/>
                </a:lnTo>
                <a:lnTo>
                  <a:pt x="1116444" y="958899"/>
                </a:lnTo>
                <a:lnTo>
                  <a:pt x="1140577" y="920972"/>
                </a:lnTo>
                <a:lnTo>
                  <a:pt x="1161934" y="881222"/>
                </a:lnTo>
                <a:lnTo>
                  <a:pt x="1180378" y="839784"/>
                </a:lnTo>
                <a:lnTo>
                  <a:pt x="1195774" y="796796"/>
                </a:lnTo>
                <a:lnTo>
                  <a:pt x="1207985" y="752392"/>
                </a:lnTo>
                <a:lnTo>
                  <a:pt x="1216876" y="706709"/>
                </a:lnTo>
                <a:lnTo>
                  <a:pt x="1222311" y="659883"/>
                </a:lnTo>
                <a:lnTo>
                  <a:pt x="1224152" y="612038"/>
                </a:lnTo>
                <a:lnTo>
                  <a:pt x="1222311" y="564214"/>
                </a:lnTo>
                <a:lnTo>
                  <a:pt x="1216876" y="517395"/>
                </a:lnTo>
                <a:lnTo>
                  <a:pt x="1207985" y="471718"/>
                </a:lnTo>
                <a:lnTo>
                  <a:pt x="1195774" y="427319"/>
                </a:lnTo>
                <a:lnTo>
                  <a:pt x="1180378" y="384334"/>
                </a:lnTo>
                <a:lnTo>
                  <a:pt x="1161934" y="342899"/>
                </a:lnTo>
                <a:lnTo>
                  <a:pt x="1140577" y="303151"/>
                </a:lnTo>
                <a:lnTo>
                  <a:pt x="1116444" y="265226"/>
                </a:lnTo>
                <a:lnTo>
                  <a:pt x="1089672" y="229259"/>
                </a:lnTo>
                <a:lnTo>
                  <a:pt x="1060395" y="195387"/>
                </a:lnTo>
                <a:lnTo>
                  <a:pt x="1028751" y="163746"/>
                </a:lnTo>
                <a:lnTo>
                  <a:pt x="994874" y="134472"/>
                </a:lnTo>
                <a:lnTo>
                  <a:pt x="958902" y="107702"/>
                </a:lnTo>
                <a:lnTo>
                  <a:pt x="920971" y="83571"/>
                </a:lnTo>
                <a:lnTo>
                  <a:pt x="881215" y="62216"/>
                </a:lnTo>
                <a:lnTo>
                  <a:pt x="839773" y="43773"/>
                </a:lnTo>
                <a:lnTo>
                  <a:pt x="796779" y="28377"/>
                </a:lnTo>
                <a:lnTo>
                  <a:pt x="752370" y="16166"/>
                </a:lnTo>
                <a:lnTo>
                  <a:pt x="706682" y="7276"/>
                </a:lnTo>
                <a:lnTo>
                  <a:pt x="659851" y="1841"/>
                </a:lnTo>
                <a:lnTo>
                  <a:pt x="612013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6804279" y="5157216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0" y="612038"/>
                </a:moveTo>
                <a:lnTo>
                  <a:pt x="1840" y="564214"/>
                </a:lnTo>
                <a:lnTo>
                  <a:pt x="7272" y="517395"/>
                </a:lnTo>
                <a:lnTo>
                  <a:pt x="16160" y="471718"/>
                </a:lnTo>
                <a:lnTo>
                  <a:pt x="28366" y="427319"/>
                </a:lnTo>
                <a:lnTo>
                  <a:pt x="43756" y="384334"/>
                </a:lnTo>
                <a:lnTo>
                  <a:pt x="62193" y="342899"/>
                </a:lnTo>
                <a:lnTo>
                  <a:pt x="83542" y="303151"/>
                </a:lnTo>
                <a:lnTo>
                  <a:pt x="107666" y="265226"/>
                </a:lnTo>
                <a:lnTo>
                  <a:pt x="134430" y="229259"/>
                </a:lnTo>
                <a:lnTo>
                  <a:pt x="163698" y="195387"/>
                </a:lnTo>
                <a:lnTo>
                  <a:pt x="195333" y="163746"/>
                </a:lnTo>
                <a:lnTo>
                  <a:pt x="229201" y="134472"/>
                </a:lnTo>
                <a:lnTo>
                  <a:pt x="265164" y="107702"/>
                </a:lnTo>
                <a:lnTo>
                  <a:pt x="303087" y="83571"/>
                </a:lnTo>
                <a:lnTo>
                  <a:pt x="342835" y="62216"/>
                </a:lnTo>
                <a:lnTo>
                  <a:pt x="384270" y="43773"/>
                </a:lnTo>
                <a:lnTo>
                  <a:pt x="427258" y="28377"/>
                </a:lnTo>
                <a:lnTo>
                  <a:pt x="471662" y="16166"/>
                </a:lnTo>
                <a:lnTo>
                  <a:pt x="517346" y="7276"/>
                </a:lnTo>
                <a:lnTo>
                  <a:pt x="564175" y="1841"/>
                </a:lnTo>
                <a:lnTo>
                  <a:pt x="612013" y="0"/>
                </a:lnTo>
                <a:lnTo>
                  <a:pt x="659851" y="1841"/>
                </a:lnTo>
                <a:lnTo>
                  <a:pt x="706682" y="7276"/>
                </a:lnTo>
                <a:lnTo>
                  <a:pt x="752370" y="16166"/>
                </a:lnTo>
                <a:lnTo>
                  <a:pt x="796779" y="28377"/>
                </a:lnTo>
                <a:lnTo>
                  <a:pt x="839773" y="43773"/>
                </a:lnTo>
                <a:lnTo>
                  <a:pt x="881215" y="62216"/>
                </a:lnTo>
                <a:lnTo>
                  <a:pt x="920971" y="83571"/>
                </a:lnTo>
                <a:lnTo>
                  <a:pt x="958902" y="107702"/>
                </a:lnTo>
                <a:lnTo>
                  <a:pt x="994874" y="134472"/>
                </a:lnTo>
                <a:lnTo>
                  <a:pt x="1028751" y="163746"/>
                </a:lnTo>
                <a:lnTo>
                  <a:pt x="1060395" y="195387"/>
                </a:lnTo>
                <a:lnTo>
                  <a:pt x="1089672" y="229259"/>
                </a:lnTo>
                <a:lnTo>
                  <a:pt x="1116444" y="265226"/>
                </a:lnTo>
                <a:lnTo>
                  <a:pt x="1140577" y="303151"/>
                </a:lnTo>
                <a:lnTo>
                  <a:pt x="1161934" y="342899"/>
                </a:lnTo>
                <a:lnTo>
                  <a:pt x="1180378" y="384334"/>
                </a:lnTo>
                <a:lnTo>
                  <a:pt x="1195774" y="427319"/>
                </a:lnTo>
                <a:lnTo>
                  <a:pt x="1207985" y="471718"/>
                </a:lnTo>
                <a:lnTo>
                  <a:pt x="1216876" y="517395"/>
                </a:lnTo>
                <a:lnTo>
                  <a:pt x="1222311" y="564214"/>
                </a:lnTo>
                <a:lnTo>
                  <a:pt x="1224152" y="612038"/>
                </a:lnTo>
                <a:lnTo>
                  <a:pt x="1222311" y="659883"/>
                </a:lnTo>
                <a:lnTo>
                  <a:pt x="1216876" y="706709"/>
                </a:lnTo>
                <a:lnTo>
                  <a:pt x="1207985" y="752392"/>
                </a:lnTo>
                <a:lnTo>
                  <a:pt x="1195774" y="796796"/>
                </a:lnTo>
                <a:lnTo>
                  <a:pt x="1180378" y="839784"/>
                </a:lnTo>
                <a:lnTo>
                  <a:pt x="1161934" y="881222"/>
                </a:lnTo>
                <a:lnTo>
                  <a:pt x="1140577" y="920972"/>
                </a:lnTo>
                <a:lnTo>
                  <a:pt x="1116444" y="958899"/>
                </a:lnTo>
                <a:lnTo>
                  <a:pt x="1089672" y="994866"/>
                </a:lnTo>
                <a:lnTo>
                  <a:pt x="1060395" y="1028738"/>
                </a:lnTo>
                <a:lnTo>
                  <a:pt x="1028751" y="1060379"/>
                </a:lnTo>
                <a:lnTo>
                  <a:pt x="994874" y="1089652"/>
                </a:lnTo>
                <a:lnTo>
                  <a:pt x="958902" y="1116421"/>
                </a:lnTo>
                <a:lnTo>
                  <a:pt x="920971" y="1140550"/>
                </a:lnTo>
                <a:lnTo>
                  <a:pt x="881215" y="1161904"/>
                </a:lnTo>
                <a:lnTo>
                  <a:pt x="839773" y="1180346"/>
                </a:lnTo>
                <a:lnTo>
                  <a:pt x="796779" y="1195740"/>
                </a:lnTo>
                <a:lnTo>
                  <a:pt x="752370" y="1207949"/>
                </a:lnTo>
                <a:lnTo>
                  <a:pt x="706682" y="1216839"/>
                </a:lnTo>
                <a:lnTo>
                  <a:pt x="659851" y="1222273"/>
                </a:lnTo>
                <a:lnTo>
                  <a:pt x="612013" y="1224114"/>
                </a:lnTo>
                <a:lnTo>
                  <a:pt x="564175" y="1222273"/>
                </a:lnTo>
                <a:lnTo>
                  <a:pt x="517346" y="1216839"/>
                </a:lnTo>
                <a:lnTo>
                  <a:pt x="471662" y="1207949"/>
                </a:lnTo>
                <a:lnTo>
                  <a:pt x="427258" y="1195740"/>
                </a:lnTo>
                <a:lnTo>
                  <a:pt x="384270" y="1180346"/>
                </a:lnTo>
                <a:lnTo>
                  <a:pt x="342835" y="1161904"/>
                </a:lnTo>
                <a:lnTo>
                  <a:pt x="303087" y="1140550"/>
                </a:lnTo>
                <a:lnTo>
                  <a:pt x="265164" y="1116421"/>
                </a:lnTo>
                <a:lnTo>
                  <a:pt x="229201" y="1089652"/>
                </a:lnTo>
                <a:lnTo>
                  <a:pt x="195333" y="1060379"/>
                </a:lnTo>
                <a:lnTo>
                  <a:pt x="163698" y="1028738"/>
                </a:lnTo>
                <a:lnTo>
                  <a:pt x="134430" y="994866"/>
                </a:lnTo>
                <a:lnTo>
                  <a:pt x="107666" y="958899"/>
                </a:lnTo>
                <a:lnTo>
                  <a:pt x="83542" y="920972"/>
                </a:lnTo>
                <a:lnTo>
                  <a:pt x="62193" y="881222"/>
                </a:lnTo>
                <a:lnTo>
                  <a:pt x="43756" y="839784"/>
                </a:lnTo>
                <a:lnTo>
                  <a:pt x="28366" y="796796"/>
                </a:lnTo>
                <a:lnTo>
                  <a:pt x="16160" y="752392"/>
                </a:lnTo>
                <a:lnTo>
                  <a:pt x="7272" y="706709"/>
                </a:lnTo>
                <a:lnTo>
                  <a:pt x="1840" y="659883"/>
                </a:lnTo>
                <a:lnTo>
                  <a:pt x="0" y="612051"/>
                </a:lnTo>
                <a:close/>
              </a:path>
            </a:pathLst>
          </a:custGeom>
          <a:ln w="25399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995928" y="5517261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612013" y="0"/>
                </a:moveTo>
                <a:lnTo>
                  <a:pt x="564192" y="1841"/>
                </a:lnTo>
                <a:lnTo>
                  <a:pt x="517376" y="7274"/>
                </a:lnTo>
                <a:lnTo>
                  <a:pt x="471702" y="16163"/>
                </a:lnTo>
                <a:lnTo>
                  <a:pt x="427305" y="28372"/>
                </a:lnTo>
                <a:lnTo>
                  <a:pt x="384323" y="43765"/>
                </a:lnTo>
                <a:lnTo>
                  <a:pt x="342890" y="62205"/>
                </a:lnTo>
                <a:lnTo>
                  <a:pt x="303144" y="83557"/>
                </a:lnTo>
                <a:lnTo>
                  <a:pt x="265220" y="107685"/>
                </a:lnTo>
                <a:lnTo>
                  <a:pt x="229254" y="134452"/>
                </a:lnTo>
                <a:lnTo>
                  <a:pt x="195383" y="163723"/>
                </a:lnTo>
                <a:lnTo>
                  <a:pt x="163743" y="195362"/>
                </a:lnTo>
                <a:lnTo>
                  <a:pt x="134470" y="229232"/>
                </a:lnTo>
                <a:lnTo>
                  <a:pt x="107701" y="265198"/>
                </a:lnTo>
                <a:lnTo>
                  <a:pt x="83570" y="303123"/>
                </a:lnTo>
                <a:lnTo>
                  <a:pt x="62215" y="342872"/>
                </a:lnTo>
                <a:lnTo>
                  <a:pt x="43772" y="384308"/>
                </a:lnTo>
                <a:lnTo>
                  <a:pt x="28377" y="427295"/>
                </a:lnTo>
                <a:lnTo>
                  <a:pt x="16166" y="471698"/>
                </a:lnTo>
                <a:lnTo>
                  <a:pt x="7276" y="517380"/>
                </a:lnTo>
                <a:lnTo>
                  <a:pt x="1841" y="564205"/>
                </a:lnTo>
                <a:lnTo>
                  <a:pt x="0" y="612038"/>
                </a:lnTo>
                <a:lnTo>
                  <a:pt x="1841" y="659871"/>
                </a:lnTo>
                <a:lnTo>
                  <a:pt x="7276" y="706697"/>
                </a:lnTo>
                <a:lnTo>
                  <a:pt x="16166" y="752380"/>
                </a:lnTo>
                <a:lnTo>
                  <a:pt x="28377" y="796784"/>
                </a:lnTo>
                <a:lnTo>
                  <a:pt x="43772" y="839773"/>
                </a:lnTo>
                <a:lnTo>
                  <a:pt x="62215" y="881210"/>
                </a:lnTo>
                <a:lnTo>
                  <a:pt x="83570" y="920961"/>
                </a:lnTo>
                <a:lnTo>
                  <a:pt x="107701" y="958888"/>
                </a:lnTo>
                <a:lnTo>
                  <a:pt x="134470" y="994856"/>
                </a:lnTo>
                <a:lnTo>
                  <a:pt x="163743" y="1028729"/>
                </a:lnTo>
                <a:lnTo>
                  <a:pt x="195383" y="1060369"/>
                </a:lnTo>
                <a:lnTo>
                  <a:pt x="229254" y="1089643"/>
                </a:lnTo>
                <a:lnTo>
                  <a:pt x="265220" y="1116412"/>
                </a:lnTo>
                <a:lnTo>
                  <a:pt x="303144" y="1140542"/>
                </a:lnTo>
                <a:lnTo>
                  <a:pt x="342890" y="1161896"/>
                </a:lnTo>
                <a:lnTo>
                  <a:pt x="384323" y="1180338"/>
                </a:lnTo>
                <a:lnTo>
                  <a:pt x="427305" y="1195733"/>
                </a:lnTo>
                <a:lnTo>
                  <a:pt x="471702" y="1207943"/>
                </a:lnTo>
                <a:lnTo>
                  <a:pt x="517376" y="1216833"/>
                </a:lnTo>
                <a:lnTo>
                  <a:pt x="564192" y="1222267"/>
                </a:lnTo>
                <a:lnTo>
                  <a:pt x="612013" y="1224108"/>
                </a:lnTo>
                <a:lnTo>
                  <a:pt x="659851" y="1222267"/>
                </a:lnTo>
                <a:lnTo>
                  <a:pt x="706682" y="1216833"/>
                </a:lnTo>
                <a:lnTo>
                  <a:pt x="752370" y="1207943"/>
                </a:lnTo>
                <a:lnTo>
                  <a:pt x="796779" y="1195733"/>
                </a:lnTo>
                <a:lnTo>
                  <a:pt x="839773" y="1180338"/>
                </a:lnTo>
                <a:lnTo>
                  <a:pt x="881215" y="1161896"/>
                </a:lnTo>
                <a:lnTo>
                  <a:pt x="920971" y="1140542"/>
                </a:lnTo>
                <a:lnTo>
                  <a:pt x="958902" y="1116412"/>
                </a:lnTo>
                <a:lnTo>
                  <a:pt x="994874" y="1089643"/>
                </a:lnTo>
                <a:lnTo>
                  <a:pt x="1028751" y="1060369"/>
                </a:lnTo>
                <a:lnTo>
                  <a:pt x="1060395" y="1028729"/>
                </a:lnTo>
                <a:lnTo>
                  <a:pt x="1089672" y="994856"/>
                </a:lnTo>
                <a:lnTo>
                  <a:pt x="1116444" y="958888"/>
                </a:lnTo>
                <a:lnTo>
                  <a:pt x="1140577" y="920961"/>
                </a:lnTo>
                <a:lnTo>
                  <a:pt x="1161934" y="881210"/>
                </a:lnTo>
                <a:lnTo>
                  <a:pt x="1180378" y="839773"/>
                </a:lnTo>
                <a:lnTo>
                  <a:pt x="1195774" y="796784"/>
                </a:lnTo>
                <a:lnTo>
                  <a:pt x="1207985" y="752380"/>
                </a:lnTo>
                <a:lnTo>
                  <a:pt x="1216876" y="706697"/>
                </a:lnTo>
                <a:lnTo>
                  <a:pt x="1222311" y="659871"/>
                </a:lnTo>
                <a:lnTo>
                  <a:pt x="1224152" y="612038"/>
                </a:lnTo>
                <a:lnTo>
                  <a:pt x="1222311" y="564205"/>
                </a:lnTo>
                <a:lnTo>
                  <a:pt x="1216876" y="517380"/>
                </a:lnTo>
                <a:lnTo>
                  <a:pt x="1207985" y="471698"/>
                </a:lnTo>
                <a:lnTo>
                  <a:pt x="1195774" y="427295"/>
                </a:lnTo>
                <a:lnTo>
                  <a:pt x="1180378" y="384308"/>
                </a:lnTo>
                <a:lnTo>
                  <a:pt x="1161934" y="342872"/>
                </a:lnTo>
                <a:lnTo>
                  <a:pt x="1140577" y="303123"/>
                </a:lnTo>
                <a:lnTo>
                  <a:pt x="1116444" y="265198"/>
                </a:lnTo>
                <a:lnTo>
                  <a:pt x="1089672" y="229232"/>
                </a:lnTo>
                <a:lnTo>
                  <a:pt x="1060395" y="195362"/>
                </a:lnTo>
                <a:lnTo>
                  <a:pt x="1028751" y="163723"/>
                </a:lnTo>
                <a:lnTo>
                  <a:pt x="994874" y="134452"/>
                </a:lnTo>
                <a:lnTo>
                  <a:pt x="958902" y="107685"/>
                </a:lnTo>
                <a:lnTo>
                  <a:pt x="920971" y="83557"/>
                </a:lnTo>
                <a:lnTo>
                  <a:pt x="881215" y="62205"/>
                </a:lnTo>
                <a:lnTo>
                  <a:pt x="839773" y="43765"/>
                </a:lnTo>
                <a:lnTo>
                  <a:pt x="796779" y="28372"/>
                </a:lnTo>
                <a:lnTo>
                  <a:pt x="752370" y="16163"/>
                </a:lnTo>
                <a:lnTo>
                  <a:pt x="706682" y="7274"/>
                </a:lnTo>
                <a:lnTo>
                  <a:pt x="659851" y="1841"/>
                </a:lnTo>
                <a:lnTo>
                  <a:pt x="612013" y="0"/>
                </a:lnTo>
                <a:close/>
              </a:path>
            </a:pathLst>
          </a:custGeom>
          <a:solidFill>
            <a:srgbClr val="D6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995928" y="5517261"/>
            <a:ext cx="1224280" cy="1224280"/>
          </a:xfrm>
          <a:custGeom>
            <a:avLst/>
            <a:gdLst/>
            <a:ahLst/>
            <a:cxnLst/>
            <a:rect l="l" t="t" r="r" b="b"/>
            <a:pathLst>
              <a:path w="1224279" h="1224279">
                <a:moveTo>
                  <a:pt x="0" y="612038"/>
                </a:moveTo>
                <a:lnTo>
                  <a:pt x="1841" y="564205"/>
                </a:lnTo>
                <a:lnTo>
                  <a:pt x="7276" y="517380"/>
                </a:lnTo>
                <a:lnTo>
                  <a:pt x="16166" y="471698"/>
                </a:lnTo>
                <a:lnTo>
                  <a:pt x="28377" y="427295"/>
                </a:lnTo>
                <a:lnTo>
                  <a:pt x="43772" y="384308"/>
                </a:lnTo>
                <a:lnTo>
                  <a:pt x="62215" y="342872"/>
                </a:lnTo>
                <a:lnTo>
                  <a:pt x="83570" y="303123"/>
                </a:lnTo>
                <a:lnTo>
                  <a:pt x="107701" y="265198"/>
                </a:lnTo>
                <a:lnTo>
                  <a:pt x="134470" y="229232"/>
                </a:lnTo>
                <a:lnTo>
                  <a:pt x="163743" y="195362"/>
                </a:lnTo>
                <a:lnTo>
                  <a:pt x="195383" y="163723"/>
                </a:lnTo>
                <a:lnTo>
                  <a:pt x="229254" y="134452"/>
                </a:lnTo>
                <a:lnTo>
                  <a:pt x="265220" y="107685"/>
                </a:lnTo>
                <a:lnTo>
                  <a:pt x="303144" y="83557"/>
                </a:lnTo>
                <a:lnTo>
                  <a:pt x="342890" y="62205"/>
                </a:lnTo>
                <a:lnTo>
                  <a:pt x="384323" y="43765"/>
                </a:lnTo>
                <a:lnTo>
                  <a:pt x="427305" y="28372"/>
                </a:lnTo>
                <a:lnTo>
                  <a:pt x="471702" y="16163"/>
                </a:lnTo>
                <a:lnTo>
                  <a:pt x="517376" y="7274"/>
                </a:lnTo>
                <a:lnTo>
                  <a:pt x="564192" y="1841"/>
                </a:lnTo>
                <a:lnTo>
                  <a:pt x="612013" y="0"/>
                </a:lnTo>
                <a:lnTo>
                  <a:pt x="659851" y="1841"/>
                </a:lnTo>
                <a:lnTo>
                  <a:pt x="706682" y="7274"/>
                </a:lnTo>
                <a:lnTo>
                  <a:pt x="752370" y="16163"/>
                </a:lnTo>
                <a:lnTo>
                  <a:pt x="796779" y="28372"/>
                </a:lnTo>
                <a:lnTo>
                  <a:pt x="839773" y="43765"/>
                </a:lnTo>
                <a:lnTo>
                  <a:pt x="881215" y="62205"/>
                </a:lnTo>
                <a:lnTo>
                  <a:pt x="920971" y="83557"/>
                </a:lnTo>
                <a:lnTo>
                  <a:pt x="958902" y="107685"/>
                </a:lnTo>
                <a:lnTo>
                  <a:pt x="994874" y="134452"/>
                </a:lnTo>
                <a:lnTo>
                  <a:pt x="1028751" y="163723"/>
                </a:lnTo>
                <a:lnTo>
                  <a:pt x="1060395" y="195362"/>
                </a:lnTo>
                <a:lnTo>
                  <a:pt x="1089672" y="229232"/>
                </a:lnTo>
                <a:lnTo>
                  <a:pt x="1116444" y="265198"/>
                </a:lnTo>
                <a:lnTo>
                  <a:pt x="1140577" y="303123"/>
                </a:lnTo>
                <a:lnTo>
                  <a:pt x="1161934" y="342872"/>
                </a:lnTo>
                <a:lnTo>
                  <a:pt x="1180378" y="384308"/>
                </a:lnTo>
                <a:lnTo>
                  <a:pt x="1195774" y="427295"/>
                </a:lnTo>
                <a:lnTo>
                  <a:pt x="1207985" y="471698"/>
                </a:lnTo>
                <a:lnTo>
                  <a:pt x="1216876" y="517380"/>
                </a:lnTo>
                <a:lnTo>
                  <a:pt x="1222311" y="564205"/>
                </a:lnTo>
                <a:lnTo>
                  <a:pt x="1224152" y="612038"/>
                </a:lnTo>
                <a:lnTo>
                  <a:pt x="1222311" y="659871"/>
                </a:lnTo>
                <a:lnTo>
                  <a:pt x="1216876" y="706697"/>
                </a:lnTo>
                <a:lnTo>
                  <a:pt x="1207985" y="752380"/>
                </a:lnTo>
                <a:lnTo>
                  <a:pt x="1195774" y="796784"/>
                </a:lnTo>
                <a:lnTo>
                  <a:pt x="1180378" y="839773"/>
                </a:lnTo>
                <a:lnTo>
                  <a:pt x="1161934" y="881210"/>
                </a:lnTo>
                <a:lnTo>
                  <a:pt x="1140577" y="920961"/>
                </a:lnTo>
                <a:lnTo>
                  <a:pt x="1116444" y="958888"/>
                </a:lnTo>
                <a:lnTo>
                  <a:pt x="1089672" y="994856"/>
                </a:lnTo>
                <a:lnTo>
                  <a:pt x="1060395" y="1028729"/>
                </a:lnTo>
                <a:lnTo>
                  <a:pt x="1028751" y="1060369"/>
                </a:lnTo>
                <a:lnTo>
                  <a:pt x="994874" y="1089643"/>
                </a:lnTo>
                <a:lnTo>
                  <a:pt x="958902" y="1116412"/>
                </a:lnTo>
                <a:lnTo>
                  <a:pt x="920971" y="1140542"/>
                </a:lnTo>
                <a:lnTo>
                  <a:pt x="881215" y="1161896"/>
                </a:lnTo>
                <a:lnTo>
                  <a:pt x="839773" y="1180338"/>
                </a:lnTo>
                <a:lnTo>
                  <a:pt x="796779" y="1195733"/>
                </a:lnTo>
                <a:lnTo>
                  <a:pt x="752370" y="1207943"/>
                </a:lnTo>
                <a:lnTo>
                  <a:pt x="706682" y="1216833"/>
                </a:lnTo>
                <a:lnTo>
                  <a:pt x="659851" y="1222267"/>
                </a:lnTo>
                <a:lnTo>
                  <a:pt x="612013" y="1224108"/>
                </a:lnTo>
                <a:lnTo>
                  <a:pt x="564192" y="1222267"/>
                </a:lnTo>
                <a:lnTo>
                  <a:pt x="517376" y="1216833"/>
                </a:lnTo>
                <a:lnTo>
                  <a:pt x="471702" y="1207943"/>
                </a:lnTo>
                <a:lnTo>
                  <a:pt x="427305" y="1195733"/>
                </a:lnTo>
                <a:lnTo>
                  <a:pt x="384323" y="1180338"/>
                </a:lnTo>
                <a:lnTo>
                  <a:pt x="342890" y="1161896"/>
                </a:lnTo>
                <a:lnTo>
                  <a:pt x="303144" y="1140542"/>
                </a:lnTo>
                <a:lnTo>
                  <a:pt x="265220" y="1116412"/>
                </a:lnTo>
                <a:lnTo>
                  <a:pt x="229254" y="1089643"/>
                </a:lnTo>
                <a:lnTo>
                  <a:pt x="195383" y="1060369"/>
                </a:lnTo>
                <a:lnTo>
                  <a:pt x="163743" y="1028729"/>
                </a:lnTo>
                <a:lnTo>
                  <a:pt x="134470" y="994856"/>
                </a:lnTo>
                <a:lnTo>
                  <a:pt x="107701" y="958888"/>
                </a:lnTo>
                <a:lnTo>
                  <a:pt x="83570" y="920961"/>
                </a:lnTo>
                <a:lnTo>
                  <a:pt x="62215" y="881210"/>
                </a:lnTo>
                <a:lnTo>
                  <a:pt x="43772" y="839773"/>
                </a:lnTo>
                <a:lnTo>
                  <a:pt x="28377" y="796784"/>
                </a:lnTo>
                <a:lnTo>
                  <a:pt x="16166" y="752380"/>
                </a:lnTo>
                <a:lnTo>
                  <a:pt x="7276" y="706697"/>
                </a:lnTo>
                <a:lnTo>
                  <a:pt x="1841" y="659871"/>
                </a:lnTo>
                <a:lnTo>
                  <a:pt x="0" y="612038"/>
                </a:lnTo>
                <a:close/>
              </a:path>
            </a:pathLst>
          </a:custGeom>
          <a:ln w="25400">
            <a:solidFill>
              <a:srgbClr val="3BB7B9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360425" y="5476444"/>
            <a:ext cx="1022351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1200" b="1" spc="-125" dirty="0">
                <a:solidFill>
                  <a:srgbClr val="009999"/>
                </a:solidFill>
                <a:latin typeface="Verdana"/>
                <a:cs typeface="Verdana"/>
              </a:rPr>
              <a:t>Налог </a:t>
            </a:r>
            <a:r>
              <a:rPr sz="1200" b="1" spc="-85" dirty="0">
                <a:solidFill>
                  <a:srgbClr val="009999"/>
                </a:solidFill>
                <a:latin typeface="Verdana"/>
                <a:cs typeface="Verdana"/>
              </a:rPr>
              <a:t>на  </a:t>
            </a:r>
            <a:r>
              <a:rPr sz="1200" b="1" spc="-145" dirty="0">
                <a:solidFill>
                  <a:srgbClr val="009999"/>
                </a:solidFill>
                <a:latin typeface="Verdana"/>
                <a:cs typeface="Verdana"/>
              </a:rPr>
              <a:t>прибыль  </a:t>
            </a:r>
            <a:r>
              <a:rPr sz="1200" b="1" spc="-95" dirty="0">
                <a:solidFill>
                  <a:srgbClr val="009999"/>
                </a:solidFill>
                <a:latin typeface="Verdana"/>
                <a:cs typeface="Verdana"/>
              </a:rPr>
              <a:t>организац</a:t>
            </a:r>
            <a:r>
              <a:rPr sz="1200" b="1" spc="-150" dirty="0">
                <a:solidFill>
                  <a:srgbClr val="009999"/>
                </a:solidFill>
                <a:latin typeface="Verdana"/>
                <a:cs typeface="Verdana"/>
              </a:rPr>
              <a:t>ий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54" name="object 54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  <p:sp>
        <p:nvSpPr>
          <p:cNvPr id="50" name="object 50"/>
          <p:cNvSpPr txBox="1"/>
          <p:nvPr/>
        </p:nvSpPr>
        <p:spPr>
          <a:xfrm>
            <a:off x="4107941" y="5823199"/>
            <a:ext cx="1000760" cy="578748"/>
          </a:xfrm>
          <a:prstGeom prst="rect">
            <a:avLst/>
          </a:prstGeom>
        </p:spPr>
        <p:txBody>
          <a:bodyPr vert="horz" wrap="square" lIns="0" tIns="18415" rIns="0" bIns="0" rtlCol="0">
            <a:spAutoFit/>
          </a:bodyPr>
          <a:lstStyle/>
          <a:p>
            <a:pPr marL="12700" marR="5080" indent="1905" algn="ctr">
              <a:lnSpc>
                <a:spcPct val="104200"/>
              </a:lnSpc>
              <a:spcBef>
                <a:spcPts val="145"/>
              </a:spcBef>
            </a:pPr>
            <a:r>
              <a:rPr sz="1200" b="1" spc="-135" dirty="0">
                <a:solidFill>
                  <a:srgbClr val="009999"/>
                </a:solidFill>
                <a:latin typeface="Verdana"/>
                <a:cs typeface="Verdana"/>
              </a:rPr>
              <a:t>Акцизы </a:t>
            </a:r>
            <a:r>
              <a:rPr sz="1200" b="1" spc="-105" dirty="0">
                <a:solidFill>
                  <a:srgbClr val="009999"/>
                </a:solidFill>
                <a:latin typeface="Verdana"/>
                <a:cs typeface="Verdana"/>
              </a:rPr>
              <a:t>по  </a:t>
            </a:r>
            <a:r>
              <a:rPr sz="1100" b="1" spc="-65" dirty="0">
                <a:solidFill>
                  <a:srgbClr val="009999"/>
                </a:solidFill>
                <a:latin typeface="Verdana"/>
                <a:cs typeface="Verdana"/>
              </a:rPr>
              <a:t>под</a:t>
            </a:r>
            <a:r>
              <a:rPr sz="1100" b="1" spc="-55" dirty="0">
                <a:solidFill>
                  <a:srgbClr val="009999"/>
                </a:solidFill>
                <a:latin typeface="Verdana"/>
                <a:cs typeface="Verdana"/>
              </a:rPr>
              <a:t>а</a:t>
            </a:r>
            <a:r>
              <a:rPr sz="1100" b="1" spc="-150" dirty="0">
                <a:solidFill>
                  <a:srgbClr val="009999"/>
                </a:solidFill>
                <a:latin typeface="Verdana"/>
                <a:cs typeface="Verdana"/>
              </a:rPr>
              <a:t>к</a:t>
            </a:r>
            <a:r>
              <a:rPr sz="1100" b="1" spc="-120" dirty="0">
                <a:solidFill>
                  <a:srgbClr val="009999"/>
                </a:solidFill>
                <a:latin typeface="Verdana"/>
                <a:cs typeface="Verdana"/>
              </a:rPr>
              <a:t>ци</a:t>
            </a:r>
            <a:r>
              <a:rPr sz="1100" b="1" spc="-110" dirty="0">
                <a:solidFill>
                  <a:srgbClr val="009999"/>
                </a:solidFill>
                <a:latin typeface="Verdana"/>
                <a:cs typeface="Verdana"/>
              </a:rPr>
              <a:t>з</a:t>
            </a:r>
            <a:r>
              <a:rPr sz="1100" b="1" spc="-100" dirty="0">
                <a:solidFill>
                  <a:srgbClr val="009999"/>
                </a:solidFill>
                <a:latin typeface="Verdana"/>
                <a:cs typeface="Verdana"/>
              </a:rPr>
              <a:t>ным  </a:t>
            </a:r>
            <a:r>
              <a:rPr sz="1200" b="1" spc="-55" dirty="0">
                <a:solidFill>
                  <a:srgbClr val="009999"/>
                </a:solidFill>
                <a:latin typeface="Verdana"/>
                <a:cs typeface="Verdana"/>
              </a:rPr>
              <a:t>товарам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496306" y="5188458"/>
            <a:ext cx="9620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100"/>
              </a:spcBef>
            </a:pPr>
            <a:r>
              <a:rPr sz="1200" b="1" spc="-130" dirty="0">
                <a:solidFill>
                  <a:srgbClr val="009999"/>
                </a:solidFill>
                <a:latin typeface="Verdana"/>
                <a:cs typeface="Verdana"/>
              </a:rPr>
              <a:t>Налоги </a:t>
            </a:r>
            <a:r>
              <a:rPr sz="1200" b="1" spc="-85" dirty="0">
                <a:solidFill>
                  <a:srgbClr val="009999"/>
                </a:solidFill>
                <a:latin typeface="Verdana"/>
                <a:cs typeface="Verdana"/>
              </a:rPr>
              <a:t>на  </a:t>
            </a:r>
            <a:r>
              <a:rPr sz="1200" b="1" spc="-65" dirty="0">
                <a:solidFill>
                  <a:srgbClr val="009999"/>
                </a:solidFill>
                <a:latin typeface="Verdana"/>
                <a:cs typeface="Verdana"/>
              </a:rPr>
              <a:t>сов</a:t>
            </a:r>
            <a:r>
              <a:rPr sz="1200" b="1" spc="-110" dirty="0">
                <a:solidFill>
                  <a:srgbClr val="009999"/>
                </a:solidFill>
                <a:latin typeface="Verdana"/>
                <a:cs typeface="Verdana"/>
              </a:rPr>
              <a:t>ок</a:t>
            </a:r>
            <a:r>
              <a:rPr sz="1200" b="1" spc="-100" dirty="0">
                <a:solidFill>
                  <a:srgbClr val="009999"/>
                </a:solidFill>
                <a:latin typeface="Verdana"/>
                <a:cs typeface="Verdana"/>
              </a:rPr>
              <a:t>у</a:t>
            </a:r>
            <a:r>
              <a:rPr sz="1200" b="1" spc="-135" dirty="0">
                <a:solidFill>
                  <a:srgbClr val="009999"/>
                </a:solidFill>
                <a:latin typeface="Verdana"/>
                <a:cs typeface="Verdana"/>
              </a:rPr>
              <a:t>пный  </a:t>
            </a:r>
            <a:r>
              <a:rPr sz="1200" b="1" spc="-70" dirty="0">
                <a:solidFill>
                  <a:srgbClr val="009999"/>
                </a:solidFill>
                <a:latin typeface="Verdana"/>
                <a:cs typeface="Verdana"/>
              </a:rPr>
              <a:t>доход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887717" y="5622138"/>
            <a:ext cx="1060451" cy="3334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1075"/>
              </a:lnSpc>
              <a:spcBef>
                <a:spcPts val="100"/>
              </a:spcBef>
            </a:pPr>
            <a:r>
              <a:rPr sz="900" b="1" spc="-55" dirty="0">
                <a:solidFill>
                  <a:srgbClr val="009999"/>
                </a:solidFill>
                <a:latin typeface="Verdana"/>
                <a:cs typeface="Verdana"/>
              </a:rPr>
              <a:t>Государственная</a:t>
            </a:r>
            <a:endParaRPr sz="900" dirty="0">
              <a:solidFill>
                <a:srgbClr val="009999"/>
              </a:solidFill>
              <a:latin typeface="Verdana"/>
              <a:cs typeface="Verdana"/>
            </a:endParaRPr>
          </a:p>
          <a:p>
            <a:pPr algn="ctr">
              <a:lnSpc>
                <a:spcPts val="1435"/>
              </a:lnSpc>
            </a:pPr>
            <a:r>
              <a:rPr sz="1200" b="1" spc="-125" dirty="0">
                <a:solidFill>
                  <a:srgbClr val="009999"/>
                </a:solidFill>
                <a:latin typeface="Verdana"/>
                <a:cs typeface="Verdana"/>
              </a:rPr>
              <a:t>пошлина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985255" y="3981705"/>
            <a:ext cx="1025525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200" b="1" spc="-130" dirty="0">
                <a:solidFill>
                  <a:srgbClr val="009999"/>
                </a:solidFill>
                <a:latin typeface="Verdana"/>
                <a:cs typeface="Verdana"/>
              </a:rPr>
              <a:t>Налоги </a:t>
            </a:r>
            <a:r>
              <a:rPr sz="1200" b="1" spc="-95" dirty="0">
                <a:solidFill>
                  <a:srgbClr val="009999"/>
                </a:solidFill>
                <a:latin typeface="Verdana"/>
                <a:cs typeface="Verdana"/>
              </a:rPr>
              <a:t>за  </a:t>
            </a:r>
            <a:r>
              <a:rPr sz="1200" b="1" spc="-140" dirty="0">
                <a:solidFill>
                  <a:srgbClr val="009999"/>
                </a:solidFill>
                <a:latin typeface="Verdana"/>
                <a:cs typeface="Verdana"/>
              </a:rPr>
              <a:t>по</a:t>
            </a:r>
            <a:r>
              <a:rPr sz="1200" b="1" spc="-135" dirty="0">
                <a:solidFill>
                  <a:srgbClr val="009999"/>
                </a:solidFill>
                <a:latin typeface="Verdana"/>
                <a:cs typeface="Verdana"/>
              </a:rPr>
              <a:t>л</a:t>
            </a:r>
            <a:r>
              <a:rPr sz="1200" b="1" spc="-140" dirty="0">
                <a:solidFill>
                  <a:srgbClr val="009999"/>
                </a:solidFill>
                <a:latin typeface="Verdana"/>
                <a:cs typeface="Verdana"/>
              </a:rPr>
              <a:t>ьзо</a:t>
            </a:r>
            <a:r>
              <a:rPr sz="1200" b="1" spc="-145" dirty="0">
                <a:solidFill>
                  <a:srgbClr val="009999"/>
                </a:solidFill>
                <a:latin typeface="Verdana"/>
                <a:cs typeface="Verdana"/>
              </a:rPr>
              <a:t>в</a:t>
            </a:r>
            <a:r>
              <a:rPr sz="1200" b="1" spc="-75" dirty="0">
                <a:solidFill>
                  <a:srgbClr val="009999"/>
                </a:solidFill>
                <a:latin typeface="Verdana"/>
                <a:cs typeface="Verdana"/>
              </a:rPr>
              <a:t>ание  </a:t>
            </a:r>
            <a:r>
              <a:rPr sz="1200" b="1" spc="-114" dirty="0">
                <a:solidFill>
                  <a:srgbClr val="009999"/>
                </a:solidFill>
                <a:latin typeface="Verdana"/>
                <a:cs typeface="Verdana"/>
              </a:rPr>
              <a:t>при</a:t>
            </a:r>
            <a:r>
              <a:rPr sz="1200" b="1" spc="-55" dirty="0">
                <a:solidFill>
                  <a:srgbClr val="009999"/>
                </a:solidFill>
                <a:latin typeface="Verdana"/>
                <a:cs typeface="Verdana"/>
              </a:rPr>
              <a:t>ро</a:t>
            </a:r>
            <a:r>
              <a:rPr sz="1200" b="1" spc="-60" dirty="0">
                <a:solidFill>
                  <a:srgbClr val="009999"/>
                </a:solidFill>
                <a:latin typeface="Verdana"/>
                <a:cs typeface="Verdana"/>
              </a:rPr>
              <a:t>д</a:t>
            </a:r>
            <a:r>
              <a:rPr sz="1200" b="1" spc="-140" dirty="0">
                <a:solidFill>
                  <a:srgbClr val="009999"/>
                </a:solidFill>
                <a:latin typeface="Verdana"/>
                <a:cs typeface="Verdana"/>
              </a:rPr>
              <a:t>ны</a:t>
            </a:r>
            <a:r>
              <a:rPr sz="1200" b="1" spc="-145" dirty="0">
                <a:solidFill>
                  <a:srgbClr val="009999"/>
                </a:solidFill>
                <a:latin typeface="Verdana"/>
                <a:cs typeface="Verdana"/>
              </a:rPr>
              <a:t>м</a:t>
            </a:r>
            <a:r>
              <a:rPr sz="1200" b="1" spc="-95" dirty="0">
                <a:solidFill>
                  <a:srgbClr val="009999"/>
                </a:solidFill>
                <a:latin typeface="Verdana"/>
                <a:cs typeface="Verdana"/>
              </a:rPr>
              <a:t>и  </a:t>
            </a:r>
            <a:r>
              <a:rPr sz="1200" b="1" spc="-45" dirty="0">
                <a:solidFill>
                  <a:srgbClr val="009999"/>
                </a:solidFill>
                <a:latin typeface="Verdana"/>
                <a:cs typeface="Verdana"/>
              </a:rPr>
              <a:t>ресурсами</a:t>
            </a:r>
            <a:endParaRPr sz="12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668262" y="753491"/>
            <a:ext cx="1744980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3130" dirty="0">
                <a:solidFill>
                  <a:srgbClr val="EFF9F9"/>
                </a:solidFill>
                <a:latin typeface="Verdana"/>
                <a:cs typeface="Verdana"/>
              </a:rPr>
              <a:t>Н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9999"/>
                </a:solidFill>
                <a:latin typeface="Verdana"/>
                <a:cs typeface="Verdana"/>
              </a:rPr>
              <a:t>17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90" y="358266"/>
            <a:ext cx="570801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70" dirty="0">
                <a:solidFill>
                  <a:srgbClr val="009999"/>
                </a:solidFill>
              </a:rPr>
              <a:t>НЕНАЛОГОВЫЕ</a:t>
            </a:r>
            <a:r>
              <a:rPr spc="-290" dirty="0">
                <a:solidFill>
                  <a:srgbClr val="009999"/>
                </a:solidFill>
              </a:rPr>
              <a:t> </a:t>
            </a:r>
            <a:r>
              <a:rPr spc="-280" dirty="0">
                <a:solidFill>
                  <a:srgbClr val="009999"/>
                </a:solidFill>
              </a:rPr>
              <a:t>ДОХОДЫ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9954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32105" algn="l"/>
                <a:tab pos="1448435" algn="l"/>
                <a:tab pos="1797050" algn="l"/>
                <a:tab pos="2522855" algn="l"/>
                <a:tab pos="3825875" algn="l"/>
                <a:tab pos="4958715" algn="l"/>
                <a:tab pos="5435600" algn="l"/>
              </a:tabLst>
            </a:pPr>
            <a:r>
              <a:rPr sz="1600" spc="-200" dirty="0">
                <a:latin typeface="Verdana"/>
                <a:cs typeface="Verdana"/>
              </a:rPr>
              <a:t>-	</a:t>
            </a:r>
            <a:r>
              <a:rPr sz="1600" spc="-40" dirty="0">
                <a:latin typeface="Verdana"/>
                <a:cs typeface="Verdana"/>
              </a:rPr>
              <a:t>платежи	</a:t>
            </a:r>
            <a:r>
              <a:rPr sz="1600" spc="-204" dirty="0">
                <a:latin typeface="Verdana"/>
                <a:cs typeface="Verdana"/>
              </a:rPr>
              <a:t>в	</a:t>
            </a:r>
            <a:r>
              <a:rPr sz="1600" spc="-55" dirty="0">
                <a:latin typeface="Verdana"/>
                <a:cs typeface="Verdana"/>
              </a:rPr>
              <a:t>виде	</a:t>
            </a:r>
            <a:r>
              <a:rPr sz="1600" spc="30" dirty="0">
                <a:latin typeface="Verdana"/>
                <a:cs typeface="Verdana"/>
              </a:rPr>
              <a:t>штрафов,	</a:t>
            </a:r>
            <a:r>
              <a:rPr sz="1600" spc="5" dirty="0">
                <a:latin typeface="Verdana"/>
                <a:cs typeface="Verdana"/>
              </a:rPr>
              <a:t>санкций	</a:t>
            </a:r>
            <a:r>
              <a:rPr sz="1600" spc="-20" dirty="0">
                <a:latin typeface="Verdana"/>
                <a:cs typeface="Verdana"/>
              </a:rPr>
              <a:t>за	</a:t>
            </a:r>
            <a:r>
              <a:rPr sz="1600" spc="20" dirty="0">
                <a:latin typeface="Verdana"/>
                <a:cs typeface="Verdana"/>
              </a:rPr>
              <a:t>нарушение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9" y="1153795"/>
            <a:ext cx="66567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150745" algn="l"/>
                <a:tab pos="3263900" algn="l"/>
                <a:tab pos="3736340" algn="l"/>
                <a:tab pos="5278755" algn="l"/>
              </a:tabLst>
            </a:pPr>
            <a:r>
              <a:rPr sz="1600" spc="-40" dirty="0">
                <a:latin typeface="Verdana"/>
                <a:cs typeface="Verdana"/>
              </a:rPr>
              <a:t>законодательства,	платежи	</a:t>
            </a:r>
            <a:r>
              <a:rPr sz="1600" spc="-20" dirty="0">
                <a:latin typeface="Verdana"/>
                <a:cs typeface="Verdana"/>
              </a:rPr>
              <a:t>за	</a:t>
            </a:r>
            <a:r>
              <a:rPr sz="1600" spc="-45" dirty="0">
                <a:latin typeface="Verdana"/>
                <a:cs typeface="Verdana"/>
              </a:rPr>
              <a:t>пользование	</a:t>
            </a:r>
            <a:r>
              <a:rPr sz="1600" spc="55" dirty="0">
                <a:latin typeface="Verdana"/>
                <a:cs typeface="Verdana"/>
              </a:rPr>
              <a:t>имуществом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397584"/>
            <a:ext cx="511429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Verdana"/>
                <a:cs typeface="Verdana"/>
              </a:rPr>
              <a:t>государства, </a:t>
            </a:r>
            <a:r>
              <a:rPr sz="1600" spc="25" dirty="0">
                <a:latin typeface="Verdana"/>
                <a:cs typeface="Verdana"/>
              </a:rPr>
              <a:t>средства </a:t>
            </a:r>
            <a:r>
              <a:rPr sz="1600" spc="30" dirty="0">
                <a:latin typeface="Verdana"/>
                <a:cs typeface="Verdana"/>
              </a:rPr>
              <a:t>самообложения</a:t>
            </a:r>
            <a:r>
              <a:rPr sz="1600" spc="-300" dirty="0">
                <a:latin typeface="Verdana"/>
                <a:cs typeface="Verdana"/>
              </a:rPr>
              <a:t> </a:t>
            </a:r>
            <a:r>
              <a:rPr sz="1600" dirty="0">
                <a:latin typeface="Verdana"/>
                <a:cs typeface="Verdana"/>
              </a:rPr>
              <a:t>граждан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55574" y="1844764"/>
            <a:ext cx="6409055" cy="4464685"/>
          </a:xfrm>
          <a:custGeom>
            <a:avLst/>
            <a:gdLst/>
            <a:ahLst/>
            <a:cxnLst/>
            <a:rect l="l" t="t" r="r" b="b"/>
            <a:pathLst>
              <a:path w="6409055" h="4464685">
                <a:moveTo>
                  <a:pt x="0" y="4464558"/>
                </a:moveTo>
                <a:lnTo>
                  <a:pt x="6408674" y="4464558"/>
                </a:lnTo>
                <a:lnTo>
                  <a:pt x="6408674" y="0"/>
                </a:lnTo>
                <a:lnTo>
                  <a:pt x="0" y="0"/>
                </a:lnTo>
                <a:lnTo>
                  <a:pt x="0" y="4464558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0789" y="1957451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1"/>
                </a:lnTo>
                <a:lnTo>
                  <a:pt x="75017" y="580072"/>
                </a:lnTo>
                <a:lnTo>
                  <a:pt x="105451" y="614648"/>
                </a:lnTo>
                <a:lnTo>
                  <a:pt x="140028" y="645080"/>
                </a:lnTo>
                <a:lnTo>
                  <a:pt x="178319" y="670940"/>
                </a:lnTo>
                <a:lnTo>
                  <a:pt x="219895" y="691800"/>
                </a:lnTo>
                <a:lnTo>
                  <a:pt x="264327" y="707231"/>
                </a:lnTo>
                <a:lnTo>
                  <a:pt x="311187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1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70800" y="2097468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98753" y="1947165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98752" y="2130045"/>
            <a:ext cx="31400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5285" algn="l"/>
                <a:tab pos="723900" algn="l"/>
                <a:tab pos="1111250" algn="l"/>
                <a:tab pos="2440305" algn="l"/>
              </a:tabLst>
            </a:pPr>
            <a:r>
              <a:rPr sz="1200" i="1" spc="-265" dirty="0">
                <a:latin typeface="Verdana"/>
                <a:cs typeface="Verdana"/>
              </a:rPr>
              <a:t>«	</a:t>
            </a:r>
            <a:r>
              <a:rPr sz="1200" i="1" spc="-150" dirty="0">
                <a:latin typeface="Verdana"/>
                <a:cs typeface="Verdana"/>
              </a:rPr>
              <a:t>-	</a:t>
            </a:r>
            <a:r>
              <a:rPr sz="1200" i="1" spc="-140" dirty="0">
                <a:latin typeface="Verdana"/>
                <a:cs typeface="Verdana"/>
              </a:rPr>
              <a:t>К	</a:t>
            </a:r>
            <a:r>
              <a:rPr sz="1200" i="1" spc="20" dirty="0">
                <a:latin typeface="Verdana"/>
                <a:cs typeface="Verdana"/>
              </a:rPr>
              <a:t>нен</a:t>
            </a:r>
            <a:r>
              <a:rPr sz="1200" i="1" spc="25" dirty="0">
                <a:latin typeface="Verdana"/>
                <a:cs typeface="Verdana"/>
              </a:rPr>
              <a:t>а</a:t>
            </a:r>
            <a:r>
              <a:rPr sz="1200" i="1" spc="-40" dirty="0">
                <a:latin typeface="Verdana"/>
                <a:cs typeface="Verdana"/>
              </a:rPr>
              <a:t>ло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30" dirty="0">
                <a:latin typeface="Verdana"/>
                <a:cs typeface="Verdana"/>
              </a:rPr>
              <a:t>вым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5" dirty="0">
                <a:latin typeface="Verdana"/>
                <a:cs typeface="Verdana"/>
              </a:rPr>
              <a:t>д</a:t>
            </a:r>
            <a:r>
              <a:rPr sz="1200" i="1" spc="-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хо</a:t>
            </a:r>
            <a:r>
              <a:rPr sz="1200" i="1" spc="30" dirty="0">
                <a:latin typeface="Verdana"/>
                <a:cs typeface="Verdana"/>
              </a:rPr>
              <a:t>да</a:t>
            </a:r>
            <a:r>
              <a:rPr sz="1200" i="1" spc="180" dirty="0">
                <a:latin typeface="Verdana"/>
                <a:cs typeface="Verdana"/>
              </a:rPr>
              <a:t>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113147" y="2130045"/>
            <a:ext cx="79819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20" dirty="0">
                <a:latin typeface="Verdana"/>
                <a:cs typeface="Verdana"/>
              </a:rPr>
              <a:t>бюджетов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184520" y="2130045"/>
            <a:ext cx="82867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40" dirty="0">
                <a:latin typeface="Verdana"/>
                <a:cs typeface="Verdana"/>
              </a:rPr>
              <a:t>относятся: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98752" y="2313179"/>
            <a:ext cx="53143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3050" algn="l"/>
                <a:tab pos="1043940" algn="l"/>
                <a:tab pos="1417955" algn="l"/>
                <a:tab pos="2767965" algn="l"/>
                <a:tab pos="3912870" algn="l"/>
                <a:tab pos="5229860" algn="l"/>
              </a:tabLst>
            </a:pPr>
            <a:r>
              <a:rPr sz="1200" i="1" spc="-150" dirty="0">
                <a:latin typeface="Verdana"/>
                <a:cs typeface="Verdana"/>
              </a:rPr>
              <a:t>-	</a:t>
            </a:r>
            <a:r>
              <a:rPr sz="1200" i="1" spc="-30" dirty="0">
                <a:latin typeface="Verdana"/>
                <a:cs typeface="Verdana"/>
              </a:rPr>
              <a:t>д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х</a:t>
            </a:r>
            <a:r>
              <a:rPr sz="1200" i="1" spc="-50" dirty="0">
                <a:latin typeface="Verdana"/>
                <a:cs typeface="Verdana"/>
              </a:rPr>
              <a:t>о</a:t>
            </a:r>
            <a:r>
              <a:rPr sz="1200" i="1" spc="-80" dirty="0">
                <a:latin typeface="Verdana"/>
                <a:cs typeface="Verdana"/>
              </a:rPr>
              <a:t>ды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20" dirty="0">
                <a:latin typeface="Verdana"/>
                <a:cs typeface="Verdana"/>
              </a:rPr>
              <a:t>от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30" dirty="0">
                <a:latin typeface="Verdana"/>
                <a:cs typeface="Verdana"/>
              </a:rPr>
              <a:t>и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10" dirty="0">
                <a:latin typeface="Verdana"/>
                <a:cs typeface="Verdana"/>
              </a:rPr>
              <a:t>п</a:t>
            </a:r>
            <a:r>
              <a:rPr sz="1200" i="1" dirty="0">
                <a:latin typeface="Verdana"/>
                <a:cs typeface="Verdana"/>
              </a:rPr>
              <a:t>о</a:t>
            </a:r>
            <a:r>
              <a:rPr sz="1200" i="1" spc="-125" dirty="0">
                <a:latin typeface="Verdana"/>
                <a:cs typeface="Verdana"/>
              </a:rPr>
              <a:t>л</a:t>
            </a:r>
            <a:r>
              <a:rPr sz="1200" i="1" spc="-105" dirty="0">
                <a:latin typeface="Verdana"/>
                <a:cs typeface="Verdana"/>
              </a:rPr>
              <a:t>ь</a:t>
            </a:r>
            <a:r>
              <a:rPr sz="1200" i="1" spc="-120" dirty="0">
                <a:latin typeface="Verdana"/>
                <a:cs typeface="Verdana"/>
              </a:rPr>
              <a:t>з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45" dirty="0">
                <a:latin typeface="Verdana"/>
                <a:cs typeface="Verdana"/>
              </a:rPr>
              <a:t>в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25" dirty="0">
                <a:latin typeface="Verdana"/>
                <a:cs typeface="Verdana"/>
              </a:rPr>
              <a:t>н</a:t>
            </a:r>
            <a:r>
              <a:rPr sz="1200" i="1" spc="-100" dirty="0">
                <a:latin typeface="Verdana"/>
                <a:cs typeface="Verdana"/>
              </a:rPr>
              <a:t>ия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70" dirty="0">
                <a:latin typeface="Verdana"/>
                <a:cs typeface="Verdana"/>
              </a:rPr>
              <a:t>им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105" dirty="0">
                <a:latin typeface="Verdana"/>
                <a:cs typeface="Verdana"/>
              </a:rPr>
              <a:t>щес</a:t>
            </a:r>
            <a:r>
              <a:rPr sz="1200" i="1" spc="-60" dirty="0">
                <a:latin typeface="Verdana"/>
                <a:cs typeface="Verdana"/>
              </a:rPr>
              <a:t>тва</a:t>
            </a:r>
            <a:r>
              <a:rPr sz="1200" i="1" spc="-105" dirty="0">
                <a:latin typeface="Verdana"/>
                <a:cs typeface="Verdana"/>
              </a:rPr>
              <a:t>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30" dirty="0">
                <a:latin typeface="Verdana"/>
                <a:cs typeface="Verdana"/>
              </a:rPr>
              <a:t>н</a:t>
            </a:r>
            <a:r>
              <a:rPr sz="1200" i="1" spc="25" dirty="0">
                <a:latin typeface="Verdana"/>
                <a:cs typeface="Verdana"/>
              </a:rPr>
              <a:t>а</a:t>
            </a:r>
            <a:r>
              <a:rPr sz="1200" i="1" spc="-125" dirty="0">
                <a:latin typeface="Verdana"/>
                <a:cs typeface="Verdana"/>
              </a:rPr>
              <a:t>х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00" dirty="0">
                <a:latin typeface="Verdana"/>
                <a:cs typeface="Verdana"/>
              </a:rPr>
              <a:t>д</a:t>
            </a:r>
            <a:r>
              <a:rPr sz="1200" i="1" spc="-90" dirty="0">
                <a:latin typeface="Verdana"/>
                <a:cs typeface="Verdana"/>
              </a:rPr>
              <a:t>я</a:t>
            </a:r>
            <a:r>
              <a:rPr sz="1200" i="1" spc="105" dirty="0">
                <a:latin typeface="Verdana"/>
                <a:cs typeface="Verdana"/>
              </a:rPr>
              <a:t>щ</a:t>
            </a:r>
            <a:r>
              <a:rPr sz="1200" i="1" spc="-45" dirty="0">
                <a:latin typeface="Verdana"/>
                <a:cs typeface="Verdana"/>
              </a:rPr>
              <a:t>е</a:t>
            </a:r>
            <a:r>
              <a:rPr sz="1200" i="1" spc="-30" dirty="0">
                <a:latin typeface="Verdana"/>
                <a:cs typeface="Verdana"/>
              </a:rPr>
              <a:t>г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160" dirty="0">
                <a:latin typeface="Verdana"/>
                <a:cs typeface="Verdana"/>
              </a:rPr>
              <a:t>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55" dirty="0">
                <a:latin typeface="Verdana"/>
                <a:cs typeface="Verdana"/>
              </a:rPr>
              <a:t>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98751" y="2496059"/>
            <a:ext cx="53162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621790" algn="l"/>
                <a:tab pos="2152015" algn="l"/>
                <a:tab pos="3646170" algn="l"/>
                <a:tab pos="5132070" algn="l"/>
              </a:tabLst>
            </a:pPr>
            <a:r>
              <a:rPr sz="1200" i="1" spc="-45" dirty="0">
                <a:latin typeface="Verdana"/>
                <a:cs typeface="Verdana"/>
              </a:rPr>
              <a:t>г</a:t>
            </a:r>
            <a:r>
              <a:rPr sz="1200" i="1" spc="-60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30" dirty="0">
                <a:latin typeface="Verdana"/>
                <a:cs typeface="Verdana"/>
              </a:rPr>
              <a:t>д</a:t>
            </a:r>
            <a:r>
              <a:rPr sz="1200" i="1" spc="20" dirty="0">
                <a:latin typeface="Verdana"/>
                <a:cs typeface="Verdana"/>
              </a:rPr>
              <a:t>а</a:t>
            </a:r>
            <a:r>
              <a:rPr sz="1200" i="1" spc="-10" dirty="0">
                <a:latin typeface="Verdana"/>
                <a:cs typeface="Verdana"/>
              </a:rPr>
              <a:t>рствен</a:t>
            </a:r>
            <a:r>
              <a:rPr sz="1200" i="1" spc="5" dirty="0">
                <a:latin typeface="Verdana"/>
                <a:cs typeface="Verdana"/>
              </a:rPr>
              <a:t>н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й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70" dirty="0">
                <a:latin typeface="Verdana"/>
                <a:cs typeface="Verdana"/>
              </a:rPr>
              <a:t>или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55" dirty="0">
                <a:latin typeface="Verdana"/>
                <a:cs typeface="Verdana"/>
              </a:rPr>
              <a:t>му</a:t>
            </a:r>
            <a:r>
              <a:rPr sz="1200" i="1" spc="-30" dirty="0">
                <a:latin typeface="Verdana"/>
                <a:cs typeface="Verdana"/>
              </a:rPr>
              <a:t>ни</a:t>
            </a:r>
            <a:r>
              <a:rPr sz="1200" i="1" spc="-25" dirty="0">
                <a:latin typeface="Verdana"/>
                <a:cs typeface="Verdana"/>
              </a:rPr>
              <a:t>ц</a:t>
            </a:r>
            <a:r>
              <a:rPr sz="1200" i="1" spc="-35" dirty="0">
                <a:latin typeface="Verdana"/>
                <a:cs typeface="Verdana"/>
              </a:rPr>
              <a:t>и</a:t>
            </a:r>
            <a:r>
              <a:rPr sz="1200" i="1" spc="-25" dirty="0">
                <a:latin typeface="Verdana"/>
                <a:cs typeface="Verdana"/>
              </a:rPr>
              <a:t>п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125" dirty="0">
                <a:latin typeface="Verdana"/>
                <a:cs typeface="Verdana"/>
              </a:rPr>
              <a:t>л</a:t>
            </a:r>
            <a:r>
              <a:rPr sz="1200" i="1" spc="-105" dirty="0">
                <a:latin typeface="Verdana"/>
                <a:cs typeface="Verdana"/>
              </a:rPr>
              <a:t>ь</a:t>
            </a:r>
            <a:r>
              <a:rPr sz="1200" i="1" spc="-25" dirty="0">
                <a:latin typeface="Verdana"/>
                <a:cs typeface="Verdana"/>
              </a:rPr>
              <a:t>н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й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160" dirty="0">
                <a:latin typeface="Verdana"/>
                <a:cs typeface="Verdana"/>
              </a:rPr>
              <a:t>с</a:t>
            </a:r>
            <a:r>
              <a:rPr sz="1200" i="1" spc="-60" dirty="0">
                <a:latin typeface="Verdana"/>
                <a:cs typeface="Verdana"/>
              </a:rPr>
              <a:t>твен</a:t>
            </a:r>
            <a:r>
              <a:rPr sz="1200" i="1" spc="10" dirty="0">
                <a:latin typeface="Verdana"/>
                <a:cs typeface="Verdana"/>
              </a:rPr>
              <a:t>н</a:t>
            </a:r>
            <a:r>
              <a:rPr sz="1200" i="1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95" dirty="0">
                <a:latin typeface="Verdana"/>
                <a:cs typeface="Verdana"/>
              </a:rPr>
              <a:t>т</a:t>
            </a:r>
            <a:r>
              <a:rPr sz="1200" i="1" spc="-75" dirty="0">
                <a:latin typeface="Verdana"/>
                <a:cs typeface="Verdana"/>
              </a:rPr>
              <a:t>и,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5" dirty="0">
                <a:latin typeface="Verdana"/>
                <a:cs typeface="Verdana"/>
              </a:rPr>
              <a:t>за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98753" y="2678939"/>
            <a:ext cx="53155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Verdana"/>
                <a:cs typeface="Verdana"/>
              </a:rPr>
              <a:t>исключением </a:t>
            </a:r>
            <a:r>
              <a:rPr sz="1200" i="1" spc="20" dirty="0">
                <a:latin typeface="Verdana"/>
                <a:cs typeface="Verdana"/>
              </a:rPr>
              <a:t>имущества </a:t>
            </a:r>
            <a:r>
              <a:rPr sz="1200" i="1" spc="-35" dirty="0">
                <a:latin typeface="Verdana"/>
                <a:cs typeface="Verdana"/>
              </a:rPr>
              <a:t>бюджетных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20" dirty="0">
                <a:latin typeface="Verdana"/>
                <a:cs typeface="Verdana"/>
              </a:rPr>
              <a:t>автономных </a:t>
            </a:r>
            <a:r>
              <a:rPr sz="1200" i="1" spc="-35" dirty="0">
                <a:latin typeface="Verdana"/>
                <a:cs typeface="Verdana"/>
              </a:rPr>
              <a:t>учреждений,</a:t>
            </a:r>
            <a:r>
              <a:rPr sz="1200" i="1" spc="345" dirty="0">
                <a:latin typeface="Verdana"/>
                <a:cs typeface="Verdana"/>
              </a:rPr>
              <a:t> </a:t>
            </a:r>
            <a:r>
              <a:rPr sz="1200" i="1" spc="95" dirty="0">
                <a:latin typeface="Verdana"/>
                <a:cs typeface="Verdana"/>
              </a:rPr>
              <a:t>а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98752" y="2861818"/>
            <a:ext cx="53143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5" dirty="0">
                <a:latin typeface="Verdana"/>
                <a:cs typeface="Verdana"/>
              </a:rPr>
              <a:t>также </a:t>
            </a:r>
            <a:r>
              <a:rPr sz="1200" i="1" spc="25" dirty="0">
                <a:latin typeface="Verdana"/>
                <a:cs typeface="Verdana"/>
              </a:rPr>
              <a:t>имущества </a:t>
            </a:r>
            <a:r>
              <a:rPr sz="1200" i="1" spc="-20" dirty="0">
                <a:latin typeface="Verdana"/>
                <a:cs typeface="Verdana"/>
              </a:rPr>
              <a:t>государственных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35" dirty="0">
                <a:latin typeface="Verdana"/>
                <a:cs typeface="Verdana"/>
              </a:rPr>
              <a:t>муниципальных</a:t>
            </a:r>
            <a:r>
              <a:rPr sz="1200" i="1" spc="145" dirty="0">
                <a:latin typeface="Verdana"/>
                <a:cs typeface="Verdana"/>
              </a:rPr>
              <a:t> </a:t>
            </a:r>
            <a:r>
              <a:rPr sz="1200" i="1" spc="-45" dirty="0">
                <a:latin typeface="Verdana"/>
                <a:cs typeface="Verdana"/>
              </a:rPr>
              <a:t>унитарных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98752" y="3044698"/>
            <a:ext cx="279463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35" dirty="0">
                <a:latin typeface="Verdana"/>
                <a:cs typeface="Verdana"/>
              </a:rPr>
              <a:t>предприятий,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40" dirty="0">
                <a:latin typeface="Verdana"/>
                <a:cs typeface="Verdana"/>
              </a:rPr>
              <a:t>том </a:t>
            </a:r>
            <a:r>
              <a:rPr sz="1200" i="1" spc="-25" dirty="0">
                <a:latin typeface="Verdana"/>
                <a:cs typeface="Verdana"/>
              </a:rPr>
              <a:t>числе</a:t>
            </a:r>
            <a:r>
              <a:rPr sz="1200" i="1" spc="-200" dirty="0">
                <a:latin typeface="Verdana"/>
                <a:cs typeface="Verdana"/>
              </a:rPr>
              <a:t> </a:t>
            </a:r>
            <a:r>
              <a:rPr sz="1200" i="1" spc="-65" dirty="0">
                <a:latin typeface="Verdana"/>
                <a:cs typeface="Verdana"/>
              </a:rPr>
              <a:t>казенных;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98751" y="3227579"/>
            <a:ext cx="531749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5" dirty="0">
                <a:latin typeface="Verdana"/>
                <a:cs typeface="Verdana"/>
              </a:rPr>
              <a:t>-</a:t>
            </a:r>
            <a:r>
              <a:rPr sz="1200" i="1" spc="-55" dirty="0">
                <a:latin typeface="Verdana"/>
                <a:cs typeface="Verdana"/>
              </a:rPr>
              <a:t>доходы </a:t>
            </a:r>
            <a:r>
              <a:rPr sz="1200" i="1" spc="-20" dirty="0">
                <a:latin typeface="Verdana"/>
                <a:cs typeface="Verdana"/>
              </a:rPr>
              <a:t>от </a:t>
            </a:r>
            <a:r>
              <a:rPr sz="1200" i="1" spc="10" dirty="0">
                <a:latin typeface="Verdana"/>
                <a:cs typeface="Verdana"/>
              </a:rPr>
              <a:t>продажи </a:t>
            </a:r>
            <a:r>
              <a:rPr sz="1200" i="1" spc="25" dirty="0">
                <a:latin typeface="Verdana"/>
                <a:cs typeface="Verdana"/>
              </a:rPr>
              <a:t>имущества </a:t>
            </a:r>
            <a:r>
              <a:rPr sz="1200" i="1" spc="20" dirty="0">
                <a:latin typeface="Verdana"/>
                <a:cs typeface="Verdana"/>
              </a:rPr>
              <a:t>(кроме </a:t>
            </a:r>
            <a:r>
              <a:rPr sz="1200" i="1" spc="-20" dirty="0">
                <a:latin typeface="Verdana"/>
                <a:cs typeface="Verdana"/>
              </a:rPr>
              <a:t>акций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80" dirty="0">
                <a:latin typeface="Verdana"/>
                <a:cs typeface="Verdana"/>
              </a:rPr>
              <a:t>иных</a:t>
            </a:r>
            <a:r>
              <a:rPr sz="1200" i="1" spc="80" dirty="0">
                <a:latin typeface="Verdana"/>
                <a:cs typeface="Verdana"/>
              </a:rPr>
              <a:t> </a:t>
            </a:r>
            <a:r>
              <a:rPr sz="1200" i="1" spc="140" dirty="0">
                <a:latin typeface="Verdana"/>
                <a:cs typeface="Verdana"/>
              </a:rPr>
              <a:t>форм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698752" y="3410458"/>
            <a:ext cx="53143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72795" algn="l"/>
                <a:tab pos="1022985" algn="l"/>
                <a:tab pos="1963420" algn="l"/>
                <a:tab pos="3470910" algn="l"/>
                <a:tab pos="4286250" algn="l"/>
              </a:tabLst>
            </a:pP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-40" dirty="0">
                <a:latin typeface="Verdana"/>
                <a:cs typeface="Verdana"/>
              </a:rPr>
              <a:t>ч</a:t>
            </a:r>
            <a:r>
              <a:rPr sz="1200" i="1" spc="-50" dirty="0">
                <a:latin typeface="Verdana"/>
                <a:cs typeface="Verdana"/>
              </a:rPr>
              <a:t>а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5" dirty="0">
                <a:latin typeface="Verdana"/>
                <a:cs typeface="Verdana"/>
              </a:rPr>
              <a:t>ти</a:t>
            </a:r>
            <a:r>
              <a:rPr sz="1200" i="1" spc="-160" dirty="0">
                <a:latin typeface="Verdana"/>
                <a:cs typeface="Verdana"/>
              </a:rPr>
              <a:t>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55" dirty="0">
                <a:latin typeface="Verdana"/>
                <a:cs typeface="Verdana"/>
              </a:rPr>
              <a:t>в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90" dirty="0">
                <a:latin typeface="Verdana"/>
                <a:cs typeface="Verdana"/>
              </a:rPr>
              <a:t>к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35" dirty="0">
                <a:latin typeface="Verdana"/>
                <a:cs typeface="Verdana"/>
              </a:rPr>
              <a:t>п</a:t>
            </a:r>
            <a:r>
              <a:rPr sz="1200" i="1" spc="-25" dirty="0">
                <a:latin typeface="Verdana"/>
                <a:cs typeface="Verdana"/>
              </a:rPr>
              <a:t>и</a:t>
            </a:r>
            <a:r>
              <a:rPr sz="1200" i="1" spc="-95" dirty="0">
                <a:latin typeface="Verdana"/>
                <a:cs typeface="Verdana"/>
              </a:rPr>
              <a:t>т</a:t>
            </a:r>
            <a:r>
              <a:rPr sz="1200" i="1" spc="100" dirty="0">
                <a:latin typeface="Verdana"/>
                <a:cs typeface="Verdana"/>
              </a:rPr>
              <a:t>а</a:t>
            </a:r>
            <a:r>
              <a:rPr sz="1200" i="1" spc="-70" dirty="0">
                <a:latin typeface="Verdana"/>
                <a:cs typeface="Verdana"/>
              </a:rPr>
              <a:t>ле</a:t>
            </a:r>
            <a:r>
              <a:rPr sz="1200" i="1" spc="-40" dirty="0">
                <a:latin typeface="Verdana"/>
                <a:cs typeface="Verdana"/>
              </a:rPr>
              <a:t>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45" dirty="0">
                <a:latin typeface="Verdana"/>
                <a:cs typeface="Verdana"/>
              </a:rPr>
              <a:t>г</a:t>
            </a:r>
            <a:r>
              <a:rPr sz="1200" i="1" spc="-60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30" dirty="0">
                <a:latin typeface="Verdana"/>
                <a:cs typeface="Verdana"/>
              </a:rPr>
              <a:t>д</a:t>
            </a:r>
            <a:r>
              <a:rPr sz="1200" i="1" spc="20" dirty="0">
                <a:latin typeface="Verdana"/>
                <a:cs typeface="Verdana"/>
              </a:rPr>
              <a:t>а</a:t>
            </a:r>
            <a:r>
              <a:rPr sz="1200" i="1" spc="-40" dirty="0">
                <a:latin typeface="Verdana"/>
                <a:cs typeface="Verdana"/>
              </a:rPr>
              <a:t>рственны</a:t>
            </a:r>
            <a:r>
              <a:rPr sz="1200" i="1" spc="-35" dirty="0">
                <a:latin typeface="Verdana"/>
                <a:cs typeface="Verdana"/>
              </a:rPr>
              <a:t>х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20" dirty="0">
                <a:latin typeface="Verdana"/>
                <a:cs typeface="Verdana"/>
              </a:rPr>
              <a:t>з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25" dirty="0">
                <a:latin typeface="Verdana"/>
                <a:cs typeface="Verdana"/>
              </a:rPr>
              <a:t>п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55" dirty="0">
                <a:latin typeface="Verdana"/>
                <a:cs typeface="Verdana"/>
              </a:rPr>
              <a:t>в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15" dirty="0">
                <a:latin typeface="Verdana"/>
                <a:cs typeface="Verdana"/>
              </a:rPr>
              <a:t>д</a:t>
            </a:r>
            <a:r>
              <a:rPr sz="1200" i="1" spc="20" dirty="0">
                <a:latin typeface="Verdana"/>
                <a:cs typeface="Verdana"/>
              </a:rPr>
              <a:t>р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5" dirty="0">
                <a:latin typeface="Verdana"/>
                <a:cs typeface="Verdana"/>
              </a:rPr>
              <a:t>це</a:t>
            </a:r>
            <a:r>
              <a:rPr sz="1200" i="1" spc="10" dirty="0">
                <a:latin typeface="Verdana"/>
                <a:cs typeface="Verdana"/>
              </a:rPr>
              <a:t>н</a:t>
            </a:r>
            <a:r>
              <a:rPr sz="1200" i="1" spc="-95" dirty="0">
                <a:latin typeface="Verdana"/>
                <a:cs typeface="Verdana"/>
              </a:rPr>
              <a:t>ных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698752" y="3593415"/>
            <a:ext cx="492696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53465" algn="l"/>
                <a:tab pos="1463675" algn="l"/>
                <a:tab pos="2795270" algn="l"/>
                <a:tab pos="3807460" algn="l"/>
              </a:tabLst>
            </a:pPr>
            <a:r>
              <a:rPr sz="1200" i="1" spc="-15" dirty="0">
                <a:latin typeface="Verdana"/>
                <a:cs typeface="Verdana"/>
              </a:rPr>
              <a:t>металлов	</a:t>
            </a:r>
            <a:r>
              <a:rPr sz="1200" i="1" spc="-35" dirty="0">
                <a:latin typeface="Verdana"/>
                <a:cs typeface="Verdana"/>
              </a:rPr>
              <a:t>и	</a:t>
            </a:r>
            <a:r>
              <a:rPr sz="1200" i="1" spc="-25" dirty="0">
                <a:latin typeface="Verdana"/>
                <a:cs typeface="Verdana"/>
              </a:rPr>
              <a:t>драгоценных	</a:t>
            </a:r>
            <a:r>
              <a:rPr sz="1200" i="1" spc="-10" dirty="0">
                <a:latin typeface="Verdana"/>
                <a:cs typeface="Verdana"/>
              </a:rPr>
              <a:t>камней),	</a:t>
            </a:r>
            <a:r>
              <a:rPr sz="1200" i="1" spc="-15" dirty="0">
                <a:latin typeface="Verdana"/>
                <a:cs typeface="Verdana"/>
              </a:rPr>
              <a:t>находящегося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17817" y="3593415"/>
            <a:ext cx="971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55" dirty="0">
                <a:latin typeface="Verdana"/>
                <a:cs typeface="Verdana"/>
              </a:rPr>
              <a:t>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698751" y="3776599"/>
            <a:ext cx="5316220" cy="250260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70" dirty="0">
                <a:latin typeface="Verdana"/>
                <a:cs typeface="Verdana"/>
              </a:rPr>
              <a:t>или</a:t>
            </a:r>
            <a:r>
              <a:rPr sz="1200" i="1" spc="280" dirty="0">
                <a:latin typeface="Verdana"/>
                <a:cs typeface="Verdana"/>
              </a:rPr>
              <a:t> </a:t>
            </a:r>
            <a:r>
              <a:rPr sz="1200" i="1" spc="-15" dirty="0">
                <a:latin typeface="Verdana"/>
                <a:cs typeface="Verdana"/>
              </a:rPr>
              <a:t>муниципальной </a:t>
            </a:r>
            <a:r>
              <a:rPr sz="1200" i="1" spc="5" dirty="0">
                <a:latin typeface="Verdana"/>
                <a:cs typeface="Verdana"/>
              </a:rPr>
              <a:t>собственности, </a:t>
            </a:r>
            <a:r>
              <a:rPr sz="1200" i="1" spc="-5" dirty="0">
                <a:latin typeface="Verdana"/>
                <a:cs typeface="Verdana"/>
              </a:rPr>
              <a:t>за  исключением </a:t>
            </a:r>
            <a:r>
              <a:rPr sz="1200" i="1" spc="-20" dirty="0">
                <a:latin typeface="Verdana"/>
                <a:cs typeface="Verdana"/>
              </a:rPr>
              <a:t>движимого </a:t>
            </a:r>
            <a:r>
              <a:rPr sz="1200" i="1" spc="25" dirty="0">
                <a:latin typeface="Verdana"/>
                <a:cs typeface="Verdana"/>
              </a:rPr>
              <a:t>имущества </a:t>
            </a:r>
            <a:r>
              <a:rPr sz="1200" i="1" spc="-35" dirty="0">
                <a:latin typeface="Verdana"/>
                <a:cs typeface="Verdana"/>
              </a:rPr>
              <a:t>бюджетных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20" dirty="0">
                <a:latin typeface="Verdana"/>
                <a:cs typeface="Verdana"/>
              </a:rPr>
              <a:t>автономных  </a:t>
            </a:r>
            <a:r>
              <a:rPr sz="1200" i="1" spc="-30" dirty="0">
                <a:latin typeface="Verdana"/>
                <a:cs typeface="Verdana"/>
              </a:rPr>
              <a:t>учреждений, </a:t>
            </a:r>
            <a:r>
              <a:rPr sz="1200" i="1" spc="95" dirty="0">
                <a:latin typeface="Verdana"/>
                <a:cs typeface="Verdana"/>
              </a:rPr>
              <a:t>а </a:t>
            </a:r>
            <a:r>
              <a:rPr sz="1200" i="1" spc="-15" dirty="0">
                <a:latin typeface="Verdana"/>
                <a:cs typeface="Verdana"/>
              </a:rPr>
              <a:t>также </a:t>
            </a:r>
            <a:r>
              <a:rPr sz="1200" i="1" spc="25" dirty="0">
                <a:latin typeface="Verdana"/>
                <a:cs typeface="Verdana"/>
              </a:rPr>
              <a:t>имущества </a:t>
            </a:r>
            <a:r>
              <a:rPr sz="1200" i="1" spc="-20" dirty="0">
                <a:latin typeface="Verdana"/>
                <a:cs typeface="Verdana"/>
              </a:rPr>
              <a:t>государственных </a:t>
            </a:r>
            <a:r>
              <a:rPr sz="1200" i="1" spc="-40" dirty="0">
                <a:latin typeface="Verdana"/>
                <a:cs typeface="Verdana"/>
              </a:rPr>
              <a:t>и  </a:t>
            </a:r>
            <a:r>
              <a:rPr sz="1200" i="1" spc="-35" dirty="0">
                <a:latin typeface="Verdana"/>
                <a:cs typeface="Verdana"/>
              </a:rPr>
              <a:t>муниципальных </a:t>
            </a:r>
            <a:r>
              <a:rPr sz="1200" i="1" spc="-45" dirty="0">
                <a:latin typeface="Verdana"/>
                <a:cs typeface="Verdana"/>
              </a:rPr>
              <a:t>унитарных </a:t>
            </a:r>
            <a:r>
              <a:rPr sz="1200" i="1" spc="-35" dirty="0">
                <a:latin typeface="Verdana"/>
                <a:cs typeface="Verdana"/>
              </a:rPr>
              <a:t>предприятий,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40" dirty="0">
                <a:latin typeface="Verdana"/>
                <a:cs typeface="Verdana"/>
              </a:rPr>
              <a:t>том </a:t>
            </a:r>
            <a:r>
              <a:rPr sz="1200" i="1" spc="-25" dirty="0">
                <a:latin typeface="Verdana"/>
                <a:cs typeface="Verdana"/>
              </a:rPr>
              <a:t>числе</a:t>
            </a:r>
            <a:r>
              <a:rPr sz="1200" i="1" spc="-235" dirty="0">
                <a:latin typeface="Verdana"/>
                <a:cs typeface="Verdana"/>
              </a:rPr>
              <a:t> </a:t>
            </a:r>
            <a:r>
              <a:rPr sz="1200" i="1" spc="-65" dirty="0">
                <a:latin typeface="Verdana"/>
                <a:cs typeface="Verdana"/>
              </a:rPr>
              <a:t>казенных;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1200" spc="-150" dirty="0">
                <a:latin typeface="Verdana"/>
                <a:cs typeface="Verdana"/>
              </a:rPr>
              <a:t>- </a:t>
            </a:r>
            <a:r>
              <a:rPr sz="1200" i="1" spc="-40" dirty="0">
                <a:latin typeface="Verdana"/>
                <a:cs typeface="Verdana"/>
              </a:rPr>
              <a:t>доходы </a:t>
            </a:r>
            <a:r>
              <a:rPr sz="1200" i="1" spc="-20" dirty="0">
                <a:latin typeface="Verdana"/>
                <a:cs typeface="Verdana"/>
              </a:rPr>
              <a:t>от </a:t>
            </a:r>
            <a:r>
              <a:rPr sz="1200" i="1" spc="-65" dirty="0">
                <a:latin typeface="Verdana"/>
                <a:cs typeface="Verdana"/>
              </a:rPr>
              <a:t>платных услуг, </a:t>
            </a:r>
            <a:r>
              <a:rPr sz="1200" i="1" spc="-25" dirty="0">
                <a:latin typeface="Verdana"/>
                <a:cs typeface="Verdana"/>
              </a:rPr>
              <a:t>оказываемых </a:t>
            </a:r>
            <a:r>
              <a:rPr sz="1200" i="1" spc="-15" dirty="0">
                <a:latin typeface="Verdana"/>
                <a:cs typeface="Verdana"/>
              </a:rPr>
              <a:t>казенными</a:t>
            </a:r>
            <a:r>
              <a:rPr sz="1200" i="1" spc="-245" dirty="0">
                <a:latin typeface="Verdana"/>
                <a:cs typeface="Verdana"/>
              </a:rPr>
              <a:t> </a:t>
            </a:r>
            <a:r>
              <a:rPr sz="1200" i="1" spc="-35" dirty="0">
                <a:latin typeface="Verdana"/>
                <a:cs typeface="Verdana"/>
              </a:rPr>
              <a:t>учреждениями;</a:t>
            </a:r>
            <a:endParaRPr sz="1200">
              <a:latin typeface="Verdana"/>
              <a:cs typeface="Verdana"/>
            </a:endParaRPr>
          </a:p>
          <a:p>
            <a:pPr marL="12700" marR="5715" algn="just">
              <a:lnSpc>
                <a:spcPct val="100000"/>
              </a:lnSpc>
            </a:pP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10" dirty="0">
                <a:latin typeface="Verdana"/>
                <a:cs typeface="Verdana"/>
              </a:rPr>
              <a:t>средства, </a:t>
            </a:r>
            <a:r>
              <a:rPr sz="1200" i="1" spc="-45" dirty="0">
                <a:latin typeface="Verdana"/>
                <a:cs typeface="Verdana"/>
              </a:rPr>
              <a:t>полученные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35" dirty="0">
                <a:latin typeface="Verdana"/>
                <a:cs typeface="Verdana"/>
              </a:rPr>
              <a:t>результате </a:t>
            </a:r>
            <a:r>
              <a:rPr sz="1200" i="1" spc="5" dirty="0">
                <a:latin typeface="Verdana"/>
                <a:cs typeface="Verdana"/>
              </a:rPr>
              <a:t>применения </a:t>
            </a:r>
            <a:r>
              <a:rPr sz="1200" i="1" spc="100" dirty="0">
                <a:latin typeface="Verdana"/>
                <a:cs typeface="Verdana"/>
              </a:rPr>
              <a:t>мер </a:t>
            </a:r>
            <a:r>
              <a:rPr sz="1200" i="1" spc="-5" dirty="0">
                <a:latin typeface="Verdana"/>
                <a:cs typeface="Verdana"/>
              </a:rPr>
              <a:t>гражданско-  </a:t>
            </a:r>
            <a:r>
              <a:rPr sz="1200" i="1" spc="-25" dirty="0">
                <a:latin typeface="Verdana"/>
                <a:cs typeface="Verdana"/>
              </a:rPr>
              <a:t>правовой, </a:t>
            </a:r>
            <a:r>
              <a:rPr sz="1200" i="1" dirty="0">
                <a:latin typeface="Verdana"/>
                <a:cs typeface="Verdana"/>
              </a:rPr>
              <a:t>административной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45" dirty="0">
                <a:latin typeface="Verdana"/>
                <a:cs typeface="Verdana"/>
              </a:rPr>
              <a:t>уголовной </a:t>
            </a:r>
            <a:r>
              <a:rPr sz="1200" i="1" spc="-30" dirty="0">
                <a:latin typeface="Verdana"/>
                <a:cs typeface="Verdana"/>
              </a:rPr>
              <a:t>ответственности,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40" dirty="0">
                <a:latin typeface="Verdana"/>
                <a:cs typeface="Verdana"/>
              </a:rPr>
              <a:t>том  </a:t>
            </a:r>
            <a:r>
              <a:rPr sz="1200" i="1" spc="-25" dirty="0">
                <a:latin typeface="Verdana"/>
                <a:cs typeface="Verdana"/>
              </a:rPr>
              <a:t>числе </a:t>
            </a:r>
            <a:r>
              <a:rPr sz="1200" i="1" spc="25" dirty="0">
                <a:latin typeface="Verdana"/>
                <a:cs typeface="Verdana"/>
              </a:rPr>
              <a:t>штрафы, </a:t>
            </a:r>
            <a:r>
              <a:rPr sz="1200" i="1" spc="5" dirty="0">
                <a:latin typeface="Verdana"/>
                <a:cs typeface="Verdana"/>
              </a:rPr>
              <a:t>конфискации, </a:t>
            </a:r>
            <a:r>
              <a:rPr sz="1200" i="1" spc="15" dirty="0">
                <a:latin typeface="Verdana"/>
                <a:cs typeface="Verdana"/>
              </a:rPr>
              <a:t>компенсации, </a:t>
            </a:r>
            <a:r>
              <a:rPr sz="1200" i="1" spc="95" dirty="0">
                <a:latin typeface="Verdana"/>
                <a:cs typeface="Verdana"/>
              </a:rPr>
              <a:t>а </a:t>
            </a:r>
            <a:r>
              <a:rPr sz="1200" i="1" spc="-15" dirty="0">
                <a:latin typeface="Verdana"/>
                <a:cs typeface="Verdana"/>
              </a:rPr>
              <a:t>также </a:t>
            </a:r>
            <a:r>
              <a:rPr sz="1200" i="1" spc="10" dirty="0">
                <a:latin typeface="Verdana"/>
                <a:cs typeface="Verdana"/>
              </a:rPr>
              <a:t>средства,  </a:t>
            </a:r>
            <a:r>
              <a:rPr sz="1200" i="1" spc="-45" dirty="0">
                <a:latin typeface="Verdana"/>
                <a:cs typeface="Verdana"/>
              </a:rPr>
              <a:t>полученные</a:t>
            </a:r>
            <a:r>
              <a:rPr sz="1200" i="1" spc="330" dirty="0">
                <a:latin typeface="Verdana"/>
                <a:cs typeface="Verdana"/>
              </a:rPr>
              <a:t>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20" dirty="0">
                <a:latin typeface="Verdana"/>
                <a:cs typeface="Verdana"/>
              </a:rPr>
              <a:t>возмещение </a:t>
            </a:r>
            <a:r>
              <a:rPr sz="1200" i="1" spc="-15" dirty="0">
                <a:latin typeface="Verdana"/>
                <a:cs typeface="Verdana"/>
              </a:rPr>
              <a:t>вреда, </a:t>
            </a:r>
            <a:r>
              <a:rPr sz="1200" i="1" spc="-25" dirty="0">
                <a:latin typeface="Verdana"/>
                <a:cs typeface="Verdana"/>
              </a:rPr>
              <a:t>причиненного </a:t>
            </a:r>
            <a:r>
              <a:rPr sz="1200" i="1" spc="30" dirty="0">
                <a:latin typeface="Verdana"/>
                <a:cs typeface="Verdana"/>
              </a:rPr>
              <a:t>Российской 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10" dirty="0">
                <a:latin typeface="Verdana"/>
                <a:cs typeface="Verdana"/>
              </a:rPr>
              <a:t>субъектам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10" dirty="0">
                <a:latin typeface="Verdana"/>
                <a:cs typeface="Verdana"/>
              </a:rPr>
              <a:t>муниципальным  </a:t>
            </a:r>
            <a:r>
              <a:rPr sz="1200" i="1" spc="-5" dirty="0">
                <a:latin typeface="Verdana"/>
                <a:cs typeface="Verdana"/>
              </a:rPr>
              <a:t>образованиям,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30" dirty="0">
                <a:latin typeface="Verdana"/>
                <a:cs typeface="Verdana"/>
              </a:rPr>
              <a:t>иные </a:t>
            </a:r>
            <a:r>
              <a:rPr sz="1200" i="1" spc="65" dirty="0">
                <a:latin typeface="Verdana"/>
                <a:cs typeface="Verdana"/>
              </a:rPr>
              <a:t>суммы</a:t>
            </a:r>
            <a:r>
              <a:rPr sz="1200" i="1" spc="-265" dirty="0">
                <a:latin typeface="Verdana"/>
                <a:cs typeface="Verdana"/>
              </a:rPr>
              <a:t> </a:t>
            </a:r>
            <a:r>
              <a:rPr sz="1200" i="1" spc="-35" dirty="0">
                <a:latin typeface="Verdana"/>
                <a:cs typeface="Verdana"/>
              </a:rPr>
              <a:t>принудительного </a:t>
            </a:r>
            <a:r>
              <a:rPr sz="1200" i="1" spc="-130" dirty="0">
                <a:latin typeface="Verdana"/>
                <a:cs typeface="Verdana"/>
              </a:rPr>
              <a:t>изъятия;</a:t>
            </a:r>
            <a:endParaRPr sz="1200">
              <a:latin typeface="Verdana"/>
              <a:cs typeface="Verdana"/>
            </a:endParaRPr>
          </a:p>
          <a:p>
            <a:pPr marL="104139" indent="-91440" algn="just">
              <a:lnSpc>
                <a:spcPct val="100000"/>
              </a:lnSpc>
              <a:buFont typeface="Verdana"/>
              <a:buChar char="-"/>
              <a:tabLst>
                <a:tab pos="104139" algn="l"/>
              </a:tabLst>
            </a:pPr>
            <a:r>
              <a:rPr sz="1200" i="1" spc="25" dirty="0">
                <a:latin typeface="Verdana"/>
                <a:cs typeface="Verdana"/>
              </a:rPr>
              <a:t>средства самообложения</a:t>
            </a:r>
            <a:r>
              <a:rPr sz="1200" i="1" spc="-170" dirty="0">
                <a:latin typeface="Verdana"/>
                <a:cs typeface="Verdana"/>
              </a:rPr>
              <a:t> </a:t>
            </a:r>
            <a:r>
              <a:rPr sz="1200" i="1" spc="-30" dirty="0">
                <a:latin typeface="Verdana"/>
                <a:cs typeface="Verdana"/>
              </a:rPr>
              <a:t>граждан;</a:t>
            </a:r>
            <a:endParaRPr sz="1200">
              <a:latin typeface="Verdana"/>
              <a:cs typeface="Verdana"/>
            </a:endParaRPr>
          </a:p>
          <a:p>
            <a:pPr marL="104139" indent="-91440" algn="just">
              <a:lnSpc>
                <a:spcPct val="100000"/>
              </a:lnSpc>
              <a:buFont typeface="Verdana"/>
              <a:buChar char="-"/>
              <a:tabLst>
                <a:tab pos="104139" algn="l"/>
              </a:tabLst>
            </a:pPr>
            <a:r>
              <a:rPr sz="1200" i="1" spc="-30" dirty="0">
                <a:latin typeface="Verdana"/>
                <a:cs typeface="Verdana"/>
              </a:rPr>
              <a:t>иные неналоговые </a:t>
            </a:r>
            <a:r>
              <a:rPr sz="1200" i="1" spc="-40" dirty="0">
                <a:latin typeface="Verdana"/>
                <a:cs typeface="Verdana"/>
              </a:rPr>
              <a:t>доходы</a:t>
            </a:r>
            <a:r>
              <a:rPr sz="1200" i="1" spc="19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52108" y="753491"/>
            <a:ext cx="2148205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204" dirty="0">
                <a:solidFill>
                  <a:srgbClr val="FDF8EF"/>
                </a:solidFill>
                <a:latin typeface="Verdana"/>
                <a:cs typeface="Verdana"/>
              </a:rPr>
              <a:t>О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FF9900"/>
                </a:solidFill>
                <a:latin typeface="Verdana"/>
                <a:cs typeface="Verdana"/>
              </a:rPr>
              <a:t>18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986789" y="358266"/>
            <a:ext cx="578167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630" dirty="0">
                <a:solidFill>
                  <a:srgbClr val="FF9900"/>
                </a:solidFill>
                <a:latin typeface="Verdana"/>
                <a:cs typeface="Verdana"/>
              </a:rPr>
              <a:t>ОТЧЕТНЫЙ</a:t>
            </a:r>
            <a:r>
              <a:rPr sz="3600" b="1" spc="-300" dirty="0">
                <a:solidFill>
                  <a:srgbClr val="FF9900"/>
                </a:solidFill>
                <a:latin typeface="Verdana"/>
                <a:cs typeface="Verdana"/>
              </a:rPr>
              <a:t> </a:t>
            </a:r>
            <a:r>
              <a:rPr sz="3600" b="1" spc="-440" dirty="0">
                <a:solidFill>
                  <a:srgbClr val="FF9900"/>
                </a:solidFill>
                <a:latin typeface="Verdana"/>
                <a:cs typeface="Verdana"/>
              </a:rPr>
              <a:t>ФИНАНСОВЫЙ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86788" y="906907"/>
            <a:ext cx="97409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310" dirty="0">
                <a:solidFill>
                  <a:srgbClr val="FF9900"/>
                </a:solidFill>
                <a:latin typeface="Verdana"/>
                <a:cs typeface="Verdana"/>
              </a:rPr>
              <a:t>ГОД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8" y="1458849"/>
            <a:ext cx="66592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75" dirty="0">
                <a:latin typeface="Verdana"/>
                <a:cs typeface="Verdana"/>
              </a:rPr>
              <a:t>год, </a:t>
            </a:r>
            <a:r>
              <a:rPr sz="1600" spc="-50" dirty="0">
                <a:latin typeface="Verdana"/>
                <a:cs typeface="Verdana"/>
              </a:rPr>
              <a:t>который </a:t>
            </a:r>
            <a:r>
              <a:rPr sz="1600" spc="-25" dirty="0">
                <a:latin typeface="Verdana"/>
                <a:cs typeface="Verdana"/>
              </a:rPr>
              <a:t>завершился </a:t>
            </a:r>
            <a:r>
              <a:rPr sz="1600" spc="20" dirty="0">
                <a:latin typeface="Verdana"/>
                <a:cs typeface="Verdana"/>
              </a:rPr>
              <a:t>(например, </a:t>
            </a:r>
            <a:r>
              <a:rPr sz="1600" spc="25" dirty="0">
                <a:latin typeface="Verdana"/>
                <a:cs typeface="Verdana"/>
              </a:rPr>
              <a:t>если </a:t>
            </a:r>
            <a:r>
              <a:rPr sz="1600" spc="-35" dirty="0">
                <a:latin typeface="Verdana"/>
                <a:cs typeface="Verdana"/>
              </a:rPr>
              <a:t>текущий </a:t>
            </a:r>
            <a:r>
              <a:rPr sz="1600" spc="-45" dirty="0">
                <a:latin typeface="Verdana"/>
                <a:cs typeface="Verdana"/>
              </a:rPr>
              <a:t>год</a:t>
            </a:r>
            <a:r>
              <a:rPr sz="1600" spc="160" dirty="0">
                <a:latin typeface="Verdana"/>
                <a:cs typeface="Verdana"/>
              </a:rPr>
              <a:t> </a:t>
            </a:r>
            <a:r>
              <a:rPr sz="1600" spc="-135" dirty="0">
                <a:latin typeface="Verdana"/>
                <a:cs typeface="Verdana"/>
              </a:rPr>
              <a:t>2014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9" y="1702689"/>
            <a:ext cx="39782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75" dirty="0">
                <a:latin typeface="Verdana"/>
                <a:cs typeface="Verdana"/>
              </a:rPr>
              <a:t>год, </a:t>
            </a:r>
            <a:r>
              <a:rPr sz="1600" spc="-55" dirty="0">
                <a:latin typeface="Verdana"/>
                <a:cs typeface="Verdana"/>
              </a:rPr>
              <a:t>то отчетным </a:t>
            </a:r>
            <a:r>
              <a:rPr sz="1600" spc="40" dirty="0">
                <a:latin typeface="Verdana"/>
                <a:cs typeface="Verdana"/>
              </a:rPr>
              <a:t>годом </a:t>
            </a:r>
            <a:r>
              <a:rPr sz="1600" spc="-30" dirty="0">
                <a:latin typeface="Verdana"/>
                <a:cs typeface="Verdana"/>
              </a:rPr>
              <a:t>будет</a:t>
            </a:r>
            <a:r>
              <a:rPr sz="1600" spc="-415" dirty="0">
                <a:latin typeface="Verdana"/>
                <a:cs typeface="Verdana"/>
              </a:rPr>
              <a:t> </a:t>
            </a:r>
            <a:r>
              <a:rPr sz="1600" spc="-135" dirty="0">
                <a:latin typeface="Verdana"/>
                <a:cs typeface="Verdana"/>
              </a:rPr>
              <a:t>2013 </a:t>
            </a:r>
            <a:r>
              <a:rPr sz="1600" spc="-75" dirty="0">
                <a:latin typeface="Verdana"/>
                <a:cs typeface="Verdana"/>
              </a:rPr>
              <a:t>год)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55574" y="2132851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4" y="936104"/>
                </a:lnTo>
                <a:lnTo>
                  <a:pt x="6408674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0789" y="2245486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7" y="580072"/>
                </a:lnTo>
                <a:lnTo>
                  <a:pt x="105451" y="614648"/>
                </a:lnTo>
                <a:lnTo>
                  <a:pt x="140028" y="645080"/>
                </a:lnTo>
                <a:lnTo>
                  <a:pt x="178319" y="670940"/>
                </a:lnTo>
                <a:lnTo>
                  <a:pt x="219895" y="691800"/>
                </a:lnTo>
                <a:lnTo>
                  <a:pt x="264327" y="707231"/>
                </a:lnTo>
                <a:lnTo>
                  <a:pt x="311187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70800" y="238550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98753" y="2235150"/>
            <a:ext cx="44786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6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spc="-150" dirty="0">
                <a:latin typeface="Verdana"/>
                <a:cs typeface="Verdana"/>
              </a:rPr>
              <a:t>- </a:t>
            </a:r>
            <a:r>
              <a:rPr sz="1200" spc="-55" dirty="0">
                <a:latin typeface="Verdana"/>
                <a:cs typeface="Verdana"/>
              </a:rPr>
              <a:t>год, </a:t>
            </a:r>
            <a:r>
              <a:rPr sz="1200" dirty="0">
                <a:latin typeface="Verdana"/>
                <a:cs typeface="Verdana"/>
              </a:rPr>
              <a:t>предшествующий </a:t>
            </a:r>
            <a:r>
              <a:rPr sz="1200" spc="10" dirty="0">
                <a:latin typeface="Verdana"/>
                <a:cs typeface="Verdana"/>
              </a:rPr>
              <a:t>текущему </a:t>
            </a:r>
            <a:r>
              <a:rPr sz="1200" spc="45" dirty="0">
                <a:latin typeface="Verdana"/>
                <a:cs typeface="Verdana"/>
              </a:rPr>
              <a:t>финансовому </a:t>
            </a:r>
            <a:r>
              <a:rPr sz="1200" spc="-45" dirty="0">
                <a:latin typeface="Verdana"/>
                <a:cs typeface="Verdana"/>
              </a:rPr>
              <a:t>году</a:t>
            </a:r>
            <a:r>
              <a:rPr sz="1200" spc="-8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986789" y="3527297"/>
            <a:ext cx="62407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434" dirty="0">
                <a:solidFill>
                  <a:srgbClr val="FF9900"/>
                </a:solidFill>
                <a:latin typeface="Verdana"/>
                <a:cs typeface="Verdana"/>
              </a:rPr>
              <a:t>ОЧЕРЕДНОЙ</a:t>
            </a:r>
            <a:r>
              <a:rPr sz="3600" b="1" spc="-270" dirty="0">
                <a:solidFill>
                  <a:srgbClr val="FF9900"/>
                </a:solidFill>
                <a:latin typeface="Verdana"/>
                <a:cs typeface="Verdana"/>
              </a:rPr>
              <a:t> </a:t>
            </a:r>
            <a:r>
              <a:rPr sz="3600" b="1" spc="-440" dirty="0">
                <a:solidFill>
                  <a:srgbClr val="FF9900"/>
                </a:solidFill>
                <a:latin typeface="Verdana"/>
                <a:cs typeface="Verdana"/>
              </a:rPr>
              <a:t>ФИНАНСОВЫЙ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6788" y="4075888"/>
            <a:ext cx="9747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305" dirty="0">
                <a:solidFill>
                  <a:srgbClr val="FF9900"/>
                </a:solidFill>
                <a:latin typeface="Verdana"/>
                <a:cs typeface="Verdana"/>
              </a:rPr>
              <a:t>ГОД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755574" y="5301209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4" y="936104"/>
                </a:lnTo>
                <a:lnTo>
                  <a:pt x="6408674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90789" y="5413883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8"/>
                </a:lnTo>
                <a:lnTo>
                  <a:pt x="178324" y="49147"/>
                </a:lnTo>
                <a:lnTo>
                  <a:pt x="140033" y="75006"/>
                </a:lnTo>
                <a:lnTo>
                  <a:pt x="105456" y="105436"/>
                </a:lnTo>
                <a:lnTo>
                  <a:pt x="75020" y="140009"/>
                </a:lnTo>
                <a:lnTo>
                  <a:pt x="49157" y="178296"/>
                </a:lnTo>
                <a:lnTo>
                  <a:pt x="28294" y="219868"/>
                </a:lnTo>
                <a:lnTo>
                  <a:pt x="12861" y="264296"/>
                </a:lnTo>
                <a:lnTo>
                  <a:pt x="3286" y="311152"/>
                </a:lnTo>
                <a:lnTo>
                  <a:pt x="0" y="360006"/>
                </a:lnTo>
                <a:lnTo>
                  <a:pt x="3286" y="408862"/>
                </a:lnTo>
                <a:lnTo>
                  <a:pt x="12860" y="455719"/>
                </a:lnTo>
                <a:lnTo>
                  <a:pt x="28292" y="500151"/>
                </a:lnTo>
                <a:lnTo>
                  <a:pt x="49154" y="541726"/>
                </a:lnTo>
                <a:lnTo>
                  <a:pt x="75017" y="580018"/>
                </a:lnTo>
                <a:lnTo>
                  <a:pt x="105451" y="614595"/>
                </a:lnTo>
                <a:lnTo>
                  <a:pt x="140028" y="645030"/>
                </a:lnTo>
                <a:lnTo>
                  <a:pt x="178319" y="670894"/>
                </a:lnTo>
                <a:lnTo>
                  <a:pt x="219895" y="691757"/>
                </a:lnTo>
                <a:lnTo>
                  <a:pt x="264327" y="707190"/>
                </a:lnTo>
                <a:lnTo>
                  <a:pt x="311187" y="716765"/>
                </a:lnTo>
                <a:lnTo>
                  <a:pt x="360044" y="720051"/>
                </a:lnTo>
                <a:lnTo>
                  <a:pt x="408905" y="716765"/>
                </a:lnTo>
                <a:lnTo>
                  <a:pt x="455765" y="707190"/>
                </a:lnTo>
                <a:lnTo>
                  <a:pt x="500198" y="691757"/>
                </a:lnTo>
                <a:lnTo>
                  <a:pt x="541773" y="670894"/>
                </a:lnTo>
                <a:lnTo>
                  <a:pt x="580062" y="645030"/>
                </a:lnTo>
                <a:lnTo>
                  <a:pt x="614637" y="614595"/>
                </a:lnTo>
                <a:lnTo>
                  <a:pt x="645068" y="580018"/>
                </a:lnTo>
                <a:lnTo>
                  <a:pt x="670928" y="541726"/>
                </a:lnTo>
                <a:lnTo>
                  <a:pt x="691788" y="500151"/>
                </a:lnTo>
                <a:lnTo>
                  <a:pt x="707218" y="455719"/>
                </a:lnTo>
                <a:lnTo>
                  <a:pt x="716791" y="408862"/>
                </a:lnTo>
                <a:lnTo>
                  <a:pt x="720077" y="360006"/>
                </a:lnTo>
                <a:lnTo>
                  <a:pt x="716791" y="311152"/>
                </a:lnTo>
                <a:lnTo>
                  <a:pt x="707218" y="264296"/>
                </a:lnTo>
                <a:lnTo>
                  <a:pt x="691788" y="219868"/>
                </a:lnTo>
                <a:lnTo>
                  <a:pt x="670928" y="178296"/>
                </a:lnTo>
                <a:lnTo>
                  <a:pt x="645068" y="140009"/>
                </a:lnTo>
                <a:lnTo>
                  <a:pt x="614637" y="105436"/>
                </a:lnTo>
                <a:lnTo>
                  <a:pt x="580062" y="75006"/>
                </a:lnTo>
                <a:lnTo>
                  <a:pt x="541773" y="49147"/>
                </a:lnTo>
                <a:lnTo>
                  <a:pt x="500198" y="28288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70800" y="5553863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755574" y="4627879"/>
            <a:ext cx="7888605" cy="117403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43330" marR="5080">
              <a:lnSpc>
                <a:spcPct val="100000"/>
              </a:lnSpc>
              <a:spcBef>
                <a:spcPts val="95"/>
              </a:spcBef>
              <a:tabLst>
                <a:tab pos="1466215" algn="l"/>
                <a:tab pos="2004060" algn="l"/>
                <a:tab pos="3005455" algn="l"/>
                <a:tab pos="3736975" algn="l"/>
                <a:tab pos="4116704" algn="l"/>
                <a:tab pos="5197475" algn="l"/>
                <a:tab pos="5996305" algn="l"/>
                <a:tab pos="7375525" algn="l"/>
              </a:tabLst>
            </a:pPr>
            <a:r>
              <a:rPr sz="1600" spc="-200" dirty="0">
                <a:latin typeface="Verdana"/>
                <a:cs typeface="Verdana"/>
              </a:rPr>
              <a:t>-	</a:t>
            </a:r>
            <a:r>
              <a:rPr sz="1600" spc="-45" dirty="0">
                <a:latin typeface="Verdana"/>
                <a:cs typeface="Verdana"/>
              </a:rPr>
              <a:t>го</a:t>
            </a:r>
            <a:r>
              <a:rPr sz="1600" spc="-60" dirty="0">
                <a:latin typeface="Verdana"/>
                <a:cs typeface="Verdana"/>
              </a:rPr>
              <a:t>д</a:t>
            </a:r>
            <a:r>
              <a:rPr sz="1600" spc="-145" dirty="0">
                <a:latin typeface="Verdana"/>
                <a:cs typeface="Verdana"/>
              </a:rPr>
              <a:t>,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50" dirty="0">
                <a:latin typeface="Verdana"/>
                <a:cs typeface="Verdana"/>
              </a:rPr>
              <a:t>котор</a:t>
            </a:r>
            <a:r>
              <a:rPr sz="1600" spc="-55" dirty="0">
                <a:latin typeface="Verdana"/>
                <a:cs typeface="Verdana"/>
              </a:rPr>
              <a:t>ы</a:t>
            </a:r>
            <a:r>
              <a:rPr sz="1600" spc="-45" dirty="0">
                <a:latin typeface="Verdana"/>
                <a:cs typeface="Verdana"/>
              </a:rPr>
              <a:t>й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5" dirty="0">
                <a:latin typeface="Verdana"/>
                <a:cs typeface="Verdana"/>
              </a:rPr>
              <a:t>б</a:t>
            </a:r>
            <a:r>
              <a:rPr sz="1600" dirty="0">
                <a:latin typeface="Verdana"/>
                <a:cs typeface="Verdana"/>
              </a:rPr>
              <a:t>у</a:t>
            </a:r>
            <a:r>
              <a:rPr sz="1600" spc="-35" dirty="0">
                <a:latin typeface="Verdana"/>
                <a:cs typeface="Verdana"/>
              </a:rPr>
              <a:t>д</a:t>
            </a:r>
            <a:r>
              <a:rPr sz="1600" spc="75" dirty="0">
                <a:latin typeface="Verdana"/>
                <a:cs typeface="Verdana"/>
              </a:rPr>
              <a:t>е</a:t>
            </a:r>
            <a:r>
              <a:rPr sz="1600" spc="-185" dirty="0">
                <a:latin typeface="Verdana"/>
                <a:cs typeface="Verdana"/>
              </a:rPr>
              <a:t>т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25" dirty="0">
                <a:latin typeface="Verdana"/>
                <a:cs typeface="Verdana"/>
              </a:rPr>
              <a:t>з</a:t>
            </a:r>
            <a:r>
              <a:rPr sz="1600" spc="-20" dirty="0">
                <a:latin typeface="Verdana"/>
                <a:cs typeface="Verdana"/>
              </a:rPr>
              <a:t>а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200" dirty="0">
                <a:latin typeface="Verdana"/>
                <a:cs typeface="Verdana"/>
              </a:rPr>
              <a:t>т</a:t>
            </a:r>
            <a:r>
              <a:rPr sz="1600" spc="75" dirty="0">
                <a:latin typeface="Verdana"/>
                <a:cs typeface="Verdana"/>
              </a:rPr>
              <a:t>е</a:t>
            </a:r>
            <a:r>
              <a:rPr sz="1600" spc="-120" dirty="0">
                <a:latin typeface="Verdana"/>
                <a:cs typeface="Verdana"/>
              </a:rPr>
              <a:t>к</a:t>
            </a:r>
            <a:r>
              <a:rPr sz="1600" spc="-114" dirty="0">
                <a:latin typeface="Verdana"/>
                <a:cs typeface="Verdana"/>
              </a:rPr>
              <a:t>у</a:t>
            </a:r>
            <a:r>
              <a:rPr sz="1600" spc="140" dirty="0">
                <a:latin typeface="Verdana"/>
                <a:cs typeface="Verdana"/>
              </a:rPr>
              <a:t>щим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45" dirty="0">
                <a:latin typeface="Verdana"/>
                <a:cs typeface="Verdana"/>
              </a:rPr>
              <a:t>год</a:t>
            </a:r>
            <a:r>
              <a:rPr sz="1600" spc="75" dirty="0">
                <a:latin typeface="Verdana"/>
                <a:cs typeface="Verdana"/>
              </a:rPr>
              <a:t>о</a:t>
            </a:r>
            <a:r>
              <a:rPr sz="1600" spc="285" dirty="0">
                <a:latin typeface="Verdana"/>
                <a:cs typeface="Verdana"/>
              </a:rPr>
              <a:t>м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170" dirty="0">
                <a:latin typeface="Verdana"/>
                <a:cs typeface="Verdana"/>
              </a:rPr>
              <a:t>(</a:t>
            </a:r>
            <a:r>
              <a:rPr sz="1600" spc="-65" dirty="0">
                <a:latin typeface="Verdana"/>
                <a:cs typeface="Verdana"/>
              </a:rPr>
              <a:t>н</a:t>
            </a:r>
            <a:r>
              <a:rPr sz="1600" spc="25" dirty="0">
                <a:latin typeface="Verdana"/>
                <a:cs typeface="Verdana"/>
              </a:rPr>
              <a:t>а</a:t>
            </a:r>
            <a:r>
              <a:rPr sz="1600" spc="35" dirty="0">
                <a:latin typeface="Verdana"/>
                <a:cs typeface="Verdana"/>
              </a:rPr>
              <a:t>п</a:t>
            </a:r>
            <a:r>
              <a:rPr sz="1600" spc="20" dirty="0">
                <a:latin typeface="Verdana"/>
                <a:cs typeface="Verdana"/>
              </a:rPr>
              <a:t>р</a:t>
            </a:r>
            <a:r>
              <a:rPr sz="1600" spc="35" dirty="0">
                <a:latin typeface="Verdana"/>
                <a:cs typeface="Verdana"/>
              </a:rPr>
              <a:t>и</a:t>
            </a:r>
            <a:r>
              <a:rPr sz="1600" spc="80" dirty="0">
                <a:latin typeface="Verdana"/>
                <a:cs typeface="Verdana"/>
              </a:rPr>
              <a:t>мер,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75" dirty="0">
                <a:latin typeface="Verdana"/>
                <a:cs typeface="Verdana"/>
              </a:rPr>
              <a:t>е</a:t>
            </a:r>
            <a:r>
              <a:rPr sz="1600" spc="5" dirty="0">
                <a:latin typeface="Verdana"/>
                <a:cs typeface="Verdana"/>
              </a:rPr>
              <a:t>сли  </a:t>
            </a:r>
            <a:r>
              <a:rPr sz="1600" spc="-35" dirty="0">
                <a:latin typeface="Verdana"/>
                <a:cs typeface="Verdana"/>
              </a:rPr>
              <a:t>текущий</a:t>
            </a:r>
            <a:r>
              <a:rPr sz="1600" spc="-135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год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135" dirty="0">
                <a:latin typeface="Verdana"/>
                <a:cs typeface="Verdana"/>
              </a:rPr>
              <a:t>2014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-75" dirty="0">
                <a:latin typeface="Verdana"/>
                <a:cs typeface="Verdana"/>
              </a:rPr>
              <a:t>год,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55" dirty="0">
                <a:latin typeface="Verdana"/>
                <a:cs typeface="Verdana"/>
              </a:rPr>
              <a:t>то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5" dirty="0">
                <a:latin typeface="Verdana"/>
                <a:cs typeface="Verdana"/>
              </a:rPr>
              <a:t>очередным</a:t>
            </a:r>
            <a:r>
              <a:rPr sz="1600" spc="-80" dirty="0">
                <a:latin typeface="Verdana"/>
                <a:cs typeface="Verdana"/>
              </a:rPr>
              <a:t> </a:t>
            </a:r>
            <a:r>
              <a:rPr sz="1600" spc="40" dirty="0">
                <a:latin typeface="Verdana"/>
                <a:cs typeface="Verdana"/>
              </a:rPr>
              <a:t>годом</a:t>
            </a:r>
            <a:r>
              <a:rPr sz="1600" spc="-105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будет</a:t>
            </a:r>
            <a:r>
              <a:rPr sz="1600" spc="-105" dirty="0">
                <a:latin typeface="Verdana"/>
                <a:cs typeface="Verdana"/>
              </a:rPr>
              <a:t> </a:t>
            </a:r>
            <a:r>
              <a:rPr sz="1600" spc="-135" dirty="0">
                <a:latin typeface="Verdana"/>
                <a:cs typeface="Verdana"/>
              </a:rPr>
              <a:t>2015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75" dirty="0">
                <a:latin typeface="Verdana"/>
                <a:cs typeface="Verdana"/>
              </a:rPr>
              <a:t>год)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950">
              <a:latin typeface="Times New Roman"/>
              <a:cs typeface="Times New Roman"/>
            </a:endParaRPr>
          </a:p>
          <a:p>
            <a:pPr marL="955675">
              <a:lnSpc>
                <a:spcPct val="100000"/>
              </a:lnSpc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65" dirty="0">
                <a:latin typeface="Verdana"/>
                <a:cs typeface="Verdana"/>
              </a:rPr>
              <a:t>год, </a:t>
            </a:r>
            <a:r>
              <a:rPr sz="1200" i="1" dirty="0">
                <a:latin typeface="Verdana"/>
                <a:cs typeface="Verdana"/>
              </a:rPr>
              <a:t>следующий </a:t>
            </a:r>
            <a:r>
              <a:rPr sz="1200" i="1" spc="-10" dirty="0">
                <a:latin typeface="Verdana"/>
                <a:cs typeface="Verdana"/>
              </a:rPr>
              <a:t>за </a:t>
            </a:r>
            <a:r>
              <a:rPr sz="1200" i="1" spc="5" dirty="0">
                <a:latin typeface="Verdana"/>
                <a:cs typeface="Verdana"/>
              </a:rPr>
              <a:t>текущим </a:t>
            </a:r>
            <a:r>
              <a:rPr sz="1200" i="1" spc="35" dirty="0">
                <a:latin typeface="Verdana"/>
                <a:cs typeface="Verdana"/>
              </a:rPr>
              <a:t>финансовым</a:t>
            </a:r>
            <a:r>
              <a:rPr sz="1200" i="1" spc="-310" dirty="0">
                <a:latin typeface="Verdana"/>
                <a:cs typeface="Verdana"/>
              </a:rPr>
              <a:t> </a:t>
            </a:r>
            <a:r>
              <a:rPr sz="1200" i="1" spc="15" dirty="0">
                <a:latin typeface="Verdana"/>
                <a:cs typeface="Verdana"/>
              </a:rPr>
              <a:t>годом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95999" y="753491"/>
            <a:ext cx="1744980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3130" dirty="0">
                <a:solidFill>
                  <a:srgbClr val="EBF8F1"/>
                </a:solidFill>
                <a:latin typeface="Verdana"/>
                <a:cs typeface="Verdana"/>
              </a:rPr>
              <a:t>П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CC99"/>
                </a:solidFill>
                <a:latin typeface="Verdana"/>
                <a:cs typeface="Verdana"/>
              </a:rPr>
              <a:t>19</a:t>
            </a:r>
            <a:endParaRPr sz="16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9" y="358266"/>
            <a:ext cx="46355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90" dirty="0">
                <a:solidFill>
                  <a:srgbClr val="39C183"/>
                </a:solidFill>
              </a:rPr>
              <a:t>ПЛАНОВЫЙ</a:t>
            </a:r>
            <a:r>
              <a:rPr spc="-275" dirty="0">
                <a:solidFill>
                  <a:srgbClr val="39C183"/>
                </a:solidFill>
              </a:rPr>
              <a:t> </a:t>
            </a:r>
            <a:r>
              <a:rPr spc="-445" dirty="0">
                <a:solidFill>
                  <a:srgbClr val="39C183"/>
                </a:solidFill>
              </a:rPr>
              <a:t>ПЕРИОД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9954"/>
            <a:ext cx="6658609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40" dirty="0">
                <a:latin typeface="Verdana"/>
                <a:cs typeface="Verdana"/>
              </a:rPr>
              <a:t>два </a:t>
            </a:r>
            <a:r>
              <a:rPr sz="1600" spc="-35" dirty="0">
                <a:latin typeface="Verdana"/>
                <a:cs typeface="Verdana"/>
              </a:rPr>
              <a:t>года, </a:t>
            </a:r>
            <a:r>
              <a:rPr sz="1600" spc="-30" dirty="0">
                <a:latin typeface="Verdana"/>
                <a:cs typeface="Verdana"/>
              </a:rPr>
              <a:t>которые </a:t>
            </a:r>
            <a:r>
              <a:rPr sz="1600" spc="-90" dirty="0">
                <a:latin typeface="Verdana"/>
                <a:cs typeface="Verdana"/>
              </a:rPr>
              <a:t>идут </a:t>
            </a:r>
            <a:r>
              <a:rPr sz="1600" spc="-20" dirty="0">
                <a:latin typeface="Verdana"/>
                <a:cs typeface="Verdana"/>
              </a:rPr>
              <a:t>за </a:t>
            </a:r>
            <a:r>
              <a:rPr sz="1600" spc="40" dirty="0">
                <a:latin typeface="Verdana"/>
                <a:cs typeface="Verdana"/>
              </a:rPr>
              <a:t>будущим </a:t>
            </a:r>
            <a:r>
              <a:rPr sz="1600" spc="45" dirty="0">
                <a:latin typeface="Verdana"/>
                <a:cs typeface="Verdana"/>
              </a:rPr>
              <a:t>годом </a:t>
            </a:r>
            <a:r>
              <a:rPr sz="1600" spc="20" dirty="0">
                <a:latin typeface="Verdana"/>
                <a:cs typeface="Verdana"/>
              </a:rPr>
              <a:t>(например,</a:t>
            </a:r>
            <a:r>
              <a:rPr sz="1600" spc="425" dirty="0">
                <a:latin typeface="Verdana"/>
                <a:cs typeface="Verdana"/>
              </a:rPr>
              <a:t> </a:t>
            </a:r>
            <a:r>
              <a:rPr sz="1600" spc="25" dirty="0">
                <a:latin typeface="Verdana"/>
                <a:cs typeface="Verdana"/>
              </a:rPr>
              <a:t>если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9" y="1153794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Verdana"/>
                <a:cs typeface="Verdana"/>
              </a:rPr>
              <a:t>текущий </a:t>
            </a:r>
            <a:r>
              <a:rPr sz="1600" spc="-45" dirty="0">
                <a:latin typeface="Verdana"/>
                <a:cs typeface="Verdana"/>
              </a:rPr>
              <a:t>год </a:t>
            </a: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135" dirty="0">
                <a:latin typeface="Verdana"/>
                <a:cs typeface="Verdana"/>
              </a:rPr>
              <a:t>2014 </a:t>
            </a:r>
            <a:r>
              <a:rPr sz="1600" spc="-75" dirty="0">
                <a:latin typeface="Verdana"/>
                <a:cs typeface="Verdana"/>
              </a:rPr>
              <a:t>год, </a:t>
            </a:r>
            <a:r>
              <a:rPr sz="1600" spc="-55" dirty="0">
                <a:latin typeface="Verdana"/>
                <a:cs typeface="Verdana"/>
              </a:rPr>
              <a:t>то </a:t>
            </a:r>
            <a:r>
              <a:rPr sz="1600" spc="-10" dirty="0">
                <a:latin typeface="Verdana"/>
                <a:cs typeface="Verdana"/>
              </a:rPr>
              <a:t>будущий </a:t>
            </a:r>
            <a:r>
              <a:rPr sz="1600" spc="-45" dirty="0">
                <a:latin typeface="Verdana"/>
                <a:cs typeface="Verdana"/>
              </a:rPr>
              <a:t>год </a:t>
            </a: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135" dirty="0">
                <a:latin typeface="Verdana"/>
                <a:cs typeface="Verdana"/>
              </a:rPr>
              <a:t>2015 </a:t>
            </a:r>
            <a:r>
              <a:rPr sz="1600" spc="-75" dirty="0">
                <a:latin typeface="Verdana"/>
                <a:cs typeface="Verdana"/>
              </a:rPr>
              <a:t>год, </a:t>
            </a:r>
            <a:r>
              <a:rPr sz="1600" spc="125" dirty="0">
                <a:latin typeface="Verdana"/>
                <a:cs typeface="Verdana"/>
              </a:rPr>
              <a:t>а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-65" dirty="0">
                <a:latin typeface="Verdana"/>
                <a:cs typeface="Verdana"/>
              </a:rPr>
              <a:t>плановый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397584"/>
            <a:ext cx="271145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5" dirty="0">
                <a:latin typeface="Verdana"/>
                <a:cs typeface="Verdana"/>
              </a:rPr>
              <a:t>период </a:t>
            </a: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135" dirty="0">
                <a:latin typeface="Verdana"/>
                <a:cs typeface="Verdana"/>
              </a:rPr>
              <a:t>2016 </a:t>
            </a:r>
            <a:r>
              <a:rPr sz="1600" spc="-40" dirty="0">
                <a:latin typeface="Verdana"/>
                <a:cs typeface="Verdana"/>
              </a:rPr>
              <a:t>и </a:t>
            </a:r>
            <a:r>
              <a:rPr sz="1600" spc="-135" dirty="0">
                <a:latin typeface="Verdana"/>
                <a:cs typeface="Verdana"/>
              </a:rPr>
              <a:t>2017</a:t>
            </a:r>
            <a:r>
              <a:rPr sz="1600" spc="-315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года)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755574" y="2132851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4" y="936104"/>
                </a:lnTo>
                <a:lnTo>
                  <a:pt x="6408674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0789" y="2245486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7" y="580072"/>
                </a:lnTo>
                <a:lnTo>
                  <a:pt x="105451" y="614648"/>
                </a:lnTo>
                <a:lnTo>
                  <a:pt x="140028" y="645080"/>
                </a:lnTo>
                <a:lnTo>
                  <a:pt x="178319" y="670940"/>
                </a:lnTo>
                <a:lnTo>
                  <a:pt x="219895" y="691800"/>
                </a:lnTo>
                <a:lnTo>
                  <a:pt x="264327" y="707231"/>
                </a:lnTo>
                <a:lnTo>
                  <a:pt x="311187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70800" y="238550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698753" y="2235150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0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98751" y="2418335"/>
            <a:ext cx="5314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35" dirty="0">
                <a:latin typeface="Verdana"/>
                <a:cs typeface="Verdana"/>
              </a:rPr>
              <a:t>два </a:t>
            </a:r>
            <a:r>
              <a:rPr sz="1200" i="1" spc="5" dirty="0">
                <a:latin typeface="Verdana"/>
                <a:cs typeface="Verdana"/>
              </a:rPr>
              <a:t>финансовых </a:t>
            </a:r>
            <a:r>
              <a:rPr sz="1200" i="1" spc="-30" dirty="0">
                <a:latin typeface="Verdana"/>
                <a:cs typeface="Verdana"/>
              </a:rPr>
              <a:t>года, </a:t>
            </a:r>
            <a:r>
              <a:rPr sz="1200" i="1" spc="10" dirty="0">
                <a:latin typeface="Verdana"/>
                <a:cs typeface="Verdana"/>
              </a:rPr>
              <a:t>следующие </a:t>
            </a:r>
            <a:r>
              <a:rPr sz="1200" i="1" spc="-10" dirty="0">
                <a:latin typeface="Verdana"/>
                <a:cs typeface="Verdana"/>
              </a:rPr>
              <a:t>за </a:t>
            </a:r>
            <a:r>
              <a:rPr sz="1200" i="1" spc="5" dirty="0">
                <a:latin typeface="Verdana"/>
                <a:cs typeface="Verdana"/>
              </a:rPr>
              <a:t>очередным</a:t>
            </a:r>
            <a:r>
              <a:rPr sz="1200" i="1" spc="415" dirty="0">
                <a:latin typeface="Verdana"/>
                <a:cs typeface="Verdana"/>
              </a:rPr>
              <a:t> </a:t>
            </a:r>
            <a:r>
              <a:rPr sz="1200" i="1" spc="35" dirty="0">
                <a:latin typeface="Verdana"/>
                <a:cs typeface="Verdana"/>
              </a:rPr>
              <a:t>финансовым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698750" y="2595118"/>
            <a:ext cx="63881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15" dirty="0">
                <a:latin typeface="Verdana"/>
                <a:cs typeface="Verdana"/>
              </a:rPr>
              <a:t>годом</a:t>
            </a:r>
            <a:r>
              <a:rPr sz="1200" i="1" spc="114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86788" y="4031360"/>
            <a:ext cx="5186680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55" dirty="0">
                <a:solidFill>
                  <a:srgbClr val="39C183"/>
                </a:solidFill>
                <a:latin typeface="Verdana"/>
                <a:cs typeface="Verdana"/>
              </a:rPr>
              <a:t>ПРОФИЦИТ</a:t>
            </a:r>
            <a:r>
              <a:rPr sz="3600" b="1" spc="-245" dirty="0">
                <a:solidFill>
                  <a:srgbClr val="39C183"/>
                </a:solidFill>
                <a:latin typeface="Verdana"/>
                <a:cs typeface="Verdana"/>
              </a:rPr>
              <a:t> </a:t>
            </a:r>
            <a:r>
              <a:rPr sz="3600" b="1" spc="-515" dirty="0">
                <a:solidFill>
                  <a:srgbClr val="39C183"/>
                </a:solidFill>
                <a:latin typeface="Verdana"/>
                <a:cs typeface="Verdana"/>
              </a:rPr>
              <a:t>БЮДЖЕТА</a:t>
            </a:r>
            <a:endParaRPr sz="3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1600" spc="-200" dirty="0">
                <a:latin typeface="Verdana"/>
                <a:cs typeface="Verdana"/>
              </a:rPr>
              <a:t>-</a:t>
            </a:r>
            <a:r>
              <a:rPr sz="1600" spc="-140" dirty="0">
                <a:latin typeface="Verdana"/>
                <a:cs typeface="Verdana"/>
              </a:rPr>
              <a:t> </a:t>
            </a:r>
            <a:r>
              <a:rPr sz="1600" spc="110" dirty="0">
                <a:latin typeface="Verdana"/>
                <a:cs typeface="Verdana"/>
              </a:rPr>
              <a:t>сумма,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30" dirty="0">
                <a:latin typeface="Verdana"/>
                <a:cs typeface="Verdana"/>
              </a:rPr>
              <a:t>на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которую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55" dirty="0">
                <a:latin typeface="Verdana"/>
                <a:cs typeface="Verdana"/>
              </a:rPr>
              <a:t>доходы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превышают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5" dirty="0">
                <a:latin typeface="Verdana"/>
                <a:cs typeface="Verdana"/>
              </a:rPr>
              <a:t>расходы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55574" y="5301209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4" y="936104"/>
                </a:lnTo>
                <a:lnTo>
                  <a:pt x="6408674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90789" y="5413883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8"/>
                </a:lnTo>
                <a:lnTo>
                  <a:pt x="178324" y="49147"/>
                </a:lnTo>
                <a:lnTo>
                  <a:pt x="140033" y="75006"/>
                </a:lnTo>
                <a:lnTo>
                  <a:pt x="105456" y="105436"/>
                </a:lnTo>
                <a:lnTo>
                  <a:pt x="75020" y="140009"/>
                </a:lnTo>
                <a:lnTo>
                  <a:pt x="49157" y="178296"/>
                </a:lnTo>
                <a:lnTo>
                  <a:pt x="28294" y="219868"/>
                </a:lnTo>
                <a:lnTo>
                  <a:pt x="12861" y="264296"/>
                </a:lnTo>
                <a:lnTo>
                  <a:pt x="3286" y="311152"/>
                </a:lnTo>
                <a:lnTo>
                  <a:pt x="0" y="360006"/>
                </a:lnTo>
                <a:lnTo>
                  <a:pt x="3286" y="408862"/>
                </a:lnTo>
                <a:lnTo>
                  <a:pt x="12860" y="455719"/>
                </a:lnTo>
                <a:lnTo>
                  <a:pt x="28292" y="500151"/>
                </a:lnTo>
                <a:lnTo>
                  <a:pt x="49154" y="541726"/>
                </a:lnTo>
                <a:lnTo>
                  <a:pt x="75017" y="580018"/>
                </a:lnTo>
                <a:lnTo>
                  <a:pt x="105451" y="614595"/>
                </a:lnTo>
                <a:lnTo>
                  <a:pt x="140028" y="645030"/>
                </a:lnTo>
                <a:lnTo>
                  <a:pt x="178319" y="670894"/>
                </a:lnTo>
                <a:lnTo>
                  <a:pt x="219895" y="691757"/>
                </a:lnTo>
                <a:lnTo>
                  <a:pt x="264327" y="707190"/>
                </a:lnTo>
                <a:lnTo>
                  <a:pt x="311187" y="716765"/>
                </a:lnTo>
                <a:lnTo>
                  <a:pt x="360044" y="720051"/>
                </a:lnTo>
                <a:lnTo>
                  <a:pt x="408905" y="716765"/>
                </a:lnTo>
                <a:lnTo>
                  <a:pt x="455765" y="707190"/>
                </a:lnTo>
                <a:lnTo>
                  <a:pt x="500198" y="691757"/>
                </a:lnTo>
                <a:lnTo>
                  <a:pt x="541773" y="670894"/>
                </a:lnTo>
                <a:lnTo>
                  <a:pt x="580062" y="645030"/>
                </a:lnTo>
                <a:lnTo>
                  <a:pt x="614637" y="614595"/>
                </a:lnTo>
                <a:lnTo>
                  <a:pt x="645068" y="580018"/>
                </a:lnTo>
                <a:lnTo>
                  <a:pt x="670928" y="541726"/>
                </a:lnTo>
                <a:lnTo>
                  <a:pt x="691788" y="500151"/>
                </a:lnTo>
                <a:lnTo>
                  <a:pt x="707218" y="455719"/>
                </a:lnTo>
                <a:lnTo>
                  <a:pt x="716791" y="408862"/>
                </a:lnTo>
                <a:lnTo>
                  <a:pt x="720077" y="360006"/>
                </a:lnTo>
                <a:lnTo>
                  <a:pt x="716791" y="311152"/>
                </a:lnTo>
                <a:lnTo>
                  <a:pt x="707218" y="264296"/>
                </a:lnTo>
                <a:lnTo>
                  <a:pt x="691788" y="219868"/>
                </a:lnTo>
                <a:lnTo>
                  <a:pt x="670928" y="178296"/>
                </a:lnTo>
                <a:lnTo>
                  <a:pt x="645068" y="140009"/>
                </a:lnTo>
                <a:lnTo>
                  <a:pt x="614637" y="105436"/>
                </a:lnTo>
                <a:lnTo>
                  <a:pt x="580062" y="75006"/>
                </a:lnTo>
                <a:lnTo>
                  <a:pt x="541773" y="49147"/>
                </a:lnTo>
                <a:lnTo>
                  <a:pt x="500198" y="28288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70800" y="5553863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755574" y="5404485"/>
            <a:ext cx="640905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5675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>
              <a:lnSpc>
                <a:spcPct val="100000"/>
              </a:lnSpc>
            </a:pPr>
            <a:r>
              <a:rPr sz="1200" i="1" spc="-30" dirty="0">
                <a:latin typeface="Verdana"/>
                <a:cs typeface="Verdana"/>
              </a:rPr>
              <a:t>«превышение </a:t>
            </a:r>
            <a:r>
              <a:rPr sz="1200" i="1" spc="-35" dirty="0">
                <a:latin typeface="Verdana"/>
                <a:cs typeface="Verdana"/>
              </a:rPr>
              <a:t>доходов </a:t>
            </a:r>
            <a:r>
              <a:rPr sz="1200" i="1" spc="5" dirty="0">
                <a:latin typeface="Verdana"/>
                <a:cs typeface="Verdana"/>
              </a:rPr>
              <a:t>бюджета над </a:t>
            </a:r>
            <a:r>
              <a:rPr sz="1200" i="1" spc="-10" dirty="0">
                <a:latin typeface="Verdana"/>
                <a:cs typeface="Verdana"/>
              </a:rPr>
              <a:t>его </a:t>
            </a:r>
            <a:r>
              <a:rPr sz="1200" i="1" spc="45" dirty="0">
                <a:latin typeface="Verdana"/>
                <a:cs typeface="Verdana"/>
              </a:rPr>
              <a:t>расходами</a:t>
            </a:r>
            <a:r>
              <a:rPr sz="1200" i="1" spc="-1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>
            <a:hlinkClick r:id="rId4" action="ppaction://hlinksldjump"/>
          </p:cNvPr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174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b="0" spc="-70" dirty="0"/>
              <a:t>содержанию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90575" y="163195"/>
            <a:ext cx="163385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95" dirty="0">
                <a:solidFill>
                  <a:srgbClr val="171717"/>
                </a:solidFill>
                <a:latin typeface="Verdana"/>
                <a:cs typeface="Verdana"/>
              </a:rPr>
              <a:t>СОДЕРЖАНИЕ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49527" y="4089653"/>
            <a:ext cx="1422400" cy="0"/>
          </a:xfrm>
          <a:custGeom>
            <a:avLst/>
            <a:gdLst/>
            <a:ahLst/>
            <a:cxnLst/>
            <a:rect l="l" t="t" r="r" b="b"/>
            <a:pathLst>
              <a:path w="1422400">
                <a:moveTo>
                  <a:pt x="0" y="0"/>
                </a:moveTo>
                <a:lnTo>
                  <a:pt x="1421892" y="0"/>
                </a:lnTo>
              </a:path>
            </a:pathLst>
          </a:custGeom>
          <a:ln w="9143">
            <a:solidFill>
              <a:srgbClr val="2E3A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49527" y="4523994"/>
            <a:ext cx="2044064" cy="0"/>
          </a:xfrm>
          <a:custGeom>
            <a:avLst/>
            <a:gdLst/>
            <a:ahLst/>
            <a:cxnLst/>
            <a:rect l="l" t="t" r="r" b="b"/>
            <a:pathLst>
              <a:path w="2044064">
                <a:moveTo>
                  <a:pt x="0" y="0"/>
                </a:moveTo>
                <a:lnTo>
                  <a:pt x="2043684" y="0"/>
                </a:lnTo>
              </a:path>
            </a:pathLst>
          </a:custGeom>
          <a:ln w="9143">
            <a:solidFill>
              <a:srgbClr val="2E3A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49529" y="5575553"/>
            <a:ext cx="1971039" cy="0"/>
          </a:xfrm>
          <a:custGeom>
            <a:avLst/>
            <a:gdLst/>
            <a:ahLst/>
            <a:cxnLst/>
            <a:rect l="l" t="t" r="r" b="b"/>
            <a:pathLst>
              <a:path w="1971039">
                <a:moveTo>
                  <a:pt x="0" y="0"/>
                </a:moveTo>
                <a:lnTo>
                  <a:pt x="1970532" y="0"/>
                </a:lnTo>
              </a:path>
            </a:pathLst>
          </a:custGeom>
          <a:ln w="9143">
            <a:solidFill>
              <a:srgbClr val="2E3A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49529" y="6009931"/>
            <a:ext cx="856615" cy="0"/>
          </a:xfrm>
          <a:custGeom>
            <a:avLst/>
            <a:gdLst/>
            <a:ahLst/>
            <a:cxnLst/>
            <a:rect l="l" t="t" r="r" b="b"/>
            <a:pathLst>
              <a:path w="856614">
                <a:moveTo>
                  <a:pt x="0" y="0"/>
                </a:moveTo>
                <a:lnTo>
                  <a:pt x="856487" y="0"/>
                </a:lnTo>
              </a:path>
            </a:pathLst>
          </a:custGeom>
          <a:ln w="9143">
            <a:solidFill>
              <a:srgbClr val="2E3A4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438964" y="520065"/>
          <a:ext cx="8257538" cy="61931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60119"/>
                <a:gridCol w="6426835"/>
                <a:gridCol w="870584"/>
              </a:tblGrid>
              <a:tr h="11658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900" dirty="0">
                        <a:latin typeface="Times New Roman"/>
                        <a:cs typeface="Times New Roman"/>
                      </a:endParaRPr>
                    </a:p>
                    <a:p>
                      <a:pPr marL="56515" algn="ctr">
                        <a:lnSpc>
                          <a:spcPct val="100000"/>
                        </a:lnSpc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Б</a:t>
                      </a:r>
                      <a:endParaRPr sz="2100" dirty="0">
                        <a:latin typeface="Verdana"/>
                        <a:cs typeface="Verdana"/>
                      </a:endParaRPr>
                    </a:p>
                  </a:txBody>
                  <a:tcPr marL="0" marR="0" marT="254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3BB7B9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5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5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Бюджетная </a:t>
                      </a:r>
                      <a:r>
                        <a:rPr sz="1200" u="sng" spc="6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система</a:t>
                      </a:r>
                      <a:r>
                        <a:rPr sz="1200" u="sng" spc="-16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2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РФ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5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Бюджетные</a:t>
                      </a:r>
                      <a:r>
                        <a:rPr sz="1200" u="sng" spc="-13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ассигнования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6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Бюджетный</a:t>
                      </a:r>
                      <a:r>
                        <a:rPr sz="1200" u="sng" spc="-13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3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кредит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6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Бюджетный</a:t>
                      </a:r>
                      <a:r>
                        <a:rPr sz="1200" u="sng" spc="-12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5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процесс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3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Безвозмездные</a:t>
                      </a:r>
                      <a:r>
                        <a:rPr sz="1200" u="sng" spc="-10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4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поступления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31115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0F1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dirty="0">
                          <a:solidFill>
                            <a:srgbClr val="171717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171717"/>
                          </a:solidFill>
                          <a:latin typeface="Verdana"/>
                          <a:cs typeface="Verdana"/>
                        </a:rPr>
                        <a:t>3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171717"/>
                          </a:solidFill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solidFill>
                            <a:srgbClr val="171717"/>
                          </a:solidFill>
                          <a:latin typeface="Verdana"/>
                          <a:cs typeface="Verdana"/>
                        </a:rPr>
                        <a:t>4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171717"/>
                          </a:solidFill>
                          <a:latin typeface="Verdana"/>
                          <a:cs typeface="Verdana"/>
                        </a:rPr>
                        <a:t>5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200" dirty="0">
                          <a:solidFill>
                            <a:srgbClr val="171717"/>
                          </a:solidFill>
                          <a:latin typeface="Verdana"/>
                          <a:cs typeface="Verdana"/>
                        </a:rPr>
                        <a:t>6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31115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0F1"/>
                    </a:solidFill>
                  </a:tcPr>
                </a:tc>
              </a:tr>
              <a:tr h="12096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900" dirty="0">
                        <a:latin typeface="Times New Roman"/>
                        <a:cs typeface="Times New Roman"/>
                      </a:endParaRPr>
                    </a:p>
                    <a:p>
                      <a:pPr marL="55244" algn="ctr">
                        <a:lnSpc>
                          <a:spcPct val="100000"/>
                        </a:lnSpc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Г</a:t>
                      </a:r>
                      <a:endParaRPr sz="2100" dirty="0">
                        <a:latin typeface="Verdana"/>
                        <a:cs typeface="Verdana"/>
                      </a:endParaRPr>
                    </a:p>
                  </a:txBody>
                  <a:tcPr marL="0" marR="0" marT="254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3AE4A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7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Главный </a:t>
                      </a:r>
                      <a:r>
                        <a:rPr sz="1200" u="sng" spc="2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администратор</a:t>
                      </a:r>
                      <a:r>
                        <a:rPr sz="1200" u="sng" spc="-13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2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доходов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7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Главный</a:t>
                      </a:r>
                      <a:r>
                        <a:rPr sz="1200" u="sng" spc="-114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2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администратор</a:t>
                      </a:r>
                      <a:r>
                        <a:rPr sz="1200" u="sng" spc="-9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4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источников</a:t>
                      </a:r>
                      <a:r>
                        <a:rPr sz="1200" u="sng" spc="-9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финансирования</a:t>
                      </a:r>
                      <a:r>
                        <a:rPr sz="1200" u="sng" spc="-10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3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дефицита</a:t>
                      </a:r>
                      <a:r>
                        <a:rPr sz="1200" u="sng" spc="-8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7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Главный </a:t>
                      </a:r>
                      <a:r>
                        <a:rPr sz="1200" u="sng" spc="-1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распорядитель </a:t>
                      </a:r>
                      <a:r>
                        <a:rPr sz="1200" u="sng" spc="-5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бюджетных</a:t>
                      </a:r>
                      <a:r>
                        <a:rPr sz="1200" u="sng" spc="-22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средств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Государственное </a:t>
                      </a:r>
                      <a:r>
                        <a:rPr sz="1200" u="sng" spc="-2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(муниципальное)</a:t>
                      </a:r>
                      <a:r>
                        <a:rPr sz="1200" u="sng" spc="-22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задание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Государственные </a:t>
                      </a:r>
                      <a:r>
                        <a:rPr sz="1200" u="sng" spc="-3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(муниципальные) </a:t>
                      </a:r>
                      <a:r>
                        <a:rPr sz="1200" u="sng" spc="-4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услуги</a:t>
                      </a:r>
                      <a:r>
                        <a:rPr sz="1200" u="sng" spc="-29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3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(работы)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2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Государственный </a:t>
                      </a:r>
                      <a:r>
                        <a:rPr sz="1200" u="sng" spc="-4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(муниципальный)</a:t>
                      </a:r>
                      <a:r>
                        <a:rPr sz="1200" u="sng" spc="-21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5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долг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3175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EDB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61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7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8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9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10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5" dirty="0">
                          <a:latin typeface="Verdana"/>
                          <a:cs typeface="Verdana"/>
                        </a:rPr>
                        <a:t>11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78105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EDB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55244" algn="ctr">
                        <a:lnSpc>
                          <a:spcPct val="100000"/>
                        </a:lnSpc>
                        <a:spcBef>
                          <a:spcPts val="1140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Д</a:t>
                      </a:r>
                      <a:endParaRPr sz="2100" dirty="0">
                        <a:latin typeface="Verdana"/>
                        <a:cs typeface="Verdana"/>
                      </a:endParaRPr>
                    </a:p>
                  </a:txBody>
                  <a:tcPr marL="0" marR="0" marT="14478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39C183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2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Дефицит</a:t>
                      </a:r>
                      <a:r>
                        <a:rPr sz="1200" u="sng" spc="-10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бюджета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Дотации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3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Доходы</a:t>
                      </a:r>
                      <a:r>
                        <a:rPr sz="1200" u="sng" spc="-10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бюджета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3175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3E6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13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13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55244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3E6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55880" algn="ct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М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3048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5C6E7D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790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Межбюджетные</a:t>
                      </a:r>
                      <a:r>
                        <a:rPr sz="1200" u="sng" spc="-14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2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трансферты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10033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DE1E6"/>
                    </a:solidFill>
                  </a:tcPr>
                </a:tc>
                <a:tc>
                  <a:txBody>
                    <a:bodyPr/>
                    <a:lstStyle/>
                    <a:p>
                      <a:pPr marR="165735" algn="r">
                        <a:lnSpc>
                          <a:spcPct val="100000"/>
                        </a:lnSpc>
                        <a:spcBef>
                          <a:spcPts val="855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15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108585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DE1E6"/>
                    </a:solidFill>
                  </a:tcPr>
                </a:tc>
              </a:tr>
              <a:tr h="449580">
                <a:tc>
                  <a:txBody>
                    <a:bodyPr/>
                    <a:lstStyle/>
                    <a:p>
                      <a:pPr marL="55244"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Н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5334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3BB7B9"/>
                    </a:solidFill>
                  </a:tcPr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200" spc="-4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Налоговые</a:t>
                      </a:r>
                      <a:r>
                        <a:rPr sz="1200" spc="-7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доходы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3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Неналоговые</a:t>
                      </a:r>
                      <a:r>
                        <a:rPr sz="1200" u="sng" spc="-8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4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доходы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31750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0F1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16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17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7625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0F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55244" algn="ctr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О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5334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3AE4A"/>
                    </a:solidFill>
                  </a:tcPr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7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Отчетный </a:t>
                      </a:r>
                      <a:r>
                        <a:rPr sz="1200" spc="1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финансовый</a:t>
                      </a:r>
                      <a:r>
                        <a:rPr sz="1200" spc="-15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35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год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Очередной </a:t>
                      </a:r>
                      <a:r>
                        <a:rPr sz="1200" u="sng" spc="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финансовый</a:t>
                      </a:r>
                      <a:r>
                        <a:rPr sz="1200" u="sng" spc="-24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3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год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32384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EDB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100" spc="-95" dirty="0">
                          <a:latin typeface="Verdana"/>
                          <a:cs typeface="Verdana"/>
                        </a:rPr>
                        <a:t>18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18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7625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EDB"/>
                    </a:solidFill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55244" algn="ctr">
                        <a:lnSpc>
                          <a:spcPct val="100000"/>
                        </a:lnSpc>
                        <a:spcBef>
                          <a:spcPts val="1140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П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144780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39C183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5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Плановый</a:t>
                      </a:r>
                      <a:r>
                        <a:rPr sz="1200" u="sng" spc="-9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1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период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1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Профицит</a:t>
                      </a:r>
                      <a:r>
                        <a:rPr sz="1200" u="sng" spc="-8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бюджета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6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Получатель </a:t>
                      </a:r>
                      <a:r>
                        <a:rPr sz="1200" u="sng" spc="-4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бюджетных</a:t>
                      </a:r>
                      <a:r>
                        <a:rPr sz="1200" u="sng" spc="-14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1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средств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32384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3E6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19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19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100" spc="-95" dirty="0">
                          <a:latin typeface="Verdana"/>
                          <a:cs typeface="Verdana"/>
                        </a:rPr>
                        <a:t>20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55244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3E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Р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5397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5C6E7D"/>
                    </a:solidFill>
                  </a:tcPr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5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Расходные</a:t>
                      </a:r>
                      <a:r>
                        <a:rPr sz="1200" spc="-114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4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обязательства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Расходы</a:t>
                      </a:r>
                      <a:r>
                        <a:rPr sz="1200" u="sng" spc="-10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бюджета</a:t>
                      </a:r>
                      <a:endParaRPr sz="1200" dirty="0">
                        <a:latin typeface="Verdana"/>
                        <a:cs typeface="Verdana"/>
                      </a:endParaRPr>
                    </a:p>
                  </a:txBody>
                  <a:tcPr marL="0" marR="0" marT="32384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DE1E6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21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22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826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DE1E6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57785" algn="ctr">
                        <a:lnSpc>
                          <a:spcPct val="100000"/>
                        </a:lnSpc>
                        <a:spcBef>
                          <a:spcPts val="425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С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53975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3BB7B9"/>
                    </a:solidFill>
                  </a:tcPr>
                </a:tc>
                <a:tc>
                  <a:txBody>
                    <a:bodyPr/>
                    <a:lstStyle/>
                    <a:p>
                      <a:pPr marL="150495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1200" spc="-10" dirty="0">
                          <a:solidFill>
                            <a:srgbClr val="2E3A47"/>
                          </a:solidFill>
                          <a:latin typeface="Verdana"/>
                          <a:cs typeface="Verdana"/>
                        </a:rPr>
                        <a:t>Субвенции</a:t>
                      </a:r>
                      <a:endParaRPr sz="1200">
                        <a:latin typeface="Verdana"/>
                        <a:cs typeface="Verdana"/>
                      </a:endParaRPr>
                    </a:p>
                    <a:p>
                      <a:pPr marL="149860">
                        <a:lnSpc>
                          <a:spcPct val="100000"/>
                        </a:lnSpc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1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Субсидии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32384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0F1"/>
                    </a:solidFill>
                  </a:tcPr>
                </a:tc>
                <a:tc>
                  <a:txBody>
                    <a:bodyPr/>
                    <a:lstStyle/>
                    <a:p>
                      <a:pPr marL="541655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100" spc="-95" dirty="0">
                          <a:latin typeface="Verdana"/>
                          <a:cs typeface="Verdana"/>
                        </a:rPr>
                        <a:t>23</a:t>
                      </a:r>
                      <a:endParaRPr sz="1100">
                        <a:latin typeface="Verdana"/>
                        <a:cs typeface="Verdana"/>
                      </a:endParaRPr>
                    </a:p>
                    <a:p>
                      <a:pPr marL="541655">
                        <a:lnSpc>
                          <a:spcPct val="100000"/>
                        </a:lnSpc>
                      </a:pPr>
                      <a:r>
                        <a:rPr sz="1100" spc="-90" dirty="0">
                          <a:latin typeface="Verdana"/>
                          <a:cs typeface="Verdana"/>
                        </a:rPr>
                        <a:t>24</a:t>
                      </a:r>
                      <a:endParaRPr sz="1100">
                        <a:latin typeface="Verdana"/>
                        <a:cs typeface="Verdana"/>
                      </a:endParaRPr>
                    </a:p>
                  </a:txBody>
                  <a:tcPr marL="0" marR="0" marT="4826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D6F0F1"/>
                    </a:solidFill>
                  </a:tcPr>
                </a:tc>
              </a:tr>
              <a:tr h="388620">
                <a:tc>
                  <a:txBody>
                    <a:bodyPr/>
                    <a:lstStyle/>
                    <a:p>
                      <a:pPr marL="5588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2100" b="1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Т</a:t>
                      </a:r>
                      <a:endParaRPr sz="2100">
                        <a:latin typeface="Verdana"/>
                        <a:cs typeface="Verdana"/>
                      </a:endParaRPr>
                    </a:p>
                  </a:txBody>
                  <a:tcPr marL="0" marR="0" marT="31114" marB="0">
                    <a:lnL w="76200">
                      <a:solidFill>
                        <a:srgbClr val="FFFFFF"/>
                      </a:solidFill>
                      <a:prstDash val="solid"/>
                    </a:lnL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3AE4A"/>
                    </a:solidFill>
                  </a:tcPr>
                </a:tc>
                <a:tc>
                  <a:txBody>
                    <a:bodyPr/>
                    <a:lstStyle/>
                    <a:p>
                      <a:pPr marL="149860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sz="1200" u="sng" spc="-30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u="sng" spc="-4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Текущий </a:t>
                      </a:r>
                      <a:r>
                        <a:rPr sz="1200" u="sng" spc="10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финансовый</a:t>
                      </a:r>
                      <a:r>
                        <a:rPr sz="1200" u="sng" spc="-16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 </a:t>
                      </a:r>
                      <a:r>
                        <a:rPr sz="1200" u="sng" spc="-35" dirty="0">
                          <a:solidFill>
                            <a:srgbClr val="2E3A47"/>
                          </a:solidFill>
                          <a:uFill>
                            <a:solidFill>
                              <a:srgbClr val="2E3A47"/>
                            </a:solidFill>
                          </a:uFill>
                          <a:latin typeface="Verdana"/>
                          <a:cs typeface="Verdana"/>
                        </a:rPr>
                        <a:t>год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100965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EDB"/>
                    </a:solidFill>
                  </a:tcPr>
                </a:tc>
                <a:tc>
                  <a:txBody>
                    <a:bodyPr/>
                    <a:lstStyle/>
                    <a:p>
                      <a:pPr marR="165735" algn="r">
                        <a:lnSpc>
                          <a:spcPct val="100000"/>
                        </a:lnSpc>
                        <a:spcBef>
                          <a:spcPts val="860"/>
                        </a:spcBef>
                      </a:pPr>
                      <a:r>
                        <a:rPr sz="1100" dirty="0">
                          <a:latin typeface="Verdana"/>
                          <a:cs typeface="Verdana"/>
                        </a:rPr>
                        <a:t>25</a:t>
                      </a:r>
                    </a:p>
                  </a:txBody>
                  <a:tcPr marL="0" marR="0" marT="10922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CEED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95999" y="753491"/>
            <a:ext cx="1744980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3130" dirty="0">
                <a:solidFill>
                  <a:srgbClr val="EBF8F1"/>
                </a:solidFill>
                <a:latin typeface="Verdana"/>
                <a:cs typeface="Verdana"/>
              </a:rPr>
              <a:t>П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CC99"/>
                </a:solidFill>
                <a:latin typeface="Verdana"/>
                <a:cs typeface="Verdana"/>
              </a:rPr>
              <a:t>20</a:t>
            </a:r>
            <a:endParaRPr sz="1600" dirty="0">
              <a:solidFill>
                <a:srgbClr val="00CC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9" y="358266"/>
            <a:ext cx="60674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5" dirty="0">
                <a:solidFill>
                  <a:srgbClr val="39C183"/>
                </a:solidFill>
              </a:rPr>
              <a:t>ПОЛУЧАТЕЛЬ</a:t>
            </a:r>
            <a:r>
              <a:rPr spc="-285" dirty="0">
                <a:solidFill>
                  <a:srgbClr val="39C183"/>
                </a:solidFill>
              </a:rPr>
              <a:t> </a:t>
            </a:r>
            <a:r>
              <a:rPr spc="-570" dirty="0">
                <a:solidFill>
                  <a:srgbClr val="39C183"/>
                </a:solidFill>
              </a:rPr>
              <a:t>БЮДЖЕТНЫХ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6907"/>
            <a:ext cx="204279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380" dirty="0">
                <a:solidFill>
                  <a:srgbClr val="39C183"/>
                </a:solidFill>
                <a:latin typeface="Verdana"/>
                <a:cs typeface="Verdana"/>
              </a:rPr>
              <a:t>СРЕДСТВ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90" y="1458849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10" dirty="0">
                <a:latin typeface="Verdana"/>
                <a:cs typeface="Verdana"/>
              </a:rPr>
              <a:t>орган </a:t>
            </a:r>
            <a:r>
              <a:rPr sz="1600" spc="-5" dirty="0">
                <a:latin typeface="Verdana"/>
                <a:cs typeface="Verdana"/>
              </a:rPr>
              <a:t>либо </a:t>
            </a:r>
            <a:r>
              <a:rPr sz="1600" spc="-10" dirty="0">
                <a:latin typeface="Verdana"/>
                <a:cs typeface="Verdana"/>
              </a:rPr>
              <a:t>находящееся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-35" dirty="0">
                <a:latin typeface="Verdana"/>
                <a:cs typeface="Verdana"/>
              </a:rPr>
              <a:t>ведении </a:t>
            </a:r>
            <a:r>
              <a:rPr sz="1600" spc="-10" dirty="0">
                <a:latin typeface="Verdana"/>
                <a:cs typeface="Verdana"/>
              </a:rPr>
              <a:t>данного </a:t>
            </a:r>
            <a:r>
              <a:rPr sz="1600" spc="30" dirty="0">
                <a:latin typeface="Verdana"/>
                <a:cs typeface="Verdana"/>
              </a:rPr>
              <a:t>органа</a:t>
            </a:r>
            <a:r>
              <a:rPr sz="1600" spc="-330" dirty="0">
                <a:latin typeface="Verdana"/>
                <a:cs typeface="Verdana"/>
              </a:rPr>
              <a:t> </a:t>
            </a:r>
            <a:r>
              <a:rPr sz="1600" spc="-10" dirty="0">
                <a:latin typeface="Verdana"/>
                <a:cs typeface="Verdana"/>
              </a:rPr>
              <a:t>казенное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702689"/>
            <a:ext cx="66592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507490" algn="l"/>
                <a:tab pos="2536190" algn="l"/>
                <a:tab pos="3399154" algn="l"/>
                <a:tab pos="4203700" algn="l"/>
                <a:tab pos="5680710" algn="l"/>
              </a:tabLst>
            </a:pPr>
            <a:r>
              <a:rPr sz="1600" spc="-30" dirty="0">
                <a:latin typeface="Verdana"/>
                <a:cs typeface="Verdana"/>
              </a:rPr>
              <a:t>учреждение,	которые	</a:t>
            </a:r>
            <a:r>
              <a:rPr sz="1600" spc="25" dirty="0">
                <a:latin typeface="Verdana"/>
                <a:cs typeface="Verdana"/>
              </a:rPr>
              <a:t>имеют	</a:t>
            </a:r>
            <a:r>
              <a:rPr sz="1600" dirty="0">
                <a:latin typeface="Verdana"/>
                <a:cs typeface="Verdana"/>
              </a:rPr>
              <a:t>право	</a:t>
            </a:r>
            <a:r>
              <a:rPr sz="1600" spc="-10" dirty="0">
                <a:latin typeface="Verdana"/>
                <a:cs typeface="Verdana"/>
              </a:rPr>
              <a:t>расходовать	</a:t>
            </a:r>
            <a:r>
              <a:rPr sz="1600" spc="25" dirty="0">
                <a:latin typeface="Verdana"/>
                <a:cs typeface="Verdana"/>
              </a:rPr>
              <a:t>средства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88" y="1946529"/>
            <a:ext cx="9550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5" dirty="0">
                <a:latin typeface="Verdana"/>
                <a:cs typeface="Verdana"/>
              </a:rPr>
              <a:t>бю</a:t>
            </a:r>
            <a:r>
              <a:rPr sz="1600" dirty="0">
                <a:latin typeface="Verdana"/>
                <a:cs typeface="Verdana"/>
              </a:rPr>
              <a:t>д</a:t>
            </a:r>
            <a:r>
              <a:rPr sz="1600" spc="15" dirty="0">
                <a:latin typeface="Verdana"/>
                <a:cs typeface="Verdana"/>
              </a:rPr>
              <a:t>ж</a:t>
            </a:r>
            <a:r>
              <a:rPr sz="1600" dirty="0">
                <a:latin typeface="Verdana"/>
                <a:cs typeface="Verdana"/>
              </a:rPr>
              <a:t>е</a:t>
            </a:r>
            <a:r>
              <a:rPr sz="1600" spc="-30" dirty="0">
                <a:latin typeface="Verdana"/>
                <a:cs typeface="Verdana"/>
              </a:rPr>
              <a:t>та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27583" y="2492882"/>
            <a:ext cx="6409055" cy="2088514"/>
          </a:xfrm>
          <a:custGeom>
            <a:avLst/>
            <a:gdLst/>
            <a:ahLst/>
            <a:cxnLst/>
            <a:rect l="l" t="t" r="r" b="b"/>
            <a:pathLst>
              <a:path w="6409055" h="2088514">
                <a:moveTo>
                  <a:pt x="0" y="2088261"/>
                </a:moveTo>
                <a:lnTo>
                  <a:pt x="6408674" y="2088261"/>
                </a:lnTo>
                <a:lnTo>
                  <a:pt x="6408674" y="0"/>
                </a:lnTo>
                <a:lnTo>
                  <a:pt x="0" y="0"/>
                </a:lnTo>
                <a:lnTo>
                  <a:pt x="0" y="2088261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62799" y="2605532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89" h="720089">
                <a:moveTo>
                  <a:pt x="360032" y="0"/>
                </a:moveTo>
                <a:lnTo>
                  <a:pt x="311177" y="3286"/>
                </a:lnTo>
                <a:lnTo>
                  <a:pt x="264320" y="12858"/>
                </a:lnTo>
                <a:lnTo>
                  <a:pt x="219889" y="28289"/>
                </a:lnTo>
                <a:lnTo>
                  <a:pt x="178315" y="49149"/>
                </a:lnTo>
                <a:lnTo>
                  <a:pt x="140025" y="75009"/>
                </a:lnTo>
                <a:lnTo>
                  <a:pt x="105449" y="105441"/>
                </a:lnTo>
                <a:lnTo>
                  <a:pt x="75016" y="140017"/>
                </a:lnTo>
                <a:lnTo>
                  <a:pt x="49154" y="178308"/>
                </a:lnTo>
                <a:lnTo>
                  <a:pt x="28292" y="219884"/>
                </a:lnTo>
                <a:lnTo>
                  <a:pt x="12860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6" y="580072"/>
                </a:lnTo>
                <a:lnTo>
                  <a:pt x="105449" y="614648"/>
                </a:lnTo>
                <a:lnTo>
                  <a:pt x="140025" y="645080"/>
                </a:lnTo>
                <a:lnTo>
                  <a:pt x="178315" y="670941"/>
                </a:lnTo>
                <a:lnTo>
                  <a:pt x="219889" y="691800"/>
                </a:lnTo>
                <a:lnTo>
                  <a:pt x="264320" y="707231"/>
                </a:lnTo>
                <a:lnTo>
                  <a:pt x="311177" y="716803"/>
                </a:lnTo>
                <a:lnTo>
                  <a:pt x="360032" y="720089"/>
                </a:lnTo>
                <a:lnTo>
                  <a:pt x="408895" y="716803"/>
                </a:lnTo>
                <a:lnTo>
                  <a:pt x="455758" y="707231"/>
                </a:lnTo>
                <a:lnTo>
                  <a:pt x="500192" y="691800"/>
                </a:lnTo>
                <a:lnTo>
                  <a:pt x="541769" y="670941"/>
                </a:lnTo>
                <a:lnTo>
                  <a:pt x="580059" y="645080"/>
                </a:lnTo>
                <a:lnTo>
                  <a:pt x="614635" y="614648"/>
                </a:lnTo>
                <a:lnTo>
                  <a:pt x="645067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7" y="140017"/>
                </a:lnTo>
                <a:lnTo>
                  <a:pt x="614635" y="105441"/>
                </a:lnTo>
                <a:lnTo>
                  <a:pt x="580059" y="75009"/>
                </a:lnTo>
                <a:lnTo>
                  <a:pt x="541769" y="49149"/>
                </a:lnTo>
                <a:lnTo>
                  <a:pt x="500192" y="28289"/>
                </a:lnTo>
                <a:lnTo>
                  <a:pt x="455758" y="12858"/>
                </a:lnTo>
                <a:lnTo>
                  <a:pt x="408895" y="3286"/>
                </a:lnTo>
                <a:lnTo>
                  <a:pt x="360032" y="0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42809" y="2745549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770634" y="2595499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70634" y="2778379"/>
            <a:ext cx="5314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25" dirty="0">
                <a:latin typeface="Verdana"/>
                <a:cs typeface="Verdana"/>
              </a:rPr>
              <a:t>власти </a:t>
            </a:r>
            <a:r>
              <a:rPr sz="1200" i="1" spc="-20" dirty="0">
                <a:latin typeface="Verdana"/>
                <a:cs typeface="Verdana"/>
              </a:rPr>
              <a:t>(государственный </a:t>
            </a:r>
            <a:r>
              <a:rPr sz="1200" i="1" spc="-30" dirty="0">
                <a:latin typeface="Verdana"/>
                <a:cs typeface="Verdana"/>
              </a:rPr>
              <a:t>орган),</a:t>
            </a:r>
            <a:r>
              <a:rPr sz="1200" i="1" spc="95" dirty="0">
                <a:latin typeface="Verdana"/>
                <a:cs typeface="Verdana"/>
              </a:rPr>
              <a:t> </a:t>
            </a:r>
            <a:r>
              <a:rPr sz="1200" i="1" spc="5" dirty="0">
                <a:latin typeface="Verdana"/>
                <a:cs typeface="Verdana"/>
              </a:rPr>
              <a:t>орган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70634" y="2961260"/>
            <a:ext cx="5314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62990" algn="l"/>
                <a:tab pos="2609850" algn="l"/>
                <a:tab pos="3966210" algn="l"/>
                <a:tab pos="4847590" algn="l"/>
              </a:tabLst>
            </a:pP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45" dirty="0">
                <a:latin typeface="Verdana"/>
                <a:cs typeface="Verdana"/>
              </a:rPr>
              <a:t>пр</a:t>
            </a:r>
            <a:r>
              <a:rPr sz="1200" i="1" spc="30" dirty="0">
                <a:latin typeface="Verdana"/>
                <a:cs typeface="Verdana"/>
              </a:rPr>
              <a:t>а</a:t>
            </a:r>
            <a:r>
              <a:rPr sz="1200" i="1" spc="-140" dirty="0">
                <a:latin typeface="Verdana"/>
                <a:cs typeface="Verdana"/>
              </a:rPr>
              <a:t>вл</a:t>
            </a:r>
            <a:r>
              <a:rPr sz="1200" i="1" spc="-45" dirty="0">
                <a:latin typeface="Verdana"/>
                <a:cs typeface="Verdana"/>
              </a:rPr>
              <a:t>ения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30" dirty="0">
                <a:latin typeface="Verdana"/>
                <a:cs typeface="Verdana"/>
              </a:rPr>
              <a:t>д</a:t>
            </a:r>
            <a:r>
              <a:rPr sz="1200" i="1" spc="20" dirty="0">
                <a:latin typeface="Verdana"/>
                <a:cs typeface="Verdana"/>
              </a:rPr>
              <a:t>а</a:t>
            </a:r>
            <a:r>
              <a:rPr sz="1200" i="1" spc="-5" dirty="0">
                <a:latin typeface="Verdana"/>
                <a:cs typeface="Verdana"/>
              </a:rPr>
              <a:t>рственны</a:t>
            </a:r>
            <a:r>
              <a:rPr sz="1200" i="1" dirty="0">
                <a:latin typeface="Verdana"/>
                <a:cs typeface="Verdana"/>
              </a:rPr>
              <a:t>м	</a:t>
            </a:r>
            <a:r>
              <a:rPr sz="1200" i="1" spc="-15" dirty="0">
                <a:latin typeface="Verdana"/>
                <a:cs typeface="Verdana"/>
              </a:rPr>
              <a:t>вне</a:t>
            </a:r>
            <a:r>
              <a:rPr sz="1200" i="1" spc="-10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10" dirty="0">
                <a:latin typeface="Verdana"/>
                <a:cs typeface="Verdana"/>
              </a:rPr>
              <a:t>ным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280" dirty="0">
                <a:latin typeface="Verdana"/>
                <a:cs typeface="Verdana"/>
              </a:rPr>
              <a:t>ф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40" dirty="0">
                <a:latin typeface="Verdana"/>
                <a:cs typeface="Verdana"/>
              </a:rPr>
              <a:t>н</a:t>
            </a:r>
            <a:r>
              <a:rPr sz="1200" i="1" spc="-25" dirty="0">
                <a:latin typeface="Verdana"/>
                <a:cs typeface="Verdana"/>
              </a:rPr>
              <a:t>д</a:t>
            </a:r>
            <a:r>
              <a:rPr sz="1200" i="1" spc="60" dirty="0">
                <a:latin typeface="Verdana"/>
                <a:cs typeface="Verdana"/>
              </a:rPr>
              <a:t>о</a:t>
            </a:r>
            <a:r>
              <a:rPr sz="1200" i="1" spc="170" dirty="0">
                <a:latin typeface="Verdana"/>
                <a:cs typeface="Verdana"/>
              </a:rPr>
              <a:t>м</a:t>
            </a:r>
            <a:r>
              <a:rPr sz="1200" i="1" spc="-105" dirty="0">
                <a:latin typeface="Verdana"/>
                <a:cs typeface="Verdana"/>
              </a:rPr>
              <a:t>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45" dirty="0">
                <a:latin typeface="Verdana"/>
                <a:cs typeface="Verdana"/>
              </a:rPr>
              <a:t>рг</a:t>
            </a:r>
            <a:r>
              <a:rPr sz="1200" i="1" spc="100" dirty="0">
                <a:latin typeface="Verdana"/>
                <a:cs typeface="Verdana"/>
              </a:rPr>
              <a:t>а</a:t>
            </a:r>
            <a:r>
              <a:rPr sz="1200" i="1" spc="-35" dirty="0">
                <a:latin typeface="Verdana"/>
                <a:cs typeface="Verdana"/>
              </a:rPr>
              <a:t>н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70634" y="3144140"/>
            <a:ext cx="531304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97890" algn="l"/>
                <a:tab pos="2416175" algn="l"/>
                <a:tab pos="3173730" algn="l"/>
                <a:tab pos="3999865" algn="l"/>
              </a:tabLst>
            </a:pPr>
            <a:r>
              <a:rPr sz="1200" i="1" spc="25" dirty="0">
                <a:latin typeface="Verdana"/>
                <a:cs typeface="Verdana"/>
              </a:rPr>
              <a:t>местного	</a:t>
            </a:r>
            <a:r>
              <a:rPr sz="1200" i="1" spc="-5" dirty="0">
                <a:latin typeface="Verdana"/>
                <a:cs typeface="Verdana"/>
              </a:rPr>
              <a:t>самоуправления,	</a:t>
            </a:r>
            <a:r>
              <a:rPr sz="1200" i="1" spc="5" dirty="0">
                <a:latin typeface="Verdana"/>
                <a:cs typeface="Verdana"/>
              </a:rPr>
              <a:t>орган	</a:t>
            </a:r>
            <a:r>
              <a:rPr sz="1200" i="1" spc="35" dirty="0">
                <a:latin typeface="Verdana"/>
                <a:cs typeface="Verdana"/>
              </a:rPr>
              <a:t>местной	</a:t>
            </a:r>
            <a:r>
              <a:rPr sz="1200" i="1" spc="10" dirty="0">
                <a:latin typeface="Verdana"/>
                <a:cs typeface="Verdana"/>
              </a:rPr>
              <a:t>администрации,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70634" y="3327273"/>
            <a:ext cx="53181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Verdana"/>
                <a:cs typeface="Verdana"/>
              </a:rPr>
              <a:t>находящееся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25" dirty="0">
                <a:latin typeface="Verdana"/>
                <a:cs typeface="Verdana"/>
              </a:rPr>
              <a:t>ведении </a:t>
            </a:r>
            <a:r>
              <a:rPr sz="1200" i="1" spc="-50" dirty="0">
                <a:latin typeface="Verdana"/>
                <a:cs typeface="Verdana"/>
              </a:rPr>
              <a:t>главного </a:t>
            </a:r>
            <a:r>
              <a:rPr sz="1200" i="1" spc="-15" dirty="0">
                <a:latin typeface="Verdana"/>
                <a:cs typeface="Verdana"/>
              </a:rPr>
              <a:t>распорядителя</a:t>
            </a:r>
            <a:r>
              <a:rPr sz="1200" i="1" spc="-35" dirty="0">
                <a:latin typeface="Verdana"/>
                <a:cs typeface="Verdana"/>
              </a:rPr>
              <a:t> </a:t>
            </a:r>
            <a:r>
              <a:rPr sz="1200" i="1" spc="-25" dirty="0">
                <a:latin typeface="Verdana"/>
                <a:cs typeface="Verdana"/>
              </a:rPr>
              <a:t>(распорядителя)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70634" y="3510154"/>
            <a:ext cx="53168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544060" algn="l"/>
              </a:tabLst>
            </a:pPr>
            <a:r>
              <a:rPr sz="1200" i="1" spc="-35" dirty="0">
                <a:latin typeface="Verdana"/>
                <a:cs typeface="Verdana"/>
              </a:rPr>
              <a:t>бюджетных  </a:t>
            </a:r>
            <a:r>
              <a:rPr sz="1200" i="1" spc="15" dirty="0">
                <a:latin typeface="Verdana"/>
                <a:cs typeface="Verdana"/>
              </a:rPr>
              <a:t>средств  </a:t>
            </a:r>
            <a:r>
              <a:rPr sz="1200" i="1" spc="-5" dirty="0">
                <a:latin typeface="Verdana"/>
                <a:cs typeface="Verdana"/>
              </a:rPr>
              <a:t>казенное</a:t>
            </a:r>
            <a:r>
              <a:rPr sz="1200" i="1" spc="50" dirty="0">
                <a:latin typeface="Verdana"/>
                <a:cs typeface="Verdana"/>
              </a:rPr>
              <a:t> </a:t>
            </a:r>
            <a:r>
              <a:rPr sz="1200" i="1" spc="-25" dirty="0">
                <a:latin typeface="Verdana"/>
                <a:cs typeface="Verdana"/>
              </a:rPr>
              <a:t>учреждение,</a:t>
            </a:r>
            <a:r>
              <a:rPr sz="1200" i="1" spc="300" dirty="0">
                <a:latin typeface="Verdana"/>
                <a:cs typeface="Verdana"/>
              </a:rPr>
              <a:t> </a:t>
            </a:r>
            <a:r>
              <a:rPr sz="1200" i="1" spc="45" dirty="0">
                <a:latin typeface="Verdana"/>
                <a:cs typeface="Verdana"/>
              </a:rPr>
              <a:t>имеющие	</a:t>
            </a:r>
            <a:r>
              <a:rPr sz="1200" i="1" spc="5" dirty="0">
                <a:latin typeface="Verdana"/>
                <a:cs typeface="Verdana"/>
              </a:rPr>
              <a:t>право</a:t>
            </a:r>
            <a:r>
              <a:rPr sz="1200" i="1" spc="195" dirty="0">
                <a:latin typeface="Verdana"/>
                <a:cs typeface="Verdana"/>
              </a:rPr>
              <a:t> </a:t>
            </a:r>
            <a:r>
              <a:rPr sz="1200" i="1" spc="40" dirty="0">
                <a:latin typeface="Verdana"/>
                <a:cs typeface="Verdana"/>
              </a:rPr>
              <a:t>на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70634" y="3693033"/>
            <a:ext cx="5314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35" dirty="0">
                <a:latin typeface="Verdana"/>
                <a:cs typeface="Verdana"/>
              </a:rPr>
              <a:t>принятие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85" dirty="0">
                <a:latin typeface="Verdana"/>
                <a:cs typeface="Verdana"/>
              </a:rPr>
              <a:t>(или) </a:t>
            </a:r>
            <a:r>
              <a:rPr sz="1200" i="1" dirty="0">
                <a:latin typeface="Verdana"/>
                <a:cs typeface="Verdana"/>
              </a:rPr>
              <a:t>исполнение </a:t>
            </a:r>
            <a:r>
              <a:rPr sz="1200" i="1" spc="-35" dirty="0">
                <a:latin typeface="Verdana"/>
                <a:cs typeface="Verdana"/>
              </a:rPr>
              <a:t>бюджетных </a:t>
            </a:r>
            <a:r>
              <a:rPr sz="1200" i="1" spc="-40" dirty="0">
                <a:latin typeface="Verdana"/>
                <a:cs typeface="Verdana"/>
              </a:rPr>
              <a:t>обязательств </a:t>
            </a:r>
            <a:r>
              <a:rPr sz="1200" i="1" spc="-20" dirty="0">
                <a:latin typeface="Verdana"/>
                <a:cs typeface="Verdana"/>
              </a:rPr>
              <a:t>от</a:t>
            </a:r>
            <a:r>
              <a:rPr sz="1200" i="1" spc="-65" dirty="0">
                <a:latin typeface="Verdana"/>
                <a:cs typeface="Verdana"/>
              </a:rPr>
              <a:t> </a:t>
            </a:r>
            <a:r>
              <a:rPr sz="1200" i="1" spc="30" dirty="0">
                <a:latin typeface="Verdana"/>
                <a:cs typeface="Verdana"/>
              </a:rPr>
              <a:t>имени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70634" y="3875914"/>
            <a:ext cx="5316220" cy="558871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algn="just">
              <a:lnSpc>
                <a:spcPct val="98300"/>
              </a:lnSpc>
              <a:spcBef>
                <a:spcPts val="125"/>
              </a:spcBef>
            </a:pPr>
            <a:r>
              <a:rPr sz="1200" i="1" spc="-40" dirty="0">
                <a:latin typeface="Verdana"/>
                <a:cs typeface="Verdana"/>
              </a:rPr>
              <a:t>публично-правового </a:t>
            </a:r>
            <a:r>
              <a:rPr sz="1200" i="1" spc="-5" dirty="0">
                <a:latin typeface="Verdana"/>
                <a:cs typeface="Verdana"/>
              </a:rPr>
              <a:t>образования </a:t>
            </a:r>
            <a:r>
              <a:rPr sz="1200" i="1" spc="-10" dirty="0">
                <a:latin typeface="Verdana"/>
                <a:cs typeface="Verdana"/>
              </a:rPr>
              <a:t>за </a:t>
            </a:r>
            <a:r>
              <a:rPr sz="1200" i="1" spc="-15" dirty="0">
                <a:latin typeface="Verdana"/>
                <a:cs typeface="Verdana"/>
              </a:rPr>
              <a:t>счет </a:t>
            </a:r>
            <a:r>
              <a:rPr sz="1200" i="1" spc="15" dirty="0">
                <a:latin typeface="Verdana"/>
                <a:cs typeface="Verdana"/>
              </a:rPr>
              <a:t>средств  </a:t>
            </a:r>
            <a:r>
              <a:rPr sz="1200" i="1" spc="-10" dirty="0">
                <a:latin typeface="Verdana"/>
                <a:cs typeface="Verdana"/>
              </a:rPr>
              <a:t>соответствующего </a:t>
            </a:r>
            <a:r>
              <a:rPr sz="1200" i="1" spc="-5" dirty="0">
                <a:latin typeface="Verdana"/>
                <a:cs typeface="Verdana"/>
              </a:rPr>
              <a:t>бюджета, </a:t>
            </a:r>
            <a:r>
              <a:rPr sz="1200" i="1" spc="10" dirty="0">
                <a:latin typeface="Verdana"/>
                <a:cs typeface="Verdana"/>
              </a:rPr>
              <a:t>если </a:t>
            </a:r>
            <a:r>
              <a:rPr sz="1200" i="1" spc="15" dirty="0">
                <a:latin typeface="Verdana"/>
                <a:cs typeface="Verdana"/>
              </a:rPr>
              <a:t>иное не </a:t>
            </a:r>
            <a:r>
              <a:rPr sz="1200" i="1" spc="-10" dirty="0">
                <a:latin typeface="Verdana"/>
                <a:cs typeface="Verdana"/>
              </a:rPr>
              <a:t>установлено</a:t>
            </a:r>
            <a:r>
              <a:rPr sz="1200" i="1" spc="-285" dirty="0">
                <a:latin typeface="Verdana"/>
                <a:cs typeface="Verdana"/>
              </a:rPr>
              <a:t> </a:t>
            </a:r>
            <a:r>
              <a:rPr sz="1200" i="1" spc="-50" dirty="0">
                <a:latin typeface="Verdana"/>
                <a:cs typeface="Verdana"/>
              </a:rPr>
              <a:t>Бюджетный  </a:t>
            </a:r>
            <a:r>
              <a:rPr sz="1200" i="1" spc="30" dirty="0">
                <a:latin typeface="Verdana"/>
                <a:cs typeface="Verdana"/>
              </a:rPr>
              <a:t>кодексом</a:t>
            </a:r>
            <a:r>
              <a:rPr sz="1200" i="1" spc="6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9C18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1744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40143" y="753491"/>
            <a:ext cx="1441451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3440" dirty="0">
                <a:solidFill>
                  <a:srgbClr val="E9EBEE"/>
                </a:solidFill>
                <a:latin typeface="Verdana"/>
                <a:cs typeface="Verdana"/>
              </a:rPr>
              <a:t>Р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666699"/>
                </a:solidFill>
                <a:latin typeface="Verdana"/>
                <a:cs typeface="Verdana"/>
              </a:rPr>
              <a:t>21</a:t>
            </a:r>
            <a:endParaRPr sz="1600" dirty="0">
              <a:solidFill>
                <a:srgbClr val="6666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90" y="358266"/>
            <a:ext cx="295973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0" dirty="0">
                <a:solidFill>
                  <a:srgbClr val="5C6E7D"/>
                </a:solidFill>
              </a:rPr>
              <a:t>РАСХОДНЫЕ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6907"/>
            <a:ext cx="36798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05" dirty="0">
                <a:solidFill>
                  <a:srgbClr val="5C6E7D"/>
                </a:solidFill>
                <a:latin typeface="Verdana"/>
                <a:cs typeface="Verdana"/>
              </a:rPr>
              <a:t>ОБЯЗАТЕЛЬСТВА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9" y="1458849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35" dirty="0">
                <a:latin typeface="Verdana"/>
                <a:cs typeface="Verdana"/>
              </a:rPr>
              <a:t>обязанность </a:t>
            </a:r>
            <a:r>
              <a:rPr sz="1600" spc="-20" dirty="0">
                <a:latin typeface="Verdana"/>
                <a:cs typeface="Verdana"/>
              </a:rPr>
              <a:t>субъекта </a:t>
            </a:r>
            <a:r>
              <a:rPr sz="1600" spc="-30" dirty="0">
                <a:latin typeface="Verdana"/>
                <a:cs typeface="Verdana"/>
              </a:rPr>
              <a:t>РФ, </a:t>
            </a:r>
            <a:r>
              <a:rPr sz="1600" spc="-20" dirty="0">
                <a:latin typeface="Verdana"/>
                <a:cs typeface="Verdana"/>
              </a:rPr>
              <a:t>муниципального </a:t>
            </a:r>
            <a:r>
              <a:rPr sz="1600" spc="-15" dirty="0">
                <a:latin typeface="Verdana"/>
                <a:cs typeface="Verdana"/>
              </a:rPr>
              <a:t>образования</a:t>
            </a:r>
            <a:r>
              <a:rPr sz="1600" spc="195" dirty="0">
                <a:latin typeface="Verdana"/>
                <a:cs typeface="Verdana"/>
              </a:rPr>
              <a:t> </a:t>
            </a:r>
            <a:r>
              <a:rPr sz="1600" spc="-5" dirty="0">
                <a:latin typeface="Verdana"/>
                <a:cs typeface="Verdana"/>
              </a:rPr>
              <a:t>либо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702689"/>
            <a:ext cx="665988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82065" algn="l"/>
                <a:tab pos="2733040" algn="l"/>
                <a:tab pos="4351655" algn="l"/>
                <a:tab pos="5901690" algn="l"/>
              </a:tabLst>
            </a:pPr>
            <a:r>
              <a:rPr sz="1600" spc="-30" dirty="0">
                <a:latin typeface="Verdana"/>
                <a:cs typeface="Verdana"/>
              </a:rPr>
              <a:t>казенного	</a:t>
            </a:r>
            <a:r>
              <a:rPr sz="1600" spc="-55" dirty="0">
                <a:latin typeface="Verdana"/>
                <a:cs typeface="Verdana"/>
              </a:rPr>
              <a:t>учреждения	</a:t>
            </a:r>
            <a:r>
              <a:rPr sz="1600" spc="-30" dirty="0">
                <a:latin typeface="Verdana"/>
                <a:cs typeface="Verdana"/>
              </a:rPr>
              <a:t>предоставить	</a:t>
            </a:r>
            <a:r>
              <a:rPr sz="1600" spc="25" dirty="0">
                <a:latin typeface="Verdana"/>
                <a:cs typeface="Verdana"/>
              </a:rPr>
              <a:t>физическим	</a:t>
            </a:r>
            <a:r>
              <a:rPr sz="1600" spc="20" dirty="0">
                <a:latin typeface="Verdana"/>
                <a:cs typeface="Verdana"/>
              </a:rPr>
              <a:t>лицам,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90" y="1946529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5" dirty="0">
                <a:latin typeface="Verdana"/>
                <a:cs typeface="Verdana"/>
              </a:rPr>
              <a:t>организациям либо </a:t>
            </a:r>
            <a:r>
              <a:rPr sz="1600" spc="5" dirty="0">
                <a:latin typeface="Verdana"/>
                <a:cs typeface="Verdana"/>
              </a:rPr>
              <a:t>другому </a:t>
            </a:r>
            <a:r>
              <a:rPr sz="1600" spc="-35" dirty="0">
                <a:latin typeface="Verdana"/>
                <a:cs typeface="Verdana"/>
              </a:rPr>
              <a:t>бюджету </a:t>
            </a:r>
            <a:r>
              <a:rPr sz="1600" spc="-25" dirty="0">
                <a:latin typeface="Verdana"/>
                <a:cs typeface="Verdana"/>
              </a:rPr>
              <a:t>денежные </a:t>
            </a:r>
            <a:r>
              <a:rPr sz="1600" spc="30" dirty="0">
                <a:latin typeface="Verdana"/>
                <a:cs typeface="Verdana"/>
              </a:rPr>
              <a:t>средства</a:t>
            </a:r>
            <a:r>
              <a:rPr sz="1600" spc="225" dirty="0">
                <a:latin typeface="Verdana"/>
                <a:cs typeface="Verdana"/>
              </a:rPr>
              <a:t> </a:t>
            </a:r>
            <a:r>
              <a:rPr sz="1600" spc="-105" dirty="0">
                <a:latin typeface="Verdana"/>
                <a:cs typeface="Verdana"/>
              </a:rPr>
              <a:t>из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86790" y="2190369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235075" algn="l"/>
                <a:tab pos="1727200" algn="l"/>
                <a:tab pos="2058035" algn="l"/>
                <a:tab pos="3629660" algn="l"/>
                <a:tab pos="3996690" algn="l"/>
                <a:tab pos="5312410" algn="l"/>
              </a:tabLst>
            </a:pPr>
            <a:r>
              <a:rPr sz="1600" spc="-20" dirty="0">
                <a:latin typeface="Verdana"/>
                <a:cs typeface="Verdana"/>
              </a:rPr>
              <a:t>бюджета,	</a:t>
            </a:r>
            <a:r>
              <a:rPr sz="1600" spc="5" dirty="0">
                <a:latin typeface="Verdana"/>
                <a:cs typeface="Verdana"/>
              </a:rPr>
              <a:t>но	</a:t>
            </a:r>
            <a:r>
              <a:rPr sz="1600" spc="-204" dirty="0">
                <a:latin typeface="Verdana"/>
                <a:cs typeface="Verdana"/>
              </a:rPr>
              <a:t>в	</a:t>
            </a:r>
            <a:r>
              <a:rPr sz="1600" spc="-40" dirty="0">
                <a:latin typeface="Verdana"/>
                <a:cs typeface="Verdana"/>
              </a:rPr>
              <a:t>соответствии	</a:t>
            </a:r>
            <a:r>
              <a:rPr sz="1600" spc="175" dirty="0">
                <a:latin typeface="Verdana"/>
                <a:cs typeface="Verdana"/>
              </a:rPr>
              <a:t>с	</a:t>
            </a:r>
            <a:r>
              <a:rPr sz="1600" spc="5" dirty="0">
                <a:latin typeface="Verdana"/>
                <a:cs typeface="Verdana"/>
              </a:rPr>
              <a:t>законами,	</a:t>
            </a:r>
            <a:r>
              <a:rPr sz="1600" spc="-10" dirty="0">
                <a:latin typeface="Verdana"/>
                <a:cs typeface="Verdana"/>
              </a:rPr>
              <a:t>нормативно-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6789" y="2434209"/>
            <a:ext cx="417385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" dirty="0">
                <a:latin typeface="Verdana"/>
                <a:cs typeface="Verdana"/>
              </a:rPr>
              <a:t>правовыми </a:t>
            </a:r>
            <a:r>
              <a:rPr sz="1600" spc="25" dirty="0">
                <a:latin typeface="Verdana"/>
                <a:cs typeface="Verdana"/>
              </a:rPr>
              <a:t>актами </a:t>
            </a:r>
            <a:r>
              <a:rPr sz="1600" spc="-5" dirty="0">
                <a:latin typeface="Verdana"/>
                <a:cs typeface="Verdana"/>
              </a:rPr>
              <a:t>либо</a:t>
            </a:r>
            <a:r>
              <a:rPr sz="1600" spc="-350" dirty="0">
                <a:latin typeface="Verdana"/>
                <a:cs typeface="Verdana"/>
              </a:rPr>
              <a:t> </a:t>
            </a:r>
            <a:r>
              <a:rPr sz="1600" spc="10" dirty="0">
                <a:latin typeface="Verdana"/>
                <a:cs typeface="Verdana"/>
              </a:rPr>
              <a:t>соглашениями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7583" y="3284982"/>
            <a:ext cx="6409055" cy="2088514"/>
          </a:xfrm>
          <a:custGeom>
            <a:avLst/>
            <a:gdLst/>
            <a:ahLst/>
            <a:cxnLst/>
            <a:rect l="l" t="t" r="r" b="b"/>
            <a:pathLst>
              <a:path w="6409055" h="2088514">
                <a:moveTo>
                  <a:pt x="0" y="2088261"/>
                </a:moveTo>
                <a:lnTo>
                  <a:pt x="6408674" y="2088261"/>
                </a:lnTo>
                <a:lnTo>
                  <a:pt x="6408674" y="0"/>
                </a:lnTo>
                <a:lnTo>
                  <a:pt x="0" y="0"/>
                </a:lnTo>
                <a:lnTo>
                  <a:pt x="0" y="2088261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2799" y="3397630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89" h="720089">
                <a:moveTo>
                  <a:pt x="360032" y="0"/>
                </a:moveTo>
                <a:lnTo>
                  <a:pt x="311177" y="3286"/>
                </a:lnTo>
                <a:lnTo>
                  <a:pt x="264320" y="12858"/>
                </a:lnTo>
                <a:lnTo>
                  <a:pt x="219889" y="28289"/>
                </a:lnTo>
                <a:lnTo>
                  <a:pt x="178315" y="49149"/>
                </a:lnTo>
                <a:lnTo>
                  <a:pt x="140025" y="75009"/>
                </a:lnTo>
                <a:lnTo>
                  <a:pt x="105449" y="105441"/>
                </a:lnTo>
                <a:lnTo>
                  <a:pt x="75016" y="140017"/>
                </a:lnTo>
                <a:lnTo>
                  <a:pt x="49154" y="178308"/>
                </a:lnTo>
                <a:lnTo>
                  <a:pt x="28292" y="219884"/>
                </a:lnTo>
                <a:lnTo>
                  <a:pt x="12860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6" y="580072"/>
                </a:lnTo>
                <a:lnTo>
                  <a:pt x="105449" y="614648"/>
                </a:lnTo>
                <a:lnTo>
                  <a:pt x="140025" y="645080"/>
                </a:lnTo>
                <a:lnTo>
                  <a:pt x="178315" y="670941"/>
                </a:lnTo>
                <a:lnTo>
                  <a:pt x="219889" y="691800"/>
                </a:lnTo>
                <a:lnTo>
                  <a:pt x="264320" y="707231"/>
                </a:lnTo>
                <a:lnTo>
                  <a:pt x="311177" y="716803"/>
                </a:lnTo>
                <a:lnTo>
                  <a:pt x="360032" y="720090"/>
                </a:lnTo>
                <a:lnTo>
                  <a:pt x="408895" y="716803"/>
                </a:lnTo>
                <a:lnTo>
                  <a:pt x="455758" y="707231"/>
                </a:lnTo>
                <a:lnTo>
                  <a:pt x="500192" y="691800"/>
                </a:lnTo>
                <a:lnTo>
                  <a:pt x="541769" y="670941"/>
                </a:lnTo>
                <a:lnTo>
                  <a:pt x="580059" y="645080"/>
                </a:lnTo>
                <a:lnTo>
                  <a:pt x="614635" y="614648"/>
                </a:lnTo>
                <a:lnTo>
                  <a:pt x="645067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7" y="140017"/>
                </a:lnTo>
                <a:lnTo>
                  <a:pt x="614635" y="105441"/>
                </a:lnTo>
                <a:lnTo>
                  <a:pt x="580059" y="75009"/>
                </a:lnTo>
                <a:lnTo>
                  <a:pt x="541769" y="49149"/>
                </a:lnTo>
                <a:lnTo>
                  <a:pt x="500192" y="28289"/>
                </a:lnTo>
                <a:lnTo>
                  <a:pt x="455758" y="12858"/>
                </a:lnTo>
                <a:lnTo>
                  <a:pt x="408895" y="3286"/>
                </a:lnTo>
                <a:lnTo>
                  <a:pt x="360032" y="0"/>
                </a:lnTo>
                <a:close/>
              </a:path>
            </a:pathLst>
          </a:custGeom>
          <a:solidFill>
            <a:srgbClr val="5C6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42809" y="3537648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770634" y="3387598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70633" y="3570478"/>
            <a:ext cx="53136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15" dirty="0">
                <a:latin typeface="Verdana"/>
                <a:cs typeface="Verdana"/>
              </a:rPr>
              <a:t>обусловленные </a:t>
            </a:r>
            <a:r>
              <a:rPr sz="1200" i="1" dirty="0">
                <a:latin typeface="Verdana"/>
                <a:cs typeface="Verdana"/>
              </a:rPr>
              <a:t>законом, </a:t>
            </a:r>
            <a:r>
              <a:rPr sz="1200" i="1" spc="-5" dirty="0">
                <a:latin typeface="Verdana"/>
                <a:cs typeface="Verdana"/>
              </a:rPr>
              <a:t>иным </a:t>
            </a:r>
            <a:r>
              <a:rPr sz="1200" i="1" spc="5" dirty="0">
                <a:latin typeface="Verdana"/>
                <a:cs typeface="Verdana"/>
              </a:rPr>
              <a:t>нормативным </a:t>
            </a:r>
            <a:r>
              <a:rPr sz="1200" i="1" spc="-10" dirty="0">
                <a:latin typeface="Verdana"/>
                <a:cs typeface="Verdana"/>
              </a:rPr>
              <a:t>правовым</a:t>
            </a:r>
            <a:r>
              <a:rPr sz="1200" i="1" spc="90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актом,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70634" y="3753740"/>
            <a:ext cx="5316220" cy="129311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99400"/>
              </a:lnSpc>
              <a:spcBef>
                <a:spcPts val="105"/>
              </a:spcBef>
            </a:pPr>
            <a:r>
              <a:rPr sz="1200" i="1" spc="10" dirty="0">
                <a:latin typeface="Verdana"/>
                <a:cs typeface="Verdana"/>
              </a:rPr>
              <a:t>договором </a:t>
            </a:r>
            <a:r>
              <a:rPr sz="1200" i="1" spc="-70" dirty="0">
                <a:latin typeface="Verdana"/>
                <a:cs typeface="Verdana"/>
              </a:rPr>
              <a:t>или</a:t>
            </a:r>
            <a:r>
              <a:rPr sz="1200" i="1" spc="280" dirty="0">
                <a:latin typeface="Verdana"/>
                <a:cs typeface="Verdana"/>
              </a:rPr>
              <a:t> </a:t>
            </a:r>
            <a:r>
              <a:rPr sz="1200" i="1" spc="30" dirty="0">
                <a:latin typeface="Verdana"/>
                <a:cs typeface="Verdana"/>
              </a:rPr>
              <a:t>соглашением </a:t>
            </a:r>
            <a:r>
              <a:rPr sz="1200" i="1" spc="-5" dirty="0">
                <a:latin typeface="Verdana"/>
                <a:cs typeface="Verdana"/>
              </a:rPr>
              <a:t>обязанности </a:t>
            </a:r>
            <a:r>
              <a:rPr sz="1200" i="1" spc="-35" dirty="0">
                <a:latin typeface="Verdana"/>
                <a:cs typeface="Verdana"/>
              </a:rPr>
              <a:t>публично-правового  </a:t>
            </a:r>
            <a:r>
              <a:rPr sz="1200" i="1" spc="-5" dirty="0">
                <a:latin typeface="Verdana"/>
                <a:cs typeface="Verdana"/>
              </a:rPr>
              <a:t>образования </a:t>
            </a:r>
            <a:r>
              <a:rPr sz="1200" i="1" spc="20" dirty="0">
                <a:latin typeface="Verdana"/>
                <a:cs typeface="Verdana"/>
              </a:rPr>
              <a:t>(Российской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10" dirty="0">
                <a:latin typeface="Verdana"/>
                <a:cs typeface="Verdana"/>
              </a:rPr>
              <a:t>субъекта </a:t>
            </a:r>
            <a:r>
              <a:rPr sz="1200" i="1" spc="30" dirty="0">
                <a:latin typeface="Verdana"/>
                <a:cs typeface="Verdana"/>
              </a:rPr>
              <a:t>Российской 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20" dirty="0">
                <a:latin typeface="Verdana"/>
                <a:cs typeface="Verdana"/>
              </a:rPr>
              <a:t>муниципального </a:t>
            </a:r>
            <a:r>
              <a:rPr sz="1200" i="1" spc="-15" dirty="0">
                <a:latin typeface="Verdana"/>
                <a:cs typeface="Verdana"/>
              </a:rPr>
              <a:t>образования) </a:t>
            </a:r>
            <a:r>
              <a:rPr sz="1200" i="1" spc="-70" dirty="0">
                <a:latin typeface="Verdana"/>
                <a:cs typeface="Verdana"/>
              </a:rPr>
              <a:t>или </a:t>
            </a:r>
            <a:r>
              <a:rPr sz="1200" i="1" spc="-10" dirty="0">
                <a:latin typeface="Verdana"/>
                <a:cs typeface="Verdana"/>
              </a:rPr>
              <a:t>действующего </a:t>
            </a:r>
            <a:r>
              <a:rPr sz="1200" i="1" spc="-35" dirty="0">
                <a:latin typeface="Verdana"/>
                <a:cs typeface="Verdana"/>
              </a:rPr>
              <a:t>от  </a:t>
            </a:r>
            <a:r>
              <a:rPr sz="1200" i="1" spc="-10" dirty="0">
                <a:latin typeface="Verdana"/>
                <a:cs typeface="Verdana"/>
              </a:rPr>
              <a:t>его </a:t>
            </a:r>
            <a:r>
              <a:rPr sz="1200" i="1" spc="25" dirty="0">
                <a:latin typeface="Verdana"/>
                <a:cs typeface="Verdana"/>
              </a:rPr>
              <a:t>имени </a:t>
            </a:r>
            <a:r>
              <a:rPr sz="1200" i="1" spc="-15" dirty="0">
                <a:latin typeface="Verdana"/>
                <a:cs typeface="Verdana"/>
              </a:rPr>
              <a:t>казенного </a:t>
            </a:r>
            <a:r>
              <a:rPr sz="1200" i="1" spc="-35" dirty="0">
                <a:latin typeface="Verdana"/>
                <a:cs typeface="Verdana"/>
              </a:rPr>
              <a:t>учреждения </a:t>
            </a:r>
            <a:r>
              <a:rPr sz="1200" i="1" spc="-15" dirty="0">
                <a:latin typeface="Verdana"/>
                <a:cs typeface="Verdana"/>
              </a:rPr>
              <a:t>предоставить </a:t>
            </a:r>
            <a:r>
              <a:rPr sz="1200" i="1" spc="15" dirty="0">
                <a:latin typeface="Verdana"/>
                <a:cs typeface="Verdana"/>
              </a:rPr>
              <a:t>физическому </a:t>
            </a:r>
            <a:r>
              <a:rPr sz="1200" i="1" spc="-70" dirty="0">
                <a:latin typeface="Verdana"/>
                <a:cs typeface="Verdana"/>
              </a:rPr>
              <a:t>или  </a:t>
            </a:r>
            <a:r>
              <a:rPr sz="1200" i="1" dirty="0">
                <a:latin typeface="Verdana"/>
                <a:cs typeface="Verdana"/>
              </a:rPr>
              <a:t>юридическому </a:t>
            </a:r>
            <a:r>
              <a:rPr sz="1200" i="1" spc="-75" dirty="0">
                <a:latin typeface="Verdana"/>
                <a:cs typeface="Verdana"/>
              </a:rPr>
              <a:t>лицу, </a:t>
            </a:r>
            <a:r>
              <a:rPr sz="1200" i="1" spc="15" dirty="0">
                <a:latin typeface="Verdana"/>
                <a:cs typeface="Verdana"/>
              </a:rPr>
              <a:t>иному </a:t>
            </a:r>
            <a:r>
              <a:rPr sz="1200" i="1" spc="-30" dirty="0">
                <a:latin typeface="Verdana"/>
                <a:cs typeface="Verdana"/>
              </a:rPr>
              <a:t>публично-правовому </a:t>
            </a:r>
            <a:r>
              <a:rPr sz="1200" i="1" spc="-5" dirty="0">
                <a:latin typeface="Verdana"/>
                <a:cs typeface="Verdana"/>
              </a:rPr>
              <a:t>образованию,  </a:t>
            </a:r>
            <a:r>
              <a:rPr sz="1200" i="1" spc="-30" dirty="0">
                <a:latin typeface="Verdana"/>
                <a:cs typeface="Verdana"/>
              </a:rPr>
              <a:t>субъекту </a:t>
            </a:r>
            <a:r>
              <a:rPr sz="1200" i="1" spc="10" dirty="0">
                <a:latin typeface="Verdana"/>
                <a:cs typeface="Verdana"/>
              </a:rPr>
              <a:t>международного </a:t>
            </a:r>
            <a:r>
              <a:rPr sz="1200" i="1" spc="15" dirty="0">
                <a:latin typeface="Verdana"/>
                <a:cs typeface="Verdana"/>
              </a:rPr>
              <a:t>права </a:t>
            </a:r>
            <a:r>
              <a:rPr sz="1200" i="1" spc="30" dirty="0">
                <a:latin typeface="Verdana"/>
                <a:cs typeface="Verdana"/>
              </a:rPr>
              <a:t>средства </a:t>
            </a:r>
            <a:r>
              <a:rPr sz="1200" i="1" spc="-80" dirty="0">
                <a:latin typeface="Verdana"/>
                <a:cs typeface="Verdana"/>
              </a:rPr>
              <a:t>из </a:t>
            </a:r>
            <a:r>
              <a:rPr sz="1200" i="1" spc="-10" dirty="0">
                <a:latin typeface="Verdana"/>
                <a:cs typeface="Verdana"/>
              </a:rPr>
              <a:t>соответствующего  </a:t>
            </a:r>
            <a:r>
              <a:rPr sz="1200" i="1" spc="5" dirty="0">
                <a:latin typeface="Verdana"/>
                <a:cs typeface="Verdana"/>
              </a:rPr>
              <a:t>бюджета</a:t>
            </a:r>
            <a:r>
              <a:rPr sz="1200" i="1" spc="-14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5C6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3743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740143" y="753491"/>
            <a:ext cx="1441451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3440" dirty="0">
                <a:solidFill>
                  <a:srgbClr val="E9EBEE"/>
                </a:solidFill>
                <a:latin typeface="Verdana"/>
                <a:cs typeface="Verdana"/>
              </a:rPr>
              <a:t>Р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666699"/>
                </a:solidFill>
                <a:latin typeface="Verdana"/>
                <a:cs typeface="Verdana"/>
              </a:rPr>
              <a:t>22</a:t>
            </a:r>
            <a:endParaRPr sz="1600" dirty="0">
              <a:solidFill>
                <a:srgbClr val="6666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485013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80" dirty="0">
                <a:solidFill>
                  <a:srgbClr val="5C6E7D"/>
                </a:solidFill>
              </a:rPr>
              <a:t>РАСХОДЫ</a:t>
            </a:r>
            <a:r>
              <a:rPr spc="-290" dirty="0">
                <a:solidFill>
                  <a:srgbClr val="5C6E7D"/>
                </a:solidFill>
              </a:rPr>
              <a:t> </a:t>
            </a:r>
            <a:r>
              <a:rPr spc="-515" dirty="0">
                <a:solidFill>
                  <a:srgbClr val="5C6E7D"/>
                </a:solidFill>
              </a:rPr>
              <a:t>БЮДЖЕТА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90" y="909954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45" dirty="0">
                <a:latin typeface="Verdana"/>
                <a:cs typeface="Verdana"/>
              </a:rPr>
              <a:t>выплачиваемые </a:t>
            </a:r>
            <a:r>
              <a:rPr sz="1600" spc="-105" dirty="0">
                <a:latin typeface="Verdana"/>
                <a:cs typeface="Verdana"/>
              </a:rPr>
              <a:t>из </a:t>
            </a:r>
            <a:r>
              <a:rPr sz="1600" dirty="0">
                <a:latin typeface="Verdana"/>
                <a:cs typeface="Verdana"/>
              </a:rPr>
              <a:t>бюджета </a:t>
            </a:r>
            <a:r>
              <a:rPr sz="1600" spc="-25" dirty="0">
                <a:latin typeface="Verdana"/>
                <a:cs typeface="Verdana"/>
              </a:rPr>
              <a:t>денежные </a:t>
            </a:r>
            <a:r>
              <a:rPr sz="1600" spc="25" dirty="0">
                <a:latin typeface="Verdana"/>
                <a:cs typeface="Verdana"/>
              </a:rPr>
              <a:t>средства</a:t>
            </a:r>
            <a:r>
              <a:rPr sz="1600" spc="-10" dirty="0">
                <a:latin typeface="Verdana"/>
                <a:cs typeface="Verdana"/>
              </a:rPr>
              <a:t> </a:t>
            </a:r>
            <a:r>
              <a:rPr sz="1600" spc="20" dirty="0">
                <a:latin typeface="Verdana"/>
                <a:cs typeface="Verdana"/>
              </a:rPr>
              <a:t>(например,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90" y="1153794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54990" algn="l"/>
                <a:tab pos="1628139" algn="l"/>
                <a:tab pos="3138805" algn="l"/>
                <a:tab pos="4007485" algn="l"/>
                <a:tab pos="5126355" algn="l"/>
                <a:tab pos="6383655" algn="l"/>
              </a:tabLst>
            </a:pPr>
            <a:r>
              <a:rPr sz="1600" spc="35" dirty="0">
                <a:latin typeface="Verdana"/>
                <a:cs typeface="Verdana"/>
              </a:rPr>
              <a:t>н</a:t>
            </a:r>
            <a:r>
              <a:rPr sz="1600" spc="30" dirty="0">
                <a:latin typeface="Verdana"/>
                <a:cs typeface="Verdana"/>
              </a:rPr>
              <a:t>а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175" dirty="0">
                <a:latin typeface="Verdana"/>
                <a:cs typeface="Verdana"/>
              </a:rPr>
              <a:t>в</a:t>
            </a:r>
            <a:r>
              <a:rPr sz="1600" spc="-245" dirty="0">
                <a:latin typeface="Verdana"/>
                <a:cs typeface="Verdana"/>
              </a:rPr>
              <a:t>ы</a:t>
            </a:r>
            <a:r>
              <a:rPr sz="1600" spc="-65" dirty="0">
                <a:latin typeface="Verdana"/>
                <a:cs typeface="Verdana"/>
              </a:rPr>
              <a:t>п</a:t>
            </a:r>
            <a:r>
              <a:rPr sz="1600" spc="5" dirty="0">
                <a:latin typeface="Verdana"/>
                <a:cs typeface="Verdana"/>
              </a:rPr>
              <a:t>л</a:t>
            </a:r>
            <a:r>
              <a:rPr sz="1600" spc="10" dirty="0">
                <a:latin typeface="Verdana"/>
                <a:cs typeface="Verdana"/>
              </a:rPr>
              <a:t>а</a:t>
            </a:r>
            <a:r>
              <a:rPr sz="1600" spc="-140" dirty="0">
                <a:latin typeface="Verdana"/>
                <a:cs typeface="Verdana"/>
              </a:rPr>
              <a:t>ту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10" dirty="0">
                <a:latin typeface="Verdana"/>
                <a:cs typeface="Verdana"/>
              </a:rPr>
              <a:t>заработ</a:t>
            </a:r>
            <a:r>
              <a:rPr sz="1600" spc="15" dirty="0">
                <a:latin typeface="Verdana"/>
                <a:cs typeface="Verdana"/>
              </a:rPr>
              <a:t>ной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65" dirty="0">
                <a:latin typeface="Verdana"/>
                <a:cs typeface="Verdana"/>
              </a:rPr>
              <a:t>п</a:t>
            </a:r>
            <a:r>
              <a:rPr sz="1600" spc="5" dirty="0">
                <a:latin typeface="Verdana"/>
                <a:cs typeface="Verdana"/>
              </a:rPr>
              <a:t>л</a:t>
            </a:r>
            <a:r>
              <a:rPr sz="1600" spc="10" dirty="0">
                <a:latin typeface="Verdana"/>
                <a:cs typeface="Verdana"/>
              </a:rPr>
              <a:t>а</a:t>
            </a:r>
            <a:r>
              <a:rPr sz="1600" spc="-195" dirty="0">
                <a:latin typeface="Verdana"/>
                <a:cs typeface="Verdana"/>
              </a:rPr>
              <a:t>ты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20" dirty="0">
                <a:latin typeface="Verdana"/>
                <a:cs typeface="Verdana"/>
              </a:rPr>
              <a:t>врача</a:t>
            </a:r>
            <a:r>
              <a:rPr sz="1600" spc="70" dirty="0">
                <a:latin typeface="Verdana"/>
                <a:cs typeface="Verdana"/>
              </a:rPr>
              <a:t>м,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90" dirty="0">
                <a:latin typeface="Verdana"/>
                <a:cs typeface="Verdana"/>
              </a:rPr>
              <a:t>у</a:t>
            </a:r>
            <a:r>
              <a:rPr sz="1600" spc="-229" dirty="0">
                <a:latin typeface="Verdana"/>
                <a:cs typeface="Verdana"/>
              </a:rPr>
              <a:t>ч</a:t>
            </a:r>
            <a:r>
              <a:rPr sz="1600" spc="-105" dirty="0">
                <a:latin typeface="Verdana"/>
                <a:cs typeface="Verdana"/>
              </a:rPr>
              <a:t>ител</a:t>
            </a:r>
            <a:r>
              <a:rPr sz="1600" spc="-100" dirty="0">
                <a:latin typeface="Verdana"/>
                <a:cs typeface="Verdana"/>
              </a:rPr>
              <a:t>я</a:t>
            </a:r>
            <a:r>
              <a:rPr sz="1600" spc="70" dirty="0">
                <a:latin typeface="Verdana"/>
                <a:cs typeface="Verdana"/>
              </a:rPr>
              <a:t>м,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35" dirty="0">
                <a:latin typeface="Verdana"/>
                <a:cs typeface="Verdana"/>
              </a:rPr>
              <a:t>на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397584"/>
            <a:ext cx="433768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Verdana"/>
                <a:cs typeface="Verdana"/>
              </a:rPr>
              <a:t>строительство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-50" dirty="0">
                <a:latin typeface="Verdana"/>
                <a:cs typeface="Verdana"/>
              </a:rPr>
              <a:t>детских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5" dirty="0">
                <a:latin typeface="Verdana"/>
                <a:cs typeface="Verdana"/>
              </a:rPr>
              <a:t>садов,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5" dirty="0">
                <a:latin typeface="Verdana"/>
                <a:cs typeface="Verdana"/>
              </a:rPr>
              <a:t>дорог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40" dirty="0">
                <a:latin typeface="Verdana"/>
                <a:cs typeface="Verdana"/>
              </a:rPr>
              <a:t>и</a:t>
            </a:r>
            <a:r>
              <a:rPr sz="1600" spc="-114" dirty="0">
                <a:latin typeface="Verdana"/>
                <a:cs typeface="Verdana"/>
              </a:rPr>
              <a:t> </a:t>
            </a:r>
            <a:r>
              <a:rPr sz="1600" spc="-140" dirty="0">
                <a:latin typeface="Verdana"/>
                <a:cs typeface="Verdana"/>
              </a:rPr>
              <a:t>т.п.)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27583" y="1844815"/>
            <a:ext cx="6409055" cy="1008380"/>
          </a:xfrm>
          <a:custGeom>
            <a:avLst/>
            <a:gdLst/>
            <a:ahLst/>
            <a:cxnLst/>
            <a:rect l="l" t="t" r="r" b="b"/>
            <a:pathLst>
              <a:path w="6409055" h="1008380">
                <a:moveTo>
                  <a:pt x="0" y="1008113"/>
                </a:moveTo>
                <a:lnTo>
                  <a:pt x="6408674" y="1008113"/>
                </a:lnTo>
                <a:lnTo>
                  <a:pt x="6408674" y="0"/>
                </a:lnTo>
                <a:lnTo>
                  <a:pt x="0" y="0"/>
                </a:lnTo>
                <a:lnTo>
                  <a:pt x="0" y="1008113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799" y="1957451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89" h="720089">
                <a:moveTo>
                  <a:pt x="360032" y="0"/>
                </a:moveTo>
                <a:lnTo>
                  <a:pt x="311177" y="3286"/>
                </a:lnTo>
                <a:lnTo>
                  <a:pt x="264320" y="12858"/>
                </a:lnTo>
                <a:lnTo>
                  <a:pt x="219889" y="28289"/>
                </a:lnTo>
                <a:lnTo>
                  <a:pt x="178315" y="49149"/>
                </a:lnTo>
                <a:lnTo>
                  <a:pt x="140025" y="75009"/>
                </a:lnTo>
                <a:lnTo>
                  <a:pt x="105449" y="105441"/>
                </a:lnTo>
                <a:lnTo>
                  <a:pt x="75016" y="140017"/>
                </a:lnTo>
                <a:lnTo>
                  <a:pt x="49154" y="178308"/>
                </a:lnTo>
                <a:lnTo>
                  <a:pt x="28292" y="219884"/>
                </a:lnTo>
                <a:lnTo>
                  <a:pt x="12860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1"/>
                </a:lnTo>
                <a:lnTo>
                  <a:pt x="75016" y="580072"/>
                </a:lnTo>
                <a:lnTo>
                  <a:pt x="105449" y="614648"/>
                </a:lnTo>
                <a:lnTo>
                  <a:pt x="140025" y="645080"/>
                </a:lnTo>
                <a:lnTo>
                  <a:pt x="178315" y="670940"/>
                </a:lnTo>
                <a:lnTo>
                  <a:pt x="219889" y="691800"/>
                </a:lnTo>
                <a:lnTo>
                  <a:pt x="264320" y="707231"/>
                </a:lnTo>
                <a:lnTo>
                  <a:pt x="311177" y="716803"/>
                </a:lnTo>
                <a:lnTo>
                  <a:pt x="360032" y="720089"/>
                </a:lnTo>
                <a:lnTo>
                  <a:pt x="408895" y="716803"/>
                </a:lnTo>
                <a:lnTo>
                  <a:pt x="455758" y="707231"/>
                </a:lnTo>
                <a:lnTo>
                  <a:pt x="500192" y="691800"/>
                </a:lnTo>
                <a:lnTo>
                  <a:pt x="541769" y="670940"/>
                </a:lnTo>
                <a:lnTo>
                  <a:pt x="580059" y="645080"/>
                </a:lnTo>
                <a:lnTo>
                  <a:pt x="614635" y="614648"/>
                </a:lnTo>
                <a:lnTo>
                  <a:pt x="645067" y="580072"/>
                </a:lnTo>
                <a:lnTo>
                  <a:pt x="670928" y="541781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7" y="140017"/>
                </a:lnTo>
                <a:lnTo>
                  <a:pt x="614635" y="105441"/>
                </a:lnTo>
                <a:lnTo>
                  <a:pt x="580059" y="75009"/>
                </a:lnTo>
                <a:lnTo>
                  <a:pt x="541769" y="49149"/>
                </a:lnTo>
                <a:lnTo>
                  <a:pt x="500192" y="28289"/>
                </a:lnTo>
                <a:lnTo>
                  <a:pt x="455758" y="12858"/>
                </a:lnTo>
                <a:lnTo>
                  <a:pt x="408895" y="3286"/>
                </a:lnTo>
                <a:lnTo>
                  <a:pt x="360032" y="0"/>
                </a:lnTo>
                <a:close/>
              </a:path>
            </a:pathLst>
          </a:custGeom>
          <a:solidFill>
            <a:srgbClr val="5C6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2809" y="2097468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770634" y="1947164"/>
            <a:ext cx="3990340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tabLst>
                <a:tab pos="268605" algn="l"/>
                <a:tab pos="509270" algn="l"/>
                <a:tab pos="1929764" algn="l"/>
                <a:tab pos="2279015" algn="l"/>
                <a:tab pos="3178175" algn="l"/>
              </a:tabLst>
            </a:pPr>
            <a:r>
              <a:rPr sz="1200" i="1" spc="-265" dirty="0">
                <a:latin typeface="Verdana"/>
                <a:cs typeface="Verdana"/>
              </a:rPr>
              <a:t>«	</a:t>
            </a:r>
            <a:r>
              <a:rPr sz="1200" i="1" spc="-150" dirty="0">
                <a:latin typeface="Verdana"/>
                <a:cs typeface="Verdana"/>
              </a:rPr>
              <a:t>-	</a:t>
            </a:r>
            <a:r>
              <a:rPr sz="1200" i="1" spc="-30" dirty="0">
                <a:latin typeface="Verdana"/>
                <a:cs typeface="Verdana"/>
              </a:rPr>
              <a:t>выплачиваемые	</a:t>
            </a:r>
            <a:r>
              <a:rPr sz="1200" i="1" spc="-80" dirty="0">
                <a:latin typeface="Verdana"/>
                <a:cs typeface="Verdana"/>
              </a:rPr>
              <a:t>из	</a:t>
            </a:r>
            <a:r>
              <a:rPr sz="1200" i="1" spc="10" dirty="0">
                <a:latin typeface="Verdana"/>
                <a:cs typeface="Verdana"/>
              </a:rPr>
              <a:t>бюджета	</a:t>
            </a:r>
            <a:r>
              <a:rPr sz="1200" i="1" spc="-10" dirty="0">
                <a:latin typeface="Verdana"/>
                <a:cs typeface="Verdana"/>
              </a:rPr>
              <a:t>денежные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925693" y="2130045"/>
            <a:ext cx="115951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75994" algn="l"/>
              </a:tabLst>
            </a:pP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10" dirty="0">
                <a:latin typeface="Verdana"/>
                <a:cs typeface="Verdana"/>
              </a:rPr>
              <a:t>редства</a:t>
            </a:r>
            <a:r>
              <a:rPr sz="1200" i="1" spc="-5" dirty="0">
                <a:latin typeface="Verdana"/>
                <a:cs typeface="Verdana"/>
              </a:rPr>
              <a:t>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5" dirty="0">
                <a:latin typeface="Verdana"/>
                <a:cs typeface="Verdana"/>
              </a:rPr>
              <a:t>за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70634" y="2313179"/>
            <a:ext cx="53155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Verdana"/>
                <a:cs typeface="Verdana"/>
              </a:rPr>
              <a:t>исключением </a:t>
            </a:r>
            <a:r>
              <a:rPr sz="1200" i="1" dirty="0">
                <a:latin typeface="Verdana"/>
                <a:cs typeface="Verdana"/>
              </a:rPr>
              <a:t>средств, </a:t>
            </a:r>
            <a:r>
              <a:rPr sz="1200" i="1" spc="-70" dirty="0">
                <a:latin typeface="Verdana"/>
                <a:cs typeface="Verdana"/>
              </a:rPr>
              <a:t>являющихся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20" dirty="0">
                <a:latin typeface="Verdana"/>
                <a:cs typeface="Verdana"/>
              </a:rPr>
              <a:t>соответствии 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60" dirty="0">
                <a:latin typeface="Verdana"/>
                <a:cs typeface="Verdana"/>
              </a:rPr>
              <a:t> </a:t>
            </a:r>
            <a:r>
              <a:rPr sz="1200" i="1" spc="-25" dirty="0">
                <a:latin typeface="Verdana"/>
                <a:cs typeface="Verdana"/>
              </a:rPr>
              <a:t>Бюджетным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70634" y="2496059"/>
            <a:ext cx="498665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30" dirty="0">
                <a:latin typeface="Verdana"/>
                <a:cs typeface="Verdana"/>
              </a:rPr>
              <a:t>кодексом</a:t>
            </a:r>
            <a:r>
              <a:rPr sz="1200" i="1" spc="-100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источниками</a:t>
            </a:r>
            <a:r>
              <a:rPr sz="1200" i="1" spc="-50" dirty="0">
                <a:latin typeface="Verdana"/>
                <a:cs typeface="Verdana"/>
              </a:rPr>
              <a:t> </a:t>
            </a:r>
            <a:r>
              <a:rPr sz="1200" i="1" spc="15" dirty="0">
                <a:latin typeface="Verdana"/>
                <a:cs typeface="Verdana"/>
              </a:rPr>
              <a:t>финансирования</a:t>
            </a:r>
            <a:r>
              <a:rPr sz="1200" i="1" spc="-40" dirty="0">
                <a:latin typeface="Verdana"/>
                <a:cs typeface="Verdana"/>
              </a:rPr>
              <a:t> </a:t>
            </a:r>
            <a:r>
              <a:rPr sz="1200" i="1" spc="25" dirty="0">
                <a:latin typeface="Verdana"/>
                <a:cs typeface="Verdana"/>
              </a:rPr>
              <a:t>дефицита</a:t>
            </a:r>
            <a:r>
              <a:rPr sz="1200" i="1" spc="-75" dirty="0">
                <a:latin typeface="Verdana"/>
                <a:cs typeface="Verdana"/>
              </a:rPr>
              <a:t> </a:t>
            </a:r>
            <a:r>
              <a:rPr sz="1200" i="1" spc="5" dirty="0">
                <a:latin typeface="Verdana"/>
                <a:cs typeface="Verdana"/>
              </a:rPr>
              <a:t>бюджета</a:t>
            </a:r>
            <a:r>
              <a:rPr sz="1200" i="1" spc="-5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5C6E7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3743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04999" y="3645028"/>
            <a:ext cx="942975" cy="942975"/>
          </a:xfrm>
          <a:custGeom>
            <a:avLst/>
            <a:gdLst/>
            <a:ahLst/>
            <a:cxnLst/>
            <a:rect l="l" t="t" r="r" b="b"/>
            <a:pathLst>
              <a:path w="942975" h="942975">
                <a:moveTo>
                  <a:pt x="882269" y="47117"/>
                </a:moveTo>
                <a:lnTo>
                  <a:pt x="0" y="929386"/>
                </a:lnTo>
                <a:lnTo>
                  <a:pt x="13462" y="942848"/>
                </a:lnTo>
                <a:lnTo>
                  <a:pt x="895793" y="60641"/>
                </a:lnTo>
                <a:lnTo>
                  <a:pt x="882269" y="47117"/>
                </a:lnTo>
                <a:close/>
              </a:path>
              <a:path w="942975" h="942975">
                <a:moveTo>
                  <a:pt x="930148" y="38100"/>
                </a:moveTo>
                <a:lnTo>
                  <a:pt x="891286" y="38100"/>
                </a:lnTo>
                <a:lnTo>
                  <a:pt x="904748" y="51689"/>
                </a:lnTo>
                <a:lnTo>
                  <a:pt x="895793" y="60641"/>
                </a:lnTo>
                <a:lnTo>
                  <a:pt x="915924" y="80772"/>
                </a:lnTo>
                <a:lnTo>
                  <a:pt x="930148" y="38100"/>
                </a:lnTo>
                <a:close/>
              </a:path>
              <a:path w="942975" h="942975">
                <a:moveTo>
                  <a:pt x="891286" y="38100"/>
                </a:moveTo>
                <a:lnTo>
                  <a:pt x="882269" y="47117"/>
                </a:lnTo>
                <a:lnTo>
                  <a:pt x="895793" y="60641"/>
                </a:lnTo>
                <a:lnTo>
                  <a:pt x="904748" y="51689"/>
                </a:lnTo>
                <a:lnTo>
                  <a:pt x="891286" y="38100"/>
                </a:lnTo>
                <a:close/>
              </a:path>
              <a:path w="942975" h="942975">
                <a:moveTo>
                  <a:pt x="942848" y="0"/>
                </a:moveTo>
                <a:lnTo>
                  <a:pt x="862076" y="26924"/>
                </a:lnTo>
                <a:lnTo>
                  <a:pt x="882269" y="47117"/>
                </a:lnTo>
                <a:lnTo>
                  <a:pt x="891286" y="38100"/>
                </a:lnTo>
                <a:lnTo>
                  <a:pt x="930148" y="38100"/>
                </a:lnTo>
                <a:lnTo>
                  <a:pt x="942848" y="0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19856" y="2996945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2" y="0"/>
                </a:moveTo>
                <a:lnTo>
                  <a:pt x="528827" y="1909"/>
                </a:lnTo>
                <a:lnTo>
                  <a:pt x="482635" y="7540"/>
                </a:lnTo>
                <a:lnTo>
                  <a:pt x="437641" y="16743"/>
                </a:lnTo>
                <a:lnTo>
                  <a:pt x="393996" y="29370"/>
                </a:lnTo>
                <a:lnTo>
                  <a:pt x="351847" y="45273"/>
                </a:lnTo>
                <a:lnTo>
                  <a:pt x="311342" y="64304"/>
                </a:lnTo>
                <a:lnTo>
                  <a:pt x="272631" y="86313"/>
                </a:lnTo>
                <a:lnTo>
                  <a:pt x="235860" y="111154"/>
                </a:lnTo>
                <a:lnTo>
                  <a:pt x="201179" y="138677"/>
                </a:lnTo>
                <a:lnTo>
                  <a:pt x="168735" y="168735"/>
                </a:lnTo>
                <a:lnTo>
                  <a:pt x="138677" y="201179"/>
                </a:lnTo>
                <a:lnTo>
                  <a:pt x="111154" y="235860"/>
                </a:lnTo>
                <a:lnTo>
                  <a:pt x="86313" y="272631"/>
                </a:lnTo>
                <a:lnTo>
                  <a:pt x="64304" y="311342"/>
                </a:lnTo>
                <a:lnTo>
                  <a:pt x="45273" y="351847"/>
                </a:lnTo>
                <a:lnTo>
                  <a:pt x="29370" y="393996"/>
                </a:lnTo>
                <a:lnTo>
                  <a:pt x="16743" y="437641"/>
                </a:lnTo>
                <a:lnTo>
                  <a:pt x="7540" y="482635"/>
                </a:lnTo>
                <a:lnTo>
                  <a:pt x="1909" y="528827"/>
                </a:lnTo>
                <a:lnTo>
                  <a:pt x="0" y="576071"/>
                </a:lnTo>
                <a:lnTo>
                  <a:pt x="1909" y="623316"/>
                </a:lnTo>
                <a:lnTo>
                  <a:pt x="7540" y="669508"/>
                </a:lnTo>
                <a:lnTo>
                  <a:pt x="16743" y="714502"/>
                </a:lnTo>
                <a:lnTo>
                  <a:pt x="29370" y="758147"/>
                </a:lnTo>
                <a:lnTo>
                  <a:pt x="45273" y="800296"/>
                </a:lnTo>
                <a:lnTo>
                  <a:pt x="64304" y="840801"/>
                </a:lnTo>
                <a:lnTo>
                  <a:pt x="86313" y="879512"/>
                </a:lnTo>
                <a:lnTo>
                  <a:pt x="111154" y="916283"/>
                </a:lnTo>
                <a:lnTo>
                  <a:pt x="138677" y="950964"/>
                </a:lnTo>
                <a:lnTo>
                  <a:pt x="168735" y="983408"/>
                </a:lnTo>
                <a:lnTo>
                  <a:pt x="201179" y="1013466"/>
                </a:lnTo>
                <a:lnTo>
                  <a:pt x="235860" y="1040989"/>
                </a:lnTo>
                <a:lnTo>
                  <a:pt x="272631" y="1065830"/>
                </a:lnTo>
                <a:lnTo>
                  <a:pt x="311342" y="1087839"/>
                </a:lnTo>
                <a:lnTo>
                  <a:pt x="351847" y="1106870"/>
                </a:lnTo>
                <a:lnTo>
                  <a:pt x="393996" y="1122773"/>
                </a:lnTo>
                <a:lnTo>
                  <a:pt x="437641" y="1135400"/>
                </a:lnTo>
                <a:lnTo>
                  <a:pt x="482635" y="1144603"/>
                </a:lnTo>
                <a:lnTo>
                  <a:pt x="528827" y="1150234"/>
                </a:lnTo>
                <a:lnTo>
                  <a:pt x="576072" y="1152143"/>
                </a:lnTo>
                <a:lnTo>
                  <a:pt x="623316" y="1150234"/>
                </a:lnTo>
                <a:lnTo>
                  <a:pt x="669508" y="1144603"/>
                </a:lnTo>
                <a:lnTo>
                  <a:pt x="714502" y="1135400"/>
                </a:lnTo>
                <a:lnTo>
                  <a:pt x="758147" y="1122773"/>
                </a:lnTo>
                <a:lnTo>
                  <a:pt x="800296" y="1106870"/>
                </a:lnTo>
                <a:lnTo>
                  <a:pt x="840801" y="1087839"/>
                </a:lnTo>
                <a:lnTo>
                  <a:pt x="879512" y="1065830"/>
                </a:lnTo>
                <a:lnTo>
                  <a:pt x="916283" y="1040989"/>
                </a:lnTo>
                <a:lnTo>
                  <a:pt x="950964" y="1013466"/>
                </a:lnTo>
                <a:lnTo>
                  <a:pt x="983408" y="983408"/>
                </a:lnTo>
                <a:lnTo>
                  <a:pt x="1013466" y="950964"/>
                </a:lnTo>
                <a:lnTo>
                  <a:pt x="1040989" y="916283"/>
                </a:lnTo>
                <a:lnTo>
                  <a:pt x="1065830" y="879512"/>
                </a:lnTo>
                <a:lnTo>
                  <a:pt x="1087839" y="840801"/>
                </a:lnTo>
                <a:lnTo>
                  <a:pt x="1106870" y="800296"/>
                </a:lnTo>
                <a:lnTo>
                  <a:pt x="1122773" y="758147"/>
                </a:lnTo>
                <a:lnTo>
                  <a:pt x="1135400" y="714502"/>
                </a:lnTo>
                <a:lnTo>
                  <a:pt x="1144603" y="669508"/>
                </a:lnTo>
                <a:lnTo>
                  <a:pt x="1150234" y="623316"/>
                </a:lnTo>
                <a:lnTo>
                  <a:pt x="1152144" y="576071"/>
                </a:lnTo>
                <a:lnTo>
                  <a:pt x="1150234" y="528827"/>
                </a:lnTo>
                <a:lnTo>
                  <a:pt x="1144603" y="482635"/>
                </a:lnTo>
                <a:lnTo>
                  <a:pt x="1135400" y="437641"/>
                </a:lnTo>
                <a:lnTo>
                  <a:pt x="1122773" y="393996"/>
                </a:lnTo>
                <a:lnTo>
                  <a:pt x="1106870" y="351847"/>
                </a:lnTo>
                <a:lnTo>
                  <a:pt x="1087839" y="311342"/>
                </a:lnTo>
                <a:lnTo>
                  <a:pt x="1065830" y="272631"/>
                </a:lnTo>
                <a:lnTo>
                  <a:pt x="1040989" y="235860"/>
                </a:lnTo>
                <a:lnTo>
                  <a:pt x="1013466" y="201179"/>
                </a:lnTo>
                <a:lnTo>
                  <a:pt x="983408" y="168735"/>
                </a:lnTo>
                <a:lnTo>
                  <a:pt x="950964" y="138677"/>
                </a:lnTo>
                <a:lnTo>
                  <a:pt x="916283" y="111154"/>
                </a:lnTo>
                <a:lnTo>
                  <a:pt x="879512" y="86313"/>
                </a:lnTo>
                <a:lnTo>
                  <a:pt x="840801" y="64304"/>
                </a:lnTo>
                <a:lnTo>
                  <a:pt x="800296" y="45273"/>
                </a:lnTo>
                <a:lnTo>
                  <a:pt x="758147" y="29370"/>
                </a:lnTo>
                <a:lnTo>
                  <a:pt x="714502" y="16743"/>
                </a:lnTo>
                <a:lnTo>
                  <a:pt x="669508" y="7540"/>
                </a:lnTo>
                <a:lnTo>
                  <a:pt x="623316" y="1909"/>
                </a:lnTo>
                <a:lnTo>
                  <a:pt x="576072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419856" y="2996945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71"/>
                </a:moveTo>
                <a:lnTo>
                  <a:pt x="1909" y="528827"/>
                </a:lnTo>
                <a:lnTo>
                  <a:pt x="7540" y="482635"/>
                </a:lnTo>
                <a:lnTo>
                  <a:pt x="16743" y="437641"/>
                </a:lnTo>
                <a:lnTo>
                  <a:pt x="29370" y="393996"/>
                </a:lnTo>
                <a:lnTo>
                  <a:pt x="45273" y="351847"/>
                </a:lnTo>
                <a:lnTo>
                  <a:pt x="64304" y="311342"/>
                </a:lnTo>
                <a:lnTo>
                  <a:pt x="86313" y="272631"/>
                </a:lnTo>
                <a:lnTo>
                  <a:pt x="111154" y="235860"/>
                </a:lnTo>
                <a:lnTo>
                  <a:pt x="138677" y="201179"/>
                </a:lnTo>
                <a:lnTo>
                  <a:pt x="168735" y="168735"/>
                </a:lnTo>
                <a:lnTo>
                  <a:pt x="201179" y="138677"/>
                </a:lnTo>
                <a:lnTo>
                  <a:pt x="235860" y="111154"/>
                </a:lnTo>
                <a:lnTo>
                  <a:pt x="272631" y="86313"/>
                </a:lnTo>
                <a:lnTo>
                  <a:pt x="311342" y="64304"/>
                </a:lnTo>
                <a:lnTo>
                  <a:pt x="351847" y="45273"/>
                </a:lnTo>
                <a:lnTo>
                  <a:pt x="393996" y="29370"/>
                </a:lnTo>
                <a:lnTo>
                  <a:pt x="437641" y="16743"/>
                </a:lnTo>
                <a:lnTo>
                  <a:pt x="482635" y="7540"/>
                </a:lnTo>
                <a:lnTo>
                  <a:pt x="528827" y="1909"/>
                </a:lnTo>
                <a:lnTo>
                  <a:pt x="576072" y="0"/>
                </a:lnTo>
                <a:lnTo>
                  <a:pt x="623316" y="1909"/>
                </a:lnTo>
                <a:lnTo>
                  <a:pt x="669508" y="7540"/>
                </a:lnTo>
                <a:lnTo>
                  <a:pt x="714502" y="16743"/>
                </a:lnTo>
                <a:lnTo>
                  <a:pt x="758147" y="29370"/>
                </a:lnTo>
                <a:lnTo>
                  <a:pt x="800296" y="45273"/>
                </a:lnTo>
                <a:lnTo>
                  <a:pt x="840801" y="64304"/>
                </a:lnTo>
                <a:lnTo>
                  <a:pt x="879512" y="86313"/>
                </a:lnTo>
                <a:lnTo>
                  <a:pt x="916283" y="111154"/>
                </a:lnTo>
                <a:lnTo>
                  <a:pt x="950964" y="138677"/>
                </a:lnTo>
                <a:lnTo>
                  <a:pt x="983408" y="168735"/>
                </a:lnTo>
                <a:lnTo>
                  <a:pt x="1013466" y="201179"/>
                </a:lnTo>
                <a:lnTo>
                  <a:pt x="1040989" y="235860"/>
                </a:lnTo>
                <a:lnTo>
                  <a:pt x="1065830" y="272631"/>
                </a:lnTo>
                <a:lnTo>
                  <a:pt x="1087839" y="311342"/>
                </a:lnTo>
                <a:lnTo>
                  <a:pt x="1106870" y="351847"/>
                </a:lnTo>
                <a:lnTo>
                  <a:pt x="1122773" y="393996"/>
                </a:lnTo>
                <a:lnTo>
                  <a:pt x="1135400" y="437641"/>
                </a:lnTo>
                <a:lnTo>
                  <a:pt x="1144603" y="482635"/>
                </a:lnTo>
                <a:lnTo>
                  <a:pt x="1150234" y="528827"/>
                </a:lnTo>
                <a:lnTo>
                  <a:pt x="1152144" y="576071"/>
                </a:lnTo>
                <a:lnTo>
                  <a:pt x="1150234" y="623316"/>
                </a:lnTo>
                <a:lnTo>
                  <a:pt x="1144603" y="669508"/>
                </a:lnTo>
                <a:lnTo>
                  <a:pt x="1135400" y="714502"/>
                </a:lnTo>
                <a:lnTo>
                  <a:pt x="1122773" y="758147"/>
                </a:lnTo>
                <a:lnTo>
                  <a:pt x="1106870" y="800296"/>
                </a:lnTo>
                <a:lnTo>
                  <a:pt x="1087839" y="840801"/>
                </a:lnTo>
                <a:lnTo>
                  <a:pt x="1065830" y="879512"/>
                </a:lnTo>
                <a:lnTo>
                  <a:pt x="1040989" y="916283"/>
                </a:lnTo>
                <a:lnTo>
                  <a:pt x="1013466" y="950964"/>
                </a:lnTo>
                <a:lnTo>
                  <a:pt x="983408" y="983408"/>
                </a:lnTo>
                <a:lnTo>
                  <a:pt x="950964" y="1013466"/>
                </a:lnTo>
                <a:lnTo>
                  <a:pt x="916283" y="1040989"/>
                </a:lnTo>
                <a:lnTo>
                  <a:pt x="879512" y="1065830"/>
                </a:lnTo>
                <a:lnTo>
                  <a:pt x="840801" y="1087839"/>
                </a:lnTo>
                <a:lnTo>
                  <a:pt x="800296" y="1106870"/>
                </a:lnTo>
                <a:lnTo>
                  <a:pt x="758147" y="1122773"/>
                </a:lnTo>
                <a:lnTo>
                  <a:pt x="714502" y="1135400"/>
                </a:lnTo>
                <a:lnTo>
                  <a:pt x="669508" y="1144603"/>
                </a:lnTo>
                <a:lnTo>
                  <a:pt x="623316" y="1150234"/>
                </a:lnTo>
                <a:lnTo>
                  <a:pt x="576072" y="1152143"/>
                </a:lnTo>
                <a:lnTo>
                  <a:pt x="528827" y="1150234"/>
                </a:lnTo>
                <a:lnTo>
                  <a:pt x="482635" y="1144603"/>
                </a:lnTo>
                <a:lnTo>
                  <a:pt x="437641" y="1135400"/>
                </a:lnTo>
                <a:lnTo>
                  <a:pt x="393996" y="1122773"/>
                </a:lnTo>
                <a:lnTo>
                  <a:pt x="351847" y="1106870"/>
                </a:lnTo>
                <a:lnTo>
                  <a:pt x="311342" y="1087839"/>
                </a:lnTo>
                <a:lnTo>
                  <a:pt x="272631" y="1065830"/>
                </a:lnTo>
                <a:lnTo>
                  <a:pt x="235860" y="1040989"/>
                </a:lnTo>
                <a:lnTo>
                  <a:pt x="201179" y="1013466"/>
                </a:lnTo>
                <a:lnTo>
                  <a:pt x="168735" y="983408"/>
                </a:lnTo>
                <a:lnTo>
                  <a:pt x="138677" y="950964"/>
                </a:lnTo>
                <a:lnTo>
                  <a:pt x="111154" y="916283"/>
                </a:lnTo>
                <a:lnTo>
                  <a:pt x="86313" y="879512"/>
                </a:lnTo>
                <a:lnTo>
                  <a:pt x="64304" y="840801"/>
                </a:lnTo>
                <a:lnTo>
                  <a:pt x="45273" y="800296"/>
                </a:lnTo>
                <a:lnTo>
                  <a:pt x="29370" y="758147"/>
                </a:lnTo>
                <a:lnTo>
                  <a:pt x="16743" y="714502"/>
                </a:lnTo>
                <a:lnTo>
                  <a:pt x="7540" y="669508"/>
                </a:lnTo>
                <a:lnTo>
                  <a:pt x="1909" y="623316"/>
                </a:lnTo>
                <a:lnTo>
                  <a:pt x="0" y="576071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3492754" y="3316604"/>
            <a:ext cx="1022985" cy="518219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marR="5080" algn="ctr">
              <a:lnSpc>
                <a:spcPct val="98600"/>
              </a:lnSpc>
              <a:spcBef>
                <a:spcPts val="120"/>
              </a:spcBef>
            </a:pPr>
            <a:r>
              <a:rPr sz="1100" b="1" spc="-100" dirty="0">
                <a:solidFill>
                  <a:srgbClr val="5C6E7D"/>
                </a:solidFill>
                <a:latin typeface="Verdana"/>
                <a:cs typeface="Verdana"/>
              </a:rPr>
              <a:t>ОБЩЕГОСУ-  ДАР</a:t>
            </a:r>
            <a:r>
              <a:rPr sz="1100" b="1" spc="-114" dirty="0">
                <a:solidFill>
                  <a:srgbClr val="5C6E7D"/>
                </a:solidFill>
                <a:latin typeface="Verdana"/>
                <a:cs typeface="Verdana"/>
              </a:rPr>
              <a:t>С</a:t>
            </a:r>
            <a:r>
              <a:rPr sz="1100" b="1" spc="-105" dirty="0">
                <a:solidFill>
                  <a:srgbClr val="5C6E7D"/>
                </a:solidFill>
                <a:latin typeface="Verdana"/>
                <a:cs typeface="Verdana"/>
              </a:rPr>
              <a:t>Т</a:t>
            </a:r>
            <a:r>
              <a:rPr sz="1100" b="1" spc="-204" dirty="0">
                <a:solidFill>
                  <a:srgbClr val="5C6E7D"/>
                </a:solidFill>
                <a:latin typeface="Verdana"/>
                <a:cs typeface="Verdana"/>
              </a:rPr>
              <a:t>В</a:t>
            </a:r>
            <a:r>
              <a:rPr sz="1100" b="1" spc="-160" dirty="0">
                <a:solidFill>
                  <a:srgbClr val="5C6E7D"/>
                </a:solidFill>
                <a:latin typeface="Verdana"/>
                <a:cs typeface="Verdana"/>
              </a:rPr>
              <a:t>Е</a:t>
            </a:r>
            <a:r>
              <a:rPr sz="1100" b="1" spc="-190" dirty="0">
                <a:solidFill>
                  <a:srgbClr val="5C6E7D"/>
                </a:solidFill>
                <a:latin typeface="Verdana"/>
                <a:cs typeface="Verdana"/>
              </a:rPr>
              <a:t>Н</a:t>
            </a:r>
            <a:r>
              <a:rPr sz="1100" b="1" spc="-175" dirty="0">
                <a:solidFill>
                  <a:srgbClr val="5C6E7D"/>
                </a:solidFill>
                <a:latin typeface="Verdana"/>
                <a:cs typeface="Verdana"/>
              </a:rPr>
              <a:t>Н</a:t>
            </a:r>
            <a:r>
              <a:rPr sz="1100" b="1" spc="-150" dirty="0">
                <a:solidFill>
                  <a:srgbClr val="5C6E7D"/>
                </a:solidFill>
                <a:latin typeface="Verdana"/>
                <a:cs typeface="Verdana"/>
              </a:rPr>
              <a:t>ЫЕ  </a:t>
            </a:r>
            <a:r>
              <a:rPr sz="1100" b="1" spc="-110" dirty="0">
                <a:solidFill>
                  <a:srgbClr val="5C6E7D"/>
                </a:solidFill>
                <a:latin typeface="Verdana"/>
                <a:cs typeface="Verdana"/>
              </a:rPr>
              <a:t>ВОПРОСЫ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419856" y="5445253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2" y="0"/>
                </a:moveTo>
                <a:lnTo>
                  <a:pt x="528827" y="1909"/>
                </a:lnTo>
                <a:lnTo>
                  <a:pt x="482635" y="7538"/>
                </a:lnTo>
                <a:lnTo>
                  <a:pt x="437641" y="16740"/>
                </a:lnTo>
                <a:lnTo>
                  <a:pt x="393996" y="29365"/>
                </a:lnTo>
                <a:lnTo>
                  <a:pt x="351847" y="45265"/>
                </a:lnTo>
                <a:lnTo>
                  <a:pt x="311342" y="64293"/>
                </a:lnTo>
                <a:lnTo>
                  <a:pt x="272631" y="86300"/>
                </a:lnTo>
                <a:lnTo>
                  <a:pt x="235860" y="111137"/>
                </a:lnTo>
                <a:lnTo>
                  <a:pt x="201179" y="138657"/>
                </a:lnTo>
                <a:lnTo>
                  <a:pt x="168735" y="168711"/>
                </a:lnTo>
                <a:lnTo>
                  <a:pt x="138677" y="201151"/>
                </a:lnTo>
                <a:lnTo>
                  <a:pt x="111154" y="235830"/>
                </a:lnTo>
                <a:lnTo>
                  <a:pt x="86313" y="272598"/>
                </a:lnTo>
                <a:lnTo>
                  <a:pt x="64304" y="311307"/>
                </a:lnTo>
                <a:lnTo>
                  <a:pt x="45273" y="351810"/>
                </a:lnTo>
                <a:lnTo>
                  <a:pt x="29370" y="393957"/>
                </a:lnTo>
                <a:lnTo>
                  <a:pt x="16743" y="437602"/>
                </a:lnTo>
                <a:lnTo>
                  <a:pt x="7540" y="482595"/>
                </a:lnTo>
                <a:lnTo>
                  <a:pt x="1909" y="528788"/>
                </a:lnTo>
                <a:lnTo>
                  <a:pt x="0" y="576033"/>
                </a:lnTo>
                <a:lnTo>
                  <a:pt x="1909" y="623281"/>
                </a:lnTo>
                <a:lnTo>
                  <a:pt x="7540" y="669476"/>
                </a:lnTo>
                <a:lnTo>
                  <a:pt x="16743" y="714472"/>
                </a:lnTo>
                <a:lnTo>
                  <a:pt x="29370" y="758118"/>
                </a:lnTo>
                <a:lnTo>
                  <a:pt x="45273" y="800269"/>
                </a:lnTo>
                <a:lnTo>
                  <a:pt x="64304" y="840774"/>
                </a:lnTo>
                <a:lnTo>
                  <a:pt x="86313" y="879486"/>
                </a:lnTo>
                <a:lnTo>
                  <a:pt x="111154" y="916256"/>
                </a:lnTo>
                <a:lnTo>
                  <a:pt x="138677" y="950937"/>
                </a:lnTo>
                <a:lnTo>
                  <a:pt x="168735" y="983380"/>
                </a:lnTo>
                <a:lnTo>
                  <a:pt x="201179" y="1013436"/>
                </a:lnTo>
                <a:lnTo>
                  <a:pt x="235860" y="1040958"/>
                </a:lnTo>
                <a:lnTo>
                  <a:pt x="272631" y="1065798"/>
                </a:lnTo>
                <a:lnTo>
                  <a:pt x="311342" y="1087806"/>
                </a:lnTo>
                <a:lnTo>
                  <a:pt x="351847" y="1106835"/>
                </a:lnTo>
                <a:lnTo>
                  <a:pt x="393996" y="1122737"/>
                </a:lnTo>
                <a:lnTo>
                  <a:pt x="437641" y="1135363"/>
                </a:lnTo>
                <a:lnTo>
                  <a:pt x="482635" y="1144566"/>
                </a:lnTo>
                <a:lnTo>
                  <a:pt x="528827" y="1150196"/>
                </a:lnTo>
                <a:lnTo>
                  <a:pt x="576072" y="1152105"/>
                </a:lnTo>
                <a:lnTo>
                  <a:pt x="623316" y="1150196"/>
                </a:lnTo>
                <a:lnTo>
                  <a:pt x="669508" y="1144566"/>
                </a:lnTo>
                <a:lnTo>
                  <a:pt x="714502" y="1135363"/>
                </a:lnTo>
                <a:lnTo>
                  <a:pt x="758147" y="1122737"/>
                </a:lnTo>
                <a:lnTo>
                  <a:pt x="800296" y="1106835"/>
                </a:lnTo>
                <a:lnTo>
                  <a:pt x="840801" y="1087806"/>
                </a:lnTo>
                <a:lnTo>
                  <a:pt x="879512" y="1065798"/>
                </a:lnTo>
                <a:lnTo>
                  <a:pt x="916283" y="1040958"/>
                </a:lnTo>
                <a:lnTo>
                  <a:pt x="950964" y="1013436"/>
                </a:lnTo>
                <a:lnTo>
                  <a:pt x="983408" y="983380"/>
                </a:lnTo>
                <a:lnTo>
                  <a:pt x="1013466" y="950937"/>
                </a:lnTo>
                <a:lnTo>
                  <a:pt x="1040989" y="916256"/>
                </a:lnTo>
                <a:lnTo>
                  <a:pt x="1065830" y="879486"/>
                </a:lnTo>
                <a:lnTo>
                  <a:pt x="1087839" y="840774"/>
                </a:lnTo>
                <a:lnTo>
                  <a:pt x="1106870" y="800269"/>
                </a:lnTo>
                <a:lnTo>
                  <a:pt x="1122773" y="758118"/>
                </a:lnTo>
                <a:lnTo>
                  <a:pt x="1135400" y="714472"/>
                </a:lnTo>
                <a:lnTo>
                  <a:pt x="1144603" y="669476"/>
                </a:lnTo>
                <a:lnTo>
                  <a:pt x="1150234" y="623281"/>
                </a:lnTo>
                <a:lnTo>
                  <a:pt x="1152144" y="576033"/>
                </a:lnTo>
                <a:lnTo>
                  <a:pt x="1150234" y="528788"/>
                </a:lnTo>
                <a:lnTo>
                  <a:pt x="1144603" y="482595"/>
                </a:lnTo>
                <a:lnTo>
                  <a:pt x="1135400" y="437602"/>
                </a:lnTo>
                <a:lnTo>
                  <a:pt x="1122773" y="393957"/>
                </a:lnTo>
                <a:lnTo>
                  <a:pt x="1106870" y="351810"/>
                </a:lnTo>
                <a:lnTo>
                  <a:pt x="1087839" y="311307"/>
                </a:lnTo>
                <a:lnTo>
                  <a:pt x="1065830" y="272598"/>
                </a:lnTo>
                <a:lnTo>
                  <a:pt x="1040989" y="235830"/>
                </a:lnTo>
                <a:lnTo>
                  <a:pt x="1013466" y="201151"/>
                </a:lnTo>
                <a:lnTo>
                  <a:pt x="983408" y="168711"/>
                </a:lnTo>
                <a:lnTo>
                  <a:pt x="950964" y="138657"/>
                </a:lnTo>
                <a:lnTo>
                  <a:pt x="916283" y="111137"/>
                </a:lnTo>
                <a:lnTo>
                  <a:pt x="879512" y="86300"/>
                </a:lnTo>
                <a:lnTo>
                  <a:pt x="840801" y="64293"/>
                </a:lnTo>
                <a:lnTo>
                  <a:pt x="800296" y="45265"/>
                </a:lnTo>
                <a:lnTo>
                  <a:pt x="758147" y="29365"/>
                </a:lnTo>
                <a:lnTo>
                  <a:pt x="714502" y="16740"/>
                </a:lnTo>
                <a:lnTo>
                  <a:pt x="669508" y="7538"/>
                </a:lnTo>
                <a:lnTo>
                  <a:pt x="623316" y="1909"/>
                </a:lnTo>
                <a:lnTo>
                  <a:pt x="576072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419856" y="5445253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33"/>
                </a:moveTo>
                <a:lnTo>
                  <a:pt x="1909" y="528788"/>
                </a:lnTo>
                <a:lnTo>
                  <a:pt x="7540" y="482595"/>
                </a:lnTo>
                <a:lnTo>
                  <a:pt x="16743" y="437602"/>
                </a:lnTo>
                <a:lnTo>
                  <a:pt x="29370" y="393957"/>
                </a:lnTo>
                <a:lnTo>
                  <a:pt x="45273" y="351810"/>
                </a:lnTo>
                <a:lnTo>
                  <a:pt x="64304" y="311307"/>
                </a:lnTo>
                <a:lnTo>
                  <a:pt x="86313" y="272598"/>
                </a:lnTo>
                <a:lnTo>
                  <a:pt x="111154" y="235830"/>
                </a:lnTo>
                <a:lnTo>
                  <a:pt x="138677" y="201151"/>
                </a:lnTo>
                <a:lnTo>
                  <a:pt x="168735" y="168711"/>
                </a:lnTo>
                <a:lnTo>
                  <a:pt x="201179" y="138657"/>
                </a:lnTo>
                <a:lnTo>
                  <a:pt x="235860" y="111137"/>
                </a:lnTo>
                <a:lnTo>
                  <a:pt x="272631" y="86300"/>
                </a:lnTo>
                <a:lnTo>
                  <a:pt x="311342" y="64293"/>
                </a:lnTo>
                <a:lnTo>
                  <a:pt x="351847" y="45265"/>
                </a:lnTo>
                <a:lnTo>
                  <a:pt x="393996" y="29365"/>
                </a:lnTo>
                <a:lnTo>
                  <a:pt x="437641" y="16740"/>
                </a:lnTo>
                <a:lnTo>
                  <a:pt x="482635" y="7538"/>
                </a:lnTo>
                <a:lnTo>
                  <a:pt x="528827" y="1909"/>
                </a:lnTo>
                <a:lnTo>
                  <a:pt x="576072" y="0"/>
                </a:lnTo>
                <a:lnTo>
                  <a:pt x="623316" y="1909"/>
                </a:lnTo>
                <a:lnTo>
                  <a:pt x="669508" y="7538"/>
                </a:lnTo>
                <a:lnTo>
                  <a:pt x="714502" y="16740"/>
                </a:lnTo>
                <a:lnTo>
                  <a:pt x="758147" y="29365"/>
                </a:lnTo>
                <a:lnTo>
                  <a:pt x="800296" y="45265"/>
                </a:lnTo>
                <a:lnTo>
                  <a:pt x="840801" y="64293"/>
                </a:lnTo>
                <a:lnTo>
                  <a:pt x="879512" y="86300"/>
                </a:lnTo>
                <a:lnTo>
                  <a:pt x="916283" y="111137"/>
                </a:lnTo>
                <a:lnTo>
                  <a:pt x="950964" y="138657"/>
                </a:lnTo>
                <a:lnTo>
                  <a:pt x="983408" y="168711"/>
                </a:lnTo>
                <a:lnTo>
                  <a:pt x="1013466" y="201151"/>
                </a:lnTo>
                <a:lnTo>
                  <a:pt x="1040989" y="235830"/>
                </a:lnTo>
                <a:lnTo>
                  <a:pt x="1065830" y="272598"/>
                </a:lnTo>
                <a:lnTo>
                  <a:pt x="1087839" y="311307"/>
                </a:lnTo>
                <a:lnTo>
                  <a:pt x="1106870" y="351810"/>
                </a:lnTo>
                <a:lnTo>
                  <a:pt x="1122773" y="393957"/>
                </a:lnTo>
                <a:lnTo>
                  <a:pt x="1135400" y="437602"/>
                </a:lnTo>
                <a:lnTo>
                  <a:pt x="1144603" y="482595"/>
                </a:lnTo>
                <a:lnTo>
                  <a:pt x="1150234" y="528788"/>
                </a:lnTo>
                <a:lnTo>
                  <a:pt x="1152144" y="576033"/>
                </a:lnTo>
                <a:lnTo>
                  <a:pt x="1150234" y="623281"/>
                </a:lnTo>
                <a:lnTo>
                  <a:pt x="1144603" y="669476"/>
                </a:lnTo>
                <a:lnTo>
                  <a:pt x="1135400" y="714472"/>
                </a:lnTo>
                <a:lnTo>
                  <a:pt x="1122773" y="758118"/>
                </a:lnTo>
                <a:lnTo>
                  <a:pt x="1106870" y="800269"/>
                </a:lnTo>
                <a:lnTo>
                  <a:pt x="1087839" y="840774"/>
                </a:lnTo>
                <a:lnTo>
                  <a:pt x="1065830" y="879486"/>
                </a:lnTo>
                <a:lnTo>
                  <a:pt x="1040989" y="916256"/>
                </a:lnTo>
                <a:lnTo>
                  <a:pt x="1013466" y="950937"/>
                </a:lnTo>
                <a:lnTo>
                  <a:pt x="983408" y="983380"/>
                </a:lnTo>
                <a:lnTo>
                  <a:pt x="950964" y="1013436"/>
                </a:lnTo>
                <a:lnTo>
                  <a:pt x="916283" y="1040958"/>
                </a:lnTo>
                <a:lnTo>
                  <a:pt x="879512" y="1065798"/>
                </a:lnTo>
                <a:lnTo>
                  <a:pt x="840801" y="1087806"/>
                </a:lnTo>
                <a:lnTo>
                  <a:pt x="800296" y="1106835"/>
                </a:lnTo>
                <a:lnTo>
                  <a:pt x="758147" y="1122737"/>
                </a:lnTo>
                <a:lnTo>
                  <a:pt x="714502" y="1135363"/>
                </a:lnTo>
                <a:lnTo>
                  <a:pt x="669508" y="1144566"/>
                </a:lnTo>
                <a:lnTo>
                  <a:pt x="623316" y="1150196"/>
                </a:lnTo>
                <a:lnTo>
                  <a:pt x="576072" y="1152105"/>
                </a:lnTo>
                <a:lnTo>
                  <a:pt x="528827" y="1150196"/>
                </a:lnTo>
                <a:lnTo>
                  <a:pt x="482635" y="1144566"/>
                </a:lnTo>
                <a:lnTo>
                  <a:pt x="437641" y="1135363"/>
                </a:lnTo>
                <a:lnTo>
                  <a:pt x="393996" y="1122737"/>
                </a:lnTo>
                <a:lnTo>
                  <a:pt x="351847" y="1106835"/>
                </a:lnTo>
                <a:lnTo>
                  <a:pt x="311342" y="1087806"/>
                </a:lnTo>
                <a:lnTo>
                  <a:pt x="272631" y="1065798"/>
                </a:lnTo>
                <a:lnTo>
                  <a:pt x="235860" y="1040958"/>
                </a:lnTo>
                <a:lnTo>
                  <a:pt x="201179" y="1013436"/>
                </a:lnTo>
                <a:lnTo>
                  <a:pt x="168735" y="983380"/>
                </a:lnTo>
                <a:lnTo>
                  <a:pt x="138677" y="950937"/>
                </a:lnTo>
                <a:lnTo>
                  <a:pt x="111154" y="916256"/>
                </a:lnTo>
                <a:lnTo>
                  <a:pt x="86313" y="879486"/>
                </a:lnTo>
                <a:lnTo>
                  <a:pt x="64304" y="840774"/>
                </a:lnTo>
                <a:lnTo>
                  <a:pt x="45273" y="800269"/>
                </a:lnTo>
                <a:lnTo>
                  <a:pt x="29370" y="758118"/>
                </a:lnTo>
                <a:lnTo>
                  <a:pt x="16743" y="714472"/>
                </a:lnTo>
                <a:lnTo>
                  <a:pt x="7540" y="669476"/>
                </a:lnTo>
                <a:lnTo>
                  <a:pt x="1909" y="623281"/>
                </a:lnTo>
                <a:lnTo>
                  <a:pt x="0" y="576033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3522091" y="5765394"/>
            <a:ext cx="966469" cy="5180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 marR="146685" indent="635" algn="ctr">
              <a:lnSpc>
                <a:spcPct val="100000"/>
              </a:lnSpc>
              <a:spcBef>
                <a:spcPts val="100"/>
              </a:spcBef>
            </a:pPr>
            <a:r>
              <a:rPr sz="1100" b="1" spc="-95" dirty="0">
                <a:solidFill>
                  <a:srgbClr val="5C6E7D"/>
                </a:solidFill>
                <a:latin typeface="Verdana"/>
                <a:cs typeface="Verdana"/>
              </a:rPr>
              <a:t>НАЦИО-  </a:t>
            </a:r>
            <a:r>
              <a:rPr sz="1100" b="1" spc="-175" dirty="0">
                <a:solidFill>
                  <a:srgbClr val="5C6E7D"/>
                </a:solidFill>
                <a:latin typeface="Verdana"/>
                <a:cs typeface="Verdana"/>
              </a:rPr>
              <a:t>Н</a:t>
            </a:r>
            <a:r>
              <a:rPr sz="1100" b="1" spc="-145" dirty="0">
                <a:solidFill>
                  <a:srgbClr val="5C6E7D"/>
                </a:solidFill>
                <a:latin typeface="Verdana"/>
                <a:cs typeface="Verdana"/>
              </a:rPr>
              <a:t>АЛЬНАЯ</a:t>
            </a:r>
            <a:endParaRPr sz="1100">
              <a:latin typeface="Verdana"/>
              <a:cs typeface="Verdana"/>
            </a:endParaRPr>
          </a:p>
          <a:p>
            <a:pPr algn="ctr">
              <a:lnSpc>
                <a:spcPts val="1285"/>
              </a:lnSpc>
            </a:pPr>
            <a:r>
              <a:rPr sz="1100" b="1" spc="-85" dirty="0">
                <a:solidFill>
                  <a:srgbClr val="5C6E7D"/>
                </a:solidFill>
                <a:latin typeface="Verdana"/>
                <a:cs typeface="Verdana"/>
              </a:rPr>
              <a:t>ЭКОНОМИКА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6156198" y="2996945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2" y="0"/>
                </a:moveTo>
                <a:lnTo>
                  <a:pt x="528827" y="1909"/>
                </a:lnTo>
                <a:lnTo>
                  <a:pt x="482635" y="7540"/>
                </a:lnTo>
                <a:lnTo>
                  <a:pt x="437641" y="16743"/>
                </a:lnTo>
                <a:lnTo>
                  <a:pt x="393996" y="29370"/>
                </a:lnTo>
                <a:lnTo>
                  <a:pt x="351847" y="45273"/>
                </a:lnTo>
                <a:lnTo>
                  <a:pt x="311342" y="64304"/>
                </a:lnTo>
                <a:lnTo>
                  <a:pt x="272631" y="86313"/>
                </a:lnTo>
                <a:lnTo>
                  <a:pt x="235860" y="111154"/>
                </a:lnTo>
                <a:lnTo>
                  <a:pt x="201179" y="138677"/>
                </a:lnTo>
                <a:lnTo>
                  <a:pt x="168735" y="168735"/>
                </a:lnTo>
                <a:lnTo>
                  <a:pt x="138677" y="201179"/>
                </a:lnTo>
                <a:lnTo>
                  <a:pt x="111154" y="235860"/>
                </a:lnTo>
                <a:lnTo>
                  <a:pt x="86313" y="272631"/>
                </a:lnTo>
                <a:lnTo>
                  <a:pt x="64304" y="311342"/>
                </a:lnTo>
                <a:lnTo>
                  <a:pt x="45273" y="351847"/>
                </a:lnTo>
                <a:lnTo>
                  <a:pt x="29370" y="393996"/>
                </a:lnTo>
                <a:lnTo>
                  <a:pt x="16743" y="437641"/>
                </a:lnTo>
                <a:lnTo>
                  <a:pt x="7540" y="482635"/>
                </a:lnTo>
                <a:lnTo>
                  <a:pt x="1909" y="528827"/>
                </a:lnTo>
                <a:lnTo>
                  <a:pt x="0" y="576071"/>
                </a:lnTo>
                <a:lnTo>
                  <a:pt x="1909" y="623316"/>
                </a:lnTo>
                <a:lnTo>
                  <a:pt x="7540" y="669508"/>
                </a:lnTo>
                <a:lnTo>
                  <a:pt x="16743" y="714502"/>
                </a:lnTo>
                <a:lnTo>
                  <a:pt x="29370" y="758147"/>
                </a:lnTo>
                <a:lnTo>
                  <a:pt x="45273" y="800296"/>
                </a:lnTo>
                <a:lnTo>
                  <a:pt x="64304" y="840801"/>
                </a:lnTo>
                <a:lnTo>
                  <a:pt x="86313" y="879512"/>
                </a:lnTo>
                <a:lnTo>
                  <a:pt x="111154" y="916283"/>
                </a:lnTo>
                <a:lnTo>
                  <a:pt x="138677" y="950964"/>
                </a:lnTo>
                <a:lnTo>
                  <a:pt x="168735" y="983408"/>
                </a:lnTo>
                <a:lnTo>
                  <a:pt x="201179" y="1013466"/>
                </a:lnTo>
                <a:lnTo>
                  <a:pt x="235860" y="1040989"/>
                </a:lnTo>
                <a:lnTo>
                  <a:pt x="272631" y="1065830"/>
                </a:lnTo>
                <a:lnTo>
                  <a:pt x="311342" y="1087839"/>
                </a:lnTo>
                <a:lnTo>
                  <a:pt x="351847" y="1106870"/>
                </a:lnTo>
                <a:lnTo>
                  <a:pt x="393996" y="1122773"/>
                </a:lnTo>
                <a:lnTo>
                  <a:pt x="437641" y="1135400"/>
                </a:lnTo>
                <a:lnTo>
                  <a:pt x="482635" y="1144603"/>
                </a:lnTo>
                <a:lnTo>
                  <a:pt x="528827" y="1150234"/>
                </a:lnTo>
                <a:lnTo>
                  <a:pt x="576072" y="1152143"/>
                </a:lnTo>
                <a:lnTo>
                  <a:pt x="623316" y="1150234"/>
                </a:lnTo>
                <a:lnTo>
                  <a:pt x="669508" y="1144603"/>
                </a:lnTo>
                <a:lnTo>
                  <a:pt x="714502" y="1135400"/>
                </a:lnTo>
                <a:lnTo>
                  <a:pt x="758147" y="1122773"/>
                </a:lnTo>
                <a:lnTo>
                  <a:pt x="800296" y="1106870"/>
                </a:lnTo>
                <a:lnTo>
                  <a:pt x="840801" y="1087839"/>
                </a:lnTo>
                <a:lnTo>
                  <a:pt x="879512" y="1065830"/>
                </a:lnTo>
                <a:lnTo>
                  <a:pt x="916283" y="1040989"/>
                </a:lnTo>
                <a:lnTo>
                  <a:pt x="950964" y="1013466"/>
                </a:lnTo>
                <a:lnTo>
                  <a:pt x="983408" y="983408"/>
                </a:lnTo>
                <a:lnTo>
                  <a:pt x="1013466" y="950964"/>
                </a:lnTo>
                <a:lnTo>
                  <a:pt x="1040989" y="916283"/>
                </a:lnTo>
                <a:lnTo>
                  <a:pt x="1065830" y="879512"/>
                </a:lnTo>
                <a:lnTo>
                  <a:pt x="1087839" y="840801"/>
                </a:lnTo>
                <a:lnTo>
                  <a:pt x="1106870" y="800296"/>
                </a:lnTo>
                <a:lnTo>
                  <a:pt x="1122773" y="758147"/>
                </a:lnTo>
                <a:lnTo>
                  <a:pt x="1135400" y="714502"/>
                </a:lnTo>
                <a:lnTo>
                  <a:pt x="1144603" y="669508"/>
                </a:lnTo>
                <a:lnTo>
                  <a:pt x="1150234" y="623316"/>
                </a:lnTo>
                <a:lnTo>
                  <a:pt x="1152144" y="576071"/>
                </a:lnTo>
                <a:lnTo>
                  <a:pt x="1150234" y="528827"/>
                </a:lnTo>
                <a:lnTo>
                  <a:pt x="1144603" y="482635"/>
                </a:lnTo>
                <a:lnTo>
                  <a:pt x="1135400" y="437641"/>
                </a:lnTo>
                <a:lnTo>
                  <a:pt x="1122773" y="393996"/>
                </a:lnTo>
                <a:lnTo>
                  <a:pt x="1106870" y="351847"/>
                </a:lnTo>
                <a:lnTo>
                  <a:pt x="1087839" y="311342"/>
                </a:lnTo>
                <a:lnTo>
                  <a:pt x="1065830" y="272631"/>
                </a:lnTo>
                <a:lnTo>
                  <a:pt x="1040989" y="235860"/>
                </a:lnTo>
                <a:lnTo>
                  <a:pt x="1013466" y="201179"/>
                </a:lnTo>
                <a:lnTo>
                  <a:pt x="983408" y="168735"/>
                </a:lnTo>
                <a:lnTo>
                  <a:pt x="950964" y="138677"/>
                </a:lnTo>
                <a:lnTo>
                  <a:pt x="916283" y="111154"/>
                </a:lnTo>
                <a:lnTo>
                  <a:pt x="879512" y="86313"/>
                </a:lnTo>
                <a:lnTo>
                  <a:pt x="840801" y="64304"/>
                </a:lnTo>
                <a:lnTo>
                  <a:pt x="800296" y="45273"/>
                </a:lnTo>
                <a:lnTo>
                  <a:pt x="758147" y="29370"/>
                </a:lnTo>
                <a:lnTo>
                  <a:pt x="714502" y="16743"/>
                </a:lnTo>
                <a:lnTo>
                  <a:pt x="669508" y="7540"/>
                </a:lnTo>
                <a:lnTo>
                  <a:pt x="623316" y="1909"/>
                </a:lnTo>
                <a:lnTo>
                  <a:pt x="576072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6156198" y="2996945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71"/>
                </a:moveTo>
                <a:lnTo>
                  <a:pt x="1909" y="528827"/>
                </a:lnTo>
                <a:lnTo>
                  <a:pt x="7540" y="482635"/>
                </a:lnTo>
                <a:lnTo>
                  <a:pt x="16743" y="437641"/>
                </a:lnTo>
                <a:lnTo>
                  <a:pt x="29370" y="393996"/>
                </a:lnTo>
                <a:lnTo>
                  <a:pt x="45273" y="351847"/>
                </a:lnTo>
                <a:lnTo>
                  <a:pt x="64304" y="311342"/>
                </a:lnTo>
                <a:lnTo>
                  <a:pt x="86313" y="272631"/>
                </a:lnTo>
                <a:lnTo>
                  <a:pt x="111154" y="235860"/>
                </a:lnTo>
                <a:lnTo>
                  <a:pt x="138677" y="201179"/>
                </a:lnTo>
                <a:lnTo>
                  <a:pt x="168735" y="168735"/>
                </a:lnTo>
                <a:lnTo>
                  <a:pt x="201179" y="138677"/>
                </a:lnTo>
                <a:lnTo>
                  <a:pt x="235860" y="111154"/>
                </a:lnTo>
                <a:lnTo>
                  <a:pt x="272631" y="86313"/>
                </a:lnTo>
                <a:lnTo>
                  <a:pt x="311342" y="64304"/>
                </a:lnTo>
                <a:lnTo>
                  <a:pt x="351847" y="45273"/>
                </a:lnTo>
                <a:lnTo>
                  <a:pt x="393996" y="29370"/>
                </a:lnTo>
                <a:lnTo>
                  <a:pt x="437641" y="16743"/>
                </a:lnTo>
                <a:lnTo>
                  <a:pt x="482635" y="7540"/>
                </a:lnTo>
                <a:lnTo>
                  <a:pt x="528827" y="1909"/>
                </a:lnTo>
                <a:lnTo>
                  <a:pt x="576072" y="0"/>
                </a:lnTo>
                <a:lnTo>
                  <a:pt x="623316" y="1909"/>
                </a:lnTo>
                <a:lnTo>
                  <a:pt x="669508" y="7540"/>
                </a:lnTo>
                <a:lnTo>
                  <a:pt x="714502" y="16743"/>
                </a:lnTo>
                <a:lnTo>
                  <a:pt x="758147" y="29370"/>
                </a:lnTo>
                <a:lnTo>
                  <a:pt x="800296" y="45273"/>
                </a:lnTo>
                <a:lnTo>
                  <a:pt x="840801" y="64304"/>
                </a:lnTo>
                <a:lnTo>
                  <a:pt x="879512" y="86313"/>
                </a:lnTo>
                <a:lnTo>
                  <a:pt x="916283" y="111154"/>
                </a:lnTo>
                <a:lnTo>
                  <a:pt x="950964" y="138677"/>
                </a:lnTo>
                <a:lnTo>
                  <a:pt x="983408" y="168735"/>
                </a:lnTo>
                <a:lnTo>
                  <a:pt x="1013466" y="201179"/>
                </a:lnTo>
                <a:lnTo>
                  <a:pt x="1040989" y="235860"/>
                </a:lnTo>
                <a:lnTo>
                  <a:pt x="1065830" y="272631"/>
                </a:lnTo>
                <a:lnTo>
                  <a:pt x="1087839" y="311342"/>
                </a:lnTo>
                <a:lnTo>
                  <a:pt x="1106870" y="351847"/>
                </a:lnTo>
                <a:lnTo>
                  <a:pt x="1122773" y="393996"/>
                </a:lnTo>
                <a:lnTo>
                  <a:pt x="1135400" y="437641"/>
                </a:lnTo>
                <a:lnTo>
                  <a:pt x="1144603" y="482635"/>
                </a:lnTo>
                <a:lnTo>
                  <a:pt x="1150234" y="528827"/>
                </a:lnTo>
                <a:lnTo>
                  <a:pt x="1152144" y="576071"/>
                </a:lnTo>
                <a:lnTo>
                  <a:pt x="1150234" y="623316"/>
                </a:lnTo>
                <a:lnTo>
                  <a:pt x="1144603" y="669508"/>
                </a:lnTo>
                <a:lnTo>
                  <a:pt x="1135400" y="714502"/>
                </a:lnTo>
                <a:lnTo>
                  <a:pt x="1122773" y="758147"/>
                </a:lnTo>
                <a:lnTo>
                  <a:pt x="1106870" y="800296"/>
                </a:lnTo>
                <a:lnTo>
                  <a:pt x="1087839" y="840801"/>
                </a:lnTo>
                <a:lnTo>
                  <a:pt x="1065830" y="879512"/>
                </a:lnTo>
                <a:lnTo>
                  <a:pt x="1040989" y="916283"/>
                </a:lnTo>
                <a:lnTo>
                  <a:pt x="1013466" y="950964"/>
                </a:lnTo>
                <a:lnTo>
                  <a:pt x="983408" y="983408"/>
                </a:lnTo>
                <a:lnTo>
                  <a:pt x="950964" y="1013466"/>
                </a:lnTo>
                <a:lnTo>
                  <a:pt x="916283" y="1040989"/>
                </a:lnTo>
                <a:lnTo>
                  <a:pt x="879512" y="1065830"/>
                </a:lnTo>
                <a:lnTo>
                  <a:pt x="840801" y="1087839"/>
                </a:lnTo>
                <a:lnTo>
                  <a:pt x="800296" y="1106870"/>
                </a:lnTo>
                <a:lnTo>
                  <a:pt x="758147" y="1122773"/>
                </a:lnTo>
                <a:lnTo>
                  <a:pt x="714502" y="1135400"/>
                </a:lnTo>
                <a:lnTo>
                  <a:pt x="669508" y="1144603"/>
                </a:lnTo>
                <a:lnTo>
                  <a:pt x="623316" y="1150234"/>
                </a:lnTo>
                <a:lnTo>
                  <a:pt x="576072" y="1152143"/>
                </a:lnTo>
                <a:lnTo>
                  <a:pt x="528827" y="1150234"/>
                </a:lnTo>
                <a:lnTo>
                  <a:pt x="482635" y="1144603"/>
                </a:lnTo>
                <a:lnTo>
                  <a:pt x="437641" y="1135400"/>
                </a:lnTo>
                <a:lnTo>
                  <a:pt x="393996" y="1122773"/>
                </a:lnTo>
                <a:lnTo>
                  <a:pt x="351847" y="1106870"/>
                </a:lnTo>
                <a:lnTo>
                  <a:pt x="311342" y="1087839"/>
                </a:lnTo>
                <a:lnTo>
                  <a:pt x="272631" y="1065830"/>
                </a:lnTo>
                <a:lnTo>
                  <a:pt x="235860" y="1040989"/>
                </a:lnTo>
                <a:lnTo>
                  <a:pt x="201179" y="1013466"/>
                </a:lnTo>
                <a:lnTo>
                  <a:pt x="168735" y="983408"/>
                </a:lnTo>
                <a:lnTo>
                  <a:pt x="138677" y="950964"/>
                </a:lnTo>
                <a:lnTo>
                  <a:pt x="111154" y="916283"/>
                </a:lnTo>
                <a:lnTo>
                  <a:pt x="86313" y="879512"/>
                </a:lnTo>
                <a:lnTo>
                  <a:pt x="64304" y="840801"/>
                </a:lnTo>
                <a:lnTo>
                  <a:pt x="45273" y="800296"/>
                </a:lnTo>
                <a:lnTo>
                  <a:pt x="29370" y="758147"/>
                </a:lnTo>
                <a:lnTo>
                  <a:pt x="16743" y="714502"/>
                </a:lnTo>
                <a:lnTo>
                  <a:pt x="7540" y="669508"/>
                </a:lnTo>
                <a:lnTo>
                  <a:pt x="1909" y="623316"/>
                </a:lnTo>
                <a:lnTo>
                  <a:pt x="0" y="576071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430137" y="3387598"/>
            <a:ext cx="62166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110" dirty="0">
                <a:solidFill>
                  <a:srgbClr val="5C6E7D"/>
                </a:solidFill>
                <a:latin typeface="Verdana"/>
                <a:cs typeface="Verdana"/>
              </a:rPr>
              <a:t>ЗДРАВО-</a:t>
            </a:r>
            <a:endParaRPr sz="1050"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332601" y="3543045"/>
            <a:ext cx="817880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130" dirty="0">
                <a:solidFill>
                  <a:srgbClr val="5C6E7D"/>
                </a:solidFill>
                <a:latin typeface="Verdana"/>
                <a:cs typeface="Verdana"/>
              </a:rPr>
              <a:t>ОХРАНЕНИЕ</a:t>
            </a:r>
            <a:endParaRPr sz="1050">
              <a:latin typeface="Verdana"/>
              <a:cs typeface="Verdan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084190" y="5445253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1" y="0"/>
                </a:moveTo>
                <a:lnTo>
                  <a:pt x="528827" y="1909"/>
                </a:lnTo>
                <a:lnTo>
                  <a:pt x="482635" y="7538"/>
                </a:lnTo>
                <a:lnTo>
                  <a:pt x="437641" y="16740"/>
                </a:lnTo>
                <a:lnTo>
                  <a:pt x="393996" y="29365"/>
                </a:lnTo>
                <a:lnTo>
                  <a:pt x="351847" y="45265"/>
                </a:lnTo>
                <a:lnTo>
                  <a:pt x="311342" y="64293"/>
                </a:lnTo>
                <a:lnTo>
                  <a:pt x="272631" y="86300"/>
                </a:lnTo>
                <a:lnTo>
                  <a:pt x="235860" y="111137"/>
                </a:lnTo>
                <a:lnTo>
                  <a:pt x="201179" y="138657"/>
                </a:lnTo>
                <a:lnTo>
                  <a:pt x="168735" y="168711"/>
                </a:lnTo>
                <a:lnTo>
                  <a:pt x="138677" y="201151"/>
                </a:lnTo>
                <a:lnTo>
                  <a:pt x="111154" y="235830"/>
                </a:lnTo>
                <a:lnTo>
                  <a:pt x="86313" y="272598"/>
                </a:lnTo>
                <a:lnTo>
                  <a:pt x="64304" y="311307"/>
                </a:lnTo>
                <a:lnTo>
                  <a:pt x="45273" y="351810"/>
                </a:lnTo>
                <a:lnTo>
                  <a:pt x="29370" y="393957"/>
                </a:lnTo>
                <a:lnTo>
                  <a:pt x="16743" y="437602"/>
                </a:lnTo>
                <a:lnTo>
                  <a:pt x="7540" y="482595"/>
                </a:lnTo>
                <a:lnTo>
                  <a:pt x="1909" y="528788"/>
                </a:lnTo>
                <a:lnTo>
                  <a:pt x="0" y="576033"/>
                </a:lnTo>
                <a:lnTo>
                  <a:pt x="1909" y="623281"/>
                </a:lnTo>
                <a:lnTo>
                  <a:pt x="7540" y="669476"/>
                </a:lnTo>
                <a:lnTo>
                  <a:pt x="16743" y="714472"/>
                </a:lnTo>
                <a:lnTo>
                  <a:pt x="29370" y="758118"/>
                </a:lnTo>
                <a:lnTo>
                  <a:pt x="45273" y="800269"/>
                </a:lnTo>
                <a:lnTo>
                  <a:pt x="64304" y="840774"/>
                </a:lnTo>
                <a:lnTo>
                  <a:pt x="86313" y="879486"/>
                </a:lnTo>
                <a:lnTo>
                  <a:pt x="111154" y="916256"/>
                </a:lnTo>
                <a:lnTo>
                  <a:pt x="138677" y="950937"/>
                </a:lnTo>
                <a:lnTo>
                  <a:pt x="168735" y="983380"/>
                </a:lnTo>
                <a:lnTo>
                  <a:pt x="201179" y="1013436"/>
                </a:lnTo>
                <a:lnTo>
                  <a:pt x="235860" y="1040958"/>
                </a:lnTo>
                <a:lnTo>
                  <a:pt x="272631" y="1065798"/>
                </a:lnTo>
                <a:lnTo>
                  <a:pt x="311342" y="1087806"/>
                </a:lnTo>
                <a:lnTo>
                  <a:pt x="351847" y="1106835"/>
                </a:lnTo>
                <a:lnTo>
                  <a:pt x="393996" y="1122737"/>
                </a:lnTo>
                <a:lnTo>
                  <a:pt x="437641" y="1135363"/>
                </a:lnTo>
                <a:lnTo>
                  <a:pt x="482635" y="1144566"/>
                </a:lnTo>
                <a:lnTo>
                  <a:pt x="528827" y="1150196"/>
                </a:lnTo>
                <a:lnTo>
                  <a:pt x="576071" y="1152105"/>
                </a:lnTo>
                <a:lnTo>
                  <a:pt x="623316" y="1150196"/>
                </a:lnTo>
                <a:lnTo>
                  <a:pt x="669508" y="1144566"/>
                </a:lnTo>
                <a:lnTo>
                  <a:pt x="714502" y="1135363"/>
                </a:lnTo>
                <a:lnTo>
                  <a:pt x="758147" y="1122737"/>
                </a:lnTo>
                <a:lnTo>
                  <a:pt x="800296" y="1106835"/>
                </a:lnTo>
                <a:lnTo>
                  <a:pt x="840801" y="1087806"/>
                </a:lnTo>
                <a:lnTo>
                  <a:pt x="879512" y="1065798"/>
                </a:lnTo>
                <a:lnTo>
                  <a:pt x="916283" y="1040958"/>
                </a:lnTo>
                <a:lnTo>
                  <a:pt x="950964" y="1013436"/>
                </a:lnTo>
                <a:lnTo>
                  <a:pt x="983408" y="983380"/>
                </a:lnTo>
                <a:lnTo>
                  <a:pt x="1013466" y="950937"/>
                </a:lnTo>
                <a:lnTo>
                  <a:pt x="1040989" y="916256"/>
                </a:lnTo>
                <a:lnTo>
                  <a:pt x="1065830" y="879486"/>
                </a:lnTo>
                <a:lnTo>
                  <a:pt x="1087839" y="840774"/>
                </a:lnTo>
                <a:lnTo>
                  <a:pt x="1106870" y="800269"/>
                </a:lnTo>
                <a:lnTo>
                  <a:pt x="1122773" y="758118"/>
                </a:lnTo>
                <a:lnTo>
                  <a:pt x="1135400" y="714472"/>
                </a:lnTo>
                <a:lnTo>
                  <a:pt x="1144603" y="669476"/>
                </a:lnTo>
                <a:lnTo>
                  <a:pt x="1150234" y="623281"/>
                </a:lnTo>
                <a:lnTo>
                  <a:pt x="1152143" y="576033"/>
                </a:lnTo>
                <a:lnTo>
                  <a:pt x="1150234" y="528788"/>
                </a:lnTo>
                <a:lnTo>
                  <a:pt x="1144603" y="482595"/>
                </a:lnTo>
                <a:lnTo>
                  <a:pt x="1135400" y="437602"/>
                </a:lnTo>
                <a:lnTo>
                  <a:pt x="1122773" y="393957"/>
                </a:lnTo>
                <a:lnTo>
                  <a:pt x="1106870" y="351810"/>
                </a:lnTo>
                <a:lnTo>
                  <a:pt x="1087839" y="311307"/>
                </a:lnTo>
                <a:lnTo>
                  <a:pt x="1065830" y="272598"/>
                </a:lnTo>
                <a:lnTo>
                  <a:pt x="1040989" y="235830"/>
                </a:lnTo>
                <a:lnTo>
                  <a:pt x="1013466" y="201151"/>
                </a:lnTo>
                <a:lnTo>
                  <a:pt x="983408" y="168711"/>
                </a:lnTo>
                <a:lnTo>
                  <a:pt x="950964" y="138657"/>
                </a:lnTo>
                <a:lnTo>
                  <a:pt x="916283" y="111137"/>
                </a:lnTo>
                <a:lnTo>
                  <a:pt x="879512" y="86300"/>
                </a:lnTo>
                <a:lnTo>
                  <a:pt x="840801" y="64293"/>
                </a:lnTo>
                <a:lnTo>
                  <a:pt x="800296" y="45265"/>
                </a:lnTo>
                <a:lnTo>
                  <a:pt x="758147" y="29365"/>
                </a:lnTo>
                <a:lnTo>
                  <a:pt x="714502" y="16740"/>
                </a:lnTo>
                <a:lnTo>
                  <a:pt x="669508" y="7538"/>
                </a:lnTo>
                <a:lnTo>
                  <a:pt x="623316" y="1909"/>
                </a:lnTo>
                <a:lnTo>
                  <a:pt x="576071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6084190" y="5445253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33"/>
                </a:moveTo>
                <a:lnTo>
                  <a:pt x="1909" y="528788"/>
                </a:lnTo>
                <a:lnTo>
                  <a:pt x="7540" y="482595"/>
                </a:lnTo>
                <a:lnTo>
                  <a:pt x="16743" y="437602"/>
                </a:lnTo>
                <a:lnTo>
                  <a:pt x="29370" y="393957"/>
                </a:lnTo>
                <a:lnTo>
                  <a:pt x="45273" y="351810"/>
                </a:lnTo>
                <a:lnTo>
                  <a:pt x="64304" y="311307"/>
                </a:lnTo>
                <a:lnTo>
                  <a:pt x="86313" y="272598"/>
                </a:lnTo>
                <a:lnTo>
                  <a:pt x="111154" y="235830"/>
                </a:lnTo>
                <a:lnTo>
                  <a:pt x="138677" y="201151"/>
                </a:lnTo>
                <a:lnTo>
                  <a:pt x="168735" y="168711"/>
                </a:lnTo>
                <a:lnTo>
                  <a:pt x="201179" y="138657"/>
                </a:lnTo>
                <a:lnTo>
                  <a:pt x="235860" y="111137"/>
                </a:lnTo>
                <a:lnTo>
                  <a:pt x="272631" y="86300"/>
                </a:lnTo>
                <a:lnTo>
                  <a:pt x="311342" y="64293"/>
                </a:lnTo>
                <a:lnTo>
                  <a:pt x="351847" y="45265"/>
                </a:lnTo>
                <a:lnTo>
                  <a:pt x="393996" y="29365"/>
                </a:lnTo>
                <a:lnTo>
                  <a:pt x="437641" y="16740"/>
                </a:lnTo>
                <a:lnTo>
                  <a:pt x="482635" y="7538"/>
                </a:lnTo>
                <a:lnTo>
                  <a:pt x="528827" y="1909"/>
                </a:lnTo>
                <a:lnTo>
                  <a:pt x="576071" y="0"/>
                </a:lnTo>
                <a:lnTo>
                  <a:pt x="623316" y="1909"/>
                </a:lnTo>
                <a:lnTo>
                  <a:pt x="669508" y="7538"/>
                </a:lnTo>
                <a:lnTo>
                  <a:pt x="714502" y="16740"/>
                </a:lnTo>
                <a:lnTo>
                  <a:pt x="758147" y="29365"/>
                </a:lnTo>
                <a:lnTo>
                  <a:pt x="800296" y="45265"/>
                </a:lnTo>
                <a:lnTo>
                  <a:pt x="840801" y="64293"/>
                </a:lnTo>
                <a:lnTo>
                  <a:pt x="879512" y="86300"/>
                </a:lnTo>
                <a:lnTo>
                  <a:pt x="916283" y="111137"/>
                </a:lnTo>
                <a:lnTo>
                  <a:pt x="950964" y="138657"/>
                </a:lnTo>
                <a:lnTo>
                  <a:pt x="983408" y="168711"/>
                </a:lnTo>
                <a:lnTo>
                  <a:pt x="1013466" y="201151"/>
                </a:lnTo>
                <a:lnTo>
                  <a:pt x="1040989" y="235830"/>
                </a:lnTo>
                <a:lnTo>
                  <a:pt x="1065830" y="272598"/>
                </a:lnTo>
                <a:lnTo>
                  <a:pt x="1087839" y="311307"/>
                </a:lnTo>
                <a:lnTo>
                  <a:pt x="1106870" y="351810"/>
                </a:lnTo>
                <a:lnTo>
                  <a:pt x="1122773" y="393957"/>
                </a:lnTo>
                <a:lnTo>
                  <a:pt x="1135400" y="437602"/>
                </a:lnTo>
                <a:lnTo>
                  <a:pt x="1144603" y="482595"/>
                </a:lnTo>
                <a:lnTo>
                  <a:pt x="1150234" y="528788"/>
                </a:lnTo>
                <a:lnTo>
                  <a:pt x="1152143" y="576033"/>
                </a:lnTo>
                <a:lnTo>
                  <a:pt x="1150234" y="623281"/>
                </a:lnTo>
                <a:lnTo>
                  <a:pt x="1144603" y="669476"/>
                </a:lnTo>
                <a:lnTo>
                  <a:pt x="1135400" y="714472"/>
                </a:lnTo>
                <a:lnTo>
                  <a:pt x="1122773" y="758118"/>
                </a:lnTo>
                <a:lnTo>
                  <a:pt x="1106870" y="800269"/>
                </a:lnTo>
                <a:lnTo>
                  <a:pt x="1087839" y="840774"/>
                </a:lnTo>
                <a:lnTo>
                  <a:pt x="1065830" y="879486"/>
                </a:lnTo>
                <a:lnTo>
                  <a:pt x="1040989" y="916256"/>
                </a:lnTo>
                <a:lnTo>
                  <a:pt x="1013466" y="950937"/>
                </a:lnTo>
                <a:lnTo>
                  <a:pt x="983408" y="983380"/>
                </a:lnTo>
                <a:lnTo>
                  <a:pt x="950964" y="1013436"/>
                </a:lnTo>
                <a:lnTo>
                  <a:pt x="916283" y="1040958"/>
                </a:lnTo>
                <a:lnTo>
                  <a:pt x="879512" y="1065798"/>
                </a:lnTo>
                <a:lnTo>
                  <a:pt x="840801" y="1087806"/>
                </a:lnTo>
                <a:lnTo>
                  <a:pt x="800296" y="1106835"/>
                </a:lnTo>
                <a:lnTo>
                  <a:pt x="758147" y="1122737"/>
                </a:lnTo>
                <a:lnTo>
                  <a:pt x="714502" y="1135363"/>
                </a:lnTo>
                <a:lnTo>
                  <a:pt x="669508" y="1144566"/>
                </a:lnTo>
                <a:lnTo>
                  <a:pt x="623316" y="1150196"/>
                </a:lnTo>
                <a:lnTo>
                  <a:pt x="576071" y="1152105"/>
                </a:lnTo>
                <a:lnTo>
                  <a:pt x="528827" y="1150196"/>
                </a:lnTo>
                <a:lnTo>
                  <a:pt x="482635" y="1144566"/>
                </a:lnTo>
                <a:lnTo>
                  <a:pt x="437641" y="1135363"/>
                </a:lnTo>
                <a:lnTo>
                  <a:pt x="393996" y="1122737"/>
                </a:lnTo>
                <a:lnTo>
                  <a:pt x="351847" y="1106835"/>
                </a:lnTo>
                <a:lnTo>
                  <a:pt x="311342" y="1087806"/>
                </a:lnTo>
                <a:lnTo>
                  <a:pt x="272631" y="1065798"/>
                </a:lnTo>
                <a:lnTo>
                  <a:pt x="235860" y="1040958"/>
                </a:lnTo>
                <a:lnTo>
                  <a:pt x="201179" y="1013436"/>
                </a:lnTo>
                <a:lnTo>
                  <a:pt x="168735" y="983380"/>
                </a:lnTo>
                <a:lnTo>
                  <a:pt x="138677" y="950937"/>
                </a:lnTo>
                <a:lnTo>
                  <a:pt x="111154" y="916256"/>
                </a:lnTo>
                <a:lnTo>
                  <a:pt x="86313" y="879486"/>
                </a:lnTo>
                <a:lnTo>
                  <a:pt x="64304" y="840774"/>
                </a:lnTo>
                <a:lnTo>
                  <a:pt x="45273" y="800269"/>
                </a:lnTo>
                <a:lnTo>
                  <a:pt x="29370" y="758118"/>
                </a:lnTo>
                <a:lnTo>
                  <a:pt x="16743" y="714472"/>
                </a:lnTo>
                <a:lnTo>
                  <a:pt x="7540" y="669476"/>
                </a:lnTo>
                <a:lnTo>
                  <a:pt x="1909" y="623281"/>
                </a:lnTo>
                <a:lnTo>
                  <a:pt x="0" y="576033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182615" y="5908650"/>
            <a:ext cx="973455" cy="484748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0" marR="5080" indent="-114935">
              <a:lnSpc>
                <a:spcPts val="1220"/>
              </a:lnSpc>
              <a:spcBef>
                <a:spcPts val="180"/>
              </a:spcBef>
            </a:pPr>
            <a:r>
              <a:rPr sz="1050" b="1" spc="60" dirty="0">
                <a:solidFill>
                  <a:srgbClr val="5C6E7D"/>
                </a:solidFill>
                <a:latin typeface="Verdana"/>
                <a:cs typeface="Verdana"/>
              </a:rPr>
              <a:t>С</a:t>
            </a:r>
            <a:r>
              <a:rPr sz="1050" b="1" spc="-90" dirty="0">
                <a:solidFill>
                  <a:srgbClr val="5C6E7D"/>
                </a:solidFill>
                <a:latin typeface="Verdana"/>
                <a:cs typeface="Verdana"/>
              </a:rPr>
              <a:t>ОЦ</a:t>
            </a:r>
            <a:r>
              <a:rPr sz="1050" b="1" spc="-95" dirty="0">
                <a:solidFill>
                  <a:srgbClr val="5C6E7D"/>
                </a:solidFill>
                <a:latin typeface="Verdana"/>
                <a:cs typeface="Verdana"/>
              </a:rPr>
              <a:t>И</a:t>
            </a:r>
            <a:r>
              <a:rPr sz="1050" b="1" spc="-114" dirty="0">
                <a:solidFill>
                  <a:srgbClr val="5C6E7D"/>
                </a:solidFill>
                <a:latin typeface="Verdana"/>
                <a:cs typeface="Verdana"/>
              </a:rPr>
              <a:t>АЛЬНАЯ  </a:t>
            </a:r>
            <a:r>
              <a:rPr sz="1050" b="1" spc="-145" dirty="0">
                <a:solidFill>
                  <a:srgbClr val="5C6E7D"/>
                </a:solidFill>
                <a:latin typeface="Verdana"/>
                <a:cs typeface="Verdana"/>
              </a:rPr>
              <a:t>ПОЛИТИКА</a:t>
            </a:r>
            <a:endParaRPr sz="1050">
              <a:latin typeface="Verdana"/>
              <a:cs typeface="Verdan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660260" y="4221098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2" y="0"/>
                </a:moveTo>
                <a:lnTo>
                  <a:pt x="528827" y="1909"/>
                </a:lnTo>
                <a:lnTo>
                  <a:pt x="482635" y="7540"/>
                </a:lnTo>
                <a:lnTo>
                  <a:pt x="437641" y="16743"/>
                </a:lnTo>
                <a:lnTo>
                  <a:pt x="393996" y="29370"/>
                </a:lnTo>
                <a:lnTo>
                  <a:pt x="351847" y="45273"/>
                </a:lnTo>
                <a:lnTo>
                  <a:pt x="311342" y="64304"/>
                </a:lnTo>
                <a:lnTo>
                  <a:pt x="272631" y="86313"/>
                </a:lnTo>
                <a:lnTo>
                  <a:pt x="235860" y="111154"/>
                </a:lnTo>
                <a:lnTo>
                  <a:pt x="201179" y="138677"/>
                </a:lnTo>
                <a:lnTo>
                  <a:pt x="168735" y="168735"/>
                </a:lnTo>
                <a:lnTo>
                  <a:pt x="138677" y="201179"/>
                </a:lnTo>
                <a:lnTo>
                  <a:pt x="111154" y="235860"/>
                </a:lnTo>
                <a:lnTo>
                  <a:pt x="86313" y="272631"/>
                </a:lnTo>
                <a:lnTo>
                  <a:pt x="64304" y="311342"/>
                </a:lnTo>
                <a:lnTo>
                  <a:pt x="45273" y="351847"/>
                </a:lnTo>
                <a:lnTo>
                  <a:pt x="29370" y="393996"/>
                </a:lnTo>
                <a:lnTo>
                  <a:pt x="16743" y="437641"/>
                </a:lnTo>
                <a:lnTo>
                  <a:pt x="7540" y="482635"/>
                </a:lnTo>
                <a:lnTo>
                  <a:pt x="1909" y="528827"/>
                </a:lnTo>
                <a:lnTo>
                  <a:pt x="0" y="576071"/>
                </a:lnTo>
                <a:lnTo>
                  <a:pt x="1909" y="623316"/>
                </a:lnTo>
                <a:lnTo>
                  <a:pt x="7540" y="669508"/>
                </a:lnTo>
                <a:lnTo>
                  <a:pt x="16743" y="714502"/>
                </a:lnTo>
                <a:lnTo>
                  <a:pt x="29370" y="758147"/>
                </a:lnTo>
                <a:lnTo>
                  <a:pt x="45273" y="800296"/>
                </a:lnTo>
                <a:lnTo>
                  <a:pt x="64304" y="840801"/>
                </a:lnTo>
                <a:lnTo>
                  <a:pt x="86313" y="879512"/>
                </a:lnTo>
                <a:lnTo>
                  <a:pt x="111154" y="916283"/>
                </a:lnTo>
                <a:lnTo>
                  <a:pt x="138677" y="950964"/>
                </a:lnTo>
                <a:lnTo>
                  <a:pt x="168735" y="983408"/>
                </a:lnTo>
                <a:lnTo>
                  <a:pt x="201179" y="1013466"/>
                </a:lnTo>
                <a:lnTo>
                  <a:pt x="235860" y="1040989"/>
                </a:lnTo>
                <a:lnTo>
                  <a:pt x="272631" y="1065830"/>
                </a:lnTo>
                <a:lnTo>
                  <a:pt x="311342" y="1087839"/>
                </a:lnTo>
                <a:lnTo>
                  <a:pt x="351847" y="1106870"/>
                </a:lnTo>
                <a:lnTo>
                  <a:pt x="393996" y="1122773"/>
                </a:lnTo>
                <a:lnTo>
                  <a:pt x="437641" y="1135400"/>
                </a:lnTo>
                <a:lnTo>
                  <a:pt x="482635" y="1144603"/>
                </a:lnTo>
                <a:lnTo>
                  <a:pt x="528827" y="1150234"/>
                </a:lnTo>
                <a:lnTo>
                  <a:pt x="576072" y="1152144"/>
                </a:lnTo>
                <a:lnTo>
                  <a:pt x="623316" y="1150234"/>
                </a:lnTo>
                <a:lnTo>
                  <a:pt x="669508" y="1144603"/>
                </a:lnTo>
                <a:lnTo>
                  <a:pt x="714502" y="1135400"/>
                </a:lnTo>
                <a:lnTo>
                  <a:pt x="758147" y="1122773"/>
                </a:lnTo>
                <a:lnTo>
                  <a:pt x="800296" y="1106870"/>
                </a:lnTo>
                <a:lnTo>
                  <a:pt x="840801" y="1087839"/>
                </a:lnTo>
                <a:lnTo>
                  <a:pt x="879512" y="1065830"/>
                </a:lnTo>
                <a:lnTo>
                  <a:pt x="916283" y="1040989"/>
                </a:lnTo>
                <a:lnTo>
                  <a:pt x="950964" y="1013466"/>
                </a:lnTo>
                <a:lnTo>
                  <a:pt x="983408" y="983408"/>
                </a:lnTo>
                <a:lnTo>
                  <a:pt x="1013466" y="950964"/>
                </a:lnTo>
                <a:lnTo>
                  <a:pt x="1040989" y="916283"/>
                </a:lnTo>
                <a:lnTo>
                  <a:pt x="1065830" y="879512"/>
                </a:lnTo>
                <a:lnTo>
                  <a:pt x="1087839" y="840801"/>
                </a:lnTo>
                <a:lnTo>
                  <a:pt x="1106870" y="800296"/>
                </a:lnTo>
                <a:lnTo>
                  <a:pt x="1122773" y="758147"/>
                </a:lnTo>
                <a:lnTo>
                  <a:pt x="1135400" y="714502"/>
                </a:lnTo>
                <a:lnTo>
                  <a:pt x="1144603" y="669508"/>
                </a:lnTo>
                <a:lnTo>
                  <a:pt x="1150234" y="623316"/>
                </a:lnTo>
                <a:lnTo>
                  <a:pt x="1152144" y="576071"/>
                </a:lnTo>
                <a:lnTo>
                  <a:pt x="1150234" y="528827"/>
                </a:lnTo>
                <a:lnTo>
                  <a:pt x="1144603" y="482635"/>
                </a:lnTo>
                <a:lnTo>
                  <a:pt x="1135400" y="437641"/>
                </a:lnTo>
                <a:lnTo>
                  <a:pt x="1122773" y="393996"/>
                </a:lnTo>
                <a:lnTo>
                  <a:pt x="1106870" y="351847"/>
                </a:lnTo>
                <a:lnTo>
                  <a:pt x="1087839" y="311342"/>
                </a:lnTo>
                <a:lnTo>
                  <a:pt x="1065830" y="272631"/>
                </a:lnTo>
                <a:lnTo>
                  <a:pt x="1040989" y="235860"/>
                </a:lnTo>
                <a:lnTo>
                  <a:pt x="1013466" y="201179"/>
                </a:lnTo>
                <a:lnTo>
                  <a:pt x="983408" y="168735"/>
                </a:lnTo>
                <a:lnTo>
                  <a:pt x="950964" y="138677"/>
                </a:lnTo>
                <a:lnTo>
                  <a:pt x="916283" y="111154"/>
                </a:lnTo>
                <a:lnTo>
                  <a:pt x="879512" y="86313"/>
                </a:lnTo>
                <a:lnTo>
                  <a:pt x="840801" y="64304"/>
                </a:lnTo>
                <a:lnTo>
                  <a:pt x="800296" y="45273"/>
                </a:lnTo>
                <a:lnTo>
                  <a:pt x="758147" y="29370"/>
                </a:lnTo>
                <a:lnTo>
                  <a:pt x="714502" y="16743"/>
                </a:lnTo>
                <a:lnTo>
                  <a:pt x="669508" y="7540"/>
                </a:lnTo>
                <a:lnTo>
                  <a:pt x="623316" y="1909"/>
                </a:lnTo>
                <a:lnTo>
                  <a:pt x="576072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660260" y="4221098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71"/>
                </a:moveTo>
                <a:lnTo>
                  <a:pt x="1909" y="528827"/>
                </a:lnTo>
                <a:lnTo>
                  <a:pt x="7540" y="482635"/>
                </a:lnTo>
                <a:lnTo>
                  <a:pt x="16743" y="437641"/>
                </a:lnTo>
                <a:lnTo>
                  <a:pt x="29370" y="393996"/>
                </a:lnTo>
                <a:lnTo>
                  <a:pt x="45273" y="351847"/>
                </a:lnTo>
                <a:lnTo>
                  <a:pt x="64304" y="311342"/>
                </a:lnTo>
                <a:lnTo>
                  <a:pt x="86313" y="272631"/>
                </a:lnTo>
                <a:lnTo>
                  <a:pt x="111154" y="235860"/>
                </a:lnTo>
                <a:lnTo>
                  <a:pt x="138677" y="201179"/>
                </a:lnTo>
                <a:lnTo>
                  <a:pt x="168735" y="168735"/>
                </a:lnTo>
                <a:lnTo>
                  <a:pt x="201179" y="138677"/>
                </a:lnTo>
                <a:lnTo>
                  <a:pt x="235860" y="111154"/>
                </a:lnTo>
                <a:lnTo>
                  <a:pt x="272631" y="86313"/>
                </a:lnTo>
                <a:lnTo>
                  <a:pt x="311342" y="64304"/>
                </a:lnTo>
                <a:lnTo>
                  <a:pt x="351847" y="45273"/>
                </a:lnTo>
                <a:lnTo>
                  <a:pt x="393996" y="29370"/>
                </a:lnTo>
                <a:lnTo>
                  <a:pt x="437641" y="16743"/>
                </a:lnTo>
                <a:lnTo>
                  <a:pt x="482635" y="7540"/>
                </a:lnTo>
                <a:lnTo>
                  <a:pt x="528827" y="1909"/>
                </a:lnTo>
                <a:lnTo>
                  <a:pt x="576072" y="0"/>
                </a:lnTo>
                <a:lnTo>
                  <a:pt x="623316" y="1909"/>
                </a:lnTo>
                <a:lnTo>
                  <a:pt x="669508" y="7540"/>
                </a:lnTo>
                <a:lnTo>
                  <a:pt x="714502" y="16743"/>
                </a:lnTo>
                <a:lnTo>
                  <a:pt x="758147" y="29370"/>
                </a:lnTo>
                <a:lnTo>
                  <a:pt x="800296" y="45273"/>
                </a:lnTo>
                <a:lnTo>
                  <a:pt x="840801" y="64304"/>
                </a:lnTo>
                <a:lnTo>
                  <a:pt x="879512" y="86313"/>
                </a:lnTo>
                <a:lnTo>
                  <a:pt x="916283" y="111154"/>
                </a:lnTo>
                <a:lnTo>
                  <a:pt x="950964" y="138677"/>
                </a:lnTo>
                <a:lnTo>
                  <a:pt x="983408" y="168735"/>
                </a:lnTo>
                <a:lnTo>
                  <a:pt x="1013466" y="201179"/>
                </a:lnTo>
                <a:lnTo>
                  <a:pt x="1040989" y="235860"/>
                </a:lnTo>
                <a:lnTo>
                  <a:pt x="1065830" y="272631"/>
                </a:lnTo>
                <a:lnTo>
                  <a:pt x="1087839" y="311342"/>
                </a:lnTo>
                <a:lnTo>
                  <a:pt x="1106870" y="351847"/>
                </a:lnTo>
                <a:lnTo>
                  <a:pt x="1122773" y="393996"/>
                </a:lnTo>
                <a:lnTo>
                  <a:pt x="1135400" y="437641"/>
                </a:lnTo>
                <a:lnTo>
                  <a:pt x="1144603" y="482635"/>
                </a:lnTo>
                <a:lnTo>
                  <a:pt x="1150234" y="528827"/>
                </a:lnTo>
                <a:lnTo>
                  <a:pt x="1152144" y="576071"/>
                </a:lnTo>
                <a:lnTo>
                  <a:pt x="1150234" y="623316"/>
                </a:lnTo>
                <a:lnTo>
                  <a:pt x="1144603" y="669508"/>
                </a:lnTo>
                <a:lnTo>
                  <a:pt x="1135400" y="714502"/>
                </a:lnTo>
                <a:lnTo>
                  <a:pt x="1122773" y="758147"/>
                </a:lnTo>
                <a:lnTo>
                  <a:pt x="1106870" y="800296"/>
                </a:lnTo>
                <a:lnTo>
                  <a:pt x="1087839" y="840801"/>
                </a:lnTo>
                <a:lnTo>
                  <a:pt x="1065830" y="879512"/>
                </a:lnTo>
                <a:lnTo>
                  <a:pt x="1040989" y="916283"/>
                </a:lnTo>
                <a:lnTo>
                  <a:pt x="1013466" y="950964"/>
                </a:lnTo>
                <a:lnTo>
                  <a:pt x="983408" y="983408"/>
                </a:lnTo>
                <a:lnTo>
                  <a:pt x="950964" y="1013466"/>
                </a:lnTo>
                <a:lnTo>
                  <a:pt x="916283" y="1040989"/>
                </a:lnTo>
                <a:lnTo>
                  <a:pt x="879512" y="1065830"/>
                </a:lnTo>
                <a:lnTo>
                  <a:pt x="840801" y="1087839"/>
                </a:lnTo>
                <a:lnTo>
                  <a:pt x="800296" y="1106870"/>
                </a:lnTo>
                <a:lnTo>
                  <a:pt x="758147" y="1122773"/>
                </a:lnTo>
                <a:lnTo>
                  <a:pt x="714502" y="1135400"/>
                </a:lnTo>
                <a:lnTo>
                  <a:pt x="669508" y="1144603"/>
                </a:lnTo>
                <a:lnTo>
                  <a:pt x="623316" y="1150234"/>
                </a:lnTo>
                <a:lnTo>
                  <a:pt x="576072" y="1152144"/>
                </a:lnTo>
                <a:lnTo>
                  <a:pt x="528827" y="1150234"/>
                </a:lnTo>
                <a:lnTo>
                  <a:pt x="482635" y="1144603"/>
                </a:lnTo>
                <a:lnTo>
                  <a:pt x="437641" y="1135400"/>
                </a:lnTo>
                <a:lnTo>
                  <a:pt x="393996" y="1122773"/>
                </a:lnTo>
                <a:lnTo>
                  <a:pt x="351847" y="1106870"/>
                </a:lnTo>
                <a:lnTo>
                  <a:pt x="311342" y="1087839"/>
                </a:lnTo>
                <a:lnTo>
                  <a:pt x="272631" y="1065830"/>
                </a:lnTo>
                <a:lnTo>
                  <a:pt x="235860" y="1040989"/>
                </a:lnTo>
                <a:lnTo>
                  <a:pt x="201179" y="1013466"/>
                </a:lnTo>
                <a:lnTo>
                  <a:pt x="168735" y="983408"/>
                </a:lnTo>
                <a:lnTo>
                  <a:pt x="138677" y="950964"/>
                </a:lnTo>
                <a:lnTo>
                  <a:pt x="111154" y="916283"/>
                </a:lnTo>
                <a:lnTo>
                  <a:pt x="86313" y="879512"/>
                </a:lnTo>
                <a:lnTo>
                  <a:pt x="64304" y="840801"/>
                </a:lnTo>
                <a:lnTo>
                  <a:pt x="45273" y="800296"/>
                </a:lnTo>
                <a:lnTo>
                  <a:pt x="29370" y="758147"/>
                </a:lnTo>
                <a:lnTo>
                  <a:pt x="16743" y="714502"/>
                </a:lnTo>
                <a:lnTo>
                  <a:pt x="7540" y="669508"/>
                </a:lnTo>
                <a:lnTo>
                  <a:pt x="1909" y="623316"/>
                </a:lnTo>
                <a:lnTo>
                  <a:pt x="0" y="576071"/>
                </a:lnTo>
                <a:close/>
              </a:path>
            </a:pathLst>
          </a:custGeom>
          <a:ln w="25399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882511" y="4612005"/>
            <a:ext cx="726440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1245"/>
              </a:lnSpc>
              <a:spcBef>
                <a:spcPts val="105"/>
              </a:spcBef>
            </a:pPr>
            <a:r>
              <a:rPr sz="1050" b="1" spc="-145" dirty="0">
                <a:solidFill>
                  <a:srgbClr val="5C6E7D"/>
                </a:solidFill>
                <a:latin typeface="Verdana"/>
                <a:cs typeface="Verdana"/>
              </a:rPr>
              <a:t>ДРУГИЕ</a:t>
            </a:r>
            <a:endParaRPr sz="1050">
              <a:latin typeface="Verdana"/>
              <a:cs typeface="Verdana"/>
            </a:endParaRPr>
          </a:p>
          <a:p>
            <a:pPr algn="ctr">
              <a:lnSpc>
                <a:spcPts val="1245"/>
              </a:lnSpc>
            </a:pPr>
            <a:r>
              <a:rPr sz="1050" b="1" spc="-80" dirty="0">
                <a:solidFill>
                  <a:srgbClr val="5C6E7D"/>
                </a:solidFill>
                <a:latin typeface="Verdana"/>
                <a:cs typeface="Verdana"/>
              </a:rPr>
              <a:t>РАСХОДЫ</a:t>
            </a:r>
            <a:endParaRPr sz="1050">
              <a:latin typeface="Verdana"/>
              <a:cs typeface="Verdan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2333879" y="4933696"/>
            <a:ext cx="1014095" cy="800100"/>
          </a:xfrm>
          <a:custGeom>
            <a:avLst/>
            <a:gdLst/>
            <a:ahLst/>
            <a:cxnLst/>
            <a:rect l="l" t="t" r="r" b="b"/>
            <a:pathLst>
              <a:path w="1014095" h="800100">
                <a:moveTo>
                  <a:pt x="948206" y="759953"/>
                </a:moveTo>
                <a:lnTo>
                  <a:pt x="930529" y="782434"/>
                </a:lnTo>
                <a:lnTo>
                  <a:pt x="1013968" y="799553"/>
                </a:lnTo>
                <a:lnTo>
                  <a:pt x="999004" y="767816"/>
                </a:lnTo>
                <a:lnTo>
                  <a:pt x="958215" y="767816"/>
                </a:lnTo>
                <a:lnTo>
                  <a:pt x="948206" y="759953"/>
                </a:lnTo>
                <a:close/>
              </a:path>
              <a:path w="1014095" h="800100">
                <a:moveTo>
                  <a:pt x="959947" y="745023"/>
                </a:moveTo>
                <a:lnTo>
                  <a:pt x="948206" y="759953"/>
                </a:lnTo>
                <a:lnTo>
                  <a:pt x="958215" y="767816"/>
                </a:lnTo>
                <a:lnTo>
                  <a:pt x="969898" y="752843"/>
                </a:lnTo>
                <a:lnTo>
                  <a:pt x="959947" y="745023"/>
                </a:lnTo>
                <a:close/>
              </a:path>
              <a:path w="1014095" h="800100">
                <a:moveTo>
                  <a:pt x="977645" y="722515"/>
                </a:moveTo>
                <a:lnTo>
                  <a:pt x="959947" y="745023"/>
                </a:lnTo>
                <a:lnTo>
                  <a:pt x="969898" y="752843"/>
                </a:lnTo>
                <a:lnTo>
                  <a:pt x="958215" y="767816"/>
                </a:lnTo>
                <a:lnTo>
                  <a:pt x="999004" y="767816"/>
                </a:lnTo>
                <a:lnTo>
                  <a:pt x="977645" y="722515"/>
                </a:lnTo>
                <a:close/>
              </a:path>
              <a:path w="1014095" h="800100">
                <a:moveTo>
                  <a:pt x="11810" y="0"/>
                </a:moveTo>
                <a:lnTo>
                  <a:pt x="0" y="14985"/>
                </a:lnTo>
                <a:lnTo>
                  <a:pt x="948206" y="759953"/>
                </a:lnTo>
                <a:lnTo>
                  <a:pt x="959947" y="745023"/>
                </a:lnTo>
                <a:lnTo>
                  <a:pt x="11810" y="0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561971" y="4201668"/>
            <a:ext cx="2154555" cy="541655"/>
          </a:xfrm>
          <a:custGeom>
            <a:avLst/>
            <a:gdLst/>
            <a:ahLst/>
            <a:cxnLst/>
            <a:rect l="l" t="t" r="r" b="b"/>
            <a:pathLst>
              <a:path w="2154554" h="541654">
                <a:moveTo>
                  <a:pt x="2077737" y="27821"/>
                </a:moveTo>
                <a:lnTo>
                  <a:pt x="0" y="522604"/>
                </a:lnTo>
                <a:lnTo>
                  <a:pt x="4445" y="541146"/>
                </a:lnTo>
                <a:lnTo>
                  <a:pt x="2082152" y="46370"/>
                </a:lnTo>
                <a:lnTo>
                  <a:pt x="2077737" y="27821"/>
                </a:lnTo>
                <a:close/>
              </a:path>
              <a:path w="2154554" h="541654">
                <a:moveTo>
                  <a:pt x="2147534" y="24891"/>
                </a:moveTo>
                <a:lnTo>
                  <a:pt x="2090039" y="24891"/>
                </a:lnTo>
                <a:lnTo>
                  <a:pt x="2094483" y="43433"/>
                </a:lnTo>
                <a:lnTo>
                  <a:pt x="2082152" y="46370"/>
                </a:lnTo>
                <a:lnTo>
                  <a:pt x="2088769" y="74167"/>
                </a:lnTo>
                <a:lnTo>
                  <a:pt x="2147534" y="24891"/>
                </a:lnTo>
                <a:close/>
              </a:path>
              <a:path w="2154554" h="541654">
                <a:moveTo>
                  <a:pt x="2090039" y="24891"/>
                </a:moveTo>
                <a:lnTo>
                  <a:pt x="2077737" y="27821"/>
                </a:lnTo>
                <a:lnTo>
                  <a:pt x="2082152" y="46370"/>
                </a:lnTo>
                <a:lnTo>
                  <a:pt x="2094483" y="43433"/>
                </a:lnTo>
                <a:lnTo>
                  <a:pt x="2090039" y="24891"/>
                </a:lnTo>
                <a:close/>
              </a:path>
              <a:path w="2154554" h="541654">
                <a:moveTo>
                  <a:pt x="2071116" y="0"/>
                </a:moveTo>
                <a:lnTo>
                  <a:pt x="2077737" y="27821"/>
                </a:lnTo>
                <a:lnTo>
                  <a:pt x="2090039" y="24891"/>
                </a:lnTo>
                <a:lnTo>
                  <a:pt x="2147534" y="24891"/>
                </a:lnTo>
                <a:lnTo>
                  <a:pt x="2154047" y="19430"/>
                </a:lnTo>
                <a:lnTo>
                  <a:pt x="2071116" y="0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553971" y="4859782"/>
            <a:ext cx="2162175" cy="464184"/>
          </a:xfrm>
          <a:custGeom>
            <a:avLst/>
            <a:gdLst/>
            <a:ahLst/>
            <a:cxnLst/>
            <a:rect l="l" t="t" r="r" b="b"/>
            <a:pathLst>
              <a:path w="2162175" h="464185">
                <a:moveTo>
                  <a:pt x="2085454" y="435785"/>
                </a:moveTo>
                <a:lnTo>
                  <a:pt x="2079879" y="463804"/>
                </a:lnTo>
                <a:lnTo>
                  <a:pt x="2162047" y="441452"/>
                </a:lnTo>
                <a:lnTo>
                  <a:pt x="2157963" y="438277"/>
                </a:lnTo>
                <a:lnTo>
                  <a:pt x="2097913" y="438277"/>
                </a:lnTo>
                <a:lnTo>
                  <a:pt x="2085454" y="435785"/>
                </a:lnTo>
                <a:close/>
              </a:path>
              <a:path w="2162175" h="464185">
                <a:moveTo>
                  <a:pt x="2089167" y="417122"/>
                </a:moveTo>
                <a:lnTo>
                  <a:pt x="2085454" y="435785"/>
                </a:lnTo>
                <a:lnTo>
                  <a:pt x="2097913" y="438277"/>
                </a:lnTo>
                <a:lnTo>
                  <a:pt x="2101596" y="419608"/>
                </a:lnTo>
                <a:lnTo>
                  <a:pt x="2089167" y="417122"/>
                </a:lnTo>
                <a:close/>
              </a:path>
              <a:path w="2162175" h="464185">
                <a:moveTo>
                  <a:pt x="2094738" y="389128"/>
                </a:moveTo>
                <a:lnTo>
                  <a:pt x="2089167" y="417122"/>
                </a:lnTo>
                <a:lnTo>
                  <a:pt x="2101596" y="419608"/>
                </a:lnTo>
                <a:lnTo>
                  <a:pt x="2097913" y="438277"/>
                </a:lnTo>
                <a:lnTo>
                  <a:pt x="2157963" y="438277"/>
                </a:lnTo>
                <a:lnTo>
                  <a:pt x="2094738" y="389128"/>
                </a:lnTo>
                <a:close/>
              </a:path>
              <a:path w="2162175" h="464185">
                <a:moveTo>
                  <a:pt x="3682" y="0"/>
                </a:moveTo>
                <a:lnTo>
                  <a:pt x="0" y="18669"/>
                </a:lnTo>
                <a:lnTo>
                  <a:pt x="2085454" y="435785"/>
                </a:lnTo>
                <a:lnTo>
                  <a:pt x="2089167" y="417122"/>
                </a:lnTo>
                <a:lnTo>
                  <a:pt x="3682" y="0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555750" y="4759071"/>
            <a:ext cx="3960495" cy="76200"/>
          </a:xfrm>
          <a:custGeom>
            <a:avLst/>
            <a:gdLst/>
            <a:ahLst/>
            <a:cxnLst/>
            <a:rect l="l" t="t" r="r" b="b"/>
            <a:pathLst>
              <a:path w="3960495" h="76200">
                <a:moveTo>
                  <a:pt x="3884294" y="0"/>
                </a:moveTo>
                <a:lnTo>
                  <a:pt x="3884294" y="76199"/>
                </a:lnTo>
                <a:lnTo>
                  <a:pt x="3941445" y="47624"/>
                </a:lnTo>
                <a:lnTo>
                  <a:pt x="3896994" y="47624"/>
                </a:lnTo>
                <a:lnTo>
                  <a:pt x="3896994" y="28574"/>
                </a:lnTo>
                <a:lnTo>
                  <a:pt x="3941445" y="28574"/>
                </a:lnTo>
                <a:lnTo>
                  <a:pt x="3884294" y="0"/>
                </a:lnTo>
                <a:close/>
              </a:path>
              <a:path w="3960495" h="76200">
                <a:moveTo>
                  <a:pt x="3884294" y="28574"/>
                </a:moveTo>
                <a:lnTo>
                  <a:pt x="0" y="28574"/>
                </a:lnTo>
                <a:lnTo>
                  <a:pt x="0" y="47624"/>
                </a:lnTo>
                <a:lnTo>
                  <a:pt x="3884294" y="47624"/>
                </a:lnTo>
                <a:lnTo>
                  <a:pt x="3884294" y="28574"/>
                </a:lnTo>
                <a:close/>
              </a:path>
              <a:path w="3960495" h="76200">
                <a:moveTo>
                  <a:pt x="3941445" y="28574"/>
                </a:moveTo>
                <a:lnTo>
                  <a:pt x="3896994" y="28574"/>
                </a:lnTo>
                <a:lnTo>
                  <a:pt x="3896994" y="47624"/>
                </a:lnTo>
                <a:lnTo>
                  <a:pt x="3941445" y="47624"/>
                </a:lnTo>
                <a:lnTo>
                  <a:pt x="3960495" y="38099"/>
                </a:lnTo>
                <a:lnTo>
                  <a:pt x="3941445" y="28574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553208" y="3629279"/>
            <a:ext cx="3531235" cy="1033144"/>
          </a:xfrm>
          <a:custGeom>
            <a:avLst/>
            <a:gdLst/>
            <a:ahLst/>
            <a:cxnLst/>
            <a:rect l="l" t="t" r="r" b="b"/>
            <a:pathLst>
              <a:path w="3531235" h="1033145">
                <a:moveTo>
                  <a:pt x="3455031" y="27523"/>
                </a:moveTo>
                <a:lnTo>
                  <a:pt x="0" y="1014730"/>
                </a:lnTo>
                <a:lnTo>
                  <a:pt x="5206" y="1033018"/>
                </a:lnTo>
                <a:lnTo>
                  <a:pt x="3460259" y="45805"/>
                </a:lnTo>
                <a:lnTo>
                  <a:pt x="3455031" y="27523"/>
                </a:lnTo>
                <a:close/>
              </a:path>
              <a:path w="3531235" h="1033145">
                <a:moveTo>
                  <a:pt x="3521960" y="24003"/>
                </a:moveTo>
                <a:lnTo>
                  <a:pt x="3467354" y="24003"/>
                </a:lnTo>
                <a:lnTo>
                  <a:pt x="3472561" y="42291"/>
                </a:lnTo>
                <a:lnTo>
                  <a:pt x="3460259" y="45805"/>
                </a:lnTo>
                <a:lnTo>
                  <a:pt x="3468116" y="73279"/>
                </a:lnTo>
                <a:lnTo>
                  <a:pt x="3521960" y="24003"/>
                </a:lnTo>
                <a:close/>
              </a:path>
              <a:path w="3531235" h="1033145">
                <a:moveTo>
                  <a:pt x="3467354" y="24003"/>
                </a:moveTo>
                <a:lnTo>
                  <a:pt x="3455031" y="27523"/>
                </a:lnTo>
                <a:lnTo>
                  <a:pt x="3460259" y="45805"/>
                </a:lnTo>
                <a:lnTo>
                  <a:pt x="3472561" y="42291"/>
                </a:lnTo>
                <a:lnTo>
                  <a:pt x="3467354" y="24003"/>
                </a:lnTo>
                <a:close/>
              </a:path>
              <a:path w="3531235" h="1033145">
                <a:moveTo>
                  <a:pt x="3447161" y="0"/>
                </a:moveTo>
                <a:lnTo>
                  <a:pt x="3455031" y="27523"/>
                </a:lnTo>
                <a:lnTo>
                  <a:pt x="3467354" y="24003"/>
                </a:lnTo>
                <a:lnTo>
                  <a:pt x="3521960" y="24003"/>
                </a:lnTo>
                <a:lnTo>
                  <a:pt x="3530980" y="15748"/>
                </a:lnTo>
                <a:lnTo>
                  <a:pt x="3447161" y="0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408809" y="4860036"/>
            <a:ext cx="3603625" cy="1174750"/>
          </a:xfrm>
          <a:custGeom>
            <a:avLst/>
            <a:gdLst/>
            <a:ahLst/>
            <a:cxnLst/>
            <a:rect l="l" t="t" r="r" b="b"/>
            <a:pathLst>
              <a:path w="3603625" h="1174750">
                <a:moveTo>
                  <a:pt x="3527885" y="1147099"/>
                </a:moveTo>
                <a:lnTo>
                  <a:pt x="3519169" y="1174318"/>
                </a:lnTo>
                <a:lnTo>
                  <a:pt x="3603370" y="1161249"/>
                </a:lnTo>
                <a:lnTo>
                  <a:pt x="3592846" y="1150975"/>
                </a:lnTo>
                <a:lnTo>
                  <a:pt x="3539998" y="1150975"/>
                </a:lnTo>
                <a:lnTo>
                  <a:pt x="3527885" y="1147099"/>
                </a:lnTo>
                <a:close/>
              </a:path>
              <a:path w="3603625" h="1174750">
                <a:moveTo>
                  <a:pt x="3533699" y="1128942"/>
                </a:moveTo>
                <a:lnTo>
                  <a:pt x="3527885" y="1147099"/>
                </a:lnTo>
                <a:lnTo>
                  <a:pt x="3539998" y="1150975"/>
                </a:lnTo>
                <a:lnTo>
                  <a:pt x="3545840" y="1132827"/>
                </a:lnTo>
                <a:lnTo>
                  <a:pt x="3533699" y="1128942"/>
                </a:lnTo>
                <a:close/>
              </a:path>
              <a:path w="3603625" h="1174750">
                <a:moveTo>
                  <a:pt x="3542411" y="1101737"/>
                </a:moveTo>
                <a:lnTo>
                  <a:pt x="3533699" y="1128942"/>
                </a:lnTo>
                <a:lnTo>
                  <a:pt x="3545840" y="1132827"/>
                </a:lnTo>
                <a:lnTo>
                  <a:pt x="3539998" y="1150975"/>
                </a:lnTo>
                <a:lnTo>
                  <a:pt x="3592846" y="1150975"/>
                </a:lnTo>
                <a:lnTo>
                  <a:pt x="3542411" y="1101737"/>
                </a:lnTo>
                <a:close/>
              </a:path>
              <a:path w="3603625" h="1174750">
                <a:moveTo>
                  <a:pt x="5841" y="0"/>
                </a:moveTo>
                <a:lnTo>
                  <a:pt x="0" y="18161"/>
                </a:lnTo>
                <a:lnTo>
                  <a:pt x="3527885" y="1147099"/>
                </a:lnTo>
                <a:lnTo>
                  <a:pt x="3533699" y="1128942"/>
                </a:lnTo>
                <a:lnTo>
                  <a:pt x="5841" y="0"/>
                </a:lnTo>
                <a:close/>
              </a:path>
            </a:pathLst>
          </a:custGeom>
          <a:solidFill>
            <a:srgbClr val="9AA9B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187627" y="4077080"/>
            <a:ext cx="1440180" cy="1440180"/>
          </a:xfrm>
          <a:custGeom>
            <a:avLst/>
            <a:gdLst/>
            <a:ahLst/>
            <a:cxnLst/>
            <a:rect l="l" t="t" r="r" b="b"/>
            <a:pathLst>
              <a:path w="1440180" h="1440179">
                <a:moveTo>
                  <a:pt x="720039" y="0"/>
                </a:moveTo>
                <a:lnTo>
                  <a:pt x="672699" y="1531"/>
                </a:lnTo>
                <a:lnTo>
                  <a:pt x="626177" y="6062"/>
                </a:lnTo>
                <a:lnTo>
                  <a:pt x="580567" y="13497"/>
                </a:lnTo>
                <a:lnTo>
                  <a:pt x="535963" y="23743"/>
                </a:lnTo>
                <a:lnTo>
                  <a:pt x="492462" y="36704"/>
                </a:lnTo>
                <a:lnTo>
                  <a:pt x="450157" y="52284"/>
                </a:lnTo>
                <a:lnTo>
                  <a:pt x="409145" y="70391"/>
                </a:lnTo>
                <a:lnTo>
                  <a:pt x="369518" y="90928"/>
                </a:lnTo>
                <a:lnTo>
                  <a:pt x="331374" y="113801"/>
                </a:lnTo>
                <a:lnTo>
                  <a:pt x="294806" y="138915"/>
                </a:lnTo>
                <a:lnTo>
                  <a:pt x="259909" y="166176"/>
                </a:lnTo>
                <a:lnTo>
                  <a:pt x="226778" y="195487"/>
                </a:lnTo>
                <a:lnTo>
                  <a:pt x="195509" y="226756"/>
                </a:lnTo>
                <a:lnTo>
                  <a:pt x="166196" y="259886"/>
                </a:lnTo>
                <a:lnTo>
                  <a:pt x="138934" y="294784"/>
                </a:lnTo>
                <a:lnTo>
                  <a:pt x="113818" y="331353"/>
                </a:lnTo>
                <a:lnTo>
                  <a:pt x="90942" y="369501"/>
                </a:lnTo>
                <a:lnTo>
                  <a:pt x="70403" y="409130"/>
                </a:lnTo>
                <a:lnTo>
                  <a:pt x="52294" y="450148"/>
                </a:lnTo>
                <a:lnTo>
                  <a:pt x="36710" y="492459"/>
                </a:lnTo>
                <a:lnTo>
                  <a:pt x="23748" y="535968"/>
                </a:lnTo>
                <a:lnTo>
                  <a:pt x="13500" y="580580"/>
                </a:lnTo>
                <a:lnTo>
                  <a:pt x="6063" y="626201"/>
                </a:lnTo>
                <a:lnTo>
                  <a:pt x="1531" y="672736"/>
                </a:lnTo>
                <a:lnTo>
                  <a:pt x="0" y="720090"/>
                </a:lnTo>
                <a:lnTo>
                  <a:pt x="1531" y="767429"/>
                </a:lnTo>
                <a:lnTo>
                  <a:pt x="6063" y="813952"/>
                </a:lnTo>
                <a:lnTo>
                  <a:pt x="13500" y="859564"/>
                </a:lnTo>
                <a:lnTo>
                  <a:pt x="23748" y="904168"/>
                </a:lnTo>
                <a:lnTo>
                  <a:pt x="36710" y="947671"/>
                </a:lnTo>
                <a:lnTo>
                  <a:pt x="52294" y="989978"/>
                </a:lnTo>
                <a:lnTo>
                  <a:pt x="70403" y="1030993"/>
                </a:lnTo>
                <a:lnTo>
                  <a:pt x="90942" y="1070622"/>
                </a:lnTo>
                <a:lnTo>
                  <a:pt x="113818" y="1108769"/>
                </a:lnTo>
                <a:lnTo>
                  <a:pt x="138934" y="1145340"/>
                </a:lnTo>
                <a:lnTo>
                  <a:pt x="166196" y="1180240"/>
                </a:lnTo>
                <a:lnTo>
                  <a:pt x="195509" y="1213374"/>
                </a:lnTo>
                <a:lnTo>
                  <a:pt x="226778" y="1244646"/>
                </a:lnTo>
                <a:lnTo>
                  <a:pt x="259909" y="1273962"/>
                </a:lnTo>
                <a:lnTo>
                  <a:pt x="294806" y="1301227"/>
                </a:lnTo>
                <a:lnTo>
                  <a:pt x="331374" y="1326346"/>
                </a:lnTo>
                <a:lnTo>
                  <a:pt x="369518" y="1349224"/>
                </a:lnTo>
                <a:lnTo>
                  <a:pt x="409145" y="1369767"/>
                </a:lnTo>
                <a:lnTo>
                  <a:pt x="450157" y="1387878"/>
                </a:lnTo>
                <a:lnTo>
                  <a:pt x="492462" y="1403463"/>
                </a:lnTo>
                <a:lnTo>
                  <a:pt x="535963" y="1416428"/>
                </a:lnTo>
                <a:lnTo>
                  <a:pt x="580567" y="1426677"/>
                </a:lnTo>
                <a:lnTo>
                  <a:pt x="626177" y="1434115"/>
                </a:lnTo>
                <a:lnTo>
                  <a:pt x="672699" y="1438648"/>
                </a:lnTo>
                <a:lnTo>
                  <a:pt x="720039" y="1440180"/>
                </a:lnTo>
                <a:lnTo>
                  <a:pt x="767392" y="1438648"/>
                </a:lnTo>
                <a:lnTo>
                  <a:pt x="813927" y="1434115"/>
                </a:lnTo>
                <a:lnTo>
                  <a:pt x="859548" y="1426677"/>
                </a:lnTo>
                <a:lnTo>
                  <a:pt x="904161" y="1416428"/>
                </a:lnTo>
                <a:lnTo>
                  <a:pt x="947669" y="1403463"/>
                </a:lnTo>
                <a:lnTo>
                  <a:pt x="989980" y="1387878"/>
                </a:lnTo>
                <a:lnTo>
                  <a:pt x="1030998" y="1369767"/>
                </a:lnTo>
                <a:lnTo>
                  <a:pt x="1070628" y="1349224"/>
                </a:lnTo>
                <a:lnTo>
                  <a:pt x="1108775" y="1326346"/>
                </a:lnTo>
                <a:lnTo>
                  <a:pt x="1145344" y="1301227"/>
                </a:lnTo>
                <a:lnTo>
                  <a:pt x="1180242" y="1273962"/>
                </a:lnTo>
                <a:lnTo>
                  <a:pt x="1213372" y="1244646"/>
                </a:lnTo>
                <a:lnTo>
                  <a:pt x="1244641" y="1213374"/>
                </a:lnTo>
                <a:lnTo>
                  <a:pt x="1273953" y="1180240"/>
                </a:lnTo>
                <a:lnTo>
                  <a:pt x="1301213" y="1145340"/>
                </a:lnTo>
                <a:lnTo>
                  <a:pt x="1326327" y="1108769"/>
                </a:lnTo>
                <a:lnTo>
                  <a:pt x="1349200" y="1070622"/>
                </a:lnTo>
                <a:lnTo>
                  <a:pt x="1369737" y="1030993"/>
                </a:lnTo>
                <a:lnTo>
                  <a:pt x="1387844" y="989978"/>
                </a:lnTo>
                <a:lnTo>
                  <a:pt x="1403425" y="947671"/>
                </a:lnTo>
                <a:lnTo>
                  <a:pt x="1416385" y="904168"/>
                </a:lnTo>
                <a:lnTo>
                  <a:pt x="1426631" y="859564"/>
                </a:lnTo>
                <a:lnTo>
                  <a:pt x="1434066" y="813952"/>
                </a:lnTo>
                <a:lnTo>
                  <a:pt x="1438597" y="767429"/>
                </a:lnTo>
                <a:lnTo>
                  <a:pt x="1440129" y="720090"/>
                </a:lnTo>
                <a:lnTo>
                  <a:pt x="1438597" y="672736"/>
                </a:lnTo>
                <a:lnTo>
                  <a:pt x="1434066" y="626201"/>
                </a:lnTo>
                <a:lnTo>
                  <a:pt x="1426631" y="580580"/>
                </a:lnTo>
                <a:lnTo>
                  <a:pt x="1416385" y="535968"/>
                </a:lnTo>
                <a:lnTo>
                  <a:pt x="1403425" y="492459"/>
                </a:lnTo>
                <a:lnTo>
                  <a:pt x="1387844" y="450148"/>
                </a:lnTo>
                <a:lnTo>
                  <a:pt x="1369737" y="409130"/>
                </a:lnTo>
                <a:lnTo>
                  <a:pt x="1349200" y="369501"/>
                </a:lnTo>
                <a:lnTo>
                  <a:pt x="1326327" y="331353"/>
                </a:lnTo>
                <a:lnTo>
                  <a:pt x="1301213" y="294784"/>
                </a:lnTo>
                <a:lnTo>
                  <a:pt x="1273953" y="259886"/>
                </a:lnTo>
                <a:lnTo>
                  <a:pt x="1244641" y="226756"/>
                </a:lnTo>
                <a:lnTo>
                  <a:pt x="1213372" y="195487"/>
                </a:lnTo>
                <a:lnTo>
                  <a:pt x="1180242" y="166176"/>
                </a:lnTo>
                <a:lnTo>
                  <a:pt x="1145344" y="138915"/>
                </a:lnTo>
                <a:lnTo>
                  <a:pt x="1108775" y="113801"/>
                </a:lnTo>
                <a:lnTo>
                  <a:pt x="1070628" y="90928"/>
                </a:lnTo>
                <a:lnTo>
                  <a:pt x="1030998" y="70391"/>
                </a:lnTo>
                <a:lnTo>
                  <a:pt x="989980" y="52284"/>
                </a:lnTo>
                <a:lnTo>
                  <a:pt x="947669" y="36704"/>
                </a:lnTo>
                <a:lnTo>
                  <a:pt x="904161" y="23743"/>
                </a:lnTo>
                <a:lnTo>
                  <a:pt x="859548" y="13497"/>
                </a:lnTo>
                <a:lnTo>
                  <a:pt x="813927" y="6062"/>
                </a:lnTo>
                <a:lnTo>
                  <a:pt x="767392" y="1531"/>
                </a:lnTo>
                <a:lnTo>
                  <a:pt x="720039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187627" y="4077080"/>
            <a:ext cx="1440180" cy="1440180"/>
          </a:xfrm>
          <a:custGeom>
            <a:avLst/>
            <a:gdLst/>
            <a:ahLst/>
            <a:cxnLst/>
            <a:rect l="l" t="t" r="r" b="b"/>
            <a:pathLst>
              <a:path w="1440180" h="1440179">
                <a:moveTo>
                  <a:pt x="0" y="720090"/>
                </a:moveTo>
                <a:lnTo>
                  <a:pt x="1531" y="672736"/>
                </a:lnTo>
                <a:lnTo>
                  <a:pt x="6063" y="626201"/>
                </a:lnTo>
                <a:lnTo>
                  <a:pt x="13500" y="580580"/>
                </a:lnTo>
                <a:lnTo>
                  <a:pt x="23748" y="535968"/>
                </a:lnTo>
                <a:lnTo>
                  <a:pt x="36710" y="492459"/>
                </a:lnTo>
                <a:lnTo>
                  <a:pt x="52294" y="450148"/>
                </a:lnTo>
                <a:lnTo>
                  <a:pt x="70403" y="409130"/>
                </a:lnTo>
                <a:lnTo>
                  <a:pt x="90942" y="369501"/>
                </a:lnTo>
                <a:lnTo>
                  <a:pt x="113818" y="331353"/>
                </a:lnTo>
                <a:lnTo>
                  <a:pt x="138934" y="294784"/>
                </a:lnTo>
                <a:lnTo>
                  <a:pt x="166196" y="259886"/>
                </a:lnTo>
                <a:lnTo>
                  <a:pt x="195509" y="226756"/>
                </a:lnTo>
                <a:lnTo>
                  <a:pt x="226778" y="195487"/>
                </a:lnTo>
                <a:lnTo>
                  <a:pt x="259909" y="166176"/>
                </a:lnTo>
                <a:lnTo>
                  <a:pt x="294806" y="138915"/>
                </a:lnTo>
                <a:lnTo>
                  <a:pt x="331374" y="113801"/>
                </a:lnTo>
                <a:lnTo>
                  <a:pt x="369518" y="90928"/>
                </a:lnTo>
                <a:lnTo>
                  <a:pt x="409145" y="70391"/>
                </a:lnTo>
                <a:lnTo>
                  <a:pt x="450157" y="52284"/>
                </a:lnTo>
                <a:lnTo>
                  <a:pt x="492462" y="36704"/>
                </a:lnTo>
                <a:lnTo>
                  <a:pt x="535963" y="23743"/>
                </a:lnTo>
                <a:lnTo>
                  <a:pt x="580567" y="13497"/>
                </a:lnTo>
                <a:lnTo>
                  <a:pt x="626177" y="6062"/>
                </a:lnTo>
                <a:lnTo>
                  <a:pt x="672699" y="1531"/>
                </a:lnTo>
                <a:lnTo>
                  <a:pt x="720039" y="0"/>
                </a:lnTo>
                <a:lnTo>
                  <a:pt x="767392" y="1531"/>
                </a:lnTo>
                <a:lnTo>
                  <a:pt x="813927" y="6062"/>
                </a:lnTo>
                <a:lnTo>
                  <a:pt x="859548" y="13497"/>
                </a:lnTo>
                <a:lnTo>
                  <a:pt x="904161" y="23743"/>
                </a:lnTo>
                <a:lnTo>
                  <a:pt x="947669" y="36704"/>
                </a:lnTo>
                <a:lnTo>
                  <a:pt x="989980" y="52284"/>
                </a:lnTo>
                <a:lnTo>
                  <a:pt x="1030998" y="70391"/>
                </a:lnTo>
                <a:lnTo>
                  <a:pt x="1070628" y="90928"/>
                </a:lnTo>
                <a:lnTo>
                  <a:pt x="1108775" y="113801"/>
                </a:lnTo>
                <a:lnTo>
                  <a:pt x="1145344" y="138915"/>
                </a:lnTo>
                <a:lnTo>
                  <a:pt x="1180242" y="166176"/>
                </a:lnTo>
                <a:lnTo>
                  <a:pt x="1213372" y="195487"/>
                </a:lnTo>
                <a:lnTo>
                  <a:pt x="1244641" y="226756"/>
                </a:lnTo>
                <a:lnTo>
                  <a:pt x="1273953" y="259886"/>
                </a:lnTo>
                <a:lnTo>
                  <a:pt x="1301213" y="294784"/>
                </a:lnTo>
                <a:lnTo>
                  <a:pt x="1326327" y="331353"/>
                </a:lnTo>
                <a:lnTo>
                  <a:pt x="1349200" y="369501"/>
                </a:lnTo>
                <a:lnTo>
                  <a:pt x="1369737" y="409130"/>
                </a:lnTo>
                <a:lnTo>
                  <a:pt x="1387844" y="450148"/>
                </a:lnTo>
                <a:lnTo>
                  <a:pt x="1403425" y="492459"/>
                </a:lnTo>
                <a:lnTo>
                  <a:pt x="1416385" y="535968"/>
                </a:lnTo>
                <a:lnTo>
                  <a:pt x="1426631" y="580580"/>
                </a:lnTo>
                <a:lnTo>
                  <a:pt x="1434066" y="626201"/>
                </a:lnTo>
                <a:lnTo>
                  <a:pt x="1438597" y="672736"/>
                </a:lnTo>
                <a:lnTo>
                  <a:pt x="1440129" y="720090"/>
                </a:lnTo>
                <a:lnTo>
                  <a:pt x="1438597" y="767429"/>
                </a:lnTo>
                <a:lnTo>
                  <a:pt x="1434066" y="813952"/>
                </a:lnTo>
                <a:lnTo>
                  <a:pt x="1426631" y="859564"/>
                </a:lnTo>
                <a:lnTo>
                  <a:pt x="1416385" y="904168"/>
                </a:lnTo>
                <a:lnTo>
                  <a:pt x="1403425" y="947671"/>
                </a:lnTo>
                <a:lnTo>
                  <a:pt x="1387844" y="989978"/>
                </a:lnTo>
                <a:lnTo>
                  <a:pt x="1369737" y="1030993"/>
                </a:lnTo>
                <a:lnTo>
                  <a:pt x="1349200" y="1070622"/>
                </a:lnTo>
                <a:lnTo>
                  <a:pt x="1326327" y="1108769"/>
                </a:lnTo>
                <a:lnTo>
                  <a:pt x="1301213" y="1145340"/>
                </a:lnTo>
                <a:lnTo>
                  <a:pt x="1273953" y="1180240"/>
                </a:lnTo>
                <a:lnTo>
                  <a:pt x="1244641" y="1213374"/>
                </a:lnTo>
                <a:lnTo>
                  <a:pt x="1213372" y="1244646"/>
                </a:lnTo>
                <a:lnTo>
                  <a:pt x="1180242" y="1273962"/>
                </a:lnTo>
                <a:lnTo>
                  <a:pt x="1145344" y="1301227"/>
                </a:lnTo>
                <a:lnTo>
                  <a:pt x="1108775" y="1326346"/>
                </a:lnTo>
                <a:lnTo>
                  <a:pt x="1070628" y="1349224"/>
                </a:lnTo>
                <a:lnTo>
                  <a:pt x="1030998" y="1369767"/>
                </a:lnTo>
                <a:lnTo>
                  <a:pt x="989980" y="1387878"/>
                </a:lnTo>
                <a:lnTo>
                  <a:pt x="947669" y="1403463"/>
                </a:lnTo>
                <a:lnTo>
                  <a:pt x="904161" y="1416428"/>
                </a:lnTo>
                <a:lnTo>
                  <a:pt x="859548" y="1426677"/>
                </a:lnTo>
                <a:lnTo>
                  <a:pt x="813927" y="1434115"/>
                </a:lnTo>
                <a:lnTo>
                  <a:pt x="767392" y="1438648"/>
                </a:lnTo>
                <a:lnTo>
                  <a:pt x="720039" y="1440180"/>
                </a:lnTo>
                <a:lnTo>
                  <a:pt x="672699" y="1438648"/>
                </a:lnTo>
                <a:lnTo>
                  <a:pt x="626177" y="1434115"/>
                </a:lnTo>
                <a:lnTo>
                  <a:pt x="580567" y="1426677"/>
                </a:lnTo>
                <a:lnTo>
                  <a:pt x="535963" y="1416428"/>
                </a:lnTo>
                <a:lnTo>
                  <a:pt x="492462" y="1403463"/>
                </a:lnTo>
                <a:lnTo>
                  <a:pt x="450157" y="1387878"/>
                </a:lnTo>
                <a:lnTo>
                  <a:pt x="409145" y="1369767"/>
                </a:lnTo>
                <a:lnTo>
                  <a:pt x="369518" y="1349224"/>
                </a:lnTo>
                <a:lnTo>
                  <a:pt x="331374" y="1326346"/>
                </a:lnTo>
                <a:lnTo>
                  <a:pt x="294806" y="1301227"/>
                </a:lnTo>
                <a:lnTo>
                  <a:pt x="259909" y="1273962"/>
                </a:lnTo>
                <a:lnTo>
                  <a:pt x="226778" y="1244646"/>
                </a:lnTo>
                <a:lnTo>
                  <a:pt x="195509" y="1213374"/>
                </a:lnTo>
                <a:lnTo>
                  <a:pt x="166196" y="1180240"/>
                </a:lnTo>
                <a:lnTo>
                  <a:pt x="138934" y="1145340"/>
                </a:lnTo>
                <a:lnTo>
                  <a:pt x="113818" y="1108769"/>
                </a:lnTo>
                <a:lnTo>
                  <a:pt x="90942" y="1070622"/>
                </a:lnTo>
                <a:lnTo>
                  <a:pt x="70403" y="1030993"/>
                </a:lnTo>
                <a:lnTo>
                  <a:pt x="52294" y="989978"/>
                </a:lnTo>
                <a:lnTo>
                  <a:pt x="36710" y="947671"/>
                </a:lnTo>
                <a:lnTo>
                  <a:pt x="23748" y="904168"/>
                </a:lnTo>
                <a:lnTo>
                  <a:pt x="13500" y="859564"/>
                </a:lnTo>
                <a:lnTo>
                  <a:pt x="6063" y="813952"/>
                </a:lnTo>
                <a:lnTo>
                  <a:pt x="1531" y="767429"/>
                </a:lnTo>
                <a:lnTo>
                  <a:pt x="0" y="720090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1297687" y="4602860"/>
            <a:ext cx="1218565" cy="2898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45" dirty="0">
                <a:solidFill>
                  <a:srgbClr val="5C6E7D"/>
                </a:solidFill>
                <a:latin typeface="Verdana"/>
                <a:cs typeface="Verdana"/>
              </a:rPr>
              <a:t>РАСХОДЫ</a:t>
            </a:r>
            <a:endParaRPr sz="1800">
              <a:latin typeface="Verdana"/>
              <a:cs typeface="Verdana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4816222" y="4868165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1" y="0"/>
                </a:moveTo>
                <a:lnTo>
                  <a:pt x="528810" y="1909"/>
                </a:lnTo>
                <a:lnTo>
                  <a:pt x="482604" y="7540"/>
                </a:lnTo>
                <a:lnTo>
                  <a:pt x="437600" y="16743"/>
                </a:lnTo>
                <a:lnTo>
                  <a:pt x="393947" y="29370"/>
                </a:lnTo>
                <a:lnTo>
                  <a:pt x="351793" y="45273"/>
                </a:lnTo>
                <a:lnTo>
                  <a:pt x="311286" y="64304"/>
                </a:lnTo>
                <a:lnTo>
                  <a:pt x="272574" y="86313"/>
                </a:lnTo>
                <a:lnTo>
                  <a:pt x="235805" y="111154"/>
                </a:lnTo>
                <a:lnTo>
                  <a:pt x="201127" y="138677"/>
                </a:lnTo>
                <a:lnTo>
                  <a:pt x="168687" y="168735"/>
                </a:lnTo>
                <a:lnTo>
                  <a:pt x="138635" y="201179"/>
                </a:lnTo>
                <a:lnTo>
                  <a:pt x="111117" y="235860"/>
                </a:lnTo>
                <a:lnTo>
                  <a:pt x="86283" y="272631"/>
                </a:lnTo>
                <a:lnTo>
                  <a:pt x="64280" y="311342"/>
                </a:lnTo>
                <a:lnTo>
                  <a:pt x="45255" y="351847"/>
                </a:lnTo>
                <a:lnTo>
                  <a:pt x="29358" y="393996"/>
                </a:lnTo>
                <a:lnTo>
                  <a:pt x="16736" y="437641"/>
                </a:lnTo>
                <a:lnTo>
                  <a:pt x="7536" y="482635"/>
                </a:lnTo>
                <a:lnTo>
                  <a:pt x="1908" y="528827"/>
                </a:lnTo>
                <a:lnTo>
                  <a:pt x="0" y="576072"/>
                </a:lnTo>
                <a:lnTo>
                  <a:pt x="1908" y="623323"/>
                </a:lnTo>
                <a:lnTo>
                  <a:pt x="7536" y="669521"/>
                </a:lnTo>
                <a:lnTo>
                  <a:pt x="16736" y="714520"/>
                </a:lnTo>
                <a:lnTo>
                  <a:pt x="29358" y="758169"/>
                </a:lnTo>
                <a:lnTo>
                  <a:pt x="45255" y="800321"/>
                </a:lnTo>
                <a:lnTo>
                  <a:pt x="64280" y="840828"/>
                </a:lnTo>
                <a:lnTo>
                  <a:pt x="86283" y="879542"/>
                </a:lnTo>
                <a:lnTo>
                  <a:pt x="111117" y="916314"/>
                </a:lnTo>
                <a:lnTo>
                  <a:pt x="138635" y="950996"/>
                </a:lnTo>
                <a:lnTo>
                  <a:pt x="168687" y="983440"/>
                </a:lnTo>
                <a:lnTo>
                  <a:pt x="201127" y="1013497"/>
                </a:lnTo>
                <a:lnTo>
                  <a:pt x="235805" y="1041020"/>
                </a:lnTo>
                <a:lnTo>
                  <a:pt x="272574" y="1065860"/>
                </a:lnTo>
                <a:lnTo>
                  <a:pt x="311286" y="1087869"/>
                </a:lnTo>
                <a:lnTo>
                  <a:pt x="351793" y="1106899"/>
                </a:lnTo>
                <a:lnTo>
                  <a:pt x="393947" y="1122801"/>
                </a:lnTo>
                <a:lnTo>
                  <a:pt x="437600" y="1135427"/>
                </a:lnTo>
                <a:lnTo>
                  <a:pt x="482604" y="1144629"/>
                </a:lnTo>
                <a:lnTo>
                  <a:pt x="528810" y="1150259"/>
                </a:lnTo>
                <a:lnTo>
                  <a:pt x="576071" y="1152169"/>
                </a:lnTo>
                <a:lnTo>
                  <a:pt x="623315" y="1150259"/>
                </a:lnTo>
                <a:lnTo>
                  <a:pt x="669505" y="1144629"/>
                </a:lnTo>
                <a:lnTo>
                  <a:pt x="714494" y="1135427"/>
                </a:lnTo>
                <a:lnTo>
                  <a:pt x="758134" y="1122801"/>
                </a:lnTo>
                <a:lnTo>
                  <a:pt x="800276" y="1106899"/>
                </a:lnTo>
                <a:lnTo>
                  <a:pt x="840773" y="1087869"/>
                </a:lnTo>
                <a:lnTo>
                  <a:pt x="879477" y="1065860"/>
                </a:lnTo>
                <a:lnTo>
                  <a:pt x="916238" y="1041020"/>
                </a:lnTo>
                <a:lnTo>
                  <a:pt x="950910" y="1013497"/>
                </a:lnTo>
                <a:lnTo>
                  <a:pt x="983345" y="983440"/>
                </a:lnTo>
                <a:lnTo>
                  <a:pt x="1013393" y="950996"/>
                </a:lnTo>
                <a:lnTo>
                  <a:pt x="1040907" y="916314"/>
                </a:lnTo>
                <a:lnTo>
                  <a:pt x="1065738" y="879542"/>
                </a:lnTo>
                <a:lnTo>
                  <a:pt x="1087740" y="840828"/>
                </a:lnTo>
                <a:lnTo>
                  <a:pt x="1106763" y="800321"/>
                </a:lnTo>
                <a:lnTo>
                  <a:pt x="1122659" y="758169"/>
                </a:lnTo>
                <a:lnTo>
                  <a:pt x="1135281" y="714520"/>
                </a:lnTo>
                <a:lnTo>
                  <a:pt x="1144480" y="669521"/>
                </a:lnTo>
                <a:lnTo>
                  <a:pt x="1150108" y="623323"/>
                </a:lnTo>
                <a:lnTo>
                  <a:pt x="1152016" y="576072"/>
                </a:lnTo>
                <a:lnTo>
                  <a:pt x="1150108" y="528827"/>
                </a:lnTo>
                <a:lnTo>
                  <a:pt x="1144480" y="482635"/>
                </a:lnTo>
                <a:lnTo>
                  <a:pt x="1135281" y="437641"/>
                </a:lnTo>
                <a:lnTo>
                  <a:pt x="1122659" y="393996"/>
                </a:lnTo>
                <a:lnTo>
                  <a:pt x="1106763" y="351847"/>
                </a:lnTo>
                <a:lnTo>
                  <a:pt x="1087740" y="311342"/>
                </a:lnTo>
                <a:lnTo>
                  <a:pt x="1065738" y="272631"/>
                </a:lnTo>
                <a:lnTo>
                  <a:pt x="1040907" y="235860"/>
                </a:lnTo>
                <a:lnTo>
                  <a:pt x="1013393" y="201179"/>
                </a:lnTo>
                <a:lnTo>
                  <a:pt x="983345" y="168735"/>
                </a:lnTo>
                <a:lnTo>
                  <a:pt x="950910" y="138677"/>
                </a:lnTo>
                <a:lnTo>
                  <a:pt x="916238" y="111154"/>
                </a:lnTo>
                <a:lnTo>
                  <a:pt x="879477" y="86313"/>
                </a:lnTo>
                <a:lnTo>
                  <a:pt x="840773" y="64304"/>
                </a:lnTo>
                <a:lnTo>
                  <a:pt x="800276" y="45273"/>
                </a:lnTo>
                <a:lnTo>
                  <a:pt x="758134" y="29370"/>
                </a:lnTo>
                <a:lnTo>
                  <a:pt x="714494" y="16743"/>
                </a:lnTo>
                <a:lnTo>
                  <a:pt x="669505" y="7540"/>
                </a:lnTo>
                <a:lnTo>
                  <a:pt x="623315" y="1909"/>
                </a:lnTo>
                <a:lnTo>
                  <a:pt x="576071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816222" y="4868165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72"/>
                </a:moveTo>
                <a:lnTo>
                  <a:pt x="1908" y="528827"/>
                </a:lnTo>
                <a:lnTo>
                  <a:pt x="7536" y="482635"/>
                </a:lnTo>
                <a:lnTo>
                  <a:pt x="16736" y="437641"/>
                </a:lnTo>
                <a:lnTo>
                  <a:pt x="29358" y="393996"/>
                </a:lnTo>
                <a:lnTo>
                  <a:pt x="45255" y="351847"/>
                </a:lnTo>
                <a:lnTo>
                  <a:pt x="64280" y="311342"/>
                </a:lnTo>
                <a:lnTo>
                  <a:pt x="86283" y="272631"/>
                </a:lnTo>
                <a:lnTo>
                  <a:pt x="111117" y="235860"/>
                </a:lnTo>
                <a:lnTo>
                  <a:pt x="138635" y="201179"/>
                </a:lnTo>
                <a:lnTo>
                  <a:pt x="168687" y="168735"/>
                </a:lnTo>
                <a:lnTo>
                  <a:pt x="201127" y="138677"/>
                </a:lnTo>
                <a:lnTo>
                  <a:pt x="235805" y="111154"/>
                </a:lnTo>
                <a:lnTo>
                  <a:pt x="272574" y="86313"/>
                </a:lnTo>
                <a:lnTo>
                  <a:pt x="311286" y="64304"/>
                </a:lnTo>
                <a:lnTo>
                  <a:pt x="351793" y="45273"/>
                </a:lnTo>
                <a:lnTo>
                  <a:pt x="393947" y="29370"/>
                </a:lnTo>
                <a:lnTo>
                  <a:pt x="437600" y="16743"/>
                </a:lnTo>
                <a:lnTo>
                  <a:pt x="482604" y="7540"/>
                </a:lnTo>
                <a:lnTo>
                  <a:pt x="528810" y="1909"/>
                </a:lnTo>
                <a:lnTo>
                  <a:pt x="576071" y="0"/>
                </a:lnTo>
                <a:lnTo>
                  <a:pt x="623315" y="1909"/>
                </a:lnTo>
                <a:lnTo>
                  <a:pt x="669505" y="7540"/>
                </a:lnTo>
                <a:lnTo>
                  <a:pt x="714494" y="16743"/>
                </a:lnTo>
                <a:lnTo>
                  <a:pt x="758134" y="29370"/>
                </a:lnTo>
                <a:lnTo>
                  <a:pt x="800276" y="45273"/>
                </a:lnTo>
                <a:lnTo>
                  <a:pt x="840773" y="64304"/>
                </a:lnTo>
                <a:lnTo>
                  <a:pt x="879477" y="86313"/>
                </a:lnTo>
                <a:lnTo>
                  <a:pt x="916238" y="111154"/>
                </a:lnTo>
                <a:lnTo>
                  <a:pt x="950910" y="138677"/>
                </a:lnTo>
                <a:lnTo>
                  <a:pt x="983345" y="168735"/>
                </a:lnTo>
                <a:lnTo>
                  <a:pt x="1013393" y="201179"/>
                </a:lnTo>
                <a:lnTo>
                  <a:pt x="1040907" y="235860"/>
                </a:lnTo>
                <a:lnTo>
                  <a:pt x="1065738" y="272631"/>
                </a:lnTo>
                <a:lnTo>
                  <a:pt x="1087740" y="311342"/>
                </a:lnTo>
                <a:lnTo>
                  <a:pt x="1106763" y="351847"/>
                </a:lnTo>
                <a:lnTo>
                  <a:pt x="1122659" y="393996"/>
                </a:lnTo>
                <a:lnTo>
                  <a:pt x="1135281" y="437641"/>
                </a:lnTo>
                <a:lnTo>
                  <a:pt x="1144480" y="482635"/>
                </a:lnTo>
                <a:lnTo>
                  <a:pt x="1150108" y="528827"/>
                </a:lnTo>
                <a:lnTo>
                  <a:pt x="1152016" y="576072"/>
                </a:lnTo>
                <a:lnTo>
                  <a:pt x="1150108" y="623323"/>
                </a:lnTo>
                <a:lnTo>
                  <a:pt x="1144480" y="669521"/>
                </a:lnTo>
                <a:lnTo>
                  <a:pt x="1135281" y="714520"/>
                </a:lnTo>
                <a:lnTo>
                  <a:pt x="1122659" y="758169"/>
                </a:lnTo>
                <a:lnTo>
                  <a:pt x="1106763" y="800321"/>
                </a:lnTo>
                <a:lnTo>
                  <a:pt x="1087740" y="840828"/>
                </a:lnTo>
                <a:lnTo>
                  <a:pt x="1065738" y="879542"/>
                </a:lnTo>
                <a:lnTo>
                  <a:pt x="1040907" y="916314"/>
                </a:lnTo>
                <a:lnTo>
                  <a:pt x="1013393" y="950996"/>
                </a:lnTo>
                <a:lnTo>
                  <a:pt x="983345" y="983440"/>
                </a:lnTo>
                <a:lnTo>
                  <a:pt x="950910" y="1013497"/>
                </a:lnTo>
                <a:lnTo>
                  <a:pt x="916238" y="1041020"/>
                </a:lnTo>
                <a:lnTo>
                  <a:pt x="879477" y="1065860"/>
                </a:lnTo>
                <a:lnTo>
                  <a:pt x="840773" y="1087869"/>
                </a:lnTo>
                <a:lnTo>
                  <a:pt x="800276" y="1106899"/>
                </a:lnTo>
                <a:lnTo>
                  <a:pt x="758134" y="1122801"/>
                </a:lnTo>
                <a:lnTo>
                  <a:pt x="714494" y="1135427"/>
                </a:lnTo>
                <a:lnTo>
                  <a:pt x="669505" y="1144629"/>
                </a:lnTo>
                <a:lnTo>
                  <a:pt x="623315" y="1150259"/>
                </a:lnTo>
                <a:lnTo>
                  <a:pt x="576071" y="1152169"/>
                </a:lnTo>
                <a:lnTo>
                  <a:pt x="528810" y="1150259"/>
                </a:lnTo>
                <a:lnTo>
                  <a:pt x="482604" y="1144629"/>
                </a:lnTo>
                <a:lnTo>
                  <a:pt x="437600" y="1135427"/>
                </a:lnTo>
                <a:lnTo>
                  <a:pt x="393947" y="1122801"/>
                </a:lnTo>
                <a:lnTo>
                  <a:pt x="351793" y="1106899"/>
                </a:lnTo>
                <a:lnTo>
                  <a:pt x="311286" y="1087869"/>
                </a:lnTo>
                <a:lnTo>
                  <a:pt x="272574" y="1065860"/>
                </a:lnTo>
                <a:lnTo>
                  <a:pt x="235805" y="1041020"/>
                </a:lnTo>
                <a:lnTo>
                  <a:pt x="201127" y="1013497"/>
                </a:lnTo>
                <a:lnTo>
                  <a:pt x="168687" y="983440"/>
                </a:lnTo>
                <a:lnTo>
                  <a:pt x="138635" y="950996"/>
                </a:lnTo>
                <a:lnTo>
                  <a:pt x="111117" y="916314"/>
                </a:lnTo>
                <a:lnTo>
                  <a:pt x="86283" y="879542"/>
                </a:lnTo>
                <a:lnTo>
                  <a:pt x="64280" y="840828"/>
                </a:lnTo>
                <a:lnTo>
                  <a:pt x="45255" y="800321"/>
                </a:lnTo>
                <a:lnTo>
                  <a:pt x="29358" y="758169"/>
                </a:lnTo>
                <a:lnTo>
                  <a:pt x="16736" y="714520"/>
                </a:lnTo>
                <a:lnTo>
                  <a:pt x="7536" y="669521"/>
                </a:lnTo>
                <a:lnTo>
                  <a:pt x="1908" y="623323"/>
                </a:lnTo>
                <a:lnTo>
                  <a:pt x="0" y="576072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4893692" y="5348733"/>
            <a:ext cx="1002665" cy="1750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b="1" spc="-125" dirty="0">
                <a:solidFill>
                  <a:srgbClr val="5C6E7D"/>
                </a:solidFill>
                <a:latin typeface="Verdana"/>
                <a:cs typeface="Verdana"/>
              </a:rPr>
              <a:t>ОБРАЗОВАНИЕ</a:t>
            </a:r>
            <a:endParaRPr sz="1050">
              <a:latin typeface="Verdana"/>
              <a:cs typeface="Verdana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788027" y="3573017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576072" y="0"/>
                </a:moveTo>
                <a:lnTo>
                  <a:pt x="528827" y="1909"/>
                </a:lnTo>
                <a:lnTo>
                  <a:pt x="482635" y="7540"/>
                </a:lnTo>
                <a:lnTo>
                  <a:pt x="437641" y="16743"/>
                </a:lnTo>
                <a:lnTo>
                  <a:pt x="393996" y="29370"/>
                </a:lnTo>
                <a:lnTo>
                  <a:pt x="351847" y="45273"/>
                </a:lnTo>
                <a:lnTo>
                  <a:pt x="311342" y="64304"/>
                </a:lnTo>
                <a:lnTo>
                  <a:pt x="272631" y="86313"/>
                </a:lnTo>
                <a:lnTo>
                  <a:pt x="235860" y="111154"/>
                </a:lnTo>
                <a:lnTo>
                  <a:pt x="201179" y="138677"/>
                </a:lnTo>
                <a:lnTo>
                  <a:pt x="168735" y="168735"/>
                </a:lnTo>
                <a:lnTo>
                  <a:pt x="138677" y="201179"/>
                </a:lnTo>
                <a:lnTo>
                  <a:pt x="111154" y="235860"/>
                </a:lnTo>
                <a:lnTo>
                  <a:pt x="86313" y="272631"/>
                </a:lnTo>
                <a:lnTo>
                  <a:pt x="64304" y="311342"/>
                </a:lnTo>
                <a:lnTo>
                  <a:pt x="45273" y="351847"/>
                </a:lnTo>
                <a:lnTo>
                  <a:pt x="29370" y="393996"/>
                </a:lnTo>
                <a:lnTo>
                  <a:pt x="16743" y="437641"/>
                </a:lnTo>
                <a:lnTo>
                  <a:pt x="7540" y="482635"/>
                </a:lnTo>
                <a:lnTo>
                  <a:pt x="1909" y="528827"/>
                </a:lnTo>
                <a:lnTo>
                  <a:pt x="0" y="576072"/>
                </a:lnTo>
                <a:lnTo>
                  <a:pt x="1909" y="623316"/>
                </a:lnTo>
                <a:lnTo>
                  <a:pt x="7540" y="669508"/>
                </a:lnTo>
                <a:lnTo>
                  <a:pt x="16743" y="714502"/>
                </a:lnTo>
                <a:lnTo>
                  <a:pt x="29370" y="758147"/>
                </a:lnTo>
                <a:lnTo>
                  <a:pt x="45273" y="800296"/>
                </a:lnTo>
                <a:lnTo>
                  <a:pt x="64304" y="840801"/>
                </a:lnTo>
                <a:lnTo>
                  <a:pt x="86313" y="879512"/>
                </a:lnTo>
                <a:lnTo>
                  <a:pt x="111154" y="916283"/>
                </a:lnTo>
                <a:lnTo>
                  <a:pt x="138677" y="950964"/>
                </a:lnTo>
                <a:lnTo>
                  <a:pt x="168735" y="983408"/>
                </a:lnTo>
                <a:lnTo>
                  <a:pt x="201179" y="1013466"/>
                </a:lnTo>
                <a:lnTo>
                  <a:pt x="235860" y="1040989"/>
                </a:lnTo>
                <a:lnTo>
                  <a:pt x="272631" y="1065830"/>
                </a:lnTo>
                <a:lnTo>
                  <a:pt x="311342" y="1087839"/>
                </a:lnTo>
                <a:lnTo>
                  <a:pt x="351847" y="1106870"/>
                </a:lnTo>
                <a:lnTo>
                  <a:pt x="393996" y="1122773"/>
                </a:lnTo>
                <a:lnTo>
                  <a:pt x="437641" y="1135400"/>
                </a:lnTo>
                <a:lnTo>
                  <a:pt x="482635" y="1144603"/>
                </a:lnTo>
                <a:lnTo>
                  <a:pt x="528827" y="1150234"/>
                </a:lnTo>
                <a:lnTo>
                  <a:pt x="576072" y="1152144"/>
                </a:lnTo>
                <a:lnTo>
                  <a:pt x="623316" y="1150234"/>
                </a:lnTo>
                <a:lnTo>
                  <a:pt x="669508" y="1144603"/>
                </a:lnTo>
                <a:lnTo>
                  <a:pt x="714502" y="1135400"/>
                </a:lnTo>
                <a:lnTo>
                  <a:pt x="758147" y="1122773"/>
                </a:lnTo>
                <a:lnTo>
                  <a:pt x="800296" y="1106870"/>
                </a:lnTo>
                <a:lnTo>
                  <a:pt x="840801" y="1087839"/>
                </a:lnTo>
                <a:lnTo>
                  <a:pt x="879512" y="1065830"/>
                </a:lnTo>
                <a:lnTo>
                  <a:pt x="916283" y="1040989"/>
                </a:lnTo>
                <a:lnTo>
                  <a:pt x="950964" y="1013466"/>
                </a:lnTo>
                <a:lnTo>
                  <a:pt x="983408" y="983408"/>
                </a:lnTo>
                <a:lnTo>
                  <a:pt x="1013466" y="950964"/>
                </a:lnTo>
                <a:lnTo>
                  <a:pt x="1040989" y="916283"/>
                </a:lnTo>
                <a:lnTo>
                  <a:pt x="1065830" y="879512"/>
                </a:lnTo>
                <a:lnTo>
                  <a:pt x="1087839" y="840801"/>
                </a:lnTo>
                <a:lnTo>
                  <a:pt x="1106870" y="800296"/>
                </a:lnTo>
                <a:lnTo>
                  <a:pt x="1122773" y="758147"/>
                </a:lnTo>
                <a:lnTo>
                  <a:pt x="1135400" y="714502"/>
                </a:lnTo>
                <a:lnTo>
                  <a:pt x="1144603" y="669508"/>
                </a:lnTo>
                <a:lnTo>
                  <a:pt x="1150234" y="623316"/>
                </a:lnTo>
                <a:lnTo>
                  <a:pt x="1152144" y="576072"/>
                </a:lnTo>
                <a:lnTo>
                  <a:pt x="1150234" y="528827"/>
                </a:lnTo>
                <a:lnTo>
                  <a:pt x="1144603" y="482635"/>
                </a:lnTo>
                <a:lnTo>
                  <a:pt x="1135400" y="437641"/>
                </a:lnTo>
                <a:lnTo>
                  <a:pt x="1122773" y="393996"/>
                </a:lnTo>
                <a:lnTo>
                  <a:pt x="1106870" y="351847"/>
                </a:lnTo>
                <a:lnTo>
                  <a:pt x="1087839" y="311342"/>
                </a:lnTo>
                <a:lnTo>
                  <a:pt x="1065830" y="272631"/>
                </a:lnTo>
                <a:lnTo>
                  <a:pt x="1040989" y="235860"/>
                </a:lnTo>
                <a:lnTo>
                  <a:pt x="1013466" y="201179"/>
                </a:lnTo>
                <a:lnTo>
                  <a:pt x="983408" y="168735"/>
                </a:lnTo>
                <a:lnTo>
                  <a:pt x="950964" y="138677"/>
                </a:lnTo>
                <a:lnTo>
                  <a:pt x="916283" y="111154"/>
                </a:lnTo>
                <a:lnTo>
                  <a:pt x="879512" y="86313"/>
                </a:lnTo>
                <a:lnTo>
                  <a:pt x="840801" y="64304"/>
                </a:lnTo>
                <a:lnTo>
                  <a:pt x="800296" y="45273"/>
                </a:lnTo>
                <a:lnTo>
                  <a:pt x="758147" y="29370"/>
                </a:lnTo>
                <a:lnTo>
                  <a:pt x="714502" y="16743"/>
                </a:lnTo>
                <a:lnTo>
                  <a:pt x="669508" y="7540"/>
                </a:lnTo>
                <a:lnTo>
                  <a:pt x="623316" y="1909"/>
                </a:lnTo>
                <a:lnTo>
                  <a:pt x="576072" y="0"/>
                </a:lnTo>
                <a:close/>
              </a:path>
            </a:pathLst>
          </a:custGeom>
          <a:solidFill>
            <a:srgbClr val="DDE1E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788027" y="3573017"/>
            <a:ext cx="1152525" cy="1152525"/>
          </a:xfrm>
          <a:custGeom>
            <a:avLst/>
            <a:gdLst/>
            <a:ahLst/>
            <a:cxnLst/>
            <a:rect l="l" t="t" r="r" b="b"/>
            <a:pathLst>
              <a:path w="1152525" h="1152525">
                <a:moveTo>
                  <a:pt x="0" y="576072"/>
                </a:moveTo>
                <a:lnTo>
                  <a:pt x="1909" y="528827"/>
                </a:lnTo>
                <a:lnTo>
                  <a:pt x="7540" y="482635"/>
                </a:lnTo>
                <a:lnTo>
                  <a:pt x="16743" y="437641"/>
                </a:lnTo>
                <a:lnTo>
                  <a:pt x="29370" y="393996"/>
                </a:lnTo>
                <a:lnTo>
                  <a:pt x="45273" y="351847"/>
                </a:lnTo>
                <a:lnTo>
                  <a:pt x="64304" y="311342"/>
                </a:lnTo>
                <a:lnTo>
                  <a:pt x="86313" y="272631"/>
                </a:lnTo>
                <a:lnTo>
                  <a:pt x="111154" y="235860"/>
                </a:lnTo>
                <a:lnTo>
                  <a:pt x="138677" y="201179"/>
                </a:lnTo>
                <a:lnTo>
                  <a:pt x="168735" y="168735"/>
                </a:lnTo>
                <a:lnTo>
                  <a:pt x="201179" y="138677"/>
                </a:lnTo>
                <a:lnTo>
                  <a:pt x="235860" y="111154"/>
                </a:lnTo>
                <a:lnTo>
                  <a:pt x="272631" y="86313"/>
                </a:lnTo>
                <a:lnTo>
                  <a:pt x="311342" y="64304"/>
                </a:lnTo>
                <a:lnTo>
                  <a:pt x="351847" y="45273"/>
                </a:lnTo>
                <a:lnTo>
                  <a:pt x="393996" y="29370"/>
                </a:lnTo>
                <a:lnTo>
                  <a:pt x="437641" y="16743"/>
                </a:lnTo>
                <a:lnTo>
                  <a:pt x="482635" y="7540"/>
                </a:lnTo>
                <a:lnTo>
                  <a:pt x="528827" y="1909"/>
                </a:lnTo>
                <a:lnTo>
                  <a:pt x="576072" y="0"/>
                </a:lnTo>
                <a:lnTo>
                  <a:pt x="623316" y="1909"/>
                </a:lnTo>
                <a:lnTo>
                  <a:pt x="669508" y="7540"/>
                </a:lnTo>
                <a:lnTo>
                  <a:pt x="714502" y="16743"/>
                </a:lnTo>
                <a:lnTo>
                  <a:pt x="758147" y="29370"/>
                </a:lnTo>
                <a:lnTo>
                  <a:pt x="800296" y="45273"/>
                </a:lnTo>
                <a:lnTo>
                  <a:pt x="840801" y="64304"/>
                </a:lnTo>
                <a:lnTo>
                  <a:pt x="879512" y="86313"/>
                </a:lnTo>
                <a:lnTo>
                  <a:pt x="916283" y="111154"/>
                </a:lnTo>
                <a:lnTo>
                  <a:pt x="950964" y="138677"/>
                </a:lnTo>
                <a:lnTo>
                  <a:pt x="983408" y="168735"/>
                </a:lnTo>
                <a:lnTo>
                  <a:pt x="1013466" y="201179"/>
                </a:lnTo>
                <a:lnTo>
                  <a:pt x="1040989" y="235860"/>
                </a:lnTo>
                <a:lnTo>
                  <a:pt x="1065830" y="272631"/>
                </a:lnTo>
                <a:lnTo>
                  <a:pt x="1087839" y="311342"/>
                </a:lnTo>
                <a:lnTo>
                  <a:pt x="1106870" y="351847"/>
                </a:lnTo>
                <a:lnTo>
                  <a:pt x="1122773" y="393996"/>
                </a:lnTo>
                <a:lnTo>
                  <a:pt x="1135400" y="437641"/>
                </a:lnTo>
                <a:lnTo>
                  <a:pt x="1144603" y="482635"/>
                </a:lnTo>
                <a:lnTo>
                  <a:pt x="1150234" y="528827"/>
                </a:lnTo>
                <a:lnTo>
                  <a:pt x="1152144" y="576072"/>
                </a:lnTo>
                <a:lnTo>
                  <a:pt x="1150234" y="623316"/>
                </a:lnTo>
                <a:lnTo>
                  <a:pt x="1144603" y="669508"/>
                </a:lnTo>
                <a:lnTo>
                  <a:pt x="1135400" y="714502"/>
                </a:lnTo>
                <a:lnTo>
                  <a:pt x="1122773" y="758147"/>
                </a:lnTo>
                <a:lnTo>
                  <a:pt x="1106870" y="800296"/>
                </a:lnTo>
                <a:lnTo>
                  <a:pt x="1087839" y="840801"/>
                </a:lnTo>
                <a:lnTo>
                  <a:pt x="1065830" y="879512"/>
                </a:lnTo>
                <a:lnTo>
                  <a:pt x="1040989" y="916283"/>
                </a:lnTo>
                <a:lnTo>
                  <a:pt x="1013466" y="950964"/>
                </a:lnTo>
                <a:lnTo>
                  <a:pt x="983408" y="983408"/>
                </a:lnTo>
                <a:lnTo>
                  <a:pt x="950964" y="1013466"/>
                </a:lnTo>
                <a:lnTo>
                  <a:pt x="916283" y="1040989"/>
                </a:lnTo>
                <a:lnTo>
                  <a:pt x="879512" y="1065830"/>
                </a:lnTo>
                <a:lnTo>
                  <a:pt x="840801" y="1087839"/>
                </a:lnTo>
                <a:lnTo>
                  <a:pt x="800296" y="1106870"/>
                </a:lnTo>
                <a:lnTo>
                  <a:pt x="758147" y="1122773"/>
                </a:lnTo>
                <a:lnTo>
                  <a:pt x="714502" y="1135400"/>
                </a:lnTo>
                <a:lnTo>
                  <a:pt x="669508" y="1144603"/>
                </a:lnTo>
                <a:lnTo>
                  <a:pt x="623316" y="1150234"/>
                </a:lnTo>
                <a:lnTo>
                  <a:pt x="576072" y="1152144"/>
                </a:lnTo>
                <a:lnTo>
                  <a:pt x="528827" y="1150234"/>
                </a:lnTo>
                <a:lnTo>
                  <a:pt x="482635" y="1144603"/>
                </a:lnTo>
                <a:lnTo>
                  <a:pt x="437641" y="1135400"/>
                </a:lnTo>
                <a:lnTo>
                  <a:pt x="393996" y="1122773"/>
                </a:lnTo>
                <a:lnTo>
                  <a:pt x="351847" y="1106870"/>
                </a:lnTo>
                <a:lnTo>
                  <a:pt x="311342" y="1087839"/>
                </a:lnTo>
                <a:lnTo>
                  <a:pt x="272631" y="1065830"/>
                </a:lnTo>
                <a:lnTo>
                  <a:pt x="235860" y="1040989"/>
                </a:lnTo>
                <a:lnTo>
                  <a:pt x="201179" y="1013466"/>
                </a:lnTo>
                <a:lnTo>
                  <a:pt x="168735" y="983408"/>
                </a:lnTo>
                <a:lnTo>
                  <a:pt x="138677" y="950964"/>
                </a:lnTo>
                <a:lnTo>
                  <a:pt x="111154" y="916283"/>
                </a:lnTo>
                <a:lnTo>
                  <a:pt x="86313" y="879512"/>
                </a:lnTo>
                <a:lnTo>
                  <a:pt x="64304" y="840801"/>
                </a:lnTo>
                <a:lnTo>
                  <a:pt x="45273" y="800296"/>
                </a:lnTo>
                <a:lnTo>
                  <a:pt x="29370" y="758147"/>
                </a:lnTo>
                <a:lnTo>
                  <a:pt x="16743" y="714502"/>
                </a:lnTo>
                <a:lnTo>
                  <a:pt x="7540" y="669508"/>
                </a:lnTo>
                <a:lnTo>
                  <a:pt x="1909" y="623316"/>
                </a:lnTo>
                <a:lnTo>
                  <a:pt x="0" y="576072"/>
                </a:lnTo>
                <a:close/>
              </a:path>
            </a:pathLst>
          </a:custGeom>
          <a:ln w="25400">
            <a:solidFill>
              <a:srgbClr val="5C6E7D"/>
            </a:solidFill>
            <a:prstDash val="dash"/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5177409" y="4038091"/>
            <a:ext cx="339091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55" dirty="0">
                <a:solidFill>
                  <a:srgbClr val="5C6E7D"/>
                </a:solidFill>
                <a:latin typeface="Verdana"/>
                <a:cs typeface="Verdana"/>
              </a:rPr>
              <a:t>ЖКХ</a:t>
            </a:r>
            <a:endParaRPr sz="1100">
              <a:latin typeface="Verdana"/>
              <a:cs typeface="Verdana"/>
            </a:endParaRPr>
          </a:p>
        </p:txBody>
      </p:sp>
      <p:sp>
        <p:nvSpPr>
          <p:cNvPr id="51" name="object 51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52110" y="753491"/>
            <a:ext cx="1996439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1115" dirty="0">
                <a:solidFill>
                  <a:srgbClr val="EFF9F9"/>
                </a:solidFill>
                <a:latin typeface="Verdana"/>
                <a:cs typeface="Verdana"/>
              </a:rPr>
              <a:t>С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9999"/>
                </a:solidFill>
                <a:latin typeface="Verdana"/>
                <a:cs typeface="Verdana"/>
              </a:rPr>
              <a:t>23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272161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59" dirty="0">
                <a:solidFill>
                  <a:srgbClr val="009999"/>
                </a:solidFill>
              </a:rPr>
              <a:t>СУБВЕНЦИИ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9955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27329" algn="l"/>
                <a:tab pos="1396365" algn="l"/>
                <a:tab pos="3143250" algn="l"/>
                <a:tab pos="4732655" algn="l"/>
                <a:tab pos="5091430" algn="l"/>
                <a:tab pos="5956935" algn="l"/>
              </a:tabLst>
            </a:pPr>
            <a:r>
              <a:rPr sz="1600" spc="-200" dirty="0">
                <a:latin typeface="Verdana"/>
                <a:cs typeface="Verdana"/>
              </a:rPr>
              <a:t>-	</a:t>
            </a:r>
            <a:r>
              <a:rPr sz="1600" spc="10" dirty="0">
                <a:latin typeface="Verdana"/>
                <a:cs typeface="Verdana"/>
              </a:rPr>
              <a:t>средства,	</a:t>
            </a:r>
            <a:r>
              <a:rPr sz="1600" spc="35" dirty="0">
                <a:latin typeface="Verdana"/>
                <a:cs typeface="Verdana"/>
              </a:rPr>
              <a:t>передаваемые	</a:t>
            </a:r>
            <a:r>
              <a:rPr sz="1600" spc="-10" dirty="0">
                <a:latin typeface="Verdana"/>
                <a:cs typeface="Verdana"/>
              </a:rPr>
              <a:t>безвозмездно	</a:t>
            </a:r>
            <a:r>
              <a:rPr sz="1600" spc="-105" dirty="0">
                <a:latin typeface="Verdana"/>
                <a:cs typeface="Verdana"/>
              </a:rPr>
              <a:t>из	</a:t>
            </a:r>
            <a:r>
              <a:rPr sz="1600" spc="-10" dirty="0">
                <a:latin typeface="Verdana"/>
                <a:cs typeface="Verdana"/>
              </a:rPr>
              <a:t>одного	</a:t>
            </a:r>
            <a:r>
              <a:rPr sz="1600" spc="-80" dirty="0">
                <a:latin typeface="Verdana"/>
                <a:cs typeface="Verdana"/>
              </a:rPr>
              <a:t>уровня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9" y="1153794"/>
            <a:ext cx="49803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56995" algn="l"/>
                <a:tab pos="2633980" algn="l"/>
                <a:tab pos="3373120" algn="l"/>
              </a:tabLst>
            </a:pPr>
            <a:r>
              <a:rPr sz="1600" dirty="0">
                <a:latin typeface="Verdana"/>
                <a:cs typeface="Verdana"/>
              </a:rPr>
              <a:t>бюджета	</a:t>
            </a:r>
            <a:r>
              <a:rPr sz="1600" spc="5" dirty="0">
                <a:latin typeface="Verdana"/>
                <a:cs typeface="Verdana"/>
              </a:rPr>
              <a:t>другому	</a:t>
            </a:r>
            <a:r>
              <a:rPr sz="1600" spc="-135" dirty="0">
                <a:latin typeface="Verdana"/>
                <a:cs typeface="Verdana"/>
              </a:rPr>
              <a:t>для	</a:t>
            </a:r>
            <a:r>
              <a:rPr sz="1600" spc="-15" dirty="0">
                <a:latin typeface="Verdana"/>
                <a:cs typeface="Verdana"/>
              </a:rPr>
              <a:t>осуществления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355206" y="1153794"/>
            <a:ext cx="128841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Verdana"/>
                <a:cs typeface="Verdana"/>
              </a:rPr>
              <a:t>переданных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89" y="1397584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920875" algn="l"/>
                <a:tab pos="4574540" algn="l"/>
                <a:tab pos="5046980" algn="l"/>
              </a:tabLst>
            </a:pPr>
            <a:r>
              <a:rPr sz="1600" spc="-35" dirty="0">
                <a:latin typeface="Verdana"/>
                <a:cs typeface="Verdana"/>
              </a:rPr>
              <a:t>государственных	</a:t>
            </a:r>
            <a:r>
              <a:rPr sz="1600" spc="5" dirty="0">
                <a:latin typeface="Verdana"/>
                <a:cs typeface="Verdana"/>
              </a:rPr>
              <a:t>полномочий(например,	</a:t>
            </a:r>
            <a:r>
              <a:rPr sz="1600" spc="-135" dirty="0">
                <a:latin typeface="Verdana"/>
                <a:cs typeface="Verdana"/>
              </a:rPr>
              <a:t>для	</a:t>
            </a:r>
            <a:r>
              <a:rPr sz="1600" spc="-15" dirty="0">
                <a:latin typeface="Verdana"/>
                <a:cs typeface="Verdana"/>
              </a:rPr>
              <a:t>осуществления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86789" y="1641729"/>
            <a:ext cx="66567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50" dirty="0">
                <a:latin typeface="Verdana"/>
                <a:cs typeface="Verdana"/>
              </a:rPr>
              <a:t>органами </a:t>
            </a:r>
            <a:r>
              <a:rPr sz="1600" spc="35" dirty="0">
                <a:latin typeface="Verdana"/>
                <a:cs typeface="Verdana"/>
              </a:rPr>
              <a:t>местного </a:t>
            </a:r>
            <a:r>
              <a:rPr sz="1600" spc="10" dirty="0">
                <a:latin typeface="Verdana"/>
                <a:cs typeface="Verdana"/>
              </a:rPr>
              <a:t>самоуправления </a:t>
            </a:r>
            <a:r>
              <a:rPr sz="1600" spc="-5" dirty="0">
                <a:latin typeface="Verdana"/>
                <a:cs typeface="Verdana"/>
              </a:rPr>
              <a:t>полномочий</a:t>
            </a:r>
            <a:r>
              <a:rPr sz="1600" spc="75" dirty="0">
                <a:latin typeface="Verdana"/>
                <a:cs typeface="Verdana"/>
              </a:rPr>
              <a:t> </a:t>
            </a:r>
            <a:r>
              <a:rPr sz="1600" spc="-20" dirty="0">
                <a:latin typeface="Verdana"/>
                <a:cs typeface="Verdana"/>
              </a:rPr>
              <a:t>Кировской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6789" y="1885569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5" dirty="0">
                <a:latin typeface="Verdana"/>
                <a:cs typeface="Verdana"/>
              </a:rPr>
              <a:t>области </a:t>
            </a:r>
            <a:r>
              <a:rPr sz="1600" spc="10" dirty="0">
                <a:latin typeface="Verdana"/>
                <a:cs typeface="Verdana"/>
              </a:rPr>
              <a:t>по </a:t>
            </a:r>
            <a:r>
              <a:rPr sz="1600" spc="-5" dirty="0">
                <a:latin typeface="Verdana"/>
                <a:cs typeface="Verdana"/>
              </a:rPr>
              <a:t>предоставлению</a:t>
            </a:r>
            <a:r>
              <a:rPr sz="1600" spc="125" dirty="0">
                <a:latin typeface="Verdana"/>
                <a:cs typeface="Verdana"/>
              </a:rPr>
              <a:t> </a:t>
            </a:r>
            <a:r>
              <a:rPr sz="1600" spc="45" dirty="0">
                <a:latin typeface="Verdana"/>
                <a:cs typeface="Verdana"/>
              </a:rPr>
              <a:t>гражданам </a:t>
            </a:r>
            <a:r>
              <a:rPr sz="1600" spc="25" dirty="0">
                <a:latin typeface="Verdana"/>
                <a:cs typeface="Verdana"/>
              </a:rPr>
              <a:t>субсидий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45" dirty="0">
                <a:latin typeface="Verdana"/>
                <a:cs typeface="Verdana"/>
              </a:rPr>
              <a:t>оплату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986789" y="2129409"/>
            <a:ext cx="441198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20" dirty="0">
                <a:latin typeface="Verdana"/>
                <a:cs typeface="Verdana"/>
              </a:rPr>
              <a:t>жилых </a:t>
            </a:r>
            <a:r>
              <a:rPr sz="1600" spc="50" dirty="0">
                <a:latin typeface="Verdana"/>
                <a:cs typeface="Verdana"/>
              </a:rPr>
              <a:t>помещений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-20" dirty="0">
                <a:latin typeface="Verdana"/>
                <a:cs typeface="Verdana"/>
              </a:rPr>
              <a:t>коммунальных</a:t>
            </a:r>
            <a:r>
              <a:rPr sz="1600" spc="-395" dirty="0">
                <a:latin typeface="Verdana"/>
                <a:cs typeface="Verdana"/>
              </a:rPr>
              <a:t> </a:t>
            </a:r>
            <a:r>
              <a:rPr sz="1600" spc="-70" dirty="0">
                <a:latin typeface="Verdana"/>
                <a:cs typeface="Verdana"/>
              </a:rPr>
              <a:t>услуг)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83564" y="2852890"/>
            <a:ext cx="6553200" cy="3168650"/>
          </a:xfrm>
          <a:custGeom>
            <a:avLst/>
            <a:gdLst/>
            <a:ahLst/>
            <a:cxnLst/>
            <a:rect l="l" t="t" r="r" b="b"/>
            <a:pathLst>
              <a:path w="6553200" h="3168650">
                <a:moveTo>
                  <a:pt x="0" y="3168396"/>
                </a:moveTo>
                <a:lnTo>
                  <a:pt x="6552692" y="3168396"/>
                </a:lnTo>
                <a:lnTo>
                  <a:pt x="6552692" y="0"/>
                </a:lnTo>
                <a:lnTo>
                  <a:pt x="0" y="0"/>
                </a:lnTo>
                <a:lnTo>
                  <a:pt x="0" y="3168396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62799" y="2965576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89" h="720089">
                <a:moveTo>
                  <a:pt x="360032" y="0"/>
                </a:moveTo>
                <a:lnTo>
                  <a:pt x="311177" y="3286"/>
                </a:lnTo>
                <a:lnTo>
                  <a:pt x="264320" y="12858"/>
                </a:lnTo>
                <a:lnTo>
                  <a:pt x="219889" y="28289"/>
                </a:lnTo>
                <a:lnTo>
                  <a:pt x="178315" y="49149"/>
                </a:lnTo>
                <a:lnTo>
                  <a:pt x="140025" y="75009"/>
                </a:lnTo>
                <a:lnTo>
                  <a:pt x="105449" y="105441"/>
                </a:lnTo>
                <a:lnTo>
                  <a:pt x="75016" y="140017"/>
                </a:lnTo>
                <a:lnTo>
                  <a:pt x="49154" y="178308"/>
                </a:lnTo>
                <a:lnTo>
                  <a:pt x="28292" y="219884"/>
                </a:lnTo>
                <a:lnTo>
                  <a:pt x="12860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6" y="580072"/>
                </a:lnTo>
                <a:lnTo>
                  <a:pt x="105449" y="614648"/>
                </a:lnTo>
                <a:lnTo>
                  <a:pt x="140025" y="645080"/>
                </a:lnTo>
                <a:lnTo>
                  <a:pt x="178315" y="670941"/>
                </a:lnTo>
                <a:lnTo>
                  <a:pt x="219889" y="691800"/>
                </a:lnTo>
                <a:lnTo>
                  <a:pt x="264320" y="707231"/>
                </a:lnTo>
                <a:lnTo>
                  <a:pt x="311177" y="716803"/>
                </a:lnTo>
                <a:lnTo>
                  <a:pt x="360032" y="720090"/>
                </a:lnTo>
                <a:lnTo>
                  <a:pt x="408895" y="716803"/>
                </a:lnTo>
                <a:lnTo>
                  <a:pt x="455758" y="707231"/>
                </a:lnTo>
                <a:lnTo>
                  <a:pt x="500192" y="691800"/>
                </a:lnTo>
                <a:lnTo>
                  <a:pt x="541769" y="670941"/>
                </a:lnTo>
                <a:lnTo>
                  <a:pt x="580059" y="645080"/>
                </a:lnTo>
                <a:lnTo>
                  <a:pt x="614635" y="614648"/>
                </a:lnTo>
                <a:lnTo>
                  <a:pt x="645067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7" y="140017"/>
                </a:lnTo>
                <a:lnTo>
                  <a:pt x="614635" y="105441"/>
                </a:lnTo>
                <a:lnTo>
                  <a:pt x="580059" y="75009"/>
                </a:lnTo>
                <a:lnTo>
                  <a:pt x="541769" y="49149"/>
                </a:lnTo>
                <a:lnTo>
                  <a:pt x="500192" y="28289"/>
                </a:lnTo>
                <a:lnTo>
                  <a:pt x="455758" y="12858"/>
                </a:lnTo>
                <a:lnTo>
                  <a:pt x="408895" y="3286"/>
                </a:lnTo>
                <a:lnTo>
                  <a:pt x="36003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42809" y="310559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770634" y="2955494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0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70633" y="3138679"/>
            <a:ext cx="25298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spc="-150" dirty="0">
                <a:latin typeface="Verdana"/>
                <a:cs typeface="Verdana"/>
              </a:rPr>
              <a:t>- </a:t>
            </a:r>
            <a:r>
              <a:rPr sz="1200" dirty="0">
                <a:latin typeface="Verdana"/>
                <a:cs typeface="Verdana"/>
              </a:rPr>
              <a:t>межбюджетные</a:t>
            </a:r>
            <a:r>
              <a:rPr sz="1200" spc="-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трансферты: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70634" y="3321559"/>
            <a:ext cx="5314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latin typeface="Verdana"/>
                <a:cs typeface="Verdana"/>
              </a:rPr>
              <a:t>-предоставляемые</a:t>
            </a:r>
            <a:r>
              <a:rPr sz="1200" spc="-80" dirty="0">
                <a:latin typeface="Verdana"/>
                <a:cs typeface="Verdana"/>
              </a:rPr>
              <a:t> из</a:t>
            </a:r>
            <a:r>
              <a:rPr sz="1200" spc="-85" dirty="0">
                <a:latin typeface="Verdana"/>
                <a:cs typeface="Verdana"/>
              </a:rPr>
              <a:t> </a:t>
            </a:r>
            <a:r>
              <a:rPr sz="1200" spc="20" dirty="0">
                <a:latin typeface="Verdana"/>
                <a:cs typeface="Verdana"/>
              </a:rPr>
              <a:t>федерального</a:t>
            </a:r>
            <a:r>
              <a:rPr sz="1200" spc="-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бюджета</a:t>
            </a:r>
            <a:r>
              <a:rPr sz="1200" spc="-85" dirty="0">
                <a:latin typeface="Verdana"/>
                <a:cs typeface="Verdana"/>
              </a:rPr>
              <a:t> </a:t>
            </a:r>
            <a:r>
              <a:rPr sz="1200" spc="25" dirty="0">
                <a:latin typeface="Verdana"/>
                <a:cs typeface="Verdana"/>
              </a:rPr>
              <a:t>бюджетам</a:t>
            </a:r>
            <a:r>
              <a:rPr sz="1200" spc="-70" dirty="0">
                <a:latin typeface="Verdana"/>
                <a:cs typeface="Verdana"/>
              </a:rPr>
              <a:t> </a:t>
            </a:r>
            <a:r>
              <a:rPr sz="1200" spc="-35" dirty="0">
                <a:latin typeface="Verdana"/>
                <a:cs typeface="Verdana"/>
              </a:rPr>
              <a:t>субъектов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70634" y="3504439"/>
            <a:ext cx="53162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28395" algn="l"/>
                <a:tab pos="2214880" algn="l"/>
                <a:tab pos="2457450" algn="l"/>
                <a:tab pos="3053080" algn="l"/>
                <a:tab pos="4293870" algn="l"/>
              </a:tabLst>
            </a:pPr>
            <a:r>
              <a:rPr sz="1200" spc="25" dirty="0">
                <a:latin typeface="Verdana"/>
                <a:cs typeface="Verdana"/>
              </a:rPr>
              <a:t>Российской	Федерации	</a:t>
            </a:r>
            <a:r>
              <a:rPr sz="1200" spc="-155" dirty="0">
                <a:latin typeface="Verdana"/>
                <a:cs typeface="Verdana"/>
              </a:rPr>
              <a:t>в	</a:t>
            </a:r>
            <a:r>
              <a:rPr sz="1200" spc="-70" dirty="0">
                <a:latin typeface="Verdana"/>
                <a:cs typeface="Verdana"/>
              </a:rPr>
              <a:t>целях	</a:t>
            </a:r>
            <a:r>
              <a:rPr sz="1200" spc="20" dirty="0">
                <a:latin typeface="Verdana"/>
                <a:cs typeface="Verdana"/>
              </a:rPr>
              <a:t>финансового	</a:t>
            </a:r>
            <a:r>
              <a:rPr sz="1200" spc="-10" dirty="0">
                <a:latin typeface="Verdana"/>
                <a:cs typeface="Verdana"/>
              </a:rPr>
              <a:t>обеспечения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70634" y="3687318"/>
            <a:ext cx="53162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latin typeface="Verdana"/>
                <a:cs typeface="Verdana"/>
              </a:rPr>
              <a:t>расходных </a:t>
            </a:r>
            <a:r>
              <a:rPr sz="1200" spc="-45" dirty="0">
                <a:latin typeface="Verdana"/>
                <a:cs typeface="Verdana"/>
              </a:rPr>
              <a:t>обязательств </a:t>
            </a:r>
            <a:r>
              <a:rPr sz="1200" spc="-35" dirty="0">
                <a:latin typeface="Verdana"/>
                <a:cs typeface="Verdana"/>
              </a:rPr>
              <a:t>субъектов </a:t>
            </a:r>
            <a:r>
              <a:rPr sz="1200" spc="30" dirty="0">
                <a:latin typeface="Verdana"/>
                <a:cs typeface="Verdana"/>
              </a:rPr>
              <a:t>Российской </a:t>
            </a:r>
            <a:r>
              <a:rPr sz="1200" spc="25" dirty="0">
                <a:latin typeface="Verdana"/>
                <a:cs typeface="Verdana"/>
              </a:rPr>
              <a:t>Федерации </a:t>
            </a:r>
            <a:r>
              <a:rPr sz="1200" spc="-30" dirty="0">
                <a:latin typeface="Verdana"/>
                <a:cs typeface="Verdana"/>
              </a:rPr>
              <a:t>и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spc="-75" dirty="0">
                <a:latin typeface="Verdana"/>
                <a:cs typeface="Verdana"/>
              </a:rPr>
              <a:t>(или)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770633" y="3870198"/>
            <a:ext cx="5317491" cy="208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spc="-40" dirty="0">
                <a:latin typeface="Verdana"/>
                <a:cs typeface="Verdana"/>
              </a:rPr>
              <a:t>муниципальных </a:t>
            </a:r>
            <a:r>
              <a:rPr sz="1200" spc="-5" dirty="0">
                <a:latin typeface="Verdana"/>
                <a:cs typeface="Verdana"/>
              </a:rPr>
              <a:t>образований, </a:t>
            </a:r>
            <a:r>
              <a:rPr sz="1200" spc="-35" dirty="0">
                <a:latin typeface="Verdana"/>
                <a:cs typeface="Verdana"/>
              </a:rPr>
              <a:t>возникающих </a:t>
            </a:r>
            <a:r>
              <a:rPr sz="1200" spc="-10" dirty="0">
                <a:latin typeface="Verdana"/>
                <a:cs typeface="Verdana"/>
              </a:rPr>
              <a:t>при </a:t>
            </a:r>
            <a:r>
              <a:rPr sz="1200" spc="-55" dirty="0">
                <a:latin typeface="Verdana"/>
                <a:cs typeface="Verdana"/>
              </a:rPr>
              <a:t>выполнении  </a:t>
            </a:r>
            <a:r>
              <a:rPr sz="1200" spc="-5" dirty="0">
                <a:latin typeface="Verdana"/>
                <a:cs typeface="Verdana"/>
              </a:rPr>
              <a:t>полномочий </a:t>
            </a:r>
            <a:r>
              <a:rPr sz="1200" spc="25" dirty="0">
                <a:latin typeface="Verdana"/>
                <a:cs typeface="Verdana"/>
              </a:rPr>
              <a:t>Российской </a:t>
            </a:r>
            <a:r>
              <a:rPr sz="1200" spc="15" dirty="0">
                <a:latin typeface="Verdana"/>
                <a:cs typeface="Verdana"/>
              </a:rPr>
              <a:t>Федерации, </a:t>
            </a:r>
            <a:r>
              <a:rPr sz="1200" spc="-20" dirty="0">
                <a:latin typeface="Verdana"/>
                <a:cs typeface="Verdana"/>
              </a:rPr>
              <a:t>переданных </a:t>
            </a:r>
            <a:r>
              <a:rPr sz="1200" spc="-100" dirty="0">
                <a:latin typeface="Verdana"/>
                <a:cs typeface="Verdana"/>
              </a:rPr>
              <a:t>для  </a:t>
            </a:r>
            <a:r>
              <a:rPr sz="1200" spc="-10" dirty="0">
                <a:latin typeface="Verdana"/>
                <a:cs typeface="Verdana"/>
              </a:rPr>
              <a:t>осуществления </a:t>
            </a:r>
            <a:r>
              <a:rPr sz="1200" spc="45" dirty="0">
                <a:latin typeface="Verdana"/>
                <a:cs typeface="Verdana"/>
              </a:rPr>
              <a:t>органам </a:t>
            </a:r>
            <a:r>
              <a:rPr sz="1200" spc="-5" dirty="0">
                <a:latin typeface="Verdana"/>
                <a:cs typeface="Verdana"/>
              </a:rPr>
              <a:t>государственной </a:t>
            </a:r>
            <a:r>
              <a:rPr sz="1200" spc="-30" dirty="0">
                <a:latin typeface="Verdana"/>
                <a:cs typeface="Verdana"/>
              </a:rPr>
              <a:t>власти </a:t>
            </a:r>
            <a:r>
              <a:rPr sz="1200" spc="-35" dirty="0">
                <a:latin typeface="Verdana"/>
                <a:cs typeface="Verdana"/>
              </a:rPr>
              <a:t>субъектов  </a:t>
            </a:r>
            <a:r>
              <a:rPr sz="1200" spc="25" dirty="0">
                <a:latin typeface="Verdana"/>
                <a:cs typeface="Verdana"/>
              </a:rPr>
              <a:t>Российской Федерации </a:t>
            </a:r>
            <a:r>
              <a:rPr sz="1200" spc="-30" dirty="0">
                <a:latin typeface="Verdana"/>
                <a:cs typeface="Verdana"/>
              </a:rPr>
              <a:t>и </a:t>
            </a:r>
            <a:r>
              <a:rPr sz="1200" spc="-75" dirty="0">
                <a:latin typeface="Verdana"/>
                <a:cs typeface="Verdana"/>
              </a:rPr>
              <a:t>(или) </a:t>
            </a:r>
            <a:r>
              <a:rPr sz="1200" spc="45" dirty="0">
                <a:latin typeface="Verdana"/>
                <a:cs typeface="Verdana"/>
              </a:rPr>
              <a:t>органам </a:t>
            </a:r>
            <a:r>
              <a:rPr sz="1200" spc="25" dirty="0">
                <a:latin typeface="Verdana"/>
                <a:cs typeface="Verdana"/>
              </a:rPr>
              <a:t>местного  </a:t>
            </a:r>
            <a:r>
              <a:rPr sz="1200" spc="5" dirty="0">
                <a:latin typeface="Verdana"/>
                <a:cs typeface="Verdana"/>
              </a:rPr>
              <a:t>самоуправления </a:t>
            </a:r>
            <a:r>
              <a:rPr sz="1200" spc="-155" dirty="0">
                <a:latin typeface="Verdana"/>
                <a:cs typeface="Verdana"/>
              </a:rPr>
              <a:t>в </a:t>
            </a:r>
            <a:r>
              <a:rPr sz="1200" dirty="0">
                <a:latin typeface="Verdana"/>
                <a:cs typeface="Verdana"/>
              </a:rPr>
              <a:t>установленном</a:t>
            </a:r>
            <a:r>
              <a:rPr sz="1200" spc="-125" dirty="0">
                <a:latin typeface="Verdana"/>
                <a:cs typeface="Verdana"/>
              </a:rPr>
              <a:t> </a:t>
            </a:r>
            <a:r>
              <a:rPr sz="1200" spc="-55" dirty="0">
                <a:latin typeface="Verdana"/>
                <a:cs typeface="Verdana"/>
              </a:rPr>
              <a:t>порядке;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150" dirty="0">
                <a:latin typeface="Verdana"/>
                <a:cs typeface="Verdana"/>
              </a:rPr>
              <a:t>- </a:t>
            </a:r>
            <a:r>
              <a:rPr sz="1200" spc="-5" dirty="0">
                <a:latin typeface="Verdana"/>
                <a:cs typeface="Verdana"/>
              </a:rPr>
              <a:t>предоставляемые </a:t>
            </a:r>
            <a:r>
              <a:rPr sz="1200" spc="-80" dirty="0">
                <a:latin typeface="Verdana"/>
                <a:cs typeface="Verdana"/>
              </a:rPr>
              <a:t>из </a:t>
            </a:r>
            <a:r>
              <a:rPr sz="1200" dirty="0">
                <a:latin typeface="Verdana"/>
                <a:cs typeface="Verdana"/>
              </a:rPr>
              <a:t>бюджета </a:t>
            </a:r>
            <a:r>
              <a:rPr sz="1200" spc="-15" dirty="0">
                <a:latin typeface="Verdana"/>
                <a:cs typeface="Verdana"/>
              </a:rPr>
              <a:t>субъекта </a:t>
            </a:r>
            <a:r>
              <a:rPr sz="1200" spc="25" dirty="0">
                <a:latin typeface="Verdana"/>
                <a:cs typeface="Verdana"/>
              </a:rPr>
              <a:t>Российской </a:t>
            </a:r>
            <a:r>
              <a:rPr sz="1200" spc="30" dirty="0">
                <a:latin typeface="Verdana"/>
                <a:cs typeface="Verdana"/>
              </a:rPr>
              <a:t>Федерации  </a:t>
            </a:r>
            <a:r>
              <a:rPr sz="1200" spc="40" dirty="0">
                <a:latin typeface="Verdana"/>
                <a:cs typeface="Verdana"/>
              </a:rPr>
              <a:t>местным </a:t>
            </a:r>
            <a:r>
              <a:rPr sz="1200" spc="25" dirty="0">
                <a:latin typeface="Verdana"/>
                <a:cs typeface="Verdana"/>
              </a:rPr>
              <a:t>бюджетам </a:t>
            </a:r>
            <a:r>
              <a:rPr sz="1200" spc="-155" dirty="0">
                <a:latin typeface="Verdana"/>
                <a:cs typeface="Verdana"/>
              </a:rPr>
              <a:t>в </a:t>
            </a:r>
            <a:r>
              <a:rPr sz="1200" spc="-70" dirty="0">
                <a:latin typeface="Verdana"/>
                <a:cs typeface="Verdana"/>
              </a:rPr>
              <a:t>целях </a:t>
            </a:r>
            <a:r>
              <a:rPr sz="1200" spc="20" dirty="0">
                <a:latin typeface="Verdana"/>
                <a:cs typeface="Verdana"/>
              </a:rPr>
              <a:t>финансового </a:t>
            </a:r>
            <a:r>
              <a:rPr sz="1200" spc="-10" dirty="0">
                <a:latin typeface="Verdana"/>
                <a:cs typeface="Verdana"/>
              </a:rPr>
              <a:t>обеспечения </a:t>
            </a:r>
            <a:r>
              <a:rPr sz="1200" spc="-20" dirty="0">
                <a:latin typeface="Verdana"/>
                <a:cs typeface="Verdana"/>
              </a:rPr>
              <a:t>расходных  </a:t>
            </a:r>
            <a:r>
              <a:rPr sz="1200" spc="-45" dirty="0">
                <a:latin typeface="Verdana"/>
                <a:cs typeface="Verdana"/>
              </a:rPr>
              <a:t>обязательств </a:t>
            </a:r>
            <a:r>
              <a:rPr sz="1200" spc="-40" dirty="0">
                <a:latin typeface="Verdana"/>
                <a:cs typeface="Verdana"/>
              </a:rPr>
              <a:t>муниципальных </a:t>
            </a:r>
            <a:r>
              <a:rPr sz="1200" spc="-5" dirty="0">
                <a:latin typeface="Verdana"/>
                <a:cs typeface="Verdana"/>
              </a:rPr>
              <a:t>образований, </a:t>
            </a:r>
            <a:r>
              <a:rPr sz="1200" spc="-35" dirty="0">
                <a:latin typeface="Verdana"/>
                <a:cs typeface="Verdana"/>
              </a:rPr>
              <a:t>возникающих </a:t>
            </a:r>
            <a:r>
              <a:rPr sz="1200" spc="-10" dirty="0">
                <a:latin typeface="Verdana"/>
                <a:cs typeface="Verdana"/>
              </a:rPr>
              <a:t>при  </a:t>
            </a:r>
            <a:r>
              <a:rPr sz="1200" spc="-50" dirty="0">
                <a:latin typeface="Verdana"/>
                <a:cs typeface="Verdana"/>
              </a:rPr>
              <a:t>выполнении </a:t>
            </a:r>
            <a:r>
              <a:rPr sz="1200" spc="-30" dirty="0">
                <a:latin typeface="Verdana"/>
                <a:cs typeface="Verdana"/>
              </a:rPr>
              <a:t>государственных </a:t>
            </a:r>
            <a:r>
              <a:rPr sz="1200" spc="-10" dirty="0">
                <a:latin typeface="Verdana"/>
                <a:cs typeface="Verdana"/>
              </a:rPr>
              <a:t>полномочий </a:t>
            </a:r>
            <a:r>
              <a:rPr sz="1200" spc="25" dirty="0">
                <a:latin typeface="Verdana"/>
                <a:cs typeface="Verdana"/>
              </a:rPr>
              <a:t>Российской </a:t>
            </a:r>
            <a:r>
              <a:rPr sz="1200" spc="15" dirty="0">
                <a:latin typeface="Verdana"/>
                <a:cs typeface="Verdana"/>
              </a:rPr>
              <a:t>Федерации,  </a:t>
            </a:r>
            <a:r>
              <a:rPr sz="1200" spc="-35" dirty="0">
                <a:latin typeface="Verdana"/>
                <a:cs typeface="Verdana"/>
              </a:rPr>
              <a:t>субъектов </a:t>
            </a:r>
            <a:r>
              <a:rPr sz="1200" spc="25" dirty="0">
                <a:latin typeface="Verdana"/>
                <a:cs typeface="Verdana"/>
              </a:rPr>
              <a:t>Российской </a:t>
            </a:r>
            <a:r>
              <a:rPr sz="1200" spc="15" dirty="0">
                <a:latin typeface="Verdana"/>
                <a:cs typeface="Verdana"/>
              </a:rPr>
              <a:t>Федерации, </a:t>
            </a:r>
            <a:r>
              <a:rPr sz="1200" spc="-20" dirty="0">
                <a:latin typeface="Verdana"/>
                <a:cs typeface="Verdana"/>
              </a:rPr>
              <a:t>переданных </a:t>
            </a:r>
            <a:r>
              <a:rPr sz="1200" spc="-100" dirty="0">
                <a:latin typeface="Verdana"/>
                <a:cs typeface="Verdana"/>
              </a:rPr>
              <a:t>для </a:t>
            </a:r>
            <a:r>
              <a:rPr sz="1200" spc="-15" dirty="0">
                <a:latin typeface="Verdana"/>
                <a:cs typeface="Verdana"/>
              </a:rPr>
              <a:t>осуществления  </a:t>
            </a:r>
            <a:r>
              <a:rPr sz="1200" spc="45" dirty="0">
                <a:latin typeface="Verdana"/>
                <a:cs typeface="Verdana"/>
              </a:rPr>
              <a:t>органам</a:t>
            </a:r>
            <a:r>
              <a:rPr sz="1200" spc="-90" dirty="0">
                <a:latin typeface="Verdana"/>
                <a:cs typeface="Verdana"/>
              </a:rPr>
              <a:t> </a:t>
            </a:r>
            <a:r>
              <a:rPr sz="1200" spc="25" dirty="0">
                <a:latin typeface="Verdana"/>
                <a:cs typeface="Verdana"/>
              </a:rPr>
              <a:t>местного</a:t>
            </a:r>
            <a:r>
              <a:rPr sz="1200" spc="-85" dirty="0">
                <a:latin typeface="Verdana"/>
                <a:cs typeface="Verdana"/>
              </a:rPr>
              <a:t> </a:t>
            </a:r>
            <a:r>
              <a:rPr sz="1200" spc="5" dirty="0">
                <a:latin typeface="Verdana"/>
                <a:cs typeface="Verdana"/>
              </a:rPr>
              <a:t>самоуправления</a:t>
            </a:r>
            <a:r>
              <a:rPr sz="1200" spc="-90" dirty="0">
                <a:latin typeface="Verdana"/>
                <a:cs typeface="Verdana"/>
              </a:rPr>
              <a:t> </a:t>
            </a:r>
            <a:r>
              <a:rPr sz="1200" spc="-155" dirty="0">
                <a:latin typeface="Verdana"/>
                <a:cs typeface="Verdana"/>
              </a:rPr>
              <a:t>в</a:t>
            </a:r>
            <a:r>
              <a:rPr sz="1200" spc="-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установленном</a:t>
            </a:r>
            <a:r>
              <a:rPr sz="1200" spc="-100" dirty="0">
                <a:latin typeface="Verdana"/>
                <a:cs typeface="Verdana"/>
              </a:rPr>
              <a:t> </a:t>
            </a:r>
            <a:r>
              <a:rPr sz="1200" spc="-30" dirty="0">
                <a:latin typeface="Verdana"/>
                <a:cs typeface="Verdana"/>
              </a:rPr>
              <a:t>порядке</a:t>
            </a:r>
            <a:r>
              <a:rPr sz="1200" spc="-90" dirty="0">
                <a:latin typeface="Verdana"/>
                <a:cs typeface="Verdana"/>
              </a:rPr>
              <a:t> </a:t>
            </a:r>
            <a:r>
              <a:rPr sz="1200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452110" y="753491"/>
            <a:ext cx="1996439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1115" dirty="0">
                <a:solidFill>
                  <a:srgbClr val="EFF9F9"/>
                </a:solidFill>
                <a:latin typeface="Verdana"/>
                <a:cs typeface="Verdana"/>
              </a:rPr>
              <a:t>С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009999"/>
                </a:solidFill>
                <a:latin typeface="Verdana"/>
                <a:cs typeface="Verdana"/>
              </a:rPr>
              <a:t>24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9" y="358266"/>
            <a:ext cx="2587625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25" dirty="0">
                <a:solidFill>
                  <a:srgbClr val="009999"/>
                </a:solidFill>
              </a:rPr>
              <a:t>СУБСИДИИ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9955"/>
            <a:ext cx="665734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27329" algn="l"/>
                <a:tab pos="1396365" algn="l"/>
                <a:tab pos="3143250" algn="l"/>
                <a:tab pos="4732655" algn="l"/>
                <a:tab pos="5091430" algn="l"/>
                <a:tab pos="5956935" algn="l"/>
              </a:tabLst>
            </a:pPr>
            <a:r>
              <a:rPr sz="1600" spc="-200" dirty="0">
                <a:latin typeface="Verdana"/>
                <a:cs typeface="Verdana"/>
              </a:rPr>
              <a:t>-	</a:t>
            </a:r>
            <a:r>
              <a:rPr sz="1600" spc="10" dirty="0">
                <a:latin typeface="Verdana"/>
                <a:cs typeface="Verdana"/>
              </a:rPr>
              <a:t>средства,	</a:t>
            </a:r>
            <a:r>
              <a:rPr sz="1600" spc="35" dirty="0">
                <a:latin typeface="Verdana"/>
                <a:cs typeface="Verdana"/>
              </a:rPr>
              <a:t>передаваемые	</a:t>
            </a:r>
            <a:r>
              <a:rPr sz="1600" spc="-10" dirty="0">
                <a:latin typeface="Verdana"/>
                <a:cs typeface="Verdana"/>
              </a:rPr>
              <a:t>безвозмездно	</a:t>
            </a:r>
            <a:r>
              <a:rPr sz="1600" spc="-105" dirty="0">
                <a:latin typeface="Verdana"/>
                <a:cs typeface="Verdana"/>
              </a:rPr>
              <a:t>из	</a:t>
            </a:r>
            <a:r>
              <a:rPr sz="1600" spc="-10" dirty="0">
                <a:latin typeface="Verdana"/>
                <a:cs typeface="Verdana"/>
              </a:rPr>
              <a:t>одного	</a:t>
            </a:r>
            <a:r>
              <a:rPr sz="1600" spc="-80" dirty="0">
                <a:latin typeface="Verdana"/>
                <a:cs typeface="Verdana"/>
              </a:rPr>
              <a:t>уровня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986789" y="1153794"/>
            <a:ext cx="665670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151255" algn="l"/>
                <a:tab pos="2222500" algn="l"/>
                <a:tab pos="2755900" algn="l"/>
                <a:tab pos="4933950" algn="l"/>
                <a:tab pos="5363845" algn="l"/>
              </a:tabLst>
            </a:pPr>
            <a:r>
              <a:rPr sz="1600" dirty="0">
                <a:latin typeface="Verdana"/>
                <a:cs typeface="Verdana"/>
              </a:rPr>
              <a:t>бюджета	</a:t>
            </a:r>
            <a:r>
              <a:rPr sz="1600" spc="5" dirty="0">
                <a:latin typeface="Verdana"/>
                <a:cs typeface="Verdana"/>
              </a:rPr>
              <a:t>другому	</a:t>
            </a:r>
            <a:r>
              <a:rPr sz="1600" spc="-135" dirty="0">
                <a:latin typeface="Verdana"/>
                <a:cs typeface="Verdana"/>
              </a:rPr>
              <a:t>для	</a:t>
            </a:r>
            <a:r>
              <a:rPr sz="1600" spc="35" dirty="0">
                <a:latin typeface="Verdana"/>
                <a:cs typeface="Verdana"/>
              </a:rPr>
              <a:t>софинасирования	</a:t>
            </a:r>
            <a:r>
              <a:rPr sz="1600" spc="-114" dirty="0">
                <a:latin typeface="Verdana"/>
                <a:cs typeface="Verdana"/>
              </a:rPr>
              <a:t>их	</a:t>
            </a:r>
            <a:r>
              <a:rPr sz="1600" spc="-5" dirty="0">
                <a:latin typeface="Verdana"/>
                <a:cs typeface="Verdana"/>
              </a:rPr>
              <a:t>полномочий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90" y="1397584"/>
            <a:ext cx="388429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15" dirty="0">
                <a:latin typeface="Verdana"/>
                <a:cs typeface="Verdana"/>
              </a:rPr>
              <a:t>(например, </a:t>
            </a:r>
            <a:r>
              <a:rPr sz="1600" spc="-135" dirty="0">
                <a:latin typeface="Verdana"/>
                <a:cs typeface="Verdana"/>
              </a:rPr>
              <a:t>для </a:t>
            </a:r>
            <a:r>
              <a:rPr sz="1600" spc="-30" dirty="0">
                <a:latin typeface="Verdana"/>
                <a:cs typeface="Verdana"/>
              </a:rPr>
              <a:t>строительства</a:t>
            </a:r>
            <a:r>
              <a:rPr sz="1600" spc="-204" dirty="0">
                <a:latin typeface="Verdana"/>
                <a:cs typeface="Verdana"/>
              </a:rPr>
              <a:t> </a:t>
            </a:r>
            <a:r>
              <a:rPr sz="1600" spc="-20" dirty="0">
                <a:latin typeface="Verdana"/>
                <a:cs typeface="Verdana"/>
              </a:rPr>
              <a:t>дорог)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83564" y="2852889"/>
            <a:ext cx="6553200" cy="2952750"/>
          </a:xfrm>
          <a:custGeom>
            <a:avLst/>
            <a:gdLst/>
            <a:ahLst/>
            <a:cxnLst/>
            <a:rect l="l" t="t" r="r" b="b"/>
            <a:pathLst>
              <a:path w="6553200" h="2952750">
                <a:moveTo>
                  <a:pt x="0" y="2952369"/>
                </a:moveTo>
                <a:lnTo>
                  <a:pt x="6552692" y="2952369"/>
                </a:lnTo>
                <a:lnTo>
                  <a:pt x="6552692" y="0"/>
                </a:lnTo>
                <a:lnTo>
                  <a:pt x="0" y="0"/>
                </a:lnTo>
                <a:lnTo>
                  <a:pt x="0" y="2952369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62799" y="2965576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89" h="720089">
                <a:moveTo>
                  <a:pt x="360032" y="0"/>
                </a:moveTo>
                <a:lnTo>
                  <a:pt x="311177" y="3286"/>
                </a:lnTo>
                <a:lnTo>
                  <a:pt x="264320" y="12858"/>
                </a:lnTo>
                <a:lnTo>
                  <a:pt x="219889" y="28289"/>
                </a:lnTo>
                <a:lnTo>
                  <a:pt x="178315" y="49149"/>
                </a:lnTo>
                <a:lnTo>
                  <a:pt x="140025" y="75009"/>
                </a:lnTo>
                <a:lnTo>
                  <a:pt x="105449" y="105441"/>
                </a:lnTo>
                <a:lnTo>
                  <a:pt x="75016" y="140017"/>
                </a:lnTo>
                <a:lnTo>
                  <a:pt x="49154" y="178308"/>
                </a:lnTo>
                <a:lnTo>
                  <a:pt x="28292" y="219884"/>
                </a:lnTo>
                <a:lnTo>
                  <a:pt x="12860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6" y="580072"/>
                </a:lnTo>
                <a:lnTo>
                  <a:pt x="105449" y="614648"/>
                </a:lnTo>
                <a:lnTo>
                  <a:pt x="140025" y="645080"/>
                </a:lnTo>
                <a:lnTo>
                  <a:pt x="178315" y="670941"/>
                </a:lnTo>
                <a:lnTo>
                  <a:pt x="219889" y="691800"/>
                </a:lnTo>
                <a:lnTo>
                  <a:pt x="264320" y="707231"/>
                </a:lnTo>
                <a:lnTo>
                  <a:pt x="311177" y="716803"/>
                </a:lnTo>
                <a:lnTo>
                  <a:pt x="360032" y="720090"/>
                </a:lnTo>
                <a:lnTo>
                  <a:pt x="408895" y="716803"/>
                </a:lnTo>
                <a:lnTo>
                  <a:pt x="455758" y="707231"/>
                </a:lnTo>
                <a:lnTo>
                  <a:pt x="500192" y="691800"/>
                </a:lnTo>
                <a:lnTo>
                  <a:pt x="541769" y="670941"/>
                </a:lnTo>
                <a:lnTo>
                  <a:pt x="580059" y="645080"/>
                </a:lnTo>
                <a:lnTo>
                  <a:pt x="614635" y="614648"/>
                </a:lnTo>
                <a:lnTo>
                  <a:pt x="645067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7" y="140017"/>
                </a:lnTo>
                <a:lnTo>
                  <a:pt x="614635" y="105441"/>
                </a:lnTo>
                <a:lnTo>
                  <a:pt x="580059" y="75009"/>
                </a:lnTo>
                <a:lnTo>
                  <a:pt x="541769" y="49149"/>
                </a:lnTo>
                <a:lnTo>
                  <a:pt x="500192" y="28289"/>
                </a:lnTo>
                <a:lnTo>
                  <a:pt x="455758" y="12858"/>
                </a:lnTo>
                <a:lnTo>
                  <a:pt x="408895" y="3286"/>
                </a:lnTo>
                <a:lnTo>
                  <a:pt x="360032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42809" y="310559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770634" y="2955493"/>
            <a:ext cx="255714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60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5" dirty="0">
                <a:latin typeface="Verdana"/>
                <a:cs typeface="Verdana"/>
              </a:rPr>
              <a:t>межбюджетные</a:t>
            </a:r>
            <a:r>
              <a:rPr sz="1200" i="1" spc="-10" dirty="0">
                <a:latin typeface="Verdana"/>
                <a:cs typeface="Verdana"/>
              </a:rPr>
              <a:t> </a:t>
            </a:r>
            <a:r>
              <a:rPr sz="1200" i="1" spc="10" dirty="0">
                <a:latin typeface="Verdana"/>
                <a:cs typeface="Verdana"/>
              </a:rPr>
              <a:t>трансферты: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70634" y="3321559"/>
            <a:ext cx="53155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11960" algn="l"/>
                <a:tab pos="2112645" algn="l"/>
                <a:tab pos="3515360" algn="l"/>
                <a:tab pos="4465955" algn="l"/>
              </a:tabLst>
            </a:pPr>
            <a:r>
              <a:rPr sz="1200" spc="-155" dirty="0">
                <a:latin typeface="Verdana"/>
                <a:cs typeface="Verdana"/>
              </a:rPr>
              <a:t>-</a:t>
            </a:r>
            <a:r>
              <a:rPr sz="1200" i="1" spc="20" dirty="0">
                <a:latin typeface="Verdana"/>
                <a:cs typeface="Verdana"/>
              </a:rPr>
              <a:t>пред</a:t>
            </a:r>
            <a:r>
              <a:rPr sz="1200" i="1" spc="10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95" dirty="0">
                <a:latin typeface="Verdana"/>
                <a:cs typeface="Verdana"/>
              </a:rPr>
              <a:t>т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140" dirty="0">
                <a:latin typeface="Verdana"/>
                <a:cs typeface="Verdana"/>
              </a:rPr>
              <a:t>вл</a:t>
            </a:r>
            <a:r>
              <a:rPr sz="1200" i="1" spc="20" dirty="0">
                <a:latin typeface="Verdana"/>
                <a:cs typeface="Verdana"/>
              </a:rPr>
              <a:t>яе</a:t>
            </a:r>
            <a:r>
              <a:rPr sz="1200" i="1" spc="30" dirty="0">
                <a:latin typeface="Verdana"/>
                <a:cs typeface="Verdana"/>
              </a:rPr>
              <a:t>м</a:t>
            </a:r>
            <a:r>
              <a:rPr sz="1200" i="1" spc="-35" dirty="0">
                <a:latin typeface="Verdana"/>
                <a:cs typeface="Verdana"/>
              </a:rPr>
              <a:t>ы</a:t>
            </a:r>
            <a:r>
              <a:rPr sz="1200" i="1" spc="-25" dirty="0">
                <a:latin typeface="Verdana"/>
                <a:cs typeface="Verdana"/>
              </a:rPr>
              <a:t>е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80" dirty="0">
                <a:latin typeface="Verdana"/>
                <a:cs typeface="Verdana"/>
              </a:rPr>
              <a:t>из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280" dirty="0">
                <a:latin typeface="Verdana"/>
                <a:cs typeface="Verdana"/>
              </a:rPr>
              <a:t>ф</a:t>
            </a:r>
            <a:r>
              <a:rPr sz="1200" i="1" spc="30" dirty="0">
                <a:latin typeface="Verdana"/>
                <a:cs typeface="Verdana"/>
              </a:rPr>
              <a:t>ед</a:t>
            </a:r>
            <a:r>
              <a:rPr sz="1200" i="1" spc="15" dirty="0">
                <a:latin typeface="Verdana"/>
                <a:cs typeface="Verdana"/>
              </a:rPr>
              <a:t>е</a:t>
            </a:r>
            <a:r>
              <a:rPr sz="1200" i="1" spc="80" dirty="0">
                <a:latin typeface="Verdana"/>
                <a:cs typeface="Verdana"/>
              </a:rPr>
              <a:t>р</a:t>
            </a:r>
            <a:r>
              <a:rPr sz="1200" i="1" spc="70" dirty="0">
                <a:latin typeface="Verdana"/>
                <a:cs typeface="Verdana"/>
              </a:rPr>
              <a:t>а</a:t>
            </a:r>
            <a:r>
              <a:rPr sz="1200" i="1" spc="-125" dirty="0">
                <a:latin typeface="Verdana"/>
                <a:cs typeface="Verdana"/>
              </a:rPr>
              <a:t>л</a:t>
            </a:r>
            <a:r>
              <a:rPr sz="1200" i="1" spc="-105" dirty="0">
                <a:latin typeface="Verdana"/>
                <a:cs typeface="Verdana"/>
              </a:rPr>
              <a:t>ь</a:t>
            </a:r>
            <a:r>
              <a:rPr sz="1200" i="1" spc="-25" dirty="0">
                <a:latin typeface="Verdana"/>
                <a:cs typeface="Verdana"/>
              </a:rPr>
              <a:t>н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55" dirty="0">
                <a:latin typeface="Verdana"/>
                <a:cs typeface="Verdana"/>
              </a:rPr>
              <a:t>о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75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95" dirty="0">
                <a:latin typeface="Verdana"/>
                <a:cs typeface="Verdana"/>
              </a:rPr>
              <a:t>а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75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180" dirty="0">
                <a:latin typeface="Verdana"/>
                <a:cs typeface="Verdana"/>
              </a:rPr>
              <a:t>м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770633" y="3504439"/>
            <a:ext cx="53136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30" dirty="0">
                <a:latin typeface="Verdana"/>
                <a:cs typeface="Verdana"/>
              </a:rPr>
              <a:t>субъектов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15" dirty="0">
                <a:latin typeface="Verdana"/>
                <a:cs typeface="Verdana"/>
              </a:rPr>
              <a:t>Федерации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75" dirty="0">
                <a:latin typeface="Verdana"/>
                <a:cs typeface="Verdana"/>
              </a:rPr>
              <a:t>целях</a:t>
            </a:r>
            <a:r>
              <a:rPr sz="1200" i="1" spc="5" dirty="0">
                <a:latin typeface="Verdana"/>
                <a:cs typeface="Verdana"/>
              </a:rPr>
              <a:t> </a:t>
            </a:r>
            <a:r>
              <a:rPr sz="1200" i="1" spc="25" dirty="0">
                <a:latin typeface="Verdana"/>
                <a:cs typeface="Verdana"/>
              </a:rPr>
              <a:t>софинансирования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770633" y="3687318"/>
            <a:ext cx="53143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40460" algn="l"/>
                <a:tab pos="2463165" algn="l"/>
                <a:tab pos="3801745" algn="l"/>
                <a:tab pos="4377690" algn="l"/>
              </a:tabLst>
            </a:pPr>
            <a:r>
              <a:rPr sz="1200" i="1" spc="-15" dirty="0">
                <a:latin typeface="Verdana"/>
                <a:cs typeface="Verdana"/>
              </a:rPr>
              <a:t>расходных	</a:t>
            </a:r>
            <a:r>
              <a:rPr sz="1200" i="1" spc="-45" dirty="0">
                <a:latin typeface="Verdana"/>
                <a:cs typeface="Verdana"/>
              </a:rPr>
              <a:t>обязательств,	</a:t>
            </a:r>
            <a:r>
              <a:rPr sz="1200" i="1" spc="-30" dirty="0">
                <a:latin typeface="Verdana"/>
                <a:cs typeface="Verdana"/>
              </a:rPr>
              <a:t>возникающих	</a:t>
            </a:r>
            <a:r>
              <a:rPr sz="1200" i="1" dirty="0">
                <a:latin typeface="Verdana"/>
                <a:cs typeface="Verdana"/>
              </a:rPr>
              <a:t>при	</a:t>
            </a:r>
            <a:r>
              <a:rPr sz="1200" i="1" spc="-50" dirty="0">
                <a:latin typeface="Verdana"/>
                <a:cs typeface="Verdana"/>
              </a:rPr>
              <a:t>выполнении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08116" y="3870198"/>
            <a:ext cx="157861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6290" algn="l"/>
              </a:tabLst>
            </a:pPr>
            <a:r>
              <a:rPr sz="1200" i="1" spc="-140" dirty="0">
                <a:latin typeface="Verdana"/>
                <a:cs typeface="Verdana"/>
              </a:rPr>
              <a:t>вл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95" dirty="0">
                <a:latin typeface="Verdana"/>
                <a:cs typeface="Verdana"/>
              </a:rPr>
              <a:t>т</a:t>
            </a:r>
            <a:r>
              <a:rPr sz="1200" i="1" spc="-40" dirty="0">
                <a:latin typeface="Verdana"/>
                <a:cs typeface="Verdana"/>
              </a:rPr>
              <a:t>и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-175" dirty="0">
                <a:latin typeface="Verdana"/>
                <a:cs typeface="Verdana"/>
              </a:rPr>
              <a:t>ъ</a:t>
            </a:r>
            <a:r>
              <a:rPr sz="1200" i="1" spc="-50" dirty="0">
                <a:latin typeface="Verdana"/>
                <a:cs typeface="Verdana"/>
              </a:rPr>
              <a:t>ект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55" dirty="0">
                <a:latin typeface="Verdana"/>
                <a:cs typeface="Verdana"/>
              </a:rPr>
              <a:t>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70633" y="3870197"/>
            <a:ext cx="43541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35075" algn="l"/>
                <a:tab pos="2134235" algn="l"/>
              </a:tabLst>
            </a:pPr>
            <a:r>
              <a:rPr sz="1200" i="1" spc="-10" dirty="0">
                <a:latin typeface="Verdana"/>
                <a:cs typeface="Verdana"/>
              </a:rPr>
              <a:t>полномочий	органов	</a:t>
            </a:r>
            <a:r>
              <a:rPr sz="1200" i="1" dirty="0">
                <a:latin typeface="Verdana"/>
                <a:cs typeface="Verdana"/>
              </a:rPr>
              <a:t>государственной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tabLst>
                <a:tab pos="1146810" algn="l"/>
                <a:tab pos="2240915" algn="l"/>
                <a:tab pos="2625090" algn="l"/>
                <a:tab pos="3723640" algn="l"/>
              </a:tabLst>
            </a:pPr>
            <a:r>
              <a:rPr sz="1200" i="1" spc="30" dirty="0">
                <a:latin typeface="Verdana"/>
                <a:cs typeface="Verdana"/>
              </a:rPr>
              <a:t>Российской	</a:t>
            </a:r>
            <a:r>
              <a:rPr sz="1200" i="1" spc="15" dirty="0">
                <a:latin typeface="Verdana"/>
                <a:cs typeface="Verdana"/>
              </a:rPr>
              <a:t>Федерации	по	</a:t>
            </a:r>
            <a:r>
              <a:rPr sz="1200" i="1" spc="50" dirty="0">
                <a:latin typeface="Verdana"/>
                <a:cs typeface="Verdana"/>
              </a:rPr>
              <a:t>предметам	</a:t>
            </a:r>
            <a:r>
              <a:rPr sz="1200" i="1" spc="-45" dirty="0">
                <a:latin typeface="Verdana"/>
                <a:cs typeface="Verdana"/>
              </a:rPr>
              <a:t>ведения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289929" y="4053079"/>
            <a:ext cx="79502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-175" dirty="0">
                <a:latin typeface="Verdana"/>
                <a:cs typeface="Verdana"/>
              </a:rPr>
              <a:t>ъ</a:t>
            </a:r>
            <a:r>
              <a:rPr sz="1200" i="1" spc="-50" dirty="0">
                <a:latin typeface="Verdana"/>
                <a:cs typeface="Verdana"/>
              </a:rPr>
              <a:t>ект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55" dirty="0">
                <a:latin typeface="Verdana"/>
                <a:cs typeface="Verdana"/>
              </a:rPr>
              <a:t>в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70634" y="4235958"/>
            <a:ext cx="5316220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15" dirty="0">
                <a:latin typeface="Verdana"/>
                <a:cs typeface="Verdana"/>
              </a:rPr>
              <a:t>Федерации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50" dirty="0">
                <a:latin typeface="Verdana"/>
                <a:cs typeface="Verdana"/>
              </a:rPr>
              <a:t>предметам </a:t>
            </a:r>
            <a:r>
              <a:rPr sz="1200" i="1" spc="20" dirty="0">
                <a:latin typeface="Verdana"/>
                <a:cs typeface="Verdana"/>
              </a:rPr>
              <a:t>совместного </a:t>
            </a:r>
            <a:r>
              <a:rPr sz="1200" i="1" spc="-45" dirty="0">
                <a:latin typeface="Verdana"/>
                <a:cs typeface="Verdana"/>
              </a:rPr>
              <a:t>ведения 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15" dirty="0">
                <a:latin typeface="Verdana"/>
                <a:cs typeface="Verdana"/>
              </a:rPr>
              <a:t>Федерации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30" dirty="0">
                <a:latin typeface="Verdana"/>
                <a:cs typeface="Verdana"/>
              </a:rPr>
              <a:t>субъектов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40" dirty="0">
                <a:latin typeface="Verdana"/>
                <a:cs typeface="Verdana"/>
              </a:rPr>
              <a:t>и  </a:t>
            </a:r>
            <a:r>
              <a:rPr sz="1200" i="1" spc="-15" dirty="0">
                <a:latin typeface="Verdana"/>
                <a:cs typeface="Verdana"/>
              </a:rPr>
              <a:t>расходных </a:t>
            </a:r>
            <a:r>
              <a:rPr sz="1200" i="1" spc="-35" dirty="0">
                <a:latin typeface="Verdana"/>
                <a:cs typeface="Verdana"/>
              </a:rPr>
              <a:t>обязательств </a:t>
            </a:r>
            <a:r>
              <a:rPr sz="1200" i="1" spc="10" dirty="0">
                <a:latin typeface="Verdana"/>
                <a:cs typeface="Verdana"/>
              </a:rPr>
              <a:t>по </a:t>
            </a:r>
            <a:r>
              <a:rPr sz="1200" i="1" spc="-40" dirty="0">
                <a:latin typeface="Verdana"/>
                <a:cs typeface="Verdana"/>
              </a:rPr>
              <a:t>выполнению </a:t>
            </a:r>
            <a:r>
              <a:rPr sz="1200" i="1" spc="-15" dirty="0">
                <a:latin typeface="Verdana"/>
                <a:cs typeface="Verdana"/>
              </a:rPr>
              <a:t>полномочий </a:t>
            </a:r>
            <a:r>
              <a:rPr sz="1200" i="1" spc="-10" dirty="0">
                <a:latin typeface="Verdana"/>
                <a:cs typeface="Verdana"/>
              </a:rPr>
              <a:t>органов  </a:t>
            </a:r>
            <a:r>
              <a:rPr sz="1200" i="1" spc="25" dirty="0">
                <a:latin typeface="Verdana"/>
                <a:cs typeface="Verdana"/>
              </a:rPr>
              <a:t>местного</a:t>
            </a:r>
            <a:r>
              <a:rPr sz="1200" i="1" spc="-90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самоуправления</a:t>
            </a:r>
            <a:r>
              <a:rPr sz="1200" i="1" spc="-65" dirty="0">
                <a:latin typeface="Verdana"/>
                <a:cs typeface="Verdana"/>
              </a:rPr>
              <a:t> </a:t>
            </a:r>
            <a:r>
              <a:rPr sz="1200" i="1" spc="10" dirty="0">
                <a:latin typeface="Verdana"/>
                <a:cs typeface="Verdana"/>
              </a:rPr>
              <a:t>по</a:t>
            </a:r>
            <a:r>
              <a:rPr sz="1200" i="1" spc="-70" dirty="0">
                <a:latin typeface="Verdana"/>
                <a:cs typeface="Verdana"/>
              </a:rPr>
              <a:t> </a:t>
            </a:r>
            <a:r>
              <a:rPr sz="1200" i="1" spc="50" dirty="0">
                <a:latin typeface="Verdana"/>
                <a:cs typeface="Verdana"/>
              </a:rPr>
              <a:t>вопросам</a:t>
            </a:r>
            <a:r>
              <a:rPr sz="1200" i="1" spc="-70" dirty="0">
                <a:latin typeface="Verdana"/>
                <a:cs typeface="Verdana"/>
              </a:rPr>
              <a:t> </a:t>
            </a:r>
            <a:r>
              <a:rPr sz="1200" i="1" spc="25" dirty="0">
                <a:latin typeface="Verdana"/>
                <a:cs typeface="Verdana"/>
              </a:rPr>
              <a:t>местного</a:t>
            </a:r>
            <a:r>
              <a:rPr sz="1200" i="1" spc="-80" dirty="0">
                <a:latin typeface="Verdana"/>
                <a:cs typeface="Verdana"/>
              </a:rPr>
              <a:t> </a:t>
            </a:r>
            <a:r>
              <a:rPr sz="1200" i="1" spc="-70" dirty="0">
                <a:latin typeface="Verdana"/>
                <a:cs typeface="Verdana"/>
              </a:rPr>
              <a:t>значения;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spc="-150" dirty="0">
                <a:latin typeface="Verdana"/>
                <a:cs typeface="Verdana"/>
              </a:rPr>
              <a:t>-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dirty="0">
                <a:latin typeface="Verdana"/>
                <a:cs typeface="Verdana"/>
              </a:rPr>
              <a:t>предоставляемые </a:t>
            </a:r>
            <a:r>
              <a:rPr sz="1200" i="1" spc="-80" dirty="0">
                <a:latin typeface="Verdana"/>
                <a:cs typeface="Verdana"/>
              </a:rPr>
              <a:t>из </a:t>
            </a:r>
            <a:r>
              <a:rPr sz="1200" i="1" spc="10" dirty="0">
                <a:latin typeface="Verdana"/>
                <a:cs typeface="Verdana"/>
              </a:rPr>
              <a:t>бюджета </a:t>
            </a:r>
            <a:r>
              <a:rPr sz="1200" i="1" spc="-10" dirty="0">
                <a:latin typeface="Verdana"/>
                <a:cs typeface="Verdana"/>
              </a:rPr>
              <a:t>субъекта </a:t>
            </a:r>
            <a:r>
              <a:rPr sz="1200" i="1" spc="35" dirty="0">
                <a:latin typeface="Verdana"/>
                <a:cs typeface="Verdana"/>
              </a:rPr>
              <a:t>Российской </a:t>
            </a:r>
            <a:r>
              <a:rPr sz="1200" i="1" spc="20" dirty="0">
                <a:latin typeface="Verdana"/>
                <a:cs typeface="Verdana"/>
              </a:rPr>
              <a:t>Федерации  </a:t>
            </a:r>
            <a:r>
              <a:rPr sz="1200" i="1" spc="40" dirty="0">
                <a:latin typeface="Verdana"/>
                <a:cs typeface="Verdana"/>
              </a:rPr>
              <a:t>местным </a:t>
            </a:r>
            <a:r>
              <a:rPr sz="1200" i="1" spc="30" dirty="0">
                <a:latin typeface="Verdana"/>
                <a:cs typeface="Verdana"/>
              </a:rPr>
              <a:t>бюджетам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75" dirty="0">
                <a:latin typeface="Verdana"/>
                <a:cs typeface="Verdana"/>
              </a:rPr>
              <a:t>целях </a:t>
            </a:r>
            <a:r>
              <a:rPr sz="1200" i="1" spc="25" dirty="0">
                <a:latin typeface="Verdana"/>
                <a:cs typeface="Verdana"/>
              </a:rPr>
              <a:t>софинансирования </a:t>
            </a:r>
            <a:r>
              <a:rPr sz="1200" i="1" spc="-15" dirty="0">
                <a:latin typeface="Verdana"/>
                <a:cs typeface="Verdana"/>
              </a:rPr>
              <a:t>расходных  </a:t>
            </a:r>
            <a:r>
              <a:rPr sz="1200" i="1" spc="-45" dirty="0">
                <a:latin typeface="Verdana"/>
                <a:cs typeface="Verdana"/>
              </a:rPr>
              <a:t>обязательств, </a:t>
            </a:r>
            <a:r>
              <a:rPr sz="1200" i="1" spc="-30" dirty="0">
                <a:latin typeface="Verdana"/>
                <a:cs typeface="Verdana"/>
              </a:rPr>
              <a:t>возникающих </a:t>
            </a:r>
            <a:r>
              <a:rPr sz="1200" i="1" dirty="0">
                <a:latin typeface="Verdana"/>
                <a:cs typeface="Verdana"/>
              </a:rPr>
              <a:t>при </a:t>
            </a:r>
            <a:r>
              <a:rPr sz="1200" i="1" spc="-45" dirty="0">
                <a:latin typeface="Verdana"/>
                <a:cs typeface="Verdana"/>
              </a:rPr>
              <a:t>выполнении </a:t>
            </a:r>
            <a:r>
              <a:rPr sz="1200" i="1" spc="-10" dirty="0">
                <a:latin typeface="Verdana"/>
                <a:cs typeface="Verdana"/>
              </a:rPr>
              <a:t>полномочий органов  </a:t>
            </a:r>
            <a:r>
              <a:rPr sz="1200" i="1" spc="25" dirty="0">
                <a:latin typeface="Verdana"/>
                <a:cs typeface="Verdana"/>
              </a:rPr>
              <a:t>местного </a:t>
            </a:r>
            <a:r>
              <a:rPr sz="1200" i="1" dirty="0">
                <a:latin typeface="Verdana"/>
                <a:cs typeface="Verdana"/>
              </a:rPr>
              <a:t>самоуправления </a:t>
            </a:r>
            <a:r>
              <a:rPr sz="1200" i="1" spc="10" dirty="0">
                <a:latin typeface="Verdana"/>
                <a:cs typeface="Verdana"/>
              </a:rPr>
              <a:t>по </a:t>
            </a:r>
            <a:r>
              <a:rPr sz="1200" i="1" spc="50" dirty="0">
                <a:latin typeface="Verdana"/>
                <a:cs typeface="Verdana"/>
              </a:rPr>
              <a:t>вопросам </a:t>
            </a:r>
            <a:r>
              <a:rPr sz="1200" i="1" spc="25" dirty="0">
                <a:latin typeface="Verdana"/>
                <a:cs typeface="Verdana"/>
              </a:rPr>
              <a:t>местного</a:t>
            </a:r>
            <a:r>
              <a:rPr sz="1200" i="1" spc="-150" dirty="0">
                <a:latin typeface="Verdana"/>
                <a:cs typeface="Verdana"/>
              </a:rPr>
              <a:t> </a:t>
            </a:r>
            <a:r>
              <a:rPr sz="1200" i="1" spc="-50" dirty="0">
                <a:latin typeface="Verdana"/>
                <a:cs typeface="Verdana"/>
              </a:rPr>
              <a:t>значения </a:t>
            </a:r>
            <a:r>
              <a:rPr sz="1200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884035" y="825754"/>
            <a:ext cx="1087120" cy="3075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9900" b="1" spc="-5210" dirty="0">
                <a:solidFill>
                  <a:srgbClr val="FDF8EF"/>
                </a:solidFill>
                <a:latin typeface="Verdana"/>
                <a:cs typeface="Verdana"/>
              </a:rPr>
              <a:t>Т</a:t>
            </a:r>
            <a:endParaRPr sz="199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3695" y="449706"/>
            <a:ext cx="25146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4" dirty="0">
                <a:solidFill>
                  <a:srgbClr val="FF9900"/>
                </a:solidFill>
                <a:latin typeface="Verdana"/>
                <a:cs typeface="Verdana"/>
              </a:rPr>
              <a:t>25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9" y="358266"/>
            <a:ext cx="558545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90" dirty="0">
                <a:solidFill>
                  <a:srgbClr val="FF9900"/>
                </a:solidFill>
              </a:rPr>
              <a:t>ТЕКУЩИЙ</a:t>
            </a:r>
            <a:r>
              <a:rPr spc="-275" dirty="0">
                <a:solidFill>
                  <a:srgbClr val="FF9900"/>
                </a:solidFill>
              </a:rPr>
              <a:t> </a:t>
            </a:r>
            <a:r>
              <a:rPr spc="-440" dirty="0">
                <a:solidFill>
                  <a:srgbClr val="FF9900"/>
                </a:solidFill>
              </a:rPr>
              <a:t>ФИНАНСОВЫЙ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9" y="906908"/>
            <a:ext cx="3740785" cy="8210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310" dirty="0">
                <a:solidFill>
                  <a:srgbClr val="FF9900"/>
                </a:solidFill>
                <a:latin typeface="Verdana"/>
                <a:cs typeface="Verdana"/>
              </a:rPr>
              <a:t>ГОД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  <a:tabLst>
                <a:tab pos="330835" algn="l"/>
                <a:tab pos="966469" algn="l"/>
                <a:tab pos="1312545" algn="l"/>
                <a:tab pos="2458720" algn="l"/>
              </a:tabLst>
            </a:pPr>
            <a:r>
              <a:rPr sz="1600" spc="-200" dirty="0">
                <a:latin typeface="Verdana"/>
                <a:cs typeface="Verdana"/>
              </a:rPr>
              <a:t>-	</a:t>
            </a:r>
            <a:r>
              <a:rPr sz="1600" spc="-45" dirty="0">
                <a:latin typeface="Verdana"/>
                <a:cs typeface="Verdana"/>
              </a:rPr>
              <a:t>го</a:t>
            </a:r>
            <a:r>
              <a:rPr sz="1600" spc="-60" dirty="0">
                <a:latin typeface="Verdana"/>
                <a:cs typeface="Verdana"/>
              </a:rPr>
              <a:t>д</a:t>
            </a:r>
            <a:r>
              <a:rPr sz="1600" spc="-145" dirty="0">
                <a:latin typeface="Verdana"/>
                <a:cs typeface="Verdana"/>
              </a:rPr>
              <a:t>,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204" dirty="0">
                <a:latin typeface="Verdana"/>
                <a:cs typeface="Verdana"/>
              </a:rPr>
              <a:t>в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35" dirty="0">
                <a:latin typeface="Verdana"/>
                <a:cs typeface="Verdana"/>
              </a:rPr>
              <a:t>котором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35" dirty="0">
                <a:latin typeface="Verdana"/>
                <a:cs typeface="Verdana"/>
              </a:rPr>
              <a:t>и</a:t>
            </a:r>
            <a:r>
              <a:rPr sz="1600" spc="55" dirty="0">
                <a:latin typeface="Verdana"/>
                <a:cs typeface="Verdana"/>
              </a:rPr>
              <a:t>сп</a:t>
            </a:r>
            <a:r>
              <a:rPr sz="1600" spc="-20" dirty="0">
                <a:latin typeface="Verdana"/>
                <a:cs typeface="Verdana"/>
              </a:rPr>
              <a:t>о</a:t>
            </a:r>
            <a:r>
              <a:rPr sz="1600" spc="-10" dirty="0">
                <a:latin typeface="Verdana"/>
                <a:cs typeface="Verdana"/>
              </a:rPr>
              <a:t>л</a:t>
            </a:r>
            <a:r>
              <a:rPr sz="1600" spc="-65" dirty="0">
                <a:latin typeface="Verdana"/>
                <a:cs typeface="Verdana"/>
              </a:rPr>
              <a:t>н</a:t>
            </a:r>
            <a:r>
              <a:rPr sz="1600" spc="-85" dirty="0">
                <a:latin typeface="Verdana"/>
                <a:cs typeface="Verdana"/>
              </a:rPr>
              <a:t>я</a:t>
            </a:r>
            <a:r>
              <a:rPr sz="1600" spc="-95" dirty="0">
                <a:latin typeface="Verdana"/>
                <a:cs typeface="Verdana"/>
              </a:rPr>
              <a:t>е</a:t>
            </a:r>
            <a:r>
              <a:rPr sz="1600" spc="-175" dirty="0">
                <a:latin typeface="Verdana"/>
                <a:cs typeface="Verdana"/>
              </a:rPr>
              <a:t>т</a:t>
            </a:r>
            <a:r>
              <a:rPr sz="1600" spc="-40" dirty="0">
                <a:latin typeface="Verdana"/>
                <a:cs typeface="Verdana"/>
              </a:rPr>
              <a:t>ся</a:t>
            </a:r>
            <a:endParaRPr sz="1600" dirty="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54397" y="1458849"/>
            <a:ext cx="268922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057910" algn="l"/>
                <a:tab pos="1434465" algn="l"/>
                <a:tab pos="1780539" algn="l"/>
              </a:tabLst>
            </a:pPr>
            <a:r>
              <a:rPr sz="1600" spc="90" dirty="0">
                <a:latin typeface="Verdana"/>
                <a:cs typeface="Verdana"/>
              </a:rPr>
              <a:t>б</a:t>
            </a:r>
            <a:r>
              <a:rPr sz="1600" spc="-25" dirty="0">
                <a:latin typeface="Verdana"/>
                <a:cs typeface="Verdana"/>
              </a:rPr>
              <a:t>ю</a:t>
            </a:r>
            <a:r>
              <a:rPr sz="1600" spc="-30" dirty="0">
                <a:latin typeface="Verdana"/>
                <a:cs typeface="Verdana"/>
              </a:rPr>
              <a:t>д</a:t>
            </a:r>
            <a:r>
              <a:rPr sz="1600" spc="-45" dirty="0">
                <a:latin typeface="Verdana"/>
                <a:cs typeface="Verdana"/>
              </a:rPr>
              <a:t>ж</a:t>
            </a:r>
            <a:r>
              <a:rPr sz="1600" spc="75" dirty="0">
                <a:latin typeface="Verdana"/>
                <a:cs typeface="Verdana"/>
              </a:rPr>
              <a:t>е</a:t>
            </a:r>
            <a:r>
              <a:rPr sz="1600" spc="-185" dirty="0">
                <a:latin typeface="Verdana"/>
                <a:cs typeface="Verdana"/>
              </a:rPr>
              <a:t>т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45" dirty="0">
                <a:latin typeface="Verdana"/>
                <a:cs typeface="Verdana"/>
              </a:rPr>
              <a:t>и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204" dirty="0">
                <a:latin typeface="Verdana"/>
                <a:cs typeface="Verdana"/>
              </a:rPr>
              <a:t>в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-5" dirty="0">
                <a:latin typeface="Verdana"/>
                <a:cs typeface="Verdana"/>
              </a:rPr>
              <a:t>котор</a:t>
            </a:r>
            <a:r>
              <a:rPr sz="1600" spc="5" dirty="0">
                <a:latin typeface="Verdana"/>
                <a:cs typeface="Verdana"/>
              </a:rPr>
              <a:t>о</a:t>
            </a:r>
            <a:r>
              <a:rPr sz="1600" spc="285" dirty="0">
                <a:latin typeface="Verdana"/>
                <a:cs typeface="Verdana"/>
              </a:rPr>
              <a:t>м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90" y="1702689"/>
            <a:ext cx="665797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800225" algn="l"/>
                <a:tab pos="3324860" algn="l"/>
                <a:tab pos="5040630" algn="l"/>
                <a:tab pos="5304790" algn="l"/>
              </a:tabLst>
            </a:pPr>
            <a:r>
              <a:rPr sz="1600" spc="-25" dirty="0">
                <a:latin typeface="Verdana"/>
                <a:cs typeface="Verdana"/>
              </a:rPr>
              <a:t>осуществляется	</a:t>
            </a:r>
            <a:r>
              <a:rPr sz="1600" spc="-5" dirty="0">
                <a:latin typeface="Verdana"/>
                <a:cs typeface="Verdana"/>
              </a:rPr>
              <a:t>составление,	</a:t>
            </a:r>
            <a:r>
              <a:rPr sz="1600" spc="75" dirty="0">
                <a:latin typeface="Verdana"/>
                <a:cs typeface="Verdana"/>
              </a:rPr>
              <a:t>рассмотрение	</a:t>
            </a:r>
            <a:r>
              <a:rPr sz="1600" spc="-45" dirty="0">
                <a:latin typeface="Verdana"/>
                <a:cs typeface="Verdana"/>
              </a:rPr>
              <a:t>и	</a:t>
            </a:r>
            <a:r>
              <a:rPr sz="1600" spc="-35" dirty="0">
                <a:latin typeface="Verdana"/>
                <a:cs typeface="Verdana"/>
              </a:rPr>
              <a:t>утверждение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86788" y="1946529"/>
            <a:ext cx="665988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Verdana"/>
                <a:cs typeface="Verdana"/>
              </a:rPr>
              <a:t>бюджета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5" dirty="0">
                <a:latin typeface="Verdana"/>
                <a:cs typeface="Verdana"/>
              </a:rPr>
              <a:t>будущий </a:t>
            </a:r>
            <a:r>
              <a:rPr sz="1600" spc="-45" dirty="0">
                <a:latin typeface="Verdana"/>
                <a:cs typeface="Verdana"/>
              </a:rPr>
              <a:t>год и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65" dirty="0">
                <a:latin typeface="Verdana"/>
                <a:cs typeface="Verdana"/>
              </a:rPr>
              <a:t>плановый </a:t>
            </a:r>
            <a:r>
              <a:rPr sz="1600" spc="15" dirty="0">
                <a:latin typeface="Verdana"/>
                <a:cs typeface="Verdana"/>
              </a:rPr>
              <a:t>период</a:t>
            </a:r>
            <a:r>
              <a:rPr sz="1600" spc="515" dirty="0">
                <a:latin typeface="Verdana"/>
                <a:cs typeface="Verdana"/>
              </a:rPr>
              <a:t> </a:t>
            </a:r>
            <a:r>
              <a:rPr sz="1600" spc="20" dirty="0">
                <a:latin typeface="Verdana"/>
                <a:cs typeface="Verdana"/>
              </a:rPr>
              <a:t>(например,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986788" y="2190369"/>
            <a:ext cx="665924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25" dirty="0">
                <a:latin typeface="Verdana"/>
                <a:cs typeface="Verdana"/>
              </a:rPr>
              <a:t>если </a:t>
            </a:r>
            <a:r>
              <a:rPr sz="1600" spc="-20" dirty="0">
                <a:latin typeface="Verdana"/>
                <a:cs typeface="Verdana"/>
              </a:rPr>
              <a:t>бюджет </a:t>
            </a:r>
            <a:r>
              <a:rPr sz="1600" spc="55" dirty="0">
                <a:latin typeface="Verdana"/>
                <a:cs typeface="Verdana"/>
              </a:rPr>
              <a:t>формируется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135" dirty="0">
                <a:latin typeface="Verdana"/>
                <a:cs typeface="Verdana"/>
              </a:rPr>
              <a:t>2015 </a:t>
            </a:r>
            <a:r>
              <a:rPr sz="1600" spc="-45" dirty="0">
                <a:latin typeface="Verdana"/>
                <a:cs typeface="Verdana"/>
              </a:rPr>
              <a:t>год и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65" dirty="0">
                <a:latin typeface="Verdana"/>
                <a:cs typeface="Verdana"/>
              </a:rPr>
              <a:t>плановый</a:t>
            </a:r>
            <a:r>
              <a:rPr sz="1600" spc="25" dirty="0">
                <a:latin typeface="Verdana"/>
                <a:cs typeface="Verdana"/>
              </a:rPr>
              <a:t> </a:t>
            </a:r>
            <a:r>
              <a:rPr sz="1600" spc="15" dirty="0">
                <a:latin typeface="Verdana"/>
                <a:cs typeface="Verdana"/>
              </a:rPr>
              <a:t>период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6789" y="2434209"/>
            <a:ext cx="394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45" dirty="0">
                <a:latin typeface="Verdana"/>
                <a:cs typeface="Verdana"/>
              </a:rPr>
              <a:t>2016-2017 </a:t>
            </a:r>
            <a:r>
              <a:rPr sz="1600" spc="-70" dirty="0">
                <a:latin typeface="Verdana"/>
                <a:cs typeface="Verdana"/>
              </a:rPr>
              <a:t>годов, </a:t>
            </a:r>
            <a:r>
              <a:rPr sz="1600" spc="-55" dirty="0">
                <a:latin typeface="Verdana"/>
                <a:cs typeface="Verdana"/>
              </a:rPr>
              <a:t>то </a:t>
            </a:r>
            <a:r>
              <a:rPr sz="1600" spc="-35" dirty="0">
                <a:latin typeface="Verdana"/>
                <a:cs typeface="Verdana"/>
              </a:rPr>
              <a:t>текущий </a:t>
            </a:r>
            <a:r>
              <a:rPr sz="1600" spc="-45" dirty="0">
                <a:latin typeface="Verdana"/>
                <a:cs typeface="Verdana"/>
              </a:rPr>
              <a:t>год </a:t>
            </a:r>
            <a:r>
              <a:rPr sz="1600" spc="-200" dirty="0">
                <a:latin typeface="Verdana"/>
                <a:cs typeface="Verdana"/>
              </a:rPr>
              <a:t>-</a:t>
            </a:r>
            <a:r>
              <a:rPr sz="1600" spc="-409" dirty="0">
                <a:latin typeface="Verdana"/>
                <a:cs typeface="Verdana"/>
              </a:rPr>
              <a:t> </a:t>
            </a:r>
            <a:r>
              <a:rPr sz="1600" spc="-135" dirty="0">
                <a:latin typeface="Verdana"/>
                <a:cs typeface="Verdana"/>
              </a:rPr>
              <a:t>2014)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83564" y="2852941"/>
            <a:ext cx="6553200" cy="1152525"/>
          </a:xfrm>
          <a:custGeom>
            <a:avLst/>
            <a:gdLst/>
            <a:ahLst/>
            <a:cxnLst/>
            <a:rect l="l" t="t" r="r" b="b"/>
            <a:pathLst>
              <a:path w="6553200" h="1152525">
                <a:moveTo>
                  <a:pt x="0" y="1152131"/>
                </a:moveTo>
                <a:lnTo>
                  <a:pt x="6552692" y="1152131"/>
                </a:lnTo>
                <a:lnTo>
                  <a:pt x="6552692" y="0"/>
                </a:lnTo>
                <a:lnTo>
                  <a:pt x="0" y="0"/>
                </a:lnTo>
                <a:lnTo>
                  <a:pt x="0" y="1152131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962799" y="2965576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89" h="720089">
                <a:moveTo>
                  <a:pt x="360032" y="0"/>
                </a:moveTo>
                <a:lnTo>
                  <a:pt x="311177" y="3286"/>
                </a:lnTo>
                <a:lnTo>
                  <a:pt x="264320" y="12858"/>
                </a:lnTo>
                <a:lnTo>
                  <a:pt x="219889" y="28289"/>
                </a:lnTo>
                <a:lnTo>
                  <a:pt x="178315" y="49149"/>
                </a:lnTo>
                <a:lnTo>
                  <a:pt x="140025" y="75009"/>
                </a:lnTo>
                <a:lnTo>
                  <a:pt x="105449" y="105441"/>
                </a:lnTo>
                <a:lnTo>
                  <a:pt x="75016" y="140017"/>
                </a:lnTo>
                <a:lnTo>
                  <a:pt x="49154" y="178308"/>
                </a:lnTo>
                <a:lnTo>
                  <a:pt x="28292" y="219884"/>
                </a:lnTo>
                <a:lnTo>
                  <a:pt x="12860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0" y="455771"/>
                </a:lnTo>
                <a:lnTo>
                  <a:pt x="28292" y="500205"/>
                </a:lnTo>
                <a:lnTo>
                  <a:pt x="49154" y="541782"/>
                </a:lnTo>
                <a:lnTo>
                  <a:pt x="75016" y="580072"/>
                </a:lnTo>
                <a:lnTo>
                  <a:pt x="105449" y="614648"/>
                </a:lnTo>
                <a:lnTo>
                  <a:pt x="140025" y="645080"/>
                </a:lnTo>
                <a:lnTo>
                  <a:pt x="178315" y="670941"/>
                </a:lnTo>
                <a:lnTo>
                  <a:pt x="219889" y="691800"/>
                </a:lnTo>
                <a:lnTo>
                  <a:pt x="264320" y="707231"/>
                </a:lnTo>
                <a:lnTo>
                  <a:pt x="311177" y="716803"/>
                </a:lnTo>
                <a:lnTo>
                  <a:pt x="360032" y="720090"/>
                </a:lnTo>
                <a:lnTo>
                  <a:pt x="408895" y="716803"/>
                </a:lnTo>
                <a:lnTo>
                  <a:pt x="455758" y="707231"/>
                </a:lnTo>
                <a:lnTo>
                  <a:pt x="500192" y="691800"/>
                </a:lnTo>
                <a:lnTo>
                  <a:pt x="541769" y="670941"/>
                </a:lnTo>
                <a:lnTo>
                  <a:pt x="580059" y="645080"/>
                </a:lnTo>
                <a:lnTo>
                  <a:pt x="614635" y="614648"/>
                </a:lnTo>
                <a:lnTo>
                  <a:pt x="645067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7" y="140017"/>
                </a:lnTo>
                <a:lnTo>
                  <a:pt x="614635" y="105441"/>
                </a:lnTo>
                <a:lnTo>
                  <a:pt x="580059" y="75009"/>
                </a:lnTo>
                <a:lnTo>
                  <a:pt x="541769" y="49149"/>
                </a:lnTo>
                <a:lnTo>
                  <a:pt x="500192" y="28289"/>
                </a:lnTo>
                <a:lnTo>
                  <a:pt x="455758" y="12858"/>
                </a:lnTo>
                <a:lnTo>
                  <a:pt x="408895" y="3286"/>
                </a:lnTo>
                <a:lnTo>
                  <a:pt x="360032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42809" y="3105594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770634" y="2955494"/>
            <a:ext cx="184403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90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70633" y="3138679"/>
            <a:ext cx="53143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7660" algn="l"/>
                <a:tab pos="815340" algn="l"/>
                <a:tab pos="1087120" algn="l"/>
                <a:tab pos="1962150" algn="l"/>
                <a:tab pos="3408679" algn="l"/>
                <a:tab pos="4551680" algn="l"/>
              </a:tabLst>
            </a:pPr>
            <a:r>
              <a:rPr sz="1200" i="1" spc="-275" dirty="0">
                <a:latin typeface="Verdana"/>
                <a:cs typeface="Verdana"/>
              </a:rPr>
              <a:t>«</a:t>
            </a:r>
            <a:r>
              <a:rPr sz="1200" i="1" spc="-150" dirty="0">
                <a:latin typeface="Verdana"/>
                <a:cs typeface="Verdana"/>
              </a:rPr>
              <a:t>-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75" dirty="0">
                <a:latin typeface="Verdana"/>
                <a:cs typeface="Verdana"/>
              </a:rPr>
              <a:t>д,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55" dirty="0">
                <a:latin typeface="Verdana"/>
                <a:cs typeface="Verdana"/>
              </a:rPr>
              <a:t>в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90" dirty="0">
                <a:latin typeface="Verdana"/>
                <a:cs typeface="Verdana"/>
              </a:rPr>
              <a:t>к</a:t>
            </a:r>
            <a:r>
              <a:rPr sz="1200" i="1" spc="60" dirty="0">
                <a:latin typeface="Verdana"/>
                <a:cs typeface="Verdana"/>
              </a:rPr>
              <a:t>о</a:t>
            </a:r>
            <a:r>
              <a:rPr sz="1200" i="1" spc="-25" dirty="0">
                <a:latin typeface="Verdana"/>
                <a:cs typeface="Verdana"/>
              </a:rPr>
              <a:t>т</a:t>
            </a:r>
            <a:r>
              <a:rPr sz="1200" i="1" spc="-35" dirty="0">
                <a:latin typeface="Verdana"/>
                <a:cs typeface="Verdana"/>
              </a:rPr>
              <a:t>о</a:t>
            </a:r>
            <a:r>
              <a:rPr sz="1200" i="1" spc="75" dirty="0">
                <a:latin typeface="Verdana"/>
                <a:cs typeface="Verdana"/>
              </a:rPr>
              <a:t>р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180" dirty="0">
                <a:latin typeface="Verdana"/>
                <a:cs typeface="Verdana"/>
              </a:rPr>
              <a:t>м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105" dirty="0">
                <a:latin typeface="Verdana"/>
                <a:cs typeface="Verdana"/>
              </a:rPr>
              <a:t>щес</a:t>
            </a:r>
            <a:r>
              <a:rPr sz="1200" i="1" spc="-105" dirty="0">
                <a:latin typeface="Verdana"/>
                <a:cs typeface="Verdana"/>
              </a:rPr>
              <a:t>твляе</a:t>
            </a:r>
            <a:r>
              <a:rPr sz="1200" i="1" spc="-80" dirty="0">
                <a:latin typeface="Verdana"/>
                <a:cs typeface="Verdana"/>
              </a:rPr>
              <a:t>т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160" dirty="0">
                <a:latin typeface="Verdana"/>
                <a:cs typeface="Verdana"/>
              </a:rPr>
              <a:t>я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55" dirty="0">
                <a:latin typeface="Verdana"/>
                <a:cs typeface="Verdana"/>
              </a:rPr>
              <a:t>ис</a:t>
            </a:r>
            <a:r>
              <a:rPr sz="1200" i="1" spc="10" dirty="0">
                <a:latin typeface="Verdana"/>
                <a:cs typeface="Verdana"/>
              </a:rPr>
              <a:t>п</a:t>
            </a:r>
            <a:r>
              <a:rPr sz="1200" i="1" dirty="0">
                <a:latin typeface="Verdana"/>
                <a:cs typeface="Verdana"/>
              </a:rPr>
              <a:t>о</a:t>
            </a:r>
            <a:r>
              <a:rPr sz="1200" i="1" spc="-114" dirty="0">
                <a:latin typeface="Verdana"/>
                <a:cs typeface="Verdana"/>
              </a:rPr>
              <a:t>л</a:t>
            </a:r>
            <a:r>
              <a:rPr sz="1200" i="1" spc="5" dirty="0">
                <a:latin typeface="Verdana"/>
                <a:cs typeface="Verdana"/>
              </a:rPr>
              <a:t>нение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30" dirty="0">
                <a:latin typeface="Verdana"/>
                <a:cs typeface="Verdana"/>
              </a:rPr>
              <a:t>д</a:t>
            </a:r>
            <a:r>
              <a:rPr sz="1200" i="1" spc="-25" dirty="0">
                <a:latin typeface="Verdana"/>
                <a:cs typeface="Verdana"/>
              </a:rPr>
              <a:t>же</a:t>
            </a:r>
            <a:r>
              <a:rPr sz="1200" i="1" spc="-10" dirty="0">
                <a:latin typeface="Verdana"/>
                <a:cs typeface="Verdana"/>
              </a:rPr>
              <a:t>т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-105" dirty="0">
                <a:latin typeface="Verdana"/>
                <a:cs typeface="Verdana"/>
              </a:rPr>
              <a:t>,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770633" y="3321559"/>
            <a:ext cx="53143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10" dirty="0">
                <a:latin typeface="Verdana"/>
                <a:cs typeface="Verdana"/>
              </a:rPr>
              <a:t>составление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55" dirty="0">
                <a:latin typeface="Verdana"/>
                <a:cs typeface="Verdana"/>
              </a:rPr>
              <a:t>рассмотрение </a:t>
            </a:r>
            <a:r>
              <a:rPr sz="1200" i="1" spc="5" dirty="0">
                <a:latin typeface="Verdana"/>
                <a:cs typeface="Verdana"/>
              </a:rPr>
              <a:t>проекта </a:t>
            </a:r>
            <a:r>
              <a:rPr sz="1200" i="1" spc="10" dirty="0">
                <a:latin typeface="Verdana"/>
                <a:cs typeface="Verdana"/>
              </a:rPr>
              <a:t>бюджета </a:t>
            </a:r>
            <a:r>
              <a:rPr sz="1200" i="1" spc="35" dirty="0">
                <a:latin typeface="Verdana"/>
                <a:cs typeface="Verdana"/>
              </a:rPr>
              <a:t>на</a:t>
            </a:r>
            <a:r>
              <a:rPr sz="1200" i="1" spc="145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очередной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770634" y="3504439"/>
            <a:ext cx="5314951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01420" algn="l"/>
                <a:tab pos="1617345" algn="l"/>
                <a:tab pos="2690495" algn="l"/>
                <a:tab pos="3879215" algn="l"/>
                <a:tab pos="4293870" algn="l"/>
                <a:tab pos="4559300" algn="l"/>
              </a:tabLst>
            </a:pPr>
            <a:r>
              <a:rPr sz="1200" i="1" spc="15" dirty="0">
                <a:latin typeface="Verdana"/>
                <a:cs typeface="Verdana"/>
              </a:rPr>
              <a:t>финансовый	</a:t>
            </a:r>
            <a:r>
              <a:rPr sz="1200" i="1" spc="-45" dirty="0">
                <a:latin typeface="Verdana"/>
                <a:cs typeface="Verdana"/>
              </a:rPr>
              <a:t>год	</a:t>
            </a:r>
            <a:r>
              <a:rPr sz="1200" i="1" spc="-10" dirty="0">
                <a:latin typeface="Verdana"/>
                <a:cs typeface="Verdana"/>
              </a:rPr>
              <a:t>(очередной	</a:t>
            </a:r>
            <a:r>
              <a:rPr sz="1200" i="1" spc="15" dirty="0">
                <a:latin typeface="Verdana"/>
                <a:cs typeface="Verdana"/>
              </a:rPr>
              <a:t>финансовый	</a:t>
            </a:r>
            <a:r>
              <a:rPr sz="1200" i="1" spc="-45" dirty="0">
                <a:latin typeface="Verdana"/>
                <a:cs typeface="Verdana"/>
              </a:rPr>
              <a:t>год	</a:t>
            </a:r>
            <a:r>
              <a:rPr sz="1200" i="1" spc="-40" dirty="0">
                <a:latin typeface="Verdana"/>
                <a:cs typeface="Verdana"/>
              </a:rPr>
              <a:t>и	</a:t>
            </a:r>
            <a:r>
              <a:rPr sz="1200" i="1" spc="-45" dirty="0">
                <a:latin typeface="Verdana"/>
                <a:cs typeface="Verdana"/>
              </a:rPr>
              <a:t>плановый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70633" y="3687318"/>
            <a:ext cx="76708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Verdana"/>
                <a:cs typeface="Verdana"/>
              </a:rPr>
              <a:t>период)</a:t>
            </a:r>
            <a:r>
              <a:rPr sz="1200" i="1" spc="-160" dirty="0">
                <a:latin typeface="Verdana"/>
                <a:cs typeface="Verdana"/>
              </a:rPr>
              <a:t> </a:t>
            </a:r>
            <a:r>
              <a:rPr sz="1200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40187" y="1"/>
            <a:ext cx="5303813" cy="53717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057400" y="5334001"/>
            <a:ext cx="5562600" cy="17261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spcBef>
                <a:spcPts val="100"/>
              </a:spcBef>
            </a:pPr>
            <a:r>
              <a:rPr lang="ru-RU" b="1" spc="-220" dirty="0" smtClean="0">
                <a:solidFill>
                  <a:srgbClr val="00CC99"/>
                </a:solidFill>
                <a:latin typeface="Verdana"/>
                <a:cs typeface="Verdana"/>
              </a:rPr>
              <a:t>ФИНАНСОВОЕ  УПРАВЛЕНИЕ</a:t>
            </a:r>
          </a:p>
          <a:p>
            <a:pPr marL="12700" marR="5080" algn="ctr">
              <a:spcBef>
                <a:spcPts val="100"/>
              </a:spcBef>
            </a:pPr>
            <a:r>
              <a:rPr lang="ru-RU" b="1" spc="-220" dirty="0" smtClean="0">
                <a:solidFill>
                  <a:srgbClr val="00CC99"/>
                </a:solidFill>
                <a:latin typeface="Verdana"/>
                <a:cs typeface="Verdana"/>
              </a:rPr>
              <a:t>АДМИНИСТРАЦИИ МУНИЦИПАЛЬНОГО ОБРАЗОВАНИЯ «ХОЛМ-ЖИРКОВСКИЙ РАЙОН»</a:t>
            </a:r>
          </a:p>
          <a:p>
            <a:pPr marL="12700" marR="5080" algn="ctr">
              <a:spcBef>
                <a:spcPts val="100"/>
              </a:spcBef>
            </a:pPr>
            <a:r>
              <a:rPr lang="ru-RU" b="1" spc="-220" dirty="0" smtClean="0">
                <a:solidFill>
                  <a:srgbClr val="00CC99"/>
                </a:solidFill>
                <a:latin typeface="Verdana"/>
                <a:cs typeface="Verdana"/>
              </a:rPr>
              <a:t>СМОЛЕНСКОЙ ОБЛАСТИ</a:t>
            </a:r>
          </a:p>
          <a:p>
            <a:pPr marL="12700" marR="5080" algn="ctr">
              <a:spcBef>
                <a:spcPts val="100"/>
              </a:spcBef>
            </a:pPr>
            <a:r>
              <a:rPr lang="ru-RU" b="1" spc="-220" dirty="0" smtClean="0">
                <a:solidFill>
                  <a:srgbClr val="00CC99"/>
                </a:solidFill>
                <a:latin typeface="Verdana"/>
                <a:cs typeface="Verdana"/>
              </a:rPr>
              <a:t>2018 год</a:t>
            </a:r>
          </a:p>
          <a:p>
            <a:pPr marL="12700" marR="5080" algn="ctr">
              <a:spcBef>
                <a:spcPts val="100"/>
              </a:spcBef>
            </a:pPr>
            <a:endParaRPr lang="ru-RU" b="1" spc="-220" dirty="0">
              <a:solidFill>
                <a:srgbClr val="0099FF"/>
              </a:solidFill>
              <a:latin typeface="Verdana"/>
              <a:cs typeface="Verdana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770634" y="685800"/>
            <a:ext cx="3554095" cy="17985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lang="ru-RU" sz="2000" spc="-245" dirty="0" smtClean="0">
                <a:solidFill>
                  <a:srgbClr val="00CC99"/>
                </a:solidFill>
              </a:rPr>
              <a:t>АДМИНИСТРАЦИЯ МУНИЦИПАЛЬНОГО ОБРАЗОВАНИЯ «ХОЛМ-ЖИРКОВСКИЙ» РАЙОН»</a:t>
            </a:r>
            <a:br>
              <a:rPr lang="ru-RU" sz="2000" spc="-245" dirty="0" smtClean="0">
                <a:solidFill>
                  <a:srgbClr val="00CC99"/>
                </a:solidFill>
              </a:rPr>
            </a:br>
            <a:r>
              <a:rPr lang="ru-RU" sz="2000" spc="-245" dirty="0" smtClean="0">
                <a:solidFill>
                  <a:srgbClr val="00CC99"/>
                </a:solidFill>
              </a:rPr>
              <a:t>СМОЛЕНСКОЙ ОБЛАСТИ</a:t>
            </a:r>
            <a:endParaRPr sz="2000" dirty="0">
              <a:solidFill>
                <a:srgbClr val="00CC99"/>
              </a:solidFill>
            </a:endParaRPr>
          </a:p>
          <a:p>
            <a:pPr marL="12700">
              <a:lnSpc>
                <a:spcPct val="100000"/>
              </a:lnSpc>
            </a:pPr>
            <a:r>
              <a:rPr sz="1600" i="1" spc="-40" dirty="0" smtClean="0">
                <a:solidFill>
                  <a:srgbClr val="00CC99"/>
                </a:solidFill>
                <a:latin typeface="Trebuchet MS"/>
                <a:cs typeface="Trebuchet MS"/>
              </a:rPr>
              <a:t>(</a:t>
            </a:r>
            <a:r>
              <a:rPr lang="en-US" sz="1600" i="1" u="heavy" spc="-40" dirty="0" smtClean="0">
                <a:solidFill>
                  <a:srgbClr val="00CC99"/>
                </a:solidFill>
                <a:uFill>
                  <a:solidFill>
                    <a:srgbClr val="2E3A47"/>
                  </a:solidFill>
                </a:uFill>
                <a:latin typeface="Trebuchet MS"/>
                <a:cs typeface="Trebuchet MS"/>
              </a:rPr>
              <a:t>http://holm.admin-smolensk.ru/</a:t>
            </a:r>
            <a:r>
              <a:rPr sz="1600" i="1" spc="-40" dirty="0" smtClean="0">
                <a:solidFill>
                  <a:srgbClr val="00CC99"/>
                </a:solidFill>
                <a:latin typeface="Trebuchet MS"/>
                <a:cs typeface="Trebuchet MS"/>
              </a:rPr>
              <a:t>)</a:t>
            </a:r>
            <a:endParaRPr sz="1600" dirty="0">
              <a:solidFill>
                <a:srgbClr val="00CC99"/>
              </a:solidFill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770634" y="3098039"/>
            <a:ext cx="4032885" cy="105990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385" dirty="0">
                <a:solidFill>
                  <a:srgbClr val="00CC99"/>
                </a:solidFill>
                <a:latin typeface="Verdana"/>
                <a:cs typeface="Verdana"/>
              </a:rPr>
              <a:t>«БЮДЖЕТ </a:t>
            </a:r>
            <a:r>
              <a:rPr sz="2000" b="1" spc="-285" dirty="0">
                <a:solidFill>
                  <a:srgbClr val="00CC99"/>
                </a:solidFill>
                <a:latin typeface="Verdana"/>
                <a:cs typeface="Verdana"/>
              </a:rPr>
              <a:t>ДЛЯ </a:t>
            </a:r>
            <a:r>
              <a:rPr sz="2000" b="1" spc="-305" dirty="0">
                <a:solidFill>
                  <a:srgbClr val="00CC99"/>
                </a:solidFill>
                <a:latin typeface="Verdana"/>
                <a:cs typeface="Verdana"/>
              </a:rPr>
              <a:t>ГРАЖДАН»</a:t>
            </a:r>
            <a:r>
              <a:rPr sz="2000" b="1" spc="-500" dirty="0">
                <a:solidFill>
                  <a:srgbClr val="00CC99"/>
                </a:solidFill>
                <a:latin typeface="Verdana"/>
                <a:cs typeface="Verdana"/>
              </a:rPr>
              <a:t> </a:t>
            </a:r>
            <a:endParaRPr sz="2000" dirty="0">
              <a:solidFill>
                <a:srgbClr val="00CC99"/>
              </a:solidFill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5"/>
              </a:spcBef>
            </a:pPr>
            <a:r>
              <a:rPr sz="1600" b="1" i="1" spc="-35" dirty="0">
                <a:solidFill>
                  <a:srgbClr val="00CC99"/>
                </a:solidFill>
                <a:latin typeface="Trebuchet MS"/>
                <a:cs typeface="Trebuchet MS"/>
              </a:rPr>
              <a:t>(</a:t>
            </a:r>
            <a:r>
              <a:rPr sz="1600" b="1" i="1" u="heavy" spc="-35" dirty="0">
                <a:solidFill>
                  <a:srgbClr val="00CC99"/>
                </a:solidFill>
                <a:uFill>
                  <a:solidFill>
                    <a:srgbClr val="2E3A47"/>
                  </a:solidFill>
                </a:uFill>
                <a:latin typeface="Trebuchet MS"/>
                <a:cs typeface="Trebuchet MS"/>
                <a:hlinkClick r:id="rId3"/>
              </a:rPr>
              <a:t>www.minfin.kirov.ru/otkrytyy- </a:t>
            </a:r>
            <a:r>
              <a:rPr sz="1600" b="1" i="1" spc="-35" dirty="0">
                <a:solidFill>
                  <a:srgbClr val="00CC99"/>
                </a:solidFill>
                <a:latin typeface="Trebuchet MS"/>
                <a:cs typeface="Trebuchet MS"/>
              </a:rPr>
              <a:t> </a:t>
            </a:r>
            <a:r>
              <a:rPr sz="1600" b="1" i="1" u="heavy" spc="30" dirty="0">
                <a:solidFill>
                  <a:srgbClr val="00CC99"/>
                </a:solidFill>
                <a:uFill>
                  <a:solidFill>
                    <a:srgbClr val="2E3A47"/>
                  </a:solidFill>
                </a:uFill>
                <a:latin typeface="Trebuchet MS"/>
                <a:cs typeface="Trebuchet MS"/>
                <a:hlinkClick r:id="rId3"/>
              </a:rPr>
              <a:t>byudzhet/dlya-grazhdan/dopolnitelnye- </a:t>
            </a:r>
            <a:r>
              <a:rPr sz="1600" b="1" i="1" spc="30" dirty="0">
                <a:solidFill>
                  <a:srgbClr val="00CC99"/>
                </a:solidFill>
                <a:latin typeface="Trebuchet MS"/>
                <a:cs typeface="Trebuchet MS"/>
              </a:rPr>
              <a:t> </a:t>
            </a:r>
            <a:r>
              <a:rPr sz="1600" b="1" i="1" u="heavy" spc="-5" dirty="0">
                <a:solidFill>
                  <a:srgbClr val="00CC99"/>
                </a:solidFill>
                <a:uFill>
                  <a:solidFill>
                    <a:srgbClr val="2E3A47"/>
                  </a:solidFill>
                </a:uFill>
                <a:latin typeface="Trebuchet MS"/>
                <a:cs typeface="Trebuchet MS"/>
                <a:hlinkClick r:id="rId3"/>
              </a:rPr>
              <a:t>materialy/</a:t>
            </a:r>
            <a:r>
              <a:rPr sz="1600" b="1" i="1" spc="-5" dirty="0">
                <a:solidFill>
                  <a:srgbClr val="00CC99"/>
                </a:solidFill>
                <a:latin typeface="Trebuchet MS"/>
                <a:cs typeface="Trebuchet MS"/>
              </a:rPr>
              <a:t>)</a:t>
            </a:r>
            <a:endParaRPr sz="1600" dirty="0">
              <a:solidFill>
                <a:srgbClr val="00CC99"/>
              </a:solidFill>
              <a:latin typeface="Trebuchet MS"/>
              <a:cs typeface="Trebuchet MS"/>
            </a:endParaRPr>
          </a:p>
        </p:txBody>
      </p:sp>
      <p:pic>
        <p:nvPicPr>
          <p:cNvPr id="8" name="i-main-pic" descr="Картинка 5 из 10"/>
          <p:cNvPicPr/>
          <p:nvPr/>
        </p:nvPicPr>
        <p:blipFill>
          <a:blip r:embed="rId4" cstate="print">
            <a:lum contrast="6000"/>
          </a:blip>
          <a:srcRect/>
          <a:stretch>
            <a:fillRect/>
          </a:stretch>
        </p:blipFill>
        <p:spPr bwMode="auto">
          <a:xfrm>
            <a:off x="6324600" y="1371600"/>
            <a:ext cx="1676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5" y="1322832"/>
            <a:ext cx="1363980" cy="2180590"/>
          </a:xfrm>
          <a:custGeom>
            <a:avLst/>
            <a:gdLst/>
            <a:ahLst/>
            <a:cxnLst/>
            <a:rect l="l" t="t" r="r" b="b"/>
            <a:pathLst>
              <a:path w="1363979" h="2180590">
                <a:moveTo>
                  <a:pt x="1139952" y="0"/>
                </a:moveTo>
                <a:lnTo>
                  <a:pt x="0" y="0"/>
                </a:lnTo>
                <a:lnTo>
                  <a:pt x="0" y="2180463"/>
                </a:lnTo>
                <a:lnTo>
                  <a:pt x="610742" y="2180463"/>
                </a:lnTo>
                <a:lnTo>
                  <a:pt x="669567" y="2179413"/>
                </a:lnTo>
                <a:lnTo>
                  <a:pt x="725478" y="2176264"/>
                </a:lnTo>
                <a:lnTo>
                  <a:pt x="778477" y="2171013"/>
                </a:lnTo>
                <a:lnTo>
                  <a:pt x="828565" y="2163657"/>
                </a:lnTo>
                <a:lnTo>
                  <a:pt x="875746" y="2154196"/>
                </a:lnTo>
                <a:lnTo>
                  <a:pt x="920020" y="2142626"/>
                </a:lnTo>
                <a:lnTo>
                  <a:pt x="961391" y="2128946"/>
                </a:lnTo>
                <a:lnTo>
                  <a:pt x="999861" y="2113153"/>
                </a:lnTo>
                <a:lnTo>
                  <a:pt x="1035430" y="2095245"/>
                </a:lnTo>
                <a:lnTo>
                  <a:pt x="1077900" y="2069882"/>
                </a:lnTo>
                <a:lnTo>
                  <a:pt x="1117680" y="2042453"/>
                </a:lnTo>
                <a:lnTo>
                  <a:pt x="1154769" y="2012959"/>
                </a:lnTo>
                <a:lnTo>
                  <a:pt x="1189168" y="1981405"/>
                </a:lnTo>
                <a:lnTo>
                  <a:pt x="1220876" y="1947790"/>
                </a:lnTo>
                <a:lnTo>
                  <a:pt x="1249895" y="1912119"/>
                </a:lnTo>
                <a:lnTo>
                  <a:pt x="1276223" y="1874392"/>
                </a:lnTo>
                <a:lnTo>
                  <a:pt x="1296755" y="1839037"/>
                </a:lnTo>
                <a:lnTo>
                  <a:pt x="1314541" y="1800788"/>
                </a:lnTo>
                <a:lnTo>
                  <a:pt x="1320411" y="1784730"/>
                </a:lnTo>
                <a:lnTo>
                  <a:pt x="415035" y="1784730"/>
                </a:lnTo>
                <a:lnTo>
                  <a:pt x="415035" y="1193291"/>
                </a:lnTo>
                <a:lnTo>
                  <a:pt x="1294526" y="1193291"/>
                </a:lnTo>
                <a:lnTo>
                  <a:pt x="1274671" y="1155537"/>
                </a:lnTo>
                <a:lnTo>
                  <a:pt x="1247393" y="1112519"/>
                </a:lnTo>
                <a:lnTo>
                  <a:pt x="1217383" y="1072140"/>
                </a:lnTo>
                <a:lnTo>
                  <a:pt x="1185548" y="1035109"/>
                </a:lnTo>
                <a:lnTo>
                  <a:pt x="1151886" y="1001430"/>
                </a:lnTo>
                <a:lnTo>
                  <a:pt x="1116393" y="971105"/>
                </a:lnTo>
                <a:lnTo>
                  <a:pt x="1079066" y="944138"/>
                </a:lnTo>
                <a:lnTo>
                  <a:pt x="1039903" y="920531"/>
                </a:lnTo>
                <a:lnTo>
                  <a:pt x="998901" y="900288"/>
                </a:lnTo>
                <a:lnTo>
                  <a:pt x="956055" y="883412"/>
                </a:lnTo>
                <a:lnTo>
                  <a:pt x="915947" y="870660"/>
                </a:lnTo>
                <a:lnTo>
                  <a:pt x="873347" y="859412"/>
                </a:lnTo>
                <a:lnTo>
                  <a:pt x="828256" y="849667"/>
                </a:lnTo>
                <a:lnTo>
                  <a:pt x="780675" y="841424"/>
                </a:lnTo>
                <a:lnTo>
                  <a:pt x="730605" y="834683"/>
                </a:lnTo>
                <a:lnTo>
                  <a:pt x="678048" y="829441"/>
                </a:lnTo>
                <a:lnTo>
                  <a:pt x="623004" y="825698"/>
                </a:lnTo>
                <a:lnTo>
                  <a:pt x="565474" y="823454"/>
                </a:lnTo>
                <a:lnTo>
                  <a:pt x="505459" y="822705"/>
                </a:lnTo>
                <a:lnTo>
                  <a:pt x="415035" y="822705"/>
                </a:lnTo>
                <a:lnTo>
                  <a:pt x="415035" y="404621"/>
                </a:lnTo>
                <a:lnTo>
                  <a:pt x="1139952" y="404621"/>
                </a:lnTo>
                <a:lnTo>
                  <a:pt x="1139952" y="0"/>
                </a:lnTo>
                <a:close/>
              </a:path>
              <a:path w="1363979" h="2180590">
                <a:moveTo>
                  <a:pt x="1294526" y="1193291"/>
                </a:moveTo>
                <a:lnTo>
                  <a:pt x="501014" y="1193291"/>
                </a:lnTo>
                <a:lnTo>
                  <a:pt x="563498" y="1194909"/>
                </a:lnTo>
                <a:lnTo>
                  <a:pt x="621356" y="1199761"/>
                </a:lnTo>
                <a:lnTo>
                  <a:pt x="674586" y="1207850"/>
                </a:lnTo>
                <a:lnTo>
                  <a:pt x="723189" y="1219174"/>
                </a:lnTo>
                <a:lnTo>
                  <a:pt x="767164" y="1233736"/>
                </a:lnTo>
                <a:lnTo>
                  <a:pt x="806512" y="1251535"/>
                </a:lnTo>
                <a:lnTo>
                  <a:pt x="841232" y="1272571"/>
                </a:lnTo>
                <a:lnTo>
                  <a:pt x="871323" y="1296846"/>
                </a:lnTo>
                <a:lnTo>
                  <a:pt x="917619" y="1355115"/>
                </a:lnTo>
                <a:lnTo>
                  <a:pt x="945398" y="1426344"/>
                </a:lnTo>
                <a:lnTo>
                  <a:pt x="952343" y="1466820"/>
                </a:lnTo>
                <a:lnTo>
                  <a:pt x="954658" y="1510538"/>
                </a:lnTo>
                <a:lnTo>
                  <a:pt x="949922" y="1570259"/>
                </a:lnTo>
                <a:lnTo>
                  <a:pt x="935720" y="1623504"/>
                </a:lnTo>
                <a:lnTo>
                  <a:pt x="912064" y="1670272"/>
                </a:lnTo>
                <a:lnTo>
                  <a:pt x="878966" y="1710563"/>
                </a:lnTo>
                <a:lnTo>
                  <a:pt x="828155" y="1742993"/>
                </a:lnTo>
                <a:lnTo>
                  <a:pt x="751173" y="1766173"/>
                </a:lnTo>
                <a:lnTo>
                  <a:pt x="702876" y="1774289"/>
                </a:lnTo>
                <a:lnTo>
                  <a:pt x="648045" y="1780089"/>
                </a:lnTo>
                <a:lnTo>
                  <a:pt x="586683" y="1783570"/>
                </a:lnTo>
                <a:lnTo>
                  <a:pt x="518794" y="1784730"/>
                </a:lnTo>
                <a:lnTo>
                  <a:pt x="1320411" y="1784730"/>
                </a:lnTo>
                <a:lnTo>
                  <a:pt x="1341881" y="1715611"/>
                </a:lnTo>
                <a:lnTo>
                  <a:pt x="1351443" y="1668682"/>
                </a:lnTo>
                <a:lnTo>
                  <a:pt x="1358268" y="1618861"/>
                </a:lnTo>
                <a:lnTo>
                  <a:pt x="1362362" y="1566146"/>
                </a:lnTo>
                <a:lnTo>
                  <a:pt x="1363726" y="1510538"/>
                </a:lnTo>
                <a:lnTo>
                  <a:pt x="1361910" y="1454060"/>
                </a:lnTo>
                <a:lnTo>
                  <a:pt x="1356461" y="1399502"/>
                </a:lnTo>
                <a:lnTo>
                  <a:pt x="1347377" y="1346863"/>
                </a:lnTo>
                <a:lnTo>
                  <a:pt x="1334658" y="1296146"/>
                </a:lnTo>
                <a:lnTo>
                  <a:pt x="1318302" y="1247351"/>
                </a:lnTo>
                <a:lnTo>
                  <a:pt x="1298307" y="1200481"/>
                </a:lnTo>
                <a:lnTo>
                  <a:pt x="1294526" y="1193291"/>
                </a:lnTo>
                <a:close/>
              </a:path>
            </a:pathLst>
          </a:custGeom>
          <a:solidFill>
            <a:srgbClr val="EF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11557" y="1988833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4" y="936104"/>
                </a:lnTo>
                <a:lnTo>
                  <a:pt x="6408674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009999"/>
                </a:solidFill>
                <a:latin typeface="Verdana"/>
                <a:cs typeface="Verdana"/>
              </a:rPr>
              <a:t>3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42643" y="356742"/>
            <a:ext cx="199898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400" dirty="0">
                <a:solidFill>
                  <a:srgbClr val="009999"/>
                </a:solidFill>
              </a:rPr>
              <a:t>Б</a:t>
            </a:r>
            <a:r>
              <a:rPr spc="-625" dirty="0">
                <a:solidFill>
                  <a:srgbClr val="009999"/>
                </a:solidFill>
              </a:rPr>
              <a:t>Ю</a:t>
            </a:r>
            <a:r>
              <a:rPr spc="-610" dirty="0">
                <a:solidFill>
                  <a:srgbClr val="009999"/>
                </a:solidFill>
              </a:rPr>
              <a:t>ДЖЕТ</a:t>
            </a:r>
          </a:p>
        </p:txBody>
      </p:sp>
      <p:sp>
        <p:nvSpPr>
          <p:cNvPr id="8" name="object 8"/>
          <p:cNvSpPr/>
          <p:nvPr/>
        </p:nvSpPr>
        <p:spPr>
          <a:xfrm>
            <a:off x="746772" y="2101469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00CC99"/>
              </a:solidFill>
            </a:endParaRPr>
          </a:p>
        </p:txBody>
      </p:sp>
      <p:sp>
        <p:nvSpPr>
          <p:cNvPr id="9" name="object 9"/>
          <p:cNvSpPr/>
          <p:nvPr/>
        </p:nvSpPr>
        <p:spPr>
          <a:xfrm>
            <a:off x="826783" y="2241486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srgbClr val="00CC99"/>
              </a:solidFill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1557" y="4653114"/>
            <a:ext cx="6409055" cy="1512570"/>
          </a:xfrm>
          <a:custGeom>
            <a:avLst/>
            <a:gdLst/>
            <a:ahLst/>
            <a:cxnLst/>
            <a:rect l="l" t="t" r="r" b="b"/>
            <a:pathLst>
              <a:path w="6409055" h="1512570">
                <a:moveTo>
                  <a:pt x="0" y="1512189"/>
                </a:moveTo>
                <a:lnTo>
                  <a:pt x="6408674" y="1512189"/>
                </a:lnTo>
                <a:lnTo>
                  <a:pt x="6408674" y="0"/>
                </a:lnTo>
                <a:lnTo>
                  <a:pt x="0" y="0"/>
                </a:lnTo>
                <a:lnTo>
                  <a:pt x="0" y="1512189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1555" y="909955"/>
            <a:ext cx="8059420" cy="52136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4333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65" dirty="0">
                <a:latin typeface="Verdana"/>
                <a:cs typeface="Verdana"/>
              </a:rPr>
              <a:t>-план </a:t>
            </a:r>
            <a:r>
              <a:rPr sz="1600" spc="-35" dirty="0">
                <a:latin typeface="Verdana"/>
                <a:cs typeface="Verdana"/>
              </a:rPr>
              <a:t>доходов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10" dirty="0">
                <a:latin typeface="Verdana"/>
                <a:cs typeface="Verdana"/>
              </a:rPr>
              <a:t>расходов </a:t>
            </a:r>
            <a:r>
              <a:rPr sz="1600" spc="-5" dirty="0">
                <a:latin typeface="Verdana"/>
                <a:cs typeface="Verdana"/>
              </a:rPr>
              <a:t>государства, </a:t>
            </a:r>
            <a:r>
              <a:rPr sz="1600" spc="-20" dirty="0">
                <a:latin typeface="Verdana"/>
                <a:cs typeface="Verdana"/>
              </a:rPr>
              <a:t>субъекта </a:t>
            </a:r>
            <a:r>
              <a:rPr sz="1600" spc="40" dirty="0">
                <a:latin typeface="Verdana"/>
                <a:cs typeface="Verdana"/>
              </a:rPr>
              <a:t>Российской  </a:t>
            </a:r>
            <a:r>
              <a:rPr sz="1600" spc="20" dirty="0">
                <a:latin typeface="Verdana"/>
                <a:cs typeface="Verdana"/>
              </a:rPr>
              <a:t>Федерации, </a:t>
            </a:r>
            <a:r>
              <a:rPr sz="1600" spc="-20" dirty="0">
                <a:latin typeface="Verdana"/>
                <a:cs typeface="Verdana"/>
              </a:rPr>
              <a:t>муниципального </a:t>
            </a:r>
            <a:r>
              <a:rPr sz="1600" spc="-25" dirty="0">
                <a:latin typeface="Verdana"/>
                <a:cs typeface="Verdana"/>
              </a:rPr>
              <a:t>образования, </a:t>
            </a:r>
            <a:r>
              <a:rPr sz="1600" spc="5" dirty="0">
                <a:latin typeface="Verdana"/>
                <a:cs typeface="Verdana"/>
              </a:rPr>
              <a:t>необходимый </a:t>
            </a:r>
            <a:r>
              <a:rPr sz="1600" spc="-135" dirty="0">
                <a:latin typeface="Verdana"/>
                <a:cs typeface="Verdana"/>
              </a:rPr>
              <a:t>для  </a:t>
            </a:r>
            <a:r>
              <a:rPr sz="1600" spc="-10" dirty="0">
                <a:latin typeface="Verdana"/>
                <a:cs typeface="Verdana"/>
              </a:rPr>
              <a:t>обеспечения </a:t>
            </a:r>
            <a:r>
              <a:rPr sz="1600" spc="-85" dirty="0">
                <a:latin typeface="Verdana"/>
                <a:cs typeface="Verdana"/>
              </a:rPr>
              <a:t>выполнения </a:t>
            </a:r>
            <a:r>
              <a:rPr sz="1600" spc="70" dirty="0">
                <a:latin typeface="Verdana"/>
                <a:cs typeface="Verdana"/>
              </a:rPr>
              <a:t>ими </a:t>
            </a:r>
            <a:r>
              <a:rPr sz="1600" spc="-40" dirty="0">
                <a:latin typeface="Verdana"/>
                <a:cs typeface="Verdana"/>
              </a:rPr>
              <a:t>своих </a:t>
            </a:r>
            <a:r>
              <a:rPr sz="1600" spc="-60" dirty="0">
                <a:latin typeface="Verdana"/>
                <a:cs typeface="Verdana"/>
              </a:rPr>
              <a:t>обязательств </a:t>
            </a:r>
            <a:r>
              <a:rPr sz="1600" spc="20" dirty="0">
                <a:latin typeface="Verdana"/>
                <a:cs typeface="Verdana"/>
              </a:rPr>
              <a:t>(например, </a:t>
            </a:r>
            <a:r>
              <a:rPr sz="1600" spc="-130" dirty="0">
                <a:latin typeface="Verdana"/>
                <a:cs typeface="Verdana"/>
              </a:rPr>
              <a:t>для  </a:t>
            </a:r>
            <a:r>
              <a:rPr sz="1600" spc="-10" dirty="0">
                <a:latin typeface="Verdana"/>
                <a:cs typeface="Verdana"/>
              </a:rPr>
              <a:t>обеспечения</a:t>
            </a:r>
            <a:r>
              <a:rPr sz="1600" spc="-85" dirty="0">
                <a:latin typeface="Verdana"/>
                <a:cs typeface="Verdana"/>
              </a:rPr>
              <a:t> </a:t>
            </a:r>
            <a:r>
              <a:rPr sz="1600" spc="-15" dirty="0">
                <a:latin typeface="Verdana"/>
                <a:cs typeface="Verdana"/>
              </a:rPr>
              <a:t>прав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dirty="0">
                <a:latin typeface="Verdana"/>
                <a:cs typeface="Verdana"/>
              </a:rPr>
              <a:t>граждан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30" dirty="0">
                <a:latin typeface="Verdana"/>
                <a:cs typeface="Verdana"/>
              </a:rPr>
              <a:t>на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dirty="0">
                <a:latin typeface="Verdana"/>
                <a:cs typeface="Verdana"/>
              </a:rPr>
              <a:t>образование)</a:t>
            </a:r>
          </a:p>
          <a:p>
            <a:pPr marL="955675">
              <a:lnSpc>
                <a:spcPct val="100000"/>
              </a:lnSpc>
              <a:spcBef>
                <a:spcPts val="1485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 dirty="0">
              <a:latin typeface="Trebuchet MS"/>
              <a:cs typeface="Trebuchet MS"/>
            </a:endParaRPr>
          </a:p>
          <a:p>
            <a:pPr marL="955675" marR="1781810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130" dirty="0">
                <a:latin typeface="Verdana"/>
                <a:cs typeface="Verdana"/>
              </a:rPr>
              <a:t>форма </a:t>
            </a:r>
            <a:r>
              <a:rPr sz="1200" i="1" spc="-5" dirty="0">
                <a:latin typeface="Verdana"/>
                <a:cs typeface="Verdana"/>
              </a:rPr>
              <a:t>образования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5" dirty="0">
                <a:latin typeface="Verdana"/>
                <a:cs typeface="Verdana"/>
              </a:rPr>
              <a:t>расходования </a:t>
            </a:r>
            <a:r>
              <a:rPr sz="1200" i="1" spc="-35" dirty="0">
                <a:latin typeface="Verdana"/>
                <a:cs typeface="Verdana"/>
              </a:rPr>
              <a:t>денежных </a:t>
            </a:r>
            <a:r>
              <a:rPr sz="1200" i="1" dirty="0">
                <a:latin typeface="Verdana"/>
                <a:cs typeface="Verdana"/>
              </a:rPr>
              <a:t>средств,  </a:t>
            </a:r>
            <a:r>
              <a:rPr sz="1200" i="1" spc="-25" dirty="0">
                <a:latin typeface="Verdana"/>
                <a:cs typeface="Verdana"/>
              </a:rPr>
              <a:t>предназначенных </a:t>
            </a:r>
            <a:r>
              <a:rPr sz="1200" i="1" spc="-105" dirty="0">
                <a:latin typeface="Verdana"/>
                <a:cs typeface="Verdana"/>
              </a:rPr>
              <a:t>для </a:t>
            </a:r>
            <a:r>
              <a:rPr sz="1200" i="1" spc="25" dirty="0">
                <a:latin typeface="Verdana"/>
                <a:cs typeface="Verdana"/>
              </a:rPr>
              <a:t>финансового </a:t>
            </a:r>
            <a:r>
              <a:rPr sz="1200" i="1" dirty="0">
                <a:latin typeface="Verdana"/>
                <a:cs typeface="Verdana"/>
              </a:rPr>
              <a:t>обеспечения </a:t>
            </a:r>
            <a:r>
              <a:rPr sz="1200" i="1" spc="-30" dirty="0">
                <a:latin typeface="Verdana"/>
                <a:cs typeface="Verdana"/>
              </a:rPr>
              <a:t>задач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5" dirty="0">
                <a:latin typeface="Verdana"/>
                <a:cs typeface="Verdana"/>
              </a:rPr>
              <a:t>функций  </a:t>
            </a:r>
            <a:r>
              <a:rPr sz="1200" i="1" spc="5" dirty="0">
                <a:latin typeface="Verdana"/>
                <a:cs typeface="Verdana"/>
              </a:rPr>
              <a:t>государства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25" dirty="0">
                <a:latin typeface="Verdana"/>
                <a:cs typeface="Verdana"/>
              </a:rPr>
              <a:t>местного </a:t>
            </a:r>
            <a:r>
              <a:rPr sz="1200" i="1" dirty="0">
                <a:latin typeface="Verdana"/>
                <a:cs typeface="Verdana"/>
              </a:rPr>
              <a:t>самоуправления</a:t>
            </a:r>
            <a:r>
              <a:rPr sz="1200" i="1" spc="-30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4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 dirty="0">
              <a:latin typeface="Times New Roman"/>
              <a:cs typeface="Times New Roman"/>
            </a:endParaRPr>
          </a:p>
          <a:p>
            <a:pPr marL="1243330">
              <a:lnSpc>
                <a:spcPct val="100000"/>
              </a:lnSpc>
            </a:pPr>
            <a:r>
              <a:rPr sz="3600" b="1" spc="-545" dirty="0">
                <a:solidFill>
                  <a:srgbClr val="009999"/>
                </a:solidFill>
                <a:latin typeface="Verdana"/>
                <a:cs typeface="Verdana"/>
              </a:rPr>
              <a:t>БЮДЖЕТНАЯ </a:t>
            </a:r>
            <a:r>
              <a:rPr sz="3600" b="1" spc="-290" dirty="0">
                <a:solidFill>
                  <a:srgbClr val="009999"/>
                </a:solidFill>
                <a:latin typeface="Verdana"/>
                <a:cs typeface="Verdana"/>
              </a:rPr>
              <a:t>СИСТЕМА</a:t>
            </a:r>
            <a:r>
              <a:rPr sz="3600" b="1" spc="-595" dirty="0">
                <a:solidFill>
                  <a:srgbClr val="009999"/>
                </a:solidFill>
                <a:latin typeface="Verdana"/>
                <a:cs typeface="Verdana"/>
              </a:rPr>
              <a:t> </a:t>
            </a:r>
            <a:r>
              <a:rPr sz="3600" b="1" spc="-670" dirty="0">
                <a:solidFill>
                  <a:srgbClr val="009999"/>
                </a:solidFill>
                <a:latin typeface="Verdana"/>
                <a:cs typeface="Verdana"/>
              </a:rPr>
              <a:t>РФ</a:t>
            </a:r>
            <a:endParaRPr sz="3600" dirty="0">
              <a:solidFill>
                <a:srgbClr val="009999"/>
              </a:solidFill>
              <a:latin typeface="Verdana"/>
              <a:cs typeface="Verdana"/>
            </a:endParaRPr>
          </a:p>
          <a:p>
            <a:pPr marL="1243330" marR="494665">
              <a:lnSpc>
                <a:spcPct val="100000"/>
              </a:lnSpc>
              <a:spcBef>
                <a:spcPts val="30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30" dirty="0">
                <a:latin typeface="Verdana"/>
                <a:cs typeface="Verdana"/>
              </a:rPr>
              <a:t>совокупность </a:t>
            </a:r>
            <a:r>
              <a:rPr sz="1600" spc="25" dirty="0">
                <a:latin typeface="Verdana"/>
                <a:cs typeface="Verdana"/>
              </a:rPr>
              <a:t>федерального </a:t>
            </a:r>
            <a:r>
              <a:rPr sz="1600" spc="-20" dirty="0">
                <a:latin typeface="Verdana"/>
                <a:cs typeface="Verdana"/>
              </a:rPr>
              <a:t>бюджета, </a:t>
            </a:r>
            <a:r>
              <a:rPr sz="1600" spc="-35" dirty="0">
                <a:latin typeface="Verdana"/>
                <a:cs typeface="Verdana"/>
              </a:rPr>
              <a:t>бюджетов</a:t>
            </a:r>
            <a:r>
              <a:rPr sz="1600" spc="-295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субъектов  </a:t>
            </a:r>
            <a:r>
              <a:rPr sz="1600" spc="35" dirty="0">
                <a:latin typeface="Verdana"/>
                <a:cs typeface="Verdana"/>
              </a:rPr>
              <a:t>Российской</a:t>
            </a:r>
            <a:r>
              <a:rPr sz="1600" spc="-90" dirty="0">
                <a:latin typeface="Verdana"/>
                <a:cs typeface="Verdana"/>
              </a:rPr>
              <a:t> </a:t>
            </a:r>
            <a:r>
              <a:rPr sz="1600" spc="15" dirty="0">
                <a:latin typeface="Verdana"/>
                <a:cs typeface="Verdana"/>
              </a:rPr>
              <a:t>Федерации,</a:t>
            </a:r>
            <a:r>
              <a:rPr sz="1600" spc="-100" dirty="0">
                <a:latin typeface="Verdana"/>
                <a:cs typeface="Verdana"/>
              </a:rPr>
              <a:t> </a:t>
            </a:r>
            <a:r>
              <a:rPr sz="1600" spc="-15" dirty="0">
                <a:latin typeface="Verdana"/>
                <a:cs typeface="Verdana"/>
              </a:rPr>
              <a:t>местных</a:t>
            </a:r>
            <a:r>
              <a:rPr sz="1600" spc="-105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бюджетов</a:t>
            </a:r>
            <a:r>
              <a:rPr sz="1600" spc="-90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и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бюджетов</a:t>
            </a:r>
            <a:endParaRPr sz="1600" dirty="0">
              <a:latin typeface="Verdana"/>
              <a:cs typeface="Verdana"/>
            </a:endParaRPr>
          </a:p>
          <a:p>
            <a:pPr marL="1243330">
              <a:lnSpc>
                <a:spcPct val="100000"/>
              </a:lnSpc>
              <a:spcBef>
                <a:spcPts val="5"/>
              </a:spcBef>
            </a:pPr>
            <a:r>
              <a:rPr sz="1600" spc="-35" dirty="0">
                <a:latin typeface="Verdana"/>
                <a:cs typeface="Verdana"/>
              </a:rPr>
              <a:t>государственных </a:t>
            </a:r>
            <a:r>
              <a:rPr sz="1600" spc="-65" dirty="0">
                <a:latin typeface="Verdana"/>
                <a:cs typeface="Verdana"/>
              </a:rPr>
              <a:t>внебюджетных</a:t>
            </a:r>
            <a:r>
              <a:rPr sz="1600" spc="-185" dirty="0">
                <a:latin typeface="Verdana"/>
                <a:cs typeface="Verdana"/>
              </a:rPr>
              <a:t> </a:t>
            </a:r>
            <a:r>
              <a:rPr sz="1600" spc="35" dirty="0">
                <a:latin typeface="Verdana"/>
                <a:cs typeface="Verdana"/>
              </a:rPr>
              <a:t>фондов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 marL="955675">
              <a:lnSpc>
                <a:spcPct val="100000"/>
              </a:lnSpc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 dirty="0">
              <a:latin typeface="Trebuchet MS"/>
              <a:cs typeface="Trebuchet MS"/>
            </a:endParaRPr>
          </a:p>
          <a:p>
            <a:pPr marL="955675" marR="1733550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5" dirty="0">
                <a:latin typeface="Verdana"/>
                <a:cs typeface="Verdana"/>
              </a:rPr>
              <a:t>основанная </a:t>
            </a:r>
            <a:r>
              <a:rPr sz="1200" i="1" spc="35" dirty="0">
                <a:latin typeface="Verdana"/>
                <a:cs typeface="Verdana"/>
              </a:rPr>
              <a:t>на </a:t>
            </a:r>
            <a:r>
              <a:rPr sz="1200" i="1" spc="-5" dirty="0">
                <a:latin typeface="Verdana"/>
                <a:cs typeface="Verdana"/>
              </a:rPr>
              <a:t>экономических </a:t>
            </a:r>
            <a:r>
              <a:rPr sz="1200" i="1" spc="-25" dirty="0">
                <a:latin typeface="Verdana"/>
                <a:cs typeface="Verdana"/>
              </a:rPr>
              <a:t>отношениях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10" dirty="0">
                <a:latin typeface="Verdana"/>
                <a:cs typeface="Verdana"/>
              </a:rPr>
              <a:t>государственном  </a:t>
            </a:r>
            <a:r>
              <a:rPr sz="1200" i="1" dirty="0">
                <a:latin typeface="Verdana"/>
                <a:cs typeface="Verdana"/>
              </a:rPr>
              <a:t>устройстве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10" dirty="0">
                <a:latin typeface="Verdana"/>
                <a:cs typeface="Verdana"/>
              </a:rPr>
              <a:t>регулируемая  законодательством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15" dirty="0">
                <a:latin typeface="Verdana"/>
                <a:cs typeface="Verdana"/>
              </a:rPr>
              <a:t>Федерации </a:t>
            </a:r>
            <a:r>
              <a:rPr sz="1200" i="1" spc="-15" dirty="0">
                <a:latin typeface="Verdana"/>
                <a:cs typeface="Verdana"/>
              </a:rPr>
              <a:t>совокупность  </a:t>
            </a:r>
            <a:r>
              <a:rPr sz="1200" i="1" spc="15" dirty="0">
                <a:latin typeface="Verdana"/>
                <a:cs typeface="Verdana"/>
              </a:rPr>
              <a:t>федерального </a:t>
            </a:r>
            <a:r>
              <a:rPr sz="1200" i="1" spc="-5" dirty="0">
                <a:latin typeface="Verdana"/>
                <a:cs typeface="Verdana"/>
              </a:rPr>
              <a:t>бюджета, </a:t>
            </a:r>
            <a:r>
              <a:rPr sz="1200" i="1" spc="-15" dirty="0">
                <a:latin typeface="Verdana"/>
                <a:cs typeface="Verdana"/>
              </a:rPr>
              <a:t>бюджетов </a:t>
            </a:r>
            <a:r>
              <a:rPr sz="1200" i="1" spc="-30" dirty="0">
                <a:latin typeface="Verdana"/>
                <a:cs typeface="Verdana"/>
              </a:rPr>
              <a:t>субъектов </a:t>
            </a:r>
            <a:r>
              <a:rPr sz="1200" i="1" spc="30" dirty="0">
                <a:latin typeface="Verdana"/>
                <a:cs typeface="Verdana"/>
              </a:rPr>
              <a:t>Российской 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5" dirty="0">
                <a:latin typeface="Verdana"/>
                <a:cs typeface="Verdana"/>
              </a:rPr>
              <a:t>местных </a:t>
            </a:r>
            <a:r>
              <a:rPr sz="1200" i="1" spc="-20" dirty="0">
                <a:latin typeface="Verdana"/>
                <a:cs typeface="Verdana"/>
              </a:rPr>
              <a:t>бюджетов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20" dirty="0">
                <a:latin typeface="Verdana"/>
                <a:cs typeface="Verdana"/>
              </a:rPr>
              <a:t>бюджетов государственных  </a:t>
            </a:r>
            <a:r>
              <a:rPr sz="1200" i="1" spc="-40" dirty="0">
                <a:latin typeface="Verdana"/>
                <a:cs typeface="Verdana"/>
              </a:rPr>
              <a:t>внебюджетных</a:t>
            </a:r>
            <a:r>
              <a:rPr sz="1200" i="1" spc="-80" dirty="0">
                <a:latin typeface="Verdana"/>
                <a:cs typeface="Verdana"/>
              </a:rPr>
              <a:t> </a:t>
            </a:r>
            <a:r>
              <a:rPr sz="1200" i="1" spc="-20" dirty="0">
                <a:latin typeface="Verdana"/>
                <a:cs typeface="Verdana"/>
              </a:rPr>
              <a:t>фондов»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50316" y="4774438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5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7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5" y="720090"/>
                </a:lnTo>
                <a:lnTo>
                  <a:pt x="408908" y="716803"/>
                </a:lnTo>
                <a:lnTo>
                  <a:pt x="455771" y="707231"/>
                </a:lnTo>
                <a:lnTo>
                  <a:pt x="500205" y="691800"/>
                </a:lnTo>
                <a:lnTo>
                  <a:pt x="541781" y="670941"/>
                </a:lnTo>
                <a:lnTo>
                  <a:pt x="580072" y="645080"/>
                </a:lnTo>
                <a:lnTo>
                  <a:pt x="614648" y="614648"/>
                </a:lnTo>
                <a:lnTo>
                  <a:pt x="645080" y="580072"/>
                </a:lnTo>
                <a:lnTo>
                  <a:pt x="670940" y="541782"/>
                </a:lnTo>
                <a:lnTo>
                  <a:pt x="691800" y="500205"/>
                </a:lnTo>
                <a:lnTo>
                  <a:pt x="707231" y="455771"/>
                </a:lnTo>
                <a:lnTo>
                  <a:pt x="716803" y="408908"/>
                </a:lnTo>
                <a:lnTo>
                  <a:pt x="720090" y="360044"/>
                </a:lnTo>
                <a:lnTo>
                  <a:pt x="716803" y="311181"/>
                </a:lnTo>
                <a:lnTo>
                  <a:pt x="707231" y="264318"/>
                </a:lnTo>
                <a:lnTo>
                  <a:pt x="691800" y="219884"/>
                </a:lnTo>
                <a:lnTo>
                  <a:pt x="670940" y="178307"/>
                </a:lnTo>
                <a:lnTo>
                  <a:pt x="645080" y="140017"/>
                </a:lnTo>
                <a:lnTo>
                  <a:pt x="614648" y="105441"/>
                </a:lnTo>
                <a:lnTo>
                  <a:pt x="580072" y="75009"/>
                </a:lnTo>
                <a:lnTo>
                  <a:pt x="541782" y="49149"/>
                </a:lnTo>
                <a:lnTo>
                  <a:pt x="500205" y="28289"/>
                </a:lnTo>
                <a:lnTo>
                  <a:pt x="455771" y="12858"/>
                </a:lnTo>
                <a:lnTo>
                  <a:pt x="408908" y="3286"/>
                </a:lnTo>
                <a:lnTo>
                  <a:pt x="360045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30325" y="4914456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5" y="1322832"/>
            <a:ext cx="1363980" cy="2180590"/>
          </a:xfrm>
          <a:custGeom>
            <a:avLst/>
            <a:gdLst/>
            <a:ahLst/>
            <a:cxnLst/>
            <a:rect l="l" t="t" r="r" b="b"/>
            <a:pathLst>
              <a:path w="1363979" h="2180590">
                <a:moveTo>
                  <a:pt x="1139952" y="0"/>
                </a:moveTo>
                <a:lnTo>
                  <a:pt x="0" y="0"/>
                </a:lnTo>
                <a:lnTo>
                  <a:pt x="0" y="2180463"/>
                </a:lnTo>
                <a:lnTo>
                  <a:pt x="610742" y="2180463"/>
                </a:lnTo>
                <a:lnTo>
                  <a:pt x="669567" y="2179413"/>
                </a:lnTo>
                <a:lnTo>
                  <a:pt x="725478" y="2176264"/>
                </a:lnTo>
                <a:lnTo>
                  <a:pt x="778477" y="2171013"/>
                </a:lnTo>
                <a:lnTo>
                  <a:pt x="828565" y="2163657"/>
                </a:lnTo>
                <a:lnTo>
                  <a:pt x="875746" y="2154196"/>
                </a:lnTo>
                <a:lnTo>
                  <a:pt x="920020" y="2142626"/>
                </a:lnTo>
                <a:lnTo>
                  <a:pt x="961391" y="2128946"/>
                </a:lnTo>
                <a:lnTo>
                  <a:pt x="999861" y="2113153"/>
                </a:lnTo>
                <a:lnTo>
                  <a:pt x="1035430" y="2095245"/>
                </a:lnTo>
                <a:lnTo>
                  <a:pt x="1077900" y="2069882"/>
                </a:lnTo>
                <a:lnTo>
                  <a:pt x="1117680" y="2042453"/>
                </a:lnTo>
                <a:lnTo>
                  <a:pt x="1154769" y="2012959"/>
                </a:lnTo>
                <a:lnTo>
                  <a:pt x="1189168" y="1981405"/>
                </a:lnTo>
                <a:lnTo>
                  <a:pt x="1220876" y="1947790"/>
                </a:lnTo>
                <a:lnTo>
                  <a:pt x="1249895" y="1912119"/>
                </a:lnTo>
                <a:lnTo>
                  <a:pt x="1276223" y="1874392"/>
                </a:lnTo>
                <a:lnTo>
                  <a:pt x="1296755" y="1839037"/>
                </a:lnTo>
                <a:lnTo>
                  <a:pt x="1314541" y="1800788"/>
                </a:lnTo>
                <a:lnTo>
                  <a:pt x="1320411" y="1784730"/>
                </a:lnTo>
                <a:lnTo>
                  <a:pt x="415035" y="1784730"/>
                </a:lnTo>
                <a:lnTo>
                  <a:pt x="415035" y="1193291"/>
                </a:lnTo>
                <a:lnTo>
                  <a:pt x="1294526" y="1193291"/>
                </a:lnTo>
                <a:lnTo>
                  <a:pt x="1274671" y="1155537"/>
                </a:lnTo>
                <a:lnTo>
                  <a:pt x="1247393" y="1112519"/>
                </a:lnTo>
                <a:lnTo>
                  <a:pt x="1217383" y="1072140"/>
                </a:lnTo>
                <a:lnTo>
                  <a:pt x="1185548" y="1035109"/>
                </a:lnTo>
                <a:lnTo>
                  <a:pt x="1151886" y="1001430"/>
                </a:lnTo>
                <a:lnTo>
                  <a:pt x="1116393" y="971105"/>
                </a:lnTo>
                <a:lnTo>
                  <a:pt x="1079066" y="944138"/>
                </a:lnTo>
                <a:lnTo>
                  <a:pt x="1039903" y="920531"/>
                </a:lnTo>
                <a:lnTo>
                  <a:pt x="998901" y="900288"/>
                </a:lnTo>
                <a:lnTo>
                  <a:pt x="956055" y="883412"/>
                </a:lnTo>
                <a:lnTo>
                  <a:pt x="915947" y="870660"/>
                </a:lnTo>
                <a:lnTo>
                  <a:pt x="873347" y="859412"/>
                </a:lnTo>
                <a:lnTo>
                  <a:pt x="828256" y="849667"/>
                </a:lnTo>
                <a:lnTo>
                  <a:pt x="780675" y="841424"/>
                </a:lnTo>
                <a:lnTo>
                  <a:pt x="730605" y="834683"/>
                </a:lnTo>
                <a:lnTo>
                  <a:pt x="678048" y="829441"/>
                </a:lnTo>
                <a:lnTo>
                  <a:pt x="623004" y="825698"/>
                </a:lnTo>
                <a:lnTo>
                  <a:pt x="565474" y="823454"/>
                </a:lnTo>
                <a:lnTo>
                  <a:pt x="505459" y="822705"/>
                </a:lnTo>
                <a:lnTo>
                  <a:pt x="415035" y="822705"/>
                </a:lnTo>
                <a:lnTo>
                  <a:pt x="415035" y="404621"/>
                </a:lnTo>
                <a:lnTo>
                  <a:pt x="1139952" y="404621"/>
                </a:lnTo>
                <a:lnTo>
                  <a:pt x="1139952" y="0"/>
                </a:lnTo>
                <a:close/>
              </a:path>
              <a:path w="1363979" h="2180590">
                <a:moveTo>
                  <a:pt x="1294526" y="1193291"/>
                </a:moveTo>
                <a:lnTo>
                  <a:pt x="501014" y="1193291"/>
                </a:lnTo>
                <a:lnTo>
                  <a:pt x="563498" y="1194909"/>
                </a:lnTo>
                <a:lnTo>
                  <a:pt x="621356" y="1199761"/>
                </a:lnTo>
                <a:lnTo>
                  <a:pt x="674586" y="1207850"/>
                </a:lnTo>
                <a:lnTo>
                  <a:pt x="723189" y="1219174"/>
                </a:lnTo>
                <a:lnTo>
                  <a:pt x="767164" y="1233736"/>
                </a:lnTo>
                <a:lnTo>
                  <a:pt x="806512" y="1251535"/>
                </a:lnTo>
                <a:lnTo>
                  <a:pt x="841232" y="1272571"/>
                </a:lnTo>
                <a:lnTo>
                  <a:pt x="871323" y="1296846"/>
                </a:lnTo>
                <a:lnTo>
                  <a:pt x="917619" y="1355115"/>
                </a:lnTo>
                <a:lnTo>
                  <a:pt x="945398" y="1426344"/>
                </a:lnTo>
                <a:lnTo>
                  <a:pt x="952343" y="1466820"/>
                </a:lnTo>
                <a:lnTo>
                  <a:pt x="954658" y="1510538"/>
                </a:lnTo>
                <a:lnTo>
                  <a:pt x="949922" y="1570259"/>
                </a:lnTo>
                <a:lnTo>
                  <a:pt x="935720" y="1623504"/>
                </a:lnTo>
                <a:lnTo>
                  <a:pt x="912064" y="1670272"/>
                </a:lnTo>
                <a:lnTo>
                  <a:pt x="878966" y="1710563"/>
                </a:lnTo>
                <a:lnTo>
                  <a:pt x="828155" y="1742993"/>
                </a:lnTo>
                <a:lnTo>
                  <a:pt x="751173" y="1766173"/>
                </a:lnTo>
                <a:lnTo>
                  <a:pt x="702876" y="1774289"/>
                </a:lnTo>
                <a:lnTo>
                  <a:pt x="648045" y="1780089"/>
                </a:lnTo>
                <a:lnTo>
                  <a:pt x="586683" y="1783570"/>
                </a:lnTo>
                <a:lnTo>
                  <a:pt x="518794" y="1784730"/>
                </a:lnTo>
                <a:lnTo>
                  <a:pt x="1320411" y="1784730"/>
                </a:lnTo>
                <a:lnTo>
                  <a:pt x="1341881" y="1715611"/>
                </a:lnTo>
                <a:lnTo>
                  <a:pt x="1351443" y="1668682"/>
                </a:lnTo>
                <a:lnTo>
                  <a:pt x="1358268" y="1618861"/>
                </a:lnTo>
                <a:lnTo>
                  <a:pt x="1362362" y="1566146"/>
                </a:lnTo>
                <a:lnTo>
                  <a:pt x="1363726" y="1510538"/>
                </a:lnTo>
                <a:lnTo>
                  <a:pt x="1361910" y="1454060"/>
                </a:lnTo>
                <a:lnTo>
                  <a:pt x="1356461" y="1399502"/>
                </a:lnTo>
                <a:lnTo>
                  <a:pt x="1347377" y="1346863"/>
                </a:lnTo>
                <a:lnTo>
                  <a:pt x="1334658" y="1296146"/>
                </a:lnTo>
                <a:lnTo>
                  <a:pt x="1318302" y="1247351"/>
                </a:lnTo>
                <a:lnTo>
                  <a:pt x="1298307" y="1200481"/>
                </a:lnTo>
                <a:lnTo>
                  <a:pt x="1294526" y="1193291"/>
                </a:lnTo>
                <a:close/>
              </a:path>
            </a:pathLst>
          </a:custGeom>
          <a:solidFill>
            <a:srgbClr val="EF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009999"/>
                </a:solidFill>
                <a:latin typeface="Verdana"/>
                <a:cs typeface="Verdana"/>
              </a:rPr>
              <a:t>4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842643" y="358266"/>
            <a:ext cx="3797300" cy="11156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315"/>
              </a:lnSpc>
              <a:spcBef>
                <a:spcPts val="100"/>
              </a:spcBef>
            </a:pPr>
            <a:r>
              <a:rPr spc="-600" dirty="0">
                <a:solidFill>
                  <a:srgbClr val="009999"/>
                </a:solidFill>
              </a:rPr>
              <a:t>БЮДЖЕТНЫЕ</a:t>
            </a:r>
          </a:p>
          <a:p>
            <a:pPr marL="12700">
              <a:lnSpc>
                <a:spcPts val="4315"/>
              </a:lnSpc>
            </a:pPr>
            <a:r>
              <a:rPr spc="-245" dirty="0">
                <a:solidFill>
                  <a:srgbClr val="009999"/>
                </a:solidFill>
              </a:rPr>
              <a:t>АССИГ</a:t>
            </a:r>
            <a:r>
              <a:rPr spc="-270" dirty="0">
                <a:solidFill>
                  <a:srgbClr val="009999"/>
                </a:solidFill>
              </a:rPr>
              <a:t>Н</a:t>
            </a:r>
            <a:r>
              <a:rPr spc="-390" dirty="0">
                <a:solidFill>
                  <a:srgbClr val="009999"/>
                </a:solidFill>
              </a:rPr>
              <a:t>ОВАН</a:t>
            </a:r>
            <a:r>
              <a:rPr spc="-405" dirty="0">
                <a:solidFill>
                  <a:srgbClr val="009999"/>
                </a:solidFill>
              </a:rPr>
              <a:t>И</a:t>
            </a:r>
            <a:r>
              <a:rPr spc="-750" dirty="0">
                <a:solidFill>
                  <a:srgbClr val="009999"/>
                </a:solidFill>
              </a:rPr>
              <a:t>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842643" y="1452753"/>
            <a:ext cx="4820920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20675" algn="l"/>
                <a:tab pos="1618615" algn="l"/>
                <a:tab pos="2880995" algn="l"/>
              </a:tabLst>
            </a:pPr>
            <a:r>
              <a:rPr sz="1600" spc="-200" dirty="0">
                <a:latin typeface="Verdana"/>
                <a:cs typeface="Verdana"/>
              </a:rPr>
              <a:t>-	</a:t>
            </a:r>
            <a:r>
              <a:rPr sz="1600" spc="-20" dirty="0">
                <a:latin typeface="Verdana"/>
                <a:cs typeface="Verdana"/>
              </a:rPr>
              <a:t>денежные	</a:t>
            </a:r>
            <a:r>
              <a:rPr sz="1600" spc="10" dirty="0">
                <a:latin typeface="Verdana"/>
                <a:cs typeface="Verdana"/>
              </a:rPr>
              <a:t>средства,	</a:t>
            </a:r>
            <a:r>
              <a:rPr sz="1600" spc="15" dirty="0">
                <a:latin typeface="Verdana"/>
                <a:cs typeface="Verdana"/>
              </a:rPr>
              <a:t>предусмотренные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80353" y="1452753"/>
            <a:ext cx="1789431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49250" algn="l"/>
                <a:tab pos="1515110" algn="l"/>
              </a:tabLst>
            </a:pPr>
            <a:r>
              <a:rPr sz="1600" spc="-204" dirty="0">
                <a:latin typeface="Verdana"/>
                <a:cs typeface="Verdana"/>
              </a:rPr>
              <a:t>в	</a:t>
            </a:r>
            <a:r>
              <a:rPr sz="1600" spc="15" dirty="0">
                <a:latin typeface="Verdana"/>
                <a:cs typeface="Verdana"/>
              </a:rPr>
              <a:t>бю</a:t>
            </a:r>
            <a:r>
              <a:rPr sz="1600" dirty="0">
                <a:latin typeface="Verdana"/>
                <a:cs typeface="Verdana"/>
              </a:rPr>
              <a:t>д</a:t>
            </a:r>
            <a:r>
              <a:rPr sz="1600" spc="-45" dirty="0">
                <a:latin typeface="Verdana"/>
                <a:cs typeface="Verdana"/>
              </a:rPr>
              <a:t>ж</a:t>
            </a:r>
            <a:r>
              <a:rPr sz="1600" spc="75" dirty="0">
                <a:latin typeface="Verdana"/>
                <a:cs typeface="Verdana"/>
              </a:rPr>
              <a:t>е</a:t>
            </a:r>
            <a:r>
              <a:rPr sz="1600" spc="-50" dirty="0">
                <a:latin typeface="Verdana"/>
                <a:cs typeface="Verdana"/>
              </a:rPr>
              <a:t>те</a:t>
            </a:r>
            <a:r>
              <a:rPr sz="1600" dirty="0">
                <a:latin typeface="Verdana"/>
                <a:cs typeface="Verdana"/>
              </a:rPr>
              <a:t>	</a:t>
            </a:r>
            <a:r>
              <a:rPr sz="1600" spc="35" dirty="0">
                <a:latin typeface="Verdana"/>
                <a:cs typeface="Verdana"/>
              </a:rPr>
              <a:t>на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42643" y="3453765"/>
            <a:ext cx="47752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600" dirty="0">
                <a:solidFill>
                  <a:srgbClr val="009999"/>
                </a:solidFill>
                <a:latin typeface="Verdana"/>
                <a:cs typeface="Verdana"/>
              </a:rPr>
              <a:t>БЮДЖЕТНЫЙ</a:t>
            </a:r>
            <a:r>
              <a:rPr sz="3600" b="1" spc="-270" dirty="0">
                <a:solidFill>
                  <a:srgbClr val="009999"/>
                </a:solidFill>
                <a:latin typeface="Verdana"/>
                <a:cs typeface="Verdana"/>
              </a:rPr>
              <a:t> </a:t>
            </a:r>
            <a:r>
              <a:rPr sz="3600" b="1" spc="-595" dirty="0">
                <a:solidFill>
                  <a:srgbClr val="009999"/>
                </a:solidFill>
                <a:latin typeface="Verdana"/>
                <a:cs typeface="Verdana"/>
              </a:rPr>
              <a:t>КРЕДИТ</a:t>
            </a:r>
            <a:endParaRPr sz="3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1557" y="2564905"/>
            <a:ext cx="6409055" cy="936625"/>
          </a:xfrm>
          <a:custGeom>
            <a:avLst/>
            <a:gdLst/>
            <a:ahLst/>
            <a:cxnLst/>
            <a:rect l="l" t="t" r="r" b="b"/>
            <a:pathLst>
              <a:path w="6409055" h="936625">
                <a:moveTo>
                  <a:pt x="0" y="936104"/>
                </a:moveTo>
                <a:lnTo>
                  <a:pt x="6408674" y="936104"/>
                </a:lnTo>
                <a:lnTo>
                  <a:pt x="6408674" y="0"/>
                </a:lnTo>
                <a:lnTo>
                  <a:pt x="0" y="0"/>
                </a:lnTo>
                <a:lnTo>
                  <a:pt x="0" y="936104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1555" y="1702689"/>
            <a:ext cx="8058784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4333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15" dirty="0">
                <a:latin typeface="Verdana"/>
                <a:cs typeface="Verdana"/>
              </a:rPr>
              <a:t>осуществление </a:t>
            </a:r>
            <a:r>
              <a:rPr sz="1600" spc="-90" dirty="0">
                <a:latin typeface="Verdana"/>
                <a:cs typeface="Verdana"/>
              </a:rPr>
              <a:t>различных </a:t>
            </a:r>
            <a:r>
              <a:rPr sz="1600" spc="10" dirty="0">
                <a:latin typeface="Verdana"/>
                <a:cs typeface="Verdana"/>
              </a:rPr>
              <a:t>расходов</a:t>
            </a:r>
            <a:r>
              <a:rPr sz="1600" spc="580" dirty="0">
                <a:latin typeface="Verdana"/>
                <a:cs typeface="Verdana"/>
              </a:rPr>
              <a:t> </a:t>
            </a:r>
            <a:r>
              <a:rPr sz="1600" spc="5" dirty="0">
                <a:latin typeface="Verdana"/>
                <a:cs typeface="Verdana"/>
              </a:rPr>
              <a:t>(например: </a:t>
            </a:r>
            <a:r>
              <a:rPr sz="1600" spc="30" dirty="0">
                <a:latin typeface="Verdana"/>
                <a:cs typeface="Verdana"/>
              </a:rPr>
              <a:t>на </a:t>
            </a:r>
            <a:r>
              <a:rPr sz="1600" spc="-110" dirty="0">
                <a:latin typeface="Verdana"/>
                <a:cs typeface="Verdana"/>
              </a:rPr>
              <a:t>выплату  </a:t>
            </a:r>
            <a:r>
              <a:rPr sz="1600" spc="10" dirty="0">
                <a:latin typeface="Verdana"/>
                <a:cs typeface="Verdana"/>
              </a:rPr>
              <a:t>заработной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90" dirty="0">
                <a:latin typeface="Verdana"/>
                <a:cs typeface="Verdana"/>
              </a:rPr>
              <a:t>платы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работников,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30" dirty="0">
                <a:latin typeface="Verdana"/>
                <a:cs typeface="Verdana"/>
              </a:rPr>
              <a:t>на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оплату</a:t>
            </a:r>
            <a:r>
              <a:rPr sz="1600" spc="-105" dirty="0">
                <a:latin typeface="Verdana"/>
                <a:cs typeface="Verdana"/>
              </a:rPr>
              <a:t> </a:t>
            </a:r>
            <a:r>
              <a:rPr sz="1600" spc="-20" dirty="0">
                <a:latin typeface="Verdana"/>
                <a:cs typeface="Verdana"/>
              </a:rPr>
              <a:t>коммунальных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-70" dirty="0">
                <a:latin typeface="Verdana"/>
                <a:cs typeface="Verdana"/>
              </a:rPr>
              <a:t>услуг,</a:t>
            </a:r>
            <a:r>
              <a:rPr sz="1600" spc="-130" dirty="0">
                <a:latin typeface="Verdana"/>
                <a:cs typeface="Verdana"/>
              </a:rPr>
              <a:t> </a:t>
            </a:r>
            <a:r>
              <a:rPr sz="1600" spc="35" dirty="0">
                <a:latin typeface="Verdana"/>
                <a:cs typeface="Verdana"/>
              </a:rPr>
              <a:t>на  </a:t>
            </a:r>
            <a:r>
              <a:rPr sz="1600" spc="-110" dirty="0">
                <a:latin typeface="Verdana"/>
                <a:cs typeface="Verdana"/>
              </a:rPr>
              <a:t>выплату </a:t>
            </a:r>
            <a:r>
              <a:rPr sz="1600" spc="35" dirty="0">
                <a:latin typeface="Verdana"/>
                <a:cs typeface="Verdana"/>
              </a:rPr>
              <a:t>пособий </a:t>
            </a:r>
            <a:r>
              <a:rPr sz="1600" spc="-45" dirty="0">
                <a:latin typeface="Verdana"/>
                <a:cs typeface="Verdana"/>
              </a:rPr>
              <a:t>и</a:t>
            </a:r>
            <a:r>
              <a:rPr sz="1600" spc="-265" dirty="0">
                <a:latin typeface="Verdana"/>
                <a:cs typeface="Verdana"/>
              </a:rPr>
              <a:t> </a:t>
            </a:r>
            <a:r>
              <a:rPr sz="1600" spc="-60" dirty="0">
                <a:latin typeface="Verdana"/>
                <a:cs typeface="Verdana"/>
              </a:rPr>
              <a:t>др.)</a:t>
            </a:r>
            <a:endParaRPr sz="16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600" dirty="0">
              <a:latin typeface="Times New Roman"/>
              <a:cs typeface="Times New Roman"/>
            </a:endParaRPr>
          </a:p>
          <a:p>
            <a:pPr marL="955675">
              <a:lnSpc>
                <a:spcPct val="100000"/>
              </a:lnSpc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 dirty="0">
              <a:latin typeface="Trebuchet MS"/>
              <a:cs typeface="Trebuchet MS"/>
            </a:endParaRPr>
          </a:p>
          <a:p>
            <a:pPr marL="955675" marR="1805939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20" dirty="0">
                <a:latin typeface="Verdana"/>
                <a:cs typeface="Verdana"/>
              </a:rPr>
              <a:t>предельные </a:t>
            </a:r>
            <a:r>
              <a:rPr sz="1200" i="1" spc="10" dirty="0">
                <a:latin typeface="Verdana"/>
                <a:cs typeface="Verdana"/>
              </a:rPr>
              <a:t>объемы </a:t>
            </a:r>
            <a:r>
              <a:rPr sz="1200" i="1" spc="-35" dirty="0">
                <a:latin typeface="Verdana"/>
                <a:cs typeface="Verdana"/>
              </a:rPr>
              <a:t>денежных </a:t>
            </a:r>
            <a:r>
              <a:rPr sz="1200" i="1" dirty="0">
                <a:latin typeface="Verdana"/>
                <a:cs typeface="Verdana"/>
              </a:rPr>
              <a:t>средств, предусмотренных </a:t>
            </a:r>
            <a:r>
              <a:rPr sz="1200" i="1" spc="-155" dirty="0">
                <a:latin typeface="Verdana"/>
                <a:cs typeface="Verdana"/>
              </a:rPr>
              <a:t>в  </a:t>
            </a:r>
            <a:r>
              <a:rPr sz="1200" i="1" spc="5" dirty="0">
                <a:latin typeface="Verdana"/>
                <a:cs typeface="Verdana"/>
              </a:rPr>
              <a:t>соответствующем </a:t>
            </a:r>
            <a:r>
              <a:rPr sz="1200" i="1" spc="55" dirty="0">
                <a:latin typeface="Verdana"/>
                <a:cs typeface="Verdana"/>
              </a:rPr>
              <a:t>финансовом </a:t>
            </a:r>
            <a:r>
              <a:rPr sz="1200" i="1" spc="-50" dirty="0">
                <a:latin typeface="Verdana"/>
                <a:cs typeface="Verdana"/>
              </a:rPr>
              <a:t>году </a:t>
            </a:r>
            <a:r>
              <a:rPr sz="1200" i="1" spc="-110" dirty="0">
                <a:latin typeface="Verdana"/>
                <a:cs typeface="Verdana"/>
              </a:rPr>
              <a:t>для </a:t>
            </a:r>
            <a:r>
              <a:rPr sz="1200" i="1" spc="-20" dirty="0">
                <a:latin typeface="Verdana"/>
                <a:cs typeface="Verdana"/>
              </a:rPr>
              <a:t>исполнения </a:t>
            </a:r>
            <a:r>
              <a:rPr sz="1200" i="1" spc="-35" dirty="0">
                <a:latin typeface="Verdana"/>
                <a:cs typeface="Verdana"/>
              </a:rPr>
              <a:t>бюджетных  </a:t>
            </a:r>
            <a:r>
              <a:rPr sz="1200" i="1" spc="-40" dirty="0">
                <a:latin typeface="Verdana"/>
                <a:cs typeface="Verdana"/>
              </a:rPr>
              <a:t>обязательств</a:t>
            </a:r>
            <a:r>
              <a:rPr sz="1200" i="1" spc="26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46772" y="2677541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0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26783" y="2817558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11557" y="4869141"/>
            <a:ext cx="6409055" cy="1512570"/>
          </a:xfrm>
          <a:custGeom>
            <a:avLst/>
            <a:gdLst/>
            <a:ahLst/>
            <a:cxnLst/>
            <a:rect l="l" t="t" r="r" b="b"/>
            <a:pathLst>
              <a:path w="6409055" h="1512570">
                <a:moveTo>
                  <a:pt x="0" y="1512189"/>
                </a:moveTo>
                <a:lnTo>
                  <a:pt x="6408674" y="1512189"/>
                </a:lnTo>
                <a:lnTo>
                  <a:pt x="6408674" y="0"/>
                </a:lnTo>
                <a:lnTo>
                  <a:pt x="0" y="0"/>
                </a:lnTo>
                <a:lnTo>
                  <a:pt x="0" y="1512189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46772" y="4981828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5"/>
                </a:lnTo>
                <a:lnTo>
                  <a:pt x="3286" y="408880"/>
                </a:lnTo>
                <a:lnTo>
                  <a:pt x="12861" y="455724"/>
                </a:lnTo>
                <a:lnTo>
                  <a:pt x="28294" y="500145"/>
                </a:lnTo>
                <a:lnTo>
                  <a:pt x="49157" y="541715"/>
                </a:lnTo>
                <a:lnTo>
                  <a:pt x="75020" y="580004"/>
                </a:lnTo>
                <a:lnTo>
                  <a:pt x="105456" y="614581"/>
                </a:lnTo>
                <a:lnTo>
                  <a:pt x="140033" y="645018"/>
                </a:lnTo>
                <a:lnTo>
                  <a:pt x="178324" y="670884"/>
                </a:lnTo>
                <a:lnTo>
                  <a:pt x="219900" y="691750"/>
                </a:lnTo>
                <a:lnTo>
                  <a:pt x="264331" y="707187"/>
                </a:lnTo>
                <a:lnTo>
                  <a:pt x="311189" y="716764"/>
                </a:lnTo>
                <a:lnTo>
                  <a:pt x="360044" y="720051"/>
                </a:lnTo>
                <a:lnTo>
                  <a:pt x="408905" y="716764"/>
                </a:lnTo>
                <a:lnTo>
                  <a:pt x="455765" y="707187"/>
                </a:lnTo>
                <a:lnTo>
                  <a:pt x="500198" y="691750"/>
                </a:lnTo>
                <a:lnTo>
                  <a:pt x="541773" y="670884"/>
                </a:lnTo>
                <a:lnTo>
                  <a:pt x="580062" y="645018"/>
                </a:lnTo>
                <a:lnTo>
                  <a:pt x="614637" y="614581"/>
                </a:lnTo>
                <a:lnTo>
                  <a:pt x="645068" y="580004"/>
                </a:lnTo>
                <a:lnTo>
                  <a:pt x="670928" y="541715"/>
                </a:lnTo>
                <a:lnTo>
                  <a:pt x="691788" y="500145"/>
                </a:lnTo>
                <a:lnTo>
                  <a:pt x="707218" y="455724"/>
                </a:lnTo>
                <a:lnTo>
                  <a:pt x="716791" y="408880"/>
                </a:lnTo>
                <a:lnTo>
                  <a:pt x="720077" y="360045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26783" y="5121846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11555" y="4006978"/>
            <a:ext cx="8058784" cy="228972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4333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25" dirty="0">
                <a:latin typeface="Verdana"/>
                <a:cs typeface="Verdana"/>
              </a:rPr>
              <a:t>денежные </a:t>
            </a:r>
            <a:r>
              <a:rPr sz="1600" spc="10" dirty="0">
                <a:latin typeface="Verdana"/>
                <a:cs typeface="Verdana"/>
              </a:rPr>
              <a:t>средства, </a:t>
            </a:r>
            <a:r>
              <a:rPr sz="1600" spc="-30" dirty="0">
                <a:latin typeface="Verdana"/>
                <a:cs typeface="Verdana"/>
              </a:rPr>
              <a:t>которые </a:t>
            </a:r>
            <a:r>
              <a:rPr sz="1600" spc="-40" dirty="0">
                <a:latin typeface="Verdana"/>
                <a:cs typeface="Verdana"/>
              </a:rPr>
              <a:t>предоставляются </a:t>
            </a:r>
            <a:r>
              <a:rPr sz="1600" spc="40" dirty="0">
                <a:latin typeface="Verdana"/>
                <a:cs typeface="Verdana"/>
              </a:rPr>
              <a:t>одним  </a:t>
            </a:r>
            <a:r>
              <a:rPr sz="1600" spc="30" dirty="0">
                <a:latin typeface="Verdana"/>
                <a:cs typeface="Verdana"/>
              </a:rPr>
              <a:t>бюджетом </a:t>
            </a:r>
            <a:r>
              <a:rPr sz="1600" spc="10" dirty="0">
                <a:latin typeface="Verdana"/>
                <a:cs typeface="Verdana"/>
              </a:rPr>
              <a:t>другому</a:t>
            </a:r>
            <a:r>
              <a:rPr sz="1600" spc="580" dirty="0">
                <a:latin typeface="Verdana"/>
                <a:cs typeface="Verdana"/>
              </a:rPr>
              <a:t> </a:t>
            </a:r>
            <a:r>
              <a:rPr sz="1600" spc="-30" dirty="0">
                <a:latin typeface="Verdana"/>
                <a:cs typeface="Verdana"/>
              </a:rPr>
              <a:t>бюджету </a:t>
            </a:r>
            <a:r>
              <a:rPr sz="1600" spc="-70" dirty="0">
                <a:latin typeface="Verdana"/>
                <a:cs typeface="Verdana"/>
              </a:rPr>
              <a:t>или </a:t>
            </a:r>
            <a:r>
              <a:rPr sz="1600" spc="10" dirty="0">
                <a:latin typeface="Verdana"/>
                <a:cs typeface="Verdana"/>
              </a:rPr>
              <a:t>юридическому  </a:t>
            </a:r>
            <a:r>
              <a:rPr sz="1600" spc="-60" dirty="0">
                <a:latin typeface="Verdana"/>
                <a:cs typeface="Verdana"/>
              </a:rPr>
              <a:t>лицу </a:t>
            </a:r>
            <a:r>
              <a:rPr sz="1600" spc="35" dirty="0">
                <a:latin typeface="Verdana"/>
                <a:cs typeface="Verdana"/>
              </a:rPr>
              <a:t>на  </a:t>
            </a:r>
            <a:r>
              <a:rPr sz="1600" spc="-80" dirty="0">
                <a:latin typeface="Verdana"/>
                <a:cs typeface="Verdana"/>
              </a:rPr>
              <a:t>условиях </a:t>
            </a:r>
            <a:r>
              <a:rPr sz="1600" spc="-30" dirty="0">
                <a:latin typeface="Verdana"/>
                <a:cs typeface="Verdana"/>
              </a:rPr>
              <a:t>платности </a:t>
            </a:r>
            <a:r>
              <a:rPr sz="1600" spc="-45" dirty="0">
                <a:latin typeface="Verdana"/>
                <a:cs typeface="Verdana"/>
              </a:rPr>
              <a:t>и</a:t>
            </a:r>
            <a:r>
              <a:rPr sz="1600" spc="-229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возвратности</a:t>
            </a:r>
            <a:endParaRPr sz="16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00">
              <a:latin typeface="Times New Roman"/>
              <a:cs typeface="Times New Roman"/>
            </a:endParaRPr>
          </a:p>
          <a:p>
            <a:pPr marL="955675">
              <a:lnSpc>
                <a:spcPct val="100000"/>
              </a:lnSpc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 marR="1803400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5" dirty="0">
                <a:latin typeface="Verdana"/>
                <a:cs typeface="Verdana"/>
              </a:rPr>
              <a:t>денежные </a:t>
            </a:r>
            <a:r>
              <a:rPr sz="1200" i="1" spc="10" dirty="0">
                <a:latin typeface="Verdana"/>
                <a:cs typeface="Verdana"/>
              </a:rPr>
              <a:t>средства, </a:t>
            </a:r>
            <a:r>
              <a:rPr sz="1200" i="1" dirty="0">
                <a:latin typeface="Verdana"/>
                <a:cs typeface="Verdana"/>
              </a:rPr>
              <a:t>предоставляемые </a:t>
            </a:r>
            <a:r>
              <a:rPr sz="1200" i="1" spc="20" dirty="0">
                <a:latin typeface="Verdana"/>
                <a:cs typeface="Verdana"/>
              </a:rPr>
              <a:t>бюджетом </a:t>
            </a:r>
            <a:r>
              <a:rPr sz="1200" i="1" spc="-5" dirty="0">
                <a:latin typeface="Verdana"/>
                <a:cs typeface="Verdana"/>
              </a:rPr>
              <a:t>другому  </a:t>
            </a:r>
            <a:r>
              <a:rPr sz="1200" i="1" spc="-15" dirty="0">
                <a:latin typeface="Verdana"/>
                <a:cs typeface="Verdana"/>
              </a:rPr>
              <a:t>бюджету </a:t>
            </a:r>
            <a:r>
              <a:rPr sz="1200" i="1" spc="-5" dirty="0">
                <a:latin typeface="Verdana"/>
                <a:cs typeface="Verdana"/>
              </a:rPr>
              <a:t>бюджетной </a:t>
            </a:r>
            <a:r>
              <a:rPr sz="1200" i="1" spc="40" dirty="0">
                <a:latin typeface="Verdana"/>
                <a:cs typeface="Verdana"/>
              </a:rPr>
              <a:t>системы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5" dirty="0">
                <a:latin typeface="Verdana"/>
                <a:cs typeface="Verdana"/>
              </a:rPr>
              <a:t>Федерации,  </a:t>
            </a:r>
            <a:r>
              <a:rPr sz="1200" i="1" dirty="0">
                <a:latin typeface="Verdana"/>
                <a:cs typeface="Verdana"/>
              </a:rPr>
              <a:t>юридическому </a:t>
            </a:r>
            <a:r>
              <a:rPr sz="1200" i="1" spc="-65" dirty="0">
                <a:latin typeface="Verdana"/>
                <a:cs typeface="Verdana"/>
              </a:rPr>
              <a:t>лицу </a:t>
            </a:r>
            <a:r>
              <a:rPr sz="1200" i="1" spc="-50" dirty="0">
                <a:latin typeface="Verdana"/>
                <a:cs typeface="Verdana"/>
              </a:rPr>
              <a:t>(за </a:t>
            </a:r>
            <a:r>
              <a:rPr sz="1200" i="1" spc="-5" dirty="0">
                <a:latin typeface="Verdana"/>
                <a:cs typeface="Verdana"/>
              </a:rPr>
              <a:t>исключением </a:t>
            </a:r>
            <a:r>
              <a:rPr sz="1200" i="1" spc="-20" dirty="0">
                <a:latin typeface="Verdana"/>
                <a:cs typeface="Verdana"/>
              </a:rPr>
              <a:t>государственных  </a:t>
            </a:r>
            <a:r>
              <a:rPr sz="1200" i="1" spc="-45" dirty="0">
                <a:latin typeface="Verdana"/>
                <a:cs typeface="Verdana"/>
              </a:rPr>
              <a:t>(муниципальных) </a:t>
            </a:r>
            <a:r>
              <a:rPr sz="1200" i="1" spc="-40" dirty="0">
                <a:latin typeface="Verdana"/>
                <a:cs typeface="Verdana"/>
              </a:rPr>
              <a:t>учреждений), </a:t>
            </a:r>
            <a:r>
              <a:rPr sz="1200" i="1" spc="25" dirty="0">
                <a:latin typeface="Verdana"/>
                <a:cs typeface="Verdana"/>
              </a:rPr>
              <a:t>иностранному </a:t>
            </a:r>
            <a:r>
              <a:rPr sz="1200" i="1" spc="-15" dirty="0">
                <a:latin typeface="Verdana"/>
                <a:cs typeface="Verdana"/>
              </a:rPr>
              <a:t>государству,  </a:t>
            </a:r>
            <a:r>
              <a:rPr sz="1200" i="1" spc="25" dirty="0">
                <a:latin typeface="Verdana"/>
                <a:cs typeface="Verdana"/>
              </a:rPr>
              <a:t>иностранному </a:t>
            </a:r>
            <a:r>
              <a:rPr sz="1200" i="1" dirty="0">
                <a:latin typeface="Verdana"/>
                <a:cs typeface="Verdana"/>
              </a:rPr>
              <a:t>юридическому </a:t>
            </a:r>
            <a:r>
              <a:rPr sz="1200" i="1" spc="-65" dirty="0">
                <a:latin typeface="Verdana"/>
                <a:cs typeface="Verdana"/>
              </a:rPr>
              <a:t>лицу </a:t>
            </a:r>
            <a:r>
              <a:rPr sz="1200" i="1" spc="30" dirty="0">
                <a:latin typeface="Verdana"/>
                <a:cs typeface="Verdana"/>
              </a:rPr>
              <a:t>на </a:t>
            </a:r>
            <a:r>
              <a:rPr sz="1200" i="1" spc="-35" dirty="0">
                <a:latin typeface="Verdana"/>
                <a:cs typeface="Verdana"/>
              </a:rPr>
              <a:t>возвратной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15" dirty="0">
                <a:latin typeface="Verdana"/>
                <a:cs typeface="Verdana"/>
              </a:rPr>
              <a:t>возмездной  </a:t>
            </a:r>
            <a:r>
              <a:rPr sz="1200" i="1" dirty="0">
                <a:latin typeface="Verdana"/>
                <a:cs typeface="Verdana"/>
              </a:rPr>
              <a:t>основах</a:t>
            </a:r>
            <a:r>
              <a:rPr sz="1200" i="1" spc="26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5" y="1322832"/>
            <a:ext cx="1363980" cy="2180590"/>
          </a:xfrm>
          <a:custGeom>
            <a:avLst/>
            <a:gdLst/>
            <a:ahLst/>
            <a:cxnLst/>
            <a:rect l="l" t="t" r="r" b="b"/>
            <a:pathLst>
              <a:path w="1363979" h="2180590">
                <a:moveTo>
                  <a:pt x="1139952" y="0"/>
                </a:moveTo>
                <a:lnTo>
                  <a:pt x="0" y="0"/>
                </a:lnTo>
                <a:lnTo>
                  <a:pt x="0" y="2180463"/>
                </a:lnTo>
                <a:lnTo>
                  <a:pt x="610742" y="2180463"/>
                </a:lnTo>
                <a:lnTo>
                  <a:pt x="669567" y="2179413"/>
                </a:lnTo>
                <a:lnTo>
                  <a:pt x="725478" y="2176264"/>
                </a:lnTo>
                <a:lnTo>
                  <a:pt x="778477" y="2171013"/>
                </a:lnTo>
                <a:lnTo>
                  <a:pt x="828565" y="2163657"/>
                </a:lnTo>
                <a:lnTo>
                  <a:pt x="875746" y="2154196"/>
                </a:lnTo>
                <a:lnTo>
                  <a:pt x="920020" y="2142626"/>
                </a:lnTo>
                <a:lnTo>
                  <a:pt x="961391" y="2128946"/>
                </a:lnTo>
                <a:lnTo>
                  <a:pt x="999861" y="2113153"/>
                </a:lnTo>
                <a:lnTo>
                  <a:pt x="1035430" y="2095245"/>
                </a:lnTo>
                <a:lnTo>
                  <a:pt x="1077900" y="2069882"/>
                </a:lnTo>
                <a:lnTo>
                  <a:pt x="1117680" y="2042453"/>
                </a:lnTo>
                <a:lnTo>
                  <a:pt x="1154769" y="2012959"/>
                </a:lnTo>
                <a:lnTo>
                  <a:pt x="1189168" y="1981405"/>
                </a:lnTo>
                <a:lnTo>
                  <a:pt x="1220876" y="1947790"/>
                </a:lnTo>
                <a:lnTo>
                  <a:pt x="1249895" y="1912119"/>
                </a:lnTo>
                <a:lnTo>
                  <a:pt x="1276223" y="1874392"/>
                </a:lnTo>
                <a:lnTo>
                  <a:pt x="1296755" y="1839037"/>
                </a:lnTo>
                <a:lnTo>
                  <a:pt x="1314541" y="1800788"/>
                </a:lnTo>
                <a:lnTo>
                  <a:pt x="1320411" y="1784730"/>
                </a:lnTo>
                <a:lnTo>
                  <a:pt x="415035" y="1784730"/>
                </a:lnTo>
                <a:lnTo>
                  <a:pt x="415035" y="1193291"/>
                </a:lnTo>
                <a:lnTo>
                  <a:pt x="1294526" y="1193291"/>
                </a:lnTo>
                <a:lnTo>
                  <a:pt x="1274671" y="1155537"/>
                </a:lnTo>
                <a:lnTo>
                  <a:pt x="1247393" y="1112519"/>
                </a:lnTo>
                <a:lnTo>
                  <a:pt x="1217383" y="1072140"/>
                </a:lnTo>
                <a:lnTo>
                  <a:pt x="1185548" y="1035109"/>
                </a:lnTo>
                <a:lnTo>
                  <a:pt x="1151886" y="1001430"/>
                </a:lnTo>
                <a:lnTo>
                  <a:pt x="1116393" y="971105"/>
                </a:lnTo>
                <a:lnTo>
                  <a:pt x="1079066" y="944138"/>
                </a:lnTo>
                <a:lnTo>
                  <a:pt x="1039903" y="920531"/>
                </a:lnTo>
                <a:lnTo>
                  <a:pt x="998901" y="900288"/>
                </a:lnTo>
                <a:lnTo>
                  <a:pt x="956055" y="883412"/>
                </a:lnTo>
                <a:lnTo>
                  <a:pt x="915947" y="870660"/>
                </a:lnTo>
                <a:lnTo>
                  <a:pt x="873347" y="859412"/>
                </a:lnTo>
                <a:lnTo>
                  <a:pt x="828256" y="849667"/>
                </a:lnTo>
                <a:lnTo>
                  <a:pt x="780675" y="841424"/>
                </a:lnTo>
                <a:lnTo>
                  <a:pt x="730605" y="834683"/>
                </a:lnTo>
                <a:lnTo>
                  <a:pt x="678048" y="829441"/>
                </a:lnTo>
                <a:lnTo>
                  <a:pt x="623004" y="825698"/>
                </a:lnTo>
                <a:lnTo>
                  <a:pt x="565474" y="823454"/>
                </a:lnTo>
                <a:lnTo>
                  <a:pt x="505459" y="822705"/>
                </a:lnTo>
                <a:lnTo>
                  <a:pt x="415035" y="822705"/>
                </a:lnTo>
                <a:lnTo>
                  <a:pt x="415035" y="404621"/>
                </a:lnTo>
                <a:lnTo>
                  <a:pt x="1139952" y="404621"/>
                </a:lnTo>
                <a:lnTo>
                  <a:pt x="1139952" y="0"/>
                </a:lnTo>
                <a:close/>
              </a:path>
              <a:path w="1363979" h="2180590">
                <a:moveTo>
                  <a:pt x="1294526" y="1193291"/>
                </a:moveTo>
                <a:lnTo>
                  <a:pt x="501014" y="1193291"/>
                </a:lnTo>
                <a:lnTo>
                  <a:pt x="563498" y="1194909"/>
                </a:lnTo>
                <a:lnTo>
                  <a:pt x="621356" y="1199761"/>
                </a:lnTo>
                <a:lnTo>
                  <a:pt x="674586" y="1207850"/>
                </a:lnTo>
                <a:lnTo>
                  <a:pt x="723189" y="1219174"/>
                </a:lnTo>
                <a:lnTo>
                  <a:pt x="767164" y="1233736"/>
                </a:lnTo>
                <a:lnTo>
                  <a:pt x="806512" y="1251535"/>
                </a:lnTo>
                <a:lnTo>
                  <a:pt x="841232" y="1272571"/>
                </a:lnTo>
                <a:lnTo>
                  <a:pt x="871323" y="1296846"/>
                </a:lnTo>
                <a:lnTo>
                  <a:pt x="917619" y="1355115"/>
                </a:lnTo>
                <a:lnTo>
                  <a:pt x="945398" y="1426344"/>
                </a:lnTo>
                <a:lnTo>
                  <a:pt x="952343" y="1466820"/>
                </a:lnTo>
                <a:lnTo>
                  <a:pt x="954658" y="1510538"/>
                </a:lnTo>
                <a:lnTo>
                  <a:pt x="949922" y="1570259"/>
                </a:lnTo>
                <a:lnTo>
                  <a:pt x="935720" y="1623504"/>
                </a:lnTo>
                <a:lnTo>
                  <a:pt x="912064" y="1670272"/>
                </a:lnTo>
                <a:lnTo>
                  <a:pt x="878966" y="1710563"/>
                </a:lnTo>
                <a:lnTo>
                  <a:pt x="828155" y="1742993"/>
                </a:lnTo>
                <a:lnTo>
                  <a:pt x="751173" y="1766173"/>
                </a:lnTo>
                <a:lnTo>
                  <a:pt x="702876" y="1774289"/>
                </a:lnTo>
                <a:lnTo>
                  <a:pt x="648045" y="1780089"/>
                </a:lnTo>
                <a:lnTo>
                  <a:pt x="586683" y="1783570"/>
                </a:lnTo>
                <a:lnTo>
                  <a:pt x="518794" y="1784730"/>
                </a:lnTo>
                <a:lnTo>
                  <a:pt x="1320411" y="1784730"/>
                </a:lnTo>
                <a:lnTo>
                  <a:pt x="1341881" y="1715611"/>
                </a:lnTo>
                <a:lnTo>
                  <a:pt x="1351443" y="1668682"/>
                </a:lnTo>
                <a:lnTo>
                  <a:pt x="1358268" y="1618861"/>
                </a:lnTo>
                <a:lnTo>
                  <a:pt x="1362362" y="1566146"/>
                </a:lnTo>
                <a:lnTo>
                  <a:pt x="1363726" y="1510538"/>
                </a:lnTo>
                <a:lnTo>
                  <a:pt x="1361910" y="1454060"/>
                </a:lnTo>
                <a:lnTo>
                  <a:pt x="1356461" y="1399502"/>
                </a:lnTo>
                <a:lnTo>
                  <a:pt x="1347377" y="1346863"/>
                </a:lnTo>
                <a:lnTo>
                  <a:pt x="1334658" y="1296146"/>
                </a:lnTo>
                <a:lnTo>
                  <a:pt x="1318302" y="1247351"/>
                </a:lnTo>
                <a:lnTo>
                  <a:pt x="1298307" y="1200481"/>
                </a:lnTo>
                <a:lnTo>
                  <a:pt x="1294526" y="1193291"/>
                </a:lnTo>
                <a:close/>
              </a:path>
            </a:pathLst>
          </a:custGeom>
          <a:solidFill>
            <a:srgbClr val="EF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009999"/>
                </a:solidFill>
                <a:latin typeface="Verdana"/>
                <a:cs typeface="Verdana"/>
              </a:rPr>
              <a:t>5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2130932" y="356742"/>
            <a:ext cx="538353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600" dirty="0">
                <a:solidFill>
                  <a:srgbClr val="009999"/>
                </a:solidFill>
              </a:rPr>
              <a:t>БЮДЖЕТНЫЙ</a:t>
            </a:r>
            <a:r>
              <a:rPr spc="-270" dirty="0">
                <a:solidFill>
                  <a:srgbClr val="009999"/>
                </a:solidFill>
              </a:rPr>
              <a:t> </a:t>
            </a:r>
            <a:r>
              <a:rPr spc="-260" dirty="0">
                <a:solidFill>
                  <a:srgbClr val="009999"/>
                </a:solidFill>
              </a:rPr>
              <a:t>ПРОЦЕСС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130933" y="909955"/>
            <a:ext cx="6539231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-65" dirty="0">
                <a:latin typeface="Verdana"/>
                <a:cs typeface="Verdana"/>
              </a:rPr>
              <a:t>деятельность </a:t>
            </a:r>
            <a:r>
              <a:rPr sz="1600" spc="-15" dirty="0">
                <a:latin typeface="Verdana"/>
                <a:cs typeface="Verdana"/>
              </a:rPr>
              <a:t>органов </a:t>
            </a:r>
            <a:r>
              <a:rPr sz="1600" spc="-40" dirty="0">
                <a:latin typeface="Verdana"/>
                <a:cs typeface="Verdana"/>
              </a:rPr>
              <a:t>власти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-75" dirty="0">
                <a:latin typeface="Verdana"/>
                <a:cs typeface="Verdana"/>
              </a:rPr>
              <a:t>других </a:t>
            </a:r>
            <a:r>
              <a:rPr sz="1600" spc="-60" dirty="0">
                <a:latin typeface="Verdana"/>
                <a:cs typeface="Verdana"/>
              </a:rPr>
              <a:t>участников </a:t>
            </a:r>
            <a:r>
              <a:rPr sz="1600" spc="-20" dirty="0">
                <a:latin typeface="Verdana"/>
                <a:cs typeface="Verdana"/>
              </a:rPr>
              <a:t>бюджетного  </a:t>
            </a:r>
            <a:r>
              <a:rPr sz="1600" spc="80" dirty="0">
                <a:latin typeface="Verdana"/>
                <a:cs typeface="Verdana"/>
              </a:rPr>
              <a:t>процесса</a:t>
            </a:r>
            <a:r>
              <a:rPr sz="1600" spc="-125" dirty="0">
                <a:latin typeface="Verdana"/>
                <a:cs typeface="Verdana"/>
              </a:rPr>
              <a:t> </a:t>
            </a:r>
            <a:r>
              <a:rPr sz="1600" spc="-95" dirty="0">
                <a:latin typeface="Verdana"/>
                <a:cs typeface="Verdana"/>
              </a:rPr>
              <a:t>по:</a:t>
            </a:r>
            <a:endParaRPr sz="16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buSzPct val="93750"/>
              <a:buFont typeface="Wingdings"/>
              <a:buChar char=""/>
              <a:tabLst>
                <a:tab pos="173355" algn="l"/>
              </a:tabLst>
            </a:pPr>
            <a:r>
              <a:rPr sz="1600" dirty="0">
                <a:latin typeface="Verdana"/>
                <a:cs typeface="Verdana"/>
              </a:rPr>
              <a:t>составлению </a:t>
            </a:r>
            <a:r>
              <a:rPr sz="1600" spc="-40" dirty="0">
                <a:latin typeface="Verdana"/>
                <a:cs typeface="Verdana"/>
              </a:rPr>
              <a:t>и </a:t>
            </a:r>
            <a:r>
              <a:rPr sz="1600" spc="65" dirty="0">
                <a:latin typeface="Verdana"/>
                <a:cs typeface="Verdana"/>
              </a:rPr>
              <a:t>рассмотрению</a:t>
            </a:r>
            <a:r>
              <a:rPr sz="1600" spc="-380" dirty="0">
                <a:latin typeface="Verdana"/>
                <a:cs typeface="Verdana"/>
              </a:rPr>
              <a:t> </a:t>
            </a:r>
            <a:r>
              <a:rPr sz="1600" spc="-35" dirty="0">
                <a:latin typeface="Verdana"/>
                <a:cs typeface="Verdana"/>
              </a:rPr>
              <a:t>проектов </a:t>
            </a:r>
            <a:r>
              <a:rPr sz="1600" spc="-45" dirty="0">
                <a:latin typeface="Verdana"/>
                <a:cs typeface="Verdana"/>
              </a:rPr>
              <a:t>бюджетов,</a:t>
            </a:r>
            <a:endParaRPr sz="1600">
              <a:latin typeface="Verdana"/>
              <a:cs typeface="Verdana"/>
            </a:endParaRPr>
          </a:p>
          <a:p>
            <a:pPr marL="172720" indent="-160020">
              <a:lnSpc>
                <a:spcPct val="100000"/>
              </a:lnSpc>
              <a:buSzPct val="93750"/>
              <a:buFont typeface="Wingdings"/>
              <a:buChar char=""/>
              <a:tabLst>
                <a:tab pos="172720" algn="l"/>
              </a:tabLst>
            </a:pPr>
            <a:r>
              <a:rPr sz="1600" spc="-45" dirty="0">
                <a:latin typeface="Verdana"/>
                <a:cs typeface="Verdana"/>
              </a:rPr>
              <a:t>утверждению и </a:t>
            </a:r>
            <a:r>
              <a:rPr sz="1600" spc="-10" dirty="0">
                <a:latin typeface="Verdana"/>
                <a:cs typeface="Verdana"/>
              </a:rPr>
              <a:t>исполнению</a:t>
            </a:r>
            <a:r>
              <a:rPr sz="1600" spc="-235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бюджетов,</a:t>
            </a:r>
            <a:endParaRPr sz="1600">
              <a:latin typeface="Verdana"/>
              <a:cs typeface="Verdana"/>
            </a:endParaRPr>
          </a:p>
          <a:p>
            <a:pPr marL="172720" indent="-160020">
              <a:lnSpc>
                <a:spcPct val="100000"/>
              </a:lnSpc>
              <a:buSzPct val="93750"/>
              <a:buFont typeface="Wingdings"/>
              <a:buChar char=""/>
              <a:tabLst>
                <a:tab pos="172720" algn="l"/>
              </a:tabLst>
            </a:pPr>
            <a:r>
              <a:rPr sz="1600" spc="-35" dirty="0">
                <a:latin typeface="Verdana"/>
                <a:cs typeface="Verdana"/>
              </a:rPr>
              <a:t>контролю </a:t>
            </a:r>
            <a:r>
              <a:rPr sz="1600" spc="-20" dirty="0">
                <a:latin typeface="Verdana"/>
                <a:cs typeface="Verdana"/>
              </a:rPr>
              <a:t>за </a:t>
            </a:r>
            <a:r>
              <a:rPr sz="1600" spc="25" dirty="0">
                <a:latin typeface="Verdana"/>
                <a:cs typeface="Verdana"/>
              </a:rPr>
              <a:t>исполнением</a:t>
            </a:r>
            <a:r>
              <a:rPr sz="1600" spc="-285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бюджетов,</a:t>
            </a:r>
            <a:endParaRPr sz="1600">
              <a:latin typeface="Verdana"/>
              <a:cs typeface="Verdana"/>
            </a:endParaRPr>
          </a:p>
          <a:p>
            <a:pPr marL="12700" marR="5715">
              <a:lnSpc>
                <a:spcPct val="100000"/>
              </a:lnSpc>
              <a:buSzPct val="93750"/>
              <a:buFont typeface="Wingdings"/>
              <a:buChar char=""/>
              <a:tabLst>
                <a:tab pos="172720" algn="l"/>
              </a:tabLst>
            </a:pPr>
            <a:r>
              <a:rPr sz="1600" spc="5" dirty="0">
                <a:latin typeface="Verdana"/>
                <a:cs typeface="Verdana"/>
              </a:rPr>
              <a:t>осуществлению </a:t>
            </a:r>
            <a:r>
              <a:rPr sz="1600" spc="-20" dirty="0">
                <a:latin typeface="Verdana"/>
                <a:cs typeface="Verdana"/>
              </a:rPr>
              <a:t>бюджетного </a:t>
            </a:r>
            <a:r>
              <a:rPr sz="1600" spc="-75" dirty="0">
                <a:latin typeface="Verdana"/>
                <a:cs typeface="Verdana"/>
              </a:rPr>
              <a:t>учета, </a:t>
            </a:r>
            <a:r>
              <a:rPr sz="1600" spc="-10" dirty="0">
                <a:latin typeface="Verdana"/>
                <a:cs typeface="Verdana"/>
              </a:rPr>
              <a:t>составлению, </a:t>
            </a:r>
            <a:r>
              <a:rPr sz="1600" spc="-15" dirty="0">
                <a:latin typeface="Verdana"/>
                <a:cs typeface="Verdana"/>
              </a:rPr>
              <a:t>внешней  </a:t>
            </a:r>
            <a:r>
              <a:rPr sz="1600" spc="-20" dirty="0">
                <a:latin typeface="Verdana"/>
                <a:cs typeface="Verdana"/>
              </a:rPr>
              <a:t>проверке, </a:t>
            </a:r>
            <a:r>
              <a:rPr sz="1600" spc="65" dirty="0">
                <a:latin typeface="Verdana"/>
                <a:cs typeface="Verdana"/>
              </a:rPr>
              <a:t>рассмотрению</a:t>
            </a:r>
            <a:r>
              <a:rPr sz="1600" spc="-330" dirty="0">
                <a:latin typeface="Verdana"/>
                <a:cs typeface="Verdana"/>
              </a:rPr>
              <a:t> </a:t>
            </a:r>
            <a:r>
              <a:rPr sz="1600" spc="-45" dirty="0">
                <a:latin typeface="Verdana"/>
                <a:cs typeface="Verdana"/>
              </a:rPr>
              <a:t>и утверждению </a:t>
            </a:r>
            <a:r>
              <a:rPr sz="1600" spc="-50" dirty="0">
                <a:latin typeface="Verdana"/>
                <a:cs typeface="Verdana"/>
              </a:rPr>
              <a:t>отчетности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1557" y="2996945"/>
            <a:ext cx="6409055" cy="1656714"/>
          </a:xfrm>
          <a:custGeom>
            <a:avLst/>
            <a:gdLst/>
            <a:ahLst/>
            <a:cxnLst/>
            <a:rect l="l" t="t" r="r" b="b"/>
            <a:pathLst>
              <a:path w="6409055" h="1656714">
                <a:moveTo>
                  <a:pt x="0" y="1656206"/>
                </a:moveTo>
                <a:lnTo>
                  <a:pt x="6408674" y="1656206"/>
                </a:lnTo>
                <a:lnTo>
                  <a:pt x="6408674" y="0"/>
                </a:lnTo>
                <a:lnTo>
                  <a:pt x="0" y="0"/>
                </a:lnTo>
                <a:lnTo>
                  <a:pt x="0" y="1656206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6772" y="3109595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26783" y="3249612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1557" y="3081655"/>
            <a:ext cx="640905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5675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 marR="153670" algn="just">
              <a:lnSpc>
                <a:spcPct val="100000"/>
              </a:lnSpc>
            </a:pPr>
            <a:r>
              <a:rPr sz="1200" i="1" spc="-5" dirty="0">
                <a:latin typeface="Verdana"/>
                <a:cs typeface="Verdana"/>
              </a:rPr>
              <a:t>«регламентируемая </a:t>
            </a:r>
            <a:r>
              <a:rPr sz="1200" i="1" spc="-10" dirty="0">
                <a:latin typeface="Verdana"/>
                <a:cs typeface="Verdana"/>
              </a:rPr>
              <a:t>законодательством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20" dirty="0">
                <a:latin typeface="Verdana"/>
                <a:cs typeface="Verdana"/>
              </a:rPr>
              <a:t>Федерации  </a:t>
            </a:r>
            <a:r>
              <a:rPr sz="1200" i="1" spc="-40" dirty="0">
                <a:latin typeface="Verdana"/>
                <a:cs typeface="Verdana"/>
              </a:rPr>
              <a:t>деятельность </a:t>
            </a:r>
            <a:r>
              <a:rPr sz="1200" i="1" spc="-10" dirty="0">
                <a:latin typeface="Verdana"/>
                <a:cs typeface="Verdana"/>
              </a:rPr>
              <a:t>органов </a:t>
            </a: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40" dirty="0">
                <a:latin typeface="Verdana"/>
                <a:cs typeface="Verdana"/>
              </a:rPr>
              <a:t>власти, </a:t>
            </a:r>
            <a:r>
              <a:rPr sz="1200" i="1" spc="-10" dirty="0">
                <a:latin typeface="Verdana"/>
                <a:cs typeface="Verdana"/>
              </a:rPr>
              <a:t>органов </a:t>
            </a:r>
            <a:r>
              <a:rPr sz="1200" i="1" spc="25" dirty="0">
                <a:latin typeface="Verdana"/>
                <a:cs typeface="Verdana"/>
              </a:rPr>
              <a:t>местного  </a:t>
            </a:r>
            <a:r>
              <a:rPr sz="1200" i="1" dirty="0">
                <a:latin typeface="Verdana"/>
                <a:cs typeface="Verdana"/>
              </a:rPr>
              <a:t>самоуправления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80" dirty="0">
                <a:latin typeface="Verdana"/>
                <a:cs typeface="Verdana"/>
              </a:rPr>
              <a:t>иных </a:t>
            </a:r>
            <a:r>
              <a:rPr sz="1200" i="1" spc="-40" dirty="0">
                <a:latin typeface="Verdana"/>
                <a:cs typeface="Verdana"/>
              </a:rPr>
              <a:t>участников </a:t>
            </a:r>
            <a:r>
              <a:rPr sz="1200" i="1" spc="-10" dirty="0">
                <a:latin typeface="Verdana"/>
                <a:cs typeface="Verdana"/>
              </a:rPr>
              <a:t>бюджетного </a:t>
            </a:r>
            <a:r>
              <a:rPr sz="1200" i="1" spc="65" dirty="0">
                <a:latin typeface="Verdana"/>
                <a:cs typeface="Verdana"/>
              </a:rPr>
              <a:t>процесса </a:t>
            </a:r>
            <a:r>
              <a:rPr sz="1200" i="1" spc="20" dirty="0">
                <a:latin typeface="Verdana"/>
                <a:cs typeface="Verdana"/>
              </a:rPr>
              <a:t>по  </a:t>
            </a:r>
            <a:r>
              <a:rPr sz="1200" i="1" spc="5" dirty="0">
                <a:latin typeface="Verdana"/>
                <a:cs typeface="Verdana"/>
              </a:rPr>
              <a:t>составлению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50" dirty="0">
                <a:latin typeface="Verdana"/>
                <a:cs typeface="Verdana"/>
              </a:rPr>
              <a:t>рассмотрению </a:t>
            </a:r>
            <a:r>
              <a:rPr sz="1200" i="1" spc="-20" dirty="0">
                <a:latin typeface="Verdana"/>
                <a:cs typeface="Verdana"/>
              </a:rPr>
              <a:t>проектов </a:t>
            </a:r>
            <a:r>
              <a:rPr sz="1200" i="1" spc="-25" dirty="0">
                <a:latin typeface="Verdana"/>
                <a:cs typeface="Verdana"/>
              </a:rPr>
              <a:t>бюджетов, </a:t>
            </a:r>
            <a:r>
              <a:rPr sz="1200" i="1" spc="-30" dirty="0">
                <a:latin typeface="Verdana"/>
                <a:cs typeface="Verdana"/>
              </a:rPr>
              <a:t>утверждению </a:t>
            </a:r>
            <a:r>
              <a:rPr sz="1200" i="1" spc="-40" dirty="0">
                <a:latin typeface="Verdana"/>
                <a:cs typeface="Verdana"/>
              </a:rPr>
              <a:t>и  </a:t>
            </a:r>
            <a:r>
              <a:rPr sz="1200" i="1" spc="-5" dirty="0">
                <a:latin typeface="Verdana"/>
                <a:cs typeface="Verdana"/>
              </a:rPr>
              <a:t>исполнению </a:t>
            </a:r>
            <a:r>
              <a:rPr sz="1200" i="1" spc="-25" dirty="0">
                <a:latin typeface="Verdana"/>
                <a:cs typeface="Verdana"/>
              </a:rPr>
              <a:t>бюджетов, контролю </a:t>
            </a:r>
            <a:r>
              <a:rPr sz="1200" i="1" spc="-10" dirty="0">
                <a:latin typeface="Verdana"/>
                <a:cs typeface="Verdana"/>
              </a:rPr>
              <a:t>за </a:t>
            </a:r>
            <a:r>
              <a:rPr sz="1200" i="1" spc="-90" dirty="0">
                <a:latin typeface="Verdana"/>
                <a:cs typeface="Verdana"/>
              </a:rPr>
              <a:t>их </a:t>
            </a:r>
            <a:r>
              <a:rPr sz="1200" i="1" spc="5" dirty="0">
                <a:latin typeface="Verdana"/>
                <a:cs typeface="Verdana"/>
              </a:rPr>
              <a:t>исполнением,  </a:t>
            </a:r>
            <a:r>
              <a:rPr sz="1200" i="1" dirty="0">
                <a:latin typeface="Verdana"/>
                <a:cs typeface="Verdana"/>
              </a:rPr>
              <a:t>осуществлению </a:t>
            </a:r>
            <a:r>
              <a:rPr sz="1200" i="1" spc="-10" dirty="0">
                <a:latin typeface="Verdana"/>
                <a:cs typeface="Verdana"/>
              </a:rPr>
              <a:t>бюджетного </a:t>
            </a:r>
            <a:r>
              <a:rPr sz="1200" i="1" spc="-50" dirty="0">
                <a:latin typeface="Verdana"/>
                <a:cs typeface="Verdana"/>
              </a:rPr>
              <a:t>учета, </a:t>
            </a:r>
            <a:r>
              <a:rPr sz="1200" i="1" spc="-5" dirty="0">
                <a:latin typeface="Verdana"/>
                <a:cs typeface="Verdana"/>
              </a:rPr>
              <a:t>составлению, внешней  </a:t>
            </a:r>
            <a:r>
              <a:rPr sz="1200" i="1" spc="-10" dirty="0">
                <a:latin typeface="Verdana"/>
                <a:cs typeface="Verdana"/>
              </a:rPr>
              <a:t>проверке,</a:t>
            </a:r>
            <a:r>
              <a:rPr sz="1200" i="1" spc="-100" dirty="0">
                <a:latin typeface="Verdana"/>
                <a:cs typeface="Verdana"/>
              </a:rPr>
              <a:t> </a:t>
            </a:r>
            <a:r>
              <a:rPr sz="1200" i="1" spc="50" dirty="0">
                <a:latin typeface="Verdana"/>
                <a:cs typeface="Verdana"/>
              </a:rPr>
              <a:t>рассмотрению</a:t>
            </a:r>
            <a:r>
              <a:rPr sz="1200" i="1" spc="-80" dirty="0">
                <a:latin typeface="Verdana"/>
                <a:cs typeface="Verdana"/>
              </a:rPr>
              <a:t> </a:t>
            </a:r>
            <a:r>
              <a:rPr sz="1200" i="1" spc="-40" dirty="0">
                <a:latin typeface="Verdana"/>
                <a:cs typeface="Verdana"/>
              </a:rPr>
              <a:t>и</a:t>
            </a:r>
            <a:r>
              <a:rPr sz="1200" i="1" spc="-90" dirty="0">
                <a:latin typeface="Verdana"/>
                <a:cs typeface="Verdana"/>
              </a:rPr>
              <a:t> </a:t>
            </a:r>
            <a:r>
              <a:rPr sz="1200" i="1" spc="-25" dirty="0">
                <a:latin typeface="Verdana"/>
                <a:cs typeface="Verdana"/>
              </a:rPr>
              <a:t>утверждению</a:t>
            </a:r>
            <a:r>
              <a:rPr sz="1200" i="1" spc="-75" dirty="0">
                <a:latin typeface="Verdana"/>
                <a:cs typeface="Verdana"/>
              </a:rPr>
              <a:t> </a:t>
            </a:r>
            <a:r>
              <a:rPr sz="1200" i="1" spc="-10" dirty="0">
                <a:latin typeface="Verdana"/>
                <a:cs typeface="Verdana"/>
              </a:rPr>
              <a:t>бюджетной</a:t>
            </a:r>
            <a:r>
              <a:rPr sz="1200" i="1" spc="-50" dirty="0">
                <a:latin typeface="Verdana"/>
                <a:cs typeface="Verdana"/>
              </a:rPr>
              <a:t> </a:t>
            </a:r>
            <a:r>
              <a:rPr sz="1200" i="1" spc="-25" dirty="0">
                <a:latin typeface="Verdana"/>
                <a:cs typeface="Verdana"/>
              </a:rPr>
              <a:t>отчетности</a:t>
            </a:r>
            <a:r>
              <a:rPr sz="1200" i="1" spc="-4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83299" y="39"/>
            <a:ext cx="5060699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5" y="1322832"/>
            <a:ext cx="1363980" cy="2180590"/>
          </a:xfrm>
          <a:custGeom>
            <a:avLst/>
            <a:gdLst/>
            <a:ahLst/>
            <a:cxnLst/>
            <a:rect l="l" t="t" r="r" b="b"/>
            <a:pathLst>
              <a:path w="1363979" h="2180590">
                <a:moveTo>
                  <a:pt x="1139952" y="0"/>
                </a:moveTo>
                <a:lnTo>
                  <a:pt x="0" y="0"/>
                </a:lnTo>
                <a:lnTo>
                  <a:pt x="0" y="2180463"/>
                </a:lnTo>
                <a:lnTo>
                  <a:pt x="610742" y="2180463"/>
                </a:lnTo>
                <a:lnTo>
                  <a:pt x="669567" y="2179413"/>
                </a:lnTo>
                <a:lnTo>
                  <a:pt x="725478" y="2176264"/>
                </a:lnTo>
                <a:lnTo>
                  <a:pt x="778477" y="2171013"/>
                </a:lnTo>
                <a:lnTo>
                  <a:pt x="828565" y="2163657"/>
                </a:lnTo>
                <a:lnTo>
                  <a:pt x="875746" y="2154196"/>
                </a:lnTo>
                <a:lnTo>
                  <a:pt x="920020" y="2142626"/>
                </a:lnTo>
                <a:lnTo>
                  <a:pt x="961391" y="2128946"/>
                </a:lnTo>
                <a:lnTo>
                  <a:pt x="999861" y="2113153"/>
                </a:lnTo>
                <a:lnTo>
                  <a:pt x="1035430" y="2095245"/>
                </a:lnTo>
                <a:lnTo>
                  <a:pt x="1077900" y="2069882"/>
                </a:lnTo>
                <a:lnTo>
                  <a:pt x="1117680" y="2042453"/>
                </a:lnTo>
                <a:lnTo>
                  <a:pt x="1154769" y="2012959"/>
                </a:lnTo>
                <a:lnTo>
                  <a:pt x="1189168" y="1981405"/>
                </a:lnTo>
                <a:lnTo>
                  <a:pt x="1220876" y="1947790"/>
                </a:lnTo>
                <a:lnTo>
                  <a:pt x="1249895" y="1912119"/>
                </a:lnTo>
                <a:lnTo>
                  <a:pt x="1276223" y="1874392"/>
                </a:lnTo>
                <a:lnTo>
                  <a:pt x="1296755" y="1839037"/>
                </a:lnTo>
                <a:lnTo>
                  <a:pt x="1314541" y="1800788"/>
                </a:lnTo>
                <a:lnTo>
                  <a:pt x="1320411" y="1784730"/>
                </a:lnTo>
                <a:lnTo>
                  <a:pt x="415035" y="1784730"/>
                </a:lnTo>
                <a:lnTo>
                  <a:pt x="415035" y="1193291"/>
                </a:lnTo>
                <a:lnTo>
                  <a:pt x="1294526" y="1193291"/>
                </a:lnTo>
                <a:lnTo>
                  <a:pt x="1274671" y="1155537"/>
                </a:lnTo>
                <a:lnTo>
                  <a:pt x="1247393" y="1112519"/>
                </a:lnTo>
                <a:lnTo>
                  <a:pt x="1217383" y="1072140"/>
                </a:lnTo>
                <a:lnTo>
                  <a:pt x="1185548" y="1035109"/>
                </a:lnTo>
                <a:lnTo>
                  <a:pt x="1151886" y="1001430"/>
                </a:lnTo>
                <a:lnTo>
                  <a:pt x="1116393" y="971105"/>
                </a:lnTo>
                <a:lnTo>
                  <a:pt x="1079066" y="944138"/>
                </a:lnTo>
                <a:lnTo>
                  <a:pt x="1039903" y="920531"/>
                </a:lnTo>
                <a:lnTo>
                  <a:pt x="998901" y="900288"/>
                </a:lnTo>
                <a:lnTo>
                  <a:pt x="956055" y="883412"/>
                </a:lnTo>
                <a:lnTo>
                  <a:pt x="915947" y="870660"/>
                </a:lnTo>
                <a:lnTo>
                  <a:pt x="873347" y="859412"/>
                </a:lnTo>
                <a:lnTo>
                  <a:pt x="828256" y="849667"/>
                </a:lnTo>
                <a:lnTo>
                  <a:pt x="780675" y="841424"/>
                </a:lnTo>
                <a:lnTo>
                  <a:pt x="730605" y="834683"/>
                </a:lnTo>
                <a:lnTo>
                  <a:pt x="678048" y="829441"/>
                </a:lnTo>
                <a:lnTo>
                  <a:pt x="623004" y="825698"/>
                </a:lnTo>
                <a:lnTo>
                  <a:pt x="565474" y="823454"/>
                </a:lnTo>
                <a:lnTo>
                  <a:pt x="505459" y="822705"/>
                </a:lnTo>
                <a:lnTo>
                  <a:pt x="415035" y="822705"/>
                </a:lnTo>
                <a:lnTo>
                  <a:pt x="415035" y="404621"/>
                </a:lnTo>
                <a:lnTo>
                  <a:pt x="1139952" y="404621"/>
                </a:lnTo>
                <a:lnTo>
                  <a:pt x="1139952" y="0"/>
                </a:lnTo>
                <a:close/>
              </a:path>
              <a:path w="1363979" h="2180590">
                <a:moveTo>
                  <a:pt x="1294526" y="1193291"/>
                </a:moveTo>
                <a:lnTo>
                  <a:pt x="501014" y="1193291"/>
                </a:lnTo>
                <a:lnTo>
                  <a:pt x="563498" y="1194909"/>
                </a:lnTo>
                <a:lnTo>
                  <a:pt x="621356" y="1199761"/>
                </a:lnTo>
                <a:lnTo>
                  <a:pt x="674586" y="1207850"/>
                </a:lnTo>
                <a:lnTo>
                  <a:pt x="723189" y="1219174"/>
                </a:lnTo>
                <a:lnTo>
                  <a:pt x="767164" y="1233736"/>
                </a:lnTo>
                <a:lnTo>
                  <a:pt x="806512" y="1251535"/>
                </a:lnTo>
                <a:lnTo>
                  <a:pt x="841232" y="1272571"/>
                </a:lnTo>
                <a:lnTo>
                  <a:pt x="871323" y="1296846"/>
                </a:lnTo>
                <a:lnTo>
                  <a:pt x="917619" y="1355115"/>
                </a:lnTo>
                <a:lnTo>
                  <a:pt x="945398" y="1426344"/>
                </a:lnTo>
                <a:lnTo>
                  <a:pt x="952343" y="1466820"/>
                </a:lnTo>
                <a:lnTo>
                  <a:pt x="954658" y="1510538"/>
                </a:lnTo>
                <a:lnTo>
                  <a:pt x="949922" y="1570259"/>
                </a:lnTo>
                <a:lnTo>
                  <a:pt x="935720" y="1623504"/>
                </a:lnTo>
                <a:lnTo>
                  <a:pt x="912064" y="1670272"/>
                </a:lnTo>
                <a:lnTo>
                  <a:pt x="878966" y="1710563"/>
                </a:lnTo>
                <a:lnTo>
                  <a:pt x="828155" y="1742993"/>
                </a:lnTo>
                <a:lnTo>
                  <a:pt x="751173" y="1766173"/>
                </a:lnTo>
                <a:lnTo>
                  <a:pt x="702876" y="1774289"/>
                </a:lnTo>
                <a:lnTo>
                  <a:pt x="648045" y="1780089"/>
                </a:lnTo>
                <a:lnTo>
                  <a:pt x="586683" y="1783570"/>
                </a:lnTo>
                <a:lnTo>
                  <a:pt x="518794" y="1784730"/>
                </a:lnTo>
                <a:lnTo>
                  <a:pt x="1320411" y="1784730"/>
                </a:lnTo>
                <a:lnTo>
                  <a:pt x="1341881" y="1715611"/>
                </a:lnTo>
                <a:lnTo>
                  <a:pt x="1351443" y="1668682"/>
                </a:lnTo>
                <a:lnTo>
                  <a:pt x="1358268" y="1618861"/>
                </a:lnTo>
                <a:lnTo>
                  <a:pt x="1362362" y="1566146"/>
                </a:lnTo>
                <a:lnTo>
                  <a:pt x="1363726" y="1510538"/>
                </a:lnTo>
                <a:lnTo>
                  <a:pt x="1361910" y="1454060"/>
                </a:lnTo>
                <a:lnTo>
                  <a:pt x="1356461" y="1399502"/>
                </a:lnTo>
                <a:lnTo>
                  <a:pt x="1347377" y="1346863"/>
                </a:lnTo>
                <a:lnTo>
                  <a:pt x="1334658" y="1296146"/>
                </a:lnTo>
                <a:lnTo>
                  <a:pt x="1318302" y="1247351"/>
                </a:lnTo>
                <a:lnTo>
                  <a:pt x="1298307" y="1200481"/>
                </a:lnTo>
                <a:lnTo>
                  <a:pt x="1294526" y="1193291"/>
                </a:lnTo>
                <a:close/>
              </a:path>
            </a:pathLst>
          </a:custGeom>
          <a:solidFill>
            <a:srgbClr val="EF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009999"/>
                </a:solidFill>
                <a:latin typeface="Verdana"/>
                <a:cs typeface="Verdana"/>
              </a:rPr>
              <a:t>6</a:t>
            </a:r>
            <a:endParaRPr sz="1600" dirty="0">
              <a:solidFill>
                <a:srgbClr val="009999"/>
              </a:solidFill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3844291" cy="1134926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2700" marR="5080">
              <a:lnSpc>
                <a:spcPts val="4310"/>
              </a:lnSpc>
              <a:spcBef>
                <a:spcPts val="250"/>
              </a:spcBef>
            </a:pPr>
            <a:r>
              <a:rPr spc="-500" dirty="0">
                <a:solidFill>
                  <a:srgbClr val="009999"/>
                </a:solidFill>
              </a:rPr>
              <a:t>БЕЗВ</a:t>
            </a:r>
            <a:r>
              <a:rPr spc="-575" dirty="0">
                <a:solidFill>
                  <a:srgbClr val="009999"/>
                </a:solidFill>
              </a:rPr>
              <a:t>О</a:t>
            </a:r>
            <a:r>
              <a:rPr spc="-470" dirty="0">
                <a:solidFill>
                  <a:srgbClr val="009999"/>
                </a:solidFill>
              </a:rPr>
              <a:t>ЗМЕЗДНЫЕ  </a:t>
            </a:r>
            <a:r>
              <a:rPr spc="-484" dirty="0">
                <a:solidFill>
                  <a:srgbClr val="009999"/>
                </a:solidFill>
              </a:rPr>
              <a:t>ПОСТУПЛЕНИЯ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8" y="1458849"/>
            <a:ext cx="6660515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10" dirty="0">
                <a:latin typeface="Verdana"/>
                <a:cs typeface="Verdana"/>
              </a:rPr>
              <a:t>средства, </a:t>
            </a:r>
            <a:r>
              <a:rPr sz="1600" spc="-10" dirty="0">
                <a:latin typeface="Verdana"/>
                <a:cs typeface="Verdana"/>
              </a:rPr>
              <a:t>безвозмездно </a:t>
            </a:r>
            <a:r>
              <a:rPr sz="1600" spc="15" dirty="0">
                <a:latin typeface="Verdana"/>
                <a:cs typeface="Verdana"/>
              </a:rPr>
              <a:t>поступающие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-25" dirty="0">
                <a:latin typeface="Verdana"/>
                <a:cs typeface="Verdana"/>
              </a:rPr>
              <a:t>бюджет </a:t>
            </a:r>
            <a:r>
              <a:rPr sz="1600" spc="-105" dirty="0">
                <a:latin typeface="Verdana"/>
                <a:cs typeface="Verdana"/>
              </a:rPr>
              <a:t>из </a:t>
            </a:r>
            <a:r>
              <a:rPr sz="1600" spc="-35" dirty="0">
                <a:latin typeface="Verdana"/>
                <a:cs typeface="Verdana"/>
              </a:rPr>
              <a:t>другого  </a:t>
            </a:r>
            <a:r>
              <a:rPr sz="1600" dirty="0">
                <a:latin typeface="Verdana"/>
                <a:cs typeface="Verdana"/>
              </a:rPr>
              <a:t>бюджета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185" dirty="0">
                <a:latin typeface="Verdana"/>
                <a:cs typeface="Verdana"/>
              </a:rPr>
              <a:t>форме </a:t>
            </a:r>
            <a:r>
              <a:rPr sz="1600" spc="-30" dirty="0">
                <a:latin typeface="Verdana"/>
                <a:cs typeface="Verdana"/>
              </a:rPr>
              <a:t>дотаций, </a:t>
            </a:r>
            <a:r>
              <a:rPr sz="1600" spc="-25" dirty="0">
                <a:latin typeface="Verdana"/>
                <a:cs typeface="Verdana"/>
              </a:rPr>
              <a:t>субвенций, </a:t>
            </a:r>
            <a:r>
              <a:rPr sz="1600" spc="5" dirty="0">
                <a:latin typeface="Verdana"/>
                <a:cs typeface="Verdana"/>
              </a:rPr>
              <a:t>субсидий, </a:t>
            </a:r>
            <a:r>
              <a:rPr sz="1600" spc="-125" dirty="0">
                <a:latin typeface="Verdana"/>
                <a:cs typeface="Verdana"/>
              </a:rPr>
              <a:t>иных  </a:t>
            </a:r>
            <a:r>
              <a:rPr sz="1600" spc="-20" dirty="0">
                <a:latin typeface="Verdana"/>
                <a:cs typeface="Verdana"/>
              </a:rPr>
              <a:t>межбюджетных </a:t>
            </a:r>
            <a:r>
              <a:rPr sz="1600" spc="20" dirty="0">
                <a:latin typeface="Verdana"/>
                <a:cs typeface="Verdana"/>
              </a:rPr>
              <a:t>трансфертов, </a:t>
            </a:r>
            <a:r>
              <a:rPr sz="1600" spc="125" dirty="0">
                <a:latin typeface="Verdana"/>
                <a:cs typeface="Verdana"/>
              </a:rPr>
              <a:t>а </a:t>
            </a:r>
            <a:r>
              <a:rPr sz="1600" spc="-35" dirty="0">
                <a:latin typeface="Verdana"/>
                <a:cs typeface="Verdana"/>
              </a:rPr>
              <a:t>также </a:t>
            </a:r>
            <a:r>
              <a:rPr sz="1600" spc="-60" dirty="0">
                <a:latin typeface="Verdana"/>
                <a:cs typeface="Verdana"/>
              </a:rPr>
              <a:t>от </a:t>
            </a:r>
            <a:r>
              <a:rPr sz="1600" spc="-20" dirty="0">
                <a:latin typeface="Verdana"/>
                <a:cs typeface="Verdana"/>
              </a:rPr>
              <a:t>физических </a:t>
            </a:r>
            <a:r>
              <a:rPr sz="1600" spc="-45" dirty="0">
                <a:latin typeface="Verdana"/>
                <a:cs typeface="Verdana"/>
              </a:rPr>
              <a:t>и  </a:t>
            </a:r>
            <a:r>
              <a:rPr sz="1600" spc="-35" dirty="0">
                <a:latin typeface="Verdana"/>
                <a:cs typeface="Verdana"/>
              </a:rPr>
              <a:t>юридических</a:t>
            </a:r>
            <a:r>
              <a:rPr sz="1600" spc="-120" dirty="0">
                <a:latin typeface="Verdana"/>
                <a:cs typeface="Verdana"/>
              </a:rPr>
              <a:t> </a:t>
            </a:r>
            <a:r>
              <a:rPr sz="1600" spc="-55" dirty="0">
                <a:latin typeface="Verdana"/>
                <a:cs typeface="Verdana"/>
              </a:rPr>
              <a:t>лиц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11557" y="2996945"/>
            <a:ext cx="6409055" cy="2520315"/>
          </a:xfrm>
          <a:custGeom>
            <a:avLst/>
            <a:gdLst/>
            <a:ahLst/>
            <a:cxnLst/>
            <a:rect l="l" t="t" r="r" b="b"/>
            <a:pathLst>
              <a:path w="6409055" h="2520315">
                <a:moveTo>
                  <a:pt x="0" y="2520315"/>
                </a:moveTo>
                <a:lnTo>
                  <a:pt x="6408674" y="2520315"/>
                </a:lnTo>
                <a:lnTo>
                  <a:pt x="6408674" y="0"/>
                </a:lnTo>
                <a:lnTo>
                  <a:pt x="0" y="0"/>
                </a:lnTo>
                <a:lnTo>
                  <a:pt x="0" y="2520315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46772" y="3109595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0099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26783" y="3249612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1557" y="3027680"/>
            <a:ext cx="6409055" cy="241348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5675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 dirty="0">
              <a:latin typeface="Trebuchet MS"/>
              <a:cs typeface="Trebuchet MS"/>
            </a:endParaRPr>
          </a:p>
          <a:p>
            <a:pPr marL="955675">
              <a:lnSpc>
                <a:spcPct val="100000"/>
              </a:lnSpc>
            </a:pPr>
            <a:r>
              <a:rPr sz="1200" i="1" spc="-210" dirty="0">
                <a:latin typeface="Verdana"/>
                <a:cs typeface="Verdana"/>
              </a:rPr>
              <a:t>«К </a:t>
            </a:r>
            <a:r>
              <a:rPr sz="1200" i="1" spc="-10" dirty="0">
                <a:latin typeface="Verdana"/>
                <a:cs typeface="Verdana"/>
              </a:rPr>
              <a:t>безвозмездным </a:t>
            </a:r>
            <a:r>
              <a:rPr sz="1200" i="1" spc="-15" dirty="0">
                <a:latin typeface="Verdana"/>
                <a:cs typeface="Verdana"/>
              </a:rPr>
              <a:t>поступлениям</a:t>
            </a:r>
            <a:r>
              <a:rPr sz="1200" i="1" spc="-245" dirty="0">
                <a:latin typeface="Verdana"/>
                <a:cs typeface="Verdana"/>
              </a:rPr>
              <a:t> </a:t>
            </a:r>
            <a:r>
              <a:rPr sz="1200" i="1" spc="-40" dirty="0">
                <a:latin typeface="Verdana"/>
                <a:cs typeface="Verdana"/>
              </a:rPr>
              <a:t>относятся:</a:t>
            </a:r>
            <a:endParaRPr sz="1200" dirty="0">
              <a:latin typeface="Verdana"/>
              <a:cs typeface="Verdana"/>
            </a:endParaRPr>
          </a:p>
          <a:p>
            <a:pPr marL="955675" marR="156210">
              <a:lnSpc>
                <a:spcPct val="100000"/>
              </a:lnSpc>
            </a:pPr>
            <a:r>
              <a:rPr sz="1200" spc="-30" dirty="0">
                <a:latin typeface="Verdana"/>
                <a:cs typeface="Verdana"/>
              </a:rPr>
              <a:t>-</a:t>
            </a:r>
            <a:r>
              <a:rPr sz="1200" i="1" spc="-30" dirty="0">
                <a:latin typeface="Verdana"/>
                <a:cs typeface="Verdana"/>
              </a:rPr>
              <a:t>дотации </a:t>
            </a:r>
            <a:r>
              <a:rPr sz="1200" i="1" spc="-80" dirty="0">
                <a:latin typeface="Verdana"/>
                <a:cs typeface="Verdana"/>
              </a:rPr>
              <a:t>из </a:t>
            </a:r>
            <a:r>
              <a:rPr sz="1200" i="1" spc="-60" dirty="0">
                <a:latin typeface="Verdana"/>
                <a:cs typeface="Verdana"/>
              </a:rPr>
              <a:t>других </a:t>
            </a:r>
            <a:r>
              <a:rPr sz="1200" i="1" spc="-15" dirty="0">
                <a:latin typeface="Verdana"/>
                <a:cs typeface="Verdana"/>
              </a:rPr>
              <a:t>бюджетов </a:t>
            </a:r>
            <a:r>
              <a:rPr sz="1200" i="1" spc="-5" dirty="0">
                <a:latin typeface="Verdana"/>
                <a:cs typeface="Verdana"/>
              </a:rPr>
              <a:t>бюджетной </a:t>
            </a:r>
            <a:r>
              <a:rPr sz="1200" i="1" spc="40" dirty="0">
                <a:latin typeface="Verdana"/>
                <a:cs typeface="Verdana"/>
              </a:rPr>
              <a:t>системы </a:t>
            </a:r>
            <a:r>
              <a:rPr sz="1200" i="1" spc="35" dirty="0">
                <a:latin typeface="Verdana"/>
                <a:cs typeface="Verdana"/>
              </a:rPr>
              <a:t>Российской  </a:t>
            </a:r>
            <a:r>
              <a:rPr sz="1200" i="1" spc="-5" dirty="0">
                <a:latin typeface="Verdana"/>
                <a:cs typeface="Verdana"/>
              </a:rPr>
              <a:t>Федерации;</a:t>
            </a:r>
            <a:endParaRPr sz="1200" dirty="0">
              <a:latin typeface="Verdana"/>
              <a:cs typeface="Verdana"/>
            </a:endParaRPr>
          </a:p>
          <a:p>
            <a:pPr marL="955675">
              <a:lnSpc>
                <a:spcPct val="100000"/>
              </a:lnSpc>
              <a:buFont typeface="Verdana"/>
              <a:buChar char="-"/>
              <a:tabLst>
                <a:tab pos="1049020" algn="l"/>
              </a:tabLst>
            </a:pPr>
            <a:r>
              <a:rPr sz="1200" i="1" spc="15" dirty="0">
                <a:latin typeface="Verdana"/>
                <a:cs typeface="Verdana"/>
              </a:rPr>
              <a:t>субсидии </a:t>
            </a:r>
            <a:r>
              <a:rPr sz="1200" i="1" spc="-80" dirty="0">
                <a:latin typeface="Verdana"/>
                <a:cs typeface="Verdana"/>
              </a:rPr>
              <a:t>из  </a:t>
            </a:r>
            <a:r>
              <a:rPr sz="1200" i="1" spc="-60" dirty="0">
                <a:latin typeface="Verdana"/>
                <a:cs typeface="Verdana"/>
              </a:rPr>
              <a:t>других  </a:t>
            </a:r>
            <a:r>
              <a:rPr sz="1200" i="1" spc="-20" dirty="0">
                <a:latin typeface="Verdana"/>
                <a:cs typeface="Verdana"/>
              </a:rPr>
              <a:t>бюджетов  </a:t>
            </a:r>
            <a:r>
              <a:rPr sz="1200" i="1" spc="-10" dirty="0">
                <a:latin typeface="Verdana"/>
                <a:cs typeface="Verdana"/>
              </a:rPr>
              <a:t>бюджетной  </a:t>
            </a:r>
            <a:r>
              <a:rPr sz="1200" i="1" spc="40" dirty="0">
                <a:latin typeface="Verdana"/>
                <a:cs typeface="Verdana"/>
              </a:rPr>
              <a:t>системы</a:t>
            </a:r>
            <a:r>
              <a:rPr sz="1200" i="1" spc="90" dirty="0">
                <a:latin typeface="Verdana"/>
                <a:cs typeface="Verdana"/>
              </a:rPr>
              <a:t> </a:t>
            </a:r>
            <a:r>
              <a:rPr sz="1200" i="1" spc="30" dirty="0">
                <a:latin typeface="Verdana"/>
                <a:cs typeface="Verdana"/>
              </a:rPr>
              <a:t>Российской</a:t>
            </a:r>
            <a:endParaRPr sz="1200" dirty="0">
              <a:latin typeface="Verdana"/>
              <a:cs typeface="Verdana"/>
            </a:endParaRPr>
          </a:p>
          <a:p>
            <a:pPr marL="955675">
              <a:lnSpc>
                <a:spcPct val="100000"/>
              </a:lnSpc>
            </a:pPr>
            <a:r>
              <a:rPr sz="1200" i="1" spc="15" dirty="0">
                <a:latin typeface="Verdana"/>
                <a:cs typeface="Verdana"/>
              </a:rPr>
              <a:t>Федерации </a:t>
            </a:r>
            <a:r>
              <a:rPr sz="1200" i="1" spc="-5" dirty="0">
                <a:latin typeface="Verdana"/>
                <a:cs typeface="Verdana"/>
              </a:rPr>
              <a:t>(межбюджетные</a:t>
            </a:r>
            <a:r>
              <a:rPr sz="1200" i="1" spc="-165" dirty="0">
                <a:latin typeface="Verdana"/>
                <a:cs typeface="Verdana"/>
              </a:rPr>
              <a:t> </a:t>
            </a:r>
            <a:r>
              <a:rPr sz="1200" i="1" spc="-20" dirty="0">
                <a:latin typeface="Verdana"/>
                <a:cs typeface="Verdana"/>
              </a:rPr>
              <a:t>субсидии);</a:t>
            </a:r>
            <a:endParaRPr sz="1200" dirty="0">
              <a:latin typeface="Verdana"/>
              <a:cs typeface="Verdana"/>
            </a:endParaRPr>
          </a:p>
          <a:p>
            <a:pPr marL="955675" marR="156210">
              <a:lnSpc>
                <a:spcPct val="100000"/>
              </a:lnSpc>
              <a:tabLst>
                <a:tab pos="1975485" algn="l"/>
                <a:tab pos="2272665" algn="l"/>
                <a:tab pos="3574415" algn="l"/>
                <a:tab pos="4421505" algn="l"/>
                <a:tab pos="4654550" algn="l"/>
                <a:tab pos="5171440" algn="l"/>
                <a:tab pos="5470525" algn="l"/>
              </a:tabLst>
            </a:pPr>
            <a:r>
              <a:rPr sz="1200" spc="-155" dirty="0">
                <a:latin typeface="Verdana"/>
                <a:cs typeface="Verdana"/>
              </a:rPr>
              <a:t>-</a:t>
            </a:r>
            <a:r>
              <a:rPr sz="1200" i="1" spc="150" dirty="0">
                <a:latin typeface="Verdana"/>
                <a:cs typeface="Verdana"/>
              </a:rPr>
              <a:t>с</a:t>
            </a:r>
            <a:r>
              <a:rPr sz="1200" i="1" spc="-70" dirty="0">
                <a:latin typeface="Verdana"/>
                <a:cs typeface="Verdana"/>
              </a:rPr>
              <a:t>у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-35" dirty="0">
                <a:latin typeface="Verdana"/>
                <a:cs typeface="Verdana"/>
              </a:rPr>
              <a:t>венции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80" dirty="0">
                <a:latin typeface="Verdana"/>
                <a:cs typeface="Verdana"/>
              </a:rPr>
              <a:t>из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280" dirty="0">
                <a:latin typeface="Verdana"/>
                <a:cs typeface="Verdana"/>
              </a:rPr>
              <a:t>ф</a:t>
            </a:r>
            <a:r>
              <a:rPr sz="1200" i="1" spc="50" dirty="0">
                <a:latin typeface="Verdana"/>
                <a:cs typeface="Verdana"/>
              </a:rPr>
              <a:t>едер</a:t>
            </a:r>
            <a:r>
              <a:rPr sz="1200" i="1" spc="40" dirty="0">
                <a:latin typeface="Verdana"/>
                <a:cs typeface="Verdana"/>
              </a:rPr>
              <a:t>а</a:t>
            </a:r>
            <a:r>
              <a:rPr sz="1200" i="1" spc="-125" dirty="0">
                <a:latin typeface="Verdana"/>
                <a:cs typeface="Verdana"/>
              </a:rPr>
              <a:t>л</a:t>
            </a:r>
            <a:r>
              <a:rPr sz="1200" i="1" spc="-105" dirty="0">
                <a:latin typeface="Verdana"/>
                <a:cs typeface="Verdana"/>
              </a:rPr>
              <a:t>ь</a:t>
            </a:r>
            <a:r>
              <a:rPr sz="1200" i="1" spc="-25" dirty="0">
                <a:latin typeface="Verdana"/>
                <a:cs typeface="Verdana"/>
              </a:rPr>
              <a:t>н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40" dirty="0">
                <a:latin typeface="Verdana"/>
                <a:cs typeface="Verdana"/>
              </a:rPr>
              <a:t>г</a:t>
            </a:r>
            <a:r>
              <a:rPr sz="1200" i="1" spc="55" dirty="0">
                <a:latin typeface="Verdana"/>
                <a:cs typeface="Verdana"/>
              </a:rPr>
              <a:t>о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60" dirty="0">
                <a:latin typeface="Verdana"/>
                <a:cs typeface="Verdana"/>
              </a:rPr>
              <a:t>б</a:t>
            </a:r>
            <a:r>
              <a:rPr sz="1200" i="1" spc="5" dirty="0">
                <a:latin typeface="Verdana"/>
                <a:cs typeface="Verdana"/>
              </a:rPr>
              <a:t>ю</a:t>
            </a:r>
            <a:r>
              <a:rPr sz="1200" i="1" spc="-30" dirty="0">
                <a:latin typeface="Verdana"/>
                <a:cs typeface="Verdana"/>
              </a:rPr>
              <a:t>дж</a:t>
            </a:r>
            <a:r>
              <a:rPr sz="1200" i="1" spc="20" dirty="0">
                <a:latin typeface="Verdana"/>
                <a:cs typeface="Verdana"/>
              </a:rPr>
              <a:t>ета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40" dirty="0">
                <a:latin typeface="Verdana"/>
                <a:cs typeface="Verdana"/>
              </a:rPr>
              <a:t>и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120" dirty="0">
                <a:latin typeface="Verdana"/>
                <a:cs typeface="Verdana"/>
              </a:rPr>
              <a:t>(</a:t>
            </a:r>
            <a:r>
              <a:rPr sz="1200" i="1" spc="-85" dirty="0">
                <a:latin typeface="Verdana"/>
                <a:cs typeface="Verdana"/>
              </a:rPr>
              <a:t>и</a:t>
            </a:r>
            <a:r>
              <a:rPr sz="1200" i="1" spc="-70" dirty="0">
                <a:latin typeface="Verdana"/>
                <a:cs typeface="Verdana"/>
              </a:rPr>
              <a:t>л</a:t>
            </a:r>
            <a:r>
              <a:rPr sz="1200" i="1" spc="-30" dirty="0">
                <a:latin typeface="Verdana"/>
                <a:cs typeface="Verdana"/>
              </a:rPr>
              <a:t>и</a:t>
            </a:r>
            <a:r>
              <a:rPr sz="1200" i="1" spc="-105" dirty="0">
                <a:latin typeface="Verdana"/>
                <a:cs typeface="Verdana"/>
              </a:rPr>
              <a:t>)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80" dirty="0">
                <a:latin typeface="Verdana"/>
                <a:cs typeface="Verdana"/>
              </a:rPr>
              <a:t>из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75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25" dirty="0">
                <a:latin typeface="Verdana"/>
                <a:cs typeface="Verdana"/>
              </a:rPr>
              <a:t>в </a:t>
            </a:r>
            <a:r>
              <a:rPr sz="1200" i="1" spc="-95" dirty="0">
                <a:latin typeface="Verdana"/>
                <a:cs typeface="Verdana"/>
              </a:rPr>
              <a:t> </a:t>
            </a:r>
            <a:r>
              <a:rPr sz="1200" i="1" spc="-30" dirty="0">
                <a:latin typeface="Verdana"/>
                <a:cs typeface="Verdana"/>
              </a:rPr>
              <a:t>субъектов </a:t>
            </a:r>
            <a:r>
              <a:rPr sz="1200" i="1" spc="30" dirty="0">
                <a:latin typeface="Verdana"/>
                <a:cs typeface="Verdana"/>
              </a:rPr>
              <a:t>Российской</a:t>
            </a:r>
            <a:r>
              <a:rPr sz="1200" i="1" spc="-130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Федерации;</a:t>
            </a:r>
            <a:endParaRPr sz="1200" dirty="0">
              <a:latin typeface="Verdana"/>
              <a:cs typeface="Verdana"/>
            </a:endParaRPr>
          </a:p>
          <a:p>
            <a:pPr marL="955675" marR="156210">
              <a:lnSpc>
                <a:spcPct val="100000"/>
              </a:lnSpc>
              <a:buFont typeface="Verdana"/>
              <a:buChar char="-"/>
              <a:tabLst>
                <a:tab pos="1049020" algn="l"/>
                <a:tab pos="1665605" algn="l"/>
                <a:tab pos="3139440" algn="l"/>
                <a:tab pos="4364990" algn="l"/>
                <a:tab pos="4749165" algn="l"/>
                <a:tab pos="5470525" algn="l"/>
              </a:tabLst>
            </a:pPr>
            <a:r>
              <a:rPr sz="1200" i="1" spc="-30" dirty="0">
                <a:latin typeface="Verdana"/>
                <a:cs typeface="Verdana"/>
              </a:rPr>
              <a:t>иные	</a:t>
            </a:r>
            <a:r>
              <a:rPr sz="1200" i="1" spc="125" dirty="0">
                <a:latin typeface="Verdana"/>
                <a:cs typeface="Verdana"/>
              </a:rPr>
              <a:t>м</a:t>
            </a:r>
            <a:r>
              <a:rPr sz="1200" i="1" spc="110" dirty="0">
                <a:latin typeface="Verdana"/>
                <a:cs typeface="Verdana"/>
              </a:rPr>
              <a:t>е</a:t>
            </a:r>
            <a:r>
              <a:rPr sz="1200" i="1" spc="25" dirty="0">
                <a:latin typeface="Verdana"/>
                <a:cs typeface="Verdana"/>
              </a:rPr>
              <a:t>ж</a:t>
            </a:r>
            <a:r>
              <a:rPr sz="1200" i="1" spc="10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dirty="0">
                <a:latin typeface="Verdana"/>
                <a:cs typeface="Verdana"/>
              </a:rPr>
              <a:t>дж</a:t>
            </a:r>
            <a:r>
              <a:rPr sz="1200" i="1" spc="5" dirty="0">
                <a:latin typeface="Verdana"/>
                <a:cs typeface="Verdana"/>
              </a:rPr>
              <a:t>е</a:t>
            </a:r>
            <a:r>
              <a:rPr sz="1200" i="1" spc="-75" dirty="0">
                <a:latin typeface="Verdana"/>
                <a:cs typeface="Verdana"/>
              </a:rPr>
              <a:t>тн</a:t>
            </a:r>
            <a:r>
              <a:rPr sz="1200" i="1" spc="-35" dirty="0">
                <a:latin typeface="Verdana"/>
                <a:cs typeface="Verdana"/>
              </a:rPr>
              <a:t>ы</a:t>
            </a:r>
            <a:r>
              <a:rPr sz="1200" i="1" spc="-25" dirty="0">
                <a:latin typeface="Verdana"/>
                <a:cs typeface="Verdana"/>
              </a:rPr>
              <a:t>е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20" dirty="0">
                <a:latin typeface="Verdana"/>
                <a:cs typeface="Verdana"/>
              </a:rPr>
              <a:t>тр</a:t>
            </a:r>
            <a:r>
              <a:rPr sz="1200" i="1" spc="90" dirty="0">
                <a:latin typeface="Verdana"/>
                <a:cs typeface="Verdana"/>
              </a:rPr>
              <a:t>а</a:t>
            </a:r>
            <a:r>
              <a:rPr sz="1200" i="1" spc="55" dirty="0">
                <a:latin typeface="Verdana"/>
                <a:cs typeface="Verdana"/>
              </a:rPr>
              <a:t>нс</a:t>
            </a:r>
            <a:r>
              <a:rPr sz="1200" i="1" spc="280" dirty="0">
                <a:latin typeface="Verdana"/>
                <a:cs typeface="Verdana"/>
              </a:rPr>
              <a:t>ф</a:t>
            </a:r>
            <a:r>
              <a:rPr sz="1200" i="1" spc="10" dirty="0">
                <a:latin typeface="Verdana"/>
                <a:cs typeface="Verdana"/>
              </a:rPr>
              <a:t>ер</a:t>
            </a:r>
            <a:r>
              <a:rPr sz="1200" i="1" dirty="0">
                <a:latin typeface="Verdana"/>
                <a:cs typeface="Verdana"/>
              </a:rPr>
              <a:t>т</a:t>
            </a:r>
            <a:r>
              <a:rPr sz="1200" i="1" spc="-114" dirty="0">
                <a:latin typeface="Verdana"/>
                <a:cs typeface="Verdana"/>
              </a:rPr>
              <a:t>ы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80" dirty="0">
                <a:latin typeface="Verdana"/>
                <a:cs typeface="Verdana"/>
              </a:rPr>
              <a:t>из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-60" dirty="0">
                <a:latin typeface="Verdana"/>
                <a:cs typeface="Verdana"/>
              </a:rPr>
              <a:t>других</a:t>
            </a:r>
            <a:r>
              <a:rPr sz="1200" i="1" dirty="0">
                <a:latin typeface="Verdana"/>
                <a:cs typeface="Verdana"/>
              </a:rPr>
              <a:t>	</a:t>
            </a:r>
            <a:r>
              <a:rPr sz="1200" i="1" spc="75" dirty="0">
                <a:latin typeface="Verdana"/>
                <a:cs typeface="Verdana"/>
              </a:rPr>
              <a:t>б</a:t>
            </a:r>
            <a:r>
              <a:rPr sz="1200" i="1" spc="-5" dirty="0">
                <a:latin typeface="Verdana"/>
                <a:cs typeface="Verdana"/>
              </a:rPr>
              <a:t>ю</a:t>
            </a:r>
            <a:r>
              <a:rPr sz="1200" i="1" spc="-25" dirty="0">
                <a:latin typeface="Verdana"/>
                <a:cs typeface="Verdana"/>
              </a:rPr>
              <a:t>дже</a:t>
            </a:r>
            <a:r>
              <a:rPr sz="1200" i="1" spc="-15" dirty="0">
                <a:latin typeface="Verdana"/>
                <a:cs typeface="Verdana"/>
              </a:rPr>
              <a:t>т</a:t>
            </a:r>
            <a:r>
              <a:rPr sz="1200" i="1" spc="45" dirty="0">
                <a:latin typeface="Verdana"/>
                <a:cs typeface="Verdana"/>
              </a:rPr>
              <a:t>о</a:t>
            </a:r>
            <a:r>
              <a:rPr sz="1200" i="1" spc="-125" dirty="0">
                <a:latin typeface="Verdana"/>
                <a:cs typeface="Verdana"/>
              </a:rPr>
              <a:t>в </a:t>
            </a:r>
            <a:r>
              <a:rPr sz="1200" i="1" spc="-95" dirty="0">
                <a:latin typeface="Verdana"/>
                <a:cs typeface="Verdana"/>
              </a:rPr>
              <a:t> </a:t>
            </a:r>
            <a:r>
              <a:rPr sz="1200" i="1" spc="-10" dirty="0">
                <a:latin typeface="Verdana"/>
                <a:cs typeface="Verdana"/>
              </a:rPr>
              <a:t>бюджетной </a:t>
            </a:r>
            <a:r>
              <a:rPr sz="1200" i="1" spc="40" dirty="0">
                <a:latin typeface="Verdana"/>
                <a:cs typeface="Verdana"/>
              </a:rPr>
              <a:t>системы </a:t>
            </a:r>
            <a:r>
              <a:rPr sz="1200" i="1" spc="30" dirty="0">
                <a:latin typeface="Verdana"/>
                <a:cs typeface="Verdana"/>
              </a:rPr>
              <a:t>Российской</a:t>
            </a:r>
            <a:r>
              <a:rPr sz="1200" i="1" spc="-240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Федерации;</a:t>
            </a:r>
            <a:endParaRPr sz="1200" dirty="0">
              <a:latin typeface="Verdana"/>
              <a:cs typeface="Verdana"/>
            </a:endParaRPr>
          </a:p>
          <a:p>
            <a:pPr marL="955675" marR="156210" algn="just">
              <a:lnSpc>
                <a:spcPct val="100000"/>
              </a:lnSpc>
            </a:pP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20" dirty="0">
                <a:latin typeface="Verdana"/>
                <a:cs typeface="Verdana"/>
              </a:rPr>
              <a:t>безвозмездные </a:t>
            </a:r>
            <a:r>
              <a:rPr sz="1200" i="1" spc="-35" dirty="0">
                <a:latin typeface="Verdana"/>
                <a:cs typeface="Verdana"/>
              </a:rPr>
              <a:t>поступления </a:t>
            </a:r>
            <a:r>
              <a:rPr sz="1200" i="1" spc="-20" dirty="0">
                <a:latin typeface="Verdana"/>
                <a:cs typeface="Verdana"/>
              </a:rPr>
              <a:t>от </a:t>
            </a:r>
            <a:r>
              <a:rPr sz="1200" i="1" spc="-15" dirty="0">
                <a:latin typeface="Verdana"/>
                <a:cs typeface="Verdana"/>
              </a:rPr>
              <a:t>физических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25" dirty="0">
                <a:latin typeface="Verdana"/>
                <a:cs typeface="Verdana"/>
              </a:rPr>
              <a:t>юридических </a:t>
            </a:r>
            <a:r>
              <a:rPr sz="1200" i="1" spc="-75" dirty="0">
                <a:latin typeface="Verdana"/>
                <a:cs typeface="Verdana"/>
              </a:rPr>
              <a:t>лиц,  </a:t>
            </a:r>
            <a:r>
              <a:rPr sz="1200" i="1" spc="-5" dirty="0">
                <a:latin typeface="Verdana"/>
                <a:cs typeface="Verdana"/>
              </a:rPr>
              <a:t>международных </a:t>
            </a:r>
            <a:r>
              <a:rPr sz="1200" i="1" spc="-10" dirty="0">
                <a:latin typeface="Verdana"/>
                <a:cs typeface="Verdana"/>
              </a:rPr>
              <a:t>организаций </a:t>
            </a:r>
            <a:r>
              <a:rPr sz="1200" i="1" spc="-40" dirty="0">
                <a:latin typeface="Verdana"/>
                <a:cs typeface="Verdana"/>
              </a:rPr>
              <a:t>и правительств </a:t>
            </a:r>
            <a:r>
              <a:rPr sz="1200" i="1" spc="-10" dirty="0">
                <a:latin typeface="Verdana"/>
                <a:cs typeface="Verdana"/>
              </a:rPr>
              <a:t>иностранных  </a:t>
            </a:r>
            <a:r>
              <a:rPr sz="1200" i="1" spc="-15" dirty="0">
                <a:latin typeface="Verdana"/>
                <a:cs typeface="Verdana"/>
              </a:rPr>
              <a:t>государств,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40" dirty="0">
                <a:latin typeface="Verdana"/>
                <a:cs typeface="Verdana"/>
              </a:rPr>
              <a:t>том </a:t>
            </a:r>
            <a:r>
              <a:rPr sz="1200" i="1" spc="-25" dirty="0">
                <a:latin typeface="Verdana"/>
                <a:cs typeface="Verdana"/>
              </a:rPr>
              <a:t>числе </a:t>
            </a:r>
            <a:r>
              <a:rPr sz="1200" i="1" spc="-20" dirty="0">
                <a:latin typeface="Verdana"/>
                <a:cs typeface="Verdana"/>
              </a:rPr>
              <a:t>добровольные </a:t>
            </a:r>
            <a:r>
              <a:rPr sz="1200" i="1" spc="-30" dirty="0">
                <a:latin typeface="Verdana"/>
                <a:cs typeface="Verdana"/>
              </a:rPr>
              <a:t>пожертвования</a:t>
            </a:r>
            <a:r>
              <a:rPr sz="1200" i="1" spc="-26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3BB7B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236D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6" y="1728470"/>
            <a:ext cx="412115" cy="1775460"/>
          </a:xfrm>
          <a:custGeom>
            <a:avLst/>
            <a:gdLst/>
            <a:ahLst/>
            <a:cxnLst/>
            <a:rect l="l" t="t" r="r" b="b"/>
            <a:pathLst>
              <a:path w="412115" h="1775460">
                <a:moveTo>
                  <a:pt x="0" y="1775460"/>
                </a:moveTo>
                <a:lnTo>
                  <a:pt x="412114" y="1775460"/>
                </a:lnTo>
                <a:lnTo>
                  <a:pt x="412114" y="0"/>
                </a:lnTo>
                <a:lnTo>
                  <a:pt x="0" y="0"/>
                </a:lnTo>
                <a:lnTo>
                  <a:pt x="0" y="1775460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27215" y="1323339"/>
            <a:ext cx="1082040" cy="405130"/>
          </a:xfrm>
          <a:custGeom>
            <a:avLst/>
            <a:gdLst/>
            <a:ahLst/>
            <a:cxnLst/>
            <a:rect l="l" t="t" r="r" b="b"/>
            <a:pathLst>
              <a:path w="1082040" h="405130">
                <a:moveTo>
                  <a:pt x="0" y="405129"/>
                </a:moveTo>
                <a:lnTo>
                  <a:pt x="1082039" y="405129"/>
                </a:lnTo>
                <a:lnTo>
                  <a:pt x="1082039" y="0"/>
                </a:lnTo>
                <a:lnTo>
                  <a:pt x="0" y="0"/>
                </a:lnTo>
                <a:lnTo>
                  <a:pt x="0" y="405129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986789" y="358266"/>
            <a:ext cx="6658609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27630" algn="l"/>
              </a:tabLst>
            </a:pPr>
            <a:r>
              <a:rPr spc="-555" dirty="0">
                <a:solidFill>
                  <a:srgbClr val="FF9900"/>
                </a:solidFill>
              </a:rPr>
              <a:t>ГЛАВНЫЙ	</a:t>
            </a:r>
            <a:r>
              <a:rPr spc="-415" dirty="0">
                <a:solidFill>
                  <a:srgbClr val="FF9900"/>
                </a:solidFill>
              </a:rPr>
              <a:t>АДМИНИСТРАТОР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986788" y="905383"/>
            <a:ext cx="245872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225" dirty="0">
                <a:solidFill>
                  <a:srgbClr val="FF9900"/>
                </a:solidFill>
                <a:latin typeface="Verdana"/>
                <a:cs typeface="Verdana"/>
              </a:rPr>
              <a:t>ДОХОДОВ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FF9900"/>
                </a:solidFill>
                <a:latin typeface="Verdana"/>
                <a:cs typeface="Verdana"/>
              </a:rPr>
              <a:t>7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611557" y="2492883"/>
            <a:ext cx="6409055" cy="1944370"/>
          </a:xfrm>
          <a:custGeom>
            <a:avLst/>
            <a:gdLst/>
            <a:ahLst/>
            <a:cxnLst/>
            <a:rect l="l" t="t" r="r" b="b"/>
            <a:pathLst>
              <a:path w="6409055" h="1944370">
                <a:moveTo>
                  <a:pt x="0" y="1944243"/>
                </a:moveTo>
                <a:lnTo>
                  <a:pt x="6408674" y="1944243"/>
                </a:lnTo>
                <a:lnTo>
                  <a:pt x="6408674" y="0"/>
                </a:lnTo>
                <a:lnTo>
                  <a:pt x="0" y="0"/>
                </a:lnTo>
                <a:lnTo>
                  <a:pt x="0" y="1944243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46772" y="2605532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1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1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26783" y="2745549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554607" y="1458848"/>
            <a:ext cx="7089140" cy="283603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445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10" dirty="0">
                <a:latin typeface="Verdana"/>
                <a:cs typeface="Verdana"/>
              </a:rPr>
              <a:t>орган </a:t>
            </a:r>
            <a:r>
              <a:rPr sz="1600" spc="-40" dirty="0">
                <a:latin typeface="Verdana"/>
                <a:cs typeface="Verdana"/>
              </a:rPr>
              <a:t>власти </a:t>
            </a:r>
            <a:r>
              <a:rPr sz="1600" spc="-5" dirty="0">
                <a:latin typeface="Verdana"/>
                <a:cs typeface="Verdana"/>
              </a:rPr>
              <a:t>либо </a:t>
            </a:r>
            <a:r>
              <a:rPr sz="1600" spc="-60" dirty="0">
                <a:latin typeface="Verdana"/>
                <a:cs typeface="Verdana"/>
              </a:rPr>
              <a:t>иная </a:t>
            </a:r>
            <a:r>
              <a:rPr sz="1600" spc="-40" dirty="0">
                <a:latin typeface="Verdana"/>
                <a:cs typeface="Verdana"/>
              </a:rPr>
              <a:t>организация, </a:t>
            </a:r>
            <a:r>
              <a:rPr sz="1600" spc="-5" dirty="0">
                <a:latin typeface="Verdana"/>
                <a:cs typeface="Verdana"/>
              </a:rPr>
              <a:t>определенные </a:t>
            </a:r>
            <a:r>
              <a:rPr sz="1600" spc="25" dirty="0">
                <a:latin typeface="Verdana"/>
                <a:cs typeface="Verdana"/>
              </a:rPr>
              <a:t>законом  </a:t>
            </a:r>
            <a:r>
              <a:rPr sz="1600" spc="35" dirty="0">
                <a:latin typeface="Verdana"/>
                <a:cs typeface="Verdana"/>
              </a:rPr>
              <a:t>(решением)</a:t>
            </a:r>
            <a:r>
              <a:rPr sz="1600" spc="630" dirty="0">
                <a:latin typeface="Verdana"/>
                <a:cs typeface="Verdana"/>
              </a:rPr>
              <a:t> </a:t>
            </a:r>
            <a:r>
              <a:rPr sz="1600" spc="70" dirty="0">
                <a:latin typeface="Verdana"/>
                <a:cs typeface="Verdana"/>
              </a:rPr>
              <a:t>о </a:t>
            </a:r>
            <a:r>
              <a:rPr sz="1600" spc="-5" dirty="0">
                <a:latin typeface="Verdana"/>
                <a:cs typeface="Verdana"/>
              </a:rPr>
              <a:t>бюджете </a:t>
            </a:r>
            <a:r>
              <a:rPr sz="1600" spc="-45" dirty="0">
                <a:latin typeface="Verdana"/>
                <a:cs typeface="Verdana"/>
              </a:rPr>
              <a:t>и </a:t>
            </a:r>
            <a:r>
              <a:rPr sz="1600" spc="75" dirty="0">
                <a:latin typeface="Verdana"/>
                <a:cs typeface="Verdana"/>
              </a:rPr>
              <a:t>имеющие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80" dirty="0">
                <a:latin typeface="Verdana"/>
                <a:cs typeface="Verdana"/>
              </a:rPr>
              <a:t>своем </a:t>
            </a:r>
            <a:r>
              <a:rPr sz="1600" spc="-35" dirty="0">
                <a:latin typeface="Verdana"/>
                <a:cs typeface="Verdana"/>
              </a:rPr>
              <a:t>ведении  </a:t>
            </a:r>
            <a:r>
              <a:rPr sz="1600" spc="15" dirty="0">
                <a:latin typeface="Verdana"/>
                <a:cs typeface="Verdana"/>
              </a:rPr>
              <a:t>администраторов </a:t>
            </a:r>
            <a:r>
              <a:rPr sz="1600" spc="-35" dirty="0">
                <a:latin typeface="Verdana"/>
                <a:cs typeface="Verdana"/>
              </a:rPr>
              <a:t>доходов</a:t>
            </a:r>
            <a:r>
              <a:rPr sz="1600" spc="-240" dirty="0">
                <a:latin typeface="Verdana"/>
                <a:cs typeface="Verdana"/>
              </a:rPr>
              <a:t> </a:t>
            </a:r>
            <a:r>
              <a:rPr sz="1600" dirty="0">
                <a:latin typeface="Verdana"/>
                <a:cs typeface="Verdana"/>
              </a:rPr>
              <a:t>бюджета</a:t>
            </a: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 dirty="0">
              <a:latin typeface="Trebuchet MS"/>
              <a:cs typeface="Trebuchet MS"/>
            </a:endParaRPr>
          </a:p>
          <a:p>
            <a:pPr marL="12700" marR="1778000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-10" dirty="0">
                <a:latin typeface="Verdana"/>
                <a:cs typeface="Verdana"/>
              </a:rPr>
              <a:t>определенный </a:t>
            </a:r>
            <a:r>
              <a:rPr sz="1200" i="1" spc="20" dirty="0">
                <a:latin typeface="Verdana"/>
                <a:cs typeface="Verdana"/>
              </a:rPr>
              <a:t>законом (решением) </a:t>
            </a:r>
            <a:r>
              <a:rPr sz="1200" i="1" spc="55" dirty="0">
                <a:latin typeface="Verdana"/>
                <a:cs typeface="Verdana"/>
              </a:rPr>
              <a:t>о </a:t>
            </a:r>
            <a:r>
              <a:rPr sz="1200" i="1" spc="5" dirty="0">
                <a:latin typeface="Verdana"/>
                <a:cs typeface="Verdana"/>
              </a:rPr>
              <a:t>бюджете орган  </a:t>
            </a: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30" dirty="0">
                <a:latin typeface="Verdana"/>
                <a:cs typeface="Verdana"/>
              </a:rPr>
              <a:t>власти </a:t>
            </a:r>
            <a:r>
              <a:rPr sz="1200" i="1" spc="-20" dirty="0">
                <a:latin typeface="Verdana"/>
                <a:cs typeface="Verdana"/>
              </a:rPr>
              <a:t>(государственный </a:t>
            </a:r>
            <a:r>
              <a:rPr sz="1200" i="1" spc="-30" dirty="0">
                <a:latin typeface="Verdana"/>
                <a:cs typeface="Verdana"/>
              </a:rPr>
              <a:t>орган),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spc="25" dirty="0">
                <a:latin typeface="Verdana"/>
                <a:cs typeface="Verdana"/>
              </a:rPr>
              <a:t>местного  </a:t>
            </a:r>
            <a:r>
              <a:rPr sz="1200" i="1" spc="-5" dirty="0">
                <a:latin typeface="Verdana"/>
                <a:cs typeface="Verdana"/>
              </a:rPr>
              <a:t>самоуправления,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spc="35" dirty="0">
                <a:latin typeface="Verdana"/>
                <a:cs typeface="Verdana"/>
              </a:rPr>
              <a:t>местной </a:t>
            </a:r>
            <a:r>
              <a:rPr sz="1200" i="1" spc="10" dirty="0">
                <a:latin typeface="Verdana"/>
                <a:cs typeface="Verdana"/>
              </a:rPr>
              <a:t>администрации, </a:t>
            </a:r>
            <a:r>
              <a:rPr sz="1200" i="1" spc="5" dirty="0">
                <a:latin typeface="Verdana"/>
                <a:cs typeface="Verdana"/>
              </a:rPr>
              <a:t>орган  </a:t>
            </a:r>
            <a:r>
              <a:rPr sz="1200" i="1" spc="-40" dirty="0">
                <a:latin typeface="Verdana"/>
                <a:cs typeface="Verdana"/>
              </a:rPr>
              <a:t>управления </a:t>
            </a:r>
            <a:r>
              <a:rPr sz="1200" i="1" dirty="0">
                <a:latin typeface="Verdana"/>
                <a:cs typeface="Verdana"/>
              </a:rPr>
              <a:t>государственным </a:t>
            </a:r>
            <a:r>
              <a:rPr sz="1200" i="1" spc="-15" dirty="0">
                <a:latin typeface="Verdana"/>
                <a:cs typeface="Verdana"/>
              </a:rPr>
              <a:t>внебюджетным </a:t>
            </a:r>
            <a:r>
              <a:rPr sz="1200" i="1" spc="50" dirty="0">
                <a:latin typeface="Verdana"/>
                <a:cs typeface="Verdana"/>
              </a:rPr>
              <a:t>фондом,  </a:t>
            </a:r>
            <a:r>
              <a:rPr sz="1200" i="1" spc="-40" dirty="0">
                <a:latin typeface="Verdana"/>
                <a:cs typeface="Verdana"/>
              </a:rPr>
              <a:t>Центральный </a:t>
            </a:r>
            <a:r>
              <a:rPr sz="1200" i="1" spc="10" dirty="0">
                <a:latin typeface="Verdana"/>
                <a:cs typeface="Verdana"/>
              </a:rPr>
              <a:t>банк </a:t>
            </a:r>
            <a:r>
              <a:rPr sz="1200" i="1" spc="30" dirty="0">
                <a:latin typeface="Verdana"/>
                <a:cs typeface="Verdana"/>
              </a:rPr>
              <a:t>Российской </a:t>
            </a:r>
            <a:r>
              <a:rPr sz="1200" i="1" spc="5" dirty="0">
                <a:latin typeface="Verdana"/>
                <a:cs typeface="Verdana"/>
              </a:rPr>
              <a:t>Федерации, </a:t>
            </a:r>
            <a:r>
              <a:rPr sz="1200" i="1" spc="-35" dirty="0">
                <a:latin typeface="Verdana"/>
                <a:cs typeface="Verdana"/>
              </a:rPr>
              <a:t>иная </a:t>
            </a:r>
            <a:r>
              <a:rPr sz="1200" i="1" spc="-30" dirty="0">
                <a:latin typeface="Verdana"/>
                <a:cs typeface="Verdana"/>
              </a:rPr>
              <a:t>организация,  </a:t>
            </a:r>
            <a:r>
              <a:rPr sz="1200" i="1" spc="45" dirty="0">
                <a:latin typeface="Verdana"/>
                <a:cs typeface="Verdana"/>
              </a:rPr>
              <a:t>имеющие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60" dirty="0">
                <a:latin typeface="Verdana"/>
                <a:cs typeface="Verdana"/>
              </a:rPr>
              <a:t>своем </a:t>
            </a:r>
            <a:r>
              <a:rPr sz="1200" i="1" spc="-25" dirty="0">
                <a:latin typeface="Verdana"/>
                <a:cs typeface="Verdana"/>
              </a:rPr>
              <a:t>ведении </a:t>
            </a:r>
            <a:r>
              <a:rPr sz="1200" i="1" spc="15" dirty="0">
                <a:latin typeface="Verdana"/>
                <a:cs typeface="Verdana"/>
              </a:rPr>
              <a:t>администраторов </a:t>
            </a:r>
            <a:r>
              <a:rPr sz="1200" i="1" spc="-30" dirty="0">
                <a:latin typeface="Verdana"/>
                <a:cs typeface="Verdana"/>
              </a:rPr>
              <a:t>доходов </a:t>
            </a:r>
            <a:r>
              <a:rPr sz="1200" i="1" spc="10" dirty="0">
                <a:latin typeface="Verdana"/>
                <a:cs typeface="Verdana"/>
              </a:rPr>
              <a:t>бюджета </a:t>
            </a:r>
            <a:r>
              <a:rPr sz="1200" i="1" spc="-40" dirty="0">
                <a:latin typeface="Verdana"/>
                <a:cs typeface="Verdana"/>
              </a:rPr>
              <a:t>и  </a:t>
            </a:r>
            <a:r>
              <a:rPr sz="1200" i="1" spc="-75" dirty="0">
                <a:latin typeface="Verdana"/>
                <a:cs typeface="Verdana"/>
              </a:rPr>
              <a:t>или) </a:t>
            </a:r>
            <a:r>
              <a:rPr sz="1200" i="1" spc="-50" dirty="0">
                <a:latin typeface="Verdana"/>
                <a:cs typeface="Verdana"/>
              </a:rPr>
              <a:t>являющиеся </a:t>
            </a:r>
            <a:r>
              <a:rPr sz="1200" i="1" spc="35" dirty="0">
                <a:latin typeface="Verdana"/>
                <a:cs typeface="Verdana"/>
              </a:rPr>
              <a:t>администраторами </a:t>
            </a:r>
            <a:r>
              <a:rPr sz="1200" i="1" spc="-30" dirty="0">
                <a:latin typeface="Verdana"/>
                <a:cs typeface="Verdana"/>
              </a:rPr>
              <a:t>доходов </a:t>
            </a:r>
            <a:r>
              <a:rPr sz="1200" i="1" spc="-5" dirty="0">
                <a:latin typeface="Verdana"/>
                <a:cs typeface="Verdana"/>
              </a:rPr>
              <a:t>бюджета, </a:t>
            </a:r>
            <a:r>
              <a:rPr sz="1200" i="1" spc="10" dirty="0">
                <a:latin typeface="Verdana"/>
                <a:cs typeface="Verdana"/>
              </a:rPr>
              <a:t>если иное  </a:t>
            </a:r>
            <a:r>
              <a:rPr sz="1200" i="1" spc="15" dirty="0">
                <a:latin typeface="Verdana"/>
                <a:cs typeface="Verdana"/>
              </a:rPr>
              <a:t>не</a:t>
            </a:r>
            <a:r>
              <a:rPr sz="1200" i="1" spc="-100" dirty="0">
                <a:latin typeface="Verdana"/>
                <a:cs typeface="Verdana"/>
              </a:rPr>
              <a:t> </a:t>
            </a:r>
            <a:r>
              <a:rPr sz="1200" i="1" spc="-10" dirty="0">
                <a:latin typeface="Verdana"/>
                <a:cs typeface="Verdana"/>
              </a:rPr>
              <a:t>установлено</a:t>
            </a:r>
            <a:r>
              <a:rPr sz="1200" i="1" spc="-60" dirty="0">
                <a:latin typeface="Verdana"/>
                <a:cs typeface="Verdana"/>
              </a:rPr>
              <a:t> </a:t>
            </a:r>
            <a:r>
              <a:rPr sz="1200" i="1" spc="-30" dirty="0">
                <a:latin typeface="Verdana"/>
                <a:cs typeface="Verdana"/>
              </a:rPr>
              <a:t>Бюджетным</a:t>
            </a:r>
            <a:r>
              <a:rPr sz="1200" i="1" spc="-70" dirty="0">
                <a:latin typeface="Verdana"/>
                <a:cs typeface="Verdana"/>
              </a:rPr>
              <a:t> </a:t>
            </a:r>
            <a:r>
              <a:rPr sz="1200" i="1" spc="30" dirty="0">
                <a:latin typeface="Verdana"/>
                <a:cs typeface="Verdana"/>
              </a:rPr>
              <a:t>кодексом</a:t>
            </a:r>
            <a:r>
              <a:rPr sz="1200" i="1" spc="-65" dirty="0">
                <a:latin typeface="Verdana"/>
                <a:cs typeface="Verdana"/>
              </a:rPr>
              <a:t> </a:t>
            </a:r>
            <a:r>
              <a:rPr sz="1200" i="1" spc="30" dirty="0">
                <a:latin typeface="Verdana"/>
                <a:cs typeface="Verdana"/>
              </a:rPr>
              <a:t>Российской</a:t>
            </a:r>
            <a:r>
              <a:rPr sz="1200" i="1" spc="-55" dirty="0">
                <a:latin typeface="Verdana"/>
                <a:cs typeface="Verdana"/>
              </a:rPr>
              <a:t> </a:t>
            </a:r>
            <a:r>
              <a:rPr sz="1200" i="1" spc="15" dirty="0">
                <a:latin typeface="Verdana"/>
                <a:cs typeface="Verdana"/>
              </a:rPr>
              <a:t>Федерации</a:t>
            </a:r>
            <a:r>
              <a:rPr sz="1200" i="1" spc="-8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 dirty="0">
              <a:latin typeface="Verdana"/>
              <a:cs typeface="Verdan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6" y="1728470"/>
            <a:ext cx="412115" cy="1775460"/>
          </a:xfrm>
          <a:custGeom>
            <a:avLst/>
            <a:gdLst/>
            <a:ahLst/>
            <a:cxnLst/>
            <a:rect l="l" t="t" r="r" b="b"/>
            <a:pathLst>
              <a:path w="412115" h="1775460">
                <a:moveTo>
                  <a:pt x="0" y="1775460"/>
                </a:moveTo>
                <a:lnTo>
                  <a:pt x="412114" y="1775460"/>
                </a:lnTo>
                <a:lnTo>
                  <a:pt x="412114" y="0"/>
                </a:lnTo>
                <a:lnTo>
                  <a:pt x="0" y="0"/>
                </a:lnTo>
                <a:lnTo>
                  <a:pt x="0" y="1775460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27215" y="1323339"/>
            <a:ext cx="1082040" cy="405130"/>
          </a:xfrm>
          <a:custGeom>
            <a:avLst/>
            <a:gdLst/>
            <a:ahLst/>
            <a:cxnLst/>
            <a:rect l="l" t="t" r="r" b="b"/>
            <a:pathLst>
              <a:path w="1082040" h="405130">
                <a:moveTo>
                  <a:pt x="0" y="405129"/>
                </a:moveTo>
                <a:lnTo>
                  <a:pt x="1082039" y="405129"/>
                </a:lnTo>
                <a:lnTo>
                  <a:pt x="1082039" y="0"/>
                </a:lnTo>
                <a:lnTo>
                  <a:pt x="0" y="0"/>
                </a:lnTo>
                <a:lnTo>
                  <a:pt x="0" y="405129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FF9900"/>
                </a:solidFill>
                <a:latin typeface="Verdana"/>
                <a:cs typeface="Verdana"/>
              </a:rPr>
              <a:t>8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631825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5" dirty="0">
                <a:solidFill>
                  <a:srgbClr val="FF9900"/>
                </a:solidFill>
              </a:rPr>
              <a:t>ГЛАВНЫЙ</a:t>
            </a:r>
            <a:r>
              <a:rPr spc="-275" dirty="0">
                <a:solidFill>
                  <a:srgbClr val="FF9900"/>
                </a:solidFill>
              </a:rPr>
              <a:t> </a:t>
            </a:r>
            <a:r>
              <a:rPr spc="-415" dirty="0">
                <a:solidFill>
                  <a:srgbClr val="FF9900"/>
                </a:solidFill>
              </a:rPr>
              <a:t>АДМИНИСТРАТОР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86788" y="906908"/>
            <a:ext cx="4900931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440" dirty="0">
                <a:solidFill>
                  <a:srgbClr val="FF9900"/>
                </a:solidFill>
                <a:latin typeface="Verdana"/>
                <a:cs typeface="Verdana"/>
              </a:rPr>
              <a:t>ИСТОЧНИКОВ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</a:pPr>
            <a:r>
              <a:rPr sz="3600" b="1" spc="-450" dirty="0">
                <a:solidFill>
                  <a:srgbClr val="FF9900"/>
                </a:solidFill>
                <a:latin typeface="Verdana"/>
                <a:cs typeface="Verdana"/>
              </a:rPr>
              <a:t>ФИНАНСИРОВАНИЯ  </a:t>
            </a:r>
            <a:r>
              <a:rPr sz="3600" b="1" spc="-520" dirty="0">
                <a:solidFill>
                  <a:srgbClr val="FF9900"/>
                </a:solidFill>
                <a:latin typeface="Verdana"/>
                <a:cs typeface="Verdana"/>
              </a:rPr>
              <a:t>ДЕФИЦИТА</a:t>
            </a:r>
            <a:r>
              <a:rPr sz="3600" b="1" spc="-280" dirty="0">
                <a:solidFill>
                  <a:srgbClr val="FF9900"/>
                </a:solidFill>
                <a:latin typeface="Verdana"/>
                <a:cs typeface="Verdana"/>
              </a:rPr>
              <a:t> </a:t>
            </a:r>
            <a:r>
              <a:rPr sz="3600" b="1" spc="-515" dirty="0">
                <a:solidFill>
                  <a:srgbClr val="FF9900"/>
                </a:solidFill>
                <a:latin typeface="Verdana"/>
                <a:cs typeface="Verdana"/>
              </a:rPr>
              <a:t>БЮДЖЕТА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9" y="2556129"/>
            <a:ext cx="6657340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10" dirty="0">
                <a:latin typeface="Verdana"/>
                <a:cs typeface="Verdana"/>
              </a:rPr>
              <a:t>орган </a:t>
            </a:r>
            <a:r>
              <a:rPr sz="1600" spc="-40" dirty="0">
                <a:latin typeface="Verdana"/>
                <a:cs typeface="Verdana"/>
              </a:rPr>
              <a:t>власти </a:t>
            </a:r>
            <a:r>
              <a:rPr sz="1600" spc="-5" dirty="0">
                <a:latin typeface="Verdana"/>
                <a:cs typeface="Verdana"/>
              </a:rPr>
              <a:t>либо </a:t>
            </a:r>
            <a:r>
              <a:rPr sz="1600" spc="-60" dirty="0">
                <a:latin typeface="Verdana"/>
                <a:cs typeface="Verdana"/>
              </a:rPr>
              <a:t>иная </a:t>
            </a:r>
            <a:r>
              <a:rPr sz="1600" spc="-40" dirty="0">
                <a:latin typeface="Verdana"/>
                <a:cs typeface="Verdana"/>
              </a:rPr>
              <a:t>организация, </a:t>
            </a:r>
            <a:r>
              <a:rPr sz="1600" spc="-5" dirty="0">
                <a:latin typeface="Verdana"/>
                <a:cs typeface="Verdana"/>
              </a:rPr>
              <a:t>определенные </a:t>
            </a:r>
            <a:r>
              <a:rPr sz="1600" spc="25" dirty="0">
                <a:latin typeface="Verdana"/>
                <a:cs typeface="Verdana"/>
              </a:rPr>
              <a:t>законом  </a:t>
            </a:r>
            <a:r>
              <a:rPr sz="1600" spc="30" dirty="0">
                <a:latin typeface="Verdana"/>
                <a:cs typeface="Verdana"/>
              </a:rPr>
              <a:t>(решением) </a:t>
            </a:r>
            <a:r>
              <a:rPr sz="1600" spc="75" dirty="0">
                <a:latin typeface="Verdana"/>
                <a:cs typeface="Verdana"/>
              </a:rPr>
              <a:t>о </a:t>
            </a:r>
            <a:r>
              <a:rPr sz="1600" spc="-5" dirty="0">
                <a:latin typeface="Verdana"/>
                <a:cs typeface="Verdana"/>
              </a:rPr>
              <a:t>бюджете </a:t>
            </a:r>
            <a:r>
              <a:rPr sz="1600" spc="-40" dirty="0">
                <a:latin typeface="Verdana"/>
                <a:cs typeface="Verdana"/>
              </a:rPr>
              <a:t>и </a:t>
            </a:r>
            <a:r>
              <a:rPr sz="1600" spc="75" dirty="0">
                <a:latin typeface="Verdana"/>
                <a:cs typeface="Verdana"/>
              </a:rPr>
              <a:t>имеющие </a:t>
            </a:r>
            <a:r>
              <a:rPr sz="1600" spc="-204" dirty="0">
                <a:latin typeface="Verdana"/>
                <a:cs typeface="Verdana"/>
              </a:rPr>
              <a:t>в </a:t>
            </a:r>
            <a:r>
              <a:rPr sz="1600" spc="80" dirty="0">
                <a:latin typeface="Verdana"/>
                <a:cs typeface="Verdana"/>
              </a:rPr>
              <a:t>своем </a:t>
            </a:r>
            <a:r>
              <a:rPr sz="1600" spc="-35" dirty="0">
                <a:latin typeface="Verdana"/>
                <a:cs typeface="Verdana"/>
              </a:rPr>
              <a:t>ведении  </a:t>
            </a:r>
            <a:r>
              <a:rPr sz="1600" spc="15" dirty="0">
                <a:latin typeface="Verdana"/>
                <a:cs typeface="Verdana"/>
              </a:rPr>
              <a:t>администраторов </a:t>
            </a:r>
            <a:r>
              <a:rPr sz="1600" spc="-60" dirty="0">
                <a:latin typeface="Verdana"/>
                <a:cs typeface="Verdana"/>
              </a:rPr>
              <a:t>источников </a:t>
            </a:r>
            <a:r>
              <a:rPr sz="1600" spc="10" dirty="0">
                <a:latin typeface="Verdana"/>
                <a:cs typeface="Verdana"/>
              </a:rPr>
              <a:t>финансирования  </a:t>
            </a:r>
            <a:r>
              <a:rPr sz="1600" spc="35" dirty="0">
                <a:latin typeface="Verdana"/>
                <a:cs typeface="Verdana"/>
              </a:rPr>
              <a:t>дефицита  </a:t>
            </a:r>
            <a:r>
              <a:rPr sz="1600" dirty="0">
                <a:latin typeface="Verdana"/>
                <a:cs typeface="Verdana"/>
              </a:rPr>
              <a:t>бюджета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1557" y="4005034"/>
            <a:ext cx="6409055" cy="1872614"/>
          </a:xfrm>
          <a:custGeom>
            <a:avLst/>
            <a:gdLst/>
            <a:ahLst/>
            <a:cxnLst/>
            <a:rect l="l" t="t" r="r" b="b"/>
            <a:pathLst>
              <a:path w="6409055" h="1872614">
                <a:moveTo>
                  <a:pt x="0" y="1872233"/>
                </a:moveTo>
                <a:lnTo>
                  <a:pt x="6408674" y="1872233"/>
                </a:lnTo>
                <a:lnTo>
                  <a:pt x="6408674" y="0"/>
                </a:lnTo>
                <a:lnTo>
                  <a:pt x="0" y="0"/>
                </a:lnTo>
                <a:lnTo>
                  <a:pt x="0" y="1872233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46772" y="4117721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8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7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0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7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8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 dirty="0">
              <a:solidFill>
                <a:srgbClr val="FF9900"/>
              </a:solidFill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26783" y="4257738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1557" y="4107943"/>
            <a:ext cx="6409055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55675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955675" marR="154305" algn="just">
              <a:lnSpc>
                <a:spcPct val="100000"/>
              </a:lnSpc>
            </a:pPr>
            <a:r>
              <a:rPr sz="1200" i="1" spc="-30" dirty="0">
                <a:latin typeface="Verdana"/>
                <a:cs typeface="Verdana"/>
              </a:rPr>
              <a:t>«определенный </a:t>
            </a:r>
            <a:r>
              <a:rPr sz="1200" i="1" spc="20" dirty="0">
                <a:latin typeface="Verdana"/>
                <a:cs typeface="Verdana"/>
              </a:rPr>
              <a:t>законом (решением) </a:t>
            </a:r>
            <a:r>
              <a:rPr sz="1200" i="1" spc="55" dirty="0">
                <a:latin typeface="Verdana"/>
                <a:cs typeface="Verdana"/>
              </a:rPr>
              <a:t>о </a:t>
            </a:r>
            <a:r>
              <a:rPr sz="1200" i="1" spc="5" dirty="0">
                <a:latin typeface="Verdana"/>
                <a:cs typeface="Verdana"/>
              </a:rPr>
              <a:t>бюджете орган  </a:t>
            </a: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30" dirty="0">
                <a:latin typeface="Verdana"/>
                <a:cs typeface="Verdana"/>
              </a:rPr>
              <a:t>власти </a:t>
            </a:r>
            <a:r>
              <a:rPr sz="1200" i="1" spc="-20" dirty="0">
                <a:latin typeface="Verdana"/>
                <a:cs typeface="Verdana"/>
              </a:rPr>
              <a:t>(государственный </a:t>
            </a:r>
            <a:r>
              <a:rPr sz="1200" i="1" spc="-30" dirty="0">
                <a:latin typeface="Verdana"/>
                <a:cs typeface="Verdana"/>
              </a:rPr>
              <a:t>орган),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spc="25" dirty="0">
                <a:latin typeface="Verdana"/>
                <a:cs typeface="Verdana"/>
              </a:rPr>
              <a:t>местного  </a:t>
            </a:r>
            <a:r>
              <a:rPr sz="1200" i="1" spc="-5" dirty="0">
                <a:latin typeface="Verdana"/>
                <a:cs typeface="Verdana"/>
              </a:rPr>
              <a:t>самоуправления,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spc="35" dirty="0">
                <a:latin typeface="Verdana"/>
                <a:cs typeface="Verdana"/>
              </a:rPr>
              <a:t>местной </a:t>
            </a:r>
            <a:r>
              <a:rPr sz="1200" i="1" spc="10" dirty="0">
                <a:latin typeface="Verdana"/>
                <a:cs typeface="Verdana"/>
              </a:rPr>
              <a:t>администрации, 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spc="-40" dirty="0">
                <a:latin typeface="Verdana"/>
                <a:cs typeface="Verdana"/>
              </a:rPr>
              <a:t>управления </a:t>
            </a:r>
            <a:r>
              <a:rPr sz="1200" i="1" dirty="0">
                <a:latin typeface="Verdana"/>
                <a:cs typeface="Verdana"/>
              </a:rPr>
              <a:t>государственным </a:t>
            </a:r>
            <a:r>
              <a:rPr sz="1200" i="1" spc="-10" dirty="0">
                <a:latin typeface="Verdana"/>
                <a:cs typeface="Verdana"/>
              </a:rPr>
              <a:t>внебюджетным </a:t>
            </a:r>
            <a:r>
              <a:rPr sz="1200" i="1" spc="55" dirty="0">
                <a:latin typeface="Verdana"/>
                <a:cs typeface="Verdana"/>
              </a:rPr>
              <a:t>фондом, </a:t>
            </a:r>
            <a:r>
              <a:rPr sz="1200" i="1" spc="-35" dirty="0">
                <a:latin typeface="Verdana"/>
                <a:cs typeface="Verdana"/>
              </a:rPr>
              <a:t>иная  </a:t>
            </a:r>
            <a:r>
              <a:rPr sz="1200" i="1" spc="-30" dirty="0">
                <a:latin typeface="Verdana"/>
                <a:cs typeface="Verdana"/>
              </a:rPr>
              <a:t>организация, </a:t>
            </a:r>
            <a:r>
              <a:rPr sz="1200" i="1" spc="45" dirty="0">
                <a:latin typeface="Verdana"/>
                <a:cs typeface="Verdana"/>
              </a:rPr>
              <a:t>имеющие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60" dirty="0">
                <a:latin typeface="Verdana"/>
                <a:cs typeface="Verdana"/>
              </a:rPr>
              <a:t>своем </a:t>
            </a:r>
            <a:r>
              <a:rPr sz="1200" i="1" spc="-25" dirty="0">
                <a:latin typeface="Verdana"/>
                <a:cs typeface="Verdana"/>
              </a:rPr>
              <a:t>ведении </a:t>
            </a:r>
            <a:r>
              <a:rPr sz="1200" i="1" spc="15" dirty="0">
                <a:latin typeface="Verdana"/>
                <a:cs typeface="Verdana"/>
              </a:rPr>
              <a:t>администраторов  </a:t>
            </a:r>
            <a:r>
              <a:rPr sz="1200" i="1" spc="-40" dirty="0">
                <a:latin typeface="Verdana"/>
                <a:cs typeface="Verdana"/>
              </a:rPr>
              <a:t>источников </a:t>
            </a:r>
            <a:r>
              <a:rPr sz="1200" i="1" spc="15" dirty="0">
                <a:latin typeface="Verdana"/>
                <a:cs typeface="Verdana"/>
              </a:rPr>
              <a:t>финансирования </a:t>
            </a:r>
            <a:r>
              <a:rPr sz="1200" i="1" spc="25" dirty="0">
                <a:latin typeface="Verdana"/>
                <a:cs typeface="Verdana"/>
              </a:rPr>
              <a:t>дефицита </a:t>
            </a:r>
            <a:r>
              <a:rPr sz="1200" i="1" spc="10" dirty="0">
                <a:latin typeface="Verdana"/>
                <a:cs typeface="Verdana"/>
              </a:rPr>
              <a:t>бюджета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85" dirty="0">
                <a:latin typeface="Verdana"/>
                <a:cs typeface="Verdana"/>
              </a:rPr>
              <a:t>(или)  </a:t>
            </a:r>
            <a:r>
              <a:rPr sz="1200" i="1" spc="-50" dirty="0">
                <a:latin typeface="Verdana"/>
                <a:cs typeface="Verdana"/>
              </a:rPr>
              <a:t>являющиеся </a:t>
            </a:r>
            <a:r>
              <a:rPr sz="1200" i="1" spc="35" dirty="0">
                <a:latin typeface="Verdana"/>
                <a:cs typeface="Verdana"/>
              </a:rPr>
              <a:t>администраторами </a:t>
            </a:r>
            <a:r>
              <a:rPr sz="1200" i="1" spc="-40" dirty="0">
                <a:latin typeface="Verdana"/>
                <a:cs typeface="Verdana"/>
              </a:rPr>
              <a:t>источников </a:t>
            </a:r>
            <a:r>
              <a:rPr sz="1200" i="1" spc="15" dirty="0">
                <a:latin typeface="Verdana"/>
                <a:cs typeface="Verdana"/>
              </a:rPr>
              <a:t>финансирования  </a:t>
            </a:r>
            <a:r>
              <a:rPr sz="1200" i="1" spc="25" dirty="0">
                <a:latin typeface="Verdana"/>
                <a:cs typeface="Verdana"/>
              </a:rPr>
              <a:t>дефицита </a:t>
            </a:r>
            <a:r>
              <a:rPr sz="1200" i="1" spc="5" dirty="0">
                <a:latin typeface="Verdana"/>
                <a:cs typeface="Verdana"/>
              </a:rPr>
              <a:t>бюджета</a:t>
            </a:r>
            <a:r>
              <a:rPr sz="1200" i="1" spc="170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68469" y="39"/>
            <a:ext cx="5075531" cy="58794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6927216" y="1728470"/>
            <a:ext cx="412115" cy="1775460"/>
          </a:xfrm>
          <a:custGeom>
            <a:avLst/>
            <a:gdLst/>
            <a:ahLst/>
            <a:cxnLst/>
            <a:rect l="l" t="t" r="r" b="b"/>
            <a:pathLst>
              <a:path w="412115" h="1775460">
                <a:moveTo>
                  <a:pt x="0" y="1775460"/>
                </a:moveTo>
                <a:lnTo>
                  <a:pt x="412114" y="1775460"/>
                </a:lnTo>
                <a:lnTo>
                  <a:pt x="412114" y="0"/>
                </a:lnTo>
                <a:lnTo>
                  <a:pt x="0" y="0"/>
                </a:lnTo>
                <a:lnTo>
                  <a:pt x="0" y="1775460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27215" y="1323339"/>
            <a:ext cx="1082040" cy="405130"/>
          </a:xfrm>
          <a:custGeom>
            <a:avLst/>
            <a:gdLst/>
            <a:ahLst/>
            <a:cxnLst/>
            <a:rect l="l" t="t" r="r" b="b"/>
            <a:pathLst>
              <a:path w="1082040" h="405130">
                <a:moveTo>
                  <a:pt x="0" y="405129"/>
                </a:moveTo>
                <a:lnTo>
                  <a:pt x="1082039" y="405129"/>
                </a:lnTo>
                <a:lnTo>
                  <a:pt x="1082039" y="0"/>
                </a:lnTo>
                <a:lnTo>
                  <a:pt x="0" y="0"/>
                </a:lnTo>
                <a:lnTo>
                  <a:pt x="0" y="405129"/>
                </a:lnTo>
                <a:close/>
              </a:path>
            </a:pathLst>
          </a:custGeom>
          <a:solidFill>
            <a:srgbClr val="FDF8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366473" y="449706"/>
            <a:ext cx="139065" cy="25840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45" dirty="0">
                <a:solidFill>
                  <a:srgbClr val="FF9900"/>
                </a:solidFill>
                <a:latin typeface="Verdana"/>
                <a:cs typeface="Verdana"/>
              </a:rPr>
              <a:t>9</a:t>
            </a:r>
            <a:endParaRPr sz="1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986788" y="358266"/>
            <a:ext cx="6140451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55" dirty="0">
                <a:solidFill>
                  <a:srgbClr val="FF9900"/>
                </a:solidFill>
              </a:rPr>
              <a:t>ГЛАВНЫЙ</a:t>
            </a:r>
            <a:r>
              <a:rPr spc="-250" dirty="0">
                <a:solidFill>
                  <a:srgbClr val="FF9900"/>
                </a:solidFill>
              </a:rPr>
              <a:t> </a:t>
            </a:r>
            <a:r>
              <a:rPr spc="-480" dirty="0">
                <a:solidFill>
                  <a:srgbClr val="FF9900"/>
                </a:solidFill>
              </a:rPr>
              <a:t>РАСПОРЯДИТЕЛЬ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986789" y="906907"/>
            <a:ext cx="515366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70" dirty="0">
                <a:solidFill>
                  <a:srgbClr val="FF9900"/>
                </a:solidFill>
                <a:latin typeface="Verdana"/>
                <a:cs typeface="Verdana"/>
              </a:rPr>
              <a:t>БЮДЖЕТНЫХ</a:t>
            </a:r>
            <a:r>
              <a:rPr sz="3600" b="1" spc="-285" dirty="0">
                <a:solidFill>
                  <a:srgbClr val="FF9900"/>
                </a:solidFill>
                <a:latin typeface="Verdana"/>
                <a:cs typeface="Verdana"/>
              </a:rPr>
              <a:t> </a:t>
            </a:r>
            <a:r>
              <a:rPr sz="3600" b="1" spc="-380" dirty="0">
                <a:solidFill>
                  <a:srgbClr val="FF9900"/>
                </a:solidFill>
                <a:latin typeface="Verdana"/>
                <a:cs typeface="Verdana"/>
              </a:rPr>
              <a:t>СРЕДСТВ</a:t>
            </a:r>
            <a:endParaRPr sz="3600" dirty="0">
              <a:solidFill>
                <a:srgbClr val="FF9900"/>
              </a:solidFill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986788" y="1458849"/>
            <a:ext cx="6659245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00" dirty="0">
                <a:latin typeface="Verdana"/>
                <a:cs typeface="Verdana"/>
              </a:rPr>
              <a:t>- </a:t>
            </a:r>
            <a:r>
              <a:rPr sz="1600" spc="10" dirty="0">
                <a:latin typeface="Verdana"/>
                <a:cs typeface="Verdana"/>
              </a:rPr>
              <a:t>орган </a:t>
            </a:r>
            <a:r>
              <a:rPr sz="1600" spc="-40" dirty="0">
                <a:latin typeface="Verdana"/>
                <a:cs typeface="Verdana"/>
              </a:rPr>
              <a:t>власти </a:t>
            </a:r>
            <a:r>
              <a:rPr sz="1600" spc="-5" dirty="0">
                <a:latin typeface="Verdana"/>
                <a:cs typeface="Verdana"/>
              </a:rPr>
              <a:t>либо </a:t>
            </a:r>
            <a:r>
              <a:rPr sz="1600" spc="-20" dirty="0">
                <a:latin typeface="Verdana"/>
                <a:cs typeface="Verdana"/>
              </a:rPr>
              <a:t>учреждение </a:t>
            </a:r>
            <a:r>
              <a:rPr sz="1600" spc="-60" dirty="0">
                <a:latin typeface="Verdana"/>
                <a:cs typeface="Verdana"/>
              </a:rPr>
              <a:t>науки, </a:t>
            </a:r>
            <a:r>
              <a:rPr sz="1600" spc="-25" dirty="0">
                <a:latin typeface="Verdana"/>
                <a:cs typeface="Verdana"/>
              </a:rPr>
              <a:t>образования,</a:t>
            </a:r>
            <a:r>
              <a:rPr sz="1600" spc="-425" dirty="0">
                <a:latin typeface="Verdana"/>
                <a:cs typeface="Verdana"/>
              </a:rPr>
              <a:t> </a:t>
            </a:r>
            <a:r>
              <a:rPr sz="1600" spc="-114" dirty="0">
                <a:latin typeface="Verdana"/>
                <a:cs typeface="Verdana"/>
              </a:rPr>
              <a:t>культуры </a:t>
            </a:r>
            <a:r>
              <a:rPr sz="1600" spc="-45" dirty="0">
                <a:latin typeface="Verdana"/>
                <a:cs typeface="Verdana"/>
              </a:rPr>
              <a:t>и  </a:t>
            </a:r>
            <a:r>
              <a:rPr sz="1600" spc="-35" dirty="0">
                <a:latin typeface="Verdana"/>
                <a:cs typeface="Verdana"/>
              </a:rPr>
              <a:t>здравоохранения, </a:t>
            </a:r>
            <a:r>
              <a:rPr sz="1600" spc="75" dirty="0">
                <a:latin typeface="Verdana"/>
                <a:cs typeface="Verdana"/>
              </a:rPr>
              <a:t>имеющие </a:t>
            </a:r>
            <a:r>
              <a:rPr sz="1600" dirty="0">
                <a:latin typeface="Verdana"/>
                <a:cs typeface="Verdana"/>
              </a:rPr>
              <a:t>право </a:t>
            </a:r>
            <a:r>
              <a:rPr sz="1600" spc="-20" dirty="0">
                <a:latin typeface="Verdana"/>
                <a:cs typeface="Verdana"/>
              </a:rPr>
              <a:t>распределять </a:t>
            </a:r>
            <a:r>
              <a:rPr sz="1600" spc="-35" dirty="0">
                <a:latin typeface="Verdana"/>
                <a:cs typeface="Verdana"/>
              </a:rPr>
              <a:t>бюджетные  </a:t>
            </a:r>
            <a:r>
              <a:rPr sz="1600" spc="-15" dirty="0">
                <a:latin typeface="Verdana"/>
                <a:cs typeface="Verdana"/>
              </a:rPr>
              <a:t>ассигнования </a:t>
            </a:r>
            <a:r>
              <a:rPr sz="1600" spc="35" dirty="0">
                <a:latin typeface="Verdana"/>
                <a:cs typeface="Verdana"/>
              </a:rPr>
              <a:t>между </a:t>
            </a:r>
            <a:r>
              <a:rPr sz="1600" dirty="0">
                <a:latin typeface="Verdana"/>
                <a:cs typeface="Verdana"/>
              </a:rPr>
              <a:t>подведомственными </a:t>
            </a:r>
            <a:r>
              <a:rPr sz="1600" spc="-45" dirty="0">
                <a:latin typeface="Verdana"/>
                <a:cs typeface="Verdana"/>
              </a:rPr>
              <a:t>получателями  </a:t>
            </a:r>
            <a:r>
              <a:rPr sz="1600" spc="-65" dirty="0">
                <a:latin typeface="Verdana"/>
                <a:cs typeface="Verdana"/>
              </a:rPr>
              <a:t>бюджетных</a:t>
            </a:r>
            <a:r>
              <a:rPr sz="1600" spc="-110" dirty="0">
                <a:latin typeface="Verdana"/>
                <a:cs typeface="Verdana"/>
              </a:rPr>
              <a:t> </a:t>
            </a:r>
            <a:r>
              <a:rPr sz="1600" spc="15" dirty="0">
                <a:latin typeface="Verdana"/>
                <a:cs typeface="Verdana"/>
              </a:rPr>
              <a:t>средств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11557" y="3140965"/>
            <a:ext cx="6409055" cy="2304415"/>
          </a:xfrm>
          <a:custGeom>
            <a:avLst/>
            <a:gdLst/>
            <a:ahLst/>
            <a:cxnLst/>
            <a:rect l="l" t="t" r="r" b="b"/>
            <a:pathLst>
              <a:path w="6409055" h="2304415">
                <a:moveTo>
                  <a:pt x="0" y="2304288"/>
                </a:moveTo>
                <a:lnTo>
                  <a:pt x="6408674" y="2304288"/>
                </a:lnTo>
                <a:lnTo>
                  <a:pt x="6408674" y="0"/>
                </a:lnTo>
                <a:lnTo>
                  <a:pt x="0" y="0"/>
                </a:lnTo>
                <a:lnTo>
                  <a:pt x="0" y="2304288"/>
                </a:lnTo>
                <a:close/>
              </a:path>
            </a:pathLst>
          </a:custGeom>
          <a:solidFill>
            <a:srgbClr val="DDE1E6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746772" y="3253613"/>
            <a:ext cx="720091" cy="720090"/>
          </a:xfrm>
          <a:custGeom>
            <a:avLst/>
            <a:gdLst/>
            <a:ahLst/>
            <a:cxnLst/>
            <a:rect l="l" t="t" r="r" b="b"/>
            <a:pathLst>
              <a:path w="720090" h="720089">
                <a:moveTo>
                  <a:pt x="360044" y="0"/>
                </a:moveTo>
                <a:lnTo>
                  <a:pt x="311189" y="3286"/>
                </a:lnTo>
                <a:lnTo>
                  <a:pt x="264331" y="12858"/>
                </a:lnTo>
                <a:lnTo>
                  <a:pt x="219900" y="28289"/>
                </a:lnTo>
                <a:lnTo>
                  <a:pt x="178324" y="49149"/>
                </a:lnTo>
                <a:lnTo>
                  <a:pt x="140033" y="75009"/>
                </a:lnTo>
                <a:lnTo>
                  <a:pt x="105456" y="105441"/>
                </a:lnTo>
                <a:lnTo>
                  <a:pt x="75020" y="140017"/>
                </a:lnTo>
                <a:lnTo>
                  <a:pt x="49157" y="178308"/>
                </a:lnTo>
                <a:lnTo>
                  <a:pt x="28294" y="219884"/>
                </a:lnTo>
                <a:lnTo>
                  <a:pt x="12861" y="264318"/>
                </a:lnTo>
                <a:lnTo>
                  <a:pt x="3286" y="311181"/>
                </a:lnTo>
                <a:lnTo>
                  <a:pt x="0" y="360044"/>
                </a:lnTo>
                <a:lnTo>
                  <a:pt x="3286" y="408908"/>
                </a:lnTo>
                <a:lnTo>
                  <a:pt x="12861" y="455771"/>
                </a:lnTo>
                <a:lnTo>
                  <a:pt x="28294" y="500205"/>
                </a:lnTo>
                <a:lnTo>
                  <a:pt x="49157" y="541782"/>
                </a:lnTo>
                <a:lnTo>
                  <a:pt x="75020" y="580072"/>
                </a:lnTo>
                <a:lnTo>
                  <a:pt x="105456" y="614648"/>
                </a:lnTo>
                <a:lnTo>
                  <a:pt x="140033" y="645080"/>
                </a:lnTo>
                <a:lnTo>
                  <a:pt x="178324" y="670940"/>
                </a:lnTo>
                <a:lnTo>
                  <a:pt x="219900" y="691800"/>
                </a:lnTo>
                <a:lnTo>
                  <a:pt x="264331" y="707231"/>
                </a:lnTo>
                <a:lnTo>
                  <a:pt x="311189" y="716803"/>
                </a:lnTo>
                <a:lnTo>
                  <a:pt x="360044" y="720089"/>
                </a:lnTo>
                <a:lnTo>
                  <a:pt x="408905" y="716803"/>
                </a:lnTo>
                <a:lnTo>
                  <a:pt x="455765" y="707231"/>
                </a:lnTo>
                <a:lnTo>
                  <a:pt x="500198" y="691800"/>
                </a:lnTo>
                <a:lnTo>
                  <a:pt x="541773" y="670940"/>
                </a:lnTo>
                <a:lnTo>
                  <a:pt x="580062" y="645080"/>
                </a:lnTo>
                <a:lnTo>
                  <a:pt x="614637" y="614648"/>
                </a:lnTo>
                <a:lnTo>
                  <a:pt x="645068" y="580072"/>
                </a:lnTo>
                <a:lnTo>
                  <a:pt x="670928" y="541782"/>
                </a:lnTo>
                <a:lnTo>
                  <a:pt x="691788" y="500205"/>
                </a:lnTo>
                <a:lnTo>
                  <a:pt x="707218" y="455771"/>
                </a:lnTo>
                <a:lnTo>
                  <a:pt x="716791" y="408908"/>
                </a:lnTo>
                <a:lnTo>
                  <a:pt x="720077" y="360044"/>
                </a:lnTo>
                <a:lnTo>
                  <a:pt x="716791" y="311181"/>
                </a:lnTo>
                <a:lnTo>
                  <a:pt x="707218" y="264318"/>
                </a:lnTo>
                <a:lnTo>
                  <a:pt x="691788" y="219884"/>
                </a:lnTo>
                <a:lnTo>
                  <a:pt x="670928" y="178308"/>
                </a:lnTo>
                <a:lnTo>
                  <a:pt x="645068" y="140017"/>
                </a:lnTo>
                <a:lnTo>
                  <a:pt x="614637" y="105441"/>
                </a:lnTo>
                <a:lnTo>
                  <a:pt x="580062" y="75009"/>
                </a:lnTo>
                <a:lnTo>
                  <a:pt x="541773" y="49149"/>
                </a:lnTo>
                <a:lnTo>
                  <a:pt x="500198" y="28289"/>
                </a:lnTo>
                <a:lnTo>
                  <a:pt x="455765" y="12858"/>
                </a:lnTo>
                <a:lnTo>
                  <a:pt x="408905" y="3286"/>
                </a:lnTo>
                <a:lnTo>
                  <a:pt x="360044" y="0"/>
                </a:lnTo>
                <a:close/>
              </a:path>
            </a:pathLst>
          </a:custGeom>
          <a:solidFill>
            <a:srgbClr val="FF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26783" y="3393630"/>
            <a:ext cx="552056" cy="4200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554607" y="3243834"/>
            <a:ext cx="5317491" cy="208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i="1" spc="-220" dirty="0">
                <a:latin typeface="Verdana"/>
                <a:cs typeface="Verdana"/>
              </a:rPr>
              <a:t>В </a:t>
            </a:r>
            <a:r>
              <a:rPr sz="1200" b="1" i="1" spc="-105" dirty="0">
                <a:latin typeface="Verdana"/>
                <a:cs typeface="Verdana"/>
              </a:rPr>
              <a:t>Бюджетном</a:t>
            </a:r>
            <a:r>
              <a:rPr sz="1200" b="1" i="1" spc="-155" dirty="0">
                <a:latin typeface="Verdana"/>
                <a:cs typeface="Verdana"/>
              </a:rPr>
              <a:t> </a:t>
            </a:r>
            <a:r>
              <a:rPr sz="1200" b="1" i="1" spc="-70" dirty="0">
                <a:latin typeface="Verdana"/>
                <a:cs typeface="Verdana"/>
              </a:rPr>
              <a:t>Кодексе</a:t>
            </a:r>
            <a:r>
              <a:rPr sz="1200" b="1" i="1" spc="-70" dirty="0">
                <a:latin typeface="Trebuchet MS"/>
                <a:cs typeface="Trebuchet MS"/>
              </a:rPr>
              <a:t>:</a:t>
            </a:r>
            <a:endParaRPr sz="1200">
              <a:latin typeface="Trebuchet MS"/>
              <a:cs typeface="Trebuchet MS"/>
            </a:endParaRPr>
          </a:p>
          <a:p>
            <a:pPr marL="12700" marR="5080" algn="just">
              <a:lnSpc>
                <a:spcPct val="100000"/>
              </a:lnSpc>
            </a:pPr>
            <a:r>
              <a:rPr sz="1200" i="1" spc="-265" dirty="0">
                <a:latin typeface="Verdana"/>
                <a:cs typeface="Verdana"/>
              </a:rPr>
              <a:t>« </a:t>
            </a:r>
            <a:r>
              <a:rPr sz="1200" i="1" spc="-150" dirty="0">
                <a:latin typeface="Verdana"/>
                <a:cs typeface="Verdana"/>
              </a:rPr>
              <a:t>-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dirty="0">
                <a:latin typeface="Verdana"/>
                <a:cs typeface="Verdana"/>
              </a:rPr>
              <a:t>государственной </a:t>
            </a:r>
            <a:r>
              <a:rPr sz="1200" i="1" spc="-25" dirty="0">
                <a:latin typeface="Verdana"/>
                <a:cs typeface="Verdana"/>
              </a:rPr>
              <a:t>власти </a:t>
            </a:r>
            <a:r>
              <a:rPr sz="1200" i="1" spc="-20" dirty="0">
                <a:latin typeface="Verdana"/>
                <a:cs typeface="Verdana"/>
              </a:rPr>
              <a:t>(государственный </a:t>
            </a:r>
            <a:r>
              <a:rPr sz="1200" i="1" spc="-30" dirty="0">
                <a:latin typeface="Verdana"/>
                <a:cs typeface="Verdana"/>
              </a:rPr>
              <a:t>орган), </a:t>
            </a:r>
            <a:r>
              <a:rPr sz="1200" i="1" spc="5" dirty="0">
                <a:latin typeface="Verdana"/>
                <a:cs typeface="Verdana"/>
              </a:rPr>
              <a:t>орган  </a:t>
            </a:r>
            <a:r>
              <a:rPr sz="1200" i="1" spc="-40" dirty="0">
                <a:latin typeface="Verdana"/>
                <a:cs typeface="Verdana"/>
              </a:rPr>
              <a:t>управления </a:t>
            </a:r>
            <a:r>
              <a:rPr sz="1200" i="1" dirty="0">
                <a:latin typeface="Verdana"/>
                <a:cs typeface="Verdana"/>
              </a:rPr>
              <a:t>государственным </a:t>
            </a:r>
            <a:r>
              <a:rPr sz="1200" i="1" spc="-10" dirty="0">
                <a:latin typeface="Verdana"/>
                <a:cs typeface="Verdana"/>
              </a:rPr>
              <a:t>внебюджетным </a:t>
            </a:r>
            <a:r>
              <a:rPr sz="1200" i="1" spc="55" dirty="0">
                <a:latin typeface="Verdana"/>
                <a:cs typeface="Verdana"/>
              </a:rPr>
              <a:t>фондом, </a:t>
            </a:r>
            <a:r>
              <a:rPr sz="1200" i="1" spc="5" dirty="0">
                <a:latin typeface="Verdana"/>
                <a:cs typeface="Verdana"/>
              </a:rPr>
              <a:t>орган  </a:t>
            </a:r>
            <a:r>
              <a:rPr sz="1200" i="1" spc="25" dirty="0">
                <a:latin typeface="Verdana"/>
                <a:cs typeface="Verdana"/>
              </a:rPr>
              <a:t>местного </a:t>
            </a:r>
            <a:r>
              <a:rPr sz="1200" i="1" spc="-5" dirty="0">
                <a:latin typeface="Verdana"/>
                <a:cs typeface="Verdana"/>
              </a:rPr>
              <a:t>самоуправления, </a:t>
            </a:r>
            <a:r>
              <a:rPr sz="1200" i="1" spc="5" dirty="0">
                <a:latin typeface="Verdana"/>
                <a:cs typeface="Verdana"/>
              </a:rPr>
              <a:t>орган </a:t>
            </a:r>
            <a:r>
              <a:rPr sz="1200" i="1" spc="35" dirty="0">
                <a:latin typeface="Verdana"/>
                <a:cs typeface="Verdana"/>
              </a:rPr>
              <a:t>местной </a:t>
            </a:r>
            <a:r>
              <a:rPr sz="1200" i="1" spc="10" dirty="0">
                <a:latin typeface="Verdana"/>
                <a:cs typeface="Verdana"/>
              </a:rPr>
              <a:t>администрации, </a:t>
            </a:r>
            <a:r>
              <a:rPr sz="1200" i="1" spc="95" dirty="0">
                <a:latin typeface="Verdana"/>
                <a:cs typeface="Verdana"/>
              </a:rPr>
              <a:t>а  </a:t>
            </a:r>
            <a:r>
              <a:rPr sz="1200" i="1" spc="-15" dirty="0">
                <a:latin typeface="Verdana"/>
                <a:cs typeface="Verdana"/>
              </a:rPr>
              <a:t>также </a:t>
            </a:r>
            <a:r>
              <a:rPr sz="1200" i="1" spc="15" dirty="0">
                <a:latin typeface="Verdana"/>
                <a:cs typeface="Verdana"/>
              </a:rPr>
              <a:t>наиболее </a:t>
            </a:r>
            <a:r>
              <a:rPr sz="1200" i="1" dirty="0">
                <a:latin typeface="Verdana"/>
                <a:cs typeface="Verdana"/>
              </a:rPr>
              <a:t>значимое </a:t>
            </a:r>
            <a:r>
              <a:rPr sz="1200" i="1" spc="-15" dirty="0">
                <a:latin typeface="Verdana"/>
                <a:cs typeface="Verdana"/>
              </a:rPr>
              <a:t>учреждение </a:t>
            </a:r>
            <a:r>
              <a:rPr sz="1200" i="1" spc="-45" dirty="0">
                <a:latin typeface="Verdana"/>
                <a:cs typeface="Verdana"/>
              </a:rPr>
              <a:t>науки, </a:t>
            </a:r>
            <a:r>
              <a:rPr sz="1200" i="1" spc="-15" dirty="0">
                <a:latin typeface="Verdana"/>
                <a:cs typeface="Verdana"/>
              </a:rPr>
              <a:t>образования,  </a:t>
            </a:r>
            <a:r>
              <a:rPr sz="1200" i="1" spc="-80" dirty="0">
                <a:latin typeface="Verdana"/>
                <a:cs typeface="Verdana"/>
              </a:rPr>
              <a:t>культуры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20" dirty="0">
                <a:latin typeface="Verdana"/>
                <a:cs typeface="Verdana"/>
              </a:rPr>
              <a:t>здравоохранения, </a:t>
            </a:r>
            <a:r>
              <a:rPr sz="1200" i="1" spc="-5" dirty="0">
                <a:latin typeface="Verdana"/>
                <a:cs typeface="Verdana"/>
              </a:rPr>
              <a:t>указанное </a:t>
            </a:r>
            <a:r>
              <a:rPr sz="1200" i="1" spc="-155" dirty="0">
                <a:latin typeface="Verdana"/>
                <a:cs typeface="Verdana"/>
              </a:rPr>
              <a:t>в </a:t>
            </a:r>
            <a:r>
              <a:rPr sz="1200" i="1" spc="-5" dirty="0">
                <a:latin typeface="Verdana"/>
                <a:cs typeface="Verdana"/>
              </a:rPr>
              <a:t>ведомственной </a:t>
            </a:r>
            <a:r>
              <a:rPr sz="1200" i="1" spc="-15" dirty="0">
                <a:latin typeface="Verdana"/>
                <a:cs typeface="Verdana"/>
              </a:rPr>
              <a:t>структуре  </a:t>
            </a:r>
            <a:r>
              <a:rPr sz="1200" i="1" spc="10" dirty="0">
                <a:latin typeface="Verdana"/>
                <a:cs typeface="Verdana"/>
              </a:rPr>
              <a:t>расходов </a:t>
            </a:r>
            <a:r>
              <a:rPr sz="1200" i="1" spc="-5" dirty="0">
                <a:latin typeface="Verdana"/>
                <a:cs typeface="Verdana"/>
              </a:rPr>
              <a:t>бюджета, </a:t>
            </a:r>
            <a:r>
              <a:rPr sz="1200" i="1" spc="50" dirty="0">
                <a:latin typeface="Verdana"/>
                <a:cs typeface="Verdana"/>
              </a:rPr>
              <a:t>имеющие </a:t>
            </a:r>
            <a:r>
              <a:rPr sz="1200" i="1" spc="5" dirty="0">
                <a:latin typeface="Verdana"/>
                <a:cs typeface="Verdana"/>
              </a:rPr>
              <a:t>право </a:t>
            </a:r>
            <a:r>
              <a:rPr sz="1200" i="1" spc="-5" dirty="0">
                <a:latin typeface="Verdana"/>
                <a:cs typeface="Verdana"/>
              </a:rPr>
              <a:t>распределять </a:t>
            </a:r>
            <a:r>
              <a:rPr sz="1200" i="1" spc="-15" dirty="0">
                <a:latin typeface="Verdana"/>
                <a:cs typeface="Verdana"/>
              </a:rPr>
              <a:t>бюджетные  </a:t>
            </a:r>
            <a:r>
              <a:rPr sz="1200" i="1" spc="-5" dirty="0">
                <a:latin typeface="Verdana"/>
                <a:cs typeface="Verdana"/>
              </a:rPr>
              <a:t>ассигнования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45" dirty="0">
                <a:latin typeface="Verdana"/>
                <a:cs typeface="Verdana"/>
              </a:rPr>
              <a:t>лимиты </a:t>
            </a:r>
            <a:r>
              <a:rPr sz="1200" i="1" spc="-35" dirty="0">
                <a:latin typeface="Verdana"/>
                <a:cs typeface="Verdana"/>
              </a:rPr>
              <a:t>бюджетных </a:t>
            </a:r>
            <a:r>
              <a:rPr sz="1200" i="1" spc="-40" dirty="0">
                <a:latin typeface="Verdana"/>
                <a:cs typeface="Verdana"/>
              </a:rPr>
              <a:t>обязательств </a:t>
            </a:r>
            <a:r>
              <a:rPr sz="1200" i="1" spc="20" dirty="0">
                <a:latin typeface="Verdana"/>
                <a:cs typeface="Verdana"/>
              </a:rPr>
              <a:t>между  </a:t>
            </a:r>
            <a:r>
              <a:rPr sz="1200" i="1" spc="-5" dirty="0">
                <a:latin typeface="Verdana"/>
                <a:cs typeface="Verdana"/>
              </a:rPr>
              <a:t>подведомственными распорядителями </a:t>
            </a:r>
            <a:r>
              <a:rPr sz="1200" i="1" spc="-40" dirty="0">
                <a:latin typeface="Verdana"/>
                <a:cs typeface="Verdana"/>
              </a:rPr>
              <a:t>и </a:t>
            </a:r>
            <a:r>
              <a:rPr sz="1200" i="1" spc="-85" dirty="0">
                <a:latin typeface="Verdana"/>
                <a:cs typeface="Verdana"/>
              </a:rPr>
              <a:t>(или) </a:t>
            </a:r>
            <a:r>
              <a:rPr sz="1200" i="1" spc="-40" dirty="0">
                <a:latin typeface="Verdana"/>
                <a:cs typeface="Verdana"/>
              </a:rPr>
              <a:t>получателями  </a:t>
            </a:r>
            <a:r>
              <a:rPr sz="1200" i="1" spc="-35" dirty="0">
                <a:latin typeface="Verdana"/>
                <a:cs typeface="Verdana"/>
              </a:rPr>
              <a:t>бюджетных </a:t>
            </a:r>
            <a:r>
              <a:rPr sz="1200" i="1" dirty="0">
                <a:latin typeface="Verdana"/>
                <a:cs typeface="Verdana"/>
              </a:rPr>
              <a:t>средств, </a:t>
            </a:r>
            <a:r>
              <a:rPr sz="1200" i="1" spc="10" dirty="0">
                <a:latin typeface="Verdana"/>
                <a:cs typeface="Verdana"/>
              </a:rPr>
              <a:t>если иное </a:t>
            </a:r>
            <a:r>
              <a:rPr sz="1200" i="1" spc="20" dirty="0">
                <a:latin typeface="Verdana"/>
                <a:cs typeface="Verdana"/>
              </a:rPr>
              <a:t>не </a:t>
            </a:r>
            <a:r>
              <a:rPr sz="1200" i="1" spc="-10" dirty="0">
                <a:latin typeface="Verdana"/>
                <a:cs typeface="Verdana"/>
              </a:rPr>
              <a:t>установлено </a:t>
            </a:r>
            <a:r>
              <a:rPr sz="1200" i="1" spc="-25" dirty="0">
                <a:latin typeface="Verdana"/>
                <a:cs typeface="Verdana"/>
              </a:rPr>
              <a:t>Бюджетным  </a:t>
            </a:r>
            <a:r>
              <a:rPr sz="1200" i="1" spc="30" dirty="0">
                <a:latin typeface="Verdana"/>
                <a:cs typeface="Verdana"/>
              </a:rPr>
              <a:t>кодексом Российской </a:t>
            </a:r>
            <a:r>
              <a:rPr sz="1200" i="1" spc="15" dirty="0">
                <a:latin typeface="Verdana"/>
                <a:cs typeface="Verdana"/>
              </a:rPr>
              <a:t>Федерации</a:t>
            </a:r>
            <a:r>
              <a:rPr sz="1200" i="1" spc="55" dirty="0">
                <a:latin typeface="Verdana"/>
                <a:cs typeface="Verdana"/>
              </a:rPr>
              <a:t> </a:t>
            </a:r>
            <a:r>
              <a:rPr sz="1200" i="1" spc="-265" dirty="0">
                <a:latin typeface="Verdana"/>
                <a:cs typeface="Verdana"/>
              </a:rPr>
              <a:t>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221471" y="6028017"/>
            <a:ext cx="576580" cy="576580"/>
          </a:xfrm>
          <a:custGeom>
            <a:avLst/>
            <a:gdLst/>
            <a:ahLst/>
            <a:cxnLst/>
            <a:rect l="l" t="t" r="r" b="b"/>
            <a:pathLst>
              <a:path w="576579" h="576579">
                <a:moveTo>
                  <a:pt x="576072" y="0"/>
                </a:moveTo>
                <a:lnTo>
                  <a:pt x="0" y="0"/>
                </a:lnTo>
                <a:lnTo>
                  <a:pt x="0" y="576072"/>
                </a:lnTo>
                <a:lnTo>
                  <a:pt x="576072" y="576072"/>
                </a:lnTo>
                <a:lnTo>
                  <a:pt x="576072" y="504063"/>
                </a:lnTo>
                <a:lnTo>
                  <a:pt x="233933" y="504063"/>
                </a:lnTo>
                <a:lnTo>
                  <a:pt x="190895" y="498275"/>
                </a:lnTo>
                <a:lnTo>
                  <a:pt x="152216" y="481941"/>
                </a:lnTo>
                <a:lnTo>
                  <a:pt x="119443" y="456606"/>
                </a:lnTo>
                <a:lnTo>
                  <a:pt x="94121" y="423814"/>
                </a:lnTo>
                <a:lnTo>
                  <a:pt x="77794" y="385109"/>
                </a:lnTo>
                <a:lnTo>
                  <a:pt x="72008" y="342036"/>
                </a:lnTo>
                <a:lnTo>
                  <a:pt x="72008" y="180022"/>
                </a:lnTo>
                <a:lnTo>
                  <a:pt x="288035" y="180022"/>
                </a:lnTo>
                <a:lnTo>
                  <a:pt x="395985" y="72009"/>
                </a:lnTo>
                <a:lnTo>
                  <a:pt x="576072" y="72009"/>
                </a:lnTo>
                <a:lnTo>
                  <a:pt x="576072" y="0"/>
                </a:lnTo>
                <a:close/>
              </a:path>
              <a:path w="576579" h="576579">
                <a:moveTo>
                  <a:pt x="576072" y="72009"/>
                </a:moveTo>
                <a:lnTo>
                  <a:pt x="395985" y="72009"/>
                </a:lnTo>
                <a:lnTo>
                  <a:pt x="504062" y="180022"/>
                </a:lnTo>
                <a:lnTo>
                  <a:pt x="449960" y="180022"/>
                </a:lnTo>
                <a:lnTo>
                  <a:pt x="449960" y="342036"/>
                </a:lnTo>
                <a:lnTo>
                  <a:pt x="444175" y="385109"/>
                </a:lnTo>
                <a:lnTo>
                  <a:pt x="427848" y="423814"/>
                </a:lnTo>
                <a:lnTo>
                  <a:pt x="402526" y="456606"/>
                </a:lnTo>
                <a:lnTo>
                  <a:pt x="369753" y="481941"/>
                </a:lnTo>
                <a:lnTo>
                  <a:pt x="331074" y="498275"/>
                </a:lnTo>
                <a:lnTo>
                  <a:pt x="288035" y="504063"/>
                </a:lnTo>
                <a:lnTo>
                  <a:pt x="576072" y="504063"/>
                </a:lnTo>
                <a:lnTo>
                  <a:pt x="576072" y="72009"/>
                </a:lnTo>
                <a:close/>
              </a:path>
              <a:path w="576579" h="576579">
                <a:moveTo>
                  <a:pt x="342010" y="180022"/>
                </a:moveTo>
                <a:lnTo>
                  <a:pt x="179958" y="180022"/>
                </a:lnTo>
                <a:lnTo>
                  <a:pt x="179958" y="342036"/>
                </a:lnTo>
                <a:lnTo>
                  <a:pt x="184213" y="363061"/>
                </a:lnTo>
                <a:lnTo>
                  <a:pt x="195802" y="380230"/>
                </a:lnTo>
                <a:lnTo>
                  <a:pt x="212963" y="391805"/>
                </a:lnTo>
                <a:lnTo>
                  <a:pt x="233933" y="396049"/>
                </a:lnTo>
                <a:lnTo>
                  <a:pt x="288035" y="396049"/>
                </a:lnTo>
                <a:lnTo>
                  <a:pt x="309060" y="391805"/>
                </a:lnTo>
                <a:lnTo>
                  <a:pt x="326215" y="380230"/>
                </a:lnTo>
                <a:lnTo>
                  <a:pt x="337774" y="363061"/>
                </a:lnTo>
                <a:lnTo>
                  <a:pt x="342010" y="342036"/>
                </a:lnTo>
                <a:lnTo>
                  <a:pt x="342010" y="180022"/>
                </a:lnTo>
                <a:close/>
              </a:path>
            </a:pathLst>
          </a:custGeom>
          <a:solidFill>
            <a:srgbClr val="F3AE4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293481" y="6100026"/>
            <a:ext cx="432435" cy="432434"/>
          </a:xfrm>
          <a:custGeom>
            <a:avLst/>
            <a:gdLst/>
            <a:ahLst/>
            <a:cxnLst/>
            <a:rect l="l" t="t" r="r" b="b"/>
            <a:pathLst>
              <a:path w="432434" h="432434">
                <a:moveTo>
                  <a:pt x="107950" y="108013"/>
                </a:moveTo>
                <a:lnTo>
                  <a:pt x="0" y="108013"/>
                </a:lnTo>
                <a:lnTo>
                  <a:pt x="0" y="270027"/>
                </a:lnTo>
                <a:lnTo>
                  <a:pt x="5785" y="313100"/>
                </a:lnTo>
                <a:lnTo>
                  <a:pt x="22112" y="351805"/>
                </a:lnTo>
                <a:lnTo>
                  <a:pt x="47434" y="384597"/>
                </a:lnTo>
                <a:lnTo>
                  <a:pt x="80207" y="409932"/>
                </a:lnTo>
                <a:lnTo>
                  <a:pt x="118886" y="426266"/>
                </a:lnTo>
                <a:lnTo>
                  <a:pt x="161925" y="432053"/>
                </a:lnTo>
                <a:lnTo>
                  <a:pt x="216026" y="432053"/>
                </a:lnTo>
                <a:lnTo>
                  <a:pt x="259065" y="426266"/>
                </a:lnTo>
                <a:lnTo>
                  <a:pt x="297744" y="409932"/>
                </a:lnTo>
                <a:lnTo>
                  <a:pt x="330517" y="384597"/>
                </a:lnTo>
                <a:lnTo>
                  <a:pt x="355839" y="351805"/>
                </a:lnTo>
                <a:lnTo>
                  <a:pt x="367551" y="324040"/>
                </a:lnTo>
                <a:lnTo>
                  <a:pt x="161925" y="324040"/>
                </a:lnTo>
                <a:lnTo>
                  <a:pt x="140954" y="319796"/>
                </a:lnTo>
                <a:lnTo>
                  <a:pt x="123793" y="308221"/>
                </a:lnTo>
                <a:lnTo>
                  <a:pt x="112204" y="291052"/>
                </a:lnTo>
                <a:lnTo>
                  <a:pt x="107950" y="270027"/>
                </a:lnTo>
                <a:lnTo>
                  <a:pt x="107950" y="108013"/>
                </a:lnTo>
                <a:close/>
              </a:path>
              <a:path w="432434" h="432434">
                <a:moveTo>
                  <a:pt x="377951" y="108013"/>
                </a:moveTo>
                <a:lnTo>
                  <a:pt x="270001" y="108013"/>
                </a:lnTo>
                <a:lnTo>
                  <a:pt x="270001" y="270027"/>
                </a:lnTo>
                <a:lnTo>
                  <a:pt x="265765" y="291052"/>
                </a:lnTo>
                <a:lnTo>
                  <a:pt x="254206" y="308221"/>
                </a:lnTo>
                <a:lnTo>
                  <a:pt x="237051" y="319796"/>
                </a:lnTo>
                <a:lnTo>
                  <a:pt x="216026" y="324040"/>
                </a:lnTo>
                <a:lnTo>
                  <a:pt x="367551" y="324040"/>
                </a:lnTo>
                <a:lnTo>
                  <a:pt x="372166" y="313100"/>
                </a:lnTo>
                <a:lnTo>
                  <a:pt x="377951" y="270027"/>
                </a:lnTo>
                <a:lnTo>
                  <a:pt x="377951" y="108013"/>
                </a:lnTo>
                <a:close/>
              </a:path>
              <a:path w="432434" h="432434">
                <a:moveTo>
                  <a:pt x="323976" y="0"/>
                </a:moveTo>
                <a:lnTo>
                  <a:pt x="216026" y="108013"/>
                </a:lnTo>
                <a:lnTo>
                  <a:pt x="432053" y="108013"/>
                </a:lnTo>
                <a:lnTo>
                  <a:pt x="323976" y="0"/>
                </a:lnTo>
                <a:close/>
              </a:path>
            </a:pathLst>
          </a:custGeom>
          <a:solidFill>
            <a:srgbClr val="92692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>
            <a:spLocks noGrp="1"/>
          </p:cNvSpPr>
          <p:nvPr>
            <p:ph type="ftr" sz="quarter" idx="5"/>
          </p:nvPr>
        </p:nvSpPr>
        <p:spPr>
          <a:xfrm>
            <a:off x="8013573" y="6630241"/>
            <a:ext cx="1047115" cy="175689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pc="-95" dirty="0"/>
              <a:t>к</a:t>
            </a:r>
            <a:r>
              <a:rPr spc="-140" dirty="0"/>
              <a:t> </a:t>
            </a:r>
            <a:r>
              <a:rPr spc="-70" dirty="0"/>
              <a:t>содержанию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E3A47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</TotalTime>
  <Words>2230</Words>
  <Application>Microsoft Office PowerPoint</Application>
  <PresentationFormat>Экран (4:3)</PresentationFormat>
  <Paragraphs>410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Office Theme</vt:lpstr>
      <vt:lpstr>Слайд 1</vt:lpstr>
      <vt:lpstr>Слайд 2</vt:lpstr>
      <vt:lpstr>БЮДЖЕТ</vt:lpstr>
      <vt:lpstr>БЮДЖЕТНЫЕ АССИГНОВАНИЯ</vt:lpstr>
      <vt:lpstr>БЮДЖЕТНЫЙ ПРОЦЕСС</vt:lpstr>
      <vt:lpstr>БЕЗВОЗМЕЗДНЫЕ  ПОСТУПЛЕНИЯ</vt:lpstr>
      <vt:lpstr>ГЛАВНЫЙ АДМИНИСТРАТОР</vt:lpstr>
      <vt:lpstr>ГЛАВНЫЙ АДМИНИСТРАТОР</vt:lpstr>
      <vt:lpstr>ГЛАВНЫЙ РАСПОРЯДИТЕЛЬ</vt:lpstr>
      <vt:lpstr>ГОСУДАРСТВЕННЫЕ (МУНИЦИПАЛЬНЫЕ) УСЛУГИ</vt:lpstr>
      <vt:lpstr>ГОСУДАРСТВЕННОЕ МУНИЦИПАЛЬНОЕ ЗАДАНИЕ</vt:lpstr>
      <vt:lpstr>ГОСУДАРСТВЕННЫЙ (МУНИЦИПАЛЬНЫЙ) ДОЛГ</vt:lpstr>
      <vt:lpstr>Слайд 13</vt:lpstr>
      <vt:lpstr>ДОХОДЫ БЮДЖЕТА</vt:lpstr>
      <vt:lpstr>МЕЖБЮДЖЕТНЫЕ</vt:lpstr>
      <vt:lpstr>НАЛОГОВЫЕ ДОХОДЫ</vt:lpstr>
      <vt:lpstr>НЕНАЛОГОВЫЕ ДОХОДЫ</vt:lpstr>
      <vt:lpstr>Слайд 18</vt:lpstr>
      <vt:lpstr>ПЛАНОВЫЙ ПЕРИОД</vt:lpstr>
      <vt:lpstr>ПОЛУЧАТЕЛЬ БЮДЖЕТНЫХ</vt:lpstr>
      <vt:lpstr>РАСХОДНЫЕ</vt:lpstr>
      <vt:lpstr>РАСХОДЫ БЮДЖЕТА</vt:lpstr>
      <vt:lpstr>СУБВЕНЦИИ</vt:lpstr>
      <vt:lpstr>СУБСИДИИ</vt:lpstr>
      <vt:lpstr>ТЕКУЩИЙ ФИНАНСОВЫЙ</vt:lpstr>
      <vt:lpstr>АДМИНИСТРАЦИЯ МУНИЦИПАЛЬНОГО ОБРАЗОВАНИЯ «ХОЛМ-ЖИРКОВСКИЙ» РАЙОН» СМОЛЕНСКОЙ ОБЛАСТИ (http://holm.admin-smolensk.ru/)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Журавлева О.Н.</dc:creator>
  <cp:lastModifiedBy>f_stm</cp:lastModifiedBy>
  <cp:revision>15</cp:revision>
  <dcterms:created xsi:type="dcterms:W3CDTF">2018-11-19T14:55:34Z</dcterms:created>
  <dcterms:modified xsi:type="dcterms:W3CDTF">2018-11-29T10:50:58Z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2017-10-06T00:00:00Z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2018-11-19T00:00:00Z</vt:filetime>
  </property>
</Properties>
</file>