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267151092559335"/>
          <c:y val="3.0197686368181303E-2"/>
          <c:w val="0.52448537464091249"/>
          <c:h val="0.756729807799136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2017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33CC3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2017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3070</c:v>
                </c:pt>
              </c:numCache>
            </c:numRef>
          </c:val>
        </c:ser>
        <c:shape val="box"/>
        <c:axId val="105415424"/>
        <c:axId val="105418112"/>
        <c:axId val="0"/>
      </c:bar3DChart>
      <c:catAx>
        <c:axId val="105415424"/>
        <c:scaling>
          <c:orientation val="minMax"/>
        </c:scaling>
        <c:axPos val="b"/>
        <c:tickLblPos val="nextTo"/>
        <c:spPr>
          <a:solidFill>
            <a:srgbClr val="66FF99"/>
          </a:solidFill>
          <a:effectLst/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05418112"/>
        <c:crosses val="autoZero"/>
        <c:auto val="1"/>
        <c:lblAlgn val="ctr"/>
        <c:lblOffset val="100"/>
      </c:catAx>
      <c:valAx>
        <c:axId val="10541811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0541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5981010928426"/>
          <c:y val="0.29993143122986454"/>
          <c:w val="0.30284311443349327"/>
          <c:h val="0.27493820131096641"/>
        </c:manualLayout>
      </c:layout>
      <c:txPr>
        <a:bodyPr/>
        <a:lstStyle/>
        <a:p>
          <a:pPr>
            <a:defRPr sz="1600">
              <a:solidFill>
                <a:srgbClr val="000099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26715109255933"/>
          <c:y val="3.0197686368181303E-2"/>
          <c:w val="0.52448537464091249"/>
          <c:h val="0.7567298077991372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2017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33CC33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Выпадающие доходы местных бюджетов за 2017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1978</c:v>
                </c:pt>
              </c:numCache>
            </c:numRef>
          </c:val>
        </c:ser>
        <c:shape val="box"/>
        <c:axId val="94585984"/>
        <c:axId val="96145792"/>
        <c:axId val="0"/>
      </c:bar3DChart>
      <c:catAx>
        <c:axId val="94585984"/>
        <c:scaling>
          <c:orientation val="minMax"/>
        </c:scaling>
        <c:axPos val="b"/>
        <c:tickLblPos val="nextTo"/>
        <c:spPr>
          <a:solidFill>
            <a:srgbClr val="66FF99"/>
          </a:solidFill>
          <a:effectLst/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96145792"/>
        <c:crosses val="autoZero"/>
        <c:auto val="1"/>
        <c:lblAlgn val="ctr"/>
        <c:lblOffset val="100"/>
      </c:catAx>
      <c:valAx>
        <c:axId val="9614579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9458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598101092847"/>
          <c:y val="0.29993143122986476"/>
          <c:w val="0.30284311443349327"/>
          <c:h val="0.27493820131096652"/>
        </c:manualLayout>
      </c:layout>
      <c:txPr>
        <a:bodyPr/>
        <a:lstStyle/>
        <a:p>
          <a:pPr>
            <a:defRPr sz="1600">
              <a:solidFill>
                <a:srgbClr val="000099"/>
              </a:solidFill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0.55656</cdr:x>
      <cdr:y>0.05</cdr:y>
    </cdr:from>
    <cdr:to>
      <cdr:x>1</cdr:x>
      <cdr:y>0.325</cdr:y>
    </cdr:to>
    <cdr:pic>
      <cdr:nvPicPr>
        <cdr:cNvPr id="2" name="Рисунок 1" descr="льготы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92288" y="288032"/>
          <a:ext cx="2011684" cy="15841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0.55656</cdr:x>
      <cdr:y>0.02544</cdr:y>
    </cdr:from>
    <cdr:to>
      <cdr:x>1</cdr:x>
      <cdr:y>0.30044</cdr:y>
    </cdr:to>
    <cdr:pic>
      <cdr:nvPicPr>
        <cdr:cNvPr id="2" name="Рисунок 1" descr="льготы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92288" y="144016"/>
          <a:ext cx="2011667" cy="15568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DED-F12D-40F4-830C-72478FBBF170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8F-A17A-476A-8523-CB810DF2BD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F82E3B-26ED-45FC-87EA-F1F585F82C8C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FEC237-8BC6-4C44-81FE-3A97C22A7F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42088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 по местным налогам, действующие на территории поселений Холм-Жирковского района Смоленской области</a:t>
            </a:r>
            <a:endParaRPr lang="ru-RU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дом кальккулятор.jpg"/>
          <p:cNvPicPr>
            <a:picLocks noChangeAspect="1"/>
          </p:cNvPicPr>
          <p:nvPr/>
        </p:nvPicPr>
        <p:blipFill>
          <a:blip r:embed="rId3" cstate="print"/>
          <a:srcRect l="6208" t="4653" r="6883"/>
          <a:stretch>
            <a:fillRect/>
          </a:stretch>
        </p:blipFill>
        <p:spPr>
          <a:xfrm>
            <a:off x="6839744" y="498579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85184"/>
            <a:ext cx="22258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509120"/>
            <a:ext cx="2514998" cy="18219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 l="6119" t="9589" r="3006" b="25095"/>
          <a:stretch>
            <a:fillRect/>
          </a:stretch>
        </p:blipFill>
        <p:spPr bwMode="auto">
          <a:xfrm>
            <a:off x="3131840" y="476672"/>
            <a:ext cx="2907214" cy="1800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5 из 10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8172400" y="116632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763284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752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ЛЬГОТЫ, УСТАНОВЛЕННЫЕ НА ТЕРРИТОРИИ       ХОЛМ-ЖИРКОВСКОГО    ГОРОДСКОГО      ПОСЕЛЕНИЯ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рай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785" y="0"/>
            <a:ext cx="1774215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4860032" y="1052736"/>
            <a:ext cx="4104456" cy="3960440"/>
          </a:xfrm>
          <a:prstGeom prst="foldedCorner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0099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по уплате земельного налога предоставляются в соответствии со статьей 395 Налогового  кодекса Российской Федерации, а также дополнительно следующим категориям налогоплательщиков: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Органы местного самоуправления;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2) Муниципальные учреждения;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3) Инвалиды и участники ВОВ;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4) Дети-сироты;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5) Семьи с тремя и более детьми;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6) Граждане старше 70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лет;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7)Юридические и физические лица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   на время реализации инвестиционного проекта.</a:t>
            </a: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342900" indent="-342900" algn="just"/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932040" y="5085184"/>
            <a:ext cx="4104456" cy="1656184"/>
          </a:xfrm>
          <a:prstGeom prst="foldedCorner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CCCC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налога на имущество физических лиц предоставляются </a:t>
            </a:r>
            <a:r>
              <a:rPr lang="ru-RU" sz="1600" dirty="0" err="1" smtClean="0">
                <a:solidFill>
                  <a:srgbClr val="000099"/>
                </a:solidFill>
                <a:latin typeface="Bookman Old Style" pitchFamily="18" charset="0"/>
              </a:rPr>
              <a:t>налогоплательщи-кам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, перечисленным в статье 407 Налогового кодекса Российской Федерации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052736"/>
          <a:ext cx="453650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7416824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ЛЬГОТЫ, УСТАНОВЛЕННЫЕ НА ТЕРРИТОРИИ       СЕЛЬСКИХ   ПОСЕЛЕНИЙ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с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3807" y="0"/>
            <a:ext cx="174019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4932040" y="980728"/>
            <a:ext cx="4032448" cy="3456384"/>
          </a:xfrm>
          <a:prstGeom prst="foldedCorner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0099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земельного налога предоставляются в соответствии со статьей 395 Налогового  кодекса Российской Федерации, а также дополнительно следующим категориям налогоплательщиков: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Органы местного самоуправления;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2) Муниципальные учреждения;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3) Инвалиды и участники ВОВ;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4) Дети-сироты;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5) Семьи с тремя и более детьми;</a:t>
            </a:r>
          </a:p>
          <a:p>
            <a:pPr marL="342900" indent="-342900"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6) Граждане старше 70 лет.</a:t>
            </a:r>
          </a:p>
          <a:p>
            <a:pPr marL="342900" indent="-342900" algn="just"/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932040" y="4653136"/>
            <a:ext cx="4032448" cy="1800200"/>
          </a:xfrm>
          <a:prstGeom prst="foldedCorner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3175">
            <a:solidFill>
              <a:srgbClr val="CCCC00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Льготы по уплате налога на имущество физических лиц предоставляются </a:t>
            </a:r>
            <a:r>
              <a:rPr lang="ru-RU" sz="1600" dirty="0" err="1" smtClean="0">
                <a:solidFill>
                  <a:srgbClr val="000099"/>
                </a:solidFill>
                <a:latin typeface="Bookman Old Style" pitchFamily="18" charset="0"/>
              </a:rPr>
              <a:t>налогоплательщи-кам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, перечисленным в статье 407 Налогового кодекса Российской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Федерации.</a:t>
            </a: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196752"/>
          <a:ext cx="45365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203</Words>
  <Application>Microsoft Office PowerPoint</Application>
  <PresentationFormat>Экран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f_jon</dc:creator>
  <cp:lastModifiedBy>f_jon</cp:lastModifiedBy>
  <cp:revision>16</cp:revision>
  <dcterms:created xsi:type="dcterms:W3CDTF">2018-12-03T06:38:55Z</dcterms:created>
  <dcterms:modified xsi:type="dcterms:W3CDTF">2018-12-03T11:10:16Z</dcterms:modified>
</cp:coreProperties>
</file>