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Override PartName="/ppt/charts/chart35.xml" ContentType="application/vnd.openxmlformats-officedocument.drawingml.char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charts/chart13.xml" ContentType="application/vnd.openxmlformats-officedocument.drawingml.chart+xml"/>
  <Override PartName="/ppt/charts/chart24.xml" ContentType="application/vnd.openxmlformats-officedocument.drawingml.chart+xml"/>
  <Override PartName="/ppt/diagrams/quickStyle17.xml" ContentType="application/vnd.openxmlformats-officedocument.drawingml.diagramStyle+xml"/>
  <Override PartName="/ppt/drawings/drawing17.xml" ContentType="application/vnd.openxmlformats-officedocument.drawingml.chartshapes+xml"/>
  <Override PartName="/ppt/theme/themeOverride1.xml" ContentType="application/vnd.openxmlformats-officedocument.themeOverride+xml"/>
  <Override PartName="/ppt/tableStyles.xml" ContentType="application/vnd.openxmlformats-officedocument.presentationml.tableStyles+xml"/>
  <Override PartName="/ppt/diagrams/layout17.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drawings/drawing20.xml" ContentType="application/vnd.openxmlformats-officedocument.drawingml.chartshapes+xml"/>
  <Override PartName="/ppt/diagrams/colors4.xml" ContentType="application/vnd.openxmlformats-officedocument.drawingml.diagramColors+xml"/>
  <Override PartName="/ppt/diagrams/drawing10.xml" ContentType="application/vnd.ms-office.drawingml.diagramDrawing+xml"/>
  <Override PartName="/ppt/diagrams/colors16.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drawing3.xml" ContentType="application/vnd.ms-office.drawingml.diagramDrawing+xml"/>
  <Override PartName="/ppt/drawings/drawing3.xml" ContentType="application/vnd.openxmlformats-officedocument.drawingml.chartshapes+xml"/>
  <Override PartName="/ppt/charts/chart29.xml" ContentType="application/vnd.openxmlformats-officedocument.drawingml.chart+xml"/>
  <Override PartName="/ppt/slides/slide55.xml" ContentType="application/vnd.openxmlformats-officedocument.presentationml.slide+xml"/>
  <Override PartName="/ppt/theme/theme2.xml" ContentType="application/vnd.openxmlformats-officedocument.theme+xml"/>
  <Override PartName="/ppt/diagrams/quickStyle3.xml" ContentType="application/vnd.openxmlformats-officedocument.drawingml.diagramStyle+xml"/>
  <Override PartName="/ppt/charts/chart18.xml" ContentType="application/vnd.openxmlformats-officedocument.drawingml.chart+xml"/>
  <Override PartName="/ppt/slides/slide33.xml" ContentType="application/vnd.openxmlformats-officedocument.presentationml.slide+xml"/>
  <Override PartName="/ppt/slides/slide44.xml" ContentType="application/vnd.openxmlformats-officedocument.presentationml.slide+xml"/>
  <Override PartName="/ppt/presentation.xml" ContentType="application/vnd.openxmlformats-officedocument.presentationml.presentation.main+xml"/>
  <Override PartName="/ppt/slides/slide22.xml" ContentType="application/vnd.openxmlformats-officedocument.presentationml.slide+xml"/>
  <Override PartName="/ppt/diagrams/layout6.xml" ContentType="application/vnd.openxmlformats-officedocument.drawingml.diagramLayout+xml"/>
  <Override PartName="/ppt/diagrams/data10.xml" ContentType="application/vnd.openxmlformats-officedocument.drawingml.diagramData+xml"/>
  <Override PartName="/ppt/notesSlides/notesSlide24.xml" ContentType="application/vnd.openxmlformats-officedocument.presentationml.notesSlide+xml"/>
  <Override PartName="/ppt/charts/chart32.xml" ContentType="application/vnd.openxmlformats-officedocument.drawingml.chart+xml"/>
  <Override PartName="/ppt/charts/chart43.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notesSlides/notesSlide13.xml" ContentType="application/vnd.openxmlformats-officedocument.presentationml.notesSlide+xml"/>
  <Override PartName="/ppt/charts/chart8.xml" ContentType="application/vnd.openxmlformats-officedocument.drawingml.chart+xml"/>
  <Override PartName="/ppt/charts/chart21.xml" ContentType="application/vnd.openxmlformats-officedocument.drawingml.chart+xml"/>
  <Override PartName="/ppt/diagrams/quickStyle14.xml" ContentType="application/vnd.openxmlformats-officedocument.drawingml.diagramStyle+xml"/>
  <Override PartName="/ppt/diagrams/drawing15.xml" ContentType="application/vnd.ms-office.drawingml.diagramDrawing+xml"/>
  <Override PartName="/ppt/slideLayouts/slideLayout10.xml" ContentType="application/vnd.openxmlformats-officedocument.presentationml.slideLayout+xml"/>
  <Override PartName="/ppt/diagrams/drawing8.xml" ContentType="application/vnd.ms-office.drawingml.diagramDrawing+xml"/>
  <Override PartName="/ppt/charts/chart10.xml" ContentType="application/vnd.openxmlformats-officedocument.drawingml.chart+xml"/>
  <Override PartName="/ppt/drawings/drawing14.xml" ContentType="application/vnd.openxmlformats-officedocument.drawingml.chartshape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11.xml" ContentType="application/vnd.ms-office.drawingml.diagramDrawing+xml"/>
  <Override PartName="/ppt/charts/chart4.xml" ContentType="application/vnd.openxmlformats-officedocument.drawingml.chart+xml"/>
  <Override PartName="/ppt/drawings/drawing8.xml" ContentType="application/vnd.openxmlformats-officedocument.drawingml.chartshapes+xml"/>
  <Override PartName="/ppt/diagrams/layout14.xml" ContentType="application/vnd.openxmlformats-officedocument.drawingml.diagramLayout+xml"/>
  <Override PartName="/ppt/diagrams/colors17.xml" ContentType="application/vnd.openxmlformats-officedocument.drawingml.diagramColors+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rawing4.xml" ContentType="application/vnd.ms-office.drawingml.diagramDrawing+xml"/>
  <Override PartName="/ppt/drawings/drawing10.xml" ContentType="application/vnd.openxmlformats-officedocument.drawingml.chartshape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rawings/drawing4.xml" ContentType="application/vnd.openxmlformats-officedocument.drawingml.chartshapes+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charts/chart19.xml" ContentType="application/vnd.openxmlformats-officedocument.drawingml.chart+xml"/>
  <Override PartName="/ppt/diagrams/data15.xml" ContentType="application/vnd.openxmlformats-officedocument.drawingml.diagramData+xml"/>
  <Override PartName="/ppt/charts/chart37.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diagrams/data11.xml" ContentType="application/vnd.openxmlformats-officedocument.drawingml.diagramData+xml"/>
  <Override PartName="/ppt/notesSlides/notesSlide18.xml" ContentType="application/vnd.openxmlformats-officedocument.presentationml.notesSlide+xml"/>
  <Override PartName="/ppt/charts/chart26.xml" ContentType="application/vnd.openxmlformats-officedocument.drawingml.chart+xml"/>
  <Override PartName="/ppt/drawings/drawing19.xml" ContentType="application/vnd.openxmlformats-officedocument.drawingml.chartshapes+xml"/>
  <Override PartName="/ppt/charts/chart44.xml" ContentType="application/vnd.openxmlformats-officedocument.drawingml.char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charts/chart15.xml" ContentType="application/vnd.openxmlformats-officedocument.drawingml.chart+xml"/>
  <Override PartName="/ppt/notesSlides/notesSlide25.xml" ContentType="application/vnd.openxmlformats-officedocument.presentationml.notesSlide+xml"/>
  <Override PartName="/ppt/charts/chart33.xml" ContentType="application/vnd.openxmlformats-officedocument.drawingml.char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Override PartName="/ppt/diagrams/quickStyle15.xml" ContentType="application/vnd.openxmlformats-officedocument.drawingml.diagramStyle+xml"/>
  <Override PartName="/ppt/drawings/drawing15.xml" ContentType="application/vnd.openxmlformats-officedocument.drawingml.chartshapes+xml"/>
  <Override PartName="/ppt/diagrams/drawing16.xml" ContentType="application/vnd.ms-office.drawingml.diagramDrawing+xml"/>
  <Override PartName="/ppt/charts/chart40.xml" ContentType="application/vnd.openxmlformats-officedocument.drawingml.chart+xml"/>
  <Override PartName="/ppt/diagrams/layout3.xml" ContentType="application/vnd.openxmlformats-officedocument.drawingml.diagramLayout+xml"/>
  <Override PartName="/ppt/diagrams/data4.xml" ContentType="application/vnd.openxmlformats-officedocument.drawingml.diagramData+xml"/>
  <Override PartName="/ppt/diagrams/drawing9.xml" ContentType="application/vnd.ms-office.drawingml.diagramDrawing+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rawings/drawing9.xml" ContentType="application/vnd.openxmlformats-officedocument.drawingml.chartshapes+xml"/>
  <Override PartName="/ppt/diagrams/layout15.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notesSlides/notesSlide10.xml" ContentType="application/vnd.openxmlformats-officedocument.presentationml.notesSlide+xml"/>
  <Override PartName="/ppt/diagrams/quickStyle11.xml" ContentType="application/vnd.openxmlformats-officedocument.drawingml.diagramStyle+xml"/>
  <Override PartName="/ppt/diagrams/drawing12.xml" ContentType="application/vnd.ms-office.drawingml.diagramDrawing+xml"/>
  <Override PartName="/ppt/charts/chart5.xml" ContentType="application/vnd.openxmlformats-officedocument.drawingml.chart+xml"/>
  <Override PartName="/ppt/drawings/drawing11.xml" ContentType="application/vnd.openxmlformats-officedocument.drawingml.chartshape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charts/chart1.xml" ContentType="application/vnd.openxmlformats-officedocument.drawingml.chart+xml"/>
  <Override PartName="/ppt/diagrams/layout11.xml" ContentType="application/vnd.openxmlformats-officedocument.drawingml.diagramLayout+xml"/>
  <Override PartName="/ppt/drawings/drawing5.xml" ContentType="application/vnd.openxmlformats-officedocument.drawingml.chartshapes+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rawings/drawing1.xml" ContentType="application/vnd.openxmlformats-officedocument.drawingml.chartshapes+xml"/>
  <Override PartName="/ppt/diagrams/colors10.xml" ContentType="application/vnd.openxmlformats-officedocument.drawingml.diagramColors+xml"/>
  <Override PartName="/ppt/notesSlides/notesSlide19.xml" ContentType="application/vnd.openxmlformats-officedocument.presentationml.notesSlide+xml"/>
  <Override PartName="/ppt/charts/chart27.xml" ContentType="application/vnd.openxmlformats-officedocument.drawingml.chart+xml"/>
  <Override PartName="/ppt/charts/chart38.xml" ContentType="application/vnd.openxmlformats-officedocument.drawingml.char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charts/chart16.xml" ContentType="application/vnd.openxmlformats-officedocument.drawingml.chart+xml"/>
  <Override PartName="/ppt/charts/chart34.xml" ContentType="application/vnd.openxmlformats-officedocument.drawingml.chart+xml"/>
  <Override PartName="/ppt/charts/chart45.xml" ContentType="application/vnd.openxmlformats-officedocument.drawingml.char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notesSlides/notesSlide15.xml" ContentType="application/vnd.openxmlformats-officedocument.presentationml.notesSlide+xml"/>
  <Override PartName="/ppt/charts/chart23.xml" ContentType="application/vnd.openxmlformats-officedocument.drawingml.chart+xml"/>
  <Override PartName="/ppt/diagrams/quickStyle16.xml" ContentType="application/vnd.openxmlformats-officedocument.drawingml.diagramStyle+xml"/>
  <Override PartName="/ppt/diagrams/drawing17.xml" ContentType="application/vnd.ms-office.drawingml.diagramDrawing+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charts/chart12.xml" ContentType="application/vnd.openxmlformats-officedocument.drawingml.chart+xml"/>
  <Override PartName="/ppt/notesSlides/notesSlide22.xml" ContentType="application/vnd.openxmlformats-officedocument.presentationml.notesSlide+xml"/>
  <Override PartName="/ppt/drawings/drawing16.xml" ContentType="application/vnd.openxmlformats-officedocument.drawingml.chartshapes+xml"/>
  <Override PartName="/ppt/charts/chart30.xml" ContentType="application/vnd.openxmlformats-officedocument.drawingml.chart+xml"/>
  <Override PartName="/ppt/charts/chart41.xml" ContentType="application/vnd.openxmlformats-officedocument.drawingml.chart+xml"/>
  <Override PartName="/ppt/diagrams/data5.xml" ContentType="application/vnd.openxmlformats-officedocument.drawingml.diagramData+xml"/>
  <Override PartName="/ppt/diagrams/colors7.xml" ContentType="application/vnd.openxmlformats-officedocument.drawingml.diagramColors+xml"/>
  <Override PartName="/ppt/notesSlides/notesSlide11.xml" ContentType="application/vnd.openxmlformats-officedocument.presentationml.notesSlide+xml"/>
  <Override PartName="/ppt/diagrams/quickStyle12.xml" ContentType="application/vnd.openxmlformats-officedocument.drawingml.diagramStyle+xml"/>
  <Override PartName="/ppt/charts/chart6.xml" ContentType="application/vnd.openxmlformats-officedocument.drawingml.chart+xml"/>
  <Override PartName="/ppt/diagrams/drawing13.xml" ContentType="application/vnd.ms-office.drawingml.diagramDrawing+xml"/>
  <Override PartName="/ppt/diagrams/layout16.xml" ContentType="application/vnd.openxmlformats-officedocument.drawingml.diagramLayout+xml"/>
  <Override PartName="/ppt/notesSlides/notesSlide6.xml" ContentType="application/vnd.openxmlformats-officedocument.presentationml.notesSlide+xml"/>
  <Override PartName="/ppt/diagrams/drawing6.xml" ContentType="application/vnd.ms-office.drawingml.diagramDrawing+xml"/>
  <Override PartName="/ppt/drawings/drawing12.xml" ContentType="application/vnd.openxmlformats-officedocument.drawingml.chartshape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charts/chart2.xml" ContentType="application/vnd.openxmlformats-officedocument.drawingml.chart+xml"/>
  <Override PartName="/ppt/diagrams/layout12.xml" ContentType="application/vnd.openxmlformats-officedocument.drawingml.diagramLayout+xml"/>
  <Override PartName="/ppt/drawings/drawing6.xml" ContentType="application/vnd.openxmlformats-officedocument.drawingml.chartshapes+xml"/>
  <Override PartName="/ppt/diagrams/colors15.xml" ContentType="application/vnd.openxmlformats-officedocument.drawingml.diagramColors+xml"/>
  <Override PartName="/ppt/slides/slide29.xml" ContentType="application/vnd.openxmlformats-officedocument.presentationml.slide+xml"/>
  <Override PartName="/ppt/diagrams/drawing2.xml" ContentType="application/vnd.ms-office.drawingml.diagramDrawing+xml"/>
  <Override PartName="/ppt/diagrams/data17.xml" ContentType="application/vnd.openxmlformats-officedocument.drawingml.diagramData+xml"/>
  <Override PartName="/ppt/charts/chart39.xml" ContentType="application/vnd.openxmlformats-officedocument.drawingml.char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rawings/drawing2.xml" ContentType="application/vnd.openxmlformats-officedocument.drawingml.chartshapes+xml"/>
  <Override PartName="/ppt/charts/chart28.xml" ContentType="application/vnd.openxmlformats-officedocument.drawingml.chart+xml"/>
  <Override PartName="/ppt/slides/slide43.xml" ContentType="application/vnd.openxmlformats-officedocument.presentationml.slide+xml"/>
  <Override PartName="/ppt/theme/theme1.xml" ContentType="application/vnd.openxmlformats-officedocument.theme+xml"/>
  <Override PartName="/ppt/charts/chart17.xml" ContentType="application/vnd.openxmlformats-officedocument.drawingml.chart+xml"/>
  <Override PartName="/ppt/slides/slide32.xml" ContentType="application/vnd.openxmlformats-officedocument.presentationml.slide+xml"/>
  <Override PartName="/ppt/charts/chart42.xml" ContentType="application/vnd.openxmlformats-officedocument.drawingml.chart+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23.xml" ContentType="application/vnd.openxmlformats-officedocument.presentationml.notesSlide+xml"/>
  <Override PartName="/ppt/charts/chart31.xml" ContentType="application/vnd.openxmlformats-officedocument.drawingml.chart+xml"/>
  <Override PartName="/ppt/diagrams/colors8.xml" ContentType="application/vnd.openxmlformats-officedocument.drawingml.diagramColors+xml"/>
  <Override PartName="/ppt/notesSlides/notesSlide12.xml" ContentType="application/vnd.openxmlformats-officedocument.presentationml.notesSlide+xml"/>
  <Override PartName="/ppt/charts/chart7.xml" ContentType="application/vnd.openxmlformats-officedocument.drawingml.chart+xml"/>
  <Override PartName="/ppt/diagrams/quickStyle13.xml" ContentType="application/vnd.openxmlformats-officedocument.drawingml.diagramStyle+xml"/>
  <Override PartName="/ppt/charts/chart20.xml" ContentType="application/vnd.openxmlformats-officedocument.drawingml.chart+xml"/>
  <Override PartName="/ppt/drawings/drawing13.xml" ContentType="application/vnd.openxmlformats-officedocument.drawingml.chartshapes+xml"/>
  <Override PartName="/ppt/diagrams/drawing14.xml" ContentType="application/vnd.ms-office.drawingml.diagramDrawing+xml"/>
  <Override PartName="/ppt/diagrams/drawing7.xml" ContentType="application/vnd.ms-office.drawingml.diagramDrawing+xml"/>
  <Override PartName="/ppt/drawings/drawing7.xml" ContentType="application/vnd.openxmlformats-officedocument.drawingml.chartshapes+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diagrams/data14.xml" ContentType="application/vnd.openxmlformats-officedocument.drawingml.diagramData+xml"/>
  <Override PartName="/ppt/charts/chart36.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charts/chart25.xml" ContentType="application/vnd.openxmlformats-officedocument.drawingml.chart+xml"/>
  <Override PartName="/ppt/slides/slide51.xml" ContentType="application/vnd.openxmlformats-officedocument.presentationml.slide+xml"/>
  <Override PartName="/ppt/charts/chart14.xml" ContentType="application/vnd.openxmlformats-officedocument.drawingml.chart+xml"/>
  <Override PartName="/ppt/drawings/drawing18.xml" ContentType="application/vnd.openxmlformats-officedocument.drawingml.chartshapes+xml"/>
  <Override PartName="/ppt/theme/themeOverride2.xml" ContentType="application/vnd.openxmlformats-officedocument.themeOverride+xml"/>
  <Override PartName="/ppt/slides/slide40.xml" ContentType="application/vnd.openxmlformats-officedocument.presentationml.slide+xml"/>
  <Override PartName="/ppt/diagrams/layout2.xml" ContentType="application/vnd.openxmlformats-officedocument.drawingml.diagramLayout+xml"/>
  <Default Extension="gif" ContentType="image/gif"/>
  <Override PartName="/ppt/notesSlides/notesSlide8.xml" ContentType="application/vnd.openxmlformats-officedocument.presentationml.notesSlide+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1"/>
  </p:sldMasterIdLst>
  <p:notesMasterIdLst>
    <p:notesMasterId r:id="rId66"/>
  </p:notesMasterIdLst>
  <p:handoutMasterIdLst>
    <p:handoutMasterId r:id="rId67"/>
  </p:handoutMasterIdLst>
  <p:sldIdLst>
    <p:sldId id="361" r:id="rId2"/>
    <p:sldId id="437" r:id="rId3"/>
    <p:sldId id="436" r:id="rId4"/>
    <p:sldId id="413" r:id="rId5"/>
    <p:sldId id="411" r:id="rId6"/>
    <p:sldId id="363" r:id="rId7"/>
    <p:sldId id="384" r:id="rId8"/>
    <p:sldId id="438" r:id="rId9"/>
    <p:sldId id="259" r:id="rId10"/>
    <p:sldId id="364" r:id="rId11"/>
    <p:sldId id="381" r:id="rId12"/>
    <p:sldId id="432" r:id="rId13"/>
    <p:sldId id="382" r:id="rId14"/>
    <p:sldId id="383" r:id="rId15"/>
    <p:sldId id="347" r:id="rId16"/>
    <p:sldId id="417" r:id="rId17"/>
    <p:sldId id="441" r:id="rId18"/>
    <p:sldId id="442" r:id="rId19"/>
    <p:sldId id="443" r:id="rId20"/>
    <p:sldId id="385" r:id="rId21"/>
    <p:sldId id="434" r:id="rId22"/>
    <p:sldId id="387" r:id="rId23"/>
    <p:sldId id="388" r:id="rId24"/>
    <p:sldId id="374" r:id="rId25"/>
    <p:sldId id="440" r:id="rId26"/>
    <p:sldId id="379" r:id="rId27"/>
    <p:sldId id="451" r:id="rId28"/>
    <p:sldId id="433" r:id="rId29"/>
    <p:sldId id="414" r:id="rId30"/>
    <p:sldId id="375" r:id="rId31"/>
    <p:sldId id="369" r:id="rId32"/>
    <p:sldId id="435" r:id="rId33"/>
    <p:sldId id="415" r:id="rId34"/>
    <p:sldId id="389" r:id="rId35"/>
    <p:sldId id="390" r:id="rId36"/>
    <p:sldId id="391" r:id="rId37"/>
    <p:sldId id="445" r:id="rId38"/>
    <p:sldId id="446" r:id="rId39"/>
    <p:sldId id="447" r:id="rId40"/>
    <p:sldId id="448" r:id="rId41"/>
    <p:sldId id="372" r:id="rId42"/>
    <p:sldId id="378" r:id="rId43"/>
    <p:sldId id="416" r:id="rId44"/>
    <p:sldId id="409" r:id="rId45"/>
    <p:sldId id="395" r:id="rId46"/>
    <p:sldId id="418" r:id="rId47"/>
    <p:sldId id="419" r:id="rId48"/>
    <p:sldId id="420" r:id="rId49"/>
    <p:sldId id="421" r:id="rId50"/>
    <p:sldId id="422" r:id="rId51"/>
    <p:sldId id="424" r:id="rId52"/>
    <p:sldId id="423" r:id="rId53"/>
    <p:sldId id="425" r:id="rId54"/>
    <p:sldId id="426" r:id="rId55"/>
    <p:sldId id="427" r:id="rId56"/>
    <p:sldId id="428" r:id="rId57"/>
    <p:sldId id="429" r:id="rId58"/>
    <p:sldId id="430" r:id="rId59"/>
    <p:sldId id="431" r:id="rId60"/>
    <p:sldId id="444" r:id="rId61"/>
    <p:sldId id="449" r:id="rId62"/>
    <p:sldId id="450" r:id="rId63"/>
    <p:sldId id="371" r:id="rId64"/>
    <p:sldId id="410" r:id="rId6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99"/>
    <a:srgbClr val="33CC33"/>
    <a:srgbClr val="009900"/>
    <a:srgbClr val="00FF00"/>
    <a:srgbClr val="CCCC00"/>
    <a:srgbClr val="FFFF66"/>
    <a:srgbClr val="00FF99"/>
    <a:srgbClr val="993300"/>
    <a:srgbClr val="66FF99"/>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4" autoAdjust="0"/>
    <p:restoredTop sz="96625" autoAdjust="0"/>
  </p:normalViewPr>
  <p:slideViewPr>
    <p:cSldViewPr>
      <p:cViewPr>
        <p:scale>
          <a:sx n="100" d="100"/>
          <a:sy n="100" d="100"/>
        </p:scale>
        <p:origin x="-1968" y="-36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684"/>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_____Microsoft_Office_Excel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_____Microsoft_Office_Excel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_____Microsoft_Office_Excel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_____Microsoft_Office_Excel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_____Microsoft_Office_Excel14.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_____Microsoft_Office_Excel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_____Microsoft_Office_Excel16.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_____Microsoft_Office_Excel17.xlsx"/></Relationships>
</file>

<file path=ppt/charts/_rels/chart18.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_____Microsoft_Office_Excel18.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_____Microsoft_Office_Excel19.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_____Microsoft_Office_Excel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_____Microsoft_Office_Excel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_____Microsoft_Office_Excel22.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_____Microsoft_Office_Excel23.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_____Microsoft_Office_Excel24.xlsx"/></Relationships>
</file>

<file path=ppt/charts/_rels/chart25.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_____Microsoft_Office_Excel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_____Microsoft_Office_Excel26.xlsx"/></Relationships>
</file>

<file path=ppt/charts/_rels/chart27.xml.rels><?xml version="1.0" encoding="UTF-8" standalone="yes"?>
<Relationships xmlns="http://schemas.openxmlformats.org/package/2006/relationships"><Relationship Id="rId2" Type="http://schemas.openxmlformats.org/officeDocument/2006/relationships/chartUserShapes" Target="../drawings/drawing16.xml"/><Relationship Id="rId1" Type="http://schemas.openxmlformats.org/officeDocument/2006/relationships/package" Target="../embeddings/_____Microsoft_Office_Excel27.xlsx"/></Relationships>
</file>

<file path=ppt/charts/_rels/chart28.xml.rels><?xml version="1.0" encoding="UTF-8" standalone="yes"?>
<Relationships xmlns="http://schemas.openxmlformats.org/package/2006/relationships"><Relationship Id="rId1" Type="http://schemas.openxmlformats.org/officeDocument/2006/relationships/package" Target="../embeddings/_____Microsoft_Office_Excel28.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17.xml"/><Relationship Id="rId1" Type="http://schemas.openxmlformats.org/officeDocument/2006/relationships/package" Target="../embeddings/_____Microsoft_Office_Excel29.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Microsoft_Office_Excel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_____Microsoft_Office_Excel30.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8.xml"/><Relationship Id="rId1" Type="http://schemas.openxmlformats.org/officeDocument/2006/relationships/package" Target="../embeddings/_____Microsoft_Office_Excel31.xlsx"/></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19.xml"/><Relationship Id="rId1" Type="http://schemas.openxmlformats.org/officeDocument/2006/relationships/package" Target="../embeddings/_____Microsoft_Office_Excel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_____Microsoft_Office_Excel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_____Microsoft_Office_Excel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_____Microsoft_Office_Excel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_____Microsoft_Office_Excel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_____Microsoft_Office_Excel37.xlsx"/></Relationships>
</file>

<file path=ppt/charts/_rels/chart38.xml.rels><?xml version="1.0" encoding="UTF-8" standalone="yes"?>
<Relationships xmlns="http://schemas.openxmlformats.org/package/2006/relationships"><Relationship Id="rId2" Type="http://schemas.openxmlformats.org/officeDocument/2006/relationships/chartUserShapes" Target="../drawings/drawing20.xml"/><Relationship Id="rId1" Type="http://schemas.openxmlformats.org/officeDocument/2006/relationships/package" Target="../embeddings/_____Microsoft_Office_Excel38.xlsx"/></Relationships>
</file>

<file path=ppt/charts/_rels/chart39.xml.rels><?xml version="1.0" encoding="UTF-8" standalone="yes"?>
<Relationships xmlns="http://schemas.openxmlformats.org/package/2006/relationships"><Relationship Id="rId1" Type="http://schemas.openxmlformats.org/officeDocument/2006/relationships/package" Target="../embeddings/_____Microsoft_Office_Excel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Office_Excel4.xlsx"/></Relationships>
</file>

<file path=ppt/charts/_rels/chart40.xml.rels><?xml version="1.0" encoding="UTF-8" standalone="yes"?>
<Relationships xmlns="http://schemas.openxmlformats.org/package/2006/relationships"><Relationship Id="rId1" Type="http://schemas.openxmlformats.org/officeDocument/2006/relationships/package" Target="../embeddings/_____Microsoft_Office_Excel40.xlsx"/></Relationships>
</file>

<file path=ppt/charts/_rels/chart41.xml.rels><?xml version="1.0" encoding="UTF-8" standalone="yes"?>
<Relationships xmlns="http://schemas.openxmlformats.org/package/2006/relationships"><Relationship Id="rId1" Type="http://schemas.openxmlformats.org/officeDocument/2006/relationships/package" Target="../embeddings/_____Microsoft_Office_Excel41.xlsx"/></Relationships>
</file>

<file path=ppt/charts/_rels/chart42.xml.rels><?xml version="1.0" encoding="UTF-8" standalone="yes"?>
<Relationships xmlns="http://schemas.openxmlformats.org/package/2006/relationships"><Relationship Id="rId1" Type="http://schemas.openxmlformats.org/officeDocument/2006/relationships/package" Target="../embeddings/_____Microsoft_Office_Excel42.xlsx"/></Relationships>
</file>

<file path=ppt/charts/_rels/chart43.xml.rels><?xml version="1.0" encoding="UTF-8" standalone="yes"?>
<Relationships xmlns="http://schemas.openxmlformats.org/package/2006/relationships"><Relationship Id="rId1" Type="http://schemas.openxmlformats.org/officeDocument/2006/relationships/package" Target="../embeddings/_____Microsoft_Office_Excel43.xlsx"/></Relationships>
</file>

<file path=ppt/charts/_rels/chart44.xml.rels><?xml version="1.0" encoding="UTF-8" standalone="yes"?>
<Relationships xmlns="http://schemas.openxmlformats.org/package/2006/relationships"><Relationship Id="rId2" Type="http://schemas.openxmlformats.org/officeDocument/2006/relationships/package" Target="../embeddings/_____Microsoft_Office_Excel44.xlsx"/><Relationship Id="rId1" Type="http://schemas.openxmlformats.org/officeDocument/2006/relationships/themeOverride" Target="../theme/themeOverride1.xml"/></Relationships>
</file>

<file path=ppt/charts/_rels/chart45.xml.rels><?xml version="1.0" encoding="UTF-8" standalone="yes"?>
<Relationships xmlns="http://schemas.openxmlformats.org/package/2006/relationships"><Relationship Id="rId2" Type="http://schemas.openxmlformats.org/officeDocument/2006/relationships/package" Target="../embeddings/_____Microsoft_Office_Excel45.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_____Microsoft_Office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Office_Excel7.xlsx"/></Relationships>
</file>

<file path=ppt/charts/_rels/chart8.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_____Microsoft_Office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_____Microsoft_Office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floor>
      <c:spPr>
        <a:ln>
          <a:solidFill>
            <a:srgbClr val="000099"/>
          </a:solidFill>
        </a:ln>
      </c:spPr>
    </c:floor>
    <c:plotArea>
      <c:layout>
        <c:manualLayout>
          <c:layoutTarget val="inner"/>
          <c:xMode val="edge"/>
          <c:yMode val="edge"/>
          <c:x val="0.15913336018220225"/>
          <c:y val="5.1988383707088796E-2"/>
          <c:w val="0.45368425499018628"/>
          <c:h val="0.8699584057356301"/>
        </c:manualLayout>
      </c:layout>
      <c:bar3DChart>
        <c:barDir val="col"/>
        <c:grouping val="percentStacked"/>
        <c:ser>
          <c:idx val="0"/>
          <c:order val="0"/>
          <c:tx>
            <c:strRef>
              <c:f>Лист1!$B$1</c:f>
              <c:strCache>
                <c:ptCount val="1"/>
                <c:pt idx="0">
                  <c:v>ООО"ИЗ ДПС"</c:v>
                </c:pt>
              </c:strCache>
            </c:strRef>
          </c:tx>
          <c:spPr>
            <a:solidFill>
              <a:srgbClr val="FF9900"/>
            </a:solidFill>
          </c:spPr>
          <c:dLbls>
            <c:txPr>
              <a:bodyPr/>
              <a:lstStyle/>
              <a:p>
                <a:pPr>
                  <a:defRPr sz="1600">
                    <a:solidFill>
                      <a:srgbClr val="000099"/>
                    </a:solidFill>
                    <a:latin typeface="Book Antiqua" pitchFamily="18" charset="0"/>
                  </a:defRPr>
                </a:pPr>
                <a:endParaRPr lang="ru-RU"/>
              </a:p>
            </c:txPr>
            <c:showVal val="1"/>
          </c:dLbls>
          <c:cat>
            <c:strRef>
              <c:f>Лист1!$A$2</c:f>
              <c:strCache>
                <c:ptCount val="1"/>
                <c:pt idx="0">
                  <c:v>Категория 1</c:v>
                </c:pt>
              </c:strCache>
            </c:strRef>
          </c:cat>
          <c:val>
            <c:numRef>
              <c:f>Лист1!$B$2</c:f>
              <c:numCache>
                <c:formatCode>General</c:formatCode>
                <c:ptCount val="1"/>
                <c:pt idx="0">
                  <c:v>13.8</c:v>
                </c:pt>
              </c:numCache>
            </c:numRef>
          </c:val>
        </c:ser>
        <c:ser>
          <c:idx val="1"/>
          <c:order val="1"/>
          <c:tx>
            <c:strRef>
              <c:f>Лист1!$C$1</c:f>
              <c:strCache>
                <c:ptCount val="1"/>
                <c:pt idx="0">
                  <c:v>ЛПУ МГ</c:v>
                </c:pt>
              </c:strCache>
            </c:strRef>
          </c:tx>
          <c:spPr>
            <a:solidFill>
              <a:srgbClr val="3399FF"/>
            </a:solidFill>
          </c:spPr>
          <c:dLbls>
            <c:txPr>
              <a:bodyPr/>
              <a:lstStyle/>
              <a:p>
                <a:pPr>
                  <a:defRPr sz="1600">
                    <a:solidFill>
                      <a:srgbClr val="000099"/>
                    </a:solidFill>
                    <a:latin typeface="Book Antiqua" pitchFamily="18" charset="0"/>
                  </a:defRPr>
                </a:pPr>
                <a:endParaRPr lang="ru-RU"/>
              </a:p>
            </c:txPr>
            <c:showVal val="1"/>
          </c:dLbls>
          <c:cat>
            <c:strRef>
              <c:f>Лист1!$A$2</c:f>
              <c:strCache>
                <c:ptCount val="1"/>
                <c:pt idx="0">
                  <c:v>Категория 1</c:v>
                </c:pt>
              </c:strCache>
            </c:strRef>
          </c:cat>
          <c:val>
            <c:numRef>
              <c:f>Лист1!$C$2</c:f>
              <c:numCache>
                <c:formatCode>General</c:formatCode>
                <c:ptCount val="1"/>
                <c:pt idx="0">
                  <c:v>28.1</c:v>
                </c:pt>
              </c:numCache>
            </c:numRef>
          </c:val>
        </c:ser>
        <c:ser>
          <c:idx val="2"/>
          <c:order val="2"/>
          <c:tx>
            <c:strRef>
              <c:f>Лист1!$D$1</c:f>
              <c:strCache>
                <c:ptCount val="1"/>
                <c:pt idx="0">
                  <c:v>Другие плательщики</c:v>
                </c:pt>
              </c:strCache>
            </c:strRef>
          </c:tx>
          <c:spPr>
            <a:solidFill>
              <a:srgbClr val="00FF00"/>
            </a:solidFill>
          </c:spPr>
          <c:dLbls>
            <c:txPr>
              <a:bodyPr/>
              <a:lstStyle/>
              <a:p>
                <a:pPr>
                  <a:defRPr sz="1600">
                    <a:solidFill>
                      <a:srgbClr val="000099"/>
                    </a:solidFill>
                    <a:latin typeface="Book Antiqua" pitchFamily="18" charset="0"/>
                  </a:defRPr>
                </a:pPr>
                <a:endParaRPr lang="ru-RU"/>
              </a:p>
            </c:txPr>
            <c:showVal val="1"/>
          </c:dLbls>
          <c:cat>
            <c:strRef>
              <c:f>Лист1!$A$2</c:f>
              <c:strCache>
                <c:ptCount val="1"/>
                <c:pt idx="0">
                  <c:v>Категория 1</c:v>
                </c:pt>
              </c:strCache>
            </c:strRef>
          </c:cat>
          <c:val>
            <c:numRef>
              <c:f>Лист1!$D$2</c:f>
              <c:numCache>
                <c:formatCode>General</c:formatCode>
                <c:ptCount val="1"/>
                <c:pt idx="0">
                  <c:v>58.1</c:v>
                </c:pt>
              </c:numCache>
            </c:numRef>
          </c:val>
        </c:ser>
        <c:shape val="box"/>
        <c:axId val="333045120"/>
        <c:axId val="333124736"/>
        <c:axId val="0"/>
      </c:bar3DChart>
      <c:catAx>
        <c:axId val="333045120"/>
        <c:scaling>
          <c:orientation val="minMax"/>
        </c:scaling>
        <c:delete val="1"/>
        <c:axPos val="b"/>
        <c:tickLblPos val="none"/>
        <c:crossAx val="333124736"/>
        <c:crosses val="autoZero"/>
        <c:auto val="1"/>
        <c:lblAlgn val="ctr"/>
        <c:lblOffset val="100"/>
      </c:catAx>
      <c:valAx>
        <c:axId val="333124736"/>
        <c:scaling>
          <c:orientation val="minMax"/>
        </c:scaling>
        <c:axPos val="l"/>
        <c:majorGridlines>
          <c:spPr>
            <a:ln>
              <a:noFill/>
            </a:ln>
          </c:spPr>
        </c:majorGridlines>
        <c:numFmt formatCode="0%" sourceLinked="1"/>
        <c:tickLblPos val="nextTo"/>
        <c:txPr>
          <a:bodyPr/>
          <a:lstStyle/>
          <a:p>
            <a:pPr>
              <a:defRPr sz="1200">
                <a:solidFill>
                  <a:srgbClr val="0000FF"/>
                </a:solidFill>
              </a:defRPr>
            </a:pPr>
            <a:endParaRPr lang="ru-RU"/>
          </a:p>
        </c:txPr>
        <c:crossAx val="333045120"/>
        <c:crosses val="autoZero"/>
        <c:crossBetween val="between"/>
      </c:valAx>
    </c:plotArea>
    <c:legend>
      <c:legendPos val="r"/>
      <c:layout>
        <c:manualLayout>
          <c:xMode val="edge"/>
          <c:yMode val="edge"/>
          <c:x val="0.57974837286597836"/>
          <c:y val="0.1723466553559457"/>
          <c:w val="0.41657726687775476"/>
          <c:h val="0.65530668928810865"/>
        </c:manualLayout>
      </c:layout>
      <c:txPr>
        <a:bodyPr/>
        <a:lstStyle/>
        <a:p>
          <a:pPr>
            <a:defRPr sz="1200">
              <a:solidFill>
                <a:srgbClr val="0000FF"/>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2593753153877343"/>
          <c:y val="8.1583527756175209E-2"/>
          <c:w val="0.78645660884484436"/>
          <c:h val="0.75168414071961831"/>
        </c:manualLayout>
      </c:layout>
      <c:bar3DChart>
        <c:barDir val="col"/>
        <c:grouping val="clustered"/>
        <c:ser>
          <c:idx val="0"/>
          <c:order val="0"/>
          <c:tx>
            <c:strRef>
              <c:f>Лист1!$B$1</c:f>
              <c:strCache>
                <c:ptCount val="1"/>
                <c:pt idx="0">
                  <c:v>2018 **</c:v>
                </c:pt>
              </c:strCache>
            </c:strRef>
          </c:tx>
          <c:spPr>
            <a:solidFill>
              <a:srgbClr val="CC3399"/>
            </a:solidFill>
            <a:effectLst>
              <a:innerShdw blurRad="63500" dist="50800" dir="18900000">
                <a:prstClr val="black">
                  <a:alpha val="50000"/>
                </a:prstClr>
              </a:innerShdw>
            </a:effectLst>
            <a:scene3d>
              <a:camera prst="orthographicFront"/>
              <a:lightRig rig="threePt" dir="t"/>
            </a:scene3d>
            <a:sp3d>
              <a:bevelT w="152400" h="50800" prst="softRound"/>
            </a:sp3d>
          </c:spPr>
          <c:dPt>
            <c:idx val="0"/>
            <c:explosion val="23"/>
            <c:spPr>
              <a:solidFill>
                <a:srgbClr val="CC3399"/>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1"/>
            <c:spPr>
              <a:solidFill>
                <a:srgbClr val="CC3399"/>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4"/>
            <c:spPr>
              <a:solidFill>
                <a:srgbClr val="CC3399"/>
              </a:solidFill>
              <a:ln w="9525" cap="flat" cmpd="sng" algn="ctr">
                <a:solidFill>
                  <a:schemeClr val="accent1">
                    <a:shade val="95000"/>
                    <a:satMod val="105000"/>
                  </a:schemeClr>
                </a:solidFill>
                <a:prstDash val="solid"/>
              </a:ln>
              <a:effectLst>
                <a:innerShdw blurRad="63500" dist="50800" dir="18900000">
                  <a:prstClr val="black">
                    <a:alpha val="50000"/>
                  </a:prstClr>
                </a:innerShdw>
              </a:effectLst>
              <a:scene3d>
                <a:camera prst="orthographicFront"/>
                <a:lightRig rig="threePt" dir="t"/>
              </a:scene3d>
              <a:sp3d>
                <a:bevelT w="152400" h="50800" prst="softRound"/>
              </a:sp3d>
            </c:spPr>
          </c:dPt>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Лист1!$B$2:$B$5</c:f>
              <c:numCache>
                <c:formatCode>#,##0.0</c:formatCode>
                <c:ptCount val="4"/>
                <c:pt idx="0">
                  <c:v>39787.300000000003</c:v>
                </c:pt>
                <c:pt idx="1">
                  <c:v>3702.2</c:v>
                </c:pt>
                <c:pt idx="2">
                  <c:v>553.70000000000005</c:v>
                </c:pt>
                <c:pt idx="3">
                  <c:v>2391.1</c:v>
                </c:pt>
              </c:numCache>
            </c:numRef>
          </c:val>
        </c:ser>
        <c:ser>
          <c:idx val="1"/>
          <c:order val="1"/>
          <c:tx>
            <c:strRef>
              <c:f>Лист1!$C$1</c:f>
              <c:strCache>
                <c:ptCount val="1"/>
                <c:pt idx="0">
                  <c:v>2019</c:v>
                </c:pt>
              </c:strCache>
            </c:strRef>
          </c:tx>
          <c:spPr>
            <a:solidFill>
              <a:srgbClr val="3399FF"/>
            </a:solidFill>
            <a:scene3d>
              <a:camera prst="orthographicFront"/>
              <a:lightRig rig="threePt" dir="t"/>
            </a:scene3d>
            <a:sp3d>
              <a:bevelT/>
            </a:sp3d>
          </c:spPr>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Лист1!$C$2:$C$5</c:f>
              <c:numCache>
                <c:formatCode>General</c:formatCode>
                <c:ptCount val="4"/>
                <c:pt idx="0">
                  <c:v>40887.1</c:v>
                </c:pt>
                <c:pt idx="1">
                  <c:v>3267.3</c:v>
                </c:pt>
                <c:pt idx="2">
                  <c:v>387.2</c:v>
                </c:pt>
                <c:pt idx="3" formatCode="#,##0.0">
                  <c:v>1012.6</c:v>
                </c:pt>
              </c:numCache>
            </c:numRef>
          </c:val>
        </c:ser>
        <c:ser>
          <c:idx val="2"/>
          <c:order val="2"/>
          <c:tx>
            <c:strRef>
              <c:f>Лист1!$D$1</c:f>
              <c:strCache>
                <c:ptCount val="1"/>
                <c:pt idx="0">
                  <c:v>2020</c:v>
                </c:pt>
              </c:strCache>
            </c:strRef>
          </c:tx>
          <c:spPr>
            <a:solidFill>
              <a:srgbClr val="9900FF"/>
            </a:solidFill>
            <a:scene3d>
              <a:camera prst="orthographicFront"/>
              <a:lightRig rig="threePt" dir="t"/>
            </a:scene3d>
            <a:sp3d>
              <a:bevelT/>
            </a:sp3d>
          </c:spPr>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Лист1!$D$2:$D$5</c:f>
              <c:numCache>
                <c:formatCode>General</c:formatCode>
                <c:ptCount val="4"/>
                <c:pt idx="0">
                  <c:v>42623.3</c:v>
                </c:pt>
                <c:pt idx="1">
                  <c:v>3252.1</c:v>
                </c:pt>
                <c:pt idx="2">
                  <c:v>402.7</c:v>
                </c:pt>
                <c:pt idx="3" formatCode="#,##0.0">
                  <c:v>1042.3</c:v>
                </c:pt>
              </c:numCache>
            </c:numRef>
          </c:val>
        </c:ser>
        <c:gapWidth val="100"/>
        <c:shape val="cylinder"/>
        <c:axId val="391252992"/>
        <c:axId val="391262976"/>
        <c:axId val="0"/>
      </c:bar3DChart>
      <c:catAx>
        <c:axId val="391252992"/>
        <c:scaling>
          <c:orientation val="minMax"/>
        </c:scaling>
        <c:delete val="1"/>
        <c:axPos val="b"/>
        <c:tickLblPos val="none"/>
        <c:crossAx val="391262976"/>
        <c:crosses val="autoZero"/>
        <c:auto val="1"/>
        <c:lblAlgn val="ctr"/>
        <c:lblOffset val="50"/>
      </c:catAx>
      <c:valAx>
        <c:axId val="391262976"/>
        <c:scaling>
          <c:orientation val="minMax"/>
        </c:scaling>
        <c:axPos val="l"/>
        <c:majorGridlines>
          <c:spPr>
            <a:ln>
              <a:solidFill>
                <a:srgbClr val="006600"/>
              </a:solidFill>
            </a:ln>
            <a:effectLst>
              <a:outerShdw blurRad="50800" dist="50800" dir="5400000" algn="ctr" rotWithShape="0">
                <a:schemeClr val="accent1"/>
              </a:outerShdw>
            </a:effectLst>
          </c:spPr>
        </c:majorGridlines>
        <c:numFmt formatCode="#,##0.0" sourceLinked="1"/>
        <c:tickLblPos val="nextTo"/>
        <c:txPr>
          <a:bodyPr/>
          <a:lstStyle/>
          <a:p>
            <a:pPr>
              <a:defRPr sz="1400">
                <a:solidFill>
                  <a:schemeClr val="tx2">
                    <a:lumMod val="10000"/>
                  </a:schemeClr>
                </a:solidFill>
                <a:latin typeface="Book Antiqua" pitchFamily="18" charset="0"/>
              </a:defRPr>
            </a:pPr>
            <a:endParaRPr lang="ru-RU"/>
          </a:p>
        </c:txPr>
        <c:crossAx val="391252992"/>
        <c:crosses val="autoZero"/>
        <c:crossBetween val="between"/>
      </c:valAx>
    </c:plotArea>
    <c:legend>
      <c:legendPos val="r"/>
      <c:layout>
        <c:manualLayout>
          <c:xMode val="edge"/>
          <c:yMode val="edge"/>
          <c:x val="0.8957646857808591"/>
          <c:y val="0.11484114282660576"/>
          <c:w val="0.10296181174650011"/>
          <c:h val="0.17200145834710504"/>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4894"/>
        </c:manualLayout>
      </c:layout>
      <c:pie3DChart>
        <c:varyColors val="1"/>
      </c:pie3DChart>
    </c:plotArea>
    <c:legend>
      <c:legendPos val="r"/>
      <c:layout>
        <c:manualLayout>
          <c:xMode val="edge"/>
          <c:yMode val="edge"/>
          <c:x val="0.64570291998207163"/>
          <c:y val="0.35050218919545412"/>
          <c:w val="0.33605198081439608"/>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2593753153877343"/>
          <c:y val="8.1583527756175209E-2"/>
          <c:w val="0.78645660884484436"/>
          <c:h val="0.75168414071961831"/>
        </c:manualLayout>
      </c:layout>
      <c:bar3DChart>
        <c:barDir val="col"/>
        <c:grouping val="clustered"/>
        <c:ser>
          <c:idx val="0"/>
          <c:order val="0"/>
          <c:tx>
            <c:strRef>
              <c:f>Лист1!$B$1</c:f>
              <c:strCache>
                <c:ptCount val="1"/>
                <c:pt idx="0">
                  <c:v>2018**</c:v>
                </c:pt>
              </c:strCache>
            </c:strRef>
          </c:tx>
          <c:spPr>
            <a:solidFill>
              <a:srgbClr val="FF6600"/>
            </a:solidFill>
            <a:effectLst>
              <a:innerShdw blurRad="63500" dist="50800" dir="18900000">
                <a:prstClr val="black">
                  <a:alpha val="50000"/>
                </a:prstClr>
              </a:innerShdw>
            </a:effectLst>
            <a:scene3d>
              <a:camera prst="orthographicFront"/>
              <a:lightRig rig="threePt" dir="t"/>
            </a:scene3d>
            <a:sp3d>
              <a:bevelT w="152400" h="50800" prst="softRound"/>
            </a:sp3d>
          </c:spPr>
          <c:dPt>
            <c:idx val="0"/>
            <c:explosion val="23"/>
            <c:spPr>
              <a:solidFill>
                <a:srgbClr val="FF6600"/>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1"/>
            <c:spPr>
              <a:solidFill>
                <a:srgbClr val="FF6600"/>
              </a:solidFill>
              <a:ln>
                <a:noFill/>
              </a:ln>
              <a:effectLst>
                <a:innerShdw blurRad="63500" dist="50800" dir="18900000">
                  <a:prstClr val="black">
                    <a:alpha val="50000"/>
                  </a:prstClr>
                </a:innerShdw>
              </a:effectLst>
              <a:scene3d>
                <a:camera prst="orthographicFront"/>
                <a:lightRig rig="threePt" dir="t"/>
              </a:scene3d>
              <a:sp3d>
                <a:bevelT w="152400" h="50800" prst="softRound"/>
              </a:sp3d>
            </c:spPr>
          </c:dPt>
          <c:dPt>
            <c:idx val="4"/>
            <c:spPr>
              <a:solidFill>
                <a:srgbClr val="FF6600"/>
              </a:solidFill>
              <a:ln w="9525" cap="flat" cmpd="sng" algn="ctr">
                <a:solidFill>
                  <a:schemeClr val="accent1">
                    <a:shade val="95000"/>
                    <a:satMod val="105000"/>
                  </a:schemeClr>
                </a:solidFill>
                <a:prstDash val="solid"/>
              </a:ln>
              <a:effectLst>
                <a:innerShdw blurRad="63500" dist="50800" dir="18900000">
                  <a:prstClr val="black">
                    <a:alpha val="50000"/>
                  </a:prstClr>
                </a:innerShdw>
              </a:effectLst>
              <a:scene3d>
                <a:camera prst="orthographicFront"/>
                <a:lightRig rig="threePt" dir="t"/>
              </a:scene3d>
              <a:sp3d>
                <a:bevelT w="152400" h="50800" prst="softRound"/>
              </a:sp3d>
            </c:spPr>
          </c:dPt>
          <c:cat>
            <c:strRef>
              <c:f>Лист1!$A$2:$A$6</c:f>
              <c:strCache>
                <c:ptCount val="5"/>
                <c:pt idx="0">
                  <c:v>Доходы от использования имущества</c:v>
                </c:pt>
                <c:pt idx="1">
                  <c:v>Платежи при использовании природнвыми ресурсами</c:v>
                </c:pt>
                <c:pt idx="2">
                  <c:v>Доходы от компенсации затрат государства</c:v>
                </c:pt>
                <c:pt idx="3">
                  <c:v>Продажа имущества</c:v>
                </c:pt>
                <c:pt idx="4">
                  <c:v>Штрафы</c:v>
                </c:pt>
              </c:strCache>
            </c:strRef>
          </c:cat>
          <c:val>
            <c:numRef>
              <c:f>Лист1!$B$2:$B$6</c:f>
              <c:numCache>
                <c:formatCode>#,##0.0</c:formatCode>
                <c:ptCount val="5"/>
                <c:pt idx="0">
                  <c:v>436.1</c:v>
                </c:pt>
                <c:pt idx="1">
                  <c:v>556.4</c:v>
                </c:pt>
                <c:pt idx="2">
                  <c:v>186.8</c:v>
                </c:pt>
                <c:pt idx="3">
                  <c:v>681.5</c:v>
                </c:pt>
                <c:pt idx="4">
                  <c:v>530.29999999999995</c:v>
                </c:pt>
              </c:numCache>
            </c:numRef>
          </c:val>
        </c:ser>
        <c:ser>
          <c:idx val="1"/>
          <c:order val="1"/>
          <c:tx>
            <c:strRef>
              <c:f>Лист1!$C$1</c:f>
              <c:strCache>
                <c:ptCount val="1"/>
                <c:pt idx="0">
                  <c:v>2019</c:v>
                </c:pt>
              </c:strCache>
            </c:strRef>
          </c:tx>
          <c:spPr>
            <a:solidFill>
              <a:srgbClr val="0099FF"/>
            </a:solidFill>
            <a:scene3d>
              <a:camera prst="orthographicFront"/>
              <a:lightRig rig="threePt" dir="t"/>
            </a:scene3d>
            <a:sp3d>
              <a:bevelT/>
            </a:sp3d>
          </c:spPr>
          <c:cat>
            <c:strRef>
              <c:f>Лист1!$A$2:$A$6</c:f>
              <c:strCache>
                <c:ptCount val="5"/>
                <c:pt idx="0">
                  <c:v>Доходы от использования имущества</c:v>
                </c:pt>
                <c:pt idx="1">
                  <c:v>Платежи при использовании природнвыми ресурсами</c:v>
                </c:pt>
                <c:pt idx="2">
                  <c:v>Доходы от компенсации затрат государства</c:v>
                </c:pt>
                <c:pt idx="3">
                  <c:v>Продажа имущества</c:v>
                </c:pt>
                <c:pt idx="4">
                  <c:v>Штрафы</c:v>
                </c:pt>
              </c:strCache>
            </c:strRef>
          </c:cat>
          <c:val>
            <c:numRef>
              <c:f>Лист1!$C$2:$C$6</c:f>
              <c:numCache>
                <c:formatCode>General</c:formatCode>
                <c:ptCount val="5"/>
                <c:pt idx="0">
                  <c:v>453.5</c:v>
                </c:pt>
                <c:pt idx="1">
                  <c:v>162.6</c:v>
                </c:pt>
                <c:pt idx="2">
                  <c:v>0</c:v>
                </c:pt>
                <c:pt idx="3">
                  <c:v>0</c:v>
                </c:pt>
                <c:pt idx="4" formatCode="#,##0.0">
                  <c:v>396.5</c:v>
                </c:pt>
              </c:numCache>
            </c:numRef>
          </c:val>
        </c:ser>
        <c:ser>
          <c:idx val="2"/>
          <c:order val="2"/>
          <c:tx>
            <c:strRef>
              <c:f>Лист1!$D$1</c:f>
              <c:strCache>
                <c:ptCount val="1"/>
                <c:pt idx="0">
                  <c:v>2020</c:v>
                </c:pt>
              </c:strCache>
            </c:strRef>
          </c:tx>
          <c:spPr>
            <a:solidFill>
              <a:srgbClr val="00CC66"/>
            </a:solidFill>
            <a:scene3d>
              <a:camera prst="orthographicFront"/>
              <a:lightRig rig="threePt" dir="t"/>
            </a:scene3d>
            <a:sp3d>
              <a:bevelT/>
            </a:sp3d>
          </c:spPr>
          <c:cat>
            <c:strRef>
              <c:f>Лист1!$A$2:$A$6</c:f>
              <c:strCache>
                <c:ptCount val="5"/>
                <c:pt idx="0">
                  <c:v>Доходы от использования имущества</c:v>
                </c:pt>
                <c:pt idx="1">
                  <c:v>Платежи при использовании природнвыми ресурсами</c:v>
                </c:pt>
                <c:pt idx="2">
                  <c:v>Доходы от компенсации затрат государства</c:v>
                </c:pt>
                <c:pt idx="3">
                  <c:v>Продажа имущества</c:v>
                </c:pt>
                <c:pt idx="4">
                  <c:v>Штрафы</c:v>
                </c:pt>
              </c:strCache>
            </c:strRef>
          </c:cat>
          <c:val>
            <c:numRef>
              <c:f>Лист1!$D$2:$D$6</c:f>
              <c:numCache>
                <c:formatCode>General</c:formatCode>
                <c:ptCount val="5"/>
                <c:pt idx="0">
                  <c:v>471.7</c:v>
                </c:pt>
                <c:pt idx="1">
                  <c:v>169.1</c:v>
                </c:pt>
                <c:pt idx="2">
                  <c:v>0</c:v>
                </c:pt>
                <c:pt idx="3">
                  <c:v>0</c:v>
                </c:pt>
                <c:pt idx="4" formatCode="#,##0.0">
                  <c:v>401.5</c:v>
                </c:pt>
              </c:numCache>
            </c:numRef>
          </c:val>
        </c:ser>
        <c:gapWidth val="100"/>
        <c:shape val="cylinder"/>
        <c:axId val="391604864"/>
        <c:axId val="391606656"/>
        <c:axId val="0"/>
      </c:bar3DChart>
      <c:catAx>
        <c:axId val="391604864"/>
        <c:scaling>
          <c:orientation val="minMax"/>
        </c:scaling>
        <c:delete val="1"/>
        <c:axPos val="b"/>
        <c:tickLblPos val="none"/>
        <c:crossAx val="391606656"/>
        <c:crosses val="autoZero"/>
        <c:auto val="1"/>
        <c:lblAlgn val="ctr"/>
        <c:lblOffset val="50"/>
      </c:catAx>
      <c:valAx>
        <c:axId val="391606656"/>
        <c:scaling>
          <c:orientation val="minMax"/>
        </c:scaling>
        <c:axPos val="l"/>
        <c:majorGridlines>
          <c:spPr>
            <a:ln>
              <a:solidFill>
                <a:srgbClr val="006600"/>
              </a:solidFill>
            </a:ln>
            <a:effectLst>
              <a:outerShdw blurRad="50800" dist="50800" dir="5400000" algn="ctr" rotWithShape="0">
                <a:schemeClr val="accent1"/>
              </a:outerShdw>
            </a:effectLst>
          </c:spPr>
        </c:majorGridlines>
        <c:numFmt formatCode="#,##0.0" sourceLinked="1"/>
        <c:tickLblPos val="nextTo"/>
        <c:txPr>
          <a:bodyPr/>
          <a:lstStyle/>
          <a:p>
            <a:pPr>
              <a:defRPr sz="1400">
                <a:solidFill>
                  <a:schemeClr val="tx2">
                    <a:lumMod val="10000"/>
                  </a:schemeClr>
                </a:solidFill>
                <a:latin typeface="Book Antiqua" pitchFamily="18" charset="0"/>
              </a:defRPr>
            </a:pPr>
            <a:endParaRPr lang="ru-RU"/>
          </a:p>
        </c:txPr>
        <c:crossAx val="391604864"/>
        <c:crosses val="autoZero"/>
        <c:crossBetween val="between"/>
      </c:valAx>
    </c:plotArea>
    <c:legend>
      <c:legendPos val="r"/>
      <c:layout>
        <c:manualLayout>
          <c:xMode val="edge"/>
          <c:yMode val="edge"/>
          <c:x val="0.90700798185490705"/>
          <c:y val="0.11484114282660576"/>
          <c:w val="9.1718515672446502E-2"/>
          <c:h val="0.17200145834710504"/>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267151092559366"/>
          <c:y val="3.0197686368181303E-2"/>
          <c:w val="0.52448537464091249"/>
          <c:h val="0.75672980779913446"/>
        </c:manualLayout>
      </c:layout>
      <c:bar3DChart>
        <c:barDir val="col"/>
        <c:grouping val="stacked"/>
        <c:ser>
          <c:idx val="0"/>
          <c:order val="0"/>
          <c:tx>
            <c:strRef>
              <c:f>Лист1!$B$1</c:f>
              <c:strCache>
                <c:ptCount val="1"/>
                <c:pt idx="0">
                  <c:v>НИФЛ</c:v>
                </c:pt>
              </c:strCache>
            </c:strRef>
          </c:tx>
          <c:spPr>
            <a:solidFill>
              <a:srgbClr val="FFFF00"/>
            </a:solidFill>
          </c:spPr>
          <c:dLbls>
            <c:txPr>
              <a:bodyPr/>
              <a:lstStyle/>
              <a:p>
                <a:pPr>
                  <a:defRPr sz="1600" b="1">
                    <a:solidFill>
                      <a:srgbClr val="000099"/>
                    </a:solidFill>
                    <a:latin typeface="Book Antiqua" pitchFamily="18" charset="0"/>
                  </a:defRPr>
                </a:pPr>
                <a:endParaRPr lang="ru-RU"/>
              </a:p>
            </c:txPr>
            <c:showVal val="1"/>
          </c:dLbls>
          <c:cat>
            <c:strRef>
              <c:f>Лист1!$A$2</c:f>
              <c:strCache>
                <c:ptCount val="1"/>
                <c:pt idx="0">
                  <c:v>Выпадающие доходы местных бюджетов за 2017 год</c:v>
                </c:pt>
              </c:strCache>
            </c:strRef>
          </c:cat>
          <c:val>
            <c:numRef>
              <c:f>Лист1!$B$2</c:f>
              <c:numCache>
                <c:formatCode>#,##0.0</c:formatCode>
                <c:ptCount val="1"/>
                <c:pt idx="0">
                  <c:v>139</c:v>
                </c:pt>
              </c:numCache>
            </c:numRef>
          </c:val>
        </c:ser>
        <c:ser>
          <c:idx val="1"/>
          <c:order val="1"/>
          <c:tx>
            <c:strRef>
              <c:f>Лист1!$C$1</c:f>
              <c:strCache>
                <c:ptCount val="1"/>
                <c:pt idx="0">
                  <c:v>Земельный налог</c:v>
                </c:pt>
              </c:strCache>
            </c:strRef>
          </c:tx>
          <c:spPr>
            <a:solidFill>
              <a:srgbClr val="33CC33"/>
            </a:solidFill>
          </c:spPr>
          <c:dLbls>
            <c:txPr>
              <a:bodyPr/>
              <a:lstStyle/>
              <a:p>
                <a:pPr>
                  <a:defRPr sz="1600" b="1">
                    <a:solidFill>
                      <a:srgbClr val="000099"/>
                    </a:solidFill>
                    <a:latin typeface="Book Antiqua" pitchFamily="18" charset="0"/>
                  </a:defRPr>
                </a:pPr>
                <a:endParaRPr lang="ru-RU"/>
              </a:p>
            </c:txPr>
            <c:showVal val="1"/>
          </c:dLbls>
          <c:cat>
            <c:strRef>
              <c:f>Лист1!$A$2</c:f>
              <c:strCache>
                <c:ptCount val="1"/>
                <c:pt idx="0">
                  <c:v>Выпадающие доходы местных бюджетов за 2017 год</c:v>
                </c:pt>
              </c:strCache>
            </c:strRef>
          </c:cat>
          <c:val>
            <c:numRef>
              <c:f>Лист1!$C$2</c:f>
              <c:numCache>
                <c:formatCode>#,##0.0</c:formatCode>
                <c:ptCount val="1"/>
                <c:pt idx="0">
                  <c:v>1926</c:v>
                </c:pt>
              </c:numCache>
            </c:numRef>
          </c:val>
        </c:ser>
        <c:shape val="box"/>
        <c:axId val="388269184"/>
        <c:axId val="388271104"/>
        <c:axId val="0"/>
      </c:bar3DChart>
      <c:catAx>
        <c:axId val="388269184"/>
        <c:scaling>
          <c:orientation val="minMax"/>
        </c:scaling>
        <c:axPos val="b"/>
        <c:tickLblPos val="nextTo"/>
        <c:spPr>
          <a:solidFill>
            <a:srgbClr val="66FF99"/>
          </a:solidFill>
          <a:effectLst/>
        </c:spPr>
        <c:txPr>
          <a:bodyPr/>
          <a:lstStyle/>
          <a:p>
            <a:pPr>
              <a:defRPr sz="1400">
                <a:solidFill>
                  <a:srgbClr val="000099"/>
                </a:solidFill>
                <a:latin typeface="Book Antiqua" pitchFamily="18" charset="0"/>
              </a:defRPr>
            </a:pPr>
            <a:endParaRPr lang="ru-RU"/>
          </a:p>
        </c:txPr>
        <c:crossAx val="388271104"/>
        <c:crosses val="autoZero"/>
        <c:auto val="1"/>
        <c:lblAlgn val="ctr"/>
        <c:lblOffset val="100"/>
      </c:catAx>
      <c:valAx>
        <c:axId val="388271104"/>
        <c:scaling>
          <c:orientation val="minMax"/>
        </c:scaling>
        <c:axPos val="l"/>
        <c:majorGridlines/>
        <c:numFmt formatCode="#,##0.0" sourceLinked="1"/>
        <c:tickLblPos val="nextTo"/>
        <c:txPr>
          <a:bodyPr/>
          <a:lstStyle/>
          <a:p>
            <a:pPr>
              <a:defRPr sz="1400">
                <a:solidFill>
                  <a:srgbClr val="000099"/>
                </a:solidFill>
                <a:latin typeface="Book Antiqua" pitchFamily="18" charset="0"/>
              </a:defRPr>
            </a:pPr>
            <a:endParaRPr lang="ru-RU"/>
          </a:p>
        </c:txPr>
        <c:crossAx val="388269184"/>
        <c:crosses val="autoZero"/>
        <c:crossBetween val="between"/>
      </c:valAx>
    </c:plotArea>
    <c:legend>
      <c:legendPos val="r"/>
      <c:layout>
        <c:manualLayout>
          <c:xMode val="edge"/>
          <c:yMode val="edge"/>
          <c:x val="0.68035981010928304"/>
          <c:y val="0.29993143122986365"/>
          <c:w val="0.30284311443349327"/>
          <c:h val="0.27493820131096575"/>
        </c:manualLayout>
      </c:layout>
      <c:txPr>
        <a:bodyPr/>
        <a:lstStyle/>
        <a:p>
          <a:pPr>
            <a:defRPr sz="1600">
              <a:solidFill>
                <a:srgbClr val="000099"/>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4917"/>
        </c:manualLayout>
      </c:layout>
      <c:pie3DChart>
        <c:varyColors val="1"/>
      </c:pie3DChart>
    </c:plotArea>
    <c:legend>
      <c:legendPos val="r"/>
      <c:layout>
        <c:manualLayout>
          <c:xMode val="edge"/>
          <c:yMode val="edge"/>
          <c:x val="0.64570291998207163"/>
          <c:y val="0.35050218919545423"/>
          <c:w val="0.33605198081439613"/>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0"/>
      <c:rotY val="0"/>
      <c:perspective val="30"/>
    </c:view3D>
    <c:sideWall>
      <c:spPr>
        <a:noFill/>
      </c:spPr>
    </c:sideWall>
    <c:backWall>
      <c:spPr>
        <a:noFill/>
      </c:spPr>
    </c:backWall>
    <c:plotArea>
      <c:layout>
        <c:manualLayout>
          <c:layoutTarget val="inner"/>
          <c:xMode val="edge"/>
          <c:yMode val="edge"/>
          <c:x val="0.13299900504190795"/>
          <c:y val="3.206043210388719E-2"/>
          <c:w val="0.77343514043239403"/>
          <c:h val="0.833660711397749"/>
        </c:manualLayout>
      </c:layout>
      <c:bar3DChart>
        <c:barDir val="col"/>
        <c:grouping val="clustered"/>
        <c:ser>
          <c:idx val="0"/>
          <c:order val="0"/>
          <c:tx>
            <c:strRef>
              <c:f>Лист1!$B$1</c:f>
              <c:strCache>
                <c:ptCount val="1"/>
                <c:pt idx="0">
                  <c:v>2018*</c:v>
                </c:pt>
              </c:strCache>
            </c:strRef>
          </c:tx>
          <c:spPr>
            <a:solidFill>
              <a:srgbClr val="0066FF"/>
            </a:solidFill>
            <a:scene3d>
              <a:camera prst="orthographicFront"/>
              <a:lightRig rig="threePt" dir="t"/>
            </a:scene3d>
            <a:sp3d>
              <a:bevelT/>
            </a:sp3d>
          </c:spPr>
          <c:dPt>
            <c:idx val="0"/>
            <c:explosion val="23"/>
            <c:spPr>
              <a:solidFill>
                <a:srgbClr val="0066FF"/>
              </a:solidFill>
              <a:ln>
                <a:noFill/>
              </a:ln>
              <a:effectLst>
                <a:outerShdw blurRad="50800" dist="38100" dir="2700000" algn="tl" rotWithShape="0">
                  <a:prstClr val="black">
                    <a:alpha val="40000"/>
                  </a:prstClr>
                </a:outerShdw>
              </a:effectLst>
              <a:scene3d>
                <a:camera prst="orthographicFront"/>
                <a:lightRig rig="threePt" dir="t"/>
              </a:scene3d>
              <a:sp3d>
                <a:bevelT/>
              </a:sp3d>
            </c:spPr>
          </c:dPt>
          <c:dPt>
            <c:idx val="1"/>
            <c:spPr>
              <a:solidFill>
                <a:srgbClr val="0066FF"/>
              </a:solidFill>
              <a:ln>
                <a:noFill/>
              </a:ln>
              <a:effectLst>
                <a:outerShdw blurRad="40000" dist="23000" dir="5400000" rotWithShape="0">
                  <a:srgbClr val="000000">
                    <a:alpha val="35000"/>
                  </a:srgbClr>
                </a:outerShdw>
              </a:effectLst>
              <a:scene3d>
                <a:camera prst="orthographicFront"/>
                <a:lightRig rig="threePt" dir="t"/>
              </a:scene3d>
              <a:sp3d>
                <a:bevelT/>
              </a:sp3d>
            </c:spPr>
          </c:dPt>
          <c:dPt>
            <c:idx val="4"/>
            <c:spPr>
              <a:solidFill>
                <a:srgbClr val="0066FF"/>
              </a:soli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a:scene3d>
                <a:camera prst="orthographicFront"/>
                <a:lightRig rig="threePt" dir="t"/>
              </a:scene3d>
              <a:sp3d>
                <a:bevelT/>
              </a:sp3d>
            </c:spPr>
          </c:dPt>
          <c:dLbls>
            <c:dLbl>
              <c:idx val="0"/>
              <c:layout>
                <c:manualLayout>
                  <c:x val="-7.1991612240251994E-3"/>
                  <c:y val="-1.7860357288008881E-2"/>
                </c:manualLayout>
              </c:layout>
              <c:tx>
                <c:rich>
                  <a:bodyPr/>
                  <a:lstStyle/>
                  <a:p>
                    <a:r>
                      <a:rPr lang="en-US" sz="1200" dirty="0">
                        <a:latin typeface="Times New Roman" pitchFamily="18" charset="0"/>
                        <a:cs typeface="Times New Roman" pitchFamily="18" charset="0"/>
                      </a:rPr>
                      <a:t>69 061,0</a:t>
                    </a:r>
                  </a:p>
                </c:rich>
              </c:tx>
              <c:showVal val="1"/>
            </c:dLbl>
            <c:dLbl>
              <c:idx val="1"/>
              <c:layout>
                <c:manualLayout>
                  <c:x val="-2.5916980406490719E-2"/>
                  <c:y val="2.2325226873526052E-3"/>
                </c:manualLayout>
              </c:layout>
              <c:showVal val="1"/>
            </c:dLbl>
            <c:dLbl>
              <c:idx val="2"/>
              <c:layout>
                <c:manualLayout>
                  <c:x val="-4.1755135099346162E-2"/>
                  <c:y val="1.6155026375409764E-3"/>
                </c:manualLayout>
              </c:layout>
              <c:tx>
                <c:rich>
                  <a:bodyPr/>
                  <a:lstStyle/>
                  <a:p>
                    <a:r>
                      <a:rPr lang="en-US" sz="1200" dirty="0">
                        <a:latin typeface="Times New Roman" pitchFamily="18" charset="0"/>
                        <a:cs typeface="Times New Roman" pitchFamily="18" charset="0"/>
                      </a:rPr>
                      <a:t>96 271,5</a:t>
                    </a:r>
                  </a:p>
                </c:rich>
              </c:tx>
              <c:showVal val="1"/>
            </c:dLbl>
            <c:dLbl>
              <c:idx val="3"/>
              <c:layout>
                <c:manualLayout>
                  <c:x val="-1.1518657958440318E-2"/>
                  <c:y val="-1.1603242914529958E-2"/>
                </c:manualLayout>
              </c:layout>
              <c:showVal val="1"/>
            </c:dLbl>
            <c:spPr>
              <a:solidFill>
                <a:srgbClr val="99FF33"/>
              </a:solidFill>
            </c:spPr>
            <c:txPr>
              <a:bodyPr/>
              <a:lstStyle/>
              <a:p>
                <a:pPr>
                  <a:defRPr sz="1200" b="1">
                    <a:solidFill>
                      <a:schemeClr val="bg1"/>
                    </a:solidFill>
                    <a:latin typeface="Times New Roman" pitchFamily="18" charset="0"/>
                    <a:cs typeface="Times New Roman" pitchFamily="18" charset="0"/>
                  </a:defRPr>
                </a:pPr>
                <a:endParaRPr lang="ru-RU"/>
              </a:p>
            </c:txPr>
            <c:showVal val="1"/>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Лист1!$B$2:$B$5</c:f>
              <c:numCache>
                <c:formatCode>#,##0.0</c:formatCode>
                <c:ptCount val="4"/>
                <c:pt idx="0">
                  <c:v>69061</c:v>
                </c:pt>
                <c:pt idx="1">
                  <c:v>24623</c:v>
                </c:pt>
                <c:pt idx="2">
                  <c:v>96271.5</c:v>
                </c:pt>
                <c:pt idx="3">
                  <c:v>279.10000000000002</c:v>
                </c:pt>
              </c:numCache>
            </c:numRef>
          </c:val>
        </c:ser>
        <c:ser>
          <c:idx val="1"/>
          <c:order val="1"/>
          <c:tx>
            <c:strRef>
              <c:f>Лист1!$C$1</c:f>
              <c:strCache>
                <c:ptCount val="1"/>
                <c:pt idx="0">
                  <c:v>2018**</c:v>
                </c:pt>
              </c:strCache>
            </c:strRef>
          </c:tx>
          <c:spPr>
            <a:solidFill>
              <a:srgbClr val="FFCC00"/>
            </a:solidFill>
            <a:scene3d>
              <a:camera prst="orthographicFront"/>
              <a:lightRig rig="threePt" dir="t"/>
            </a:scene3d>
            <a:sp3d>
              <a:bevelT/>
            </a:sp3d>
          </c:spPr>
          <c:dLbls>
            <c:dLbl>
              <c:idx val="0"/>
              <c:layout>
                <c:manualLayout>
                  <c:x val="1.4398322448050373E-2"/>
                  <c:y val="-2.7847782994872016E-2"/>
                </c:manualLayout>
              </c:layout>
              <c:tx>
                <c:rich>
                  <a:bodyPr/>
                  <a:lstStyle/>
                  <a:p>
                    <a:r>
                      <a:rPr lang="ru-RU" sz="1200" dirty="0" smtClean="0">
                        <a:latin typeface="Times New Roman" pitchFamily="18" charset="0"/>
                        <a:cs typeface="Times New Roman" pitchFamily="18" charset="0"/>
                      </a:rPr>
                      <a:t>70 029,2</a:t>
                    </a:r>
                    <a:endParaRPr lang="en-US" sz="1200" dirty="0">
                      <a:latin typeface="Times New Roman" pitchFamily="18" charset="0"/>
                      <a:cs typeface="Times New Roman" pitchFamily="18" charset="0"/>
                    </a:endParaRPr>
                  </a:p>
                </c:rich>
              </c:tx>
              <c:showVal val="1"/>
            </c:dLbl>
            <c:dLbl>
              <c:idx val="1"/>
              <c:layout>
                <c:manualLayout>
                  <c:x val="-5.279323910418325E-17"/>
                  <c:y val="-1.7860181498820911E-2"/>
                </c:manualLayout>
              </c:layout>
              <c:showVal val="1"/>
            </c:dLbl>
            <c:dLbl>
              <c:idx val="2"/>
              <c:layout>
                <c:manualLayout>
                  <c:x val="-7.1991612240251994E-3"/>
                  <c:y val="-1.6596960393992791E-2"/>
                </c:manualLayout>
              </c:layout>
              <c:tx>
                <c:rich>
                  <a:bodyPr/>
                  <a:lstStyle/>
                  <a:p>
                    <a:r>
                      <a:rPr lang="ru-RU" sz="1200" dirty="0" smtClean="0">
                        <a:latin typeface="Times New Roman" pitchFamily="18" charset="0"/>
                        <a:cs typeface="Times New Roman" pitchFamily="18" charset="0"/>
                      </a:rPr>
                      <a:t>100 561,5</a:t>
                    </a:r>
                    <a:endParaRPr lang="en-US" sz="1200" dirty="0">
                      <a:latin typeface="Times New Roman" pitchFamily="18" charset="0"/>
                      <a:cs typeface="Times New Roman" pitchFamily="18" charset="0"/>
                    </a:endParaRPr>
                  </a:p>
                </c:rich>
              </c:tx>
              <c:showVal val="1"/>
            </c:dLbl>
            <c:dLbl>
              <c:idx val="3"/>
              <c:layout>
                <c:manualLayout>
                  <c:x val="2.8796644896100787E-3"/>
                  <c:y val="-1.5627658811468246E-2"/>
                </c:manualLayout>
              </c:layout>
              <c:showVal val="1"/>
            </c:dLbl>
            <c:spPr>
              <a:solidFill>
                <a:srgbClr val="99FF33"/>
              </a:solidFill>
            </c:spPr>
            <c:txPr>
              <a:bodyPr/>
              <a:lstStyle/>
              <a:p>
                <a:pPr>
                  <a:defRPr sz="1200" b="1">
                    <a:solidFill>
                      <a:schemeClr val="bg1"/>
                    </a:solidFill>
                    <a:latin typeface="Times New Roman" pitchFamily="18" charset="0"/>
                    <a:cs typeface="Times New Roman" pitchFamily="18" charset="0"/>
                  </a:defRPr>
                </a:pPr>
                <a:endParaRPr lang="ru-RU"/>
              </a:p>
            </c:txPr>
            <c:showVal val="1"/>
          </c:dLbls>
          <c:cat>
            <c:strRef>
              <c:f>Лист1!$A$2:$A$5</c:f>
              <c:strCache>
                <c:ptCount val="4"/>
                <c:pt idx="0">
                  <c:v>Дотации</c:v>
                </c:pt>
                <c:pt idx="1">
                  <c:v>Субсидии</c:v>
                </c:pt>
                <c:pt idx="2">
                  <c:v>Субвенции</c:v>
                </c:pt>
                <c:pt idx="3">
                  <c:v>Иные межбюджетные трансферты</c:v>
                </c:pt>
              </c:strCache>
            </c:strRef>
          </c:cat>
          <c:val>
            <c:numRef>
              <c:f>Лист1!$C$2:$C$5</c:f>
              <c:numCache>
                <c:formatCode>#,##0.0</c:formatCode>
                <c:ptCount val="4"/>
                <c:pt idx="0">
                  <c:v>70029.2</c:v>
                </c:pt>
                <c:pt idx="1">
                  <c:v>33626.1</c:v>
                </c:pt>
                <c:pt idx="2">
                  <c:v>100561.5</c:v>
                </c:pt>
                <c:pt idx="3">
                  <c:v>279.10000000000002</c:v>
                </c:pt>
              </c:numCache>
            </c:numRef>
          </c:val>
        </c:ser>
        <c:gapWidth val="100"/>
        <c:shape val="cylinder"/>
        <c:axId val="388507520"/>
        <c:axId val="388509056"/>
        <c:axId val="0"/>
      </c:bar3DChart>
      <c:catAx>
        <c:axId val="388507520"/>
        <c:scaling>
          <c:orientation val="minMax"/>
        </c:scaling>
        <c:delete val="1"/>
        <c:axPos val="b"/>
        <c:tickLblPos val="none"/>
        <c:crossAx val="388509056"/>
        <c:crosses val="autoZero"/>
        <c:auto val="1"/>
        <c:lblAlgn val="ctr"/>
        <c:lblOffset val="50"/>
      </c:catAx>
      <c:valAx>
        <c:axId val="388509056"/>
        <c:scaling>
          <c:orientation val="minMax"/>
        </c:scaling>
        <c:axPos val="l"/>
        <c:majorGridlines>
          <c:spPr>
            <a:ln w="19050">
              <a:solidFill>
                <a:srgbClr val="F8F8F8"/>
              </a:solidFill>
            </a:ln>
            <a:effectLst>
              <a:outerShdw blurRad="50800" dist="50800" dir="5400000" algn="ctr" rotWithShape="0">
                <a:srgbClr val="009900"/>
              </a:outerShdw>
            </a:effectLst>
          </c:spPr>
        </c:majorGridlines>
        <c:numFmt formatCode="#,##0.0" sourceLinked="1"/>
        <c:tickLblPos val="nextTo"/>
        <c:spPr>
          <a:noFill/>
          <a:ln>
            <a:solidFill>
              <a:srgbClr val="009999"/>
            </a:solidFill>
          </a:ln>
          <a:effectLst>
            <a:outerShdw blurRad="50800" dist="50800" dir="5400000" algn="ctr" rotWithShape="0">
              <a:srgbClr val="009900"/>
            </a:outerShdw>
          </a:effectLst>
        </c:spPr>
        <c:txPr>
          <a:bodyPr/>
          <a:lstStyle/>
          <a:p>
            <a:pPr>
              <a:defRPr sz="1400">
                <a:solidFill>
                  <a:srgbClr val="000099"/>
                </a:solidFill>
                <a:latin typeface="Book Antiqua" pitchFamily="18" charset="0"/>
              </a:defRPr>
            </a:pPr>
            <a:endParaRPr lang="ru-RU"/>
          </a:p>
        </c:txPr>
        <c:crossAx val="388507520"/>
        <c:crosses val="autoZero"/>
        <c:crossBetween val="between"/>
      </c:valAx>
      <c:spPr>
        <a:ln>
          <a:noFill/>
        </a:ln>
      </c:spPr>
    </c:plotArea>
    <c:legend>
      <c:legendPos val="r"/>
      <c:layout>
        <c:manualLayout>
          <c:xMode val="edge"/>
          <c:yMode val="edge"/>
          <c:x val="0.8806493575400538"/>
          <c:y val="0.11484114282660576"/>
          <c:w val="0.10639215225670519"/>
          <c:h val="0.17200145834710506"/>
        </c:manualLayout>
      </c:layout>
      <c:txPr>
        <a:bodyPr/>
        <a:lstStyle/>
        <a:p>
          <a:pPr>
            <a:defRPr sz="1600">
              <a:solidFill>
                <a:schemeClr val="tx2">
                  <a:lumMod val="10000"/>
                </a:schemeClr>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4788912343073052E-2"/>
          <c:y val="2.5273387345147402E-2"/>
          <c:w val="0.71190993486925269"/>
          <c:h val="0.96101611072749948"/>
        </c:manualLayout>
      </c:layout>
      <c:pie3DChart>
        <c:varyColors val="1"/>
      </c:pie3DChart>
      <c:spPr>
        <a:noFill/>
        <a:ln w="25400">
          <a:noFill/>
        </a:ln>
      </c:spPr>
    </c:plotArea>
    <c:legend>
      <c:legendPos val="r"/>
      <c:layout>
        <c:manualLayout>
          <c:xMode val="edge"/>
          <c:yMode val="edge"/>
          <c:x val="0.71169471606980983"/>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7.xml><?xml version="1.0" encoding="utf-8"?>
<c:chartSpace xmlns:c="http://schemas.openxmlformats.org/drawingml/2006/chart" xmlns:a="http://schemas.openxmlformats.org/drawingml/2006/main" xmlns:r="http://schemas.openxmlformats.org/officeDocument/2006/relationships">
  <c:lang val="ru-RU"/>
  <c:chart>
    <c:autoTitleDeleted val="1"/>
    <c:view3D>
      <c:rotX val="30"/>
      <c:perspective val="30"/>
    </c:view3D>
    <c:plotArea>
      <c:layout>
        <c:manualLayout>
          <c:layoutTarget val="inner"/>
          <c:xMode val="edge"/>
          <c:yMode val="edge"/>
          <c:x val="2.4788912343073052E-2"/>
          <c:y val="2.5273387345147402E-2"/>
          <c:w val="0.71190993486925269"/>
          <c:h val="0.96101611072749948"/>
        </c:manualLayout>
      </c:layout>
      <c:pie3DChart>
        <c:varyColors val="1"/>
        <c:ser>
          <c:idx val="0"/>
          <c:order val="0"/>
          <c:tx>
            <c:strRef>
              <c:f>Лист1!$B$1</c:f>
              <c:strCache>
                <c:ptCount val="1"/>
                <c:pt idx="0">
                  <c:v>2018 год</c:v>
                </c:pt>
              </c:strCache>
            </c:strRef>
          </c:tx>
          <c:spPr>
            <a:scene3d>
              <a:camera prst="orthographicFront"/>
              <a:lightRig rig="threePt" dir="t"/>
            </a:scene3d>
            <a:sp3d>
              <a:bevelT/>
            </a:sp3d>
          </c:spPr>
          <c:explosion val="34"/>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FF00"/>
              </a:solidFill>
              <a:scene3d>
                <a:camera prst="orthographicFront"/>
                <a:lightRig rig="threePt" dir="t"/>
              </a:scene3d>
              <a:sp3d>
                <a:bevelT/>
              </a:sp3d>
            </c:spPr>
          </c:dPt>
          <c:dPt>
            <c:idx val="7"/>
            <c:spPr>
              <a:solidFill>
                <a:srgbClr val="FF33CC"/>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7301583977008022E-2"/>
                  <c:y val="-2.8711296494482331E-2"/>
                </c:manualLayout>
              </c:layout>
              <c:showVal val="1"/>
            </c:dLbl>
            <c:dLbl>
              <c:idx val="1"/>
              <c:layout>
                <c:manualLayout>
                  <c:x val="-2.2420436891347227E-2"/>
                  <c:y val="-3.2077659444309486E-2"/>
                </c:manualLayout>
              </c:layout>
              <c:showVal val="1"/>
            </c:dLbl>
            <c:dLbl>
              <c:idx val="2"/>
              <c:layout>
                <c:manualLayout>
                  <c:x val="-0.13523190046279193"/>
                  <c:y val="-0.17558562410083831"/>
                </c:manualLayout>
              </c:layout>
              <c:tx>
                <c:rich>
                  <a:bodyPr/>
                  <a:lstStyle/>
                  <a:p>
                    <a:r>
                      <a:rPr lang="ru-RU" sz="1400" dirty="0" smtClean="0">
                        <a:latin typeface="Times New Roman" pitchFamily="18" charset="0"/>
                        <a:cs typeface="Times New Roman" pitchFamily="18" charset="0"/>
                      </a:rPr>
                      <a:t> </a:t>
                    </a:r>
                    <a:r>
                      <a:rPr lang="ru-RU" sz="1200" dirty="0" smtClean="0"/>
                      <a:t>   </a:t>
                    </a:r>
                    <a:endParaRPr lang="en-US" sz="1200" dirty="0"/>
                  </a:p>
                </c:rich>
              </c:tx>
              <c:showVal val="1"/>
            </c:dLbl>
            <c:dLbl>
              <c:idx val="3"/>
              <c:layout>
                <c:manualLayout>
                  <c:x val="1.5186723333108741E-2"/>
                  <c:y val="0.12235331798576488"/>
                </c:manualLayout>
              </c:layout>
              <c:tx>
                <c:rich>
                  <a:bodyPr/>
                  <a:lstStyle/>
                  <a:p>
                    <a:r>
                      <a:rPr lang="ru-RU" sz="1400" dirty="0" smtClean="0">
                        <a:latin typeface="Times New Roman" pitchFamily="18" charset="0"/>
                        <a:cs typeface="Times New Roman" pitchFamily="18" charset="0"/>
                      </a:rPr>
                      <a:t>40 034,89</a:t>
                    </a:r>
                    <a:endParaRPr lang="en-US" sz="1400" dirty="0">
                      <a:latin typeface="Times New Roman" pitchFamily="18" charset="0"/>
                      <a:cs typeface="Times New Roman" pitchFamily="18" charset="0"/>
                    </a:endParaRPr>
                  </a:p>
                </c:rich>
              </c:tx>
              <c:showVal val="1"/>
            </c:dLbl>
            <c:dLbl>
              <c:idx val="4"/>
              <c:layout>
                <c:manualLayout>
                  <c:x val="7.3991095707034394E-3"/>
                  <c:y val="-8.2666623539719708E-3"/>
                </c:manualLayout>
              </c:layout>
              <c:tx>
                <c:rich>
                  <a:bodyPr/>
                  <a:lstStyle/>
                  <a:p>
                    <a:r>
                      <a:rPr lang="en-US" sz="1400" dirty="0">
                        <a:latin typeface="Times New Roman" pitchFamily="18" charset="0"/>
                        <a:cs typeface="Times New Roman" pitchFamily="18" charset="0"/>
                      </a:rPr>
                      <a:t>22 </a:t>
                    </a:r>
                    <a:r>
                      <a:rPr lang="ru-RU" sz="1400" dirty="0" smtClean="0">
                        <a:latin typeface="Times New Roman" pitchFamily="18" charset="0"/>
                        <a:cs typeface="Times New Roman" pitchFamily="18" charset="0"/>
                      </a:rPr>
                      <a:t>863,2</a:t>
                    </a:r>
                    <a:endParaRPr lang="en-US" sz="1400" dirty="0">
                      <a:latin typeface="Times New Roman" pitchFamily="18" charset="0"/>
                      <a:cs typeface="Times New Roman" pitchFamily="18" charset="0"/>
                    </a:endParaRPr>
                  </a:p>
                </c:rich>
              </c:tx>
              <c:showVal val="1"/>
            </c:dLbl>
            <c:dLbl>
              <c:idx val="5"/>
              <c:layout>
                <c:manualLayout>
                  <c:x val="-1.6908185065047571E-2"/>
                  <c:y val="-2.4493410718077816E-2"/>
                </c:manualLayout>
              </c:layout>
              <c:showVal val="1"/>
            </c:dLbl>
            <c:dLbl>
              <c:idx val="6"/>
              <c:layout>
                <c:manualLayout>
                  <c:x val="1.9111492165715661E-2"/>
                  <c:y val="-4.8077639755920533E-2"/>
                </c:manualLayout>
              </c:layout>
              <c:showVal val="1"/>
            </c:dLbl>
            <c:dLbl>
              <c:idx val="8"/>
              <c:layout>
                <c:manualLayout>
                  <c:x val="0.10603546327275112"/>
                  <c:y val="-7.720309557728466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Лист1!$A$2:$A$9</c:f>
              <c:strCache>
                <c:ptCount val="8"/>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Физическая культура и спорт</c:v>
                </c:pt>
                <c:pt idx="6">
                  <c:v>Обслуживанеие государственного и муниципального долга</c:v>
                </c:pt>
                <c:pt idx="7">
                  <c:v>Межбюджетные трансферты </c:v>
                </c:pt>
              </c:strCache>
            </c:strRef>
          </c:cat>
          <c:val>
            <c:numRef>
              <c:f>Лист1!$B$2:$B$9</c:f>
              <c:numCache>
                <c:formatCode>#,##0.0</c:formatCode>
                <c:ptCount val="8"/>
                <c:pt idx="0">
                  <c:v>32552.45</c:v>
                </c:pt>
                <c:pt idx="1">
                  <c:v>1830</c:v>
                </c:pt>
                <c:pt idx="2">
                  <c:v>131861.76000000001</c:v>
                </c:pt>
                <c:pt idx="3">
                  <c:v>40034.89</c:v>
                </c:pt>
                <c:pt idx="4">
                  <c:v>22863.16</c:v>
                </c:pt>
                <c:pt idx="5">
                  <c:v>200</c:v>
                </c:pt>
                <c:pt idx="6">
                  <c:v>7.3</c:v>
                </c:pt>
                <c:pt idx="7">
                  <c:v>26723.25</c:v>
                </c:pt>
              </c:numCache>
            </c:numRef>
          </c:val>
        </c:ser>
      </c:pie3DChart>
    </c:plotArea>
    <c:legend>
      <c:legendPos val="r"/>
      <c:layout>
        <c:manualLayout>
          <c:xMode val="edge"/>
          <c:yMode val="edge"/>
          <c:x val="0.71169471606981005"/>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8.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2.4788912343073052E-2"/>
          <c:y val="2.5273387345147402E-2"/>
          <c:w val="0.71190993486925269"/>
          <c:h val="0.96101611072749948"/>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explosion val="31"/>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33CC"/>
              </a:solidFill>
              <a:scene3d>
                <a:camera prst="orthographicFront"/>
                <a:lightRig rig="threePt" dir="t"/>
              </a:scene3d>
              <a:sp3d>
                <a:bevelT/>
              </a:sp3d>
            </c:spPr>
          </c:dPt>
          <c:dPt>
            <c:idx val="7"/>
            <c:spPr>
              <a:solidFill>
                <a:srgbClr val="FF66CC"/>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0073334292546731E-2"/>
                  <c:y val="-6.3860696209563691E-3"/>
                </c:manualLayout>
              </c:layout>
              <c:tx>
                <c:rich>
                  <a:bodyPr/>
                  <a:lstStyle/>
                  <a:p>
                    <a:r>
                      <a:rPr lang="ru-RU" dirty="0" smtClean="0"/>
                      <a:t>2</a:t>
                    </a:r>
                    <a:r>
                      <a:rPr lang="en-US" dirty="0" smtClean="0"/>
                      <a:t>5 </a:t>
                    </a:r>
                    <a:r>
                      <a:rPr lang="ru-RU" dirty="0" smtClean="0"/>
                      <a:t>6</a:t>
                    </a:r>
                    <a:r>
                      <a:rPr lang="en-US" dirty="0" smtClean="0"/>
                      <a:t>36,4</a:t>
                    </a:r>
                    <a:endParaRPr lang="en-US" dirty="0"/>
                  </a:p>
                </c:rich>
              </c:tx>
              <c:showVal val="1"/>
            </c:dLbl>
            <c:dLbl>
              <c:idx val="1"/>
              <c:layout>
                <c:manualLayout>
                  <c:x val="1.6612111404743737E-2"/>
                  <c:y val="3.6428793425203384E-3"/>
                </c:manualLayout>
              </c:layout>
              <c:showVal val="1"/>
            </c:dLbl>
            <c:dLbl>
              <c:idx val="2"/>
              <c:layout>
                <c:manualLayout>
                  <c:x val="-0.14101450021035913"/>
                  <c:y val="0.11017727988029459"/>
                </c:manualLayout>
              </c:layout>
              <c:tx>
                <c:rich>
                  <a:bodyPr/>
                  <a:lstStyle/>
                  <a:p>
                    <a:r>
                      <a:rPr lang="ru-RU" sz="1400" dirty="0" smtClean="0">
                        <a:latin typeface="Times New Roman" pitchFamily="18" charset="0"/>
                        <a:cs typeface="Times New Roman" pitchFamily="18" charset="0"/>
                      </a:rPr>
                      <a:t>1</a:t>
                    </a:r>
                    <a:r>
                      <a:rPr lang="ru-RU" sz="1400" dirty="0" smtClean="0"/>
                      <a:t>09 267,9</a:t>
                    </a:r>
                    <a:endParaRPr lang="en-US" sz="1400" dirty="0"/>
                  </a:p>
                </c:rich>
              </c:tx>
              <c:showVal val="1"/>
            </c:dLbl>
            <c:dLbl>
              <c:idx val="3"/>
              <c:layout>
                <c:manualLayout>
                  <c:x val="1.5186837163812476E-2"/>
                  <c:y val="9.7795568424887583E-2"/>
                </c:manualLayout>
              </c:layout>
              <c:showVal val="1"/>
            </c:dLbl>
            <c:dLbl>
              <c:idx val="4"/>
              <c:layout>
                <c:manualLayout>
                  <c:x val="2.0409959002733801E-2"/>
                  <c:y val="-1.9429100001546951E-2"/>
                </c:manualLayout>
              </c:layout>
              <c:showVal val="1"/>
            </c:dLbl>
            <c:dLbl>
              <c:idx val="5"/>
              <c:layout>
                <c:manualLayout>
                  <c:x val="4.3961417765967718E-4"/>
                  <c:y val="-4.6818637591604033E-2"/>
                </c:manualLayout>
              </c:layout>
              <c:showVal val="1"/>
            </c:dLbl>
            <c:dLbl>
              <c:idx val="6"/>
              <c:layout>
                <c:manualLayout>
                  <c:x val="4.2241891155991793E-2"/>
                  <c:y val="-1.6822322132983823E-2"/>
                </c:manualLayout>
              </c:layout>
              <c:tx>
                <c:rich>
                  <a:bodyPr/>
                  <a:lstStyle/>
                  <a:p>
                    <a:r>
                      <a:rPr lang="ru-RU" dirty="0" smtClean="0"/>
                      <a:t>26 157,1</a:t>
                    </a:r>
                    <a:endParaRPr lang="en-US" dirty="0"/>
                  </a:p>
                </c:rich>
              </c:tx>
              <c:showVal val="1"/>
            </c:dLbl>
            <c:dLbl>
              <c:idx val="8"/>
              <c:layout>
                <c:manualLayout>
                  <c:x val="6.1220350928356176E-2"/>
                  <c:y val="-5.934295088139253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Лист1!$A$2:$A$8</c:f>
              <c:strCache>
                <c:ptCount val="7"/>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Обслуживанеие государственного и муниципального долга</c:v>
                </c:pt>
                <c:pt idx="6">
                  <c:v>Межбюджетные трансферты </c:v>
                </c:pt>
              </c:strCache>
            </c:strRef>
          </c:cat>
          <c:val>
            <c:numRef>
              <c:f>Лист1!$B$2:$B$8</c:f>
              <c:numCache>
                <c:formatCode>#,##0.0</c:formatCode>
                <c:ptCount val="7"/>
                <c:pt idx="0">
                  <c:v>25436.35</c:v>
                </c:pt>
                <c:pt idx="1">
                  <c:v>1740</c:v>
                </c:pt>
                <c:pt idx="2">
                  <c:v>109267.92</c:v>
                </c:pt>
                <c:pt idx="3">
                  <c:v>33184.61</c:v>
                </c:pt>
                <c:pt idx="4">
                  <c:v>22929.37</c:v>
                </c:pt>
                <c:pt idx="5">
                  <c:v>7.3</c:v>
                </c:pt>
                <c:pt idx="6">
                  <c:v>26157.1</c:v>
                </c:pt>
              </c:numCache>
            </c:numRef>
          </c:val>
        </c:ser>
      </c:pie3DChart>
    </c:plotArea>
    <c:legend>
      <c:legendPos val="r"/>
      <c:layout>
        <c:manualLayout>
          <c:xMode val="edge"/>
          <c:yMode val="edge"/>
          <c:x val="0.71169471606981005"/>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manualLayout>
          <c:layoutTarget val="inner"/>
          <c:xMode val="edge"/>
          <c:yMode val="edge"/>
          <c:x val="3.2017162027534539E-2"/>
          <c:y val="2.5273387345147402E-2"/>
          <c:w val="0.71190993486925269"/>
          <c:h val="0.96101611072749948"/>
        </c:manualLayout>
      </c:layout>
      <c:pie3DChart>
        <c:varyColors val="1"/>
        <c:ser>
          <c:idx val="0"/>
          <c:order val="0"/>
          <c:tx>
            <c:strRef>
              <c:f>Лист1!$B$1</c:f>
              <c:strCache>
                <c:ptCount val="1"/>
                <c:pt idx="0">
                  <c:v>2020 год</c:v>
                </c:pt>
              </c:strCache>
            </c:strRef>
          </c:tx>
          <c:spPr>
            <a:scene3d>
              <a:camera prst="orthographicFront"/>
              <a:lightRig rig="threePt" dir="t"/>
            </a:scene3d>
            <a:sp3d>
              <a:bevelT/>
            </a:sp3d>
          </c:spPr>
          <c:explosion val="34"/>
          <c:dPt>
            <c:idx val="0"/>
            <c:spPr>
              <a:solidFill>
                <a:srgbClr val="0000FF"/>
              </a:solidFill>
              <a:scene3d>
                <a:camera prst="orthographicFront"/>
                <a:lightRig rig="threePt" dir="t"/>
              </a:scene3d>
              <a:sp3d>
                <a:bevelT/>
              </a:sp3d>
            </c:spPr>
          </c:dPt>
          <c:dPt>
            <c:idx val="1"/>
            <c:spPr>
              <a:solidFill>
                <a:srgbClr val="FF3300"/>
              </a:solidFill>
              <a:scene3d>
                <a:camera prst="orthographicFront"/>
                <a:lightRig rig="threePt" dir="t"/>
              </a:scene3d>
              <a:sp3d>
                <a:bevelT/>
              </a:sp3d>
            </c:spPr>
          </c:dPt>
          <c:dPt>
            <c:idx val="2"/>
            <c:spPr>
              <a:solidFill>
                <a:srgbClr val="3399FF"/>
              </a:solidFill>
              <a:scene3d>
                <a:camera prst="orthographicFront"/>
                <a:lightRig rig="threePt" dir="t"/>
              </a:scene3d>
              <a:sp3d>
                <a:bevelT/>
              </a:sp3d>
            </c:spPr>
          </c:dPt>
          <c:dPt>
            <c:idx val="3"/>
            <c:spPr>
              <a:solidFill>
                <a:srgbClr val="CC66FF"/>
              </a:solidFill>
              <a:scene3d>
                <a:camera prst="orthographicFront"/>
                <a:lightRig rig="threePt" dir="t"/>
              </a:scene3d>
              <a:sp3d>
                <a:bevelT/>
              </a:sp3d>
            </c:spPr>
          </c:dPt>
          <c:dPt>
            <c:idx val="4"/>
            <c:spPr>
              <a:solidFill>
                <a:srgbClr val="00CC99"/>
              </a:solidFill>
              <a:scene3d>
                <a:camera prst="orthographicFront"/>
                <a:lightRig rig="threePt" dir="t"/>
              </a:scene3d>
              <a:sp3d>
                <a:bevelT/>
              </a:sp3d>
            </c:spPr>
          </c:dPt>
          <c:dPt>
            <c:idx val="5"/>
            <c:spPr>
              <a:solidFill>
                <a:srgbClr val="A50021"/>
              </a:solidFill>
              <a:scene3d>
                <a:camera prst="orthographicFront"/>
                <a:lightRig rig="threePt" dir="t"/>
              </a:scene3d>
              <a:sp3d>
                <a:bevelT/>
              </a:sp3d>
            </c:spPr>
          </c:dPt>
          <c:dPt>
            <c:idx val="6"/>
            <c:spPr>
              <a:solidFill>
                <a:srgbClr val="FF33CC"/>
              </a:solidFill>
              <a:scene3d>
                <a:camera prst="orthographicFront"/>
                <a:lightRig rig="threePt" dir="t"/>
              </a:scene3d>
              <a:sp3d>
                <a:bevelT/>
              </a:sp3d>
            </c:spPr>
          </c:dPt>
          <c:dPt>
            <c:idx val="7"/>
            <c:spPr>
              <a:solidFill>
                <a:srgbClr val="CCFF33"/>
              </a:solidFill>
              <a:scene3d>
                <a:camera prst="orthographicFront"/>
                <a:lightRig rig="threePt" dir="t"/>
              </a:scene3d>
              <a:sp3d>
                <a:bevelT/>
              </a:sp3d>
            </c:spPr>
          </c:dPt>
          <c:dPt>
            <c:idx val="8"/>
            <c:spPr>
              <a:solidFill>
                <a:srgbClr val="33CC33"/>
              </a:solidFill>
              <a:scene3d>
                <a:camera prst="orthographicFront"/>
                <a:lightRig rig="threePt" dir="t"/>
              </a:scene3d>
              <a:sp3d>
                <a:bevelT/>
              </a:sp3d>
            </c:spPr>
          </c:dPt>
          <c:dLbls>
            <c:dLbl>
              <c:idx val="0"/>
              <c:layout>
                <c:manualLayout>
                  <c:x val="-1.0073334292546731E-2"/>
                  <c:y val="-6.3860696209563708E-3"/>
                </c:manualLayout>
              </c:layout>
              <c:showVal val="1"/>
            </c:dLbl>
            <c:dLbl>
              <c:idx val="1"/>
              <c:layout>
                <c:manualLayout>
                  <c:x val="-6.5182875855324483E-3"/>
                  <c:y val="1.9270538153988662E-2"/>
                </c:manualLayout>
              </c:layout>
              <c:showVal val="1"/>
            </c:dLbl>
            <c:dLbl>
              <c:idx val="2"/>
              <c:layout>
                <c:manualLayout>
                  <c:x val="-0.21618829692875655"/>
                  <c:y val="-8.1819671232028879E-2"/>
                </c:manualLayout>
              </c:layout>
              <c:tx>
                <c:rich>
                  <a:bodyPr/>
                  <a:lstStyle/>
                  <a:p>
                    <a:r>
                      <a:rPr lang="ru-RU" sz="1400" b="1" dirty="0" smtClean="0">
                        <a:latin typeface="Times New Roman" pitchFamily="18" charset="0"/>
                        <a:cs typeface="Times New Roman" pitchFamily="18" charset="0"/>
                      </a:rPr>
                      <a:t>107 467,92</a:t>
                    </a:r>
                    <a:endParaRPr lang="ru-RU" sz="1400" dirty="0" smtClean="0"/>
                  </a:p>
                  <a:p>
                    <a:endParaRPr lang="en-US" sz="1200" dirty="0"/>
                  </a:p>
                </c:rich>
              </c:tx>
              <c:showVal val="1"/>
            </c:dLbl>
            <c:dLbl>
              <c:idx val="3"/>
              <c:layout>
                <c:manualLayout>
                  <c:x val="4.8436785712334333E-2"/>
                  <c:y val="9.1098000362829556E-2"/>
                </c:manualLayout>
              </c:layout>
              <c:showVal val="1"/>
            </c:dLbl>
            <c:dLbl>
              <c:idx val="4"/>
              <c:layout>
                <c:manualLayout>
                  <c:x val="3.0621597600266909E-3"/>
                  <c:y val="-1.4964054626841743E-2"/>
                </c:manualLayout>
              </c:layout>
              <c:showVal val="1"/>
            </c:dLbl>
            <c:dLbl>
              <c:idx val="5"/>
              <c:layout>
                <c:manualLayout>
                  <c:x val="-6.7886355068016123E-3"/>
                  <c:y val="2.2968615301534709E-3"/>
                </c:manualLayout>
              </c:layout>
              <c:showVal val="1"/>
            </c:dLbl>
            <c:dLbl>
              <c:idx val="6"/>
              <c:layout>
                <c:manualLayout>
                  <c:x val="2.6339690342890607E-2"/>
                  <c:y val="-1.9054844820336422E-2"/>
                </c:manualLayout>
              </c:layout>
              <c:numFmt formatCode="#,##0.00" sourceLinked="0"/>
              <c:spPr/>
              <c:txPr>
                <a:bodyPr/>
                <a:lstStyle/>
                <a:p>
                  <a:pPr>
                    <a:defRPr sz="1400" b="1">
                      <a:solidFill>
                        <a:schemeClr val="bg1"/>
                      </a:solidFill>
                      <a:latin typeface="Times New Roman" pitchFamily="18" charset="0"/>
                      <a:cs typeface="Times New Roman" pitchFamily="18" charset="0"/>
                    </a:defRPr>
                  </a:pPr>
                  <a:endParaRPr lang="ru-RU"/>
                </a:p>
              </c:txPr>
              <c:showVal val="1"/>
            </c:dLbl>
            <c:dLbl>
              <c:idx val="8"/>
              <c:layout>
                <c:manualLayout>
                  <c:x val="6.1220350928356176E-2"/>
                  <c:y val="-5.9342950881392534E-2"/>
                </c:manualLayout>
              </c:layout>
              <c:showVal val="1"/>
            </c:dLbl>
            <c:delete val="1"/>
            <c:txPr>
              <a:bodyPr/>
              <a:lstStyle/>
              <a:p>
                <a:pPr>
                  <a:defRPr sz="1400" b="1">
                    <a:solidFill>
                      <a:schemeClr val="bg1"/>
                    </a:solidFill>
                    <a:latin typeface="Times New Roman" pitchFamily="18" charset="0"/>
                    <a:cs typeface="Times New Roman" pitchFamily="18" charset="0"/>
                  </a:defRPr>
                </a:pPr>
                <a:endParaRPr lang="ru-RU"/>
              </a:p>
            </c:txPr>
          </c:dLbls>
          <c:cat>
            <c:strRef>
              <c:f>Лист1!$A$2:$A$9</c:f>
              <c:strCache>
                <c:ptCount val="8"/>
                <c:pt idx="0">
                  <c:v>Общегосударстивенные вопросы</c:v>
                </c:pt>
                <c:pt idx="1">
                  <c:v>Национальная экономика</c:v>
                </c:pt>
                <c:pt idx="2">
                  <c:v>Образование</c:v>
                </c:pt>
                <c:pt idx="3">
                  <c:v>Культура, кинематография</c:v>
                </c:pt>
                <c:pt idx="4">
                  <c:v>Социальная политика</c:v>
                </c:pt>
                <c:pt idx="5">
                  <c:v>Обслуживанеие государственного и муниципального долга</c:v>
                </c:pt>
                <c:pt idx="6">
                  <c:v>Межбюджетные трансферты </c:v>
                </c:pt>
                <c:pt idx="7">
                  <c:v>Условно-утвержденные расходы</c:v>
                </c:pt>
              </c:strCache>
            </c:strRef>
          </c:cat>
          <c:val>
            <c:numRef>
              <c:f>Лист1!$B$2:$B$9</c:f>
              <c:numCache>
                <c:formatCode>#,##0.0</c:formatCode>
                <c:ptCount val="8"/>
                <c:pt idx="0">
                  <c:v>25661.25</c:v>
                </c:pt>
                <c:pt idx="1">
                  <c:v>1235</c:v>
                </c:pt>
                <c:pt idx="2">
                  <c:v>107467.92</c:v>
                </c:pt>
                <c:pt idx="3">
                  <c:v>30684.609999999891</c:v>
                </c:pt>
                <c:pt idx="4">
                  <c:v>22963.77</c:v>
                </c:pt>
                <c:pt idx="5">
                  <c:v>7.3</c:v>
                </c:pt>
                <c:pt idx="6">
                  <c:v>26542.799999999996</c:v>
                </c:pt>
                <c:pt idx="7">
                  <c:v>5505</c:v>
                </c:pt>
              </c:numCache>
            </c:numRef>
          </c:val>
        </c:ser>
      </c:pie3DChart>
    </c:plotArea>
    <c:legend>
      <c:legendPos val="r"/>
      <c:layout>
        <c:manualLayout>
          <c:xMode val="edge"/>
          <c:yMode val="edge"/>
          <c:x val="0.71169471606981027"/>
          <c:y val="8.9980156916460732E-2"/>
          <c:w val="0.28049171676735385"/>
          <c:h val="0.7664006038710186"/>
        </c:manualLayout>
      </c:layout>
      <c:txPr>
        <a:bodyPr/>
        <a:lstStyle/>
        <a:p>
          <a:pPr>
            <a:defRPr sz="1200" b="0" baseline="0">
              <a:solidFill>
                <a:schemeClr val="bg1"/>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AngAx val="1"/>
    </c:view3D>
    <c:sideWall>
      <c:spPr>
        <a:solidFill>
          <a:schemeClr val="bg2">
            <a:lumMod val="20000"/>
            <a:lumOff val="80000"/>
          </a:schemeClr>
        </a:solidFill>
      </c:spPr>
    </c:sideWall>
    <c:backWall>
      <c:spPr>
        <a:solidFill>
          <a:schemeClr val="bg2">
            <a:lumMod val="20000"/>
            <a:lumOff val="80000"/>
          </a:schemeClr>
        </a:solidFill>
      </c:spPr>
    </c:backWall>
    <c:plotArea>
      <c:layout>
        <c:manualLayout>
          <c:layoutTarget val="inner"/>
          <c:xMode val="edge"/>
          <c:yMode val="edge"/>
          <c:x val="0.10851560570404957"/>
          <c:y val="2.943572373815009E-2"/>
          <c:w val="0.83630262385905652"/>
          <c:h val="0.71741343554420001"/>
        </c:manualLayout>
      </c:layout>
      <c:bar3DChart>
        <c:barDir val="col"/>
        <c:grouping val="clustered"/>
        <c:ser>
          <c:idx val="0"/>
          <c:order val="0"/>
          <c:tx>
            <c:strRef>
              <c:f>Лист1!$B$1</c:f>
              <c:strCache>
                <c:ptCount val="1"/>
                <c:pt idx="0">
                  <c:v>Столбец1</c:v>
                </c:pt>
              </c:strCache>
            </c:strRef>
          </c:tx>
          <c:dPt>
            <c:idx val="0"/>
            <c:spPr>
              <a:solidFill>
                <a:srgbClr val="0066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1"/>
            <c:spPr>
              <a:solidFill>
                <a:srgbClr val="006666"/>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dPt>
            <c:idx val="2"/>
            <c:spPr>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dPt>
          <c:cat>
            <c:strRef>
              <c:f>Лист1!$A$2:$A$4</c:f>
              <c:strCache>
                <c:ptCount val="3"/>
                <c:pt idx="0">
                  <c:v>Общий объем доходов</c:v>
                </c:pt>
                <c:pt idx="1">
                  <c:v>Общий объем расходов</c:v>
                </c:pt>
                <c:pt idx="2">
                  <c:v>Дефицит</c:v>
                </c:pt>
              </c:strCache>
            </c:strRef>
          </c:cat>
          <c:val>
            <c:numRef>
              <c:f>Лист1!$B$2:$B$4</c:f>
              <c:numCache>
                <c:formatCode>General</c:formatCode>
                <c:ptCount val="3"/>
                <c:pt idx="0">
                  <c:v>234661.4</c:v>
                </c:pt>
                <c:pt idx="1">
                  <c:v>238855.9</c:v>
                </c:pt>
                <c:pt idx="2">
                  <c:v>-4194.5</c:v>
                </c:pt>
              </c:numCache>
            </c:numRef>
          </c:val>
        </c:ser>
        <c:ser>
          <c:idx val="1"/>
          <c:order val="1"/>
          <c:tx>
            <c:strRef>
              <c:f>Лист1!$C$1</c:f>
              <c:strCache>
                <c:ptCount val="1"/>
                <c:pt idx="0">
                  <c:v>Столбец2</c:v>
                </c:pt>
              </c:strCache>
            </c:strRef>
          </c:tx>
          <c:cat>
            <c:strRef>
              <c:f>Лист1!$A$2:$A$4</c:f>
              <c:strCache>
                <c:ptCount val="3"/>
                <c:pt idx="0">
                  <c:v>Общий объем доходов</c:v>
                </c:pt>
                <c:pt idx="1">
                  <c:v>Общий объем расходов</c:v>
                </c:pt>
                <c:pt idx="2">
                  <c:v>Дефицит</c:v>
                </c:pt>
              </c:strCache>
            </c:strRef>
          </c:cat>
          <c:val>
            <c:numRef>
              <c:f>Лист1!$C$2:$C$4</c:f>
            </c:numRef>
          </c:val>
        </c:ser>
        <c:ser>
          <c:idx val="2"/>
          <c:order val="2"/>
          <c:tx>
            <c:strRef>
              <c:f>Лист1!$D$1</c:f>
              <c:strCache>
                <c:ptCount val="1"/>
                <c:pt idx="0">
                  <c:v>Столбец3</c:v>
                </c:pt>
              </c:strCache>
            </c:strRef>
          </c:tx>
          <c:cat>
            <c:strRef>
              <c:f>Лист1!$A$2:$A$4</c:f>
              <c:strCache>
                <c:ptCount val="3"/>
                <c:pt idx="0">
                  <c:v>Общий объем доходов</c:v>
                </c:pt>
                <c:pt idx="1">
                  <c:v>Общий объем расходов</c:v>
                </c:pt>
                <c:pt idx="2">
                  <c:v>Дефицит</c:v>
                </c:pt>
              </c:strCache>
            </c:strRef>
          </c:cat>
          <c:val>
            <c:numRef>
              <c:f>Лист1!$D$2:$D$4</c:f>
            </c:numRef>
          </c:val>
        </c:ser>
        <c:ser>
          <c:idx val="3"/>
          <c:order val="3"/>
          <c:tx>
            <c:strRef>
              <c:f>Лист1!$E$1</c:f>
              <c:strCache>
                <c:ptCount val="1"/>
                <c:pt idx="0">
                  <c:v>Столбец4</c:v>
                </c:pt>
              </c:strCache>
            </c:strRef>
          </c:tx>
          <c:spPr>
            <a:solidFill>
              <a:srgbClr val="33CCCC"/>
            </a:solidFill>
          </c:spPr>
          <c:cat>
            <c:strRef>
              <c:f>Лист1!$A$2:$A$4</c:f>
              <c:strCache>
                <c:ptCount val="3"/>
                <c:pt idx="0">
                  <c:v>Общий объем доходов</c:v>
                </c:pt>
                <c:pt idx="1">
                  <c:v>Общий объем расходов</c:v>
                </c:pt>
                <c:pt idx="2">
                  <c:v>Дефицит</c:v>
                </c:pt>
              </c:strCache>
            </c:strRef>
          </c:cat>
          <c:val>
            <c:numRef>
              <c:f>Лист1!$E$2:$E$4</c:f>
              <c:numCache>
                <c:formatCode>General</c:formatCode>
                <c:ptCount val="3"/>
                <c:pt idx="0">
                  <c:v>242462.9</c:v>
                </c:pt>
                <c:pt idx="1">
                  <c:v>247605.4</c:v>
                </c:pt>
                <c:pt idx="2">
                  <c:v>-5142.5</c:v>
                </c:pt>
              </c:numCache>
            </c:numRef>
          </c:val>
        </c:ser>
        <c:shape val="cylinder"/>
        <c:axId val="369259264"/>
        <c:axId val="369260800"/>
        <c:axId val="0"/>
      </c:bar3DChart>
      <c:catAx>
        <c:axId val="369259264"/>
        <c:scaling>
          <c:orientation val="minMax"/>
        </c:scaling>
        <c:axPos val="b"/>
        <c:tickLblPos val="nextTo"/>
        <c:txPr>
          <a:bodyPr/>
          <a:lstStyle/>
          <a:p>
            <a:pPr>
              <a:defRPr sz="1600">
                <a:solidFill>
                  <a:schemeClr val="tx2">
                    <a:lumMod val="10000"/>
                  </a:schemeClr>
                </a:solidFill>
                <a:latin typeface="Book Antiqua" pitchFamily="18" charset="0"/>
              </a:defRPr>
            </a:pPr>
            <a:endParaRPr lang="ru-RU"/>
          </a:p>
        </c:txPr>
        <c:crossAx val="369260800"/>
        <c:crosses val="autoZero"/>
        <c:auto val="1"/>
        <c:lblAlgn val="ctr"/>
        <c:lblOffset val="100"/>
      </c:catAx>
      <c:valAx>
        <c:axId val="369260800"/>
        <c:scaling>
          <c:orientation val="minMax"/>
        </c:scaling>
        <c:axPos val="l"/>
        <c:majorGridlines/>
        <c:numFmt formatCode="General" sourceLinked="1"/>
        <c:tickLblPos val="nextTo"/>
        <c:txPr>
          <a:bodyPr/>
          <a:lstStyle/>
          <a:p>
            <a:pPr>
              <a:defRPr>
                <a:solidFill>
                  <a:schemeClr val="tx2">
                    <a:lumMod val="10000"/>
                  </a:schemeClr>
                </a:solidFill>
                <a:latin typeface="Book Antiqua" pitchFamily="18" charset="0"/>
              </a:defRPr>
            </a:pPr>
            <a:endParaRPr lang="ru-RU"/>
          </a:p>
        </c:txPr>
        <c:crossAx val="369259264"/>
        <c:crosses val="autoZero"/>
        <c:crossBetween val="between"/>
      </c:valAx>
    </c:plotArea>
    <c:plotVisOnly val="1"/>
  </c:chart>
  <c:spPr>
    <a:effectLst>
      <a:outerShdw blurRad="50800" dist="50800" dir="5400000" algn="ctr" rotWithShape="0">
        <a:schemeClr val="tx1"/>
      </a:outerShdw>
    </a:effectLst>
  </c:spPr>
  <c:txPr>
    <a:bodyPr/>
    <a:lstStyle/>
    <a:p>
      <a:pPr>
        <a:defRPr sz="1800"/>
      </a:pPr>
      <a:endParaRPr lang="ru-RU"/>
    </a:p>
  </c:txPr>
  <c:externalData r:id="rId1"/>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b="1" u="sng">
                <a:solidFill>
                  <a:schemeClr val="bg1"/>
                </a:solidFill>
                <a:latin typeface="Book Antiqua" pitchFamily="18" charset="0"/>
              </a:defRPr>
            </a:pPr>
            <a:r>
              <a:rPr lang="ru-RU" dirty="0"/>
              <a:t>2018 </a:t>
            </a:r>
            <a:r>
              <a:rPr lang="ru-RU" dirty="0" smtClean="0"/>
              <a:t>год **</a:t>
            </a:r>
            <a:endParaRPr lang="ru-RU" dirty="0"/>
          </a:p>
        </c:rich>
      </c:tx>
      <c:layout/>
      <c:spPr>
        <a:solidFill>
          <a:srgbClr val="99FF33"/>
        </a:solidFill>
      </c:spPr>
    </c:title>
    <c:view3D>
      <c:rotX val="30"/>
      <c:perspective val="30"/>
    </c:view3D>
    <c:plotArea>
      <c:layout>
        <c:manualLayout>
          <c:layoutTarget val="inner"/>
          <c:xMode val="edge"/>
          <c:yMode val="edge"/>
          <c:x val="1.1834034569635664E-2"/>
          <c:y val="8.1627769956343743E-2"/>
          <c:w val="0.59674149108880514"/>
          <c:h val="0.87538725205396162"/>
        </c:manualLayout>
      </c:layout>
      <c:pie3DChart>
        <c:varyColors val="1"/>
        <c:ser>
          <c:idx val="0"/>
          <c:order val="0"/>
          <c:tx>
            <c:strRef>
              <c:f>Лист1!$B$1</c:f>
              <c:strCache>
                <c:ptCount val="1"/>
                <c:pt idx="0">
                  <c:v>2018 год</c:v>
                </c:pt>
              </c:strCache>
            </c:strRef>
          </c:tx>
          <c:explosion val="25"/>
          <c:dPt>
            <c:idx val="0"/>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Pt>
            <c:idx val="4"/>
            <c:spPr>
              <a:solidFill>
                <a:srgbClr val="FFFF00"/>
              </a:solidFill>
            </c:spPr>
          </c:dPt>
          <c:dPt>
            <c:idx val="5"/>
            <c:spPr>
              <a:solidFill>
                <a:srgbClr val="FF0000"/>
              </a:solidFill>
            </c:spPr>
          </c:dPt>
          <c:dLbls>
            <c:dLbl>
              <c:idx val="0"/>
              <c:layout>
                <c:manualLayout>
                  <c:x val="-0.14724941108238696"/>
                  <c:y val="-0.14775625837491979"/>
                </c:manualLayout>
              </c:layout>
              <c:showVal val="1"/>
            </c:dLbl>
            <c:dLbl>
              <c:idx val="1"/>
              <c:layout>
                <c:manualLayout>
                  <c:x val="1.3326895458822475E-2"/>
                  <c:y val="3.3575351038093275E-2"/>
                </c:manualLayout>
              </c:layout>
              <c:showVal val="1"/>
            </c:dLbl>
            <c:dLbl>
              <c:idx val="2"/>
              <c:layout>
                <c:manualLayout>
                  <c:x val="0"/>
                  <c:y val="0.10379963123755563"/>
                </c:manualLayout>
              </c:layout>
              <c:showVal val="1"/>
            </c:dLbl>
            <c:dLbl>
              <c:idx val="3"/>
              <c:layout>
                <c:manualLayout>
                  <c:x val="-5.6033402664289605E-2"/>
                  <c:y val="-7.3513090382247834E-2"/>
                </c:manualLayout>
              </c:layout>
              <c:showVal val="1"/>
            </c:dLbl>
            <c:dLbl>
              <c:idx val="4"/>
              <c:layout>
                <c:manualLayout>
                  <c:x val="2.3258802555340959E-2"/>
                  <c:y val="-6.9634553076868999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Лист1!$A$2:$A$7</c:f>
              <c:strCache>
                <c:ptCount val="6"/>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c:v>
                </c:pt>
                <c:pt idx="4">
                  <c:v>Расходы за счет внешних заимствований</c:v>
                </c:pt>
                <c:pt idx="5">
                  <c:v>Расходы за счет остатков средств на начало года</c:v>
                </c:pt>
              </c:strCache>
            </c:strRef>
          </c:cat>
          <c:val>
            <c:numRef>
              <c:f>Лист1!$B$2:$B$7</c:f>
              <c:numCache>
                <c:formatCode>#,##0.0</c:formatCode>
                <c:ptCount val="6"/>
                <c:pt idx="0">
                  <c:v>100561.5</c:v>
                </c:pt>
                <c:pt idx="1">
                  <c:v>33905.199999999997</c:v>
                </c:pt>
                <c:pt idx="2">
                  <c:v>70029.2</c:v>
                </c:pt>
                <c:pt idx="3">
                  <c:v>46434.3</c:v>
                </c:pt>
                <c:pt idx="4">
                  <c:v>4194.5</c:v>
                </c:pt>
                <c:pt idx="5">
                  <c:v>948</c:v>
                </c:pt>
              </c:numCache>
            </c:numRef>
          </c:val>
        </c:ser>
      </c:pie3DChart>
    </c:plotArea>
    <c:legend>
      <c:legendPos val="r"/>
      <c:layout>
        <c:manualLayout>
          <c:xMode val="edge"/>
          <c:yMode val="edge"/>
          <c:x val="0.64144708968306763"/>
          <c:y val="0.18266682489824371"/>
          <c:w val="0.34061705008294746"/>
          <c:h val="0.78177424730585565"/>
        </c:manualLayout>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b="1" u="sng">
                <a:latin typeface="Book Antiqua" pitchFamily="18" charset="0"/>
              </a:defRPr>
            </a:pPr>
            <a:r>
              <a:rPr lang="ru-RU" sz="1400" b="1" u="sng" dirty="0" smtClean="0">
                <a:solidFill>
                  <a:schemeClr val="bg1"/>
                </a:solidFill>
                <a:latin typeface="Book Antiqua" pitchFamily="18" charset="0"/>
              </a:rPr>
              <a:t>2019 </a:t>
            </a:r>
            <a:r>
              <a:rPr lang="ru-RU" sz="1400" b="1" u="sng" dirty="0">
                <a:solidFill>
                  <a:schemeClr val="bg1"/>
                </a:solidFill>
                <a:latin typeface="Book Antiqua" pitchFamily="18" charset="0"/>
              </a:rPr>
              <a:t>год</a:t>
            </a:r>
          </a:p>
        </c:rich>
      </c:tx>
      <c:layout/>
    </c:title>
    <c:view3D>
      <c:rotX val="30"/>
      <c:perspective val="30"/>
    </c:view3D>
    <c:plotArea>
      <c:layout>
        <c:manualLayout>
          <c:layoutTarget val="inner"/>
          <c:xMode val="edge"/>
          <c:yMode val="edge"/>
          <c:x val="3.3292877235264001E-2"/>
          <c:y val="0.13412493308824272"/>
          <c:w val="0.56449929539849486"/>
          <c:h val="0.76485946005999916"/>
        </c:manualLayout>
      </c:layout>
      <c:pie3DChart>
        <c:varyColors val="1"/>
        <c:ser>
          <c:idx val="0"/>
          <c:order val="0"/>
          <c:tx>
            <c:strRef>
              <c:f>Лист1!$B$1</c:f>
              <c:strCache>
                <c:ptCount val="1"/>
                <c:pt idx="0">
                  <c:v>2019 год</c:v>
                </c:pt>
              </c:strCache>
            </c:strRef>
          </c:tx>
          <c:explosion val="25"/>
          <c:dPt>
            <c:idx val="0"/>
            <c:explosion val="17"/>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Lbls>
            <c:dLbl>
              <c:idx val="0"/>
              <c:layout>
                <c:manualLayout>
                  <c:x val="-0.12144292454292056"/>
                  <c:y val="-0.14578083495773311"/>
                </c:manualLayout>
              </c:layout>
              <c:showVal val="1"/>
            </c:dLbl>
            <c:dLbl>
              <c:idx val="1"/>
              <c:layout>
                <c:manualLayout>
                  <c:x val="-3.0254340181245912E-2"/>
                  <c:y val="7.0743086626738533E-2"/>
                </c:manualLayout>
              </c:layout>
              <c:showVal val="1"/>
            </c:dLbl>
            <c:dLbl>
              <c:idx val="2"/>
              <c:layout>
                <c:manualLayout>
                  <c:x val="5.0284324484948163E-2"/>
                  <c:y val="0.11993364373655573"/>
                </c:manualLayout>
              </c:layout>
              <c:showVal val="1"/>
            </c:dLbl>
            <c:dLbl>
              <c:idx val="3"/>
              <c:layout>
                <c:manualLayout>
                  <c:x val="6.6087155469913604E-3"/>
                  <c:y val="-8.8326675823898568E-2"/>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Лист1!$A$2:$A$5</c:f>
              <c:strCache>
                <c:ptCount val="4"/>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c:v>
                </c:pt>
              </c:strCache>
            </c:strRef>
          </c:cat>
          <c:val>
            <c:numRef>
              <c:f>Лист1!$B$2:$B$5</c:f>
              <c:numCache>
                <c:formatCode>#,##0.0</c:formatCode>
                <c:ptCount val="4"/>
                <c:pt idx="0">
                  <c:v>97033.4</c:v>
                </c:pt>
                <c:pt idx="1">
                  <c:v>25328.1</c:v>
                </c:pt>
                <c:pt idx="2">
                  <c:v>53107</c:v>
                </c:pt>
                <c:pt idx="3">
                  <c:v>45554.2</c:v>
                </c:pt>
              </c:numCache>
            </c:numRef>
          </c:val>
        </c:ser>
      </c:pie3DChart>
      <c:spPr>
        <a:noFill/>
        <a:ln w="25400">
          <a:noFill/>
        </a:ln>
      </c:spPr>
    </c:plotArea>
    <c:legend>
      <c:legendPos val="r"/>
      <c:layout>
        <c:manualLayout>
          <c:xMode val="edge"/>
          <c:yMode val="edge"/>
          <c:x val="0.64316644381716437"/>
          <c:y val="0.2194753161821382"/>
          <c:w val="0.33796563165453691"/>
          <c:h val="0.78052468381785978"/>
        </c:manualLayout>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defRPr sz="1400" b="1" i="0" u="sng">
              <a:solidFill>
                <a:schemeClr val="bg1"/>
              </a:solidFill>
              <a:latin typeface="Book Antiqua" pitchFamily="18" charset="0"/>
            </a:defRPr>
          </a:pPr>
          <a:endParaRPr lang="ru-RU"/>
        </a:p>
      </c:txPr>
    </c:title>
    <c:view3D>
      <c:rotX val="30"/>
      <c:perspective val="30"/>
    </c:view3D>
    <c:plotArea>
      <c:layout>
        <c:manualLayout>
          <c:layoutTarget val="inner"/>
          <c:xMode val="edge"/>
          <c:yMode val="edge"/>
          <c:x val="0"/>
          <c:y val="0.12455178629061014"/>
          <c:w val="0.63186711681220242"/>
          <c:h val="0.87544821370939696"/>
        </c:manualLayout>
      </c:layout>
      <c:pie3DChart>
        <c:varyColors val="1"/>
        <c:ser>
          <c:idx val="0"/>
          <c:order val="0"/>
          <c:tx>
            <c:strRef>
              <c:f>Лист1!$B$1</c:f>
              <c:strCache>
                <c:ptCount val="1"/>
                <c:pt idx="0">
                  <c:v>2020 год</c:v>
                </c:pt>
              </c:strCache>
            </c:strRef>
          </c:tx>
          <c:explosion val="25"/>
          <c:dPt>
            <c:idx val="0"/>
            <c:spPr>
              <a:solidFill>
                <a:srgbClr val="0033CC"/>
              </a:solidFill>
            </c:spPr>
          </c:dPt>
          <c:dPt>
            <c:idx val="1"/>
            <c:spPr>
              <a:solidFill>
                <a:srgbClr val="9933FF"/>
              </a:solidFill>
            </c:spPr>
          </c:dPt>
          <c:dPt>
            <c:idx val="2"/>
            <c:spPr>
              <a:solidFill>
                <a:srgbClr val="0099FF"/>
              </a:solidFill>
            </c:spPr>
          </c:dPt>
          <c:dPt>
            <c:idx val="3"/>
            <c:spPr>
              <a:solidFill>
                <a:srgbClr val="00CC00"/>
              </a:solidFill>
            </c:spPr>
          </c:dPt>
          <c:dLbls>
            <c:dLbl>
              <c:idx val="0"/>
              <c:layout>
                <c:manualLayout>
                  <c:x val="-0.12194986122348651"/>
                  <c:y val="-0.21547079191943541"/>
                </c:manualLayout>
              </c:layout>
              <c:showVal val="1"/>
            </c:dLbl>
            <c:dLbl>
              <c:idx val="1"/>
              <c:layout>
                <c:manualLayout>
                  <c:x val="0.15655736095890646"/>
                  <c:y val="5.3578461673112372E-2"/>
                </c:manualLayout>
              </c:layout>
              <c:showVal val="1"/>
            </c:dLbl>
            <c:dLbl>
              <c:idx val="2"/>
              <c:layout>
                <c:manualLayout>
                  <c:x val="1.86561726723679E-2"/>
                  <c:y val="0.17327100963300487"/>
                </c:manualLayout>
              </c:layout>
              <c:showVal val="1"/>
            </c:dLbl>
            <c:dLbl>
              <c:idx val="3"/>
              <c:layout>
                <c:manualLayout>
                  <c:x val="0.11381910598915439"/>
                  <c:y val="-0.10811865116050109"/>
                </c:manualLayout>
              </c:layout>
              <c:showVal val="1"/>
            </c:dLbl>
            <c:txPr>
              <a:bodyPr/>
              <a:lstStyle/>
              <a:p>
                <a:pPr>
                  <a:defRPr sz="1200" b="1">
                    <a:solidFill>
                      <a:schemeClr val="bg1"/>
                    </a:solidFill>
                    <a:latin typeface="Times New Roman" pitchFamily="18" charset="0"/>
                    <a:cs typeface="Times New Roman" pitchFamily="18" charset="0"/>
                  </a:defRPr>
                </a:pPr>
                <a:endParaRPr lang="ru-RU"/>
              </a:p>
            </c:txPr>
            <c:showVal val="1"/>
            <c:showLeaderLines val="1"/>
            <c:leaderLines>
              <c:spPr>
                <a:ln>
                  <a:solidFill>
                    <a:srgbClr val="003366"/>
                  </a:solidFill>
                </a:ln>
              </c:spPr>
            </c:leaderLines>
          </c:dLbls>
          <c:cat>
            <c:strRef>
              <c:f>Лист1!$A$2:$A$5</c:f>
              <c:strCache>
                <c:ptCount val="4"/>
                <c:pt idx="0">
                  <c:v>Расходы за счет субвенций</c:v>
                </c:pt>
                <c:pt idx="1">
                  <c:v>Расходы за счет субсидий и иных МБТ</c:v>
                </c:pt>
                <c:pt idx="2">
                  <c:v>Расходы за счет дотаций</c:v>
                </c:pt>
                <c:pt idx="3">
                  <c:v>Расходы за счет собственных доходов </c:v>
                </c:pt>
              </c:strCache>
            </c:strRef>
          </c:cat>
          <c:val>
            <c:numRef>
              <c:f>Лист1!$B$2:$B$5</c:f>
              <c:numCache>
                <c:formatCode>#,##0.0</c:formatCode>
                <c:ptCount val="4"/>
                <c:pt idx="0">
                  <c:v>100033.8</c:v>
                </c:pt>
                <c:pt idx="1">
                  <c:v>25676.1</c:v>
                </c:pt>
                <c:pt idx="2">
                  <c:v>49132</c:v>
                </c:pt>
                <c:pt idx="3">
                  <c:v>47320.4</c:v>
                </c:pt>
              </c:numCache>
            </c:numRef>
          </c:val>
        </c:ser>
      </c:pie3DChart>
    </c:plotArea>
    <c:legend>
      <c:legendPos val="r"/>
      <c:layout>
        <c:manualLayout>
          <c:xMode val="edge"/>
          <c:yMode val="edge"/>
          <c:x val="0.64316644381716437"/>
          <c:y val="0.13113823874620398"/>
          <c:w val="0.33796563165453691"/>
          <c:h val="0.80284602837613961"/>
        </c:manualLayout>
      </c:layout>
      <c:txPr>
        <a:bodyPr/>
        <a:lstStyle/>
        <a:p>
          <a:pPr>
            <a:defRPr sz="105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pie3DChart>
        <c:varyColors val="1"/>
        <c:ser>
          <c:idx val="0"/>
          <c:order val="0"/>
          <c:tx>
            <c:strRef>
              <c:f>Лист1!$B$1</c:f>
              <c:strCache>
                <c:ptCount val="1"/>
                <c:pt idx="0">
                  <c:v>2017 год</c:v>
                </c:pt>
              </c:strCache>
            </c:strRef>
          </c:tx>
          <c:spPr>
            <a:solidFill>
              <a:srgbClr val="9999FF"/>
            </a:solidFill>
          </c:spPr>
          <c:dPt>
            <c:idx val="0"/>
            <c:spPr>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6200000" scaled="1"/>
                <a:tileRect/>
              </a:gradFill>
              <a:ln w="25400" cap="flat" cmpd="sng" algn="ctr">
                <a:solidFill>
                  <a:srgbClr val="008000"/>
                </a:solidFill>
                <a:prstDash val="solid"/>
              </a:ln>
              <a:effectLst/>
            </c:spPr>
          </c:dPt>
          <c:dPt>
            <c:idx val="1"/>
            <c:spPr>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w="25400" cap="flat" cmpd="sng" algn="ctr">
                <a:solidFill>
                  <a:srgbClr val="FF6600"/>
                </a:solidFill>
                <a:prstDash val="solid"/>
              </a:ln>
              <a:effectLst/>
            </c:spPr>
          </c:dPt>
          <c:dLbls>
            <c:dLbl>
              <c:idx val="0"/>
              <c:layout>
                <c:manualLayout>
                  <c:x val="-0.1475025151526374"/>
                  <c:y val="-0.13046260625696249"/>
                </c:manualLayout>
              </c:layout>
              <c:showVal val="1"/>
            </c:dLbl>
            <c:dLbl>
              <c:idx val="1"/>
              <c:layout>
                <c:manualLayout>
                  <c:x val="0.16602386257494023"/>
                  <c:y val="2.5597756405444441E-3"/>
                </c:manualLayout>
              </c:layout>
              <c:showVal val="1"/>
            </c:dLbl>
            <c:delete val="1"/>
            <c:txPr>
              <a:bodyPr/>
              <a:lstStyle/>
              <a:p>
                <a:pPr>
                  <a:defRPr sz="2000" b="1">
                    <a:solidFill>
                      <a:schemeClr val="bg1"/>
                    </a:solidFill>
                    <a:latin typeface="Times New Roman" pitchFamily="18" charset="0"/>
                    <a:cs typeface="Times New Roman" pitchFamily="18" charset="0"/>
                  </a:defRPr>
                </a:pPr>
                <a:endParaRPr lang="ru-RU"/>
              </a:p>
            </c:txPr>
          </c:dLbls>
          <c:cat>
            <c:strRef>
              <c:f>Лист1!$A$2:$A$3</c:f>
              <c:strCache>
                <c:ptCount val="2"/>
                <c:pt idx="0">
                  <c:v>Собственные средства</c:v>
                </c:pt>
                <c:pt idx="1">
                  <c:v>Областные средства</c:v>
                </c:pt>
              </c:strCache>
            </c:strRef>
          </c:cat>
          <c:val>
            <c:numRef>
              <c:f>Лист1!$B$2:$B$3</c:f>
              <c:numCache>
                <c:formatCode>#,##0.0</c:formatCode>
                <c:ptCount val="2"/>
                <c:pt idx="0">
                  <c:v>3216.6</c:v>
                </c:pt>
                <c:pt idx="1">
                  <c:v>2921.5</c:v>
                </c:pt>
              </c:numCache>
            </c:numRef>
          </c:val>
        </c:ser>
      </c:pie3DChart>
    </c:plotArea>
    <c:legend>
      <c:legendPos val="r"/>
      <c:layout>
        <c:manualLayout>
          <c:xMode val="edge"/>
          <c:yMode val="edge"/>
          <c:x val="0.67410464133822889"/>
          <c:y val="0.32406208358309674"/>
          <c:w val="0.26016193673953925"/>
          <c:h val="0.41351633938200655"/>
        </c:manualLayout>
      </c:layout>
      <c:txPr>
        <a:bodyPr/>
        <a:lstStyle/>
        <a:p>
          <a:pPr>
            <a:defRPr sz="1400">
              <a:solidFill>
                <a:schemeClr val="bg1"/>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24.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30"/>
      <c:perspective val="30"/>
    </c:view3D>
    <c:plotArea>
      <c:layout/>
      <c:pie3DChart>
        <c:varyColors val="1"/>
        <c:ser>
          <c:idx val="0"/>
          <c:order val="0"/>
          <c:tx>
            <c:strRef>
              <c:f>Лист1!$B$1</c:f>
              <c:strCache>
                <c:ptCount val="1"/>
                <c:pt idx="0">
                  <c:v>2017 год</c:v>
                </c:pt>
              </c:strCache>
            </c:strRef>
          </c:tx>
          <c:spPr>
            <a:solidFill>
              <a:srgbClr val="9999FF"/>
            </a:solidFill>
          </c:spPr>
          <c:dPt>
            <c:idx val="0"/>
            <c:spPr>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6200000" scaled="1"/>
                <a:tileRect/>
              </a:gradFill>
              <a:ln w="25400" cap="flat" cmpd="sng" algn="ctr">
                <a:solidFill>
                  <a:srgbClr val="008000"/>
                </a:solidFill>
                <a:prstDash val="solid"/>
              </a:ln>
              <a:effectLst/>
            </c:spPr>
          </c:dPt>
          <c:dPt>
            <c:idx val="1"/>
            <c:spPr>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w="25400" cap="flat" cmpd="sng" algn="ctr">
                <a:solidFill>
                  <a:srgbClr val="FF6600"/>
                </a:solidFill>
                <a:prstDash val="solid"/>
              </a:ln>
              <a:effectLst/>
            </c:spPr>
          </c:dPt>
          <c:dLbls>
            <c:dLbl>
              <c:idx val="0"/>
              <c:layout>
                <c:manualLayout>
                  <c:x val="-0.1475025151526374"/>
                  <c:y val="-0.13046260625696249"/>
                </c:manualLayout>
              </c:layout>
              <c:showVal val="1"/>
            </c:dLbl>
            <c:dLbl>
              <c:idx val="1"/>
              <c:layout>
                <c:manualLayout>
                  <c:x val="0.16602386257494023"/>
                  <c:y val="2.5597756405444441E-3"/>
                </c:manualLayout>
              </c:layout>
              <c:showVal val="1"/>
            </c:dLbl>
            <c:delete val="1"/>
            <c:txPr>
              <a:bodyPr/>
              <a:lstStyle/>
              <a:p>
                <a:pPr>
                  <a:defRPr sz="2000" b="1">
                    <a:solidFill>
                      <a:schemeClr val="bg1"/>
                    </a:solidFill>
                    <a:latin typeface="Times New Roman" pitchFamily="18" charset="0"/>
                    <a:cs typeface="Times New Roman" pitchFamily="18" charset="0"/>
                  </a:defRPr>
                </a:pPr>
                <a:endParaRPr lang="ru-RU"/>
              </a:p>
            </c:txPr>
          </c:dLbls>
          <c:cat>
            <c:strRef>
              <c:f>Лист1!$A$2:$A$3</c:f>
              <c:strCache>
                <c:ptCount val="2"/>
                <c:pt idx="0">
                  <c:v>Собственные средства</c:v>
                </c:pt>
                <c:pt idx="1">
                  <c:v>Областные средства</c:v>
                </c:pt>
              </c:strCache>
            </c:strRef>
          </c:cat>
          <c:val>
            <c:numRef>
              <c:f>Лист1!$B$2:$B$3</c:f>
              <c:numCache>
                <c:formatCode>#,##0.0</c:formatCode>
                <c:ptCount val="2"/>
                <c:pt idx="0">
                  <c:v>3155.6</c:v>
                </c:pt>
                <c:pt idx="1">
                  <c:v>3164.5</c:v>
                </c:pt>
              </c:numCache>
            </c:numRef>
          </c:val>
        </c:ser>
      </c:pie3DChart>
    </c:plotArea>
    <c:legend>
      <c:legendPos val="r"/>
      <c:layout>
        <c:manualLayout>
          <c:xMode val="edge"/>
          <c:yMode val="edge"/>
          <c:x val="0.674104641338229"/>
          <c:y val="0.32406208358309685"/>
          <c:w val="0.26832718175346804"/>
          <c:h val="0.41351633938200666"/>
        </c:manualLayout>
      </c:layout>
      <c:txPr>
        <a:bodyPr/>
        <a:lstStyle/>
        <a:p>
          <a:pPr>
            <a:defRPr sz="1400">
              <a:solidFill>
                <a:schemeClr val="bg1"/>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25.xml><?xml version="1.0" encoding="utf-8"?>
<c:chartSpace xmlns:c="http://schemas.openxmlformats.org/drawingml/2006/chart" xmlns:a="http://schemas.openxmlformats.org/drawingml/2006/main" xmlns:r="http://schemas.openxmlformats.org/officeDocument/2006/relationships">
  <c:lang val="ru-RU"/>
  <c:chart>
    <c:autoTitleDeleted val="1"/>
    <c:view3D>
      <c:rotX val="30"/>
      <c:perspective val="30"/>
    </c:view3D>
    <c:plotArea>
      <c:layout/>
      <c:pie3DChart>
        <c:varyColors val="1"/>
        <c:ser>
          <c:idx val="0"/>
          <c:order val="0"/>
          <c:tx>
            <c:strRef>
              <c:f>Лист1!$B$1</c:f>
              <c:strCache>
                <c:ptCount val="1"/>
                <c:pt idx="0">
                  <c:v>2017 год</c:v>
                </c:pt>
              </c:strCache>
            </c:strRef>
          </c:tx>
          <c:spPr>
            <a:solidFill>
              <a:srgbClr val="9999FF"/>
            </a:solidFill>
          </c:spPr>
          <c:dPt>
            <c:idx val="0"/>
            <c:spPr>
              <a:gradFill flip="none" rotWithShape="1">
                <a:gsLst>
                  <a:gs pos="0">
                    <a:srgbClr val="00CC00">
                      <a:shade val="30000"/>
                      <a:satMod val="115000"/>
                    </a:srgbClr>
                  </a:gs>
                  <a:gs pos="50000">
                    <a:srgbClr val="00CC00">
                      <a:shade val="67500"/>
                      <a:satMod val="115000"/>
                    </a:srgbClr>
                  </a:gs>
                  <a:gs pos="100000">
                    <a:srgbClr val="00CC00">
                      <a:shade val="100000"/>
                      <a:satMod val="115000"/>
                    </a:srgbClr>
                  </a:gs>
                </a:gsLst>
                <a:lin ang="16200000" scaled="1"/>
                <a:tileRect/>
              </a:gradFill>
              <a:ln w="25400" cap="flat" cmpd="sng" algn="ctr">
                <a:solidFill>
                  <a:srgbClr val="008000"/>
                </a:solidFill>
                <a:prstDash val="solid"/>
              </a:ln>
              <a:effectLst/>
            </c:spPr>
          </c:dPt>
          <c:dPt>
            <c:idx val="1"/>
            <c:spPr>
              <a:gradFill flip="none" rotWithShape="1">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w="25400" cap="flat" cmpd="sng" algn="ctr">
                <a:solidFill>
                  <a:srgbClr val="FF6600"/>
                </a:solidFill>
                <a:prstDash val="solid"/>
              </a:ln>
              <a:effectLst/>
            </c:spPr>
          </c:dPt>
          <c:dLbls>
            <c:dLbl>
              <c:idx val="0"/>
              <c:layout>
                <c:manualLayout>
                  <c:x val="-0.1475025151526374"/>
                  <c:y val="-0.13046260625696249"/>
                </c:manualLayout>
              </c:layout>
              <c:showVal val="1"/>
            </c:dLbl>
            <c:dLbl>
              <c:idx val="1"/>
              <c:layout>
                <c:manualLayout>
                  <c:x val="0.16602386257494023"/>
                  <c:y val="2.5597756405444441E-3"/>
                </c:manualLayout>
              </c:layout>
              <c:showVal val="1"/>
            </c:dLbl>
            <c:delete val="1"/>
            <c:txPr>
              <a:bodyPr/>
              <a:lstStyle/>
              <a:p>
                <a:pPr>
                  <a:defRPr sz="2000" b="1">
                    <a:solidFill>
                      <a:schemeClr val="bg1"/>
                    </a:solidFill>
                    <a:latin typeface="Times New Roman" pitchFamily="18" charset="0"/>
                    <a:cs typeface="Times New Roman" pitchFamily="18" charset="0"/>
                  </a:defRPr>
                </a:pPr>
                <a:endParaRPr lang="ru-RU"/>
              </a:p>
            </c:txPr>
          </c:dLbls>
          <c:cat>
            <c:strRef>
              <c:f>Лист1!$A$2:$A$3</c:f>
              <c:strCache>
                <c:ptCount val="2"/>
                <c:pt idx="0">
                  <c:v>Собственные средства</c:v>
                </c:pt>
                <c:pt idx="1">
                  <c:v>Областные средства</c:v>
                </c:pt>
              </c:strCache>
            </c:strRef>
          </c:cat>
          <c:val>
            <c:numRef>
              <c:f>Лист1!$B$2:$B$3</c:f>
              <c:numCache>
                <c:formatCode>#,##0.0</c:formatCode>
                <c:ptCount val="2"/>
                <c:pt idx="0">
                  <c:v>3155.6</c:v>
                </c:pt>
                <c:pt idx="1">
                  <c:v>3164.5</c:v>
                </c:pt>
              </c:numCache>
            </c:numRef>
          </c:val>
        </c:ser>
      </c:pie3DChart>
    </c:plotArea>
    <c:legend>
      <c:legendPos val="r"/>
      <c:layout>
        <c:manualLayout>
          <c:xMode val="edge"/>
          <c:yMode val="edge"/>
          <c:x val="0.67410464133822912"/>
          <c:y val="0.3240620835830969"/>
          <c:w val="0.27812547577018198"/>
          <c:h val="0.41351633938200677"/>
        </c:manualLayout>
      </c:layout>
      <c:txPr>
        <a:bodyPr/>
        <a:lstStyle/>
        <a:p>
          <a:pPr>
            <a:defRPr sz="1400">
              <a:solidFill>
                <a:schemeClr val="bg1"/>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26.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800">
                <a:solidFill>
                  <a:srgbClr val="000099"/>
                </a:solidFill>
                <a:latin typeface="Times New Roman" pitchFamily="18" charset="0"/>
                <a:cs typeface="Times New Roman" pitchFamily="18" charset="0"/>
              </a:defRPr>
            </a:pPr>
            <a:r>
              <a:rPr lang="ru-RU" dirty="0"/>
              <a:t>2018 </a:t>
            </a:r>
            <a:r>
              <a:rPr lang="ru-RU" dirty="0" smtClean="0"/>
              <a:t>год**</a:t>
            </a:r>
            <a:endParaRPr lang="ru-RU" dirty="0"/>
          </a:p>
        </c:rich>
      </c:tx>
      <c:layout>
        <c:manualLayout>
          <c:xMode val="edge"/>
          <c:yMode val="edge"/>
          <c:x val="0.2800036107099213"/>
          <c:y val="0"/>
        </c:manualLayout>
      </c:layout>
      <c:spPr>
        <a:solidFill>
          <a:srgbClr val="99FF33"/>
        </a:solidFill>
      </c:spPr>
    </c:title>
    <c:plotArea>
      <c:layout/>
      <c:pieChart>
        <c:varyColors val="1"/>
        <c:ser>
          <c:idx val="0"/>
          <c:order val="0"/>
          <c:tx>
            <c:strRef>
              <c:f>Лист1!$B$1</c:f>
              <c:strCache>
                <c:ptCount val="1"/>
                <c:pt idx="0">
                  <c:v>2018 год</c:v>
                </c:pt>
              </c:strCache>
            </c:strRef>
          </c:tx>
          <c:spPr>
            <a:ln>
              <a:solidFill>
                <a:srgbClr val="0000FF"/>
              </a:solidFill>
            </a:ln>
          </c:spPr>
          <c:dPt>
            <c:idx val="0"/>
            <c:spPr>
              <a:solidFill>
                <a:srgbClr val="0099FF"/>
              </a:solidFill>
              <a:ln>
                <a:solidFill>
                  <a:srgbClr val="0000FF"/>
                </a:solidFill>
              </a:ln>
            </c:spPr>
          </c:dPt>
          <c:dPt>
            <c:idx val="1"/>
            <c:explosion val="17"/>
            <c:spPr>
              <a:solidFill>
                <a:srgbClr val="0000FF"/>
              </a:solidFill>
              <a:ln>
                <a:solidFill>
                  <a:srgbClr val="0000FF"/>
                </a:solidFill>
              </a:ln>
            </c:spPr>
          </c:dPt>
          <c:cat>
            <c:strRef>
              <c:f>Лист1!$A$2:$A$3</c:f>
              <c:strCache>
                <c:ptCount val="2"/>
                <c:pt idx="0">
                  <c:v>Программные расходы</c:v>
                </c:pt>
                <c:pt idx="1">
                  <c:v>Непрограммные расходы</c:v>
                </c:pt>
              </c:strCache>
            </c:strRef>
          </c:cat>
          <c:val>
            <c:numRef>
              <c:f>Лист1!$B$2:$B$3</c:f>
              <c:numCache>
                <c:formatCode>General</c:formatCode>
                <c:ptCount val="2"/>
                <c:pt idx="0">
                  <c:v>239807.2</c:v>
                </c:pt>
                <c:pt idx="1">
                  <c:v>7798.2</c:v>
                </c:pt>
              </c:numCache>
            </c:numRef>
          </c:val>
        </c:ser>
        <c:firstSliceAng val="0"/>
      </c:pieChart>
      <c:spPr>
        <a:solidFill>
          <a:srgbClr val="00FF99"/>
        </a:solidFill>
        <a:ln>
          <a:noFill/>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chartSpace>
</file>

<file path=ppt/charts/chart27.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lgn="ctr" rtl="0">
            <a:defRPr lang="ru-RU" sz="1800" b="1" i="0" u="none" strike="noStrike" kern="1200" baseline="0">
              <a:solidFill>
                <a:srgbClr val="000099"/>
              </a:solidFill>
              <a:latin typeface="Times New Roman" pitchFamily="18" charset="0"/>
              <a:ea typeface="+mn-ea"/>
              <a:cs typeface="Times New Roman" pitchFamily="18" charset="0"/>
            </a:defRPr>
          </a:pPr>
          <a:endParaRPr lang="ru-RU"/>
        </a:p>
      </c:txPr>
    </c:title>
    <c:plotArea>
      <c:layout>
        <c:manualLayout>
          <c:layoutTarget val="inner"/>
          <c:xMode val="edge"/>
          <c:yMode val="edge"/>
          <c:x val="0.20244710047232206"/>
          <c:y val="0.23773420600325454"/>
          <c:w val="0.60066711806796247"/>
          <c:h val="0.65366715789748864"/>
        </c:manualLayout>
      </c:layout>
      <c:pieChart>
        <c:varyColors val="1"/>
        <c:ser>
          <c:idx val="0"/>
          <c:order val="0"/>
          <c:tx>
            <c:strRef>
              <c:f>Лист1!$B$1</c:f>
              <c:strCache>
                <c:ptCount val="1"/>
                <c:pt idx="0">
                  <c:v>2019 год</c:v>
                </c:pt>
              </c:strCache>
            </c:strRef>
          </c:tx>
          <c:spPr>
            <a:solidFill>
              <a:srgbClr val="0099FF"/>
            </a:solidFill>
            <a:ln>
              <a:solidFill>
                <a:srgbClr val="0000FF"/>
              </a:solidFill>
            </a:ln>
          </c:spPr>
          <c:explosion val="3"/>
          <c:dPt>
            <c:idx val="0"/>
            <c:explosion val="0"/>
          </c:dPt>
          <c:dPt>
            <c:idx val="1"/>
            <c:explosion val="25"/>
          </c:dPt>
          <c:cat>
            <c:strRef>
              <c:f>Лист1!$A$2:$A$3</c:f>
              <c:strCache>
                <c:ptCount val="2"/>
                <c:pt idx="0">
                  <c:v>Программные расходы</c:v>
                </c:pt>
                <c:pt idx="1">
                  <c:v>Непрограммные расходы</c:v>
                </c:pt>
              </c:strCache>
            </c:strRef>
          </c:cat>
          <c:val>
            <c:numRef>
              <c:f>Лист1!$B$2:$B$3</c:f>
              <c:numCache>
                <c:formatCode>General</c:formatCode>
                <c:ptCount val="2"/>
                <c:pt idx="0">
                  <c:v>213424.57</c:v>
                </c:pt>
                <c:pt idx="1">
                  <c:v>5498.1</c:v>
                </c:pt>
              </c:numCache>
            </c:numRef>
          </c:val>
        </c:ser>
        <c:firstSliceAng val="0"/>
      </c:pieChart>
      <c:spPr>
        <a:solidFill>
          <a:srgbClr val="00FF99"/>
        </a:solidFill>
        <a:ln>
          <a:noFill/>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userShapes r:id="rId2"/>
</c:chartSpace>
</file>

<file path=ppt/charts/chart28.xml><?xml version="1.0" encoding="utf-8"?>
<c:chartSpace xmlns:c="http://schemas.openxmlformats.org/drawingml/2006/chart" xmlns:a="http://schemas.openxmlformats.org/drawingml/2006/main" xmlns:r="http://schemas.openxmlformats.org/officeDocument/2006/relationships">
  <c:date1904 val="1"/>
  <c:lang val="ru-RU"/>
  <c:chart>
    <c:title>
      <c:layout/>
      <c:txPr>
        <a:bodyPr/>
        <a:lstStyle/>
        <a:p>
          <a:pPr algn="ctr" rtl="0">
            <a:defRPr lang="ru-RU" sz="1800" b="1" i="0" u="none" strike="noStrike" kern="1200" baseline="0">
              <a:solidFill>
                <a:srgbClr val="000099"/>
              </a:solidFill>
              <a:latin typeface="Times New Roman" pitchFamily="18" charset="0"/>
              <a:ea typeface="+mn-ea"/>
              <a:cs typeface="Times New Roman" pitchFamily="18" charset="0"/>
            </a:defRPr>
          </a:pPr>
          <a:endParaRPr lang="ru-RU"/>
        </a:p>
      </c:txPr>
    </c:title>
    <c:plotArea>
      <c:layout>
        <c:manualLayout>
          <c:layoutTarget val="inner"/>
          <c:xMode val="edge"/>
          <c:yMode val="edge"/>
          <c:x val="0.17810791084941191"/>
          <c:y val="0.27096736726222542"/>
          <c:w val="0.60459100223432305"/>
          <c:h val="0.65955382061925782"/>
        </c:manualLayout>
      </c:layout>
      <c:pieChart>
        <c:varyColors val="1"/>
        <c:ser>
          <c:idx val="0"/>
          <c:order val="0"/>
          <c:tx>
            <c:strRef>
              <c:f>Лист1!$B$1</c:f>
              <c:strCache>
                <c:ptCount val="1"/>
                <c:pt idx="0">
                  <c:v>2020 год</c:v>
                </c:pt>
              </c:strCache>
            </c:strRef>
          </c:tx>
          <c:spPr>
            <a:solidFill>
              <a:srgbClr val="0099FF"/>
            </a:solidFill>
            <a:ln>
              <a:solidFill>
                <a:srgbClr val="0000FF"/>
              </a:solidFill>
            </a:ln>
          </c:spPr>
          <c:dPt>
            <c:idx val="1"/>
            <c:explosion val="18"/>
          </c:dPt>
          <c:dPt>
            <c:idx val="2"/>
            <c:explosion val="19"/>
          </c:dPt>
          <c:cat>
            <c:strRef>
              <c:f>Лист1!$A$2:$A$4</c:f>
              <c:strCache>
                <c:ptCount val="3"/>
                <c:pt idx="0">
                  <c:v>Программные расходы</c:v>
                </c:pt>
                <c:pt idx="1">
                  <c:v>Непрограммные расходы</c:v>
                </c:pt>
                <c:pt idx="2">
                  <c:v>Условно-утвержденные расходы</c:v>
                </c:pt>
              </c:strCache>
            </c:strRef>
          </c:cat>
          <c:val>
            <c:numRef>
              <c:f>Лист1!$B$2:$B$4</c:f>
              <c:numCache>
                <c:formatCode>General</c:formatCode>
                <c:ptCount val="3"/>
                <c:pt idx="0">
                  <c:v>209064.37</c:v>
                </c:pt>
                <c:pt idx="1">
                  <c:v>5498.4</c:v>
                </c:pt>
                <c:pt idx="2">
                  <c:v>5505</c:v>
                </c:pt>
              </c:numCache>
            </c:numRef>
          </c:val>
        </c:ser>
        <c:firstSliceAng val="0"/>
      </c:pieChart>
      <c:spPr>
        <a:solidFill>
          <a:srgbClr val="00FF99"/>
        </a:solidFill>
        <a:ln>
          <a:noFill/>
        </a:ln>
        <a:effectLst>
          <a:outerShdw blurRad="50800" dist="38100" dir="2700000" algn="tl" rotWithShape="0">
            <a:prstClr val="black">
              <a:alpha val="40000"/>
            </a:prstClr>
          </a:outerShdw>
        </a:effectLst>
        <a:scene3d>
          <a:camera prst="orthographicFront">
            <a:rot lat="0" lon="0" rev="0"/>
          </a:camera>
          <a:lightRig rig="threePt" dir="t">
            <a:rot lat="0" lon="0" rev="1200000"/>
          </a:lightRig>
        </a:scene3d>
        <a:sp3d>
          <a:bevelT w="63500" h="25400"/>
        </a:sp3d>
      </c:spPr>
    </c:plotArea>
    <c:plotVisOnly val="1"/>
  </c:chart>
  <c:txPr>
    <a:bodyPr/>
    <a:lstStyle/>
    <a:p>
      <a:pPr>
        <a:defRPr sz="1800"/>
      </a:pPr>
      <a:endParaRPr lang="ru-RU"/>
    </a:p>
  </c:txPr>
  <c:externalData r:id="rId1"/>
</c:chartSpace>
</file>

<file path=ppt/charts/chart29.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416E-2"/>
          <c:w val="0.61280855799450185"/>
          <c:h val="0.77085685569820817"/>
        </c:manualLayout>
      </c:layout>
      <c:bar3DChart>
        <c:barDir val="col"/>
        <c:grouping val="clustered"/>
        <c:ser>
          <c:idx val="0"/>
          <c:order val="0"/>
          <c:tx>
            <c:strRef>
              <c:f>Лист1!$B$1</c:f>
              <c:strCache>
                <c:ptCount val="1"/>
                <c:pt idx="0">
                  <c:v>2018 г.</c:v>
                </c:pt>
              </c:strCache>
            </c:strRef>
          </c:tx>
          <c:spPr>
            <a:solidFill>
              <a:srgbClr val="009900"/>
            </a:solidFill>
          </c:spPr>
          <c:cat>
            <c:strRef>
              <c:f>Лист1!$A$2</c:f>
              <c:strCache>
                <c:ptCount val="1"/>
                <c:pt idx="0">
                  <c:v>Объем бюджетных ассигнований</c:v>
                </c:pt>
              </c:strCache>
            </c:strRef>
          </c:cat>
          <c:val>
            <c:numRef>
              <c:f>Лист1!$B$2</c:f>
              <c:numCache>
                <c:formatCode>General</c:formatCode>
                <c:ptCount val="1"/>
                <c:pt idx="0">
                  <c:v>22436.3</c:v>
                </c:pt>
              </c:numCache>
            </c:numRef>
          </c:val>
        </c:ser>
        <c:ser>
          <c:idx val="1"/>
          <c:order val="1"/>
          <c:tx>
            <c:strRef>
              <c:f>Лист1!$C$1</c:f>
              <c:strCache>
                <c:ptCount val="1"/>
                <c:pt idx="0">
                  <c:v>2019 г.</c:v>
                </c:pt>
              </c:strCache>
            </c:strRef>
          </c:tx>
          <c:spPr>
            <a:solidFill>
              <a:srgbClr val="0033CC"/>
            </a:solidFill>
          </c:spPr>
          <c:cat>
            <c:strRef>
              <c:f>Лист1!$A$2</c:f>
              <c:strCache>
                <c:ptCount val="1"/>
                <c:pt idx="0">
                  <c:v>Объем бюджетных ассигнований</c:v>
                </c:pt>
              </c:strCache>
            </c:strRef>
          </c:cat>
          <c:val>
            <c:numRef>
              <c:f>Лист1!$C$2</c:f>
              <c:numCache>
                <c:formatCode>General</c:formatCode>
                <c:ptCount val="1"/>
                <c:pt idx="0">
                  <c:v>18639.7</c:v>
                </c:pt>
              </c:numCache>
            </c:numRef>
          </c:val>
        </c:ser>
        <c:ser>
          <c:idx val="2"/>
          <c:order val="2"/>
          <c:tx>
            <c:strRef>
              <c:f>Лист1!$D$1</c:f>
              <c:strCache>
                <c:ptCount val="1"/>
                <c:pt idx="0">
                  <c:v>2020 г.</c:v>
                </c:pt>
              </c:strCache>
            </c:strRef>
          </c:tx>
          <c:spPr>
            <a:solidFill>
              <a:srgbClr val="FF9900"/>
            </a:solidFill>
          </c:spPr>
          <c:cat>
            <c:strRef>
              <c:f>Лист1!$A$2</c:f>
              <c:strCache>
                <c:ptCount val="1"/>
                <c:pt idx="0">
                  <c:v>Объем бюджетных ассигнований</c:v>
                </c:pt>
              </c:strCache>
            </c:strRef>
          </c:cat>
          <c:val>
            <c:numRef>
              <c:f>Лист1!$D$2</c:f>
              <c:numCache>
                <c:formatCode>General</c:formatCode>
                <c:ptCount val="1"/>
                <c:pt idx="0">
                  <c:v>18664.3</c:v>
                </c:pt>
              </c:numCache>
            </c:numRef>
          </c:val>
        </c:ser>
        <c:shape val="cylinder"/>
        <c:axId val="404261120"/>
        <c:axId val="404758528"/>
        <c:axId val="0"/>
      </c:bar3DChart>
      <c:catAx>
        <c:axId val="404261120"/>
        <c:scaling>
          <c:orientation val="minMax"/>
        </c:scaling>
        <c:axPos val="b"/>
        <c:tickLblPos val="nextTo"/>
        <c:txPr>
          <a:bodyPr/>
          <a:lstStyle/>
          <a:p>
            <a:pPr>
              <a:defRPr sz="1200" b="1">
                <a:solidFill>
                  <a:srgbClr val="000099"/>
                </a:solidFill>
                <a:latin typeface="Book Antiqua" pitchFamily="18" charset="0"/>
              </a:defRPr>
            </a:pPr>
            <a:endParaRPr lang="ru-RU"/>
          </a:p>
        </c:txPr>
        <c:crossAx val="404758528"/>
        <c:crosses val="autoZero"/>
        <c:auto val="1"/>
        <c:lblAlgn val="ctr"/>
        <c:lblOffset val="100"/>
      </c:catAx>
      <c:valAx>
        <c:axId val="40475852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4261120"/>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AngAx val="1"/>
    </c:view3D>
    <c:plotArea>
      <c:layout>
        <c:manualLayout>
          <c:layoutTarget val="inner"/>
          <c:xMode val="edge"/>
          <c:yMode val="edge"/>
          <c:x val="0.10449412902334576"/>
          <c:y val="4.1768747738122801E-2"/>
          <c:w val="0.88673394115209259"/>
          <c:h val="0.8747504971487533"/>
        </c:manualLayout>
      </c:layout>
      <c:bar3DChart>
        <c:barDir val="col"/>
        <c:grouping val="clustered"/>
        <c:ser>
          <c:idx val="0"/>
          <c:order val="0"/>
          <c:tx>
            <c:strRef>
              <c:f>Лист1!$B$1</c:f>
              <c:strCache>
                <c:ptCount val="1"/>
                <c:pt idx="0">
                  <c:v>Столбец1</c:v>
                </c:pt>
              </c:strCache>
            </c:strRef>
          </c:tx>
          <c:spPr>
            <a:solidFill>
              <a:schemeClr val="accent1"/>
            </a:solidFill>
            <a:ln w="25400" cap="flat" cmpd="sng" algn="ctr">
              <a:solidFill>
                <a:schemeClr val="accent1">
                  <a:shade val="50000"/>
                </a:schemeClr>
              </a:solidFill>
              <a:prstDash val="solid"/>
            </a:ln>
            <a:effectLst/>
          </c:spPr>
          <c:cat>
            <c:strRef>
              <c:f>Лист1!$A$2:$A$6</c:f>
              <c:strCache>
                <c:ptCount val="5"/>
                <c:pt idx="0">
                  <c:v>на 01.01.2017</c:v>
                </c:pt>
                <c:pt idx="1">
                  <c:v>на 01.01.2018</c:v>
                </c:pt>
                <c:pt idx="2">
                  <c:v>на 01.01.2019</c:v>
                </c:pt>
                <c:pt idx="3">
                  <c:v>на 01.01.2020</c:v>
                </c:pt>
                <c:pt idx="4">
                  <c:v>на 01.01.2021</c:v>
                </c:pt>
              </c:strCache>
            </c:strRef>
          </c:cat>
          <c:val>
            <c:numRef>
              <c:f>Лист1!$B$2:$B$6</c:f>
              <c:numCache>
                <c:formatCode>General</c:formatCode>
                <c:ptCount val="5"/>
                <c:pt idx="0">
                  <c:v>7306.5</c:v>
                </c:pt>
                <c:pt idx="1">
                  <c:v>7312.2</c:v>
                </c:pt>
                <c:pt idx="2">
                  <c:v>11506.7</c:v>
                </c:pt>
                <c:pt idx="3">
                  <c:v>9406.7000000000007</c:v>
                </c:pt>
                <c:pt idx="4">
                  <c:v>7312.2</c:v>
                </c:pt>
              </c:numCache>
            </c:numRef>
          </c:val>
        </c:ser>
        <c:ser>
          <c:idx val="1"/>
          <c:order val="1"/>
          <c:tx>
            <c:strRef>
              <c:f>Лист1!$C$1</c:f>
              <c:strCache>
                <c:ptCount val="1"/>
                <c:pt idx="0">
                  <c:v>Столбец2</c:v>
                </c:pt>
              </c:strCache>
            </c:strRef>
          </c:tx>
          <c:spPr>
            <a:solidFill>
              <a:srgbClr val="CCFF33"/>
            </a:solidFill>
          </c:spPr>
          <c:cat>
            <c:strRef>
              <c:f>Лист1!$A$2:$A$6</c:f>
              <c:strCache>
                <c:ptCount val="5"/>
                <c:pt idx="0">
                  <c:v>на 01.01.2017</c:v>
                </c:pt>
                <c:pt idx="1">
                  <c:v>на 01.01.2018</c:v>
                </c:pt>
                <c:pt idx="2">
                  <c:v>на 01.01.2019</c:v>
                </c:pt>
                <c:pt idx="3">
                  <c:v>на 01.01.2020</c:v>
                </c:pt>
                <c:pt idx="4">
                  <c:v>на 01.01.2021</c:v>
                </c:pt>
              </c:strCache>
            </c:strRef>
          </c:cat>
          <c:val>
            <c:numRef>
              <c:f>Лист1!$C$2:$C$6</c:f>
              <c:numCache>
                <c:formatCode>General</c:formatCode>
                <c:ptCount val="5"/>
                <c:pt idx="0">
                  <c:v>7.3</c:v>
                </c:pt>
                <c:pt idx="1">
                  <c:v>7.3</c:v>
                </c:pt>
                <c:pt idx="2">
                  <c:v>7.3</c:v>
                </c:pt>
                <c:pt idx="3">
                  <c:v>7.3</c:v>
                </c:pt>
                <c:pt idx="4">
                  <c:v>7.3</c:v>
                </c:pt>
              </c:numCache>
            </c:numRef>
          </c:val>
        </c:ser>
        <c:shape val="cylinder"/>
        <c:axId val="392729728"/>
        <c:axId val="392731264"/>
        <c:axId val="0"/>
      </c:bar3DChart>
      <c:catAx>
        <c:axId val="392729728"/>
        <c:scaling>
          <c:orientation val="minMax"/>
        </c:scaling>
        <c:axPos val="b"/>
        <c:tickLblPos val="nextTo"/>
        <c:txPr>
          <a:bodyPr/>
          <a:lstStyle/>
          <a:p>
            <a:pPr>
              <a:defRPr sz="1200" b="1">
                <a:solidFill>
                  <a:srgbClr val="003300"/>
                </a:solidFill>
                <a:latin typeface="Book Antiqua" pitchFamily="18" charset="0"/>
              </a:defRPr>
            </a:pPr>
            <a:endParaRPr lang="ru-RU"/>
          </a:p>
        </c:txPr>
        <c:crossAx val="392731264"/>
        <c:crosses val="autoZero"/>
        <c:auto val="1"/>
        <c:lblAlgn val="ctr"/>
        <c:lblOffset val="100"/>
      </c:catAx>
      <c:valAx>
        <c:axId val="392731264"/>
        <c:scaling>
          <c:orientation val="minMax"/>
        </c:scaling>
        <c:axPos val="l"/>
        <c:majorGridlines>
          <c:spPr>
            <a:effectLst>
              <a:outerShdw blurRad="50800" dist="50800" dir="5400000" algn="ctr" rotWithShape="0">
                <a:schemeClr val="bg2"/>
              </a:outerShdw>
            </a:effectLst>
          </c:spPr>
        </c:majorGridlines>
        <c:numFmt formatCode="General" sourceLinked="1"/>
        <c:tickLblPos val="nextTo"/>
        <c:txPr>
          <a:bodyPr/>
          <a:lstStyle/>
          <a:p>
            <a:pPr>
              <a:defRPr sz="1600">
                <a:solidFill>
                  <a:srgbClr val="003300"/>
                </a:solidFill>
                <a:latin typeface="Book Antiqua" pitchFamily="18" charset="0"/>
              </a:defRPr>
            </a:pPr>
            <a:endParaRPr lang="ru-RU"/>
          </a:p>
        </c:txPr>
        <c:crossAx val="392729728"/>
        <c:crosses val="autoZero"/>
        <c:crossBetween val="between"/>
      </c:valAx>
    </c:plotArea>
    <c:plotVisOnly val="1"/>
  </c:chart>
  <c:txPr>
    <a:bodyPr/>
    <a:lstStyle/>
    <a:p>
      <a:pPr>
        <a:defRPr sz="1800"/>
      </a:pPr>
      <a:endParaRPr lang="ru-RU"/>
    </a:p>
  </c:txPr>
  <c:externalData r:id="rId1"/>
  <c:userShapes r:id="rId2"/>
</c:chartSpace>
</file>

<file path=ppt/charts/chart30.xml><?xml version="1.0" encoding="utf-8"?>
<c:chartSpace xmlns:c="http://schemas.openxmlformats.org/drawingml/2006/chart" xmlns:a="http://schemas.openxmlformats.org/drawingml/2006/main" xmlns:r="http://schemas.openxmlformats.org/officeDocument/2006/relationships">
  <c:lang val="ru-RU"/>
  <c:chart>
    <c:view3D>
      <c:rAngAx val="1"/>
    </c:view3D>
    <c:plotArea>
      <c:layout>
        <c:manualLayout>
          <c:layoutTarget val="inner"/>
          <c:xMode val="edge"/>
          <c:yMode val="edge"/>
          <c:x val="0.1777365408036424"/>
          <c:y val="2.6485740267542416E-2"/>
          <c:w val="0.61280855799450196"/>
          <c:h val="0.77085685569820839"/>
        </c:manualLayout>
      </c:layout>
      <c:bar3DChart>
        <c:barDir val="col"/>
        <c:grouping val="clustered"/>
        <c:ser>
          <c:idx val="0"/>
          <c:order val="0"/>
          <c:tx>
            <c:strRef>
              <c:f>Лист1!$B$1</c:f>
              <c:strCache>
                <c:ptCount val="1"/>
                <c:pt idx="0">
                  <c:v>2018 г.</c:v>
                </c:pt>
              </c:strCache>
            </c:strRef>
          </c:tx>
          <c:spPr>
            <a:solidFill>
              <a:srgbClr val="33CC33"/>
            </a:solidFill>
          </c:spPr>
          <c:cat>
            <c:strRef>
              <c:f>Лист1!$A$2</c:f>
              <c:strCache>
                <c:ptCount val="1"/>
                <c:pt idx="0">
                  <c:v>Объем бюджетных ассигнований</c:v>
                </c:pt>
              </c:strCache>
            </c:strRef>
          </c:cat>
          <c:val>
            <c:numRef>
              <c:f>Лист1!$B$2</c:f>
              <c:numCache>
                <c:formatCode>General</c:formatCode>
                <c:ptCount val="1"/>
                <c:pt idx="0">
                  <c:v>31901.200000000001</c:v>
                </c:pt>
              </c:numCache>
            </c:numRef>
          </c:val>
        </c:ser>
        <c:ser>
          <c:idx val="1"/>
          <c:order val="1"/>
          <c:tx>
            <c:strRef>
              <c:f>Лист1!$C$1</c:f>
              <c:strCache>
                <c:ptCount val="1"/>
                <c:pt idx="0">
                  <c:v>2019 г.</c:v>
                </c:pt>
              </c:strCache>
            </c:strRef>
          </c:tx>
          <c:spPr>
            <a:solidFill>
              <a:srgbClr val="0066FF"/>
            </a:solidFill>
          </c:spPr>
          <c:cat>
            <c:strRef>
              <c:f>Лист1!$A$2</c:f>
              <c:strCache>
                <c:ptCount val="1"/>
                <c:pt idx="0">
                  <c:v>Объем бюджетных ассигнований</c:v>
                </c:pt>
              </c:strCache>
            </c:strRef>
          </c:cat>
          <c:val>
            <c:numRef>
              <c:f>Лист1!$C$2</c:f>
              <c:numCache>
                <c:formatCode>General</c:formatCode>
                <c:ptCount val="1"/>
                <c:pt idx="0">
                  <c:v>30968.9</c:v>
                </c:pt>
              </c:numCache>
            </c:numRef>
          </c:val>
        </c:ser>
        <c:ser>
          <c:idx val="2"/>
          <c:order val="2"/>
          <c:tx>
            <c:strRef>
              <c:f>Лист1!$D$1</c:f>
              <c:strCache>
                <c:ptCount val="1"/>
                <c:pt idx="0">
                  <c:v>2020 г.</c:v>
                </c:pt>
              </c:strCache>
            </c:strRef>
          </c:tx>
          <c:spPr>
            <a:solidFill>
              <a:srgbClr val="FF6600"/>
            </a:solidFill>
          </c:spPr>
          <c:cat>
            <c:strRef>
              <c:f>Лист1!$A$2</c:f>
              <c:strCache>
                <c:ptCount val="1"/>
                <c:pt idx="0">
                  <c:v>Объем бюджетных ассигнований</c:v>
                </c:pt>
              </c:strCache>
            </c:strRef>
          </c:cat>
          <c:val>
            <c:numRef>
              <c:f>Лист1!$D$2</c:f>
              <c:numCache>
                <c:formatCode>General</c:formatCode>
                <c:ptCount val="1"/>
                <c:pt idx="0">
                  <c:v>31354.7</c:v>
                </c:pt>
              </c:numCache>
            </c:numRef>
          </c:val>
        </c:ser>
        <c:shape val="cylinder"/>
        <c:axId val="405163392"/>
        <c:axId val="405169280"/>
        <c:axId val="0"/>
      </c:bar3DChart>
      <c:catAx>
        <c:axId val="405163392"/>
        <c:scaling>
          <c:orientation val="minMax"/>
        </c:scaling>
        <c:axPos val="b"/>
        <c:tickLblPos val="nextTo"/>
        <c:txPr>
          <a:bodyPr/>
          <a:lstStyle/>
          <a:p>
            <a:pPr>
              <a:defRPr sz="1200" b="1">
                <a:solidFill>
                  <a:srgbClr val="000099"/>
                </a:solidFill>
                <a:latin typeface="Book Antiqua" pitchFamily="18" charset="0"/>
              </a:defRPr>
            </a:pPr>
            <a:endParaRPr lang="ru-RU"/>
          </a:p>
        </c:txPr>
        <c:crossAx val="405169280"/>
        <c:crosses val="autoZero"/>
        <c:auto val="1"/>
        <c:lblAlgn val="ctr"/>
        <c:lblOffset val="100"/>
      </c:catAx>
      <c:valAx>
        <c:axId val="40516928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5163392"/>
        <c:crosses val="autoZero"/>
        <c:crossBetween val="between"/>
      </c:valAx>
    </c:plotArea>
    <c:legend>
      <c:legendPos val="r"/>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777365408036424"/>
          <c:y val="2.6485740267542416E-2"/>
          <c:w val="0.61280855799450218"/>
          <c:h val="0.77085685569820861"/>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#,##0.00</c:formatCode>
                <c:ptCount val="1"/>
                <c:pt idx="0">
                  <c:v>140110.70000000001</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124662.8</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123104</c:v>
                </c:pt>
              </c:numCache>
            </c:numRef>
          </c:val>
        </c:ser>
        <c:shape val="cylinder"/>
        <c:axId val="405282816"/>
        <c:axId val="405284352"/>
        <c:axId val="0"/>
      </c:bar3DChart>
      <c:catAx>
        <c:axId val="405282816"/>
        <c:scaling>
          <c:orientation val="minMax"/>
        </c:scaling>
        <c:axPos val="b"/>
        <c:tickLblPos val="nextTo"/>
        <c:txPr>
          <a:bodyPr/>
          <a:lstStyle/>
          <a:p>
            <a:pPr>
              <a:defRPr sz="1200" b="1">
                <a:solidFill>
                  <a:srgbClr val="000099"/>
                </a:solidFill>
                <a:latin typeface="Book Antiqua" pitchFamily="18" charset="0"/>
              </a:defRPr>
            </a:pPr>
            <a:endParaRPr lang="ru-RU"/>
          </a:p>
        </c:txPr>
        <c:crossAx val="405284352"/>
        <c:crosses val="autoZero"/>
        <c:auto val="1"/>
        <c:lblAlgn val="ctr"/>
        <c:lblOffset val="100"/>
      </c:catAx>
      <c:valAx>
        <c:axId val="405284352"/>
        <c:scaling>
          <c:orientation val="minMax"/>
        </c:scaling>
        <c:axPos val="l"/>
        <c:majorGridlines/>
        <c:numFmt formatCode="#,##0.00"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5282816"/>
        <c:crosses val="autoZero"/>
        <c:crossBetween val="between"/>
      </c:valAx>
    </c:plotArea>
    <c:legend>
      <c:legendPos val="r"/>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32.xml><?xml version="1.0" encoding="utf-8"?>
<c:chartSpace xmlns:c="http://schemas.openxmlformats.org/drawingml/2006/chart" xmlns:a="http://schemas.openxmlformats.org/drawingml/2006/main" xmlns:r="http://schemas.openxmlformats.org/officeDocument/2006/relationships">
  <c:lang val="ru-RU"/>
  <c:chart>
    <c:view3D>
      <c:rAngAx val="1"/>
    </c:view3D>
    <c:plotArea>
      <c:layout>
        <c:manualLayout>
          <c:layoutTarget val="inner"/>
          <c:xMode val="edge"/>
          <c:yMode val="edge"/>
          <c:x val="0.1777365408036424"/>
          <c:y val="2.6485740267542416E-2"/>
          <c:w val="0.6128085579945024"/>
          <c:h val="0.77085685569820872"/>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General</c:formatCode>
                <c:ptCount val="1"/>
                <c:pt idx="0">
                  <c:v>43082</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37037.199999999997</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34330.400000000001</c:v>
                </c:pt>
              </c:numCache>
            </c:numRef>
          </c:val>
        </c:ser>
        <c:shape val="cylinder"/>
        <c:axId val="405607168"/>
        <c:axId val="405608704"/>
        <c:axId val="0"/>
      </c:bar3DChart>
      <c:catAx>
        <c:axId val="405607168"/>
        <c:scaling>
          <c:orientation val="minMax"/>
        </c:scaling>
        <c:axPos val="b"/>
        <c:tickLblPos val="nextTo"/>
        <c:txPr>
          <a:bodyPr/>
          <a:lstStyle/>
          <a:p>
            <a:pPr>
              <a:defRPr sz="1200" b="1">
                <a:solidFill>
                  <a:srgbClr val="000099"/>
                </a:solidFill>
                <a:latin typeface="Book Antiqua" pitchFamily="18" charset="0"/>
              </a:defRPr>
            </a:pPr>
            <a:endParaRPr lang="ru-RU"/>
          </a:p>
        </c:txPr>
        <c:crossAx val="405608704"/>
        <c:crosses val="autoZero"/>
        <c:auto val="1"/>
        <c:lblAlgn val="ctr"/>
        <c:lblOffset val="100"/>
      </c:catAx>
      <c:valAx>
        <c:axId val="405608704"/>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5607168"/>
        <c:crosses val="autoZero"/>
        <c:crossBetween val="between"/>
      </c:valAx>
    </c:plotArea>
    <c:legend>
      <c:legendPos val="r"/>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3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5980074718628348"/>
          <c:y val="9.8229198638945997E-2"/>
          <c:w val="0.61280855799450262"/>
          <c:h val="0.76188898032045393"/>
        </c:manualLayout>
      </c:layout>
      <c:bar3DChart>
        <c:barDir val="col"/>
        <c:grouping val="clustered"/>
        <c:ser>
          <c:idx val="0"/>
          <c:order val="0"/>
          <c:tx>
            <c:strRef>
              <c:f>Лист1!$B$1</c:f>
              <c:strCache>
                <c:ptCount val="1"/>
                <c:pt idx="0">
                  <c:v>2018 г.</c:v>
                </c:pt>
              </c:strCache>
            </c:strRef>
          </c:tx>
          <c:spPr>
            <a:solidFill>
              <a:srgbClr val="A50021"/>
            </a:solidFill>
          </c:spPr>
          <c:cat>
            <c:strRef>
              <c:f>Лист1!$A$2</c:f>
              <c:strCache>
                <c:ptCount val="1"/>
                <c:pt idx="0">
                  <c:v>Объем бюджетных ассигнований</c:v>
                </c:pt>
              </c:strCache>
            </c:strRef>
          </c:cat>
          <c:val>
            <c:numRef>
              <c:f>Лист1!$B$2</c:f>
              <c:numCache>
                <c:formatCode>General</c:formatCode>
                <c:ptCount val="1"/>
                <c:pt idx="0">
                  <c:v>100</c:v>
                </c:pt>
              </c:numCache>
            </c:numRef>
          </c:val>
        </c:ser>
        <c:ser>
          <c:idx val="1"/>
          <c:order val="1"/>
          <c:tx>
            <c:strRef>
              <c:f>Лист1!$C$1</c:f>
              <c:strCache>
                <c:ptCount val="1"/>
                <c:pt idx="0">
                  <c:v>2019 г.</c:v>
                </c:pt>
              </c:strCache>
            </c:strRef>
          </c:tx>
          <c:spPr>
            <a:solidFill>
              <a:srgbClr val="993300"/>
            </a:solidFill>
          </c:spPr>
          <c:cat>
            <c:strRef>
              <c:f>Лист1!$A$2</c:f>
              <c:strCache>
                <c:ptCount val="1"/>
                <c:pt idx="0">
                  <c:v>Объем бюджетных ассигнований</c:v>
                </c:pt>
              </c:strCache>
            </c:strRef>
          </c:cat>
          <c:val>
            <c:numRef>
              <c:f>Лист1!$C$2</c:f>
              <c:numCache>
                <c:formatCode>General</c:formatCode>
                <c:ptCount val="1"/>
                <c:pt idx="0">
                  <c:v>100</c:v>
                </c:pt>
              </c:numCache>
            </c:numRef>
          </c:val>
        </c:ser>
        <c:ser>
          <c:idx val="2"/>
          <c:order val="2"/>
          <c:tx>
            <c:strRef>
              <c:f>Лист1!$D$1</c:f>
              <c:strCache>
                <c:ptCount val="1"/>
                <c:pt idx="0">
                  <c:v>2020 г.</c:v>
                </c:pt>
              </c:strCache>
            </c:strRef>
          </c:tx>
          <c:spPr>
            <a:solidFill>
              <a:srgbClr val="FF9900"/>
            </a:solidFill>
          </c:spPr>
          <c:cat>
            <c:strRef>
              <c:f>Лист1!$A$2</c:f>
              <c:strCache>
                <c:ptCount val="1"/>
                <c:pt idx="0">
                  <c:v>Объем бюджетных ассигнований</c:v>
                </c:pt>
              </c:strCache>
            </c:strRef>
          </c:cat>
          <c:val>
            <c:numRef>
              <c:f>Лист1!$D$2</c:f>
              <c:numCache>
                <c:formatCode>General</c:formatCode>
                <c:ptCount val="1"/>
                <c:pt idx="0">
                  <c:v>95</c:v>
                </c:pt>
              </c:numCache>
            </c:numRef>
          </c:val>
        </c:ser>
        <c:shape val="cylinder"/>
        <c:axId val="404678528"/>
        <c:axId val="404680064"/>
        <c:axId val="0"/>
      </c:bar3DChart>
      <c:catAx>
        <c:axId val="404678528"/>
        <c:scaling>
          <c:orientation val="minMax"/>
        </c:scaling>
        <c:axPos val="b"/>
        <c:tickLblPos val="nextTo"/>
        <c:txPr>
          <a:bodyPr/>
          <a:lstStyle/>
          <a:p>
            <a:pPr>
              <a:defRPr sz="1200" b="1">
                <a:solidFill>
                  <a:srgbClr val="000099"/>
                </a:solidFill>
                <a:latin typeface="Book Antiqua" pitchFamily="18" charset="0"/>
              </a:defRPr>
            </a:pPr>
            <a:endParaRPr lang="ru-RU"/>
          </a:p>
        </c:txPr>
        <c:crossAx val="404680064"/>
        <c:crosses val="autoZero"/>
        <c:auto val="1"/>
        <c:lblAlgn val="ctr"/>
        <c:lblOffset val="100"/>
      </c:catAx>
      <c:valAx>
        <c:axId val="404680064"/>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4678528"/>
        <c:crosses val="autoZero"/>
        <c:crossBetween val="between"/>
      </c:valAx>
    </c:plotArea>
    <c:legend>
      <c:legendPos val="r"/>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4.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676159230096241"/>
          <c:y val="0.12513298898992389"/>
          <c:w val="0.72669750656168475"/>
          <c:h val="0.80373932086641986"/>
        </c:manualLayout>
      </c:layout>
      <c:bar3DChart>
        <c:barDir val="col"/>
        <c:grouping val="clustered"/>
        <c:ser>
          <c:idx val="0"/>
          <c:order val="0"/>
          <c:tx>
            <c:strRef>
              <c:f>Лист1!$B$1</c:f>
              <c:strCache>
                <c:ptCount val="1"/>
                <c:pt idx="0">
                  <c:v>2018 г.</c:v>
                </c:pt>
              </c:strCache>
            </c:strRef>
          </c:tx>
          <c:spPr>
            <a:solidFill>
              <a:srgbClr val="00CC66"/>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9900"/>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0099FF"/>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406157568"/>
        <c:axId val="406167552"/>
        <c:axId val="0"/>
      </c:bar3DChart>
      <c:catAx>
        <c:axId val="406157568"/>
        <c:scaling>
          <c:orientation val="minMax"/>
        </c:scaling>
        <c:axPos val="b"/>
        <c:tickLblPos val="nextTo"/>
        <c:txPr>
          <a:bodyPr/>
          <a:lstStyle/>
          <a:p>
            <a:pPr>
              <a:defRPr sz="1200" b="1">
                <a:solidFill>
                  <a:srgbClr val="000099"/>
                </a:solidFill>
                <a:latin typeface="Book Antiqua" pitchFamily="18" charset="0"/>
              </a:defRPr>
            </a:pPr>
            <a:endParaRPr lang="ru-RU"/>
          </a:p>
        </c:txPr>
        <c:crossAx val="406167552"/>
        <c:crosses val="autoZero"/>
        <c:auto val="1"/>
        <c:lblAlgn val="ctr"/>
        <c:lblOffset val="100"/>
      </c:catAx>
      <c:valAx>
        <c:axId val="406167552"/>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6157568"/>
        <c:crosses val="autoZero"/>
        <c:crossBetween val="between"/>
      </c:valAx>
    </c:plotArea>
    <c:legend>
      <c:legendPos val="r"/>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5.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416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FF6600"/>
            </a:solidFill>
          </c:spPr>
          <c:cat>
            <c:strRef>
              <c:f>Лист1!$A$2</c:f>
              <c:strCache>
                <c:ptCount val="1"/>
                <c:pt idx="0">
                  <c:v>Объем бюджетных ассигнований</c:v>
                </c:pt>
              </c:strCache>
            </c:strRef>
          </c:cat>
          <c:val>
            <c:numRef>
              <c:f>Лист1!$B$2</c:f>
              <c:numCache>
                <c:formatCode>General</c:formatCode>
                <c:ptCount val="1"/>
                <c:pt idx="0">
                  <c:v>130</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130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130</c:v>
                </c:pt>
              </c:numCache>
            </c:numRef>
          </c:val>
        </c:ser>
        <c:shape val="cylinder"/>
        <c:axId val="406296448"/>
        <c:axId val="406297984"/>
        <c:axId val="0"/>
      </c:bar3DChart>
      <c:catAx>
        <c:axId val="406296448"/>
        <c:scaling>
          <c:orientation val="minMax"/>
        </c:scaling>
        <c:axPos val="b"/>
        <c:tickLblPos val="nextTo"/>
        <c:txPr>
          <a:bodyPr/>
          <a:lstStyle/>
          <a:p>
            <a:pPr>
              <a:defRPr sz="1200" b="1">
                <a:solidFill>
                  <a:srgbClr val="000099"/>
                </a:solidFill>
                <a:latin typeface="Book Antiqua" pitchFamily="18" charset="0"/>
              </a:defRPr>
            </a:pPr>
            <a:endParaRPr lang="ru-RU"/>
          </a:p>
        </c:txPr>
        <c:crossAx val="406297984"/>
        <c:crosses val="autoZero"/>
        <c:auto val="1"/>
        <c:lblAlgn val="ctr"/>
        <c:lblOffset val="100"/>
      </c:catAx>
      <c:valAx>
        <c:axId val="406297984"/>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6296448"/>
        <c:crosses val="autoZero"/>
        <c:crossBetween val="between"/>
      </c:valAx>
    </c:plotArea>
    <c:legend>
      <c:legendPos val="r"/>
      <c:layout>
        <c:manualLayout>
          <c:xMode val="edge"/>
          <c:yMode val="edge"/>
          <c:x val="0.77481968234466703"/>
          <c:y val="0.26843915602846774"/>
          <c:w val="0.20443098914935462"/>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6.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416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0099FF"/>
            </a:solidFill>
          </c:spPr>
          <c:cat>
            <c:strRef>
              <c:f>Лист1!$A$2</c:f>
              <c:strCache>
                <c:ptCount val="1"/>
                <c:pt idx="0">
                  <c:v>Объем бюджетных ассигнований</c:v>
                </c:pt>
              </c:strCache>
            </c:strRef>
          </c:cat>
          <c:val>
            <c:numRef>
              <c:f>Лист1!$B$2</c:f>
              <c:numCache>
                <c:formatCode>General</c:formatCode>
                <c:ptCount val="1"/>
                <c:pt idx="0">
                  <c:v>900</c:v>
                </c:pt>
              </c:numCache>
            </c:numRef>
          </c:val>
        </c:ser>
        <c:ser>
          <c:idx val="1"/>
          <c:order val="1"/>
          <c:tx>
            <c:strRef>
              <c:f>Лист1!$C$1</c:f>
              <c:strCache>
                <c:ptCount val="1"/>
                <c:pt idx="0">
                  <c:v>2019 г.</c:v>
                </c:pt>
              </c:strCache>
            </c:strRef>
          </c:tx>
          <c:spPr>
            <a:solidFill>
              <a:srgbClr val="6666FF"/>
            </a:solidFill>
          </c:spPr>
          <c:cat>
            <c:strRef>
              <c:f>Лист1!$A$2</c:f>
              <c:strCache>
                <c:ptCount val="1"/>
                <c:pt idx="0">
                  <c:v>Объем бюджетных ассигнований</c:v>
                </c:pt>
              </c:strCache>
            </c:strRef>
          </c:cat>
          <c:val>
            <c:numRef>
              <c:f>Лист1!$C$2</c:f>
              <c:numCache>
                <c:formatCode>General</c:formatCode>
                <c:ptCount val="1"/>
                <c:pt idx="0">
                  <c:v>900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600</c:v>
                </c:pt>
              </c:numCache>
            </c:numRef>
          </c:val>
        </c:ser>
        <c:shape val="cylinder"/>
        <c:axId val="406468096"/>
        <c:axId val="406469632"/>
        <c:axId val="0"/>
      </c:bar3DChart>
      <c:catAx>
        <c:axId val="406468096"/>
        <c:scaling>
          <c:orientation val="minMax"/>
        </c:scaling>
        <c:axPos val="b"/>
        <c:tickLblPos val="nextTo"/>
        <c:txPr>
          <a:bodyPr/>
          <a:lstStyle/>
          <a:p>
            <a:pPr>
              <a:defRPr sz="1200" b="1">
                <a:solidFill>
                  <a:srgbClr val="000099"/>
                </a:solidFill>
                <a:latin typeface="Book Antiqua" pitchFamily="18" charset="0"/>
              </a:defRPr>
            </a:pPr>
            <a:endParaRPr lang="ru-RU"/>
          </a:p>
        </c:txPr>
        <c:crossAx val="406469632"/>
        <c:crosses val="autoZero"/>
        <c:auto val="1"/>
        <c:lblAlgn val="ctr"/>
        <c:lblOffset val="100"/>
      </c:catAx>
      <c:valAx>
        <c:axId val="406469632"/>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6468096"/>
        <c:crosses val="autoZero"/>
        <c:crossBetween val="between"/>
      </c:valAx>
    </c:plotArea>
    <c:legend>
      <c:legendPos val="r"/>
      <c:layout>
        <c:manualLayout>
          <c:xMode val="edge"/>
          <c:yMode val="edge"/>
          <c:x val="0.77481968234466692"/>
          <c:y val="0.26843915602846774"/>
          <c:w val="0.20443098914935459"/>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7.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3447614835248944"/>
          <c:y val="2.6485740267542416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669900"/>
            </a:solidFill>
          </c:spPr>
          <c:cat>
            <c:strRef>
              <c:f>Лист1!$A$2</c:f>
              <c:strCache>
                <c:ptCount val="1"/>
                <c:pt idx="0">
                  <c:v>Объем бюджетных ассигнований</c:v>
                </c:pt>
              </c:strCache>
            </c:strRef>
          </c:cat>
          <c:val>
            <c:numRef>
              <c:f>Лист1!$B$2</c:f>
              <c:numCache>
                <c:formatCode>General</c:formatCode>
                <c:ptCount val="1"/>
                <c:pt idx="0">
                  <c:v>800</c:v>
                </c:pt>
              </c:numCache>
            </c:numRef>
          </c:val>
        </c:ser>
        <c:ser>
          <c:idx val="1"/>
          <c:order val="1"/>
          <c:tx>
            <c:strRef>
              <c:f>Лист1!$C$1</c:f>
              <c:strCache>
                <c:ptCount val="1"/>
                <c:pt idx="0">
                  <c:v>2019 г.</c:v>
                </c:pt>
              </c:strCache>
            </c:strRef>
          </c:tx>
          <c:spPr>
            <a:solidFill>
              <a:srgbClr val="FFCC00"/>
            </a:solidFill>
          </c:spPr>
          <c:cat>
            <c:strRef>
              <c:f>Лист1!$A$2</c:f>
              <c:strCache>
                <c:ptCount val="1"/>
                <c:pt idx="0">
                  <c:v>Объем бюджетных ассигнований</c:v>
                </c:pt>
              </c:strCache>
            </c:strRef>
          </c:cat>
          <c:val>
            <c:numRef>
              <c:f>Лист1!$C$2</c:f>
              <c:numCache>
                <c:formatCode>General</c:formatCode>
                <c:ptCount val="1"/>
                <c:pt idx="0">
                  <c:v>710</c:v>
                </c:pt>
              </c:numCache>
            </c:numRef>
          </c:val>
        </c:ser>
        <c:ser>
          <c:idx val="2"/>
          <c:order val="2"/>
          <c:tx>
            <c:strRef>
              <c:f>Лист1!$D$1</c:f>
              <c:strCache>
                <c:ptCount val="1"/>
                <c:pt idx="0">
                  <c:v>2020 г.</c:v>
                </c:pt>
              </c:strCache>
            </c:strRef>
          </c:tx>
          <c:spPr>
            <a:solidFill>
              <a:srgbClr val="33CC33"/>
            </a:solidFill>
          </c:spPr>
          <c:cat>
            <c:strRef>
              <c:f>Лист1!$A$2</c:f>
              <c:strCache>
                <c:ptCount val="1"/>
                <c:pt idx="0">
                  <c:v>Объем бюджетных ассигнований</c:v>
                </c:pt>
              </c:strCache>
            </c:strRef>
          </c:cat>
          <c:val>
            <c:numRef>
              <c:f>Лист1!$D$2</c:f>
              <c:numCache>
                <c:formatCode>General</c:formatCode>
                <c:ptCount val="1"/>
                <c:pt idx="0">
                  <c:v>510</c:v>
                </c:pt>
              </c:numCache>
            </c:numRef>
          </c:val>
        </c:ser>
        <c:shape val="cylinder"/>
        <c:axId val="406546304"/>
        <c:axId val="406547840"/>
        <c:axId val="0"/>
      </c:bar3DChart>
      <c:catAx>
        <c:axId val="406546304"/>
        <c:scaling>
          <c:orientation val="minMax"/>
        </c:scaling>
        <c:axPos val="b"/>
        <c:tickLblPos val="nextTo"/>
        <c:txPr>
          <a:bodyPr/>
          <a:lstStyle/>
          <a:p>
            <a:pPr>
              <a:defRPr sz="1200" b="1">
                <a:solidFill>
                  <a:srgbClr val="000099"/>
                </a:solidFill>
                <a:latin typeface="Book Antiqua" pitchFamily="18" charset="0"/>
              </a:defRPr>
            </a:pPr>
            <a:endParaRPr lang="ru-RU"/>
          </a:p>
        </c:txPr>
        <c:crossAx val="406547840"/>
        <c:crosses val="autoZero"/>
        <c:auto val="1"/>
        <c:lblAlgn val="ctr"/>
        <c:lblOffset val="100"/>
      </c:catAx>
      <c:valAx>
        <c:axId val="40654784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6546304"/>
        <c:crosses val="autoZero"/>
        <c:crossBetween val="between"/>
      </c:valAx>
    </c:plotArea>
    <c:legend>
      <c:legendPos val="r"/>
      <c:layout>
        <c:manualLayout>
          <c:xMode val="edge"/>
          <c:yMode val="edge"/>
          <c:x val="0.77481968234466703"/>
          <c:y val="0.26843915602846774"/>
          <c:w val="0.20443098914935462"/>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38.xml><?xml version="1.0" encoding="utf-8"?>
<c:chartSpace xmlns:c="http://schemas.openxmlformats.org/drawingml/2006/chart" xmlns:a="http://schemas.openxmlformats.org/drawingml/2006/main" xmlns:r="http://schemas.openxmlformats.org/officeDocument/2006/relationships">
  <c:date1904 val="1"/>
  <c:lang val="ru-RU"/>
  <c:chart>
    <c:autoTitleDeleted val="1"/>
    <c:view3D>
      <c:rotX val="75"/>
      <c:rAngAx val="1"/>
    </c:view3D>
    <c:plotArea>
      <c:layout>
        <c:manualLayout>
          <c:layoutTarget val="inner"/>
          <c:xMode val="edge"/>
          <c:yMode val="edge"/>
          <c:x val="3.5130273223610092E-2"/>
          <c:y val="8.2306614457803684E-2"/>
          <c:w val="0.6650069926870914"/>
          <c:h val="0.85652784611233668"/>
        </c:manualLayout>
      </c:layout>
      <c:pie3DChart>
        <c:varyColors val="1"/>
        <c:ser>
          <c:idx val="0"/>
          <c:order val="0"/>
          <c:tx>
            <c:strRef>
              <c:f>Лист1!$B$1</c:f>
              <c:strCache>
                <c:ptCount val="1"/>
                <c:pt idx="0">
                  <c:v>2018 г.</c:v>
                </c:pt>
              </c:strCache>
            </c:strRef>
          </c:tx>
          <c:spPr>
            <a:solidFill>
              <a:srgbClr val="00CC00"/>
            </a:solidFill>
          </c:spPr>
          <c:dPt>
            <c:idx val="0"/>
            <c:explosion val="25"/>
            <c:spPr>
              <a:solidFill>
                <a:srgbClr val="00FF00"/>
              </a:solidFill>
              <a:scene3d>
                <a:camera prst="orthographicFront"/>
                <a:lightRig rig="threePt" dir="t"/>
              </a:scene3d>
              <a:sp3d>
                <a:bevelT/>
              </a:sp3d>
            </c:spPr>
          </c:dPt>
          <c:dPt>
            <c:idx val="1"/>
            <c:spPr>
              <a:solidFill>
                <a:srgbClr val="FFCC00"/>
              </a:solidFill>
              <a:scene3d>
                <a:camera prst="orthographicFront"/>
                <a:lightRig rig="threePt" dir="t"/>
              </a:scene3d>
              <a:sp3d>
                <a:bevelT/>
              </a:sp3d>
            </c:spPr>
          </c:dPt>
          <c:cat>
            <c:strRef>
              <c:f>Лист1!$A$2:$A$3</c:f>
              <c:strCache>
                <c:ptCount val="2"/>
                <c:pt idx="0">
                  <c:v>Формирование общественного мнения, направленного на стабилизацию демографической ситуации</c:v>
                </c:pt>
                <c:pt idx="1">
                  <c:v>Информационное обеспечение и сопровождение проведения демографической политики</c:v>
                </c:pt>
              </c:strCache>
            </c:strRef>
          </c:cat>
          <c:val>
            <c:numRef>
              <c:f>Лист1!$B$2:$B$3</c:f>
              <c:numCache>
                <c:formatCode>General</c:formatCode>
                <c:ptCount val="2"/>
                <c:pt idx="0">
                  <c:v>18</c:v>
                </c:pt>
                <c:pt idx="1">
                  <c:v>2</c:v>
                </c:pt>
              </c:numCache>
            </c:numRef>
          </c:val>
        </c:ser>
      </c:pie3DChart>
    </c:plotArea>
    <c:legend>
      <c:legendPos val="r"/>
      <c:legendEntry>
        <c:idx val="0"/>
        <c:txPr>
          <a:bodyPr/>
          <a:lstStyle/>
          <a:p>
            <a:pPr>
              <a:defRPr sz="1200">
                <a:solidFill>
                  <a:srgbClr val="000099"/>
                </a:solidFill>
                <a:latin typeface="Times New Roman" pitchFamily="18" charset="0"/>
                <a:cs typeface="Times New Roman" pitchFamily="18" charset="0"/>
              </a:defRPr>
            </a:pPr>
            <a:endParaRPr lang="ru-RU"/>
          </a:p>
        </c:txPr>
      </c:legendEntry>
      <c:legendEntry>
        <c:idx val="1"/>
        <c:txPr>
          <a:bodyPr/>
          <a:lstStyle/>
          <a:p>
            <a:pPr>
              <a:defRPr sz="1200">
                <a:solidFill>
                  <a:srgbClr val="000099"/>
                </a:solidFill>
                <a:latin typeface="Times New Roman" pitchFamily="18" charset="0"/>
                <a:cs typeface="Times New Roman" pitchFamily="18" charset="0"/>
              </a:defRPr>
            </a:pPr>
            <a:endParaRPr lang="ru-RU"/>
          </a:p>
        </c:txPr>
      </c:legendEntry>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userShapes r:id="rId2"/>
</c:chartSpace>
</file>

<file path=ppt/charts/chart39.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4459572873339961"/>
        </c:manualLayout>
      </c:layout>
      <c:bar3DChart>
        <c:barDir val="col"/>
        <c:grouping val="clustered"/>
        <c:ser>
          <c:idx val="0"/>
          <c:order val="0"/>
          <c:tx>
            <c:strRef>
              <c:f>Лист1!$B$1</c:f>
              <c:strCache>
                <c:ptCount val="1"/>
                <c:pt idx="0">
                  <c:v>2018 г.</c:v>
                </c:pt>
              </c:strCache>
            </c:strRef>
          </c:tx>
          <c:spPr>
            <a:solidFill>
              <a:srgbClr val="0066FF"/>
            </a:solidFill>
          </c:spPr>
          <c:cat>
            <c:strRef>
              <c:f>Лист1!$A$2</c:f>
              <c:strCache>
                <c:ptCount val="1"/>
                <c:pt idx="0">
                  <c:v>Объем бюджетных ассигнований</c:v>
                </c:pt>
              </c:strCache>
            </c:strRef>
          </c:cat>
          <c:val>
            <c:numRef>
              <c:f>Лист1!$B$2</c:f>
              <c:numCache>
                <c:formatCode>General</c:formatCode>
                <c:ptCount val="1"/>
                <c:pt idx="0">
                  <c:v>70</c:v>
                </c:pt>
              </c:numCache>
            </c:numRef>
          </c:val>
        </c:ser>
        <c:ser>
          <c:idx val="1"/>
          <c:order val="1"/>
          <c:tx>
            <c:strRef>
              <c:f>Лист1!$C$1</c:f>
              <c:strCache>
                <c:ptCount val="1"/>
                <c:pt idx="0">
                  <c:v>2019 г.</c:v>
                </c:pt>
              </c:strCache>
            </c:strRef>
          </c:tx>
          <c:spPr>
            <a:solidFill>
              <a:srgbClr val="99FF66"/>
            </a:solidFill>
          </c:spPr>
          <c:cat>
            <c:strRef>
              <c:f>Лист1!$A$2</c:f>
              <c:strCache>
                <c:ptCount val="1"/>
                <c:pt idx="0">
                  <c:v>Объем бюджетных ассигнований</c:v>
                </c:pt>
              </c:strCache>
            </c:strRef>
          </c:cat>
          <c:val>
            <c:numRef>
              <c:f>Лист1!$C$2</c:f>
              <c:numCache>
                <c:formatCode>General</c:formatCode>
                <c:ptCount val="1"/>
                <c:pt idx="0">
                  <c:v>70</c:v>
                </c:pt>
              </c:numCache>
            </c:numRef>
          </c:val>
        </c:ser>
        <c:ser>
          <c:idx val="2"/>
          <c:order val="2"/>
          <c:tx>
            <c:strRef>
              <c:f>Лист1!$D$1</c:f>
              <c:strCache>
                <c:ptCount val="1"/>
                <c:pt idx="0">
                  <c:v>2020 г.</c:v>
                </c:pt>
              </c:strCache>
            </c:strRef>
          </c:tx>
          <c:spPr>
            <a:solidFill>
              <a:srgbClr val="FF9966"/>
            </a:solidFill>
          </c:spPr>
          <c:cat>
            <c:strRef>
              <c:f>Лист1!$A$2</c:f>
              <c:strCache>
                <c:ptCount val="1"/>
                <c:pt idx="0">
                  <c:v>Объем бюджетных ассигнований</c:v>
                </c:pt>
              </c:strCache>
            </c:strRef>
          </c:cat>
          <c:val>
            <c:numRef>
              <c:f>Лист1!$D$2</c:f>
              <c:numCache>
                <c:formatCode>General</c:formatCode>
                <c:ptCount val="1"/>
                <c:pt idx="0">
                  <c:v>70</c:v>
                </c:pt>
              </c:numCache>
            </c:numRef>
          </c:val>
        </c:ser>
        <c:shape val="cylinder"/>
        <c:axId val="406809600"/>
        <c:axId val="406811392"/>
        <c:axId val="0"/>
      </c:bar3DChart>
      <c:catAx>
        <c:axId val="406809600"/>
        <c:scaling>
          <c:orientation val="minMax"/>
        </c:scaling>
        <c:axPos val="b"/>
        <c:tickLblPos val="nextTo"/>
        <c:txPr>
          <a:bodyPr/>
          <a:lstStyle/>
          <a:p>
            <a:pPr>
              <a:defRPr sz="1200" b="1">
                <a:solidFill>
                  <a:srgbClr val="000099"/>
                </a:solidFill>
                <a:latin typeface="Book Antiqua" pitchFamily="18" charset="0"/>
              </a:defRPr>
            </a:pPr>
            <a:endParaRPr lang="ru-RU"/>
          </a:p>
        </c:txPr>
        <c:crossAx val="406811392"/>
        <c:crosses val="autoZero"/>
        <c:auto val="1"/>
        <c:lblAlgn val="ctr"/>
        <c:lblOffset val="100"/>
      </c:catAx>
      <c:valAx>
        <c:axId val="406811392"/>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6809600"/>
        <c:crosses val="autoZero"/>
        <c:crossBetween val="between"/>
      </c:valAx>
    </c:plotArea>
    <c:legend>
      <c:legendPos val="r"/>
      <c:layout>
        <c:manualLayout>
          <c:xMode val="edge"/>
          <c:yMode val="edge"/>
          <c:x val="0.77481968234466714"/>
          <c:y val="0.26843915602846774"/>
          <c:w val="0.20443098914935467"/>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u="sng">
                <a:solidFill>
                  <a:srgbClr val="003366"/>
                </a:solidFill>
                <a:latin typeface="Bookman Old Style" pitchFamily="18" charset="0"/>
              </a:defRPr>
            </a:pPr>
            <a:r>
              <a:rPr lang="ru-RU" dirty="0"/>
              <a:t>2018 </a:t>
            </a:r>
            <a:r>
              <a:rPr lang="ru-RU" dirty="0" smtClean="0"/>
              <a:t>год*</a:t>
            </a:r>
            <a:endParaRPr lang="ru-RU" dirty="0"/>
          </a:p>
        </c:rich>
      </c:tx>
      <c:layout/>
    </c:title>
    <c:view3D>
      <c:rotX val="30"/>
      <c:perspective val="30"/>
    </c:view3D>
    <c:plotArea>
      <c:layout>
        <c:manualLayout>
          <c:layoutTarget val="inner"/>
          <c:xMode val="edge"/>
          <c:yMode val="edge"/>
          <c:x val="4.4891190621427504E-2"/>
          <c:y val="0.10752666602682061"/>
          <c:w val="0.64839593525165362"/>
          <c:h val="0.87020440601436189"/>
        </c:manualLayout>
      </c:layout>
      <c:pie3DChart>
        <c:varyColors val="1"/>
        <c:ser>
          <c:idx val="0"/>
          <c:order val="0"/>
          <c:tx>
            <c:strRef>
              <c:f>Лист1!$B$1</c:f>
              <c:strCache>
                <c:ptCount val="1"/>
                <c:pt idx="0">
                  <c:v>2018 год</c:v>
                </c:pt>
              </c:strCache>
            </c:strRef>
          </c:tx>
          <c:spPr>
            <a:scene3d>
              <a:camera prst="orthographicFront"/>
              <a:lightRig rig="threePt" dir="t"/>
            </a:scene3d>
            <a:sp3d>
              <a:bevelT/>
            </a:sp3d>
          </c:spPr>
          <c:dPt>
            <c:idx val="0"/>
            <c:spPr>
              <a:solidFill>
                <a:srgbClr val="9966FF"/>
              </a:solidFill>
              <a:scene3d>
                <a:camera prst="orthographicFront"/>
                <a:lightRig rig="threePt" dir="t"/>
              </a:scene3d>
              <a:sp3d>
                <a:bevelT/>
              </a:sp3d>
            </c:spPr>
          </c:dPt>
          <c:dPt>
            <c:idx val="1"/>
            <c:spPr>
              <a:solidFill>
                <a:srgbClr val="FFCC00"/>
              </a:solidFill>
              <a:scene3d>
                <a:camera prst="orthographicFront"/>
                <a:lightRig rig="threePt" dir="t"/>
              </a:scene3d>
              <a:sp3d>
                <a:bevelT/>
              </a:sp3d>
            </c:spPr>
          </c:dPt>
          <c:dPt>
            <c:idx val="2"/>
            <c:spPr>
              <a:solidFill>
                <a:srgbClr val="0066FF"/>
              </a:solidFill>
              <a:scene3d>
                <a:camera prst="orthographicFront"/>
                <a:lightRig rig="threePt" dir="t"/>
              </a:scene3d>
              <a:sp3d>
                <a:bevelT/>
              </a:sp3d>
            </c:spPr>
          </c:dPt>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c:v>43442.8</c:v>
                </c:pt>
                <c:pt idx="1">
                  <c:v>984</c:v>
                </c:pt>
                <c:pt idx="2">
                  <c:v>190234.6</c:v>
                </c:pt>
              </c:numCache>
            </c:numRef>
          </c:val>
        </c:ser>
      </c:pie3DChart>
      <c:spPr>
        <a:scene3d>
          <a:camera prst="orthographicFront"/>
          <a:lightRig rig="threePt" dir="t"/>
        </a:scene3d>
        <a:sp3d>
          <a:bevelT/>
        </a:sp3d>
      </c:spPr>
    </c:plotArea>
    <c:legend>
      <c:legendPos val="r"/>
      <c:layout/>
      <c:txPr>
        <a:bodyPr/>
        <a:lstStyle/>
        <a:p>
          <a:pPr>
            <a:defRPr sz="1100">
              <a:solidFill>
                <a:srgbClr val="003366"/>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40.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00FF"/>
            </a:solidFill>
          </c:spPr>
          <c:cat>
            <c:strRef>
              <c:f>Лист1!$A$2</c:f>
              <c:strCache>
                <c:ptCount val="1"/>
                <c:pt idx="0">
                  <c:v>Объем бюджетных ассигнований</c:v>
                </c:pt>
              </c:strCache>
            </c:strRef>
          </c:cat>
          <c:val>
            <c:numRef>
              <c:f>Лист1!$B$2</c:f>
              <c:numCache>
                <c:formatCode>General</c:formatCode>
                <c:ptCount val="1"/>
                <c:pt idx="0">
                  <c:v>77</c:v>
                </c:pt>
              </c:numCache>
            </c:numRef>
          </c:val>
        </c:ser>
        <c:ser>
          <c:idx val="1"/>
          <c:order val="1"/>
          <c:tx>
            <c:strRef>
              <c:f>Лист1!$C$1</c:f>
              <c:strCache>
                <c:ptCount val="1"/>
                <c:pt idx="0">
                  <c:v>2019 г.</c:v>
                </c:pt>
              </c:strCache>
            </c:strRef>
          </c:tx>
          <c:spPr>
            <a:solidFill>
              <a:srgbClr val="FFFFCC"/>
            </a:solidFill>
          </c:spPr>
          <c:cat>
            <c:strRef>
              <c:f>Лист1!$A$2</c:f>
              <c:strCache>
                <c:ptCount val="1"/>
                <c:pt idx="0">
                  <c:v>Объем бюджетных ассигнований</c:v>
                </c:pt>
              </c:strCache>
            </c:strRef>
          </c:cat>
          <c:val>
            <c:numRef>
              <c:f>Лист1!$C$2</c:f>
              <c:numCache>
                <c:formatCode>General</c:formatCode>
                <c:ptCount val="1"/>
                <c:pt idx="0">
                  <c:v>26</c:v>
                </c:pt>
              </c:numCache>
            </c:numRef>
          </c:val>
        </c:ser>
        <c:ser>
          <c:idx val="2"/>
          <c:order val="2"/>
          <c:tx>
            <c:strRef>
              <c:f>Лист1!$D$1</c:f>
              <c:strCache>
                <c:ptCount val="1"/>
                <c:pt idx="0">
                  <c:v>2020 г.</c:v>
                </c:pt>
              </c:strCache>
            </c:strRef>
          </c:tx>
          <c:spPr>
            <a:solidFill>
              <a:srgbClr val="3399FF"/>
            </a:solidFill>
          </c:spPr>
          <c:cat>
            <c:strRef>
              <c:f>Лист1!$A$2</c:f>
              <c:strCache>
                <c:ptCount val="1"/>
                <c:pt idx="0">
                  <c:v>Объем бюджетных ассигнований</c:v>
                </c:pt>
              </c:strCache>
            </c:strRef>
          </c:cat>
          <c:val>
            <c:numRef>
              <c:f>Лист1!$D$2</c:f>
              <c:numCache>
                <c:formatCode>General</c:formatCode>
                <c:ptCount val="1"/>
                <c:pt idx="0">
                  <c:v>26</c:v>
                </c:pt>
              </c:numCache>
            </c:numRef>
          </c:val>
        </c:ser>
        <c:shape val="cylinder"/>
        <c:axId val="406696320"/>
        <c:axId val="406698624"/>
        <c:axId val="0"/>
      </c:bar3DChart>
      <c:catAx>
        <c:axId val="406696320"/>
        <c:scaling>
          <c:orientation val="minMax"/>
        </c:scaling>
        <c:axPos val="b"/>
        <c:tickLblPos val="nextTo"/>
        <c:txPr>
          <a:bodyPr/>
          <a:lstStyle/>
          <a:p>
            <a:pPr>
              <a:defRPr sz="1200" b="1">
                <a:solidFill>
                  <a:srgbClr val="000099"/>
                </a:solidFill>
                <a:latin typeface="Book Antiqua" pitchFamily="18" charset="0"/>
              </a:defRPr>
            </a:pPr>
            <a:endParaRPr lang="ru-RU"/>
          </a:p>
        </c:txPr>
        <c:crossAx val="406698624"/>
        <c:crosses val="autoZero"/>
        <c:auto val="1"/>
        <c:lblAlgn val="ctr"/>
        <c:lblOffset val="100"/>
      </c:catAx>
      <c:valAx>
        <c:axId val="406698624"/>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6696320"/>
        <c:crosses val="autoZero"/>
        <c:crossBetween val="between"/>
      </c:valAx>
    </c:plotArea>
    <c:legend>
      <c:legendPos val="r"/>
      <c:layout>
        <c:manualLayout>
          <c:xMode val="edge"/>
          <c:yMode val="edge"/>
          <c:x val="0.77481968234466725"/>
          <c:y val="0.26843915602846774"/>
          <c:w val="0.20443098914935473"/>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1.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66CC"/>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FFCC"/>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0099CC"/>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404384768"/>
        <c:axId val="404398848"/>
        <c:axId val="0"/>
      </c:bar3DChart>
      <c:catAx>
        <c:axId val="404384768"/>
        <c:scaling>
          <c:orientation val="minMax"/>
        </c:scaling>
        <c:axPos val="b"/>
        <c:tickLblPos val="nextTo"/>
        <c:txPr>
          <a:bodyPr/>
          <a:lstStyle/>
          <a:p>
            <a:pPr>
              <a:defRPr sz="1200" b="1">
                <a:solidFill>
                  <a:srgbClr val="000099"/>
                </a:solidFill>
                <a:latin typeface="Book Antiqua" pitchFamily="18" charset="0"/>
              </a:defRPr>
            </a:pPr>
            <a:endParaRPr lang="ru-RU"/>
          </a:p>
        </c:txPr>
        <c:crossAx val="404398848"/>
        <c:crosses val="autoZero"/>
        <c:auto val="1"/>
        <c:lblAlgn val="ctr"/>
        <c:lblOffset val="100"/>
      </c:catAx>
      <c:valAx>
        <c:axId val="40439884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4384768"/>
        <c:crosses val="autoZero"/>
        <c:crossBetween val="between"/>
      </c:valAx>
    </c:plotArea>
    <c:legend>
      <c:legendPos val="r"/>
      <c:layout>
        <c:manualLayout>
          <c:xMode val="edge"/>
          <c:yMode val="edge"/>
          <c:x val="0.77481968234466736"/>
          <c:y val="0.26843915602846774"/>
          <c:w val="0.20443098914935476"/>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2.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4.8682617805857913E-2"/>
          <c:w val="0.65606887494680965"/>
          <c:h val="0.86908302563460005"/>
        </c:manualLayout>
      </c:layout>
      <c:bar3DChart>
        <c:barDir val="col"/>
        <c:grouping val="clustered"/>
        <c:ser>
          <c:idx val="0"/>
          <c:order val="0"/>
          <c:tx>
            <c:strRef>
              <c:f>Лист1!$B$1</c:f>
              <c:strCache>
                <c:ptCount val="1"/>
                <c:pt idx="0">
                  <c:v>2018 г.</c:v>
                </c:pt>
              </c:strCache>
            </c:strRef>
          </c:tx>
          <c:spPr>
            <a:solidFill>
              <a:srgbClr val="00CC66"/>
            </a:solidFill>
          </c:spPr>
          <c:cat>
            <c:strRef>
              <c:f>Лист1!$A$2</c:f>
              <c:strCache>
                <c:ptCount val="1"/>
                <c:pt idx="0">
                  <c:v>Объем бюджетных ассигнований</c:v>
                </c:pt>
              </c:strCache>
            </c:strRef>
          </c:cat>
          <c:val>
            <c:numRef>
              <c:f>Лист1!$B$2</c:f>
              <c:numCache>
                <c:formatCode>General</c:formatCode>
                <c:ptCount val="1"/>
                <c:pt idx="0">
                  <c:v>50</c:v>
                </c:pt>
              </c:numCache>
            </c:numRef>
          </c:val>
        </c:ser>
        <c:ser>
          <c:idx val="1"/>
          <c:order val="1"/>
          <c:tx>
            <c:strRef>
              <c:f>Лист1!$C$1</c:f>
              <c:strCache>
                <c:ptCount val="1"/>
                <c:pt idx="0">
                  <c:v>2019 г.</c:v>
                </c:pt>
              </c:strCache>
            </c:strRef>
          </c:tx>
          <c:spPr>
            <a:solidFill>
              <a:srgbClr val="FFCC00"/>
            </a:solidFill>
          </c:spPr>
          <c:cat>
            <c:strRef>
              <c:f>Лист1!$A$2</c:f>
              <c:strCache>
                <c:ptCount val="1"/>
                <c:pt idx="0">
                  <c:v>Объем бюджетных ассигнований</c:v>
                </c:pt>
              </c:strCache>
            </c:strRef>
          </c:cat>
          <c:val>
            <c:numRef>
              <c:f>Лист1!$C$2</c:f>
              <c:numCache>
                <c:formatCode>General</c:formatCode>
                <c:ptCount val="1"/>
                <c:pt idx="0">
                  <c:v>50</c:v>
                </c:pt>
              </c:numCache>
            </c:numRef>
          </c:val>
        </c:ser>
        <c:ser>
          <c:idx val="2"/>
          <c:order val="2"/>
          <c:tx>
            <c:strRef>
              <c:f>Лист1!$D$1</c:f>
              <c:strCache>
                <c:ptCount val="1"/>
                <c:pt idx="0">
                  <c:v>2020 г.</c:v>
                </c:pt>
              </c:strCache>
            </c:strRef>
          </c:tx>
          <c:spPr>
            <a:solidFill>
              <a:srgbClr val="3399FF"/>
            </a:solidFill>
          </c:spPr>
          <c:cat>
            <c:strRef>
              <c:f>Лист1!$A$2</c:f>
              <c:strCache>
                <c:ptCount val="1"/>
                <c:pt idx="0">
                  <c:v>Объем бюджетных ассигнований</c:v>
                </c:pt>
              </c:strCache>
            </c:strRef>
          </c:cat>
          <c:val>
            <c:numRef>
              <c:f>Лист1!$D$2</c:f>
              <c:numCache>
                <c:formatCode>General</c:formatCode>
                <c:ptCount val="1"/>
                <c:pt idx="0">
                  <c:v>50</c:v>
                </c:pt>
              </c:numCache>
            </c:numRef>
          </c:val>
        </c:ser>
        <c:shape val="cylinder"/>
        <c:axId val="404319232"/>
        <c:axId val="404325120"/>
        <c:axId val="0"/>
      </c:bar3DChart>
      <c:catAx>
        <c:axId val="404319232"/>
        <c:scaling>
          <c:orientation val="minMax"/>
        </c:scaling>
        <c:axPos val="b"/>
        <c:tickLblPos val="nextTo"/>
        <c:txPr>
          <a:bodyPr/>
          <a:lstStyle/>
          <a:p>
            <a:pPr>
              <a:defRPr sz="1200" b="1">
                <a:solidFill>
                  <a:srgbClr val="000099"/>
                </a:solidFill>
                <a:latin typeface="Book Antiqua" pitchFamily="18" charset="0"/>
              </a:defRPr>
            </a:pPr>
            <a:endParaRPr lang="ru-RU"/>
          </a:p>
        </c:txPr>
        <c:crossAx val="404325120"/>
        <c:crosses val="autoZero"/>
        <c:auto val="1"/>
        <c:lblAlgn val="ctr"/>
        <c:lblOffset val="100"/>
      </c:catAx>
      <c:valAx>
        <c:axId val="404325120"/>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4319232"/>
        <c:crosses val="autoZero"/>
        <c:crossBetween val="between"/>
      </c:valAx>
    </c:plotArea>
    <c:legend>
      <c:legendPos val="r"/>
      <c:layout>
        <c:manualLayout>
          <c:xMode val="edge"/>
          <c:yMode val="edge"/>
          <c:x val="0.77481968234466758"/>
          <c:y val="0.26843915602846774"/>
          <c:w val="0.20443098914935479"/>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3.xml><?xml version="1.0" encoding="utf-8"?>
<c:chartSpace xmlns:c="http://schemas.openxmlformats.org/drawingml/2006/chart" xmlns:a="http://schemas.openxmlformats.org/drawingml/2006/main" xmlns:r="http://schemas.openxmlformats.org/officeDocument/2006/relationships">
  <c:date1904 val="1"/>
  <c:lang val="ru-RU"/>
  <c:chart>
    <c:view3D>
      <c:rAngAx val="1"/>
    </c:view3D>
    <c:plotArea>
      <c:layout>
        <c:manualLayout>
          <c:layoutTarget val="inner"/>
          <c:xMode val="edge"/>
          <c:yMode val="edge"/>
          <c:x val="0.10956823510837979"/>
          <c:y val="0.11005186691989489"/>
          <c:w val="0.65606887494680965"/>
          <c:h val="0.774194520230994"/>
        </c:manualLayout>
      </c:layout>
      <c:bar3DChart>
        <c:barDir val="col"/>
        <c:grouping val="clustered"/>
        <c:ser>
          <c:idx val="0"/>
          <c:order val="0"/>
          <c:tx>
            <c:strRef>
              <c:f>Лист1!$B$1</c:f>
              <c:strCache>
                <c:ptCount val="1"/>
                <c:pt idx="0">
                  <c:v>2018 г.</c:v>
                </c:pt>
              </c:strCache>
            </c:strRef>
          </c:tx>
          <c:spPr>
            <a:solidFill>
              <a:srgbClr val="F8F8F8"/>
            </a:solidFill>
          </c:spPr>
          <c:cat>
            <c:strRef>
              <c:f>Лист1!$A$2</c:f>
              <c:strCache>
                <c:ptCount val="1"/>
                <c:pt idx="0">
                  <c:v>Объем бюджетных ассигнований</c:v>
                </c:pt>
              </c:strCache>
            </c:strRef>
          </c:cat>
          <c:val>
            <c:numRef>
              <c:f>Лист1!$B$2</c:f>
              <c:numCache>
                <c:formatCode>General</c:formatCode>
                <c:ptCount val="1"/>
                <c:pt idx="0">
                  <c:v>30</c:v>
                </c:pt>
              </c:numCache>
            </c:numRef>
          </c:val>
        </c:ser>
        <c:ser>
          <c:idx val="1"/>
          <c:order val="1"/>
          <c:tx>
            <c:strRef>
              <c:f>Лист1!$C$1</c:f>
              <c:strCache>
                <c:ptCount val="1"/>
                <c:pt idx="0">
                  <c:v>2019 г.</c:v>
                </c:pt>
              </c:strCache>
            </c:strRef>
          </c:tx>
          <c:spPr>
            <a:solidFill>
              <a:srgbClr val="0033CC"/>
            </a:solidFill>
          </c:spPr>
          <c:cat>
            <c:strRef>
              <c:f>Лист1!$A$2</c:f>
              <c:strCache>
                <c:ptCount val="1"/>
                <c:pt idx="0">
                  <c:v>Объем бюджетных ассигнований</c:v>
                </c:pt>
              </c:strCache>
            </c:strRef>
          </c:cat>
          <c:val>
            <c:numRef>
              <c:f>Лист1!$C$2</c:f>
              <c:numCache>
                <c:formatCode>General</c:formatCode>
                <c:ptCount val="1"/>
                <c:pt idx="0">
                  <c:v>30</c:v>
                </c:pt>
              </c:numCache>
            </c:numRef>
          </c:val>
        </c:ser>
        <c:ser>
          <c:idx val="2"/>
          <c:order val="2"/>
          <c:tx>
            <c:strRef>
              <c:f>Лист1!$D$1</c:f>
              <c:strCache>
                <c:ptCount val="1"/>
                <c:pt idx="0">
                  <c:v>2020 г.</c:v>
                </c:pt>
              </c:strCache>
            </c:strRef>
          </c:tx>
          <c:spPr>
            <a:solidFill>
              <a:srgbClr val="FF3300"/>
            </a:solidFill>
          </c:spPr>
          <c:cat>
            <c:strRef>
              <c:f>Лист1!$A$2</c:f>
              <c:strCache>
                <c:ptCount val="1"/>
                <c:pt idx="0">
                  <c:v>Объем бюджетных ассигнований</c:v>
                </c:pt>
              </c:strCache>
            </c:strRef>
          </c:cat>
          <c:val>
            <c:numRef>
              <c:f>Лист1!$D$2</c:f>
              <c:numCache>
                <c:formatCode>General</c:formatCode>
                <c:ptCount val="1"/>
                <c:pt idx="0">
                  <c:v>30</c:v>
                </c:pt>
              </c:numCache>
            </c:numRef>
          </c:val>
        </c:ser>
        <c:shape val="cylinder"/>
        <c:axId val="406226048"/>
        <c:axId val="406305408"/>
        <c:axId val="0"/>
      </c:bar3DChart>
      <c:catAx>
        <c:axId val="406226048"/>
        <c:scaling>
          <c:orientation val="minMax"/>
        </c:scaling>
        <c:axPos val="b"/>
        <c:tickLblPos val="nextTo"/>
        <c:txPr>
          <a:bodyPr/>
          <a:lstStyle/>
          <a:p>
            <a:pPr>
              <a:defRPr sz="1200" b="1">
                <a:solidFill>
                  <a:srgbClr val="000099"/>
                </a:solidFill>
                <a:latin typeface="Book Antiqua" pitchFamily="18" charset="0"/>
              </a:defRPr>
            </a:pPr>
            <a:endParaRPr lang="ru-RU"/>
          </a:p>
        </c:txPr>
        <c:crossAx val="406305408"/>
        <c:crosses val="autoZero"/>
        <c:auto val="1"/>
        <c:lblAlgn val="ctr"/>
        <c:lblOffset val="100"/>
      </c:catAx>
      <c:valAx>
        <c:axId val="406305408"/>
        <c:scaling>
          <c:orientation val="minMax"/>
        </c:scaling>
        <c:axPos val="l"/>
        <c:majorGridlines/>
        <c:numFmt formatCode="General" sourceLinked="1"/>
        <c:tickLblPos val="nextTo"/>
        <c:txPr>
          <a:bodyPr/>
          <a:lstStyle/>
          <a:p>
            <a:pPr>
              <a:defRPr sz="1400" b="1">
                <a:solidFill>
                  <a:srgbClr val="000099"/>
                </a:solidFill>
                <a:latin typeface="Times New Roman" pitchFamily="18" charset="0"/>
                <a:cs typeface="Times New Roman" pitchFamily="18" charset="0"/>
              </a:defRPr>
            </a:pPr>
            <a:endParaRPr lang="ru-RU"/>
          </a:p>
        </c:txPr>
        <c:crossAx val="406226048"/>
        <c:crosses val="autoZero"/>
        <c:crossBetween val="between"/>
      </c:valAx>
    </c:plotArea>
    <c:legend>
      <c:legendPos val="r"/>
      <c:layout>
        <c:manualLayout>
          <c:xMode val="edge"/>
          <c:yMode val="edge"/>
          <c:x val="0.7748196823446678"/>
          <c:y val="0.26843915602846774"/>
          <c:w val="0.20443098914935481"/>
          <c:h val="0.2538366428102023"/>
        </c:manualLayout>
      </c:layout>
      <c:txPr>
        <a:bodyPr/>
        <a:lstStyle/>
        <a:p>
          <a:pPr>
            <a:defRPr sz="1400">
              <a:solidFill>
                <a:srgbClr val="000099"/>
              </a:solidFill>
              <a:latin typeface="Times New Roman" pitchFamily="18" charset="0"/>
              <a:cs typeface="Times New Roman" pitchFamily="18" charset="0"/>
            </a:defRPr>
          </a:pPr>
          <a:endParaRPr lang="ru-RU"/>
        </a:p>
      </c:txPr>
    </c:legend>
    <c:plotVisOnly val="1"/>
  </c:chart>
  <c:txPr>
    <a:bodyPr/>
    <a:lstStyle/>
    <a:p>
      <a:pPr>
        <a:defRPr sz="1800"/>
      </a:pPr>
      <a:endParaRPr lang="ru-RU"/>
    </a:p>
  </c:txPr>
  <c:externalData r:id="rId1"/>
</c:chartSpace>
</file>

<file path=ppt/charts/chart44.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title>
      <c:tx>
        <c:rich>
          <a:bodyPr/>
          <a:lstStyle/>
          <a:p>
            <a:pPr>
              <a:defRPr/>
            </a:pPr>
            <a:r>
              <a:rPr lang="ru-RU"/>
              <a:t>Общая стоимость проекта, млн.руб.</a:t>
            </a:r>
          </a:p>
        </c:rich>
      </c:tx>
      <c:overlay val="1"/>
    </c:title>
    <c:view3D>
      <c:rotX val="10"/>
      <c:rotY val="10"/>
      <c:perspective val="20"/>
    </c:view3D>
    <c:plotArea>
      <c:layout>
        <c:manualLayout>
          <c:layoutTarget val="inner"/>
          <c:xMode val="edge"/>
          <c:yMode val="edge"/>
          <c:x val="0.12515507436570417"/>
          <c:y val="0.1058264261983359"/>
          <c:w val="0.78124190726159348"/>
          <c:h val="0.75504550609093879"/>
        </c:manualLayout>
      </c:layout>
      <c:bar3DChart>
        <c:barDir val="col"/>
        <c:grouping val="clustered"/>
        <c:ser>
          <c:idx val="0"/>
          <c:order val="0"/>
          <c:tx>
            <c:strRef>
              <c:f>Лист1!$D$11</c:f>
              <c:strCache>
                <c:ptCount val="1"/>
                <c:pt idx="0">
                  <c:v>План согласно бизнес-плана 2012г.</c:v>
                </c:pt>
              </c:strCache>
            </c:strRef>
          </c:tx>
          <c:spPr>
            <a:solidFill>
              <a:srgbClr val="33CC33"/>
            </a:solidFill>
          </c:spPr>
          <c:dLbls>
            <c:txPr>
              <a:bodyPr/>
              <a:lstStyle/>
              <a:p>
                <a:pPr>
                  <a:defRPr sz="1400" b="1">
                    <a:latin typeface="Times New Roman" panose="02020603050405020304" pitchFamily="18" charset="0"/>
                    <a:cs typeface="Times New Roman" panose="02020603050405020304" pitchFamily="18" charset="0"/>
                  </a:defRPr>
                </a:pPr>
                <a:endParaRPr lang="ru-RU"/>
              </a:p>
            </c:txPr>
            <c:showVal val="1"/>
          </c:dLbls>
          <c:val>
            <c:numRef>
              <c:f>Лист1!$E$11</c:f>
              <c:numCache>
                <c:formatCode>#,##0</c:formatCode>
                <c:ptCount val="1"/>
                <c:pt idx="0">
                  <c:v>7729</c:v>
                </c:pt>
              </c:numCache>
            </c:numRef>
          </c:val>
        </c:ser>
        <c:ser>
          <c:idx val="1"/>
          <c:order val="1"/>
          <c:tx>
            <c:strRef>
              <c:f>Лист1!$D$12</c:f>
              <c:strCache>
                <c:ptCount val="1"/>
                <c:pt idx="0">
                  <c:v>Факт на 01.01.2018</c:v>
                </c:pt>
              </c:strCache>
            </c:strRef>
          </c:tx>
          <c:spPr>
            <a:solidFill>
              <a:srgbClr val="0066FF"/>
            </a:solidFill>
          </c:spPr>
          <c:dLbls>
            <c:dLbl>
              <c:idx val="0"/>
              <c:layout>
                <c:manualLayout>
                  <c:x val="2.5000000000000012E-2"/>
                  <c:y val="1.5044832848180107E-17"/>
                </c:manualLayout>
              </c:layout>
              <c:showVal val="1"/>
            </c:dLbl>
            <c:txPr>
              <a:bodyPr/>
              <a:lstStyle/>
              <a:p>
                <a:pPr algn="ctr">
                  <a:defRPr lang="ru-RU" sz="14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dLbls>
          <c:val>
            <c:numRef>
              <c:f>Лист1!$E$12</c:f>
              <c:numCache>
                <c:formatCode>#,##0</c:formatCode>
                <c:ptCount val="1"/>
                <c:pt idx="0">
                  <c:v>7835</c:v>
                </c:pt>
              </c:numCache>
            </c:numRef>
          </c:val>
        </c:ser>
        <c:shape val="cylinder"/>
        <c:axId val="419004416"/>
        <c:axId val="419005952"/>
        <c:axId val="0"/>
      </c:bar3DChart>
      <c:catAx>
        <c:axId val="419004416"/>
        <c:scaling>
          <c:orientation val="minMax"/>
        </c:scaling>
        <c:delete val="1"/>
        <c:axPos val="b"/>
        <c:tickLblPos val="none"/>
        <c:crossAx val="419005952"/>
        <c:crosses val="autoZero"/>
        <c:auto val="1"/>
        <c:lblAlgn val="ctr"/>
        <c:lblOffset val="100"/>
      </c:catAx>
      <c:valAx>
        <c:axId val="419005952"/>
        <c:scaling>
          <c:orientation val="minMax"/>
          <c:min val="0"/>
        </c:scaling>
        <c:axPos val="l"/>
        <c:majorGridlines/>
        <c:numFmt formatCode="#,##0" sourceLinked="1"/>
        <c:tickLblPos val="nextTo"/>
        <c:crossAx val="419004416"/>
        <c:crosses val="autoZero"/>
        <c:crossBetween val="between"/>
      </c:valAx>
    </c:plotArea>
    <c:legend>
      <c:legendPos val="b"/>
      <c:txPr>
        <a:bodyPr/>
        <a:lstStyle/>
        <a:p>
          <a:pPr>
            <a:defRPr sz="1600">
              <a:latin typeface="Times New Roman" panose="02020603050405020304" pitchFamily="18" charset="0"/>
              <a:cs typeface="Times New Roman" panose="02020603050405020304" pitchFamily="18" charset="0"/>
            </a:defRPr>
          </a:pPr>
          <a:endParaRPr lang="ru-RU"/>
        </a:p>
      </c:txPr>
    </c:legend>
    <c:plotVisOnly val="1"/>
    <c:dispBlanksAs val="gap"/>
  </c:chart>
  <c:externalData r:id="rId2"/>
</c:chartSpace>
</file>

<file path=ppt/charts/chart45.xml><?xml version="1.0" encoding="utf-8"?>
<c:chartSpace xmlns:c="http://schemas.openxmlformats.org/drawingml/2006/chart" xmlns:a="http://schemas.openxmlformats.org/drawingml/2006/main" xmlns:r="http://schemas.openxmlformats.org/officeDocument/2006/relationships">
  <c:date1904 val="1"/>
  <c:lang val="ru-RU"/>
  <c:clrMapOvr bg1="lt1" tx1="dk1" bg2="lt2" tx2="dk2" accent1="accent1" accent2="accent2" accent3="accent3" accent4="accent4" accent5="accent5" accent6="accent6" hlink="hlink" folHlink="folHlink"/>
  <c:chart>
    <c:title>
      <c:tx>
        <c:rich>
          <a:bodyPr/>
          <a:lstStyle/>
          <a:p>
            <a:pPr>
              <a:defRPr/>
            </a:pPr>
            <a:r>
              <a:rPr lang="ru-RU"/>
              <a:t>Создано рабочих</a:t>
            </a:r>
            <a:r>
              <a:rPr lang="ru-RU" baseline="0"/>
              <a:t> мест, чел.</a:t>
            </a:r>
            <a:endParaRPr lang="ru-RU"/>
          </a:p>
        </c:rich>
      </c:tx>
      <c:overlay val="1"/>
    </c:title>
    <c:view3D>
      <c:rotX val="10"/>
      <c:rotY val="10"/>
      <c:perspective val="20"/>
    </c:view3D>
    <c:plotArea>
      <c:layout>
        <c:manualLayout>
          <c:layoutTarget val="inner"/>
          <c:xMode val="edge"/>
          <c:yMode val="edge"/>
          <c:x val="0.12515507436570417"/>
          <c:y val="0.1058264261983359"/>
          <c:w val="0.78124190726159348"/>
          <c:h val="0.75504550609093879"/>
        </c:manualLayout>
      </c:layout>
      <c:bar3DChart>
        <c:barDir val="col"/>
        <c:grouping val="clustered"/>
        <c:ser>
          <c:idx val="0"/>
          <c:order val="0"/>
          <c:tx>
            <c:strRef>
              <c:f>Лист1!$D$11</c:f>
              <c:strCache>
                <c:ptCount val="1"/>
                <c:pt idx="0">
                  <c:v>План согласно бизнес-плана 2012г.</c:v>
                </c:pt>
              </c:strCache>
            </c:strRef>
          </c:tx>
          <c:spPr>
            <a:solidFill>
              <a:srgbClr val="CC00FF"/>
            </a:solidFill>
          </c:spPr>
          <c:dLbls>
            <c:dLbl>
              <c:idx val="0"/>
              <c:layout>
                <c:manualLayout>
                  <c:x val="3.3594150914448624E-2"/>
                  <c:y val="-1.7491169484382361E-2"/>
                </c:manualLayout>
              </c:layout>
              <c:showVal val="1"/>
            </c:dLbl>
            <c:txPr>
              <a:bodyPr/>
              <a:lstStyle/>
              <a:p>
                <a:pPr>
                  <a:defRPr sz="1400" b="1">
                    <a:latin typeface="Times New Roman" panose="02020603050405020304" pitchFamily="18" charset="0"/>
                    <a:cs typeface="Times New Roman" panose="02020603050405020304" pitchFamily="18" charset="0"/>
                  </a:defRPr>
                </a:pPr>
                <a:endParaRPr lang="ru-RU"/>
              </a:p>
            </c:txPr>
            <c:showVal val="1"/>
          </c:dLbls>
          <c:val>
            <c:numRef>
              <c:f>Лист1!$F$11</c:f>
              <c:numCache>
                <c:formatCode>#,##0</c:formatCode>
                <c:ptCount val="1"/>
                <c:pt idx="0">
                  <c:v>276</c:v>
                </c:pt>
              </c:numCache>
            </c:numRef>
          </c:val>
        </c:ser>
        <c:ser>
          <c:idx val="1"/>
          <c:order val="1"/>
          <c:tx>
            <c:strRef>
              <c:f>Лист1!$D$12</c:f>
              <c:strCache>
                <c:ptCount val="1"/>
                <c:pt idx="0">
                  <c:v>Факт на 01.01.2018</c:v>
                </c:pt>
              </c:strCache>
            </c:strRef>
          </c:tx>
          <c:spPr>
            <a:solidFill>
              <a:srgbClr val="FFFF00"/>
            </a:solidFill>
          </c:spPr>
          <c:dLbls>
            <c:dLbl>
              <c:idx val="0"/>
              <c:layout>
                <c:manualLayout>
                  <c:x val="2.7099667497262257E-2"/>
                  <c:y val="-4.6299492893810704E-2"/>
                </c:manualLayout>
              </c:layout>
              <c:spPr/>
              <c:txPr>
                <a:bodyPr/>
                <a:lstStyle/>
                <a:p>
                  <a:pPr algn="ctr">
                    <a:defRPr lang="ru-RU" sz="14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dLbl>
            <c:txPr>
              <a:bodyPr/>
              <a:lstStyle/>
              <a:p>
                <a:pPr algn="ctr">
                  <a:defRPr lang="ru-RU" sz="1400" b="0"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ru-RU"/>
              </a:p>
            </c:txPr>
            <c:showVal val="1"/>
          </c:dLbls>
          <c:val>
            <c:numRef>
              <c:f>Лист1!$F$12</c:f>
              <c:numCache>
                <c:formatCode>#,##0</c:formatCode>
                <c:ptCount val="1"/>
                <c:pt idx="0">
                  <c:v>61</c:v>
                </c:pt>
              </c:numCache>
            </c:numRef>
          </c:val>
        </c:ser>
        <c:shape val="cylinder"/>
        <c:axId val="418811264"/>
        <c:axId val="418817152"/>
        <c:axId val="0"/>
      </c:bar3DChart>
      <c:catAx>
        <c:axId val="418811264"/>
        <c:scaling>
          <c:orientation val="minMax"/>
        </c:scaling>
        <c:delete val="1"/>
        <c:axPos val="b"/>
        <c:tickLblPos val="none"/>
        <c:crossAx val="418817152"/>
        <c:crosses val="autoZero"/>
        <c:auto val="1"/>
        <c:lblAlgn val="ctr"/>
        <c:lblOffset val="100"/>
      </c:catAx>
      <c:valAx>
        <c:axId val="418817152"/>
        <c:scaling>
          <c:orientation val="minMax"/>
          <c:min val="0"/>
        </c:scaling>
        <c:axPos val="l"/>
        <c:majorGridlines/>
        <c:numFmt formatCode="#,##0" sourceLinked="1"/>
        <c:tickLblPos val="nextTo"/>
        <c:crossAx val="418811264"/>
        <c:crosses val="autoZero"/>
        <c:crossBetween val="between"/>
      </c:valAx>
    </c:plotArea>
    <c:legend>
      <c:legendPos val="b"/>
      <c:txPr>
        <a:bodyPr/>
        <a:lstStyle/>
        <a:p>
          <a:pPr>
            <a:defRPr sz="1600">
              <a:latin typeface="Times New Roman" panose="02020603050405020304" pitchFamily="18" charset="0"/>
              <a:cs typeface="Times New Roman" panose="02020603050405020304" pitchFamily="18" charset="0"/>
            </a:defRPr>
          </a:pPr>
          <a:endParaRPr lang="ru-RU"/>
        </a:p>
      </c:txPr>
    </c:legend>
    <c:plotVisOnly val="1"/>
    <c:dispBlanksAs val="gap"/>
  </c:chart>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sz="1400" b="1" i="0" u="sng" strike="noStrike" kern="1200" baseline="0">
                <a:solidFill>
                  <a:srgbClr val="003366"/>
                </a:solidFill>
                <a:latin typeface="Bookman Old Style" pitchFamily="18" charset="0"/>
                <a:ea typeface="+mn-ea"/>
                <a:cs typeface="+mn-cs"/>
              </a:defRPr>
            </a:pPr>
            <a:r>
              <a:rPr lang="ru-RU" sz="1400" b="1" i="0" u="sng" strike="noStrike" kern="1200" baseline="0" dirty="0" smtClean="0">
                <a:solidFill>
                  <a:srgbClr val="003366"/>
                </a:solidFill>
                <a:latin typeface="Bookman Old Style" pitchFamily="18" charset="0"/>
                <a:ea typeface="+mn-ea"/>
                <a:cs typeface="+mn-cs"/>
              </a:rPr>
              <a:t>2018 год **</a:t>
            </a:r>
            <a:endParaRPr lang="ru-RU" sz="1400" b="1" i="0" u="sng" strike="noStrike" kern="1200" baseline="0" dirty="0">
              <a:solidFill>
                <a:srgbClr val="003366"/>
              </a:solidFill>
              <a:latin typeface="Bookman Old Style" pitchFamily="18" charset="0"/>
              <a:ea typeface="+mn-ea"/>
              <a:cs typeface="+mn-cs"/>
            </a:endParaRPr>
          </a:p>
        </c:rich>
      </c:tx>
      <c:layout/>
    </c:title>
    <c:view3D>
      <c:rotX val="30"/>
      <c:perspective val="30"/>
    </c:view3D>
    <c:plotArea>
      <c:layout>
        <c:manualLayout>
          <c:layoutTarget val="inner"/>
          <c:xMode val="edge"/>
          <c:yMode val="edge"/>
          <c:x val="3.8420891284004E-2"/>
          <c:y val="0.22016006158045931"/>
          <c:w val="0.60729664155022745"/>
          <c:h val="0.7798398862114837"/>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dPt>
            <c:idx val="0"/>
            <c:spPr>
              <a:solidFill>
                <a:srgbClr val="9966FF"/>
              </a:solidFill>
              <a:scene3d>
                <a:camera prst="orthographicFront"/>
                <a:lightRig rig="threePt" dir="t"/>
              </a:scene3d>
              <a:sp3d>
                <a:bevelT/>
              </a:sp3d>
            </c:spPr>
          </c:dPt>
          <c:dPt>
            <c:idx val="1"/>
            <c:spPr>
              <a:solidFill>
                <a:srgbClr val="FFFF66"/>
              </a:solidFill>
              <a:scene3d>
                <a:camera prst="orthographicFront"/>
                <a:lightRig rig="threePt" dir="t"/>
              </a:scene3d>
              <a:sp3d>
                <a:bevelT/>
              </a:sp3d>
            </c:spPr>
          </c:dPt>
          <c:dPt>
            <c:idx val="2"/>
            <c:spPr>
              <a:solidFill>
                <a:srgbClr val="0066FF"/>
              </a:solidFill>
              <a:scene3d>
                <a:camera prst="orthographicFront"/>
                <a:lightRig rig="threePt" dir="t"/>
              </a:scene3d>
              <a:sp3d>
                <a:bevelT/>
              </a:sp3d>
            </c:spPr>
          </c:dPt>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c:v>44043.199999999997</c:v>
                </c:pt>
                <c:pt idx="1">
                  <c:v>2391.1</c:v>
                </c:pt>
                <c:pt idx="2">
                  <c:v>204495.9</c:v>
                </c:pt>
              </c:numCache>
            </c:numRef>
          </c:val>
        </c:ser>
      </c:pie3DChart>
    </c:plotArea>
    <c:legend>
      <c:legendPos val="r"/>
      <c:layout>
        <c:manualLayout>
          <c:xMode val="edge"/>
          <c:yMode val="edge"/>
          <c:x val="0.65532275565523268"/>
          <c:y val="0.49590432934352607"/>
          <c:w val="0.30305461212043205"/>
          <c:h val="0.38122974998242926"/>
        </c:manualLayout>
      </c:layout>
      <c:txPr>
        <a:bodyPr/>
        <a:lstStyle/>
        <a:p>
          <a:pPr>
            <a:defRPr sz="1100">
              <a:solidFill>
                <a:srgbClr val="003366"/>
              </a:solidFill>
              <a:latin typeface="Book Antiqua" pitchFamily="18" charset="0"/>
            </a:defRPr>
          </a:pPr>
          <a:endParaRPr lang="ru-RU"/>
        </a:p>
      </c:txPr>
    </c:legend>
    <c:plotVisOnly val="1"/>
  </c:chart>
  <c:txPr>
    <a:bodyPr/>
    <a:lstStyle/>
    <a:p>
      <a:pPr>
        <a:defRPr sz="1800"/>
      </a:pPr>
      <a:endParaRPr lang="ru-RU"/>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400" u="sng">
                <a:solidFill>
                  <a:schemeClr val="bg1"/>
                </a:solidFill>
                <a:latin typeface="Bookman Old Style" pitchFamily="18" charset="0"/>
              </a:defRPr>
            </a:pPr>
            <a:r>
              <a:rPr lang="ru-RU" dirty="0" smtClean="0"/>
              <a:t>2018 год **</a:t>
            </a:r>
            <a:endParaRPr lang="ru-RU" dirty="0"/>
          </a:p>
        </c:rich>
      </c:tx>
      <c:layout/>
      <c:spPr>
        <a:solidFill>
          <a:srgbClr val="CCFF33"/>
        </a:solidFill>
      </c:spPr>
    </c:title>
    <c:view3D>
      <c:rotX val="30"/>
      <c:perspective val="30"/>
    </c:view3D>
    <c:plotArea>
      <c:layout>
        <c:manualLayout>
          <c:layoutTarget val="inner"/>
          <c:xMode val="edge"/>
          <c:yMode val="edge"/>
          <c:x val="0"/>
          <c:y val="9.9104266192646104E-2"/>
          <c:w val="0.65840577100628661"/>
          <c:h val="0.88463476280413289"/>
        </c:manualLayout>
      </c:layout>
      <c:pie3DChart>
        <c:varyColors val="1"/>
        <c:ser>
          <c:idx val="0"/>
          <c:order val="0"/>
          <c:tx>
            <c:strRef>
              <c:f>Лист1!$B$1</c:f>
              <c:strCache>
                <c:ptCount val="1"/>
                <c:pt idx="0">
                  <c:v>2018 год</c:v>
                </c:pt>
              </c:strCache>
            </c:strRef>
          </c:tx>
          <c:explosion val="25"/>
          <c:dPt>
            <c:idx val="0"/>
            <c:spPr>
              <a:solidFill>
                <a:srgbClr val="00FF99"/>
              </a:solidFill>
              <a:scene3d>
                <a:camera prst="orthographicFront"/>
                <a:lightRig rig="threePt" dir="t"/>
              </a:scene3d>
              <a:sp3d>
                <a:bevelT/>
              </a:sp3d>
            </c:spPr>
          </c:dPt>
          <c:dPt>
            <c:idx val="1"/>
            <c:spPr>
              <a:solidFill>
                <a:srgbClr val="6699FF"/>
              </a:solidFill>
            </c:spPr>
          </c:dPt>
          <c:dPt>
            <c:idx val="2"/>
            <c:spPr>
              <a:solidFill>
                <a:srgbClr val="FF5050"/>
              </a:solidFill>
              <a:scene3d>
                <a:camera prst="orthographicFront"/>
                <a:lightRig rig="threePt" dir="t"/>
              </a:scene3d>
              <a:sp3d>
                <a:bevelT/>
              </a:sp3d>
            </c:spPr>
          </c:dPt>
          <c:dPt>
            <c:idx val="3"/>
            <c:spPr>
              <a:solidFill>
                <a:srgbClr val="CC99FF"/>
              </a:solidFill>
            </c:spPr>
          </c:dPt>
          <c:dLbls>
            <c:dLbl>
              <c:idx val="0"/>
              <c:layout>
                <c:manualLayout>
                  <c:x val="3.4863224009592804E-2"/>
                  <c:y val="5.8707129467884166E-2"/>
                </c:manualLayout>
              </c:layout>
              <c:showVal val="1"/>
            </c:dLbl>
            <c:dLbl>
              <c:idx val="1"/>
              <c:layout>
                <c:manualLayout>
                  <c:x val="-4.7448032594079467E-2"/>
                  <c:y val="-2.7509354752545241E-2"/>
                </c:manualLayout>
              </c:layout>
              <c:showVal val="1"/>
            </c:dLbl>
            <c:dLbl>
              <c:idx val="2"/>
              <c:layout>
                <c:manualLayout>
                  <c:x val="-4.3136251144509023E-2"/>
                  <c:y val="-4.9391084205774302E-2"/>
                </c:manualLayout>
              </c:layout>
              <c:showVal val="1"/>
            </c:dLbl>
            <c:dLbl>
              <c:idx val="3"/>
              <c:layout>
                <c:manualLayout>
                  <c:x val="0.13906883909450674"/>
                  <c:y val="-6.0577784501485633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9050">
                  <a:solidFill>
                    <a:srgbClr val="003300"/>
                  </a:solidFill>
                </a:ln>
              </c:spPr>
            </c:leaderLines>
          </c:dLbls>
          <c:cat>
            <c:strRef>
              <c:f>Лист1!$A$2:$A$5</c:f>
              <c:strCache>
                <c:ptCount val="4"/>
                <c:pt idx="0">
                  <c:v>Налог на доходы физических лиц</c:v>
                </c:pt>
                <c:pt idx="1">
                  <c:v>налоги на соввокупный доход</c:v>
                </c:pt>
                <c:pt idx="2">
                  <c:v>Государственная пошлина</c:v>
                </c:pt>
                <c:pt idx="3">
                  <c:v>Неналоговые доходы</c:v>
                </c:pt>
              </c:strCache>
            </c:strRef>
          </c:cat>
          <c:val>
            <c:numRef>
              <c:f>Лист1!$B$2:$B$5</c:f>
              <c:numCache>
                <c:formatCode>#,##0.0</c:formatCode>
                <c:ptCount val="4"/>
                <c:pt idx="0">
                  <c:v>39787.300000000003</c:v>
                </c:pt>
                <c:pt idx="1">
                  <c:v>3702.2</c:v>
                </c:pt>
                <c:pt idx="2">
                  <c:v>553.70000000000005</c:v>
                </c:pt>
                <c:pt idx="3">
                  <c:v>2391.1</c:v>
                </c:pt>
              </c:numCache>
            </c:numRef>
          </c:val>
        </c:ser>
      </c:pie3DChart>
      <c:spPr>
        <a:scene3d>
          <a:camera prst="orthographicFront"/>
          <a:lightRig rig="threePt" dir="t"/>
        </a:scene3d>
        <a:sp3d>
          <a:bevelT/>
        </a:sp3d>
      </c:spPr>
    </c:plotArea>
    <c:legend>
      <c:legendPos val="r"/>
      <c:layout/>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sz="1400" b="1" i="0" u="sng" strike="noStrike" kern="1200" baseline="0">
                <a:solidFill>
                  <a:schemeClr val="bg1"/>
                </a:solidFill>
                <a:latin typeface="Bookman Old Style" pitchFamily="18" charset="0"/>
                <a:ea typeface="+mn-ea"/>
                <a:cs typeface="+mn-cs"/>
              </a:defRPr>
            </a:pPr>
            <a:r>
              <a:rPr lang="ru-RU" sz="1400" b="1" i="0" u="sng" strike="noStrike" kern="1200" baseline="0" dirty="0" smtClean="0">
                <a:solidFill>
                  <a:schemeClr val="bg1"/>
                </a:solidFill>
                <a:latin typeface="Bookman Old Style" pitchFamily="18" charset="0"/>
                <a:ea typeface="+mn-ea"/>
                <a:cs typeface="+mn-cs"/>
              </a:rPr>
              <a:t>2019 </a:t>
            </a:r>
            <a:r>
              <a:rPr lang="ru-RU" sz="1400" b="1" i="0" u="sng" strike="noStrike" kern="1200" baseline="0" dirty="0">
                <a:solidFill>
                  <a:schemeClr val="bg1"/>
                </a:solidFill>
                <a:latin typeface="Bookman Old Style" pitchFamily="18" charset="0"/>
                <a:ea typeface="+mn-ea"/>
                <a:cs typeface="+mn-cs"/>
              </a:rPr>
              <a:t>год</a:t>
            </a:r>
          </a:p>
        </c:rich>
      </c:tx>
      <c:layout/>
    </c:title>
    <c:view3D>
      <c:rotX val="30"/>
      <c:perspective val="30"/>
    </c:view3D>
    <c:plotArea>
      <c:layout>
        <c:manualLayout>
          <c:layoutTarget val="inner"/>
          <c:xMode val="edge"/>
          <c:yMode val="edge"/>
          <c:x val="0"/>
          <c:y val="9.538069488005603E-2"/>
          <c:w val="0.65532275565523268"/>
          <c:h val="0.84428252630049661"/>
        </c:manualLayout>
      </c:layout>
      <c:pie3DChart>
        <c:varyColors val="1"/>
        <c:ser>
          <c:idx val="0"/>
          <c:order val="0"/>
          <c:tx>
            <c:strRef>
              <c:f>Лист1!$B$1</c:f>
              <c:strCache>
                <c:ptCount val="1"/>
                <c:pt idx="0">
                  <c:v>2019 год</c:v>
                </c:pt>
              </c:strCache>
            </c:strRef>
          </c:tx>
          <c:spPr>
            <a:scene3d>
              <a:camera prst="orthographicFront"/>
              <a:lightRig rig="threePt" dir="t"/>
            </a:scene3d>
            <a:sp3d>
              <a:bevelT/>
            </a:sp3d>
          </c:spPr>
          <c:explosion val="25"/>
          <c:dPt>
            <c:idx val="0"/>
            <c:explosion val="0"/>
            <c:spPr>
              <a:solidFill>
                <a:srgbClr val="00FF99"/>
              </a:solidFill>
              <a:scene3d>
                <a:camera prst="orthographicFront"/>
                <a:lightRig rig="threePt" dir="t"/>
              </a:scene3d>
              <a:sp3d>
                <a:bevelT/>
              </a:sp3d>
            </c:spPr>
          </c:dPt>
          <c:dPt>
            <c:idx val="1"/>
            <c:spPr>
              <a:solidFill>
                <a:srgbClr val="6699FF"/>
              </a:solidFill>
              <a:scene3d>
                <a:camera prst="orthographicFront"/>
                <a:lightRig rig="threePt" dir="t"/>
              </a:scene3d>
              <a:sp3d>
                <a:bevelT/>
              </a:sp3d>
            </c:spPr>
          </c:dPt>
          <c:dPt>
            <c:idx val="2"/>
            <c:spPr>
              <a:solidFill>
                <a:srgbClr val="FF5050"/>
              </a:solidFill>
              <a:scene3d>
                <a:camera prst="orthographicFront"/>
                <a:lightRig rig="threePt" dir="t"/>
              </a:scene3d>
              <a:sp3d>
                <a:bevelT/>
              </a:sp3d>
            </c:spPr>
          </c:dPt>
          <c:dPt>
            <c:idx val="3"/>
            <c:spPr>
              <a:solidFill>
                <a:srgbClr val="CC99FF"/>
              </a:solidFill>
              <a:scene3d>
                <a:camera prst="orthographicFront"/>
                <a:lightRig rig="threePt" dir="t"/>
              </a:scene3d>
              <a:sp3d>
                <a:bevelT/>
              </a:sp3d>
            </c:spPr>
          </c:dPt>
          <c:dLbls>
            <c:dLbl>
              <c:idx val="0"/>
              <c:layout>
                <c:manualLayout>
                  <c:x val="8.2596092565104876E-3"/>
                  <c:y val="3.1102604761087147E-2"/>
                </c:manualLayout>
              </c:layout>
              <c:showVal val="1"/>
            </c:dLbl>
            <c:dLbl>
              <c:idx val="1"/>
              <c:layout>
                <c:manualLayout>
                  <c:x val="-3.2618933331182029E-2"/>
                  <c:y val="-4.0670354809061622E-2"/>
                </c:manualLayout>
              </c:layout>
              <c:showVal val="1"/>
            </c:dLbl>
            <c:dLbl>
              <c:idx val="2"/>
              <c:layout>
                <c:manualLayout>
                  <c:x val="2.6393690099712798E-2"/>
                  <c:y val="-6.4856430093627015E-2"/>
                </c:manualLayout>
              </c:layout>
              <c:showVal val="1"/>
            </c:dLbl>
            <c:dLbl>
              <c:idx val="3"/>
              <c:layout>
                <c:manualLayout>
                  <c:x val="0.11195782172706349"/>
                  <c:y val="-6.1640878286250263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9050">
                  <a:solidFill>
                    <a:srgbClr val="003300"/>
                  </a:solidFill>
                </a:ln>
              </c:spPr>
            </c:leaderLines>
          </c:dLbls>
          <c:cat>
            <c:strRef>
              <c:f>Лист1!$A$2:$A$5</c:f>
              <c:strCache>
                <c:ptCount val="4"/>
                <c:pt idx="0">
                  <c:v>Налог на доходы физических лиц</c:v>
                </c:pt>
                <c:pt idx="1">
                  <c:v>Налоги на совокупный доход</c:v>
                </c:pt>
                <c:pt idx="2">
                  <c:v>Государственная пошлина</c:v>
                </c:pt>
                <c:pt idx="3">
                  <c:v>Неналоговые доходы</c:v>
                </c:pt>
              </c:strCache>
            </c:strRef>
          </c:cat>
          <c:val>
            <c:numRef>
              <c:f>Лист1!$B$2:$B$5</c:f>
              <c:numCache>
                <c:formatCode>#,##0.0</c:formatCode>
                <c:ptCount val="4"/>
                <c:pt idx="0">
                  <c:v>40887.1</c:v>
                </c:pt>
                <c:pt idx="1">
                  <c:v>3267.3</c:v>
                </c:pt>
                <c:pt idx="2">
                  <c:v>387.2</c:v>
                </c:pt>
                <c:pt idx="3">
                  <c:v>1012.6</c:v>
                </c:pt>
              </c:numCache>
            </c:numRef>
          </c:val>
        </c:ser>
      </c:pie3DChart>
    </c:plotArea>
    <c:legend>
      <c:legendPos val="r"/>
      <c:layout/>
      <c:txPr>
        <a:bodyPr/>
        <a:lstStyle/>
        <a:p>
          <a:pPr>
            <a:defRPr sz="1000">
              <a:solidFill>
                <a:schemeClr val="bg1"/>
              </a:solidFill>
              <a:latin typeface="Book Antiqua" pitchFamily="18" charset="0"/>
            </a:defRPr>
          </a:pPr>
          <a:endParaRPr lang="ru-RU"/>
        </a:p>
      </c:txPr>
    </c:legend>
    <c:plotVisOnly val="1"/>
  </c:chart>
  <c:txPr>
    <a:bodyPr/>
    <a:lstStyle/>
    <a:p>
      <a:pPr>
        <a:defRPr sz="1800"/>
      </a:pPr>
      <a:endParaRPr lang="ru-RU"/>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lgn="ctr" rtl="0">
              <a:defRPr lang="ru-RU" sz="1400" b="1" i="0" u="sng" strike="noStrike" kern="1200" baseline="0" dirty="0">
                <a:solidFill>
                  <a:schemeClr val="bg1"/>
                </a:solidFill>
                <a:latin typeface="Bookman Old Style" pitchFamily="18" charset="0"/>
                <a:ea typeface="+mn-ea"/>
                <a:cs typeface="+mn-cs"/>
              </a:defRPr>
            </a:pPr>
            <a:r>
              <a:rPr dirty="0" smtClean="0"/>
              <a:t>2020 </a:t>
            </a:r>
            <a:r>
              <a:rPr dirty="0" err="1"/>
              <a:t>год</a:t>
            </a:r>
            <a:endParaRPr dirty="0"/>
          </a:p>
        </c:rich>
      </c:tx>
      <c:layout/>
    </c:title>
    <c:view3D>
      <c:rotX val="30"/>
      <c:perspective val="30"/>
    </c:view3D>
    <c:plotArea>
      <c:layout>
        <c:manualLayout>
          <c:layoutTarget val="inner"/>
          <c:xMode val="edge"/>
          <c:yMode val="edge"/>
          <c:x val="0"/>
          <c:y val="0.12510375276557187"/>
          <c:w val="0.71892435680404665"/>
          <c:h val="0.85803467024848035"/>
        </c:manualLayout>
      </c:layout>
      <c:pie3DChart>
        <c:varyColors val="1"/>
        <c:ser>
          <c:idx val="0"/>
          <c:order val="0"/>
          <c:tx>
            <c:strRef>
              <c:f>Лист1!$B$1</c:f>
              <c:strCache>
                <c:ptCount val="1"/>
                <c:pt idx="0">
                  <c:v>2020 год</c:v>
                </c:pt>
              </c:strCache>
            </c:strRef>
          </c:tx>
          <c:spPr>
            <a:scene3d>
              <a:camera prst="orthographicFront"/>
              <a:lightRig rig="threePt" dir="t"/>
            </a:scene3d>
            <a:sp3d>
              <a:bevelT/>
            </a:sp3d>
          </c:spPr>
          <c:explosion val="25"/>
          <c:dPt>
            <c:idx val="0"/>
            <c:spPr>
              <a:solidFill>
                <a:srgbClr val="00FF99"/>
              </a:solidFill>
              <a:scene3d>
                <a:camera prst="orthographicFront"/>
                <a:lightRig rig="threePt" dir="t"/>
              </a:scene3d>
              <a:sp3d>
                <a:bevelT/>
              </a:sp3d>
            </c:spPr>
          </c:dPt>
          <c:dPt>
            <c:idx val="1"/>
            <c:spPr>
              <a:solidFill>
                <a:srgbClr val="6699FF"/>
              </a:solidFill>
              <a:scene3d>
                <a:camera prst="orthographicFront"/>
                <a:lightRig rig="threePt" dir="t"/>
              </a:scene3d>
              <a:sp3d>
                <a:bevelT/>
              </a:sp3d>
            </c:spPr>
          </c:dPt>
          <c:dPt>
            <c:idx val="2"/>
            <c:spPr>
              <a:solidFill>
                <a:srgbClr val="FF5050"/>
              </a:solidFill>
              <a:scene3d>
                <a:camera prst="orthographicFront"/>
                <a:lightRig rig="threePt" dir="t"/>
              </a:scene3d>
              <a:sp3d>
                <a:bevelT/>
              </a:sp3d>
            </c:spPr>
          </c:dPt>
          <c:dPt>
            <c:idx val="3"/>
            <c:spPr>
              <a:solidFill>
                <a:srgbClr val="CC99FF"/>
              </a:solidFill>
              <a:scene3d>
                <a:camera prst="orthographicFront"/>
                <a:lightRig rig="threePt" dir="t"/>
              </a:scene3d>
              <a:sp3d>
                <a:bevelT/>
              </a:sp3d>
            </c:spPr>
          </c:dPt>
          <c:dLbls>
            <c:dLbl>
              <c:idx val="0"/>
              <c:layout>
                <c:manualLayout>
                  <c:x val="2.7591213970576157E-2"/>
                  <c:y val="-1.6242483632370137E-2"/>
                </c:manualLayout>
              </c:layout>
              <c:showVal val="1"/>
            </c:dLbl>
            <c:dLbl>
              <c:idx val="1"/>
              <c:layout>
                <c:manualLayout>
                  <c:x val="-4.1037577745598894E-2"/>
                  <c:y val="-1.627813139005032E-2"/>
                </c:manualLayout>
              </c:layout>
              <c:showVal val="1"/>
            </c:dLbl>
            <c:dLbl>
              <c:idx val="2"/>
              <c:layout>
                <c:manualLayout>
                  <c:x val="-9.4763482023655227E-3"/>
                  <c:y val="-7.3500746327522501E-2"/>
                </c:manualLayout>
              </c:layout>
              <c:showVal val="1"/>
            </c:dLbl>
            <c:dLbl>
              <c:idx val="3"/>
              <c:layout>
                <c:manualLayout>
                  <c:x val="0.12094983796527321"/>
                  <c:y val="-7.1116138877596324E-2"/>
                </c:manualLayout>
              </c:layout>
              <c:showVal val="1"/>
            </c:dLbl>
            <c:txPr>
              <a:bodyPr/>
              <a:lstStyle/>
              <a:p>
                <a:pPr>
                  <a:defRPr sz="1100" b="1">
                    <a:solidFill>
                      <a:schemeClr val="bg1"/>
                    </a:solidFill>
                    <a:latin typeface="Book Antiqua" pitchFamily="18" charset="0"/>
                  </a:defRPr>
                </a:pPr>
                <a:endParaRPr lang="ru-RU"/>
              </a:p>
            </c:txPr>
            <c:showVal val="1"/>
            <c:showLeaderLines val="1"/>
            <c:leaderLines>
              <c:spPr>
                <a:ln w="12700">
                  <a:solidFill>
                    <a:srgbClr val="003300"/>
                  </a:solidFill>
                </a:ln>
              </c:spPr>
            </c:leaderLines>
          </c:dLbls>
          <c:cat>
            <c:strRef>
              <c:f>Лист1!$A$2:$A$5</c:f>
              <c:strCache>
                <c:ptCount val="4"/>
                <c:pt idx="0">
                  <c:v>Налог на доходы физических лиц</c:v>
                </c:pt>
                <c:pt idx="1">
                  <c:v>Налоги на совокупный доход</c:v>
                </c:pt>
                <c:pt idx="2">
                  <c:v>Государственная пошлина</c:v>
                </c:pt>
                <c:pt idx="3">
                  <c:v>Неналоговые доходы</c:v>
                </c:pt>
              </c:strCache>
            </c:strRef>
          </c:cat>
          <c:val>
            <c:numRef>
              <c:f>Лист1!$B$2:$B$5</c:f>
              <c:numCache>
                <c:formatCode>#,##0.0</c:formatCode>
                <c:ptCount val="4"/>
                <c:pt idx="0">
                  <c:v>42623.3</c:v>
                </c:pt>
                <c:pt idx="1">
                  <c:v>3252.1</c:v>
                </c:pt>
                <c:pt idx="2">
                  <c:v>402.7</c:v>
                </c:pt>
                <c:pt idx="3">
                  <c:v>1042.3</c:v>
                </c:pt>
              </c:numCache>
            </c:numRef>
          </c:val>
        </c:ser>
      </c:pie3DChart>
    </c:plotArea>
    <c:legend>
      <c:legendPos val="r"/>
      <c:layout>
        <c:manualLayout>
          <c:xMode val="edge"/>
          <c:yMode val="edge"/>
          <c:x val="0.69291477029859339"/>
          <c:y val="0.15330335489589758"/>
          <c:w val="0.29765116624572885"/>
          <c:h val="0.64195935481622024"/>
        </c:manualLayout>
      </c:layout>
      <c:txPr>
        <a:bodyPr/>
        <a:lstStyle/>
        <a:p>
          <a:pPr>
            <a:defRPr lang="ru-RU" sz="1000" b="0" i="0" u="none" strike="noStrike" kern="1200" baseline="0">
              <a:solidFill>
                <a:prstClr val="black"/>
              </a:solidFill>
              <a:latin typeface="Book Antiqua" pitchFamily="18" charset="0"/>
              <a:ea typeface="+mn-ea"/>
              <a:cs typeface="+mn-cs"/>
            </a:defRPr>
          </a:pPr>
          <a:endParaRPr lang="ru-RU"/>
        </a:p>
      </c:txPr>
    </c:legend>
    <c:plotVisOnly val="1"/>
  </c:chart>
  <c:txPr>
    <a:bodyPr/>
    <a:lstStyle/>
    <a:p>
      <a:pPr>
        <a:defRPr sz="1800"/>
      </a:pPr>
      <a:endParaRPr lang="ru-RU"/>
    </a:p>
  </c:txPr>
  <c:externalData r:id="rId1"/>
  <c:userShapes r:id="rId2"/>
</c:chartSpace>
</file>

<file path=ppt/charts/chart9.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u="sng"/>
            </a:pPr>
            <a:r>
              <a:rPr lang="en-US" u="sng" dirty="0"/>
              <a:t>2015 </a:t>
            </a:r>
            <a:r>
              <a:rPr lang="en-US" u="sng" dirty="0" smtClean="0"/>
              <a:t>  </a:t>
            </a:r>
            <a:endParaRPr lang="ru-RU" u="sng" dirty="0" smtClean="0"/>
          </a:p>
          <a:p>
            <a:pPr>
              <a:defRPr u="sng"/>
            </a:pPr>
            <a:r>
              <a:rPr lang="en-US" sz="1800" u="none" dirty="0" smtClean="0"/>
              <a:t>31 </a:t>
            </a:r>
            <a:r>
              <a:rPr lang="en-US" sz="1800" u="none" dirty="0"/>
              <a:t>679,1</a:t>
            </a:r>
          </a:p>
        </c:rich>
      </c:tx>
      <c:layout>
        <c:manualLayout>
          <c:xMode val="edge"/>
          <c:yMode val="edge"/>
          <c:x val="0.57198936708181869"/>
          <c:y val="2.4609676641121486E-2"/>
        </c:manualLayout>
      </c:layout>
    </c:title>
    <c:view3D>
      <c:rotX val="30"/>
      <c:perspective val="30"/>
    </c:view3D>
    <c:plotArea>
      <c:layout>
        <c:manualLayout>
          <c:layoutTarget val="inner"/>
          <c:xMode val="edge"/>
          <c:yMode val="edge"/>
          <c:x val="7.3805736144259837E-2"/>
          <c:y val="0.24360544035334591"/>
          <c:w val="0.55586759517141759"/>
          <c:h val="0.73167184643304894"/>
        </c:manualLayout>
      </c:layout>
      <c:pie3DChart>
        <c:varyColors val="1"/>
      </c:pie3DChart>
    </c:plotArea>
    <c:legend>
      <c:legendPos val="r"/>
      <c:layout>
        <c:manualLayout>
          <c:xMode val="edge"/>
          <c:yMode val="edge"/>
          <c:x val="0.64570291998207163"/>
          <c:y val="0.35050218919545412"/>
          <c:w val="0.33605198081439608"/>
          <c:h val="0.5095720984399984"/>
        </c:manualLayout>
      </c:layout>
      <c:txPr>
        <a:bodyPr/>
        <a:lstStyle/>
        <a:p>
          <a:pPr>
            <a:defRPr sz="900">
              <a:latin typeface="Bookman Old Style" pitchFamily="18" charset="0"/>
            </a:defRPr>
          </a:pPr>
          <a:endParaRPr lang="ru-RU"/>
        </a:p>
      </c:txPr>
    </c:legend>
    <c:plotVisOnly val="1"/>
  </c:chart>
  <c:txPr>
    <a:bodyPr/>
    <a:lstStyle/>
    <a:p>
      <a:pPr>
        <a:defRPr sz="1800"/>
      </a:pPr>
      <a:endParaRPr lang="ru-RU"/>
    </a:p>
  </c:txPr>
  <c:externalData r:id="rId1"/>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22CFF7-1FAE-4099-9E3C-95EE3F2CC862}"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ru-RU"/>
        </a:p>
      </dgm:t>
    </dgm:pt>
    <dgm:pt modelId="{E14F3F2E-4B55-4738-A95B-CC75A8854E9C}">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Что такое бюджет</a:t>
          </a:r>
          <a:endParaRPr lang="ru-RU" sz="2000" b="1" dirty="0">
            <a:solidFill>
              <a:srgbClr val="000099"/>
            </a:solidFill>
            <a:latin typeface="Book Antiqua" pitchFamily="18" charset="0"/>
          </a:endParaRPr>
        </a:p>
      </dgm:t>
    </dgm:pt>
    <dgm:pt modelId="{F1C2D9FB-4A55-440D-B40E-B49965A82ECE}" type="parTrans" cxnId="{6FD60AC4-F7FA-47A6-B496-A12715346F36}">
      <dgm:prSet/>
      <dgm:spPr/>
      <dgm:t>
        <a:bodyPr/>
        <a:lstStyle/>
        <a:p>
          <a:endParaRPr lang="ru-RU"/>
        </a:p>
      </dgm:t>
    </dgm:pt>
    <dgm:pt modelId="{6229B790-6208-46E4-9585-E52BB88EBD56}" type="sibTrans" cxnId="{6FD60AC4-F7FA-47A6-B496-A12715346F36}">
      <dgm:prSet/>
      <dgm:spPr>
        <a:solidFill>
          <a:srgbClr val="FFFF00"/>
        </a:solidFill>
        <a:ln>
          <a:solidFill>
            <a:srgbClr val="000099"/>
          </a:solidFill>
        </a:ln>
      </dgm:spPr>
      <dgm:t>
        <a:bodyPr/>
        <a:lstStyle/>
        <a:p>
          <a:endParaRPr lang="ru-RU" dirty="0"/>
        </a:p>
      </dgm:t>
    </dgm:pt>
    <dgm:pt modelId="{D219BB8A-E543-4F37-9083-6D0A50F4E771}">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900" b="1" dirty="0" smtClean="0">
              <a:solidFill>
                <a:srgbClr val="000099"/>
              </a:solidFill>
              <a:latin typeface="Book Antiqua" pitchFamily="18" charset="0"/>
            </a:rPr>
            <a:t>Консолидированный бюджет</a:t>
          </a:r>
          <a:endParaRPr lang="ru-RU" sz="1900" b="1" dirty="0">
            <a:solidFill>
              <a:srgbClr val="000099"/>
            </a:solidFill>
            <a:latin typeface="Book Antiqua" pitchFamily="18" charset="0"/>
          </a:endParaRPr>
        </a:p>
      </dgm:t>
    </dgm:pt>
    <dgm:pt modelId="{27BD2119-3FB6-4616-9A94-DAB64B82EF03}" type="parTrans" cxnId="{0E65C922-4447-42AB-91D3-AA09D5A6086E}">
      <dgm:prSet/>
      <dgm:spPr/>
      <dgm:t>
        <a:bodyPr/>
        <a:lstStyle/>
        <a:p>
          <a:endParaRPr lang="ru-RU"/>
        </a:p>
      </dgm:t>
    </dgm:pt>
    <dgm:pt modelId="{DC734409-69FD-4555-B8E3-C87B0CF0BF9D}" type="sibTrans" cxnId="{0E65C922-4447-42AB-91D3-AA09D5A6086E}">
      <dgm:prSet/>
      <dgm:spPr>
        <a:solidFill>
          <a:srgbClr val="FFFF00"/>
        </a:solidFill>
        <a:ln>
          <a:solidFill>
            <a:srgbClr val="000099"/>
          </a:solidFill>
        </a:ln>
      </dgm:spPr>
      <dgm:t>
        <a:bodyPr/>
        <a:lstStyle/>
        <a:p>
          <a:endParaRPr lang="ru-RU" dirty="0"/>
        </a:p>
      </dgm:t>
    </dgm:pt>
    <dgm:pt modelId="{5955FDFA-C621-448C-8349-B2D460B1065D}">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Бюджетный  процесс</a:t>
          </a:r>
          <a:endParaRPr lang="ru-RU" sz="2000" b="1" dirty="0">
            <a:solidFill>
              <a:srgbClr val="000099"/>
            </a:solidFill>
            <a:latin typeface="Book Antiqua" pitchFamily="18" charset="0"/>
          </a:endParaRPr>
        </a:p>
      </dgm:t>
    </dgm:pt>
    <dgm:pt modelId="{1E5F942B-F3AF-4C83-B184-3F284439FDB3}" type="parTrans" cxnId="{A219C770-B507-4BA7-9A8D-C4E6C63DFB01}">
      <dgm:prSet/>
      <dgm:spPr/>
      <dgm:t>
        <a:bodyPr/>
        <a:lstStyle/>
        <a:p>
          <a:endParaRPr lang="ru-RU"/>
        </a:p>
      </dgm:t>
    </dgm:pt>
    <dgm:pt modelId="{597BD564-CEA2-4409-B1D0-E9BDEE496DED}" type="sibTrans" cxnId="{A219C770-B507-4BA7-9A8D-C4E6C63DFB01}">
      <dgm:prSet/>
      <dgm:spPr>
        <a:solidFill>
          <a:srgbClr val="FFFF00"/>
        </a:solidFill>
        <a:ln>
          <a:solidFill>
            <a:srgbClr val="000099"/>
          </a:solidFill>
        </a:ln>
      </dgm:spPr>
      <dgm:t>
        <a:bodyPr/>
        <a:lstStyle/>
        <a:p>
          <a:endParaRPr lang="ru-RU" dirty="0"/>
        </a:p>
      </dgm:t>
    </dgm:pt>
    <dgm:pt modelId="{CBEB9994-0913-4063-99D2-C3481D31DB49}">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900" b="1" dirty="0" smtClean="0">
              <a:solidFill>
                <a:srgbClr val="000099"/>
              </a:solidFill>
              <a:latin typeface="Book Antiqua" pitchFamily="18" charset="0"/>
            </a:rPr>
            <a:t>Межбюджетные отношения</a:t>
          </a:r>
          <a:endParaRPr lang="ru-RU" sz="1900" b="1" dirty="0">
            <a:solidFill>
              <a:srgbClr val="000099"/>
            </a:solidFill>
            <a:latin typeface="Book Antiqua" pitchFamily="18" charset="0"/>
          </a:endParaRPr>
        </a:p>
      </dgm:t>
    </dgm:pt>
    <dgm:pt modelId="{102DBA7A-E154-4E39-AC2E-179291378937}" type="parTrans" cxnId="{2149D56B-B6FD-45F9-9BC3-445D2FE38799}">
      <dgm:prSet/>
      <dgm:spPr/>
      <dgm:t>
        <a:bodyPr/>
        <a:lstStyle/>
        <a:p>
          <a:endParaRPr lang="ru-RU"/>
        </a:p>
      </dgm:t>
    </dgm:pt>
    <dgm:pt modelId="{B4ECE9CD-FDA6-4887-8B83-F2D74D380559}" type="sibTrans" cxnId="{2149D56B-B6FD-45F9-9BC3-445D2FE38799}">
      <dgm:prSet/>
      <dgm:spPr>
        <a:solidFill>
          <a:srgbClr val="FFFF00"/>
        </a:solidFill>
        <a:ln>
          <a:solidFill>
            <a:srgbClr val="000099"/>
          </a:solidFill>
        </a:ln>
      </dgm:spPr>
      <dgm:t>
        <a:bodyPr/>
        <a:lstStyle/>
        <a:p>
          <a:endParaRPr lang="ru-RU" dirty="0"/>
        </a:p>
      </dgm:t>
    </dgm:pt>
    <dgm:pt modelId="{BE092872-0D8F-4E9B-9BD8-7167B66050A7}">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Расходы бюджета</a:t>
          </a:r>
          <a:endParaRPr lang="ru-RU" sz="2000" b="1" dirty="0">
            <a:solidFill>
              <a:srgbClr val="000099"/>
            </a:solidFill>
            <a:latin typeface="Book Antiqua" pitchFamily="18" charset="0"/>
          </a:endParaRPr>
        </a:p>
      </dgm:t>
    </dgm:pt>
    <dgm:pt modelId="{2AA9C206-0981-4BB3-9049-B6C0AEA78A81}" type="parTrans" cxnId="{21261CE3-9139-4D9C-87A7-87AE7C890815}">
      <dgm:prSet/>
      <dgm:spPr/>
      <dgm:t>
        <a:bodyPr/>
        <a:lstStyle/>
        <a:p>
          <a:endParaRPr lang="ru-RU"/>
        </a:p>
      </dgm:t>
    </dgm:pt>
    <dgm:pt modelId="{B0FD067E-1D53-47AA-A8B0-97E2E5A90FB4}" type="sibTrans" cxnId="{21261CE3-9139-4D9C-87A7-87AE7C890815}">
      <dgm:prSet/>
      <dgm:spPr>
        <a:solidFill>
          <a:srgbClr val="FFFF00"/>
        </a:solidFill>
        <a:ln>
          <a:solidFill>
            <a:srgbClr val="000099"/>
          </a:solidFill>
        </a:ln>
      </dgm:spPr>
      <dgm:t>
        <a:bodyPr/>
        <a:lstStyle/>
        <a:p>
          <a:endParaRPr lang="ru-RU" dirty="0"/>
        </a:p>
      </dgm:t>
    </dgm:pt>
    <dgm:pt modelId="{223EA22F-DD97-4C5E-A3CB-04D1C313304E}">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2000" b="1" dirty="0" smtClean="0">
              <a:solidFill>
                <a:srgbClr val="000099"/>
              </a:solidFill>
              <a:latin typeface="Book Antiqua" pitchFamily="18" charset="0"/>
            </a:rPr>
            <a:t>Доходы бюджета</a:t>
          </a:r>
          <a:endParaRPr lang="ru-RU" sz="2000" b="1" dirty="0">
            <a:solidFill>
              <a:srgbClr val="000099"/>
            </a:solidFill>
            <a:latin typeface="Book Antiqua" pitchFamily="18" charset="0"/>
          </a:endParaRPr>
        </a:p>
      </dgm:t>
    </dgm:pt>
    <dgm:pt modelId="{F1C17627-499B-4792-AB5B-21D6BA29AC37}" type="parTrans" cxnId="{A2B1B260-BE45-456E-800B-F3D9CB8EA9F3}">
      <dgm:prSet/>
      <dgm:spPr/>
      <dgm:t>
        <a:bodyPr/>
        <a:lstStyle/>
        <a:p>
          <a:endParaRPr lang="ru-RU"/>
        </a:p>
      </dgm:t>
    </dgm:pt>
    <dgm:pt modelId="{3F728CFF-59D6-470D-86F9-B6BE389806B3}" type="sibTrans" cxnId="{A2B1B260-BE45-456E-800B-F3D9CB8EA9F3}">
      <dgm:prSet/>
      <dgm:spPr>
        <a:solidFill>
          <a:srgbClr val="FFFF00"/>
        </a:solidFill>
        <a:ln>
          <a:solidFill>
            <a:srgbClr val="000099"/>
          </a:solidFill>
        </a:ln>
      </dgm:spPr>
      <dgm:t>
        <a:bodyPr/>
        <a:lstStyle/>
        <a:p>
          <a:endParaRPr lang="ru-RU" dirty="0"/>
        </a:p>
      </dgm:t>
    </dgm:pt>
    <dgm:pt modelId="{64A51249-AB79-42EA-93CF-46EB379B8F91}">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800" b="1" dirty="0" smtClean="0">
              <a:solidFill>
                <a:srgbClr val="000099"/>
              </a:solidFill>
              <a:latin typeface="Book Antiqua" pitchFamily="18" charset="0"/>
            </a:rPr>
            <a:t>Источники финансирования дефицита</a:t>
          </a:r>
          <a:endParaRPr lang="ru-RU" sz="1800" b="1" dirty="0">
            <a:solidFill>
              <a:srgbClr val="000099"/>
            </a:solidFill>
            <a:latin typeface="Book Antiqua" pitchFamily="18" charset="0"/>
          </a:endParaRPr>
        </a:p>
      </dgm:t>
    </dgm:pt>
    <dgm:pt modelId="{C95F29D9-6CFE-45DB-B188-E74E6772629F}" type="parTrans" cxnId="{5EEA08CB-F107-4DFD-8777-EF13AB35B8DC}">
      <dgm:prSet/>
      <dgm:spPr/>
      <dgm:t>
        <a:bodyPr/>
        <a:lstStyle/>
        <a:p>
          <a:endParaRPr lang="ru-RU"/>
        </a:p>
      </dgm:t>
    </dgm:pt>
    <dgm:pt modelId="{5BC3CED2-CE58-4BA3-8409-48652A2B527C}" type="sibTrans" cxnId="{5EEA08CB-F107-4DFD-8777-EF13AB35B8DC}">
      <dgm:prSet/>
      <dgm:spPr>
        <a:solidFill>
          <a:srgbClr val="FFFF00"/>
        </a:solidFill>
        <a:ln>
          <a:solidFill>
            <a:srgbClr val="000099"/>
          </a:solidFill>
        </a:ln>
      </dgm:spPr>
      <dgm:t>
        <a:bodyPr/>
        <a:lstStyle/>
        <a:p>
          <a:endParaRPr lang="ru-RU" dirty="0"/>
        </a:p>
      </dgm:t>
    </dgm:pt>
    <dgm:pt modelId="{A656B6EB-B2B3-4EBD-B32E-8826B330E94A}">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800" b="1" dirty="0" smtClean="0">
              <a:solidFill>
                <a:srgbClr val="000099"/>
              </a:solidFill>
              <a:latin typeface="Book Antiqua" pitchFamily="18" charset="0"/>
            </a:rPr>
            <a:t>Программно-целевой метод формирования расходов  бюджета</a:t>
          </a:r>
          <a:endParaRPr lang="ru-RU" sz="1800" b="1" dirty="0">
            <a:solidFill>
              <a:srgbClr val="000099"/>
            </a:solidFill>
            <a:latin typeface="Book Antiqua" pitchFamily="18" charset="0"/>
          </a:endParaRPr>
        </a:p>
      </dgm:t>
    </dgm:pt>
    <dgm:pt modelId="{2B1A12FD-628D-4D79-A476-AFA38C69083A}" type="parTrans" cxnId="{9255A70D-C199-4A6D-B850-F1FCCEBCAB5E}">
      <dgm:prSet/>
      <dgm:spPr/>
      <dgm:t>
        <a:bodyPr/>
        <a:lstStyle/>
        <a:p>
          <a:endParaRPr lang="ru-RU"/>
        </a:p>
      </dgm:t>
    </dgm:pt>
    <dgm:pt modelId="{946B1A8B-29BF-48D2-BDA5-674604EB8D84}" type="sibTrans" cxnId="{9255A70D-C199-4A6D-B850-F1FCCEBCAB5E}">
      <dgm:prSet/>
      <dgm:spPr>
        <a:solidFill>
          <a:srgbClr val="FFFF00"/>
        </a:solidFill>
        <a:ln>
          <a:solidFill>
            <a:srgbClr val="000099"/>
          </a:solidFill>
        </a:ln>
      </dgm:spPr>
      <dgm:t>
        <a:bodyPr/>
        <a:lstStyle/>
        <a:p>
          <a:endParaRPr lang="ru-RU" dirty="0"/>
        </a:p>
      </dgm:t>
    </dgm:pt>
    <dgm:pt modelId="{A7BD4917-7496-49D7-9787-907B5628510B}">
      <dgm:prSet phldrT="[Текст]" custT="1"/>
      <dgm:spPr>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a:solidFill>
            <a:srgbClr val="000099"/>
          </a:solidFill>
        </a:ln>
        <a:effectLst>
          <a:outerShdw blurRad="76200" dist="12700" dir="2700000" sy="-23000" kx="-800400" algn="bl" rotWithShape="0">
            <a:prstClr val="black">
              <a:alpha val="20000"/>
            </a:prstClr>
          </a:outerShdw>
        </a:effectLst>
      </dgm:spPr>
      <dgm:t>
        <a:bodyPr/>
        <a:lstStyle/>
        <a:p>
          <a:r>
            <a:rPr lang="ru-RU" sz="1900" b="1" dirty="0" smtClean="0">
              <a:solidFill>
                <a:srgbClr val="000099"/>
              </a:solidFill>
              <a:latin typeface="Book Antiqua" pitchFamily="18" charset="0"/>
            </a:rPr>
            <a:t>Муниципальные программы</a:t>
          </a:r>
          <a:endParaRPr lang="ru-RU" sz="1900" b="1" dirty="0">
            <a:solidFill>
              <a:srgbClr val="000099"/>
            </a:solidFill>
            <a:latin typeface="Book Antiqua" pitchFamily="18" charset="0"/>
          </a:endParaRPr>
        </a:p>
      </dgm:t>
    </dgm:pt>
    <dgm:pt modelId="{3CD10A31-9C70-4329-ABA0-3EFECEF5BDE4}" type="parTrans" cxnId="{AC106EBD-7182-496C-A52E-4DE515930737}">
      <dgm:prSet/>
      <dgm:spPr/>
      <dgm:t>
        <a:bodyPr/>
        <a:lstStyle/>
        <a:p>
          <a:endParaRPr lang="ru-RU"/>
        </a:p>
      </dgm:t>
    </dgm:pt>
    <dgm:pt modelId="{74988F4E-BCFF-4261-9BC5-C6646447FE9F}" type="sibTrans" cxnId="{AC106EBD-7182-496C-A52E-4DE515930737}">
      <dgm:prSet/>
      <dgm:spPr/>
      <dgm:t>
        <a:bodyPr/>
        <a:lstStyle/>
        <a:p>
          <a:endParaRPr lang="ru-RU"/>
        </a:p>
      </dgm:t>
    </dgm:pt>
    <dgm:pt modelId="{CFBC4B11-873D-4CD2-9FF9-B503963029E4}" type="pres">
      <dgm:prSet presAssocID="{1522CFF7-1FAE-4099-9E3C-95EE3F2CC862}" presName="Name0" presStyleCnt="0">
        <dgm:presLayoutVars>
          <dgm:dir/>
          <dgm:resizeHandles/>
        </dgm:presLayoutVars>
      </dgm:prSet>
      <dgm:spPr/>
      <dgm:t>
        <a:bodyPr/>
        <a:lstStyle/>
        <a:p>
          <a:endParaRPr lang="ru-RU"/>
        </a:p>
      </dgm:t>
    </dgm:pt>
    <dgm:pt modelId="{674F941A-3A1B-4FC1-8ECE-05DE79D01FEE}" type="pres">
      <dgm:prSet presAssocID="{E14F3F2E-4B55-4738-A95B-CC75A8854E9C}" presName="compNode" presStyleCnt="0"/>
      <dgm:spPr/>
    </dgm:pt>
    <dgm:pt modelId="{C21C0597-510F-4807-8DF7-97F16BDB9C53}" type="pres">
      <dgm:prSet presAssocID="{E14F3F2E-4B55-4738-A95B-CC75A8854E9C}" presName="dummyConnPt" presStyleCnt="0"/>
      <dgm:spPr/>
    </dgm:pt>
    <dgm:pt modelId="{2556F1F2-A4EA-4E2A-B560-B127280ECD9F}" type="pres">
      <dgm:prSet presAssocID="{E14F3F2E-4B55-4738-A95B-CC75A8854E9C}" presName="node" presStyleLbl="node1" presStyleIdx="0" presStyleCnt="9">
        <dgm:presLayoutVars>
          <dgm:bulletEnabled val="1"/>
        </dgm:presLayoutVars>
      </dgm:prSet>
      <dgm:spPr/>
      <dgm:t>
        <a:bodyPr/>
        <a:lstStyle/>
        <a:p>
          <a:endParaRPr lang="ru-RU"/>
        </a:p>
      </dgm:t>
    </dgm:pt>
    <dgm:pt modelId="{27E69EB1-E22D-4178-A89F-9052C73CF2C3}" type="pres">
      <dgm:prSet presAssocID="{6229B790-6208-46E4-9585-E52BB88EBD56}" presName="sibTrans" presStyleLbl="bgSibTrans2D1" presStyleIdx="0" presStyleCnt="8"/>
      <dgm:spPr/>
      <dgm:t>
        <a:bodyPr/>
        <a:lstStyle/>
        <a:p>
          <a:endParaRPr lang="ru-RU"/>
        </a:p>
      </dgm:t>
    </dgm:pt>
    <dgm:pt modelId="{E10B68FD-384B-40B8-9DB9-DED1B57B2093}" type="pres">
      <dgm:prSet presAssocID="{D219BB8A-E543-4F37-9083-6D0A50F4E771}" presName="compNode" presStyleCnt="0"/>
      <dgm:spPr/>
    </dgm:pt>
    <dgm:pt modelId="{117C9E25-0279-4964-B024-0CF15A1EA126}" type="pres">
      <dgm:prSet presAssocID="{D219BB8A-E543-4F37-9083-6D0A50F4E771}" presName="dummyConnPt" presStyleCnt="0"/>
      <dgm:spPr/>
    </dgm:pt>
    <dgm:pt modelId="{C7D27996-D388-4C9D-8EE2-B638DBF06DE4}" type="pres">
      <dgm:prSet presAssocID="{D219BB8A-E543-4F37-9083-6D0A50F4E771}" presName="node" presStyleLbl="node1" presStyleIdx="1" presStyleCnt="9">
        <dgm:presLayoutVars>
          <dgm:bulletEnabled val="1"/>
        </dgm:presLayoutVars>
      </dgm:prSet>
      <dgm:spPr/>
      <dgm:t>
        <a:bodyPr/>
        <a:lstStyle/>
        <a:p>
          <a:endParaRPr lang="ru-RU"/>
        </a:p>
      </dgm:t>
    </dgm:pt>
    <dgm:pt modelId="{AABD7082-DF3B-4E1A-A16A-7F4D79480F2A}" type="pres">
      <dgm:prSet presAssocID="{DC734409-69FD-4555-B8E3-C87B0CF0BF9D}" presName="sibTrans" presStyleLbl="bgSibTrans2D1" presStyleIdx="1" presStyleCnt="8" custLinFactNeighborX="-145" custLinFactNeighborY="13361"/>
      <dgm:spPr/>
      <dgm:t>
        <a:bodyPr/>
        <a:lstStyle/>
        <a:p>
          <a:endParaRPr lang="ru-RU"/>
        </a:p>
      </dgm:t>
    </dgm:pt>
    <dgm:pt modelId="{4E5630BE-6FC7-492B-9B98-AE61129209CC}" type="pres">
      <dgm:prSet presAssocID="{5955FDFA-C621-448C-8349-B2D460B1065D}" presName="compNode" presStyleCnt="0"/>
      <dgm:spPr/>
    </dgm:pt>
    <dgm:pt modelId="{B9050307-C905-43B0-8A87-4D607B8CC8E5}" type="pres">
      <dgm:prSet presAssocID="{5955FDFA-C621-448C-8349-B2D460B1065D}" presName="dummyConnPt" presStyleCnt="0"/>
      <dgm:spPr/>
    </dgm:pt>
    <dgm:pt modelId="{537E275D-8752-4596-985B-D2E32266A324}" type="pres">
      <dgm:prSet presAssocID="{5955FDFA-C621-448C-8349-B2D460B1065D}" presName="node" presStyleLbl="node1" presStyleIdx="2" presStyleCnt="9">
        <dgm:presLayoutVars>
          <dgm:bulletEnabled val="1"/>
        </dgm:presLayoutVars>
      </dgm:prSet>
      <dgm:spPr/>
      <dgm:t>
        <a:bodyPr/>
        <a:lstStyle/>
        <a:p>
          <a:endParaRPr lang="ru-RU"/>
        </a:p>
      </dgm:t>
    </dgm:pt>
    <dgm:pt modelId="{E601DB13-DB8B-404F-AB5B-C97F80F77F5A}" type="pres">
      <dgm:prSet presAssocID="{597BD564-CEA2-4409-B1D0-E9BDEE496DED}" presName="sibTrans" presStyleLbl="bgSibTrans2D1" presStyleIdx="2" presStyleCnt="8"/>
      <dgm:spPr/>
      <dgm:t>
        <a:bodyPr/>
        <a:lstStyle/>
        <a:p>
          <a:endParaRPr lang="ru-RU"/>
        </a:p>
      </dgm:t>
    </dgm:pt>
    <dgm:pt modelId="{F77D615F-04D4-4F25-BF0E-D74684212FC9}" type="pres">
      <dgm:prSet presAssocID="{CBEB9994-0913-4063-99D2-C3481D31DB49}" presName="compNode" presStyleCnt="0"/>
      <dgm:spPr/>
    </dgm:pt>
    <dgm:pt modelId="{6FE9ABF5-C7DF-4D9B-BE5F-40ECB89AF04D}" type="pres">
      <dgm:prSet presAssocID="{CBEB9994-0913-4063-99D2-C3481D31DB49}" presName="dummyConnPt" presStyleCnt="0"/>
      <dgm:spPr/>
    </dgm:pt>
    <dgm:pt modelId="{C3B341DF-D768-4F2B-9C01-25260D36302F}" type="pres">
      <dgm:prSet presAssocID="{CBEB9994-0913-4063-99D2-C3481D31DB49}" presName="node" presStyleLbl="node1" presStyleIdx="3" presStyleCnt="9">
        <dgm:presLayoutVars>
          <dgm:bulletEnabled val="1"/>
        </dgm:presLayoutVars>
      </dgm:prSet>
      <dgm:spPr/>
      <dgm:t>
        <a:bodyPr/>
        <a:lstStyle/>
        <a:p>
          <a:endParaRPr lang="ru-RU"/>
        </a:p>
      </dgm:t>
    </dgm:pt>
    <dgm:pt modelId="{8F3E2B23-ED76-4918-8334-8AF2206E99F3}" type="pres">
      <dgm:prSet presAssocID="{B4ECE9CD-FDA6-4887-8B83-F2D74D380559}" presName="sibTrans" presStyleLbl="bgSibTrans2D1" presStyleIdx="3" presStyleCnt="8"/>
      <dgm:spPr/>
      <dgm:t>
        <a:bodyPr/>
        <a:lstStyle/>
        <a:p>
          <a:endParaRPr lang="ru-RU"/>
        </a:p>
      </dgm:t>
    </dgm:pt>
    <dgm:pt modelId="{EE2BDB1A-CC3B-4515-8D38-63C869E63ECC}" type="pres">
      <dgm:prSet presAssocID="{BE092872-0D8F-4E9B-9BD8-7167B66050A7}" presName="compNode" presStyleCnt="0"/>
      <dgm:spPr/>
    </dgm:pt>
    <dgm:pt modelId="{B01869A8-250A-4EF2-B4BD-641BBA54F5FD}" type="pres">
      <dgm:prSet presAssocID="{BE092872-0D8F-4E9B-9BD8-7167B66050A7}" presName="dummyConnPt" presStyleCnt="0"/>
      <dgm:spPr/>
    </dgm:pt>
    <dgm:pt modelId="{FD4045A7-078E-43D4-9102-C5B5612BE91C}" type="pres">
      <dgm:prSet presAssocID="{BE092872-0D8F-4E9B-9BD8-7167B66050A7}" presName="node" presStyleLbl="node1" presStyleIdx="4" presStyleCnt="9">
        <dgm:presLayoutVars>
          <dgm:bulletEnabled val="1"/>
        </dgm:presLayoutVars>
      </dgm:prSet>
      <dgm:spPr/>
      <dgm:t>
        <a:bodyPr/>
        <a:lstStyle/>
        <a:p>
          <a:endParaRPr lang="ru-RU"/>
        </a:p>
      </dgm:t>
    </dgm:pt>
    <dgm:pt modelId="{80DE02D4-42DD-4003-A79D-F80F07FC518D}" type="pres">
      <dgm:prSet presAssocID="{B0FD067E-1D53-47AA-A8B0-97E2E5A90FB4}" presName="sibTrans" presStyleLbl="bgSibTrans2D1" presStyleIdx="4" presStyleCnt="8"/>
      <dgm:spPr/>
      <dgm:t>
        <a:bodyPr/>
        <a:lstStyle/>
        <a:p>
          <a:endParaRPr lang="ru-RU"/>
        </a:p>
      </dgm:t>
    </dgm:pt>
    <dgm:pt modelId="{C1260850-A7EE-4415-AFC4-0657A73BBB92}" type="pres">
      <dgm:prSet presAssocID="{223EA22F-DD97-4C5E-A3CB-04D1C313304E}" presName="compNode" presStyleCnt="0"/>
      <dgm:spPr/>
    </dgm:pt>
    <dgm:pt modelId="{F176BC08-3489-4311-9A8E-B938306120E7}" type="pres">
      <dgm:prSet presAssocID="{223EA22F-DD97-4C5E-A3CB-04D1C313304E}" presName="dummyConnPt" presStyleCnt="0"/>
      <dgm:spPr/>
    </dgm:pt>
    <dgm:pt modelId="{3F7099DE-B0A5-406F-AE4F-AB53D670AC27}" type="pres">
      <dgm:prSet presAssocID="{223EA22F-DD97-4C5E-A3CB-04D1C313304E}" presName="node" presStyleLbl="node1" presStyleIdx="5" presStyleCnt="9">
        <dgm:presLayoutVars>
          <dgm:bulletEnabled val="1"/>
        </dgm:presLayoutVars>
      </dgm:prSet>
      <dgm:spPr/>
      <dgm:t>
        <a:bodyPr/>
        <a:lstStyle/>
        <a:p>
          <a:endParaRPr lang="ru-RU"/>
        </a:p>
      </dgm:t>
    </dgm:pt>
    <dgm:pt modelId="{DF0CB9C8-BA8C-40A4-9378-F414C13B1F68}" type="pres">
      <dgm:prSet presAssocID="{3F728CFF-59D6-470D-86F9-B6BE389806B3}" presName="sibTrans" presStyleLbl="bgSibTrans2D1" presStyleIdx="5" presStyleCnt="8"/>
      <dgm:spPr/>
      <dgm:t>
        <a:bodyPr/>
        <a:lstStyle/>
        <a:p>
          <a:endParaRPr lang="ru-RU"/>
        </a:p>
      </dgm:t>
    </dgm:pt>
    <dgm:pt modelId="{16B0C446-E702-4CE0-BB00-6BC05A9238E4}" type="pres">
      <dgm:prSet presAssocID="{64A51249-AB79-42EA-93CF-46EB379B8F91}" presName="compNode" presStyleCnt="0"/>
      <dgm:spPr/>
    </dgm:pt>
    <dgm:pt modelId="{DA20C363-6084-49B3-ACE9-63A7FFF3806D}" type="pres">
      <dgm:prSet presAssocID="{64A51249-AB79-42EA-93CF-46EB379B8F91}" presName="dummyConnPt" presStyleCnt="0"/>
      <dgm:spPr/>
    </dgm:pt>
    <dgm:pt modelId="{FBB547B0-3247-454B-8B7F-85D4C2F5D4E7}" type="pres">
      <dgm:prSet presAssocID="{64A51249-AB79-42EA-93CF-46EB379B8F91}" presName="node" presStyleLbl="node1" presStyleIdx="6" presStyleCnt="9">
        <dgm:presLayoutVars>
          <dgm:bulletEnabled val="1"/>
        </dgm:presLayoutVars>
      </dgm:prSet>
      <dgm:spPr/>
      <dgm:t>
        <a:bodyPr/>
        <a:lstStyle/>
        <a:p>
          <a:endParaRPr lang="ru-RU"/>
        </a:p>
      </dgm:t>
    </dgm:pt>
    <dgm:pt modelId="{15CEB39D-AA82-4EAC-9DAF-5619526D558E}" type="pres">
      <dgm:prSet presAssocID="{5BC3CED2-CE58-4BA3-8409-48652A2B527C}" presName="sibTrans" presStyleLbl="bgSibTrans2D1" presStyleIdx="6" presStyleCnt="8"/>
      <dgm:spPr/>
      <dgm:t>
        <a:bodyPr/>
        <a:lstStyle/>
        <a:p>
          <a:endParaRPr lang="ru-RU"/>
        </a:p>
      </dgm:t>
    </dgm:pt>
    <dgm:pt modelId="{6AB75181-F3FA-4B09-AEF7-0BFB0959F982}" type="pres">
      <dgm:prSet presAssocID="{A656B6EB-B2B3-4EBD-B32E-8826B330E94A}" presName="compNode" presStyleCnt="0"/>
      <dgm:spPr/>
    </dgm:pt>
    <dgm:pt modelId="{E5E1C81F-0A8A-458E-9724-27C71EC7E60C}" type="pres">
      <dgm:prSet presAssocID="{A656B6EB-B2B3-4EBD-B32E-8826B330E94A}" presName="dummyConnPt" presStyleCnt="0"/>
      <dgm:spPr/>
    </dgm:pt>
    <dgm:pt modelId="{1B381FA6-3A8F-4624-BB8E-438365CD93D0}" type="pres">
      <dgm:prSet presAssocID="{A656B6EB-B2B3-4EBD-B32E-8826B330E94A}" presName="node" presStyleLbl="node1" presStyleIdx="7" presStyleCnt="9">
        <dgm:presLayoutVars>
          <dgm:bulletEnabled val="1"/>
        </dgm:presLayoutVars>
      </dgm:prSet>
      <dgm:spPr/>
      <dgm:t>
        <a:bodyPr/>
        <a:lstStyle/>
        <a:p>
          <a:endParaRPr lang="ru-RU"/>
        </a:p>
      </dgm:t>
    </dgm:pt>
    <dgm:pt modelId="{D38237D0-9B24-4F9D-90BA-1830812D2D8A}" type="pres">
      <dgm:prSet presAssocID="{946B1A8B-29BF-48D2-BDA5-674604EB8D84}" presName="sibTrans" presStyleLbl="bgSibTrans2D1" presStyleIdx="7" presStyleCnt="8"/>
      <dgm:spPr/>
      <dgm:t>
        <a:bodyPr/>
        <a:lstStyle/>
        <a:p>
          <a:endParaRPr lang="ru-RU"/>
        </a:p>
      </dgm:t>
    </dgm:pt>
    <dgm:pt modelId="{4093A041-7A98-4BE6-8B8C-5270BFDA44C0}" type="pres">
      <dgm:prSet presAssocID="{A7BD4917-7496-49D7-9787-907B5628510B}" presName="compNode" presStyleCnt="0"/>
      <dgm:spPr/>
    </dgm:pt>
    <dgm:pt modelId="{7DF2CCDF-E26C-4EDC-853C-F94C624BB5AE}" type="pres">
      <dgm:prSet presAssocID="{A7BD4917-7496-49D7-9787-907B5628510B}" presName="dummyConnPt" presStyleCnt="0"/>
      <dgm:spPr/>
    </dgm:pt>
    <dgm:pt modelId="{87FE82E4-C344-4492-8034-FCBAE420BCDE}" type="pres">
      <dgm:prSet presAssocID="{A7BD4917-7496-49D7-9787-907B5628510B}" presName="node" presStyleLbl="node1" presStyleIdx="8" presStyleCnt="9">
        <dgm:presLayoutVars>
          <dgm:bulletEnabled val="1"/>
        </dgm:presLayoutVars>
      </dgm:prSet>
      <dgm:spPr/>
      <dgm:t>
        <a:bodyPr/>
        <a:lstStyle/>
        <a:p>
          <a:endParaRPr lang="ru-RU"/>
        </a:p>
      </dgm:t>
    </dgm:pt>
  </dgm:ptLst>
  <dgm:cxnLst>
    <dgm:cxn modelId="{AC106EBD-7182-496C-A52E-4DE515930737}" srcId="{1522CFF7-1FAE-4099-9E3C-95EE3F2CC862}" destId="{A7BD4917-7496-49D7-9787-907B5628510B}" srcOrd="8" destOrd="0" parTransId="{3CD10A31-9C70-4329-ABA0-3EFECEF5BDE4}" sibTransId="{74988F4E-BCFF-4261-9BC5-C6646447FE9F}"/>
    <dgm:cxn modelId="{A406D61E-398A-49C5-89BD-CB75EF9F28E7}" type="presOf" srcId="{3F728CFF-59D6-470D-86F9-B6BE389806B3}" destId="{DF0CB9C8-BA8C-40A4-9378-F414C13B1F68}" srcOrd="0" destOrd="0" presId="urn:microsoft.com/office/officeart/2005/8/layout/bProcess4"/>
    <dgm:cxn modelId="{A2B1B260-BE45-456E-800B-F3D9CB8EA9F3}" srcId="{1522CFF7-1FAE-4099-9E3C-95EE3F2CC862}" destId="{223EA22F-DD97-4C5E-A3CB-04D1C313304E}" srcOrd="5" destOrd="0" parTransId="{F1C17627-499B-4792-AB5B-21D6BA29AC37}" sibTransId="{3F728CFF-59D6-470D-86F9-B6BE389806B3}"/>
    <dgm:cxn modelId="{DD698E41-34E2-4462-93AD-6417E17DD193}" type="presOf" srcId="{CBEB9994-0913-4063-99D2-C3481D31DB49}" destId="{C3B341DF-D768-4F2B-9C01-25260D36302F}" srcOrd="0" destOrd="0" presId="urn:microsoft.com/office/officeart/2005/8/layout/bProcess4"/>
    <dgm:cxn modelId="{3C120D80-33F2-4BD7-8E3E-2FBEBDCF6C45}" type="presOf" srcId="{6229B790-6208-46E4-9585-E52BB88EBD56}" destId="{27E69EB1-E22D-4178-A89F-9052C73CF2C3}" srcOrd="0" destOrd="0" presId="urn:microsoft.com/office/officeart/2005/8/layout/bProcess4"/>
    <dgm:cxn modelId="{A747C9D7-BE0F-409C-A6F8-0A2BEE489A2F}" type="presOf" srcId="{BE092872-0D8F-4E9B-9BD8-7167B66050A7}" destId="{FD4045A7-078E-43D4-9102-C5B5612BE91C}" srcOrd="0" destOrd="0" presId="urn:microsoft.com/office/officeart/2005/8/layout/bProcess4"/>
    <dgm:cxn modelId="{E7807353-DE76-423F-AD6B-44939841C431}" type="presOf" srcId="{B0FD067E-1D53-47AA-A8B0-97E2E5A90FB4}" destId="{80DE02D4-42DD-4003-A79D-F80F07FC518D}" srcOrd="0" destOrd="0" presId="urn:microsoft.com/office/officeart/2005/8/layout/bProcess4"/>
    <dgm:cxn modelId="{5EEA08CB-F107-4DFD-8777-EF13AB35B8DC}" srcId="{1522CFF7-1FAE-4099-9E3C-95EE3F2CC862}" destId="{64A51249-AB79-42EA-93CF-46EB379B8F91}" srcOrd="6" destOrd="0" parTransId="{C95F29D9-6CFE-45DB-B188-E74E6772629F}" sibTransId="{5BC3CED2-CE58-4BA3-8409-48652A2B527C}"/>
    <dgm:cxn modelId="{F38AA89E-87D2-4A7C-AA4F-B6B170192DC8}" type="presOf" srcId="{597BD564-CEA2-4409-B1D0-E9BDEE496DED}" destId="{E601DB13-DB8B-404F-AB5B-C97F80F77F5A}" srcOrd="0" destOrd="0" presId="urn:microsoft.com/office/officeart/2005/8/layout/bProcess4"/>
    <dgm:cxn modelId="{6FD60AC4-F7FA-47A6-B496-A12715346F36}" srcId="{1522CFF7-1FAE-4099-9E3C-95EE3F2CC862}" destId="{E14F3F2E-4B55-4738-A95B-CC75A8854E9C}" srcOrd="0" destOrd="0" parTransId="{F1C2D9FB-4A55-440D-B40E-B49965A82ECE}" sibTransId="{6229B790-6208-46E4-9585-E52BB88EBD56}"/>
    <dgm:cxn modelId="{7C90E327-FDB8-42DF-A425-1B4F39D65EF1}" type="presOf" srcId="{DC734409-69FD-4555-B8E3-C87B0CF0BF9D}" destId="{AABD7082-DF3B-4E1A-A16A-7F4D79480F2A}" srcOrd="0" destOrd="0" presId="urn:microsoft.com/office/officeart/2005/8/layout/bProcess4"/>
    <dgm:cxn modelId="{D4FAAB6B-CA85-446F-8FC0-02A6CD4F3DDA}" type="presOf" srcId="{E14F3F2E-4B55-4738-A95B-CC75A8854E9C}" destId="{2556F1F2-A4EA-4E2A-B560-B127280ECD9F}" srcOrd="0" destOrd="0" presId="urn:microsoft.com/office/officeart/2005/8/layout/bProcess4"/>
    <dgm:cxn modelId="{5F92B1C4-D2AF-4B9D-8F80-40DB486E3A4C}" type="presOf" srcId="{223EA22F-DD97-4C5E-A3CB-04D1C313304E}" destId="{3F7099DE-B0A5-406F-AE4F-AB53D670AC27}" srcOrd="0" destOrd="0" presId="urn:microsoft.com/office/officeart/2005/8/layout/bProcess4"/>
    <dgm:cxn modelId="{2149D56B-B6FD-45F9-9BC3-445D2FE38799}" srcId="{1522CFF7-1FAE-4099-9E3C-95EE3F2CC862}" destId="{CBEB9994-0913-4063-99D2-C3481D31DB49}" srcOrd="3" destOrd="0" parTransId="{102DBA7A-E154-4E39-AC2E-179291378937}" sibTransId="{B4ECE9CD-FDA6-4887-8B83-F2D74D380559}"/>
    <dgm:cxn modelId="{21261CE3-9139-4D9C-87A7-87AE7C890815}" srcId="{1522CFF7-1FAE-4099-9E3C-95EE3F2CC862}" destId="{BE092872-0D8F-4E9B-9BD8-7167B66050A7}" srcOrd="4" destOrd="0" parTransId="{2AA9C206-0981-4BB3-9049-B6C0AEA78A81}" sibTransId="{B0FD067E-1D53-47AA-A8B0-97E2E5A90FB4}"/>
    <dgm:cxn modelId="{9767A704-56FD-4E6F-9B80-5FDF0FC191BA}" type="presOf" srcId="{946B1A8B-29BF-48D2-BDA5-674604EB8D84}" destId="{D38237D0-9B24-4F9D-90BA-1830812D2D8A}" srcOrd="0" destOrd="0" presId="urn:microsoft.com/office/officeart/2005/8/layout/bProcess4"/>
    <dgm:cxn modelId="{1AC91F73-7A57-4959-8424-EA1C9658174D}" type="presOf" srcId="{1522CFF7-1FAE-4099-9E3C-95EE3F2CC862}" destId="{CFBC4B11-873D-4CD2-9FF9-B503963029E4}" srcOrd="0" destOrd="0" presId="urn:microsoft.com/office/officeart/2005/8/layout/bProcess4"/>
    <dgm:cxn modelId="{8A3701D3-5B56-4121-ADE0-70FF8D21DBF7}" type="presOf" srcId="{A656B6EB-B2B3-4EBD-B32E-8826B330E94A}" destId="{1B381FA6-3A8F-4624-BB8E-438365CD93D0}" srcOrd="0" destOrd="0" presId="urn:microsoft.com/office/officeart/2005/8/layout/bProcess4"/>
    <dgm:cxn modelId="{9255A70D-C199-4A6D-B850-F1FCCEBCAB5E}" srcId="{1522CFF7-1FAE-4099-9E3C-95EE3F2CC862}" destId="{A656B6EB-B2B3-4EBD-B32E-8826B330E94A}" srcOrd="7" destOrd="0" parTransId="{2B1A12FD-628D-4D79-A476-AFA38C69083A}" sibTransId="{946B1A8B-29BF-48D2-BDA5-674604EB8D84}"/>
    <dgm:cxn modelId="{BE5830F3-0A71-4AC5-A8D0-6B0A0AD92036}" type="presOf" srcId="{5955FDFA-C621-448C-8349-B2D460B1065D}" destId="{537E275D-8752-4596-985B-D2E32266A324}" srcOrd="0" destOrd="0" presId="urn:microsoft.com/office/officeart/2005/8/layout/bProcess4"/>
    <dgm:cxn modelId="{0E65C922-4447-42AB-91D3-AA09D5A6086E}" srcId="{1522CFF7-1FAE-4099-9E3C-95EE3F2CC862}" destId="{D219BB8A-E543-4F37-9083-6D0A50F4E771}" srcOrd="1" destOrd="0" parTransId="{27BD2119-3FB6-4616-9A94-DAB64B82EF03}" sibTransId="{DC734409-69FD-4555-B8E3-C87B0CF0BF9D}"/>
    <dgm:cxn modelId="{63F389BA-97F0-4AE4-AA10-E86B6933BFDF}" type="presOf" srcId="{D219BB8A-E543-4F37-9083-6D0A50F4E771}" destId="{C7D27996-D388-4C9D-8EE2-B638DBF06DE4}" srcOrd="0" destOrd="0" presId="urn:microsoft.com/office/officeart/2005/8/layout/bProcess4"/>
    <dgm:cxn modelId="{24BD6744-3D20-42F5-B4AF-F7955D69A86F}" type="presOf" srcId="{B4ECE9CD-FDA6-4887-8B83-F2D74D380559}" destId="{8F3E2B23-ED76-4918-8334-8AF2206E99F3}" srcOrd="0" destOrd="0" presId="urn:microsoft.com/office/officeart/2005/8/layout/bProcess4"/>
    <dgm:cxn modelId="{05CEBB6E-B132-4528-B9CF-C38FC71BE82A}" type="presOf" srcId="{5BC3CED2-CE58-4BA3-8409-48652A2B527C}" destId="{15CEB39D-AA82-4EAC-9DAF-5619526D558E}" srcOrd="0" destOrd="0" presId="urn:microsoft.com/office/officeart/2005/8/layout/bProcess4"/>
    <dgm:cxn modelId="{52A83FAB-1604-485A-901F-BD0E336FE326}" type="presOf" srcId="{A7BD4917-7496-49D7-9787-907B5628510B}" destId="{87FE82E4-C344-4492-8034-FCBAE420BCDE}" srcOrd="0" destOrd="0" presId="urn:microsoft.com/office/officeart/2005/8/layout/bProcess4"/>
    <dgm:cxn modelId="{6BF43636-9ED6-4F10-BBA0-1B9B7DEE02FB}" type="presOf" srcId="{64A51249-AB79-42EA-93CF-46EB379B8F91}" destId="{FBB547B0-3247-454B-8B7F-85D4C2F5D4E7}" srcOrd="0" destOrd="0" presId="urn:microsoft.com/office/officeart/2005/8/layout/bProcess4"/>
    <dgm:cxn modelId="{A219C770-B507-4BA7-9A8D-C4E6C63DFB01}" srcId="{1522CFF7-1FAE-4099-9E3C-95EE3F2CC862}" destId="{5955FDFA-C621-448C-8349-B2D460B1065D}" srcOrd="2" destOrd="0" parTransId="{1E5F942B-F3AF-4C83-B184-3F284439FDB3}" sibTransId="{597BD564-CEA2-4409-B1D0-E9BDEE496DED}"/>
    <dgm:cxn modelId="{6A2A4A0B-A962-47A6-9619-69C5B3356AF3}" type="presParOf" srcId="{CFBC4B11-873D-4CD2-9FF9-B503963029E4}" destId="{674F941A-3A1B-4FC1-8ECE-05DE79D01FEE}" srcOrd="0" destOrd="0" presId="urn:microsoft.com/office/officeart/2005/8/layout/bProcess4"/>
    <dgm:cxn modelId="{D2CE577A-6502-41D1-9E91-F2BF204A7589}" type="presParOf" srcId="{674F941A-3A1B-4FC1-8ECE-05DE79D01FEE}" destId="{C21C0597-510F-4807-8DF7-97F16BDB9C53}" srcOrd="0" destOrd="0" presId="urn:microsoft.com/office/officeart/2005/8/layout/bProcess4"/>
    <dgm:cxn modelId="{BE82F136-7911-4E42-BE8F-7CB309048776}" type="presParOf" srcId="{674F941A-3A1B-4FC1-8ECE-05DE79D01FEE}" destId="{2556F1F2-A4EA-4E2A-B560-B127280ECD9F}" srcOrd="1" destOrd="0" presId="urn:microsoft.com/office/officeart/2005/8/layout/bProcess4"/>
    <dgm:cxn modelId="{120BACFF-34D0-4157-B012-2C93253E6CAD}" type="presParOf" srcId="{CFBC4B11-873D-4CD2-9FF9-B503963029E4}" destId="{27E69EB1-E22D-4178-A89F-9052C73CF2C3}" srcOrd="1" destOrd="0" presId="urn:microsoft.com/office/officeart/2005/8/layout/bProcess4"/>
    <dgm:cxn modelId="{6B7AA833-55B6-4BFB-BD7D-EA8E89FBA040}" type="presParOf" srcId="{CFBC4B11-873D-4CD2-9FF9-B503963029E4}" destId="{E10B68FD-384B-40B8-9DB9-DED1B57B2093}" srcOrd="2" destOrd="0" presId="urn:microsoft.com/office/officeart/2005/8/layout/bProcess4"/>
    <dgm:cxn modelId="{555B138F-56F5-43F7-A110-5AD8159218D0}" type="presParOf" srcId="{E10B68FD-384B-40B8-9DB9-DED1B57B2093}" destId="{117C9E25-0279-4964-B024-0CF15A1EA126}" srcOrd="0" destOrd="0" presId="urn:microsoft.com/office/officeart/2005/8/layout/bProcess4"/>
    <dgm:cxn modelId="{B6A6D638-4F69-47D7-8234-2659BDA268E4}" type="presParOf" srcId="{E10B68FD-384B-40B8-9DB9-DED1B57B2093}" destId="{C7D27996-D388-4C9D-8EE2-B638DBF06DE4}" srcOrd="1" destOrd="0" presId="urn:microsoft.com/office/officeart/2005/8/layout/bProcess4"/>
    <dgm:cxn modelId="{A1FF68FC-0CC3-4C97-8980-69B800805CCB}" type="presParOf" srcId="{CFBC4B11-873D-4CD2-9FF9-B503963029E4}" destId="{AABD7082-DF3B-4E1A-A16A-7F4D79480F2A}" srcOrd="3" destOrd="0" presId="urn:microsoft.com/office/officeart/2005/8/layout/bProcess4"/>
    <dgm:cxn modelId="{DF06C8E3-0B6B-4EB7-9795-1C5E5C919D52}" type="presParOf" srcId="{CFBC4B11-873D-4CD2-9FF9-B503963029E4}" destId="{4E5630BE-6FC7-492B-9B98-AE61129209CC}" srcOrd="4" destOrd="0" presId="urn:microsoft.com/office/officeart/2005/8/layout/bProcess4"/>
    <dgm:cxn modelId="{E21CF170-E6B2-4E19-8FC0-78AA3AA14841}" type="presParOf" srcId="{4E5630BE-6FC7-492B-9B98-AE61129209CC}" destId="{B9050307-C905-43B0-8A87-4D607B8CC8E5}" srcOrd="0" destOrd="0" presId="urn:microsoft.com/office/officeart/2005/8/layout/bProcess4"/>
    <dgm:cxn modelId="{672D29DB-D308-4AB8-8DF4-1542B62D061B}" type="presParOf" srcId="{4E5630BE-6FC7-492B-9B98-AE61129209CC}" destId="{537E275D-8752-4596-985B-D2E32266A324}" srcOrd="1" destOrd="0" presId="urn:microsoft.com/office/officeart/2005/8/layout/bProcess4"/>
    <dgm:cxn modelId="{38E56002-3BEE-44FB-A611-8B6057D2239C}" type="presParOf" srcId="{CFBC4B11-873D-4CD2-9FF9-B503963029E4}" destId="{E601DB13-DB8B-404F-AB5B-C97F80F77F5A}" srcOrd="5" destOrd="0" presId="urn:microsoft.com/office/officeart/2005/8/layout/bProcess4"/>
    <dgm:cxn modelId="{373022CC-D250-4E2E-9FED-F9382618E6A5}" type="presParOf" srcId="{CFBC4B11-873D-4CD2-9FF9-B503963029E4}" destId="{F77D615F-04D4-4F25-BF0E-D74684212FC9}" srcOrd="6" destOrd="0" presId="urn:microsoft.com/office/officeart/2005/8/layout/bProcess4"/>
    <dgm:cxn modelId="{285D7F4E-8E53-4DC4-8792-226D8ED1A204}" type="presParOf" srcId="{F77D615F-04D4-4F25-BF0E-D74684212FC9}" destId="{6FE9ABF5-C7DF-4D9B-BE5F-40ECB89AF04D}" srcOrd="0" destOrd="0" presId="urn:microsoft.com/office/officeart/2005/8/layout/bProcess4"/>
    <dgm:cxn modelId="{1D320188-55E7-48B5-8D76-68EB27E117E1}" type="presParOf" srcId="{F77D615F-04D4-4F25-BF0E-D74684212FC9}" destId="{C3B341DF-D768-4F2B-9C01-25260D36302F}" srcOrd="1" destOrd="0" presId="urn:microsoft.com/office/officeart/2005/8/layout/bProcess4"/>
    <dgm:cxn modelId="{6E302DF5-F784-4C49-8AFD-45A5816DE457}" type="presParOf" srcId="{CFBC4B11-873D-4CD2-9FF9-B503963029E4}" destId="{8F3E2B23-ED76-4918-8334-8AF2206E99F3}" srcOrd="7" destOrd="0" presId="urn:microsoft.com/office/officeart/2005/8/layout/bProcess4"/>
    <dgm:cxn modelId="{559E2B5B-0B80-4482-86EA-978D1C1D9326}" type="presParOf" srcId="{CFBC4B11-873D-4CD2-9FF9-B503963029E4}" destId="{EE2BDB1A-CC3B-4515-8D38-63C869E63ECC}" srcOrd="8" destOrd="0" presId="urn:microsoft.com/office/officeart/2005/8/layout/bProcess4"/>
    <dgm:cxn modelId="{9BD73E51-DB12-4277-BB42-B81FC6B9B1F7}" type="presParOf" srcId="{EE2BDB1A-CC3B-4515-8D38-63C869E63ECC}" destId="{B01869A8-250A-4EF2-B4BD-641BBA54F5FD}" srcOrd="0" destOrd="0" presId="urn:microsoft.com/office/officeart/2005/8/layout/bProcess4"/>
    <dgm:cxn modelId="{9CF507DF-D3E5-46D6-9997-B2BEAA15C081}" type="presParOf" srcId="{EE2BDB1A-CC3B-4515-8D38-63C869E63ECC}" destId="{FD4045A7-078E-43D4-9102-C5B5612BE91C}" srcOrd="1" destOrd="0" presId="urn:microsoft.com/office/officeart/2005/8/layout/bProcess4"/>
    <dgm:cxn modelId="{F87AB1C1-DF4C-4D1B-8472-85B89C342DF6}" type="presParOf" srcId="{CFBC4B11-873D-4CD2-9FF9-B503963029E4}" destId="{80DE02D4-42DD-4003-A79D-F80F07FC518D}" srcOrd="9" destOrd="0" presId="urn:microsoft.com/office/officeart/2005/8/layout/bProcess4"/>
    <dgm:cxn modelId="{72DE0BC7-82C0-4CAF-880A-91F97BBDA3C8}" type="presParOf" srcId="{CFBC4B11-873D-4CD2-9FF9-B503963029E4}" destId="{C1260850-A7EE-4415-AFC4-0657A73BBB92}" srcOrd="10" destOrd="0" presId="urn:microsoft.com/office/officeart/2005/8/layout/bProcess4"/>
    <dgm:cxn modelId="{5F612D18-9DF5-4E35-86BC-05BFD77A018D}" type="presParOf" srcId="{C1260850-A7EE-4415-AFC4-0657A73BBB92}" destId="{F176BC08-3489-4311-9A8E-B938306120E7}" srcOrd="0" destOrd="0" presId="urn:microsoft.com/office/officeart/2005/8/layout/bProcess4"/>
    <dgm:cxn modelId="{D4026109-2F57-4EB5-9094-AA7F438E4D1C}" type="presParOf" srcId="{C1260850-A7EE-4415-AFC4-0657A73BBB92}" destId="{3F7099DE-B0A5-406F-AE4F-AB53D670AC27}" srcOrd="1" destOrd="0" presId="urn:microsoft.com/office/officeart/2005/8/layout/bProcess4"/>
    <dgm:cxn modelId="{BDD9B699-9778-485A-9116-A5DAEED506A7}" type="presParOf" srcId="{CFBC4B11-873D-4CD2-9FF9-B503963029E4}" destId="{DF0CB9C8-BA8C-40A4-9378-F414C13B1F68}" srcOrd="11" destOrd="0" presId="urn:microsoft.com/office/officeart/2005/8/layout/bProcess4"/>
    <dgm:cxn modelId="{19EA123E-0A60-4A10-8BC0-008553034B2F}" type="presParOf" srcId="{CFBC4B11-873D-4CD2-9FF9-B503963029E4}" destId="{16B0C446-E702-4CE0-BB00-6BC05A9238E4}" srcOrd="12" destOrd="0" presId="urn:microsoft.com/office/officeart/2005/8/layout/bProcess4"/>
    <dgm:cxn modelId="{B10C9E41-F075-46E2-8CDA-BEC7E34ADA7F}" type="presParOf" srcId="{16B0C446-E702-4CE0-BB00-6BC05A9238E4}" destId="{DA20C363-6084-49B3-ACE9-63A7FFF3806D}" srcOrd="0" destOrd="0" presId="urn:microsoft.com/office/officeart/2005/8/layout/bProcess4"/>
    <dgm:cxn modelId="{073A9205-9E02-49A2-8E4F-F3A2A6EE74E8}" type="presParOf" srcId="{16B0C446-E702-4CE0-BB00-6BC05A9238E4}" destId="{FBB547B0-3247-454B-8B7F-85D4C2F5D4E7}" srcOrd="1" destOrd="0" presId="urn:microsoft.com/office/officeart/2005/8/layout/bProcess4"/>
    <dgm:cxn modelId="{20965956-7D4B-4484-BB08-659533C1C2D9}" type="presParOf" srcId="{CFBC4B11-873D-4CD2-9FF9-B503963029E4}" destId="{15CEB39D-AA82-4EAC-9DAF-5619526D558E}" srcOrd="13" destOrd="0" presId="urn:microsoft.com/office/officeart/2005/8/layout/bProcess4"/>
    <dgm:cxn modelId="{63BFC01C-913A-4A82-9E76-E3E280CE332E}" type="presParOf" srcId="{CFBC4B11-873D-4CD2-9FF9-B503963029E4}" destId="{6AB75181-F3FA-4B09-AEF7-0BFB0959F982}" srcOrd="14" destOrd="0" presId="urn:microsoft.com/office/officeart/2005/8/layout/bProcess4"/>
    <dgm:cxn modelId="{09F6BC28-B12A-4F7F-AF07-0857422202B1}" type="presParOf" srcId="{6AB75181-F3FA-4B09-AEF7-0BFB0959F982}" destId="{E5E1C81F-0A8A-458E-9724-27C71EC7E60C}" srcOrd="0" destOrd="0" presId="urn:microsoft.com/office/officeart/2005/8/layout/bProcess4"/>
    <dgm:cxn modelId="{E6EF162E-7807-4B8B-928E-A2FD0E876BF2}" type="presParOf" srcId="{6AB75181-F3FA-4B09-AEF7-0BFB0959F982}" destId="{1B381FA6-3A8F-4624-BB8E-438365CD93D0}" srcOrd="1" destOrd="0" presId="urn:microsoft.com/office/officeart/2005/8/layout/bProcess4"/>
    <dgm:cxn modelId="{98F2C322-B18C-4C8A-BF0A-BF6ED891FF7F}" type="presParOf" srcId="{CFBC4B11-873D-4CD2-9FF9-B503963029E4}" destId="{D38237D0-9B24-4F9D-90BA-1830812D2D8A}" srcOrd="15" destOrd="0" presId="urn:microsoft.com/office/officeart/2005/8/layout/bProcess4"/>
    <dgm:cxn modelId="{183BE487-E413-43C3-8358-B52697378DF3}" type="presParOf" srcId="{CFBC4B11-873D-4CD2-9FF9-B503963029E4}" destId="{4093A041-7A98-4BE6-8B8C-5270BFDA44C0}" srcOrd="16" destOrd="0" presId="urn:microsoft.com/office/officeart/2005/8/layout/bProcess4"/>
    <dgm:cxn modelId="{241009B4-F96F-4B45-A304-A016E27B4F29}" type="presParOf" srcId="{4093A041-7A98-4BE6-8B8C-5270BFDA44C0}" destId="{7DF2CCDF-E26C-4EDC-853C-F94C624BB5AE}" srcOrd="0" destOrd="0" presId="urn:microsoft.com/office/officeart/2005/8/layout/bProcess4"/>
    <dgm:cxn modelId="{D6180D76-98F6-48E7-A790-EDA746F5C296}" type="presParOf" srcId="{4093A041-7A98-4BE6-8B8C-5270BFDA44C0}" destId="{87FE82E4-C344-4492-8034-FCBAE420BCDE}" srcOrd="1" destOrd="0" presId="urn:microsoft.com/office/officeart/2005/8/layout/bProcess4"/>
  </dgm:cxnLst>
  <dgm:bg>
    <a:noFill/>
  </dgm:bg>
  <dgm:whole>
    <a:ln w="9525" cap="flat" cmpd="sng" algn="ctr">
      <a:noFill/>
      <a:prstDash val="solid"/>
      <a:round/>
      <a:headEnd type="none" w="med" len="med"/>
      <a:tailEnd type="none" w="med" len="med"/>
    </a:ln>
  </dgm:whole>
  <dgm:extLst>
    <a:ext uri="http://schemas.microsoft.com/office/drawing/2008/diagram">
      <dsp:dataModelExt xmlns:dsp="http://schemas.microsoft.com/office/drawing/2008/diagram" xmlns=""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DEEE582-A747-4BC4-8CA3-6FE5D8ABD5E3}" type="doc">
      <dgm:prSet loTypeId="urn:microsoft.com/office/officeart/2005/8/layout/hierarchy1" loCatId="hierarchy" qsTypeId="urn:microsoft.com/office/officeart/2005/8/quickstyle/simple5" qsCatId="simple" csTypeId="urn:microsoft.com/office/officeart/2005/8/colors/accent1_2" csCatId="accent1" phldr="1"/>
      <dgm:spPr/>
      <dgm:t>
        <a:bodyPr/>
        <a:lstStyle/>
        <a:p>
          <a:endParaRPr lang="ru-RU"/>
        </a:p>
      </dgm:t>
    </dgm:pt>
    <dgm:pt modelId="{4CE12CF8-3855-4BAF-9AD3-C82C54CD71E9}">
      <dgm:prSet phldrT="[Текст]"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2700000" scaled="1"/>
          <a:tileRect/>
        </a:gradFill>
      </dgm:spPr>
      <dgm:t>
        <a:bodyPr/>
        <a:lstStyle/>
        <a:p>
          <a:r>
            <a:rPr lang="ru-RU" sz="2000" b="1" dirty="0" smtClean="0">
              <a:latin typeface="Book Antiqua" pitchFamily="18" charset="0"/>
            </a:rPr>
            <a:t>Источники финансирования дефицита бюджета района</a:t>
          </a:r>
          <a:endParaRPr lang="ru-RU" sz="2000" b="1" dirty="0">
            <a:latin typeface="Book Antiqua" pitchFamily="18" charset="0"/>
          </a:endParaRPr>
        </a:p>
      </dgm:t>
    </dgm:pt>
    <dgm:pt modelId="{DD4DF22C-D730-40D7-A64C-7085F04EE03D}" type="parTrans" cxnId="{2FBF9693-12DD-4028-B1E6-94CC001A9FFC}">
      <dgm:prSet/>
      <dgm:spPr/>
      <dgm:t>
        <a:bodyPr/>
        <a:lstStyle/>
        <a:p>
          <a:endParaRPr lang="ru-RU"/>
        </a:p>
      </dgm:t>
    </dgm:pt>
    <dgm:pt modelId="{EE05D184-2F4A-4A19-9D55-59FA6BAA3357}" type="sibTrans" cxnId="{2FBF9693-12DD-4028-B1E6-94CC001A9FFC}">
      <dgm:prSet/>
      <dgm:spPr/>
      <dgm:t>
        <a:bodyPr/>
        <a:lstStyle/>
        <a:p>
          <a:endParaRPr lang="ru-RU"/>
        </a:p>
      </dgm:t>
    </dgm:pt>
    <dgm:pt modelId="{7ADBBAC8-8652-4BF8-9C62-389165BDCFDA}">
      <dgm:prSet phldrT="[Текст]"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Муниципальные займы путем выпуска ценных бумаг</a:t>
          </a:r>
          <a:endParaRPr lang="ru-RU" sz="1800" dirty="0">
            <a:latin typeface="Book Antiqua" pitchFamily="18" charset="0"/>
          </a:endParaRPr>
        </a:p>
      </dgm:t>
    </dgm:pt>
    <dgm:pt modelId="{43C3B665-44A8-433C-88CA-AF83DD1C71C9}" type="parTrans" cxnId="{C8A1F8D3-FD55-41FB-BC87-AF1A05CC4D7C}">
      <dgm:prSet/>
      <dgm:spPr>
        <a:ln>
          <a:solidFill>
            <a:srgbClr val="008000"/>
          </a:solidFill>
        </a:ln>
      </dgm:spPr>
      <dgm:t>
        <a:bodyPr/>
        <a:lstStyle/>
        <a:p>
          <a:endParaRPr lang="ru-RU"/>
        </a:p>
      </dgm:t>
    </dgm:pt>
    <dgm:pt modelId="{121CEF7E-A279-4061-9A36-A186F65BBB4D}" type="sibTrans" cxnId="{C8A1F8D3-FD55-41FB-BC87-AF1A05CC4D7C}">
      <dgm:prSet/>
      <dgm:spPr/>
      <dgm:t>
        <a:bodyPr/>
        <a:lstStyle/>
        <a:p>
          <a:endParaRPr lang="ru-RU"/>
        </a:p>
      </dgm:t>
    </dgm:pt>
    <dgm:pt modelId="{45158426-7332-49F9-8D98-22FC36567507}">
      <dgm:prSet phldrT="[Текст]"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Бюджетные кредиты от других бюджетов</a:t>
          </a:r>
          <a:endParaRPr lang="ru-RU" sz="1800" dirty="0">
            <a:latin typeface="Book Antiqua" pitchFamily="18" charset="0"/>
          </a:endParaRPr>
        </a:p>
      </dgm:t>
    </dgm:pt>
    <dgm:pt modelId="{DBDCF10D-687E-4126-8F81-71BE901B744D}" type="parTrans" cxnId="{FB8BE048-EBB9-4D29-9E0F-84D7134BA91B}">
      <dgm:prSet/>
      <dgm:spPr/>
      <dgm:t>
        <a:bodyPr/>
        <a:lstStyle/>
        <a:p>
          <a:endParaRPr lang="ru-RU"/>
        </a:p>
      </dgm:t>
    </dgm:pt>
    <dgm:pt modelId="{BEEE1EB9-601F-470C-89E7-B41CAB1AE878}" type="sibTrans" cxnId="{FB8BE048-EBB9-4D29-9E0F-84D7134BA91B}">
      <dgm:prSet/>
      <dgm:spPr/>
      <dgm:t>
        <a:bodyPr/>
        <a:lstStyle/>
        <a:p>
          <a:endParaRPr lang="ru-RU"/>
        </a:p>
      </dgm:t>
    </dgm:pt>
    <dgm:pt modelId="{2423BDBD-032F-415B-925E-232C48B18643}">
      <dgm:prSet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Кредиты кредитных организаций</a:t>
          </a:r>
          <a:endParaRPr lang="ru-RU" sz="1800" dirty="0">
            <a:latin typeface="Book Antiqua" pitchFamily="18" charset="0"/>
          </a:endParaRPr>
        </a:p>
      </dgm:t>
    </dgm:pt>
    <dgm:pt modelId="{DC89E0A6-0BA4-446A-92EE-102C0C4FC97B}" type="parTrans" cxnId="{7CDDE366-9786-4F04-B02A-DBF48BD19DF2}">
      <dgm:prSet/>
      <dgm:spPr/>
      <dgm:t>
        <a:bodyPr/>
        <a:lstStyle/>
        <a:p>
          <a:endParaRPr lang="ru-RU"/>
        </a:p>
      </dgm:t>
    </dgm:pt>
    <dgm:pt modelId="{DC1DDAAC-C7B8-4B7C-B281-6AE5AE46912F}" type="sibTrans" cxnId="{7CDDE366-9786-4F04-B02A-DBF48BD19DF2}">
      <dgm:prSet/>
      <dgm:spPr/>
      <dgm:t>
        <a:bodyPr/>
        <a:lstStyle/>
        <a:p>
          <a:endParaRPr lang="ru-RU"/>
        </a:p>
      </dgm:t>
    </dgm:pt>
    <dgm:pt modelId="{F361F448-F39F-4BFD-84DB-7B8AFE965198}">
      <dgm:prSet custT="1"/>
      <dgm:spPr>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dgm:spPr>
      <dgm:t>
        <a:bodyPr/>
        <a:lstStyle/>
        <a:p>
          <a:r>
            <a:rPr lang="ru-RU" sz="1800" dirty="0" smtClean="0">
              <a:latin typeface="Book Antiqua" pitchFamily="18" charset="0"/>
            </a:rPr>
            <a:t>Изменение остатков средств на счетах бюджета</a:t>
          </a:r>
          <a:endParaRPr lang="ru-RU" sz="1800" dirty="0">
            <a:latin typeface="Book Antiqua" pitchFamily="18" charset="0"/>
          </a:endParaRPr>
        </a:p>
      </dgm:t>
    </dgm:pt>
    <dgm:pt modelId="{B2653C99-419F-4177-B20A-CF54DCB4FA37}" type="parTrans" cxnId="{F1993DF2-C099-4D24-9705-2B56C2340280}">
      <dgm:prSet/>
      <dgm:spPr>
        <a:ln>
          <a:solidFill>
            <a:srgbClr val="008000"/>
          </a:solidFill>
        </a:ln>
      </dgm:spPr>
      <dgm:t>
        <a:bodyPr/>
        <a:lstStyle/>
        <a:p>
          <a:endParaRPr lang="ru-RU"/>
        </a:p>
      </dgm:t>
    </dgm:pt>
    <dgm:pt modelId="{69A35185-2BC7-4412-89F4-E2502FA2194A}" type="sibTrans" cxnId="{F1993DF2-C099-4D24-9705-2B56C2340280}">
      <dgm:prSet/>
      <dgm:spPr/>
      <dgm:t>
        <a:bodyPr/>
        <a:lstStyle/>
        <a:p>
          <a:endParaRPr lang="ru-RU"/>
        </a:p>
      </dgm:t>
    </dgm:pt>
    <dgm:pt modelId="{581C7A87-AA2E-4630-A2F5-93135E0A51E5}" type="pres">
      <dgm:prSet presAssocID="{EDEEE582-A747-4BC4-8CA3-6FE5D8ABD5E3}" presName="hierChild1" presStyleCnt="0">
        <dgm:presLayoutVars>
          <dgm:chPref val="1"/>
          <dgm:dir/>
          <dgm:animOne val="branch"/>
          <dgm:animLvl val="lvl"/>
          <dgm:resizeHandles/>
        </dgm:presLayoutVars>
      </dgm:prSet>
      <dgm:spPr/>
      <dgm:t>
        <a:bodyPr/>
        <a:lstStyle/>
        <a:p>
          <a:endParaRPr lang="ru-RU"/>
        </a:p>
      </dgm:t>
    </dgm:pt>
    <dgm:pt modelId="{888EAD33-1F6C-46A1-B686-51A2EAD8C629}" type="pres">
      <dgm:prSet presAssocID="{4CE12CF8-3855-4BAF-9AD3-C82C54CD71E9}" presName="hierRoot1" presStyleCnt="0"/>
      <dgm:spPr/>
    </dgm:pt>
    <dgm:pt modelId="{5F3C9E0E-4251-4C85-85DC-9A17FDE39C45}" type="pres">
      <dgm:prSet presAssocID="{4CE12CF8-3855-4BAF-9AD3-C82C54CD71E9}" presName="composite" presStyleCnt="0"/>
      <dgm:spPr/>
    </dgm:pt>
    <dgm:pt modelId="{A62991EE-3C95-433A-9FB5-BF1582C52170}" type="pres">
      <dgm:prSet presAssocID="{4CE12CF8-3855-4BAF-9AD3-C82C54CD71E9}" presName="background" presStyleLbl="node0" presStyleIdx="0" presStyleCnt="1"/>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8264CA85-A230-4816-BE77-A85E8CA91020}" type="pres">
      <dgm:prSet presAssocID="{4CE12CF8-3855-4BAF-9AD3-C82C54CD71E9}" presName="text" presStyleLbl="fgAcc0" presStyleIdx="0" presStyleCnt="1" custScaleX="287675" custScaleY="83968">
        <dgm:presLayoutVars>
          <dgm:chPref val="3"/>
        </dgm:presLayoutVars>
      </dgm:prSet>
      <dgm:spPr/>
      <dgm:t>
        <a:bodyPr/>
        <a:lstStyle/>
        <a:p>
          <a:endParaRPr lang="ru-RU"/>
        </a:p>
      </dgm:t>
    </dgm:pt>
    <dgm:pt modelId="{84121856-00F4-4676-9292-B3B265D914E1}" type="pres">
      <dgm:prSet presAssocID="{4CE12CF8-3855-4BAF-9AD3-C82C54CD71E9}" presName="hierChild2" presStyleCnt="0"/>
      <dgm:spPr/>
    </dgm:pt>
    <dgm:pt modelId="{4E98CD35-2B8E-45FE-9DBD-91358EAC7DBE}" type="pres">
      <dgm:prSet presAssocID="{43C3B665-44A8-433C-88CA-AF83DD1C71C9}" presName="Name10" presStyleLbl="parChTrans1D2" presStyleIdx="0" presStyleCnt="4"/>
      <dgm:spPr/>
      <dgm:t>
        <a:bodyPr/>
        <a:lstStyle/>
        <a:p>
          <a:endParaRPr lang="ru-RU"/>
        </a:p>
      </dgm:t>
    </dgm:pt>
    <dgm:pt modelId="{C5B6F883-D9A6-478F-A100-1081B4B5C861}" type="pres">
      <dgm:prSet presAssocID="{7ADBBAC8-8652-4BF8-9C62-389165BDCFDA}" presName="hierRoot2" presStyleCnt="0"/>
      <dgm:spPr/>
    </dgm:pt>
    <dgm:pt modelId="{D874B27C-62DB-4BD3-908E-196E01B73152}" type="pres">
      <dgm:prSet presAssocID="{7ADBBAC8-8652-4BF8-9C62-389165BDCFDA}" presName="composite2" presStyleCnt="0"/>
      <dgm:spPr/>
    </dgm:pt>
    <dgm:pt modelId="{C2A688C8-81C0-45A8-8F64-EB168A993200}" type="pres">
      <dgm:prSet presAssocID="{7ADBBAC8-8652-4BF8-9C62-389165BDCFDA}" presName="background2" presStyleLbl="node2" presStyleIdx="0"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DBC8DD1F-FC31-4F63-BA99-E1E3BAE1F1E6}" type="pres">
      <dgm:prSet presAssocID="{7ADBBAC8-8652-4BF8-9C62-389165BDCFDA}" presName="text2" presStyleLbl="fgAcc2" presStyleIdx="0" presStyleCnt="4" custScaleY="141144">
        <dgm:presLayoutVars>
          <dgm:chPref val="3"/>
        </dgm:presLayoutVars>
      </dgm:prSet>
      <dgm:spPr/>
      <dgm:t>
        <a:bodyPr/>
        <a:lstStyle/>
        <a:p>
          <a:endParaRPr lang="ru-RU"/>
        </a:p>
      </dgm:t>
    </dgm:pt>
    <dgm:pt modelId="{8E6B5B65-2F65-4C9A-B670-830CD08BDE62}" type="pres">
      <dgm:prSet presAssocID="{7ADBBAC8-8652-4BF8-9C62-389165BDCFDA}" presName="hierChild3" presStyleCnt="0"/>
      <dgm:spPr/>
    </dgm:pt>
    <dgm:pt modelId="{995C5E4B-30C6-4340-AFEE-35D8013109E8}" type="pres">
      <dgm:prSet presAssocID="{DBDCF10D-687E-4126-8F81-71BE901B744D}" presName="Name10" presStyleLbl="parChTrans1D2" presStyleIdx="1" presStyleCnt="4"/>
      <dgm:spPr/>
      <dgm:t>
        <a:bodyPr/>
        <a:lstStyle/>
        <a:p>
          <a:endParaRPr lang="ru-RU"/>
        </a:p>
      </dgm:t>
    </dgm:pt>
    <dgm:pt modelId="{823FF785-26A0-4B4D-8C1A-4D2EC449F9AB}" type="pres">
      <dgm:prSet presAssocID="{45158426-7332-49F9-8D98-22FC36567507}" presName="hierRoot2" presStyleCnt="0"/>
      <dgm:spPr/>
    </dgm:pt>
    <dgm:pt modelId="{60F3B9A6-5637-4B3E-AF2F-B46D3EA31342}" type="pres">
      <dgm:prSet presAssocID="{45158426-7332-49F9-8D98-22FC36567507}" presName="composite2" presStyleCnt="0"/>
      <dgm:spPr/>
    </dgm:pt>
    <dgm:pt modelId="{F8F6B5AE-F04A-4EA3-9B05-E85FC9A1111E}" type="pres">
      <dgm:prSet presAssocID="{45158426-7332-49F9-8D98-22FC36567507}" presName="background2" presStyleLbl="node2" presStyleIdx="1"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553E935A-3DC4-499E-A1DF-94F608605169}" type="pres">
      <dgm:prSet presAssocID="{45158426-7332-49F9-8D98-22FC36567507}" presName="text2" presStyleLbl="fgAcc2" presStyleIdx="1" presStyleCnt="4" custScaleY="141144">
        <dgm:presLayoutVars>
          <dgm:chPref val="3"/>
        </dgm:presLayoutVars>
      </dgm:prSet>
      <dgm:spPr/>
      <dgm:t>
        <a:bodyPr/>
        <a:lstStyle/>
        <a:p>
          <a:endParaRPr lang="ru-RU"/>
        </a:p>
      </dgm:t>
    </dgm:pt>
    <dgm:pt modelId="{7C23FDF3-14C6-4061-9767-280BBC46B472}" type="pres">
      <dgm:prSet presAssocID="{45158426-7332-49F9-8D98-22FC36567507}" presName="hierChild3" presStyleCnt="0"/>
      <dgm:spPr/>
    </dgm:pt>
    <dgm:pt modelId="{DD9C2BB2-324B-49C3-9782-E518402E7200}" type="pres">
      <dgm:prSet presAssocID="{DC89E0A6-0BA4-446A-92EE-102C0C4FC97B}" presName="Name10" presStyleLbl="parChTrans1D2" presStyleIdx="2" presStyleCnt="4"/>
      <dgm:spPr/>
      <dgm:t>
        <a:bodyPr/>
        <a:lstStyle/>
        <a:p>
          <a:endParaRPr lang="ru-RU"/>
        </a:p>
      </dgm:t>
    </dgm:pt>
    <dgm:pt modelId="{BCECB31D-29DA-4DD9-ABC2-385440C67012}" type="pres">
      <dgm:prSet presAssocID="{2423BDBD-032F-415B-925E-232C48B18643}" presName="hierRoot2" presStyleCnt="0"/>
      <dgm:spPr/>
    </dgm:pt>
    <dgm:pt modelId="{9B2306EA-A71F-4F5D-8500-3926F1E0DA1E}" type="pres">
      <dgm:prSet presAssocID="{2423BDBD-032F-415B-925E-232C48B18643}" presName="composite2" presStyleCnt="0"/>
      <dgm:spPr/>
    </dgm:pt>
    <dgm:pt modelId="{144DDBE8-4D64-4EF2-865E-68FB9145B966}" type="pres">
      <dgm:prSet presAssocID="{2423BDBD-032F-415B-925E-232C48B18643}" presName="background2" presStyleLbl="node2" presStyleIdx="2"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A2BF4968-96BF-4E2E-88F3-5A823C0D2A3E}" type="pres">
      <dgm:prSet presAssocID="{2423BDBD-032F-415B-925E-232C48B18643}" presName="text2" presStyleLbl="fgAcc2" presStyleIdx="2" presStyleCnt="4" custScaleY="141144">
        <dgm:presLayoutVars>
          <dgm:chPref val="3"/>
        </dgm:presLayoutVars>
      </dgm:prSet>
      <dgm:spPr/>
      <dgm:t>
        <a:bodyPr/>
        <a:lstStyle/>
        <a:p>
          <a:endParaRPr lang="ru-RU"/>
        </a:p>
      </dgm:t>
    </dgm:pt>
    <dgm:pt modelId="{8B68B770-46C3-457D-B9AD-1A6C0F217209}" type="pres">
      <dgm:prSet presAssocID="{2423BDBD-032F-415B-925E-232C48B18643}" presName="hierChild3" presStyleCnt="0"/>
      <dgm:spPr/>
    </dgm:pt>
    <dgm:pt modelId="{257A4E65-A9CE-46B5-BDEA-54DAC89DB9AE}" type="pres">
      <dgm:prSet presAssocID="{B2653C99-419F-4177-B20A-CF54DCB4FA37}" presName="Name10" presStyleLbl="parChTrans1D2" presStyleIdx="3" presStyleCnt="4"/>
      <dgm:spPr/>
      <dgm:t>
        <a:bodyPr/>
        <a:lstStyle/>
        <a:p>
          <a:endParaRPr lang="ru-RU"/>
        </a:p>
      </dgm:t>
    </dgm:pt>
    <dgm:pt modelId="{7235747C-C2D5-4D21-96E5-EAE125B72389}" type="pres">
      <dgm:prSet presAssocID="{F361F448-F39F-4BFD-84DB-7B8AFE965198}" presName="hierRoot2" presStyleCnt="0"/>
      <dgm:spPr/>
    </dgm:pt>
    <dgm:pt modelId="{2E1AF3FB-4FF7-4522-BEA4-58ECAA0FC1F9}" type="pres">
      <dgm:prSet presAssocID="{F361F448-F39F-4BFD-84DB-7B8AFE965198}" presName="composite2" presStyleCnt="0"/>
      <dgm:spPr/>
    </dgm:pt>
    <dgm:pt modelId="{05FAE529-C6EB-4300-8B1B-9FEB3432CC55}" type="pres">
      <dgm:prSet presAssocID="{F361F448-F39F-4BFD-84DB-7B8AFE965198}" presName="background2" presStyleLbl="node2" presStyleIdx="3" presStyleCnt="4"/>
      <dgm:spPr>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dgm:spPr>
    </dgm:pt>
    <dgm:pt modelId="{55C1F176-8B35-4D99-89AE-1B0A7C68BAA3}" type="pres">
      <dgm:prSet presAssocID="{F361F448-F39F-4BFD-84DB-7B8AFE965198}" presName="text2" presStyleLbl="fgAcc2" presStyleIdx="3" presStyleCnt="4" custScaleY="145860">
        <dgm:presLayoutVars>
          <dgm:chPref val="3"/>
        </dgm:presLayoutVars>
      </dgm:prSet>
      <dgm:spPr/>
      <dgm:t>
        <a:bodyPr/>
        <a:lstStyle/>
        <a:p>
          <a:endParaRPr lang="ru-RU"/>
        </a:p>
      </dgm:t>
    </dgm:pt>
    <dgm:pt modelId="{C688214D-2473-4968-A726-B325CB9CFD0A}" type="pres">
      <dgm:prSet presAssocID="{F361F448-F39F-4BFD-84DB-7B8AFE965198}" presName="hierChild3" presStyleCnt="0"/>
      <dgm:spPr/>
    </dgm:pt>
  </dgm:ptLst>
  <dgm:cxnLst>
    <dgm:cxn modelId="{F1993DF2-C099-4D24-9705-2B56C2340280}" srcId="{4CE12CF8-3855-4BAF-9AD3-C82C54CD71E9}" destId="{F361F448-F39F-4BFD-84DB-7B8AFE965198}" srcOrd="3" destOrd="0" parTransId="{B2653C99-419F-4177-B20A-CF54DCB4FA37}" sibTransId="{69A35185-2BC7-4412-89F4-E2502FA2194A}"/>
    <dgm:cxn modelId="{B2B5C887-41D2-4D66-8AF4-A6DC8BBA3D20}" type="presOf" srcId="{43C3B665-44A8-433C-88CA-AF83DD1C71C9}" destId="{4E98CD35-2B8E-45FE-9DBD-91358EAC7DBE}" srcOrd="0" destOrd="0" presId="urn:microsoft.com/office/officeart/2005/8/layout/hierarchy1"/>
    <dgm:cxn modelId="{75863D43-8940-47F8-BA29-4BA63395851A}" type="presOf" srcId="{F361F448-F39F-4BFD-84DB-7B8AFE965198}" destId="{55C1F176-8B35-4D99-89AE-1B0A7C68BAA3}" srcOrd="0" destOrd="0" presId="urn:microsoft.com/office/officeart/2005/8/layout/hierarchy1"/>
    <dgm:cxn modelId="{AAA89C27-F35E-44CB-97E0-8790EE1D78A9}" type="presOf" srcId="{DBDCF10D-687E-4126-8F81-71BE901B744D}" destId="{995C5E4B-30C6-4340-AFEE-35D8013109E8}" srcOrd="0" destOrd="0" presId="urn:microsoft.com/office/officeart/2005/8/layout/hierarchy1"/>
    <dgm:cxn modelId="{7CDDE366-9786-4F04-B02A-DBF48BD19DF2}" srcId="{4CE12CF8-3855-4BAF-9AD3-C82C54CD71E9}" destId="{2423BDBD-032F-415B-925E-232C48B18643}" srcOrd="2" destOrd="0" parTransId="{DC89E0A6-0BA4-446A-92EE-102C0C4FC97B}" sibTransId="{DC1DDAAC-C7B8-4B7C-B281-6AE5AE46912F}"/>
    <dgm:cxn modelId="{01C0CA0E-802C-44CC-A947-C9C80B9EC215}" type="presOf" srcId="{DC89E0A6-0BA4-446A-92EE-102C0C4FC97B}" destId="{DD9C2BB2-324B-49C3-9782-E518402E7200}" srcOrd="0" destOrd="0" presId="urn:microsoft.com/office/officeart/2005/8/layout/hierarchy1"/>
    <dgm:cxn modelId="{1CCC342E-D513-4170-901C-64ACAD850641}" type="presOf" srcId="{4CE12CF8-3855-4BAF-9AD3-C82C54CD71E9}" destId="{8264CA85-A230-4816-BE77-A85E8CA91020}" srcOrd="0" destOrd="0" presId="urn:microsoft.com/office/officeart/2005/8/layout/hierarchy1"/>
    <dgm:cxn modelId="{C8A1F8D3-FD55-41FB-BC87-AF1A05CC4D7C}" srcId="{4CE12CF8-3855-4BAF-9AD3-C82C54CD71E9}" destId="{7ADBBAC8-8652-4BF8-9C62-389165BDCFDA}" srcOrd="0" destOrd="0" parTransId="{43C3B665-44A8-433C-88CA-AF83DD1C71C9}" sibTransId="{121CEF7E-A279-4061-9A36-A186F65BBB4D}"/>
    <dgm:cxn modelId="{2FBF9693-12DD-4028-B1E6-94CC001A9FFC}" srcId="{EDEEE582-A747-4BC4-8CA3-6FE5D8ABD5E3}" destId="{4CE12CF8-3855-4BAF-9AD3-C82C54CD71E9}" srcOrd="0" destOrd="0" parTransId="{DD4DF22C-D730-40D7-A64C-7085F04EE03D}" sibTransId="{EE05D184-2F4A-4A19-9D55-59FA6BAA3357}"/>
    <dgm:cxn modelId="{FB8BE048-EBB9-4D29-9E0F-84D7134BA91B}" srcId="{4CE12CF8-3855-4BAF-9AD3-C82C54CD71E9}" destId="{45158426-7332-49F9-8D98-22FC36567507}" srcOrd="1" destOrd="0" parTransId="{DBDCF10D-687E-4126-8F81-71BE901B744D}" sibTransId="{BEEE1EB9-601F-470C-89E7-B41CAB1AE878}"/>
    <dgm:cxn modelId="{929B98DF-C40E-4B49-A0F0-E3562549804A}" type="presOf" srcId="{2423BDBD-032F-415B-925E-232C48B18643}" destId="{A2BF4968-96BF-4E2E-88F3-5A823C0D2A3E}" srcOrd="0" destOrd="0" presId="urn:microsoft.com/office/officeart/2005/8/layout/hierarchy1"/>
    <dgm:cxn modelId="{DA493BAC-27A9-454C-B476-F32DB76C6E1E}" type="presOf" srcId="{EDEEE582-A747-4BC4-8CA3-6FE5D8ABD5E3}" destId="{581C7A87-AA2E-4630-A2F5-93135E0A51E5}" srcOrd="0" destOrd="0" presId="urn:microsoft.com/office/officeart/2005/8/layout/hierarchy1"/>
    <dgm:cxn modelId="{3809FF1F-BFA0-457F-AD16-0FA31315A30E}" type="presOf" srcId="{7ADBBAC8-8652-4BF8-9C62-389165BDCFDA}" destId="{DBC8DD1F-FC31-4F63-BA99-E1E3BAE1F1E6}" srcOrd="0" destOrd="0" presId="urn:microsoft.com/office/officeart/2005/8/layout/hierarchy1"/>
    <dgm:cxn modelId="{BFFA645A-CA31-4182-B004-EAF7A7470F98}" type="presOf" srcId="{45158426-7332-49F9-8D98-22FC36567507}" destId="{553E935A-3DC4-499E-A1DF-94F608605169}" srcOrd="0" destOrd="0" presId="urn:microsoft.com/office/officeart/2005/8/layout/hierarchy1"/>
    <dgm:cxn modelId="{960F4B8F-3C2F-4908-9366-C5C50EE36464}" type="presOf" srcId="{B2653C99-419F-4177-B20A-CF54DCB4FA37}" destId="{257A4E65-A9CE-46B5-BDEA-54DAC89DB9AE}" srcOrd="0" destOrd="0" presId="urn:microsoft.com/office/officeart/2005/8/layout/hierarchy1"/>
    <dgm:cxn modelId="{A98D24B8-CAB7-4FC0-B01B-DFAB226B8C5C}" type="presParOf" srcId="{581C7A87-AA2E-4630-A2F5-93135E0A51E5}" destId="{888EAD33-1F6C-46A1-B686-51A2EAD8C629}" srcOrd="0" destOrd="0" presId="urn:microsoft.com/office/officeart/2005/8/layout/hierarchy1"/>
    <dgm:cxn modelId="{225481E1-A255-419A-85E6-FC482E2CD55B}" type="presParOf" srcId="{888EAD33-1F6C-46A1-B686-51A2EAD8C629}" destId="{5F3C9E0E-4251-4C85-85DC-9A17FDE39C45}" srcOrd="0" destOrd="0" presId="urn:microsoft.com/office/officeart/2005/8/layout/hierarchy1"/>
    <dgm:cxn modelId="{757D4EB7-0334-467A-98E8-CC6E55B4D297}" type="presParOf" srcId="{5F3C9E0E-4251-4C85-85DC-9A17FDE39C45}" destId="{A62991EE-3C95-433A-9FB5-BF1582C52170}" srcOrd="0" destOrd="0" presId="urn:microsoft.com/office/officeart/2005/8/layout/hierarchy1"/>
    <dgm:cxn modelId="{616148D9-5FE7-4C0E-8EB4-D62683BED438}" type="presParOf" srcId="{5F3C9E0E-4251-4C85-85DC-9A17FDE39C45}" destId="{8264CA85-A230-4816-BE77-A85E8CA91020}" srcOrd="1" destOrd="0" presId="urn:microsoft.com/office/officeart/2005/8/layout/hierarchy1"/>
    <dgm:cxn modelId="{445A4A68-F2C3-4864-AD5A-2AF51FA0EE64}" type="presParOf" srcId="{888EAD33-1F6C-46A1-B686-51A2EAD8C629}" destId="{84121856-00F4-4676-9292-B3B265D914E1}" srcOrd="1" destOrd="0" presId="urn:microsoft.com/office/officeart/2005/8/layout/hierarchy1"/>
    <dgm:cxn modelId="{F4757750-A8ED-4D35-A22A-86171C43407B}" type="presParOf" srcId="{84121856-00F4-4676-9292-B3B265D914E1}" destId="{4E98CD35-2B8E-45FE-9DBD-91358EAC7DBE}" srcOrd="0" destOrd="0" presId="urn:microsoft.com/office/officeart/2005/8/layout/hierarchy1"/>
    <dgm:cxn modelId="{71CE1DD2-90FD-437B-B5A2-F059902A9246}" type="presParOf" srcId="{84121856-00F4-4676-9292-B3B265D914E1}" destId="{C5B6F883-D9A6-478F-A100-1081B4B5C861}" srcOrd="1" destOrd="0" presId="urn:microsoft.com/office/officeart/2005/8/layout/hierarchy1"/>
    <dgm:cxn modelId="{11B6CAB2-3F38-4C6B-B6D0-DD288AA5E055}" type="presParOf" srcId="{C5B6F883-D9A6-478F-A100-1081B4B5C861}" destId="{D874B27C-62DB-4BD3-908E-196E01B73152}" srcOrd="0" destOrd="0" presId="urn:microsoft.com/office/officeart/2005/8/layout/hierarchy1"/>
    <dgm:cxn modelId="{152E9E6E-572B-4A7A-BF75-17E5ECBEA5FC}" type="presParOf" srcId="{D874B27C-62DB-4BD3-908E-196E01B73152}" destId="{C2A688C8-81C0-45A8-8F64-EB168A993200}" srcOrd="0" destOrd="0" presId="urn:microsoft.com/office/officeart/2005/8/layout/hierarchy1"/>
    <dgm:cxn modelId="{B6632A80-9478-42C5-877B-7508E11DCA98}" type="presParOf" srcId="{D874B27C-62DB-4BD3-908E-196E01B73152}" destId="{DBC8DD1F-FC31-4F63-BA99-E1E3BAE1F1E6}" srcOrd="1" destOrd="0" presId="urn:microsoft.com/office/officeart/2005/8/layout/hierarchy1"/>
    <dgm:cxn modelId="{2D35133C-7A5F-4DCF-B443-527DEC25C28A}" type="presParOf" srcId="{C5B6F883-D9A6-478F-A100-1081B4B5C861}" destId="{8E6B5B65-2F65-4C9A-B670-830CD08BDE62}" srcOrd="1" destOrd="0" presId="urn:microsoft.com/office/officeart/2005/8/layout/hierarchy1"/>
    <dgm:cxn modelId="{CAD6A1BE-EAFE-4504-B479-9D1177543C62}" type="presParOf" srcId="{84121856-00F4-4676-9292-B3B265D914E1}" destId="{995C5E4B-30C6-4340-AFEE-35D8013109E8}" srcOrd="2" destOrd="0" presId="urn:microsoft.com/office/officeart/2005/8/layout/hierarchy1"/>
    <dgm:cxn modelId="{D4B946F5-8BC2-480A-9F2C-BDE505CED797}" type="presParOf" srcId="{84121856-00F4-4676-9292-B3B265D914E1}" destId="{823FF785-26A0-4B4D-8C1A-4D2EC449F9AB}" srcOrd="3" destOrd="0" presId="urn:microsoft.com/office/officeart/2005/8/layout/hierarchy1"/>
    <dgm:cxn modelId="{A93D40F7-57B1-4D91-9680-085773CC2946}" type="presParOf" srcId="{823FF785-26A0-4B4D-8C1A-4D2EC449F9AB}" destId="{60F3B9A6-5637-4B3E-AF2F-B46D3EA31342}" srcOrd="0" destOrd="0" presId="urn:microsoft.com/office/officeart/2005/8/layout/hierarchy1"/>
    <dgm:cxn modelId="{6E2A509E-C937-41FD-B01C-623F52DA73EF}" type="presParOf" srcId="{60F3B9A6-5637-4B3E-AF2F-B46D3EA31342}" destId="{F8F6B5AE-F04A-4EA3-9B05-E85FC9A1111E}" srcOrd="0" destOrd="0" presId="urn:microsoft.com/office/officeart/2005/8/layout/hierarchy1"/>
    <dgm:cxn modelId="{3ADA3D5F-B921-4235-93ED-79B93EDFD25B}" type="presParOf" srcId="{60F3B9A6-5637-4B3E-AF2F-B46D3EA31342}" destId="{553E935A-3DC4-499E-A1DF-94F608605169}" srcOrd="1" destOrd="0" presId="urn:microsoft.com/office/officeart/2005/8/layout/hierarchy1"/>
    <dgm:cxn modelId="{68800D66-455A-40AF-B541-3C79FACB4159}" type="presParOf" srcId="{823FF785-26A0-4B4D-8C1A-4D2EC449F9AB}" destId="{7C23FDF3-14C6-4061-9767-280BBC46B472}" srcOrd="1" destOrd="0" presId="urn:microsoft.com/office/officeart/2005/8/layout/hierarchy1"/>
    <dgm:cxn modelId="{A63FDEC3-E1A9-4A02-87B3-57CC2DA83DEA}" type="presParOf" srcId="{84121856-00F4-4676-9292-B3B265D914E1}" destId="{DD9C2BB2-324B-49C3-9782-E518402E7200}" srcOrd="4" destOrd="0" presId="urn:microsoft.com/office/officeart/2005/8/layout/hierarchy1"/>
    <dgm:cxn modelId="{50FE8542-10A7-4117-8C40-EB07E9854029}" type="presParOf" srcId="{84121856-00F4-4676-9292-B3B265D914E1}" destId="{BCECB31D-29DA-4DD9-ABC2-385440C67012}" srcOrd="5" destOrd="0" presId="urn:microsoft.com/office/officeart/2005/8/layout/hierarchy1"/>
    <dgm:cxn modelId="{0682CB3F-D352-4428-A7FA-323B58E1DA46}" type="presParOf" srcId="{BCECB31D-29DA-4DD9-ABC2-385440C67012}" destId="{9B2306EA-A71F-4F5D-8500-3926F1E0DA1E}" srcOrd="0" destOrd="0" presId="urn:microsoft.com/office/officeart/2005/8/layout/hierarchy1"/>
    <dgm:cxn modelId="{0CE36273-79BA-4D95-8BA0-5DD0444B79BE}" type="presParOf" srcId="{9B2306EA-A71F-4F5D-8500-3926F1E0DA1E}" destId="{144DDBE8-4D64-4EF2-865E-68FB9145B966}" srcOrd="0" destOrd="0" presId="urn:microsoft.com/office/officeart/2005/8/layout/hierarchy1"/>
    <dgm:cxn modelId="{9CA35016-4B23-487B-BDC3-5ECE0050B49A}" type="presParOf" srcId="{9B2306EA-A71F-4F5D-8500-3926F1E0DA1E}" destId="{A2BF4968-96BF-4E2E-88F3-5A823C0D2A3E}" srcOrd="1" destOrd="0" presId="urn:microsoft.com/office/officeart/2005/8/layout/hierarchy1"/>
    <dgm:cxn modelId="{455C22E5-D4BD-4BFD-8EC8-F41DFD32E326}" type="presParOf" srcId="{BCECB31D-29DA-4DD9-ABC2-385440C67012}" destId="{8B68B770-46C3-457D-B9AD-1A6C0F217209}" srcOrd="1" destOrd="0" presId="urn:microsoft.com/office/officeart/2005/8/layout/hierarchy1"/>
    <dgm:cxn modelId="{F6744E7D-FEBE-4292-B865-564A54A2C52E}" type="presParOf" srcId="{84121856-00F4-4676-9292-B3B265D914E1}" destId="{257A4E65-A9CE-46B5-BDEA-54DAC89DB9AE}" srcOrd="6" destOrd="0" presId="urn:microsoft.com/office/officeart/2005/8/layout/hierarchy1"/>
    <dgm:cxn modelId="{EA4230BA-F5D1-4F23-949E-144DF071B5BD}" type="presParOf" srcId="{84121856-00F4-4676-9292-B3B265D914E1}" destId="{7235747C-C2D5-4D21-96E5-EAE125B72389}" srcOrd="7" destOrd="0" presId="urn:microsoft.com/office/officeart/2005/8/layout/hierarchy1"/>
    <dgm:cxn modelId="{89026169-19DC-469D-A4A5-AF8F39F1FB48}" type="presParOf" srcId="{7235747C-C2D5-4D21-96E5-EAE125B72389}" destId="{2E1AF3FB-4FF7-4522-BEA4-58ECAA0FC1F9}" srcOrd="0" destOrd="0" presId="urn:microsoft.com/office/officeart/2005/8/layout/hierarchy1"/>
    <dgm:cxn modelId="{38272BB3-82CF-4467-BAA3-5F496FF68F99}" type="presParOf" srcId="{2E1AF3FB-4FF7-4522-BEA4-58ECAA0FC1F9}" destId="{05FAE529-C6EB-4300-8B1B-9FEB3432CC55}" srcOrd="0" destOrd="0" presId="urn:microsoft.com/office/officeart/2005/8/layout/hierarchy1"/>
    <dgm:cxn modelId="{A48FF3D0-0A74-4510-8412-71FAFC3339F2}" type="presParOf" srcId="{2E1AF3FB-4FF7-4522-BEA4-58ECAA0FC1F9}" destId="{55C1F176-8B35-4D99-89AE-1B0A7C68BAA3}" srcOrd="1" destOrd="0" presId="urn:microsoft.com/office/officeart/2005/8/layout/hierarchy1"/>
    <dgm:cxn modelId="{9F7F05B0-2BD1-44FD-8368-84BDCC12DA84}" type="presParOf" srcId="{7235747C-C2D5-4D21-96E5-EAE125B72389}" destId="{C688214D-2473-4968-A726-B325CB9CFD0A}" srcOrd="1" destOrd="0" presId="urn:microsoft.com/office/officeart/2005/8/layout/hierarchy1"/>
  </dgm:cxnLst>
  <dgm:bg/>
  <dgm:whole>
    <a:ln>
      <a:solidFill>
        <a:srgbClr val="008000"/>
      </a:solidFill>
    </a:ln>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C29331B-5366-490D-94C3-6AC8930D7362}" type="doc">
      <dgm:prSet loTypeId="urn:microsoft.com/office/officeart/2005/8/layout/hList3" loCatId="list" qsTypeId="urn:microsoft.com/office/officeart/2005/8/quickstyle/simple2" qsCatId="simple" csTypeId="urn:microsoft.com/office/officeart/2005/8/colors/accent1_2" csCatId="accent1" phldr="1"/>
      <dgm:spPr/>
      <dgm:t>
        <a:bodyPr/>
        <a:lstStyle/>
        <a:p>
          <a:endParaRPr lang="ru-RU"/>
        </a:p>
      </dgm:t>
    </dgm:pt>
    <dgm:pt modelId="{DD5DFFD1-E300-4DDA-B613-D51EADBB9340}">
      <dgm:prSet phldrT="[Текст]" custT="1">
        <dgm:style>
          <a:lnRef idx="0">
            <a:schemeClr val="accent2"/>
          </a:lnRef>
          <a:fillRef idx="3">
            <a:schemeClr val="accent2"/>
          </a:fillRef>
          <a:effectRef idx="3">
            <a:schemeClr val="accent2"/>
          </a:effectRef>
          <a:fontRef idx="minor">
            <a:schemeClr val="lt1"/>
          </a:fontRef>
        </dgm:style>
      </dgm:prSet>
      <dgm:spPr>
        <a:gradFill flip="none" rotWithShape="0">
          <a:gsLst>
            <a:gs pos="0">
              <a:srgbClr val="3333FF">
                <a:shade val="30000"/>
                <a:satMod val="115000"/>
              </a:srgbClr>
            </a:gs>
            <a:gs pos="50000">
              <a:srgbClr val="3333FF">
                <a:shade val="67500"/>
                <a:satMod val="115000"/>
              </a:srgbClr>
            </a:gs>
            <a:gs pos="100000">
              <a:srgbClr val="3333FF">
                <a:shade val="100000"/>
                <a:satMod val="115000"/>
              </a:srgbClr>
            </a:gs>
          </a:gsLst>
          <a:lin ang="2700000" scaled="1"/>
          <a:tileRect/>
        </a:gradFill>
      </dgm:spPr>
      <dgm:t>
        <a:bodyPr/>
        <a:lstStyle/>
        <a:p>
          <a:r>
            <a:rPr lang="ru-RU" sz="1800" dirty="0" smtClean="0">
              <a:latin typeface="Book Antiqua" pitchFamily="18" charset="0"/>
            </a:rPr>
            <a:t>Муниципальный долг – обязательства, возникающие из муниципальных заимствований,  гарантий по обязательствам третьих лиц, другие обязательства,  в соответствии с видами долговых обязательств, установленными Бюджетным кодексом Российской Федерации, принятые на себя муниципальным образованием.</a:t>
          </a:r>
          <a:endParaRPr lang="ru-RU" sz="1800" dirty="0">
            <a:latin typeface="Book Antiqua" pitchFamily="18" charset="0"/>
          </a:endParaRPr>
        </a:p>
      </dgm:t>
    </dgm:pt>
    <dgm:pt modelId="{B4474887-E03E-4810-A521-5C0FF7A6F0A4}" type="parTrans" cxnId="{9D0873E3-5CF3-42CC-ADA0-D98C8002AC01}">
      <dgm:prSet/>
      <dgm:spPr/>
      <dgm:t>
        <a:bodyPr/>
        <a:lstStyle/>
        <a:p>
          <a:endParaRPr lang="ru-RU"/>
        </a:p>
      </dgm:t>
    </dgm:pt>
    <dgm:pt modelId="{3DCF8928-B24D-4D28-8351-DF13E442B133}" type="sibTrans" cxnId="{9D0873E3-5CF3-42CC-ADA0-D98C8002AC01}">
      <dgm:prSet/>
      <dgm:spPr/>
      <dgm:t>
        <a:bodyPr/>
        <a:lstStyle/>
        <a:p>
          <a:endParaRPr lang="ru-RU"/>
        </a:p>
      </dgm:t>
    </dgm:pt>
    <dgm:pt modelId="{0B3CCA40-E0A5-4CEC-AA08-144330D8D5EA}">
      <dgm:prSet phldrT="[Текст]">
        <dgm:style>
          <a:lnRef idx="0">
            <a:schemeClr val="accent1"/>
          </a:lnRef>
          <a:fillRef idx="3">
            <a:schemeClr val="accent1"/>
          </a:fillRef>
          <a:effectRef idx="3">
            <a:schemeClr val="accent1"/>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gm:spPr>
      <dgm:t>
        <a:bodyPr anchor="t" anchorCtr="0"/>
        <a:lstStyle/>
        <a:p>
          <a:r>
            <a:rPr lang="ru-RU" b="1" dirty="0" smtClean="0">
              <a:latin typeface="Book Antiqua" pitchFamily="18" charset="0"/>
            </a:rPr>
            <a:t>Кредиты</a:t>
          </a:r>
          <a:endParaRPr lang="ru-RU" b="1" dirty="0">
            <a:latin typeface="Book Antiqua" pitchFamily="18" charset="0"/>
          </a:endParaRPr>
        </a:p>
      </dgm:t>
    </dgm:pt>
    <dgm:pt modelId="{56E1C515-357A-4D37-9C8C-3D3EFC33532B}" type="parTrans" cxnId="{E5496F81-2CA1-48F8-8FC5-10DE9E72CF3F}">
      <dgm:prSet/>
      <dgm:spPr/>
      <dgm:t>
        <a:bodyPr/>
        <a:lstStyle/>
        <a:p>
          <a:endParaRPr lang="ru-RU"/>
        </a:p>
      </dgm:t>
    </dgm:pt>
    <dgm:pt modelId="{740D5787-BF5D-4742-9E06-48BC1D1D060B}" type="sibTrans" cxnId="{E5496F81-2CA1-48F8-8FC5-10DE9E72CF3F}">
      <dgm:prSet/>
      <dgm:spPr/>
      <dgm:t>
        <a:bodyPr/>
        <a:lstStyle/>
        <a:p>
          <a:endParaRPr lang="ru-RU"/>
        </a:p>
      </dgm:t>
    </dgm:pt>
    <dgm:pt modelId="{D56E5358-E8F2-4F39-9D70-C5EFB1BCF380}">
      <dgm:prSet phldrT="[Текст]">
        <dgm:style>
          <a:lnRef idx="0">
            <a:schemeClr val="accent1"/>
          </a:lnRef>
          <a:fillRef idx="3">
            <a:schemeClr val="accent1"/>
          </a:fillRef>
          <a:effectRef idx="3">
            <a:schemeClr val="accent1"/>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gm:spPr>
      <dgm:t>
        <a:bodyPr anchor="t" anchorCtr="0"/>
        <a:lstStyle/>
        <a:p>
          <a:r>
            <a:rPr lang="ru-RU" b="1" dirty="0" smtClean="0">
              <a:latin typeface="Book Antiqua" pitchFamily="18" charset="0"/>
            </a:rPr>
            <a:t>Муниципальные гарантии</a:t>
          </a:r>
          <a:endParaRPr lang="ru-RU" b="1" dirty="0">
            <a:latin typeface="Book Antiqua" pitchFamily="18" charset="0"/>
          </a:endParaRPr>
        </a:p>
      </dgm:t>
    </dgm:pt>
    <dgm:pt modelId="{F5D75D1C-5237-481E-A76B-EB083904961E}" type="parTrans" cxnId="{C6E48196-528C-48E1-98D0-631CF835E7C3}">
      <dgm:prSet/>
      <dgm:spPr/>
      <dgm:t>
        <a:bodyPr/>
        <a:lstStyle/>
        <a:p>
          <a:endParaRPr lang="ru-RU"/>
        </a:p>
      </dgm:t>
    </dgm:pt>
    <dgm:pt modelId="{DC5C083E-FFCE-4E5C-A23B-8C06FCE476A7}" type="sibTrans" cxnId="{C6E48196-528C-48E1-98D0-631CF835E7C3}">
      <dgm:prSet/>
      <dgm:spPr/>
      <dgm:t>
        <a:bodyPr/>
        <a:lstStyle/>
        <a:p>
          <a:endParaRPr lang="ru-RU"/>
        </a:p>
      </dgm:t>
    </dgm:pt>
    <dgm:pt modelId="{E2D49398-AE13-4623-B0B3-6AED294FE5E5}">
      <dgm:prSet phldrT="[Текст]">
        <dgm:style>
          <a:lnRef idx="0">
            <a:schemeClr val="accent1"/>
          </a:lnRef>
          <a:fillRef idx="3">
            <a:schemeClr val="accent1"/>
          </a:fillRef>
          <a:effectRef idx="3">
            <a:schemeClr val="accent1"/>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gm:spPr>
      <dgm:t>
        <a:bodyPr anchor="t" anchorCtr="0"/>
        <a:lstStyle/>
        <a:p>
          <a:r>
            <a:rPr lang="ru-RU" b="1" dirty="0" smtClean="0">
              <a:latin typeface="Book Antiqua" pitchFamily="18" charset="0"/>
            </a:rPr>
            <a:t>Муниципальные ценные бумаги</a:t>
          </a:r>
          <a:endParaRPr lang="ru-RU" b="1" dirty="0">
            <a:latin typeface="Book Antiqua" pitchFamily="18" charset="0"/>
          </a:endParaRPr>
        </a:p>
      </dgm:t>
    </dgm:pt>
    <dgm:pt modelId="{DAE35761-C6D0-449C-ACEA-1818ADB3AED8}" type="parTrans" cxnId="{CF202F6D-47D8-4BD7-961E-5A0ADECE2FAC}">
      <dgm:prSet/>
      <dgm:spPr/>
      <dgm:t>
        <a:bodyPr/>
        <a:lstStyle/>
        <a:p>
          <a:endParaRPr lang="ru-RU"/>
        </a:p>
      </dgm:t>
    </dgm:pt>
    <dgm:pt modelId="{E21B6853-3670-473F-938D-A73D9E46873F}" type="sibTrans" cxnId="{CF202F6D-47D8-4BD7-961E-5A0ADECE2FAC}">
      <dgm:prSet/>
      <dgm:spPr/>
      <dgm:t>
        <a:bodyPr/>
        <a:lstStyle/>
        <a:p>
          <a:endParaRPr lang="ru-RU"/>
        </a:p>
      </dgm:t>
    </dgm:pt>
    <dgm:pt modelId="{DA30BCAC-3F33-4735-8509-A1C2DC4B514E}">
      <dgm:prSet/>
      <dgm:spPr/>
      <dgm:t>
        <a:bodyPr/>
        <a:lstStyle/>
        <a:p>
          <a:endParaRPr lang="ru-RU" dirty="0"/>
        </a:p>
      </dgm:t>
    </dgm:pt>
    <dgm:pt modelId="{BED9CD7F-A107-42BC-A189-1D2F131958F3}" type="parTrans" cxnId="{C3CB9C10-02F1-4CA9-9D49-BA41A0053196}">
      <dgm:prSet/>
      <dgm:spPr/>
      <dgm:t>
        <a:bodyPr/>
        <a:lstStyle/>
        <a:p>
          <a:endParaRPr lang="ru-RU"/>
        </a:p>
      </dgm:t>
    </dgm:pt>
    <dgm:pt modelId="{1A117699-FF9F-45ED-B5D2-A81CA1DB3259}" type="sibTrans" cxnId="{C3CB9C10-02F1-4CA9-9D49-BA41A0053196}">
      <dgm:prSet/>
      <dgm:spPr/>
      <dgm:t>
        <a:bodyPr/>
        <a:lstStyle/>
        <a:p>
          <a:endParaRPr lang="ru-RU"/>
        </a:p>
      </dgm:t>
    </dgm:pt>
    <dgm:pt modelId="{3A43936D-B9EB-477F-A267-9D3A78882EF5}">
      <dgm:prSet/>
      <dgm:spPr/>
      <dgm:t>
        <a:bodyPr/>
        <a:lstStyle/>
        <a:p>
          <a:endParaRPr lang="ru-RU" dirty="0"/>
        </a:p>
      </dgm:t>
    </dgm:pt>
    <dgm:pt modelId="{299B276D-30D8-463F-BEBF-8A474E35F5F3}" type="parTrans" cxnId="{197F0B51-F4E7-4BFF-A024-9D2F18257EFC}">
      <dgm:prSet/>
      <dgm:spPr/>
      <dgm:t>
        <a:bodyPr/>
        <a:lstStyle/>
        <a:p>
          <a:endParaRPr lang="ru-RU"/>
        </a:p>
      </dgm:t>
    </dgm:pt>
    <dgm:pt modelId="{C2EED78E-2E8A-42C6-9DE3-5680F5C10A5D}" type="sibTrans" cxnId="{197F0B51-F4E7-4BFF-A024-9D2F18257EFC}">
      <dgm:prSet/>
      <dgm:spPr/>
      <dgm:t>
        <a:bodyPr/>
        <a:lstStyle/>
        <a:p>
          <a:endParaRPr lang="ru-RU"/>
        </a:p>
      </dgm:t>
    </dgm:pt>
    <dgm:pt modelId="{5F5E4202-7F22-4F0E-87DF-C214E599D469}">
      <dgm:prSet/>
      <dgm:spPr/>
      <dgm:t>
        <a:bodyPr/>
        <a:lstStyle/>
        <a:p>
          <a:endParaRPr lang="ru-RU" dirty="0"/>
        </a:p>
      </dgm:t>
    </dgm:pt>
    <dgm:pt modelId="{8FB8DBF4-E885-497A-88CB-520DEDC27128}" type="parTrans" cxnId="{C21CAC97-C164-414A-B523-7DD73DDB9B29}">
      <dgm:prSet/>
      <dgm:spPr/>
      <dgm:t>
        <a:bodyPr/>
        <a:lstStyle/>
        <a:p>
          <a:endParaRPr lang="ru-RU"/>
        </a:p>
      </dgm:t>
    </dgm:pt>
    <dgm:pt modelId="{59B598EF-80A2-4D23-80B3-EF97B9BEBC15}" type="sibTrans" cxnId="{C21CAC97-C164-414A-B523-7DD73DDB9B29}">
      <dgm:prSet/>
      <dgm:spPr/>
      <dgm:t>
        <a:bodyPr/>
        <a:lstStyle/>
        <a:p>
          <a:endParaRPr lang="ru-RU"/>
        </a:p>
      </dgm:t>
    </dgm:pt>
    <dgm:pt modelId="{7C800D1C-3800-40FA-8A22-F53B07F02964}">
      <dgm:prSet/>
      <dgm:spPr/>
      <dgm:t>
        <a:bodyPr/>
        <a:lstStyle/>
        <a:p>
          <a:endParaRPr lang="ru-RU" dirty="0"/>
        </a:p>
      </dgm:t>
    </dgm:pt>
    <dgm:pt modelId="{C6804DAB-3C4A-40F9-969D-B8A994B0C91F}" type="parTrans" cxnId="{D54A9258-61F2-4101-84F4-D00AE7AC319D}">
      <dgm:prSet/>
      <dgm:spPr/>
      <dgm:t>
        <a:bodyPr/>
        <a:lstStyle/>
        <a:p>
          <a:endParaRPr lang="ru-RU"/>
        </a:p>
      </dgm:t>
    </dgm:pt>
    <dgm:pt modelId="{F5E7E79A-BCB4-40EE-8961-73A41522B387}" type="sibTrans" cxnId="{D54A9258-61F2-4101-84F4-D00AE7AC319D}">
      <dgm:prSet/>
      <dgm:spPr/>
      <dgm:t>
        <a:bodyPr/>
        <a:lstStyle/>
        <a:p>
          <a:endParaRPr lang="ru-RU"/>
        </a:p>
      </dgm:t>
    </dgm:pt>
    <dgm:pt modelId="{E712745A-1922-4822-9FDA-6882DA7EB103}">
      <dgm:prSet/>
      <dgm:spPr/>
      <dgm:t>
        <a:bodyPr/>
        <a:lstStyle/>
        <a:p>
          <a:endParaRPr lang="ru-RU" dirty="0"/>
        </a:p>
      </dgm:t>
    </dgm:pt>
    <dgm:pt modelId="{276EE337-D815-430F-B5CF-488BA9C8BC5E}" type="parTrans" cxnId="{6C742754-07E1-4973-8802-2CE4E04C64A8}">
      <dgm:prSet/>
      <dgm:spPr/>
      <dgm:t>
        <a:bodyPr/>
        <a:lstStyle/>
        <a:p>
          <a:endParaRPr lang="ru-RU"/>
        </a:p>
      </dgm:t>
    </dgm:pt>
    <dgm:pt modelId="{5943ECB2-C001-4325-A766-525832288BDA}" type="sibTrans" cxnId="{6C742754-07E1-4973-8802-2CE4E04C64A8}">
      <dgm:prSet/>
      <dgm:spPr/>
      <dgm:t>
        <a:bodyPr/>
        <a:lstStyle/>
        <a:p>
          <a:endParaRPr lang="ru-RU"/>
        </a:p>
      </dgm:t>
    </dgm:pt>
    <dgm:pt modelId="{0638901D-4FDE-484A-AD6D-AABFFEE89D83}" type="pres">
      <dgm:prSet presAssocID="{EC29331B-5366-490D-94C3-6AC8930D7362}" presName="composite" presStyleCnt="0">
        <dgm:presLayoutVars>
          <dgm:chMax val="1"/>
          <dgm:dir/>
          <dgm:resizeHandles val="exact"/>
        </dgm:presLayoutVars>
      </dgm:prSet>
      <dgm:spPr/>
      <dgm:t>
        <a:bodyPr/>
        <a:lstStyle/>
        <a:p>
          <a:endParaRPr lang="ru-RU"/>
        </a:p>
      </dgm:t>
    </dgm:pt>
    <dgm:pt modelId="{C7E343DA-484F-469A-A940-968844E5ACB1}" type="pres">
      <dgm:prSet presAssocID="{DD5DFFD1-E300-4DDA-B613-D51EADBB9340}" presName="roof" presStyleLbl="dkBgShp" presStyleIdx="0" presStyleCnt="2" custLinFactNeighborX="901" custLinFactNeighborY="4167"/>
      <dgm:spPr/>
      <dgm:t>
        <a:bodyPr/>
        <a:lstStyle/>
        <a:p>
          <a:endParaRPr lang="ru-RU"/>
        </a:p>
      </dgm:t>
    </dgm:pt>
    <dgm:pt modelId="{855E9CD5-B825-44C2-944F-B9F983FFD048}" type="pres">
      <dgm:prSet presAssocID="{DD5DFFD1-E300-4DDA-B613-D51EADBB9340}" presName="pillars" presStyleCnt="0"/>
      <dgm:spPr/>
    </dgm:pt>
    <dgm:pt modelId="{A9196804-1895-4578-A63A-0ADB8B5B6B03}" type="pres">
      <dgm:prSet presAssocID="{DD5DFFD1-E300-4DDA-B613-D51EADBB9340}" presName="pillar1" presStyleLbl="node1" presStyleIdx="0" presStyleCnt="3" custLinFactNeighborX="2559" custLinFactNeighborY="11905">
        <dgm:presLayoutVars>
          <dgm:bulletEnabled val="1"/>
        </dgm:presLayoutVars>
      </dgm:prSet>
      <dgm:spPr/>
      <dgm:t>
        <a:bodyPr/>
        <a:lstStyle/>
        <a:p>
          <a:endParaRPr lang="ru-RU"/>
        </a:p>
      </dgm:t>
    </dgm:pt>
    <dgm:pt modelId="{3E9323AF-ECC7-4D22-98CB-1198631FA778}" type="pres">
      <dgm:prSet presAssocID="{D56E5358-E8F2-4F39-9D70-C5EFB1BCF380}" presName="pillarX" presStyleLbl="node1" presStyleIdx="1" presStyleCnt="3" custLinFactNeighborX="-49" custLinFactNeighborY="11396">
        <dgm:presLayoutVars>
          <dgm:bulletEnabled val="1"/>
        </dgm:presLayoutVars>
      </dgm:prSet>
      <dgm:spPr/>
      <dgm:t>
        <a:bodyPr/>
        <a:lstStyle/>
        <a:p>
          <a:endParaRPr lang="ru-RU"/>
        </a:p>
      </dgm:t>
    </dgm:pt>
    <dgm:pt modelId="{E76E862A-BABA-4BDA-A0EA-581EBE47C521}" type="pres">
      <dgm:prSet presAssocID="{E2D49398-AE13-4623-B0B3-6AED294FE5E5}" presName="pillarX" presStyleLbl="node1" presStyleIdx="2" presStyleCnt="3" custLinFactNeighborX="2754" custLinFactNeighborY="11396">
        <dgm:presLayoutVars>
          <dgm:bulletEnabled val="1"/>
        </dgm:presLayoutVars>
      </dgm:prSet>
      <dgm:spPr/>
      <dgm:t>
        <a:bodyPr/>
        <a:lstStyle/>
        <a:p>
          <a:endParaRPr lang="ru-RU"/>
        </a:p>
      </dgm:t>
    </dgm:pt>
    <dgm:pt modelId="{B692E179-5534-4099-9DC2-AE3A00075AE7}" type="pres">
      <dgm:prSet presAssocID="{DD5DFFD1-E300-4DDA-B613-D51EADBB9340}" presName="base" presStyleLbl="dkBgShp" presStyleIdx="1" presStyleCnt="2" custLinFactY="-425641" custLinFactNeighborY="-500000">
        <dgm:style>
          <a:lnRef idx="0">
            <a:schemeClr val="accent1"/>
          </a:lnRef>
          <a:fillRef idx="3">
            <a:schemeClr val="accent1"/>
          </a:fillRef>
          <a:effectRef idx="3">
            <a:schemeClr val="accent1"/>
          </a:effectRef>
          <a:fontRef idx="minor">
            <a:schemeClr val="lt1"/>
          </a:fontRef>
        </dgm:style>
      </dgm:prSet>
      <dgm:spPr>
        <a:solidFill>
          <a:srgbClr val="0066FF"/>
        </a:solidFill>
        <a:ln w="3175">
          <a:solidFill>
            <a:srgbClr val="0000FF"/>
          </a:solidFill>
        </a:ln>
      </dgm:spPr>
      <dgm:t>
        <a:bodyPr/>
        <a:lstStyle/>
        <a:p>
          <a:endParaRPr lang="ru-RU"/>
        </a:p>
      </dgm:t>
    </dgm:pt>
  </dgm:ptLst>
  <dgm:cxnLst>
    <dgm:cxn modelId="{C6E48196-528C-48E1-98D0-631CF835E7C3}" srcId="{DD5DFFD1-E300-4DDA-B613-D51EADBB9340}" destId="{D56E5358-E8F2-4F39-9D70-C5EFB1BCF380}" srcOrd="1" destOrd="0" parTransId="{F5D75D1C-5237-481E-A76B-EB083904961E}" sibTransId="{DC5C083E-FFCE-4E5C-A23B-8C06FCE476A7}"/>
    <dgm:cxn modelId="{197F0B51-F4E7-4BFF-A024-9D2F18257EFC}" srcId="{EC29331B-5366-490D-94C3-6AC8930D7362}" destId="{3A43936D-B9EB-477F-A267-9D3A78882EF5}" srcOrd="3" destOrd="0" parTransId="{299B276D-30D8-463F-BEBF-8A474E35F5F3}" sibTransId="{C2EED78E-2E8A-42C6-9DE3-5680F5C10A5D}"/>
    <dgm:cxn modelId="{DF1269C5-1C06-43C9-9A6A-F52EFC6B6034}" type="presOf" srcId="{EC29331B-5366-490D-94C3-6AC8930D7362}" destId="{0638901D-4FDE-484A-AD6D-AABFFEE89D83}" srcOrd="0" destOrd="0" presId="urn:microsoft.com/office/officeart/2005/8/layout/hList3"/>
    <dgm:cxn modelId="{9E0177CC-B198-4E5D-BD2E-C1C4A4A6DFBE}" type="presOf" srcId="{0B3CCA40-E0A5-4CEC-AA08-144330D8D5EA}" destId="{A9196804-1895-4578-A63A-0ADB8B5B6B03}" srcOrd="0" destOrd="0" presId="urn:microsoft.com/office/officeart/2005/8/layout/hList3"/>
    <dgm:cxn modelId="{9D0873E3-5CF3-42CC-ADA0-D98C8002AC01}" srcId="{EC29331B-5366-490D-94C3-6AC8930D7362}" destId="{DD5DFFD1-E300-4DDA-B613-D51EADBB9340}" srcOrd="0" destOrd="0" parTransId="{B4474887-E03E-4810-A521-5C0FF7A6F0A4}" sibTransId="{3DCF8928-B24D-4D28-8351-DF13E442B133}"/>
    <dgm:cxn modelId="{CF202F6D-47D8-4BD7-961E-5A0ADECE2FAC}" srcId="{DD5DFFD1-E300-4DDA-B613-D51EADBB9340}" destId="{E2D49398-AE13-4623-B0B3-6AED294FE5E5}" srcOrd="2" destOrd="0" parTransId="{DAE35761-C6D0-449C-ACEA-1818ADB3AED8}" sibTransId="{E21B6853-3670-473F-938D-A73D9E46873F}"/>
    <dgm:cxn modelId="{C3CB9C10-02F1-4CA9-9D49-BA41A0053196}" srcId="{EC29331B-5366-490D-94C3-6AC8930D7362}" destId="{DA30BCAC-3F33-4735-8509-A1C2DC4B514E}" srcOrd="2" destOrd="0" parTransId="{BED9CD7F-A107-42BC-A189-1D2F131958F3}" sibTransId="{1A117699-FF9F-45ED-B5D2-A81CA1DB3259}"/>
    <dgm:cxn modelId="{E5496F81-2CA1-48F8-8FC5-10DE9E72CF3F}" srcId="{DD5DFFD1-E300-4DDA-B613-D51EADBB9340}" destId="{0B3CCA40-E0A5-4CEC-AA08-144330D8D5EA}" srcOrd="0" destOrd="0" parTransId="{56E1C515-357A-4D37-9C8C-3D3EFC33532B}" sibTransId="{740D5787-BF5D-4742-9E06-48BC1D1D060B}"/>
    <dgm:cxn modelId="{58867F61-E34C-4AD6-834D-28B8EBF16D60}" type="presOf" srcId="{DD5DFFD1-E300-4DDA-B613-D51EADBB9340}" destId="{C7E343DA-484F-469A-A940-968844E5ACB1}" srcOrd="0" destOrd="0" presId="urn:microsoft.com/office/officeart/2005/8/layout/hList3"/>
    <dgm:cxn modelId="{22849ACD-2551-4D76-879D-59EE6AB8555F}" type="presOf" srcId="{E2D49398-AE13-4623-B0B3-6AED294FE5E5}" destId="{E76E862A-BABA-4BDA-A0EA-581EBE47C521}" srcOrd="0" destOrd="0" presId="urn:microsoft.com/office/officeart/2005/8/layout/hList3"/>
    <dgm:cxn modelId="{C21CAC97-C164-414A-B523-7DD73DDB9B29}" srcId="{EC29331B-5366-490D-94C3-6AC8930D7362}" destId="{5F5E4202-7F22-4F0E-87DF-C214E599D469}" srcOrd="4" destOrd="0" parTransId="{8FB8DBF4-E885-497A-88CB-520DEDC27128}" sibTransId="{59B598EF-80A2-4D23-80B3-EF97B9BEBC15}"/>
    <dgm:cxn modelId="{3255E851-AD0F-4566-BB32-989DF31516B2}" type="presOf" srcId="{D56E5358-E8F2-4F39-9D70-C5EFB1BCF380}" destId="{3E9323AF-ECC7-4D22-98CB-1198631FA778}" srcOrd="0" destOrd="0" presId="urn:microsoft.com/office/officeart/2005/8/layout/hList3"/>
    <dgm:cxn modelId="{D54A9258-61F2-4101-84F4-D00AE7AC319D}" srcId="{EC29331B-5366-490D-94C3-6AC8930D7362}" destId="{7C800D1C-3800-40FA-8A22-F53B07F02964}" srcOrd="5" destOrd="0" parTransId="{C6804DAB-3C4A-40F9-969D-B8A994B0C91F}" sibTransId="{F5E7E79A-BCB4-40EE-8961-73A41522B387}"/>
    <dgm:cxn modelId="{6C742754-07E1-4973-8802-2CE4E04C64A8}" srcId="{EC29331B-5366-490D-94C3-6AC8930D7362}" destId="{E712745A-1922-4822-9FDA-6882DA7EB103}" srcOrd="1" destOrd="0" parTransId="{276EE337-D815-430F-B5CF-488BA9C8BC5E}" sibTransId="{5943ECB2-C001-4325-A766-525832288BDA}"/>
    <dgm:cxn modelId="{D080AC44-FCAA-4EF9-B6DE-420B5971F3DC}" type="presParOf" srcId="{0638901D-4FDE-484A-AD6D-AABFFEE89D83}" destId="{C7E343DA-484F-469A-A940-968844E5ACB1}" srcOrd="0" destOrd="0" presId="urn:microsoft.com/office/officeart/2005/8/layout/hList3"/>
    <dgm:cxn modelId="{30A5A66B-0A2D-4DC0-A5B8-8326576400D1}" type="presParOf" srcId="{0638901D-4FDE-484A-AD6D-AABFFEE89D83}" destId="{855E9CD5-B825-44C2-944F-B9F983FFD048}" srcOrd="1" destOrd="0" presId="urn:microsoft.com/office/officeart/2005/8/layout/hList3"/>
    <dgm:cxn modelId="{7AE7C93E-989A-4487-BBCF-BDF1CA4EA9F6}" type="presParOf" srcId="{855E9CD5-B825-44C2-944F-B9F983FFD048}" destId="{A9196804-1895-4578-A63A-0ADB8B5B6B03}" srcOrd="0" destOrd="0" presId="urn:microsoft.com/office/officeart/2005/8/layout/hList3"/>
    <dgm:cxn modelId="{A77CFDC4-DC81-46DC-9B3C-E1C9E2C517B2}" type="presParOf" srcId="{855E9CD5-B825-44C2-944F-B9F983FFD048}" destId="{3E9323AF-ECC7-4D22-98CB-1198631FA778}" srcOrd="1" destOrd="0" presId="urn:microsoft.com/office/officeart/2005/8/layout/hList3"/>
    <dgm:cxn modelId="{434A8922-6572-42B3-A816-D421F7CBD596}" type="presParOf" srcId="{855E9CD5-B825-44C2-944F-B9F983FFD048}" destId="{E76E862A-BABA-4BDA-A0EA-581EBE47C521}" srcOrd="2" destOrd="0" presId="urn:microsoft.com/office/officeart/2005/8/layout/hList3"/>
    <dgm:cxn modelId="{11B63FE9-9833-4DA5-A83D-B5F54FD1FC8D}" type="presParOf" srcId="{0638901D-4FDE-484A-AD6D-AABFFEE89D83}" destId="{B692E179-5534-4099-9DC2-AE3A00075AE7}" srcOrd="2" destOrd="0" presId="urn:microsoft.com/office/officeart/2005/8/layout/hLis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D371F85-7801-4233-95F7-2968E256DDD5}" type="doc">
      <dgm:prSet loTypeId="urn:microsoft.com/office/officeart/2005/8/layout/radial4" loCatId="relationship" qsTypeId="urn:microsoft.com/office/officeart/2005/8/quickstyle/3d2" qsCatId="3D" csTypeId="urn:microsoft.com/office/officeart/2005/8/colors/colorful2" csCatId="colorful" phldr="1"/>
      <dgm:spPr/>
      <dgm:t>
        <a:bodyPr/>
        <a:lstStyle/>
        <a:p>
          <a:endParaRPr lang="ru-RU"/>
        </a:p>
      </dgm:t>
    </dgm:pt>
    <dgm:pt modelId="{F03BC644-0CF3-4F89-94C3-ABCD7DC6D1FF}">
      <dgm:prSet phldrT="[Текст]" custT="1"/>
      <dgm:spPr>
        <a:solidFill>
          <a:srgbClr val="3366FF"/>
        </a:solidFill>
      </dgm:spPr>
      <dgm:t>
        <a:bodyPr/>
        <a:lstStyle/>
        <a:p>
          <a:r>
            <a:rPr lang="ru-RU" sz="1800" b="1" dirty="0" smtClean="0">
              <a:solidFill>
                <a:schemeClr val="tx1"/>
              </a:solidFill>
              <a:latin typeface="Times New Roman" pitchFamily="18" charset="0"/>
              <a:cs typeface="Times New Roman" pitchFamily="18" charset="0"/>
            </a:rPr>
            <a:t>ДОХОДЫ БЮДЖЕТА</a:t>
          </a:r>
          <a:endParaRPr lang="ru-RU" sz="1800" b="1" dirty="0">
            <a:solidFill>
              <a:schemeClr val="tx1"/>
            </a:solidFill>
            <a:latin typeface="Times New Roman" pitchFamily="18" charset="0"/>
            <a:cs typeface="Times New Roman" pitchFamily="18" charset="0"/>
          </a:endParaRPr>
        </a:p>
      </dgm:t>
    </dgm:pt>
    <dgm:pt modelId="{74A53E87-F23B-4076-88B5-9CC639173AC8}" type="parTrans" cxnId="{5ECDAC9E-4510-49E1-AAB9-2082406B4492}">
      <dgm:prSet/>
      <dgm:spPr/>
      <dgm:t>
        <a:bodyPr/>
        <a:lstStyle/>
        <a:p>
          <a:endParaRPr lang="ru-RU"/>
        </a:p>
      </dgm:t>
    </dgm:pt>
    <dgm:pt modelId="{8F54DD95-09DE-46E4-A201-BD755BB99C94}" type="sibTrans" cxnId="{5ECDAC9E-4510-49E1-AAB9-2082406B4492}">
      <dgm:prSet/>
      <dgm:spPr/>
      <dgm:t>
        <a:bodyPr/>
        <a:lstStyle/>
        <a:p>
          <a:endParaRPr lang="ru-RU"/>
        </a:p>
      </dgm:t>
    </dgm:pt>
    <dgm:pt modelId="{C7E7BE82-51F9-4614-8578-DC9ADEC0F04B}">
      <dgm:prSet phldrT="[Текст]" custT="1"/>
      <dgm:spPr>
        <a:solidFill>
          <a:srgbClr val="3366FF"/>
        </a:solidFill>
      </dgm:spPr>
      <dgm:t>
        <a:bodyPr/>
        <a:lstStyle/>
        <a:p>
          <a:pPr algn="ctr"/>
          <a:r>
            <a:rPr lang="ru-RU" sz="1700" b="1" u="sng" dirty="0" smtClean="0">
              <a:solidFill>
                <a:schemeClr val="tx1"/>
              </a:solidFill>
              <a:latin typeface="Times New Roman" pitchFamily="18" charset="0"/>
              <a:cs typeface="Times New Roman" pitchFamily="18" charset="0"/>
            </a:rPr>
            <a:t>Налоговые доходы- </a:t>
          </a:r>
          <a:r>
            <a:rPr lang="ru-RU" sz="1700" dirty="0" smtClean="0">
              <a:solidFill>
                <a:schemeClr val="tx1"/>
              </a:solidFill>
              <a:latin typeface="Times New Roman" pitchFamily="18" charset="0"/>
              <a:cs typeface="Times New Roman" pitchFamily="18" charset="0"/>
            </a:rPr>
            <a:t>доходы от уплаты налогов, установленных Налоговым кодексом  Российской Федерации (федеральные, региональные и местные налоги и сборы, специальные налоговые режимы:</a:t>
          </a:r>
        </a:p>
        <a:p>
          <a:pPr algn="ctr"/>
          <a:r>
            <a:rPr lang="ru-RU" sz="1700" dirty="0" smtClean="0">
              <a:solidFill>
                <a:schemeClr val="tx1"/>
              </a:solidFill>
              <a:latin typeface="Times New Roman" pitchFamily="18" charset="0"/>
              <a:cs typeface="Times New Roman" pitchFamily="18" charset="0"/>
            </a:rPr>
            <a:t>- Налог на доходы физических лиц;</a:t>
          </a:r>
        </a:p>
        <a:p>
          <a:pPr algn="ctr"/>
          <a:r>
            <a:rPr lang="ru-RU" sz="1700" dirty="0" smtClean="0">
              <a:solidFill>
                <a:schemeClr val="tx1"/>
              </a:solidFill>
              <a:latin typeface="Times New Roman" pitchFamily="18" charset="0"/>
              <a:cs typeface="Times New Roman" pitchFamily="18" charset="0"/>
            </a:rPr>
            <a:t>- Налоги  на совокупный доход;</a:t>
          </a:r>
        </a:p>
        <a:p>
          <a:pPr algn="ctr"/>
          <a:r>
            <a:rPr lang="ru-RU" sz="1700" dirty="0" smtClean="0">
              <a:solidFill>
                <a:schemeClr val="tx1"/>
              </a:solidFill>
              <a:latin typeface="Times New Roman" pitchFamily="18" charset="0"/>
              <a:cs typeface="Times New Roman" pitchFamily="18" charset="0"/>
            </a:rPr>
            <a:t>- Государственная  пошлина;</a:t>
          </a:r>
        </a:p>
        <a:p>
          <a:pPr algn="ctr"/>
          <a:r>
            <a:rPr lang="ru-RU" sz="1700" dirty="0" smtClean="0">
              <a:solidFill>
                <a:schemeClr val="tx1"/>
              </a:solidFill>
              <a:latin typeface="Times New Roman" pitchFamily="18" charset="0"/>
              <a:cs typeface="Times New Roman" pitchFamily="18" charset="0"/>
            </a:rPr>
            <a:t>- Другие</a:t>
          </a:r>
          <a:endParaRPr lang="ru-RU" sz="1700" dirty="0">
            <a:solidFill>
              <a:schemeClr val="tx1"/>
            </a:solidFill>
            <a:latin typeface="Times New Roman" pitchFamily="18" charset="0"/>
            <a:cs typeface="Times New Roman" pitchFamily="18" charset="0"/>
          </a:endParaRPr>
        </a:p>
      </dgm:t>
    </dgm:pt>
    <dgm:pt modelId="{1308977C-B5C0-4EE3-B22B-1ACA6465B710}" type="parTrans" cxnId="{F038C9EA-7669-4B46-A2AD-3A7495908283}">
      <dgm:prSet/>
      <dgm:spPr>
        <a:solidFill>
          <a:srgbClr val="6699FF"/>
        </a:solidFill>
        <a:ln>
          <a:solidFill>
            <a:srgbClr val="99CCFF"/>
          </a:solidFill>
        </a:ln>
      </dgm:spPr>
      <dgm:t>
        <a:bodyPr/>
        <a:lstStyle/>
        <a:p>
          <a:endParaRPr lang="ru-RU" dirty="0"/>
        </a:p>
      </dgm:t>
    </dgm:pt>
    <dgm:pt modelId="{397391D5-EC80-4467-9071-0D3D5547E1FC}" type="sibTrans" cxnId="{F038C9EA-7669-4B46-A2AD-3A7495908283}">
      <dgm:prSet/>
      <dgm:spPr/>
      <dgm:t>
        <a:bodyPr/>
        <a:lstStyle/>
        <a:p>
          <a:endParaRPr lang="ru-RU"/>
        </a:p>
      </dgm:t>
    </dgm:pt>
    <dgm:pt modelId="{3FF0F976-E430-4D1F-99AF-07177B944F7C}">
      <dgm:prSet phldrT="[Текст]" custT="1"/>
      <dgm:spPr>
        <a:solidFill>
          <a:srgbClr val="3366FF"/>
        </a:solidFill>
      </dgm:spPr>
      <dgm:t>
        <a:bodyPr/>
        <a:lstStyle/>
        <a:p>
          <a:r>
            <a:rPr lang="ru-RU" sz="1700" b="1" u="sng" dirty="0" smtClean="0">
              <a:solidFill>
                <a:schemeClr val="tx1"/>
              </a:solidFill>
              <a:latin typeface="Times New Roman" pitchFamily="18" charset="0"/>
              <a:cs typeface="Times New Roman" pitchFamily="18" charset="0"/>
            </a:rPr>
            <a:t>Безвозмездные поступления- </a:t>
          </a:r>
          <a:r>
            <a:rPr lang="ru-RU" sz="1700" dirty="0" smtClean="0">
              <a:solidFill>
                <a:schemeClr val="tx1"/>
              </a:solidFill>
              <a:latin typeface="Times New Roman" pitchFamily="18" charset="0"/>
              <a:cs typeface="Times New Roman" pitchFamily="18" charset="0"/>
            </a:rPr>
            <a:t>поступающие в бюджет денежные средства из других бюджетов бюджетной системы РФ, а так же перечисления от  физических и юридических лиц</a:t>
          </a:r>
          <a:endParaRPr lang="ru-RU" sz="1700" dirty="0">
            <a:solidFill>
              <a:schemeClr val="tx1"/>
            </a:solidFill>
            <a:latin typeface="Times New Roman" pitchFamily="18" charset="0"/>
            <a:cs typeface="Times New Roman" pitchFamily="18" charset="0"/>
          </a:endParaRPr>
        </a:p>
      </dgm:t>
    </dgm:pt>
    <dgm:pt modelId="{04314C92-F169-4EFF-835C-AA5E582131CA}" type="parTrans" cxnId="{A3E67AB5-11A7-47DB-8E6A-10B1BC2D1536}">
      <dgm:prSet/>
      <dgm:spPr>
        <a:solidFill>
          <a:srgbClr val="6699FF"/>
        </a:solidFill>
        <a:ln>
          <a:solidFill>
            <a:srgbClr val="6699FF"/>
          </a:solidFill>
        </a:ln>
      </dgm:spPr>
      <dgm:t>
        <a:bodyPr/>
        <a:lstStyle/>
        <a:p>
          <a:endParaRPr lang="ru-RU" dirty="0"/>
        </a:p>
      </dgm:t>
    </dgm:pt>
    <dgm:pt modelId="{D449E078-7D5D-49D6-A890-8FA05575F534}" type="sibTrans" cxnId="{A3E67AB5-11A7-47DB-8E6A-10B1BC2D1536}">
      <dgm:prSet/>
      <dgm:spPr/>
      <dgm:t>
        <a:bodyPr/>
        <a:lstStyle/>
        <a:p>
          <a:endParaRPr lang="ru-RU"/>
        </a:p>
      </dgm:t>
    </dgm:pt>
    <dgm:pt modelId="{24541B9B-D371-49BA-A5B2-F771C5B494A7}">
      <dgm:prSet phldrT="[Текст]" custT="1"/>
      <dgm:spPr>
        <a:solidFill>
          <a:srgbClr val="3366FF"/>
        </a:solidFill>
        <a:ln>
          <a:solidFill>
            <a:schemeClr val="accent1"/>
          </a:solidFill>
        </a:ln>
        <a:scene3d>
          <a:camera prst="orthographicFront">
            <a:rot lat="0" lon="0" rev="0"/>
          </a:camera>
          <a:lightRig rig="threePt" dir="t">
            <a:rot lat="0" lon="0" rev="7500000"/>
          </a:lightRig>
        </a:scene3d>
        <a:sp3d prstMaterial="plastic">
          <a:bevelT w="127000" h="25400" prst="relaxedInset"/>
        </a:sp3d>
      </dgm:spPr>
      <dgm:t>
        <a:bodyPr/>
        <a:lstStyle/>
        <a:p>
          <a:r>
            <a:rPr lang="ru-RU" sz="1700" b="1" u="sng" dirty="0" smtClean="0">
              <a:solidFill>
                <a:schemeClr val="tx1"/>
              </a:solidFill>
              <a:latin typeface="Times New Roman" pitchFamily="18" charset="0"/>
              <a:cs typeface="Times New Roman" pitchFamily="18" charset="0"/>
            </a:rPr>
            <a:t>Неналоговые доходы </a:t>
          </a:r>
          <a:r>
            <a:rPr lang="ru-RU" sz="1700" dirty="0" smtClean="0">
              <a:solidFill>
                <a:schemeClr val="tx1"/>
              </a:solidFill>
              <a:latin typeface="Times New Roman" pitchFamily="18" charset="0"/>
              <a:cs typeface="Times New Roman" pitchFamily="18" charset="0"/>
            </a:rPr>
            <a:t>– доходы от использования имущества, находящегося в муниципальной собственности, плата за негативное воздействие на окружающую среду, доходы от продажи  материальных и нематериальных активов, штрафы, санкции, возмещения</a:t>
          </a:r>
          <a:endParaRPr lang="ru-RU" sz="1700" dirty="0">
            <a:solidFill>
              <a:schemeClr val="tx1"/>
            </a:solidFill>
            <a:latin typeface="Times New Roman" pitchFamily="18" charset="0"/>
            <a:cs typeface="Times New Roman" pitchFamily="18" charset="0"/>
          </a:endParaRPr>
        </a:p>
      </dgm:t>
    </dgm:pt>
    <dgm:pt modelId="{0BABBF11-1227-411A-863C-874B6BAEA5AC}" type="parTrans" cxnId="{93913D89-7E9A-47C7-8D7A-3ABE32CBB138}">
      <dgm:prSet/>
      <dgm:spPr>
        <a:solidFill>
          <a:srgbClr val="6699FF"/>
        </a:solidFill>
        <a:ln>
          <a:solidFill>
            <a:srgbClr val="6699FF"/>
          </a:solidFill>
        </a:ln>
      </dgm:spPr>
      <dgm:t>
        <a:bodyPr/>
        <a:lstStyle/>
        <a:p>
          <a:endParaRPr lang="ru-RU" dirty="0"/>
        </a:p>
      </dgm:t>
    </dgm:pt>
    <dgm:pt modelId="{89528275-5E5B-44DF-902D-6EF7E5597E8A}" type="sibTrans" cxnId="{93913D89-7E9A-47C7-8D7A-3ABE32CBB138}">
      <dgm:prSet/>
      <dgm:spPr/>
      <dgm:t>
        <a:bodyPr/>
        <a:lstStyle/>
        <a:p>
          <a:endParaRPr lang="ru-RU"/>
        </a:p>
      </dgm:t>
    </dgm:pt>
    <dgm:pt modelId="{8450C838-883F-49BB-ADCD-9FDD8CECD47D}" type="pres">
      <dgm:prSet presAssocID="{FD371F85-7801-4233-95F7-2968E256DDD5}" presName="cycle" presStyleCnt="0">
        <dgm:presLayoutVars>
          <dgm:chMax val="1"/>
          <dgm:dir/>
          <dgm:animLvl val="ctr"/>
          <dgm:resizeHandles val="exact"/>
        </dgm:presLayoutVars>
      </dgm:prSet>
      <dgm:spPr/>
      <dgm:t>
        <a:bodyPr/>
        <a:lstStyle/>
        <a:p>
          <a:endParaRPr lang="ru-RU"/>
        </a:p>
      </dgm:t>
    </dgm:pt>
    <dgm:pt modelId="{7C9377F2-6DE3-41EC-9D05-635A90327943}" type="pres">
      <dgm:prSet presAssocID="{F03BC644-0CF3-4F89-94C3-ABCD7DC6D1FF}" presName="centerShape" presStyleLbl="node0" presStyleIdx="0" presStyleCnt="1" custScaleY="77980" custLinFactNeighborX="-518" custLinFactNeighborY="-1967"/>
      <dgm:spPr/>
      <dgm:t>
        <a:bodyPr/>
        <a:lstStyle/>
        <a:p>
          <a:endParaRPr lang="ru-RU"/>
        </a:p>
      </dgm:t>
    </dgm:pt>
    <dgm:pt modelId="{4D18CED3-1142-40EA-9116-88C40631624C}" type="pres">
      <dgm:prSet presAssocID="{1308977C-B5C0-4EE3-B22B-1ACA6465B710}" presName="parTrans" presStyleLbl="bgSibTrans2D1" presStyleIdx="0" presStyleCnt="3"/>
      <dgm:spPr/>
      <dgm:t>
        <a:bodyPr/>
        <a:lstStyle/>
        <a:p>
          <a:endParaRPr lang="ru-RU"/>
        </a:p>
      </dgm:t>
    </dgm:pt>
    <dgm:pt modelId="{260436B6-97A1-4106-A465-1698EFC5DB02}" type="pres">
      <dgm:prSet presAssocID="{C7E7BE82-51F9-4614-8578-DC9ADEC0F04B}" presName="node" presStyleLbl="node1" presStyleIdx="0" presStyleCnt="3" custScaleX="108797" custScaleY="251843" custRadScaleRad="108296" custRadScaleInc="-2831">
        <dgm:presLayoutVars>
          <dgm:bulletEnabled val="1"/>
        </dgm:presLayoutVars>
      </dgm:prSet>
      <dgm:spPr/>
      <dgm:t>
        <a:bodyPr/>
        <a:lstStyle/>
        <a:p>
          <a:endParaRPr lang="ru-RU"/>
        </a:p>
      </dgm:t>
    </dgm:pt>
    <dgm:pt modelId="{33AE49E3-7EAF-4671-ACEC-5EF4114D59E5}" type="pres">
      <dgm:prSet presAssocID="{04314C92-F169-4EFF-835C-AA5E582131CA}" presName="parTrans" presStyleLbl="bgSibTrans2D1" presStyleIdx="1" presStyleCnt="3" custAng="21497965" custScaleX="96563" custLinFactNeighborX="3373" custLinFactNeighborY="27879"/>
      <dgm:spPr/>
      <dgm:t>
        <a:bodyPr/>
        <a:lstStyle/>
        <a:p>
          <a:endParaRPr lang="ru-RU"/>
        </a:p>
      </dgm:t>
    </dgm:pt>
    <dgm:pt modelId="{4C1BB923-E7F2-4FAE-BCE2-9CBC75F98424}" type="pres">
      <dgm:prSet presAssocID="{3FF0F976-E430-4D1F-99AF-07177B944F7C}" presName="node" presStyleLbl="node1" presStyleIdx="1" presStyleCnt="3" custScaleY="158270" custRadScaleRad="122127" custRadScaleInc="74494">
        <dgm:presLayoutVars>
          <dgm:bulletEnabled val="1"/>
        </dgm:presLayoutVars>
      </dgm:prSet>
      <dgm:spPr/>
      <dgm:t>
        <a:bodyPr/>
        <a:lstStyle/>
        <a:p>
          <a:endParaRPr lang="ru-RU"/>
        </a:p>
      </dgm:t>
    </dgm:pt>
    <dgm:pt modelId="{4C3C8D6A-0A5F-4907-83DC-AB25FCA93C97}" type="pres">
      <dgm:prSet presAssocID="{0BABBF11-1227-411A-863C-874B6BAEA5AC}" presName="parTrans" presStyleLbl="bgSibTrans2D1" presStyleIdx="2" presStyleCnt="3" custLinFactNeighborX="188" custLinFactNeighborY="15399"/>
      <dgm:spPr/>
      <dgm:t>
        <a:bodyPr/>
        <a:lstStyle/>
        <a:p>
          <a:endParaRPr lang="ru-RU"/>
        </a:p>
      </dgm:t>
    </dgm:pt>
    <dgm:pt modelId="{D71078B0-61B0-4A49-ACC5-75E45D65A14C}" type="pres">
      <dgm:prSet presAssocID="{24541B9B-D371-49BA-A5B2-F771C5B494A7}" presName="node" presStyleLbl="node1" presStyleIdx="2" presStyleCnt="3" custScaleX="110952" custScaleY="168276" custRadScaleRad="99706" custRadScaleInc="-92842">
        <dgm:presLayoutVars>
          <dgm:bulletEnabled val="1"/>
        </dgm:presLayoutVars>
      </dgm:prSet>
      <dgm:spPr/>
      <dgm:t>
        <a:bodyPr/>
        <a:lstStyle/>
        <a:p>
          <a:endParaRPr lang="ru-RU"/>
        </a:p>
      </dgm:t>
    </dgm:pt>
  </dgm:ptLst>
  <dgm:cxnLst>
    <dgm:cxn modelId="{F038C9EA-7669-4B46-A2AD-3A7495908283}" srcId="{F03BC644-0CF3-4F89-94C3-ABCD7DC6D1FF}" destId="{C7E7BE82-51F9-4614-8578-DC9ADEC0F04B}" srcOrd="0" destOrd="0" parTransId="{1308977C-B5C0-4EE3-B22B-1ACA6465B710}" sibTransId="{397391D5-EC80-4467-9071-0D3D5547E1FC}"/>
    <dgm:cxn modelId="{A3E67AB5-11A7-47DB-8E6A-10B1BC2D1536}" srcId="{F03BC644-0CF3-4F89-94C3-ABCD7DC6D1FF}" destId="{3FF0F976-E430-4D1F-99AF-07177B944F7C}" srcOrd="1" destOrd="0" parTransId="{04314C92-F169-4EFF-835C-AA5E582131CA}" sibTransId="{D449E078-7D5D-49D6-A890-8FA05575F534}"/>
    <dgm:cxn modelId="{AFC9F6B8-451C-4B94-9A20-81C6922C1432}" type="presOf" srcId="{1308977C-B5C0-4EE3-B22B-1ACA6465B710}" destId="{4D18CED3-1142-40EA-9116-88C40631624C}" srcOrd="0" destOrd="0" presId="urn:microsoft.com/office/officeart/2005/8/layout/radial4"/>
    <dgm:cxn modelId="{93913D89-7E9A-47C7-8D7A-3ABE32CBB138}" srcId="{F03BC644-0CF3-4F89-94C3-ABCD7DC6D1FF}" destId="{24541B9B-D371-49BA-A5B2-F771C5B494A7}" srcOrd="2" destOrd="0" parTransId="{0BABBF11-1227-411A-863C-874B6BAEA5AC}" sibTransId="{89528275-5E5B-44DF-902D-6EF7E5597E8A}"/>
    <dgm:cxn modelId="{D2D65A7A-7D12-4600-A988-1657039BA096}" type="presOf" srcId="{C7E7BE82-51F9-4614-8578-DC9ADEC0F04B}" destId="{260436B6-97A1-4106-A465-1698EFC5DB02}" srcOrd="0" destOrd="0" presId="urn:microsoft.com/office/officeart/2005/8/layout/radial4"/>
    <dgm:cxn modelId="{C41C04FC-7693-4A33-9ABD-1ABEEAFC1E56}" type="presOf" srcId="{F03BC644-0CF3-4F89-94C3-ABCD7DC6D1FF}" destId="{7C9377F2-6DE3-41EC-9D05-635A90327943}" srcOrd="0" destOrd="0" presId="urn:microsoft.com/office/officeart/2005/8/layout/radial4"/>
    <dgm:cxn modelId="{C24AE16A-FA96-4323-83AE-22DB67BDFCF9}" type="presOf" srcId="{0BABBF11-1227-411A-863C-874B6BAEA5AC}" destId="{4C3C8D6A-0A5F-4907-83DC-AB25FCA93C97}" srcOrd="0" destOrd="0" presId="urn:microsoft.com/office/officeart/2005/8/layout/radial4"/>
    <dgm:cxn modelId="{A8DAD2B3-CC0D-4BDC-9C19-7AA9DC6FB88A}" type="presOf" srcId="{FD371F85-7801-4233-95F7-2968E256DDD5}" destId="{8450C838-883F-49BB-ADCD-9FDD8CECD47D}" srcOrd="0" destOrd="0" presId="urn:microsoft.com/office/officeart/2005/8/layout/radial4"/>
    <dgm:cxn modelId="{1323577C-E682-4C8C-8032-31C6BD063025}" type="presOf" srcId="{04314C92-F169-4EFF-835C-AA5E582131CA}" destId="{33AE49E3-7EAF-4671-ACEC-5EF4114D59E5}" srcOrd="0" destOrd="0" presId="urn:microsoft.com/office/officeart/2005/8/layout/radial4"/>
    <dgm:cxn modelId="{5ECDAC9E-4510-49E1-AAB9-2082406B4492}" srcId="{FD371F85-7801-4233-95F7-2968E256DDD5}" destId="{F03BC644-0CF3-4F89-94C3-ABCD7DC6D1FF}" srcOrd="0" destOrd="0" parTransId="{74A53E87-F23B-4076-88B5-9CC639173AC8}" sibTransId="{8F54DD95-09DE-46E4-A201-BD755BB99C94}"/>
    <dgm:cxn modelId="{DCEE90B1-9B61-4C4B-BB26-0E5B08BB34E5}" type="presOf" srcId="{3FF0F976-E430-4D1F-99AF-07177B944F7C}" destId="{4C1BB923-E7F2-4FAE-BCE2-9CBC75F98424}" srcOrd="0" destOrd="0" presId="urn:microsoft.com/office/officeart/2005/8/layout/radial4"/>
    <dgm:cxn modelId="{0C9C6E93-3167-4853-BC3A-6DF548E9EE15}" type="presOf" srcId="{24541B9B-D371-49BA-A5B2-F771C5B494A7}" destId="{D71078B0-61B0-4A49-ACC5-75E45D65A14C}" srcOrd="0" destOrd="0" presId="urn:microsoft.com/office/officeart/2005/8/layout/radial4"/>
    <dgm:cxn modelId="{4FBFDD95-CD41-460F-B6B0-9E7EFE232C2C}" type="presParOf" srcId="{8450C838-883F-49BB-ADCD-9FDD8CECD47D}" destId="{7C9377F2-6DE3-41EC-9D05-635A90327943}" srcOrd="0" destOrd="0" presId="urn:microsoft.com/office/officeart/2005/8/layout/radial4"/>
    <dgm:cxn modelId="{FF5725F0-5A28-45D8-A49A-4E3D207C22BC}" type="presParOf" srcId="{8450C838-883F-49BB-ADCD-9FDD8CECD47D}" destId="{4D18CED3-1142-40EA-9116-88C40631624C}" srcOrd="1" destOrd="0" presId="urn:microsoft.com/office/officeart/2005/8/layout/radial4"/>
    <dgm:cxn modelId="{5722149E-AE15-44D2-AD20-E89D166F0D9E}" type="presParOf" srcId="{8450C838-883F-49BB-ADCD-9FDD8CECD47D}" destId="{260436B6-97A1-4106-A465-1698EFC5DB02}" srcOrd="2" destOrd="0" presId="urn:microsoft.com/office/officeart/2005/8/layout/radial4"/>
    <dgm:cxn modelId="{EB8C33DC-3D06-4035-B73E-AFA473BDDF56}" type="presParOf" srcId="{8450C838-883F-49BB-ADCD-9FDD8CECD47D}" destId="{33AE49E3-7EAF-4671-ACEC-5EF4114D59E5}" srcOrd="3" destOrd="0" presId="urn:microsoft.com/office/officeart/2005/8/layout/radial4"/>
    <dgm:cxn modelId="{375E3AB5-6A6A-4FB9-8D07-A53EF17F6A11}" type="presParOf" srcId="{8450C838-883F-49BB-ADCD-9FDD8CECD47D}" destId="{4C1BB923-E7F2-4FAE-BCE2-9CBC75F98424}" srcOrd="4" destOrd="0" presId="urn:microsoft.com/office/officeart/2005/8/layout/radial4"/>
    <dgm:cxn modelId="{BBA5423E-A9A3-45DE-BFC3-6BB85C03EBCE}" type="presParOf" srcId="{8450C838-883F-49BB-ADCD-9FDD8CECD47D}" destId="{4C3C8D6A-0A5F-4907-83DC-AB25FCA93C97}" srcOrd="5" destOrd="0" presId="urn:microsoft.com/office/officeart/2005/8/layout/radial4"/>
    <dgm:cxn modelId="{E8E62657-24CA-4038-8D86-7D3FFE0BEF9F}" type="presParOf" srcId="{8450C838-883F-49BB-ADCD-9FDD8CECD47D}" destId="{D71078B0-61B0-4A49-ACC5-75E45D65A14C}" srcOrd="6" destOrd="0" presId="urn:microsoft.com/office/officeart/2005/8/layout/radial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2B22A5F-7C50-45A9-A128-EAF707AD7DA0}" type="doc">
      <dgm:prSet loTypeId="urn:microsoft.com/office/officeart/2005/8/layout/vProcess5" loCatId="process" qsTypeId="urn:microsoft.com/office/officeart/2005/8/quickstyle/3d2" qsCatId="3D" csTypeId="urn:microsoft.com/office/officeart/2005/8/colors/accent1_3" csCatId="accent1" phldr="1"/>
      <dgm:spPr/>
      <dgm:t>
        <a:bodyPr/>
        <a:lstStyle/>
        <a:p>
          <a:endParaRPr lang="ru-RU"/>
        </a:p>
      </dgm:t>
    </dgm:pt>
    <dgm:pt modelId="{1CC65711-61E0-44E5-B472-F7D3EDAD62BD}">
      <dgm:prSet phldrT="[Текст]" custT="1"/>
      <dgm:spPr>
        <a:solidFill>
          <a:srgbClr val="0066FF"/>
        </a:solidFill>
        <a:effectLst>
          <a:outerShdw blurRad="50800" dist="38100" dir="2700000" algn="tl" rotWithShape="0">
            <a:prstClr val="black">
              <a:alpha val="40000"/>
            </a:prstClr>
          </a:outerShdw>
        </a:effectLst>
      </dgm:spPr>
      <dgm:t>
        <a:bodyPr/>
        <a:lstStyle/>
        <a:p>
          <a:pPr algn="just"/>
          <a:r>
            <a:rPr lang="ru-RU" sz="2000" b="1" u="sng" dirty="0" smtClean="0">
              <a:solidFill>
                <a:schemeClr val="tx2">
                  <a:lumMod val="10000"/>
                </a:schemeClr>
              </a:solidFill>
              <a:latin typeface="Book Antiqua" pitchFamily="18" charset="0"/>
            </a:rPr>
            <a:t>Дотации</a:t>
          </a:r>
          <a:r>
            <a:rPr lang="ru-RU" sz="2000" dirty="0" smtClean="0">
              <a:solidFill>
                <a:schemeClr val="tx2">
                  <a:lumMod val="10000"/>
                </a:schemeClr>
              </a:solidFill>
              <a:latin typeface="Book Antiqua" pitchFamily="18" charset="0"/>
            </a:rPr>
            <a:t> – денежная помощь со стороны бюджета другого уровня, предоставляемая на безвозмездной и безвозвратной основе</a:t>
          </a:r>
          <a:endParaRPr lang="ru-RU" sz="2000" dirty="0">
            <a:solidFill>
              <a:schemeClr val="tx2">
                <a:lumMod val="10000"/>
              </a:schemeClr>
            </a:solidFill>
            <a:latin typeface="Book Antiqua" pitchFamily="18" charset="0"/>
          </a:endParaRPr>
        </a:p>
      </dgm:t>
    </dgm:pt>
    <dgm:pt modelId="{71E4292C-E05B-49D3-B55A-571E8E1CEC16}" type="parTrans" cxnId="{95897406-EE23-449A-B86A-B999A9CAC77E}">
      <dgm:prSet/>
      <dgm:spPr/>
      <dgm:t>
        <a:bodyPr/>
        <a:lstStyle/>
        <a:p>
          <a:endParaRPr lang="ru-RU"/>
        </a:p>
      </dgm:t>
    </dgm:pt>
    <dgm:pt modelId="{52337DFF-E383-461B-9334-D92F990D56D9}" type="sibTrans" cxnId="{95897406-EE23-449A-B86A-B999A9CAC77E}">
      <dgm:prSet/>
      <dgm:spPr>
        <a:solidFill>
          <a:srgbClr val="0099CC">
            <a:alpha val="89804"/>
          </a:srgbClr>
        </a:solidFill>
        <a:ln>
          <a:solidFill>
            <a:srgbClr val="3399FF">
              <a:alpha val="89804"/>
            </a:srgbClr>
          </a:solidFill>
        </a:ln>
      </dgm:spPr>
      <dgm:t>
        <a:bodyPr/>
        <a:lstStyle/>
        <a:p>
          <a:endParaRPr lang="ru-RU" dirty="0"/>
        </a:p>
      </dgm:t>
    </dgm:pt>
    <dgm:pt modelId="{F449EDBA-C359-483E-92A1-10F66E4A60B2}">
      <dgm:prSet phldrT="[Текст]" custT="1"/>
      <dgm:spPr>
        <a:solidFill>
          <a:srgbClr val="6699FF"/>
        </a:solidFill>
        <a:effectLst>
          <a:outerShdw blurRad="50800" dist="38100" dir="2700000" algn="tl" rotWithShape="0">
            <a:prstClr val="black">
              <a:alpha val="40000"/>
            </a:prstClr>
          </a:outerShdw>
        </a:effectLst>
      </dgm:spPr>
      <dgm:t>
        <a:bodyPr/>
        <a:lstStyle/>
        <a:p>
          <a:pPr algn="l"/>
          <a:endParaRPr lang="ru-RU" sz="1200" dirty="0" smtClean="0">
            <a:latin typeface="Book Antiqua" pitchFamily="18" charset="0"/>
          </a:endParaRPr>
        </a:p>
        <a:p>
          <a:pPr algn="just"/>
          <a:r>
            <a:rPr lang="ru-RU" sz="2000" b="1" i="0" u="sng" dirty="0" smtClean="0">
              <a:solidFill>
                <a:schemeClr val="tx2">
                  <a:lumMod val="10000"/>
                </a:schemeClr>
              </a:solidFill>
              <a:latin typeface="Book Antiqua" pitchFamily="18" charset="0"/>
            </a:rPr>
            <a:t>Субсидии</a:t>
          </a:r>
          <a:r>
            <a:rPr lang="ru-RU" sz="2000" dirty="0" smtClean="0">
              <a:solidFill>
                <a:schemeClr val="tx2">
                  <a:lumMod val="10000"/>
                </a:schemeClr>
              </a:solidFill>
              <a:latin typeface="Book Antiqua" pitchFamily="18" charset="0"/>
            </a:rPr>
            <a:t>  - межбюджетные трансферты, предоставляемые бюджету другого уровня на условиях долевого финансирования расходов</a:t>
          </a:r>
        </a:p>
        <a:p>
          <a:pPr algn="l"/>
          <a:r>
            <a:rPr lang="ru-RU" sz="1800" dirty="0" smtClean="0"/>
            <a:t> </a:t>
          </a:r>
          <a:endParaRPr lang="ru-RU" sz="1800" dirty="0"/>
        </a:p>
      </dgm:t>
    </dgm:pt>
    <dgm:pt modelId="{C774A548-0B12-46A8-8B8A-0192C12C399B}" type="parTrans" cxnId="{50E5A926-146A-43EE-A29F-A5D039A9F039}">
      <dgm:prSet/>
      <dgm:spPr/>
      <dgm:t>
        <a:bodyPr/>
        <a:lstStyle/>
        <a:p>
          <a:endParaRPr lang="ru-RU"/>
        </a:p>
      </dgm:t>
    </dgm:pt>
    <dgm:pt modelId="{64540C70-5236-4909-88F2-F8D02EAF99A1}" type="sibTrans" cxnId="{50E5A926-146A-43EE-A29F-A5D039A9F039}">
      <dgm:prSet/>
      <dgm:spPr>
        <a:solidFill>
          <a:srgbClr val="0099CC">
            <a:alpha val="90000"/>
          </a:srgbClr>
        </a:solidFill>
        <a:ln>
          <a:solidFill>
            <a:srgbClr val="6666FF">
              <a:alpha val="89804"/>
            </a:srgbClr>
          </a:solidFill>
        </a:ln>
      </dgm:spPr>
      <dgm:t>
        <a:bodyPr/>
        <a:lstStyle/>
        <a:p>
          <a:endParaRPr lang="ru-RU" dirty="0"/>
        </a:p>
      </dgm:t>
    </dgm:pt>
    <dgm:pt modelId="{2D7DE91B-796A-4177-A0FB-3A646E902107}">
      <dgm:prSet custT="1"/>
      <dgm:spPr>
        <a:solidFill>
          <a:srgbClr val="CC99FF"/>
        </a:solidFill>
      </dgm:spPr>
      <dgm:t>
        <a:bodyPr/>
        <a:lstStyle/>
        <a:p>
          <a:pPr algn="just"/>
          <a:r>
            <a:rPr lang="ru-RU" sz="2000" b="1" u="sng" dirty="0" smtClean="0">
              <a:solidFill>
                <a:schemeClr val="tx2">
                  <a:lumMod val="10000"/>
                </a:schemeClr>
              </a:solidFill>
              <a:latin typeface="Book Antiqua" pitchFamily="18" charset="0"/>
            </a:rPr>
            <a:t>Субвенции</a:t>
          </a:r>
          <a:r>
            <a:rPr lang="ru-RU" sz="2000" dirty="0" smtClean="0">
              <a:solidFill>
                <a:schemeClr val="tx2">
                  <a:lumMod val="10000"/>
                </a:schemeClr>
              </a:solidFill>
              <a:latin typeface="Book Antiqua" pitchFamily="18" charset="0"/>
            </a:rPr>
            <a:t> – межбюджетные трансферты, предоставляемые местным бюджетам на исполнение переданных государственных полномочий </a:t>
          </a:r>
          <a:endParaRPr lang="ru-RU" sz="2000" dirty="0">
            <a:solidFill>
              <a:schemeClr val="tx2">
                <a:lumMod val="10000"/>
              </a:schemeClr>
            </a:solidFill>
            <a:latin typeface="Book Antiqua" pitchFamily="18" charset="0"/>
          </a:endParaRPr>
        </a:p>
      </dgm:t>
    </dgm:pt>
    <dgm:pt modelId="{87A3EC28-D257-4C28-BC1D-A7FE7569CA24}" type="parTrans" cxnId="{A401B4C0-0E94-43F5-9D03-59CBA193F521}">
      <dgm:prSet/>
      <dgm:spPr/>
      <dgm:t>
        <a:bodyPr/>
        <a:lstStyle/>
        <a:p>
          <a:endParaRPr lang="ru-RU"/>
        </a:p>
      </dgm:t>
    </dgm:pt>
    <dgm:pt modelId="{A01088EC-3308-47C5-9A55-C4769DE66AA1}" type="sibTrans" cxnId="{A401B4C0-0E94-43F5-9D03-59CBA193F521}">
      <dgm:prSet/>
      <dgm:spPr>
        <a:solidFill>
          <a:srgbClr val="0099CC">
            <a:alpha val="90000"/>
          </a:srgbClr>
        </a:solidFill>
        <a:ln>
          <a:solidFill>
            <a:srgbClr val="FF66FF">
              <a:alpha val="89804"/>
            </a:srgbClr>
          </a:solidFill>
        </a:ln>
      </dgm:spPr>
      <dgm:t>
        <a:bodyPr/>
        <a:lstStyle/>
        <a:p>
          <a:endParaRPr lang="ru-RU" dirty="0"/>
        </a:p>
      </dgm:t>
    </dgm:pt>
    <dgm:pt modelId="{21E5C3DA-5115-440E-B56E-5DCA8F93B1BB}">
      <dgm:prSet custT="1"/>
      <dgm:spPr>
        <a:solidFill>
          <a:srgbClr val="FF99CC"/>
        </a:solidFill>
      </dgm:spPr>
      <dgm:t>
        <a:bodyPr/>
        <a:lstStyle/>
        <a:p>
          <a:r>
            <a:rPr lang="ru-RU" sz="2000" b="1" u="sng" dirty="0" smtClean="0">
              <a:solidFill>
                <a:schemeClr val="tx2">
                  <a:lumMod val="10000"/>
                </a:schemeClr>
              </a:solidFill>
              <a:latin typeface="Book Antiqua" pitchFamily="18" charset="0"/>
            </a:rPr>
            <a:t>Иные межбюджетные трансферты</a:t>
          </a:r>
          <a:r>
            <a:rPr lang="ru-RU" sz="2000" b="0" u="none" dirty="0" smtClean="0">
              <a:solidFill>
                <a:schemeClr val="tx2">
                  <a:lumMod val="10000"/>
                </a:schemeClr>
              </a:solidFill>
              <a:latin typeface="Book Antiqua" pitchFamily="18" charset="0"/>
            </a:rPr>
            <a:t> – денежные средства, передаваемые бюджетам в целях компенсации выпадающих  доходов  и  расходов</a:t>
          </a:r>
          <a:endParaRPr lang="ru-RU" sz="2000" b="1" u="sng" dirty="0">
            <a:solidFill>
              <a:schemeClr val="tx2">
                <a:lumMod val="10000"/>
              </a:schemeClr>
            </a:solidFill>
            <a:latin typeface="Book Antiqua" pitchFamily="18" charset="0"/>
          </a:endParaRPr>
        </a:p>
      </dgm:t>
    </dgm:pt>
    <dgm:pt modelId="{706114FB-E472-431C-81C9-C5DCC060E5B0}" type="parTrans" cxnId="{7D1F8A23-F819-449C-9545-7CFECED4525C}">
      <dgm:prSet/>
      <dgm:spPr/>
      <dgm:t>
        <a:bodyPr/>
        <a:lstStyle/>
        <a:p>
          <a:endParaRPr lang="ru-RU"/>
        </a:p>
      </dgm:t>
    </dgm:pt>
    <dgm:pt modelId="{563442B4-77BC-4A16-89BD-E62999AAA117}" type="sibTrans" cxnId="{7D1F8A23-F819-449C-9545-7CFECED4525C}">
      <dgm:prSet/>
      <dgm:spPr/>
      <dgm:t>
        <a:bodyPr/>
        <a:lstStyle/>
        <a:p>
          <a:endParaRPr lang="ru-RU"/>
        </a:p>
      </dgm:t>
    </dgm:pt>
    <dgm:pt modelId="{F7DB0BF1-2966-4912-8D39-B0022291816C}" type="pres">
      <dgm:prSet presAssocID="{92B22A5F-7C50-45A9-A128-EAF707AD7DA0}" presName="outerComposite" presStyleCnt="0">
        <dgm:presLayoutVars>
          <dgm:chMax val="5"/>
          <dgm:dir/>
          <dgm:resizeHandles val="exact"/>
        </dgm:presLayoutVars>
      </dgm:prSet>
      <dgm:spPr/>
      <dgm:t>
        <a:bodyPr/>
        <a:lstStyle/>
        <a:p>
          <a:endParaRPr lang="ru-RU"/>
        </a:p>
      </dgm:t>
    </dgm:pt>
    <dgm:pt modelId="{A57C7D7A-E713-45EB-B900-268290840730}" type="pres">
      <dgm:prSet presAssocID="{92B22A5F-7C50-45A9-A128-EAF707AD7DA0}" presName="dummyMaxCanvas" presStyleCnt="0">
        <dgm:presLayoutVars/>
      </dgm:prSet>
      <dgm:spPr/>
    </dgm:pt>
    <dgm:pt modelId="{3C023A05-0CA6-4B1C-9C90-98508B193786}" type="pres">
      <dgm:prSet presAssocID="{92B22A5F-7C50-45A9-A128-EAF707AD7DA0}" presName="FourNodes_1" presStyleLbl="node1" presStyleIdx="0" presStyleCnt="4">
        <dgm:presLayoutVars>
          <dgm:bulletEnabled val="1"/>
        </dgm:presLayoutVars>
      </dgm:prSet>
      <dgm:spPr/>
      <dgm:t>
        <a:bodyPr/>
        <a:lstStyle/>
        <a:p>
          <a:endParaRPr lang="ru-RU"/>
        </a:p>
      </dgm:t>
    </dgm:pt>
    <dgm:pt modelId="{347415BA-DC97-43E2-AE7E-CB1E89BDB6C4}" type="pres">
      <dgm:prSet presAssocID="{92B22A5F-7C50-45A9-A128-EAF707AD7DA0}" presName="FourNodes_2" presStyleLbl="node1" presStyleIdx="1" presStyleCnt="4">
        <dgm:presLayoutVars>
          <dgm:bulletEnabled val="1"/>
        </dgm:presLayoutVars>
      </dgm:prSet>
      <dgm:spPr/>
      <dgm:t>
        <a:bodyPr/>
        <a:lstStyle/>
        <a:p>
          <a:endParaRPr lang="ru-RU"/>
        </a:p>
      </dgm:t>
    </dgm:pt>
    <dgm:pt modelId="{EFCD9B4C-DA78-46C7-9E8E-1E5C23521922}" type="pres">
      <dgm:prSet presAssocID="{92B22A5F-7C50-45A9-A128-EAF707AD7DA0}" presName="FourNodes_3" presStyleLbl="node1" presStyleIdx="2" presStyleCnt="4">
        <dgm:presLayoutVars>
          <dgm:bulletEnabled val="1"/>
        </dgm:presLayoutVars>
      </dgm:prSet>
      <dgm:spPr/>
      <dgm:t>
        <a:bodyPr/>
        <a:lstStyle/>
        <a:p>
          <a:endParaRPr lang="ru-RU"/>
        </a:p>
      </dgm:t>
    </dgm:pt>
    <dgm:pt modelId="{98AFC14A-0294-454A-9D8E-0DEDF513300C}" type="pres">
      <dgm:prSet presAssocID="{92B22A5F-7C50-45A9-A128-EAF707AD7DA0}" presName="FourNodes_4" presStyleLbl="node1" presStyleIdx="3" presStyleCnt="4" custScaleY="98411" custLinFactNeighborX="-28" custLinFactNeighborY="-1103">
        <dgm:presLayoutVars>
          <dgm:bulletEnabled val="1"/>
        </dgm:presLayoutVars>
      </dgm:prSet>
      <dgm:spPr/>
      <dgm:t>
        <a:bodyPr/>
        <a:lstStyle/>
        <a:p>
          <a:endParaRPr lang="ru-RU"/>
        </a:p>
      </dgm:t>
    </dgm:pt>
    <dgm:pt modelId="{C21735EF-571B-421D-B69C-575E32C59B3D}" type="pres">
      <dgm:prSet presAssocID="{92B22A5F-7C50-45A9-A128-EAF707AD7DA0}" presName="FourConn_1-2" presStyleLbl="fgAccFollowNode1" presStyleIdx="0" presStyleCnt="3">
        <dgm:presLayoutVars>
          <dgm:bulletEnabled val="1"/>
        </dgm:presLayoutVars>
      </dgm:prSet>
      <dgm:spPr/>
      <dgm:t>
        <a:bodyPr/>
        <a:lstStyle/>
        <a:p>
          <a:endParaRPr lang="ru-RU"/>
        </a:p>
      </dgm:t>
    </dgm:pt>
    <dgm:pt modelId="{A19D2155-7612-468E-A3DC-8E1D47EBEE5B}" type="pres">
      <dgm:prSet presAssocID="{92B22A5F-7C50-45A9-A128-EAF707AD7DA0}" presName="FourConn_2-3" presStyleLbl="fgAccFollowNode1" presStyleIdx="1" presStyleCnt="3">
        <dgm:presLayoutVars>
          <dgm:bulletEnabled val="1"/>
        </dgm:presLayoutVars>
      </dgm:prSet>
      <dgm:spPr/>
      <dgm:t>
        <a:bodyPr/>
        <a:lstStyle/>
        <a:p>
          <a:endParaRPr lang="ru-RU"/>
        </a:p>
      </dgm:t>
    </dgm:pt>
    <dgm:pt modelId="{2C7A71E0-8E04-4158-8B58-BB3714727D7B}" type="pres">
      <dgm:prSet presAssocID="{92B22A5F-7C50-45A9-A128-EAF707AD7DA0}" presName="FourConn_3-4" presStyleLbl="fgAccFollowNode1" presStyleIdx="2" presStyleCnt="3">
        <dgm:presLayoutVars>
          <dgm:bulletEnabled val="1"/>
        </dgm:presLayoutVars>
      </dgm:prSet>
      <dgm:spPr/>
      <dgm:t>
        <a:bodyPr/>
        <a:lstStyle/>
        <a:p>
          <a:endParaRPr lang="ru-RU"/>
        </a:p>
      </dgm:t>
    </dgm:pt>
    <dgm:pt modelId="{1B7F054D-0001-4AB9-89D8-68A07030852D}" type="pres">
      <dgm:prSet presAssocID="{92B22A5F-7C50-45A9-A128-EAF707AD7DA0}" presName="FourNodes_1_text" presStyleLbl="node1" presStyleIdx="3" presStyleCnt="4">
        <dgm:presLayoutVars>
          <dgm:bulletEnabled val="1"/>
        </dgm:presLayoutVars>
      </dgm:prSet>
      <dgm:spPr/>
      <dgm:t>
        <a:bodyPr/>
        <a:lstStyle/>
        <a:p>
          <a:endParaRPr lang="ru-RU"/>
        </a:p>
      </dgm:t>
    </dgm:pt>
    <dgm:pt modelId="{D7FE6E65-588E-4D34-80FF-15BC2F55240A}" type="pres">
      <dgm:prSet presAssocID="{92B22A5F-7C50-45A9-A128-EAF707AD7DA0}" presName="FourNodes_2_text" presStyleLbl="node1" presStyleIdx="3" presStyleCnt="4">
        <dgm:presLayoutVars>
          <dgm:bulletEnabled val="1"/>
        </dgm:presLayoutVars>
      </dgm:prSet>
      <dgm:spPr/>
      <dgm:t>
        <a:bodyPr/>
        <a:lstStyle/>
        <a:p>
          <a:endParaRPr lang="ru-RU"/>
        </a:p>
      </dgm:t>
    </dgm:pt>
    <dgm:pt modelId="{808EF898-A196-4E17-8A67-4D9319F3A9FA}" type="pres">
      <dgm:prSet presAssocID="{92B22A5F-7C50-45A9-A128-EAF707AD7DA0}" presName="FourNodes_3_text" presStyleLbl="node1" presStyleIdx="3" presStyleCnt="4">
        <dgm:presLayoutVars>
          <dgm:bulletEnabled val="1"/>
        </dgm:presLayoutVars>
      </dgm:prSet>
      <dgm:spPr/>
      <dgm:t>
        <a:bodyPr/>
        <a:lstStyle/>
        <a:p>
          <a:endParaRPr lang="ru-RU"/>
        </a:p>
      </dgm:t>
    </dgm:pt>
    <dgm:pt modelId="{E786F31D-B268-4DC9-AA02-B68777929D4F}" type="pres">
      <dgm:prSet presAssocID="{92B22A5F-7C50-45A9-A128-EAF707AD7DA0}" presName="FourNodes_4_text" presStyleLbl="node1" presStyleIdx="3" presStyleCnt="4">
        <dgm:presLayoutVars>
          <dgm:bulletEnabled val="1"/>
        </dgm:presLayoutVars>
      </dgm:prSet>
      <dgm:spPr/>
      <dgm:t>
        <a:bodyPr/>
        <a:lstStyle/>
        <a:p>
          <a:endParaRPr lang="ru-RU"/>
        </a:p>
      </dgm:t>
    </dgm:pt>
  </dgm:ptLst>
  <dgm:cxnLst>
    <dgm:cxn modelId="{A401B4C0-0E94-43F5-9D03-59CBA193F521}" srcId="{92B22A5F-7C50-45A9-A128-EAF707AD7DA0}" destId="{2D7DE91B-796A-4177-A0FB-3A646E902107}" srcOrd="2" destOrd="0" parTransId="{87A3EC28-D257-4C28-BC1D-A7FE7569CA24}" sibTransId="{A01088EC-3308-47C5-9A55-C4769DE66AA1}"/>
    <dgm:cxn modelId="{47697029-8554-405F-8FA7-7BD541DE32BA}" type="presOf" srcId="{2D7DE91B-796A-4177-A0FB-3A646E902107}" destId="{808EF898-A196-4E17-8A67-4D9319F3A9FA}" srcOrd="1" destOrd="0" presId="urn:microsoft.com/office/officeart/2005/8/layout/vProcess5"/>
    <dgm:cxn modelId="{989A1D30-B2D8-40CC-94E3-3F42B255EE83}" type="presOf" srcId="{92B22A5F-7C50-45A9-A128-EAF707AD7DA0}" destId="{F7DB0BF1-2966-4912-8D39-B0022291816C}" srcOrd="0" destOrd="0" presId="urn:microsoft.com/office/officeart/2005/8/layout/vProcess5"/>
    <dgm:cxn modelId="{096C7D79-020E-44B3-A1CB-3549B9C59C7A}" type="presOf" srcId="{A01088EC-3308-47C5-9A55-C4769DE66AA1}" destId="{2C7A71E0-8E04-4158-8B58-BB3714727D7B}" srcOrd="0" destOrd="0" presId="urn:microsoft.com/office/officeart/2005/8/layout/vProcess5"/>
    <dgm:cxn modelId="{ADF98623-BB29-4DA7-81BC-47D652CF2A68}" type="presOf" srcId="{52337DFF-E383-461B-9334-D92F990D56D9}" destId="{C21735EF-571B-421D-B69C-575E32C59B3D}" srcOrd="0" destOrd="0" presId="urn:microsoft.com/office/officeart/2005/8/layout/vProcess5"/>
    <dgm:cxn modelId="{BCFAEF7B-63CF-4466-ADBB-B119CE7A079B}" type="presOf" srcId="{F449EDBA-C359-483E-92A1-10F66E4A60B2}" destId="{D7FE6E65-588E-4D34-80FF-15BC2F55240A}" srcOrd="1" destOrd="0" presId="urn:microsoft.com/office/officeart/2005/8/layout/vProcess5"/>
    <dgm:cxn modelId="{B2F388D3-1D25-493B-A4CB-0DB95F6EFFF2}" type="presOf" srcId="{64540C70-5236-4909-88F2-F8D02EAF99A1}" destId="{A19D2155-7612-468E-A3DC-8E1D47EBEE5B}" srcOrd="0" destOrd="0" presId="urn:microsoft.com/office/officeart/2005/8/layout/vProcess5"/>
    <dgm:cxn modelId="{141B8258-242F-4ECC-B18C-62CDC61623E3}" type="presOf" srcId="{F449EDBA-C359-483E-92A1-10F66E4A60B2}" destId="{347415BA-DC97-43E2-AE7E-CB1E89BDB6C4}" srcOrd="0" destOrd="0" presId="urn:microsoft.com/office/officeart/2005/8/layout/vProcess5"/>
    <dgm:cxn modelId="{95897406-EE23-449A-B86A-B999A9CAC77E}" srcId="{92B22A5F-7C50-45A9-A128-EAF707AD7DA0}" destId="{1CC65711-61E0-44E5-B472-F7D3EDAD62BD}" srcOrd="0" destOrd="0" parTransId="{71E4292C-E05B-49D3-B55A-571E8E1CEC16}" sibTransId="{52337DFF-E383-461B-9334-D92F990D56D9}"/>
    <dgm:cxn modelId="{3C4E0D7A-7037-4FFE-9036-C8522262E359}" type="presOf" srcId="{2D7DE91B-796A-4177-A0FB-3A646E902107}" destId="{EFCD9B4C-DA78-46C7-9E8E-1E5C23521922}" srcOrd="0" destOrd="0" presId="urn:microsoft.com/office/officeart/2005/8/layout/vProcess5"/>
    <dgm:cxn modelId="{2349A8AD-4DFA-490D-A635-A0B8668CC46E}" type="presOf" srcId="{21E5C3DA-5115-440E-B56E-5DCA8F93B1BB}" destId="{E786F31D-B268-4DC9-AA02-B68777929D4F}" srcOrd="1" destOrd="0" presId="urn:microsoft.com/office/officeart/2005/8/layout/vProcess5"/>
    <dgm:cxn modelId="{C7110A37-0034-446D-A796-9BD88BDC7BEB}" type="presOf" srcId="{1CC65711-61E0-44E5-B472-F7D3EDAD62BD}" destId="{3C023A05-0CA6-4B1C-9C90-98508B193786}" srcOrd="0" destOrd="0" presId="urn:microsoft.com/office/officeart/2005/8/layout/vProcess5"/>
    <dgm:cxn modelId="{7D1F8A23-F819-449C-9545-7CFECED4525C}" srcId="{92B22A5F-7C50-45A9-A128-EAF707AD7DA0}" destId="{21E5C3DA-5115-440E-B56E-5DCA8F93B1BB}" srcOrd="3" destOrd="0" parTransId="{706114FB-E472-431C-81C9-C5DCC060E5B0}" sibTransId="{563442B4-77BC-4A16-89BD-E62999AAA117}"/>
    <dgm:cxn modelId="{50E5A926-146A-43EE-A29F-A5D039A9F039}" srcId="{92B22A5F-7C50-45A9-A128-EAF707AD7DA0}" destId="{F449EDBA-C359-483E-92A1-10F66E4A60B2}" srcOrd="1" destOrd="0" parTransId="{C774A548-0B12-46A8-8B8A-0192C12C399B}" sibTransId="{64540C70-5236-4909-88F2-F8D02EAF99A1}"/>
    <dgm:cxn modelId="{BDBED9C7-6940-4D57-8781-66196AB815BA}" type="presOf" srcId="{1CC65711-61E0-44E5-B472-F7D3EDAD62BD}" destId="{1B7F054D-0001-4AB9-89D8-68A07030852D}" srcOrd="1" destOrd="0" presId="urn:microsoft.com/office/officeart/2005/8/layout/vProcess5"/>
    <dgm:cxn modelId="{9C2B66B2-7052-4063-A017-97B308D5925E}" type="presOf" srcId="{21E5C3DA-5115-440E-B56E-5DCA8F93B1BB}" destId="{98AFC14A-0294-454A-9D8E-0DEDF513300C}" srcOrd="0" destOrd="0" presId="urn:microsoft.com/office/officeart/2005/8/layout/vProcess5"/>
    <dgm:cxn modelId="{4FAE0987-A3CC-4325-9CF7-DA47663959F8}" type="presParOf" srcId="{F7DB0BF1-2966-4912-8D39-B0022291816C}" destId="{A57C7D7A-E713-45EB-B900-268290840730}" srcOrd="0" destOrd="0" presId="urn:microsoft.com/office/officeart/2005/8/layout/vProcess5"/>
    <dgm:cxn modelId="{305D74EC-6F91-45FE-9501-659726AC5EB2}" type="presParOf" srcId="{F7DB0BF1-2966-4912-8D39-B0022291816C}" destId="{3C023A05-0CA6-4B1C-9C90-98508B193786}" srcOrd="1" destOrd="0" presId="urn:microsoft.com/office/officeart/2005/8/layout/vProcess5"/>
    <dgm:cxn modelId="{77B46D90-0012-452B-AC1F-8752A348DA8B}" type="presParOf" srcId="{F7DB0BF1-2966-4912-8D39-B0022291816C}" destId="{347415BA-DC97-43E2-AE7E-CB1E89BDB6C4}" srcOrd="2" destOrd="0" presId="urn:microsoft.com/office/officeart/2005/8/layout/vProcess5"/>
    <dgm:cxn modelId="{7E9C1717-B071-4074-8184-D0BA5CAF05DB}" type="presParOf" srcId="{F7DB0BF1-2966-4912-8D39-B0022291816C}" destId="{EFCD9B4C-DA78-46C7-9E8E-1E5C23521922}" srcOrd="3" destOrd="0" presId="urn:microsoft.com/office/officeart/2005/8/layout/vProcess5"/>
    <dgm:cxn modelId="{9ADBB14F-04EA-4C0B-B4BA-01C79D08D321}" type="presParOf" srcId="{F7DB0BF1-2966-4912-8D39-B0022291816C}" destId="{98AFC14A-0294-454A-9D8E-0DEDF513300C}" srcOrd="4" destOrd="0" presId="urn:microsoft.com/office/officeart/2005/8/layout/vProcess5"/>
    <dgm:cxn modelId="{99A86747-F437-453D-8E85-81394284305F}" type="presParOf" srcId="{F7DB0BF1-2966-4912-8D39-B0022291816C}" destId="{C21735EF-571B-421D-B69C-575E32C59B3D}" srcOrd="5" destOrd="0" presId="urn:microsoft.com/office/officeart/2005/8/layout/vProcess5"/>
    <dgm:cxn modelId="{5BA63704-171A-4DF3-B281-36A734D46AAE}" type="presParOf" srcId="{F7DB0BF1-2966-4912-8D39-B0022291816C}" destId="{A19D2155-7612-468E-A3DC-8E1D47EBEE5B}" srcOrd="6" destOrd="0" presId="urn:microsoft.com/office/officeart/2005/8/layout/vProcess5"/>
    <dgm:cxn modelId="{806024B9-D19E-49DE-B9AC-1DF5BE40FB63}" type="presParOf" srcId="{F7DB0BF1-2966-4912-8D39-B0022291816C}" destId="{2C7A71E0-8E04-4158-8B58-BB3714727D7B}" srcOrd="7" destOrd="0" presId="urn:microsoft.com/office/officeart/2005/8/layout/vProcess5"/>
    <dgm:cxn modelId="{C8862129-FEA9-4003-B689-B7280A8D9034}" type="presParOf" srcId="{F7DB0BF1-2966-4912-8D39-B0022291816C}" destId="{1B7F054D-0001-4AB9-89D8-68A07030852D}" srcOrd="8" destOrd="0" presId="urn:microsoft.com/office/officeart/2005/8/layout/vProcess5"/>
    <dgm:cxn modelId="{193C7812-8286-4827-AFB2-A063B482582E}" type="presParOf" srcId="{F7DB0BF1-2966-4912-8D39-B0022291816C}" destId="{D7FE6E65-588E-4D34-80FF-15BC2F55240A}" srcOrd="9" destOrd="0" presId="urn:microsoft.com/office/officeart/2005/8/layout/vProcess5"/>
    <dgm:cxn modelId="{CF5238C9-9109-4069-8F9C-B642154C7875}" type="presParOf" srcId="{F7DB0BF1-2966-4912-8D39-B0022291816C}" destId="{808EF898-A196-4E17-8A67-4D9319F3A9FA}" srcOrd="10" destOrd="0" presId="urn:microsoft.com/office/officeart/2005/8/layout/vProcess5"/>
    <dgm:cxn modelId="{E5FD0BD8-5700-4BB6-8149-70C338B0D3A4}" type="presParOf" srcId="{F7DB0BF1-2966-4912-8D39-B0022291816C}" destId="{E786F31D-B268-4DC9-AA02-B68777929D4F}" srcOrd="11"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97B0179-6FFA-43F2-9B11-3C7B56B71EA7}"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ru-RU"/>
        </a:p>
      </dgm:t>
    </dgm:pt>
    <dgm:pt modelId="{C7E3C235-D7CE-4F21-83E5-0230BF458F3B}">
      <dgm:prSet phldrT="[Текст]" custT="1"/>
      <dgm:spPr>
        <a:gradFill flip="none" rotWithShape="0">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a:solidFill>
            <a:srgbClr val="FF6600"/>
          </a:solidFill>
        </a:ln>
      </dgm:spPr>
      <dgm:t>
        <a:bodyPr/>
        <a:lstStyle/>
        <a:p>
          <a:r>
            <a:rPr lang="ru-RU" sz="2400" b="1" dirty="0" smtClean="0">
              <a:solidFill>
                <a:schemeClr val="bg1"/>
              </a:solidFill>
              <a:latin typeface="Times New Roman" pitchFamily="18" charset="0"/>
              <a:cs typeface="Times New Roman" pitchFamily="18" charset="0"/>
            </a:rPr>
            <a:t>Областные  средства</a:t>
          </a:r>
          <a:endParaRPr lang="ru-RU" sz="2400" b="1" dirty="0">
            <a:solidFill>
              <a:schemeClr val="bg1"/>
            </a:solidFill>
            <a:latin typeface="Times New Roman" pitchFamily="18" charset="0"/>
            <a:cs typeface="Times New Roman" pitchFamily="18" charset="0"/>
          </a:endParaRPr>
        </a:p>
      </dgm:t>
    </dgm:pt>
    <dgm:pt modelId="{3507B90E-C01D-4EEB-A99F-C6D51F8C1051}" type="parTrans" cxnId="{625D9539-3FEF-424E-B540-0715AFF493D9}">
      <dgm:prSet/>
      <dgm:spPr/>
      <dgm:t>
        <a:bodyPr/>
        <a:lstStyle/>
        <a:p>
          <a:endParaRPr lang="ru-RU"/>
        </a:p>
      </dgm:t>
    </dgm:pt>
    <dgm:pt modelId="{0032CFD0-149D-40E9-B15B-2927DB928F2A}" type="sibTrans" cxnId="{625D9539-3FEF-424E-B540-0715AFF493D9}">
      <dgm:prSet/>
      <dgm:spPr/>
      <dgm:t>
        <a:bodyPr/>
        <a:lstStyle/>
        <a:p>
          <a:endParaRPr lang="ru-RU"/>
        </a:p>
      </dgm:t>
    </dgm:pt>
    <dgm:pt modelId="{0FD87494-0FAD-49E2-A677-4C63C07CD278}">
      <dgm:prSet phldrT="[Текст]" custT="1"/>
      <dgm:spPr>
        <a:solidFill>
          <a:srgbClr val="FFCC99">
            <a:alpha val="89804"/>
          </a:srgbClr>
        </a:solidFill>
        <a:ln>
          <a:solidFill>
            <a:srgbClr val="FF6600"/>
          </a:solidFill>
        </a:ln>
      </dgm:spPr>
      <dgm:t>
        <a:bodyPr/>
        <a:lstStyle/>
        <a:p>
          <a:pPr algn="just"/>
          <a:r>
            <a:rPr lang="ru-RU" sz="1600" dirty="0" smtClean="0">
              <a:latin typeface="Times New Roman" pitchFamily="18" charset="0"/>
              <a:cs typeface="Times New Roman" pitchFamily="18" charset="0"/>
            </a:rPr>
            <a:t>Субвенция на выплату денежных средств на содержание ребенка, переданного на воспитание в приемную семью</a:t>
          </a:r>
          <a:endParaRPr lang="ru-RU" sz="1600" dirty="0">
            <a:latin typeface="Times New Roman" pitchFamily="18" charset="0"/>
            <a:cs typeface="Times New Roman" pitchFamily="18" charset="0"/>
          </a:endParaRPr>
        </a:p>
      </dgm:t>
    </dgm:pt>
    <dgm:pt modelId="{DA936E31-2B7B-4F61-8784-087F5BF1CCA2}" type="parTrans" cxnId="{89B06EA5-3ADE-473B-8A08-C3C9D6C492D2}">
      <dgm:prSet/>
      <dgm:spPr>
        <a:ln>
          <a:solidFill>
            <a:srgbClr val="FF6600"/>
          </a:solidFill>
        </a:ln>
      </dgm:spPr>
      <dgm:t>
        <a:bodyPr/>
        <a:lstStyle/>
        <a:p>
          <a:endParaRPr lang="ru-RU"/>
        </a:p>
      </dgm:t>
    </dgm:pt>
    <dgm:pt modelId="{EA1805A8-F89A-4EA4-B480-DBF1EC1756D6}" type="sibTrans" cxnId="{89B06EA5-3ADE-473B-8A08-C3C9D6C492D2}">
      <dgm:prSet/>
      <dgm:spPr/>
      <dgm:t>
        <a:bodyPr/>
        <a:lstStyle/>
        <a:p>
          <a:endParaRPr lang="ru-RU"/>
        </a:p>
      </dgm:t>
    </dgm:pt>
    <dgm:pt modelId="{ECC4F9D0-E93A-4739-8873-1B03FCE6503A}">
      <dgm:prSet phldrT="[Текст]" custT="1"/>
      <dgm:spPr>
        <a:gradFill flip="none" rotWithShape="0">
          <a:gsLst>
            <a:gs pos="0">
              <a:srgbClr val="00CC00">
                <a:shade val="30000"/>
                <a:satMod val="115000"/>
              </a:srgbClr>
            </a:gs>
            <a:gs pos="50000">
              <a:srgbClr val="00CC00">
                <a:shade val="67500"/>
                <a:satMod val="115000"/>
              </a:srgbClr>
            </a:gs>
            <a:gs pos="100000">
              <a:srgbClr val="00CC00">
                <a:shade val="100000"/>
                <a:satMod val="115000"/>
              </a:srgbClr>
            </a:gs>
          </a:gsLst>
          <a:lin ang="8100000" scaled="1"/>
          <a:tileRect/>
        </a:gradFill>
        <a:ln>
          <a:solidFill>
            <a:srgbClr val="008000"/>
          </a:solidFill>
        </a:ln>
      </dgm:spPr>
      <dgm:t>
        <a:bodyPr/>
        <a:lstStyle/>
        <a:p>
          <a:r>
            <a:rPr lang="ru-RU" sz="2400" b="1" dirty="0" smtClean="0">
              <a:solidFill>
                <a:schemeClr val="bg1"/>
              </a:solidFill>
              <a:latin typeface="Times New Roman" pitchFamily="18" charset="0"/>
              <a:cs typeface="Times New Roman" pitchFamily="18" charset="0"/>
            </a:rPr>
            <a:t>Собственные средства</a:t>
          </a:r>
          <a:endParaRPr lang="ru-RU" sz="2400" b="1" dirty="0">
            <a:solidFill>
              <a:schemeClr val="bg1"/>
            </a:solidFill>
            <a:latin typeface="Times New Roman" pitchFamily="18" charset="0"/>
            <a:cs typeface="Times New Roman" pitchFamily="18" charset="0"/>
          </a:endParaRPr>
        </a:p>
      </dgm:t>
    </dgm:pt>
    <dgm:pt modelId="{F3C1BA2F-2EFA-4D9C-B3CA-49EC49DF0341}" type="parTrans" cxnId="{6F91B4C2-2696-4AC9-B5C9-E81FB4304422}">
      <dgm:prSet/>
      <dgm:spPr/>
      <dgm:t>
        <a:bodyPr/>
        <a:lstStyle/>
        <a:p>
          <a:endParaRPr lang="ru-RU"/>
        </a:p>
      </dgm:t>
    </dgm:pt>
    <dgm:pt modelId="{72D3C64C-1594-42A1-A6BD-3865DE44FC1B}" type="sibTrans" cxnId="{6F91B4C2-2696-4AC9-B5C9-E81FB4304422}">
      <dgm:prSet/>
      <dgm:spPr/>
      <dgm:t>
        <a:bodyPr/>
        <a:lstStyle/>
        <a:p>
          <a:endParaRPr lang="ru-RU"/>
        </a:p>
      </dgm:t>
    </dgm:pt>
    <dgm:pt modelId="{CCE787AD-0C94-4790-AEE2-08FEBD4D1B85}">
      <dgm:prSet phldrT="[Текст]" custT="1"/>
      <dgm:spPr>
        <a:solidFill>
          <a:srgbClr val="99FF33">
            <a:alpha val="89804"/>
          </a:srgbClr>
        </a:solidFill>
      </dgm:spPr>
      <dgm:t>
        <a:bodyPr/>
        <a:lstStyle/>
        <a:p>
          <a:pPr algn="ctr"/>
          <a:r>
            <a:rPr lang="ru-RU" sz="1600" dirty="0" smtClean="0">
              <a:latin typeface="Times New Roman" pitchFamily="18" charset="0"/>
              <a:cs typeface="Times New Roman" pitchFamily="18" charset="0"/>
            </a:rPr>
            <a:t>Выплаты почетным гражданам</a:t>
          </a:r>
          <a:endParaRPr lang="ru-RU" sz="1600" dirty="0">
            <a:latin typeface="Times New Roman" pitchFamily="18" charset="0"/>
            <a:cs typeface="Times New Roman" pitchFamily="18" charset="0"/>
          </a:endParaRPr>
        </a:p>
      </dgm:t>
    </dgm:pt>
    <dgm:pt modelId="{068889B5-7356-40A8-AAD8-C5014ADEEF6E}" type="parTrans" cxnId="{3C81F201-EEAF-4356-B06B-1A48A88AD07D}">
      <dgm:prSet/>
      <dgm:spPr/>
      <dgm:t>
        <a:bodyPr/>
        <a:lstStyle/>
        <a:p>
          <a:endParaRPr lang="ru-RU"/>
        </a:p>
      </dgm:t>
    </dgm:pt>
    <dgm:pt modelId="{BB8E5D64-1589-4766-BEE5-C182CE5BFFB3}" type="sibTrans" cxnId="{3C81F201-EEAF-4356-B06B-1A48A88AD07D}">
      <dgm:prSet/>
      <dgm:spPr/>
      <dgm:t>
        <a:bodyPr/>
        <a:lstStyle/>
        <a:p>
          <a:endParaRPr lang="ru-RU"/>
        </a:p>
      </dgm:t>
    </dgm:pt>
    <dgm:pt modelId="{68754719-21A2-4E04-8157-D49B2D923B36}">
      <dgm:prSet phldrT="[Текст]" custT="1"/>
      <dgm:spPr>
        <a:solidFill>
          <a:srgbClr val="99FF33">
            <a:alpha val="90000"/>
          </a:srgbClr>
        </a:solidFill>
      </dgm:spPr>
      <dgm:t>
        <a:bodyPr/>
        <a:lstStyle/>
        <a:p>
          <a:pPr algn="just"/>
          <a:r>
            <a:rPr lang="ru-RU" sz="1600" dirty="0" smtClean="0">
              <a:latin typeface="Times New Roman" pitchFamily="18" charset="0"/>
              <a:cs typeface="Times New Roman" pitchFamily="18" charset="0"/>
            </a:rPr>
            <a:t>Пенсии на выслугу лет лицам, замещавшим муниципальные должности</a:t>
          </a:r>
          <a:endParaRPr lang="ru-RU" sz="1600" dirty="0">
            <a:latin typeface="Times New Roman" pitchFamily="18" charset="0"/>
            <a:cs typeface="Times New Roman" pitchFamily="18" charset="0"/>
          </a:endParaRPr>
        </a:p>
      </dgm:t>
    </dgm:pt>
    <dgm:pt modelId="{2D78FB1E-2677-4182-BF88-E223488DB16D}" type="parTrans" cxnId="{81F85D43-3D44-4754-858B-9361218ACFC2}">
      <dgm:prSet/>
      <dgm:spPr/>
      <dgm:t>
        <a:bodyPr/>
        <a:lstStyle/>
        <a:p>
          <a:endParaRPr lang="ru-RU"/>
        </a:p>
      </dgm:t>
    </dgm:pt>
    <dgm:pt modelId="{9ADF9544-C697-48AE-AE83-9EE710E7DAD0}" type="sibTrans" cxnId="{81F85D43-3D44-4754-858B-9361218ACFC2}">
      <dgm:prSet/>
      <dgm:spPr/>
      <dgm:t>
        <a:bodyPr/>
        <a:lstStyle/>
        <a:p>
          <a:endParaRPr lang="ru-RU"/>
        </a:p>
      </dgm:t>
    </dgm:pt>
    <dgm:pt modelId="{3B89B9B3-5619-46D4-93CA-40C0EF5EB128}">
      <dgm:prSet phldrT="[Текст]" custT="1"/>
      <dgm:spPr>
        <a:solidFill>
          <a:srgbClr val="FFCC99">
            <a:alpha val="90000"/>
          </a:srgbClr>
        </a:solidFill>
        <a:ln>
          <a:solidFill>
            <a:srgbClr val="FF6600"/>
          </a:solidFill>
        </a:ln>
      </dgm:spPr>
      <dgm:t>
        <a:bodyPr/>
        <a:lstStyle/>
        <a:p>
          <a:pPr algn="just"/>
          <a:r>
            <a:rPr lang="ru-RU" sz="1600" dirty="0" smtClean="0">
              <a:latin typeface="Times New Roman" pitchFamily="18" charset="0"/>
              <a:cs typeface="Times New Roman" pitchFamily="18" charset="0"/>
            </a:rPr>
            <a:t>Субвенция на выплату  ежемесячных денежных средств на содержание ребенка, находящегося под опекой (попечительством)</a:t>
          </a:r>
          <a:endParaRPr lang="ru-RU" sz="1600" dirty="0">
            <a:latin typeface="Times New Roman" pitchFamily="18" charset="0"/>
            <a:cs typeface="Times New Roman" pitchFamily="18" charset="0"/>
          </a:endParaRPr>
        </a:p>
      </dgm:t>
    </dgm:pt>
    <dgm:pt modelId="{2298DAA3-0B49-4117-873D-4459F0CCBDB4}" type="sibTrans" cxnId="{B3624D78-7BFB-450E-8BEA-A90A6608ACE3}">
      <dgm:prSet/>
      <dgm:spPr/>
      <dgm:t>
        <a:bodyPr/>
        <a:lstStyle/>
        <a:p>
          <a:endParaRPr lang="ru-RU"/>
        </a:p>
      </dgm:t>
    </dgm:pt>
    <dgm:pt modelId="{18FCBCEA-9E78-49E2-BECB-519648FE62F0}" type="parTrans" cxnId="{B3624D78-7BFB-450E-8BEA-A90A6608ACE3}">
      <dgm:prSet/>
      <dgm:spPr>
        <a:ln>
          <a:solidFill>
            <a:srgbClr val="FF6600"/>
          </a:solidFill>
        </a:ln>
      </dgm:spPr>
      <dgm:t>
        <a:bodyPr/>
        <a:lstStyle/>
        <a:p>
          <a:endParaRPr lang="ru-RU">
            <a:solidFill>
              <a:schemeClr val="bg1"/>
            </a:solidFill>
          </a:endParaRPr>
        </a:p>
      </dgm:t>
    </dgm:pt>
    <dgm:pt modelId="{87A678DD-6040-425C-BD0F-D72D593AD7BF}" type="pres">
      <dgm:prSet presAssocID="{F97B0179-6FFA-43F2-9B11-3C7B56B71EA7}" presName="diagram" presStyleCnt="0">
        <dgm:presLayoutVars>
          <dgm:chPref val="1"/>
          <dgm:dir/>
          <dgm:animOne val="branch"/>
          <dgm:animLvl val="lvl"/>
          <dgm:resizeHandles/>
        </dgm:presLayoutVars>
      </dgm:prSet>
      <dgm:spPr/>
      <dgm:t>
        <a:bodyPr/>
        <a:lstStyle/>
        <a:p>
          <a:endParaRPr lang="ru-RU"/>
        </a:p>
      </dgm:t>
    </dgm:pt>
    <dgm:pt modelId="{B2318909-0E8B-49FF-955C-5F4D919573E8}" type="pres">
      <dgm:prSet presAssocID="{C7E3C235-D7CE-4F21-83E5-0230BF458F3B}" presName="root" presStyleCnt="0"/>
      <dgm:spPr/>
    </dgm:pt>
    <dgm:pt modelId="{C8BFB3E0-F637-4271-B518-A47EA05A3897}" type="pres">
      <dgm:prSet presAssocID="{C7E3C235-D7CE-4F21-83E5-0230BF458F3B}" presName="rootComposite" presStyleCnt="0"/>
      <dgm:spPr/>
    </dgm:pt>
    <dgm:pt modelId="{A8364C70-C324-4950-A3EA-89813D0E681B}" type="pres">
      <dgm:prSet presAssocID="{C7E3C235-D7CE-4F21-83E5-0230BF458F3B}" presName="rootText" presStyleLbl="node1" presStyleIdx="0" presStyleCnt="2" custScaleX="255225"/>
      <dgm:spPr/>
      <dgm:t>
        <a:bodyPr/>
        <a:lstStyle/>
        <a:p>
          <a:endParaRPr lang="ru-RU"/>
        </a:p>
      </dgm:t>
    </dgm:pt>
    <dgm:pt modelId="{6A0D8410-35CB-4A00-B0EC-DB51D7EB0EF9}" type="pres">
      <dgm:prSet presAssocID="{C7E3C235-D7CE-4F21-83E5-0230BF458F3B}" presName="rootConnector" presStyleLbl="node1" presStyleIdx="0" presStyleCnt="2"/>
      <dgm:spPr/>
      <dgm:t>
        <a:bodyPr/>
        <a:lstStyle/>
        <a:p>
          <a:endParaRPr lang="ru-RU"/>
        </a:p>
      </dgm:t>
    </dgm:pt>
    <dgm:pt modelId="{BA485956-92AB-46FE-9A87-FD4392A1087A}" type="pres">
      <dgm:prSet presAssocID="{C7E3C235-D7CE-4F21-83E5-0230BF458F3B}" presName="childShape" presStyleCnt="0"/>
      <dgm:spPr/>
    </dgm:pt>
    <dgm:pt modelId="{0F10B24C-6291-498B-B24B-6F32995626E1}" type="pres">
      <dgm:prSet presAssocID="{DA936E31-2B7B-4F61-8784-087F5BF1CCA2}" presName="Name13" presStyleLbl="parChTrans1D2" presStyleIdx="0" presStyleCnt="4"/>
      <dgm:spPr/>
      <dgm:t>
        <a:bodyPr/>
        <a:lstStyle/>
        <a:p>
          <a:endParaRPr lang="ru-RU"/>
        </a:p>
      </dgm:t>
    </dgm:pt>
    <dgm:pt modelId="{B94730D8-5D8F-426C-8831-7569625F9563}" type="pres">
      <dgm:prSet presAssocID="{0FD87494-0FAD-49E2-A677-4C63C07CD278}" presName="childText" presStyleLbl="bgAcc1" presStyleIdx="0" presStyleCnt="4" custScaleX="283724">
        <dgm:presLayoutVars>
          <dgm:bulletEnabled val="1"/>
        </dgm:presLayoutVars>
      </dgm:prSet>
      <dgm:spPr/>
      <dgm:t>
        <a:bodyPr/>
        <a:lstStyle/>
        <a:p>
          <a:endParaRPr lang="ru-RU"/>
        </a:p>
      </dgm:t>
    </dgm:pt>
    <dgm:pt modelId="{DC8766AC-1DF5-4C8B-88E8-C0C7029582F8}" type="pres">
      <dgm:prSet presAssocID="{18FCBCEA-9E78-49E2-BECB-519648FE62F0}" presName="Name13" presStyleLbl="parChTrans1D2" presStyleIdx="1" presStyleCnt="4"/>
      <dgm:spPr/>
      <dgm:t>
        <a:bodyPr/>
        <a:lstStyle/>
        <a:p>
          <a:endParaRPr lang="ru-RU"/>
        </a:p>
      </dgm:t>
    </dgm:pt>
    <dgm:pt modelId="{51570436-6222-48A4-BA2B-6408C85AF1C1}" type="pres">
      <dgm:prSet presAssocID="{3B89B9B3-5619-46D4-93CA-40C0EF5EB128}" presName="childText" presStyleLbl="bgAcc1" presStyleIdx="1" presStyleCnt="4" custScaleX="290893">
        <dgm:presLayoutVars>
          <dgm:bulletEnabled val="1"/>
        </dgm:presLayoutVars>
      </dgm:prSet>
      <dgm:spPr/>
      <dgm:t>
        <a:bodyPr/>
        <a:lstStyle/>
        <a:p>
          <a:endParaRPr lang="ru-RU"/>
        </a:p>
      </dgm:t>
    </dgm:pt>
    <dgm:pt modelId="{398552E6-FA89-479A-A5C0-9CCE53C51C9B}" type="pres">
      <dgm:prSet presAssocID="{ECC4F9D0-E93A-4739-8873-1B03FCE6503A}" presName="root" presStyleCnt="0"/>
      <dgm:spPr/>
    </dgm:pt>
    <dgm:pt modelId="{B017799E-88CE-4846-9C9E-14C87B07A779}" type="pres">
      <dgm:prSet presAssocID="{ECC4F9D0-E93A-4739-8873-1B03FCE6503A}" presName="rootComposite" presStyleCnt="0"/>
      <dgm:spPr/>
    </dgm:pt>
    <dgm:pt modelId="{C3A7FB03-348C-490A-BD89-81232A0929D7}" type="pres">
      <dgm:prSet presAssocID="{ECC4F9D0-E93A-4739-8873-1B03FCE6503A}" presName="rootText" presStyleLbl="node1" presStyleIdx="1" presStyleCnt="2" custScaleX="242836"/>
      <dgm:spPr/>
      <dgm:t>
        <a:bodyPr/>
        <a:lstStyle/>
        <a:p>
          <a:endParaRPr lang="ru-RU"/>
        </a:p>
      </dgm:t>
    </dgm:pt>
    <dgm:pt modelId="{F3FA9309-D15C-4DE3-8542-192E36A1C004}" type="pres">
      <dgm:prSet presAssocID="{ECC4F9D0-E93A-4739-8873-1B03FCE6503A}" presName="rootConnector" presStyleLbl="node1" presStyleIdx="1" presStyleCnt="2"/>
      <dgm:spPr/>
      <dgm:t>
        <a:bodyPr/>
        <a:lstStyle/>
        <a:p>
          <a:endParaRPr lang="ru-RU"/>
        </a:p>
      </dgm:t>
    </dgm:pt>
    <dgm:pt modelId="{14EC64FA-847B-4CFE-9E9D-811F66FD9494}" type="pres">
      <dgm:prSet presAssocID="{ECC4F9D0-E93A-4739-8873-1B03FCE6503A}" presName="childShape" presStyleCnt="0"/>
      <dgm:spPr/>
    </dgm:pt>
    <dgm:pt modelId="{C5FFE075-823E-4DA0-9121-22547C719149}" type="pres">
      <dgm:prSet presAssocID="{068889B5-7356-40A8-AAD8-C5014ADEEF6E}" presName="Name13" presStyleLbl="parChTrans1D2" presStyleIdx="2" presStyleCnt="4"/>
      <dgm:spPr/>
      <dgm:t>
        <a:bodyPr/>
        <a:lstStyle/>
        <a:p>
          <a:endParaRPr lang="ru-RU"/>
        </a:p>
      </dgm:t>
    </dgm:pt>
    <dgm:pt modelId="{2A6BB132-36F5-4551-B534-1EA38833A873}" type="pres">
      <dgm:prSet presAssocID="{CCE787AD-0C94-4790-AEE2-08FEBD4D1B85}" presName="childText" presStyleLbl="bgAcc1" presStyleIdx="2" presStyleCnt="4" custScaleX="268577">
        <dgm:presLayoutVars>
          <dgm:bulletEnabled val="1"/>
        </dgm:presLayoutVars>
      </dgm:prSet>
      <dgm:spPr/>
      <dgm:t>
        <a:bodyPr/>
        <a:lstStyle/>
        <a:p>
          <a:endParaRPr lang="ru-RU"/>
        </a:p>
      </dgm:t>
    </dgm:pt>
    <dgm:pt modelId="{6EBA0CCF-2610-4CB9-B2AA-6683F0E170FF}" type="pres">
      <dgm:prSet presAssocID="{2D78FB1E-2677-4182-BF88-E223488DB16D}" presName="Name13" presStyleLbl="parChTrans1D2" presStyleIdx="3" presStyleCnt="4"/>
      <dgm:spPr/>
      <dgm:t>
        <a:bodyPr/>
        <a:lstStyle/>
        <a:p>
          <a:endParaRPr lang="ru-RU"/>
        </a:p>
      </dgm:t>
    </dgm:pt>
    <dgm:pt modelId="{29983BB3-9FDC-412A-8584-11C5A8F9A525}" type="pres">
      <dgm:prSet presAssocID="{68754719-21A2-4E04-8157-D49B2D923B36}" presName="childText" presStyleLbl="bgAcc1" presStyleIdx="3" presStyleCnt="4" custScaleX="273665">
        <dgm:presLayoutVars>
          <dgm:bulletEnabled val="1"/>
        </dgm:presLayoutVars>
      </dgm:prSet>
      <dgm:spPr/>
      <dgm:t>
        <a:bodyPr/>
        <a:lstStyle/>
        <a:p>
          <a:endParaRPr lang="ru-RU"/>
        </a:p>
      </dgm:t>
    </dgm:pt>
  </dgm:ptLst>
  <dgm:cxnLst>
    <dgm:cxn modelId="{73FEA50F-CC15-408A-8B3B-2A52A70FF45B}" type="presOf" srcId="{0FD87494-0FAD-49E2-A677-4C63C07CD278}" destId="{B94730D8-5D8F-426C-8831-7569625F9563}" srcOrd="0" destOrd="0" presId="urn:microsoft.com/office/officeart/2005/8/layout/hierarchy3"/>
    <dgm:cxn modelId="{76599D18-68BE-4CF8-8ACE-322B7C26DA29}" type="presOf" srcId="{068889B5-7356-40A8-AAD8-C5014ADEEF6E}" destId="{C5FFE075-823E-4DA0-9121-22547C719149}" srcOrd="0" destOrd="0" presId="urn:microsoft.com/office/officeart/2005/8/layout/hierarchy3"/>
    <dgm:cxn modelId="{3C81F201-EEAF-4356-B06B-1A48A88AD07D}" srcId="{ECC4F9D0-E93A-4739-8873-1B03FCE6503A}" destId="{CCE787AD-0C94-4790-AEE2-08FEBD4D1B85}" srcOrd="0" destOrd="0" parTransId="{068889B5-7356-40A8-AAD8-C5014ADEEF6E}" sibTransId="{BB8E5D64-1589-4766-BEE5-C182CE5BFFB3}"/>
    <dgm:cxn modelId="{3C718261-21E9-4B92-A19A-92E10CE539EA}" type="presOf" srcId="{2D78FB1E-2677-4182-BF88-E223488DB16D}" destId="{6EBA0CCF-2610-4CB9-B2AA-6683F0E170FF}" srcOrd="0" destOrd="0" presId="urn:microsoft.com/office/officeart/2005/8/layout/hierarchy3"/>
    <dgm:cxn modelId="{66450FDD-96BE-49C6-A944-9C4AA403376F}" type="presOf" srcId="{3B89B9B3-5619-46D4-93CA-40C0EF5EB128}" destId="{51570436-6222-48A4-BA2B-6408C85AF1C1}" srcOrd="0" destOrd="0" presId="urn:microsoft.com/office/officeart/2005/8/layout/hierarchy3"/>
    <dgm:cxn modelId="{56F9FA90-5267-4B0C-B587-873620F35475}" type="presOf" srcId="{68754719-21A2-4E04-8157-D49B2D923B36}" destId="{29983BB3-9FDC-412A-8584-11C5A8F9A525}" srcOrd="0" destOrd="0" presId="urn:microsoft.com/office/officeart/2005/8/layout/hierarchy3"/>
    <dgm:cxn modelId="{91100DBC-8C7A-448F-B92C-EC1ED785D972}" type="presOf" srcId="{18FCBCEA-9E78-49E2-BECB-519648FE62F0}" destId="{DC8766AC-1DF5-4C8B-88E8-C0C7029582F8}" srcOrd="0" destOrd="0" presId="urn:microsoft.com/office/officeart/2005/8/layout/hierarchy3"/>
    <dgm:cxn modelId="{0BAE6860-E9B5-43C4-80F9-38A40519B783}" type="presOf" srcId="{CCE787AD-0C94-4790-AEE2-08FEBD4D1B85}" destId="{2A6BB132-36F5-4551-B534-1EA38833A873}" srcOrd="0" destOrd="0" presId="urn:microsoft.com/office/officeart/2005/8/layout/hierarchy3"/>
    <dgm:cxn modelId="{E5C9D882-9123-47D7-938E-504020BF4645}" type="presOf" srcId="{ECC4F9D0-E93A-4739-8873-1B03FCE6503A}" destId="{C3A7FB03-348C-490A-BD89-81232A0929D7}" srcOrd="0" destOrd="0" presId="urn:microsoft.com/office/officeart/2005/8/layout/hierarchy3"/>
    <dgm:cxn modelId="{7AE65CDF-8D5A-4935-A1B9-9E019B34F3CB}" type="presOf" srcId="{DA936E31-2B7B-4F61-8784-087F5BF1CCA2}" destId="{0F10B24C-6291-498B-B24B-6F32995626E1}" srcOrd="0" destOrd="0" presId="urn:microsoft.com/office/officeart/2005/8/layout/hierarchy3"/>
    <dgm:cxn modelId="{81F85D43-3D44-4754-858B-9361218ACFC2}" srcId="{ECC4F9D0-E93A-4739-8873-1B03FCE6503A}" destId="{68754719-21A2-4E04-8157-D49B2D923B36}" srcOrd="1" destOrd="0" parTransId="{2D78FB1E-2677-4182-BF88-E223488DB16D}" sibTransId="{9ADF9544-C697-48AE-AE83-9EE710E7DAD0}"/>
    <dgm:cxn modelId="{89B06EA5-3ADE-473B-8A08-C3C9D6C492D2}" srcId="{C7E3C235-D7CE-4F21-83E5-0230BF458F3B}" destId="{0FD87494-0FAD-49E2-A677-4C63C07CD278}" srcOrd="0" destOrd="0" parTransId="{DA936E31-2B7B-4F61-8784-087F5BF1CCA2}" sibTransId="{EA1805A8-F89A-4EA4-B480-DBF1EC1756D6}"/>
    <dgm:cxn modelId="{B3624D78-7BFB-450E-8BEA-A90A6608ACE3}" srcId="{C7E3C235-D7CE-4F21-83E5-0230BF458F3B}" destId="{3B89B9B3-5619-46D4-93CA-40C0EF5EB128}" srcOrd="1" destOrd="0" parTransId="{18FCBCEA-9E78-49E2-BECB-519648FE62F0}" sibTransId="{2298DAA3-0B49-4117-873D-4459F0CCBDB4}"/>
    <dgm:cxn modelId="{C804CABA-939E-418E-8163-1CC63D39EB87}" type="presOf" srcId="{F97B0179-6FFA-43F2-9B11-3C7B56B71EA7}" destId="{87A678DD-6040-425C-BD0F-D72D593AD7BF}" srcOrd="0" destOrd="0" presId="urn:microsoft.com/office/officeart/2005/8/layout/hierarchy3"/>
    <dgm:cxn modelId="{6F91B4C2-2696-4AC9-B5C9-E81FB4304422}" srcId="{F97B0179-6FFA-43F2-9B11-3C7B56B71EA7}" destId="{ECC4F9D0-E93A-4739-8873-1B03FCE6503A}" srcOrd="1" destOrd="0" parTransId="{F3C1BA2F-2EFA-4D9C-B3CA-49EC49DF0341}" sibTransId="{72D3C64C-1594-42A1-A6BD-3865DE44FC1B}"/>
    <dgm:cxn modelId="{F0B85A35-ED11-4BD6-9AD0-4A85D9F42E1C}" type="presOf" srcId="{ECC4F9D0-E93A-4739-8873-1B03FCE6503A}" destId="{F3FA9309-D15C-4DE3-8542-192E36A1C004}" srcOrd="1" destOrd="0" presId="urn:microsoft.com/office/officeart/2005/8/layout/hierarchy3"/>
    <dgm:cxn modelId="{625D9539-3FEF-424E-B540-0715AFF493D9}" srcId="{F97B0179-6FFA-43F2-9B11-3C7B56B71EA7}" destId="{C7E3C235-D7CE-4F21-83E5-0230BF458F3B}" srcOrd="0" destOrd="0" parTransId="{3507B90E-C01D-4EEB-A99F-C6D51F8C1051}" sibTransId="{0032CFD0-149D-40E9-B15B-2927DB928F2A}"/>
    <dgm:cxn modelId="{D2325183-07D2-4726-8183-F93A7FA2A887}" type="presOf" srcId="{C7E3C235-D7CE-4F21-83E5-0230BF458F3B}" destId="{6A0D8410-35CB-4A00-B0EC-DB51D7EB0EF9}" srcOrd="1" destOrd="0" presId="urn:microsoft.com/office/officeart/2005/8/layout/hierarchy3"/>
    <dgm:cxn modelId="{C5ADD060-7EAE-4FE9-AE94-F40C15A9AFDD}" type="presOf" srcId="{C7E3C235-D7CE-4F21-83E5-0230BF458F3B}" destId="{A8364C70-C324-4950-A3EA-89813D0E681B}" srcOrd="0" destOrd="0" presId="urn:microsoft.com/office/officeart/2005/8/layout/hierarchy3"/>
    <dgm:cxn modelId="{CDD2A854-6EBC-4765-9FCE-AE97F791BF31}" type="presParOf" srcId="{87A678DD-6040-425C-BD0F-D72D593AD7BF}" destId="{B2318909-0E8B-49FF-955C-5F4D919573E8}" srcOrd="0" destOrd="0" presId="urn:microsoft.com/office/officeart/2005/8/layout/hierarchy3"/>
    <dgm:cxn modelId="{7628FF4C-1BF1-4A60-AD8C-BCA4AA688CC6}" type="presParOf" srcId="{B2318909-0E8B-49FF-955C-5F4D919573E8}" destId="{C8BFB3E0-F637-4271-B518-A47EA05A3897}" srcOrd="0" destOrd="0" presId="urn:microsoft.com/office/officeart/2005/8/layout/hierarchy3"/>
    <dgm:cxn modelId="{E35ED193-B3B6-4623-A66F-FD4A4215C44F}" type="presParOf" srcId="{C8BFB3E0-F637-4271-B518-A47EA05A3897}" destId="{A8364C70-C324-4950-A3EA-89813D0E681B}" srcOrd="0" destOrd="0" presId="urn:microsoft.com/office/officeart/2005/8/layout/hierarchy3"/>
    <dgm:cxn modelId="{05EB31D9-A46B-477E-B93B-B4F2333DD872}" type="presParOf" srcId="{C8BFB3E0-F637-4271-B518-A47EA05A3897}" destId="{6A0D8410-35CB-4A00-B0EC-DB51D7EB0EF9}" srcOrd="1" destOrd="0" presId="urn:microsoft.com/office/officeart/2005/8/layout/hierarchy3"/>
    <dgm:cxn modelId="{DF20344F-8B63-4C2A-80C1-4DF9362733AB}" type="presParOf" srcId="{B2318909-0E8B-49FF-955C-5F4D919573E8}" destId="{BA485956-92AB-46FE-9A87-FD4392A1087A}" srcOrd="1" destOrd="0" presId="urn:microsoft.com/office/officeart/2005/8/layout/hierarchy3"/>
    <dgm:cxn modelId="{82C69AE5-A442-44DF-8293-2A529F4E2339}" type="presParOf" srcId="{BA485956-92AB-46FE-9A87-FD4392A1087A}" destId="{0F10B24C-6291-498B-B24B-6F32995626E1}" srcOrd="0" destOrd="0" presId="urn:microsoft.com/office/officeart/2005/8/layout/hierarchy3"/>
    <dgm:cxn modelId="{81986E30-160F-409F-8217-36F0FF27B4FE}" type="presParOf" srcId="{BA485956-92AB-46FE-9A87-FD4392A1087A}" destId="{B94730D8-5D8F-426C-8831-7569625F9563}" srcOrd="1" destOrd="0" presId="urn:microsoft.com/office/officeart/2005/8/layout/hierarchy3"/>
    <dgm:cxn modelId="{F2F950EE-1B7A-49E8-AC37-45CEEA854D7C}" type="presParOf" srcId="{BA485956-92AB-46FE-9A87-FD4392A1087A}" destId="{DC8766AC-1DF5-4C8B-88E8-C0C7029582F8}" srcOrd="2" destOrd="0" presId="urn:microsoft.com/office/officeart/2005/8/layout/hierarchy3"/>
    <dgm:cxn modelId="{41CC4348-6BE8-42F2-9635-91E5BBA37C0A}" type="presParOf" srcId="{BA485956-92AB-46FE-9A87-FD4392A1087A}" destId="{51570436-6222-48A4-BA2B-6408C85AF1C1}" srcOrd="3" destOrd="0" presId="urn:microsoft.com/office/officeart/2005/8/layout/hierarchy3"/>
    <dgm:cxn modelId="{9DCDBE33-0F31-463B-A7BD-64CE27461296}" type="presParOf" srcId="{87A678DD-6040-425C-BD0F-D72D593AD7BF}" destId="{398552E6-FA89-479A-A5C0-9CCE53C51C9B}" srcOrd="1" destOrd="0" presId="urn:microsoft.com/office/officeart/2005/8/layout/hierarchy3"/>
    <dgm:cxn modelId="{E9943154-302E-480A-A1F8-06D138078922}" type="presParOf" srcId="{398552E6-FA89-479A-A5C0-9CCE53C51C9B}" destId="{B017799E-88CE-4846-9C9E-14C87B07A779}" srcOrd="0" destOrd="0" presId="urn:microsoft.com/office/officeart/2005/8/layout/hierarchy3"/>
    <dgm:cxn modelId="{EE2626F4-825D-4DD1-B08D-E00BAFD52791}" type="presParOf" srcId="{B017799E-88CE-4846-9C9E-14C87B07A779}" destId="{C3A7FB03-348C-490A-BD89-81232A0929D7}" srcOrd="0" destOrd="0" presId="urn:microsoft.com/office/officeart/2005/8/layout/hierarchy3"/>
    <dgm:cxn modelId="{5C710171-AFA1-4E70-8B0C-04D82CBA5D22}" type="presParOf" srcId="{B017799E-88CE-4846-9C9E-14C87B07A779}" destId="{F3FA9309-D15C-4DE3-8542-192E36A1C004}" srcOrd="1" destOrd="0" presId="urn:microsoft.com/office/officeart/2005/8/layout/hierarchy3"/>
    <dgm:cxn modelId="{8D01E21E-503C-4C0E-8002-F344428D6CB9}" type="presParOf" srcId="{398552E6-FA89-479A-A5C0-9CCE53C51C9B}" destId="{14EC64FA-847B-4CFE-9E9D-811F66FD9494}" srcOrd="1" destOrd="0" presId="urn:microsoft.com/office/officeart/2005/8/layout/hierarchy3"/>
    <dgm:cxn modelId="{94C332CC-9F32-4035-9C8C-2A4291F23660}" type="presParOf" srcId="{14EC64FA-847B-4CFE-9E9D-811F66FD9494}" destId="{C5FFE075-823E-4DA0-9121-22547C719149}" srcOrd="0" destOrd="0" presId="urn:microsoft.com/office/officeart/2005/8/layout/hierarchy3"/>
    <dgm:cxn modelId="{0852F194-0FA4-4186-9543-97A733DD60E6}" type="presParOf" srcId="{14EC64FA-847B-4CFE-9E9D-811F66FD9494}" destId="{2A6BB132-36F5-4551-B534-1EA38833A873}" srcOrd="1" destOrd="0" presId="urn:microsoft.com/office/officeart/2005/8/layout/hierarchy3"/>
    <dgm:cxn modelId="{14E1D5AD-7A96-4453-AD78-45792A6E2D31}" type="presParOf" srcId="{14EC64FA-847B-4CFE-9E9D-811F66FD9494}" destId="{6EBA0CCF-2610-4CB9-B2AA-6683F0E170FF}" srcOrd="2" destOrd="0" presId="urn:microsoft.com/office/officeart/2005/8/layout/hierarchy3"/>
    <dgm:cxn modelId="{9A850B5F-15EC-44CD-B048-9EA5803BCF07}" type="presParOf" srcId="{14EC64FA-847B-4CFE-9E9D-811F66FD9494}" destId="{29983BB3-9FDC-412A-8584-11C5A8F9A52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97B0179-6FFA-43F2-9B11-3C7B56B71EA7}"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ru-RU"/>
        </a:p>
      </dgm:t>
    </dgm:pt>
    <dgm:pt modelId="{C7E3C235-D7CE-4F21-83E5-0230BF458F3B}">
      <dgm:prSet phldrT="[Текст]" custT="1"/>
      <dgm:spPr>
        <a:gradFill flip="none" rotWithShape="0">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a:solidFill>
            <a:srgbClr val="FF6600"/>
          </a:solidFill>
        </a:ln>
      </dgm:spPr>
      <dgm:t>
        <a:bodyPr/>
        <a:lstStyle/>
        <a:p>
          <a:r>
            <a:rPr lang="ru-RU" sz="2400" b="1" dirty="0" smtClean="0">
              <a:solidFill>
                <a:schemeClr val="bg1"/>
              </a:solidFill>
              <a:latin typeface="Times New Roman" pitchFamily="18" charset="0"/>
              <a:cs typeface="Times New Roman" pitchFamily="18" charset="0"/>
            </a:rPr>
            <a:t>Областные  средства</a:t>
          </a:r>
          <a:endParaRPr lang="ru-RU" sz="2400" b="1" dirty="0">
            <a:solidFill>
              <a:schemeClr val="bg1"/>
            </a:solidFill>
            <a:latin typeface="Times New Roman" pitchFamily="18" charset="0"/>
            <a:cs typeface="Times New Roman" pitchFamily="18" charset="0"/>
          </a:endParaRPr>
        </a:p>
      </dgm:t>
    </dgm:pt>
    <dgm:pt modelId="{3507B90E-C01D-4EEB-A99F-C6D51F8C1051}" type="parTrans" cxnId="{625D9539-3FEF-424E-B540-0715AFF493D9}">
      <dgm:prSet/>
      <dgm:spPr/>
      <dgm:t>
        <a:bodyPr/>
        <a:lstStyle/>
        <a:p>
          <a:endParaRPr lang="ru-RU"/>
        </a:p>
      </dgm:t>
    </dgm:pt>
    <dgm:pt modelId="{0032CFD0-149D-40E9-B15B-2927DB928F2A}" type="sibTrans" cxnId="{625D9539-3FEF-424E-B540-0715AFF493D9}">
      <dgm:prSet/>
      <dgm:spPr/>
      <dgm:t>
        <a:bodyPr/>
        <a:lstStyle/>
        <a:p>
          <a:endParaRPr lang="ru-RU"/>
        </a:p>
      </dgm:t>
    </dgm:pt>
    <dgm:pt modelId="{0FD87494-0FAD-49E2-A677-4C63C07CD278}">
      <dgm:prSet phldrT="[Текст]" custT="1"/>
      <dgm:spPr>
        <a:solidFill>
          <a:srgbClr val="FFCC99">
            <a:alpha val="89804"/>
          </a:srgbClr>
        </a:solidFill>
        <a:ln>
          <a:solidFill>
            <a:srgbClr val="FF6600"/>
          </a:solidFill>
        </a:ln>
      </dgm:spPr>
      <dgm:t>
        <a:bodyPr/>
        <a:lstStyle/>
        <a:p>
          <a:pPr algn="just"/>
          <a:r>
            <a:rPr lang="ru-RU" sz="1600" dirty="0" smtClean="0">
              <a:latin typeface="Times New Roman" pitchFamily="18" charset="0"/>
              <a:cs typeface="Times New Roman" pitchFamily="18" charset="0"/>
            </a:rPr>
            <a:t>Субвенция на выплату денежных средств на содержание ребенка, переданного на воспитание в приемную семью</a:t>
          </a:r>
          <a:endParaRPr lang="ru-RU" sz="1600" dirty="0">
            <a:latin typeface="Times New Roman" pitchFamily="18" charset="0"/>
            <a:cs typeface="Times New Roman" pitchFamily="18" charset="0"/>
          </a:endParaRPr>
        </a:p>
      </dgm:t>
    </dgm:pt>
    <dgm:pt modelId="{DA936E31-2B7B-4F61-8784-087F5BF1CCA2}" type="parTrans" cxnId="{89B06EA5-3ADE-473B-8A08-C3C9D6C492D2}">
      <dgm:prSet/>
      <dgm:spPr>
        <a:ln>
          <a:solidFill>
            <a:srgbClr val="FF6600"/>
          </a:solidFill>
        </a:ln>
      </dgm:spPr>
      <dgm:t>
        <a:bodyPr/>
        <a:lstStyle/>
        <a:p>
          <a:endParaRPr lang="ru-RU"/>
        </a:p>
      </dgm:t>
    </dgm:pt>
    <dgm:pt modelId="{EA1805A8-F89A-4EA4-B480-DBF1EC1756D6}" type="sibTrans" cxnId="{89B06EA5-3ADE-473B-8A08-C3C9D6C492D2}">
      <dgm:prSet/>
      <dgm:spPr/>
      <dgm:t>
        <a:bodyPr/>
        <a:lstStyle/>
        <a:p>
          <a:endParaRPr lang="ru-RU"/>
        </a:p>
      </dgm:t>
    </dgm:pt>
    <dgm:pt modelId="{ECC4F9D0-E93A-4739-8873-1B03FCE6503A}">
      <dgm:prSet phldrT="[Текст]" custT="1"/>
      <dgm:spPr>
        <a:gradFill flip="none" rotWithShape="0">
          <a:gsLst>
            <a:gs pos="0">
              <a:srgbClr val="00CC00">
                <a:shade val="30000"/>
                <a:satMod val="115000"/>
              </a:srgbClr>
            </a:gs>
            <a:gs pos="50000">
              <a:srgbClr val="00CC00">
                <a:shade val="67500"/>
                <a:satMod val="115000"/>
              </a:srgbClr>
            </a:gs>
            <a:gs pos="100000">
              <a:srgbClr val="00CC00">
                <a:shade val="100000"/>
                <a:satMod val="115000"/>
              </a:srgbClr>
            </a:gs>
          </a:gsLst>
          <a:lin ang="8100000" scaled="1"/>
          <a:tileRect/>
        </a:gradFill>
        <a:ln>
          <a:solidFill>
            <a:srgbClr val="008000"/>
          </a:solidFill>
        </a:ln>
      </dgm:spPr>
      <dgm:t>
        <a:bodyPr/>
        <a:lstStyle/>
        <a:p>
          <a:r>
            <a:rPr lang="ru-RU" sz="2400" b="1" dirty="0" smtClean="0">
              <a:solidFill>
                <a:schemeClr val="bg1"/>
              </a:solidFill>
              <a:latin typeface="Times New Roman" pitchFamily="18" charset="0"/>
              <a:cs typeface="Times New Roman" pitchFamily="18" charset="0"/>
            </a:rPr>
            <a:t>Собственные средства</a:t>
          </a:r>
          <a:endParaRPr lang="ru-RU" sz="2400" b="1" dirty="0">
            <a:solidFill>
              <a:schemeClr val="bg1"/>
            </a:solidFill>
            <a:latin typeface="Times New Roman" pitchFamily="18" charset="0"/>
            <a:cs typeface="Times New Roman" pitchFamily="18" charset="0"/>
          </a:endParaRPr>
        </a:p>
      </dgm:t>
    </dgm:pt>
    <dgm:pt modelId="{F3C1BA2F-2EFA-4D9C-B3CA-49EC49DF0341}" type="parTrans" cxnId="{6F91B4C2-2696-4AC9-B5C9-E81FB4304422}">
      <dgm:prSet/>
      <dgm:spPr/>
      <dgm:t>
        <a:bodyPr/>
        <a:lstStyle/>
        <a:p>
          <a:endParaRPr lang="ru-RU"/>
        </a:p>
      </dgm:t>
    </dgm:pt>
    <dgm:pt modelId="{72D3C64C-1594-42A1-A6BD-3865DE44FC1B}" type="sibTrans" cxnId="{6F91B4C2-2696-4AC9-B5C9-E81FB4304422}">
      <dgm:prSet/>
      <dgm:spPr/>
      <dgm:t>
        <a:bodyPr/>
        <a:lstStyle/>
        <a:p>
          <a:endParaRPr lang="ru-RU"/>
        </a:p>
      </dgm:t>
    </dgm:pt>
    <dgm:pt modelId="{CCE787AD-0C94-4790-AEE2-08FEBD4D1B85}">
      <dgm:prSet phldrT="[Текст]" custT="1"/>
      <dgm:spPr>
        <a:solidFill>
          <a:srgbClr val="99FF33">
            <a:alpha val="89804"/>
          </a:srgbClr>
        </a:solidFill>
      </dgm:spPr>
      <dgm:t>
        <a:bodyPr/>
        <a:lstStyle/>
        <a:p>
          <a:pPr algn="ctr"/>
          <a:r>
            <a:rPr lang="ru-RU" sz="1600" dirty="0" smtClean="0">
              <a:latin typeface="Times New Roman" pitchFamily="18" charset="0"/>
              <a:cs typeface="Times New Roman" pitchFamily="18" charset="0"/>
            </a:rPr>
            <a:t>Выплаты почетным гражданам</a:t>
          </a:r>
          <a:endParaRPr lang="ru-RU" sz="1600" dirty="0">
            <a:latin typeface="Times New Roman" pitchFamily="18" charset="0"/>
            <a:cs typeface="Times New Roman" pitchFamily="18" charset="0"/>
          </a:endParaRPr>
        </a:p>
      </dgm:t>
    </dgm:pt>
    <dgm:pt modelId="{068889B5-7356-40A8-AAD8-C5014ADEEF6E}" type="parTrans" cxnId="{3C81F201-EEAF-4356-B06B-1A48A88AD07D}">
      <dgm:prSet/>
      <dgm:spPr/>
      <dgm:t>
        <a:bodyPr/>
        <a:lstStyle/>
        <a:p>
          <a:endParaRPr lang="ru-RU"/>
        </a:p>
      </dgm:t>
    </dgm:pt>
    <dgm:pt modelId="{BB8E5D64-1589-4766-BEE5-C182CE5BFFB3}" type="sibTrans" cxnId="{3C81F201-EEAF-4356-B06B-1A48A88AD07D}">
      <dgm:prSet/>
      <dgm:spPr/>
      <dgm:t>
        <a:bodyPr/>
        <a:lstStyle/>
        <a:p>
          <a:endParaRPr lang="ru-RU"/>
        </a:p>
      </dgm:t>
    </dgm:pt>
    <dgm:pt modelId="{68754719-21A2-4E04-8157-D49B2D923B36}">
      <dgm:prSet phldrT="[Текст]" custT="1"/>
      <dgm:spPr>
        <a:solidFill>
          <a:srgbClr val="99FF33">
            <a:alpha val="90000"/>
          </a:srgbClr>
        </a:solidFill>
      </dgm:spPr>
      <dgm:t>
        <a:bodyPr/>
        <a:lstStyle/>
        <a:p>
          <a:pPr algn="just"/>
          <a:r>
            <a:rPr lang="ru-RU" sz="1600" dirty="0" smtClean="0">
              <a:latin typeface="Times New Roman" pitchFamily="18" charset="0"/>
              <a:cs typeface="Times New Roman" pitchFamily="18" charset="0"/>
            </a:rPr>
            <a:t>Пенсии на выслугу лет лицам, замещавшим муниципальные должности</a:t>
          </a:r>
          <a:endParaRPr lang="ru-RU" sz="1600" dirty="0">
            <a:latin typeface="Times New Roman" pitchFamily="18" charset="0"/>
            <a:cs typeface="Times New Roman" pitchFamily="18" charset="0"/>
          </a:endParaRPr>
        </a:p>
      </dgm:t>
    </dgm:pt>
    <dgm:pt modelId="{2D78FB1E-2677-4182-BF88-E223488DB16D}" type="parTrans" cxnId="{81F85D43-3D44-4754-858B-9361218ACFC2}">
      <dgm:prSet/>
      <dgm:spPr/>
      <dgm:t>
        <a:bodyPr/>
        <a:lstStyle/>
        <a:p>
          <a:endParaRPr lang="ru-RU"/>
        </a:p>
      </dgm:t>
    </dgm:pt>
    <dgm:pt modelId="{9ADF9544-C697-48AE-AE83-9EE710E7DAD0}" type="sibTrans" cxnId="{81F85D43-3D44-4754-858B-9361218ACFC2}">
      <dgm:prSet/>
      <dgm:spPr/>
      <dgm:t>
        <a:bodyPr/>
        <a:lstStyle/>
        <a:p>
          <a:endParaRPr lang="ru-RU"/>
        </a:p>
      </dgm:t>
    </dgm:pt>
    <dgm:pt modelId="{3B89B9B3-5619-46D4-93CA-40C0EF5EB128}">
      <dgm:prSet phldrT="[Текст]" custT="1"/>
      <dgm:spPr>
        <a:solidFill>
          <a:srgbClr val="FFCC99">
            <a:alpha val="90000"/>
          </a:srgbClr>
        </a:solidFill>
        <a:ln>
          <a:solidFill>
            <a:srgbClr val="FF6600"/>
          </a:solidFill>
        </a:ln>
      </dgm:spPr>
      <dgm:t>
        <a:bodyPr/>
        <a:lstStyle/>
        <a:p>
          <a:pPr algn="just"/>
          <a:r>
            <a:rPr lang="ru-RU" sz="1600" dirty="0" smtClean="0">
              <a:latin typeface="Times New Roman" pitchFamily="18" charset="0"/>
              <a:cs typeface="Times New Roman" pitchFamily="18" charset="0"/>
            </a:rPr>
            <a:t>Субвенция на выплату  ежемесячных денежных средств на содержание ребенка, находящегося под опекой (попечительством)</a:t>
          </a:r>
          <a:endParaRPr lang="ru-RU" sz="1600" dirty="0">
            <a:latin typeface="Times New Roman" pitchFamily="18" charset="0"/>
            <a:cs typeface="Times New Roman" pitchFamily="18" charset="0"/>
          </a:endParaRPr>
        </a:p>
      </dgm:t>
    </dgm:pt>
    <dgm:pt modelId="{2298DAA3-0B49-4117-873D-4459F0CCBDB4}" type="sibTrans" cxnId="{B3624D78-7BFB-450E-8BEA-A90A6608ACE3}">
      <dgm:prSet/>
      <dgm:spPr/>
      <dgm:t>
        <a:bodyPr/>
        <a:lstStyle/>
        <a:p>
          <a:endParaRPr lang="ru-RU"/>
        </a:p>
      </dgm:t>
    </dgm:pt>
    <dgm:pt modelId="{18FCBCEA-9E78-49E2-BECB-519648FE62F0}" type="parTrans" cxnId="{B3624D78-7BFB-450E-8BEA-A90A6608ACE3}">
      <dgm:prSet/>
      <dgm:spPr>
        <a:ln>
          <a:solidFill>
            <a:srgbClr val="FF6600"/>
          </a:solidFill>
        </a:ln>
      </dgm:spPr>
      <dgm:t>
        <a:bodyPr/>
        <a:lstStyle/>
        <a:p>
          <a:endParaRPr lang="ru-RU">
            <a:solidFill>
              <a:schemeClr val="bg1"/>
            </a:solidFill>
          </a:endParaRPr>
        </a:p>
      </dgm:t>
    </dgm:pt>
    <dgm:pt modelId="{87A678DD-6040-425C-BD0F-D72D593AD7BF}" type="pres">
      <dgm:prSet presAssocID="{F97B0179-6FFA-43F2-9B11-3C7B56B71EA7}" presName="diagram" presStyleCnt="0">
        <dgm:presLayoutVars>
          <dgm:chPref val="1"/>
          <dgm:dir/>
          <dgm:animOne val="branch"/>
          <dgm:animLvl val="lvl"/>
          <dgm:resizeHandles/>
        </dgm:presLayoutVars>
      </dgm:prSet>
      <dgm:spPr/>
      <dgm:t>
        <a:bodyPr/>
        <a:lstStyle/>
        <a:p>
          <a:endParaRPr lang="ru-RU"/>
        </a:p>
      </dgm:t>
    </dgm:pt>
    <dgm:pt modelId="{B2318909-0E8B-49FF-955C-5F4D919573E8}" type="pres">
      <dgm:prSet presAssocID="{C7E3C235-D7CE-4F21-83E5-0230BF458F3B}" presName="root" presStyleCnt="0"/>
      <dgm:spPr/>
    </dgm:pt>
    <dgm:pt modelId="{C8BFB3E0-F637-4271-B518-A47EA05A3897}" type="pres">
      <dgm:prSet presAssocID="{C7E3C235-D7CE-4F21-83E5-0230BF458F3B}" presName="rootComposite" presStyleCnt="0"/>
      <dgm:spPr/>
    </dgm:pt>
    <dgm:pt modelId="{A8364C70-C324-4950-A3EA-89813D0E681B}" type="pres">
      <dgm:prSet presAssocID="{C7E3C235-D7CE-4F21-83E5-0230BF458F3B}" presName="rootText" presStyleLbl="node1" presStyleIdx="0" presStyleCnt="2" custScaleX="255225"/>
      <dgm:spPr/>
      <dgm:t>
        <a:bodyPr/>
        <a:lstStyle/>
        <a:p>
          <a:endParaRPr lang="ru-RU"/>
        </a:p>
      </dgm:t>
    </dgm:pt>
    <dgm:pt modelId="{6A0D8410-35CB-4A00-B0EC-DB51D7EB0EF9}" type="pres">
      <dgm:prSet presAssocID="{C7E3C235-D7CE-4F21-83E5-0230BF458F3B}" presName="rootConnector" presStyleLbl="node1" presStyleIdx="0" presStyleCnt="2"/>
      <dgm:spPr/>
      <dgm:t>
        <a:bodyPr/>
        <a:lstStyle/>
        <a:p>
          <a:endParaRPr lang="ru-RU"/>
        </a:p>
      </dgm:t>
    </dgm:pt>
    <dgm:pt modelId="{BA485956-92AB-46FE-9A87-FD4392A1087A}" type="pres">
      <dgm:prSet presAssocID="{C7E3C235-D7CE-4F21-83E5-0230BF458F3B}" presName="childShape" presStyleCnt="0"/>
      <dgm:spPr/>
    </dgm:pt>
    <dgm:pt modelId="{0F10B24C-6291-498B-B24B-6F32995626E1}" type="pres">
      <dgm:prSet presAssocID="{DA936E31-2B7B-4F61-8784-087F5BF1CCA2}" presName="Name13" presStyleLbl="parChTrans1D2" presStyleIdx="0" presStyleCnt="4"/>
      <dgm:spPr/>
      <dgm:t>
        <a:bodyPr/>
        <a:lstStyle/>
        <a:p>
          <a:endParaRPr lang="ru-RU"/>
        </a:p>
      </dgm:t>
    </dgm:pt>
    <dgm:pt modelId="{B94730D8-5D8F-426C-8831-7569625F9563}" type="pres">
      <dgm:prSet presAssocID="{0FD87494-0FAD-49E2-A677-4C63C07CD278}" presName="childText" presStyleLbl="bgAcc1" presStyleIdx="0" presStyleCnt="4" custScaleX="283724">
        <dgm:presLayoutVars>
          <dgm:bulletEnabled val="1"/>
        </dgm:presLayoutVars>
      </dgm:prSet>
      <dgm:spPr/>
      <dgm:t>
        <a:bodyPr/>
        <a:lstStyle/>
        <a:p>
          <a:endParaRPr lang="ru-RU"/>
        </a:p>
      </dgm:t>
    </dgm:pt>
    <dgm:pt modelId="{DC8766AC-1DF5-4C8B-88E8-C0C7029582F8}" type="pres">
      <dgm:prSet presAssocID="{18FCBCEA-9E78-49E2-BECB-519648FE62F0}" presName="Name13" presStyleLbl="parChTrans1D2" presStyleIdx="1" presStyleCnt="4"/>
      <dgm:spPr/>
      <dgm:t>
        <a:bodyPr/>
        <a:lstStyle/>
        <a:p>
          <a:endParaRPr lang="ru-RU"/>
        </a:p>
      </dgm:t>
    </dgm:pt>
    <dgm:pt modelId="{51570436-6222-48A4-BA2B-6408C85AF1C1}" type="pres">
      <dgm:prSet presAssocID="{3B89B9B3-5619-46D4-93CA-40C0EF5EB128}" presName="childText" presStyleLbl="bgAcc1" presStyleIdx="1" presStyleCnt="4" custScaleX="290893">
        <dgm:presLayoutVars>
          <dgm:bulletEnabled val="1"/>
        </dgm:presLayoutVars>
      </dgm:prSet>
      <dgm:spPr/>
      <dgm:t>
        <a:bodyPr/>
        <a:lstStyle/>
        <a:p>
          <a:endParaRPr lang="ru-RU"/>
        </a:p>
      </dgm:t>
    </dgm:pt>
    <dgm:pt modelId="{398552E6-FA89-479A-A5C0-9CCE53C51C9B}" type="pres">
      <dgm:prSet presAssocID="{ECC4F9D0-E93A-4739-8873-1B03FCE6503A}" presName="root" presStyleCnt="0"/>
      <dgm:spPr/>
    </dgm:pt>
    <dgm:pt modelId="{B017799E-88CE-4846-9C9E-14C87B07A779}" type="pres">
      <dgm:prSet presAssocID="{ECC4F9D0-E93A-4739-8873-1B03FCE6503A}" presName="rootComposite" presStyleCnt="0"/>
      <dgm:spPr/>
    </dgm:pt>
    <dgm:pt modelId="{C3A7FB03-348C-490A-BD89-81232A0929D7}" type="pres">
      <dgm:prSet presAssocID="{ECC4F9D0-E93A-4739-8873-1B03FCE6503A}" presName="rootText" presStyleLbl="node1" presStyleIdx="1" presStyleCnt="2" custScaleX="242836" custLinFactNeighborX="3528" custLinFactNeighborY="-21524"/>
      <dgm:spPr/>
      <dgm:t>
        <a:bodyPr/>
        <a:lstStyle/>
        <a:p>
          <a:endParaRPr lang="ru-RU"/>
        </a:p>
      </dgm:t>
    </dgm:pt>
    <dgm:pt modelId="{F3FA9309-D15C-4DE3-8542-192E36A1C004}" type="pres">
      <dgm:prSet presAssocID="{ECC4F9D0-E93A-4739-8873-1B03FCE6503A}" presName="rootConnector" presStyleLbl="node1" presStyleIdx="1" presStyleCnt="2"/>
      <dgm:spPr/>
      <dgm:t>
        <a:bodyPr/>
        <a:lstStyle/>
        <a:p>
          <a:endParaRPr lang="ru-RU"/>
        </a:p>
      </dgm:t>
    </dgm:pt>
    <dgm:pt modelId="{14EC64FA-847B-4CFE-9E9D-811F66FD9494}" type="pres">
      <dgm:prSet presAssocID="{ECC4F9D0-E93A-4739-8873-1B03FCE6503A}" presName="childShape" presStyleCnt="0"/>
      <dgm:spPr/>
    </dgm:pt>
    <dgm:pt modelId="{C5FFE075-823E-4DA0-9121-22547C719149}" type="pres">
      <dgm:prSet presAssocID="{068889B5-7356-40A8-AAD8-C5014ADEEF6E}" presName="Name13" presStyleLbl="parChTrans1D2" presStyleIdx="2" presStyleCnt="4"/>
      <dgm:spPr/>
      <dgm:t>
        <a:bodyPr/>
        <a:lstStyle/>
        <a:p>
          <a:endParaRPr lang="ru-RU"/>
        </a:p>
      </dgm:t>
    </dgm:pt>
    <dgm:pt modelId="{2A6BB132-36F5-4551-B534-1EA38833A873}" type="pres">
      <dgm:prSet presAssocID="{CCE787AD-0C94-4790-AEE2-08FEBD4D1B85}" presName="childText" presStyleLbl="bgAcc1" presStyleIdx="2" presStyleCnt="4" custScaleX="268577" custLinFactNeighborX="-1244" custLinFactNeighborY="-14391">
        <dgm:presLayoutVars>
          <dgm:bulletEnabled val="1"/>
        </dgm:presLayoutVars>
      </dgm:prSet>
      <dgm:spPr/>
      <dgm:t>
        <a:bodyPr/>
        <a:lstStyle/>
        <a:p>
          <a:endParaRPr lang="ru-RU"/>
        </a:p>
      </dgm:t>
    </dgm:pt>
    <dgm:pt modelId="{6EBA0CCF-2610-4CB9-B2AA-6683F0E170FF}" type="pres">
      <dgm:prSet presAssocID="{2D78FB1E-2677-4182-BF88-E223488DB16D}" presName="Name13" presStyleLbl="parChTrans1D2" presStyleIdx="3" presStyleCnt="4"/>
      <dgm:spPr/>
      <dgm:t>
        <a:bodyPr/>
        <a:lstStyle/>
        <a:p>
          <a:endParaRPr lang="ru-RU"/>
        </a:p>
      </dgm:t>
    </dgm:pt>
    <dgm:pt modelId="{29983BB3-9FDC-412A-8584-11C5A8F9A525}" type="pres">
      <dgm:prSet presAssocID="{68754719-21A2-4E04-8157-D49B2D923B36}" presName="childText" presStyleLbl="bgAcc1" presStyleIdx="3" presStyleCnt="4" custScaleX="273665" custLinFactNeighborX="-1244" custLinFactNeighborY="-16067">
        <dgm:presLayoutVars>
          <dgm:bulletEnabled val="1"/>
        </dgm:presLayoutVars>
      </dgm:prSet>
      <dgm:spPr/>
      <dgm:t>
        <a:bodyPr/>
        <a:lstStyle/>
        <a:p>
          <a:endParaRPr lang="ru-RU"/>
        </a:p>
      </dgm:t>
    </dgm:pt>
  </dgm:ptLst>
  <dgm:cxnLst>
    <dgm:cxn modelId="{CF4AE057-0F1B-4151-9538-590495FE0DA2}" type="presOf" srcId="{DA936E31-2B7B-4F61-8784-087F5BF1CCA2}" destId="{0F10B24C-6291-498B-B24B-6F32995626E1}" srcOrd="0" destOrd="0" presId="urn:microsoft.com/office/officeart/2005/8/layout/hierarchy3"/>
    <dgm:cxn modelId="{5F8052C3-6EBF-4B22-B512-0F91C4253626}" type="presOf" srcId="{ECC4F9D0-E93A-4739-8873-1B03FCE6503A}" destId="{F3FA9309-D15C-4DE3-8542-192E36A1C004}" srcOrd="1" destOrd="0" presId="urn:microsoft.com/office/officeart/2005/8/layout/hierarchy3"/>
    <dgm:cxn modelId="{8E8D81DA-DC73-489A-A0DA-7B8F25C00933}" type="presOf" srcId="{2D78FB1E-2677-4182-BF88-E223488DB16D}" destId="{6EBA0CCF-2610-4CB9-B2AA-6683F0E170FF}" srcOrd="0" destOrd="0" presId="urn:microsoft.com/office/officeart/2005/8/layout/hierarchy3"/>
    <dgm:cxn modelId="{3C81F201-EEAF-4356-B06B-1A48A88AD07D}" srcId="{ECC4F9D0-E93A-4739-8873-1B03FCE6503A}" destId="{CCE787AD-0C94-4790-AEE2-08FEBD4D1B85}" srcOrd="0" destOrd="0" parTransId="{068889B5-7356-40A8-AAD8-C5014ADEEF6E}" sibTransId="{BB8E5D64-1589-4766-BEE5-C182CE5BFFB3}"/>
    <dgm:cxn modelId="{B454AD4E-72A2-4A62-8008-568256D5F803}" type="presOf" srcId="{F97B0179-6FFA-43F2-9B11-3C7B56B71EA7}" destId="{87A678DD-6040-425C-BD0F-D72D593AD7BF}" srcOrd="0" destOrd="0" presId="urn:microsoft.com/office/officeart/2005/8/layout/hierarchy3"/>
    <dgm:cxn modelId="{ACE7C478-8DC6-4FD6-BC9B-86337871F3A8}" type="presOf" srcId="{3B89B9B3-5619-46D4-93CA-40C0EF5EB128}" destId="{51570436-6222-48A4-BA2B-6408C85AF1C1}" srcOrd="0" destOrd="0" presId="urn:microsoft.com/office/officeart/2005/8/layout/hierarchy3"/>
    <dgm:cxn modelId="{5D252E67-2614-4459-B941-DB35B6B30DAA}" type="presOf" srcId="{18FCBCEA-9E78-49E2-BECB-519648FE62F0}" destId="{DC8766AC-1DF5-4C8B-88E8-C0C7029582F8}" srcOrd="0" destOrd="0" presId="urn:microsoft.com/office/officeart/2005/8/layout/hierarchy3"/>
    <dgm:cxn modelId="{4951A00A-0206-4133-AD1E-D5792FB4808D}" type="presOf" srcId="{068889B5-7356-40A8-AAD8-C5014ADEEF6E}" destId="{C5FFE075-823E-4DA0-9121-22547C719149}" srcOrd="0" destOrd="0" presId="urn:microsoft.com/office/officeart/2005/8/layout/hierarchy3"/>
    <dgm:cxn modelId="{3A5DEE9E-6659-4AAD-B10F-C34C0A15BEDC}" type="presOf" srcId="{0FD87494-0FAD-49E2-A677-4C63C07CD278}" destId="{B94730D8-5D8F-426C-8831-7569625F9563}" srcOrd="0" destOrd="0" presId="urn:microsoft.com/office/officeart/2005/8/layout/hierarchy3"/>
    <dgm:cxn modelId="{A619272D-77DA-459D-A394-90C84EB3DBA8}" type="presOf" srcId="{68754719-21A2-4E04-8157-D49B2D923B36}" destId="{29983BB3-9FDC-412A-8584-11C5A8F9A525}" srcOrd="0" destOrd="0" presId="urn:microsoft.com/office/officeart/2005/8/layout/hierarchy3"/>
    <dgm:cxn modelId="{81F85D43-3D44-4754-858B-9361218ACFC2}" srcId="{ECC4F9D0-E93A-4739-8873-1B03FCE6503A}" destId="{68754719-21A2-4E04-8157-D49B2D923B36}" srcOrd="1" destOrd="0" parTransId="{2D78FB1E-2677-4182-BF88-E223488DB16D}" sibTransId="{9ADF9544-C697-48AE-AE83-9EE710E7DAD0}"/>
    <dgm:cxn modelId="{4B26ECCE-17EA-4F9A-BB5C-90698B47DDCB}" type="presOf" srcId="{CCE787AD-0C94-4790-AEE2-08FEBD4D1B85}" destId="{2A6BB132-36F5-4551-B534-1EA38833A873}" srcOrd="0" destOrd="0" presId="urn:microsoft.com/office/officeart/2005/8/layout/hierarchy3"/>
    <dgm:cxn modelId="{89B06EA5-3ADE-473B-8A08-C3C9D6C492D2}" srcId="{C7E3C235-D7CE-4F21-83E5-0230BF458F3B}" destId="{0FD87494-0FAD-49E2-A677-4C63C07CD278}" srcOrd="0" destOrd="0" parTransId="{DA936E31-2B7B-4F61-8784-087F5BF1CCA2}" sibTransId="{EA1805A8-F89A-4EA4-B480-DBF1EC1756D6}"/>
    <dgm:cxn modelId="{B3624D78-7BFB-450E-8BEA-A90A6608ACE3}" srcId="{C7E3C235-D7CE-4F21-83E5-0230BF458F3B}" destId="{3B89B9B3-5619-46D4-93CA-40C0EF5EB128}" srcOrd="1" destOrd="0" parTransId="{18FCBCEA-9E78-49E2-BECB-519648FE62F0}" sibTransId="{2298DAA3-0B49-4117-873D-4459F0CCBDB4}"/>
    <dgm:cxn modelId="{6F91B4C2-2696-4AC9-B5C9-E81FB4304422}" srcId="{F97B0179-6FFA-43F2-9B11-3C7B56B71EA7}" destId="{ECC4F9D0-E93A-4739-8873-1B03FCE6503A}" srcOrd="1" destOrd="0" parTransId="{F3C1BA2F-2EFA-4D9C-B3CA-49EC49DF0341}" sibTransId="{72D3C64C-1594-42A1-A6BD-3865DE44FC1B}"/>
    <dgm:cxn modelId="{3F3679C6-CE55-4E3F-A142-56567BC4F1FD}" type="presOf" srcId="{ECC4F9D0-E93A-4739-8873-1B03FCE6503A}" destId="{C3A7FB03-348C-490A-BD89-81232A0929D7}" srcOrd="0" destOrd="0" presId="urn:microsoft.com/office/officeart/2005/8/layout/hierarchy3"/>
    <dgm:cxn modelId="{625D9539-3FEF-424E-B540-0715AFF493D9}" srcId="{F97B0179-6FFA-43F2-9B11-3C7B56B71EA7}" destId="{C7E3C235-D7CE-4F21-83E5-0230BF458F3B}" srcOrd="0" destOrd="0" parTransId="{3507B90E-C01D-4EEB-A99F-C6D51F8C1051}" sibTransId="{0032CFD0-149D-40E9-B15B-2927DB928F2A}"/>
    <dgm:cxn modelId="{8DCD7136-9046-42DB-94E3-07AF2D3BB6AA}" type="presOf" srcId="{C7E3C235-D7CE-4F21-83E5-0230BF458F3B}" destId="{A8364C70-C324-4950-A3EA-89813D0E681B}" srcOrd="0" destOrd="0" presId="urn:microsoft.com/office/officeart/2005/8/layout/hierarchy3"/>
    <dgm:cxn modelId="{C22E01C4-A5F8-40FD-88BB-10FA646DC574}" type="presOf" srcId="{C7E3C235-D7CE-4F21-83E5-0230BF458F3B}" destId="{6A0D8410-35CB-4A00-B0EC-DB51D7EB0EF9}" srcOrd="1" destOrd="0" presId="urn:microsoft.com/office/officeart/2005/8/layout/hierarchy3"/>
    <dgm:cxn modelId="{DE74ED05-C614-4066-A8EA-D9F0ABDF93DD}" type="presParOf" srcId="{87A678DD-6040-425C-BD0F-D72D593AD7BF}" destId="{B2318909-0E8B-49FF-955C-5F4D919573E8}" srcOrd="0" destOrd="0" presId="urn:microsoft.com/office/officeart/2005/8/layout/hierarchy3"/>
    <dgm:cxn modelId="{D316F348-B60A-4ED1-AB8A-5C1E2D1B9F6B}" type="presParOf" srcId="{B2318909-0E8B-49FF-955C-5F4D919573E8}" destId="{C8BFB3E0-F637-4271-B518-A47EA05A3897}" srcOrd="0" destOrd="0" presId="urn:microsoft.com/office/officeart/2005/8/layout/hierarchy3"/>
    <dgm:cxn modelId="{F46681E2-B58B-4D19-A985-F38EDA97D611}" type="presParOf" srcId="{C8BFB3E0-F637-4271-B518-A47EA05A3897}" destId="{A8364C70-C324-4950-A3EA-89813D0E681B}" srcOrd="0" destOrd="0" presId="urn:microsoft.com/office/officeart/2005/8/layout/hierarchy3"/>
    <dgm:cxn modelId="{1199AE14-4C4E-4C18-B778-E22EC1B1D0CF}" type="presParOf" srcId="{C8BFB3E0-F637-4271-B518-A47EA05A3897}" destId="{6A0D8410-35CB-4A00-B0EC-DB51D7EB0EF9}" srcOrd="1" destOrd="0" presId="urn:microsoft.com/office/officeart/2005/8/layout/hierarchy3"/>
    <dgm:cxn modelId="{58D90E33-BE6C-4347-8401-F903EA8D1079}" type="presParOf" srcId="{B2318909-0E8B-49FF-955C-5F4D919573E8}" destId="{BA485956-92AB-46FE-9A87-FD4392A1087A}" srcOrd="1" destOrd="0" presId="urn:microsoft.com/office/officeart/2005/8/layout/hierarchy3"/>
    <dgm:cxn modelId="{C0D6FB42-0CDF-4AC6-843B-0646F615C1CB}" type="presParOf" srcId="{BA485956-92AB-46FE-9A87-FD4392A1087A}" destId="{0F10B24C-6291-498B-B24B-6F32995626E1}" srcOrd="0" destOrd="0" presId="urn:microsoft.com/office/officeart/2005/8/layout/hierarchy3"/>
    <dgm:cxn modelId="{CFE46C98-F0D5-4A17-8192-F31B14C59CF2}" type="presParOf" srcId="{BA485956-92AB-46FE-9A87-FD4392A1087A}" destId="{B94730D8-5D8F-426C-8831-7569625F9563}" srcOrd="1" destOrd="0" presId="urn:microsoft.com/office/officeart/2005/8/layout/hierarchy3"/>
    <dgm:cxn modelId="{BCB47E65-C6DA-4448-9EED-57D6DF8463B9}" type="presParOf" srcId="{BA485956-92AB-46FE-9A87-FD4392A1087A}" destId="{DC8766AC-1DF5-4C8B-88E8-C0C7029582F8}" srcOrd="2" destOrd="0" presId="urn:microsoft.com/office/officeart/2005/8/layout/hierarchy3"/>
    <dgm:cxn modelId="{256930E2-27A8-4B5F-8F9B-E1233806490B}" type="presParOf" srcId="{BA485956-92AB-46FE-9A87-FD4392A1087A}" destId="{51570436-6222-48A4-BA2B-6408C85AF1C1}" srcOrd="3" destOrd="0" presId="urn:microsoft.com/office/officeart/2005/8/layout/hierarchy3"/>
    <dgm:cxn modelId="{586855EA-0036-44AC-9046-A226A0E19E56}" type="presParOf" srcId="{87A678DD-6040-425C-BD0F-D72D593AD7BF}" destId="{398552E6-FA89-479A-A5C0-9CCE53C51C9B}" srcOrd="1" destOrd="0" presId="urn:microsoft.com/office/officeart/2005/8/layout/hierarchy3"/>
    <dgm:cxn modelId="{B411E636-2136-4F5B-9E8B-23F0ED32438C}" type="presParOf" srcId="{398552E6-FA89-479A-A5C0-9CCE53C51C9B}" destId="{B017799E-88CE-4846-9C9E-14C87B07A779}" srcOrd="0" destOrd="0" presId="urn:microsoft.com/office/officeart/2005/8/layout/hierarchy3"/>
    <dgm:cxn modelId="{F13C2AE8-A470-4597-BC59-33594E778661}" type="presParOf" srcId="{B017799E-88CE-4846-9C9E-14C87B07A779}" destId="{C3A7FB03-348C-490A-BD89-81232A0929D7}" srcOrd="0" destOrd="0" presId="urn:microsoft.com/office/officeart/2005/8/layout/hierarchy3"/>
    <dgm:cxn modelId="{24C5C610-309C-49BA-B48A-B6F112E61ED5}" type="presParOf" srcId="{B017799E-88CE-4846-9C9E-14C87B07A779}" destId="{F3FA9309-D15C-4DE3-8542-192E36A1C004}" srcOrd="1" destOrd="0" presId="urn:microsoft.com/office/officeart/2005/8/layout/hierarchy3"/>
    <dgm:cxn modelId="{065ECD38-F93D-436B-8158-7FB1CC4B83DB}" type="presParOf" srcId="{398552E6-FA89-479A-A5C0-9CCE53C51C9B}" destId="{14EC64FA-847B-4CFE-9E9D-811F66FD9494}" srcOrd="1" destOrd="0" presId="urn:microsoft.com/office/officeart/2005/8/layout/hierarchy3"/>
    <dgm:cxn modelId="{A7924F9E-4725-4C6E-9C6F-8E159D478438}" type="presParOf" srcId="{14EC64FA-847B-4CFE-9E9D-811F66FD9494}" destId="{C5FFE075-823E-4DA0-9121-22547C719149}" srcOrd="0" destOrd="0" presId="urn:microsoft.com/office/officeart/2005/8/layout/hierarchy3"/>
    <dgm:cxn modelId="{6F2CFAE6-E7FB-4CFD-9E92-44D88E30DBB7}" type="presParOf" srcId="{14EC64FA-847B-4CFE-9E9D-811F66FD9494}" destId="{2A6BB132-36F5-4551-B534-1EA38833A873}" srcOrd="1" destOrd="0" presId="urn:microsoft.com/office/officeart/2005/8/layout/hierarchy3"/>
    <dgm:cxn modelId="{66A5516C-FE6D-4067-830F-2134033ABEB4}" type="presParOf" srcId="{14EC64FA-847B-4CFE-9E9D-811F66FD9494}" destId="{6EBA0CCF-2610-4CB9-B2AA-6683F0E170FF}" srcOrd="2" destOrd="0" presId="urn:microsoft.com/office/officeart/2005/8/layout/hierarchy3"/>
    <dgm:cxn modelId="{327FDBF4-1D5E-4C69-9CE3-A6637EDE3A81}" type="presParOf" srcId="{14EC64FA-847B-4CFE-9E9D-811F66FD9494}" destId="{29983BB3-9FDC-412A-8584-11C5A8F9A52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97B0179-6FFA-43F2-9B11-3C7B56B71EA7}"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ru-RU"/>
        </a:p>
      </dgm:t>
    </dgm:pt>
    <dgm:pt modelId="{C7E3C235-D7CE-4F21-83E5-0230BF458F3B}">
      <dgm:prSet phldrT="[Текст]" custT="1"/>
      <dgm:spPr>
        <a:gradFill flip="none" rotWithShape="0">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a:solidFill>
            <a:srgbClr val="FF6600"/>
          </a:solidFill>
        </a:ln>
      </dgm:spPr>
      <dgm:t>
        <a:bodyPr/>
        <a:lstStyle/>
        <a:p>
          <a:r>
            <a:rPr lang="ru-RU" sz="2400" b="1" dirty="0" smtClean="0">
              <a:solidFill>
                <a:schemeClr val="bg1"/>
              </a:solidFill>
              <a:latin typeface="Times New Roman" pitchFamily="18" charset="0"/>
              <a:cs typeface="Times New Roman" pitchFamily="18" charset="0"/>
            </a:rPr>
            <a:t>Областные  средства</a:t>
          </a:r>
          <a:endParaRPr lang="ru-RU" sz="2400" b="1" dirty="0">
            <a:solidFill>
              <a:schemeClr val="bg1"/>
            </a:solidFill>
            <a:latin typeface="Times New Roman" pitchFamily="18" charset="0"/>
            <a:cs typeface="Times New Roman" pitchFamily="18" charset="0"/>
          </a:endParaRPr>
        </a:p>
      </dgm:t>
    </dgm:pt>
    <dgm:pt modelId="{3507B90E-C01D-4EEB-A99F-C6D51F8C1051}" type="parTrans" cxnId="{625D9539-3FEF-424E-B540-0715AFF493D9}">
      <dgm:prSet/>
      <dgm:spPr/>
      <dgm:t>
        <a:bodyPr/>
        <a:lstStyle/>
        <a:p>
          <a:endParaRPr lang="ru-RU"/>
        </a:p>
      </dgm:t>
    </dgm:pt>
    <dgm:pt modelId="{0032CFD0-149D-40E9-B15B-2927DB928F2A}" type="sibTrans" cxnId="{625D9539-3FEF-424E-B540-0715AFF493D9}">
      <dgm:prSet/>
      <dgm:spPr/>
      <dgm:t>
        <a:bodyPr/>
        <a:lstStyle/>
        <a:p>
          <a:endParaRPr lang="ru-RU"/>
        </a:p>
      </dgm:t>
    </dgm:pt>
    <dgm:pt modelId="{0FD87494-0FAD-49E2-A677-4C63C07CD278}">
      <dgm:prSet phldrT="[Текст]" custT="1"/>
      <dgm:spPr>
        <a:solidFill>
          <a:srgbClr val="FFCC99">
            <a:alpha val="89804"/>
          </a:srgbClr>
        </a:solidFill>
        <a:ln>
          <a:solidFill>
            <a:srgbClr val="FF6600"/>
          </a:solidFill>
        </a:ln>
      </dgm:spPr>
      <dgm:t>
        <a:bodyPr/>
        <a:lstStyle/>
        <a:p>
          <a:pPr algn="just"/>
          <a:r>
            <a:rPr lang="ru-RU" sz="1600" dirty="0" smtClean="0">
              <a:latin typeface="Times New Roman" pitchFamily="18" charset="0"/>
              <a:cs typeface="Times New Roman" pitchFamily="18" charset="0"/>
            </a:rPr>
            <a:t>Субвенция на выплату денежных средств на содержание ребенка, переданного на воспитание в приемную семью</a:t>
          </a:r>
          <a:endParaRPr lang="ru-RU" sz="1600" dirty="0">
            <a:latin typeface="Times New Roman" pitchFamily="18" charset="0"/>
            <a:cs typeface="Times New Roman" pitchFamily="18" charset="0"/>
          </a:endParaRPr>
        </a:p>
      </dgm:t>
    </dgm:pt>
    <dgm:pt modelId="{DA936E31-2B7B-4F61-8784-087F5BF1CCA2}" type="parTrans" cxnId="{89B06EA5-3ADE-473B-8A08-C3C9D6C492D2}">
      <dgm:prSet/>
      <dgm:spPr>
        <a:ln>
          <a:solidFill>
            <a:srgbClr val="FF6600"/>
          </a:solidFill>
        </a:ln>
      </dgm:spPr>
      <dgm:t>
        <a:bodyPr/>
        <a:lstStyle/>
        <a:p>
          <a:endParaRPr lang="ru-RU"/>
        </a:p>
      </dgm:t>
    </dgm:pt>
    <dgm:pt modelId="{EA1805A8-F89A-4EA4-B480-DBF1EC1756D6}" type="sibTrans" cxnId="{89B06EA5-3ADE-473B-8A08-C3C9D6C492D2}">
      <dgm:prSet/>
      <dgm:spPr/>
      <dgm:t>
        <a:bodyPr/>
        <a:lstStyle/>
        <a:p>
          <a:endParaRPr lang="ru-RU"/>
        </a:p>
      </dgm:t>
    </dgm:pt>
    <dgm:pt modelId="{ECC4F9D0-E93A-4739-8873-1B03FCE6503A}">
      <dgm:prSet phldrT="[Текст]" custT="1"/>
      <dgm:spPr>
        <a:gradFill flip="none" rotWithShape="0">
          <a:gsLst>
            <a:gs pos="0">
              <a:srgbClr val="00CC00">
                <a:shade val="30000"/>
                <a:satMod val="115000"/>
              </a:srgbClr>
            </a:gs>
            <a:gs pos="50000">
              <a:srgbClr val="00CC00">
                <a:shade val="67500"/>
                <a:satMod val="115000"/>
              </a:srgbClr>
            </a:gs>
            <a:gs pos="100000">
              <a:srgbClr val="00CC00">
                <a:shade val="100000"/>
                <a:satMod val="115000"/>
              </a:srgbClr>
            </a:gs>
          </a:gsLst>
          <a:lin ang="8100000" scaled="1"/>
          <a:tileRect/>
        </a:gradFill>
        <a:ln>
          <a:solidFill>
            <a:srgbClr val="008000"/>
          </a:solidFill>
        </a:ln>
      </dgm:spPr>
      <dgm:t>
        <a:bodyPr/>
        <a:lstStyle/>
        <a:p>
          <a:r>
            <a:rPr lang="ru-RU" sz="2400" b="1" dirty="0" smtClean="0">
              <a:solidFill>
                <a:schemeClr val="bg1"/>
              </a:solidFill>
              <a:latin typeface="Times New Roman" pitchFamily="18" charset="0"/>
              <a:cs typeface="Times New Roman" pitchFamily="18" charset="0"/>
            </a:rPr>
            <a:t>Собственные средства</a:t>
          </a:r>
          <a:endParaRPr lang="ru-RU" sz="2400" b="1" dirty="0">
            <a:solidFill>
              <a:schemeClr val="bg1"/>
            </a:solidFill>
            <a:latin typeface="Times New Roman" pitchFamily="18" charset="0"/>
            <a:cs typeface="Times New Roman" pitchFamily="18" charset="0"/>
          </a:endParaRPr>
        </a:p>
      </dgm:t>
    </dgm:pt>
    <dgm:pt modelId="{F3C1BA2F-2EFA-4D9C-B3CA-49EC49DF0341}" type="parTrans" cxnId="{6F91B4C2-2696-4AC9-B5C9-E81FB4304422}">
      <dgm:prSet/>
      <dgm:spPr/>
      <dgm:t>
        <a:bodyPr/>
        <a:lstStyle/>
        <a:p>
          <a:endParaRPr lang="ru-RU"/>
        </a:p>
      </dgm:t>
    </dgm:pt>
    <dgm:pt modelId="{72D3C64C-1594-42A1-A6BD-3865DE44FC1B}" type="sibTrans" cxnId="{6F91B4C2-2696-4AC9-B5C9-E81FB4304422}">
      <dgm:prSet/>
      <dgm:spPr/>
      <dgm:t>
        <a:bodyPr/>
        <a:lstStyle/>
        <a:p>
          <a:endParaRPr lang="ru-RU"/>
        </a:p>
      </dgm:t>
    </dgm:pt>
    <dgm:pt modelId="{CCE787AD-0C94-4790-AEE2-08FEBD4D1B85}">
      <dgm:prSet phldrT="[Текст]" custT="1"/>
      <dgm:spPr>
        <a:solidFill>
          <a:srgbClr val="99FF33">
            <a:alpha val="89804"/>
          </a:srgbClr>
        </a:solidFill>
      </dgm:spPr>
      <dgm:t>
        <a:bodyPr/>
        <a:lstStyle/>
        <a:p>
          <a:pPr algn="ctr"/>
          <a:r>
            <a:rPr lang="ru-RU" sz="1600" dirty="0" smtClean="0">
              <a:latin typeface="Times New Roman" pitchFamily="18" charset="0"/>
              <a:cs typeface="Times New Roman" pitchFamily="18" charset="0"/>
            </a:rPr>
            <a:t>Выплаты почетным гражданам</a:t>
          </a:r>
          <a:endParaRPr lang="ru-RU" sz="1600" dirty="0">
            <a:latin typeface="Times New Roman" pitchFamily="18" charset="0"/>
            <a:cs typeface="Times New Roman" pitchFamily="18" charset="0"/>
          </a:endParaRPr>
        </a:p>
      </dgm:t>
    </dgm:pt>
    <dgm:pt modelId="{068889B5-7356-40A8-AAD8-C5014ADEEF6E}" type="parTrans" cxnId="{3C81F201-EEAF-4356-B06B-1A48A88AD07D}">
      <dgm:prSet/>
      <dgm:spPr/>
      <dgm:t>
        <a:bodyPr/>
        <a:lstStyle/>
        <a:p>
          <a:endParaRPr lang="ru-RU"/>
        </a:p>
      </dgm:t>
    </dgm:pt>
    <dgm:pt modelId="{BB8E5D64-1589-4766-BEE5-C182CE5BFFB3}" type="sibTrans" cxnId="{3C81F201-EEAF-4356-B06B-1A48A88AD07D}">
      <dgm:prSet/>
      <dgm:spPr/>
      <dgm:t>
        <a:bodyPr/>
        <a:lstStyle/>
        <a:p>
          <a:endParaRPr lang="ru-RU"/>
        </a:p>
      </dgm:t>
    </dgm:pt>
    <dgm:pt modelId="{68754719-21A2-4E04-8157-D49B2D923B36}">
      <dgm:prSet phldrT="[Текст]" custT="1"/>
      <dgm:spPr>
        <a:solidFill>
          <a:srgbClr val="99FF33">
            <a:alpha val="90000"/>
          </a:srgbClr>
        </a:solidFill>
      </dgm:spPr>
      <dgm:t>
        <a:bodyPr/>
        <a:lstStyle/>
        <a:p>
          <a:pPr algn="just"/>
          <a:r>
            <a:rPr lang="ru-RU" sz="1600" dirty="0" smtClean="0">
              <a:latin typeface="Times New Roman" pitchFamily="18" charset="0"/>
              <a:cs typeface="Times New Roman" pitchFamily="18" charset="0"/>
            </a:rPr>
            <a:t>Пенсии на выслугу лет лицам, замещавшим муниципальные должности</a:t>
          </a:r>
          <a:endParaRPr lang="ru-RU" sz="1600" dirty="0">
            <a:latin typeface="Times New Roman" pitchFamily="18" charset="0"/>
            <a:cs typeface="Times New Roman" pitchFamily="18" charset="0"/>
          </a:endParaRPr>
        </a:p>
      </dgm:t>
    </dgm:pt>
    <dgm:pt modelId="{2D78FB1E-2677-4182-BF88-E223488DB16D}" type="parTrans" cxnId="{81F85D43-3D44-4754-858B-9361218ACFC2}">
      <dgm:prSet/>
      <dgm:spPr/>
      <dgm:t>
        <a:bodyPr/>
        <a:lstStyle/>
        <a:p>
          <a:endParaRPr lang="ru-RU"/>
        </a:p>
      </dgm:t>
    </dgm:pt>
    <dgm:pt modelId="{9ADF9544-C697-48AE-AE83-9EE710E7DAD0}" type="sibTrans" cxnId="{81F85D43-3D44-4754-858B-9361218ACFC2}">
      <dgm:prSet/>
      <dgm:spPr/>
      <dgm:t>
        <a:bodyPr/>
        <a:lstStyle/>
        <a:p>
          <a:endParaRPr lang="ru-RU"/>
        </a:p>
      </dgm:t>
    </dgm:pt>
    <dgm:pt modelId="{3B89B9B3-5619-46D4-93CA-40C0EF5EB128}">
      <dgm:prSet phldrT="[Текст]" custT="1"/>
      <dgm:spPr>
        <a:solidFill>
          <a:srgbClr val="FFCC99">
            <a:alpha val="90000"/>
          </a:srgbClr>
        </a:solidFill>
        <a:ln>
          <a:solidFill>
            <a:srgbClr val="FF6600"/>
          </a:solidFill>
        </a:ln>
      </dgm:spPr>
      <dgm:t>
        <a:bodyPr/>
        <a:lstStyle/>
        <a:p>
          <a:pPr algn="just"/>
          <a:r>
            <a:rPr lang="ru-RU" sz="1600" dirty="0" smtClean="0">
              <a:latin typeface="Times New Roman" pitchFamily="18" charset="0"/>
              <a:cs typeface="Times New Roman" pitchFamily="18" charset="0"/>
            </a:rPr>
            <a:t>Субвенция на выплату  ежемесячных денежных средств на содержание ребенка, находящегося под опекой (попечительством)</a:t>
          </a:r>
          <a:endParaRPr lang="ru-RU" sz="1600" dirty="0">
            <a:latin typeface="Times New Roman" pitchFamily="18" charset="0"/>
            <a:cs typeface="Times New Roman" pitchFamily="18" charset="0"/>
          </a:endParaRPr>
        </a:p>
      </dgm:t>
    </dgm:pt>
    <dgm:pt modelId="{2298DAA3-0B49-4117-873D-4459F0CCBDB4}" type="sibTrans" cxnId="{B3624D78-7BFB-450E-8BEA-A90A6608ACE3}">
      <dgm:prSet/>
      <dgm:spPr/>
      <dgm:t>
        <a:bodyPr/>
        <a:lstStyle/>
        <a:p>
          <a:endParaRPr lang="ru-RU"/>
        </a:p>
      </dgm:t>
    </dgm:pt>
    <dgm:pt modelId="{18FCBCEA-9E78-49E2-BECB-519648FE62F0}" type="parTrans" cxnId="{B3624D78-7BFB-450E-8BEA-A90A6608ACE3}">
      <dgm:prSet/>
      <dgm:spPr>
        <a:ln>
          <a:solidFill>
            <a:srgbClr val="FF6600"/>
          </a:solidFill>
        </a:ln>
      </dgm:spPr>
      <dgm:t>
        <a:bodyPr/>
        <a:lstStyle/>
        <a:p>
          <a:endParaRPr lang="ru-RU">
            <a:solidFill>
              <a:schemeClr val="bg1"/>
            </a:solidFill>
          </a:endParaRPr>
        </a:p>
      </dgm:t>
    </dgm:pt>
    <dgm:pt modelId="{87A678DD-6040-425C-BD0F-D72D593AD7BF}" type="pres">
      <dgm:prSet presAssocID="{F97B0179-6FFA-43F2-9B11-3C7B56B71EA7}" presName="diagram" presStyleCnt="0">
        <dgm:presLayoutVars>
          <dgm:chPref val="1"/>
          <dgm:dir/>
          <dgm:animOne val="branch"/>
          <dgm:animLvl val="lvl"/>
          <dgm:resizeHandles/>
        </dgm:presLayoutVars>
      </dgm:prSet>
      <dgm:spPr/>
      <dgm:t>
        <a:bodyPr/>
        <a:lstStyle/>
        <a:p>
          <a:endParaRPr lang="ru-RU"/>
        </a:p>
      </dgm:t>
    </dgm:pt>
    <dgm:pt modelId="{B2318909-0E8B-49FF-955C-5F4D919573E8}" type="pres">
      <dgm:prSet presAssocID="{C7E3C235-D7CE-4F21-83E5-0230BF458F3B}" presName="root" presStyleCnt="0"/>
      <dgm:spPr/>
    </dgm:pt>
    <dgm:pt modelId="{C8BFB3E0-F637-4271-B518-A47EA05A3897}" type="pres">
      <dgm:prSet presAssocID="{C7E3C235-D7CE-4F21-83E5-0230BF458F3B}" presName="rootComposite" presStyleCnt="0"/>
      <dgm:spPr/>
    </dgm:pt>
    <dgm:pt modelId="{A8364C70-C324-4950-A3EA-89813D0E681B}" type="pres">
      <dgm:prSet presAssocID="{C7E3C235-D7CE-4F21-83E5-0230BF458F3B}" presName="rootText" presStyleLbl="node1" presStyleIdx="0" presStyleCnt="2" custScaleX="255225"/>
      <dgm:spPr/>
      <dgm:t>
        <a:bodyPr/>
        <a:lstStyle/>
        <a:p>
          <a:endParaRPr lang="ru-RU"/>
        </a:p>
      </dgm:t>
    </dgm:pt>
    <dgm:pt modelId="{6A0D8410-35CB-4A00-B0EC-DB51D7EB0EF9}" type="pres">
      <dgm:prSet presAssocID="{C7E3C235-D7CE-4F21-83E5-0230BF458F3B}" presName="rootConnector" presStyleLbl="node1" presStyleIdx="0" presStyleCnt="2"/>
      <dgm:spPr/>
      <dgm:t>
        <a:bodyPr/>
        <a:lstStyle/>
        <a:p>
          <a:endParaRPr lang="ru-RU"/>
        </a:p>
      </dgm:t>
    </dgm:pt>
    <dgm:pt modelId="{BA485956-92AB-46FE-9A87-FD4392A1087A}" type="pres">
      <dgm:prSet presAssocID="{C7E3C235-D7CE-4F21-83E5-0230BF458F3B}" presName="childShape" presStyleCnt="0"/>
      <dgm:spPr/>
    </dgm:pt>
    <dgm:pt modelId="{0F10B24C-6291-498B-B24B-6F32995626E1}" type="pres">
      <dgm:prSet presAssocID="{DA936E31-2B7B-4F61-8784-087F5BF1CCA2}" presName="Name13" presStyleLbl="parChTrans1D2" presStyleIdx="0" presStyleCnt="4"/>
      <dgm:spPr/>
      <dgm:t>
        <a:bodyPr/>
        <a:lstStyle/>
        <a:p>
          <a:endParaRPr lang="ru-RU"/>
        </a:p>
      </dgm:t>
    </dgm:pt>
    <dgm:pt modelId="{B94730D8-5D8F-426C-8831-7569625F9563}" type="pres">
      <dgm:prSet presAssocID="{0FD87494-0FAD-49E2-A677-4C63C07CD278}" presName="childText" presStyleLbl="bgAcc1" presStyleIdx="0" presStyleCnt="4" custScaleX="283724">
        <dgm:presLayoutVars>
          <dgm:bulletEnabled val="1"/>
        </dgm:presLayoutVars>
      </dgm:prSet>
      <dgm:spPr/>
      <dgm:t>
        <a:bodyPr/>
        <a:lstStyle/>
        <a:p>
          <a:endParaRPr lang="ru-RU"/>
        </a:p>
      </dgm:t>
    </dgm:pt>
    <dgm:pt modelId="{DC8766AC-1DF5-4C8B-88E8-C0C7029582F8}" type="pres">
      <dgm:prSet presAssocID="{18FCBCEA-9E78-49E2-BECB-519648FE62F0}" presName="Name13" presStyleLbl="parChTrans1D2" presStyleIdx="1" presStyleCnt="4"/>
      <dgm:spPr/>
      <dgm:t>
        <a:bodyPr/>
        <a:lstStyle/>
        <a:p>
          <a:endParaRPr lang="ru-RU"/>
        </a:p>
      </dgm:t>
    </dgm:pt>
    <dgm:pt modelId="{51570436-6222-48A4-BA2B-6408C85AF1C1}" type="pres">
      <dgm:prSet presAssocID="{3B89B9B3-5619-46D4-93CA-40C0EF5EB128}" presName="childText" presStyleLbl="bgAcc1" presStyleIdx="1" presStyleCnt="4" custScaleX="290893">
        <dgm:presLayoutVars>
          <dgm:bulletEnabled val="1"/>
        </dgm:presLayoutVars>
      </dgm:prSet>
      <dgm:spPr/>
      <dgm:t>
        <a:bodyPr/>
        <a:lstStyle/>
        <a:p>
          <a:endParaRPr lang="ru-RU"/>
        </a:p>
      </dgm:t>
    </dgm:pt>
    <dgm:pt modelId="{398552E6-FA89-479A-A5C0-9CCE53C51C9B}" type="pres">
      <dgm:prSet presAssocID="{ECC4F9D0-E93A-4739-8873-1B03FCE6503A}" presName="root" presStyleCnt="0"/>
      <dgm:spPr/>
    </dgm:pt>
    <dgm:pt modelId="{B017799E-88CE-4846-9C9E-14C87B07A779}" type="pres">
      <dgm:prSet presAssocID="{ECC4F9D0-E93A-4739-8873-1B03FCE6503A}" presName="rootComposite" presStyleCnt="0"/>
      <dgm:spPr/>
    </dgm:pt>
    <dgm:pt modelId="{C3A7FB03-348C-490A-BD89-81232A0929D7}" type="pres">
      <dgm:prSet presAssocID="{ECC4F9D0-E93A-4739-8873-1B03FCE6503A}" presName="rootText" presStyleLbl="node1" presStyleIdx="1" presStyleCnt="2" custScaleX="242836"/>
      <dgm:spPr/>
      <dgm:t>
        <a:bodyPr/>
        <a:lstStyle/>
        <a:p>
          <a:endParaRPr lang="ru-RU"/>
        </a:p>
      </dgm:t>
    </dgm:pt>
    <dgm:pt modelId="{F3FA9309-D15C-4DE3-8542-192E36A1C004}" type="pres">
      <dgm:prSet presAssocID="{ECC4F9D0-E93A-4739-8873-1B03FCE6503A}" presName="rootConnector" presStyleLbl="node1" presStyleIdx="1" presStyleCnt="2"/>
      <dgm:spPr/>
      <dgm:t>
        <a:bodyPr/>
        <a:lstStyle/>
        <a:p>
          <a:endParaRPr lang="ru-RU"/>
        </a:p>
      </dgm:t>
    </dgm:pt>
    <dgm:pt modelId="{14EC64FA-847B-4CFE-9E9D-811F66FD9494}" type="pres">
      <dgm:prSet presAssocID="{ECC4F9D0-E93A-4739-8873-1B03FCE6503A}" presName="childShape" presStyleCnt="0"/>
      <dgm:spPr/>
    </dgm:pt>
    <dgm:pt modelId="{C5FFE075-823E-4DA0-9121-22547C719149}" type="pres">
      <dgm:prSet presAssocID="{068889B5-7356-40A8-AAD8-C5014ADEEF6E}" presName="Name13" presStyleLbl="parChTrans1D2" presStyleIdx="2" presStyleCnt="4"/>
      <dgm:spPr/>
      <dgm:t>
        <a:bodyPr/>
        <a:lstStyle/>
        <a:p>
          <a:endParaRPr lang="ru-RU"/>
        </a:p>
      </dgm:t>
    </dgm:pt>
    <dgm:pt modelId="{2A6BB132-36F5-4551-B534-1EA38833A873}" type="pres">
      <dgm:prSet presAssocID="{CCE787AD-0C94-4790-AEE2-08FEBD4D1B85}" presName="childText" presStyleLbl="bgAcc1" presStyleIdx="2" presStyleCnt="4" custScaleX="268577">
        <dgm:presLayoutVars>
          <dgm:bulletEnabled val="1"/>
        </dgm:presLayoutVars>
      </dgm:prSet>
      <dgm:spPr/>
      <dgm:t>
        <a:bodyPr/>
        <a:lstStyle/>
        <a:p>
          <a:endParaRPr lang="ru-RU"/>
        </a:p>
      </dgm:t>
    </dgm:pt>
    <dgm:pt modelId="{6EBA0CCF-2610-4CB9-B2AA-6683F0E170FF}" type="pres">
      <dgm:prSet presAssocID="{2D78FB1E-2677-4182-BF88-E223488DB16D}" presName="Name13" presStyleLbl="parChTrans1D2" presStyleIdx="3" presStyleCnt="4"/>
      <dgm:spPr/>
      <dgm:t>
        <a:bodyPr/>
        <a:lstStyle/>
        <a:p>
          <a:endParaRPr lang="ru-RU"/>
        </a:p>
      </dgm:t>
    </dgm:pt>
    <dgm:pt modelId="{29983BB3-9FDC-412A-8584-11C5A8F9A525}" type="pres">
      <dgm:prSet presAssocID="{68754719-21A2-4E04-8157-D49B2D923B36}" presName="childText" presStyleLbl="bgAcc1" presStyleIdx="3" presStyleCnt="4" custScaleX="273665">
        <dgm:presLayoutVars>
          <dgm:bulletEnabled val="1"/>
        </dgm:presLayoutVars>
      </dgm:prSet>
      <dgm:spPr/>
      <dgm:t>
        <a:bodyPr/>
        <a:lstStyle/>
        <a:p>
          <a:endParaRPr lang="ru-RU"/>
        </a:p>
      </dgm:t>
    </dgm:pt>
  </dgm:ptLst>
  <dgm:cxnLst>
    <dgm:cxn modelId="{3AB1AA31-434D-4D46-8422-20C2F5122B4C}" type="presOf" srcId="{ECC4F9D0-E93A-4739-8873-1B03FCE6503A}" destId="{C3A7FB03-348C-490A-BD89-81232A0929D7}" srcOrd="0" destOrd="0" presId="urn:microsoft.com/office/officeart/2005/8/layout/hierarchy3"/>
    <dgm:cxn modelId="{37B8A0C3-F3BA-471F-94F9-3DA2EE10E1F1}" type="presOf" srcId="{ECC4F9D0-E93A-4739-8873-1B03FCE6503A}" destId="{F3FA9309-D15C-4DE3-8542-192E36A1C004}" srcOrd="1" destOrd="0" presId="urn:microsoft.com/office/officeart/2005/8/layout/hierarchy3"/>
    <dgm:cxn modelId="{194EB739-9616-4FE5-9B0B-57780A2B2CDB}" type="presOf" srcId="{2D78FB1E-2677-4182-BF88-E223488DB16D}" destId="{6EBA0CCF-2610-4CB9-B2AA-6683F0E170FF}" srcOrd="0" destOrd="0" presId="urn:microsoft.com/office/officeart/2005/8/layout/hierarchy3"/>
    <dgm:cxn modelId="{3C81F201-EEAF-4356-B06B-1A48A88AD07D}" srcId="{ECC4F9D0-E93A-4739-8873-1B03FCE6503A}" destId="{CCE787AD-0C94-4790-AEE2-08FEBD4D1B85}" srcOrd="0" destOrd="0" parTransId="{068889B5-7356-40A8-AAD8-C5014ADEEF6E}" sibTransId="{BB8E5D64-1589-4766-BEE5-C182CE5BFFB3}"/>
    <dgm:cxn modelId="{0221BA3E-AFF3-4C7C-BC5F-D38858BFFD09}" type="presOf" srcId="{68754719-21A2-4E04-8157-D49B2D923B36}" destId="{29983BB3-9FDC-412A-8584-11C5A8F9A525}" srcOrd="0" destOrd="0" presId="urn:microsoft.com/office/officeart/2005/8/layout/hierarchy3"/>
    <dgm:cxn modelId="{A4D61341-C3C3-48AE-AB2F-61916EB8E1D8}" type="presOf" srcId="{DA936E31-2B7B-4F61-8784-087F5BF1CCA2}" destId="{0F10B24C-6291-498B-B24B-6F32995626E1}" srcOrd="0" destOrd="0" presId="urn:microsoft.com/office/officeart/2005/8/layout/hierarchy3"/>
    <dgm:cxn modelId="{F4F77D5A-88C8-4779-AAEA-92EA9EDFC068}" type="presOf" srcId="{3B89B9B3-5619-46D4-93CA-40C0EF5EB128}" destId="{51570436-6222-48A4-BA2B-6408C85AF1C1}" srcOrd="0" destOrd="0" presId="urn:microsoft.com/office/officeart/2005/8/layout/hierarchy3"/>
    <dgm:cxn modelId="{81F85D43-3D44-4754-858B-9361218ACFC2}" srcId="{ECC4F9D0-E93A-4739-8873-1B03FCE6503A}" destId="{68754719-21A2-4E04-8157-D49B2D923B36}" srcOrd="1" destOrd="0" parTransId="{2D78FB1E-2677-4182-BF88-E223488DB16D}" sibTransId="{9ADF9544-C697-48AE-AE83-9EE710E7DAD0}"/>
    <dgm:cxn modelId="{89B06EA5-3ADE-473B-8A08-C3C9D6C492D2}" srcId="{C7E3C235-D7CE-4F21-83E5-0230BF458F3B}" destId="{0FD87494-0FAD-49E2-A677-4C63C07CD278}" srcOrd="0" destOrd="0" parTransId="{DA936E31-2B7B-4F61-8784-087F5BF1CCA2}" sibTransId="{EA1805A8-F89A-4EA4-B480-DBF1EC1756D6}"/>
    <dgm:cxn modelId="{B3624D78-7BFB-450E-8BEA-A90A6608ACE3}" srcId="{C7E3C235-D7CE-4F21-83E5-0230BF458F3B}" destId="{3B89B9B3-5619-46D4-93CA-40C0EF5EB128}" srcOrd="1" destOrd="0" parTransId="{18FCBCEA-9E78-49E2-BECB-519648FE62F0}" sibTransId="{2298DAA3-0B49-4117-873D-4459F0CCBDB4}"/>
    <dgm:cxn modelId="{3F7C4A67-2514-4EB0-8017-EECC94EA100E}" type="presOf" srcId="{068889B5-7356-40A8-AAD8-C5014ADEEF6E}" destId="{C5FFE075-823E-4DA0-9121-22547C719149}" srcOrd="0" destOrd="0" presId="urn:microsoft.com/office/officeart/2005/8/layout/hierarchy3"/>
    <dgm:cxn modelId="{317F3B0E-20E8-4708-8940-134A7EA2072A}" type="presOf" srcId="{F97B0179-6FFA-43F2-9B11-3C7B56B71EA7}" destId="{87A678DD-6040-425C-BD0F-D72D593AD7BF}" srcOrd="0" destOrd="0" presId="urn:microsoft.com/office/officeart/2005/8/layout/hierarchy3"/>
    <dgm:cxn modelId="{6F91B4C2-2696-4AC9-B5C9-E81FB4304422}" srcId="{F97B0179-6FFA-43F2-9B11-3C7B56B71EA7}" destId="{ECC4F9D0-E93A-4739-8873-1B03FCE6503A}" srcOrd="1" destOrd="0" parTransId="{F3C1BA2F-2EFA-4D9C-B3CA-49EC49DF0341}" sibTransId="{72D3C64C-1594-42A1-A6BD-3865DE44FC1B}"/>
    <dgm:cxn modelId="{0126F21A-1034-496C-97E7-ABB9108356D9}" type="presOf" srcId="{C7E3C235-D7CE-4F21-83E5-0230BF458F3B}" destId="{A8364C70-C324-4950-A3EA-89813D0E681B}" srcOrd="0" destOrd="0" presId="urn:microsoft.com/office/officeart/2005/8/layout/hierarchy3"/>
    <dgm:cxn modelId="{8190F564-B767-4576-85B3-A60CFAE114AF}" type="presOf" srcId="{CCE787AD-0C94-4790-AEE2-08FEBD4D1B85}" destId="{2A6BB132-36F5-4551-B534-1EA38833A873}" srcOrd="0" destOrd="0" presId="urn:microsoft.com/office/officeart/2005/8/layout/hierarchy3"/>
    <dgm:cxn modelId="{435E49E3-5D79-47AC-A88E-E0DF9FD80C43}" type="presOf" srcId="{0FD87494-0FAD-49E2-A677-4C63C07CD278}" destId="{B94730D8-5D8F-426C-8831-7569625F9563}" srcOrd="0" destOrd="0" presId="urn:microsoft.com/office/officeart/2005/8/layout/hierarchy3"/>
    <dgm:cxn modelId="{625D9539-3FEF-424E-B540-0715AFF493D9}" srcId="{F97B0179-6FFA-43F2-9B11-3C7B56B71EA7}" destId="{C7E3C235-D7CE-4F21-83E5-0230BF458F3B}" srcOrd="0" destOrd="0" parTransId="{3507B90E-C01D-4EEB-A99F-C6D51F8C1051}" sibTransId="{0032CFD0-149D-40E9-B15B-2927DB928F2A}"/>
    <dgm:cxn modelId="{FDA15A15-7FEE-48F2-96DC-BBBEABBAE072}" type="presOf" srcId="{18FCBCEA-9E78-49E2-BECB-519648FE62F0}" destId="{DC8766AC-1DF5-4C8B-88E8-C0C7029582F8}" srcOrd="0" destOrd="0" presId="urn:microsoft.com/office/officeart/2005/8/layout/hierarchy3"/>
    <dgm:cxn modelId="{01AAF155-7B57-421B-80B9-FD71ACBB7039}" type="presOf" srcId="{C7E3C235-D7CE-4F21-83E5-0230BF458F3B}" destId="{6A0D8410-35CB-4A00-B0EC-DB51D7EB0EF9}" srcOrd="1" destOrd="0" presId="urn:microsoft.com/office/officeart/2005/8/layout/hierarchy3"/>
    <dgm:cxn modelId="{950207D9-64C1-46C5-8890-A5BF258C7DDD}" type="presParOf" srcId="{87A678DD-6040-425C-BD0F-D72D593AD7BF}" destId="{B2318909-0E8B-49FF-955C-5F4D919573E8}" srcOrd="0" destOrd="0" presId="urn:microsoft.com/office/officeart/2005/8/layout/hierarchy3"/>
    <dgm:cxn modelId="{C51E51DA-C953-4C36-B979-FA431DD46F49}" type="presParOf" srcId="{B2318909-0E8B-49FF-955C-5F4D919573E8}" destId="{C8BFB3E0-F637-4271-B518-A47EA05A3897}" srcOrd="0" destOrd="0" presId="urn:microsoft.com/office/officeart/2005/8/layout/hierarchy3"/>
    <dgm:cxn modelId="{CFF1927E-9FF4-4319-85D6-5B4C153AB5A2}" type="presParOf" srcId="{C8BFB3E0-F637-4271-B518-A47EA05A3897}" destId="{A8364C70-C324-4950-A3EA-89813D0E681B}" srcOrd="0" destOrd="0" presId="urn:microsoft.com/office/officeart/2005/8/layout/hierarchy3"/>
    <dgm:cxn modelId="{6C2B407F-33C6-4746-BDDA-1B32E853111A}" type="presParOf" srcId="{C8BFB3E0-F637-4271-B518-A47EA05A3897}" destId="{6A0D8410-35CB-4A00-B0EC-DB51D7EB0EF9}" srcOrd="1" destOrd="0" presId="urn:microsoft.com/office/officeart/2005/8/layout/hierarchy3"/>
    <dgm:cxn modelId="{1DF864E9-709D-493E-BBAD-31D930C7D189}" type="presParOf" srcId="{B2318909-0E8B-49FF-955C-5F4D919573E8}" destId="{BA485956-92AB-46FE-9A87-FD4392A1087A}" srcOrd="1" destOrd="0" presId="urn:microsoft.com/office/officeart/2005/8/layout/hierarchy3"/>
    <dgm:cxn modelId="{90E85CFE-8822-4D0B-9325-A1AADEFD6433}" type="presParOf" srcId="{BA485956-92AB-46FE-9A87-FD4392A1087A}" destId="{0F10B24C-6291-498B-B24B-6F32995626E1}" srcOrd="0" destOrd="0" presId="urn:microsoft.com/office/officeart/2005/8/layout/hierarchy3"/>
    <dgm:cxn modelId="{AF6D62F2-FFCC-4622-9B77-5D776D51F02D}" type="presParOf" srcId="{BA485956-92AB-46FE-9A87-FD4392A1087A}" destId="{B94730D8-5D8F-426C-8831-7569625F9563}" srcOrd="1" destOrd="0" presId="urn:microsoft.com/office/officeart/2005/8/layout/hierarchy3"/>
    <dgm:cxn modelId="{E603E48F-E8FE-4BE0-9AEC-F9AFF56310E7}" type="presParOf" srcId="{BA485956-92AB-46FE-9A87-FD4392A1087A}" destId="{DC8766AC-1DF5-4C8B-88E8-C0C7029582F8}" srcOrd="2" destOrd="0" presId="urn:microsoft.com/office/officeart/2005/8/layout/hierarchy3"/>
    <dgm:cxn modelId="{93BD1399-9A0B-48C3-B2BF-EC604F7680CC}" type="presParOf" srcId="{BA485956-92AB-46FE-9A87-FD4392A1087A}" destId="{51570436-6222-48A4-BA2B-6408C85AF1C1}" srcOrd="3" destOrd="0" presId="urn:microsoft.com/office/officeart/2005/8/layout/hierarchy3"/>
    <dgm:cxn modelId="{58B5A8EB-2771-4747-BB7A-37254E38D269}" type="presParOf" srcId="{87A678DD-6040-425C-BD0F-D72D593AD7BF}" destId="{398552E6-FA89-479A-A5C0-9CCE53C51C9B}" srcOrd="1" destOrd="0" presId="urn:microsoft.com/office/officeart/2005/8/layout/hierarchy3"/>
    <dgm:cxn modelId="{94C0C26F-FCE8-417B-8DF6-AF9EB170C54F}" type="presParOf" srcId="{398552E6-FA89-479A-A5C0-9CCE53C51C9B}" destId="{B017799E-88CE-4846-9C9E-14C87B07A779}" srcOrd="0" destOrd="0" presId="urn:microsoft.com/office/officeart/2005/8/layout/hierarchy3"/>
    <dgm:cxn modelId="{00DA332A-2CB3-463E-A972-D3C54B2BE2AB}" type="presParOf" srcId="{B017799E-88CE-4846-9C9E-14C87B07A779}" destId="{C3A7FB03-348C-490A-BD89-81232A0929D7}" srcOrd="0" destOrd="0" presId="urn:microsoft.com/office/officeart/2005/8/layout/hierarchy3"/>
    <dgm:cxn modelId="{1FDEF361-E0DA-4FEA-8071-65A6AF425E07}" type="presParOf" srcId="{B017799E-88CE-4846-9C9E-14C87B07A779}" destId="{F3FA9309-D15C-4DE3-8542-192E36A1C004}" srcOrd="1" destOrd="0" presId="urn:microsoft.com/office/officeart/2005/8/layout/hierarchy3"/>
    <dgm:cxn modelId="{F155C75F-272B-4FBF-8185-1E5EED7BEA64}" type="presParOf" srcId="{398552E6-FA89-479A-A5C0-9CCE53C51C9B}" destId="{14EC64FA-847B-4CFE-9E9D-811F66FD9494}" srcOrd="1" destOrd="0" presId="urn:microsoft.com/office/officeart/2005/8/layout/hierarchy3"/>
    <dgm:cxn modelId="{3B5483AE-1634-4555-AFC5-EDA903824375}" type="presParOf" srcId="{14EC64FA-847B-4CFE-9E9D-811F66FD9494}" destId="{C5FFE075-823E-4DA0-9121-22547C719149}" srcOrd="0" destOrd="0" presId="urn:microsoft.com/office/officeart/2005/8/layout/hierarchy3"/>
    <dgm:cxn modelId="{F244B1C3-DF90-4AC9-94C8-57D3122FA08D}" type="presParOf" srcId="{14EC64FA-847B-4CFE-9E9D-811F66FD9494}" destId="{2A6BB132-36F5-4551-B534-1EA38833A873}" srcOrd="1" destOrd="0" presId="urn:microsoft.com/office/officeart/2005/8/layout/hierarchy3"/>
    <dgm:cxn modelId="{A9E2032E-8D21-4750-AF35-2254F1DFD808}" type="presParOf" srcId="{14EC64FA-847B-4CFE-9E9D-811F66FD9494}" destId="{6EBA0CCF-2610-4CB9-B2AA-6683F0E170FF}" srcOrd="2" destOrd="0" presId="urn:microsoft.com/office/officeart/2005/8/layout/hierarchy3"/>
    <dgm:cxn modelId="{90612A4E-62EE-47E9-A44A-5DAFEFA76490}" type="presParOf" srcId="{14EC64FA-847B-4CFE-9E9D-811F66FD9494}" destId="{29983BB3-9FDC-412A-8584-11C5A8F9A525}" srcOrd="3" destOrd="0" presId="urn:microsoft.com/office/officeart/2005/8/layout/hierarchy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7EDFEBA5-2FBA-421D-9D2C-37454CED3B66}" type="doc">
      <dgm:prSet loTypeId="urn:microsoft.com/office/officeart/2005/8/layout/vList6" loCatId="list" qsTypeId="urn:microsoft.com/office/officeart/2005/8/quickstyle/simple5" qsCatId="simple" csTypeId="urn:microsoft.com/office/officeart/2005/8/colors/accent1_2" csCatId="accent1" phldr="1"/>
      <dgm:spPr/>
      <dgm:t>
        <a:bodyPr/>
        <a:lstStyle/>
        <a:p>
          <a:endParaRPr lang="ru-RU"/>
        </a:p>
      </dgm:t>
    </dgm:pt>
    <dgm:pt modelId="{58369FA3-F55A-4A7B-8A8A-7E23378A4F97}">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dgm:spPr>
      <dgm:t>
        <a:bodyPr/>
        <a:lstStyle/>
        <a:p>
          <a:pPr algn="ctr"/>
          <a:r>
            <a:rPr lang="ru-RU" sz="2000" b="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2017  г.     2018 г.      2019 г.      2020 г.</a:t>
          </a:r>
        </a:p>
        <a:p>
          <a:pPr algn="just"/>
          <a:r>
            <a:rPr lang="ru-RU" sz="2000" b="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факт     прогноз      </a:t>
          </a:r>
          <a:r>
            <a:rPr lang="ru-RU" sz="2000" b="0" cap="none" spc="0" dirty="0" err="1"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прогноз</a:t>
          </a:r>
          <a:r>
            <a:rPr lang="ru-RU" sz="2000" b="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000" b="0" cap="none" spc="0" dirty="0" err="1"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прогноз</a:t>
          </a:r>
          <a:endParaRPr lang="ru-RU" sz="2000" b="0" cap="none" spc="0" dirty="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dgm:t>
    </dgm:pt>
    <dgm:pt modelId="{F89973E0-B602-4A86-95CE-FF9031FCC0DE}" type="parTrans" cxnId="{D88A8B4C-1483-4590-AA42-B81BAA3BECCF}">
      <dgm:prSet/>
      <dgm:spPr/>
      <dgm:t>
        <a:bodyPr/>
        <a:lstStyle/>
        <a:p>
          <a:endParaRPr lang="ru-RU"/>
        </a:p>
      </dgm:t>
    </dgm:pt>
    <dgm:pt modelId="{3E171B15-A7B1-4A38-A3CD-4EAC9A1C8054}" type="sibTrans" cxnId="{D88A8B4C-1483-4590-AA42-B81BAA3BECCF}">
      <dgm:prSet/>
      <dgm:spPr/>
      <dgm:t>
        <a:bodyPr/>
        <a:lstStyle/>
        <a:p>
          <a:endParaRPr lang="ru-RU"/>
        </a:p>
      </dgm:t>
    </dgm:pt>
    <dgm:pt modelId="{72BF3DC4-EB9D-4528-B878-C59BCE2F023A}">
      <dgm:prSet phldrT="[Текст]"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solidFill>
                <a:schemeClr val="bg1"/>
              </a:solidFill>
              <a:effectLst>
                <a:outerShdw blurRad="38100" dist="38100" dir="2700000" algn="tl">
                  <a:srgbClr val="000000">
                    <a:alpha val="43137"/>
                  </a:srgbClr>
                </a:outerShdw>
              </a:effectLst>
              <a:latin typeface="Book Antiqua" pitchFamily="18" charset="0"/>
            </a:rPr>
            <a:t> 23 021,9  24 607,9   23 177,7   23 297,2</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7CF9B1E6-DE1D-44D2-B9EE-53CBA6751784}" type="parTrans" cxnId="{50E1A9F2-4BCA-46CC-A80B-0E86E5E205A1}">
      <dgm:prSet/>
      <dgm:spPr/>
      <dgm:t>
        <a:bodyPr/>
        <a:lstStyle/>
        <a:p>
          <a:endParaRPr lang="ru-RU"/>
        </a:p>
      </dgm:t>
    </dgm:pt>
    <dgm:pt modelId="{E1B862A6-5CF2-4743-8027-B61C22264819}" type="sibTrans" cxnId="{50E1A9F2-4BCA-46CC-A80B-0E86E5E205A1}">
      <dgm:prSet/>
      <dgm:spPr/>
      <dgm:t>
        <a:bodyPr/>
        <a:lstStyle/>
        <a:p>
          <a:endParaRPr lang="ru-RU"/>
        </a:p>
      </dgm:t>
    </dgm:pt>
    <dgm:pt modelId="{04483AC4-E7BF-4E3B-8BBA-EC6BFDC5916C}">
      <dgm:prSet phldrT="[Текст]"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доходов местного бюджета в расчете на 1 жителя</a:t>
          </a:r>
          <a:endParaRPr lang="ru-RU" sz="1800" dirty="0">
            <a:latin typeface="Book Antiqua" pitchFamily="18" charset="0"/>
          </a:endParaRPr>
        </a:p>
      </dgm:t>
    </dgm:pt>
    <dgm:pt modelId="{BFC6B100-2E1A-4A18-94A9-45B06824B127}" type="parTrans" cxnId="{384CE64D-FEA5-45DF-81B7-9F98C982C5BB}">
      <dgm:prSet/>
      <dgm:spPr/>
      <dgm:t>
        <a:bodyPr/>
        <a:lstStyle/>
        <a:p>
          <a:endParaRPr lang="ru-RU"/>
        </a:p>
      </dgm:t>
    </dgm:pt>
    <dgm:pt modelId="{712B84F4-0C8B-4D3E-8B80-342B8809CC8A}" type="sibTrans" cxnId="{384CE64D-FEA5-45DF-81B7-9F98C982C5BB}">
      <dgm:prSet/>
      <dgm:spPr/>
      <dgm:t>
        <a:bodyPr/>
        <a:lstStyle/>
        <a:p>
          <a:endParaRPr lang="ru-RU"/>
        </a:p>
      </dgm:t>
    </dgm:pt>
    <dgm:pt modelId="{D2AE9391-B746-40B0-B4EA-377C8E6769A6}">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endParaRPr lang="ru-RU" sz="1600" b="1" dirty="0">
            <a:latin typeface="Book Antiqua" pitchFamily="18" charset="0"/>
          </a:endParaRPr>
        </a:p>
      </dgm:t>
    </dgm:pt>
    <dgm:pt modelId="{882BDE67-A78D-4EE6-9D7E-2877A259C9D2}" type="parTrans" cxnId="{529821E7-8B40-4919-830B-4273F6616F1A}">
      <dgm:prSet/>
      <dgm:spPr/>
      <dgm:t>
        <a:bodyPr/>
        <a:lstStyle/>
        <a:p>
          <a:endParaRPr lang="ru-RU"/>
        </a:p>
      </dgm:t>
    </dgm:pt>
    <dgm:pt modelId="{7E3CCA34-6B1A-49DF-B827-2C5E0E65CCC6}" type="sibTrans" cxnId="{529821E7-8B40-4919-830B-4273F6616F1A}">
      <dgm:prSet/>
      <dgm:spPr/>
      <dgm:t>
        <a:bodyPr/>
        <a:lstStyle/>
        <a:p>
          <a:endParaRPr lang="ru-RU"/>
        </a:p>
      </dgm:t>
    </dgm:pt>
    <dgm:pt modelId="{3D3D51BA-ABBB-4FD6-A645-82511E1327AE}">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solidFill>
                <a:schemeClr val="bg1"/>
              </a:solidFill>
              <a:effectLst>
                <a:outerShdw blurRad="38100" dist="38100" dir="2700000" algn="tl">
                  <a:srgbClr val="000000">
                    <a:alpha val="43137"/>
                  </a:srgbClr>
                </a:outerShdw>
              </a:effectLst>
              <a:latin typeface="Book Antiqua" pitchFamily="18" charset="0"/>
            </a:rPr>
            <a:t> 23 118,3  25 047,8   22 957,5   23 077,5</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EC324748-B88E-4F67-BA69-D32B422D0B66}" type="parTrans" cxnId="{15E1A52C-888F-4127-8B7F-DB9631F51EC9}">
      <dgm:prSet/>
      <dgm:spPr/>
      <dgm:t>
        <a:bodyPr/>
        <a:lstStyle/>
        <a:p>
          <a:endParaRPr lang="ru-RU"/>
        </a:p>
      </dgm:t>
    </dgm:pt>
    <dgm:pt modelId="{83360899-176B-432B-B5E0-FA1DF6EDBBEF}" type="sibTrans" cxnId="{15E1A52C-888F-4127-8B7F-DB9631F51EC9}">
      <dgm:prSet/>
      <dgm:spPr/>
      <dgm:t>
        <a:bodyPr/>
        <a:lstStyle/>
        <a:p>
          <a:endParaRPr lang="ru-RU"/>
        </a:p>
      </dgm:t>
    </dgm:pt>
    <dgm:pt modelId="{1429CFF6-F84C-43BA-BE2D-44E1FBFD7923}">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solidFill>
                <a:schemeClr val="bg1"/>
              </a:solidFill>
              <a:effectLst>
                <a:outerShdw blurRad="38100" dist="38100" dir="2700000" algn="tl">
                  <a:srgbClr val="000000">
                    <a:alpha val="43137"/>
                  </a:srgbClr>
                </a:outerShdw>
              </a:effectLst>
              <a:latin typeface="Book Antiqua" pitchFamily="18" charset="0"/>
            </a:rPr>
            <a:t>12 389,1   12 668, 1  11 458,5   11 269,7</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8DF3454E-0527-4BEA-9037-B9B4E3BF13EF}" type="parTrans" cxnId="{DEBC8A15-A3DC-4921-9FD7-54020A4C008F}">
      <dgm:prSet/>
      <dgm:spPr/>
      <dgm:t>
        <a:bodyPr/>
        <a:lstStyle/>
        <a:p>
          <a:endParaRPr lang="ru-RU"/>
        </a:p>
      </dgm:t>
    </dgm:pt>
    <dgm:pt modelId="{E19AB800-D991-4582-A146-9C1E4C7ADDD8}" type="sibTrans" cxnId="{DEBC8A15-A3DC-4921-9FD7-54020A4C008F}">
      <dgm:prSet/>
      <dgm:spPr/>
      <dgm:t>
        <a:bodyPr/>
        <a:lstStyle/>
        <a:p>
          <a:endParaRPr lang="ru-RU"/>
        </a:p>
      </dgm:t>
    </dgm:pt>
    <dgm:pt modelId="{DE5C4943-41B5-4D79-86B0-E2402D40EBAF}">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  3 787,4    3 741,8     3 479,9     3 217,8</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63D8D627-779E-40A4-BDA7-74254490F22A}" type="parTrans" cxnId="{BCB0F8E0-823C-49E9-AFD3-5BB9EC07092B}">
      <dgm:prSet/>
      <dgm:spPr/>
      <dgm:t>
        <a:bodyPr/>
        <a:lstStyle/>
        <a:p>
          <a:endParaRPr lang="ru-RU"/>
        </a:p>
      </dgm:t>
    </dgm:pt>
    <dgm:pt modelId="{4B0756EA-2537-4B36-85D2-A5FF02931DDF}" type="sibTrans" cxnId="{BCB0F8E0-823C-49E9-AFD3-5BB9EC07092B}">
      <dgm:prSet/>
      <dgm:spPr/>
      <dgm:t>
        <a:bodyPr/>
        <a:lstStyle/>
        <a:p>
          <a:endParaRPr lang="ru-RU"/>
        </a:p>
      </dgm:t>
    </dgm:pt>
    <dgm:pt modelId="{5136F46D-DAA8-44FC-B8DF-0F8AA04B3A7D}">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just"/>
          <a:r>
            <a:rPr lang="ru-RU" sz="2000" dirty="0" smtClean="0">
              <a:solidFill>
                <a:schemeClr val="bg1"/>
              </a:solidFill>
              <a:effectLst>
                <a:outerShdw blurRad="38100" dist="38100" dir="2700000" algn="tl">
                  <a:srgbClr val="000000">
                    <a:alpha val="43137"/>
                  </a:srgbClr>
                </a:outerShdw>
              </a:effectLst>
              <a:latin typeface="Book Antiqua" pitchFamily="18" charset="0"/>
            </a:rPr>
            <a:t>  2 093,7    2 407,8    2 404,5    2 408,1</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47B6D271-6AB0-4B8E-9F5B-DF961E86DD09}" type="parTrans" cxnId="{0CFB6F02-47FC-4BE4-B3DD-0A03A0EA0460}">
      <dgm:prSet/>
      <dgm:spPr/>
      <dgm:t>
        <a:bodyPr/>
        <a:lstStyle/>
        <a:p>
          <a:endParaRPr lang="ru-RU"/>
        </a:p>
      </dgm:t>
    </dgm:pt>
    <dgm:pt modelId="{6E149DC6-27F8-430C-AFAA-D36DC43FD2AD}" type="sibTrans" cxnId="{0CFB6F02-47FC-4BE4-B3DD-0A03A0EA0460}">
      <dgm:prSet/>
      <dgm:spPr/>
      <dgm:t>
        <a:bodyPr/>
        <a:lstStyle/>
        <a:p>
          <a:endParaRPr lang="ru-RU"/>
        </a:p>
      </dgm:t>
    </dgm:pt>
    <dgm:pt modelId="{7CC5CF70-B216-42BB-9E96-B2D12A82CB10}">
      <dgm:prSet custT="1"/>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dgm:spPr>
      <dgm:t>
        <a:bodyPr/>
        <a:lstStyle/>
        <a:p>
          <a:pPr algn="l"/>
          <a:r>
            <a:rPr lang="ru-RU" sz="2000" dirty="0" smtClean="0">
              <a:effectLst>
                <a:outerShdw blurRad="38100" dist="38100" dir="2700000" algn="tl">
                  <a:srgbClr val="000000">
                    <a:alpha val="43137"/>
                  </a:srgbClr>
                </a:outerShdw>
              </a:effectLst>
              <a:latin typeface="Book Antiqua" pitchFamily="18" charset="0"/>
            </a:rPr>
            <a:t>     </a:t>
          </a:r>
          <a:r>
            <a:rPr lang="ru-RU" sz="2000" dirty="0" smtClean="0">
              <a:solidFill>
                <a:schemeClr val="bg1"/>
              </a:solidFill>
              <a:effectLst>
                <a:outerShdw blurRad="38100" dist="38100" dir="2700000" algn="tl">
                  <a:srgbClr val="000000">
                    <a:alpha val="43137"/>
                  </a:srgbClr>
                </a:outerShdw>
              </a:effectLst>
              <a:latin typeface="Book Antiqua" pitchFamily="18" charset="0"/>
            </a:rPr>
            <a:t>20,9         </a:t>
          </a:r>
          <a:r>
            <a:rPr lang="ru-RU" sz="2000" dirty="0" smtClean="0">
              <a:effectLst>
                <a:outerShdw blurRad="38100" dist="38100" dir="2700000" algn="tl">
                  <a:srgbClr val="000000">
                    <a:alpha val="43137"/>
                  </a:srgbClr>
                </a:outerShdw>
              </a:effectLst>
              <a:latin typeface="Book Antiqua" pitchFamily="18" charset="0"/>
            </a:rPr>
            <a:t> </a:t>
          </a:r>
          <a:r>
            <a:rPr lang="ru-RU" sz="2000" dirty="0" smtClean="0">
              <a:solidFill>
                <a:schemeClr val="bg1"/>
              </a:solidFill>
              <a:effectLst>
                <a:outerShdw blurRad="38100" dist="38100" dir="2700000" algn="tl">
                  <a:srgbClr val="000000">
                    <a:alpha val="43137"/>
                  </a:srgbClr>
                </a:outerShdw>
              </a:effectLst>
              <a:latin typeface="Book Antiqua" pitchFamily="18" charset="0"/>
            </a:rPr>
            <a:t>20,9             -           -</a:t>
          </a:r>
          <a:endParaRPr lang="ru-RU" sz="2000" dirty="0">
            <a:solidFill>
              <a:schemeClr val="bg1"/>
            </a:solidFill>
            <a:effectLst>
              <a:outerShdw blurRad="38100" dist="38100" dir="2700000" algn="tl">
                <a:srgbClr val="000000">
                  <a:alpha val="43137"/>
                </a:srgbClr>
              </a:outerShdw>
            </a:effectLst>
            <a:latin typeface="Book Antiqua" pitchFamily="18" charset="0"/>
          </a:endParaRPr>
        </a:p>
      </dgm:t>
    </dgm:pt>
    <dgm:pt modelId="{7C2BE421-D426-4AE0-8C45-FBA1439C416B}" type="parTrans" cxnId="{EE25AFCE-A80E-4783-A05D-72046BEB2125}">
      <dgm:prSet/>
      <dgm:spPr/>
      <dgm:t>
        <a:bodyPr/>
        <a:lstStyle/>
        <a:p>
          <a:endParaRPr lang="ru-RU"/>
        </a:p>
      </dgm:t>
    </dgm:pt>
    <dgm:pt modelId="{5AA7AF5D-7420-4413-82A9-A0BC9CB27C7B}" type="sibTrans" cxnId="{EE25AFCE-A80E-4783-A05D-72046BEB2125}">
      <dgm:prSet/>
      <dgm:spPr/>
      <dgm:t>
        <a:bodyPr/>
        <a:lstStyle/>
        <a:p>
          <a:endParaRPr lang="ru-RU"/>
        </a:p>
      </dgm:t>
    </dgm:pt>
    <dgm:pt modelId="{9059EED0-448A-4F9B-89C3-D52ECCF76412}">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path path="circle">
            <a:fillToRect r="100000" b="100000"/>
          </a:path>
          <a:tileRect l="-100000" t="-100000"/>
        </a:gradFill>
        <a:ln w="12700">
          <a:solidFill>
            <a:srgbClr val="0033CC">
              <a:alpha val="89804"/>
            </a:srgbClr>
          </a:solidFill>
        </a:ln>
      </dgm:spPr>
      <dgm:t>
        <a:bodyPr/>
        <a:lstStyle/>
        <a:p>
          <a:pPr algn="ctr"/>
          <a:r>
            <a:rPr lang="ru-RU" sz="2000" b="1" dirty="0" smtClean="0">
              <a:latin typeface="Book Antiqua" pitchFamily="18" charset="0"/>
            </a:rPr>
            <a:t>Показатели  бюджета</a:t>
          </a:r>
          <a:endParaRPr lang="ru-RU" sz="2000" b="1" dirty="0">
            <a:latin typeface="Book Antiqua" pitchFamily="18" charset="0"/>
          </a:endParaRPr>
        </a:p>
      </dgm:t>
    </dgm:pt>
    <dgm:pt modelId="{D6109A50-3730-4DC3-9C9D-79FFB576FFE8}" type="parTrans" cxnId="{A289FF28-3D5D-4072-A944-A5BC976E0ECB}">
      <dgm:prSet/>
      <dgm:spPr/>
      <dgm:t>
        <a:bodyPr/>
        <a:lstStyle/>
        <a:p>
          <a:endParaRPr lang="ru-RU"/>
        </a:p>
      </dgm:t>
    </dgm:pt>
    <dgm:pt modelId="{7DFA7368-73B2-4C89-81C2-7D15692B2BA2}" type="sibTrans" cxnId="{A289FF28-3D5D-4072-A944-A5BC976E0ECB}">
      <dgm:prSet/>
      <dgm:spPr/>
      <dgm:t>
        <a:bodyPr/>
        <a:lstStyle/>
        <a:p>
          <a:endParaRPr lang="ru-RU"/>
        </a:p>
      </dgm:t>
    </dgm:pt>
    <dgm:pt modelId="{116305C4-799D-4FB5-AF98-FE6B4AEB8B75}">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местного бюджета в расчете на 1 жителя , </a:t>
          </a:r>
          <a:endParaRPr lang="ru-RU" sz="1800" dirty="0">
            <a:latin typeface="Book Antiqua" pitchFamily="18" charset="0"/>
          </a:endParaRPr>
        </a:p>
      </dgm:t>
    </dgm:pt>
    <dgm:pt modelId="{0F996D65-ECC6-48CE-85A5-C7519D2885FD}" type="parTrans" cxnId="{8B2BDFF8-B50B-4455-9D87-E4A216153599}">
      <dgm:prSet/>
      <dgm:spPr/>
      <dgm:t>
        <a:bodyPr/>
        <a:lstStyle/>
        <a:p>
          <a:endParaRPr lang="ru-RU"/>
        </a:p>
      </dgm:t>
    </dgm:pt>
    <dgm:pt modelId="{E1BA80F5-F796-47B3-8B93-677C8FCC4F1A}" type="sibTrans" cxnId="{8B2BDFF8-B50B-4455-9D87-E4A216153599}">
      <dgm:prSet/>
      <dgm:spPr/>
      <dgm:t>
        <a:bodyPr/>
        <a:lstStyle/>
        <a:p>
          <a:endParaRPr lang="ru-RU"/>
        </a:p>
      </dgm:t>
    </dgm:pt>
    <dgm:pt modelId="{DA88A47A-EB08-4818-B112-23DE29A0C66A}">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бюджета на образование в расчете на 1 жителя,</a:t>
          </a:r>
          <a:endParaRPr lang="ru-RU" sz="1800" dirty="0">
            <a:latin typeface="Book Antiqua" pitchFamily="18" charset="0"/>
          </a:endParaRPr>
        </a:p>
      </dgm:t>
    </dgm:pt>
    <dgm:pt modelId="{237F12F3-BC33-4786-90D7-28F1E163EC29}" type="parTrans" cxnId="{99AFFDE1-2AF1-429D-85CE-A5DA6C77C68A}">
      <dgm:prSet/>
      <dgm:spPr/>
      <dgm:t>
        <a:bodyPr/>
        <a:lstStyle/>
        <a:p>
          <a:endParaRPr lang="ru-RU"/>
        </a:p>
      </dgm:t>
    </dgm:pt>
    <dgm:pt modelId="{2DB83C77-C1E5-445D-8AF5-62E6EE25C864}" type="sibTrans" cxnId="{99AFFDE1-2AF1-429D-85CE-A5DA6C77C68A}">
      <dgm:prSet/>
      <dgm:spPr/>
      <dgm:t>
        <a:bodyPr/>
        <a:lstStyle/>
        <a:p>
          <a:endParaRPr lang="ru-RU"/>
        </a:p>
      </dgm:t>
    </dgm:pt>
    <dgm:pt modelId="{9A169E28-5D27-4BF3-B56C-ECD150877FA8}">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местного бюджета на культуру в расчете  на 1 жителя, </a:t>
          </a:r>
          <a:endParaRPr lang="ru-RU" sz="1800" dirty="0">
            <a:latin typeface="Book Antiqua" pitchFamily="18" charset="0"/>
          </a:endParaRPr>
        </a:p>
      </dgm:t>
    </dgm:pt>
    <dgm:pt modelId="{463588AB-8AEC-4183-8348-4DBFD495DF26}" type="parTrans" cxnId="{67D046B0-9158-4376-9FE6-9F93A0CC6EE7}">
      <dgm:prSet/>
      <dgm:spPr/>
      <dgm:t>
        <a:bodyPr/>
        <a:lstStyle/>
        <a:p>
          <a:endParaRPr lang="ru-RU"/>
        </a:p>
      </dgm:t>
    </dgm:pt>
    <dgm:pt modelId="{A348D45C-6979-4CA2-9AF0-E93619BC763A}" type="sibTrans" cxnId="{67D046B0-9158-4376-9FE6-9F93A0CC6EE7}">
      <dgm:prSet/>
      <dgm:spPr/>
      <dgm:t>
        <a:bodyPr/>
        <a:lstStyle/>
        <a:p>
          <a:endParaRPr lang="ru-RU"/>
        </a:p>
      </dgm:t>
    </dgm:pt>
    <dgm:pt modelId="{06F273BD-9C32-4ED3-A90A-F742D9EB9F5F}">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бюджета на </a:t>
          </a:r>
          <a:r>
            <a:rPr lang="ru-RU" sz="1800" dirty="0" err="1" smtClean="0">
              <a:latin typeface="Book Antiqua" pitchFamily="18" charset="0"/>
            </a:rPr>
            <a:t>соци-альную</a:t>
          </a:r>
          <a:r>
            <a:rPr lang="ru-RU" sz="1800" dirty="0" smtClean="0">
              <a:latin typeface="Book Antiqua" pitchFamily="18" charset="0"/>
            </a:rPr>
            <a:t> политику в расчете на 1 жит. </a:t>
          </a:r>
          <a:endParaRPr lang="ru-RU" sz="1800" dirty="0">
            <a:latin typeface="Book Antiqua" pitchFamily="18" charset="0"/>
          </a:endParaRPr>
        </a:p>
      </dgm:t>
    </dgm:pt>
    <dgm:pt modelId="{0D4BDB61-B091-4427-8ADC-9A368AFC899F}" type="parTrans" cxnId="{5A1ED11E-2603-4C6F-9EBA-54DDC90A5AA1}">
      <dgm:prSet/>
      <dgm:spPr/>
      <dgm:t>
        <a:bodyPr/>
        <a:lstStyle/>
        <a:p>
          <a:endParaRPr lang="ru-RU"/>
        </a:p>
      </dgm:t>
    </dgm:pt>
    <dgm:pt modelId="{DAB6315B-EA44-4AAF-9B1E-F3029D33BE3D}" type="sibTrans" cxnId="{5A1ED11E-2603-4C6F-9EBA-54DDC90A5AA1}">
      <dgm:prSet/>
      <dgm:spPr/>
      <dgm:t>
        <a:bodyPr/>
        <a:lstStyle/>
        <a:p>
          <a:endParaRPr lang="ru-RU"/>
        </a:p>
      </dgm:t>
    </dgm:pt>
    <dgm:pt modelId="{5AB0905C-1EE4-420E-B9C9-B4EB22040575}">
      <dgm:prSet custT="1">
        <dgm:style>
          <a:lnRef idx="1">
            <a:schemeClr val="accent3"/>
          </a:lnRef>
          <a:fillRef idx="3">
            <a:schemeClr val="accent3"/>
          </a:fillRef>
          <a:effectRef idx="2">
            <a:schemeClr val="accent3"/>
          </a:effectRef>
          <a:fontRef idx="minor">
            <a:schemeClr val="lt1"/>
          </a:fontRef>
        </dgm:style>
      </dgm:prSet>
      <dgm:spPr>
        <a:solidFill>
          <a:srgbClr val="3399FF"/>
        </a:solidFill>
        <a:ln>
          <a:solidFill>
            <a:srgbClr val="000099"/>
          </a:solidFill>
        </a:ln>
      </dgm:spPr>
      <dgm:t>
        <a:bodyPr/>
        <a:lstStyle/>
        <a:p>
          <a:r>
            <a:rPr lang="ru-RU" sz="1800" dirty="0" smtClean="0">
              <a:latin typeface="Book Antiqua" pitchFamily="18" charset="0"/>
            </a:rPr>
            <a:t>Объем расходов местного бюджета на физкультуру и спорт в расчете на 1 жителя</a:t>
          </a:r>
          <a:endParaRPr lang="ru-RU" sz="1800" dirty="0">
            <a:latin typeface="Book Antiqua" pitchFamily="18" charset="0"/>
          </a:endParaRPr>
        </a:p>
      </dgm:t>
    </dgm:pt>
    <dgm:pt modelId="{6D4DA6CA-1BB7-48D3-8F6F-461D3EEDE8DA}" type="parTrans" cxnId="{11E111CF-EAFF-4D01-BD46-657729A11896}">
      <dgm:prSet/>
      <dgm:spPr/>
      <dgm:t>
        <a:bodyPr/>
        <a:lstStyle/>
        <a:p>
          <a:endParaRPr lang="ru-RU"/>
        </a:p>
      </dgm:t>
    </dgm:pt>
    <dgm:pt modelId="{174B9621-6D3A-4CA1-BFF4-9A8956FDF515}" type="sibTrans" cxnId="{11E111CF-EAFF-4D01-BD46-657729A11896}">
      <dgm:prSet/>
      <dgm:spPr/>
      <dgm:t>
        <a:bodyPr/>
        <a:lstStyle/>
        <a:p>
          <a:endParaRPr lang="ru-RU"/>
        </a:p>
      </dgm:t>
    </dgm:pt>
    <dgm:pt modelId="{DD801410-4993-4090-A510-1AAF759F3292}" type="pres">
      <dgm:prSet presAssocID="{7EDFEBA5-2FBA-421D-9D2C-37454CED3B66}" presName="Name0" presStyleCnt="0">
        <dgm:presLayoutVars>
          <dgm:dir/>
          <dgm:animLvl val="lvl"/>
          <dgm:resizeHandles/>
        </dgm:presLayoutVars>
      </dgm:prSet>
      <dgm:spPr/>
      <dgm:t>
        <a:bodyPr/>
        <a:lstStyle/>
        <a:p>
          <a:endParaRPr lang="ru-RU"/>
        </a:p>
      </dgm:t>
    </dgm:pt>
    <dgm:pt modelId="{01328944-7441-49D0-9CBF-D11BE1039DF1}" type="pres">
      <dgm:prSet presAssocID="{58369FA3-F55A-4A7B-8A8A-7E23378A4F97}" presName="linNode" presStyleCnt="0"/>
      <dgm:spPr/>
    </dgm:pt>
    <dgm:pt modelId="{E78CD6AE-696D-448D-BC5F-A0089294AE7C}" type="pres">
      <dgm:prSet presAssocID="{58369FA3-F55A-4A7B-8A8A-7E23378A4F97}" presName="parentShp" presStyleLbl="node1" presStyleIdx="0" presStyleCnt="7" custScaleX="125638" custScaleY="120215" custLinFactNeighborX="99710" custLinFactNeighborY="801">
        <dgm:presLayoutVars>
          <dgm:bulletEnabled val="1"/>
        </dgm:presLayoutVars>
      </dgm:prSet>
      <dgm:spPr>
        <a:prstGeom prst="downArrowCallout">
          <a:avLst/>
        </a:prstGeom>
      </dgm:spPr>
      <dgm:t>
        <a:bodyPr/>
        <a:lstStyle/>
        <a:p>
          <a:endParaRPr lang="ru-RU"/>
        </a:p>
      </dgm:t>
    </dgm:pt>
    <dgm:pt modelId="{0A12912E-19C0-45D9-B67B-E68552CF60DB}" type="pres">
      <dgm:prSet presAssocID="{58369FA3-F55A-4A7B-8A8A-7E23378A4F97}" presName="childShp" presStyleLbl="bgAccFollowNode1" presStyleIdx="0" presStyleCnt="7" custScaleX="77780" custLinFactX="-12213" custLinFactNeighborX="-100000" custLinFactNeighborY="-27">
        <dgm:presLayoutVars>
          <dgm:bulletEnabled val="1"/>
        </dgm:presLayoutVars>
      </dgm:prSet>
      <dgm:spPr>
        <a:prstGeom prst="downArrow">
          <a:avLst/>
        </a:prstGeom>
      </dgm:spPr>
      <dgm:t>
        <a:bodyPr/>
        <a:lstStyle/>
        <a:p>
          <a:endParaRPr lang="ru-RU"/>
        </a:p>
      </dgm:t>
    </dgm:pt>
    <dgm:pt modelId="{44BF3A21-44DA-4F87-96D5-D0496E76748E}" type="pres">
      <dgm:prSet presAssocID="{3E171B15-A7B1-4A38-A3CD-4EAC9A1C8054}" presName="spacing" presStyleCnt="0"/>
      <dgm:spPr/>
    </dgm:pt>
    <dgm:pt modelId="{32B7B473-A927-4101-AB0C-B37B6AF6C372}" type="pres">
      <dgm:prSet presAssocID="{72BF3DC4-EB9D-4528-B878-C59BCE2F023A}" presName="linNode" presStyleCnt="0"/>
      <dgm:spPr/>
    </dgm:pt>
    <dgm:pt modelId="{A4BB1370-5349-482E-ADFD-A6DE7CD3B00F}" type="pres">
      <dgm:prSet presAssocID="{72BF3DC4-EB9D-4528-B878-C59BCE2F023A}" presName="parentShp" presStyleLbl="node1" presStyleIdx="1" presStyleCnt="7" custScaleX="124406" custLinFactNeighborX="99797" custLinFactNeighborY="-18799">
        <dgm:presLayoutVars>
          <dgm:bulletEnabled val="1"/>
        </dgm:presLayoutVars>
      </dgm:prSet>
      <dgm:spPr/>
      <dgm:t>
        <a:bodyPr/>
        <a:lstStyle/>
        <a:p>
          <a:endParaRPr lang="ru-RU"/>
        </a:p>
      </dgm:t>
    </dgm:pt>
    <dgm:pt modelId="{34C19EB5-35C9-479D-82BE-A65E1278CE01}" type="pres">
      <dgm:prSet presAssocID="{72BF3DC4-EB9D-4528-B878-C59BCE2F023A}" presName="childShp" presStyleLbl="bgAccFollowNode1" presStyleIdx="1" presStyleCnt="7" custScaleX="82389" custLinFactX="-16941" custLinFactNeighborX="-100000" custLinFactNeighborY="-8662">
        <dgm:presLayoutVars>
          <dgm:bulletEnabled val="1"/>
        </dgm:presLayoutVars>
      </dgm:prSet>
      <dgm:spPr/>
      <dgm:t>
        <a:bodyPr/>
        <a:lstStyle/>
        <a:p>
          <a:endParaRPr lang="ru-RU"/>
        </a:p>
      </dgm:t>
    </dgm:pt>
    <dgm:pt modelId="{38952C62-0674-4D08-9283-527B746A7F60}" type="pres">
      <dgm:prSet presAssocID="{E1B862A6-5CF2-4743-8027-B61C22264819}" presName="spacing" presStyleCnt="0"/>
      <dgm:spPr/>
    </dgm:pt>
    <dgm:pt modelId="{FBBA23A2-780E-47E9-ADC5-EADE9F535764}" type="pres">
      <dgm:prSet presAssocID="{3D3D51BA-ABBB-4FD6-A645-82511E1327AE}" presName="linNode" presStyleCnt="0"/>
      <dgm:spPr/>
    </dgm:pt>
    <dgm:pt modelId="{11517417-A034-4464-A03D-58D3F94DE34E}" type="pres">
      <dgm:prSet presAssocID="{3D3D51BA-ABBB-4FD6-A645-82511E1327AE}" presName="parentShp" presStyleLbl="node1" presStyleIdx="2" presStyleCnt="7" custScaleX="124390" custLinFactNeighborX="99797" custLinFactNeighborY="-7161">
        <dgm:presLayoutVars>
          <dgm:bulletEnabled val="1"/>
        </dgm:presLayoutVars>
      </dgm:prSet>
      <dgm:spPr/>
      <dgm:t>
        <a:bodyPr/>
        <a:lstStyle/>
        <a:p>
          <a:endParaRPr lang="ru-RU"/>
        </a:p>
      </dgm:t>
    </dgm:pt>
    <dgm:pt modelId="{01C3F6A1-5D30-4037-A950-593E19E30F14}" type="pres">
      <dgm:prSet presAssocID="{3D3D51BA-ABBB-4FD6-A645-82511E1327AE}" presName="childShp" presStyleLbl="bgAccFollowNode1" presStyleIdx="2" presStyleCnt="7" custScaleX="82112" custLinFactX="-17074" custLinFactNeighborX="-100000" custLinFactNeighborY="-7161">
        <dgm:presLayoutVars>
          <dgm:bulletEnabled val="1"/>
        </dgm:presLayoutVars>
      </dgm:prSet>
      <dgm:spPr/>
      <dgm:t>
        <a:bodyPr/>
        <a:lstStyle/>
        <a:p>
          <a:endParaRPr lang="ru-RU"/>
        </a:p>
      </dgm:t>
    </dgm:pt>
    <dgm:pt modelId="{BFF284BD-8280-4615-98BC-52ED4DE3561C}" type="pres">
      <dgm:prSet presAssocID="{83360899-176B-432B-B5E0-FA1DF6EDBBEF}" presName="spacing" presStyleCnt="0"/>
      <dgm:spPr/>
    </dgm:pt>
    <dgm:pt modelId="{61EDACA0-F0A8-44D1-A548-2E8591BE6D72}" type="pres">
      <dgm:prSet presAssocID="{1429CFF6-F84C-43BA-BE2D-44E1FBFD7923}" presName="linNode" presStyleCnt="0"/>
      <dgm:spPr/>
    </dgm:pt>
    <dgm:pt modelId="{C204A256-4527-4161-AB91-B32F01DF851F}" type="pres">
      <dgm:prSet presAssocID="{1429CFF6-F84C-43BA-BE2D-44E1FBFD7923}" presName="parentShp" presStyleLbl="node1" presStyleIdx="3" presStyleCnt="7" custScaleX="124215" custLinFactNeighborX="99710" custLinFactNeighborY="-6150">
        <dgm:presLayoutVars>
          <dgm:bulletEnabled val="1"/>
        </dgm:presLayoutVars>
      </dgm:prSet>
      <dgm:spPr/>
      <dgm:t>
        <a:bodyPr/>
        <a:lstStyle/>
        <a:p>
          <a:endParaRPr lang="ru-RU"/>
        </a:p>
      </dgm:t>
    </dgm:pt>
    <dgm:pt modelId="{78672797-5462-4DD7-9261-CB38EE4896A1}" type="pres">
      <dgm:prSet presAssocID="{1429CFF6-F84C-43BA-BE2D-44E1FBFD7923}" presName="childShp" presStyleLbl="bgAccFollowNode1" presStyleIdx="3" presStyleCnt="7" custScaleX="81166" custLinFactX="-17227" custLinFactNeighborX="-100000" custLinFactNeighborY="4477">
        <dgm:presLayoutVars>
          <dgm:bulletEnabled val="1"/>
        </dgm:presLayoutVars>
      </dgm:prSet>
      <dgm:spPr/>
      <dgm:t>
        <a:bodyPr/>
        <a:lstStyle/>
        <a:p>
          <a:endParaRPr lang="ru-RU"/>
        </a:p>
      </dgm:t>
    </dgm:pt>
    <dgm:pt modelId="{404F3D62-4BBA-4C52-A4E2-93A05EE0DB99}" type="pres">
      <dgm:prSet presAssocID="{E19AB800-D991-4582-A146-9C1E4C7ADDD8}" presName="spacing" presStyleCnt="0"/>
      <dgm:spPr/>
    </dgm:pt>
    <dgm:pt modelId="{CC5F8BA2-B26C-44CD-AC51-D003D7F16818}" type="pres">
      <dgm:prSet presAssocID="{DE5C4943-41B5-4D79-86B0-E2402D40EBAF}" presName="linNode" presStyleCnt="0"/>
      <dgm:spPr/>
    </dgm:pt>
    <dgm:pt modelId="{146CCA42-A0B8-4327-AE1E-414D1EFD28AC}" type="pres">
      <dgm:prSet presAssocID="{DE5C4943-41B5-4D79-86B0-E2402D40EBAF}" presName="parentShp" presStyleLbl="node1" presStyleIdx="4" presStyleCnt="7" custScaleX="132059" custLinFactNeighborX="99797" custLinFactNeighborY="-4158">
        <dgm:presLayoutVars>
          <dgm:bulletEnabled val="1"/>
        </dgm:presLayoutVars>
      </dgm:prSet>
      <dgm:spPr/>
      <dgm:t>
        <a:bodyPr/>
        <a:lstStyle/>
        <a:p>
          <a:endParaRPr lang="ru-RU"/>
        </a:p>
      </dgm:t>
    </dgm:pt>
    <dgm:pt modelId="{A5757A6C-49F7-4D59-99FD-178F86CF2F49}" type="pres">
      <dgm:prSet presAssocID="{DE5C4943-41B5-4D79-86B0-E2402D40EBAF}" presName="childShp" presStyleLbl="bgAccFollowNode1" presStyleIdx="4" presStyleCnt="7" custScaleX="87926" custLinFactX="-30082" custLinFactNeighborX="-100000" custLinFactNeighborY="5978">
        <dgm:presLayoutVars>
          <dgm:bulletEnabled val="1"/>
        </dgm:presLayoutVars>
      </dgm:prSet>
      <dgm:spPr/>
      <dgm:t>
        <a:bodyPr/>
        <a:lstStyle/>
        <a:p>
          <a:endParaRPr lang="ru-RU"/>
        </a:p>
      </dgm:t>
    </dgm:pt>
    <dgm:pt modelId="{00D7CA0B-6668-4EF7-9C0E-AA895AD38DBE}" type="pres">
      <dgm:prSet presAssocID="{4B0756EA-2537-4B36-85D2-A5FF02931DDF}" presName="spacing" presStyleCnt="0"/>
      <dgm:spPr/>
    </dgm:pt>
    <dgm:pt modelId="{7DC0E797-5B3E-4D18-83A5-48160E97372A}" type="pres">
      <dgm:prSet presAssocID="{5136F46D-DAA8-44FC-B8DF-0F8AA04B3A7D}" presName="linNode" presStyleCnt="0"/>
      <dgm:spPr/>
    </dgm:pt>
    <dgm:pt modelId="{F103612B-E609-402F-8667-AEF20AC75E91}" type="pres">
      <dgm:prSet presAssocID="{5136F46D-DAA8-44FC-B8DF-0F8AA04B3A7D}" presName="parentShp" presStyleLbl="node1" presStyleIdx="5" presStyleCnt="7" custScaleX="149164" custLinFactNeighborX="99710" custLinFactNeighborY="1793">
        <dgm:presLayoutVars>
          <dgm:bulletEnabled val="1"/>
        </dgm:presLayoutVars>
      </dgm:prSet>
      <dgm:spPr/>
      <dgm:t>
        <a:bodyPr/>
        <a:lstStyle/>
        <a:p>
          <a:endParaRPr lang="ru-RU"/>
        </a:p>
      </dgm:t>
    </dgm:pt>
    <dgm:pt modelId="{5F504740-7E75-4321-BDE2-2A673ECB6AEC}" type="pres">
      <dgm:prSet presAssocID="{5136F46D-DAA8-44FC-B8DF-0F8AA04B3A7D}" presName="childShp" presStyleLbl="bgAccFollowNode1" presStyleIdx="5" presStyleCnt="7" custLinFactX="-32860" custLinFactNeighborX="-100000" custLinFactNeighborY="-2657">
        <dgm:presLayoutVars>
          <dgm:bulletEnabled val="1"/>
        </dgm:presLayoutVars>
      </dgm:prSet>
      <dgm:spPr/>
      <dgm:t>
        <a:bodyPr/>
        <a:lstStyle/>
        <a:p>
          <a:endParaRPr lang="ru-RU"/>
        </a:p>
      </dgm:t>
    </dgm:pt>
    <dgm:pt modelId="{33875D06-4847-4949-84A3-64BC9D2FF68A}" type="pres">
      <dgm:prSet presAssocID="{6E149DC6-27F8-430C-AFAA-D36DC43FD2AD}" presName="spacing" presStyleCnt="0"/>
      <dgm:spPr/>
    </dgm:pt>
    <dgm:pt modelId="{4F0044A9-8C30-4FA4-82FF-6FE05A21590C}" type="pres">
      <dgm:prSet presAssocID="{7CC5CF70-B216-42BB-9E96-B2D12A82CB10}" presName="linNode" presStyleCnt="0"/>
      <dgm:spPr/>
    </dgm:pt>
    <dgm:pt modelId="{DDFE3F0D-A085-4C26-BC77-FFA35F8AA7DA}" type="pres">
      <dgm:prSet presAssocID="{7CC5CF70-B216-42BB-9E96-B2D12A82CB10}" presName="parentShp" presStyleLbl="node1" presStyleIdx="6" presStyleCnt="7" custScaleX="169953" custLinFactX="22707" custLinFactNeighborX="100000" custLinFactNeighborY="-14486">
        <dgm:presLayoutVars>
          <dgm:bulletEnabled val="1"/>
        </dgm:presLayoutVars>
      </dgm:prSet>
      <dgm:spPr/>
      <dgm:t>
        <a:bodyPr/>
        <a:lstStyle/>
        <a:p>
          <a:endParaRPr lang="ru-RU"/>
        </a:p>
      </dgm:t>
    </dgm:pt>
    <dgm:pt modelId="{93E7959F-9839-421C-8963-EAEA14A0D21F}" type="pres">
      <dgm:prSet presAssocID="{7CC5CF70-B216-42BB-9E96-B2D12A82CB10}" presName="childShp" presStyleLbl="bgAccFollowNode1" presStyleIdx="6" presStyleCnt="7" custScaleX="113314" custScaleY="140728" custLinFactX="-46655" custLinFactNeighborX="-100000" custLinFactNeighborY="-11292">
        <dgm:presLayoutVars>
          <dgm:bulletEnabled val="1"/>
        </dgm:presLayoutVars>
      </dgm:prSet>
      <dgm:spPr/>
      <dgm:t>
        <a:bodyPr/>
        <a:lstStyle/>
        <a:p>
          <a:endParaRPr lang="ru-RU"/>
        </a:p>
      </dgm:t>
    </dgm:pt>
  </dgm:ptLst>
  <dgm:cxnLst>
    <dgm:cxn modelId="{F603B765-D0C0-47C0-A5F5-36A0DC1867FC}" type="presOf" srcId="{9059EED0-448A-4F9B-89C3-D52ECCF76412}" destId="{0A12912E-19C0-45D9-B67B-E68552CF60DB}" srcOrd="0" destOrd="0" presId="urn:microsoft.com/office/officeart/2005/8/layout/vList6"/>
    <dgm:cxn modelId="{A289FF28-3D5D-4072-A944-A5BC976E0ECB}" srcId="{58369FA3-F55A-4A7B-8A8A-7E23378A4F97}" destId="{9059EED0-448A-4F9B-89C3-D52ECCF76412}" srcOrd="0" destOrd="0" parTransId="{D6109A50-3730-4DC3-9C9D-79FFB576FFE8}" sibTransId="{7DFA7368-73B2-4C89-81C2-7D15692B2BA2}"/>
    <dgm:cxn modelId="{8E831CBC-9417-4889-8D34-35AC32FD1737}" type="presOf" srcId="{5AB0905C-1EE4-420E-B9C9-B4EB22040575}" destId="{93E7959F-9839-421C-8963-EAEA14A0D21F}" srcOrd="0" destOrd="0" presId="urn:microsoft.com/office/officeart/2005/8/layout/vList6"/>
    <dgm:cxn modelId="{8D151ABF-0C32-4E8D-82EA-22778BFDB98F}" type="presOf" srcId="{7EDFEBA5-2FBA-421D-9D2C-37454CED3B66}" destId="{DD801410-4993-4090-A510-1AAF759F3292}" srcOrd="0" destOrd="0" presId="urn:microsoft.com/office/officeart/2005/8/layout/vList6"/>
    <dgm:cxn modelId="{5A1ED11E-2603-4C6F-9EBA-54DDC90A5AA1}" srcId="{5136F46D-DAA8-44FC-B8DF-0F8AA04B3A7D}" destId="{06F273BD-9C32-4ED3-A90A-F742D9EB9F5F}" srcOrd="0" destOrd="0" parTransId="{0D4BDB61-B091-4427-8ADC-9A368AFC899F}" sibTransId="{DAB6315B-EA44-4AAF-9B1E-F3029D33BE3D}"/>
    <dgm:cxn modelId="{D88A8B4C-1483-4590-AA42-B81BAA3BECCF}" srcId="{7EDFEBA5-2FBA-421D-9D2C-37454CED3B66}" destId="{58369FA3-F55A-4A7B-8A8A-7E23378A4F97}" srcOrd="0" destOrd="0" parTransId="{F89973E0-B602-4A86-95CE-FF9031FCC0DE}" sibTransId="{3E171B15-A7B1-4A38-A3CD-4EAC9A1C8054}"/>
    <dgm:cxn modelId="{A742FB20-94C5-4C52-B8B0-79B24B89BC98}" type="presOf" srcId="{116305C4-799D-4FB5-AF98-FE6B4AEB8B75}" destId="{01C3F6A1-5D30-4037-A950-593E19E30F14}" srcOrd="0" destOrd="0" presId="urn:microsoft.com/office/officeart/2005/8/layout/vList6"/>
    <dgm:cxn modelId="{FE9B7A88-5D7F-4894-8A57-4DDBB9E9A86E}" type="presOf" srcId="{58369FA3-F55A-4A7B-8A8A-7E23378A4F97}" destId="{E78CD6AE-696D-448D-BC5F-A0089294AE7C}" srcOrd="0" destOrd="0" presId="urn:microsoft.com/office/officeart/2005/8/layout/vList6"/>
    <dgm:cxn modelId="{90685A82-B684-4402-A711-7C64175EB144}" type="presOf" srcId="{04483AC4-E7BF-4E3B-8BBA-EC6BFDC5916C}" destId="{34C19EB5-35C9-479D-82BE-A65E1278CE01}" srcOrd="0" destOrd="0" presId="urn:microsoft.com/office/officeart/2005/8/layout/vList6"/>
    <dgm:cxn modelId="{529821E7-8B40-4919-830B-4273F6616F1A}" srcId="{72BF3DC4-EB9D-4528-B878-C59BCE2F023A}" destId="{D2AE9391-B746-40B0-B4EA-377C8E6769A6}" srcOrd="1" destOrd="0" parTransId="{882BDE67-A78D-4EE6-9D7E-2877A259C9D2}" sibTransId="{7E3CCA34-6B1A-49DF-B827-2C5E0E65CCC6}"/>
    <dgm:cxn modelId="{50E1A9F2-4BCA-46CC-A80B-0E86E5E205A1}" srcId="{7EDFEBA5-2FBA-421D-9D2C-37454CED3B66}" destId="{72BF3DC4-EB9D-4528-B878-C59BCE2F023A}" srcOrd="1" destOrd="0" parTransId="{7CF9B1E6-DE1D-44D2-B9EE-53CBA6751784}" sibTransId="{E1B862A6-5CF2-4743-8027-B61C22264819}"/>
    <dgm:cxn modelId="{C65A864B-F55E-4FAC-8A3C-B42A415F283F}" type="presOf" srcId="{3D3D51BA-ABBB-4FD6-A645-82511E1327AE}" destId="{11517417-A034-4464-A03D-58D3F94DE34E}" srcOrd="0" destOrd="0" presId="urn:microsoft.com/office/officeart/2005/8/layout/vList6"/>
    <dgm:cxn modelId="{64285D11-1289-4817-BC37-00CF7E8F09D0}" type="presOf" srcId="{DA88A47A-EB08-4818-B112-23DE29A0C66A}" destId="{78672797-5462-4DD7-9261-CB38EE4896A1}" srcOrd="0" destOrd="0" presId="urn:microsoft.com/office/officeart/2005/8/layout/vList6"/>
    <dgm:cxn modelId="{98B939D8-B61A-4167-A75D-D88F9985C42D}" type="presOf" srcId="{7CC5CF70-B216-42BB-9E96-B2D12A82CB10}" destId="{DDFE3F0D-A085-4C26-BC77-FFA35F8AA7DA}" srcOrd="0" destOrd="0" presId="urn:microsoft.com/office/officeart/2005/8/layout/vList6"/>
    <dgm:cxn modelId="{DEBC8A15-A3DC-4921-9FD7-54020A4C008F}" srcId="{7EDFEBA5-2FBA-421D-9D2C-37454CED3B66}" destId="{1429CFF6-F84C-43BA-BE2D-44E1FBFD7923}" srcOrd="3" destOrd="0" parTransId="{8DF3454E-0527-4BEA-9037-B9B4E3BF13EF}" sibTransId="{E19AB800-D991-4582-A146-9C1E4C7ADDD8}"/>
    <dgm:cxn modelId="{783B6F60-28BF-417D-8234-601DDE1ACC6E}" type="presOf" srcId="{1429CFF6-F84C-43BA-BE2D-44E1FBFD7923}" destId="{C204A256-4527-4161-AB91-B32F01DF851F}" srcOrd="0" destOrd="0" presId="urn:microsoft.com/office/officeart/2005/8/layout/vList6"/>
    <dgm:cxn modelId="{0CFB6F02-47FC-4BE4-B3DD-0A03A0EA0460}" srcId="{7EDFEBA5-2FBA-421D-9D2C-37454CED3B66}" destId="{5136F46D-DAA8-44FC-B8DF-0F8AA04B3A7D}" srcOrd="5" destOrd="0" parTransId="{47B6D271-6AB0-4B8E-9F5B-DF961E86DD09}" sibTransId="{6E149DC6-27F8-430C-AFAA-D36DC43FD2AD}"/>
    <dgm:cxn modelId="{359CBD51-EA07-4E0F-9425-5464B2791DDF}" type="presOf" srcId="{72BF3DC4-EB9D-4528-B878-C59BCE2F023A}" destId="{A4BB1370-5349-482E-ADFD-A6DE7CD3B00F}" srcOrd="0" destOrd="0" presId="urn:microsoft.com/office/officeart/2005/8/layout/vList6"/>
    <dgm:cxn modelId="{15E1A52C-888F-4127-8B7F-DB9631F51EC9}" srcId="{7EDFEBA5-2FBA-421D-9D2C-37454CED3B66}" destId="{3D3D51BA-ABBB-4FD6-A645-82511E1327AE}" srcOrd="2" destOrd="0" parTransId="{EC324748-B88E-4F67-BA69-D32B422D0B66}" sibTransId="{83360899-176B-432B-B5E0-FA1DF6EDBBEF}"/>
    <dgm:cxn modelId="{1F7969FA-2BAF-4615-A19A-EB020936ABA5}" type="presOf" srcId="{06F273BD-9C32-4ED3-A90A-F742D9EB9F5F}" destId="{5F504740-7E75-4321-BDE2-2A673ECB6AEC}" srcOrd="0" destOrd="0" presId="urn:microsoft.com/office/officeart/2005/8/layout/vList6"/>
    <dgm:cxn modelId="{BCB0F8E0-823C-49E9-AFD3-5BB9EC07092B}" srcId="{7EDFEBA5-2FBA-421D-9D2C-37454CED3B66}" destId="{DE5C4943-41B5-4D79-86B0-E2402D40EBAF}" srcOrd="4" destOrd="0" parTransId="{63D8D627-779E-40A4-BDA7-74254490F22A}" sibTransId="{4B0756EA-2537-4B36-85D2-A5FF02931DDF}"/>
    <dgm:cxn modelId="{076EE207-FF71-4EED-8972-8C1E36056D68}" type="presOf" srcId="{5136F46D-DAA8-44FC-B8DF-0F8AA04B3A7D}" destId="{F103612B-E609-402F-8667-AEF20AC75E91}" srcOrd="0" destOrd="0" presId="urn:microsoft.com/office/officeart/2005/8/layout/vList6"/>
    <dgm:cxn modelId="{49B1D334-DFC1-493F-8A3F-EC1DFFECFAA3}" type="presOf" srcId="{9A169E28-5D27-4BF3-B56C-ECD150877FA8}" destId="{A5757A6C-49F7-4D59-99FD-178F86CF2F49}" srcOrd="0" destOrd="0" presId="urn:microsoft.com/office/officeart/2005/8/layout/vList6"/>
    <dgm:cxn modelId="{384CE64D-FEA5-45DF-81B7-9F98C982C5BB}" srcId="{72BF3DC4-EB9D-4528-B878-C59BCE2F023A}" destId="{04483AC4-E7BF-4E3B-8BBA-EC6BFDC5916C}" srcOrd="0" destOrd="0" parTransId="{BFC6B100-2E1A-4A18-94A9-45B06824B127}" sibTransId="{712B84F4-0C8B-4D3E-8B80-342B8809CC8A}"/>
    <dgm:cxn modelId="{99AFFDE1-2AF1-429D-85CE-A5DA6C77C68A}" srcId="{1429CFF6-F84C-43BA-BE2D-44E1FBFD7923}" destId="{DA88A47A-EB08-4818-B112-23DE29A0C66A}" srcOrd="0" destOrd="0" parTransId="{237F12F3-BC33-4786-90D7-28F1E163EC29}" sibTransId="{2DB83C77-C1E5-445D-8AF5-62E6EE25C864}"/>
    <dgm:cxn modelId="{11E111CF-EAFF-4D01-BD46-657729A11896}" srcId="{7CC5CF70-B216-42BB-9E96-B2D12A82CB10}" destId="{5AB0905C-1EE4-420E-B9C9-B4EB22040575}" srcOrd="0" destOrd="0" parTransId="{6D4DA6CA-1BB7-48D3-8F6F-461D3EEDE8DA}" sibTransId="{174B9621-6D3A-4CA1-BFF4-9A8956FDF515}"/>
    <dgm:cxn modelId="{8B2BDFF8-B50B-4455-9D87-E4A216153599}" srcId="{3D3D51BA-ABBB-4FD6-A645-82511E1327AE}" destId="{116305C4-799D-4FB5-AF98-FE6B4AEB8B75}" srcOrd="0" destOrd="0" parTransId="{0F996D65-ECC6-48CE-85A5-C7519D2885FD}" sibTransId="{E1BA80F5-F796-47B3-8B93-677C8FCC4F1A}"/>
    <dgm:cxn modelId="{EE25AFCE-A80E-4783-A05D-72046BEB2125}" srcId="{7EDFEBA5-2FBA-421D-9D2C-37454CED3B66}" destId="{7CC5CF70-B216-42BB-9E96-B2D12A82CB10}" srcOrd="6" destOrd="0" parTransId="{7C2BE421-D426-4AE0-8C45-FBA1439C416B}" sibTransId="{5AA7AF5D-7420-4413-82A9-A0BC9CB27C7B}"/>
    <dgm:cxn modelId="{017FFE83-215D-48B4-B9D8-FFBAF015811D}" type="presOf" srcId="{D2AE9391-B746-40B0-B4EA-377C8E6769A6}" destId="{34C19EB5-35C9-479D-82BE-A65E1278CE01}" srcOrd="0" destOrd="1" presId="urn:microsoft.com/office/officeart/2005/8/layout/vList6"/>
    <dgm:cxn modelId="{FA930079-4C50-4FE9-9249-B6CCB35E1B59}" type="presOf" srcId="{DE5C4943-41B5-4D79-86B0-E2402D40EBAF}" destId="{146CCA42-A0B8-4327-AE1E-414D1EFD28AC}" srcOrd="0" destOrd="0" presId="urn:microsoft.com/office/officeart/2005/8/layout/vList6"/>
    <dgm:cxn modelId="{67D046B0-9158-4376-9FE6-9F93A0CC6EE7}" srcId="{DE5C4943-41B5-4D79-86B0-E2402D40EBAF}" destId="{9A169E28-5D27-4BF3-B56C-ECD150877FA8}" srcOrd="0" destOrd="0" parTransId="{463588AB-8AEC-4183-8348-4DBFD495DF26}" sibTransId="{A348D45C-6979-4CA2-9AF0-E93619BC763A}"/>
    <dgm:cxn modelId="{9271313F-EA0A-4F94-8F2F-9076EBC9A2EC}" type="presParOf" srcId="{DD801410-4993-4090-A510-1AAF759F3292}" destId="{01328944-7441-49D0-9CBF-D11BE1039DF1}" srcOrd="0" destOrd="0" presId="urn:microsoft.com/office/officeart/2005/8/layout/vList6"/>
    <dgm:cxn modelId="{0DBE1B4A-63B6-4A26-A52C-0F6F2FB73817}" type="presParOf" srcId="{01328944-7441-49D0-9CBF-D11BE1039DF1}" destId="{E78CD6AE-696D-448D-BC5F-A0089294AE7C}" srcOrd="0" destOrd="0" presId="urn:microsoft.com/office/officeart/2005/8/layout/vList6"/>
    <dgm:cxn modelId="{0C6562D2-22ED-40D9-95E2-E71B658B9FDB}" type="presParOf" srcId="{01328944-7441-49D0-9CBF-D11BE1039DF1}" destId="{0A12912E-19C0-45D9-B67B-E68552CF60DB}" srcOrd="1" destOrd="0" presId="urn:microsoft.com/office/officeart/2005/8/layout/vList6"/>
    <dgm:cxn modelId="{72A9C831-A712-406A-A511-D3FEF09EFAAB}" type="presParOf" srcId="{DD801410-4993-4090-A510-1AAF759F3292}" destId="{44BF3A21-44DA-4F87-96D5-D0496E76748E}" srcOrd="1" destOrd="0" presId="urn:microsoft.com/office/officeart/2005/8/layout/vList6"/>
    <dgm:cxn modelId="{E9AB87D8-F1FF-4C51-9349-01C6542568E5}" type="presParOf" srcId="{DD801410-4993-4090-A510-1AAF759F3292}" destId="{32B7B473-A927-4101-AB0C-B37B6AF6C372}" srcOrd="2" destOrd="0" presId="urn:microsoft.com/office/officeart/2005/8/layout/vList6"/>
    <dgm:cxn modelId="{CBA91E19-03D1-4045-900B-B95489FAF4F5}" type="presParOf" srcId="{32B7B473-A927-4101-AB0C-B37B6AF6C372}" destId="{A4BB1370-5349-482E-ADFD-A6DE7CD3B00F}" srcOrd="0" destOrd="0" presId="urn:microsoft.com/office/officeart/2005/8/layout/vList6"/>
    <dgm:cxn modelId="{A4ACB5BA-ADB6-4E86-97D1-B0401FFA9CB2}" type="presParOf" srcId="{32B7B473-A927-4101-AB0C-B37B6AF6C372}" destId="{34C19EB5-35C9-479D-82BE-A65E1278CE01}" srcOrd="1" destOrd="0" presId="urn:microsoft.com/office/officeart/2005/8/layout/vList6"/>
    <dgm:cxn modelId="{C45523FF-5BF4-4A0B-B7F7-6B985E3783A0}" type="presParOf" srcId="{DD801410-4993-4090-A510-1AAF759F3292}" destId="{38952C62-0674-4D08-9283-527B746A7F60}" srcOrd="3" destOrd="0" presId="urn:microsoft.com/office/officeart/2005/8/layout/vList6"/>
    <dgm:cxn modelId="{4B00B37E-3F5C-4102-AF20-1E0FEC722FEC}" type="presParOf" srcId="{DD801410-4993-4090-A510-1AAF759F3292}" destId="{FBBA23A2-780E-47E9-ADC5-EADE9F535764}" srcOrd="4" destOrd="0" presId="urn:microsoft.com/office/officeart/2005/8/layout/vList6"/>
    <dgm:cxn modelId="{87534BBC-CE91-4E46-9F14-20AAEEAF3F3F}" type="presParOf" srcId="{FBBA23A2-780E-47E9-ADC5-EADE9F535764}" destId="{11517417-A034-4464-A03D-58D3F94DE34E}" srcOrd="0" destOrd="0" presId="urn:microsoft.com/office/officeart/2005/8/layout/vList6"/>
    <dgm:cxn modelId="{523AEC9B-10EF-4C7C-9393-D48BBEFCCB3C}" type="presParOf" srcId="{FBBA23A2-780E-47E9-ADC5-EADE9F535764}" destId="{01C3F6A1-5D30-4037-A950-593E19E30F14}" srcOrd="1" destOrd="0" presId="urn:microsoft.com/office/officeart/2005/8/layout/vList6"/>
    <dgm:cxn modelId="{53A5B2D6-D78C-4246-BD03-B8B271F80898}" type="presParOf" srcId="{DD801410-4993-4090-A510-1AAF759F3292}" destId="{BFF284BD-8280-4615-98BC-52ED4DE3561C}" srcOrd="5" destOrd="0" presId="urn:microsoft.com/office/officeart/2005/8/layout/vList6"/>
    <dgm:cxn modelId="{47EE942A-EF5A-4CCC-ACE9-6E0DACC8456C}" type="presParOf" srcId="{DD801410-4993-4090-A510-1AAF759F3292}" destId="{61EDACA0-F0A8-44D1-A548-2E8591BE6D72}" srcOrd="6" destOrd="0" presId="urn:microsoft.com/office/officeart/2005/8/layout/vList6"/>
    <dgm:cxn modelId="{C6AA987B-B84E-438F-967E-31589F043FA4}" type="presParOf" srcId="{61EDACA0-F0A8-44D1-A548-2E8591BE6D72}" destId="{C204A256-4527-4161-AB91-B32F01DF851F}" srcOrd="0" destOrd="0" presId="urn:microsoft.com/office/officeart/2005/8/layout/vList6"/>
    <dgm:cxn modelId="{A6A4913D-4F9A-4C84-95B2-1B53F65C3F98}" type="presParOf" srcId="{61EDACA0-F0A8-44D1-A548-2E8591BE6D72}" destId="{78672797-5462-4DD7-9261-CB38EE4896A1}" srcOrd="1" destOrd="0" presId="urn:microsoft.com/office/officeart/2005/8/layout/vList6"/>
    <dgm:cxn modelId="{0C56D65A-B566-46F3-BEE3-063F5282E9CF}" type="presParOf" srcId="{DD801410-4993-4090-A510-1AAF759F3292}" destId="{404F3D62-4BBA-4C52-A4E2-93A05EE0DB99}" srcOrd="7" destOrd="0" presId="urn:microsoft.com/office/officeart/2005/8/layout/vList6"/>
    <dgm:cxn modelId="{9100B815-3D34-49E7-9478-DB3C2B35919F}" type="presParOf" srcId="{DD801410-4993-4090-A510-1AAF759F3292}" destId="{CC5F8BA2-B26C-44CD-AC51-D003D7F16818}" srcOrd="8" destOrd="0" presId="urn:microsoft.com/office/officeart/2005/8/layout/vList6"/>
    <dgm:cxn modelId="{CEB1F4A1-CC27-4171-AAEC-E79AAFEE2486}" type="presParOf" srcId="{CC5F8BA2-B26C-44CD-AC51-D003D7F16818}" destId="{146CCA42-A0B8-4327-AE1E-414D1EFD28AC}" srcOrd="0" destOrd="0" presId="urn:microsoft.com/office/officeart/2005/8/layout/vList6"/>
    <dgm:cxn modelId="{72E0FE7E-F24C-4517-A7F5-94ED16FB7A75}" type="presParOf" srcId="{CC5F8BA2-B26C-44CD-AC51-D003D7F16818}" destId="{A5757A6C-49F7-4D59-99FD-178F86CF2F49}" srcOrd="1" destOrd="0" presId="urn:microsoft.com/office/officeart/2005/8/layout/vList6"/>
    <dgm:cxn modelId="{5FF0B2E9-45A3-4E7C-B889-08C2588418F8}" type="presParOf" srcId="{DD801410-4993-4090-A510-1AAF759F3292}" destId="{00D7CA0B-6668-4EF7-9C0E-AA895AD38DBE}" srcOrd="9" destOrd="0" presId="urn:microsoft.com/office/officeart/2005/8/layout/vList6"/>
    <dgm:cxn modelId="{390506A6-63C9-43C8-AC15-A61E1E17BC12}" type="presParOf" srcId="{DD801410-4993-4090-A510-1AAF759F3292}" destId="{7DC0E797-5B3E-4D18-83A5-48160E97372A}" srcOrd="10" destOrd="0" presId="urn:microsoft.com/office/officeart/2005/8/layout/vList6"/>
    <dgm:cxn modelId="{3BAE1594-6AC3-49E6-8282-DA43D96DA1CF}" type="presParOf" srcId="{7DC0E797-5B3E-4D18-83A5-48160E97372A}" destId="{F103612B-E609-402F-8667-AEF20AC75E91}" srcOrd="0" destOrd="0" presId="urn:microsoft.com/office/officeart/2005/8/layout/vList6"/>
    <dgm:cxn modelId="{0E96EB7F-8C36-44A3-A3C8-0D7591503012}" type="presParOf" srcId="{7DC0E797-5B3E-4D18-83A5-48160E97372A}" destId="{5F504740-7E75-4321-BDE2-2A673ECB6AEC}" srcOrd="1" destOrd="0" presId="urn:microsoft.com/office/officeart/2005/8/layout/vList6"/>
    <dgm:cxn modelId="{2908405D-A341-4349-BBB2-54884E1CC8D0}" type="presParOf" srcId="{DD801410-4993-4090-A510-1AAF759F3292}" destId="{33875D06-4847-4949-84A3-64BC9D2FF68A}" srcOrd="11" destOrd="0" presId="urn:microsoft.com/office/officeart/2005/8/layout/vList6"/>
    <dgm:cxn modelId="{D45B86E3-6E98-4DAF-A253-572E7A384EEA}" type="presParOf" srcId="{DD801410-4993-4090-A510-1AAF759F3292}" destId="{4F0044A9-8C30-4FA4-82FF-6FE05A21590C}" srcOrd="12" destOrd="0" presId="urn:microsoft.com/office/officeart/2005/8/layout/vList6"/>
    <dgm:cxn modelId="{9D161E7F-73D2-4477-A3DC-970FD2779C9B}" type="presParOf" srcId="{4F0044A9-8C30-4FA4-82FF-6FE05A21590C}" destId="{DDFE3F0D-A085-4C26-BC77-FFA35F8AA7DA}" srcOrd="0" destOrd="0" presId="urn:microsoft.com/office/officeart/2005/8/layout/vList6"/>
    <dgm:cxn modelId="{571DD743-52FB-45BB-BF3D-3E2DDE43564F}" type="presParOf" srcId="{4F0044A9-8C30-4FA4-82FF-6FE05A21590C}" destId="{93E7959F-9839-421C-8963-EAEA14A0D21F}" srcOrd="1" destOrd="0" presId="urn:microsoft.com/office/officeart/2005/8/layout/vList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6136E9B-E795-4000-9186-091CD5ACFE93}" type="doc">
      <dgm:prSet loTypeId="urn:microsoft.com/office/officeart/2005/8/layout/hierarchy4" loCatId="hierarchy" qsTypeId="urn:microsoft.com/office/officeart/2005/8/quickstyle/3d1" qsCatId="3D" csTypeId="urn:microsoft.com/office/officeart/2005/8/colors/accent1_2" csCatId="accent1" phldr="1"/>
      <dgm:spPr/>
      <dgm:t>
        <a:bodyPr/>
        <a:lstStyle/>
        <a:p>
          <a:endParaRPr lang="ru-RU"/>
        </a:p>
      </dgm:t>
    </dgm:pt>
    <dgm:pt modelId="{ED7EF4DF-7B7E-4452-A1F3-2CC85F6D5D74}">
      <dgm:prSet phldrT="[Текст]"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a:effectLst>
          <a:reflection blurRad="6350" stA="52000" endA="300" endPos="35000" dir="5400000" sy="-100000" algn="bl" rotWithShape="0"/>
        </a:effectLst>
        <a:scene3d>
          <a:camera prst="orthographicFront"/>
          <a:lightRig rig="flat" dir="t"/>
        </a:scene3d>
        <a:sp3d>
          <a:bevelT w="63500" h="25400"/>
        </a:sp3d>
      </dgm:spPr>
      <dgm:t>
        <a:bodyPr/>
        <a:lstStyle/>
        <a:p>
          <a:r>
            <a:rPr lang="ru-RU" sz="2000" b="1" dirty="0" smtClean="0">
              <a:latin typeface="Book Antiqua" pitchFamily="18" charset="0"/>
            </a:rPr>
            <a:t>Консолидированный бюджет Российской Федерации </a:t>
          </a:r>
          <a:endParaRPr lang="ru-RU" sz="2000" b="1" dirty="0">
            <a:latin typeface="Book Antiqua" pitchFamily="18" charset="0"/>
          </a:endParaRPr>
        </a:p>
      </dgm:t>
    </dgm:pt>
    <dgm:pt modelId="{54F43DD6-F0CB-4139-BECF-189AD2485C39}" type="parTrans" cxnId="{8FB4B279-91DE-40AA-A09E-22C4218D967F}">
      <dgm:prSet/>
      <dgm:spPr/>
      <dgm:t>
        <a:bodyPr/>
        <a:lstStyle/>
        <a:p>
          <a:endParaRPr lang="ru-RU"/>
        </a:p>
      </dgm:t>
    </dgm:pt>
    <dgm:pt modelId="{0EA32807-10B1-4E13-AD3F-A8CA454D4139}" type="sibTrans" cxnId="{8FB4B279-91DE-40AA-A09E-22C4218D967F}">
      <dgm:prSet/>
      <dgm:spPr/>
      <dgm:t>
        <a:bodyPr/>
        <a:lstStyle/>
        <a:p>
          <a:endParaRPr lang="ru-RU"/>
        </a:p>
      </dgm:t>
    </dgm:pt>
    <dgm:pt modelId="{8D332EC7-7926-459C-8373-35F8A3EA68D9}">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0" scaled="1"/>
          <a:tileRect/>
        </a:gradFill>
        <a:ln>
          <a:solidFill>
            <a:srgbClr val="000099"/>
          </a:solidFill>
        </a:ln>
        <a:effectLst>
          <a:outerShdw blurRad="50800" dist="38100" dir="2700000" algn="tl" rotWithShape="0">
            <a:prstClr val="black">
              <a:alpha val="40000"/>
            </a:prstClr>
          </a:outerShdw>
          <a:reflection blurRad="6350" stA="52000" endA="300" endPos="35000" dir="5400000" sy="-100000" algn="bl" rotWithShape="0"/>
        </a:effectLst>
        <a:scene3d>
          <a:camera prst="orthographicFront"/>
          <a:lightRig rig="flat" dir="t"/>
        </a:scene3d>
        <a:sp3d prstMaterial="plastic">
          <a:bevelT w="120900" h="88900"/>
          <a:bevelB w="88900" h="31750" prst="angle"/>
        </a:sp3d>
      </dgm:spPr>
      <dgm:t>
        <a:bodyPr/>
        <a:lstStyle/>
        <a:p>
          <a:r>
            <a:rPr lang="ru-RU" sz="2000" dirty="0" smtClean="0">
              <a:latin typeface="Book Antiqua" pitchFamily="18" charset="0"/>
            </a:rPr>
            <a:t>Федеральный бюджет</a:t>
          </a:r>
          <a:endParaRPr lang="ru-RU" sz="2000" dirty="0">
            <a:latin typeface="Book Antiqua" pitchFamily="18" charset="0"/>
          </a:endParaRPr>
        </a:p>
      </dgm:t>
    </dgm:pt>
    <dgm:pt modelId="{F616E851-136D-493C-98E8-3DFE4612A0E1}" type="parTrans" cxnId="{3EEE670B-C165-416A-988A-BD1FF65C8E4A}">
      <dgm:prSet/>
      <dgm:spPr/>
      <dgm:t>
        <a:bodyPr/>
        <a:lstStyle/>
        <a:p>
          <a:endParaRPr lang="ru-RU"/>
        </a:p>
      </dgm:t>
    </dgm:pt>
    <dgm:pt modelId="{CC72C422-CCE7-48DE-9D43-1EA8E31A100B}" type="sibTrans" cxnId="{3EEE670B-C165-416A-988A-BD1FF65C8E4A}">
      <dgm:prSet/>
      <dgm:spPr/>
      <dgm:t>
        <a:bodyPr/>
        <a:lstStyle/>
        <a:p>
          <a:endParaRPr lang="ru-RU"/>
        </a:p>
      </dgm:t>
    </dgm:pt>
    <dgm:pt modelId="{E09E7223-1A0F-4946-BDAD-6AD3E460DD83}">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8100000" scaled="1"/>
          <a:tileRect/>
        </a:gradFill>
        <a:ln>
          <a:solidFill>
            <a:srgbClr val="000099"/>
          </a:solidFill>
        </a:ln>
        <a:effectLst>
          <a:outerShdw blurRad="50800" dist="38100" dir="5400000" algn="t" rotWithShape="0">
            <a:prstClr val="black">
              <a:alpha val="40000"/>
            </a:prstClr>
          </a:outerShdw>
          <a:reflection blurRad="6350" stA="52000" endA="300" endPos="35000" dir="5400000" sy="-100000" algn="bl" rotWithShape="0"/>
        </a:effectLst>
      </dgm:spPr>
      <dgm:t>
        <a:bodyPr/>
        <a:lstStyle/>
        <a:p>
          <a:r>
            <a:rPr lang="ru-RU" sz="2000" dirty="0" smtClean="0">
              <a:latin typeface="Book Antiqua" pitchFamily="18" charset="0"/>
            </a:rPr>
            <a:t>Консолидированные бюджеты субъектов Российской Федерации</a:t>
          </a:r>
          <a:endParaRPr lang="ru-RU" sz="2000" dirty="0">
            <a:latin typeface="Book Antiqua" pitchFamily="18" charset="0"/>
          </a:endParaRPr>
        </a:p>
      </dgm:t>
    </dgm:pt>
    <dgm:pt modelId="{A42C5240-5DD4-4BD3-B98C-9D472C22E2C3}" type="parTrans" cxnId="{AD66275F-320A-4438-83EA-42DF4CA831ED}">
      <dgm:prSet/>
      <dgm:spPr/>
      <dgm:t>
        <a:bodyPr/>
        <a:lstStyle/>
        <a:p>
          <a:endParaRPr lang="ru-RU"/>
        </a:p>
      </dgm:t>
    </dgm:pt>
    <dgm:pt modelId="{C6BA20E2-9EEB-4E31-9FBC-A22D0C8B58E3}" type="sibTrans" cxnId="{AD66275F-320A-4438-83EA-42DF4CA831ED}">
      <dgm:prSet/>
      <dgm:spPr/>
      <dgm:t>
        <a:bodyPr/>
        <a:lstStyle/>
        <a:p>
          <a:endParaRPr lang="ru-RU"/>
        </a:p>
      </dgm:t>
    </dgm:pt>
    <dgm:pt modelId="{6CA30C98-427E-4973-88EA-2E3F09D1E783}">
      <dgm:prSet phldrT="[Текст]"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субъектов Российской федерации</a:t>
          </a:r>
          <a:endParaRPr lang="ru-RU" sz="2000" dirty="0">
            <a:latin typeface="Book Antiqua" pitchFamily="18" charset="0"/>
          </a:endParaRPr>
        </a:p>
      </dgm:t>
    </dgm:pt>
    <dgm:pt modelId="{752B6304-6D7A-4278-9C0B-2215544BF2BC}" type="parTrans" cxnId="{C64A90A4-CD14-413A-BFA5-0445E0B5FD6B}">
      <dgm:prSet/>
      <dgm:spPr/>
      <dgm:t>
        <a:bodyPr/>
        <a:lstStyle/>
        <a:p>
          <a:endParaRPr lang="ru-RU"/>
        </a:p>
      </dgm:t>
    </dgm:pt>
    <dgm:pt modelId="{96E07E79-72A5-4E9B-9AD7-7070FF03366D}" type="sibTrans" cxnId="{C64A90A4-CD14-413A-BFA5-0445E0B5FD6B}">
      <dgm:prSet/>
      <dgm:spPr/>
      <dgm:t>
        <a:bodyPr/>
        <a:lstStyle/>
        <a:p>
          <a:endParaRPr lang="ru-RU"/>
        </a:p>
      </dgm:t>
    </dgm:pt>
    <dgm:pt modelId="{CC27D48C-7A52-4A32-9A87-CA812D8CCADA}">
      <dgm:prSet custT="1"/>
      <dgm:spPr>
        <a:solidFill>
          <a:srgbClr val="0066FF"/>
        </a:soli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Консолидированные бюджеты муниципальных районов</a:t>
          </a:r>
          <a:endParaRPr lang="ru-RU" sz="2000" dirty="0">
            <a:latin typeface="Book Antiqua" pitchFamily="18" charset="0"/>
          </a:endParaRPr>
        </a:p>
      </dgm:t>
    </dgm:pt>
    <dgm:pt modelId="{CD28E13B-829D-40D9-85B0-FB6401E7D2B8}" type="parTrans" cxnId="{8685A64D-E07D-46F2-96F2-6367D6F8B4F8}">
      <dgm:prSet/>
      <dgm:spPr/>
      <dgm:t>
        <a:bodyPr/>
        <a:lstStyle/>
        <a:p>
          <a:endParaRPr lang="ru-RU"/>
        </a:p>
      </dgm:t>
    </dgm:pt>
    <dgm:pt modelId="{5D084FFB-E535-4C8E-AD6E-4497BA9BEDFD}" type="sibTrans" cxnId="{8685A64D-E07D-46F2-96F2-6367D6F8B4F8}">
      <dgm:prSet/>
      <dgm:spPr/>
      <dgm:t>
        <a:bodyPr/>
        <a:lstStyle/>
        <a:p>
          <a:endParaRPr lang="ru-RU"/>
        </a:p>
      </dgm:t>
    </dgm:pt>
    <dgm:pt modelId="{9379179C-FC87-4924-A7D0-159D7B41B92A}">
      <dgm:prSet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муниципальных районов</a:t>
          </a:r>
          <a:endParaRPr lang="ru-RU" sz="2000" dirty="0">
            <a:latin typeface="Book Antiqua" pitchFamily="18" charset="0"/>
          </a:endParaRPr>
        </a:p>
      </dgm:t>
    </dgm:pt>
    <dgm:pt modelId="{0F59CA8B-6A86-4EC4-86CF-605F95867019}" type="parTrans" cxnId="{761CB0A0-53C1-4C0A-9CAD-DB4284E69CAF}">
      <dgm:prSet/>
      <dgm:spPr/>
      <dgm:t>
        <a:bodyPr/>
        <a:lstStyle/>
        <a:p>
          <a:endParaRPr lang="ru-RU"/>
        </a:p>
      </dgm:t>
    </dgm:pt>
    <dgm:pt modelId="{D658CCE4-29A2-4F16-A07F-097B5395B816}" type="sibTrans" cxnId="{761CB0A0-53C1-4C0A-9CAD-DB4284E69CAF}">
      <dgm:prSet/>
      <dgm:spPr/>
      <dgm:t>
        <a:bodyPr/>
        <a:lstStyle/>
        <a:p>
          <a:endParaRPr lang="ru-RU"/>
        </a:p>
      </dgm:t>
    </dgm:pt>
    <dgm:pt modelId="{6000A9ED-D355-41ED-B622-EA546EB0705F}">
      <dgm:prSet custT="1"/>
      <dgm:spPr>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городских и сельских поселений</a:t>
          </a:r>
          <a:endParaRPr lang="ru-RU" sz="2000" dirty="0">
            <a:latin typeface="Book Antiqua" pitchFamily="18" charset="0"/>
          </a:endParaRPr>
        </a:p>
      </dgm:t>
    </dgm:pt>
    <dgm:pt modelId="{D6AFF350-9EA9-4A66-88D4-89E02AAF5324}" type="parTrans" cxnId="{9AB86262-B912-47BA-86B7-81A4EADE0624}">
      <dgm:prSet/>
      <dgm:spPr/>
      <dgm:t>
        <a:bodyPr/>
        <a:lstStyle/>
        <a:p>
          <a:endParaRPr lang="ru-RU"/>
        </a:p>
      </dgm:t>
    </dgm:pt>
    <dgm:pt modelId="{5EA1A7C1-C1AC-4FDA-918E-ECEE0BFB41A2}" type="sibTrans" cxnId="{9AB86262-B912-47BA-86B7-81A4EADE0624}">
      <dgm:prSet/>
      <dgm:spPr/>
      <dgm:t>
        <a:bodyPr/>
        <a:lstStyle/>
        <a:p>
          <a:endParaRPr lang="ru-RU"/>
        </a:p>
      </dgm:t>
    </dgm:pt>
    <dgm:pt modelId="{D9AFB621-620B-4E39-994B-AC6E23327E70}">
      <dgm:prSet custT="1"/>
      <dgm:spPr>
        <a:gradFill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dgm:spPr>
      <dgm:t>
        <a:bodyPr/>
        <a:lstStyle/>
        <a:p>
          <a:r>
            <a:rPr lang="ru-RU" sz="2000" dirty="0" smtClean="0">
              <a:latin typeface="Book Antiqua" pitchFamily="18" charset="0"/>
            </a:rPr>
            <a:t>Бюджеты городских округов</a:t>
          </a:r>
          <a:endParaRPr lang="ru-RU" sz="2000" dirty="0">
            <a:latin typeface="Book Antiqua" pitchFamily="18" charset="0"/>
          </a:endParaRPr>
        </a:p>
      </dgm:t>
    </dgm:pt>
    <dgm:pt modelId="{1A187E53-64D8-450D-B622-C3E3DE2787B1}" type="parTrans" cxnId="{127B5448-DB53-4CD3-A71B-393BE4307FE7}">
      <dgm:prSet/>
      <dgm:spPr/>
      <dgm:t>
        <a:bodyPr/>
        <a:lstStyle/>
        <a:p>
          <a:endParaRPr lang="ru-RU"/>
        </a:p>
      </dgm:t>
    </dgm:pt>
    <dgm:pt modelId="{255025E0-8FB0-47A5-986D-40C126ADA5D9}" type="sibTrans" cxnId="{127B5448-DB53-4CD3-A71B-393BE4307FE7}">
      <dgm:prSet/>
      <dgm:spPr/>
      <dgm:t>
        <a:bodyPr/>
        <a:lstStyle/>
        <a:p>
          <a:endParaRPr lang="ru-RU"/>
        </a:p>
      </dgm:t>
    </dgm:pt>
    <dgm:pt modelId="{C6DEC220-FC8C-4A2C-AA26-ACB09DD750A9}" type="pres">
      <dgm:prSet presAssocID="{C6136E9B-E795-4000-9186-091CD5ACFE93}" presName="Name0" presStyleCnt="0">
        <dgm:presLayoutVars>
          <dgm:chPref val="1"/>
          <dgm:dir/>
          <dgm:animOne val="branch"/>
          <dgm:animLvl val="lvl"/>
          <dgm:resizeHandles/>
        </dgm:presLayoutVars>
      </dgm:prSet>
      <dgm:spPr/>
      <dgm:t>
        <a:bodyPr/>
        <a:lstStyle/>
        <a:p>
          <a:endParaRPr lang="ru-RU"/>
        </a:p>
      </dgm:t>
    </dgm:pt>
    <dgm:pt modelId="{822449D9-CF25-45B4-A68C-6F7FB8D8A59E}" type="pres">
      <dgm:prSet presAssocID="{ED7EF4DF-7B7E-4452-A1F3-2CC85F6D5D74}" presName="vertOne" presStyleCnt="0"/>
      <dgm:spPr/>
    </dgm:pt>
    <dgm:pt modelId="{318A0855-F825-4BA9-876E-C283E8BD291F}" type="pres">
      <dgm:prSet presAssocID="{ED7EF4DF-7B7E-4452-A1F3-2CC85F6D5D74}" presName="txOne" presStyleLbl="node0" presStyleIdx="0" presStyleCnt="1" custScaleX="95074" custScaleY="59241">
        <dgm:presLayoutVars>
          <dgm:chPref val="3"/>
        </dgm:presLayoutVars>
      </dgm:prSet>
      <dgm:spPr/>
      <dgm:t>
        <a:bodyPr/>
        <a:lstStyle/>
        <a:p>
          <a:endParaRPr lang="ru-RU"/>
        </a:p>
      </dgm:t>
    </dgm:pt>
    <dgm:pt modelId="{75984CA8-D904-43F3-9B2F-FC52A79F28C2}" type="pres">
      <dgm:prSet presAssocID="{ED7EF4DF-7B7E-4452-A1F3-2CC85F6D5D74}" presName="parTransOne" presStyleCnt="0"/>
      <dgm:spPr/>
    </dgm:pt>
    <dgm:pt modelId="{E330D71D-9642-4C33-A9EA-9EA8FA3BF3DC}" type="pres">
      <dgm:prSet presAssocID="{ED7EF4DF-7B7E-4452-A1F3-2CC85F6D5D74}" presName="horzOne" presStyleCnt="0"/>
      <dgm:spPr/>
    </dgm:pt>
    <dgm:pt modelId="{336FE233-F263-4486-BC5D-50FBAD2F045F}" type="pres">
      <dgm:prSet presAssocID="{8D332EC7-7926-459C-8373-35F8A3EA68D9}" presName="vertTwo" presStyleCnt="0"/>
      <dgm:spPr/>
    </dgm:pt>
    <dgm:pt modelId="{1D6D34B5-A555-407C-A694-5FBD1E80F5A7}" type="pres">
      <dgm:prSet presAssocID="{8D332EC7-7926-459C-8373-35F8A3EA68D9}" presName="txTwo" presStyleLbl="node2" presStyleIdx="0" presStyleCnt="2" custScaleX="667944" custScaleY="78260" custLinFactNeighborX="8081" custLinFactNeighborY="-1424">
        <dgm:presLayoutVars>
          <dgm:chPref val="3"/>
        </dgm:presLayoutVars>
      </dgm:prSet>
      <dgm:spPr/>
      <dgm:t>
        <a:bodyPr/>
        <a:lstStyle/>
        <a:p>
          <a:endParaRPr lang="ru-RU"/>
        </a:p>
      </dgm:t>
    </dgm:pt>
    <dgm:pt modelId="{BA5BEB11-7DF5-4D95-A0AB-F3ADA329A21D}" type="pres">
      <dgm:prSet presAssocID="{8D332EC7-7926-459C-8373-35F8A3EA68D9}" presName="horzTwo" presStyleCnt="0"/>
      <dgm:spPr/>
    </dgm:pt>
    <dgm:pt modelId="{69B833B0-F670-48EA-9CBF-6434F5CD1EF2}" type="pres">
      <dgm:prSet presAssocID="{CC72C422-CCE7-48DE-9D43-1EA8E31A100B}" presName="sibSpaceTwo" presStyleCnt="0"/>
      <dgm:spPr/>
    </dgm:pt>
    <dgm:pt modelId="{4B528794-1354-407A-9138-D88E03F10649}" type="pres">
      <dgm:prSet presAssocID="{E09E7223-1A0F-4946-BDAD-6AD3E460DD83}" presName="vertTwo" presStyleCnt="0"/>
      <dgm:spPr/>
    </dgm:pt>
    <dgm:pt modelId="{594C56E2-2B3B-4A69-AEA7-F30AA9C3F24C}" type="pres">
      <dgm:prSet presAssocID="{E09E7223-1A0F-4946-BDAD-6AD3E460DD83}" presName="txTwo" presStyleLbl="node2" presStyleIdx="1" presStyleCnt="2" custScaleX="79485" custScaleY="72834" custLinFactNeighborX="8978" custLinFactNeighborY="-16023">
        <dgm:presLayoutVars>
          <dgm:chPref val="3"/>
        </dgm:presLayoutVars>
      </dgm:prSet>
      <dgm:spPr/>
      <dgm:t>
        <a:bodyPr/>
        <a:lstStyle/>
        <a:p>
          <a:endParaRPr lang="ru-RU"/>
        </a:p>
      </dgm:t>
    </dgm:pt>
    <dgm:pt modelId="{FDFFECBE-5E6A-480D-AFAA-915C3748B180}" type="pres">
      <dgm:prSet presAssocID="{E09E7223-1A0F-4946-BDAD-6AD3E460DD83}" presName="parTransTwo" presStyleCnt="0"/>
      <dgm:spPr/>
    </dgm:pt>
    <dgm:pt modelId="{D47D5946-FEC0-4E4A-83FA-D9AA4C7071A5}" type="pres">
      <dgm:prSet presAssocID="{E09E7223-1A0F-4946-BDAD-6AD3E460DD83}" presName="horzTwo" presStyleCnt="0"/>
      <dgm:spPr/>
    </dgm:pt>
    <dgm:pt modelId="{3CD086DC-5B05-4BA8-BA11-000358C78BFA}" type="pres">
      <dgm:prSet presAssocID="{6CA30C98-427E-4973-88EA-2E3F09D1E783}" presName="vertThree" presStyleCnt="0"/>
      <dgm:spPr/>
    </dgm:pt>
    <dgm:pt modelId="{E7D38CE6-F736-41E4-B022-6236F7F86B5B}" type="pres">
      <dgm:prSet presAssocID="{6CA30C98-427E-4973-88EA-2E3F09D1E783}" presName="txThree" presStyleLbl="node3" presStyleIdx="0" presStyleCnt="3" custScaleX="170206" custLinFactX="-4935" custLinFactNeighborX="-100000" custLinFactNeighborY="35502">
        <dgm:presLayoutVars>
          <dgm:chPref val="3"/>
        </dgm:presLayoutVars>
      </dgm:prSet>
      <dgm:spPr/>
      <dgm:t>
        <a:bodyPr/>
        <a:lstStyle/>
        <a:p>
          <a:endParaRPr lang="ru-RU"/>
        </a:p>
      </dgm:t>
    </dgm:pt>
    <dgm:pt modelId="{24659764-5B11-45CC-BD55-5B28B88AD43C}" type="pres">
      <dgm:prSet presAssocID="{6CA30C98-427E-4973-88EA-2E3F09D1E783}" presName="parTransThree" presStyleCnt="0"/>
      <dgm:spPr/>
    </dgm:pt>
    <dgm:pt modelId="{EF67E24F-8A01-4ED2-A842-538561440B67}" type="pres">
      <dgm:prSet presAssocID="{6CA30C98-427E-4973-88EA-2E3F09D1E783}" presName="horzThree" presStyleCnt="0"/>
      <dgm:spPr/>
    </dgm:pt>
    <dgm:pt modelId="{D38697A7-CF1D-40D9-9664-BA2FEA7BCE65}" type="pres">
      <dgm:prSet presAssocID="{9379179C-FC87-4924-A7D0-159D7B41B92A}" presName="vertFour" presStyleCnt="0">
        <dgm:presLayoutVars>
          <dgm:chPref val="3"/>
        </dgm:presLayoutVars>
      </dgm:prSet>
      <dgm:spPr/>
    </dgm:pt>
    <dgm:pt modelId="{D204552F-F8FC-4B11-8441-6FE77F9A2FD7}" type="pres">
      <dgm:prSet presAssocID="{9379179C-FC87-4924-A7D0-159D7B41B92A}" presName="txFour" presStyleLbl="node4" presStyleIdx="0" presStyleCnt="2" custScaleX="533476">
        <dgm:presLayoutVars>
          <dgm:chPref val="3"/>
        </dgm:presLayoutVars>
      </dgm:prSet>
      <dgm:spPr/>
      <dgm:t>
        <a:bodyPr/>
        <a:lstStyle/>
        <a:p>
          <a:endParaRPr lang="ru-RU"/>
        </a:p>
      </dgm:t>
    </dgm:pt>
    <dgm:pt modelId="{80D2D578-CBBA-4968-8A26-FEE5FB2A4B40}" type="pres">
      <dgm:prSet presAssocID="{9379179C-FC87-4924-A7D0-159D7B41B92A}" presName="horzFour" presStyleCnt="0"/>
      <dgm:spPr/>
    </dgm:pt>
    <dgm:pt modelId="{43C24C84-5738-42B0-AFF4-93529CC10601}" type="pres">
      <dgm:prSet presAssocID="{96E07E79-72A5-4E9B-9AD7-7070FF03366D}" presName="sibSpaceThree" presStyleCnt="0"/>
      <dgm:spPr/>
    </dgm:pt>
    <dgm:pt modelId="{DD93A9C7-D789-4211-B093-B8C9D2EC665D}" type="pres">
      <dgm:prSet presAssocID="{CC27D48C-7A52-4A32-9A87-CA812D8CCADA}" presName="vertThree" presStyleCnt="0"/>
      <dgm:spPr/>
    </dgm:pt>
    <dgm:pt modelId="{F432008C-24E2-459F-8821-5323402BE4C9}" type="pres">
      <dgm:prSet presAssocID="{CC27D48C-7A52-4A32-9A87-CA812D8CCADA}" presName="txThree" presStyleLbl="node3" presStyleIdx="1" presStyleCnt="3" custScaleX="149685" custScaleY="91623" custLinFactNeighborX="-55961" custLinFactNeighborY="35502">
        <dgm:presLayoutVars>
          <dgm:chPref val="3"/>
        </dgm:presLayoutVars>
      </dgm:prSet>
      <dgm:spPr/>
      <dgm:t>
        <a:bodyPr/>
        <a:lstStyle/>
        <a:p>
          <a:endParaRPr lang="ru-RU"/>
        </a:p>
      </dgm:t>
    </dgm:pt>
    <dgm:pt modelId="{A54EC07A-8397-49B6-AE0A-E7721BF48658}" type="pres">
      <dgm:prSet presAssocID="{CC27D48C-7A52-4A32-9A87-CA812D8CCADA}" presName="parTransThree" presStyleCnt="0"/>
      <dgm:spPr/>
    </dgm:pt>
    <dgm:pt modelId="{35EA7037-47C1-41D5-9920-06EEACA79179}" type="pres">
      <dgm:prSet presAssocID="{CC27D48C-7A52-4A32-9A87-CA812D8CCADA}" presName="horzThree" presStyleCnt="0"/>
      <dgm:spPr/>
    </dgm:pt>
    <dgm:pt modelId="{305838C4-A0D9-4395-AA02-EA5056BBC805}" type="pres">
      <dgm:prSet presAssocID="{6000A9ED-D355-41ED-B622-EA546EB0705F}" presName="vertFour" presStyleCnt="0">
        <dgm:presLayoutVars>
          <dgm:chPref val="3"/>
        </dgm:presLayoutVars>
      </dgm:prSet>
      <dgm:spPr/>
    </dgm:pt>
    <dgm:pt modelId="{4D713F86-C37A-42AE-A992-476860598B30}" type="pres">
      <dgm:prSet presAssocID="{6000A9ED-D355-41ED-B622-EA546EB0705F}" presName="txFour" presStyleLbl="node4" presStyleIdx="1" presStyleCnt="2" custScaleX="521866" custLinFactNeighborX="57077" custLinFactNeighborY="3248">
        <dgm:presLayoutVars>
          <dgm:chPref val="3"/>
        </dgm:presLayoutVars>
      </dgm:prSet>
      <dgm:spPr/>
      <dgm:t>
        <a:bodyPr/>
        <a:lstStyle/>
        <a:p>
          <a:endParaRPr lang="ru-RU"/>
        </a:p>
      </dgm:t>
    </dgm:pt>
    <dgm:pt modelId="{25D04A49-D6D2-45AB-BA70-EBCD90CFE3BD}" type="pres">
      <dgm:prSet presAssocID="{6000A9ED-D355-41ED-B622-EA546EB0705F}" presName="horzFour" presStyleCnt="0"/>
      <dgm:spPr/>
    </dgm:pt>
    <dgm:pt modelId="{1AB721F1-7E58-4B79-BEEA-27A4BB21F208}" type="pres">
      <dgm:prSet presAssocID="{5D084FFB-E535-4C8E-AD6E-4497BA9BEDFD}" presName="sibSpaceThree" presStyleCnt="0"/>
      <dgm:spPr/>
    </dgm:pt>
    <dgm:pt modelId="{21173708-BB1E-4A1A-B95D-4B732495D8FA}" type="pres">
      <dgm:prSet presAssocID="{D9AFB621-620B-4E39-994B-AC6E23327E70}" presName="vertThree" presStyleCnt="0"/>
      <dgm:spPr/>
    </dgm:pt>
    <dgm:pt modelId="{EE8E03DF-55FB-413E-9423-9EA2E2C09707}" type="pres">
      <dgm:prSet presAssocID="{D9AFB621-620B-4E39-994B-AC6E23327E70}" presName="txThree" presStyleLbl="node3" presStyleIdx="2" presStyleCnt="3" custScaleX="521935" custScaleY="99235" custLinFactNeighborX="-24305" custLinFactNeighborY="4139">
        <dgm:presLayoutVars>
          <dgm:chPref val="3"/>
        </dgm:presLayoutVars>
      </dgm:prSet>
      <dgm:spPr/>
      <dgm:t>
        <a:bodyPr/>
        <a:lstStyle/>
        <a:p>
          <a:endParaRPr lang="ru-RU"/>
        </a:p>
      </dgm:t>
    </dgm:pt>
    <dgm:pt modelId="{35DB6C6C-3EB7-4375-8051-3487440662BB}" type="pres">
      <dgm:prSet presAssocID="{D9AFB621-620B-4E39-994B-AC6E23327E70}" presName="horzThree" presStyleCnt="0"/>
      <dgm:spPr/>
    </dgm:pt>
  </dgm:ptLst>
  <dgm:cxnLst>
    <dgm:cxn modelId="{D107BE49-C501-468D-81E4-AABCE49A9452}" type="presOf" srcId="{9379179C-FC87-4924-A7D0-159D7B41B92A}" destId="{D204552F-F8FC-4B11-8441-6FE77F9A2FD7}" srcOrd="0" destOrd="0" presId="urn:microsoft.com/office/officeart/2005/8/layout/hierarchy4"/>
    <dgm:cxn modelId="{05B9EFE9-D34C-4AB4-A9BA-96790093984C}" type="presOf" srcId="{D9AFB621-620B-4E39-994B-AC6E23327E70}" destId="{EE8E03DF-55FB-413E-9423-9EA2E2C09707}" srcOrd="0" destOrd="0" presId="urn:microsoft.com/office/officeart/2005/8/layout/hierarchy4"/>
    <dgm:cxn modelId="{761CB0A0-53C1-4C0A-9CAD-DB4284E69CAF}" srcId="{6CA30C98-427E-4973-88EA-2E3F09D1E783}" destId="{9379179C-FC87-4924-A7D0-159D7B41B92A}" srcOrd="0" destOrd="0" parTransId="{0F59CA8B-6A86-4EC4-86CF-605F95867019}" sibTransId="{D658CCE4-29A2-4F16-A07F-097B5395B816}"/>
    <dgm:cxn modelId="{127B5448-DB53-4CD3-A71B-393BE4307FE7}" srcId="{E09E7223-1A0F-4946-BDAD-6AD3E460DD83}" destId="{D9AFB621-620B-4E39-994B-AC6E23327E70}" srcOrd="2" destOrd="0" parTransId="{1A187E53-64D8-450D-B622-C3E3DE2787B1}" sibTransId="{255025E0-8FB0-47A5-986D-40C126ADA5D9}"/>
    <dgm:cxn modelId="{D8F7A178-C846-41FE-9B29-46CF03CA248B}" type="presOf" srcId="{E09E7223-1A0F-4946-BDAD-6AD3E460DD83}" destId="{594C56E2-2B3B-4A69-AEA7-F30AA9C3F24C}" srcOrd="0" destOrd="0" presId="urn:microsoft.com/office/officeart/2005/8/layout/hierarchy4"/>
    <dgm:cxn modelId="{BBBD67BE-92E6-426F-915B-1496E4A88BAE}" type="presOf" srcId="{6000A9ED-D355-41ED-B622-EA546EB0705F}" destId="{4D713F86-C37A-42AE-A992-476860598B30}" srcOrd="0" destOrd="0" presId="urn:microsoft.com/office/officeart/2005/8/layout/hierarchy4"/>
    <dgm:cxn modelId="{3EEE670B-C165-416A-988A-BD1FF65C8E4A}" srcId="{ED7EF4DF-7B7E-4452-A1F3-2CC85F6D5D74}" destId="{8D332EC7-7926-459C-8373-35F8A3EA68D9}" srcOrd="0" destOrd="0" parTransId="{F616E851-136D-493C-98E8-3DFE4612A0E1}" sibTransId="{CC72C422-CCE7-48DE-9D43-1EA8E31A100B}"/>
    <dgm:cxn modelId="{8FB4B279-91DE-40AA-A09E-22C4218D967F}" srcId="{C6136E9B-E795-4000-9186-091CD5ACFE93}" destId="{ED7EF4DF-7B7E-4452-A1F3-2CC85F6D5D74}" srcOrd="0" destOrd="0" parTransId="{54F43DD6-F0CB-4139-BECF-189AD2485C39}" sibTransId="{0EA32807-10B1-4E13-AD3F-A8CA454D4139}"/>
    <dgm:cxn modelId="{9AB86262-B912-47BA-86B7-81A4EADE0624}" srcId="{CC27D48C-7A52-4A32-9A87-CA812D8CCADA}" destId="{6000A9ED-D355-41ED-B622-EA546EB0705F}" srcOrd="0" destOrd="0" parTransId="{D6AFF350-9EA9-4A66-88D4-89E02AAF5324}" sibTransId="{5EA1A7C1-C1AC-4FDA-918E-ECEE0BFB41A2}"/>
    <dgm:cxn modelId="{2D2AEA72-7FAD-4D34-908B-98C687388589}" type="presOf" srcId="{6CA30C98-427E-4973-88EA-2E3F09D1E783}" destId="{E7D38CE6-F736-41E4-B022-6236F7F86B5B}" srcOrd="0" destOrd="0" presId="urn:microsoft.com/office/officeart/2005/8/layout/hierarchy4"/>
    <dgm:cxn modelId="{C64A90A4-CD14-413A-BFA5-0445E0B5FD6B}" srcId="{E09E7223-1A0F-4946-BDAD-6AD3E460DD83}" destId="{6CA30C98-427E-4973-88EA-2E3F09D1E783}" srcOrd="0" destOrd="0" parTransId="{752B6304-6D7A-4278-9C0B-2215544BF2BC}" sibTransId="{96E07E79-72A5-4E9B-9AD7-7070FF03366D}"/>
    <dgm:cxn modelId="{8685A64D-E07D-46F2-96F2-6367D6F8B4F8}" srcId="{E09E7223-1A0F-4946-BDAD-6AD3E460DD83}" destId="{CC27D48C-7A52-4A32-9A87-CA812D8CCADA}" srcOrd="1" destOrd="0" parTransId="{CD28E13B-829D-40D9-85B0-FB6401E7D2B8}" sibTransId="{5D084FFB-E535-4C8E-AD6E-4497BA9BEDFD}"/>
    <dgm:cxn modelId="{F04293F2-7A42-435C-BAA9-485A987F22CE}" type="presOf" srcId="{CC27D48C-7A52-4A32-9A87-CA812D8CCADA}" destId="{F432008C-24E2-459F-8821-5323402BE4C9}" srcOrd="0" destOrd="0" presId="urn:microsoft.com/office/officeart/2005/8/layout/hierarchy4"/>
    <dgm:cxn modelId="{56BAA05E-C77B-40C5-804D-11E1E0CC232D}" type="presOf" srcId="{8D332EC7-7926-459C-8373-35F8A3EA68D9}" destId="{1D6D34B5-A555-407C-A694-5FBD1E80F5A7}" srcOrd="0" destOrd="0" presId="urn:microsoft.com/office/officeart/2005/8/layout/hierarchy4"/>
    <dgm:cxn modelId="{442052A8-E40A-431B-B78E-B6DCE6C61417}" type="presOf" srcId="{C6136E9B-E795-4000-9186-091CD5ACFE93}" destId="{C6DEC220-FC8C-4A2C-AA26-ACB09DD750A9}" srcOrd="0" destOrd="0" presId="urn:microsoft.com/office/officeart/2005/8/layout/hierarchy4"/>
    <dgm:cxn modelId="{C533F75F-5DDE-462C-81AB-29B79FD4E19F}" type="presOf" srcId="{ED7EF4DF-7B7E-4452-A1F3-2CC85F6D5D74}" destId="{318A0855-F825-4BA9-876E-C283E8BD291F}" srcOrd="0" destOrd="0" presId="urn:microsoft.com/office/officeart/2005/8/layout/hierarchy4"/>
    <dgm:cxn modelId="{AD66275F-320A-4438-83EA-42DF4CA831ED}" srcId="{ED7EF4DF-7B7E-4452-A1F3-2CC85F6D5D74}" destId="{E09E7223-1A0F-4946-BDAD-6AD3E460DD83}" srcOrd="1" destOrd="0" parTransId="{A42C5240-5DD4-4BD3-B98C-9D472C22E2C3}" sibTransId="{C6BA20E2-9EEB-4E31-9FBC-A22D0C8B58E3}"/>
    <dgm:cxn modelId="{BBA87114-0A61-41AA-BA96-E71AB5E60632}" type="presParOf" srcId="{C6DEC220-FC8C-4A2C-AA26-ACB09DD750A9}" destId="{822449D9-CF25-45B4-A68C-6F7FB8D8A59E}" srcOrd="0" destOrd="0" presId="urn:microsoft.com/office/officeart/2005/8/layout/hierarchy4"/>
    <dgm:cxn modelId="{C7E1F084-9F0D-4DDF-B046-9A2546874B09}" type="presParOf" srcId="{822449D9-CF25-45B4-A68C-6F7FB8D8A59E}" destId="{318A0855-F825-4BA9-876E-C283E8BD291F}" srcOrd="0" destOrd="0" presId="urn:microsoft.com/office/officeart/2005/8/layout/hierarchy4"/>
    <dgm:cxn modelId="{C387EC17-8E84-48B4-8571-AF8CCA4B68D0}" type="presParOf" srcId="{822449D9-CF25-45B4-A68C-6F7FB8D8A59E}" destId="{75984CA8-D904-43F3-9B2F-FC52A79F28C2}" srcOrd="1" destOrd="0" presId="urn:microsoft.com/office/officeart/2005/8/layout/hierarchy4"/>
    <dgm:cxn modelId="{4BBF1017-EF59-4B8C-A066-B022FC943FFB}" type="presParOf" srcId="{822449D9-CF25-45B4-A68C-6F7FB8D8A59E}" destId="{E330D71D-9642-4C33-A9EA-9EA8FA3BF3DC}" srcOrd="2" destOrd="0" presId="urn:microsoft.com/office/officeart/2005/8/layout/hierarchy4"/>
    <dgm:cxn modelId="{3FF7577E-0D6D-43B5-8C14-3F9AC514188F}" type="presParOf" srcId="{E330D71D-9642-4C33-A9EA-9EA8FA3BF3DC}" destId="{336FE233-F263-4486-BC5D-50FBAD2F045F}" srcOrd="0" destOrd="0" presId="urn:microsoft.com/office/officeart/2005/8/layout/hierarchy4"/>
    <dgm:cxn modelId="{5A91D82E-6026-4E95-ACDC-79B9135A8DDB}" type="presParOf" srcId="{336FE233-F263-4486-BC5D-50FBAD2F045F}" destId="{1D6D34B5-A555-407C-A694-5FBD1E80F5A7}" srcOrd="0" destOrd="0" presId="urn:microsoft.com/office/officeart/2005/8/layout/hierarchy4"/>
    <dgm:cxn modelId="{1878DD56-94F0-49A1-9C8A-A102AD8DF08D}" type="presParOf" srcId="{336FE233-F263-4486-BC5D-50FBAD2F045F}" destId="{BA5BEB11-7DF5-4D95-A0AB-F3ADA329A21D}" srcOrd="1" destOrd="0" presId="urn:microsoft.com/office/officeart/2005/8/layout/hierarchy4"/>
    <dgm:cxn modelId="{F3D3BB54-A945-4B2E-85C9-501DA9A45FA4}" type="presParOf" srcId="{E330D71D-9642-4C33-A9EA-9EA8FA3BF3DC}" destId="{69B833B0-F670-48EA-9CBF-6434F5CD1EF2}" srcOrd="1" destOrd="0" presId="urn:microsoft.com/office/officeart/2005/8/layout/hierarchy4"/>
    <dgm:cxn modelId="{7E7AAC08-D002-472A-B7C4-DFA2FA58AD4F}" type="presParOf" srcId="{E330D71D-9642-4C33-A9EA-9EA8FA3BF3DC}" destId="{4B528794-1354-407A-9138-D88E03F10649}" srcOrd="2" destOrd="0" presId="urn:microsoft.com/office/officeart/2005/8/layout/hierarchy4"/>
    <dgm:cxn modelId="{18AA1F64-4FF4-457D-917E-5BAC4C4D9BC4}" type="presParOf" srcId="{4B528794-1354-407A-9138-D88E03F10649}" destId="{594C56E2-2B3B-4A69-AEA7-F30AA9C3F24C}" srcOrd="0" destOrd="0" presId="urn:microsoft.com/office/officeart/2005/8/layout/hierarchy4"/>
    <dgm:cxn modelId="{7EA4F4EB-6778-481A-937B-94B68BECE36A}" type="presParOf" srcId="{4B528794-1354-407A-9138-D88E03F10649}" destId="{FDFFECBE-5E6A-480D-AFAA-915C3748B180}" srcOrd="1" destOrd="0" presId="urn:microsoft.com/office/officeart/2005/8/layout/hierarchy4"/>
    <dgm:cxn modelId="{7911F8E7-2515-4D60-8EDD-6FFA42B37518}" type="presParOf" srcId="{4B528794-1354-407A-9138-D88E03F10649}" destId="{D47D5946-FEC0-4E4A-83FA-D9AA4C7071A5}" srcOrd="2" destOrd="0" presId="urn:microsoft.com/office/officeart/2005/8/layout/hierarchy4"/>
    <dgm:cxn modelId="{243CFA74-C460-4452-8C47-3E151D209CBE}" type="presParOf" srcId="{D47D5946-FEC0-4E4A-83FA-D9AA4C7071A5}" destId="{3CD086DC-5B05-4BA8-BA11-000358C78BFA}" srcOrd="0" destOrd="0" presId="urn:microsoft.com/office/officeart/2005/8/layout/hierarchy4"/>
    <dgm:cxn modelId="{5E56AEA6-B863-4C3D-8599-B789531600F4}" type="presParOf" srcId="{3CD086DC-5B05-4BA8-BA11-000358C78BFA}" destId="{E7D38CE6-F736-41E4-B022-6236F7F86B5B}" srcOrd="0" destOrd="0" presId="urn:microsoft.com/office/officeart/2005/8/layout/hierarchy4"/>
    <dgm:cxn modelId="{15160731-B208-448B-8FA1-C2DFEC63C7E0}" type="presParOf" srcId="{3CD086DC-5B05-4BA8-BA11-000358C78BFA}" destId="{24659764-5B11-45CC-BD55-5B28B88AD43C}" srcOrd="1" destOrd="0" presId="urn:microsoft.com/office/officeart/2005/8/layout/hierarchy4"/>
    <dgm:cxn modelId="{762BDB7B-D41F-4760-8F92-0DE3D22170D7}" type="presParOf" srcId="{3CD086DC-5B05-4BA8-BA11-000358C78BFA}" destId="{EF67E24F-8A01-4ED2-A842-538561440B67}" srcOrd="2" destOrd="0" presId="urn:microsoft.com/office/officeart/2005/8/layout/hierarchy4"/>
    <dgm:cxn modelId="{FF132FEE-08C0-469B-9B7E-9DE825EAC264}" type="presParOf" srcId="{EF67E24F-8A01-4ED2-A842-538561440B67}" destId="{D38697A7-CF1D-40D9-9664-BA2FEA7BCE65}" srcOrd="0" destOrd="0" presId="urn:microsoft.com/office/officeart/2005/8/layout/hierarchy4"/>
    <dgm:cxn modelId="{7CA2EB80-F351-4190-BC16-94D8433F6626}" type="presParOf" srcId="{D38697A7-CF1D-40D9-9664-BA2FEA7BCE65}" destId="{D204552F-F8FC-4B11-8441-6FE77F9A2FD7}" srcOrd="0" destOrd="0" presId="urn:microsoft.com/office/officeart/2005/8/layout/hierarchy4"/>
    <dgm:cxn modelId="{FC9C22E8-7DE5-4649-B3A8-1FDE93304F6D}" type="presParOf" srcId="{D38697A7-CF1D-40D9-9664-BA2FEA7BCE65}" destId="{80D2D578-CBBA-4968-8A26-FEE5FB2A4B40}" srcOrd="1" destOrd="0" presId="urn:microsoft.com/office/officeart/2005/8/layout/hierarchy4"/>
    <dgm:cxn modelId="{15134564-8E51-4AFA-982B-83FA0F5CCC89}" type="presParOf" srcId="{D47D5946-FEC0-4E4A-83FA-D9AA4C7071A5}" destId="{43C24C84-5738-42B0-AFF4-93529CC10601}" srcOrd="1" destOrd="0" presId="urn:microsoft.com/office/officeart/2005/8/layout/hierarchy4"/>
    <dgm:cxn modelId="{690ED4BC-63BD-4E13-BF44-D98B40386ABC}" type="presParOf" srcId="{D47D5946-FEC0-4E4A-83FA-D9AA4C7071A5}" destId="{DD93A9C7-D789-4211-B093-B8C9D2EC665D}" srcOrd="2" destOrd="0" presId="urn:microsoft.com/office/officeart/2005/8/layout/hierarchy4"/>
    <dgm:cxn modelId="{07828DD5-11E8-473A-9FE6-5FC6208A7675}" type="presParOf" srcId="{DD93A9C7-D789-4211-B093-B8C9D2EC665D}" destId="{F432008C-24E2-459F-8821-5323402BE4C9}" srcOrd="0" destOrd="0" presId="urn:microsoft.com/office/officeart/2005/8/layout/hierarchy4"/>
    <dgm:cxn modelId="{8F0C3E23-70E3-4D65-8C14-A96370A4D8B5}" type="presParOf" srcId="{DD93A9C7-D789-4211-B093-B8C9D2EC665D}" destId="{A54EC07A-8397-49B6-AE0A-E7721BF48658}" srcOrd="1" destOrd="0" presId="urn:microsoft.com/office/officeart/2005/8/layout/hierarchy4"/>
    <dgm:cxn modelId="{8166E5EB-B1FB-40AC-8586-ED5E32BCD9A9}" type="presParOf" srcId="{DD93A9C7-D789-4211-B093-B8C9D2EC665D}" destId="{35EA7037-47C1-41D5-9920-06EEACA79179}" srcOrd="2" destOrd="0" presId="urn:microsoft.com/office/officeart/2005/8/layout/hierarchy4"/>
    <dgm:cxn modelId="{B0D731EE-2A1F-4D00-A764-BBD8812981E1}" type="presParOf" srcId="{35EA7037-47C1-41D5-9920-06EEACA79179}" destId="{305838C4-A0D9-4395-AA02-EA5056BBC805}" srcOrd="0" destOrd="0" presId="urn:microsoft.com/office/officeart/2005/8/layout/hierarchy4"/>
    <dgm:cxn modelId="{148408FE-DEF3-4260-B737-8F00523D1D05}" type="presParOf" srcId="{305838C4-A0D9-4395-AA02-EA5056BBC805}" destId="{4D713F86-C37A-42AE-A992-476860598B30}" srcOrd="0" destOrd="0" presId="urn:microsoft.com/office/officeart/2005/8/layout/hierarchy4"/>
    <dgm:cxn modelId="{33DAB20A-D8F9-467A-B947-8F0F70633A34}" type="presParOf" srcId="{305838C4-A0D9-4395-AA02-EA5056BBC805}" destId="{25D04A49-D6D2-45AB-BA70-EBCD90CFE3BD}" srcOrd="1" destOrd="0" presId="urn:microsoft.com/office/officeart/2005/8/layout/hierarchy4"/>
    <dgm:cxn modelId="{B17D19AB-5FAF-4BE6-B715-403FE5BBAFCF}" type="presParOf" srcId="{D47D5946-FEC0-4E4A-83FA-D9AA4C7071A5}" destId="{1AB721F1-7E58-4B79-BEEA-27A4BB21F208}" srcOrd="3" destOrd="0" presId="urn:microsoft.com/office/officeart/2005/8/layout/hierarchy4"/>
    <dgm:cxn modelId="{B6570B99-AE7A-4BC8-9A69-FE8339509EA6}" type="presParOf" srcId="{D47D5946-FEC0-4E4A-83FA-D9AA4C7071A5}" destId="{21173708-BB1E-4A1A-B95D-4B732495D8FA}" srcOrd="4" destOrd="0" presId="urn:microsoft.com/office/officeart/2005/8/layout/hierarchy4"/>
    <dgm:cxn modelId="{4069215D-A0D8-4209-8059-11FC17820BB3}" type="presParOf" srcId="{21173708-BB1E-4A1A-B95D-4B732495D8FA}" destId="{EE8E03DF-55FB-413E-9423-9EA2E2C09707}" srcOrd="0" destOrd="0" presId="urn:microsoft.com/office/officeart/2005/8/layout/hierarchy4"/>
    <dgm:cxn modelId="{109DCA3C-3BE0-46B0-ACF6-D9A91CE119AA}" type="presParOf" srcId="{21173708-BB1E-4A1A-B95D-4B732495D8FA}" destId="{35DB6C6C-3EB7-4375-8051-3487440662BB}" srcOrd="1" destOrd="0" presId="urn:microsoft.com/office/officeart/2005/8/layout/hierarchy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384E981-E2A2-4F33-8A22-171224B9A76E}" type="doc">
      <dgm:prSet loTypeId="urn:microsoft.com/office/officeart/2005/8/layout/cycle3" loCatId="cycle" qsTypeId="urn:microsoft.com/office/officeart/2005/8/quickstyle/3d1" qsCatId="3D" csTypeId="urn:microsoft.com/office/officeart/2005/8/colors/accent1_2" csCatId="accent1" phldr="1"/>
      <dgm:spPr/>
      <dgm:t>
        <a:bodyPr/>
        <a:lstStyle/>
        <a:p>
          <a:endParaRPr lang="ru-RU"/>
        </a:p>
      </dgm:t>
    </dgm:pt>
    <dgm:pt modelId="{B7EA8298-ECDE-4155-BDEC-96200970E77A}">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Основные направления бюджетной и налоговой политики муниципального образования «Холм-Жирковский район» Смоленской области  с учетом изменений бюджетного и налогового законодательства</a:t>
          </a:r>
          <a:endParaRPr lang="ru-RU" sz="2000" b="1" dirty="0">
            <a:latin typeface="Book Antiqua" pitchFamily="18" charset="0"/>
          </a:endParaRPr>
        </a:p>
      </dgm:t>
    </dgm:pt>
    <dgm:pt modelId="{E453CE63-3D26-4C57-9FA9-E977662C36BC}" type="parTrans" cxnId="{7E0D0D87-10B8-48E2-933F-222189CFD52F}">
      <dgm:prSet/>
      <dgm:spPr/>
      <dgm:t>
        <a:bodyPr/>
        <a:lstStyle/>
        <a:p>
          <a:endParaRPr lang="ru-RU" sz="2400" b="1"/>
        </a:p>
      </dgm:t>
    </dgm:pt>
    <dgm:pt modelId="{0DB5CF0B-C82B-48A8-AA38-AFAEB8EE3502}" type="sibTrans" cxnId="{7E0D0D87-10B8-48E2-933F-222189CFD52F}">
      <dgm:prSet/>
      <dgm:spPr/>
      <dgm:t>
        <a:bodyPr/>
        <a:lstStyle/>
        <a:p>
          <a:endParaRPr lang="ru-RU" sz="2400" b="1"/>
        </a:p>
      </dgm:t>
    </dgm:pt>
    <dgm:pt modelId="{E6981AFA-B8DE-40BD-A34C-8C0933CB14A7}">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Основные параметры Прогноза социально-экономического развития муниципального образования «Холм-Жирковский район» Смоленской области  </a:t>
          </a:r>
          <a:endParaRPr lang="ru-RU" sz="2000" b="1" dirty="0">
            <a:latin typeface="Book Antiqua" pitchFamily="18" charset="0"/>
          </a:endParaRPr>
        </a:p>
      </dgm:t>
    </dgm:pt>
    <dgm:pt modelId="{591821FD-4FEF-4890-99B9-5D3C4948C40B}" type="parTrans" cxnId="{42C76A93-4513-4AEF-B111-C0BB614092F1}">
      <dgm:prSet/>
      <dgm:spPr/>
      <dgm:t>
        <a:bodyPr/>
        <a:lstStyle/>
        <a:p>
          <a:endParaRPr lang="ru-RU" sz="2400" b="1"/>
        </a:p>
      </dgm:t>
    </dgm:pt>
    <dgm:pt modelId="{566B52C8-398B-4562-990D-0D648421A22C}" type="sibTrans" cxnId="{42C76A93-4513-4AEF-B111-C0BB614092F1}">
      <dgm:prSet/>
      <dgm:spPr/>
      <dgm:t>
        <a:bodyPr/>
        <a:lstStyle/>
        <a:p>
          <a:endParaRPr lang="ru-RU" sz="2400" b="1"/>
        </a:p>
      </dgm:t>
    </dgm:pt>
    <dgm:pt modelId="{AFF46D7E-2136-4145-BC57-76826FD2852D}">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a:solidFill>
            <a:srgbClr val="0000FF"/>
          </a:solidFill>
        </a:ln>
      </dgm:spPr>
      <dgm:t>
        <a:bodyPr/>
        <a:lstStyle/>
        <a:p>
          <a:r>
            <a:rPr lang="ru-RU" sz="2000" b="1" dirty="0" smtClean="0">
              <a:latin typeface="Book Antiqua" pitchFamily="18" charset="0"/>
            </a:rPr>
            <a:t>Муниципальные программы Холм-Жирковского   района</a:t>
          </a:r>
        </a:p>
      </dgm:t>
    </dgm:pt>
    <dgm:pt modelId="{38C90CD7-517B-4E00-826F-9A70CB8BA50E}" type="parTrans" cxnId="{21113EF3-FEBF-439A-BA7F-CD40AF78CFF4}">
      <dgm:prSet/>
      <dgm:spPr/>
      <dgm:t>
        <a:bodyPr/>
        <a:lstStyle/>
        <a:p>
          <a:endParaRPr lang="ru-RU"/>
        </a:p>
      </dgm:t>
    </dgm:pt>
    <dgm:pt modelId="{1961359C-A556-411A-9EE3-790F41448CC6}" type="sibTrans" cxnId="{21113EF3-FEBF-439A-BA7F-CD40AF78CFF4}">
      <dgm:prSet/>
      <dgm:spPr/>
      <dgm:t>
        <a:bodyPr/>
        <a:lstStyle/>
        <a:p>
          <a:endParaRPr lang="ru-RU"/>
        </a:p>
      </dgm:t>
    </dgm:pt>
    <dgm:pt modelId="{08441C6B-5A4F-43AB-905F-08CF009531C8}">
      <dgm:prSet custT="1">
        <dgm:style>
          <a:lnRef idx="2">
            <a:schemeClr val="accent4">
              <a:shade val="50000"/>
            </a:schemeClr>
          </a:lnRef>
          <a:fillRef idx="1">
            <a:schemeClr val="accent4"/>
          </a:fillRef>
          <a:effectRef idx="0">
            <a:schemeClr val="accent4"/>
          </a:effectRef>
          <a:fontRef idx="minor">
            <a:schemeClr val="lt1"/>
          </a:fontRef>
        </dgm:style>
      </dgm:prSet>
      <dgm:spPr>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9050">
          <a:solidFill>
            <a:srgbClr val="0000FF"/>
          </a:solidFill>
        </a:ln>
      </dgm:spPr>
      <dgm:t>
        <a:bodyPr/>
        <a:lstStyle/>
        <a:p>
          <a:r>
            <a:rPr lang="ru-RU" sz="2000" b="1" dirty="0" smtClean="0">
              <a:latin typeface="Book Antiqua" pitchFamily="18" charset="0"/>
            </a:rPr>
            <a:t>Бюджетное послание Президента Российской Федерации на 2018-2020 годы</a:t>
          </a:r>
          <a:endParaRPr lang="ru-RU" sz="2000" b="1" dirty="0">
            <a:latin typeface="Book Antiqua" pitchFamily="18" charset="0"/>
          </a:endParaRPr>
        </a:p>
      </dgm:t>
    </dgm:pt>
    <dgm:pt modelId="{DA6BA9CF-E060-4928-AFF6-AEB10EC0F12C}" type="sibTrans" cxnId="{923D1AA7-FCD9-44D2-B600-83694EA0E35D}">
      <dgm:prSet/>
      <dgm:spPr>
        <a:solidFill>
          <a:srgbClr val="6699FF"/>
        </a:solidFill>
        <a:ln>
          <a:solidFill>
            <a:srgbClr val="3333CC"/>
          </a:solidFill>
        </a:ln>
      </dgm:spPr>
      <dgm:t>
        <a:bodyPr/>
        <a:lstStyle/>
        <a:p>
          <a:endParaRPr lang="ru-RU" sz="2400" b="1" dirty="0"/>
        </a:p>
      </dgm:t>
    </dgm:pt>
    <dgm:pt modelId="{D42987AF-A6D0-4CE3-9952-4944571D430A}" type="parTrans" cxnId="{923D1AA7-FCD9-44D2-B600-83694EA0E35D}">
      <dgm:prSet/>
      <dgm:spPr/>
      <dgm:t>
        <a:bodyPr/>
        <a:lstStyle/>
        <a:p>
          <a:endParaRPr lang="ru-RU" sz="2400" b="1"/>
        </a:p>
      </dgm:t>
    </dgm:pt>
    <dgm:pt modelId="{2FE4C72B-DAC2-4F3C-AD10-1571FF09B386}" type="pres">
      <dgm:prSet presAssocID="{2384E981-E2A2-4F33-8A22-171224B9A76E}" presName="Name0" presStyleCnt="0">
        <dgm:presLayoutVars>
          <dgm:dir/>
          <dgm:resizeHandles val="exact"/>
        </dgm:presLayoutVars>
      </dgm:prSet>
      <dgm:spPr/>
      <dgm:t>
        <a:bodyPr/>
        <a:lstStyle/>
        <a:p>
          <a:endParaRPr lang="ru-RU"/>
        </a:p>
      </dgm:t>
    </dgm:pt>
    <dgm:pt modelId="{1122A013-4749-4CD1-91E0-DEB23E351BD8}" type="pres">
      <dgm:prSet presAssocID="{2384E981-E2A2-4F33-8A22-171224B9A76E}" presName="cycle" presStyleCnt="0"/>
      <dgm:spPr/>
      <dgm:t>
        <a:bodyPr/>
        <a:lstStyle/>
        <a:p>
          <a:endParaRPr lang="ru-RU"/>
        </a:p>
      </dgm:t>
    </dgm:pt>
    <dgm:pt modelId="{D73C32C9-B7C5-4705-BB81-A89B055DE445}" type="pres">
      <dgm:prSet presAssocID="{08441C6B-5A4F-43AB-905F-08CF009531C8}" presName="nodeFirstNode" presStyleLbl="node1" presStyleIdx="0" presStyleCnt="4" custScaleX="216567" custScaleY="37696" custRadScaleRad="108732" custRadScaleInc="-1495">
        <dgm:presLayoutVars>
          <dgm:bulletEnabled val="1"/>
        </dgm:presLayoutVars>
      </dgm:prSet>
      <dgm:spPr/>
      <dgm:t>
        <a:bodyPr/>
        <a:lstStyle/>
        <a:p>
          <a:endParaRPr lang="ru-RU"/>
        </a:p>
      </dgm:t>
    </dgm:pt>
    <dgm:pt modelId="{358734D2-6690-400B-92F1-00E2BE5EDD5E}" type="pres">
      <dgm:prSet presAssocID="{DA6BA9CF-E060-4928-AFF6-AEB10EC0F12C}" presName="sibTransFirstNode" presStyleLbl="bgShp" presStyleIdx="0" presStyleCnt="1" custAng="0" custScaleX="42729" custScaleY="70633" custLinFactNeighborX="-470" custLinFactNeighborY="25566"/>
      <dgm:spPr>
        <a:prstGeom prst="downArrow">
          <a:avLst/>
        </a:prstGeom>
      </dgm:spPr>
      <dgm:t>
        <a:bodyPr/>
        <a:lstStyle/>
        <a:p>
          <a:endParaRPr lang="ru-RU"/>
        </a:p>
      </dgm:t>
    </dgm:pt>
    <dgm:pt modelId="{C271A942-9659-40F0-B91E-421AA1A868F7}" type="pres">
      <dgm:prSet presAssocID="{E6981AFA-B8DE-40BD-A34C-8C0933CB14A7}" presName="nodeFollowingNodes" presStyleLbl="node1" presStyleIdx="1" presStyleCnt="4" custScaleX="219430" custScaleY="65450" custRadScaleRad="27901" custRadScaleInc="134716">
        <dgm:presLayoutVars>
          <dgm:bulletEnabled val="1"/>
        </dgm:presLayoutVars>
      </dgm:prSet>
      <dgm:spPr/>
      <dgm:t>
        <a:bodyPr/>
        <a:lstStyle/>
        <a:p>
          <a:endParaRPr lang="ru-RU"/>
        </a:p>
      </dgm:t>
    </dgm:pt>
    <dgm:pt modelId="{C0F74AEC-6F1E-4CA5-9898-938E5B53D98C}" type="pres">
      <dgm:prSet presAssocID="{AFF46D7E-2136-4145-BC57-76826FD2852D}" presName="nodeFollowingNodes" presStyleLbl="node1" presStyleIdx="2" presStyleCnt="4" custScaleX="219079" custScaleY="36129" custRadScaleRad="86310" custRadScaleInc="3430">
        <dgm:presLayoutVars>
          <dgm:bulletEnabled val="1"/>
        </dgm:presLayoutVars>
      </dgm:prSet>
      <dgm:spPr/>
      <dgm:t>
        <a:bodyPr/>
        <a:lstStyle/>
        <a:p>
          <a:endParaRPr lang="ru-RU"/>
        </a:p>
      </dgm:t>
    </dgm:pt>
    <dgm:pt modelId="{27783912-6789-4E1A-8B8C-1CAE98185405}" type="pres">
      <dgm:prSet presAssocID="{B7EA8298-ECDE-4155-BDEC-96200970E77A}" presName="nodeFollowingNodes" presStyleLbl="node1" presStyleIdx="3" presStyleCnt="4" custScaleX="218758" custScaleY="73778" custRadScaleRad="47680" custRadScaleInc="118294">
        <dgm:presLayoutVars>
          <dgm:bulletEnabled val="1"/>
        </dgm:presLayoutVars>
      </dgm:prSet>
      <dgm:spPr/>
      <dgm:t>
        <a:bodyPr/>
        <a:lstStyle/>
        <a:p>
          <a:endParaRPr lang="ru-RU"/>
        </a:p>
      </dgm:t>
    </dgm:pt>
  </dgm:ptLst>
  <dgm:cxnLst>
    <dgm:cxn modelId="{3A566B7A-3221-4AE6-ACD2-60A9D04B4793}" type="presOf" srcId="{08441C6B-5A4F-43AB-905F-08CF009531C8}" destId="{D73C32C9-B7C5-4705-BB81-A89B055DE445}" srcOrd="0" destOrd="0" presId="urn:microsoft.com/office/officeart/2005/8/layout/cycle3"/>
    <dgm:cxn modelId="{3A35B60A-E2CF-4919-8010-F84DDF56AF86}" type="presOf" srcId="{AFF46D7E-2136-4145-BC57-76826FD2852D}" destId="{C0F74AEC-6F1E-4CA5-9898-938E5B53D98C}" srcOrd="0" destOrd="0" presId="urn:microsoft.com/office/officeart/2005/8/layout/cycle3"/>
    <dgm:cxn modelId="{21113EF3-FEBF-439A-BA7F-CD40AF78CFF4}" srcId="{2384E981-E2A2-4F33-8A22-171224B9A76E}" destId="{AFF46D7E-2136-4145-BC57-76826FD2852D}" srcOrd="2" destOrd="0" parTransId="{38C90CD7-517B-4E00-826F-9A70CB8BA50E}" sibTransId="{1961359C-A556-411A-9EE3-790F41448CC6}"/>
    <dgm:cxn modelId="{F6024697-143A-407F-B4BB-1BFF4AAC2E5E}" type="presOf" srcId="{B7EA8298-ECDE-4155-BDEC-96200970E77A}" destId="{27783912-6789-4E1A-8B8C-1CAE98185405}" srcOrd="0" destOrd="0" presId="urn:microsoft.com/office/officeart/2005/8/layout/cycle3"/>
    <dgm:cxn modelId="{7E0D0D87-10B8-48E2-933F-222189CFD52F}" srcId="{2384E981-E2A2-4F33-8A22-171224B9A76E}" destId="{B7EA8298-ECDE-4155-BDEC-96200970E77A}" srcOrd="3" destOrd="0" parTransId="{E453CE63-3D26-4C57-9FA9-E977662C36BC}" sibTransId="{0DB5CF0B-C82B-48A8-AA38-AFAEB8EE3502}"/>
    <dgm:cxn modelId="{42C76A93-4513-4AEF-B111-C0BB614092F1}" srcId="{2384E981-E2A2-4F33-8A22-171224B9A76E}" destId="{E6981AFA-B8DE-40BD-A34C-8C0933CB14A7}" srcOrd="1" destOrd="0" parTransId="{591821FD-4FEF-4890-99B9-5D3C4948C40B}" sibTransId="{566B52C8-398B-4562-990D-0D648421A22C}"/>
    <dgm:cxn modelId="{2F09CD79-7883-40E1-BE89-132948AFBA7A}" type="presOf" srcId="{2384E981-E2A2-4F33-8A22-171224B9A76E}" destId="{2FE4C72B-DAC2-4F3C-AD10-1571FF09B386}" srcOrd="0" destOrd="0" presId="urn:microsoft.com/office/officeart/2005/8/layout/cycle3"/>
    <dgm:cxn modelId="{B64855E2-604D-4A4C-BE53-414A3C803588}" type="presOf" srcId="{DA6BA9CF-E060-4928-AFF6-AEB10EC0F12C}" destId="{358734D2-6690-400B-92F1-00E2BE5EDD5E}" srcOrd="0" destOrd="0" presId="urn:microsoft.com/office/officeart/2005/8/layout/cycle3"/>
    <dgm:cxn modelId="{923D1AA7-FCD9-44D2-B600-83694EA0E35D}" srcId="{2384E981-E2A2-4F33-8A22-171224B9A76E}" destId="{08441C6B-5A4F-43AB-905F-08CF009531C8}" srcOrd="0" destOrd="0" parTransId="{D42987AF-A6D0-4CE3-9952-4944571D430A}" sibTransId="{DA6BA9CF-E060-4928-AFF6-AEB10EC0F12C}"/>
    <dgm:cxn modelId="{A1E931EF-8397-44A6-BD5D-286D37A51733}" type="presOf" srcId="{E6981AFA-B8DE-40BD-A34C-8C0933CB14A7}" destId="{C271A942-9659-40F0-B91E-421AA1A868F7}" srcOrd="0" destOrd="0" presId="urn:microsoft.com/office/officeart/2005/8/layout/cycle3"/>
    <dgm:cxn modelId="{6FFBB7B2-F932-43C9-82AB-B4DA8DD623AA}" type="presParOf" srcId="{2FE4C72B-DAC2-4F3C-AD10-1571FF09B386}" destId="{1122A013-4749-4CD1-91E0-DEB23E351BD8}" srcOrd="0" destOrd="0" presId="urn:microsoft.com/office/officeart/2005/8/layout/cycle3"/>
    <dgm:cxn modelId="{6C65F561-1FDB-4206-9149-8FF157F84369}" type="presParOf" srcId="{1122A013-4749-4CD1-91E0-DEB23E351BD8}" destId="{D73C32C9-B7C5-4705-BB81-A89B055DE445}" srcOrd="0" destOrd="0" presId="urn:microsoft.com/office/officeart/2005/8/layout/cycle3"/>
    <dgm:cxn modelId="{10E5F132-955D-4F82-92F2-B5B6EBB268C7}" type="presParOf" srcId="{1122A013-4749-4CD1-91E0-DEB23E351BD8}" destId="{358734D2-6690-400B-92F1-00E2BE5EDD5E}" srcOrd="1" destOrd="0" presId="urn:microsoft.com/office/officeart/2005/8/layout/cycle3"/>
    <dgm:cxn modelId="{06404270-38A2-46F5-84FA-8A3874A4A16C}" type="presParOf" srcId="{1122A013-4749-4CD1-91E0-DEB23E351BD8}" destId="{C271A942-9659-40F0-B91E-421AA1A868F7}" srcOrd="2" destOrd="0" presId="urn:microsoft.com/office/officeart/2005/8/layout/cycle3"/>
    <dgm:cxn modelId="{6E8A8731-8E03-47A6-B52C-39F823C94EF4}" type="presParOf" srcId="{1122A013-4749-4CD1-91E0-DEB23E351BD8}" destId="{C0F74AEC-6F1E-4CA5-9898-938E5B53D98C}" srcOrd="3" destOrd="0" presId="urn:microsoft.com/office/officeart/2005/8/layout/cycle3"/>
    <dgm:cxn modelId="{62F083DF-7C70-4887-AA56-2D4F14A613FA}" type="presParOf" srcId="{1122A013-4749-4CD1-91E0-DEB23E351BD8}" destId="{27783912-6789-4E1A-8B8C-1CAE98185405}" srcOrd="4" destOrd="0" presId="urn:microsoft.com/office/officeart/2005/8/layout/cycle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D79684-7987-4CC0-B384-90DD347A6FCC}"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1C3E96EE-AB5D-4732-93D9-08FF4C35A5C7}">
      <dgm:prSet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8100000" scaled="1"/>
          <a:tileRect/>
        </a:gradFill>
      </dgm:spPr>
      <dgm:t>
        <a:bodyPr/>
        <a:lstStyle/>
        <a:p>
          <a:pPr rtl="0"/>
          <a:r>
            <a:rPr lang="ru-RU" sz="1500" dirty="0" smtClean="0">
              <a:effectLst>
                <a:outerShdw blurRad="38100" dist="38100" dir="2700000" algn="tl">
                  <a:srgbClr val="000000">
                    <a:alpha val="43137"/>
                  </a:srgbClr>
                </a:outerShdw>
              </a:effectLst>
              <a:latin typeface="Book Antiqua" pitchFamily="18" charset="0"/>
            </a:rPr>
            <a:t>Численность населения на 01.01.2017 г.           9 536 человек</a:t>
          </a:r>
          <a:endParaRPr lang="ru-RU" sz="1500" dirty="0">
            <a:effectLst>
              <a:outerShdw blurRad="38100" dist="38100" dir="2700000" algn="tl">
                <a:srgbClr val="000000">
                  <a:alpha val="43137"/>
                </a:srgbClr>
              </a:outerShdw>
            </a:effectLst>
            <a:latin typeface="Book Antiqua" pitchFamily="18" charset="0"/>
          </a:endParaRPr>
        </a:p>
      </dgm:t>
    </dgm:pt>
    <dgm:pt modelId="{409E3DAA-ABF7-40B8-A81D-DBA078D032E8}" type="parTrans" cxnId="{FE5FF70F-0741-44DE-B538-4A8BC1B79CC9}">
      <dgm:prSet/>
      <dgm:spPr/>
      <dgm:t>
        <a:bodyPr/>
        <a:lstStyle/>
        <a:p>
          <a:endParaRPr lang="ru-RU"/>
        </a:p>
      </dgm:t>
    </dgm:pt>
    <dgm:pt modelId="{6015779B-1EC6-4228-9E9C-EA0339BEF0CE}" type="sibTrans" cxnId="{FE5FF70F-0741-44DE-B538-4A8BC1B79CC9}">
      <dgm:prSet/>
      <dgm:spPr/>
      <dgm:t>
        <a:bodyPr/>
        <a:lstStyle/>
        <a:p>
          <a:endParaRPr lang="ru-RU"/>
        </a:p>
      </dgm:t>
    </dgm:pt>
    <dgm:pt modelId="{141AC1BF-BDE4-46C6-91AE-706DD2686969}" type="pres">
      <dgm:prSet presAssocID="{79D79684-7987-4CC0-B384-90DD347A6FCC}" presName="Name0" presStyleCnt="0">
        <dgm:presLayoutVars>
          <dgm:chPref val="3"/>
          <dgm:dir/>
          <dgm:animLvl val="lvl"/>
          <dgm:resizeHandles/>
        </dgm:presLayoutVars>
      </dgm:prSet>
      <dgm:spPr/>
      <dgm:t>
        <a:bodyPr/>
        <a:lstStyle/>
        <a:p>
          <a:endParaRPr lang="ru-RU"/>
        </a:p>
      </dgm:t>
    </dgm:pt>
    <dgm:pt modelId="{E7CA0297-A98F-4293-8EB7-BD79A17707DA}" type="pres">
      <dgm:prSet presAssocID="{1C3E96EE-AB5D-4732-93D9-08FF4C35A5C7}" presName="horFlow" presStyleCnt="0"/>
      <dgm:spPr/>
    </dgm:pt>
    <dgm:pt modelId="{30C103A0-357A-420A-AADA-C781BF756532}" type="pres">
      <dgm:prSet presAssocID="{1C3E96EE-AB5D-4732-93D9-08FF4C35A5C7}" presName="bigChev" presStyleLbl="node1" presStyleIdx="0" presStyleCnt="1" custScaleX="133856" custScaleY="141300" custLinFactNeighborX="-18857" custLinFactNeighborY="-33062"/>
      <dgm:spPr/>
      <dgm:t>
        <a:bodyPr/>
        <a:lstStyle/>
        <a:p>
          <a:endParaRPr lang="ru-RU"/>
        </a:p>
      </dgm:t>
    </dgm:pt>
  </dgm:ptLst>
  <dgm:cxnLst>
    <dgm:cxn modelId="{126E8905-4381-46DD-AE4D-40F36935C715}" type="presOf" srcId="{79D79684-7987-4CC0-B384-90DD347A6FCC}" destId="{141AC1BF-BDE4-46C6-91AE-706DD2686969}" srcOrd="0" destOrd="0" presId="urn:microsoft.com/office/officeart/2005/8/layout/lProcess3"/>
    <dgm:cxn modelId="{83421D0E-8E53-44BB-9CFC-156E1232D8B0}" type="presOf" srcId="{1C3E96EE-AB5D-4732-93D9-08FF4C35A5C7}" destId="{30C103A0-357A-420A-AADA-C781BF756532}" srcOrd="0" destOrd="0" presId="urn:microsoft.com/office/officeart/2005/8/layout/lProcess3"/>
    <dgm:cxn modelId="{FE5FF70F-0741-44DE-B538-4A8BC1B79CC9}" srcId="{79D79684-7987-4CC0-B384-90DD347A6FCC}" destId="{1C3E96EE-AB5D-4732-93D9-08FF4C35A5C7}" srcOrd="0" destOrd="0" parTransId="{409E3DAA-ABF7-40B8-A81D-DBA078D032E8}" sibTransId="{6015779B-1EC6-4228-9E9C-EA0339BEF0CE}"/>
    <dgm:cxn modelId="{52580A02-E2FD-49B6-A665-9A138A2B18CA}" type="presParOf" srcId="{141AC1BF-BDE4-46C6-91AE-706DD2686969}" destId="{E7CA0297-A98F-4293-8EB7-BD79A17707DA}" srcOrd="0" destOrd="0" presId="urn:microsoft.com/office/officeart/2005/8/layout/lProcess3"/>
    <dgm:cxn modelId="{8C93F4A0-111A-47D2-BFE7-A23170E17098}" type="presParOf" srcId="{E7CA0297-A98F-4293-8EB7-BD79A17707DA}" destId="{30C103A0-357A-420A-AADA-C781BF756532}" srcOrd="0" destOrd="0" presId="urn:microsoft.com/office/officeart/2005/8/layout/lProcess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7D2543-E60A-4A45-BCB8-57D0CA4F44EB}"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6CB694ED-70DC-4B82-8688-1FACA26BACFC}">
      <dgm:prSet custT="1">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pPr rtl="0"/>
          <a:r>
            <a:rPr lang="ru-RU" sz="1800" dirty="0" smtClean="0">
              <a:effectLst>
                <a:outerShdw blurRad="38100" dist="38100" dir="2700000" algn="tl">
                  <a:srgbClr val="000000">
                    <a:alpha val="43137"/>
                  </a:srgbClr>
                </a:outerShdw>
              </a:effectLst>
              <a:latin typeface="Book Antiqua" pitchFamily="18" charset="0"/>
            </a:rPr>
            <a:t>Территория  -  203,34 тыс.га</a:t>
          </a:r>
          <a:endParaRPr lang="ru-RU" sz="1800" dirty="0">
            <a:effectLst>
              <a:outerShdw blurRad="38100" dist="38100" dir="2700000" algn="tl">
                <a:srgbClr val="000000">
                  <a:alpha val="43137"/>
                </a:srgbClr>
              </a:outerShdw>
            </a:effectLst>
            <a:latin typeface="Book Antiqua" pitchFamily="18" charset="0"/>
          </a:endParaRPr>
        </a:p>
      </dgm:t>
    </dgm:pt>
    <dgm:pt modelId="{C2781D07-946A-4627-BA55-02F559614DBA}" type="parTrans" cxnId="{B17F5A0C-3EA9-4E71-A376-8CC7E4887F90}">
      <dgm:prSet/>
      <dgm:spPr/>
      <dgm:t>
        <a:bodyPr/>
        <a:lstStyle/>
        <a:p>
          <a:endParaRPr lang="ru-RU"/>
        </a:p>
      </dgm:t>
    </dgm:pt>
    <dgm:pt modelId="{602AE971-5F22-413B-98E1-6EB57D4CB512}" type="sibTrans" cxnId="{B17F5A0C-3EA9-4E71-A376-8CC7E4887F90}">
      <dgm:prSet/>
      <dgm:spPr/>
      <dgm:t>
        <a:bodyPr/>
        <a:lstStyle/>
        <a:p>
          <a:endParaRPr lang="ru-RU"/>
        </a:p>
      </dgm:t>
    </dgm:pt>
    <dgm:pt modelId="{B2930BE3-AC8C-46E7-8C74-FDA3F66D0922}" type="pres">
      <dgm:prSet presAssocID="{9A7D2543-E60A-4A45-BCB8-57D0CA4F44EB}" presName="Name0" presStyleCnt="0">
        <dgm:presLayoutVars>
          <dgm:chPref val="3"/>
          <dgm:dir/>
          <dgm:animLvl val="lvl"/>
          <dgm:resizeHandles/>
        </dgm:presLayoutVars>
      </dgm:prSet>
      <dgm:spPr/>
      <dgm:t>
        <a:bodyPr/>
        <a:lstStyle/>
        <a:p>
          <a:endParaRPr lang="ru-RU"/>
        </a:p>
      </dgm:t>
    </dgm:pt>
    <dgm:pt modelId="{DF610496-8FD4-45F9-83AD-40DE3CB3E9DD}" type="pres">
      <dgm:prSet presAssocID="{6CB694ED-70DC-4B82-8688-1FACA26BACFC}" presName="horFlow" presStyleCnt="0"/>
      <dgm:spPr/>
    </dgm:pt>
    <dgm:pt modelId="{BACE0FBD-4505-41E9-885F-58F4FC0C072A}" type="pres">
      <dgm:prSet presAssocID="{6CB694ED-70DC-4B82-8688-1FACA26BACFC}" presName="bigChev" presStyleLbl="node1" presStyleIdx="0" presStyleCnt="1" custAng="0" custScaleY="84722" custLinFactNeighborX="55388" custLinFactNeighborY="-7767"/>
      <dgm:spPr/>
      <dgm:t>
        <a:bodyPr/>
        <a:lstStyle/>
        <a:p>
          <a:endParaRPr lang="ru-RU"/>
        </a:p>
      </dgm:t>
    </dgm:pt>
  </dgm:ptLst>
  <dgm:cxnLst>
    <dgm:cxn modelId="{375C111E-A913-4AAE-986B-A9DB18CF96F9}" type="presOf" srcId="{9A7D2543-E60A-4A45-BCB8-57D0CA4F44EB}" destId="{B2930BE3-AC8C-46E7-8C74-FDA3F66D0922}" srcOrd="0" destOrd="0" presId="urn:microsoft.com/office/officeart/2005/8/layout/lProcess3"/>
    <dgm:cxn modelId="{B17F5A0C-3EA9-4E71-A376-8CC7E4887F90}" srcId="{9A7D2543-E60A-4A45-BCB8-57D0CA4F44EB}" destId="{6CB694ED-70DC-4B82-8688-1FACA26BACFC}" srcOrd="0" destOrd="0" parTransId="{C2781D07-946A-4627-BA55-02F559614DBA}" sibTransId="{602AE971-5F22-413B-98E1-6EB57D4CB512}"/>
    <dgm:cxn modelId="{A8C93769-3FB3-4800-83B1-830411456C58}" type="presOf" srcId="{6CB694ED-70DC-4B82-8688-1FACA26BACFC}" destId="{BACE0FBD-4505-41E9-885F-58F4FC0C072A}" srcOrd="0" destOrd="0" presId="urn:microsoft.com/office/officeart/2005/8/layout/lProcess3"/>
    <dgm:cxn modelId="{C29E39A3-0B4F-4269-84B4-27D0277B1A7F}" type="presParOf" srcId="{B2930BE3-AC8C-46E7-8C74-FDA3F66D0922}" destId="{DF610496-8FD4-45F9-83AD-40DE3CB3E9DD}" srcOrd="0" destOrd="0" presId="urn:microsoft.com/office/officeart/2005/8/layout/lProcess3"/>
    <dgm:cxn modelId="{D526B67B-843A-445E-8A7E-2618676B2D22}" type="presParOf" srcId="{DF610496-8FD4-45F9-83AD-40DE3CB3E9DD}" destId="{BACE0FBD-4505-41E9-885F-58F4FC0C072A}" srcOrd="0" destOrd="0" presId="urn:microsoft.com/office/officeart/2005/8/layout/lProcess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5FEE77C-B526-44E8-B59E-7723C1FCC497}"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D9B9E171-34A7-4D2F-B8EA-E9A47DE355C0}">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Городское поселение</a:t>
          </a:r>
          <a:r>
            <a:rPr lang="ru-RU" dirty="0" smtClean="0">
              <a:latin typeface="Book Antiqua" pitchFamily="18" charset="0"/>
            </a:rPr>
            <a:t> – 1</a:t>
          </a:r>
          <a:endParaRPr lang="ru-RU" dirty="0">
            <a:latin typeface="Book Antiqua" pitchFamily="18" charset="0"/>
          </a:endParaRPr>
        </a:p>
      </dgm:t>
    </dgm:pt>
    <dgm:pt modelId="{5762D07D-F33C-4D81-9DE3-56CC8B807C7C}" type="parTrans" cxnId="{04420147-03C4-4ECA-9585-A6845E653576}">
      <dgm:prSet/>
      <dgm:spPr/>
      <dgm:t>
        <a:bodyPr/>
        <a:lstStyle/>
        <a:p>
          <a:endParaRPr lang="ru-RU"/>
        </a:p>
      </dgm:t>
    </dgm:pt>
    <dgm:pt modelId="{216F4456-CBA4-4AF4-B9B7-AAF641127DF6}" type="sibTrans" cxnId="{04420147-03C4-4ECA-9585-A6845E653576}">
      <dgm:prSet/>
      <dgm:spPr/>
      <dgm:t>
        <a:bodyPr/>
        <a:lstStyle/>
        <a:p>
          <a:endParaRPr lang="ru-RU"/>
        </a:p>
      </dgm:t>
    </dgm:pt>
    <dgm:pt modelId="{A70E0849-5EEB-4CFB-A3A3-6BE8818A3605}">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89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Сельских поселений - 14</a:t>
          </a:r>
          <a:endParaRPr lang="ru-RU" dirty="0">
            <a:effectLst>
              <a:outerShdw blurRad="38100" dist="38100" dir="2700000" algn="tl">
                <a:srgbClr val="000000">
                  <a:alpha val="43137"/>
                </a:srgbClr>
              </a:outerShdw>
            </a:effectLst>
            <a:latin typeface="Book Antiqua" pitchFamily="18" charset="0"/>
          </a:endParaRPr>
        </a:p>
      </dgm:t>
    </dgm:pt>
    <dgm:pt modelId="{B8F16D79-107D-4AF9-A37C-BEE58577FFB9}" type="parTrans" cxnId="{0C5F2D3F-AFC9-4605-B2D2-9689B2C1C9D9}">
      <dgm:prSet/>
      <dgm:spPr/>
      <dgm:t>
        <a:bodyPr/>
        <a:lstStyle/>
        <a:p>
          <a:endParaRPr lang="ru-RU"/>
        </a:p>
      </dgm:t>
    </dgm:pt>
    <dgm:pt modelId="{4C9A032D-99DA-408D-A8D4-1069DA05AFE3}" type="sibTrans" cxnId="{0C5F2D3F-AFC9-4605-B2D2-9689B2C1C9D9}">
      <dgm:prSet/>
      <dgm:spPr/>
      <dgm:t>
        <a:bodyPr/>
        <a:lstStyle/>
        <a:p>
          <a:endParaRPr lang="ru-RU"/>
        </a:p>
      </dgm:t>
    </dgm:pt>
    <dgm:pt modelId="{776AA742-1802-44CE-99AE-82D7D4557B8E}" type="pres">
      <dgm:prSet presAssocID="{05FEE77C-B526-44E8-B59E-7723C1FCC497}" presName="Name0" presStyleCnt="0">
        <dgm:presLayoutVars>
          <dgm:chPref val="3"/>
          <dgm:dir/>
          <dgm:animLvl val="lvl"/>
          <dgm:resizeHandles/>
        </dgm:presLayoutVars>
      </dgm:prSet>
      <dgm:spPr/>
      <dgm:t>
        <a:bodyPr/>
        <a:lstStyle/>
        <a:p>
          <a:endParaRPr lang="ru-RU"/>
        </a:p>
      </dgm:t>
    </dgm:pt>
    <dgm:pt modelId="{73707EE1-10A5-4F76-8EB3-D61503D5919E}" type="pres">
      <dgm:prSet presAssocID="{D9B9E171-34A7-4D2F-B8EA-E9A47DE355C0}" presName="horFlow" presStyleCnt="0"/>
      <dgm:spPr/>
    </dgm:pt>
    <dgm:pt modelId="{A35CE742-C92E-471D-AE33-FC87EDA40D4A}" type="pres">
      <dgm:prSet presAssocID="{D9B9E171-34A7-4D2F-B8EA-E9A47DE355C0}" presName="bigChev" presStyleLbl="node1" presStyleIdx="0" presStyleCnt="2" custLinFactNeighborX="40741" custLinFactNeighborY="-39618"/>
      <dgm:spPr/>
      <dgm:t>
        <a:bodyPr/>
        <a:lstStyle/>
        <a:p>
          <a:endParaRPr lang="ru-RU"/>
        </a:p>
      </dgm:t>
    </dgm:pt>
    <dgm:pt modelId="{434E9F64-F7DF-4394-A5CC-C26AC408F5F5}" type="pres">
      <dgm:prSet presAssocID="{D9B9E171-34A7-4D2F-B8EA-E9A47DE355C0}" presName="vSp" presStyleCnt="0"/>
      <dgm:spPr/>
    </dgm:pt>
    <dgm:pt modelId="{A13FDFE1-09DB-483E-B7E9-7C6C27D49B67}" type="pres">
      <dgm:prSet presAssocID="{A70E0849-5EEB-4CFB-A3A3-6BE8818A3605}" presName="horFlow" presStyleCnt="0"/>
      <dgm:spPr/>
    </dgm:pt>
    <dgm:pt modelId="{584093BA-FBF9-44C9-B06B-4924A014C6F1}" type="pres">
      <dgm:prSet presAssocID="{A70E0849-5EEB-4CFB-A3A3-6BE8818A3605}" presName="bigChev" presStyleLbl="node1" presStyleIdx="1" presStyleCnt="2" custLinFactNeighborX="8409" custLinFactNeighborY="17637"/>
      <dgm:spPr/>
      <dgm:t>
        <a:bodyPr/>
        <a:lstStyle/>
        <a:p>
          <a:endParaRPr lang="ru-RU"/>
        </a:p>
      </dgm:t>
    </dgm:pt>
  </dgm:ptLst>
  <dgm:cxnLst>
    <dgm:cxn modelId="{C9D2039C-7A9C-4750-9C27-168F4137BABC}" type="presOf" srcId="{A70E0849-5EEB-4CFB-A3A3-6BE8818A3605}" destId="{584093BA-FBF9-44C9-B06B-4924A014C6F1}" srcOrd="0" destOrd="0" presId="urn:microsoft.com/office/officeart/2005/8/layout/lProcess3"/>
    <dgm:cxn modelId="{709C0E45-226A-4A9B-AAAA-B3C322EBA1B3}" type="presOf" srcId="{05FEE77C-B526-44E8-B59E-7723C1FCC497}" destId="{776AA742-1802-44CE-99AE-82D7D4557B8E}" srcOrd="0" destOrd="0" presId="urn:microsoft.com/office/officeart/2005/8/layout/lProcess3"/>
    <dgm:cxn modelId="{F2A8C927-372D-43B0-A3A0-982BF4DCA452}" type="presOf" srcId="{D9B9E171-34A7-4D2F-B8EA-E9A47DE355C0}" destId="{A35CE742-C92E-471D-AE33-FC87EDA40D4A}" srcOrd="0" destOrd="0" presId="urn:microsoft.com/office/officeart/2005/8/layout/lProcess3"/>
    <dgm:cxn modelId="{04420147-03C4-4ECA-9585-A6845E653576}" srcId="{05FEE77C-B526-44E8-B59E-7723C1FCC497}" destId="{D9B9E171-34A7-4D2F-B8EA-E9A47DE355C0}" srcOrd="0" destOrd="0" parTransId="{5762D07D-F33C-4D81-9DE3-56CC8B807C7C}" sibTransId="{216F4456-CBA4-4AF4-B9B7-AAF641127DF6}"/>
    <dgm:cxn modelId="{0C5F2D3F-AFC9-4605-B2D2-9689B2C1C9D9}" srcId="{05FEE77C-B526-44E8-B59E-7723C1FCC497}" destId="{A70E0849-5EEB-4CFB-A3A3-6BE8818A3605}" srcOrd="1" destOrd="0" parTransId="{B8F16D79-107D-4AF9-A37C-BEE58577FFB9}" sibTransId="{4C9A032D-99DA-408D-A8D4-1069DA05AFE3}"/>
    <dgm:cxn modelId="{728908A1-E327-4299-AC15-695EECBF87D3}" type="presParOf" srcId="{776AA742-1802-44CE-99AE-82D7D4557B8E}" destId="{73707EE1-10A5-4F76-8EB3-D61503D5919E}" srcOrd="0" destOrd="0" presId="urn:microsoft.com/office/officeart/2005/8/layout/lProcess3"/>
    <dgm:cxn modelId="{835F10C6-AF50-4682-BBB2-0597354B7325}" type="presParOf" srcId="{73707EE1-10A5-4F76-8EB3-D61503D5919E}" destId="{A35CE742-C92E-471D-AE33-FC87EDA40D4A}" srcOrd="0" destOrd="0" presId="urn:microsoft.com/office/officeart/2005/8/layout/lProcess3"/>
    <dgm:cxn modelId="{D4F7F708-6340-4029-8FE2-EA0B71689B8B}" type="presParOf" srcId="{776AA742-1802-44CE-99AE-82D7D4557B8E}" destId="{434E9F64-F7DF-4394-A5CC-C26AC408F5F5}" srcOrd="1" destOrd="0" presId="urn:microsoft.com/office/officeart/2005/8/layout/lProcess3"/>
    <dgm:cxn modelId="{CED500DC-1ADF-44D3-96A7-949904A3E9F2}" type="presParOf" srcId="{776AA742-1802-44CE-99AE-82D7D4557B8E}" destId="{A13FDFE1-09DB-483E-B7E9-7C6C27D49B67}" srcOrd="2" destOrd="0" presId="urn:microsoft.com/office/officeart/2005/8/layout/lProcess3"/>
    <dgm:cxn modelId="{038FE8EC-03AB-4743-A6CA-E88EF169C646}" type="presParOf" srcId="{A13FDFE1-09DB-483E-B7E9-7C6C27D49B67}" destId="{584093BA-FBF9-44C9-B06B-4924A014C6F1}" srcOrd="0" destOrd="0" presId="urn:microsoft.com/office/officeart/2005/8/layout/lProcess3"/>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E0C0A02-3A93-4C7D-AAD8-8DD81A8D0BB8}"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ru-RU"/>
        </a:p>
      </dgm:t>
    </dgm:pt>
    <dgm:pt modelId="{23DED248-F1F4-44EE-996C-13D2D3F47572}">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Городское население – 34%</a:t>
          </a:r>
          <a:endParaRPr lang="ru-RU" dirty="0">
            <a:effectLst>
              <a:outerShdw blurRad="38100" dist="38100" dir="2700000" algn="tl">
                <a:srgbClr val="000000">
                  <a:alpha val="43137"/>
                </a:srgbClr>
              </a:outerShdw>
            </a:effectLst>
            <a:latin typeface="Book Antiqua" pitchFamily="18" charset="0"/>
          </a:endParaRPr>
        </a:p>
      </dgm:t>
    </dgm:pt>
    <dgm:pt modelId="{B1249AAD-B284-4E64-A3EB-B9CFEF579D5F}" type="parTrans" cxnId="{7AF49615-F11E-41BF-8298-D229C71E9525}">
      <dgm:prSet/>
      <dgm:spPr/>
      <dgm:t>
        <a:bodyPr/>
        <a:lstStyle/>
        <a:p>
          <a:endParaRPr lang="ru-RU"/>
        </a:p>
      </dgm:t>
    </dgm:pt>
    <dgm:pt modelId="{0AF1799E-A717-4BB8-93DB-542D71A499FD}" type="sibTrans" cxnId="{7AF49615-F11E-41BF-8298-D229C71E9525}">
      <dgm:prSet/>
      <dgm:spPr/>
      <dgm:t>
        <a:bodyPr/>
        <a:lstStyle/>
        <a:p>
          <a:endParaRPr lang="ru-RU"/>
        </a:p>
      </dgm:t>
    </dgm:pt>
    <dgm:pt modelId="{4116441A-9C74-4EF1-8F64-BC0CCD9A36E6}">
      <dgm:prSet>
        <dgm:style>
          <a:lnRef idx="0">
            <a:schemeClr val="accent1"/>
          </a:lnRef>
          <a:fillRef idx="3">
            <a:schemeClr val="accent1"/>
          </a:fillRef>
          <a:effectRef idx="3">
            <a:schemeClr val="accent1"/>
          </a:effectRef>
          <a:fontRef idx="minor">
            <a:schemeClr val="lt1"/>
          </a:fontRef>
        </dgm:style>
      </dgm:prSet>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dgm:spPr>
      <dgm:t>
        <a:bodyPr/>
        <a:lstStyle/>
        <a:p>
          <a:pPr rtl="0"/>
          <a:r>
            <a:rPr lang="ru-RU" dirty="0" smtClean="0">
              <a:effectLst>
                <a:outerShdw blurRad="38100" dist="38100" dir="2700000" algn="tl">
                  <a:srgbClr val="000000">
                    <a:alpha val="43137"/>
                  </a:srgbClr>
                </a:outerShdw>
              </a:effectLst>
              <a:latin typeface="Book Antiqua" pitchFamily="18" charset="0"/>
            </a:rPr>
            <a:t>Сельское население – 66%</a:t>
          </a:r>
          <a:r>
            <a:rPr lang="ru-RU" dirty="0" smtClean="0">
              <a:latin typeface="Book Antiqua" pitchFamily="18" charset="0"/>
            </a:rPr>
            <a:t>    </a:t>
          </a:r>
          <a:endParaRPr lang="ru-RU" dirty="0">
            <a:latin typeface="Book Antiqua" pitchFamily="18" charset="0"/>
          </a:endParaRPr>
        </a:p>
      </dgm:t>
    </dgm:pt>
    <dgm:pt modelId="{DD4074FB-BB17-4138-823F-10DB09CB51FF}" type="parTrans" cxnId="{1F4B43B1-D721-4AFC-93E0-39657B9DC746}">
      <dgm:prSet/>
      <dgm:spPr/>
      <dgm:t>
        <a:bodyPr/>
        <a:lstStyle/>
        <a:p>
          <a:endParaRPr lang="ru-RU"/>
        </a:p>
      </dgm:t>
    </dgm:pt>
    <dgm:pt modelId="{951F3A36-1E23-48C9-9147-ECCF776881D6}" type="sibTrans" cxnId="{1F4B43B1-D721-4AFC-93E0-39657B9DC746}">
      <dgm:prSet/>
      <dgm:spPr/>
      <dgm:t>
        <a:bodyPr/>
        <a:lstStyle/>
        <a:p>
          <a:endParaRPr lang="ru-RU"/>
        </a:p>
      </dgm:t>
    </dgm:pt>
    <dgm:pt modelId="{F172F06A-EE67-438F-BC75-A8BED5B6F49A}" type="pres">
      <dgm:prSet presAssocID="{BE0C0A02-3A93-4C7D-AAD8-8DD81A8D0BB8}" presName="Name0" presStyleCnt="0">
        <dgm:presLayoutVars>
          <dgm:chPref val="3"/>
          <dgm:dir/>
          <dgm:animLvl val="lvl"/>
          <dgm:resizeHandles/>
        </dgm:presLayoutVars>
      </dgm:prSet>
      <dgm:spPr/>
      <dgm:t>
        <a:bodyPr/>
        <a:lstStyle/>
        <a:p>
          <a:endParaRPr lang="ru-RU"/>
        </a:p>
      </dgm:t>
    </dgm:pt>
    <dgm:pt modelId="{67A46328-9F50-4E5B-A279-CA5282980619}" type="pres">
      <dgm:prSet presAssocID="{23DED248-F1F4-44EE-996C-13D2D3F47572}" presName="horFlow" presStyleCnt="0"/>
      <dgm:spPr/>
    </dgm:pt>
    <dgm:pt modelId="{A6EFF1F9-070C-4F75-AEF2-175080E03D73}" type="pres">
      <dgm:prSet presAssocID="{23DED248-F1F4-44EE-996C-13D2D3F47572}" presName="bigChev" presStyleLbl="node1" presStyleIdx="0" presStyleCnt="2" custLinFactNeighborX="3333" custLinFactNeighborY="-6"/>
      <dgm:spPr/>
      <dgm:t>
        <a:bodyPr/>
        <a:lstStyle/>
        <a:p>
          <a:endParaRPr lang="ru-RU"/>
        </a:p>
      </dgm:t>
    </dgm:pt>
    <dgm:pt modelId="{23C530EC-5FD0-496A-9C6C-FC684B2C6B86}" type="pres">
      <dgm:prSet presAssocID="{23DED248-F1F4-44EE-996C-13D2D3F47572}" presName="vSp" presStyleCnt="0"/>
      <dgm:spPr/>
    </dgm:pt>
    <dgm:pt modelId="{608ECB5D-C324-4BFB-9E73-FE1787ABE07B}" type="pres">
      <dgm:prSet presAssocID="{4116441A-9C74-4EF1-8F64-BC0CCD9A36E6}" presName="horFlow" presStyleCnt="0"/>
      <dgm:spPr/>
    </dgm:pt>
    <dgm:pt modelId="{F90D0886-8325-40D6-9726-F788C42AAA44}" type="pres">
      <dgm:prSet presAssocID="{4116441A-9C74-4EF1-8F64-BC0CCD9A36E6}" presName="bigChev" presStyleLbl="node1" presStyleIdx="1" presStyleCnt="2" custLinFactNeighborX="3333" custLinFactNeighborY="-5505"/>
      <dgm:spPr/>
      <dgm:t>
        <a:bodyPr/>
        <a:lstStyle/>
        <a:p>
          <a:endParaRPr lang="ru-RU"/>
        </a:p>
      </dgm:t>
    </dgm:pt>
  </dgm:ptLst>
  <dgm:cxnLst>
    <dgm:cxn modelId="{1F4B43B1-D721-4AFC-93E0-39657B9DC746}" srcId="{BE0C0A02-3A93-4C7D-AAD8-8DD81A8D0BB8}" destId="{4116441A-9C74-4EF1-8F64-BC0CCD9A36E6}" srcOrd="1" destOrd="0" parTransId="{DD4074FB-BB17-4138-823F-10DB09CB51FF}" sibTransId="{951F3A36-1E23-48C9-9147-ECCF776881D6}"/>
    <dgm:cxn modelId="{7AF49615-F11E-41BF-8298-D229C71E9525}" srcId="{BE0C0A02-3A93-4C7D-AAD8-8DD81A8D0BB8}" destId="{23DED248-F1F4-44EE-996C-13D2D3F47572}" srcOrd="0" destOrd="0" parTransId="{B1249AAD-B284-4E64-A3EB-B9CFEF579D5F}" sibTransId="{0AF1799E-A717-4BB8-93DB-542D71A499FD}"/>
    <dgm:cxn modelId="{9FEFD912-2F4B-4BF1-A641-099CFFF118B8}" type="presOf" srcId="{BE0C0A02-3A93-4C7D-AAD8-8DD81A8D0BB8}" destId="{F172F06A-EE67-438F-BC75-A8BED5B6F49A}" srcOrd="0" destOrd="0" presId="urn:microsoft.com/office/officeart/2005/8/layout/lProcess3"/>
    <dgm:cxn modelId="{0B1AD1E7-AFF3-465D-9A75-47F8ECAC8975}" type="presOf" srcId="{23DED248-F1F4-44EE-996C-13D2D3F47572}" destId="{A6EFF1F9-070C-4F75-AEF2-175080E03D73}" srcOrd="0" destOrd="0" presId="urn:microsoft.com/office/officeart/2005/8/layout/lProcess3"/>
    <dgm:cxn modelId="{68937179-BB58-4A58-BBE7-A2C43669AAFA}" type="presOf" srcId="{4116441A-9C74-4EF1-8F64-BC0CCD9A36E6}" destId="{F90D0886-8325-40D6-9726-F788C42AAA44}" srcOrd="0" destOrd="0" presId="urn:microsoft.com/office/officeart/2005/8/layout/lProcess3"/>
    <dgm:cxn modelId="{9324E212-B3EC-4526-9BAD-BA172F31F7B6}" type="presParOf" srcId="{F172F06A-EE67-438F-BC75-A8BED5B6F49A}" destId="{67A46328-9F50-4E5B-A279-CA5282980619}" srcOrd="0" destOrd="0" presId="urn:microsoft.com/office/officeart/2005/8/layout/lProcess3"/>
    <dgm:cxn modelId="{39BD5877-D097-4136-9F3B-3793021BB739}" type="presParOf" srcId="{67A46328-9F50-4E5B-A279-CA5282980619}" destId="{A6EFF1F9-070C-4F75-AEF2-175080E03D73}" srcOrd="0" destOrd="0" presId="urn:microsoft.com/office/officeart/2005/8/layout/lProcess3"/>
    <dgm:cxn modelId="{FEA95227-ADD9-4E43-BA35-4CC775F1E205}" type="presParOf" srcId="{F172F06A-EE67-438F-BC75-A8BED5B6F49A}" destId="{23C530EC-5FD0-496A-9C6C-FC684B2C6B86}" srcOrd="1" destOrd="0" presId="urn:microsoft.com/office/officeart/2005/8/layout/lProcess3"/>
    <dgm:cxn modelId="{29626D72-C4CC-4C52-B0CF-B80A61C66EA1}" type="presParOf" srcId="{F172F06A-EE67-438F-BC75-A8BED5B6F49A}" destId="{608ECB5D-C324-4BFB-9E73-FE1787ABE07B}" srcOrd="2" destOrd="0" presId="urn:microsoft.com/office/officeart/2005/8/layout/lProcess3"/>
    <dgm:cxn modelId="{6EA00D35-6A0F-4DCD-97D0-6284844C4981}" type="presParOf" srcId="{608ECB5D-C324-4BFB-9E73-FE1787ABE07B}" destId="{F90D0886-8325-40D6-9726-F788C42AAA44}" srcOrd="0" destOrd="0" presId="urn:microsoft.com/office/officeart/2005/8/layout/lProcess3"/>
  </dgm:cxnLst>
  <dgm:bg/>
  <dgm:whole/>
  <dgm:extLst>
    <a:ext uri="http://schemas.microsoft.com/office/drawing/2008/diagram">
      <dsp:dataModelExt xmlns:dsp="http://schemas.microsoft.com/office/drawing/2008/diagram" xmlns="" relId="rId2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54F00C0-7875-4964-8FCB-AB81F2FDA412}"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ru-RU"/>
        </a:p>
      </dgm:t>
    </dgm:pt>
    <dgm:pt modelId="{AE8B42A2-AB82-4B9D-8434-F56FB1DB36D2}" type="pres">
      <dgm:prSet presAssocID="{B54F00C0-7875-4964-8FCB-AB81F2FDA412}" presName="diagram" presStyleCnt="0">
        <dgm:presLayoutVars>
          <dgm:dir/>
          <dgm:resizeHandles val="exact"/>
        </dgm:presLayoutVars>
      </dgm:prSet>
      <dgm:spPr/>
      <dgm:t>
        <a:bodyPr/>
        <a:lstStyle/>
        <a:p>
          <a:endParaRPr lang="ru-RU"/>
        </a:p>
      </dgm:t>
    </dgm:pt>
  </dgm:ptLst>
  <dgm:cxnLst>
    <dgm:cxn modelId="{8228B17D-BFB2-4471-8AFC-9CEFAA9D246C}" type="presOf" srcId="{B54F00C0-7875-4964-8FCB-AB81F2FDA412}" destId="{AE8B42A2-AB82-4B9D-8434-F56FB1DB36D2}" srcOrd="0" destOrd="0" presId="urn:microsoft.com/office/officeart/2005/8/layout/default"/>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BD785E0-FE4F-474E-B084-CBF2EB3A8EC6}"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ru-RU"/>
        </a:p>
      </dgm:t>
    </dgm:pt>
    <dgm:pt modelId="{69DF384F-E4AA-4AF1-8090-4723F6C0220C}">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реализации продукции сельского хозяйства </a:t>
          </a:r>
        </a:p>
      </dgm:t>
    </dgm:pt>
    <dgm:pt modelId="{73226DAC-3FEB-4B14-9FFE-192A2C9DA38A}" type="parTrans" cxnId="{5076E6DD-70A2-4DA3-8B5A-92383B53BBCE}">
      <dgm:prSet/>
      <dgm:spPr/>
      <dgm:t>
        <a:bodyPr/>
        <a:lstStyle/>
        <a:p>
          <a:endParaRPr lang="ru-RU"/>
        </a:p>
      </dgm:t>
    </dgm:pt>
    <dgm:pt modelId="{B4BD078E-5564-4CFE-823E-0A72E7FCFEF4}" type="sibTrans" cxnId="{5076E6DD-70A2-4DA3-8B5A-92383B53BBCE}">
      <dgm:prSet/>
      <dgm:spPr/>
      <dgm:t>
        <a:bodyPr/>
        <a:lstStyle/>
        <a:p>
          <a:endParaRPr lang="ru-RU"/>
        </a:p>
      </dgm:t>
    </dgm:pt>
    <dgm:pt modelId="{4B64C2AD-8058-4485-A4A4-BBA2FE7F2AC7}">
      <dgm:prSet phldrT="[Текст]" custT="1"/>
      <dgm:spPr>
        <a:solidFill>
          <a:srgbClr val="CCECFF">
            <a:alpha val="89804"/>
          </a:srgbClr>
        </a:solidFill>
        <a:ln>
          <a:solidFill>
            <a:srgbClr val="0066FF">
              <a:alpha val="89804"/>
            </a:srgbClr>
          </a:solidFill>
        </a:ln>
      </dgm:spPr>
      <dgm:t>
        <a:bodyPr/>
        <a:lstStyle/>
        <a:p>
          <a:r>
            <a:rPr lang="ru-RU" sz="1600" dirty="0" smtClean="0">
              <a:solidFill>
                <a:srgbClr val="000099"/>
              </a:solidFill>
              <a:latin typeface="Book Antiqua" pitchFamily="18" charset="0"/>
            </a:rPr>
            <a:t>2 023,78   1 951,97    2 206,89    3 531,23    7 871,01</a:t>
          </a:r>
          <a:endParaRPr lang="ru-RU" sz="1600" dirty="0">
            <a:solidFill>
              <a:srgbClr val="000099"/>
            </a:solidFill>
            <a:latin typeface="Book Antiqua" pitchFamily="18" charset="0"/>
          </a:endParaRPr>
        </a:p>
      </dgm:t>
    </dgm:pt>
    <dgm:pt modelId="{F721BA96-9A21-4D9E-B1D6-92D47BE9CBE1}" type="parTrans" cxnId="{0B7C606E-0AFF-4503-BFB1-29725BBA93B8}">
      <dgm:prSet/>
      <dgm:spPr/>
      <dgm:t>
        <a:bodyPr/>
        <a:lstStyle/>
        <a:p>
          <a:endParaRPr lang="ru-RU"/>
        </a:p>
      </dgm:t>
    </dgm:pt>
    <dgm:pt modelId="{5834DBF4-D777-43C2-A550-8B328421FBA0}" type="sibTrans" cxnId="{0B7C606E-0AFF-4503-BFB1-29725BBA93B8}">
      <dgm:prSet/>
      <dgm:spPr/>
      <dgm:t>
        <a:bodyPr/>
        <a:lstStyle/>
        <a:p>
          <a:endParaRPr lang="ru-RU"/>
        </a:p>
      </dgm:t>
    </dgm:pt>
    <dgm:pt modelId="{50495281-AA76-4BBB-BAA8-9B73A25DE803}">
      <dgm:prSet phldrT="[Текст]"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промышленного производства, млн. руб.</a:t>
          </a:r>
          <a:endParaRPr lang="ru-RU" sz="1600" b="1" dirty="0">
            <a:effectLst>
              <a:outerShdw blurRad="38100" dist="38100" dir="2700000" algn="tl">
                <a:srgbClr val="000000">
                  <a:alpha val="43137"/>
                </a:srgbClr>
              </a:outerShdw>
            </a:effectLst>
            <a:latin typeface="Book Antiqua" pitchFamily="18" charset="0"/>
          </a:endParaRPr>
        </a:p>
      </dgm:t>
    </dgm:pt>
    <dgm:pt modelId="{6D41EE0D-A7F4-46B9-BD8B-8362FB73C971}" type="parTrans" cxnId="{9B5D816F-6F3E-4C2B-82D6-53CF609D79B3}">
      <dgm:prSet/>
      <dgm:spPr/>
      <dgm:t>
        <a:bodyPr/>
        <a:lstStyle/>
        <a:p>
          <a:endParaRPr lang="ru-RU"/>
        </a:p>
      </dgm:t>
    </dgm:pt>
    <dgm:pt modelId="{63513CB3-1CE3-4FF3-A0EC-43857060F01E}" type="sibTrans" cxnId="{9B5D816F-6F3E-4C2B-82D6-53CF609D79B3}">
      <dgm:prSet/>
      <dgm:spPr/>
      <dgm:t>
        <a:bodyPr/>
        <a:lstStyle/>
        <a:p>
          <a:endParaRPr lang="ru-RU"/>
        </a:p>
      </dgm:t>
    </dgm:pt>
    <dgm:pt modelId="{9AD0E474-0D4C-475B-A460-2235075C52D0}">
      <dgm:prSet phldrT="[Текст]"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343,7       350,0       374,82       394,53      416,51</a:t>
          </a:r>
        </a:p>
      </dgm:t>
    </dgm:pt>
    <dgm:pt modelId="{3C92AFE6-46B7-4382-8AEE-89D93DC7C081}" type="parTrans" cxnId="{C6161AA5-8056-4FA2-972F-1F1752644688}">
      <dgm:prSet/>
      <dgm:spPr/>
      <dgm:t>
        <a:bodyPr/>
        <a:lstStyle/>
        <a:p>
          <a:endParaRPr lang="ru-RU"/>
        </a:p>
      </dgm:t>
    </dgm:pt>
    <dgm:pt modelId="{A1DE7CC8-C602-4532-BE7D-78258C327618}" type="sibTrans" cxnId="{C6161AA5-8056-4FA2-972F-1F1752644688}">
      <dgm:prSet/>
      <dgm:spPr/>
      <dgm:t>
        <a:bodyPr/>
        <a:lstStyle/>
        <a:p>
          <a:endParaRPr lang="ru-RU"/>
        </a:p>
      </dgm:t>
    </dgm:pt>
    <dgm:pt modelId="{975A6FDE-21AC-4195-8587-D03307FB1088}">
      <dgm:prSet custT="1"/>
      <dgm:spPr>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розничной торговли, млн. руб.</a:t>
          </a:r>
        </a:p>
      </dgm:t>
    </dgm:pt>
    <dgm:pt modelId="{48C1E968-548F-4457-859E-1818BB6D3BE2}" type="parTrans" cxnId="{61F984DB-307C-4377-A918-AEE3AAF803ED}">
      <dgm:prSet/>
      <dgm:spPr/>
      <dgm:t>
        <a:bodyPr/>
        <a:lstStyle/>
        <a:p>
          <a:endParaRPr lang="ru-RU"/>
        </a:p>
      </dgm:t>
    </dgm:pt>
    <dgm:pt modelId="{83B93E76-A7B6-4303-98E3-1455FC5FC435}" type="sibTrans" cxnId="{61F984DB-307C-4377-A918-AEE3AAF803ED}">
      <dgm:prSet/>
      <dgm:spPr/>
      <dgm:t>
        <a:bodyPr/>
        <a:lstStyle/>
        <a:p>
          <a:endParaRPr lang="ru-RU"/>
        </a:p>
      </dgm:t>
    </dgm:pt>
    <dgm:pt modelId="{7CFFFDAF-56AE-47A6-B131-A9530155665C}">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платных услуг населению, млн. руб.</a:t>
          </a:r>
          <a:endParaRPr lang="ru-RU" sz="1600" b="1" dirty="0">
            <a:effectLst>
              <a:outerShdw blurRad="38100" dist="38100" dir="2700000" algn="tl">
                <a:srgbClr val="000000">
                  <a:alpha val="43137"/>
                </a:srgbClr>
              </a:outerShdw>
            </a:effectLst>
            <a:latin typeface="Book Antiqua" pitchFamily="18" charset="0"/>
          </a:endParaRPr>
        </a:p>
      </dgm:t>
    </dgm:pt>
    <dgm:pt modelId="{8B17C215-32CC-429E-9A41-795D950C860E}" type="parTrans" cxnId="{FA82EFF3-9458-48E5-A731-A565F2A739C5}">
      <dgm:prSet/>
      <dgm:spPr/>
      <dgm:t>
        <a:bodyPr/>
        <a:lstStyle/>
        <a:p>
          <a:endParaRPr lang="ru-RU"/>
        </a:p>
      </dgm:t>
    </dgm:pt>
    <dgm:pt modelId="{C66460AA-6E1F-45A5-B4FE-BE45670977C5}" type="sibTrans" cxnId="{FA82EFF3-9458-48E5-A731-A565F2A739C5}">
      <dgm:prSet/>
      <dgm:spPr/>
      <dgm:t>
        <a:bodyPr/>
        <a:lstStyle/>
        <a:p>
          <a:endParaRPr lang="ru-RU"/>
        </a:p>
      </dgm:t>
    </dgm:pt>
    <dgm:pt modelId="{52D522F1-F2A4-4A04-A7D0-63D1B8E18D24}">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Объем инвестиций в основной капитал, млн. руб.</a:t>
          </a:r>
          <a:endParaRPr lang="ru-RU" sz="1600" b="1" dirty="0">
            <a:effectLst>
              <a:outerShdw blurRad="38100" dist="38100" dir="2700000" algn="tl">
                <a:srgbClr val="000000">
                  <a:alpha val="43137"/>
                </a:srgbClr>
              </a:outerShdw>
            </a:effectLst>
            <a:latin typeface="Book Antiqua" pitchFamily="18" charset="0"/>
          </a:endParaRPr>
        </a:p>
      </dgm:t>
    </dgm:pt>
    <dgm:pt modelId="{2703BD60-034C-4320-9018-7505925ADEB3}" type="parTrans" cxnId="{E62E318A-53D2-458E-8286-C920D5A6EE00}">
      <dgm:prSet/>
      <dgm:spPr/>
      <dgm:t>
        <a:bodyPr/>
        <a:lstStyle/>
        <a:p>
          <a:endParaRPr lang="ru-RU"/>
        </a:p>
      </dgm:t>
    </dgm:pt>
    <dgm:pt modelId="{894B5879-1895-4B6C-B09B-00E6AE703B9A}" type="sibTrans" cxnId="{E62E318A-53D2-458E-8286-C920D5A6EE00}">
      <dgm:prSet/>
      <dgm:spPr/>
      <dgm:t>
        <a:bodyPr/>
        <a:lstStyle/>
        <a:p>
          <a:endParaRPr lang="ru-RU"/>
        </a:p>
      </dgm:t>
    </dgm:pt>
    <dgm:pt modelId="{18F084E8-22A6-4815-B8F5-C511D36F3FEC}">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Численность  населения (среднегодовая) , человек</a:t>
          </a:r>
          <a:endParaRPr lang="ru-RU" sz="1600" b="1" dirty="0">
            <a:effectLst>
              <a:outerShdw blurRad="38100" dist="38100" dir="2700000" algn="tl">
                <a:srgbClr val="000000">
                  <a:alpha val="43137"/>
                </a:srgbClr>
              </a:outerShdw>
            </a:effectLst>
            <a:latin typeface="Book Antiqua" pitchFamily="18" charset="0"/>
          </a:endParaRPr>
        </a:p>
      </dgm:t>
    </dgm:pt>
    <dgm:pt modelId="{3058CE21-9F5B-42AA-8354-9FF43FF0ABD8}" type="parTrans" cxnId="{E2BA61B5-729E-458A-B621-1EF2E47C2D27}">
      <dgm:prSet/>
      <dgm:spPr/>
      <dgm:t>
        <a:bodyPr/>
        <a:lstStyle/>
        <a:p>
          <a:endParaRPr lang="ru-RU"/>
        </a:p>
      </dgm:t>
    </dgm:pt>
    <dgm:pt modelId="{14E998FE-45B5-4D6A-88EE-8D4ADF47AA17}" type="sibTrans" cxnId="{E2BA61B5-729E-458A-B621-1EF2E47C2D27}">
      <dgm:prSet/>
      <dgm:spPr/>
      <dgm:t>
        <a:bodyPr/>
        <a:lstStyle/>
        <a:p>
          <a:endParaRPr lang="ru-RU"/>
        </a:p>
      </dgm:t>
    </dgm:pt>
    <dgm:pt modelId="{CE26621C-970C-4E81-857B-105CD0015899}">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Фонд заработной платы , млн. руб.</a:t>
          </a:r>
          <a:endParaRPr lang="ru-RU" sz="1600" b="1" dirty="0">
            <a:effectLst>
              <a:outerShdw blurRad="38100" dist="38100" dir="2700000" algn="tl">
                <a:srgbClr val="000000">
                  <a:alpha val="43137"/>
                </a:srgbClr>
              </a:outerShdw>
            </a:effectLst>
            <a:latin typeface="Book Antiqua" pitchFamily="18" charset="0"/>
          </a:endParaRPr>
        </a:p>
      </dgm:t>
    </dgm:pt>
    <dgm:pt modelId="{39AEF955-7C1D-4157-BCE9-755CED1F67F8}" type="parTrans" cxnId="{B68B59AB-1B65-4CF2-BD7D-1B9DE5B2CE23}">
      <dgm:prSet/>
      <dgm:spPr/>
      <dgm:t>
        <a:bodyPr/>
        <a:lstStyle/>
        <a:p>
          <a:endParaRPr lang="ru-RU"/>
        </a:p>
      </dgm:t>
    </dgm:pt>
    <dgm:pt modelId="{E08FBABB-FEB3-45B1-A377-4FCF14ED88AB}" type="sibTrans" cxnId="{B68B59AB-1B65-4CF2-BD7D-1B9DE5B2CE23}">
      <dgm:prSet/>
      <dgm:spPr/>
      <dgm:t>
        <a:bodyPr/>
        <a:lstStyle/>
        <a:p>
          <a:endParaRPr lang="ru-RU"/>
        </a:p>
      </dgm:t>
    </dgm:pt>
    <dgm:pt modelId="{F060CB44-B02F-4881-A509-6E74037DD076}">
      <dgm:prSet custT="1"/>
      <dgm:spPr>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dgm:spPr>
      <dgm:t>
        <a:bodyPr/>
        <a:lstStyle/>
        <a:p>
          <a:r>
            <a:rPr lang="ru-RU" sz="1600" b="1" dirty="0" smtClean="0">
              <a:effectLst>
                <a:outerShdw blurRad="38100" dist="38100" dir="2700000" algn="tl">
                  <a:srgbClr val="000000">
                    <a:alpha val="43137"/>
                  </a:srgbClr>
                </a:outerShdw>
              </a:effectLst>
              <a:latin typeface="Book Antiqua" pitchFamily="18" charset="0"/>
            </a:rPr>
            <a:t>Среднемесячная заработная плата, рублей</a:t>
          </a:r>
          <a:endParaRPr lang="ru-RU" sz="1600" b="1" dirty="0">
            <a:effectLst>
              <a:outerShdw blurRad="38100" dist="38100" dir="2700000" algn="tl">
                <a:srgbClr val="000000">
                  <a:alpha val="43137"/>
                </a:srgbClr>
              </a:outerShdw>
            </a:effectLst>
            <a:latin typeface="Book Antiqua" pitchFamily="18" charset="0"/>
          </a:endParaRPr>
        </a:p>
      </dgm:t>
    </dgm:pt>
    <dgm:pt modelId="{156FEEB0-A380-46FC-874C-BA6ADC993EA1}" type="parTrans" cxnId="{BC8EC7B9-4313-4431-9529-01BF685606F3}">
      <dgm:prSet/>
      <dgm:spPr/>
      <dgm:t>
        <a:bodyPr/>
        <a:lstStyle/>
        <a:p>
          <a:endParaRPr lang="ru-RU"/>
        </a:p>
      </dgm:t>
    </dgm:pt>
    <dgm:pt modelId="{C23803FC-1E9E-4F28-888C-862B35756897}" type="sibTrans" cxnId="{BC8EC7B9-4313-4431-9529-01BF685606F3}">
      <dgm:prSet/>
      <dgm:spPr/>
      <dgm:t>
        <a:bodyPr/>
        <a:lstStyle/>
        <a:p>
          <a:endParaRPr lang="ru-RU"/>
        </a:p>
      </dgm:t>
    </dgm:pt>
    <dgm:pt modelId="{7A8EA2D3-54C9-43C0-80B0-FEC9A7C5205D}">
      <dgm:prSet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69,22       72,06        75,32         78,65        82,21</a:t>
          </a:r>
        </a:p>
      </dgm:t>
    </dgm:pt>
    <dgm:pt modelId="{E2987096-E972-43E4-983B-0E0BC32FFC7C}" type="parTrans" cxnId="{7DE10033-F86B-4F74-AEA6-CFD44C3AA8BD}">
      <dgm:prSet/>
      <dgm:spPr/>
      <dgm:t>
        <a:bodyPr/>
        <a:lstStyle/>
        <a:p>
          <a:endParaRPr lang="ru-RU"/>
        </a:p>
      </dgm:t>
    </dgm:pt>
    <dgm:pt modelId="{5612D84F-E7B6-41CF-9CA0-17EFAA327FA3}" type="sibTrans" cxnId="{7DE10033-F86B-4F74-AEA6-CFD44C3AA8BD}">
      <dgm:prSet/>
      <dgm:spPr/>
      <dgm:t>
        <a:bodyPr/>
        <a:lstStyle/>
        <a:p>
          <a:endParaRPr lang="ru-RU"/>
        </a:p>
      </dgm:t>
    </dgm:pt>
    <dgm:pt modelId="{D4A7AFD5-CEAE-48AF-922F-7A7D35458CA7}">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36,10       38,00       41,10          42,36       44,31</a:t>
          </a:r>
        </a:p>
      </dgm:t>
    </dgm:pt>
    <dgm:pt modelId="{C59823AF-B458-4517-9F07-124254E07654}" type="parTrans" cxnId="{DAFC5F2C-281A-46C8-9072-8405A039F1AE}">
      <dgm:prSet/>
      <dgm:spPr/>
      <dgm:t>
        <a:bodyPr/>
        <a:lstStyle/>
        <a:p>
          <a:endParaRPr lang="ru-RU"/>
        </a:p>
      </dgm:t>
    </dgm:pt>
    <dgm:pt modelId="{CABF43DD-26C6-49D6-9359-0EDBB455A54F}" type="sibTrans" cxnId="{DAFC5F2C-281A-46C8-9072-8405A039F1AE}">
      <dgm:prSet/>
      <dgm:spPr/>
      <dgm:t>
        <a:bodyPr/>
        <a:lstStyle/>
        <a:p>
          <a:endParaRPr lang="ru-RU"/>
        </a:p>
      </dgm:t>
    </dgm:pt>
    <dgm:pt modelId="{7E7B3BBF-2C2F-4885-A468-3E50E1B41F14}">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1 948,21     830,42      1 497,9      1 509,18    112,5  </a:t>
          </a:r>
          <a:endParaRPr lang="ru-RU" sz="1600" dirty="0">
            <a:solidFill>
              <a:srgbClr val="000099"/>
            </a:solidFill>
            <a:latin typeface="Book Antiqua" pitchFamily="18" charset="0"/>
          </a:endParaRPr>
        </a:p>
      </dgm:t>
    </dgm:pt>
    <dgm:pt modelId="{C18A62AC-A374-48E6-ACFC-0DFE34D6C572}" type="parTrans" cxnId="{DDC4D090-9DED-4B23-8DE0-6E8535462A09}">
      <dgm:prSet/>
      <dgm:spPr/>
      <dgm:t>
        <a:bodyPr/>
        <a:lstStyle/>
        <a:p>
          <a:endParaRPr lang="ru-RU"/>
        </a:p>
      </dgm:t>
    </dgm:pt>
    <dgm:pt modelId="{9C6F6A2B-648F-4D01-9582-2C1713907E39}" type="sibTrans" cxnId="{DDC4D090-9DED-4B23-8DE0-6E8535462A09}">
      <dgm:prSet/>
      <dgm:spPr/>
      <dgm:t>
        <a:bodyPr/>
        <a:lstStyle/>
        <a:p>
          <a:endParaRPr lang="ru-RU"/>
        </a:p>
      </dgm:t>
    </dgm:pt>
    <dgm:pt modelId="{6925D895-48C9-4393-8DC7-4261248873FF}">
      <dgm:prSet custT="1"/>
      <dgm:spPr>
        <a:solidFill>
          <a:srgbClr val="CCECFF">
            <a:alpha val="90000"/>
          </a:srgbClr>
        </a:solidFill>
        <a:ln>
          <a:solidFill>
            <a:srgbClr val="0066FF">
              <a:alpha val="90000"/>
            </a:srgbClr>
          </a:solidFill>
        </a:ln>
      </dgm:spPr>
      <dgm:t>
        <a:bodyPr/>
        <a:lstStyle/>
        <a:p>
          <a:r>
            <a:rPr lang="ru-RU" sz="1600" dirty="0" smtClean="0">
              <a:solidFill>
                <a:srgbClr val="000099"/>
              </a:solidFill>
              <a:latin typeface="Book Antiqua" pitchFamily="18" charset="0"/>
            </a:rPr>
            <a:t>  9 589          9 485         9 389        9 303         9 224</a:t>
          </a:r>
          <a:endParaRPr lang="ru-RU" sz="1600" dirty="0">
            <a:solidFill>
              <a:srgbClr val="000099"/>
            </a:solidFill>
            <a:latin typeface="Book Antiqua" pitchFamily="18" charset="0"/>
          </a:endParaRPr>
        </a:p>
      </dgm:t>
    </dgm:pt>
    <dgm:pt modelId="{6E843644-95EF-4296-B3F9-1AC0F90B2469}" type="parTrans" cxnId="{C70C589E-97EA-4E5F-BDAE-C4DC8CFC1C48}">
      <dgm:prSet/>
      <dgm:spPr/>
      <dgm:t>
        <a:bodyPr/>
        <a:lstStyle/>
        <a:p>
          <a:endParaRPr lang="ru-RU"/>
        </a:p>
      </dgm:t>
    </dgm:pt>
    <dgm:pt modelId="{B36454C2-3965-463A-B2C4-50D14F202BD8}" type="sibTrans" cxnId="{C70C589E-97EA-4E5F-BDAE-C4DC8CFC1C48}">
      <dgm:prSet/>
      <dgm:spPr/>
      <dgm:t>
        <a:bodyPr/>
        <a:lstStyle/>
        <a:p>
          <a:endParaRPr lang="ru-RU"/>
        </a:p>
      </dgm:t>
    </dgm:pt>
    <dgm:pt modelId="{4127E947-7DA4-4418-8877-13892D5DB809}">
      <dgm:prSet custT="1"/>
      <dgm:spPr>
        <a:solidFill>
          <a:srgbClr val="CCECFF">
            <a:alpha val="90000"/>
          </a:srgbClr>
        </a:solidFill>
        <a:ln>
          <a:solidFill>
            <a:srgbClr val="0066FF">
              <a:alpha val="90000"/>
            </a:srgbClr>
          </a:solidFill>
        </a:ln>
      </dgm:spPr>
      <dgm:t>
        <a:bodyPr/>
        <a:lstStyle/>
        <a:p>
          <a:r>
            <a:rPr lang="ru-RU" sz="1600" dirty="0" smtClean="0"/>
            <a:t>  </a:t>
          </a:r>
          <a:r>
            <a:rPr lang="ru-RU" sz="1600" dirty="0" smtClean="0">
              <a:solidFill>
                <a:srgbClr val="000099"/>
              </a:solidFill>
              <a:latin typeface="Book Antiqua" pitchFamily="18" charset="0"/>
            </a:rPr>
            <a:t>706,81      657,7      671,86      687,6       708,26     </a:t>
          </a:r>
          <a:endParaRPr lang="ru-RU" sz="1600" dirty="0">
            <a:solidFill>
              <a:srgbClr val="000099"/>
            </a:solidFill>
            <a:latin typeface="Book Antiqua" pitchFamily="18" charset="0"/>
          </a:endParaRPr>
        </a:p>
      </dgm:t>
    </dgm:pt>
    <dgm:pt modelId="{022900C8-D84C-4D39-AA05-9E9854B314CF}" type="parTrans" cxnId="{849D48A5-ED7A-4C1E-AA4D-8D8C3BA1DDC4}">
      <dgm:prSet/>
      <dgm:spPr/>
      <dgm:t>
        <a:bodyPr/>
        <a:lstStyle/>
        <a:p>
          <a:endParaRPr lang="ru-RU"/>
        </a:p>
      </dgm:t>
    </dgm:pt>
    <dgm:pt modelId="{380E5F76-4380-4151-904E-4C9714A86D0E}" type="sibTrans" cxnId="{849D48A5-ED7A-4C1E-AA4D-8D8C3BA1DDC4}">
      <dgm:prSet/>
      <dgm:spPr/>
      <dgm:t>
        <a:bodyPr/>
        <a:lstStyle/>
        <a:p>
          <a:endParaRPr lang="ru-RU"/>
        </a:p>
      </dgm:t>
    </dgm:pt>
    <dgm:pt modelId="{1D812021-10A3-496B-B767-3A55278D18B6}">
      <dgm:prSet custT="1"/>
      <dgm:spPr>
        <a:solidFill>
          <a:srgbClr val="CCECFF">
            <a:alpha val="90000"/>
          </a:srgbClr>
        </a:solidFill>
        <a:ln>
          <a:solidFill>
            <a:srgbClr val="0066FF">
              <a:alpha val="90000"/>
            </a:srgbClr>
          </a:solidFill>
        </a:ln>
      </dgm:spPr>
      <dgm:t>
        <a:bodyPr/>
        <a:lstStyle/>
        <a:p>
          <a:r>
            <a:rPr lang="ru-RU" sz="1600" dirty="0" smtClean="0">
              <a:latin typeface="Book Antiqua" pitchFamily="18" charset="0"/>
            </a:rPr>
            <a:t> </a:t>
          </a:r>
          <a:r>
            <a:rPr lang="ru-RU" sz="1600" dirty="0" smtClean="0">
              <a:solidFill>
                <a:srgbClr val="000099"/>
              </a:solidFill>
              <a:latin typeface="Book Antiqua" pitchFamily="18" charset="0"/>
            </a:rPr>
            <a:t>28 276,0    28 756,0   29 332,0   30 065,0    30 967,0</a:t>
          </a:r>
          <a:endParaRPr lang="ru-RU" sz="1600" dirty="0">
            <a:solidFill>
              <a:srgbClr val="000099"/>
            </a:solidFill>
            <a:latin typeface="Book Antiqua" pitchFamily="18" charset="0"/>
          </a:endParaRPr>
        </a:p>
      </dgm:t>
    </dgm:pt>
    <dgm:pt modelId="{E385F123-725F-43B2-8EED-40112A56974A}" type="parTrans" cxnId="{975BBE66-4C77-4891-975A-226D1E719A8D}">
      <dgm:prSet/>
      <dgm:spPr/>
      <dgm:t>
        <a:bodyPr/>
        <a:lstStyle/>
        <a:p>
          <a:endParaRPr lang="ru-RU"/>
        </a:p>
      </dgm:t>
    </dgm:pt>
    <dgm:pt modelId="{8CE1C38B-3EEC-45FF-83EF-6CF440C86F16}" type="sibTrans" cxnId="{975BBE66-4C77-4891-975A-226D1E719A8D}">
      <dgm:prSet/>
      <dgm:spPr/>
      <dgm:t>
        <a:bodyPr/>
        <a:lstStyle/>
        <a:p>
          <a:endParaRPr lang="ru-RU"/>
        </a:p>
      </dgm:t>
    </dgm:pt>
    <dgm:pt modelId="{FA18C0BE-F997-4959-BF3E-5144D50E488E}" type="pres">
      <dgm:prSet presAssocID="{CBD785E0-FE4F-474E-B084-CBF2EB3A8EC6}" presName="Name0" presStyleCnt="0">
        <dgm:presLayoutVars>
          <dgm:dir/>
          <dgm:animLvl val="lvl"/>
          <dgm:resizeHandles/>
        </dgm:presLayoutVars>
      </dgm:prSet>
      <dgm:spPr/>
      <dgm:t>
        <a:bodyPr/>
        <a:lstStyle/>
        <a:p>
          <a:endParaRPr lang="ru-RU"/>
        </a:p>
      </dgm:t>
    </dgm:pt>
    <dgm:pt modelId="{55B79F77-A189-492C-B7BC-A35FD986B986}" type="pres">
      <dgm:prSet presAssocID="{69DF384F-E4AA-4AF1-8090-4723F6C0220C}" presName="linNode" presStyleCnt="0"/>
      <dgm:spPr/>
    </dgm:pt>
    <dgm:pt modelId="{03FBB181-99F4-4C38-ADB6-9BE4DC139BC6}" type="pres">
      <dgm:prSet presAssocID="{69DF384F-E4AA-4AF1-8090-4723F6C0220C}" presName="parentShp" presStyleLbl="node1" presStyleIdx="0" presStyleCnt="8" custScaleX="108838" custScaleY="107897" custLinFactY="17879" custLinFactNeighborX="-3" custLinFactNeighborY="100000">
        <dgm:presLayoutVars>
          <dgm:bulletEnabled val="1"/>
        </dgm:presLayoutVars>
      </dgm:prSet>
      <dgm:spPr/>
      <dgm:t>
        <a:bodyPr/>
        <a:lstStyle/>
        <a:p>
          <a:endParaRPr lang="ru-RU"/>
        </a:p>
      </dgm:t>
    </dgm:pt>
    <dgm:pt modelId="{2F15BBE4-9BF7-427B-95BC-091EAFC8FEE0}" type="pres">
      <dgm:prSet presAssocID="{69DF384F-E4AA-4AF1-8090-4723F6C0220C}" presName="childShp" presStyleLbl="bgAccFollowNode1" presStyleIdx="0" presStyleCnt="8">
        <dgm:presLayoutVars>
          <dgm:bulletEnabled val="1"/>
        </dgm:presLayoutVars>
      </dgm:prSet>
      <dgm:spPr/>
      <dgm:t>
        <a:bodyPr/>
        <a:lstStyle/>
        <a:p>
          <a:endParaRPr lang="ru-RU"/>
        </a:p>
      </dgm:t>
    </dgm:pt>
    <dgm:pt modelId="{20D11050-5BBB-418D-9D90-6A2858C9CF8A}" type="pres">
      <dgm:prSet presAssocID="{B4BD078E-5564-4CFE-823E-0A72E7FCFEF4}" presName="spacing" presStyleCnt="0"/>
      <dgm:spPr/>
    </dgm:pt>
    <dgm:pt modelId="{E7D20046-D1F3-487C-8201-35B6A6C80714}" type="pres">
      <dgm:prSet presAssocID="{50495281-AA76-4BBB-BAA8-9B73A25DE803}" presName="linNode" presStyleCnt="0"/>
      <dgm:spPr/>
    </dgm:pt>
    <dgm:pt modelId="{C10417B2-9554-4AFB-931E-555801F9657D}" type="pres">
      <dgm:prSet presAssocID="{50495281-AA76-4BBB-BAA8-9B73A25DE803}" presName="parentShp" presStyleLbl="node1" presStyleIdx="1" presStyleCnt="8" custScaleX="108326" custLinFactY="-10282" custLinFactNeighborX="-22940" custLinFactNeighborY="-100000">
        <dgm:presLayoutVars>
          <dgm:bulletEnabled val="1"/>
        </dgm:presLayoutVars>
      </dgm:prSet>
      <dgm:spPr/>
      <dgm:t>
        <a:bodyPr/>
        <a:lstStyle/>
        <a:p>
          <a:endParaRPr lang="ru-RU"/>
        </a:p>
      </dgm:t>
    </dgm:pt>
    <dgm:pt modelId="{908B6AFF-A230-4BA6-9AB8-AF7992F9C594}" type="pres">
      <dgm:prSet presAssocID="{50495281-AA76-4BBB-BAA8-9B73A25DE803}" presName="childShp" presStyleLbl="bgAccFollowNode1" presStyleIdx="1" presStyleCnt="8" custLinFactNeighborX="422" custLinFactNeighborY="-18">
        <dgm:presLayoutVars>
          <dgm:bulletEnabled val="1"/>
        </dgm:presLayoutVars>
      </dgm:prSet>
      <dgm:spPr/>
      <dgm:t>
        <a:bodyPr/>
        <a:lstStyle/>
        <a:p>
          <a:endParaRPr lang="ru-RU"/>
        </a:p>
      </dgm:t>
    </dgm:pt>
    <dgm:pt modelId="{34FE4745-50C3-4E90-91C8-E5596A70D19D}" type="pres">
      <dgm:prSet presAssocID="{63513CB3-1CE3-4FF3-A0EC-43857060F01E}" presName="spacing" presStyleCnt="0"/>
      <dgm:spPr/>
    </dgm:pt>
    <dgm:pt modelId="{2E0CB413-EE31-4C98-955D-3BDD0350D8C1}" type="pres">
      <dgm:prSet presAssocID="{975A6FDE-21AC-4195-8587-D03307FB1088}" presName="linNode" presStyleCnt="0"/>
      <dgm:spPr/>
    </dgm:pt>
    <dgm:pt modelId="{426AD58C-4758-4A76-A632-D85D8C2C0481}" type="pres">
      <dgm:prSet presAssocID="{975A6FDE-21AC-4195-8587-D03307FB1088}" presName="parentShp" presStyleLbl="node1" presStyleIdx="2" presStyleCnt="8" custScaleX="104386" custLinFactNeighborX="-2047" custLinFactNeighborY="7926">
        <dgm:presLayoutVars>
          <dgm:bulletEnabled val="1"/>
        </dgm:presLayoutVars>
      </dgm:prSet>
      <dgm:spPr/>
      <dgm:t>
        <a:bodyPr/>
        <a:lstStyle/>
        <a:p>
          <a:endParaRPr lang="ru-RU"/>
        </a:p>
      </dgm:t>
    </dgm:pt>
    <dgm:pt modelId="{6F6D69CD-3D9C-4132-8B43-5A2E10B3355D}" type="pres">
      <dgm:prSet presAssocID="{975A6FDE-21AC-4195-8587-D03307FB1088}" presName="childShp" presStyleLbl="bgAccFollowNode1" presStyleIdx="2" presStyleCnt="8" custScaleX="97076">
        <dgm:presLayoutVars>
          <dgm:bulletEnabled val="1"/>
        </dgm:presLayoutVars>
      </dgm:prSet>
      <dgm:spPr/>
      <dgm:t>
        <a:bodyPr/>
        <a:lstStyle/>
        <a:p>
          <a:endParaRPr lang="ru-RU"/>
        </a:p>
      </dgm:t>
    </dgm:pt>
    <dgm:pt modelId="{543AD9C6-65C0-48B8-BD14-171ECCB34E42}" type="pres">
      <dgm:prSet presAssocID="{83B93E76-A7B6-4303-98E3-1455FC5FC435}" presName="spacing" presStyleCnt="0"/>
      <dgm:spPr/>
    </dgm:pt>
    <dgm:pt modelId="{BF908035-AE19-4196-A4D9-D99F8594108B}" type="pres">
      <dgm:prSet presAssocID="{7CFFFDAF-56AE-47A6-B131-A9530155665C}" presName="linNode" presStyleCnt="0"/>
      <dgm:spPr/>
    </dgm:pt>
    <dgm:pt modelId="{8BD29FCE-1BF0-4971-AA15-7EE2FD950751}" type="pres">
      <dgm:prSet presAssocID="{7CFFFDAF-56AE-47A6-B131-A9530155665C}" presName="parentShp" presStyleLbl="node1" presStyleIdx="3" presStyleCnt="8" custScaleX="106140">
        <dgm:presLayoutVars>
          <dgm:bulletEnabled val="1"/>
        </dgm:presLayoutVars>
      </dgm:prSet>
      <dgm:spPr/>
      <dgm:t>
        <a:bodyPr/>
        <a:lstStyle/>
        <a:p>
          <a:endParaRPr lang="ru-RU"/>
        </a:p>
      </dgm:t>
    </dgm:pt>
    <dgm:pt modelId="{8955D0E5-ED7C-44E2-B219-ECE5D6A8FA78}" type="pres">
      <dgm:prSet presAssocID="{7CFFFDAF-56AE-47A6-B131-A9530155665C}" presName="childShp" presStyleLbl="bgAccFollowNode1" presStyleIdx="3" presStyleCnt="8">
        <dgm:presLayoutVars>
          <dgm:bulletEnabled val="1"/>
        </dgm:presLayoutVars>
      </dgm:prSet>
      <dgm:spPr/>
      <dgm:t>
        <a:bodyPr/>
        <a:lstStyle/>
        <a:p>
          <a:endParaRPr lang="ru-RU"/>
        </a:p>
      </dgm:t>
    </dgm:pt>
    <dgm:pt modelId="{687BF64D-42EF-4B52-B2F7-1FB49255C6AD}" type="pres">
      <dgm:prSet presAssocID="{C66460AA-6E1F-45A5-B4FE-BE45670977C5}" presName="spacing" presStyleCnt="0"/>
      <dgm:spPr/>
    </dgm:pt>
    <dgm:pt modelId="{532C7AA8-DECA-472A-A0E2-D2AE82707257}" type="pres">
      <dgm:prSet presAssocID="{52D522F1-F2A4-4A04-A7D0-63D1B8E18D24}" presName="linNode" presStyleCnt="0"/>
      <dgm:spPr/>
    </dgm:pt>
    <dgm:pt modelId="{47F22AA8-C287-4A4C-B255-28775BB11840}" type="pres">
      <dgm:prSet presAssocID="{52D522F1-F2A4-4A04-A7D0-63D1B8E18D24}" presName="parentShp" presStyleLbl="node1" presStyleIdx="4" presStyleCnt="8" custScaleX="106140">
        <dgm:presLayoutVars>
          <dgm:bulletEnabled val="1"/>
        </dgm:presLayoutVars>
      </dgm:prSet>
      <dgm:spPr/>
      <dgm:t>
        <a:bodyPr/>
        <a:lstStyle/>
        <a:p>
          <a:endParaRPr lang="ru-RU"/>
        </a:p>
      </dgm:t>
    </dgm:pt>
    <dgm:pt modelId="{A1B5F517-B891-43B5-B441-590EE1D0E32F}" type="pres">
      <dgm:prSet presAssocID="{52D522F1-F2A4-4A04-A7D0-63D1B8E18D24}" presName="childShp" presStyleLbl="bgAccFollowNode1" presStyleIdx="4" presStyleCnt="8">
        <dgm:presLayoutVars>
          <dgm:bulletEnabled val="1"/>
        </dgm:presLayoutVars>
      </dgm:prSet>
      <dgm:spPr/>
      <dgm:t>
        <a:bodyPr/>
        <a:lstStyle/>
        <a:p>
          <a:endParaRPr lang="ru-RU"/>
        </a:p>
      </dgm:t>
    </dgm:pt>
    <dgm:pt modelId="{64EC9C6A-D3D7-45F6-8F25-362E7797606C}" type="pres">
      <dgm:prSet presAssocID="{894B5879-1895-4B6C-B09B-00E6AE703B9A}" presName="spacing" presStyleCnt="0"/>
      <dgm:spPr/>
    </dgm:pt>
    <dgm:pt modelId="{389948F4-5BE0-4D75-B3E8-34BCB22753FC}" type="pres">
      <dgm:prSet presAssocID="{18F084E8-22A6-4815-B8F5-C511D36F3FEC}" presName="linNode" presStyleCnt="0"/>
      <dgm:spPr/>
    </dgm:pt>
    <dgm:pt modelId="{0C1FC446-2410-44F5-B73F-A4BA8F78379E}" type="pres">
      <dgm:prSet presAssocID="{18F084E8-22A6-4815-B8F5-C511D36F3FEC}" presName="parentShp" presStyleLbl="node1" presStyleIdx="5" presStyleCnt="8" custScaleX="106140">
        <dgm:presLayoutVars>
          <dgm:bulletEnabled val="1"/>
        </dgm:presLayoutVars>
      </dgm:prSet>
      <dgm:spPr/>
      <dgm:t>
        <a:bodyPr/>
        <a:lstStyle/>
        <a:p>
          <a:endParaRPr lang="ru-RU"/>
        </a:p>
      </dgm:t>
    </dgm:pt>
    <dgm:pt modelId="{B4C3AF95-6777-410C-A905-9D9F34A1267A}" type="pres">
      <dgm:prSet presAssocID="{18F084E8-22A6-4815-B8F5-C511D36F3FEC}" presName="childShp" presStyleLbl="bgAccFollowNode1" presStyleIdx="5" presStyleCnt="8">
        <dgm:presLayoutVars>
          <dgm:bulletEnabled val="1"/>
        </dgm:presLayoutVars>
      </dgm:prSet>
      <dgm:spPr/>
      <dgm:t>
        <a:bodyPr/>
        <a:lstStyle/>
        <a:p>
          <a:endParaRPr lang="ru-RU"/>
        </a:p>
      </dgm:t>
    </dgm:pt>
    <dgm:pt modelId="{63D13421-1E6E-4C62-BCB7-D8D1C9D34389}" type="pres">
      <dgm:prSet presAssocID="{14E998FE-45B5-4D6A-88EE-8D4ADF47AA17}" presName="spacing" presStyleCnt="0"/>
      <dgm:spPr/>
    </dgm:pt>
    <dgm:pt modelId="{40FAD291-74C4-4454-A7C2-8578FDE5F890}" type="pres">
      <dgm:prSet presAssocID="{CE26621C-970C-4E81-857B-105CD0015899}" presName="linNode" presStyleCnt="0"/>
      <dgm:spPr/>
    </dgm:pt>
    <dgm:pt modelId="{C2B32D2A-B93D-451C-80A9-0C4B4B6629D8}" type="pres">
      <dgm:prSet presAssocID="{CE26621C-970C-4E81-857B-105CD0015899}" presName="parentShp" presStyleLbl="node1" presStyleIdx="6" presStyleCnt="8" custScaleX="106140">
        <dgm:presLayoutVars>
          <dgm:bulletEnabled val="1"/>
        </dgm:presLayoutVars>
      </dgm:prSet>
      <dgm:spPr/>
      <dgm:t>
        <a:bodyPr/>
        <a:lstStyle/>
        <a:p>
          <a:endParaRPr lang="ru-RU"/>
        </a:p>
      </dgm:t>
    </dgm:pt>
    <dgm:pt modelId="{CA751718-927B-4344-BBC2-48E3C48F6EFD}" type="pres">
      <dgm:prSet presAssocID="{CE26621C-970C-4E81-857B-105CD0015899}" presName="childShp" presStyleLbl="bgAccFollowNode1" presStyleIdx="6" presStyleCnt="8">
        <dgm:presLayoutVars>
          <dgm:bulletEnabled val="1"/>
        </dgm:presLayoutVars>
      </dgm:prSet>
      <dgm:spPr/>
      <dgm:t>
        <a:bodyPr/>
        <a:lstStyle/>
        <a:p>
          <a:endParaRPr lang="ru-RU"/>
        </a:p>
      </dgm:t>
    </dgm:pt>
    <dgm:pt modelId="{9D1B3DC8-352C-46A4-BCC3-F1DC1F7F94DB}" type="pres">
      <dgm:prSet presAssocID="{E08FBABB-FEB3-45B1-A377-4FCF14ED88AB}" presName="spacing" presStyleCnt="0"/>
      <dgm:spPr/>
    </dgm:pt>
    <dgm:pt modelId="{456026E0-018D-4151-9663-528CE941C3CA}" type="pres">
      <dgm:prSet presAssocID="{F060CB44-B02F-4881-A509-6E74037DD076}" presName="linNode" presStyleCnt="0"/>
      <dgm:spPr/>
    </dgm:pt>
    <dgm:pt modelId="{842ABAB0-A391-425B-8AFA-9FD815F509ED}" type="pres">
      <dgm:prSet presAssocID="{F060CB44-B02F-4881-A509-6E74037DD076}" presName="parentShp" presStyleLbl="node1" presStyleIdx="7" presStyleCnt="8" custScaleX="106140">
        <dgm:presLayoutVars>
          <dgm:bulletEnabled val="1"/>
        </dgm:presLayoutVars>
      </dgm:prSet>
      <dgm:spPr/>
      <dgm:t>
        <a:bodyPr/>
        <a:lstStyle/>
        <a:p>
          <a:endParaRPr lang="ru-RU"/>
        </a:p>
      </dgm:t>
    </dgm:pt>
    <dgm:pt modelId="{5A2A80F9-9627-4211-A16B-CFC2C54A2E9C}" type="pres">
      <dgm:prSet presAssocID="{F060CB44-B02F-4881-A509-6E74037DD076}" presName="childShp" presStyleLbl="bgAccFollowNode1" presStyleIdx="7" presStyleCnt="8">
        <dgm:presLayoutVars>
          <dgm:bulletEnabled val="1"/>
        </dgm:presLayoutVars>
      </dgm:prSet>
      <dgm:spPr/>
      <dgm:t>
        <a:bodyPr/>
        <a:lstStyle/>
        <a:p>
          <a:endParaRPr lang="ru-RU"/>
        </a:p>
      </dgm:t>
    </dgm:pt>
  </dgm:ptLst>
  <dgm:cxnLst>
    <dgm:cxn modelId="{1A313FCB-9CA8-441F-BEB4-1F33AF9DE663}" type="presOf" srcId="{1D812021-10A3-496B-B767-3A55278D18B6}" destId="{5A2A80F9-9627-4211-A16B-CFC2C54A2E9C}" srcOrd="0" destOrd="0" presId="urn:microsoft.com/office/officeart/2005/8/layout/vList6"/>
    <dgm:cxn modelId="{3C3A98A6-38AE-4A14-8700-193DD3E3C26D}" type="presOf" srcId="{50495281-AA76-4BBB-BAA8-9B73A25DE803}" destId="{C10417B2-9554-4AFB-931E-555801F9657D}" srcOrd="0" destOrd="0" presId="urn:microsoft.com/office/officeart/2005/8/layout/vList6"/>
    <dgm:cxn modelId="{975BBE66-4C77-4891-975A-226D1E719A8D}" srcId="{F060CB44-B02F-4881-A509-6E74037DD076}" destId="{1D812021-10A3-496B-B767-3A55278D18B6}" srcOrd="0" destOrd="0" parTransId="{E385F123-725F-43B2-8EED-40112A56974A}" sibTransId="{8CE1C38B-3EEC-45FF-83EF-6CF440C86F16}"/>
    <dgm:cxn modelId="{5076E6DD-70A2-4DA3-8B5A-92383B53BBCE}" srcId="{CBD785E0-FE4F-474E-B084-CBF2EB3A8EC6}" destId="{69DF384F-E4AA-4AF1-8090-4723F6C0220C}" srcOrd="0" destOrd="0" parTransId="{73226DAC-3FEB-4B14-9FFE-192A2C9DA38A}" sibTransId="{B4BD078E-5564-4CFE-823E-0A72E7FCFEF4}"/>
    <dgm:cxn modelId="{61F984DB-307C-4377-A918-AEE3AAF803ED}" srcId="{CBD785E0-FE4F-474E-B084-CBF2EB3A8EC6}" destId="{975A6FDE-21AC-4195-8587-D03307FB1088}" srcOrd="2" destOrd="0" parTransId="{48C1E968-548F-4457-859E-1818BB6D3BE2}" sibTransId="{83B93E76-A7B6-4303-98E3-1455FC5FC435}"/>
    <dgm:cxn modelId="{0B7C606E-0AFF-4503-BFB1-29725BBA93B8}" srcId="{69DF384F-E4AA-4AF1-8090-4723F6C0220C}" destId="{4B64C2AD-8058-4485-A4A4-BBA2FE7F2AC7}" srcOrd="0" destOrd="0" parTransId="{F721BA96-9A21-4D9E-B1D6-92D47BE9CBE1}" sibTransId="{5834DBF4-D777-43C2-A550-8B328421FBA0}"/>
    <dgm:cxn modelId="{FA82EFF3-9458-48E5-A731-A565F2A739C5}" srcId="{CBD785E0-FE4F-474E-B084-CBF2EB3A8EC6}" destId="{7CFFFDAF-56AE-47A6-B131-A9530155665C}" srcOrd="3" destOrd="0" parTransId="{8B17C215-32CC-429E-9A41-795D950C860E}" sibTransId="{C66460AA-6E1F-45A5-B4FE-BE45670977C5}"/>
    <dgm:cxn modelId="{DAFC5F2C-281A-46C8-9072-8405A039F1AE}" srcId="{7CFFFDAF-56AE-47A6-B131-A9530155665C}" destId="{D4A7AFD5-CEAE-48AF-922F-7A7D35458CA7}" srcOrd="0" destOrd="0" parTransId="{C59823AF-B458-4517-9F07-124254E07654}" sibTransId="{CABF43DD-26C6-49D6-9359-0EDBB455A54F}"/>
    <dgm:cxn modelId="{DDC4D090-9DED-4B23-8DE0-6E8535462A09}" srcId="{52D522F1-F2A4-4A04-A7D0-63D1B8E18D24}" destId="{7E7B3BBF-2C2F-4885-A468-3E50E1B41F14}" srcOrd="0" destOrd="0" parTransId="{C18A62AC-A374-48E6-ACFC-0DFE34D6C572}" sibTransId="{9C6F6A2B-648F-4D01-9582-2C1713907E39}"/>
    <dgm:cxn modelId="{294F8EC2-194D-49BE-8FF7-3EC11A800F75}" type="presOf" srcId="{52D522F1-F2A4-4A04-A7D0-63D1B8E18D24}" destId="{47F22AA8-C287-4A4C-B255-28775BB11840}" srcOrd="0" destOrd="0" presId="urn:microsoft.com/office/officeart/2005/8/layout/vList6"/>
    <dgm:cxn modelId="{531EF692-4806-4EA6-9745-7683B6817F9C}" type="presOf" srcId="{CBD785E0-FE4F-474E-B084-CBF2EB3A8EC6}" destId="{FA18C0BE-F997-4959-BF3E-5144D50E488E}" srcOrd="0" destOrd="0" presId="urn:microsoft.com/office/officeart/2005/8/layout/vList6"/>
    <dgm:cxn modelId="{AB28232B-9304-4759-B4D6-83B944F225B7}" type="presOf" srcId="{F060CB44-B02F-4881-A509-6E74037DD076}" destId="{842ABAB0-A391-425B-8AFA-9FD815F509ED}" srcOrd="0" destOrd="0" presId="urn:microsoft.com/office/officeart/2005/8/layout/vList6"/>
    <dgm:cxn modelId="{849D48A5-ED7A-4C1E-AA4D-8D8C3BA1DDC4}" srcId="{CE26621C-970C-4E81-857B-105CD0015899}" destId="{4127E947-7DA4-4418-8877-13892D5DB809}" srcOrd="0" destOrd="0" parTransId="{022900C8-D84C-4D39-AA05-9E9854B314CF}" sibTransId="{380E5F76-4380-4151-904E-4C9714A86D0E}"/>
    <dgm:cxn modelId="{1C83B87C-788D-426D-9DF9-DE36544DE417}" type="presOf" srcId="{18F084E8-22A6-4815-B8F5-C511D36F3FEC}" destId="{0C1FC446-2410-44F5-B73F-A4BA8F78379E}" srcOrd="0" destOrd="0" presId="urn:microsoft.com/office/officeart/2005/8/layout/vList6"/>
    <dgm:cxn modelId="{F1E79F6C-215C-4721-8E91-C4137E382BD2}" type="presOf" srcId="{D4A7AFD5-CEAE-48AF-922F-7A7D35458CA7}" destId="{8955D0E5-ED7C-44E2-B219-ECE5D6A8FA78}" srcOrd="0" destOrd="0" presId="urn:microsoft.com/office/officeart/2005/8/layout/vList6"/>
    <dgm:cxn modelId="{EA20262F-7744-4841-8CA0-B231C039BB1A}" type="presOf" srcId="{6925D895-48C9-4393-8DC7-4261248873FF}" destId="{B4C3AF95-6777-410C-A905-9D9F34A1267A}" srcOrd="0" destOrd="0" presId="urn:microsoft.com/office/officeart/2005/8/layout/vList6"/>
    <dgm:cxn modelId="{B68B59AB-1B65-4CF2-BD7D-1B9DE5B2CE23}" srcId="{CBD785E0-FE4F-474E-B084-CBF2EB3A8EC6}" destId="{CE26621C-970C-4E81-857B-105CD0015899}" srcOrd="6" destOrd="0" parTransId="{39AEF955-7C1D-4157-BCE9-755CED1F67F8}" sibTransId="{E08FBABB-FEB3-45B1-A377-4FCF14ED88AB}"/>
    <dgm:cxn modelId="{676C3173-5D69-4434-AACF-37F01DFA392E}" type="presOf" srcId="{7A8EA2D3-54C9-43C0-80B0-FEC9A7C5205D}" destId="{6F6D69CD-3D9C-4132-8B43-5A2E10B3355D}" srcOrd="0" destOrd="0" presId="urn:microsoft.com/office/officeart/2005/8/layout/vList6"/>
    <dgm:cxn modelId="{E2BA61B5-729E-458A-B621-1EF2E47C2D27}" srcId="{CBD785E0-FE4F-474E-B084-CBF2EB3A8EC6}" destId="{18F084E8-22A6-4815-B8F5-C511D36F3FEC}" srcOrd="5" destOrd="0" parTransId="{3058CE21-9F5B-42AA-8354-9FF43FF0ABD8}" sibTransId="{14E998FE-45B5-4D6A-88EE-8D4ADF47AA17}"/>
    <dgm:cxn modelId="{C311CE46-7778-4CB4-8753-52A5409B3307}" type="presOf" srcId="{69DF384F-E4AA-4AF1-8090-4723F6C0220C}" destId="{03FBB181-99F4-4C38-ADB6-9BE4DC139BC6}" srcOrd="0" destOrd="0" presId="urn:microsoft.com/office/officeart/2005/8/layout/vList6"/>
    <dgm:cxn modelId="{762EDE97-273B-4A85-AF50-35EBDC086BBE}" type="presOf" srcId="{9AD0E474-0D4C-475B-A460-2235075C52D0}" destId="{908B6AFF-A230-4BA6-9AB8-AF7992F9C594}" srcOrd="0" destOrd="0" presId="urn:microsoft.com/office/officeart/2005/8/layout/vList6"/>
    <dgm:cxn modelId="{C9C99722-5D88-4E05-806B-CF08B970F60F}" type="presOf" srcId="{4B64C2AD-8058-4485-A4A4-BBA2FE7F2AC7}" destId="{2F15BBE4-9BF7-427B-95BC-091EAFC8FEE0}" srcOrd="0" destOrd="0" presId="urn:microsoft.com/office/officeart/2005/8/layout/vList6"/>
    <dgm:cxn modelId="{0C3F0AC2-F3E2-40E8-9BD5-B03373E49F98}" type="presOf" srcId="{7CFFFDAF-56AE-47A6-B131-A9530155665C}" destId="{8BD29FCE-1BF0-4971-AA15-7EE2FD950751}" srcOrd="0" destOrd="0" presId="urn:microsoft.com/office/officeart/2005/8/layout/vList6"/>
    <dgm:cxn modelId="{7DE10033-F86B-4F74-AEA6-CFD44C3AA8BD}" srcId="{975A6FDE-21AC-4195-8587-D03307FB1088}" destId="{7A8EA2D3-54C9-43C0-80B0-FEC9A7C5205D}" srcOrd="0" destOrd="0" parTransId="{E2987096-E972-43E4-983B-0E0BC32FFC7C}" sibTransId="{5612D84F-E7B6-41CF-9CA0-17EFAA327FA3}"/>
    <dgm:cxn modelId="{C70C589E-97EA-4E5F-BDAE-C4DC8CFC1C48}" srcId="{18F084E8-22A6-4815-B8F5-C511D36F3FEC}" destId="{6925D895-48C9-4393-8DC7-4261248873FF}" srcOrd="0" destOrd="0" parTransId="{6E843644-95EF-4296-B3F9-1AC0F90B2469}" sibTransId="{B36454C2-3965-463A-B2C4-50D14F202BD8}"/>
    <dgm:cxn modelId="{41F9A09B-FD77-4ADE-90E1-668B2542AE9E}" type="presOf" srcId="{975A6FDE-21AC-4195-8587-D03307FB1088}" destId="{426AD58C-4758-4A76-A632-D85D8C2C0481}" srcOrd="0" destOrd="0" presId="urn:microsoft.com/office/officeart/2005/8/layout/vList6"/>
    <dgm:cxn modelId="{BC8EC7B9-4313-4431-9529-01BF685606F3}" srcId="{CBD785E0-FE4F-474E-B084-CBF2EB3A8EC6}" destId="{F060CB44-B02F-4881-A509-6E74037DD076}" srcOrd="7" destOrd="0" parTransId="{156FEEB0-A380-46FC-874C-BA6ADC993EA1}" sibTransId="{C23803FC-1E9E-4F28-888C-862B35756897}"/>
    <dgm:cxn modelId="{C6161AA5-8056-4FA2-972F-1F1752644688}" srcId="{50495281-AA76-4BBB-BAA8-9B73A25DE803}" destId="{9AD0E474-0D4C-475B-A460-2235075C52D0}" srcOrd="0" destOrd="0" parTransId="{3C92AFE6-46B7-4382-8AEE-89D93DC7C081}" sibTransId="{A1DE7CC8-C602-4532-BE7D-78258C327618}"/>
    <dgm:cxn modelId="{DA22EB7A-4FA8-4663-9BD7-43AAA716DDF5}" type="presOf" srcId="{7E7B3BBF-2C2F-4885-A468-3E50E1B41F14}" destId="{A1B5F517-B891-43B5-B441-590EE1D0E32F}" srcOrd="0" destOrd="0" presId="urn:microsoft.com/office/officeart/2005/8/layout/vList6"/>
    <dgm:cxn modelId="{BFE029FF-C008-49CF-913A-3199E7C3E892}" type="presOf" srcId="{CE26621C-970C-4E81-857B-105CD0015899}" destId="{C2B32D2A-B93D-451C-80A9-0C4B4B6629D8}" srcOrd="0" destOrd="0" presId="urn:microsoft.com/office/officeart/2005/8/layout/vList6"/>
    <dgm:cxn modelId="{FC1C79C1-412D-4529-983E-29D8933DB813}" type="presOf" srcId="{4127E947-7DA4-4418-8877-13892D5DB809}" destId="{CA751718-927B-4344-BBC2-48E3C48F6EFD}" srcOrd="0" destOrd="0" presId="urn:microsoft.com/office/officeart/2005/8/layout/vList6"/>
    <dgm:cxn modelId="{9B5D816F-6F3E-4C2B-82D6-53CF609D79B3}" srcId="{CBD785E0-FE4F-474E-B084-CBF2EB3A8EC6}" destId="{50495281-AA76-4BBB-BAA8-9B73A25DE803}" srcOrd="1" destOrd="0" parTransId="{6D41EE0D-A7F4-46B9-BD8B-8362FB73C971}" sibTransId="{63513CB3-1CE3-4FF3-A0EC-43857060F01E}"/>
    <dgm:cxn modelId="{E62E318A-53D2-458E-8286-C920D5A6EE00}" srcId="{CBD785E0-FE4F-474E-B084-CBF2EB3A8EC6}" destId="{52D522F1-F2A4-4A04-A7D0-63D1B8E18D24}" srcOrd="4" destOrd="0" parTransId="{2703BD60-034C-4320-9018-7505925ADEB3}" sibTransId="{894B5879-1895-4B6C-B09B-00E6AE703B9A}"/>
    <dgm:cxn modelId="{ABD51CF1-ACFB-4677-9125-D5ED696FC98F}" type="presParOf" srcId="{FA18C0BE-F997-4959-BF3E-5144D50E488E}" destId="{55B79F77-A189-492C-B7BC-A35FD986B986}" srcOrd="0" destOrd="0" presId="urn:microsoft.com/office/officeart/2005/8/layout/vList6"/>
    <dgm:cxn modelId="{97C92F33-7FDA-495E-85E3-546561828C74}" type="presParOf" srcId="{55B79F77-A189-492C-B7BC-A35FD986B986}" destId="{03FBB181-99F4-4C38-ADB6-9BE4DC139BC6}" srcOrd="0" destOrd="0" presId="urn:microsoft.com/office/officeart/2005/8/layout/vList6"/>
    <dgm:cxn modelId="{E3EA2321-0625-4383-AF0A-4AAD5F009A8E}" type="presParOf" srcId="{55B79F77-A189-492C-B7BC-A35FD986B986}" destId="{2F15BBE4-9BF7-427B-95BC-091EAFC8FEE0}" srcOrd="1" destOrd="0" presId="urn:microsoft.com/office/officeart/2005/8/layout/vList6"/>
    <dgm:cxn modelId="{C617C808-EDC7-452A-BF8C-E5AFD8B239FA}" type="presParOf" srcId="{FA18C0BE-F997-4959-BF3E-5144D50E488E}" destId="{20D11050-5BBB-418D-9D90-6A2858C9CF8A}" srcOrd="1" destOrd="0" presId="urn:microsoft.com/office/officeart/2005/8/layout/vList6"/>
    <dgm:cxn modelId="{045F0FC8-FC74-4014-B071-EF3210ACFFC6}" type="presParOf" srcId="{FA18C0BE-F997-4959-BF3E-5144D50E488E}" destId="{E7D20046-D1F3-487C-8201-35B6A6C80714}" srcOrd="2" destOrd="0" presId="urn:microsoft.com/office/officeart/2005/8/layout/vList6"/>
    <dgm:cxn modelId="{C9DD0289-AEA7-4843-8BEB-E4C340D8C90D}" type="presParOf" srcId="{E7D20046-D1F3-487C-8201-35B6A6C80714}" destId="{C10417B2-9554-4AFB-931E-555801F9657D}" srcOrd="0" destOrd="0" presId="urn:microsoft.com/office/officeart/2005/8/layout/vList6"/>
    <dgm:cxn modelId="{7D6E19D9-4A6F-4066-9CBE-48A25E87F272}" type="presParOf" srcId="{E7D20046-D1F3-487C-8201-35B6A6C80714}" destId="{908B6AFF-A230-4BA6-9AB8-AF7992F9C594}" srcOrd="1" destOrd="0" presId="urn:microsoft.com/office/officeart/2005/8/layout/vList6"/>
    <dgm:cxn modelId="{9D31CEE2-45B5-4384-B48B-03E415471854}" type="presParOf" srcId="{FA18C0BE-F997-4959-BF3E-5144D50E488E}" destId="{34FE4745-50C3-4E90-91C8-E5596A70D19D}" srcOrd="3" destOrd="0" presId="urn:microsoft.com/office/officeart/2005/8/layout/vList6"/>
    <dgm:cxn modelId="{5D3F5F59-EA46-4500-8238-1EAD79880D0B}" type="presParOf" srcId="{FA18C0BE-F997-4959-BF3E-5144D50E488E}" destId="{2E0CB413-EE31-4C98-955D-3BDD0350D8C1}" srcOrd="4" destOrd="0" presId="urn:microsoft.com/office/officeart/2005/8/layout/vList6"/>
    <dgm:cxn modelId="{933EEC1E-7C8E-4B1E-9236-8B0A0DF8B69D}" type="presParOf" srcId="{2E0CB413-EE31-4C98-955D-3BDD0350D8C1}" destId="{426AD58C-4758-4A76-A632-D85D8C2C0481}" srcOrd="0" destOrd="0" presId="urn:microsoft.com/office/officeart/2005/8/layout/vList6"/>
    <dgm:cxn modelId="{41075540-905F-442E-94EE-78F63758EC5D}" type="presParOf" srcId="{2E0CB413-EE31-4C98-955D-3BDD0350D8C1}" destId="{6F6D69CD-3D9C-4132-8B43-5A2E10B3355D}" srcOrd="1" destOrd="0" presId="urn:microsoft.com/office/officeart/2005/8/layout/vList6"/>
    <dgm:cxn modelId="{FB01F6A7-1792-4351-A3D4-B50426AC5FFA}" type="presParOf" srcId="{FA18C0BE-F997-4959-BF3E-5144D50E488E}" destId="{543AD9C6-65C0-48B8-BD14-171ECCB34E42}" srcOrd="5" destOrd="0" presId="urn:microsoft.com/office/officeart/2005/8/layout/vList6"/>
    <dgm:cxn modelId="{4C09EAE9-BEA5-43D6-B02F-B0D7F10371A4}" type="presParOf" srcId="{FA18C0BE-F997-4959-BF3E-5144D50E488E}" destId="{BF908035-AE19-4196-A4D9-D99F8594108B}" srcOrd="6" destOrd="0" presId="urn:microsoft.com/office/officeart/2005/8/layout/vList6"/>
    <dgm:cxn modelId="{928CBDA6-7AB5-41FE-A698-BF88D474560C}" type="presParOf" srcId="{BF908035-AE19-4196-A4D9-D99F8594108B}" destId="{8BD29FCE-1BF0-4971-AA15-7EE2FD950751}" srcOrd="0" destOrd="0" presId="urn:microsoft.com/office/officeart/2005/8/layout/vList6"/>
    <dgm:cxn modelId="{99DEAB5A-331F-4AEA-B3CD-DF741E137A40}" type="presParOf" srcId="{BF908035-AE19-4196-A4D9-D99F8594108B}" destId="{8955D0E5-ED7C-44E2-B219-ECE5D6A8FA78}" srcOrd="1" destOrd="0" presId="urn:microsoft.com/office/officeart/2005/8/layout/vList6"/>
    <dgm:cxn modelId="{7C6CA873-4C74-4594-8D08-C890D4DF663B}" type="presParOf" srcId="{FA18C0BE-F997-4959-BF3E-5144D50E488E}" destId="{687BF64D-42EF-4B52-B2F7-1FB49255C6AD}" srcOrd="7" destOrd="0" presId="urn:microsoft.com/office/officeart/2005/8/layout/vList6"/>
    <dgm:cxn modelId="{ABF9E858-DA78-4CC4-810F-02A913AD4801}" type="presParOf" srcId="{FA18C0BE-F997-4959-BF3E-5144D50E488E}" destId="{532C7AA8-DECA-472A-A0E2-D2AE82707257}" srcOrd="8" destOrd="0" presId="urn:microsoft.com/office/officeart/2005/8/layout/vList6"/>
    <dgm:cxn modelId="{9C16846E-C753-4569-B97A-FF00496A3E1F}" type="presParOf" srcId="{532C7AA8-DECA-472A-A0E2-D2AE82707257}" destId="{47F22AA8-C287-4A4C-B255-28775BB11840}" srcOrd="0" destOrd="0" presId="urn:microsoft.com/office/officeart/2005/8/layout/vList6"/>
    <dgm:cxn modelId="{A480A9D4-F5B3-48E8-8B22-FD33C82723F7}" type="presParOf" srcId="{532C7AA8-DECA-472A-A0E2-D2AE82707257}" destId="{A1B5F517-B891-43B5-B441-590EE1D0E32F}" srcOrd="1" destOrd="0" presId="urn:microsoft.com/office/officeart/2005/8/layout/vList6"/>
    <dgm:cxn modelId="{448C91F7-C681-455B-A40A-88E620FB6BD0}" type="presParOf" srcId="{FA18C0BE-F997-4959-BF3E-5144D50E488E}" destId="{64EC9C6A-D3D7-45F6-8F25-362E7797606C}" srcOrd="9" destOrd="0" presId="urn:microsoft.com/office/officeart/2005/8/layout/vList6"/>
    <dgm:cxn modelId="{826996A6-9D7E-4057-B00E-696BB79C2A74}" type="presParOf" srcId="{FA18C0BE-F997-4959-BF3E-5144D50E488E}" destId="{389948F4-5BE0-4D75-B3E8-34BCB22753FC}" srcOrd="10" destOrd="0" presId="urn:microsoft.com/office/officeart/2005/8/layout/vList6"/>
    <dgm:cxn modelId="{1ED16009-A1F1-4CB5-AE5F-1A09967D6F21}" type="presParOf" srcId="{389948F4-5BE0-4D75-B3E8-34BCB22753FC}" destId="{0C1FC446-2410-44F5-B73F-A4BA8F78379E}" srcOrd="0" destOrd="0" presId="urn:microsoft.com/office/officeart/2005/8/layout/vList6"/>
    <dgm:cxn modelId="{78B06081-0C29-4AD2-8A65-09EC1ECDD9D1}" type="presParOf" srcId="{389948F4-5BE0-4D75-B3E8-34BCB22753FC}" destId="{B4C3AF95-6777-410C-A905-9D9F34A1267A}" srcOrd="1" destOrd="0" presId="urn:microsoft.com/office/officeart/2005/8/layout/vList6"/>
    <dgm:cxn modelId="{A2F42B62-54DD-4C9B-BD79-68138FA92693}" type="presParOf" srcId="{FA18C0BE-F997-4959-BF3E-5144D50E488E}" destId="{63D13421-1E6E-4C62-BCB7-D8D1C9D34389}" srcOrd="11" destOrd="0" presId="urn:microsoft.com/office/officeart/2005/8/layout/vList6"/>
    <dgm:cxn modelId="{E7AC4D5D-29EE-492F-9490-55CAD46F2FFF}" type="presParOf" srcId="{FA18C0BE-F997-4959-BF3E-5144D50E488E}" destId="{40FAD291-74C4-4454-A7C2-8578FDE5F890}" srcOrd="12" destOrd="0" presId="urn:microsoft.com/office/officeart/2005/8/layout/vList6"/>
    <dgm:cxn modelId="{48E4EC7A-4BE5-4644-B23F-92B987DAA33F}" type="presParOf" srcId="{40FAD291-74C4-4454-A7C2-8578FDE5F890}" destId="{C2B32D2A-B93D-451C-80A9-0C4B4B6629D8}" srcOrd="0" destOrd="0" presId="urn:microsoft.com/office/officeart/2005/8/layout/vList6"/>
    <dgm:cxn modelId="{D66FF76F-A58B-410A-B460-5BA96484E92B}" type="presParOf" srcId="{40FAD291-74C4-4454-A7C2-8578FDE5F890}" destId="{CA751718-927B-4344-BBC2-48E3C48F6EFD}" srcOrd="1" destOrd="0" presId="urn:microsoft.com/office/officeart/2005/8/layout/vList6"/>
    <dgm:cxn modelId="{7F472019-302B-45A2-9CF0-0BB104068180}" type="presParOf" srcId="{FA18C0BE-F997-4959-BF3E-5144D50E488E}" destId="{9D1B3DC8-352C-46A4-BCC3-F1DC1F7F94DB}" srcOrd="13" destOrd="0" presId="urn:microsoft.com/office/officeart/2005/8/layout/vList6"/>
    <dgm:cxn modelId="{3AB1E0B9-8BC1-47C1-A998-FA1D4D621861}" type="presParOf" srcId="{FA18C0BE-F997-4959-BF3E-5144D50E488E}" destId="{456026E0-018D-4151-9663-528CE941C3CA}" srcOrd="14" destOrd="0" presId="urn:microsoft.com/office/officeart/2005/8/layout/vList6"/>
    <dgm:cxn modelId="{6EA0E3C7-79AB-4668-985B-5873FB128EFC}" type="presParOf" srcId="{456026E0-018D-4151-9663-528CE941C3CA}" destId="{842ABAB0-A391-425B-8AFA-9FD815F509ED}" srcOrd="0" destOrd="0" presId="urn:microsoft.com/office/officeart/2005/8/layout/vList6"/>
    <dgm:cxn modelId="{87671188-F19D-4F32-A3E2-635791E8EFE5}" type="presParOf" srcId="{456026E0-018D-4151-9663-528CE941C3CA}" destId="{5A2A80F9-9627-4211-A16B-CFC2C54A2E9C}" srcOrd="1" destOrd="0" presId="urn:microsoft.com/office/officeart/2005/8/layout/vList6"/>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7E69EB1-E22D-4178-A89F-9052C73CF2C3}">
      <dsp:nvSpPr>
        <dsp:cNvPr id="0" name=""/>
        <dsp:cNvSpPr/>
      </dsp:nvSpPr>
      <dsp:spPr>
        <a:xfrm rot="5400000">
          <a:off x="-381556" y="1261541"/>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2556F1F2-A4EA-4E2A-B560-B127280ECD9F}">
      <dsp:nvSpPr>
        <dsp:cNvPr id="0" name=""/>
        <dsp:cNvSpPr/>
      </dsp:nvSpPr>
      <dsp:spPr>
        <a:xfrm>
          <a:off x="4164" y="182999"/>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Что такое бюджет</a:t>
          </a:r>
          <a:endParaRPr lang="ru-RU" sz="2000" b="1" kern="1200" dirty="0">
            <a:solidFill>
              <a:srgbClr val="000099"/>
            </a:solidFill>
            <a:latin typeface="Book Antiqua" pitchFamily="18" charset="0"/>
          </a:endParaRPr>
        </a:p>
      </dsp:txBody>
      <dsp:txXfrm>
        <a:off x="4164" y="182999"/>
        <a:ext cx="2260270" cy="1356162"/>
      </dsp:txXfrm>
    </dsp:sp>
    <dsp:sp modelId="{AABD7082-DF3B-4E1A-A16A-7F4D79480F2A}">
      <dsp:nvSpPr>
        <dsp:cNvPr id="0" name=""/>
        <dsp:cNvSpPr/>
      </dsp:nvSpPr>
      <dsp:spPr>
        <a:xfrm rot="5400000">
          <a:off x="-384000" y="2983923"/>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C7D27996-D388-4C9D-8EE2-B638DBF06DE4}">
      <dsp:nvSpPr>
        <dsp:cNvPr id="0" name=""/>
        <dsp:cNvSpPr/>
      </dsp:nvSpPr>
      <dsp:spPr>
        <a:xfrm>
          <a:off x="4164" y="1878202"/>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ru-RU" sz="1900" b="1" kern="1200" dirty="0" smtClean="0">
              <a:solidFill>
                <a:srgbClr val="000099"/>
              </a:solidFill>
              <a:latin typeface="Book Antiqua" pitchFamily="18" charset="0"/>
            </a:rPr>
            <a:t>Консолидированный бюджет</a:t>
          </a:r>
          <a:endParaRPr lang="ru-RU" sz="1900" b="1" kern="1200" dirty="0">
            <a:solidFill>
              <a:srgbClr val="000099"/>
            </a:solidFill>
            <a:latin typeface="Book Antiqua" pitchFamily="18" charset="0"/>
          </a:endParaRPr>
        </a:p>
      </dsp:txBody>
      <dsp:txXfrm>
        <a:off x="4164" y="1878202"/>
        <a:ext cx="2260270" cy="1356162"/>
      </dsp:txXfrm>
    </dsp:sp>
    <dsp:sp modelId="{E601DB13-DB8B-404F-AB5B-C97F80F77F5A}">
      <dsp:nvSpPr>
        <dsp:cNvPr id="0" name=""/>
        <dsp:cNvSpPr/>
      </dsp:nvSpPr>
      <dsp:spPr>
        <a:xfrm>
          <a:off x="466045" y="3804345"/>
          <a:ext cx="2996333"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537E275D-8752-4596-985B-D2E32266A324}">
      <dsp:nvSpPr>
        <dsp:cNvPr id="0" name=""/>
        <dsp:cNvSpPr/>
      </dsp:nvSpPr>
      <dsp:spPr>
        <a:xfrm>
          <a:off x="4164" y="3573405"/>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Бюджетный  процесс</a:t>
          </a:r>
          <a:endParaRPr lang="ru-RU" sz="2000" b="1" kern="1200" dirty="0">
            <a:solidFill>
              <a:srgbClr val="000099"/>
            </a:solidFill>
            <a:latin typeface="Book Antiqua" pitchFamily="18" charset="0"/>
          </a:endParaRPr>
        </a:p>
      </dsp:txBody>
      <dsp:txXfrm>
        <a:off x="4164" y="3573405"/>
        <a:ext cx="2260270" cy="1356162"/>
      </dsp:txXfrm>
    </dsp:sp>
    <dsp:sp modelId="{8F3E2B23-ED76-4918-8334-8AF2206E99F3}">
      <dsp:nvSpPr>
        <dsp:cNvPr id="0" name=""/>
        <dsp:cNvSpPr/>
      </dsp:nvSpPr>
      <dsp:spPr>
        <a:xfrm rot="16200000">
          <a:off x="2624603" y="2956744"/>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C3B341DF-D768-4F2B-9C01-25260D36302F}">
      <dsp:nvSpPr>
        <dsp:cNvPr id="0" name=""/>
        <dsp:cNvSpPr/>
      </dsp:nvSpPr>
      <dsp:spPr>
        <a:xfrm>
          <a:off x="3010324" y="3573405"/>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ru-RU" sz="1900" b="1" kern="1200" dirty="0" smtClean="0">
              <a:solidFill>
                <a:srgbClr val="000099"/>
              </a:solidFill>
              <a:latin typeface="Book Antiqua" pitchFamily="18" charset="0"/>
            </a:rPr>
            <a:t>Межбюджетные отношения</a:t>
          </a:r>
          <a:endParaRPr lang="ru-RU" sz="1900" b="1" kern="1200" dirty="0">
            <a:solidFill>
              <a:srgbClr val="000099"/>
            </a:solidFill>
            <a:latin typeface="Book Antiqua" pitchFamily="18" charset="0"/>
          </a:endParaRPr>
        </a:p>
      </dsp:txBody>
      <dsp:txXfrm>
        <a:off x="3010324" y="3573405"/>
        <a:ext cx="2260270" cy="1356162"/>
      </dsp:txXfrm>
    </dsp:sp>
    <dsp:sp modelId="{80DE02D4-42DD-4003-A79D-F80F07FC518D}">
      <dsp:nvSpPr>
        <dsp:cNvPr id="0" name=""/>
        <dsp:cNvSpPr/>
      </dsp:nvSpPr>
      <dsp:spPr>
        <a:xfrm rot="16200000">
          <a:off x="2624603" y="1261541"/>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FD4045A7-078E-43D4-9102-C5B5612BE91C}">
      <dsp:nvSpPr>
        <dsp:cNvPr id="0" name=""/>
        <dsp:cNvSpPr/>
      </dsp:nvSpPr>
      <dsp:spPr>
        <a:xfrm>
          <a:off x="3010324" y="1878202"/>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Расходы бюджета</a:t>
          </a:r>
          <a:endParaRPr lang="ru-RU" sz="2000" b="1" kern="1200" dirty="0">
            <a:solidFill>
              <a:srgbClr val="000099"/>
            </a:solidFill>
            <a:latin typeface="Book Antiqua" pitchFamily="18" charset="0"/>
          </a:endParaRPr>
        </a:p>
      </dsp:txBody>
      <dsp:txXfrm>
        <a:off x="3010324" y="1878202"/>
        <a:ext cx="2260270" cy="1356162"/>
      </dsp:txXfrm>
    </dsp:sp>
    <dsp:sp modelId="{DF0CB9C8-BA8C-40A4-9378-F414C13B1F68}">
      <dsp:nvSpPr>
        <dsp:cNvPr id="0" name=""/>
        <dsp:cNvSpPr/>
      </dsp:nvSpPr>
      <dsp:spPr>
        <a:xfrm>
          <a:off x="3472204" y="413939"/>
          <a:ext cx="2996333"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3F7099DE-B0A5-406F-AE4F-AB53D670AC27}">
      <dsp:nvSpPr>
        <dsp:cNvPr id="0" name=""/>
        <dsp:cNvSpPr/>
      </dsp:nvSpPr>
      <dsp:spPr>
        <a:xfrm>
          <a:off x="3010324" y="182999"/>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99"/>
              </a:solidFill>
              <a:latin typeface="Book Antiqua" pitchFamily="18" charset="0"/>
            </a:rPr>
            <a:t>Доходы бюджета</a:t>
          </a:r>
          <a:endParaRPr lang="ru-RU" sz="2000" b="1" kern="1200" dirty="0">
            <a:solidFill>
              <a:srgbClr val="000099"/>
            </a:solidFill>
            <a:latin typeface="Book Antiqua" pitchFamily="18" charset="0"/>
          </a:endParaRPr>
        </a:p>
      </dsp:txBody>
      <dsp:txXfrm>
        <a:off x="3010324" y="182999"/>
        <a:ext cx="2260270" cy="1356162"/>
      </dsp:txXfrm>
    </dsp:sp>
    <dsp:sp modelId="{15CEB39D-AA82-4EAC-9DAF-5619526D558E}">
      <dsp:nvSpPr>
        <dsp:cNvPr id="0" name=""/>
        <dsp:cNvSpPr/>
      </dsp:nvSpPr>
      <dsp:spPr>
        <a:xfrm rot="5400000">
          <a:off x="5630763" y="1261541"/>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FBB547B0-3247-454B-8B7F-85D4C2F5D4E7}">
      <dsp:nvSpPr>
        <dsp:cNvPr id="0" name=""/>
        <dsp:cNvSpPr/>
      </dsp:nvSpPr>
      <dsp:spPr>
        <a:xfrm>
          <a:off x="6016484" y="182999"/>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99"/>
              </a:solidFill>
              <a:latin typeface="Book Antiqua" pitchFamily="18" charset="0"/>
            </a:rPr>
            <a:t>Источники финансирования дефицита</a:t>
          </a:r>
          <a:endParaRPr lang="ru-RU" sz="1800" b="1" kern="1200" dirty="0">
            <a:solidFill>
              <a:srgbClr val="000099"/>
            </a:solidFill>
            <a:latin typeface="Book Antiqua" pitchFamily="18" charset="0"/>
          </a:endParaRPr>
        </a:p>
      </dsp:txBody>
      <dsp:txXfrm>
        <a:off x="6016484" y="182999"/>
        <a:ext cx="2260270" cy="1356162"/>
      </dsp:txXfrm>
    </dsp:sp>
    <dsp:sp modelId="{D38237D0-9B24-4F9D-90BA-1830812D2D8A}">
      <dsp:nvSpPr>
        <dsp:cNvPr id="0" name=""/>
        <dsp:cNvSpPr/>
      </dsp:nvSpPr>
      <dsp:spPr>
        <a:xfrm rot="5400000">
          <a:off x="5630763" y="2956744"/>
          <a:ext cx="1685376" cy="203424"/>
        </a:xfrm>
        <a:prstGeom prst="rect">
          <a:avLst/>
        </a:prstGeom>
        <a:solidFill>
          <a:srgbClr val="FFFF00"/>
        </a:solidFill>
        <a:ln>
          <a:solidFill>
            <a:srgbClr val="000099"/>
          </a:solidFill>
        </a:ln>
        <a:effectLst/>
      </dsp:spPr>
      <dsp:style>
        <a:lnRef idx="0">
          <a:scrgbClr r="0" g="0" b="0"/>
        </a:lnRef>
        <a:fillRef idx="1">
          <a:scrgbClr r="0" g="0" b="0"/>
        </a:fillRef>
        <a:effectRef idx="0">
          <a:scrgbClr r="0" g="0" b="0"/>
        </a:effectRef>
        <a:fontRef idx="minor">
          <a:schemeClr val="lt1"/>
        </a:fontRef>
      </dsp:style>
    </dsp:sp>
    <dsp:sp modelId="{1B381FA6-3A8F-4624-BB8E-438365CD93D0}">
      <dsp:nvSpPr>
        <dsp:cNvPr id="0" name=""/>
        <dsp:cNvSpPr/>
      </dsp:nvSpPr>
      <dsp:spPr>
        <a:xfrm>
          <a:off x="6016484" y="1878202"/>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99"/>
              </a:solidFill>
              <a:latin typeface="Book Antiqua" pitchFamily="18" charset="0"/>
            </a:rPr>
            <a:t>Программно-целевой метод формирования расходов  бюджета</a:t>
          </a:r>
          <a:endParaRPr lang="ru-RU" sz="1800" b="1" kern="1200" dirty="0">
            <a:solidFill>
              <a:srgbClr val="000099"/>
            </a:solidFill>
            <a:latin typeface="Book Antiqua" pitchFamily="18" charset="0"/>
          </a:endParaRPr>
        </a:p>
      </dsp:txBody>
      <dsp:txXfrm>
        <a:off x="6016484" y="1878202"/>
        <a:ext cx="2260270" cy="1356162"/>
      </dsp:txXfrm>
    </dsp:sp>
    <dsp:sp modelId="{87FE82E4-C344-4492-8034-FCBAE420BCDE}">
      <dsp:nvSpPr>
        <dsp:cNvPr id="0" name=""/>
        <dsp:cNvSpPr/>
      </dsp:nvSpPr>
      <dsp:spPr>
        <a:xfrm>
          <a:off x="6016484" y="3573405"/>
          <a:ext cx="2260270" cy="1356162"/>
        </a:xfrm>
        <a:prstGeom prst="roundRect">
          <a:avLst>
            <a:gd name="adj" fmla="val 10000"/>
          </a:avLst>
        </a:prstGeom>
        <a:gradFill flip="none" rotWithShape="1">
          <a:gsLst>
            <a:gs pos="0">
              <a:srgbClr val="66FF99">
                <a:shade val="30000"/>
                <a:satMod val="115000"/>
              </a:srgbClr>
            </a:gs>
            <a:gs pos="50000">
              <a:srgbClr val="66FF99">
                <a:shade val="67500"/>
                <a:satMod val="115000"/>
              </a:srgbClr>
            </a:gs>
            <a:gs pos="100000">
              <a:srgbClr val="66FF99">
                <a:shade val="100000"/>
                <a:satMod val="115000"/>
              </a:srgbClr>
            </a:gs>
          </a:gsLst>
          <a:lin ang="13500000" scaled="1"/>
          <a:tileRect/>
        </a:gradFill>
        <a:ln w="3175" cap="flat" cmpd="sng" algn="ctr">
          <a:solidFill>
            <a:srgbClr val="000099"/>
          </a:solidFill>
          <a:prstDash val="solid"/>
        </a:ln>
        <a:effectLst>
          <a:outerShdw blurRad="76200" dist="12700" dir="2700000" sy="-23000" kx="-800400" algn="bl" rotWithShape="0">
            <a:prstClr val="black">
              <a:alpha val="2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ru-RU" sz="1900" b="1" kern="1200" dirty="0" smtClean="0">
              <a:solidFill>
                <a:srgbClr val="000099"/>
              </a:solidFill>
              <a:latin typeface="Book Antiqua" pitchFamily="18" charset="0"/>
            </a:rPr>
            <a:t>Муниципальные программы</a:t>
          </a:r>
          <a:endParaRPr lang="ru-RU" sz="1900" b="1" kern="1200" dirty="0">
            <a:solidFill>
              <a:srgbClr val="000099"/>
            </a:solidFill>
            <a:latin typeface="Book Antiqua" pitchFamily="18" charset="0"/>
          </a:endParaRPr>
        </a:p>
      </dsp:txBody>
      <dsp:txXfrm>
        <a:off x="6016484" y="3573405"/>
        <a:ext cx="2260270" cy="1356162"/>
      </dsp:txXfrm>
    </dsp:sp>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57A4E65-A9CE-46B5-BDEA-54DAC89DB9AE}">
      <dsp:nvSpPr>
        <dsp:cNvPr id="0" name=""/>
        <dsp:cNvSpPr/>
      </dsp:nvSpPr>
      <dsp:spPr>
        <a:xfrm>
          <a:off x="4360731" y="1171002"/>
          <a:ext cx="3424233" cy="543207"/>
        </a:xfrm>
        <a:custGeom>
          <a:avLst/>
          <a:gdLst/>
          <a:ahLst/>
          <a:cxnLst/>
          <a:rect l="0" t="0" r="0" b="0"/>
          <a:pathLst>
            <a:path>
              <a:moveTo>
                <a:pt x="0" y="0"/>
              </a:moveTo>
              <a:lnTo>
                <a:pt x="0" y="370180"/>
              </a:lnTo>
              <a:lnTo>
                <a:pt x="3424233" y="370180"/>
              </a:lnTo>
              <a:lnTo>
                <a:pt x="3424233" y="543207"/>
              </a:lnTo>
            </a:path>
          </a:pathLst>
        </a:custGeom>
        <a:noFill/>
        <a:ln w="25400" cap="flat" cmpd="sng" algn="ctr">
          <a:solidFill>
            <a:srgbClr val="008000"/>
          </a:solidFill>
          <a:prstDash val="solid"/>
        </a:ln>
        <a:effectLst/>
      </dsp:spPr>
      <dsp:style>
        <a:lnRef idx="2">
          <a:scrgbClr r="0" g="0" b="0"/>
        </a:lnRef>
        <a:fillRef idx="0">
          <a:scrgbClr r="0" g="0" b="0"/>
        </a:fillRef>
        <a:effectRef idx="0">
          <a:scrgbClr r="0" g="0" b="0"/>
        </a:effectRef>
        <a:fontRef idx="minor"/>
      </dsp:style>
    </dsp:sp>
    <dsp:sp modelId="{DD9C2BB2-324B-49C3-9782-E518402E7200}">
      <dsp:nvSpPr>
        <dsp:cNvPr id="0" name=""/>
        <dsp:cNvSpPr/>
      </dsp:nvSpPr>
      <dsp:spPr>
        <a:xfrm>
          <a:off x="4360731" y="1171002"/>
          <a:ext cx="1141411" cy="543207"/>
        </a:xfrm>
        <a:custGeom>
          <a:avLst/>
          <a:gdLst/>
          <a:ahLst/>
          <a:cxnLst/>
          <a:rect l="0" t="0" r="0" b="0"/>
          <a:pathLst>
            <a:path>
              <a:moveTo>
                <a:pt x="0" y="0"/>
              </a:moveTo>
              <a:lnTo>
                <a:pt x="0" y="370180"/>
              </a:lnTo>
              <a:lnTo>
                <a:pt x="1141411" y="370180"/>
              </a:lnTo>
              <a:lnTo>
                <a:pt x="1141411" y="5432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95C5E4B-30C6-4340-AFEE-35D8013109E8}">
      <dsp:nvSpPr>
        <dsp:cNvPr id="0" name=""/>
        <dsp:cNvSpPr/>
      </dsp:nvSpPr>
      <dsp:spPr>
        <a:xfrm>
          <a:off x="3219320" y="1171002"/>
          <a:ext cx="1141411" cy="543207"/>
        </a:xfrm>
        <a:custGeom>
          <a:avLst/>
          <a:gdLst/>
          <a:ahLst/>
          <a:cxnLst/>
          <a:rect l="0" t="0" r="0" b="0"/>
          <a:pathLst>
            <a:path>
              <a:moveTo>
                <a:pt x="1141411" y="0"/>
              </a:moveTo>
              <a:lnTo>
                <a:pt x="1141411" y="370180"/>
              </a:lnTo>
              <a:lnTo>
                <a:pt x="0" y="370180"/>
              </a:lnTo>
              <a:lnTo>
                <a:pt x="0" y="54320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98CD35-2B8E-45FE-9DBD-91358EAC7DBE}">
      <dsp:nvSpPr>
        <dsp:cNvPr id="0" name=""/>
        <dsp:cNvSpPr/>
      </dsp:nvSpPr>
      <dsp:spPr>
        <a:xfrm>
          <a:off x="936497" y="1171002"/>
          <a:ext cx="3424233" cy="543207"/>
        </a:xfrm>
        <a:custGeom>
          <a:avLst/>
          <a:gdLst/>
          <a:ahLst/>
          <a:cxnLst/>
          <a:rect l="0" t="0" r="0" b="0"/>
          <a:pathLst>
            <a:path>
              <a:moveTo>
                <a:pt x="3424233" y="0"/>
              </a:moveTo>
              <a:lnTo>
                <a:pt x="3424233" y="370180"/>
              </a:lnTo>
              <a:lnTo>
                <a:pt x="0" y="370180"/>
              </a:lnTo>
              <a:lnTo>
                <a:pt x="0" y="543207"/>
              </a:lnTo>
            </a:path>
          </a:pathLst>
        </a:custGeom>
        <a:noFill/>
        <a:ln w="25400" cap="flat" cmpd="sng" algn="ctr">
          <a:solidFill>
            <a:srgbClr val="008000"/>
          </a:solidFill>
          <a:prstDash val="solid"/>
        </a:ln>
        <a:effectLst/>
      </dsp:spPr>
      <dsp:style>
        <a:lnRef idx="2">
          <a:scrgbClr r="0" g="0" b="0"/>
        </a:lnRef>
        <a:fillRef idx="0">
          <a:scrgbClr r="0" g="0" b="0"/>
        </a:fillRef>
        <a:effectRef idx="0">
          <a:scrgbClr r="0" g="0" b="0"/>
        </a:effectRef>
        <a:fontRef idx="minor"/>
      </dsp:style>
    </dsp:sp>
    <dsp:sp modelId="{A62991EE-3C95-433A-9FB5-BF1582C52170}">
      <dsp:nvSpPr>
        <dsp:cNvPr id="0" name=""/>
        <dsp:cNvSpPr/>
      </dsp:nvSpPr>
      <dsp:spPr>
        <a:xfrm>
          <a:off x="1674186" y="175117"/>
          <a:ext cx="5373089" cy="995885"/>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264CA85-A230-4816-BE77-A85E8CA91020}">
      <dsp:nvSpPr>
        <dsp:cNvPr id="0" name=""/>
        <dsp:cNvSpPr/>
      </dsp:nvSpPr>
      <dsp:spPr>
        <a:xfrm>
          <a:off x="1881715" y="372269"/>
          <a:ext cx="5373089" cy="995885"/>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27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Источники финансирования дефицита бюджета района</a:t>
          </a:r>
          <a:endParaRPr lang="ru-RU" sz="2000" b="1" kern="1200" dirty="0">
            <a:latin typeface="Book Antiqua" pitchFamily="18" charset="0"/>
          </a:endParaRPr>
        </a:p>
      </dsp:txBody>
      <dsp:txXfrm>
        <a:off x="1881715" y="372269"/>
        <a:ext cx="5373089" cy="995885"/>
      </dsp:txXfrm>
    </dsp:sp>
    <dsp:sp modelId="{C2A688C8-81C0-45A8-8F64-EB168A993200}">
      <dsp:nvSpPr>
        <dsp:cNvPr id="0" name=""/>
        <dsp:cNvSpPr/>
      </dsp:nvSpPr>
      <dsp:spPr>
        <a:xfrm>
          <a:off x="2615" y="1714210"/>
          <a:ext cx="1867763" cy="1674010"/>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DBC8DD1F-FC31-4F63-BA99-E1E3BAE1F1E6}">
      <dsp:nvSpPr>
        <dsp:cNvPr id="0" name=""/>
        <dsp:cNvSpPr/>
      </dsp:nvSpPr>
      <dsp:spPr>
        <a:xfrm>
          <a:off x="210145" y="1911363"/>
          <a:ext cx="1867763" cy="1674010"/>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Муниципальные займы путем выпуска ценных бумаг</a:t>
          </a:r>
          <a:endParaRPr lang="ru-RU" sz="1800" kern="1200" dirty="0">
            <a:latin typeface="Book Antiqua" pitchFamily="18" charset="0"/>
          </a:endParaRPr>
        </a:p>
      </dsp:txBody>
      <dsp:txXfrm>
        <a:off x="210145" y="1911363"/>
        <a:ext cx="1867763" cy="1674010"/>
      </dsp:txXfrm>
    </dsp:sp>
    <dsp:sp modelId="{F8F6B5AE-F04A-4EA3-9B05-E85FC9A1111E}">
      <dsp:nvSpPr>
        <dsp:cNvPr id="0" name=""/>
        <dsp:cNvSpPr/>
      </dsp:nvSpPr>
      <dsp:spPr>
        <a:xfrm>
          <a:off x="2285438" y="1714210"/>
          <a:ext cx="1867763" cy="1674010"/>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53E935A-3DC4-499E-A1DF-94F608605169}">
      <dsp:nvSpPr>
        <dsp:cNvPr id="0" name=""/>
        <dsp:cNvSpPr/>
      </dsp:nvSpPr>
      <dsp:spPr>
        <a:xfrm>
          <a:off x="2492967" y="1911363"/>
          <a:ext cx="1867763" cy="1674010"/>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Бюджетные кредиты от других бюджетов</a:t>
          </a:r>
          <a:endParaRPr lang="ru-RU" sz="1800" kern="1200" dirty="0">
            <a:latin typeface="Book Antiqua" pitchFamily="18" charset="0"/>
          </a:endParaRPr>
        </a:p>
      </dsp:txBody>
      <dsp:txXfrm>
        <a:off x="2492967" y="1911363"/>
        <a:ext cx="1867763" cy="1674010"/>
      </dsp:txXfrm>
    </dsp:sp>
    <dsp:sp modelId="{144DDBE8-4D64-4EF2-865E-68FB9145B966}">
      <dsp:nvSpPr>
        <dsp:cNvPr id="0" name=""/>
        <dsp:cNvSpPr/>
      </dsp:nvSpPr>
      <dsp:spPr>
        <a:xfrm>
          <a:off x="4568260" y="1714210"/>
          <a:ext cx="1867763" cy="1674010"/>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2BF4968-96BF-4E2E-88F3-5A823C0D2A3E}">
      <dsp:nvSpPr>
        <dsp:cNvPr id="0" name=""/>
        <dsp:cNvSpPr/>
      </dsp:nvSpPr>
      <dsp:spPr>
        <a:xfrm>
          <a:off x="4775789" y="1911363"/>
          <a:ext cx="1867763" cy="1674010"/>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Кредиты кредитных организаций</a:t>
          </a:r>
          <a:endParaRPr lang="ru-RU" sz="1800" kern="1200" dirty="0">
            <a:latin typeface="Book Antiqua" pitchFamily="18" charset="0"/>
          </a:endParaRPr>
        </a:p>
      </dsp:txBody>
      <dsp:txXfrm>
        <a:off x="4775789" y="1911363"/>
        <a:ext cx="1867763" cy="1674010"/>
      </dsp:txXfrm>
    </dsp:sp>
    <dsp:sp modelId="{05FAE529-C6EB-4300-8B1B-9FEB3432CC55}">
      <dsp:nvSpPr>
        <dsp:cNvPr id="0" name=""/>
        <dsp:cNvSpPr/>
      </dsp:nvSpPr>
      <dsp:spPr>
        <a:xfrm>
          <a:off x="6851083" y="1714210"/>
          <a:ext cx="1867763" cy="1729943"/>
        </a:xfrm>
        <a:prstGeom prst="roundRect">
          <a:avLst>
            <a:gd name="adj" fmla="val 10000"/>
          </a:avLst>
        </a:prstGeom>
        <a:gradFill flip="none" rotWithShape="0">
          <a:gsLst>
            <a:gs pos="0">
              <a:srgbClr val="00FF00">
                <a:shade val="30000"/>
                <a:satMod val="115000"/>
              </a:srgbClr>
            </a:gs>
            <a:gs pos="50000">
              <a:srgbClr val="00FF00">
                <a:shade val="67500"/>
                <a:satMod val="115000"/>
              </a:srgbClr>
            </a:gs>
            <a:gs pos="100000">
              <a:srgbClr val="00FF00">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5C1F176-8B35-4D99-89AE-1B0A7C68BAA3}">
      <dsp:nvSpPr>
        <dsp:cNvPr id="0" name=""/>
        <dsp:cNvSpPr/>
      </dsp:nvSpPr>
      <dsp:spPr>
        <a:xfrm>
          <a:off x="7058612" y="1911363"/>
          <a:ext cx="1867763" cy="1729943"/>
        </a:xfrm>
        <a:prstGeom prst="roundRect">
          <a:avLst>
            <a:gd name="adj" fmla="val 10000"/>
          </a:avLst>
        </a:prstGeom>
        <a:gradFill flip="none" rotWithShape="0">
          <a:gsLst>
            <a:gs pos="0">
              <a:srgbClr val="FFFF99">
                <a:shade val="30000"/>
                <a:satMod val="115000"/>
              </a:srgbClr>
            </a:gs>
            <a:gs pos="50000">
              <a:srgbClr val="FFFF99">
                <a:shade val="67500"/>
                <a:satMod val="115000"/>
              </a:srgbClr>
            </a:gs>
            <a:gs pos="100000">
              <a:srgbClr val="FFFF99">
                <a:shade val="100000"/>
                <a:satMod val="115000"/>
              </a:srgbClr>
            </a:gs>
          </a:gsLst>
          <a:lin ang="16200000" scaled="1"/>
          <a:tileRect/>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Изменение остатков средств на счетах бюджета</a:t>
          </a:r>
          <a:endParaRPr lang="ru-RU" sz="1800" kern="1200" dirty="0">
            <a:latin typeface="Book Antiqua" pitchFamily="18" charset="0"/>
          </a:endParaRPr>
        </a:p>
      </dsp:txBody>
      <dsp:txXfrm>
        <a:off x="7058612" y="1911363"/>
        <a:ext cx="1867763" cy="1729943"/>
      </dsp:txXfrm>
    </dsp:sp>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7E343DA-484F-469A-A940-968844E5ACB1}">
      <dsp:nvSpPr>
        <dsp:cNvPr id="0" name=""/>
        <dsp:cNvSpPr/>
      </dsp:nvSpPr>
      <dsp:spPr>
        <a:xfrm>
          <a:off x="0" y="72013"/>
          <a:ext cx="7992887" cy="1728192"/>
        </a:xfrm>
        <a:prstGeom prst="rect">
          <a:avLst/>
        </a:prstGeom>
        <a:gradFill flip="none" rotWithShape="0">
          <a:gsLst>
            <a:gs pos="0">
              <a:srgbClr val="3333FF">
                <a:shade val="30000"/>
                <a:satMod val="115000"/>
              </a:srgbClr>
            </a:gs>
            <a:gs pos="50000">
              <a:srgbClr val="3333FF">
                <a:shade val="67500"/>
                <a:satMod val="115000"/>
              </a:srgbClr>
            </a:gs>
            <a:gs pos="100000">
              <a:srgbClr val="3333FF">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kern="1200" dirty="0" smtClean="0">
              <a:latin typeface="Book Antiqua" pitchFamily="18" charset="0"/>
            </a:rPr>
            <a:t>Муниципальный долг – обязательства, возникающие из муниципальных заимствований,  гарантий по обязательствам третьих лиц, другие обязательства,  в соответствии с видами долговых обязательств, установленными Бюджетным кодексом Российской Федерации, принятые на себя муниципальным образованием.</a:t>
          </a:r>
          <a:endParaRPr lang="ru-RU" sz="1800" kern="1200" dirty="0">
            <a:latin typeface="Book Antiqua" pitchFamily="18" charset="0"/>
          </a:endParaRPr>
        </a:p>
      </dsp:txBody>
      <dsp:txXfrm>
        <a:off x="0" y="72013"/>
        <a:ext cx="7992887" cy="1728192"/>
      </dsp:txXfrm>
    </dsp:sp>
    <dsp:sp modelId="{A9196804-1895-4578-A63A-0ADB8B5B6B03}">
      <dsp:nvSpPr>
        <dsp:cNvPr id="0" name=""/>
        <dsp:cNvSpPr/>
      </dsp:nvSpPr>
      <dsp:spPr>
        <a:xfrm>
          <a:off x="72015" y="2131436"/>
          <a:ext cx="2661694" cy="3629203"/>
        </a:xfrm>
        <a:prstGeom prst="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sp:spPr>
      <dsp:style>
        <a:lnRef idx="0">
          <a:schemeClr val="accent1"/>
        </a:lnRef>
        <a:fillRef idx="3">
          <a:schemeClr val="accent1"/>
        </a:fillRef>
        <a:effectRef idx="3">
          <a:schemeClr val="accent1"/>
        </a:effectRef>
        <a:fontRef idx="minor">
          <a:schemeClr val="lt1"/>
        </a:fontRef>
      </dsp:style>
      <dsp:txBody>
        <a:bodyPr spcFirstLastPara="0" vert="horz" wrap="square" lIns="87630" tIns="87630" rIns="87630" bIns="87630" numCol="1" spcCol="1270" anchor="t" anchorCtr="0">
          <a:noAutofit/>
        </a:bodyPr>
        <a:lstStyle/>
        <a:p>
          <a:pPr lvl="0" algn="ctr" defTabSz="1022350">
            <a:lnSpc>
              <a:spcPct val="90000"/>
            </a:lnSpc>
            <a:spcBef>
              <a:spcPct val="0"/>
            </a:spcBef>
            <a:spcAft>
              <a:spcPct val="35000"/>
            </a:spcAft>
          </a:pPr>
          <a:r>
            <a:rPr lang="ru-RU" sz="2300" b="1" kern="1200" dirty="0" smtClean="0">
              <a:latin typeface="Book Antiqua" pitchFamily="18" charset="0"/>
            </a:rPr>
            <a:t>Кредиты</a:t>
          </a:r>
          <a:endParaRPr lang="ru-RU" sz="2300" b="1" kern="1200" dirty="0">
            <a:latin typeface="Book Antiqua" pitchFamily="18" charset="0"/>
          </a:endParaRPr>
        </a:p>
      </dsp:txBody>
      <dsp:txXfrm>
        <a:off x="72015" y="2131436"/>
        <a:ext cx="2661694" cy="3629203"/>
      </dsp:txXfrm>
    </dsp:sp>
    <dsp:sp modelId="{3E9323AF-ECC7-4D22-98CB-1198631FA778}">
      <dsp:nvSpPr>
        <dsp:cNvPr id="0" name=""/>
        <dsp:cNvSpPr/>
      </dsp:nvSpPr>
      <dsp:spPr>
        <a:xfrm>
          <a:off x="2664292" y="2131436"/>
          <a:ext cx="2661694" cy="3629203"/>
        </a:xfrm>
        <a:prstGeom prst="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sp:spPr>
      <dsp:style>
        <a:lnRef idx="0">
          <a:schemeClr val="accent1"/>
        </a:lnRef>
        <a:fillRef idx="3">
          <a:schemeClr val="accent1"/>
        </a:fillRef>
        <a:effectRef idx="3">
          <a:schemeClr val="accent1"/>
        </a:effectRef>
        <a:fontRef idx="minor">
          <a:schemeClr val="lt1"/>
        </a:fontRef>
      </dsp:style>
      <dsp:txBody>
        <a:bodyPr spcFirstLastPara="0" vert="horz" wrap="square" lIns="87630" tIns="87630" rIns="87630" bIns="87630" numCol="1" spcCol="1270" anchor="t" anchorCtr="0">
          <a:noAutofit/>
        </a:bodyPr>
        <a:lstStyle/>
        <a:p>
          <a:pPr lvl="0" algn="ctr" defTabSz="1022350">
            <a:lnSpc>
              <a:spcPct val="90000"/>
            </a:lnSpc>
            <a:spcBef>
              <a:spcPct val="0"/>
            </a:spcBef>
            <a:spcAft>
              <a:spcPct val="35000"/>
            </a:spcAft>
          </a:pPr>
          <a:r>
            <a:rPr lang="ru-RU" sz="2300" b="1" kern="1200" dirty="0" smtClean="0">
              <a:latin typeface="Book Antiqua" pitchFamily="18" charset="0"/>
            </a:rPr>
            <a:t>Муниципальные гарантии</a:t>
          </a:r>
          <a:endParaRPr lang="ru-RU" sz="2300" b="1" kern="1200" dirty="0">
            <a:latin typeface="Book Antiqua" pitchFamily="18" charset="0"/>
          </a:endParaRPr>
        </a:p>
      </dsp:txBody>
      <dsp:txXfrm>
        <a:off x="2664292" y="2131436"/>
        <a:ext cx="2661694" cy="3629203"/>
      </dsp:txXfrm>
    </dsp:sp>
    <dsp:sp modelId="{E76E862A-BABA-4BDA-A0EA-581EBE47C521}">
      <dsp:nvSpPr>
        <dsp:cNvPr id="0" name=""/>
        <dsp:cNvSpPr/>
      </dsp:nvSpPr>
      <dsp:spPr>
        <a:xfrm>
          <a:off x="5331193" y="2131436"/>
          <a:ext cx="2661694" cy="3629203"/>
        </a:xfrm>
        <a:prstGeom prst="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w="3175">
          <a:solidFill>
            <a:srgbClr val="0000FF"/>
          </a:solidFill>
        </a:ln>
        <a:effectLst>
          <a:outerShdw blurRad="76200" dir="18900000" sy="23000" kx="-1200000" algn="bl" rotWithShape="0">
            <a:prstClr val="black">
              <a:alpha val="20000"/>
            </a:prstClr>
          </a:outerShdw>
        </a:effectLst>
        <a:scene3d>
          <a:camera prst="perspectiveLeft"/>
          <a:lightRig rig="threePt" dir="t">
            <a:rot lat="0" lon="0" rev="1200000"/>
          </a:lightRig>
        </a:scene3d>
        <a:sp3d>
          <a:bevelT w="63500" h="25400" prst="angle"/>
        </a:sp3d>
      </dsp:spPr>
      <dsp:style>
        <a:lnRef idx="0">
          <a:schemeClr val="accent1"/>
        </a:lnRef>
        <a:fillRef idx="3">
          <a:schemeClr val="accent1"/>
        </a:fillRef>
        <a:effectRef idx="3">
          <a:schemeClr val="accent1"/>
        </a:effectRef>
        <a:fontRef idx="minor">
          <a:schemeClr val="lt1"/>
        </a:fontRef>
      </dsp:style>
      <dsp:txBody>
        <a:bodyPr spcFirstLastPara="0" vert="horz" wrap="square" lIns="87630" tIns="87630" rIns="87630" bIns="87630" numCol="1" spcCol="1270" anchor="t" anchorCtr="0">
          <a:noAutofit/>
        </a:bodyPr>
        <a:lstStyle/>
        <a:p>
          <a:pPr lvl="0" algn="ctr" defTabSz="1022350">
            <a:lnSpc>
              <a:spcPct val="90000"/>
            </a:lnSpc>
            <a:spcBef>
              <a:spcPct val="0"/>
            </a:spcBef>
            <a:spcAft>
              <a:spcPct val="35000"/>
            </a:spcAft>
          </a:pPr>
          <a:r>
            <a:rPr lang="ru-RU" sz="2300" b="1" kern="1200" dirty="0" smtClean="0">
              <a:latin typeface="Book Antiqua" pitchFamily="18" charset="0"/>
            </a:rPr>
            <a:t>Муниципальные ценные бумаги</a:t>
          </a:r>
          <a:endParaRPr lang="ru-RU" sz="2300" b="1" kern="1200" dirty="0">
            <a:latin typeface="Book Antiqua" pitchFamily="18" charset="0"/>
          </a:endParaRPr>
        </a:p>
      </dsp:txBody>
      <dsp:txXfrm>
        <a:off x="5331193" y="2131436"/>
        <a:ext cx="2661694" cy="3629203"/>
      </dsp:txXfrm>
    </dsp:sp>
    <dsp:sp modelId="{B692E179-5534-4099-9DC2-AE3A00075AE7}">
      <dsp:nvSpPr>
        <dsp:cNvPr id="0" name=""/>
        <dsp:cNvSpPr/>
      </dsp:nvSpPr>
      <dsp:spPr>
        <a:xfrm>
          <a:off x="0" y="1624796"/>
          <a:ext cx="7992887" cy="403244"/>
        </a:xfrm>
        <a:prstGeom prst="rect">
          <a:avLst/>
        </a:prstGeom>
        <a:solidFill>
          <a:srgbClr val="0066FF"/>
        </a:solidFill>
        <a:ln w="3175">
          <a:solidFill>
            <a:srgbClr val="0000FF"/>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sp>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7C9377F2-6DE3-41EC-9D05-635A90327943}">
      <dsp:nvSpPr>
        <dsp:cNvPr id="0" name=""/>
        <dsp:cNvSpPr/>
      </dsp:nvSpPr>
      <dsp:spPr>
        <a:xfrm>
          <a:off x="2880352" y="3653794"/>
          <a:ext cx="2424756" cy="1890825"/>
        </a:xfrm>
        <a:prstGeom prst="ellipse">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ru-RU" sz="1800" b="1" kern="1200" dirty="0" smtClean="0">
              <a:solidFill>
                <a:schemeClr val="tx1"/>
              </a:solidFill>
              <a:latin typeface="Times New Roman" pitchFamily="18" charset="0"/>
              <a:cs typeface="Times New Roman" pitchFamily="18" charset="0"/>
            </a:rPr>
            <a:t>ДОХОДЫ БЮДЖЕТА</a:t>
          </a:r>
          <a:endParaRPr lang="ru-RU" sz="1800" b="1" kern="1200" dirty="0">
            <a:solidFill>
              <a:schemeClr val="tx1"/>
            </a:solidFill>
            <a:latin typeface="Times New Roman" pitchFamily="18" charset="0"/>
            <a:cs typeface="Times New Roman" pitchFamily="18" charset="0"/>
          </a:endParaRPr>
        </a:p>
      </dsp:txBody>
      <dsp:txXfrm>
        <a:off x="2880352" y="3653794"/>
        <a:ext cx="2424756" cy="1890825"/>
      </dsp:txXfrm>
    </dsp:sp>
    <dsp:sp modelId="{4D18CED3-1142-40EA-9116-88C40631624C}">
      <dsp:nvSpPr>
        <dsp:cNvPr id="0" name=""/>
        <dsp:cNvSpPr/>
      </dsp:nvSpPr>
      <dsp:spPr>
        <a:xfrm rot="12821257">
          <a:off x="1070173" y="2964898"/>
          <a:ext cx="2178414" cy="691055"/>
        </a:xfrm>
        <a:prstGeom prst="leftArrow">
          <a:avLst>
            <a:gd name="adj1" fmla="val 60000"/>
            <a:gd name="adj2" fmla="val 50000"/>
          </a:avLst>
        </a:prstGeom>
        <a:solidFill>
          <a:srgbClr val="6699FF"/>
        </a:solidFill>
        <a:ln>
          <a:solidFill>
            <a:srgbClr val="99CC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260436B6-97A1-4106-A465-1698EFC5DB02}">
      <dsp:nvSpPr>
        <dsp:cNvPr id="0" name=""/>
        <dsp:cNvSpPr/>
      </dsp:nvSpPr>
      <dsp:spPr>
        <a:xfrm>
          <a:off x="0" y="385781"/>
          <a:ext cx="2506159" cy="4641001"/>
        </a:xfrm>
        <a:prstGeom prst="roundRect">
          <a:avLst>
            <a:gd name="adj" fmla="val 10000"/>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Налоговые доходы- </a:t>
          </a:r>
          <a:r>
            <a:rPr lang="ru-RU" sz="1700" kern="1200" dirty="0" smtClean="0">
              <a:solidFill>
                <a:schemeClr val="tx1"/>
              </a:solidFill>
              <a:latin typeface="Times New Roman" pitchFamily="18" charset="0"/>
              <a:cs typeface="Times New Roman" pitchFamily="18" charset="0"/>
            </a:rPr>
            <a:t>доходы от уплаты налогов, установленных Налоговым кодексом  Российской Федерации (федеральные, региональные и местные налоги и сборы, специальные налоговые режимы:</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Налог на доходы физических лиц;</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Налоги  на совокупный доход;</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Государственная  пошлина;</a:t>
          </a:r>
        </a:p>
        <a:p>
          <a:pPr lvl="0" algn="ctr" defTabSz="755650">
            <a:lnSpc>
              <a:spcPct val="90000"/>
            </a:lnSpc>
            <a:spcBef>
              <a:spcPct val="0"/>
            </a:spcBef>
            <a:spcAft>
              <a:spcPct val="35000"/>
            </a:spcAft>
          </a:pPr>
          <a:r>
            <a:rPr lang="ru-RU" sz="1700" kern="1200" dirty="0" smtClean="0">
              <a:solidFill>
                <a:schemeClr val="tx1"/>
              </a:solidFill>
              <a:latin typeface="Times New Roman" pitchFamily="18" charset="0"/>
              <a:cs typeface="Times New Roman" pitchFamily="18" charset="0"/>
            </a:rPr>
            <a:t>- Другие</a:t>
          </a:r>
          <a:endParaRPr lang="ru-RU" sz="1700" kern="1200" dirty="0">
            <a:solidFill>
              <a:schemeClr val="tx1"/>
            </a:solidFill>
            <a:latin typeface="Times New Roman" pitchFamily="18" charset="0"/>
            <a:cs typeface="Times New Roman" pitchFamily="18" charset="0"/>
          </a:endParaRPr>
        </a:p>
      </dsp:txBody>
      <dsp:txXfrm>
        <a:off x="0" y="385781"/>
        <a:ext cx="2506159" cy="4641001"/>
      </dsp:txXfrm>
    </dsp:sp>
    <dsp:sp modelId="{33AE49E3-7EAF-4671-ACEC-5EF4114D59E5}">
      <dsp:nvSpPr>
        <dsp:cNvPr id="0" name=""/>
        <dsp:cNvSpPr/>
      </dsp:nvSpPr>
      <dsp:spPr>
        <a:xfrm rot="18880036">
          <a:off x="4731103" y="2610137"/>
          <a:ext cx="2768757" cy="691055"/>
        </a:xfrm>
        <a:prstGeom prst="leftArrow">
          <a:avLst>
            <a:gd name="adj1" fmla="val 60000"/>
            <a:gd name="adj2" fmla="val 50000"/>
          </a:avLst>
        </a:prstGeom>
        <a:solidFill>
          <a:srgbClr val="6699FF"/>
        </a:solidFill>
        <a:ln>
          <a:solidFill>
            <a:srgbClr val="6699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C1BB923-E7F2-4FAE-BCE2-9CBC75F98424}">
      <dsp:nvSpPr>
        <dsp:cNvPr id="0" name=""/>
        <dsp:cNvSpPr/>
      </dsp:nvSpPr>
      <dsp:spPr>
        <a:xfrm>
          <a:off x="5904664" y="315436"/>
          <a:ext cx="2303519" cy="2916623"/>
        </a:xfrm>
        <a:prstGeom prst="roundRect">
          <a:avLst>
            <a:gd name="adj" fmla="val 10000"/>
          </a:avLst>
        </a:prstGeom>
        <a:solidFill>
          <a:srgbClr val="3366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Безвозмездные поступления- </a:t>
          </a:r>
          <a:r>
            <a:rPr lang="ru-RU" sz="1700" kern="1200" dirty="0" smtClean="0">
              <a:solidFill>
                <a:schemeClr val="tx1"/>
              </a:solidFill>
              <a:latin typeface="Times New Roman" pitchFamily="18" charset="0"/>
              <a:cs typeface="Times New Roman" pitchFamily="18" charset="0"/>
            </a:rPr>
            <a:t>поступающие в бюджет денежные средства из других бюджетов бюджетной системы РФ, а так же перечисления от  физических и юридических лиц</a:t>
          </a:r>
          <a:endParaRPr lang="ru-RU" sz="1700" kern="1200" dirty="0">
            <a:solidFill>
              <a:schemeClr val="tx1"/>
            </a:solidFill>
            <a:latin typeface="Times New Roman" pitchFamily="18" charset="0"/>
            <a:cs typeface="Times New Roman" pitchFamily="18" charset="0"/>
          </a:endParaRPr>
        </a:p>
      </dsp:txBody>
      <dsp:txXfrm>
        <a:off x="5904664" y="315436"/>
        <a:ext cx="2303519" cy="2916623"/>
      </dsp:txXfrm>
    </dsp:sp>
    <dsp:sp modelId="{4C3C8D6A-0A5F-4907-83DC-AB25FCA93C97}">
      <dsp:nvSpPr>
        <dsp:cNvPr id="0" name=""/>
        <dsp:cNvSpPr/>
      </dsp:nvSpPr>
      <dsp:spPr>
        <a:xfrm rot="16192652">
          <a:off x="3098269" y="2305199"/>
          <a:ext cx="1987611" cy="691055"/>
        </a:xfrm>
        <a:prstGeom prst="leftArrow">
          <a:avLst>
            <a:gd name="adj1" fmla="val 60000"/>
            <a:gd name="adj2" fmla="val 50000"/>
          </a:avLst>
        </a:prstGeom>
        <a:solidFill>
          <a:srgbClr val="6699FF"/>
        </a:solidFill>
        <a:ln>
          <a:solidFill>
            <a:srgbClr val="6699FF"/>
          </a:solid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D71078B0-61B0-4A49-ACC5-75E45D65A14C}">
      <dsp:nvSpPr>
        <dsp:cNvPr id="0" name=""/>
        <dsp:cNvSpPr/>
      </dsp:nvSpPr>
      <dsp:spPr>
        <a:xfrm>
          <a:off x="2808314" y="0"/>
          <a:ext cx="2555800" cy="3101015"/>
        </a:xfrm>
        <a:prstGeom prst="roundRect">
          <a:avLst>
            <a:gd name="adj" fmla="val 10000"/>
          </a:avLst>
        </a:prstGeom>
        <a:solidFill>
          <a:srgbClr val="3366FF"/>
        </a:solidFill>
        <a:ln>
          <a:solidFill>
            <a:schemeClr val="accent1"/>
          </a:solidFill>
        </a:ln>
        <a:effectLst>
          <a:outerShdw blurRad="40000" dist="23000" dir="5400000" rotWithShape="0">
            <a:srgbClr val="000000">
              <a:alpha val="35000"/>
            </a:srgbClr>
          </a:outerShdw>
        </a:effectLst>
        <a:scene3d>
          <a:camera prst="orthographicFront">
            <a:rot lat="0" lon="0" rev="0"/>
          </a:camera>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ru-RU" sz="1700" b="1" u="sng" kern="1200" dirty="0" smtClean="0">
              <a:solidFill>
                <a:schemeClr val="tx1"/>
              </a:solidFill>
              <a:latin typeface="Times New Roman" pitchFamily="18" charset="0"/>
              <a:cs typeface="Times New Roman" pitchFamily="18" charset="0"/>
            </a:rPr>
            <a:t>Неналоговые доходы </a:t>
          </a:r>
          <a:r>
            <a:rPr lang="ru-RU" sz="1700" kern="1200" dirty="0" smtClean="0">
              <a:solidFill>
                <a:schemeClr val="tx1"/>
              </a:solidFill>
              <a:latin typeface="Times New Roman" pitchFamily="18" charset="0"/>
              <a:cs typeface="Times New Roman" pitchFamily="18" charset="0"/>
            </a:rPr>
            <a:t>– доходы от использования имущества, находящегося в муниципальной собственности, плата за негативное воздействие на окружающую среду, доходы от продажи  материальных и нематериальных активов, штрафы, санкции, возмещения</a:t>
          </a:r>
          <a:endParaRPr lang="ru-RU" sz="1700" kern="1200" dirty="0">
            <a:solidFill>
              <a:schemeClr val="tx1"/>
            </a:solidFill>
            <a:latin typeface="Times New Roman" pitchFamily="18" charset="0"/>
            <a:cs typeface="Times New Roman" pitchFamily="18" charset="0"/>
          </a:endParaRPr>
        </a:p>
      </dsp:txBody>
      <dsp:txXfrm>
        <a:off x="2808314" y="0"/>
        <a:ext cx="2555800" cy="3101015"/>
      </dsp:txXfrm>
    </dsp:sp>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C023A05-0CA6-4B1C-9C90-98508B193786}">
      <dsp:nvSpPr>
        <dsp:cNvPr id="0" name=""/>
        <dsp:cNvSpPr/>
      </dsp:nvSpPr>
      <dsp:spPr>
        <a:xfrm>
          <a:off x="0" y="0"/>
          <a:ext cx="6633209" cy="1251499"/>
        </a:xfrm>
        <a:prstGeom prst="roundRect">
          <a:avLst>
            <a:gd name="adj" fmla="val 10000"/>
          </a:avLst>
        </a:prstGeom>
        <a:solidFill>
          <a:srgbClr val="0066FF"/>
        </a:solidFill>
        <a:ln>
          <a:noFill/>
        </a:ln>
        <a:effectLst>
          <a:outerShdw blurRad="50800" dist="38100" dir="2700000" algn="tl" rotWithShape="0">
            <a:prstClr val="black">
              <a:alpha val="40000"/>
            </a:prst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Дотации</a:t>
          </a:r>
          <a:r>
            <a:rPr lang="ru-RU" sz="2000" kern="1200" dirty="0" smtClean="0">
              <a:solidFill>
                <a:schemeClr val="tx2">
                  <a:lumMod val="10000"/>
                </a:schemeClr>
              </a:solidFill>
              <a:latin typeface="Book Antiqua" pitchFamily="18" charset="0"/>
            </a:rPr>
            <a:t> – денежная помощь со стороны бюджета другого уровня, предоставляемая на безвозмездной и безвозвратной основе</a:t>
          </a:r>
          <a:endParaRPr lang="ru-RU" sz="2000" kern="1200" dirty="0">
            <a:solidFill>
              <a:schemeClr val="tx2">
                <a:lumMod val="10000"/>
              </a:schemeClr>
            </a:solidFill>
            <a:latin typeface="Book Antiqua" pitchFamily="18" charset="0"/>
          </a:endParaRPr>
        </a:p>
      </dsp:txBody>
      <dsp:txXfrm>
        <a:off x="0" y="0"/>
        <a:ext cx="5250303" cy="1251499"/>
      </dsp:txXfrm>
    </dsp:sp>
    <dsp:sp modelId="{347415BA-DC97-43E2-AE7E-CB1E89BDB6C4}">
      <dsp:nvSpPr>
        <dsp:cNvPr id="0" name=""/>
        <dsp:cNvSpPr/>
      </dsp:nvSpPr>
      <dsp:spPr>
        <a:xfrm>
          <a:off x="555531" y="1479044"/>
          <a:ext cx="6633209" cy="1251499"/>
        </a:xfrm>
        <a:prstGeom prst="roundRect">
          <a:avLst>
            <a:gd name="adj" fmla="val 10000"/>
          </a:avLst>
        </a:prstGeom>
        <a:solidFill>
          <a:srgbClr val="6699FF"/>
        </a:solidFill>
        <a:ln>
          <a:noFill/>
        </a:ln>
        <a:effectLst>
          <a:outerShdw blurRad="50800" dist="38100" dir="2700000" algn="tl" rotWithShape="0">
            <a:prstClr val="black">
              <a:alpha val="40000"/>
            </a:prst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endParaRPr lang="ru-RU" sz="1200" kern="1200" dirty="0" smtClean="0">
            <a:latin typeface="Book Antiqua" pitchFamily="18" charset="0"/>
          </a:endParaRPr>
        </a:p>
        <a:p>
          <a:pPr lvl="0" algn="just" defTabSz="533400">
            <a:lnSpc>
              <a:spcPct val="90000"/>
            </a:lnSpc>
            <a:spcBef>
              <a:spcPct val="0"/>
            </a:spcBef>
            <a:spcAft>
              <a:spcPct val="35000"/>
            </a:spcAft>
          </a:pPr>
          <a:r>
            <a:rPr lang="ru-RU" sz="2000" b="1" i="0" u="sng" kern="1200" dirty="0" smtClean="0">
              <a:solidFill>
                <a:schemeClr val="tx2">
                  <a:lumMod val="10000"/>
                </a:schemeClr>
              </a:solidFill>
              <a:latin typeface="Book Antiqua" pitchFamily="18" charset="0"/>
            </a:rPr>
            <a:t>Субсидии</a:t>
          </a:r>
          <a:r>
            <a:rPr lang="ru-RU" sz="2000" kern="1200" dirty="0" smtClean="0">
              <a:solidFill>
                <a:schemeClr val="tx2">
                  <a:lumMod val="10000"/>
                </a:schemeClr>
              </a:solidFill>
              <a:latin typeface="Book Antiqua" pitchFamily="18" charset="0"/>
            </a:rPr>
            <a:t>  - межбюджетные трансферты, предоставляемые бюджету другого уровня на условиях долевого финансирования расходов</a:t>
          </a:r>
        </a:p>
        <a:p>
          <a:pPr lvl="0" algn="l" defTabSz="533400">
            <a:lnSpc>
              <a:spcPct val="90000"/>
            </a:lnSpc>
            <a:spcBef>
              <a:spcPct val="0"/>
            </a:spcBef>
            <a:spcAft>
              <a:spcPct val="35000"/>
            </a:spcAft>
          </a:pPr>
          <a:r>
            <a:rPr lang="ru-RU" sz="1800" kern="1200" dirty="0" smtClean="0"/>
            <a:t> </a:t>
          </a:r>
          <a:endParaRPr lang="ru-RU" sz="1800" kern="1200" dirty="0"/>
        </a:p>
      </dsp:txBody>
      <dsp:txXfrm>
        <a:off x="555531" y="1479044"/>
        <a:ext cx="5264203" cy="1251499"/>
      </dsp:txXfrm>
    </dsp:sp>
    <dsp:sp modelId="{EFCD9B4C-DA78-46C7-9E8E-1E5C23521922}">
      <dsp:nvSpPr>
        <dsp:cNvPr id="0" name=""/>
        <dsp:cNvSpPr/>
      </dsp:nvSpPr>
      <dsp:spPr>
        <a:xfrm>
          <a:off x="1102771" y="2958088"/>
          <a:ext cx="6633209" cy="1251499"/>
        </a:xfrm>
        <a:prstGeom prst="roundRect">
          <a:avLst>
            <a:gd name="adj" fmla="val 10000"/>
          </a:avLst>
        </a:prstGeom>
        <a:solidFill>
          <a:srgbClr val="CC99FF"/>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Субвенции</a:t>
          </a:r>
          <a:r>
            <a:rPr lang="ru-RU" sz="2000" kern="1200" dirty="0" smtClean="0">
              <a:solidFill>
                <a:schemeClr val="tx2">
                  <a:lumMod val="10000"/>
                </a:schemeClr>
              </a:solidFill>
              <a:latin typeface="Book Antiqua" pitchFamily="18" charset="0"/>
            </a:rPr>
            <a:t> – межбюджетные трансферты, предоставляемые местным бюджетам на исполнение переданных государственных полномочий </a:t>
          </a:r>
          <a:endParaRPr lang="ru-RU" sz="2000" kern="1200" dirty="0">
            <a:solidFill>
              <a:schemeClr val="tx2">
                <a:lumMod val="10000"/>
              </a:schemeClr>
            </a:solidFill>
            <a:latin typeface="Book Antiqua" pitchFamily="18" charset="0"/>
          </a:endParaRPr>
        </a:p>
      </dsp:txBody>
      <dsp:txXfrm>
        <a:off x="1102771" y="2958088"/>
        <a:ext cx="5272495" cy="1251499"/>
      </dsp:txXfrm>
    </dsp:sp>
    <dsp:sp modelId="{98AFC14A-0294-454A-9D8E-0DEDF513300C}">
      <dsp:nvSpPr>
        <dsp:cNvPr id="0" name=""/>
        <dsp:cNvSpPr/>
      </dsp:nvSpPr>
      <dsp:spPr>
        <a:xfrm>
          <a:off x="1656445" y="4433272"/>
          <a:ext cx="6633209" cy="1231612"/>
        </a:xfrm>
        <a:prstGeom prst="roundRect">
          <a:avLst>
            <a:gd name="adj" fmla="val 10000"/>
          </a:avLst>
        </a:prstGeom>
        <a:solidFill>
          <a:srgbClr val="FF99CC"/>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ru-RU" sz="2000" b="1" u="sng" kern="1200" dirty="0" smtClean="0">
              <a:solidFill>
                <a:schemeClr val="tx2">
                  <a:lumMod val="10000"/>
                </a:schemeClr>
              </a:solidFill>
              <a:latin typeface="Book Antiqua" pitchFamily="18" charset="0"/>
            </a:rPr>
            <a:t>Иные межбюджетные трансферты</a:t>
          </a:r>
          <a:r>
            <a:rPr lang="ru-RU" sz="2000" b="0" u="none" kern="1200" dirty="0" smtClean="0">
              <a:solidFill>
                <a:schemeClr val="tx2">
                  <a:lumMod val="10000"/>
                </a:schemeClr>
              </a:solidFill>
              <a:latin typeface="Book Antiqua" pitchFamily="18" charset="0"/>
            </a:rPr>
            <a:t> – денежные средства, передаваемые бюджетам в целях компенсации выпадающих  доходов  и  расходов</a:t>
          </a:r>
          <a:endParaRPr lang="ru-RU" sz="2000" b="1" u="sng" kern="1200" dirty="0">
            <a:solidFill>
              <a:schemeClr val="tx2">
                <a:lumMod val="10000"/>
              </a:schemeClr>
            </a:solidFill>
            <a:latin typeface="Book Antiqua" pitchFamily="18" charset="0"/>
          </a:endParaRPr>
        </a:p>
      </dsp:txBody>
      <dsp:txXfrm>
        <a:off x="1656445" y="4433272"/>
        <a:ext cx="5264203" cy="1231612"/>
      </dsp:txXfrm>
    </dsp:sp>
    <dsp:sp modelId="{C21735EF-571B-421D-B69C-575E32C59B3D}">
      <dsp:nvSpPr>
        <dsp:cNvPr id="0" name=""/>
        <dsp:cNvSpPr/>
      </dsp:nvSpPr>
      <dsp:spPr>
        <a:xfrm>
          <a:off x="5819735" y="958534"/>
          <a:ext cx="813474" cy="813474"/>
        </a:xfrm>
        <a:prstGeom prst="downArrow">
          <a:avLst>
            <a:gd name="adj1" fmla="val 55000"/>
            <a:gd name="adj2" fmla="val 45000"/>
          </a:avLst>
        </a:prstGeom>
        <a:solidFill>
          <a:srgbClr val="0099CC">
            <a:alpha val="89804"/>
          </a:srgbClr>
        </a:solidFill>
        <a:ln w="9525" cap="flat" cmpd="sng" algn="ctr">
          <a:solidFill>
            <a:srgbClr val="3399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dirty="0"/>
        </a:p>
      </dsp:txBody>
      <dsp:txXfrm>
        <a:off x="5819735" y="958534"/>
        <a:ext cx="813474" cy="813474"/>
      </dsp:txXfrm>
    </dsp:sp>
    <dsp:sp modelId="{A19D2155-7612-468E-A3DC-8E1D47EBEE5B}">
      <dsp:nvSpPr>
        <dsp:cNvPr id="0" name=""/>
        <dsp:cNvSpPr/>
      </dsp:nvSpPr>
      <dsp:spPr>
        <a:xfrm>
          <a:off x="6375266" y="2437578"/>
          <a:ext cx="813474" cy="813474"/>
        </a:xfrm>
        <a:prstGeom prst="downArrow">
          <a:avLst>
            <a:gd name="adj1" fmla="val 55000"/>
            <a:gd name="adj2" fmla="val 45000"/>
          </a:avLst>
        </a:prstGeom>
        <a:solidFill>
          <a:srgbClr val="0099CC">
            <a:alpha val="90000"/>
          </a:srgbClr>
        </a:solidFill>
        <a:ln w="9525" cap="flat" cmpd="sng" algn="ctr">
          <a:solidFill>
            <a:srgbClr val="6666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dirty="0"/>
        </a:p>
      </dsp:txBody>
      <dsp:txXfrm>
        <a:off x="6375266" y="2437578"/>
        <a:ext cx="813474" cy="813474"/>
      </dsp:txXfrm>
    </dsp:sp>
    <dsp:sp modelId="{2C7A71E0-8E04-4158-8B58-BB3714727D7B}">
      <dsp:nvSpPr>
        <dsp:cNvPr id="0" name=""/>
        <dsp:cNvSpPr/>
      </dsp:nvSpPr>
      <dsp:spPr>
        <a:xfrm>
          <a:off x="6922506" y="3916623"/>
          <a:ext cx="813474" cy="813474"/>
        </a:xfrm>
        <a:prstGeom prst="downArrow">
          <a:avLst>
            <a:gd name="adj1" fmla="val 55000"/>
            <a:gd name="adj2" fmla="val 45000"/>
          </a:avLst>
        </a:prstGeom>
        <a:solidFill>
          <a:srgbClr val="0099CC">
            <a:alpha val="90000"/>
          </a:srgbClr>
        </a:solidFill>
        <a:ln w="9525" cap="flat" cmpd="sng" algn="ctr">
          <a:solidFill>
            <a:srgbClr val="FF66FF">
              <a:alpha val="89804"/>
            </a:srgbClr>
          </a:solidFill>
          <a:prstDash val="solid"/>
        </a:ln>
        <a:effectLst/>
        <a:scene3d>
          <a:camera prst="orthographicFront"/>
          <a:lightRig rig="threePt" dir="t">
            <a:rot lat="0" lon="0" rev="7500000"/>
          </a:lightRig>
        </a:scene3d>
        <a:sp3d z="152400" extrusionH="63500" prstMaterial="dkEdge">
          <a:bevelT w="125400" h="3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ru-RU" sz="3600" kern="1200" dirty="0"/>
        </a:p>
      </dsp:txBody>
      <dsp:txXfrm>
        <a:off x="6922506" y="3916623"/>
        <a:ext cx="813474" cy="813474"/>
      </dsp:txXfrm>
    </dsp:sp>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364C70-C324-4950-A3EA-89813D0E681B}">
      <dsp:nvSpPr>
        <dsp:cNvPr id="0" name=""/>
        <dsp:cNvSpPr/>
      </dsp:nvSpPr>
      <dsp:spPr>
        <a:xfrm>
          <a:off x="4924" y="103938"/>
          <a:ext cx="4172683" cy="817451"/>
        </a:xfrm>
        <a:prstGeom prst="roundRect">
          <a:avLst>
            <a:gd name="adj" fmla="val 10000"/>
          </a:avLst>
        </a:prstGeom>
        <a:gradFill flip="none" rotWithShape="0">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w="25400" cap="flat" cmpd="sng" algn="ctr">
          <a:solidFill>
            <a:srgbClr val="FF66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b="1" kern="1200" dirty="0" smtClean="0">
              <a:solidFill>
                <a:schemeClr val="bg1"/>
              </a:solidFill>
              <a:latin typeface="Times New Roman" pitchFamily="18" charset="0"/>
              <a:cs typeface="Times New Roman" pitchFamily="18" charset="0"/>
            </a:rPr>
            <a:t>Областные  средства</a:t>
          </a:r>
          <a:endParaRPr lang="ru-RU" sz="2400" b="1" kern="1200" dirty="0">
            <a:solidFill>
              <a:schemeClr val="bg1"/>
            </a:solidFill>
            <a:latin typeface="Times New Roman" pitchFamily="18" charset="0"/>
            <a:cs typeface="Times New Roman" pitchFamily="18" charset="0"/>
          </a:endParaRPr>
        </a:p>
      </dsp:txBody>
      <dsp:txXfrm>
        <a:off x="4924" y="103938"/>
        <a:ext cx="4172683" cy="817451"/>
      </dsp:txXfrm>
    </dsp:sp>
    <dsp:sp modelId="{0F10B24C-6291-498B-B24B-6F32995626E1}">
      <dsp:nvSpPr>
        <dsp:cNvPr id="0" name=""/>
        <dsp:cNvSpPr/>
      </dsp:nvSpPr>
      <dsp:spPr>
        <a:xfrm>
          <a:off x="422192" y="921390"/>
          <a:ext cx="417268" cy="613088"/>
        </a:xfrm>
        <a:custGeom>
          <a:avLst/>
          <a:gdLst/>
          <a:ahLst/>
          <a:cxnLst/>
          <a:rect l="0" t="0" r="0" b="0"/>
          <a:pathLst>
            <a:path>
              <a:moveTo>
                <a:pt x="0" y="0"/>
              </a:moveTo>
              <a:lnTo>
                <a:pt x="0" y="613088"/>
              </a:lnTo>
              <a:lnTo>
                <a:pt x="417268" y="613088"/>
              </a:lnTo>
            </a:path>
          </a:pathLst>
        </a:custGeom>
        <a:noFill/>
        <a:ln w="25400" cap="flat" cmpd="sng" algn="ctr">
          <a:solidFill>
            <a:srgbClr val="FF6600"/>
          </a:solidFill>
          <a:prstDash val="solid"/>
        </a:ln>
        <a:effectLst/>
      </dsp:spPr>
      <dsp:style>
        <a:lnRef idx="2">
          <a:scrgbClr r="0" g="0" b="0"/>
        </a:lnRef>
        <a:fillRef idx="0">
          <a:scrgbClr r="0" g="0" b="0"/>
        </a:fillRef>
        <a:effectRef idx="0">
          <a:scrgbClr r="0" g="0" b="0"/>
        </a:effectRef>
        <a:fontRef idx="minor"/>
      </dsp:style>
    </dsp:sp>
    <dsp:sp modelId="{B94730D8-5D8F-426C-8831-7569625F9563}">
      <dsp:nvSpPr>
        <dsp:cNvPr id="0" name=""/>
        <dsp:cNvSpPr/>
      </dsp:nvSpPr>
      <dsp:spPr>
        <a:xfrm>
          <a:off x="839461" y="1125753"/>
          <a:ext cx="3710891" cy="817451"/>
        </a:xfrm>
        <a:prstGeom prst="roundRect">
          <a:avLst>
            <a:gd name="adj" fmla="val 10000"/>
          </a:avLst>
        </a:prstGeom>
        <a:solidFill>
          <a:srgbClr val="FFCC99">
            <a:alpha val="89804"/>
          </a:srgbClr>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Субвенция на выплату денежных средств на содержание ребенка, переданного на воспитание в приемную семью</a:t>
          </a:r>
          <a:endParaRPr lang="ru-RU" sz="1600" kern="1200" dirty="0">
            <a:latin typeface="Times New Roman" pitchFamily="18" charset="0"/>
            <a:cs typeface="Times New Roman" pitchFamily="18" charset="0"/>
          </a:endParaRPr>
        </a:p>
      </dsp:txBody>
      <dsp:txXfrm>
        <a:off x="839461" y="1125753"/>
        <a:ext cx="3710891" cy="817451"/>
      </dsp:txXfrm>
    </dsp:sp>
    <dsp:sp modelId="{DC8766AC-1DF5-4C8B-88E8-C0C7029582F8}">
      <dsp:nvSpPr>
        <dsp:cNvPr id="0" name=""/>
        <dsp:cNvSpPr/>
      </dsp:nvSpPr>
      <dsp:spPr>
        <a:xfrm>
          <a:off x="422192" y="921390"/>
          <a:ext cx="417268" cy="1634903"/>
        </a:xfrm>
        <a:custGeom>
          <a:avLst/>
          <a:gdLst/>
          <a:ahLst/>
          <a:cxnLst/>
          <a:rect l="0" t="0" r="0" b="0"/>
          <a:pathLst>
            <a:path>
              <a:moveTo>
                <a:pt x="0" y="0"/>
              </a:moveTo>
              <a:lnTo>
                <a:pt x="0" y="1634903"/>
              </a:lnTo>
              <a:lnTo>
                <a:pt x="417268" y="1634903"/>
              </a:lnTo>
            </a:path>
          </a:pathLst>
        </a:custGeom>
        <a:noFill/>
        <a:ln w="25400" cap="flat" cmpd="sng" algn="ctr">
          <a:solidFill>
            <a:srgbClr val="FF6600"/>
          </a:solidFill>
          <a:prstDash val="solid"/>
        </a:ln>
        <a:effectLst/>
      </dsp:spPr>
      <dsp:style>
        <a:lnRef idx="2">
          <a:scrgbClr r="0" g="0" b="0"/>
        </a:lnRef>
        <a:fillRef idx="0">
          <a:scrgbClr r="0" g="0" b="0"/>
        </a:fillRef>
        <a:effectRef idx="0">
          <a:scrgbClr r="0" g="0" b="0"/>
        </a:effectRef>
        <a:fontRef idx="minor"/>
      </dsp:style>
    </dsp:sp>
    <dsp:sp modelId="{51570436-6222-48A4-BA2B-6408C85AF1C1}">
      <dsp:nvSpPr>
        <dsp:cNvPr id="0" name=""/>
        <dsp:cNvSpPr/>
      </dsp:nvSpPr>
      <dsp:spPr>
        <a:xfrm>
          <a:off x="839461" y="2147568"/>
          <a:ext cx="3804656" cy="817451"/>
        </a:xfrm>
        <a:prstGeom prst="roundRect">
          <a:avLst>
            <a:gd name="adj" fmla="val 10000"/>
          </a:avLst>
        </a:prstGeom>
        <a:solidFill>
          <a:srgbClr val="FFCC99">
            <a:alpha val="90000"/>
          </a:srgbClr>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Субвенция на выплату  ежемесячных денежных средств на содержание ребенка, находящегося под опекой (попечительством)</a:t>
          </a:r>
          <a:endParaRPr lang="ru-RU" sz="1600" kern="1200" dirty="0">
            <a:latin typeface="Times New Roman" pitchFamily="18" charset="0"/>
            <a:cs typeface="Times New Roman" pitchFamily="18" charset="0"/>
          </a:endParaRPr>
        </a:p>
      </dsp:txBody>
      <dsp:txXfrm>
        <a:off x="839461" y="2147568"/>
        <a:ext cx="3804656" cy="817451"/>
      </dsp:txXfrm>
    </dsp:sp>
    <dsp:sp modelId="{C3A7FB03-348C-490A-BD89-81232A0929D7}">
      <dsp:nvSpPr>
        <dsp:cNvPr id="0" name=""/>
        <dsp:cNvSpPr/>
      </dsp:nvSpPr>
      <dsp:spPr>
        <a:xfrm>
          <a:off x="4586333" y="103938"/>
          <a:ext cx="3970134" cy="817451"/>
        </a:xfrm>
        <a:prstGeom prst="roundRect">
          <a:avLst>
            <a:gd name="adj" fmla="val 10000"/>
          </a:avLst>
        </a:prstGeom>
        <a:gradFill flip="none" rotWithShape="0">
          <a:gsLst>
            <a:gs pos="0">
              <a:srgbClr val="00CC00">
                <a:shade val="30000"/>
                <a:satMod val="115000"/>
              </a:srgbClr>
            </a:gs>
            <a:gs pos="50000">
              <a:srgbClr val="00CC00">
                <a:shade val="67500"/>
                <a:satMod val="115000"/>
              </a:srgbClr>
            </a:gs>
            <a:gs pos="100000">
              <a:srgbClr val="00CC00">
                <a:shade val="100000"/>
                <a:satMod val="115000"/>
              </a:srgbClr>
            </a:gs>
          </a:gsLst>
          <a:lin ang="8100000" scaled="1"/>
          <a:tileRect/>
        </a:gradFill>
        <a:ln w="25400" cap="flat" cmpd="sng" algn="ctr">
          <a:solidFill>
            <a:srgbClr val="008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b="1" kern="1200" dirty="0" smtClean="0">
              <a:solidFill>
                <a:schemeClr val="bg1"/>
              </a:solidFill>
              <a:latin typeface="Times New Roman" pitchFamily="18" charset="0"/>
              <a:cs typeface="Times New Roman" pitchFamily="18" charset="0"/>
            </a:rPr>
            <a:t>Собственные средства</a:t>
          </a:r>
          <a:endParaRPr lang="ru-RU" sz="2400" b="1" kern="1200" dirty="0">
            <a:solidFill>
              <a:schemeClr val="bg1"/>
            </a:solidFill>
            <a:latin typeface="Times New Roman" pitchFamily="18" charset="0"/>
            <a:cs typeface="Times New Roman" pitchFamily="18" charset="0"/>
          </a:endParaRPr>
        </a:p>
      </dsp:txBody>
      <dsp:txXfrm>
        <a:off x="4586333" y="103938"/>
        <a:ext cx="3970134" cy="817451"/>
      </dsp:txXfrm>
    </dsp:sp>
    <dsp:sp modelId="{C5FFE075-823E-4DA0-9121-22547C719149}">
      <dsp:nvSpPr>
        <dsp:cNvPr id="0" name=""/>
        <dsp:cNvSpPr/>
      </dsp:nvSpPr>
      <dsp:spPr>
        <a:xfrm>
          <a:off x="4983347" y="921390"/>
          <a:ext cx="397013" cy="613088"/>
        </a:xfrm>
        <a:custGeom>
          <a:avLst/>
          <a:gdLst/>
          <a:ahLst/>
          <a:cxnLst/>
          <a:rect l="0" t="0" r="0" b="0"/>
          <a:pathLst>
            <a:path>
              <a:moveTo>
                <a:pt x="0" y="0"/>
              </a:moveTo>
              <a:lnTo>
                <a:pt x="0" y="613088"/>
              </a:lnTo>
              <a:lnTo>
                <a:pt x="397013" y="61308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6BB132-36F5-4551-B534-1EA38833A873}">
      <dsp:nvSpPr>
        <dsp:cNvPr id="0" name=""/>
        <dsp:cNvSpPr/>
      </dsp:nvSpPr>
      <dsp:spPr>
        <a:xfrm>
          <a:off x="5380360" y="1125753"/>
          <a:ext cx="3512780" cy="817451"/>
        </a:xfrm>
        <a:prstGeom prst="roundRect">
          <a:avLst>
            <a:gd name="adj" fmla="val 10000"/>
          </a:avLst>
        </a:prstGeom>
        <a:solidFill>
          <a:srgbClr val="99FF33">
            <a:alpha val="89804"/>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ru-RU" sz="1600" kern="1200" dirty="0" smtClean="0">
              <a:latin typeface="Times New Roman" pitchFamily="18" charset="0"/>
              <a:cs typeface="Times New Roman" pitchFamily="18" charset="0"/>
            </a:rPr>
            <a:t>Выплаты почетным гражданам</a:t>
          </a:r>
          <a:endParaRPr lang="ru-RU" sz="1600" kern="1200" dirty="0">
            <a:latin typeface="Times New Roman" pitchFamily="18" charset="0"/>
            <a:cs typeface="Times New Roman" pitchFamily="18" charset="0"/>
          </a:endParaRPr>
        </a:p>
      </dsp:txBody>
      <dsp:txXfrm>
        <a:off x="5380360" y="1125753"/>
        <a:ext cx="3512780" cy="817451"/>
      </dsp:txXfrm>
    </dsp:sp>
    <dsp:sp modelId="{6EBA0CCF-2610-4CB9-B2AA-6683F0E170FF}">
      <dsp:nvSpPr>
        <dsp:cNvPr id="0" name=""/>
        <dsp:cNvSpPr/>
      </dsp:nvSpPr>
      <dsp:spPr>
        <a:xfrm>
          <a:off x="4983347" y="921390"/>
          <a:ext cx="397013" cy="1634903"/>
        </a:xfrm>
        <a:custGeom>
          <a:avLst/>
          <a:gdLst/>
          <a:ahLst/>
          <a:cxnLst/>
          <a:rect l="0" t="0" r="0" b="0"/>
          <a:pathLst>
            <a:path>
              <a:moveTo>
                <a:pt x="0" y="0"/>
              </a:moveTo>
              <a:lnTo>
                <a:pt x="0" y="1634903"/>
              </a:lnTo>
              <a:lnTo>
                <a:pt x="397013" y="16349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983BB3-9FDC-412A-8584-11C5A8F9A525}">
      <dsp:nvSpPr>
        <dsp:cNvPr id="0" name=""/>
        <dsp:cNvSpPr/>
      </dsp:nvSpPr>
      <dsp:spPr>
        <a:xfrm>
          <a:off x="5380360" y="2147568"/>
          <a:ext cx="3579327" cy="817451"/>
        </a:xfrm>
        <a:prstGeom prst="roundRect">
          <a:avLst>
            <a:gd name="adj" fmla="val 10000"/>
          </a:avLst>
        </a:prstGeom>
        <a:solidFill>
          <a:srgbClr val="99FF33">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Пенсии на выслугу лет лицам, замещавшим муниципальные должности</a:t>
          </a:r>
          <a:endParaRPr lang="ru-RU" sz="1600" kern="1200" dirty="0">
            <a:latin typeface="Times New Roman" pitchFamily="18" charset="0"/>
            <a:cs typeface="Times New Roman" pitchFamily="18" charset="0"/>
          </a:endParaRPr>
        </a:p>
      </dsp:txBody>
      <dsp:txXfrm>
        <a:off x="5380360" y="2147568"/>
        <a:ext cx="3579327" cy="817451"/>
      </dsp:txXfrm>
    </dsp:sp>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364C70-C324-4950-A3EA-89813D0E681B}">
      <dsp:nvSpPr>
        <dsp:cNvPr id="0" name=""/>
        <dsp:cNvSpPr/>
      </dsp:nvSpPr>
      <dsp:spPr>
        <a:xfrm>
          <a:off x="4924" y="103938"/>
          <a:ext cx="4172683" cy="817451"/>
        </a:xfrm>
        <a:prstGeom prst="roundRect">
          <a:avLst>
            <a:gd name="adj" fmla="val 10000"/>
          </a:avLst>
        </a:prstGeom>
        <a:gradFill flip="none" rotWithShape="0">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w="25400" cap="flat" cmpd="sng" algn="ctr">
          <a:solidFill>
            <a:srgbClr val="FF66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b="1" kern="1200" dirty="0" smtClean="0">
              <a:solidFill>
                <a:schemeClr val="bg1"/>
              </a:solidFill>
              <a:latin typeface="Times New Roman" pitchFamily="18" charset="0"/>
              <a:cs typeface="Times New Roman" pitchFamily="18" charset="0"/>
            </a:rPr>
            <a:t>Областные  средства</a:t>
          </a:r>
          <a:endParaRPr lang="ru-RU" sz="2400" b="1" kern="1200" dirty="0">
            <a:solidFill>
              <a:schemeClr val="bg1"/>
            </a:solidFill>
            <a:latin typeface="Times New Roman" pitchFamily="18" charset="0"/>
            <a:cs typeface="Times New Roman" pitchFamily="18" charset="0"/>
          </a:endParaRPr>
        </a:p>
      </dsp:txBody>
      <dsp:txXfrm>
        <a:off x="4924" y="103938"/>
        <a:ext cx="4172683" cy="817451"/>
      </dsp:txXfrm>
    </dsp:sp>
    <dsp:sp modelId="{0F10B24C-6291-498B-B24B-6F32995626E1}">
      <dsp:nvSpPr>
        <dsp:cNvPr id="0" name=""/>
        <dsp:cNvSpPr/>
      </dsp:nvSpPr>
      <dsp:spPr>
        <a:xfrm>
          <a:off x="422192" y="921390"/>
          <a:ext cx="417268" cy="613088"/>
        </a:xfrm>
        <a:custGeom>
          <a:avLst/>
          <a:gdLst/>
          <a:ahLst/>
          <a:cxnLst/>
          <a:rect l="0" t="0" r="0" b="0"/>
          <a:pathLst>
            <a:path>
              <a:moveTo>
                <a:pt x="0" y="0"/>
              </a:moveTo>
              <a:lnTo>
                <a:pt x="0" y="613088"/>
              </a:lnTo>
              <a:lnTo>
                <a:pt x="417268" y="613088"/>
              </a:lnTo>
            </a:path>
          </a:pathLst>
        </a:custGeom>
        <a:noFill/>
        <a:ln w="25400" cap="flat" cmpd="sng" algn="ctr">
          <a:solidFill>
            <a:srgbClr val="FF6600"/>
          </a:solidFill>
          <a:prstDash val="solid"/>
        </a:ln>
        <a:effectLst/>
      </dsp:spPr>
      <dsp:style>
        <a:lnRef idx="2">
          <a:scrgbClr r="0" g="0" b="0"/>
        </a:lnRef>
        <a:fillRef idx="0">
          <a:scrgbClr r="0" g="0" b="0"/>
        </a:fillRef>
        <a:effectRef idx="0">
          <a:scrgbClr r="0" g="0" b="0"/>
        </a:effectRef>
        <a:fontRef idx="minor"/>
      </dsp:style>
    </dsp:sp>
    <dsp:sp modelId="{B94730D8-5D8F-426C-8831-7569625F9563}">
      <dsp:nvSpPr>
        <dsp:cNvPr id="0" name=""/>
        <dsp:cNvSpPr/>
      </dsp:nvSpPr>
      <dsp:spPr>
        <a:xfrm>
          <a:off x="839461" y="1125753"/>
          <a:ext cx="3710891" cy="817451"/>
        </a:xfrm>
        <a:prstGeom prst="roundRect">
          <a:avLst>
            <a:gd name="adj" fmla="val 10000"/>
          </a:avLst>
        </a:prstGeom>
        <a:solidFill>
          <a:srgbClr val="FFCC99">
            <a:alpha val="89804"/>
          </a:srgbClr>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Субвенция на выплату денежных средств на содержание ребенка, переданного на воспитание в приемную семью</a:t>
          </a:r>
          <a:endParaRPr lang="ru-RU" sz="1600" kern="1200" dirty="0">
            <a:latin typeface="Times New Roman" pitchFamily="18" charset="0"/>
            <a:cs typeface="Times New Roman" pitchFamily="18" charset="0"/>
          </a:endParaRPr>
        </a:p>
      </dsp:txBody>
      <dsp:txXfrm>
        <a:off x="839461" y="1125753"/>
        <a:ext cx="3710891" cy="817451"/>
      </dsp:txXfrm>
    </dsp:sp>
    <dsp:sp modelId="{DC8766AC-1DF5-4C8B-88E8-C0C7029582F8}">
      <dsp:nvSpPr>
        <dsp:cNvPr id="0" name=""/>
        <dsp:cNvSpPr/>
      </dsp:nvSpPr>
      <dsp:spPr>
        <a:xfrm>
          <a:off x="422192" y="921390"/>
          <a:ext cx="417268" cy="1634903"/>
        </a:xfrm>
        <a:custGeom>
          <a:avLst/>
          <a:gdLst/>
          <a:ahLst/>
          <a:cxnLst/>
          <a:rect l="0" t="0" r="0" b="0"/>
          <a:pathLst>
            <a:path>
              <a:moveTo>
                <a:pt x="0" y="0"/>
              </a:moveTo>
              <a:lnTo>
                <a:pt x="0" y="1634903"/>
              </a:lnTo>
              <a:lnTo>
                <a:pt x="417268" y="1634903"/>
              </a:lnTo>
            </a:path>
          </a:pathLst>
        </a:custGeom>
        <a:noFill/>
        <a:ln w="25400" cap="flat" cmpd="sng" algn="ctr">
          <a:solidFill>
            <a:srgbClr val="FF6600"/>
          </a:solidFill>
          <a:prstDash val="solid"/>
        </a:ln>
        <a:effectLst/>
      </dsp:spPr>
      <dsp:style>
        <a:lnRef idx="2">
          <a:scrgbClr r="0" g="0" b="0"/>
        </a:lnRef>
        <a:fillRef idx="0">
          <a:scrgbClr r="0" g="0" b="0"/>
        </a:fillRef>
        <a:effectRef idx="0">
          <a:scrgbClr r="0" g="0" b="0"/>
        </a:effectRef>
        <a:fontRef idx="minor"/>
      </dsp:style>
    </dsp:sp>
    <dsp:sp modelId="{51570436-6222-48A4-BA2B-6408C85AF1C1}">
      <dsp:nvSpPr>
        <dsp:cNvPr id="0" name=""/>
        <dsp:cNvSpPr/>
      </dsp:nvSpPr>
      <dsp:spPr>
        <a:xfrm>
          <a:off x="839461" y="2147568"/>
          <a:ext cx="3804656" cy="817451"/>
        </a:xfrm>
        <a:prstGeom prst="roundRect">
          <a:avLst>
            <a:gd name="adj" fmla="val 10000"/>
          </a:avLst>
        </a:prstGeom>
        <a:solidFill>
          <a:srgbClr val="FFCC99">
            <a:alpha val="90000"/>
          </a:srgbClr>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Субвенция на выплату  ежемесячных денежных средств на содержание ребенка, находящегося под опекой (попечительством)</a:t>
          </a:r>
          <a:endParaRPr lang="ru-RU" sz="1600" kern="1200" dirty="0">
            <a:latin typeface="Times New Roman" pitchFamily="18" charset="0"/>
            <a:cs typeface="Times New Roman" pitchFamily="18" charset="0"/>
          </a:endParaRPr>
        </a:p>
      </dsp:txBody>
      <dsp:txXfrm>
        <a:off x="839461" y="2147568"/>
        <a:ext cx="3804656" cy="817451"/>
      </dsp:txXfrm>
    </dsp:sp>
    <dsp:sp modelId="{C3A7FB03-348C-490A-BD89-81232A0929D7}">
      <dsp:nvSpPr>
        <dsp:cNvPr id="0" name=""/>
        <dsp:cNvSpPr/>
      </dsp:nvSpPr>
      <dsp:spPr>
        <a:xfrm>
          <a:off x="4644013" y="0"/>
          <a:ext cx="3970134" cy="817451"/>
        </a:xfrm>
        <a:prstGeom prst="roundRect">
          <a:avLst>
            <a:gd name="adj" fmla="val 10000"/>
          </a:avLst>
        </a:prstGeom>
        <a:gradFill flip="none" rotWithShape="0">
          <a:gsLst>
            <a:gs pos="0">
              <a:srgbClr val="00CC00">
                <a:shade val="30000"/>
                <a:satMod val="115000"/>
              </a:srgbClr>
            </a:gs>
            <a:gs pos="50000">
              <a:srgbClr val="00CC00">
                <a:shade val="67500"/>
                <a:satMod val="115000"/>
              </a:srgbClr>
            </a:gs>
            <a:gs pos="100000">
              <a:srgbClr val="00CC00">
                <a:shade val="100000"/>
                <a:satMod val="115000"/>
              </a:srgbClr>
            </a:gs>
          </a:gsLst>
          <a:lin ang="8100000" scaled="1"/>
          <a:tileRect/>
        </a:gradFill>
        <a:ln w="25400" cap="flat" cmpd="sng" algn="ctr">
          <a:solidFill>
            <a:srgbClr val="008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b="1" kern="1200" dirty="0" smtClean="0">
              <a:solidFill>
                <a:schemeClr val="bg1"/>
              </a:solidFill>
              <a:latin typeface="Times New Roman" pitchFamily="18" charset="0"/>
              <a:cs typeface="Times New Roman" pitchFamily="18" charset="0"/>
            </a:rPr>
            <a:t>Собственные средства</a:t>
          </a:r>
          <a:endParaRPr lang="ru-RU" sz="2400" b="1" kern="1200" dirty="0">
            <a:solidFill>
              <a:schemeClr val="bg1"/>
            </a:solidFill>
            <a:latin typeface="Times New Roman" pitchFamily="18" charset="0"/>
            <a:cs typeface="Times New Roman" pitchFamily="18" charset="0"/>
          </a:endParaRPr>
        </a:p>
      </dsp:txBody>
      <dsp:txXfrm>
        <a:off x="4644013" y="0"/>
        <a:ext cx="3970134" cy="817451"/>
      </dsp:txXfrm>
    </dsp:sp>
    <dsp:sp modelId="{C5FFE075-823E-4DA0-9121-22547C719149}">
      <dsp:nvSpPr>
        <dsp:cNvPr id="0" name=""/>
        <dsp:cNvSpPr/>
      </dsp:nvSpPr>
      <dsp:spPr>
        <a:xfrm>
          <a:off x="5041026" y="817451"/>
          <a:ext cx="323063" cy="599388"/>
        </a:xfrm>
        <a:custGeom>
          <a:avLst/>
          <a:gdLst/>
          <a:ahLst/>
          <a:cxnLst/>
          <a:rect l="0" t="0" r="0" b="0"/>
          <a:pathLst>
            <a:path>
              <a:moveTo>
                <a:pt x="0" y="0"/>
              </a:moveTo>
              <a:lnTo>
                <a:pt x="0" y="599388"/>
              </a:lnTo>
              <a:lnTo>
                <a:pt x="323063" y="59938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6BB132-36F5-4551-B534-1EA38833A873}">
      <dsp:nvSpPr>
        <dsp:cNvPr id="0" name=""/>
        <dsp:cNvSpPr/>
      </dsp:nvSpPr>
      <dsp:spPr>
        <a:xfrm>
          <a:off x="5364090" y="1008114"/>
          <a:ext cx="3512780" cy="817451"/>
        </a:xfrm>
        <a:prstGeom prst="roundRect">
          <a:avLst>
            <a:gd name="adj" fmla="val 10000"/>
          </a:avLst>
        </a:prstGeom>
        <a:solidFill>
          <a:srgbClr val="99FF33">
            <a:alpha val="89804"/>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ru-RU" sz="1600" kern="1200" dirty="0" smtClean="0">
              <a:latin typeface="Times New Roman" pitchFamily="18" charset="0"/>
              <a:cs typeface="Times New Roman" pitchFamily="18" charset="0"/>
            </a:rPr>
            <a:t>Выплаты почетным гражданам</a:t>
          </a:r>
          <a:endParaRPr lang="ru-RU" sz="1600" kern="1200" dirty="0">
            <a:latin typeface="Times New Roman" pitchFamily="18" charset="0"/>
            <a:cs typeface="Times New Roman" pitchFamily="18" charset="0"/>
          </a:endParaRPr>
        </a:p>
      </dsp:txBody>
      <dsp:txXfrm>
        <a:off x="5364090" y="1008114"/>
        <a:ext cx="3512780" cy="817451"/>
      </dsp:txXfrm>
    </dsp:sp>
    <dsp:sp modelId="{6EBA0CCF-2610-4CB9-B2AA-6683F0E170FF}">
      <dsp:nvSpPr>
        <dsp:cNvPr id="0" name=""/>
        <dsp:cNvSpPr/>
      </dsp:nvSpPr>
      <dsp:spPr>
        <a:xfrm>
          <a:off x="5041026" y="817451"/>
          <a:ext cx="323063" cy="1607502"/>
        </a:xfrm>
        <a:custGeom>
          <a:avLst/>
          <a:gdLst/>
          <a:ahLst/>
          <a:cxnLst/>
          <a:rect l="0" t="0" r="0" b="0"/>
          <a:pathLst>
            <a:path>
              <a:moveTo>
                <a:pt x="0" y="0"/>
              </a:moveTo>
              <a:lnTo>
                <a:pt x="0" y="1607502"/>
              </a:lnTo>
              <a:lnTo>
                <a:pt x="323063" y="160750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983BB3-9FDC-412A-8584-11C5A8F9A525}">
      <dsp:nvSpPr>
        <dsp:cNvPr id="0" name=""/>
        <dsp:cNvSpPr/>
      </dsp:nvSpPr>
      <dsp:spPr>
        <a:xfrm>
          <a:off x="5364090" y="2016228"/>
          <a:ext cx="3579327" cy="817451"/>
        </a:xfrm>
        <a:prstGeom prst="roundRect">
          <a:avLst>
            <a:gd name="adj" fmla="val 10000"/>
          </a:avLst>
        </a:prstGeom>
        <a:solidFill>
          <a:srgbClr val="99FF33">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Пенсии на выслугу лет лицам, замещавшим муниципальные должности</a:t>
          </a:r>
          <a:endParaRPr lang="ru-RU" sz="1600" kern="1200" dirty="0">
            <a:latin typeface="Times New Roman" pitchFamily="18" charset="0"/>
            <a:cs typeface="Times New Roman" pitchFamily="18" charset="0"/>
          </a:endParaRPr>
        </a:p>
      </dsp:txBody>
      <dsp:txXfrm>
        <a:off x="5364090" y="2016228"/>
        <a:ext cx="3579327" cy="817451"/>
      </dsp:txXfrm>
    </dsp:sp>
  </dsp:spTree>
</dsp:drawing>
</file>

<file path=ppt/diagrams/drawing1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8364C70-C324-4950-A3EA-89813D0E681B}">
      <dsp:nvSpPr>
        <dsp:cNvPr id="0" name=""/>
        <dsp:cNvSpPr/>
      </dsp:nvSpPr>
      <dsp:spPr>
        <a:xfrm>
          <a:off x="4924" y="103938"/>
          <a:ext cx="4172683" cy="817451"/>
        </a:xfrm>
        <a:prstGeom prst="roundRect">
          <a:avLst>
            <a:gd name="adj" fmla="val 10000"/>
          </a:avLst>
        </a:prstGeom>
        <a:gradFill flip="none" rotWithShape="0">
          <a:gsLst>
            <a:gs pos="0">
              <a:srgbClr val="FF9900">
                <a:shade val="30000"/>
                <a:satMod val="115000"/>
              </a:srgbClr>
            </a:gs>
            <a:gs pos="50000">
              <a:srgbClr val="FF9900">
                <a:shade val="67500"/>
                <a:satMod val="115000"/>
              </a:srgbClr>
            </a:gs>
            <a:gs pos="100000">
              <a:srgbClr val="FF9900">
                <a:shade val="100000"/>
                <a:satMod val="115000"/>
              </a:srgbClr>
            </a:gs>
          </a:gsLst>
          <a:lin ang="2700000" scaled="1"/>
          <a:tileRect/>
        </a:gradFill>
        <a:ln w="25400" cap="flat" cmpd="sng" algn="ctr">
          <a:solidFill>
            <a:srgbClr val="FF66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b="1" kern="1200" dirty="0" smtClean="0">
              <a:solidFill>
                <a:schemeClr val="bg1"/>
              </a:solidFill>
              <a:latin typeface="Times New Roman" pitchFamily="18" charset="0"/>
              <a:cs typeface="Times New Roman" pitchFamily="18" charset="0"/>
            </a:rPr>
            <a:t>Областные  средства</a:t>
          </a:r>
          <a:endParaRPr lang="ru-RU" sz="2400" b="1" kern="1200" dirty="0">
            <a:solidFill>
              <a:schemeClr val="bg1"/>
            </a:solidFill>
            <a:latin typeface="Times New Roman" pitchFamily="18" charset="0"/>
            <a:cs typeface="Times New Roman" pitchFamily="18" charset="0"/>
          </a:endParaRPr>
        </a:p>
      </dsp:txBody>
      <dsp:txXfrm>
        <a:off x="4924" y="103938"/>
        <a:ext cx="4172683" cy="817451"/>
      </dsp:txXfrm>
    </dsp:sp>
    <dsp:sp modelId="{0F10B24C-6291-498B-B24B-6F32995626E1}">
      <dsp:nvSpPr>
        <dsp:cNvPr id="0" name=""/>
        <dsp:cNvSpPr/>
      </dsp:nvSpPr>
      <dsp:spPr>
        <a:xfrm>
          <a:off x="422192" y="921390"/>
          <a:ext cx="417268" cy="613088"/>
        </a:xfrm>
        <a:custGeom>
          <a:avLst/>
          <a:gdLst/>
          <a:ahLst/>
          <a:cxnLst/>
          <a:rect l="0" t="0" r="0" b="0"/>
          <a:pathLst>
            <a:path>
              <a:moveTo>
                <a:pt x="0" y="0"/>
              </a:moveTo>
              <a:lnTo>
                <a:pt x="0" y="613088"/>
              </a:lnTo>
              <a:lnTo>
                <a:pt x="417268" y="613088"/>
              </a:lnTo>
            </a:path>
          </a:pathLst>
        </a:custGeom>
        <a:noFill/>
        <a:ln w="25400" cap="flat" cmpd="sng" algn="ctr">
          <a:solidFill>
            <a:srgbClr val="FF6600"/>
          </a:solidFill>
          <a:prstDash val="solid"/>
        </a:ln>
        <a:effectLst/>
      </dsp:spPr>
      <dsp:style>
        <a:lnRef idx="2">
          <a:scrgbClr r="0" g="0" b="0"/>
        </a:lnRef>
        <a:fillRef idx="0">
          <a:scrgbClr r="0" g="0" b="0"/>
        </a:fillRef>
        <a:effectRef idx="0">
          <a:scrgbClr r="0" g="0" b="0"/>
        </a:effectRef>
        <a:fontRef idx="minor"/>
      </dsp:style>
    </dsp:sp>
    <dsp:sp modelId="{B94730D8-5D8F-426C-8831-7569625F9563}">
      <dsp:nvSpPr>
        <dsp:cNvPr id="0" name=""/>
        <dsp:cNvSpPr/>
      </dsp:nvSpPr>
      <dsp:spPr>
        <a:xfrm>
          <a:off x="839461" y="1125753"/>
          <a:ext cx="3710891" cy="817451"/>
        </a:xfrm>
        <a:prstGeom prst="roundRect">
          <a:avLst>
            <a:gd name="adj" fmla="val 10000"/>
          </a:avLst>
        </a:prstGeom>
        <a:solidFill>
          <a:srgbClr val="FFCC99">
            <a:alpha val="89804"/>
          </a:srgbClr>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Субвенция на выплату денежных средств на содержание ребенка, переданного на воспитание в приемную семью</a:t>
          </a:r>
          <a:endParaRPr lang="ru-RU" sz="1600" kern="1200" dirty="0">
            <a:latin typeface="Times New Roman" pitchFamily="18" charset="0"/>
            <a:cs typeface="Times New Roman" pitchFamily="18" charset="0"/>
          </a:endParaRPr>
        </a:p>
      </dsp:txBody>
      <dsp:txXfrm>
        <a:off x="839461" y="1125753"/>
        <a:ext cx="3710891" cy="817451"/>
      </dsp:txXfrm>
    </dsp:sp>
    <dsp:sp modelId="{DC8766AC-1DF5-4C8B-88E8-C0C7029582F8}">
      <dsp:nvSpPr>
        <dsp:cNvPr id="0" name=""/>
        <dsp:cNvSpPr/>
      </dsp:nvSpPr>
      <dsp:spPr>
        <a:xfrm>
          <a:off x="422192" y="921390"/>
          <a:ext cx="417268" cy="1634903"/>
        </a:xfrm>
        <a:custGeom>
          <a:avLst/>
          <a:gdLst/>
          <a:ahLst/>
          <a:cxnLst/>
          <a:rect l="0" t="0" r="0" b="0"/>
          <a:pathLst>
            <a:path>
              <a:moveTo>
                <a:pt x="0" y="0"/>
              </a:moveTo>
              <a:lnTo>
                <a:pt x="0" y="1634903"/>
              </a:lnTo>
              <a:lnTo>
                <a:pt x="417268" y="1634903"/>
              </a:lnTo>
            </a:path>
          </a:pathLst>
        </a:custGeom>
        <a:noFill/>
        <a:ln w="25400" cap="flat" cmpd="sng" algn="ctr">
          <a:solidFill>
            <a:srgbClr val="FF6600"/>
          </a:solidFill>
          <a:prstDash val="solid"/>
        </a:ln>
        <a:effectLst/>
      </dsp:spPr>
      <dsp:style>
        <a:lnRef idx="2">
          <a:scrgbClr r="0" g="0" b="0"/>
        </a:lnRef>
        <a:fillRef idx="0">
          <a:scrgbClr r="0" g="0" b="0"/>
        </a:fillRef>
        <a:effectRef idx="0">
          <a:scrgbClr r="0" g="0" b="0"/>
        </a:effectRef>
        <a:fontRef idx="minor"/>
      </dsp:style>
    </dsp:sp>
    <dsp:sp modelId="{51570436-6222-48A4-BA2B-6408C85AF1C1}">
      <dsp:nvSpPr>
        <dsp:cNvPr id="0" name=""/>
        <dsp:cNvSpPr/>
      </dsp:nvSpPr>
      <dsp:spPr>
        <a:xfrm>
          <a:off x="839461" y="2147568"/>
          <a:ext cx="3804656" cy="817451"/>
        </a:xfrm>
        <a:prstGeom prst="roundRect">
          <a:avLst>
            <a:gd name="adj" fmla="val 10000"/>
          </a:avLst>
        </a:prstGeom>
        <a:solidFill>
          <a:srgbClr val="FFCC99">
            <a:alpha val="90000"/>
          </a:srgbClr>
        </a:solidFill>
        <a:ln w="25400" cap="flat" cmpd="sng" algn="ctr">
          <a:solidFill>
            <a:srgbClr val="FF6600"/>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Субвенция на выплату  ежемесячных денежных средств на содержание ребенка, находящегося под опекой (попечительством)</a:t>
          </a:r>
          <a:endParaRPr lang="ru-RU" sz="1600" kern="1200" dirty="0">
            <a:latin typeface="Times New Roman" pitchFamily="18" charset="0"/>
            <a:cs typeface="Times New Roman" pitchFamily="18" charset="0"/>
          </a:endParaRPr>
        </a:p>
      </dsp:txBody>
      <dsp:txXfrm>
        <a:off x="839461" y="2147568"/>
        <a:ext cx="3804656" cy="817451"/>
      </dsp:txXfrm>
    </dsp:sp>
    <dsp:sp modelId="{C3A7FB03-348C-490A-BD89-81232A0929D7}">
      <dsp:nvSpPr>
        <dsp:cNvPr id="0" name=""/>
        <dsp:cNvSpPr/>
      </dsp:nvSpPr>
      <dsp:spPr>
        <a:xfrm>
          <a:off x="4586333" y="103938"/>
          <a:ext cx="3970134" cy="817451"/>
        </a:xfrm>
        <a:prstGeom prst="roundRect">
          <a:avLst>
            <a:gd name="adj" fmla="val 10000"/>
          </a:avLst>
        </a:prstGeom>
        <a:gradFill flip="none" rotWithShape="0">
          <a:gsLst>
            <a:gs pos="0">
              <a:srgbClr val="00CC00">
                <a:shade val="30000"/>
                <a:satMod val="115000"/>
              </a:srgbClr>
            </a:gs>
            <a:gs pos="50000">
              <a:srgbClr val="00CC00">
                <a:shade val="67500"/>
                <a:satMod val="115000"/>
              </a:srgbClr>
            </a:gs>
            <a:gs pos="100000">
              <a:srgbClr val="00CC00">
                <a:shade val="100000"/>
                <a:satMod val="115000"/>
              </a:srgbClr>
            </a:gs>
          </a:gsLst>
          <a:lin ang="8100000" scaled="1"/>
          <a:tileRect/>
        </a:gradFill>
        <a:ln w="25400" cap="flat" cmpd="sng" algn="ctr">
          <a:solidFill>
            <a:srgbClr val="008000"/>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lvl="0" algn="ctr" defTabSz="1066800">
            <a:lnSpc>
              <a:spcPct val="90000"/>
            </a:lnSpc>
            <a:spcBef>
              <a:spcPct val="0"/>
            </a:spcBef>
            <a:spcAft>
              <a:spcPct val="35000"/>
            </a:spcAft>
          </a:pPr>
          <a:r>
            <a:rPr lang="ru-RU" sz="2400" b="1" kern="1200" dirty="0" smtClean="0">
              <a:solidFill>
                <a:schemeClr val="bg1"/>
              </a:solidFill>
              <a:latin typeface="Times New Roman" pitchFamily="18" charset="0"/>
              <a:cs typeface="Times New Roman" pitchFamily="18" charset="0"/>
            </a:rPr>
            <a:t>Собственные средства</a:t>
          </a:r>
          <a:endParaRPr lang="ru-RU" sz="2400" b="1" kern="1200" dirty="0">
            <a:solidFill>
              <a:schemeClr val="bg1"/>
            </a:solidFill>
            <a:latin typeface="Times New Roman" pitchFamily="18" charset="0"/>
            <a:cs typeface="Times New Roman" pitchFamily="18" charset="0"/>
          </a:endParaRPr>
        </a:p>
      </dsp:txBody>
      <dsp:txXfrm>
        <a:off x="4586333" y="103938"/>
        <a:ext cx="3970134" cy="817451"/>
      </dsp:txXfrm>
    </dsp:sp>
    <dsp:sp modelId="{C5FFE075-823E-4DA0-9121-22547C719149}">
      <dsp:nvSpPr>
        <dsp:cNvPr id="0" name=""/>
        <dsp:cNvSpPr/>
      </dsp:nvSpPr>
      <dsp:spPr>
        <a:xfrm>
          <a:off x="4983347" y="921390"/>
          <a:ext cx="397013" cy="613088"/>
        </a:xfrm>
        <a:custGeom>
          <a:avLst/>
          <a:gdLst/>
          <a:ahLst/>
          <a:cxnLst/>
          <a:rect l="0" t="0" r="0" b="0"/>
          <a:pathLst>
            <a:path>
              <a:moveTo>
                <a:pt x="0" y="0"/>
              </a:moveTo>
              <a:lnTo>
                <a:pt x="0" y="613088"/>
              </a:lnTo>
              <a:lnTo>
                <a:pt x="397013" y="61308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A6BB132-36F5-4551-B534-1EA38833A873}">
      <dsp:nvSpPr>
        <dsp:cNvPr id="0" name=""/>
        <dsp:cNvSpPr/>
      </dsp:nvSpPr>
      <dsp:spPr>
        <a:xfrm>
          <a:off x="5380360" y="1125753"/>
          <a:ext cx="3512780" cy="817451"/>
        </a:xfrm>
        <a:prstGeom prst="roundRect">
          <a:avLst>
            <a:gd name="adj" fmla="val 10000"/>
          </a:avLst>
        </a:prstGeom>
        <a:solidFill>
          <a:srgbClr val="99FF33">
            <a:alpha val="89804"/>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ctr" defTabSz="711200">
            <a:lnSpc>
              <a:spcPct val="90000"/>
            </a:lnSpc>
            <a:spcBef>
              <a:spcPct val="0"/>
            </a:spcBef>
            <a:spcAft>
              <a:spcPct val="35000"/>
            </a:spcAft>
          </a:pPr>
          <a:r>
            <a:rPr lang="ru-RU" sz="1600" kern="1200" dirty="0" smtClean="0">
              <a:latin typeface="Times New Roman" pitchFamily="18" charset="0"/>
              <a:cs typeface="Times New Roman" pitchFamily="18" charset="0"/>
            </a:rPr>
            <a:t>Выплаты почетным гражданам</a:t>
          </a:r>
          <a:endParaRPr lang="ru-RU" sz="1600" kern="1200" dirty="0">
            <a:latin typeface="Times New Roman" pitchFamily="18" charset="0"/>
            <a:cs typeface="Times New Roman" pitchFamily="18" charset="0"/>
          </a:endParaRPr>
        </a:p>
      </dsp:txBody>
      <dsp:txXfrm>
        <a:off x="5380360" y="1125753"/>
        <a:ext cx="3512780" cy="817451"/>
      </dsp:txXfrm>
    </dsp:sp>
    <dsp:sp modelId="{6EBA0CCF-2610-4CB9-B2AA-6683F0E170FF}">
      <dsp:nvSpPr>
        <dsp:cNvPr id="0" name=""/>
        <dsp:cNvSpPr/>
      </dsp:nvSpPr>
      <dsp:spPr>
        <a:xfrm>
          <a:off x="4983347" y="921390"/>
          <a:ext cx="397013" cy="1634903"/>
        </a:xfrm>
        <a:custGeom>
          <a:avLst/>
          <a:gdLst/>
          <a:ahLst/>
          <a:cxnLst/>
          <a:rect l="0" t="0" r="0" b="0"/>
          <a:pathLst>
            <a:path>
              <a:moveTo>
                <a:pt x="0" y="0"/>
              </a:moveTo>
              <a:lnTo>
                <a:pt x="0" y="1634903"/>
              </a:lnTo>
              <a:lnTo>
                <a:pt x="397013" y="163490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983BB3-9FDC-412A-8584-11C5A8F9A525}">
      <dsp:nvSpPr>
        <dsp:cNvPr id="0" name=""/>
        <dsp:cNvSpPr/>
      </dsp:nvSpPr>
      <dsp:spPr>
        <a:xfrm>
          <a:off x="5380360" y="2147568"/>
          <a:ext cx="3579327" cy="817451"/>
        </a:xfrm>
        <a:prstGeom prst="roundRect">
          <a:avLst>
            <a:gd name="adj" fmla="val 10000"/>
          </a:avLst>
        </a:prstGeom>
        <a:solidFill>
          <a:srgbClr val="99FF33">
            <a:alpha val="90000"/>
          </a:srgb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lvl="0" algn="just" defTabSz="711200">
            <a:lnSpc>
              <a:spcPct val="90000"/>
            </a:lnSpc>
            <a:spcBef>
              <a:spcPct val="0"/>
            </a:spcBef>
            <a:spcAft>
              <a:spcPct val="35000"/>
            </a:spcAft>
          </a:pPr>
          <a:r>
            <a:rPr lang="ru-RU" sz="1600" kern="1200" dirty="0" smtClean="0">
              <a:latin typeface="Times New Roman" pitchFamily="18" charset="0"/>
              <a:cs typeface="Times New Roman" pitchFamily="18" charset="0"/>
            </a:rPr>
            <a:t>Пенсии на выслугу лет лицам, замещавшим муниципальные должности</a:t>
          </a:r>
          <a:endParaRPr lang="ru-RU" sz="1600" kern="1200" dirty="0">
            <a:latin typeface="Times New Roman" pitchFamily="18" charset="0"/>
            <a:cs typeface="Times New Roman" pitchFamily="18" charset="0"/>
          </a:endParaRPr>
        </a:p>
      </dsp:txBody>
      <dsp:txXfrm>
        <a:off x="5380360" y="2147568"/>
        <a:ext cx="3579327" cy="817451"/>
      </dsp:txXfrm>
    </dsp:sp>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A12912E-19C0-45D9-B67B-E68552CF60DB}">
      <dsp:nvSpPr>
        <dsp:cNvPr id="0" name=""/>
        <dsp:cNvSpPr/>
      </dsp:nvSpPr>
      <dsp:spPr>
        <a:xfrm>
          <a:off x="399473" y="72289"/>
          <a:ext cx="4129340" cy="692329"/>
        </a:xfrm>
        <a:prstGeom prst="downArrow">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path path="circle">
            <a:fillToRect r="100000" b="100000"/>
          </a:path>
          <a:tileRect l="-100000" t="-100000"/>
        </a:gradFill>
        <a:ln w="12700" cap="flat" cmpd="sng" algn="ctr">
          <a:solidFill>
            <a:srgbClr val="0033CC">
              <a:alpha val="89804"/>
            </a:srgb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12700" tIns="12700" rIns="12700" bIns="12700" numCol="1" spcCol="1270" anchor="t" anchorCtr="0">
          <a:noAutofit/>
        </a:bodyPr>
        <a:lstStyle/>
        <a:p>
          <a:pPr marL="228600" lvl="1" indent="-228600" algn="ctr" defTabSz="889000">
            <a:lnSpc>
              <a:spcPct val="90000"/>
            </a:lnSpc>
            <a:spcBef>
              <a:spcPct val="0"/>
            </a:spcBef>
            <a:spcAft>
              <a:spcPct val="15000"/>
            </a:spcAft>
            <a:buChar char="••"/>
          </a:pPr>
          <a:r>
            <a:rPr lang="ru-RU" sz="2000" b="1" kern="1200" dirty="0" smtClean="0">
              <a:latin typeface="Book Antiqua" pitchFamily="18" charset="0"/>
            </a:rPr>
            <a:t>Показатели  бюджета</a:t>
          </a:r>
          <a:endParaRPr lang="ru-RU" sz="2000" b="1" kern="1200" dirty="0">
            <a:latin typeface="Book Antiqua" pitchFamily="18" charset="0"/>
          </a:endParaRPr>
        </a:p>
      </dsp:txBody>
      <dsp:txXfrm>
        <a:off x="399473" y="72289"/>
        <a:ext cx="4129340" cy="692329"/>
      </dsp:txXfrm>
    </dsp:sp>
    <dsp:sp modelId="{E78CD6AE-696D-448D-BC5F-A0089294AE7C}">
      <dsp:nvSpPr>
        <dsp:cNvPr id="0" name=""/>
        <dsp:cNvSpPr/>
      </dsp:nvSpPr>
      <dsp:spPr>
        <a:xfrm>
          <a:off x="4410235" y="8044"/>
          <a:ext cx="4446748" cy="832284"/>
        </a:xfrm>
        <a:prstGeom prst="downArrowCallout">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ru-RU" sz="2000" b="0" kern="120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2017  г.     2018 г.      2019 г.      2020 г.</a:t>
          </a:r>
        </a:p>
        <a:p>
          <a:pPr lvl="0" algn="just" defTabSz="889000">
            <a:lnSpc>
              <a:spcPct val="90000"/>
            </a:lnSpc>
            <a:spcBef>
              <a:spcPct val="0"/>
            </a:spcBef>
            <a:spcAft>
              <a:spcPct val="35000"/>
            </a:spcAft>
          </a:pPr>
          <a:r>
            <a:rPr lang="ru-RU" sz="2000" b="0" kern="120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факт     прогноз      </a:t>
          </a:r>
          <a:r>
            <a:rPr lang="ru-RU" sz="2000" b="0" kern="1200" cap="none" spc="0" dirty="0" err="1"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прогноз</a:t>
          </a:r>
          <a:r>
            <a:rPr lang="ru-RU" sz="2000" b="0" kern="1200" cap="none" spc="0" dirty="0"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r>
            <a:rPr lang="ru-RU" sz="2000" b="0" kern="1200" cap="none" spc="0" dirty="0" err="1" smtClean="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прогноз</a:t>
          </a:r>
          <a:endParaRPr lang="ru-RU" sz="2000" b="0" kern="1200" cap="none" spc="0" dirty="0">
            <a:ln w="18415" cmpd="sng">
              <a:solidFill>
                <a:srgbClr val="FFFFFF"/>
              </a:solidFill>
              <a:prstDash val="solid"/>
            </a:ln>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dsp:txBody>
      <dsp:txXfrm>
        <a:off x="4410235" y="8044"/>
        <a:ext cx="4446748" cy="832284"/>
      </dsp:txXfrm>
    </dsp:sp>
    <dsp:sp modelId="{34C19EB5-35C9-479D-82BE-A65E1278CE01}">
      <dsp:nvSpPr>
        <dsp:cNvPr id="0" name=""/>
        <dsp:cNvSpPr/>
      </dsp:nvSpPr>
      <dsp:spPr>
        <a:xfrm>
          <a:off x="0" y="844046"/>
          <a:ext cx="4378308" cy="692329"/>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доходов местного бюджета в расчете на 1 жителя</a:t>
          </a:r>
          <a:endParaRPr lang="ru-RU" sz="1800" kern="1200" dirty="0">
            <a:latin typeface="Book Antiqua" pitchFamily="18" charset="0"/>
          </a:endParaRPr>
        </a:p>
        <a:p>
          <a:pPr marL="171450" lvl="1" indent="-171450" algn="l" defTabSz="711200">
            <a:lnSpc>
              <a:spcPct val="90000"/>
            </a:lnSpc>
            <a:spcBef>
              <a:spcPct val="0"/>
            </a:spcBef>
            <a:spcAft>
              <a:spcPct val="15000"/>
            </a:spcAft>
            <a:buChar char="••"/>
          </a:pPr>
          <a:endParaRPr lang="ru-RU" sz="1600" b="1" kern="1200" dirty="0">
            <a:latin typeface="Book Antiqua" pitchFamily="18" charset="0"/>
          </a:endParaRPr>
        </a:p>
      </dsp:txBody>
      <dsp:txXfrm>
        <a:off x="0" y="844046"/>
        <a:ext cx="4378308" cy="692329"/>
      </dsp:txXfrm>
    </dsp:sp>
    <dsp:sp modelId="{A4BB1370-5349-482E-ADFD-A6DE7CD3B00F}">
      <dsp:nvSpPr>
        <dsp:cNvPr id="0" name=""/>
        <dsp:cNvSpPr/>
      </dsp:nvSpPr>
      <dsp:spPr>
        <a:xfrm>
          <a:off x="4449536" y="773865"/>
          <a:ext cx="4407447"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 23 021,9  24 607,9   23 177,7   23 297,2</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49536" y="773865"/>
        <a:ext cx="4407447" cy="692329"/>
      </dsp:txXfrm>
    </dsp:sp>
    <dsp:sp modelId="{01C3F6A1-5D30-4037-A950-593E19E30F14}">
      <dsp:nvSpPr>
        <dsp:cNvPr id="0" name=""/>
        <dsp:cNvSpPr/>
      </dsp:nvSpPr>
      <dsp:spPr>
        <a:xfrm>
          <a:off x="0" y="1616001"/>
          <a:ext cx="4363588" cy="692329"/>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в расчете на 1 жителя , </a:t>
          </a:r>
          <a:endParaRPr lang="ru-RU" sz="1800" kern="1200" dirty="0">
            <a:latin typeface="Book Antiqua" pitchFamily="18" charset="0"/>
          </a:endParaRPr>
        </a:p>
      </dsp:txBody>
      <dsp:txXfrm>
        <a:off x="0" y="1616001"/>
        <a:ext cx="4363588" cy="692329"/>
      </dsp:txXfrm>
    </dsp:sp>
    <dsp:sp modelId="{11517417-A034-4464-A03D-58D3F94DE34E}">
      <dsp:nvSpPr>
        <dsp:cNvPr id="0" name=""/>
        <dsp:cNvSpPr/>
      </dsp:nvSpPr>
      <dsp:spPr>
        <a:xfrm>
          <a:off x="4450103" y="1616001"/>
          <a:ext cx="4406880"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 23 118,3  25 047,8   22 957,5   23 077,5</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50103" y="1616001"/>
        <a:ext cx="4406880" cy="692329"/>
      </dsp:txXfrm>
    </dsp:sp>
    <dsp:sp modelId="{78672797-5462-4DD7-9261-CB38EE4896A1}">
      <dsp:nvSpPr>
        <dsp:cNvPr id="0" name=""/>
        <dsp:cNvSpPr/>
      </dsp:nvSpPr>
      <dsp:spPr>
        <a:xfrm>
          <a:off x="13905" y="2458137"/>
          <a:ext cx="4313315" cy="692329"/>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бюджета на образование в расчете на 1 жителя,</a:t>
          </a:r>
          <a:endParaRPr lang="ru-RU" sz="1800" kern="1200" dirty="0">
            <a:latin typeface="Book Antiqua" pitchFamily="18" charset="0"/>
          </a:endParaRPr>
        </a:p>
      </dsp:txBody>
      <dsp:txXfrm>
        <a:off x="13905" y="2458137"/>
        <a:ext cx="4313315" cy="692329"/>
      </dsp:txXfrm>
    </dsp:sp>
    <dsp:sp modelId="{C204A256-4527-4161-AB91-B32F01DF851F}">
      <dsp:nvSpPr>
        <dsp:cNvPr id="0" name=""/>
        <dsp:cNvSpPr/>
      </dsp:nvSpPr>
      <dsp:spPr>
        <a:xfrm>
          <a:off x="4456302" y="2384563"/>
          <a:ext cx="4400681"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12 389,1   12 668, 1  11 458,5   11 269,7</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56302" y="2384563"/>
        <a:ext cx="4400681" cy="692329"/>
      </dsp:txXfrm>
    </dsp:sp>
    <dsp:sp modelId="{A5757A6C-49F7-4D59-99FD-178F86CF2F49}">
      <dsp:nvSpPr>
        <dsp:cNvPr id="0" name=""/>
        <dsp:cNvSpPr/>
      </dsp:nvSpPr>
      <dsp:spPr>
        <a:xfrm>
          <a:off x="0" y="3230092"/>
          <a:ext cx="4421587" cy="692329"/>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на культуру в расчете  на 1 жителя, </a:t>
          </a:r>
          <a:endParaRPr lang="ru-RU" sz="1800" kern="1200" dirty="0">
            <a:latin typeface="Book Antiqua" pitchFamily="18" charset="0"/>
          </a:endParaRPr>
        </a:p>
      </dsp:txBody>
      <dsp:txXfrm>
        <a:off x="0" y="3230092"/>
        <a:ext cx="4421587" cy="692329"/>
      </dsp:txXfrm>
    </dsp:sp>
    <dsp:sp modelId="{146CCA42-A0B8-4327-AE1E-414D1EFD28AC}">
      <dsp:nvSpPr>
        <dsp:cNvPr id="0" name=""/>
        <dsp:cNvSpPr/>
      </dsp:nvSpPr>
      <dsp:spPr>
        <a:xfrm>
          <a:off x="4429696" y="3159918"/>
          <a:ext cx="4427287"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  3 787,4    3 741,8     3 479,9     3 217,8</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29696" y="3159918"/>
        <a:ext cx="4427287" cy="692329"/>
      </dsp:txXfrm>
    </dsp:sp>
    <dsp:sp modelId="{5F504740-7E75-4321-BDE2-2A673ECB6AEC}">
      <dsp:nvSpPr>
        <dsp:cNvPr id="0" name=""/>
        <dsp:cNvSpPr/>
      </dsp:nvSpPr>
      <dsp:spPr>
        <a:xfrm>
          <a:off x="0" y="3931872"/>
          <a:ext cx="4437141" cy="692329"/>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бюджета на </a:t>
          </a:r>
          <a:r>
            <a:rPr lang="ru-RU" sz="1800" kern="1200" dirty="0" err="1" smtClean="0">
              <a:latin typeface="Book Antiqua" pitchFamily="18" charset="0"/>
            </a:rPr>
            <a:t>соци-альную</a:t>
          </a:r>
          <a:r>
            <a:rPr lang="ru-RU" sz="1800" kern="1200" dirty="0" smtClean="0">
              <a:latin typeface="Book Antiqua" pitchFamily="18" charset="0"/>
            </a:rPr>
            <a:t> политику в расчете на 1 жит. </a:t>
          </a:r>
          <a:endParaRPr lang="ru-RU" sz="1800" kern="1200" dirty="0">
            <a:latin typeface="Book Antiqua" pitchFamily="18" charset="0"/>
          </a:endParaRPr>
        </a:p>
      </dsp:txBody>
      <dsp:txXfrm>
        <a:off x="0" y="3931872"/>
        <a:ext cx="4437141" cy="692329"/>
      </dsp:txXfrm>
    </dsp:sp>
    <dsp:sp modelId="{F103612B-E609-402F-8667-AEF20AC75E91}">
      <dsp:nvSpPr>
        <dsp:cNvPr id="0" name=""/>
        <dsp:cNvSpPr/>
      </dsp:nvSpPr>
      <dsp:spPr>
        <a:xfrm>
          <a:off x="4427989" y="3962681"/>
          <a:ext cx="4412411"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just" defTabSz="889000">
            <a:lnSpc>
              <a:spcPct val="90000"/>
            </a:lnSpc>
            <a:spcBef>
              <a:spcPct val="0"/>
            </a:spcBef>
            <a:spcAft>
              <a:spcPct val="35000"/>
            </a:spcAft>
          </a:pPr>
          <a:r>
            <a:rPr lang="ru-RU" sz="2000" kern="1200" dirty="0" smtClean="0">
              <a:solidFill>
                <a:schemeClr val="bg1"/>
              </a:solidFill>
              <a:effectLst>
                <a:outerShdw blurRad="38100" dist="38100" dir="2700000" algn="tl">
                  <a:srgbClr val="000000">
                    <a:alpha val="43137"/>
                  </a:srgbClr>
                </a:outerShdw>
              </a:effectLst>
              <a:latin typeface="Book Antiqua" pitchFamily="18" charset="0"/>
            </a:rPr>
            <a:t>  2 093,7    2 407,8    2 404,5    2 408,1</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27989" y="3962681"/>
        <a:ext cx="4412411" cy="692329"/>
      </dsp:txXfrm>
    </dsp:sp>
    <dsp:sp modelId="{93E7959F-9839-421C-8963-EAEA14A0D21F}">
      <dsp:nvSpPr>
        <dsp:cNvPr id="0" name=""/>
        <dsp:cNvSpPr/>
      </dsp:nvSpPr>
      <dsp:spPr>
        <a:xfrm>
          <a:off x="0" y="4633652"/>
          <a:ext cx="4428082" cy="974301"/>
        </a:xfrm>
        <a:prstGeom prst="rightArrow">
          <a:avLst>
            <a:gd name="adj1" fmla="val 75000"/>
            <a:gd name="adj2" fmla="val 50000"/>
          </a:avLst>
        </a:prstGeom>
        <a:solidFill>
          <a:srgbClr val="3399FF"/>
        </a:solidFill>
        <a:ln w="9525" cap="flat" cmpd="sng" algn="ctr">
          <a:solidFill>
            <a:srgbClr val="000099"/>
          </a:solidFill>
          <a:prstDash val="solid"/>
        </a:ln>
        <a:effectLst>
          <a:outerShdw blurRad="40000" dist="23000" dir="5400000" rotWithShape="0">
            <a:srgbClr val="000000">
              <a:alpha val="35000"/>
            </a:srgbClr>
          </a:outerShdw>
        </a:effectLst>
      </dsp:spPr>
      <dsp:style>
        <a:lnRef idx="1">
          <a:schemeClr val="accent3"/>
        </a:lnRef>
        <a:fillRef idx="3">
          <a:schemeClr val="accent3"/>
        </a:fillRef>
        <a:effectRef idx="2">
          <a:schemeClr val="accent3"/>
        </a:effectRef>
        <a:fontRef idx="minor">
          <a:schemeClr val="lt1"/>
        </a:fontRef>
      </dsp:style>
      <dsp:txBody>
        <a:bodyPr spcFirstLastPara="0" vert="horz" wrap="square" lIns="11430" tIns="11430" rIns="11430" bIns="11430" numCol="1" spcCol="1270" anchor="t" anchorCtr="0">
          <a:noAutofit/>
        </a:bodyPr>
        <a:lstStyle/>
        <a:p>
          <a:pPr marL="171450" lvl="1" indent="-171450" algn="l" defTabSz="800100">
            <a:lnSpc>
              <a:spcPct val="90000"/>
            </a:lnSpc>
            <a:spcBef>
              <a:spcPct val="0"/>
            </a:spcBef>
            <a:spcAft>
              <a:spcPct val="15000"/>
            </a:spcAft>
            <a:buChar char="••"/>
          </a:pPr>
          <a:r>
            <a:rPr lang="ru-RU" sz="1800" kern="1200" dirty="0" smtClean="0">
              <a:latin typeface="Book Antiqua" pitchFamily="18" charset="0"/>
            </a:rPr>
            <a:t>Объем расходов местного бюджета на физкультуру и спорт в расчете на 1 жителя</a:t>
          </a:r>
          <a:endParaRPr lang="ru-RU" sz="1800" kern="1200" dirty="0">
            <a:latin typeface="Book Antiqua" pitchFamily="18" charset="0"/>
          </a:endParaRPr>
        </a:p>
      </dsp:txBody>
      <dsp:txXfrm>
        <a:off x="0" y="4633652"/>
        <a:ext cx="4428082" cy="974301"/>
      </dsp:txXfrm>
    </dsp:sp>
    <dsp:sp modelId="{DDFE3F0D-A085-4C26-BC77-FFA35F8AA7DA}">
      <dsp:nvSpPr>
        <dsp:cNvPr id="0" name=""/>
        <dsp:cNvSpPr/>
      </dsp:nvSpPr>
      <dsp:spPr>
        <a:xfrm>
          <a:off x="4429370" y="4752525"/>
          <a:ext cx="4427613" cy="692329"/>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lin ang="13500000" scaled="1"/>
          <a:tileRect/>
        </a:gradFill>
        <a:ln>
          <a:solidFill>
            <a:srgbClr val="000099"/>
          </a:solid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a:lnSpc>
              <a:spcPct val="90000"/>
            </a:lnSpc>
            <a:spcBef>
              <a:spcPct val="0"/>
            </a:spcBef>
            <a:spcAft>
              <a:spcPct val="35000"/>
            </a:spcAft>
          </a:pPr>
          <a:r>
            <a:rPr lang="ru-RU" sz="2000" kern="1200" dirty="0" smtClean="0">
              <a:effectLst>
                <a:outerShdw blurRad="38100" dist="38100" dir="2700000" algn="tl">
                  <a:srgbClr val="000000">
                    <a:alpha val="43137"/>
                  </a:srgbClr>
                </a:outerShdw>
              </a:effectLst>
              <a:latin typeface="Book Antiqua" pitchFamily="18" charset="0"/>
            </a:rPr>
            <a:t>     </a:t>
          </a:r>
          <a:r>
            <a:rPr lang="ru-RU" sz="2000" kern="1200" dirty="0" smtClean="0">
              <a:solidFill>
                <a:schemeClr val="bg1"/>
              </a:solidFill>
              <a:effectLst>
                <a:outerShdw blurRad="38100" dist="38100" dir="2700000" algn="tl">
                  <a:srgbClr val="000000">
                    <a:alpha val="43137"/>
                  </a:srgbClr>
                </a:outerShdw>
              </a:effectLst>
              <a:latin typeface="Book Antiqua" pitchFamily="18" charset="0"/>
            </a:rPr>
            <a:t>20,9         </a:t>
          </a:r>
          <a:r>
            <a:rPr lang="ru-RU" sz="2000" kern="1200" dirty="0" smtClean="0">
              <a:effectLst>
                <a:outerShdw blurRad="38100" dist="38100" dir="2700000" algn="tl">
                  <a:srgbClr val="000000">
                    <a:alpha val="43137"/>
                  </a:srgbClr>
                </a:outerShdw>
              </a:effectLst>
              <a:latin typeface="Book Antiqua" pitchFamily="18" charset="0"/>
            </a:rPr>
            <a:t> </a:t>
          </a:r>
          <a:r>
            <a:rPr lang="ru-RU" sz="2000" kern="1200" dirty="0" smtClean="0">
              <a:solidFill>
                <a:schemeClr val="bg1"/>
              </a:solidFill>
              <a:effectLst>
                <a:outerShdw blurRad="38100" dist="38100" dir="2700000" algn="tl">
                  <a:srgbClr val="000000">
                    <a:alpha val="43137"/>
                  </a:srgbClr>
                </a:outerShdw>
              </a:effectLst>
              <a:latin typeface="Book Antiqua" pitchFamily="18" charset="0"/>
            </a:rPr>
            <a:t>20,9             -           -</a:t>
          </a:r>
          <a:endParaRPr lang="ru-RU" sz="2000" kern="1200" dirty="0">
            <a:solidFill>
              <a:schemeClr val="bg1"/>
            </a:solidFill>
            <a:effectLst>
              <a:outerShdw blurRad="38100" dist="38100" dir="2700000" algn="tl">
                <a:srgbClr val="000000">
                  <a:alpha val="43137"/>
                </a:srgbClr>
              </a:outerShdw>
            </a:effectLst>
            <a:latin typeface="Book Antiqua" pitchFamily="18" charset="0"/>
          </a:endParaRPr>
        </a:p>
      </dsp:txBody>
      <dsp:txXfrm>
        <a:off x="4429370" y="4752525"/>
        <a:ext cx="4427613" cy="69232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18A0855-F825-4BA9-876E-C283E8BD291F}">
      <dsp:nvSpPr>
        <dsp:cNvPr id="0" name=""/>
        <dsp:cNvSpPr/>
      </dsp:nvSpPr>
      <dsp:spPr>
        <a:xfrm>
          <a:off x="205312" y="4265"/>
          <a:ext cx="8158326" cy="890461"/>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2700000" scaled="1"/>
          <a:tileRect/>
        </a:gradFill>
        <a:ln>
          <a:solidFill>
            <a:srgbClr val="000099"/>
          </a:solidFill>
        </a:ln>
        <a:effectLst>
          <a:reflection blurRad="6350" stA="52000" endA="300" endPos="35000" dir="5400000" sy="-100000" algn="bl" rotWithShape="0"/>
        </a:effectLst>
        <a:scene3d>
          <a:camera prst="orthographicFront"/>
          <a:lightRig rig="flat" dir="t"/>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Консолидированный бюджет Российской Федерации </a:t>
          </a:r>
          <a:endParaRPr lang="ru-RU" sz="2000" b="1" kern="1200" dirty="0">
            <a:latin typeface="Book Antiqua" pitchFamily="18" charset="0"/>
          </a:endParaRPr>
        </a:p>
      </dsp:txBody>
      <dsp:txXfrm>
        <a:off x="205312" y="4265"/>
        <a:ext cx="8158326" cy="890461"/>
      </dsp:txXfrm>
    </dsp:sp>
    <dsp:sp modelId="{1D6D34B5-A555-407C-A694-5FBD1E80F5A7}">
      <dsp:nvSpPr>
        <dsp:cNvPr id="0" name=""/>
        <dsp:cNvSpPr/>
      </dsp:nvSpPr>
      <dsp:spPr>
        <a:xfrm>
          <a:off x="35858" y="1006878"/>
          <a:ext cx="1976888" cy="1176339"/>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0" scaled="1"/>
          <a:tileRect/>
        </a:gradFill>
        <a:ln>
          <a:solidFill>
            <a:srgbClr val="000099"/>
          </a:solidFill>
        </a:ln>
        <a:effectLst>
          <a:outerShdw blurRad="50800" dist="38100" dir="2700000" algn="tl" rotWithShape="0">
            <a:prstClr val="black">
              <a:alpha val="40000"/>
            </a:prstClr>
          </a:outerShdw>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Федеральный бюджет</a:t>
          </a:r>
          <a:endParaRPr lang="ru-RU" sz="2000" kern="1200" dirty="0">
            <a:latin typeface="Book Antiqua" pitchFamily="18" charset="0"/>
          </a:endParaRPr>
        </a:p>
      </dsp:txBody>
      <dsp:txXfrm>
        <a:off x="35858" y="1006878"/>
        <a:ext cx="1976888" cy="1176339"/>
      </dsp:txXfrm>
    </dsp:sp>
    <dsp:sp modelId="{594C56E2-2B3B-4A69-AEA7-F30AA9C3F24C}">
      <dsp:nvSpPr>
        <dsp:cNvPr id="0" name=""/>
        <dsp:cNvSpPr/>
      </dsp:nvSpPr>
      <dsp:spPr>
        <a:xfrm>
          <a:off x="3264429" y="1006883"/>
          <a:ext cx="5221342" cy="1094780"/>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8100000" scaled="1"/>
          <a:tileRect/>
        </a:gradFill>
        <a:ln>
          <a:solidFill>
            <a:srgbClr val="000099"/>
          </a:solidFill>
        </a:ln>
        <a:effectLst>
          <a:outerShdw blurRad="50800" dist="38100" dir="5400000" algn="t" rotWithShape="0">
            <a:prstClr val="black">
              <a:alpha val="40000"/>
            </a:prstClr>
          </a:outerShdw>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Консолидированные бюджеты субъектов Российской Федерации</a:t>
          </a:r>
          <a:endParaRPr lang="ru-RU" sz="2000" kern="1200" dirty="0">
            <a:latin typeface="Book Antiqua" pitchFamily="18" charset="0"/>
          </a:endParaRPr>
        </a:p>
      </dsp:txBody>
      <dsp:txXfrm>
        <a:off x="3264429" y="1006883"/>
        <a:ext cx="5221342" cy="1094780"/>
      </dsp:txXfrm>
    </dsp:sp>
    <dsp:sp modelId="{E7D38CE6-F736-41E4-B022-6236F7F86B5B}">
      <dsp:nvSpPr>
        <dsp:cNvPr id="0" name=""/>
        <dsp:cNvSpPr/>
      </dsp:nvSpPr>
      <dsp:spPr>
        <a:xfrm>
          <a:off x="363301" y="2304033"/>
          <a:ext cx="2676915" cy="1503117"/>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субъектов Российской федерации</a:t>
          </a:r>
          <a:endParaRPr lang="ru-RU" sz="2000" kern="1200" dirty="0">
            <a:latin typeface="Book Antiqua" pitchFamily="18" charset="0"/>
          </a:endParaRPr>
        </a:p>
      </dsp:txBody>
      <dsp:txXfrm>
        <a:off x="363301" y="2304033"/>
        <a:ext cx="2676915" cy="1503117"/>
      </dsp:txXfrm>
    </dsp:sp>
    <dsp:sp modelId="{D204552F-F8FC-4B11-8441-6FE77F9A2FD7}">
      <dsp:nvSpPr>
        <dsp:cNvPr id="0" name=""/>
        <dsp:cNvSpPr/>
      </dsp:nvSpPr>
      <dsp:spPr>
        <a:xfrm>
          <a:off x="2565749" y="3893291"/>
          <a:ext cx="1572750" cy="1503117"/>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муниципальных районов</a:t>
          </a:r>
          <a:endParaRPr lang="ru-RU" sz="2000" kern="1200" dirty="0">
            <a:latin typeface="Book Antiqua" pitchFamily="18" charset="0"/>
          </a:endParaRPr>
        </a:p>
      </dsp:txBody>
      <dsp:txXfrm>
        <a:off x="2565749" y="3893291"/>
        <a:ext cx="1572750" cy="1503117"/>
      </dsp:txXfrm>
    </dsp:sp>
    <dsp:sp modelId="{F432008C-24E2-459F-8821-5323402BE4C9}">
      <dsp:nvSpPr>
        <dsp:cNvPr id="0" name=""/>
        <dsp:cNvSpPr/>
      </dsp:nvSpPr>
      <dsp:spPr>
        <a:xfrm>
          <a:off x="3841992" y="2304033"/>
          <a:ext cx="2302937" cy="1377201"/>
        </a:xfrm>
        <a:prstGeom prst="roundRect">
          <a:avLst>
            <a:gd name="adj" fmla="val 10000"/>
          </a:avLst>
        </a:prstGeom>
        <a:solidFill>
          <a:srgbClr val="0066FF"/>
        </a:soli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Консолидированные бюджеты муниципальных районов</a:t>
          </a:r>
          <a:endParaRPr lang="ru-RU" sz="2000" kern="1200" dirty="0">
            <a:latin typeface="Book Antiqua" pitchFamily="18" charset="0"/>
          </a:endParaRPr>
        </a:p>
      </dsp:txBody>
      <dsp:txXfrm>
        <a:off x="3841992" y="2304033"/>
        <a:ext cx="2302937" cy="1377201"/>
      </dsp:txXfrm>
    </dsp:sp>
    <dsp:sp modelId="{4D713F86-C37A-42AE-A992-476860598B30}">
      <dsp:nvSpPr>
        <dsp:cNvPr id="0" name=""/>
        <dsp:cNvSpPr/>
      </dsp:nvSpPr>
      <dsp:spPr>
        <a:xfrm>
          <a:off x="5253441" y="3816196"/>
          <a:ext cx="1538522" cy="1503117"/>
        </a:xfrm>
        <a:prstGeom prst="roundRect">
          <a:avLst>
            <a:gd name="adj" fmla="val 10000"/>
          </a:avLst>
        </a:prstGeom>
        <a:gradFill flip="none" rotWithShape="0">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городских и сельских поселений</a:t>
          </a:r>
          <a:endParaRPr lang="ru-RU" sz="2000" kern="1200" dirty="0">
            <a:latin typeface="Book Antiqua" pitchFamily="18" charset="0"/>
          </a:endParaRPr>
        </a:p>
      </dsp:txBody>
      <dsp:txXfrm>
        <a:off x="5253441" y="3816196"/>
        <a:ext cx="1538522" cy="1503117"/>
      </dsp:txXfrm>
    </dsp:sp>
    <dsp:sp modelId="{EE8E03DF-55FB-413E-9423-9EA2E2C09707}">
      <dsp:nvSpPr>
        <dsp:cNvPr id="0" name=""/>
        <dsp:cNvSpPr/>
      </dsp:nvSpPr>
      <dsp:spPr>
        <a:xfrm>
          <a:off x="6946630" y="2318832"/>
          <a:ext cx="1538726" cy="1491618"/>
        </a:xfrm>
        <a:prstGeom prst="roundRect">
          <a:avLst>
            <a:gd name="adj" fmla="val 10000"/>
          </a:avLst>
        </a:prstGeom>
        <a:gradFill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a:solidFill>
            <a:srgbClr val="000099"/>
          </a:solidFill>
        </a:ln>
        <a:effectLst>
          <a:reflection blurRad="6350" stA="52000" endA="300" endPos="35000" dir="5400000" sy="-100000" algn="bl" rotWithShape="0"/>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kern="1200" dirty="0" smtClean="0">
              <a:latin typeface="Book Antiqua" pitchFamily="18" charset="0"/>
            </a:rPr>
            <a:t>Бюджеты городских округов</a:t>
          </a:r>
          <a:endParaRPr lang="ru-RU" sz="2000" kern="1200" dirty="0">
            <a:latin typeface="Book Antiqua" pitchFamily="18" charset="0"/>
          </a:endParaRPr>
        </a:p>
      </dsp:txBody>
      <dsp:txXfrm>
        <a:off x="6946630" y="2318832"/>
        <a:ext cx="1538726" cy="149161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58734D2-6690-400B-92F1-00E2BE5EDD5E}">
      <dsp:nvSpPr>
        <dsp:cNvPr id="0" name=""/>
        <dsp:cNvSpPr/>
      </dsp:nvSpPr>
      <dsp:spPr>
        <a:xfrm>
          <a:off x="2314574" y="-71998"/>
          <a:ext cx="3435500" cy="5679040"/>
        </a:xfrm>
        <a:prstGeom prst="downArrow">
          <a:avLst/>
        </a:prstGeom>
        <a:solidFill>
          <a:srgbClr val="6699FF"/>
        </a:solidFill>
        <a:ln>
          <a:solidFill>
            <a:srgbClr val="3333CC"/>
          </a:solid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D73C32C9-B7C5-4705-BB81-A89B055DE445}">
      <dsp:nvSpPr>
        <dsp:cNvPr id="0" name=""/>
        <dsp:cNvSpPr/>
      </dsp:nvSpPr>
      <dsp:spPr>
        <a:xfrm>
          <a:off x="301957" y="384016"/>
          <a:ext cx="7536313" cy="655891"/>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905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Бюджетное послание Президента Российской Федерации на 2018-2020 годы</a:t>
          </a:r>
          <a:endParaRPr lang="ru-RU" sz="2000" b="1" kern="1200" dirty="0">
            <a:latin typeface="Book Antiqua" pitchFamily="18" charset="0"/>
          </a:endParaRPr>
        </a:p>
      </dsp:txBody>
      <dsp:txXfrm>
        <a:off x="301957" y="384016"/>
        <a:ext cx="7536313" cy="655891"/>
      </dsp:txXfrm>
    </dsp:sp>
    <dsp:sp modelId="{C271A942-9659-40F0-B91E-421AA1A868F7}">
      <dsp:nvSpPr>
        <dsp:cNvPr id="0" name=""/>
        <dsp:cNvSpPr/>
      </dsp:nvSpPr>
      <dsp:spPr>
        <a:xfrm>
          <a:off x="226367" y="2736310"/>
          <a:ext cx="7635942" cy="1138797"/>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Основные параметры Прогноза социально-экономического развития муниципального образования «Холм-Жирковский район» Смоленской области  </a:t>
          </a:r>
          <a:endParaRPr lang="ru-RU" sz="2000" b="1" kern="1200" dirty="0">
            <a:latin typeface="Book Antiqua" pitchFamily="18" charset="0"/>
          </a:endParaRPr>
        </a:p>
      </dsp:txBody>
      <dsp:txXfrm>
        <a:off x="226367" y="2736310"/>
        <a:ext cx="7635942" cy="1138797"/>
      </dsp:txXfrm>
    </dsp:sp>
    <dsp:sp modelId="{C0F74AEC-6F1E-4CA5-9898-938E5B53D98C}">
      <dsp:nvSpPr>
        <dsp:cNvPr id="0" name=""/>
        <dsp:cNvSpPr/>
      </dsp:nvSpPr>
      <dsp:spPr>
        <a:xfrm>
          <a:off x="226372" y="4104461"/>
          <a:ext cx="7623728" cy="628626"/>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Муниципальные программы Холм-Жирковского   района</a:t>
          </a:r>
        </a:p>
      </dsp:txBody>
      <dsp:txXfrm>
        <a:off x="226372" y="4104461"/>
        <a:ext cx="7623728" cy="628626"/>
      </dsp:txXfrm>
    </dsp:sp>
    <dsp:sp modelId="{27783912-6789-4E1A-8B8C-1CAE98185405}">
      <dsp:nvSpPr>
        <dsp:cNvPr id="0" name=""/>
        <dsp:cNvSpPr/>
      </dsp:nvSpPr>
      <dsp:spPr>
        <a:xfrm>
          <a:off x="226363" y="1233861"/>
          <a:ext cx="7612557" cy="1283700"/>
        </a:xfrm>
        <a:prstGeom prst="roundRect">
          <a:avLst/>
        </a:prstGeom>
        <a:gradFill flip="none" rotWithShape="0">
          <a:gsLst>
            <a:gs pos="0">
              <a:srgbClr val="3399FF">
                <a:shade val="30000"/>
                <a:satMod val="115000"/>
              </a:srgbClr>
            </a:gs>
            <a:gs pos="50000">
              <a:srgbClr val="3399FF">
                <a:shade val="67500"/>
                <a:satMod val="115000"/>
              </a:srgbClr>
            </a:gs>
            <a:gs pos="100000">
              <a:srgbClr val="3399FF">
                <a:shade val="100000"/>
                <a:satMod val="115000"/>
              </a:srgbClr>
            </a:gs>
          </a:gsLst>
          <a:path path="circle">
            <a:fillToRect l="50000" t="50000" r="50000" b="50000"/>
          </a:path>
          <a:tileRect/>
        </a:gradFill>
        <a:ln w="12700" cap="flat" cmpd="sng" algn="ctr">
          <a:solidFill>
            <a:srgbClr val="0000FF"/>
          </a:solidFill>
          <a:prstDash val="solid"/>
        </a:ln>
        <a:effectLst/>
        <a:scene3d>
          <a:camera prst="orthographicFront"/>
          <a:lightRig rig="flat" dir="t"/>
        </a:scene3d>
        <a:sp3d/>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latin typeface="Book Antiqua" pitchFamily="18" charset="0"/>
            </a:rPr>
            <a:t>Основные направления бюджетной и налоговой политики муниципального образования «Холм-Жирковский район» Смоленской области  с учетом изменений бюджетного и налогового законодательства</a:t>
          </a:r>
          <a:endParaRPr lang="ru-RU" sz="2000" b="1" kern="1200" dirty="0">
            <a:latin typeface="Book Antiqua" pitchFamily="18" charset="0"/>
          </a:endParaRPr>
        </a:p>
      </dsp:txBody>
      <dsp:txXfrm>
        <a:off x="226363" y="1233861"/>
        <a:ext cx="7612557" cy="128370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30C103A0-357A-420A-AADA-C781BF756532}">
      <dsp:nvSpPr>
        <dsp:cNvPr id="0" name=""/>
        <dsp:cNvSpPr/>
      </dsp:nvSpPr>
      <dsp:spPr>
        <a:xfrm>
          <a:off x="0" y="0"/>
          <a:ext cx="2555772" cy="1079161"/>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81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9050" tIns="9525" rIns="0" bIns="9525" numCol="1" spcCol="1270" anchor="ctr" anchorCtr="0">
          <a:noAutofit/>
        </a:bodyPr>
        <a:lstStyle/>
        <a:p>
          <a:pPr lvl="0" algn="ctr" defTabSz="666750" rtl="0">
            <a:lnSpc>
              <a:spcPct val="90000"/>
            </a:lnSpc>
            <a:spcBef>
              <a:spcPct val="0"/>
            </a:spcBef>
            <a:spcAft>
              <a:spcPct val="35000"/>
            </a:spcAft>
          </a:pPr>
          <a:r>
            <a:rPr lang="ru-RU" sz="1500" kern="1200" dirty="0" smtClean="0">
              <a:effectLst>
                <a:outerShdw blurRad="38100" dist="38100" dir="2700000" algn="tl">
                  <a:srgbClr val="000000">
                    <a:alpha val="43137"/>
                  </a:srgbClr>
                </a:outerShdw>
              </a:effectLst>
              <a:latin typeface="Book Antiqua" pitchFamily="18" charset="0"/>
            </a:rPr>
            <a:t>Численность населения на 01.01.2017 г.           9 536 человек</a:t>
          </a:r>
          <a:endParaRPr lang="ru-RU" sz="1500" kern="1200" dirty="0">
            <a:effectLst>
              <a:outerShdw blurRad="38100" dist="38100" dir="2700000" algn="tl">
                <a:srgbClr val="000000">
                  <a:alpha val="43137"/>
                </a:srgbClr>
              </a:outerShdw>
            </a:effectLst>
            <a:latin typeface="Book Antiqua" pitchFamily="18" charset="0"/>
          </a:endParaRPr>
        </a:p>
      </dsp:txBody>
      <dsp:txXfrm>
        <a:off x="0" y="0"/>
        <a:ext cx="2555772" cy="1079161"/>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ACE0FBD-4505-41E9-885F-58F4FC0C072A}">
      <dsp:nvSpPr>
        <dsp:cNvPr id="0" name=""/>
        <dsp:cNvSpPr/>
      </dsp:nvSpPr>
      <dsp:spPr>
        <a:xfrm>
          <a:off x="0" y="286741"/>
          <a:ext cx="2520279" cy="854092"/>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Территория  -  203,34 тыс.га</a:t>
          </a:r>
          <a:endParaRPr lang="ru-RU" sz="1800" kern="1200" dirty="0">
            <a:effectLst>
              <a:outerShdw blurRad="38100" dist="38100" dir="2700000" algn="tl">
                <a:srgbClr val="000000">
                  <a:alpha val="43137"/>
                </a:srgbClr>
              </a:outerShdw>
            </a:effectLst>
            <a:latin typeface="Book Antiqua" pitchFamily="18" charset="0"/>
          </a:endParaRPr>
        </a:p>
      </dsp:txBody>
      <dsp:txXfrm>
        <a:off x="0" y="286741"/>
        <a:ext cx="2520279" cy="854092"/>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35CE742-C92E-471D-AE33-FC87EDA40D4A}">
      <dsp:nvSpPr>
        <dsp:cNvPr id="0" name=""/>
        <dsp:cNvSpPr/>
      </dsp:nvSpPr>
      <dsp:spPr>
        <a:xfrm>
          <a:off x="385214" y="0"/>
          <a:ext cx="1991049" cy="796419"/>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Городское поселение</a:t>
          </a:r>
          <a:r>
            <a:rPr lang="ru-RU" sz="1800" kern="1200" dirty="0" smtClean="0">
              <a:latin typeface="Book Antiqua" pitchFamily="18" charset="0"/>
            </a:rPr>
            <a:t> – 1</a:t>
          </a:r>
          <a:endParaRPr lang="ru-RU" sz="1800" kern="1200" dirty="0">
            <a:latin typeface="Book Antiqua" pitchFamily="18" charset="0"/>
          </a:endParaRPr>
        </a:p>
      </dsp:txBody>
      <dsp:txXfrm>
        <a:off x="385214" y="0"/>
        <a:ext cx="1991049" cy="796419"/>
      </dsp:txXfrm>
    </dsp:sp>
    <dsp:sp modelId="{584093BA-FBF9-44C9-B06B-4924A014C6F1}">
      <dsp:nvSpPr>
        <dsp:cNvPr id="0" name=""/>
        <dsp:cNvSpPr/>
      </dsp:nvSpPr>
      <dsp:spPr>
        <a:xfrm>
          <a:off x="360034" y="907965"/>
          <a:ext cx="1991049" cy="796419"/>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89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Сельских поселений - 14</a:t>
          </a:r>
          <a:endParaRPr lang="ru-RU" sz="1800" kern="1200" dirty="0">
            <a:effectLst>
              <a:outerShdw blurRad="38100" dist="38100" dir="2700000" algn="tl">
                <a:srgbClr val="000000">
                  <a:alpha val="43137"/>
                </a:srgbClr>
              </a:outerShdw>
            </a:effectLst>
            <a:latin typeface="Book Antiqua" pitchFamily="18" charset="0"/>
          </a:endParaRPr>
        </a:p>
      </dsp:txBody>
      <dsp:txXfrm>
        <a:off x="360034" y="907965"/>
        <a:ext cx="1991049" cy="796419"/>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6EFF1F9-070C-4F75-AEF2-175080E03D73}">
      <dsp:nvSpPr>
        <dsp:cNvPr id="0" name=""/>
        <dsp:cNvSpPr/>
      </dsp:nvSpPr>
      <dsp:spPr>
        <a:xfrm>
          <a:off x="132726" y="0"/>
          <a:ext cx="1990994" cy="796398"/>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Городское население – 34%</a:t>
          </a:r>
          <a:endParaRPr lang="ru-RU" sz="1800" kern="1200" dirty="0">
            <a:effectLst>
              <a:outerShdw blurRad="38100" dist="38100" dir="2700000" algn="tl">
                <a:srgbClr val="000000">
                  <a:alpha val="43137"/>
                </a:srgbClr>
              </a:outerShdw>
            </a:effectLst>
            <a:latin typeface="Book Antiqua" pitchFamily="18" charset="0"/>
          </a:endParaRPr>
        </a:p>
      </dsp:txBody>
      <dsp:txXfrm>
        <a:off x="132726" y="0"/>
        <a:ext cx="1990994" cy="796398"/>
      </dsp:txXfrm>
    </dsp:sp>
    <dsp:sp modelId="{F90D0886-8325-40D6-9726-F788C42AAA44}">
      <dsp:nvSpPr>
        <dsp:cNvPr id="0" name=""/>
        <dsp:cNvSpPr/>
      </dsp:nvSpPr>
      <dsp:spPr>
        <a:xfrm>
          <a:off x="132726" y="864098"/>
          <a:ext cx="1990994" cy="796398"/>
        </a:xfrm>
        <a:prstGeom prst="chevron">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10800000" scaled="1"/>
          <a:tileRect/>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22860" tIns="11430" rIns="0" bIns="11430" numCol="1" spcCol="1270" anchor="ctr" anchorCtr="0">
          <a:noAutofit/>
        </a:bodyPr>
        <a:lstStyle/>
        <a:p>
          <a:pPr lvl="0" algn="ctr" defTabSz="800100" rtl="0">
            <a:lnSpc>
              <a:spcPct val="90000"/>
            </a:lnSpc>
            <a:spcBef>
              <a:spcPct val="0"/>
            </a:spcBef>
            <a:spcAft>
              <a:spcPct val="35000"/>
            </a:spcAft>
          </a:pPr>
          <a:r>
            <a:rPr lang="ru-RU" sz="1800" kern="1200" dirty="0" smtClean="0">
              <a:effectLst>
                <a:outerShdw blurRad="38100" dist="38100" dir="2700000" algn="tl">
                  <a:srgbClr val="000000">
                    <a:alpha val="43137"/>
                  </a:srgbClr>
                </a:outerShdw>
              </a:effectLst>
              <a:latin typeface="Book Antiqua" pitchFamily="18" charset="0"/>
            </a:rPr>
            <a:t>Сельское население – 66%</a:t>
          </a:r>
          <a:r>
            <a:rPr lang="ru-RU" sz="1800" kern="1200" dirty="0" smtClean="0">
              <a:latin typeface="Book Antiqua" pitchFamily="18" charset="0"/>
            </a:rPr>
            <a:t>    </a:t>
          </a:r>
          <a:endParaRPr lang="ru-RU" sz="1800" kern="1200" dirty="0">
            <a:latin typeface="Book Antiqua" pitchFamily="18" charset="0"/>
          </a:endParaRPr>
        </a:p>
      </dsp:txBody>
      <dsp:txXfrm>
        <a:off x="132726" y="864098"/>
        <a:ext cx="1990994" cy="796398"/>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F15BBE4-9BF7-427B-95BC-091EAFC8FEE0}">
      <dsp:nvSpPr>
        <dsp:cNvPr id="0" name=""/>
        <dsp:cNvSpPr/>
      </dsp:nvSpPr>
      <dsp:spPr>
        <a:xfrm>
          <a:off x="3451763" y="22055"/>
          <a:ext cx="4757000" cy="549474"/>
        </a:xfrm>
        <a:prstGeom prst="rightArrow">
          <a:avLst>
            <a:gd name="adj1" fmla="val 75000"/>
            <a:gd name="adj2" fmla="val 50000"/>
          </a:avLst>
        </a:prstGeom>
        <a:solidFill>
          <a:srgbClr val="CCECFF">
            <a:alpha val="89804"/>
          </a:srgbClr>
        </a:solidFill>
        <a:ln w="25400" cap="flat" cmpd="sng" algn="ctr">
          <a:solidFill>
            <a:srgbClr val="0066FF">
              <a:alpha val="8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2 023,78   1 951,97    2 206,89    3 531,23    7 871,01</a:t>
          </a:r>
          <a:endParaRPr lang="ru-RU" sz="1600" kern="1200" dirty="0">
            <a:solidFill>
              <a:srgbClr val="000099"/>
            </a:solidFill>
            <a:latin typeface="Book Antiqua" pitchFamily="18" charset="0"/>
          </a:endParaRPr>
        </a:p>
      </dsp:txBody>
      <dsp:txXfrm>
        <a:off x="3451763" y="22055"/>
        <a:ext cx="4757000" cy="549474"/>
      </dsp:txXfrm>
    </dsp:sp>
    <dsp:sp modelId="{03FBB181-99F4-4C38-ADB6-9BE4DC139BC6}">
      <dsp:nvSpPr>
        <dsp:cNvPr id="0" name=""/>
        <dsp:cNvSpPr/>
      </dsp:nvSpPr>
      <dsp:spPr>
        <a:xfrm>
          <a:off x="5" y="648074"/>
          <a:ext cx="3451616" cy="592866"/>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реализации продукции сельского хозяйства </a:t>
          </a:r>
        </a:p>
      </dsp:txBody>
      <dsp:txXfrm>
        <a:off x="5" y="648074"/>
        <a:ext cx="3451616" cy="592866"/>
      </dsp:txXfrm>
    </dsp:sp>
    <dsp:sp modelId="{908B6AFF-A230-4BA6-9AB8-AF7992F9C594}">
      <dsp:nvSpPr>
        <dsp:cNvPr id="0" name=""/>
        <dsp:cNvSpPr/>
      </dsp:nvSpPr>
      <dsp:spPr>
        <a:xfrm>
          <a:off x="3447101" y="648074"/>
          <a:ext cx="4761810"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343,7       350,0       374,82       394,53      416,51</a:t>
          </a:r>
        </a:p>
      </dsp:txBody>
      <dsp:txXfrm>
        <a:off x="3447101" y="648074"/>
        <a:ext cx="4761810" cy="549474"/>
      </dsp:txXfrm>
    </dsp:sp>
    <dsp:sp modelId="{C10417B2-9554-4AFB-931E-555801F9657D}">
      <dsp:nvSpPr>
        <dsp:cNvPr id="0" name=""/>
        <dsp:cNvSpPr/>
      </dsp:nvSpPr>
      <dsp:spPr>
        <a:xfrm>
          <a:off x="0" y="42201"/>
          <a:ext cx="3438852"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промышленного производства,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0" y="42201"/>
        <a:ext cx="3438852" cy="549474"/>
      </dsp:txXfrm>
    </dsp:sp>
    <dsp:sp modelId="{6F6D69CD-3D9C-4132-8B43-5A2E10B3355D}">
      <dsp:nvSpPr>
        <dsp:cNvPr id="0" name=""/>
        <dsp:cNvSpPr/>
      </dsp:nvSpPr>
      <dsp:spPr>
        <a:xfrm>
          <a:off x="3427581" y="1252594"/>
          <a:ext cx="4781330"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69,22       72,06        75,32         78,65        82,21</a:t>
          </a:r>
        </a:p>
      </dsp:txBody>
      <dsp:txXfrm>
        <a:off x="3427581" y="1252594"/>
        <a:ext cx="4781330" cy="549474"/>
      </dsp:txXfrm>
    </dsp:sp>
    <dsp:sp modelId="{426AD58C-4758-4A76-A632-D85D8C2C0481}">
      <dsp:nvSpPr>
        <dsp:cNvPr id="0" name=""/>
        <dsp:cNvSpPr/>
      </dsp:nvSpPr>
      <dsp:spPr>
        <a:xfrm>
          <a:off x="0" y="1296145"/>
          <a:ext cx="3427581" cy="549474"/>
        </a:xfrm>
        <a:prstGeom prst="round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розничной торговли, млн. руб.</a:t>
          </a:r>
        </a:p>
      </dsp:txBody>
      <dsp:txXfrm>
        <a:off x="0" y="1296145"/>
        <a:ext cx="3427581" cy="549474"/>
      </dsp:txXfrm>
    </dsp:sp>
    <dsp:sp modelId="{8955D0E5-ED7C-44E2-B219-ECE5D6A8FA78}">
      <dsp:nvSpPr>
        <dsp:cNvPr id="0" name=""/>
        <dsp:cNvSpPr/>
      </dsp:nvSpPr>
      <dsp:spPr>
        <a:xfrm>
          <a:off x="3401950" y="1857016"/>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36,10       38,00       41,10          42,36       44,31</a:t>
          </a:r>
        </a:p>
      </dsp:txBody>
      <dsp:txXfrm>
        <a:off x="3401950" y="1857016"/>
        <a:ext cx="4805099" cy="549474"/>
      </dsp:txXfrm>
    </dsp:sp>
    <dsp:sp modelId="{8BD29FCE-1BF0-4971-AA15-7EE2FD950751}">
      <dsp:nvSpPr>
        <dsp:cNvPr id="0" name=""/>
        <dsp:cNvSpPr/>
      </dsp:nvSpPr>
      <dsp:spPr>
        <a:xfrm>
          <a:off x="1862" y="1857016"/>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платных услуг населению,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1857016"/>
        <a:ext cx="3400088" cy="549474"/>
      </dsp:txXfrm>
    </dsp:sp>
    <dsp:sp modelId="{A1B5F517-B891-43B5-B441-590EE1D0E32F}">
      <dsp:nvSpPr>
        <dsp:cNvPr id="0" name=""/>
        <dsp:cNvSpPr/>
      </dsp:nvSpPr>
      <dsp:spPr>
        <a:xfrm>
          <a:off x="3401950" y="2461437"/>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1 948,21     830,42      1 497,9      1 509,18    112,5  </a:t>
          </a:r>
          <a:endParaRPr lang="ru-RU" sz="1600" kern="1200" dirty="0">
            <a:solidFill>
              <a:srgbClr val="000099"/>
            </a:solidFill>
            <a:latin typeface="Book Antiqua" pitchFamily="18" charset="0"/>
          </a:endParaRPr>
        </a:p>
      </dsp:txBody>
      <dsp:txXfrm>
        <a:off x="3401950" y="2461437"/>
        <a:ext cx="4805099" cy="549474"/>
      </dsp:txXfrm>
    </dsp:sp>
    <dsp:sp modelId="{47F22AA8-C287-4A4C-B255-28775BB11840}">
      <dsp:nvSpPr>
        <dsp:cNvPr id="0" name=""/>
        <dsp:cNvSpPr/>
      </dsp:nvSpPr>
      <dsp:spPr>
        <a:xfrm>
          <a:off x="1862" y="2461437"/>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Объем инвестиций в основной капитал,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2461437"/>
        <a:ext cx="3400088" cy="549474"/>
      </dsp:txXfrm>
    </dsp:sp>
    <dsp:sp modelId="{B4C3AF95-6777-410C-A905-9D9F34A1267A}">
      <dsp:nvSpPr>
        <dsp:cNvPr id="0" name=""/>
        <dsp:cNvSpPr/>
      </dsp:nvSpPr>
      <dsp:spPr>
        <a:xfrm>
          <a:off x="3401950" y="3065859"/>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solidFill>
                <a:srgbClr val="000099"/>
              </a:solidFill>
              <a:latin typeface="Book Antiqua" pitchFamily="18" charset="0"/>
            </a:rPr>
            <a:t>  9 589          9 485         9 389        9 303         9 224</a:t>
          </a:r>
          <a:endParaRPr lang="ru-RU" sz="1600" kern="1200" dirty="0">
            <a:solidFill>
              <a:srgbClr val="000099"/>
            </a:solidFill>
            <a:latin typeface="Book Antiqua" pitchFamily="18" charset="0"/>
          </a:endParaRPr>
        </a:p>
      </dsp:txBody>
      <dsp:txXfrm>
        <a:off x="3401950" y="3065859"/>
        <a:ext cx="4805099" cy="549474"/>
      </dsp:txXfrm>
    </dsp:sp>
    <dsp:sp modelId="{0C1FC446-2410-44F5-B73F-A4BA8F78379E}">
      <dsp:nvSpPr>
        <dsp:cNvPr id="0" name=""/>
        <dsp:cNvSpPr/>
      </dsp:nvSpPr>
      <dsp:spPr>
        <a:xfrm>
          <a:off x="1862" y="3065859"/>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Численность  населения (среднегодовая) , человек</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3065859"/>
        <a:ext cx="3400088" cy="549474"/>
      </dsp:txXfrm>
    </dsp:sp>
    <dsp:sp modelId="{CA751718-927B-4344-BBC2-48E3C48F6EFD}">
      <dsp:nvSpPr>
        <dsp:cNvPr id="0" name=""/>
        <dsp:cNvSpPr/>
      </dsp:nvSpPr>
      <dsp:spPr>
        <a:xfrm>
          <a:off x="3401950" y="3670280"/>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t>  </a:t>
          </a:r>
          <a:r>
            <a:rPr lang="ru-RU" sz="1600" kern="1200" dirty="0" smtClean="0">
              <a:solidFill>
                <a:srgbClr val="000099"/>
              </a:solidFill>
              <a:latin typeface="Book Antiqua" pitchFamily="18" charset="0"/>
            </a:rPr>
            <a:t>706,81      657,7      671,86      687,6       708,26     </a:t>
          </a:r>
          <a:endParaRPr lang="ru-RU" sz="1600" kern="1200" dirty="0">
            <a:solidFill>
              <a:srgbClr val="000099"/>
            </a:solidFill>
            <a:latin typeface="Book Antiqua" pitchFamily="18" charset="0"/>
          </a:endParaRPr>
        </a:p>
      </dsp:txBody>
      <dsp:txXfrm>
        <a:off x="3401950" y="3670280"/>
        <a:ext cx="4805099" cy="549474"/>
      </dsp:txXfrm>
    </dsp:sp>
    <dsp:sp modelId="{C2B32D2A-B93D-451C-80A9-0C4B4B6629D8}">
      <dsp:nvSpPr>
        <dsp:cNvPr id="0" name=""/>
        <dsp:cNvSpPr/>
      </dsp:nvSpPr>
      <dsp:spPr>
        <a:xfrm>
          <a:off x="1862" y="3670280"/>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Фонд заработной платы , млн. руб.</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3670280"/>
        <a:ext cx="3400088" cy="549474"/>
      </dsp:txXfrm>
    </dsp:sp>
    <dsp:sp modelId="{5A2A80F9-9627-4211-A16B-CFC2C54A2E9C}">
      <dsp:nvSpPr>
        <dsp:cNvPr id="0" name=""/>
        <dsp:cNvSpPr/>
      </dsp:nvSpPr>
      <dsp:spPr>
        <a:xfrm>
          <a:off x="3401950" y="4274702"/>
          <a:ext cx="4805099" cy="549474"/>
        </a:xfrm>
        <a:prstGeom prst="rightArrow">
          <a:avLst>
            <a:gd name="adj1" fmla="val 75000"/>
            <a:gd name="adj2" fmla="val 50000"/>
          </a:avLst>
        </a:prstGeom>
        <a:solidFill>
          <a:srgbClr val="CCECFF">
            <a:alpha val="90000"/>
          </a:srgbClr>
        </a:solidFill>
        <a:ln w="25400" cap="flat" cmpd="sng" algn="ctr">
          <a:solidFill>
            <a:srgbClr val="0066FF">
              <a:alpha val="90000"/>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ru-RU" sz="1600" kern="1200" dirty="0" smtClean="0">
              <a:latin typeface="Book Antiqua" pitchFamily="18" charset="0"/>
            </a:rPr>
            <a:t> </a:t>
          </a:r>
          <a:r>
            <a:rPr lang="ru-RU" sz="1600" kern="1200" dirty="0" smtClean="0">
              <a:solidFill>
                <a:srgbClr val="000099"/>
              </a:solidFill>
              <a:latin typeface="Book Antiqua" pitchFamily="18" charset="0"/>
            </a:rPr>
            <a:t>28 276,0    28 756,0   29 332,0   30 065,0    30 967,0</a:t>
          </a:r>
          <a:endParaRPr lang="ru-RU" sz="1600" kern="1200" dirty="0">
            <a:solidFill>
              <a:srgbClr val="000099"/>
            </a:solidFill>
            <a:latin typeface="Book Antiqua" pitchFamily="18" charset="0"/>
          </a:endParaRPr>
        </a:p>
      </dsp:txBody>
      <dsp:txXfrm>
        <a:off x="3401950" y="4274702"/>
        <a:ext cx="4805099" cy="549474"/>
      </dsp:txXfrm>
    </dsp:sp>
    <dsp:sp modelId="{842ABAB0-A391-425B-8AFA-9FD815F509ED}">
      <dsp:nvSpPr>
        <dsp:cNvPr id="0" name=""/>
        <dsp:cNvSpPr/>
      </dsp:nvSpPr>
      <dsp:spPr>
        <a:xfrm>
          <a:off x="1862" y="4274702"/>
          <a:ext cx="3400088" cy="549474"/>
        </a:xfrm>
        <a:prstGeom prst="roundRect">
          <a:avLst/>
        </a:prstGeom>
        <a:gradFill flip="none" rotWithShape="0">
          <a:gsLst>
            <a:gs pos="0">
              <a:srgbClr val="0099FF">
                <a:shade val="30000"/>
                <a:satMod val="115000"/>
              </a:srgbClr>
            </a:gs>
            <a:gs pos="50000">
              <a:srgbClr val="0099FF">
                <a:shade val="67500"/>
                <a:satMod val="115000"/>
              </a:srgbClr>
            </a:gs>
            <a:gs pos="100000">
              <a:srgbClr val="0099FF">
                <a:shade val="100000"/>
                <a:satMod val="115000"/>
              </a:srgbClr>
            </a:gs>
          </a:gsLst>
          <a:lin ang="27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ru-RU" sz="1600" b="1" kern="1200" dirty="0" smtClean="0">
              <a:effectLst>
                <a:outerShdw blurRad="38100" dist="38100" dir="2700000" algn="tl">
                  <a:srgbClr val="000000">
                    <a:alpha val="43137"/>
                  </a:srgbClr>
                </a:outerShdw>
              </a:effectLst>
              <a:latin typeface="Book Antiqua" pitchFamily="18" charset="0"/>
            </a:rPr>
            <a:t>Среднемесячная заработная плата, рублей</a:t>
          </a:r>
          <a:endParaRPr lang="ru-RU" sz="1600" b="1" kern="1200" dirty="0">
            <a:effectLst>
              <a:outerShdw blurRad="38100" dist="38100" dir="2700000" algn="tl">
                <a:srgbClr val="000000">
                  <a:alpha val="43137"/>
                </a:srgbClr>
              </a:outerShdw>
            </a:effectLst>
            <a:latin typeface="Book Antiqua" pitchFamily="18" charset="0"/>
          </a:endParaRPr>
        </a:p>
      </dsp:txBody>
      <dsp:txXfrm>
        <a:off x="1862" y="4274702"/>
        <a:ext cx="3400088" cy="549474"/>
      </dsp:txXfrm>
    </dsp:sp>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1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0.xml.rels><?xml version="1.0" encoding="UTF-8" standalone="yes"?>
<Relationships xmlns="http://schemas.openxmlformats.org/package/2006/relationships"><Relationship Id="rId1" Type="http://schemas.openxmlformats.org/officeDocument/2006/relationships/image" Target="../media/image40.jpeg"/></Relationships>
</file>

<file path=ppt/drawings/_rels/drawing17.xml.rels><?xml version="1.0" encoding="UTF-8" standalone="yes"?>
<Relationships xmlns="http://schemas.openxmlformats.org/package/2006/relationships"><Relationship Id="rId1" Type="http://schemas.openxmlformats.org/officeDocument/2006/relationships/image" Target="../media/image24.jpeg"/></Relationships>
</file>

<file path=ppt/drawings/_rels/drawing18.xml.rels><?xml version="1.0" encoding="UTF-8" standalone="yes"?>
<Relationships xmlns="http://schemas.openxmlformats.org/package/2006/relationships"><Relationship Id="rId1" Type="http://schemas.openxmlformats.org/officeDocument/2006/relationships/image" Target="../media/image24.jpeg"/></Relationships>
</file>

<file path=ppt/drawings/_rels/drawing19.xml.rels><?xml version="1.0" encoding="UTF-8" standalone="yes"?>
<Relationships xmlns="http://schemas.openxmlformats.org/package/2006/relationships"><Relationship Id="rId1" Type="http://schemas.openxmlformats.org/officeDocument/2006/relationships/image" Target="../media/image24.jpeg"/></Relationships>
</file>

<file path=ppt/drawings/_rels/drawing5.xml.rels><?xml version="1.0" encoding="UTF-8" standalone="yes"?>
<Relationships xmlns="http://schemas.openxmlformats.org/package/2006/relationships"><Relationship Id="rId1" Type="http://schemas.openxmlformats.org/officeDocument/2006/relationships/image" Target="../media/image24.jpeg"/></Relationships>
</file>

<file path=ppt/drawings/_rels/drawing6.xml.rels><?xml version="1.0" encoding="UTF-8" standalone="yes"?>
<Relationships xmlns="http://schemas.openxmlformats.org/package/2006/relationships"><Relationship Id="rId1" Type="http://schemas.openxmlformats.org/officeDocument/2006/relationships/image" Target="../media/image24.jpeg"/></Relationships>
</file>

<file path=ppt/drawings/_rels/drawing7.xml.rels><?xml version="1.0" encoding="UTF-8" standalone="yes"?>
<Relationships xmlns="http://schemas.openxmlformats.org/package/2006/relationships"><Relationship Id="rId1" Type="http://schemas.openxmlformats.org/officeDocument/2006/relationships/image" Target="../media/image36.png"/></Relationships>
</file>

<file path=ppt/drawings/_rels/drawing8.xml.rels><?xml version="1.0" encoding="UTF-8" standalone="yes"?>
<Relationships xmlns="http://schemas.openxmlformats.org/package/2006/relationships"><Relationship Id="rId1" Type="http://schemas.openxmlformats.org/officeDocument/2006/relationships/image" Target="../media/image40.jpeg"/></Relationships>
</file>

<file path=ppt/drawings/_rels/drawing9.xml.rels><?xml version="1.0" encoding="UTF-8" standalone="yes"?>
<Relationships xmlns="http://schemas.openxmlformats.org/package/2006/relationships"><Relationship Id="rId1" Type="http://schemas.openxmlformats.org/officeDocument/2006/relationships/image" Target="../media/image41.png"/></Relationships>
</file>

<file path=ppt/drawings/drawing1.xml><?xml version="1.0" encoding="utf-8"?>
<c:userShapes xmlns:c="http://schemas.openxmlformats.org/drawingml/2006/chart">
  <cdr:relSizeAnchor xmlns:cdr="http://schemas.openxmlformats.org/drawingml/2006/chartDrawing">
    <cdr:from>
      <cdr:x>0.16948</cdr:x>
      <cdr:y>0.76431</cdr:y>
    </cdr:from>
    <cdr:to>
      <cdr:x>0.35956</cdr:x>
      <cdr:y>0.8957</cdr:y>
    </cdr:to>
    <cdr:sp macro="" textlink="">
      <cdr:nvSpPr>
        <cdr:cNvPr id="3" name="Загнутый угол 2"/>
        <cdr:cNvSpPr/>
      </cdr:nvSpPr>
      <cdr:spPr>
        <a:xfrm xmlns:a="http://schemas.openxmlformats.org/drawingml/2006/main">
          <a:off x="1476672" y="4347864"/>
          <a:ext cx="1656182" cy="747455"/>
        </a:xfrm>
        <a:prstGeom xmlns:a="http://schemas.openxmlformats.org/drawingml/2006/main" prst="foldedCorner">
          <a:avLst/>
        </a:prstGeom>
        <a:gradFill xmlns:a="http://schemas.openxmlformats.org/drawingml/2006/main"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18900000" scaled="1"/>
          <a:tileRect/>
        </a:gradFill>
        <a:ln xmlns:a="http://schemas.openxmlformats.org/drawingml/2006/main">
          <a:solidFill>
            <a:srgbClr val="006600"/>
          </a:solidFill>
        </a:ln>
        <a:effectLst xmlns:a="http://schemas.openxmlformats.org/drawingml/2006/main">
          <a:glow rad="63500">
            <a:schemeClr val="accent2">
              <a:satMod val="175000"/>
              <a:alpha val="40000"/>
            </a:schemeClr>
          </a:glow>
          <a:outerShdw blurRad="40000" dist="20000" dir="5400000" rotWithShape="0">
            <a:srgbClr val="000000">
              <a:alpha val="38000"/>
            </a:srgbClr>
          </a:outerShdw>
        </a:effectLst>
      </cdr:spPr>
      <cdr:style>
        <a:lnRef xmlns:a="http://schemas.openxmlformats.org/drawingml/2006/main" idx="1">
          <a:schemeClr val="accent2"/>
        </a:lnRef>
        <a:fillRef xmlns:a="http://schemas.openxmlformats.org/drawingml/2006/main" idx="2">
          <a:schemeClr val="accent2"/>
        </a:fillRef>
        <a:effectRef xmlns:a="http://schemas.openxmlformats.org/drawingml/2006/main" idx="1">
          <a:schemeClr val="accent2"/>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marL="342900" indent="-342900" algn="ctr"/>
          <a:r>
            <a:rPr lang="ru-RU" sz="1400" dirty="0" smtClean="0">
              <a:solidFill>
                <a:schemeClr val="tx2">
                  <a:lumMod val="10000"/>
                </a:schemeClr>
              </a:solidFill>
              <a:latin typeface="Book Antiqua" pitchFamily="18" charset="0"/>
            </a:rPr>
            <a:t>2018 г*- 234 661,4</a:t>
          </a:r>
        </a:p>
        <a:p xmlns:a="http://schemas.openxmlformats.org/drawingml/2006/main">
          <a:pPr marL="342900" indent="-342900" algn="ctr"/>
          <a:r>
            <a:rPr lang="ru-RU" sz="1400" dirty="0" smtClean="0">
              <a:solidFill>
                <a:schemeClr val="tx2">
                  <a:lumMod val="10000"/>
                </a:schemeClr>
              </a:solidFill>
              <a:latin typeface="Book Antiqua" pitchFamily="18" charset="0"/>
            </a:rPr>
            <a:t>2018 г**- 250 930,2</a:t>
          </a:r>
        </a:p>
        <a:p xmlns:a="http://schemas.openxmlformats.org/drawingml/2006/main">
          <a:pPr marL="342900" indent="-342900" algn="ctr"/>
          <a:endParaRPr lang="ru-RU" sz="1400" dirty="0">
            <a:solidFill>
              <a:schemeClr val="tx2">
                <a:lumMod val="10000"/>
              </a:schemeClr>
            </a:solidFill>
            <a:latin typeface="Book Antiqua" pitchFamily="18" charset="0"/>
          </a:endParaRPr>
        </a:p>
      </cdr:txBody>
    </cdr:sp>
  </cdr:relSizeAnchor>
  <cdr:relSizeAnchor xmlns:cdr="http://schemas.openxmlformats.org/drawingml/2006/chartDrawing">
    <cdr:from>
      <cdr:x>0.43394</cdr:x>
      <cdr:y>0.76431</cdr:y>
    </cdr:from>
    <cdr:to>
      <cdr:x>0.63229</cdr:x>
      <cdr:y>0.89089</cdr:y>
    </cdr:to>
    <cdr:sp macro="" textlink="">
      <cdr:nvSpPr>
        <cdr:cNvPr id="4" name="Загнутый угол 3"/>
        <cdr:cNvSpPr/>
      </cdr:nvSpPr>
      <cdr:spPr>
        <a:xfrm xmlns:a="http://schemas.openxmlformats.org/drawingml/2006/main">
          <a:off x="3780928" y="4347864"/>
          <a:ext cx="1728176" cy="720080"/>
        </a:xfrm>
        <a:prstGeom xmlns:a="http://schemas.openxmlformats.org/drawingml/2006/main" prst="foldedCorner">
          <a:avLst/>
        </a:prstGeom>
        <a:gradFill xmlns:a="http://schemas.openxmlformats.org/drawingml/2006/main" flip="none" rotWithShape="1">
          <a:gsLst>
            <a:gs pos="0">
              <a:srgbClr val="00FFFF">
                <a:shade val="30000"/>
                <a:satMod val="115000"/>
              </a:srgbClr>
            </a:gs>
            <a:gs pos="50000">
              <a:srgbClr val="00FFFF">
                <a:shade val="67500"/>
                <a:satMod val="115000"/>
              </a:srgbClr>
            </a:gs>
            <a:gs pos="100000">
              <a:srgbClr val="00FFFF">
                <a:shade val="100000"/>
                <a:satMod val="115000"/>
              </a:srgbClr>
            </a:gs>
          </a:gsLst>
          <a:lin ang="18900000" scaled="1"/>
          <a:tileRect/>
        </a:gradFill>
        <a:ln xmlns:a="http://schemas.openxmlformats.org/drawingml/2006/main">
          <a:solidFill>
            <a:srgbClr val="006600"/>
          </a:solidFill>
        </a:ln>
        <a:effectLst xmlns:a="http://schemas.openxmlformats.org/drawingml/2006/main">
          <a:glow rad="101600">
            <a:schemeClr val="accent3">
              <a:satMod val="175000"/>
              <a:alpha val="40000"/>
            </a:schemeClr>
          </a:glow>
          <a:outerShdw blurRad="40000" dist="20000" dir="5400000" rotWithShape="0">
            <a:srgbClr val="000000">
              <a:alpha val="38000"/>
            </a:srgbClr>
          </a:outerShdw>
        </a:effectLst>
      </cdr:spPr>
      <cdr:style>
        <a:lnRef xmlns:a="http://schemas.openxmlformats.org/drawingml/2006/main" idx="1">
          <a:schemeClr val="accent3"/>
        </a:lnRef>
        <a:fillRef xmlns:a="http://schemas.openxmlformats.org/drawingml/2006/main" idx="2">
          <a:schemeClr val="accent3"/>
        </a:fillRef>
        <a:effectRef xmlns:a="http://schemas.openxmlformats.org/drawingml/2006/main" idx="1">
          <a:schemeClr val="accent3"/>
        </a:effectRef>
        <a:fontRef xmlns:a="http://schemas.openxmlformats.org/drawingml/2006/main" idx="minor">
          <a:schemeClr val="dk1"/>
        </a:fontRef>
      </cdr:style>
      <cdr:txBody>
        <a:bodyPr xmlns:a="http://schemas.openxmlformats.org/drawingml/2006/main" vertOverflow="clip"/>
        <a:lstStyle xmlns:a="http://schemas.openxmlformats.org/drawingml/2006/main"/>
        <a:p xmlns:a="http://schemas.openxmlformats.org/drawingml/2006/main">
          <a:pPr algn="ctr"/>
          <a:r>
            <a:rPr lang="ru-RU" sz="1400" dirty="0" smtClean="0">
              <a:solidFill>
                <a:schemeClr val="tx2">
                  <a:lumMod val="10000"/>
                </a:schemeClr>
              </a:solidFill>
              <a:latin typeface="Book Antiqua" pitchFamily="18" charset="0"/>
            </a:rPr>
            <a:t>2018 г* – 238 855,9</a:t>
          </a:r>
        </a:p>
        <a:p xmlns:a="http://schemas.openxmlformats.org/drawingml/2006/main">
          <a:pPr algn="ctr"/>
          <a:r>
            <a:rPr lang="ru-RU" sz="1400" dirty="0" smtClean="0">
              <a:solidFill>
                <a:schemeClr val="tx2">
                  <a:lumMod val="10000"/>
                </a:schemeClr>
              </a:solidFill>
              <a:latin typeface="Book Antiqua" pitchFamily="18" charset="0"/>
            </a:rPr>
            <a:t>2018 г** – 256 072,2</a:t>
          </a:r>
        </a:p>
        <a:p xmlns:a="http://schemas.openxmlformats.org/drawingml/2006/main">
          <a:pPr algn="ctr"/>
          <a:endParaRPr lang="ru-RU" sz="1400" dirty="0">
            <a:solidFill>
              <a:schemeClr val="tx2">
                <a:lumMod val="10000"/>
              </a:schemeClr>
            </a:solidFill>
            <a:latin typeface="Book Antiqua" pitchFamily="18" charset="0"/>
          </a:endParaRPr>
        </a:p>
      </cdr:txBody>
    </cdr:sp>
  </cdr:relSizeAnchor>
  <cdr:relSizeAnchor xmlns:cdr="http://schemas.openxmlformats.org/drawingml/2006/chartDrawing">
    <cdr:from>
      <cdr:x>0.19427</cdr:x>
      <cdr:y>0.05063</cdr:y>
    </cdr:from>
    <cdr:to>
      <cdr:x>0.29922</cdr:x>
      <cdr:y>0.10126</cdr:y>
    </cdr:to>
    <cdr:sp macro="" textlink="">
      <cdr:nvSpPr>
        <cdr:cNvPr id="11" name="TextBox 10"/>
        <cdr:cNvSpPr txBox="1"/>
      </cdr:nvSpPr>
      <cdr:spPr>
        <a:xfrm xmlns:a="http://schemas.openxmlformats.org/drawingml/2006/main">
          <a:off x="1692696" y="288032"/>
          <a:ext cx="914426" cy="28801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solidFill>
              <a:srgbClr val="003399"/>
            </a:solidFill>
            <a:latin typeface="Book Antiqua" pitchFamily="18" charset="0"/>
          </a:endParaRPr>
        </a:p>
      </cdr:txBody>
    </cdr:sp>
  </cdr:relSizeAnchor>
  <cdr:relSizeAnchor xmlns:cdr="http://schemas.openxmlformats.org/drawingml/2006/chartDrawing">
    <cdr:from>
      <cdr:x>0.17774</cdr:x>
      <cdr:y>0.02532</cdr:y>
    </cdr:from>
    <cdr:to>
      <cdr:x>0.27692</cdr:x>
      <cdr:y>0.0633</cdr:y>
    </cdr:to>
    <cdr:sp macro="" textlink="">
      <cdr:nvSpPr>
        <cdr:cNvPr id="12" name="TextBox 11"/>
        <cdr:cNvSpPr txBox="1"/>
      </cdr:nvSpPr>
      <cdr:spPr>
        <a:xfrm xmlns:a="http://schemas.openxmlformats.org/drawingml/2006/main">
          <a:off x="1548680" y="144016"/>
          <a:ext cx="864152" cy="216055"/>
        </a:xfrm>
        <a:prstGeom xmlns:a="http://schemas.openxmlformats.org/drawingml/2006/main" prst="rect">
          <a:avLst/>
        </a:prstGeom>
      </cdr:spPr>
      <cdr:txBody>
        <a:bodyPr xmlns:a="http://schemas.openxmlformats.org/drawingml/2006/main" vertOverflow="clip" wrap="square" rtlCol="0">
          <a:scene3d>
            <a:camera prst="orthographicFront"/>
            <a:lightRig rig="balanced" dir="t">
              <a:rot lat="0" lon="0" rev="2100000"/>
            </a:lightRig>
          </a:scene3d>
          <a:sp3d extrusionH="57150" prstMaterial="metal">
            <a:bevelT w="38100" h="25400"/>
            <a:contourClr>
              <a:schemeClr val="bg2"/>
            </a:contourClr>
          </a:sp3d>
        </a:bodyPr>
        <a:lstStyle xmlns:a="http://schemas.openxmlformats.org/drawingml/2006/main"/>
        <a:p xmlns:a="http://schemas.openxmlformats.org/drawingml/2006/main">
          <a:endParaRPr lang="ru-RU" sz="1100" b="1" cap="none" spc="0" dirty="0" smtClean="0">
            <a:ln w="50800"/>
            <a:solidFill>
              <a:srgbClr val="003300"/>
            </a:solidFill>
            <a:effectLst/>
            <a:latin typeface="Book Antiqua" pitchFamily="18" charset="0"/>
          </a:endParaRPr>
        </a:p>
        <a:p xmlns:a="http://schemas.openxmlformats.org/drawingml/2006/main">
          <a:endParaRPr lang="ru-RU" sz="1100" b="1" cap="none" spc="0" dirty="0">
            <a:ln w="50800"/>
            <a:solidFill>
              <a:srgbClr val="003300"/>
            </a:solidFill>
            <a:effectLst/>
            <a:latin typeface="Book Antiqua" pitchFamily="18" charset="0"/>
          </a:endParaRPr>
        </a:p>
      </cdr:txBody>
    </cdr:sp>
  </cdr:relSizeAnchor>
  <cdr:relSizeAnchor xmlns:cdr="http://schemas.openxmlformats.org/drawingml/2006/chartDrawing">
    <cdr:from>
      <cdr:x>0.50006</cdr:x>
      <cdr:y>0.00481</cdr:y>
    </cdr:from>
    <cdr:to>
      <cdr:x>0.59923</cdr:x>
      <cdr:y>0.04279</cdr:y>
    </cdr:to>
    <cdr:sp macro="" textlink="">
      <cdr:nvSpPr>
        <cdr:cNvPr id="15" name="TextBox 14"/>
        <cdr:cNvSpPr txBox="1"/>
      </cdr:nvSpPr>
      <cdr:spPr>
        <a:xfrm xmlns:a="http://schemas.openxmlformats.org/drawingml/2006/main">
          <a:off x="4356992" y="27384"/>
          <a:ext cx="864065" cy="216054"/>
        </a:xfrm>
        <a:prstGeom xmlns:a="http://schemas.openxmlformats.org/drawingml/2006/main" prst="rect">
          <a:avLst/>
        </a:prstGeom>
        <a:solidFill xmlns:a="http://schemas.openxmlformats.org/drawingml/2006/main">
          <a:srgbClr val="99FF33"/>
        </a:solidFill>
      </cdr:spPr>
      <cdr:txBody>
        <a:bodyPr xmlns:a="http://schemas.openxmlformats.org/drawingml/2006/main" vertOverflow="clip" wrap="square" rtlCol="0"/>
        <a:lstStyle xmlns:a="http://schemas.openxmlformats.org/drawingml/2006/main"/>
        <a:p xmlns:a="http://schemas.openxmlformats.org/drawingml/2006/main">
          <a:r>
            <a:rPr lang="ru-RU" sz="1200" b="1" dirty="0" smtClean="0">
              <a:solidFill>
                <a:srgbClr val="003300"/>
              </a:solidFill>
              <a:latin typeface="Book Antiqua" pitchFamily="18" charset="0"/>
            </a:rPr>
            <a:t>+ 17 216,3</a:t>
          </a:r>
          <a:endParaRPr lang="ru-RU" sz="1200" b="1" dirty="0">
            <a:solidFill>
              <a:srgbClr val="003300"/>
            </a:solidFill>
            <a:latin typeface="Book Antiqua" pitchFamily="18" charset="0"/>
          </a:endParaRPr>
        </a:p>
      </cdr:txBody>
    </cdr:sp>
  </cdr:relSizeAnchor>
  <cdr:relSizeAnchor xmlns:cdr="http://schemas.openxmlformats.org/drawingml/2006/chartDrawing">
    <cdr:from>
      <cdr:x>0.86369</cdr:x>
      <cdr:y>0.01266</cdr:y>
    </cdr:from>
    <cdr:to>
      <cdr:x>1</cdr:x>
      <cdr:y>0.07595</cdr:y>
    </cdr:to>
    <cdr:sp macro="" textlink="">
      <cdr:nvSpPr>
        <cdr:cNvPr id="13" name="Скругленный прямоугольник 12"/>
        <cdr:cNvSpPr/>
      </cdr:nvSpPr>
      <cdr:spPr>
        <a:xfrm xmlns:a="http://schemas.openxmlformats.org/drawingml/2006/main">
          <a:off x="7525344" y="72008"/>
          <a:ext cx="1187624" cy="360040"/>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0.69841</cdr:x>
      <cdr:y>0.76431</cdr:y>
    </cdr:from>
    <cdr:to>
      <cdr:x>0.89675</cdr:x>
      <cdr:y>0.89089</cdr:y>
    </cdr:to>
    <cdr:sp macro="" textlink="">
      <cdr:nvSpPr>
        <cdr:cNvPr id="16" name="Загнутый угол 15"/>
        <cdr:cNvSpPr/>
      </cdr:nvSpPr>
      <cdr:spPr>
        <a:xfrm xmlns:a="http://schemas.openxmlformats.org/drawingml/2006/main">
          <a:off x="6085184" y="4347864"/>
          <a:ext cx="1728191" cy="720080"/>
        </a:xfrm>
        <a:prstGeom xmlns:a="http://schemas.openxmlformats.org/drawingml/2006/main" prst="foldedCorner">
          <a:avLst/>
        </a:prstGeom>
        <a:gradFill xmlns:a="http://schemas.openxmlformats.org/drawingml/2006/main"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18900000" scaled="1"/>
          <a:tileRect/>
        </a:gradFill>
        <a:ln xmlns:a="http://schemas.openxmlformats.org/drawingml/2006/main" w="9525" cap="flat" cmpd="sng" algn="ctr">
          <a:solidFill>
            <a:srgbClr val="006600"/>
          </a:solidFill>
          <a:prstDash val="solid"/>
        </a:ln>
        <a:effectLst xmlns:a="http://schemas.openxmlformats.org/drawingml/2006/main">
          <a:glow rad="101600">
            <a:srgbClr val="0BD0D9">
              <a:satMod val="175000"/>
              <a:alpha val="40000"/>
            </a:srgbClr>
          </a:glow>
          <a:outerShdw blurRad="40000" dist="20000" dir="5400000" rotWithShape="0">
            <a:srgbClr val="000000">
              <a:alpha val="38000"/>
            </a:srgbClr>
          </a:outerShdw>
        </a:effectLst>
      </cdr:spPr>
      <cdr:style>
        <a:lnRef xmlns:a="http://schemas.openxmlformats.org/drawingml/2006/main" idx="1">
          <a:schemeClr val="accent3"/>
        </a:lnRef>
        <a:fillRef xmlns:a="http://schemas.openxmlformats.org/drawingml/2006/main" idx="2">
          <a:schemeClr val="accent3"/>
        </a:fillRef>
        <a:effectRef xmlns:a="http://schemas.openxmlformats.org/drawingml/2006/main" idx="1">
          <a:schemeClr val="accent3"/>
        </a:effectRef>
        <a:fontRef xmlns:a="http://schemas.openxmlformats.org/drawingml/2006/main" idx="minor">
          <a:schemeClr val="dk1"/>
        </a:fontRef>
      </cdr:style>
      <cdr:txBody>
        <a:bodyPr xmlns:a="http://schemas.openxmlformats.org/drawingml/2006/main"/>
        <a:lstStyle xmlns:a="http://schemas.openxmlformats.org/drawingml/2006/main">
          <a:lvl1pPr marL="0" indent="0">
            <a:defRPr sz="1100">
              <a:solidFill>
                <a:sysClr val="windowText" lastClr="000000"/>
              </a:solidFill>
              <a:latin typeface="Trebuchet MS"/>
            </a:defRPr>
          </a:lvl1pPr>
          <a:lvl2pPr marL="457200" indent="0">
            <a:defRPr sz="1100">
              <a:solidFill>
                <a:sysClr val="windowText" lastClr="000000"/>
              </a:solidFill>
              <a:latin typeface="Trebuchet MS"/>
            </a:defRPr>
          </a:lvl2pPr>
          <a:lvl3pPr marL="914400" indent="0">
            <a:defRPr sz="1100">
              <a:solidFill>
                <a:sysClr val="windowText" lastClr="000000"/>
              </a:solidFill>
              <a:latin typeface="Trebuchet MS"/>
            </a:defRPr>
          </a:lvl3pPr>
          <a:lvl4pPr marL="1371600" indent="0">
            <a:defRPr sz="1100">
              <a:solidFill>
                <a:sysClr val="windowText" lastClr="000000"/>
              </a:solidFill>
              <a:latin typeface="Trebuchet MS"/>
            </a:defRPr>
          </a:lvl4pPr>
          <a:lvl5pPr marL="1828800" indent="0">
            <a:defRPr sz="1100">
              <a:solidFill>
                <a:sysClr val="windowText" lastClr="000000"/>
              </a:solidFill>
              <a:latin typeface="Trebuchet MS"/>
            </a:defRPr>
          </a:lvl5pPr>
          <a:lvl6pPr marL="2286000" indent="0">
            <a:defRPr sz="1100">
              <a:solidFill>
                <a:sysClr val="windowText" lastClr="000000"/>
              </a:solidFill>
              <a:latin typeface="Trebuchet MS"/>
            </a:defRPr>
          </a:lvl6pPr>
          <a:lvl7pPr marL="2743200" indent="0">
            <a:defRPr sz="1100">
              <a:solidFill>
                <a:sysClr val="windowText" lastClr="000000"/>
              </a:solidFill>
              <a:latin typeface="Trebuchet MS"/>
            </a:defRPr>
          </a:lvl7pPr>
          <a:lvl8pPr marL="3200400" indent="0">
            <a:defRPr sz="1100">
              <a:solidFill>
                <a:sysClr val="windowText" lastClr="000000"/>
              </a:solidFill>
              <a:latin typeface="Trebuchet MS"/>
            </a:defRPr>
          </a:lvl8pPr>
          <a:lvl9pPr marL="3657600" indent="0">
            <a:defRPr sz="1100">
              <a:solidFill>
                <a:sysClr val="windowText" lastClr="000000"/>
              </a:solidFill>
              <a:latin typeface="Trebuchet MS"/>
            </a:defRPr>
          </a:lvl9pPr>
        </a:lstStyle>
        <a:p xmlns:a="http://schemas.openxmlformats.org/drawingml/2006/main">
          <a:pPr algn="ctr"/>
          <a:r>
            <a:rPr lang="ru-RU" sz="1400" dirty="0" smtClean="0">
              <a:solidFill>
                <a:srgbClr val="DBF5F9">
                  <a:lumMod val="10000"/>
                </a:srgbClr>
              </a:solidFill>
              <a:latin typeface="Book Antiqua" pitchFamily="18" charset="0"/>
            </a:rPr>
            <a:t>2018 г* –(- 4 194,5)</a:t>
          </a:r>
        </a:p>
        <a:p xmlns:a="http://schemas.openxmlformats.org/drawingml/2006/main">
          <a:pPr algn="ctr"/>
          <a:r>
            <a:rPr lang="ru-RU" sz="1400" dirty="0" smtClean="0">
              <a:solidFill>
                <a:srgbClr val="DBF5F9">
                  <a:lumMod val="10000"/>
                </a:srgbClr>
              </a:solidFill>
              <a:latin typeface="Book Antiqua" pitchFamily="18" charset="0"/>
            </a:rPr>
            <a:t>2018 г** –(5 142,5)</a:t>
          </a:r>
        </a:p>
        <a:p xmlns:a="http://schemas.openxmlformats.org/drawingml/2006/main">
          <a:pPr algn="ctr"/>
          <a:endParaRPr lang="ru-RU" sz="1400" dirty="0">
            <a:solidFill>
              <a:srgbClr val="DBF5F9">
                <a:lumMod val="10000"/>
              </a:srgbClr>
            </a:solidFill>
            <a:latin typeface="Book Antiqua" pitchFamily="18" charset="0"/>
          </a:endParaRPr>
        </a:p>
      </cdr:txBody>
    </cdr:sp>
  </cdr:relSizeAnchor>
  <cdr:relSizeAnchor xmlns:cdr="http://schemas.openxmlformats.org/drawingml/2006/chartDrawing">
    <cdr:from>
      <cdr:x>0.74799</cdr:x>
      <cdr:y>0.54912</cdr:y>
    </cdr:from>
    <cdr:to>
      <cdr:x>0.80584</cdr:x>
      <cdr:y>0.57443</cdr:y>
    </cdr:to>
    <cdr:cxnSp macro="">
      <cdr:nvCxnSpPr>
        <cdr:cNvPr id="17" name="Прямая со стрелкой 16"/>
        <cdr:cNvCxnSpPr/>
      </cdr:nvCxnSpPr>
      <cdr:spPr>
        <a:xfrm xmlns:a="http://schemas.openxmlformats.org/drawingml/2006/main" flipV="1">
          <a:off x="6517232" y="3123728"/>
          <a:ext cx="504056" cy="144016"/>
        </a:xfrm>
        <a:prstGeom xmlns:a="http://schemas.openxmlformats.org/drawingml/2006/main" prst="straightConnector1">
          <a:avLst/>
        </a:prstGeom>
        <a:noFill xmlns:a="http://schemas.openxmlformats.org/drawingml/2006/main"/>
        <a:ln xmlns:a="http://schemas.openxmlformats.org/drawingml/2006/main" w="28575" cap="flat" cmpd="sng" algn="ctr">
          <a:solidFill>
            <a:srgbClr val="04617B"/>
          </a:solidFill>
          <a:prstDash val="solid"/>
          <a:tailEnd type="arrow"/>
        </a:ln>
        <a:effectLst xmlns:a="http://schemas.openxmlformats.org/drawingml/2006/main">
          <a:outerShdw blurRad="40000" dist="23000" dir="5400000" rotWithShape="0">
            <a:srgbClr val="000000">
              <a:alpha val="35000"/>
            </a:srgbClr>
          </a:outerShdw>
        </a:effectLst>
      </cdr:spPr>
      <cdr:style>
        <a:lnRef xmlns:a="http://schemas.openxmlformats.org/drawingml/2006/main" idx="3">
          <a:schemeClr val="accent2"/>
        </a:lnRef>
        <a:fillRef xmlns:a="http://schemas.openxmlformats.org/drawingml/2006/main" idx="0">
          <a:schemeClr val="accent2"/>
        </a:fillRef>
        <a:effectRef xmlns:a="http://schemas.openxmlformats.org/drawingml/2006/main" idx="2">
          <a:schemeClr val="accent2"/>
        </a:effectRef>
        <a:fontRef xmlns:a="http://schemas.openxmlformats.org/drawingml/2006/main" idx="minor">
          <a:schemeClr val="tx1"/>
        </a:fontRef>
      </cdr:style>
    </cdr:cxnSp>
  </cdr:relSizeAnchor>
  <cdr:relSizeAnchor xmlns:cdr="http://schemas.openxmlformats.org/drawingml/2006/chartDrawing">
    <cdr:from>
      <cdr:x>0</cdr:x>
      <cdr:y>0</cdr:y>
    </cdr:from>
    <cdr:to>
      <cdr:x>0.09918</cdr:x>
      <cdr:y>0.03798</cdr:y>
    </cdr:to>
    <cdr:sp macro="" textlink="">
      <cdr:nvSpPr>
        <cdr:cNvPr id="18" name="TextBox 1"/>
        <cdr:cNvSpPr txBox="1"/>
      </cdr:nvSpPr>
      <cdr:spPr>
        <a:xfrm xmlns:a="http://schemas.openxmlformats.org/drawingml/2006/main">
          <a:off x="0" y="0"/>
          <a:ext cx="864152" cy="216054"/>
        </a:xfrm>
        <a:prstGeom xmlns:a="http://schemas.openxmlformats.org/drawingml/2006/main" prst="rect">
          <a:avLst/>
        </a:prstGeom>
      </cdr:spPr>
      <cdr:txBody>
        <a:bodyPr xmlns:a="http://schemas.openxmlformats.org/drawingml/2006/main" wrap="square" rtlCol="0">
          <a:scene3d>
            <a:camera prst="orthographicFront"/>
            <a:lightRig rig="balanced" dir="t">
              <a:rot lat="0" lon="0" rev="2100000"/>
            </a:lightRig>
          </a:scene3d>
          <a:sp3d extrusionH="57150" prstMaterial="metal">
            <a:bevelT w="38100" h="25400"/>
            <a:contourClr>
              <a:srgbClr val="0072E5"/>
            </a:contourClr>
          </a:sp3d>
        </a:bodyPr>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endParaRPr lang="ru-RU" sz="1100" b="1" cap="none" spc="0" dirty="0" smtClean="0">
            <a:ln w="50800"/>
            <a:solidFill>
              <a:srgbClr val="003300"/>
            </a:solidFill>
            <a:effectLst/>
            <a:latin typeface="Book Antiqua" pitchFamily="18" charset="0"/>
          </a:endParaRPr>
        </a:p>
        <a:p xmlns:a="http://schemas.openxmlformats.org/drawingml/2006/main">
          <a:endParaRPr lang="ru-RU" sz="1100" b="1" cap="none" spc="0" dirty="0">
            <a:ln w="50800"/>
            <a:solidFill>
              <a:srgbClr val="003300"/>
            </a:solidFill>
            <a:effectLst/>
            <a:latin typeface="Book Antiqua" pitchFamily="18" charset="0"/>
          </a:endParaRPr>
        </a:p>
      </cdr:txBody>
    </cdr:sp>
  </cdr:relSizeAnchor>
  <cdr:relSizeAnchor xmlns:cdr="http://schemas.openxmlformats.org/drawingml/2006/chartDrawing">
    <cdr:from>
      <cdr:x>0</cdr:x>
      <cdr:y>0</cdr:y>
    </cdr:from>
    <cdr:to>
      <cdr:x>0.09917</cdr:x>
      <cdr:y>0.03798</cdr:y>
    </cdr:to>
    <cdr:sp macro="" textlink="">
      <cdr:nvSpPr>
        <cdr:cNvPr id="19" name="TextBox 1"/>
        <cdr:cNvSpPr txBox="1"/>
      </cdr:nvSpPr>
      <cdr:spPr>
        <a:xfrm xmlns:a="http://schemas.openxmlformats.org/drawingml/2006/main">
          <a:off x="0" y="0"/>
          <a:ext cx="864065" cy="21605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endParaRPr lang="ru-RU" sz="1200" b="1" dirty="0">
            <a:solidFill>
              <a:srgbClr val="003300"/>
            </a:solidFill>
            <a:latin typeface="Book Antiqua" pitchFamily="18" charset="0"/>
          </a:endParaRPr>
        </a:p>
      </cdr:txBody>
    </cdr:sp>
  </cdr:relSizeAnchor>
  <cdr:relSizeAnchor xmlns:cdr="http://schemas.openxmlformats.org/drawingml/2006/chartDrawing">
    <cdr:from>
      <cdr:x>0.02898</cdr:x>
      <cdr:y>0.91621</cdr:y>
    </cdr:from>
    <cdr:to>
      <cdr:x>0.78931</cdr:x>
      <cdr:y>0.9795</cdr:y>
    </cdr:to>
    <cdr:sp macro="" textlink="">
      <cdr:nvSpPr>
        <cdr:cNvPr id="20" name="TextBox 19"/>
        <cdr:cNvSpPr txBox="1"/>
      </cdr:nvSpPr>
      <cdr:spPr>
        <a:xfrm xmlns:a="http://schemas.openxmlformats.org/drawingml/2006/main">
          <a:off x="252536" y="5211960"/>
          <a:ext cx="6624736" cy="3600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 первоначальный бюджет      ** - бюджет с учетом внесенных изменений</a:t>
          </a:r>
          <a:endParaRPr lang="ru-RU" sz="1400" b="1" dirty="0">
            <a:latin typeface="Times New Roman" pitchFamily="18" charset="0"/>
            <a:cs typeface="Times New Roman" pitchFamily="18"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0.28125</cdr:x>
      <cdr:y>0.14474</cdr:y>
    </cdr:from>
    <cdr:to>
      <cdr:x>0.39236</cdr:x>
      <cdr:y>0.31182</cdr:y>
    </cdr:to>
    <cdr:sp macro="" textlink="">
      <cdr:nvSpPr>
        <cdr:cNvPr id="2" name="TextBox 1"/>
        <cdr:cNvSpPr txBox="1"/>
      </cdr:nvSpPr>
      <cdr:spPr>
        <a:xfrm xmlns:a="http://schemas.openxmlformats.org/drawingml/2006/main">
          <a:off x="2314600" y="79208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0.28658</cdr:x>
      <cdr:y>0.13158</cdr:y>
    </cdr:from>
    <cdr:to>
      <cdr:x>0.37486</cdr:x>
      <cdr:y>0.18987</cdr:y>
    </cdr:to>
    <cdr:sp macro="" textlink="">
      <cdr:nvSpPr>
        <cdr:cNvPr id="3" name="TextBox 2"/>
        <cdr:cNvSpPr txBox="1"/>
      </cdr:nvSpPr>
      <cdr:spPr>
        <a:xfrm xmlns:a="http://schemas.openxmlformats.org/drawingml/2006/main">
          <a:off x="2458615" y="748510"/>
          <a:ext cx="757419" cy="33161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0.64754</cdr:x>
      <cdr:y>0.29114</cdr:y>
    </cdr:from>
    <cdr:to>
      <cdr:x>0.71311</cdr:x>
      <cdr:y>0.32911</cdr:y>
    </cdr:to>
    <cdr:sp macro="" textlink="">
      <cdr:nvSpPr>
        <cdr:cNvPr id="5" name="TextBox 4"/>
        <cdr:cNvSpPr txBox="1"/>
      </cdr:nvSpPr>
      <cdr:spPr>
        <a:xfrm xmlns:a="http://schemas.openxmlformats.org/drawingml/2006/main">
          <a:off x="5688632" y="1656184"/>
          <a:ext cx="576064"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200" b="1" dirty="0">
            <a:latin typeface="Book Antiqua" pitchFamily="18" charset="0"/>
          </a:endParaRPr>
        </a:p>
      </cdr:txBody>
    </cdr:sp>
  </cdr:relSizeAnchor>
  <cdr:relSizeAnchor xmlns:cdr="http://schemas.openxmlformats.org/drawingml/2006/chartDrawing">
    <cdr:from>
      <cdr:x>0.85246</cdr:x>
      <cdr:y>0.01266</cdr:y>
    </cdr:from>
    <cdr:to>
      <cdr:x>0.98764</cdr:x>
      <cdr:y>0.07594</cdr:y>
    </cdr:to>
    <cdr:sp macro="" textlink="">
      <cdr:nvSpPr>
        <cdr:cNvPr id="7" name="Скругленный прямоугольник 6"/>
        <cdr:cNvSpPr/>
      </cdr:nvSpPr>
      <cdr:spPr>
        <a:xfrm xmlns:a="http://schemas.openxmlformats.org/drawingml/2006/main">
          <a:off x="7488832"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0.40164</cdr:x>
      <cdr:y>0.79747</cdr:y>
    </cdr:from>
    <cdr:to>
      <cdr:x>0.53279</cdr:x>
      <cdr:y>0.86076</cdr:y>
    </cdr:to>
    <cdr:sp macro="" textlink="">
      <cdr:nvSpPr>
        <cdr:cNvPr id="8" name="TextBox 7"/>
        <cdr:cNvSpPr txBox="1"/>
      </cdr:nvSpPr>
      <cdr:spPr>
        <a:xfrm xmlns:a="http://schemas.openxmlformats.org/drawingml/2006/main">
          <a:off x="3528392" y="4536504"/>
          <a:ext cx="1152128" cy="36004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131 861,7</a:t>
          </a:r>
          <a:endParaRPr lang="ru-RU" sz="1400" b="1" dirty="0">
            <a:latin typeface="Times New Roman" pitchFamily="18" charset="0"/>
            <a:cs typeface="Times New Roman" pitchFamily="18" charset="0"/>
          </a:endParaRPr>
        </a:p>
      </cdr:txBody>
    </cdr:sp>
  </cdr:relSizeAnchor>
  <cdr:relSizeAnchor xmlns:cdr="http://schemas.openxmlformats.org/drawingml/2006/chartDrawing">
    <cdr:from>
      <cdr:x>0.2623</cdr:x>
      <cdr:y>0.10127</cdr:y>
    </cdr:from>
    <cdr:to>
      <cdr:x>0.37705</cdr:x>
      <cdr:y>0.1519</cdr:y>
    </cdr:to>
    <cdr:sp macro="" textlink="">
      <cdr:nvSpPr>
        <cdr:cNvPr id="9" name="TextBox 8"/>
        <cdr:cNvSpPr txBox="1"/>
      </cdr:nvSpPr>
      <cdr:spPr>
        <a:xfrm xmlns:a="http://schemas.openxmlformats.org/drawingml/2006/main">
          <a:off x="2304256" y="576064"/>
          <a:ext cx="1008112"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26 723,2</a:t>
          </a:r>
          <a:endParaRPr lang="ru-RU" sz="1400" b="1" dirty="0">
            <a:latin typeface="Times New Roman" pitchFamily="18" charset="0"/>
            <a:cs typeface="Times New Roman" pitchFamily="18" charset="0"/>
          </a:endParaRPr>
        </a:p>
      </cdr:txBody>
    </cdr:sp>
  </cdr:relSizeAnchor>
  <cdr:relSizeAnchor xmlns:cdr="http://schemas.openxmlformats.org/drawingml/2006/chartDrawing">
    <cdr:from>
      <cdr:x>0.79508</cdr:x>
      <cdr:y>0.82278</cdr:y>
    </cdr:from>
    <cdr:to>
      <cdr:x>0.95548</cdr:x>
      <cdr:y>0.9837</cdr:y>
    </cdr:to>
    <cdr:pic>
      <cdr:nvPicPr>
        <cdr:cNvPr id="10" name="Рисунок 9"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6984776" y="4680520"/>
          <a:ext cx="1409097" cy="915367"/>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userShapes>
</file>

<file path=ppt/drawings/drawing11.xml><?xml version="1.0" encoding="utf-8"?>
<c:userShapes xmlns:c="http://schemas.openxmlformats.org/drawingml/2006/chart">
  <cdr:relSizeAnchor xmlns:cdr="http://schemas.openxmlformats.org/drawingml/2006/chartDrawing">
    <cdr:from>
      <cdr:x>0.2541</cdr:x>
      <cdr:y>0.1519</cdr:y>
    </cdr:from>
    <cdr:to>
      <cdr:x>0.36521</cdr:x>
      <cdr:y>0.31898</cdr:y>
    </cdr:to>
    <cdr:sp macro="" textlink="">
      <cdr:nvSpPr>
        <cdr:cNvPr id="2" name="TextBox 1"/>
        <cdr:cNvSpPr txBox="1"/>
      </cdr:nvSpPr>
      <cdr:spPr>
        <a:xfrm xmlns:a="http://schemas.openxmlformats.org/drawingml/2006/main">
          <a:off x="2232248" y="864096"/>
          <a:ext cx="976098" cy="9504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0.2541</cdr:x>
      <cdr:y>0.12658</cdr:y>
    </cdr:from>
    <cdr:to>
      <cdr:x>0.34238</cdr:x>
      <cdr:y>0.18487</cdr:y>
    </cdr:to>
    <cdr:sp macro="" textlink="">
      <cdr:nvSpPr>
        <cdr:cNvPr id="3" name="TextBox 2"/>
        <cdr:cNvSpPr txBox="1"/>
      </cdr:nvSpPr>
      <cdr:spPr>
        <a:xfrm xmlns:a="http://schemas.openxmlformats.org/drawingml/2006/main">
          <a:off x="2232248" y="720080"/>
          <a:ext cx="775538" cy="33159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a:solidFill>
              <a:schemeClr val="accent1">
                <a:lumMod val="50000"/>
              </a:schemeClr>
            </a:solidFill>
            <a:latin typeface="Book Antiqua" pitchFamily="18" charset="0"/>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0.29508</cdr:x>
      <cdr:y>0.1519</cdr:y>
    </cdr:from>
    <cdr:to>
      <cdr:x>0.40619</cdr:x>
      <cdr:y>0.31898</cdr:y>
    </cdr:to>
    <cdr:sp macro="" textlink="">
      <cdr:nvSpPr>
        <cdr:cNvPr id="2" name="TextBox 1"/>
        <cdr:cNvSpPr txBox="1"/>
      </cdr:nvSpPr>
      <cdr:spPr>
        <a:xfrm xmlns:a="http://schemas.openxmlformats.org/drawingml/2006/main">
          <a:off x="2592288" y="864096"/>
          <a:ext cx="976098" cy="9504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0.30328</cdr:x>
      <cdr:y>0.08861</cdr:y>
    </cdr:from>
    <cdr:to>
      <cdr:x>0.39156</cdr:x>
      <cdr:y>0.1469</cdr:y>
    </cdr:to>
    <cdr:sp macro="" textlink="">
      <cdr:nvSpPr>
        <cdr:cNvPr id="3" name="TextBox 2"/>
        <cdr:cNvSpPr txBox="1"/>
      </cdr:nvSpPr>
      <cdr:spPr>
        <a:xfrm xmlns:a="http://schemas.openxmlformats.org/drawingml/2006/main">
          <a:off x="2664296" y="504056"/>
          <a:ext cx="775538" cy="33159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smtClean="0">
            <a:solidFill>
              <a:schemeClr val="bg1"/>
            </a:solidFill>
            <a:latin typeface="Book Antiqua" pitchFamily="18" charset="0"/>
          </a:endParaRPr>
        </a:p>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0.85246</cdr:x>
      <cdr:y>0.01266</cdr:y>
    </cdr:from>
    <cdr:to>
      <cdr:x>0.98764</cdr:x>
      <cdr:y>0.07594</cdr:y>
    </cdr:to>
    <cdr:sp macro="" textlink="">
      <cdr:nvSpPr>
        <cdr:cNvPr id="5" name="Скругленный прямоугольник 4"/>
        <cdr:cNvSpPr/>
      </cdr:nvSpPr>
      <cdr:spPr>
        <a:xfrm xmlns:a="http://schemas.openxmlformats.org/drawingml/2006/main">
          <a:off x="7488832"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0.33607</cdr:x>
      <cdr:y>0.11392</cdr:y>
    </cdr:from>
    <cdr:to>
      <cdr:x>0.41803</cdr:x>
      <cdr:y>0.16456</cdr:y>
    </cdr:to>
    <cdr:sp macro="" textlink="">
      <cdr:nvSpPr>
        <cdr:cNvPr id="7" name="TextBox 6"/>
        <cdr:cNvSpPr txBox="1"/>
      </cdr:nvSpPr>
      <cdr:spPr>
        <a:xfrm xmlns:a="http://schemas.openxmlformats.org/drawingml/2006/main">
          <a:off x="2952328" y="648072"/>
          <a:ext cx="720080"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latin typeface="Times New Roman" pitchFamily="18" charset="0"/>
              <a:cs typeface="Times New Roman" pitchFamily="18" charset="0"/>
            </a:rPr>
            <a:t>5 505,0</a:t>
          </a:r>
          <a:endParaRPr lang="ru-RU" sz="1400" b="1" dirty="0">
            <a:latin typeface="Times New Roman" pitchFamily="18" charset="0"/>
            <a:cs typeface="Times New Roman" pitchFamily="18" charset="0"/>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0.56481</cdr:x>
      <cdr:y>0.75758</cdr:y>
    </cdr:from>
    <cdr:to>
      <cdr:x>0.99074</cdr:x>
      <cdr:y>0.93086</cdr:y>
    </cdr:to>
    <cdr:sp macro="" textlink="">
      <cdr:nvSpPr>
        <cdr:cNvPr id="3" name="TextBox 18"/>
        <cdr:cNvSpPr txBox="1"/>
      </cdr:nvSpPr>
      <cdr:spPr>
        <a:xfrm xmlns:a="http://schemas.openxmlformats.org/drawingml/2006/main">
          <a:off x="4392451" y="2018417"/>
          <a:ext cx="3312399" cy="461665"/>
        </a:xfrm>
        <a:prstGeom xmlns:a="http://schemas.openxmlformats.org/drawingml/2006/main" prst="rect">
          <a:avLst/>
        </a:prstGeom>
        <a:ln xmlns:a="http://schemas.openxmlformats.org/drawingml/2006/main"/>
        <a:scene3d xmlns:a="http://schemas.openxmlformats.org/drawingml/2006/main">
          <a:camera prst="orthographicFront"/>
          <a:lightRig rig="threePt" dir="t"/>
        </a:scene3d>
        <a:sp3d xmlns:a="http://schemas.openxmlformats.org/drawingml/2006/main">
          <a:bevelT prst="angle"/>
        </a:sp3d>
      </cdr:spPr>
      <cdr:style>
        <a:lnRef xmlns:a="http://schemas.openxmlformats.org/drawingml/2006/main" idx="1">
          <a:schemeClr val="accent5"/>
        </a:lnRef>
        <a:fillRef xmlns:a="http://schemas.openxmlformats.org/drawingml/2006/main" idx="2">
          <a:schemeClr val="accent5"/>
        </a:fillRef>
        <a:effectRef xmlns:a="http://schemas.openxmlformats.org/drawingml/2006/main" idx="1">
          <a:schemeClr val="accent5"/>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r>
            <a:rPr lang="ru-RU" sz="2000" b="1" dirty="0" smtClean="0">
              <a:solidFill>
                <a:schemeClr val="bg1"/>
              </a:solidFill>
              <a:latin typeface="Times New Roman" pitchFamily="18" charset="0"/>
              <a:cs typeface="Times New Roman" pitchFamily="18" charset="0"/>
            </a:rPr>
            <a:t>  Всего расходов</a:t>
          </a:r>
          <a:r>
            <a:rPr lang="ru-RU" b="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6 138,1</a:t>
          </a:r>
          <a:r>
            <a:rPr lang="ru-RU" b="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  </a:t>
          </a:r>
          <a:endParaRPr lang="ru-RU" sz="2400" b="1" dirty="0">
            <a:solidFill>
              <a:schemeClr val="bg1"/>
            </a:solidFill>
            <a:latin typeface="Times New Roman" pitchFamily="18" charset="0"/>
            <a:cs typeface="Times New Roman" pitchFamily="18" charset="0"/>
          </a:endParaRPr>
        </a:p>
      </cdr:txBody>
    </cdr:sp>
  </cdr:relSizeAnchor>
</c:userShapes>
</file>

<file path=ppt/drawings/drawing14.xml><?xml version="1.0" encoding="utf-8"?>
<c:userShapes xmlns:c="http://schemas.openxmlformats.org/drawingml/2006/chart">
  <cdr:relSizeAnchor xmlns:cdr="http://schemas.openxmlformats.org/drawingml/2006/chartDrawing">
    <cdr:from>
      <cdr:x>0.56481</cdr:x>
      <cdr:y>0.75758</cdr:y>
    </cdr:from>
    <cdr:to>
      <cdr:x>0.99074</cdr:x>
      <cdr:y>0.93086</cdr:y>
    </cdr:to>
    <cdr:sp macro="" textlink="">
      <cdr:nvSpPr>
        <cdr:cNvPr id="3" name="TextBox 18"/>
        <cdr:cNvSpPr txBox="1"/>
      </cdr:nvSpPr>
      <cdr:spPr>
        <a:xfrm xmlns:a="http://schemas.openxmlformats.org/drawingml/2006/main">
          <a:off x="4392451" y="2018417"/>
          <a:ext cx="3312399" cy="461665"/>
        </a:xfrm>
        <a:prstGeom xmlns:a="http://schemas.openxmlformats.org/drawingml/2006/main" prst="rect">
          <a:avLst/>
        </a:prstGeom>
        <a:ln xmlns:a="http://schemas.openxmlformats.org/drawingml/2006/main"/>
        <a:scene3d xmlns:a="http://schemas.openxmlformats.org/drawingml/2006/main">
          <a:camera prst="orthographicFront"/>
          <a:lightRig rig="threePt" dir="t"/>
        </a:scene3d>
        <a:sp3d xmlns:a="http://schemas.openxmlformats.org/drawingml/2006/main">
          <a:bevelT prst="angle"/>
        </a:sp3d>
      </cdr:spPr>
      <cdr:style>
        <a:lnRef xmlns:a="http://schemas.openxmlformats.org/drawingml/2006/main" idx="1">
          <a:schemeClr val="accent5"/>
        </a:lnRef>
        <a:fillRef xmlns:a="http://schemas.openxmlformats.org/drawingml/2006/main" idx="2">
          <a:schemeClr val="accent5"/>
        </a:fillRef>
        <a:effectRef xmlns:a="http://schemas.openxmlformats.org/drawingml/2006/main" idx="1">
          <a:schemeClr val="accent5"/>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r>
            <a:rPr lang="ru-RU" sz="2000" b="1" dirty="0" smtClean="0">
              <a:solidFill>
                <a:schemeClr val="bg1"/>
              </a:solidFill>
              <a:latin typeface="Times New Roman" pitchFamily="18" charset="0"/>
              <a:cs typeface="Times New Roman" pitchFamily="18" charset="0"/>
            </a:rPr>
            <a:t>  Всего расходов</a:t>
          </a:r>
          <a:r>
            <a:rPr lang="ru-RU" b="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6  320,1</a:t>
          </a:r>
          <a:r>
            <a:rPr lang="ru-RU" b="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  </a:t>
          </a:r>
          <a:endParaRPr lang="ru-RU" sz="2400" b="1" dirty="0">
            <a:solidFill>
              <a:schemeClr val="bg1"/>
            </a:solidFill>
            <a:latin typeface="Times New Roman" pitchFamily="18" charset="0"/>
            <a:cs typeface="Times New Roman" pitchFamily="18" charset="0"/>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0.56481</cdr:x>
      <cdr:y>0.75758</cdr:y>
    </cdr:from>
    <cdr:to>
      <cdr:x>0.99074</cdr:x>
      <cdr:y>0.93086</cdr:y>
    </cdr:to>
    <cdr:sp macro="" textlink="">
      <cdr:nvSpPr>
        <cdr:cNvPr id="3" name="TextBox 18"/>
        <cdr:cNvSpPr txBox="1"/>
      </cdr:nvSpPr>
      <cdr:spPr>
        <a:xfrm xmlns:a="http://schemas.openxmlformats.org/drawingml/2006/main">
          <a:off x="4392451" y="2018417"/>
          <a:ext cx="3312399" cy="461665"/>
        </a:xfrm>
        <a:prstGeom xmlns:a="http://schemas.openxmlformats.org/drawingml/2006/main" prst="rect">
          <a:avLst/>
        </a:prstGeom>
        <a:ln xmlns:a="http://schemas.openxmlformats.org/drawingml/2006/main"/>
        <a:scene3d xmlns:a="http://schemas.openxmlformats.org/drawingml/2006/main">
          <a:camera prst="orthographicFront"/>
          <a:lightRig rig="threePt" dir="t"/>
        </a:scene3d>
        <a:sp3d xmlns:a="http://schemas.openxmlformats.org/drawingml/2006/main">
          <a:bevelT prst="angle"/>
        </a:sp3d>
      </cdr:spPr>
      <cdr:style>
        <a:lnRef xmlns:a="http://schemas.openxmlformats.org/drawingml/2006/main" idx="1">
          <a:schemeClr val="accent5"/>
        </a:lnRef>
        <a:fillRef xmlns:a="http://schemas.openxmlformats.org/drawingml/2006/main" idx="2">
          <a:schemeClr val="accent5"/>
        </a:fillRef>
        <a:effectRef xmlns:a="http://schemas.openxmlformats.org/drawingml/2006/main" idx="1">
          <a:schemeClr val="accent5"/>
        </a:effectRef>
        <a:fontRef xmlns:a="http://schemas.openxmlformats.org/drawingml/2006/main" idx="minor">
          <a:schemeClr val="dk1"/>
        </a:fontRef>
      </cdr:style>
      <cdr:txBody>
        <a:bodyPr xmlns:a="http://schemas.openxmlformats.org/drawingml/2006/main" wrap="square" rtlCol="0">
          <a:spAutoFit/>
        </a:bodyP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r>
            <a:rPr lang="ru-RU" sz="2000" b="1" dirty="0" smtClean="0">
              <a:solidFill>
                <a:schemeClr val="bg1"/>
              </a:solidFill>
              <a:latin typeface="Times New Roman" pitchFamily="18" charset="0"/>
              <a:cs typeface="Times New Roman" pitchFamily="18" charset="0"/>
            </a:rPr>
            <a:t>  Всего расходов</a:t>
          </a:r>
          <a:r>
            <a:rPr lang="ru-RU" b="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6 320,1</a:t>
          </a:r>
          <a:r>
            <a:rPr lang="ru-RU" b="1" dirty="0" smtClean="0">
              <a:solidFill>
                <a:schemeClr val="bg1"/>
              </a:solidFill>
              <a:latin typeface="Times New Roman" pitchFamily="18" charset="0"/>
              <a:cs typeface="Times New Roman" pitchFamily="18" charset="0"/>
            </a:rPr>
            <a:t>   </a:t>
          </a:r>
          <a:r>
            <a:rPr lang="ru-RU" sz="2400" b="1" dirty="0" smtClean="0">
              <a:solidFill>
                <a:schemeClr val="bg1"/>
              </a:solidFill>
              <a:latin typeface="Times New Roman" pitchFamily="18" charset="0"/>
              <a:cs typeface="Times New Roman" pitchFamily="18" charset="0"/>
            </a:rPr>
            <a:t>  </a:t>
          </a:r>
          <a:endParaRPr lang="ru-RU" sz="2400" b="1" dirty="0">
            <a:solidFill>
              <a:schemeClr val="bg1"/>
            </a:solidFill>
            <a:latin typeface="Times New Roman" pitchFamily="18" charset="0"/>
            <a:cs typeface="Times New Roman" pitchFamily="18" charset="0"/>
          </a:endParaRPr>
        </a:p>
      </cdr:txBody>
    </cdr:sp>
  </cdr:relSizeAnchor>
</c:userShapes>
</file>

<file path=ppt/drawings/drawing16.xml><?xml version="1.0" encoding="utf-8"?>
<c:userShapes xmlns:c="http://schemas.openxmlformats.org/drawingml/2006/chart">
  <cdr:relSizeAnchor xmlns:cdr="http://schemas.openxmlformats.org/drawingml/2006/chartDrawing">
    <cdr:from>
      <cdr:x>0.2973</cdr:x>
      <cdr:y>0.61765</cdr:y>
    </cdr:from>
    <cdr:to>
      <cdr:x>0.72973</cdr:x>
      <cdr:y>0.76471</cdr:y>
    </cdr:to>
    <cdr:sp macro="" textlink="">
      <cdr:nvSpPr>
        <cdr:cNvPr id="2" name="TextBox 1"/>
        <cdr:cNvSpPr txBox="1"/>
      </cdr:nvSpPr>
      <cdr:spPr>
        <a:xfrm xmlns:a="http://schemas.openxmlformats.org/drawingml/2006/main">
          <a:off x="792088" y="1512168"/>
          <a:ext cx="1152128" cy="360040"/>
        </a:xfrm>
        <a:prstGeom xmlns:a="http://schemas.openxmlformats.org/drawingml/2006/main" prst="rect">
          <a:avLst/>
        </a:prstGeom>
        <a:solidFill xmlns:a="http://schemas.openxmlformats.org/drawingml/2006/main">
          <a:srgbClr val="0066FF"/>
        </a:solidFill>
      </cdr:spPr>
      <cdr:txBody>
        <a:bodyPr xmlns:a="http://schemas.openxmlformats.org/drawingml/2006/main" vertOverflow="clip" wrap="square" rtlCol="0"/>
        <a:lstStyle xmlns:a="http://schemas.openxmlformats.org/drawingml/2006/main"/>
        <a:p xmlns:a="http://schemas.openxmlformats.org/drawingml/2006/main">
          <a:pPr marL="0" indent="0"/>
          <a:r>
            <a:rPr lang="ru-RU" sz="1800" dirty="0" smtClean="0">
              <a:solidFill>
                <a:schemeClr val="tx1"/>
              </a:solidFill>
              <a:effectLst>
                <a:outerShdw blurRad="38100" dist="38100" dir="2700000" algn="tl">
                  <a:srgbClr val="000000">
                    <a:alpha val="43137"/>
                  </a:srgbClr>
                </a:outerShdw>
              </a:effectLst>
              <a:latin typeface="Times New Roman" pitchFamily="18" charset="0"/>
              <a:ea typeface="+mn-ea"/>
              <a:cs typeface="Times New Roman" pitchFamily="18" charset="0"/>
            </a:rPr>
            <a:t>218 922,7</a:t>
          </a:r>
          <a:endParaRPr lang="ru-RU" sz="1800" dirty="0">
            <a:solidFill>
              <a:schemeClr val="tx1"/>
            </a:solidFill>
            <a:effectLst>
              <a:outerShdw blurRad="38100" dist="38100" dir="2700000" algn="tl">
                <a:srgbClr val="000000">
                  <a:alpha val="43137"/>
                </a:srgbClr>
              </a:outerShdw>
            </a:effectLst>
            <a:latin typeface="Times New Roman" pitchFamily="18" charset="0"/>
            <a:ea typeface="+mn-ea"/>
            <a:cs typeface="Times New Roman" pitchFamily="18" charset="0"/>
          </a:endParaRPr>
        </a:p>
      </cdr:txBody>
    </cdr:sp>
  </cdr:relSizeAnchor>
</c:userShapes>
</file>

<file path=ppt/drawings/drawing17.xml><?xml version="1.0" encoding="utf-8"?>
<c:userShapes xmlns:c="http://schemas.openxmlformats.org/drawingml/2006/chart">
  <cdr:relSizeAnchor xmlns:cdr="http://schemas.openxmlformats.org/drawingml/2006/chartDrawing">
    <cdr:from>
      <cdr:x>0.69811</cdr:x>
      <cdr:y>0.18333</cdr:y>
    </cdr:from>
    <cdr:to>
      <cdr:x>1</cdr:x>
      <cdr:y>0.37458</cdr:y>
    </cdr:to>
    <cdr:pic>
      <cdr:nvPicPr>
        <cdr:cNvPr id="2" name="Рисунок 1"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cstate="print"/>
        <a:stretch xmlns:a="http://schemas.openxmlformats.org/drawingml/2006/main">
          <a:fillRect/>
        </a:stretch>
      </cdr:blipFill>
      <cdr:spPr>
        <a:xfrm xmlns:a="http://schemas.openxmlformats.org/drawingml/2006/main">
          <a:off x="2736304" y="792088"/>
          <a:ext cx="1152128" cy="826278"/>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userShapes>
</file>

<file path=ppt/drawings/drawing18.xml><?xml version="1.0" encoding="utf-8"?>
<c:userShapes xmlns:c="http://schemas.openxmlformats.org/drawingml/2006/chart">
  <cdr:relSizeAnchor xmlns:cdr="http://schemas.openxmlformats.org/drawingml/2006/chartDrawing">
    <cdr:from>
      <cdr:x>0.69811</cdr:x>
      <cdr:y>0.7535</cdr:y>
    </cdr:from>
    <cdr:to>
      <cdr:x>1</cdr:x>
      <cdr:y>1</cdr:y>
    </cdr:to>
    <cdr:pic>
      <cdr:nvPicPr>
        <cdr:cNvPr id="2" name="Рисунок 1"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cstate="print"/>
        <a:stretch xmlns:a="http://schemas.openxmlformats.org/drawingml/2006/main">
          <a:fillRect/>
        </a:stretch>
      </cdr:blipFill>
      <cdr:spPr>
        <a:xfrm xmlns:a="http://schemas.openxmlformats.org/drawingml/2006/main">
          <a:off x="2880320" y="2558257"/>
          <a:ext cx="1152128" cy="798735"/>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userShapes>
</file>

<file path=ppt/drawings/drawing19.xml><?xml version="1.0" encoding="utf-8"?>
<c:userShapes xmlns:c="http://schemas.openxmlformats.org/drawingml/2006/chart">
  <cdr:relSizeAnchor xmlns:cdr="http://schemas.openxmlformats.org/drawingml/2006/chartDrawing">
    <cdr:from>
      <cdr:x>0.67925</cdr:x>
      <cdr:y>0.70652</cdr:y>
    </cdr:from>
    <cdr:to>
      <cdr:x>0.9843</cdr:x>
      <cdr:y>0.94816</cdr:y>
    </cdr:to>
    <cdr:pic>
      <cdr:nvPicPr>
        <cdr:cNvPr id="2" name="Рисунок 1"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cstate="print"/>
        <a:stretch xmlns:a="http://schemas.openxmlformats.org/drawingml/2006/main">
          <a:fillRect/>
        </a:stretch>
      </cdr:blipFill>
      <cdr:spPr>
        <a:xfrm xmlns:a="http://schemas.openxmlformats.org/drawingml/2006/main">
          <a:off x="2592288" y="2187624"/>
          <a:ext cx="1164202" cy="748195"/>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userShapes>
</file>

<file path=ppt/drawings/drawing2.xml><?xml version="1.0" encoding="utf-8"?>
<c:userShapes xmlns:c="http://schemas.openxmlformats.org/drawingml/2006/chart">
  <cdr:relSizeAnchor xmlns:cdr="http://schemas.openxmlformats.org/drawingml/2006/chartDrawing">
    <cdr:from>
      <cdr:x>0.17053</cdr:x>
      <cdr:y>0.46451</cdr:y>
    </cdr:from>
    <cdr:to>
      <cdr:x>0.2899</cdr:x>
      <cdr:y>0.55366</cdr:y>
    </cdr:to>
    <cdr:sp macro="" textlink="">
      <cdr:nvSpPr>
        <cdr:cNvPr id="2" name="TextBox 1"/>
        <cdr:cNvSpPr txBox="1"/>
      </cdr:nvSpPr>
      <cdr:spPr>
        <a:xfrm xmlns:a="http://schemas.openxmlformats.org/drawingml/2006/main">
          <a:off x="1234480" y="2251323"/>
          <a:ext cx="864096"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0.13288</cdr:x>
      <cdr:y>0.22857</cdr:y>
    </cdr:from>
    <cdr:to>
      <cdr:x>0.26006</cdr:x>
      <cdr:y>0.31429</cdr:y>
    </cdr:to>
    <cdr:sp macro="" textlink="">
      <cdr:nvSpPr>
        <cdr:cNvPr id="3" name="Прямоугольная выноска 2"/>
        <cdr:cNvSpPr/>
      </cdr:nvSpPr>
      <cdr:spPr>
        <a:xfrm xmlns:a="http://schemas.openxmlformats.org/drawingml/2006/main">
          <a:off x="827584" y="1152128"/>
          <a:ext cx="792100" cy="432048"/>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a:solidFill>
            <a:srgbClr val="006699"/>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000" b="1" dirty="0" smtClean="0">
              <a:solidFill>
                <a:srgbClr val="0033CC"/>
              </a:solidFill>
              <a:effectLst/>
              <a:latin typeface="Book Antiqua" pitchFamily="18" charset="0"/>
            </a:rPr>
            <a:t>7 312,2</a:t>
          </a:r>
        </a:p>
        <a:p xmlns:a="http://schemas.openxmlformats.org/drawingml/2006/main">
          <a:pPr algn="ctr"/>
          <a:r>
            <a:rPr lang="ru-RU" sz="1000" b="1" dirty="0" smtClean="0">
              <a:solidFill>
                <a:srgbClr val="0033CC"/>
              </a:solidFill>
              <a:effectLst/>
              <a:latin typeface="Book Antiqua" pitchFamily="18" charset="0"/>
            </a:rPr>
            <a:t>факт</a:t>
          </a:r>
          <a:endParaRPr lang="ru-RU" sz="1000" b="1" dirty="0">
            <a:solidFill>
              <a:srgbClr val="0033CC"/>
            </a:solidFill>
            <a:effectLst/>
            <a:latin typeface="Book Antiqua" pitchFamily="18" charset="0"/>
          </a:endParaRPr>
        </a:p>
      </cdr:txBody>
    </cdr:sp>
  </cdr:relSizeAnchor>
  <cdr:relSizeAnchor xmlns:cdr="http://schemas.openxmlformats.org/drawingml/2006/chartDrawing">
    <cdr:from>
      <cdr:x>0.43348</cdr:x>
      <cdr:y>0.01429</cdr:y>
    </cdr:from>
    <cdr:to>
      <cdr:x>0.56747</cdr:x>
      <cdr:y>0.08571</cdr:y>
    </cdr:to>
    <cdr:sp macro="" textlink="">
      <cdr:nvSpPr>
        <cdr:cNvPr id="5" name="Прямоугольная выноска 4"/>
        <cdr:cNvSpPr/>
      </cdr:nvSpPr>
      <cdr:spPr>
        <a:xfrm xmlns:a="http://schemas.openxmlformats.org/drawingml/2006/main">
          <a:off x="2699792" y="72008"/>
          <a:ext cx="834514" cy="360040"/>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cap="flat" cmpd="sng" algn="ctr">
          <a:solidFill>
            <a:srgbClr val="006699"/>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100" b="1" dirty="0" smtClean="0">
              <a:solidFill>
                <a:srgbClr val="0033CC"/>
              </a:solidFill>
              <a:latin typeface="Book Antiqua" pitchFamily="18" charset="0"/>
            </a:rPr>
            <a:t>11 506,7</a:t>
          </a:r>
        </a:p>
        <a:p xmlns:a="http://schemas.openxmlformats.org/drawingml/2006/main">
          <a:pPr algn="ctr"/>
          <a:r>
            <a:rPr lang="ru-RU" sz="1000" b="1" dirty="0" smtClean="0">
              <a:solidFill>
                <a:srgbClr val="0033CC"/>
              </a:solidFill>
              <a:latin typeface="Book Antiqua" pitchFamily="18" charset="0"/>
            </a:rPr>
            <a:t>оценка</a:t>
          </a:r>
          <a:endParaRPr lang="ru-RU" sz="1000" b="1" dirty="0">
            <a:solidFill>
              <a:srgbClr val="0033CC"/>
            </a:solidFill>
            <a:latin typeface="Book Antiqua" pitchFamily="18" charset="0"/>
          </a:endParaRPr>
        </a:p>
      </cdr:txBody>
    </cdr:sp>
  </cdr:relSizeAnchor>
  <cdr:relSizeAnchor xmlns:cdr="http://schemas.openxmlformats.org/drawingml/2006/chartDrawing">
    <cdr:from>
      <cdr:x>0.61847</cdr:x>
      <cdr:y>0.12857</cdr:y>
    </cdr:from>
    <cdr:to>
      <cdr:x>0.74786</cdr:x>
      <cdr:y>0.19703</cdr:y>
    </cdr:to>
    <cdr:sp macro="" textlink="">
      <cdr:nvSpPr>
        <cdr:cNvPr id="6" name="Прямоугольная выноска 5"/>
        <cdr:cNvSpPr/>
      </cdr:nvSpPr>
      <cdr:spPr>
        <a:xfrm xmlns:a="http://schemas.openxmlformats.org/drawingml/2006/main">
          <a:off x="3851920" y="648072"/>
          <a:ext cx="805864" cy="345077"/>
        </a:xfrm>
        <a:prstGeom xmlns:a="http://schemas.openxmlformats.org/drawingml/2006/main" prst="wedgeRectCallout">
          <a:avLst>
            <a:gd name="adj1" fmla="val -18981"/>
            <a:gd name="adj2" fmla="val 111883"/>
          </a:avLst>
        </a:prstGeom>
        <a:gradFill xmlns:a="http://schemas.openxmlformats.org/drawingml/2006/main"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xmlns:a="http://schemas.openxmlformats.org/drawingml/2006/main" w="9525" cap="flat" cmpd="sng" algn="ctr">
          <a:solidFill>
            <a:srgbClr val="006699"/>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rtl="0"/>
          <a:r>
            <a:rPr lang="ru-RU" sz="1000" b="1" kern="1200" dirty="0" smtClean="0">
              <a:solidFill>
                <a:srgbClr val="0033CC"/>
              </a:solidFill>
              <a:latin typeface="Book Antiqua" pitchFamily="18" charset="0"/>
            </a:rPr>
            <a:t>9 406,7</a:t>
          </a:r>
        </a:p>
        <a:p xmlns:a="http://schemas.openxmlformats.org/drawingml/2006/main">
          <a:pPr algn="ctr" rtl="0"/>
          <a:r>
            <a:rPr lang="ru-RU" sz="1000" b="1" kern="1200" dirty="0" smtClean="0">
              <a:solidFill>
                <a:srgbClr val="0033CC"/>
              </a:solidFill>
              <a:latin typeface="Book Antiqua" pitchFamily="18" charset="0"/>
            </a:rPr>
            <a:t>прогноз</a:t>
          </a:r>
          <a:endParaRPr lang="ru-RU" b="1" kern="1200" dirty="0">
            <a:solidFill>
              <a:srgbClr val="0033CC"/>
            </a:solidFill>
            <a:latin typeface="Book Antiqua" pitchFamily="18" charset="0"/>
          </a:endParaRPr>
        </a:p>
      </cdr:txBody>
    </cdr:sp>
  </cdr:relSizeAnchor>
</c:userShapes>
</file>

<file path=ppt/drawings/drawing20.xml><?xml version="1.0" encoding="utf-8"?>
<c:userShapes xmlns:c="http://schemas.openxmlformats.org/drawingml/2006/chart">
  <cdr:relSizeAnchor xmlns:cdr="http://schemas.openxmlformats.org/drawingml/2006/chartDrawing">
    <cdr:from>
      <cdr:x>0.25</cdr:x>
      <cdr:y>0.66667</cdr:y>
    </cdr:from>
    <cdr:to>
      <cdr:x>0.55882</cdr:x>
      <cdr:y>0.77778</cdr:y>
    </cdr:to>
    <cdr:sp macro="" textlink="">
      <cdr:nvSpPr>
        <cdr:cNvPr id="2" name="TextBox 1"/>
        <cdr:cNvSpPr txBox="1"/>
      </cdr:nvSpPr>
      <cdr:spPr>
        <a:xfrm xmlns:a="http://schemas.openxmlformats.org/drawingml/2006/main">
          <a:off x="1224136" y="2592288"/>
          <a:ext cx="1512168"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b="1" dirty="0" smtClean="0">
              <a:solidFill>
                <a:srgbClr val="000099"/>
              </a:solidFill>
              <a:latin typeface="Times New Roman" pitchFamily="18" charset="0"/>
              <a:cs typeface="Times New Roman" pitchFamily="18" charset="0"/>
            </a:rPr>
            <a:t>18,0 тыс. руб.</a:t>
          </a:r>
          <a:endParaRPr lang="ru-RU" sz="1400" b="1" dirty="0">
            <a:solidFill>
              <a:srgbClr val="000099"/>
            </a:solidFill>
            <a:latin typeface="Times New Roman" pitchFamily="18" charset="0"/>
            <a:cs typeface="Times New Roman" pitchFamily="18" charset="0"/>
          </a:endParaRPr>
        </a:p>
      </cdr:txBody>
    </cdr:sp>
  </cdr:relSizeAnchor>
  <cdr:relSizeAnchor xmlns:cdr="http://schemas.openxmlformats.org/drawingml/2006/chartDrawing">
    <cdr:from>
      <cdr:x>0.48529</cdr:x>
      <cdr:y>0.03704</cdr:y>
    </cdr:from>
    <cdr:to>
      <cdr:x>0.55882</cdr:x>
      <cdr:y>0.14815</cdr:y>
    </cdr:to>
    <cdr:sp macro="" textlink="">
      <cdr:nvSpPr>
        <cdr:cNvPr id="3" name="TextBox 2"/>
        <cdr:cNvSpPr txBox="1"/>
      </cdr:nvSpPr>
      <cdr:spPr>
        <a:xfrm xmlns:a="http://schemas.openxmlformats.org/drawingml/2006/main">
          <a:off x="2376264" y="144016"/>
          <a:ext cx="360040" cy="4320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0.61722</cdr:x>
      <cdr:y>0.34211</cdr:y>
    </cdr:from>
    <cdr:to>
      <cdr:x>0.78061</cdr:x>
      <cdr:y>0.42105</cdr:y>
    </cdr:to>
    <cdr:sp macro="" textlink="">
      <cdr:nvSpPr>
        <cdr:cNvPr id="2" name="TextBox 1"/>
        <cdr:cNvSpPr txBox="1"/>
      </cdr:nvSpPr>
      <cdr:spPr>
        <a:xfrm xmlns:a="http://schemas.openxmlformats.org/drawingml/2006/main">
          <a:off x="2448272" y="936104"/>
          <a:ext cx="648072"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200" b="1" dirty="0" smtClean="0">
              <a:solidFill>
                <a:schemeClr val="bg1"/>
              </a:solidFill>
              <a:latin typeface="Book Antiqua" pitchFamily="18" charset="0"/>
            </a:rPr>
            <a:t>2 391,1</a:t>
          </a:r>
          <a:endParaRPr lang="ru-RU" sz="1200" b="1" dirty="0">
            <a:solidFill>
              <a:schemeClr val="bg1"/>
            </a:solidFill>
            <a:latin typeface="Book Antiqua" pitchFamily="18" charset="0"/>
          </a:endParaRPr>
        </a:p>
      </cdr:txBody>
    </cdr:sp>
  </cdr:relSizeAnchor>
  <cdr:relSizeAnchor xmlns:cdr="http://schemas.openxmlformats.org/drawingml/2006/chartDrawing">
    <cdr:from>
      <cdr:x>0.70059</cdr:x>
      <cdr:y>0.07895</cdr:y>
    </cdr:from>
    <cdr:to>
      <cdr:x>1</cdr:x>
      <cdr:y>0.21053</cdr:y>
    </cdr:to>
    <cdr:sp macro="" textlink="">
      <cdr:nvSpPr>
        <cdr:cNvPr id="3" name="Скругленный прямоугольник 2"/>
        <cdr:cNvSpPr/>
      </cdr:nvSpPr>
      <cdr:spPr>
        <a:xfrm xmlns:a="http://schemas.openxmlformats.org/drawingml/2006/main">
          <a:off x="2880320" y="216024"/>
          <a:ext cx="1187637" cy="360043"/>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0.5349</cdr:x>
      <cdr:y>0.22307</cdr:y>
    </cdr:from>
    <cdr:to>
      <cdr:x>0.69537</cdr:x>
      <cdr:y>0.35055</cdr:y>
    </cdr:to>
    <cdr:sp macro="" textlink="">
      <cdr:nvSpPr>
        <cdr:cNvPr id="2" name="TextBox 1"/>
        <cdr:cNvSpPr txBox="1"/>
      </cdr:nvSpPr>
      <cdr:spPr>
        <a:xfrm xmlns:a="http://schemas.openxmlformats.org/drawingml/2006/main">
          <a:off x="2160240" y="504056"/>
          <a:ext cx="648072" cy="2880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b="1" dirty="0">
            <a:solidFill>
              <a:schemeClr val="bg1"/>
            </a:solidFill>
            <a:latin typeface="Book Antiqua" pitchFamily="18" charset="0"/>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0.17127</cdr:x>
      <cdr:y>0.04938</cdr:y>
    </cdr:from>
    <cdr:to>
      <cdr:x>0.3147</cdr:x>
      <cdr:y>0.12346</cdr:y>
    </cdr:to>
    <cdr:sp macro="" textlink="">
      <cdr:nvSpPr>
        <cdr:cNvPr id="12" name="Прямоугольная выноска 11"/>
        <cdr:cNvSpPr/>
      </cdr:nvSpPr>
      <cdr:spPr>
        <a:xfrm xmlns:a="http://schemas.openxmlformats.org/drawingml/2006/main">
          <a:off x="1547664" y="288032"/>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a:solidFill>
            <a:srgbClr val="6600CC"/>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000" dirty="0" smtClean="0">
              <a:solidFill>
                <a:schemeClr val="bg1"/>
              </a:solidFill>
              <a:latin typeface="Book Antiqua" pitchFamily="18" charset="0"/>
            </a:rPr>
            <a:t>Налог на доходы физических лиц</a:t>
          </a:r>
          <a:endParaRPr lang="ru-RU" sz="1000" dirty="0">
            <a:solidFill>
              <a:schemeClr val="bg1"/>
            </a:solidFill>
            <a:latin typeface="Book Antiqua" pitchFamily="18" charset="0"/>
          </a:endParaRPr>
        </a:p>
      </cdr:txBody>
    </cdr:sp>
  </cdr:relSizeAnchor>
  <cdr:relSizeAnchor xmlns:cdr="http://schemas.openxmlformats.org/drawingml/2006/chartDrawing">
    <cdr:from>
      <cdr:x>0.33064</cdr:x>
      <cdr:y>0.54321</cdr:y>
    </cdr:from>
    <cdr:to>
      <cdr:x>0.47407</cdr:x>
      <cdr:y>0.61728</cdr:y>
    </cdr:to>
    <cdr:sp macro="" textlink="">
      <cdr:nvSpPr>
        <cdr:cNvPr id="13" name="Прямоугольная выноска 12"/>
        <cdr:cNvSpPr/>
      </cdr:nvSpPr>
      <cdr:spPr>
        <a:xfrm xmlns:a="http://schemas.openxmlformats.org/drawingml/2006/main">
          <a:off x="2987824" y="3168352"/>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Налоги на совокупный доход</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0.73704</cdr:x>
      <cdr:y>0.64198</cdr:y>
    </cdr:from>
    <cdr:to>
      <cdr:x>0.88047</cdr:x>
      <cdr:y>0.71605</cdr:y>
    </cdr:to>
    <cdr:sp macro="" textlink="">
      <cdr:nvSpPr>
        <cdr:cNvPr id="14" name="Прямоугольная выноска 13"/>
        <cdr:cNvSpPr/>
      </cdr:nvSpPr>
      <cdr:spPr>
        <a:xfrm xmlns:a="http://schemas.openxmlformats.org/drawingml/2006/main">
          <a:off x="6660232" y="3744416"/>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Неналоговые  доходы</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0.52189</cdr:x>
      <cdr:y>0.65432</cdr:y>
    </cdr:from>
    <cdr:to>
      <cdr:x>0.66532</cdr:x>
      <cdr:y>0.7284</cdr:y>
    </cdr:to>
    <cdr:sp macro="" textlink="">
      <cdr:nvSpPr>
        <cdr:cNvPr id="15" name="Прямоугольная выноска 14"/>
        <cdr:cNvSpPr/>
      </cdr:nvSpPr>
      <cdr:spPr>
        <a:xfrm xmlns:a="http://schemas.openxmlformats.org/drawingml/2006/main">
          <a:off x="4716016" y="3816424"/>
          <a:ext cx="1296144" cy="43204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Государственная пошлина</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0.18721</cdr:x>
      <cdr:y>0.44444</cdr:y>
    </cdr:from>
    <cdr:to>
      <cdr:x>0.21111</cdr:x>
      <cdr:y>0.55556</cdr:y>
    </cdr:to>
    <cdr:sp macro="" textlink="">
      <cdr:nvSpPr>
        <cdr:cNvPr id="16" name="TextBox 15"/>
        <cdr:cNvSpPr txBox="1"/>
      </cdr:nvSpPr>
      <cdr:spPr>
        <a:xfrm xmlns:a="http://schemas.openxmlformats.org/drawingml/2006/main">
          <a:off x="1691680" y="2592288"/>
          <a:ext cx="216024" cy="6480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0.81481</cdr:y>
    </cdr:from>
    <cdr:to>
      <cdr:x>0.21111</cdr:x>
      <cdr:y>0.93827</cdr:y>
    </cdr:to>
    <cdr:sp macro="" textlink="">
      <cdr:nvSpPr>
        <cdr:cNvPr id="19" name="TextBox 18"/>
        <cdr:cNvSpPr txBox="1"/>
      </cdr:nvSpPr>
      <cdr:spPr>
        <a:xfrm xmlns:a="http://schemas.openxmlformats.org/drawingml/2006/main">
          <a:off x="1475656" y="4752528"/>
          <a:ext cx="432048" cy="7200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0.85185</cdr:y>
    </cdr:from>
    <cdr:to>
      <cdr:x>0.21111</cdr:x>
      <cdr:y>0.96296</cdr:y>
    </cdr:to>
    <cdr:sp macro="" textlink="">
      <cdr:nvSpPr>
        <cdr:cNvPr id="20" name="TextBox 19"/>
        <cdr:cNvSpPr txBox="1"/>
      </cdr:nvSpPr>
      <cdr:spPr>
        <a:xfrm xmlns:a="http://schemas.openxmlformats.org/drawingml/2006/main" rot="803794">
          <a:off x="1475656"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39 787,3</a:t>
          </a:r>
          <a:endParaRPr lang="ru-RU" sz="1100" b="1" dirty="0">
            <a:latin typeface="Book Antiqua" pitchFamily="18" charset="0"/>
          </a:endParaRPr>
        </a:p>
      </cdr:txBody>
    </cdr:sp>
  </cdr:relSizeAnchor>
  <cdr:relSizeAnchor xmlns:cdr="http://schemas.openxmlformats.org/drawingml/2006/chartDrawing">
    <cdr:from>
      <cdr:x>0.21908</cdr:x>
      <cdr:y>0.85185</cdr:y>
    </cdr:from>
    <cdr:to>
      <cdr:x>0.26689</cdr:x>
      <cdr:y>0.96296</cdr:y>
    </cdr:to>
    <cdr:sp macro="" textlink="">
      <cdr:nvSpPr>
        <cdr:cNvPr id="21" name="TextBox 20"/>
        <cdr:cNvSpPr txBox="1"/>
      </cdr:nvSpPr>
      <cdr:spPr>
        <a:xfrm xmlns:a="http://schemas.openxmlformats.org/drawingml/2006/main" rot="672400">
          <a:off x="1979712"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40 887,1</a:t>
          </a:r>
        </a:p>
        <a:p xmlns:a="http://schemas.openxmlformats.org/drawingml/2006/main">
          <a:endParaRPr lang="ru-RU" sz="1100" dirty="0" smtClean="0"/>
        </a:p>
        <a:p xmlns:a="http://schemas.openxmlformats.org/drawingml/2006/main">
          <a:endParaRPr lang="ru-RU" sz="1100" dirty="0"/>
        </a:p>
      </cdr:txBody>
    </cdr:sp>
  </cdr:relSizeAnchor>
  <cdr:relSizeAnchor xmlns:cdr="http://schemas.openxmlformats.org/drawingml/2006/chartDrawing">
    <cdr:from>
      <cdr:x>0.27486</cdr:x>
      <cdr:y>0.85185</cdr:y>
    </cdr:from>
    <cdr:to>
      <cdr:x>0.32267</cdr:x>
      <cdr:y>0.96296</cdr:y>
    </cdr:to>
    <cdr:sp macro="" textlink="">
      <cdr:nvSpPr>
        <cdr:cNvPr id="22" name="TextBox 21"/>
        <cdr:cNvSpPr txBox="1"/>
      </cdr:nvSpPr>
      <cdr:spPr>
        <a:xfrm xmlns:a="http://schemas.openxmlformats.org/drawingml/2006/main" rot="853923">
          <a:off x="2483768" y="4968552"/>
          <a:ext cx="432048"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42 623,3</a:t>
          </a:r>
          <a:endParaRPr lang="ru-RU" sz="1100" b="1" dirty="0">
            <a:latin typeface="Book Antiqua" pitchFamily="18" charset="0"/>
          </a:endParaRPr>
        </a:p>
      </cdr:txBody>
    </cdr:sp>
  </cdr:relSizeAnchor>
  <cdr:relSizeAnchor xmlns:cdr="http://schemas.openxmlformats.org/drawingml/2006/chartDrawing">
    <cdr:from>
      <cdr:x>0.35612</cdr:x>
      <cdr:y>0.85088</cdr:y>
    </cdr:from>
    <cdr:to>
      <cdr:x>0.40393</cdr:x>
      <cdr:y>0.95259</cdr:y>
    </cdr:to>
    <cdr:sp macro="" textlink="">
      <cdr:nvSpPr>
        <cdr:cNvPr id="23" name="TextBox 22"/>
        <cdr:cNvSpPr txBox="1"/>
      </cdr:nvSpPr>
      <cdr:spPr>
        <a:xfrm xmlns:a="http://schemas.openxmlformats.org/drawingml/2006/main" rot="697524">
          <a:off x="3218061" y="4962874"/>
          <a:ext cx="432048" cy="593269"/>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3 702,2</a:t>
          </a:r>
          <a:endParaRPr lang="ru-RU" sz="1100" b="1" dirty="0">
            <a:latin typeface="Book Antiqua" pitchFamily="18" charset="0"/>
          </a:endParaRPr>
        </a:p>
      </cdr:txBody>
    </cdr:sp>
  </cdr:relSizeAnchor>
  <cdr:relSizeAnchor xmlns:cdr="http://schemas.openxmlformats.org/drawingml/2006/chartDrawing">
    <cdr:from>
      <cdr:x>0.41184</cdr:x>
      <cdr:y>0.83983</cdr:y>
    </cdr:from>
    <cdr:to>
      <cdr:x>0.45169</cdr:x>
      <cdr:y>0.95122</cdr:y>
    </cdr:to>
    <cdr:sp macro="" textlink="">
      <cdr:nvSpPr>
        <cdr:cNvPr id="24" name="TextBox 23"/>
        <cdr:cNvSpPr txBox="1"/>
      </cdr:nvSpPr>
      <cdr:spPr>
        <a:xfrm xmlns:a="http://schemas.openxmlformats.org/drawingml/2006/main" rot="671375">
          <a:off x="3721611" y="4898430"/>
          <a:ext cx="360040" cy="649725"/>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3 267,3</a:t>
          </a: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0.46114</cdr:x>
      <cdr:y>0.83946</cdr:y>
    </cdr:from>
    <cdr:to>
      <cdr:x>0.50895</cdr:x>
      <cdr:y>0.95317</cdr:y>
    </cdr:to>
    <cdr:sp macro="" textlink="">
      <cdr:nvSpPr>
        <cdr:cNvPr id="25" name="TextBox 24"/>
        <cdr:cNvSpPr txBox="1"/>
      </cdr:nvSpPr>
      <cdr:spPr>
        <a:xfrm xmlns:a="http://schemas.openxmlformats.org/drawingml/2006/main" rot="905259">
          <a:off x="4167098" y="4896289"/>
          <a:ext cx="432048" cy="663220"/>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3 252,1</a:t>
          </a: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0.54786</cdr:x>
      <cdr:y>0.86324</cdr:y>
    </cdr:from>
    <cdr:to>
      <cdr:x>0.59567</cdr:x>
      <cdr:y>0.95012</cdr:y>
    </cdr:to>
    <cdr:sp macro="" textlink="">
      <cdr:nvSpPr>
        <cdr:cNvPr id="26" name="TextBox 25"/>
        <cdr:cNvSpPr txBox="1"/>
      </cdr:nvSpPr>
      <cdr:spPr>
        <a:xfrm xmlns:a="http://schemas.openxmlformats.org/drawingml/2006/main" rot="825133">
          <a:off x="4950701" y="5034982"/>
          <a:ext cx="432048" cy="506724"/>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553,7</a:t>
          </a:r>
          <a:endParaRPr lang="ru-RU" sz="1100" b="1" dirty="0">
            <a:latin typeface="Book Antiqua" pitchFamily="18" charset="0"/>
          </a:endParaRPr>
        </a:p>
      </cdr:txBody>
    </cdr:sp>
  </cdr:relSizeAnchor>
  <cdr:relSizeAnchor xmlns:cdr="http://schemas.openxmlformats.org/drawingml/2006/chartDrawing">
    <cdr:from>
      <cdr:x>0.59751</cdr:x>
      <cdr:y>0.86394</cdr:y>
    </cdr:from>
    <cdr:to>
      <cdr:x>0.64533</cdr:x>
      <cdr:y>0.95082</cdr:y>
    </cdr:to>
    <cdr:sp macro="" textlink="">
      <cdr:nvSpPr>
        <cdr:cNvPr id="27" name="TextBox 26"/>
        <cdr:cNvSpPr txBox="1"/>
      </cdr:nvSpPr>
      <cdr:spPr>
        <a:xfrm xmlns:a="http://schemas.openxmlformats.org/drawingml/2006/main" rot="826376">
          <a:off x="5399429" y="5039074"/>
          <a:ext cx="432048" cy="506706"/>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387,2</a:t>
          </a:r>
          <a:endParaRPr lang="ru-RU" sz="1100" b="1" dirty="0">
            <a:latin typeface="Book Antiqua" pitchFamily="18" charset="0"/>
          </a:endParaRPr>
        </a:p>
      </cdr:txBody>
    </cdr:sp>
  </cdr:relSizeAnchor>
  <cdr:relSizeAnchor xmlns:cdr="http://schemas.openxmlformats.org/drawingml/2006/chartDrawing">
    <cdr:from>
      <cdr:x>0.6446</cdr:x>
      <cdr:y>0.86358</cdr:y>
    </cdr:from>
    <cdr:to>
      <cdr:x>0.69241</cdr:x>
      <cdr:y>0.95075</cdr:y>
    </cdr:to>
    <cdr:sp macro="" textlink="">
      <cdr:nvSpPr>
        <cdr:cNvPr id="28" name="TextBox 27"/>
        <cdr:cNvSpPr txBox="1"/>
      </cdr:nvSpPr>
      <cdr:spPr>
        <a:xfrm xmlns:a="http://schemas.openxmlformats.org/drawingml/2006/main" rot="672501">
          <a:off x="5824956" y="5036945"/>
          <a:ext cx="432048" cy="508439"/>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402,7</a:t>
          </a:r>
          <a:endParaRPr lang="ru-RU" sz="1100" b="1" dirty="0">
            <a:latin typeface="Book Antiqua" pitchFamily="18" charset="0"/>
          </a:endParaRPr>
        </a:p>
      </cdr:txBody>
    </cdr:sp>
  </cdr:relSizeAnchor>
  <cdr:relSizeAnchor xmlns:cdr="http://schemas.openxmlformats.org/drawingml/2006/chartDrawing">
    <cdr:from>
      <cdr:x>0.72908</cdr:x>
      <cdr:y>0.84943</cdr:y>
    </cdr:from>
    <cdr:to>
      <cdr:x>0.77751</cdr:x>
      <cdr:y>0.96054</cdr:y>
    </cdr:to>
    <cdr:sp macro="" textlink="">
      <cdr:nvSpPr>
        <cdr:cNvPr id="29" name="TextBox 28"/>
        <cdr:cNvSpPr txBox="1"/>
      </cdr:nvSpPr>
      <cdr:spPr>
        <a:xfrm xmlns:a="http://schemas.openxmlformats.org/drawingml/2006/main" rot="693978">
          <a:off x="6588287" y="4954408"/>
          <a:ext cx="437712"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 2 391,1</a:t>
          </a:r>
          <a:endParaRPr lang="ru-RU" sz="1100" b="1"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0.7855</cdr:x>
      <cdr:y>0.84501</cdr:y>
    </cdr:from>
    <cdr:to>
      <cdr:x>0.82611</cdr:x>
      <cdr:y>0.95612</cdr:y>
    </cdr:to>
    <cdr:sp macro="" textlink="">
      <cdr:nvSpPr>
        <cdr:cNvPr id="30" name="TextBox 29"/>
        <cdr:cNvSpPr txBox="1"/>
      </cdr:nvSpPr>
      <cdr:spPr>
        <a:xfrm xmlns:a="http://schemas.openxmlformats.org/drawingml/2006/main" rot="789177">
          <a:off x="7098132" y="4928663"/>
          <a:ext cx="366980"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1 012,6</a:t>
          </a:r>
        </a:p>
        <a:p xmlns:a="http://schemas.openxmlformats.org/drawingml/2006/main">
          <a:endParaRPr lang="ru-RU" sz="1100" dirty="0"/>
        </a:p>
      </cdr:txBody>
    </cdr:sp>
  </cdr:relSizeAnchor>
  <cdr:relSizeAnchor xmlns:cdr="http://schemas.openxmlformats.org/drawingml/2006/chartDrawing">
    <cdr:from>
      <cdr:x>0.84195</cdr:x>
      <cdr:y>0.83931</cdr:y>
    </cdr:from>
    <cdr:to>
      <cdr:x>0.88258</cdr:x>
      <cdr:y>0.95042</cdr:y>
    </cdr:to>
    <cdr:sp macro="" textlink="">
      <cdr:nvSpPr>
        <cdr:cNvPr id="31" name="TextBox 30"/>
        <cdr:cNvSpPr txBox="1"/>
      </cdr:nvSpPr>
      <cdr:spPr>
        <a:xfrm xmlns:a="http://schemas.openxmlformats.org/drawingml/2006/main" rot="719262">
          <a:off x="7608317" y="4895402"/>
          <a:ext cx="367144" cy="648072"/>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1 042,3</a:t>
          </a:r>
          <a:endParaRPr lang="ru-RU" sz="1100" b="1" dirty="0">
            <a:latin typeface="Book Antiqua" pitchFamily="18" charset="0"/>
          </a:endParaRPr>
        </a:p>
      </cdr:txBody>
    </cdr:sp>
  </cdr:relSizeAnchor>
  <cdr:relSizeAnchor xmlns:cdr="http://schemas.openxmlformats.org/drawingml/2006/chartDrawing">
    <cdr:from>
      <cdr:x>0.84063</cdr:x>
      <cdr:y>0.01235</cdr:y>
    </cdr:from>
    <cdr:to>
      <cdr:x>0.97205</cdr:x>
      <cdr:y>0.07407</cdr:y>
    </cdr:to>
    <cdr:sp macro="" textlink="">
      <cdr:nvSpPr>
        <cdr:cNvPr id="32" name="Скругленный прямоугольник 31"/>
        <cdr:cNvSpPr/>
      </cdr:nvSpPr>
      <cdr:spPr>
        <a:xfrm xmlns:a="http://schemas.openxmlformats.org/drawingml/2006/main">
          <a:off x="7596336" y="72008"/>
          <a:ext cx="1187624" cy="360040"/>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0.45814</cdr:x>
      <cdr:y>0.04938</cdr:y>
    </cdr:from>
    <cdr:to>
      <cdr:x>0.61407</cdr:x>
      <cdr:y>0.20632</cdr:y>
    </cdr:to>
    <cdr:pic>
      <cdr:nvPicPr>
        <cdr:cNvPr id="33" name="Рисунок 32"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cstate="print"/>
        <a:stretch xmlns:a="http://schemas.openxmlformats.org/drawingml/2006/main">
          <a:fillRect/>
        </a:stretch>
      </cdr:blipFill>
      <cdr:spPr>
        <a:xfrm xmlns:a="http://schemas.openxmlformats.org/drawingml/2006/main">
          <a:off x="4139952" y="288032"/>
          <a:ext cx="1409097" cy="915367"/>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dr:relSizeAnchor xmlns:cdr="http://schemas.openxmlformats.org/drawingml/2006/chartDrawing">
    <cdr:from>
      <cdr:x>0</cdr:x>
      <cdr:y>0</cdr:y>
    </cdr:from>
    <cdr:to>
      <cdr:x>0.51392</cdr:x>
      <cdr:y>0.05804</cdr:y>
    </cdr:to>
    <cdr:sp macro="" textlink="">
      <cdr:nvSpPr>
        <cdr:cNvPr id="34" name="Прямоугольник 33"/>
        <cdr:cNvSpPr/>
      </cdr:nvSpPr>
      <cdr:spPr>
        <a:xfrm xmlns:a="http://schemas.openxmlformats.org/drawingml/2006/main">
          <a:off x="0" y="0"/>
          <a:ext cx="4644008" cy="338554"/>
        </a:xfrm>
        <a:prstGeom xmlns:a="http://schemas.openxmlformats.org/drawingml/2006/main" prst="rect">
          <a:avLst/>
        </a:prstGeom>
      </cdr:spPr>
      <cdr:txBody>
        <a:bodyPr xmlns:a="http://schemas.openxmlformats.org/drawingml/2006/main" wrap="square">
          <a:spAutoFit/>
        </a:bodyP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r>
            <a:rPr lang="ru-RU" sz="1600" b="1" dirty="0" smtClean="0">
              <a:solidFill>
                <a:sysClr val="windowText" lastClr="000000"/>
              </a:solidFill>
              <a:latin typeface="Times New Roman" pitchFamily="18" charset="0"/>
              <a:cs typeface="Times New Roman" pitchFamily="18" charset="0"/>
            </a:rPr>
            <a:t>** - бюджет с учетом внесенных изменений</a:t>
          </a:r>
          <a:endParaRPr lang="ru-RU" sz="1600" dirty="0"/>
        </a:p>
      </cdr:txBody>
    </cdr:sp>
  </cdr:relSizeAnchor>
</c:userShapes>
</file>

<file path=ppt/drawings/drawing6.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0.15533</cdr:x>
      <cdr:y>0.22222</cdr:y>
    </cdr:from>
    <cdr:to>
      <cdr:x>0.29876</cdr:x>
      <cdr:y>0.32099</cdr:y>
    </cdr:to>
    <cdr:sp macro="" textlink="">
      <cdr:nvSpPr>
        <cdr:cNvPr id="12" name="Прямоугольная выноска 11"/>
        <cdr:cNvSpPr/>
      </cdr:nvSpPr>
      <cdr:spPr>
        <a:xfrm xmlns:a="http://schemas.openxmlformats.org/drawingml/2006/main">
          <a:off x="1403648" y="1296144"/>
          <a:ext cx="1296104" cy="576091"/>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6350">
          <a:solidFill>
            <a:srgbClr val="6600CC"/>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000" dirty="0" smtClean="0">
              <a:solidFill>
                <a:schemeClr val="bg1"/>
              </a:solidFill>
              <a:latin typeface="Book Antiqua" pitchFamily="18" charset="0"/>
            </a:rPr>
            <a:t>Доходы от использования имущества</a:t>
          </a:r>
          <a:endParaRPr lang="ru-RU" sz="1000" dirty="0">
            <a:solidFill>
              <a:schemeClr val="bg1"/>
            </a:solidFill>
            <a:latin typeface="Book Antiqua" pitchFamily="18" charset="0"/>
          </a:endParaRPr>
        </a:p>
      </cdr:txBody>
    </cdr:sp>
  </cdr:relSizeAnchor>
  <cdr:relSizeAnchor xmlns:cdr="http://schemas.openxmlformats.org/drawingml/2006/chartDrawing">
    <cdr:from>
      <cdr:x>0.34658</cdr:x>
      <cdr:y>0.18519</cdr:y>
    </cdr:from>
    <cdr:to>
      <cdr:x>0.49001</cdr:x>
      <cdr:y>0.2963</cdr:y>
    </cdr:to>
    <cdr:sp macro="" textlink="">
      <cdr:nvSpPr>
        <cdr:cNvPr id="13" name="Прямоугольная выноска 12"/>
        <cdr:cNvSpPr/>
      </cdr:nvSpPr>
      <cdr:spPr>
        <a:xfrm xmlns:a="http://schemas.openxmlformats.org/drawingml/2006/main">
          <a:off x="3131840" y="1080120"/>
          <a:ext cx="1296105" cy="648066"/>
        </a:xfrm>
        <a:prstGeom xmlns:a="http://schemas.openxmlformats.org/drawingml/2006/main" prst="wedgeRectCallout">
          <a:avLst>
            <a:gd name="adj1" fmla="val -20098"/>
            <a:gd name="adj2" fmla="val 101987"/>
          </a:avLst>
        </a:prstGeom>
        <a:solidFill xmlns:a="http://schemas.openxmlformats.org/drawingml/2006/main">
          <a:srgbClr val="99CCFF"/>
        </a:solidFill>
        <a:ln xmlns:a="http://schemas.openxmlformats.org/drawingml/2006/main" w="6350"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Доходы при пользовании природными ресурсами</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0.77688</cdr:x>
      <cdr:y>0.2716</cdr:y>
    </cdr:from>
    <cdr:to>
      <cdr:x>0.92031</cdr:x>
      <cdr:y>0.35803</cdr:y>
    </cdr:to>
    <cdr:sp macro="" textlink="">
      <cdr:nvSpPr>
        <cdr:cNvPr id="14" name="Прямоугольная выноска 13"/>
        <cdr:cNvSpPr/>
      </cdr:nvSpPr>
      <cdr:spPr>
        <a:xfrm xmlns:a="http://schemas.openxmlformats.org/drawingml/2006/main">
          <a:off x="7020272" y="1584176"/>
          <a:ext cx="1296105" cy="50405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sz="1000" dirty="0" smtClean="0">
            <a:solidFill>
              <a:sysClr val="windowText" lastClr="000000"/>
            </a:solidFill>
            <a:latin typeface="Book Antiqua" pitchFamily="18" charset="0"/>
          </a:endParaRPr>
        </a:p>
        <a:p xmlns:a="http://schemas.openxmlformats.org/drawingml/2006/main">
          <a:pPr algn="ctr"/>
          <a:r>
            <a:rPr lang="ru-RU" sz="1000" dirty="0" smtClean="0">
              <a:solidFill>
                <a:sysClr val="windowText" lastClr="000000"/>
              </a:solidFill>
              <a:latin typeface="Book Antiqua" pitchFamily="18" charset="0"/>
            </a:rPr>
            <a:t>Штрафы</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0.5697</cdr:x>
      <cdr:y>0</cdr:y>
    </cdr:from>
    <cdr:to>
      <cdr:x>0.71313</cdr:x>
      <cdr:y>0.09877</cdr:y>
    </cdr:to>
    <cdr:sp macro="" textlink="">
      <cdr:nvSpPr>
        <cdr:cNvPr id="15" name="Прямоугольная выноска 14"/>
        <cdr:cNvSpPr/>
      </cdr:nvSpPr>
      <cdr:spPr>
        <a:xfrm xmlns:a="http://schemas.openxmlformats.org/drawingml/2006/main">
          <a:off x="5148064" y="0"/>
          <a:ext cx="1296104" cy="576091"/>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Доходы от продажи имущества</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0.18721</cdr:x>
      <cdr:y>0.44444</cdr:y>
    </cdr:from>
    <cdr:to>
      <cdr:x>0.21111</cdr:x>
      <cdr:y>0.55556</cdr:y>
    </cdr:to>
    <cdr:sp macro="" textlink="">
      <cdr:nvSpPr>
        <cdr:cNvPr id="16" name="TextBox 15"/>
        <cdr:cNvSpPr txBox="1"/>
      </cdr:nvSpPr>
      <cdr:spPr>
        <a:xfrm xmlns:a="http://schemas.openxmlformats.org/drawingml/2006/main">
          <a:off x="1691680" y="2592288"/>
          <a:ext cx="216024" cy="64807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0.1633</cdr:x>
      <cdr:y>0.81481</cdr:y>
    </cdr:from>
    <cdr:to>
      <cdr:x>0.21111</cdr:x>
      <cdr:y>0.93827</cdr:y>
    </cdr:to>
    <cdr:sp macro="" textlink="">
      <cdr:nvSpPr>
        <cdr:cNvPr id="19" name="TextBox 18"/>
        <cdr:cNvSpPr txBox="1"/>
      </cdr:nvSpPr>
      <cdr:spPr>
        <a:xfrm xmlns:a="http://schemas.openxmlformats.org/drawingml/2006/main">
          <a:off x="1475656" y="4752528"/>
          <a:ext cx="432048" cy="72008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0.15512</cdr:x>
      <cdr:y>0.84523</cdr:y>
    </cdr:from>
    <cdr:to>
      <cdr:x>0.19545</cdr:x>
      <cdr:y>0.95634</cdr:y>
    </cdr:to>
    <cdr:sp macro="" textlink="">
      <cdr:nvSpPr>
        <cdr:cNvPr id="20" name="TextBox 19"/>
        <cdr:cNvSpPr txBox="1"/>
      </cdr:nvSpPr>
      <cdr:spPr>
        <a:xfrm xmlns:a="http://schemas.openxmlformats.org/drawingml/2006/main" rot="803794">
          <a:off x="1401757" y="4929948"/>
          <a:ext cx="364462"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 436,1</a:t>
          </a:r>
          <a:endParaRPr lang="ru-RU" sz="1100" b="1" dirty="0">
            <a:latin typeface="Book Antiqua" pitchFamily="18" charset="0"/>
          </a:endParaRPr>
        </a:p>
      </cdr:txBody>
    </cdr:sp>
  </cdr:relSizeAnchor>
  <cdr:relSizeAnchor xmlns:cdr="http://schemas.openxmlformats.org/drawingml/2006/chartDrawing">
    <cdr:from>
      <cdr:x>0.20176</cdr:x>
      <cdr:y>0.84921</cdr:y>
    </cdr:from>
    <cdr:to>
      <cdr:x>0.24207</cdr:x>
      <cdr:y>0.96032</cdr:y>
    </cdr:to>
    <cdr:sp macro="" textlink="">
      <cdr:nvSpPr>
        <cdr:cNvPr id="21" name="TextBox 20"/>
        <cdr:cNvSpPr txBox="1"/>
      </cdr:nvSpPr>
      <cdr:spPr>
        <a:xfrm xmlns:a="http://schemas.openxmlformats.org/drawingml/2006/main" rot="857432">
          <a:off x="1823190" y="4953149"/>
          <a:ext cx="364290"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453,5</a:t>
          </a:r>
        </a:p>
        <a:p xmlns:a="http://schemas.openxmlformats.org/drawingml/2006/main">
          <a:endParaRPr lang="ru-RU" sz="1100" dirty="0" smtClean="0"/>
        </a:p>
        <a:p xmlns:a="http://schemas.openxmlformats.org/drawingml/2006/main">
          <a:endParaRPr lang="ru-RU" sz="1100" dirty="0"/>
        </a:p>
      </cdr:txBody>
    </cdr:sp>
  </cdr:relSizeAnchor>
  <cdr:relSizeAnchor xmlns:cdr="http://schemas.openxmlformats.org/drawingml/2006/chartDrawing">
    <cdr:from>
      <cdr:x>0.25118</cdr:x>
      <cdr:y>0.84548</cdr:y>
    </cdr:from>
    <cdr:to>
      <cdr:x>0.29152</cdr:x>
      <cdr:y>0.95659</cdr:y>
    </cdr:to>
    <cdr:sp macro="" textlink="">
      <cdr:nvSpPr>
        <cdr:cNvPr id="22" name="TextBox 21"/>
        <cdr:cNvSpPr txBox="1"/>
      </cdr:nvSpPr>
      <cdr:spPr>
        <a:xfrm xmlns:a="http://schemas.openxmlformats.org/drawingml/2006/main" rot="853923">
          <a:off x="2269805" y="4931401"/>
          <a:ext cx="364472"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471,7</a:t>
          </a:r>
          <a:endParaRPr lang="ru-RU" sz="1100" b="1" dirty="0">
            <a:latin typeface="Book Antiqua" pitchFamily="18" charset="0"/>
          </a:endParaRPr>
        </a:p>
      </cdr:txBody>
    </cdr:sp>
  </cdr:relSizeAnchor>
  <cdr:relSizeAnchor xmlns:cdr="http://schemas.openxmlformats.org/drawingml/2006/chartDrawing">
    <cdr:from>
      <cdr:x>0.313</cdr:x>
      <cdr:y>0.85613</cdr:y>
    </cdr:from>
    <cdr:to>
      <cdr:x>0.3471</cdr:x>
      <cdr:y>0.95784</cdr:y>
    </cdr:to>
    <cdr:sp macro="" textlink="">
      <cdr:nvSpPr>
        <cdr:cNvPr id="23" name="TextBox 22"/>
        <cdr:cNvSpPr txBox="1"/>
      </cdr:nvSpPr>
      <cdr:spPr>
        <a:xfrm xmlns:a="http://schemas.openxmlformats.org/drawingml/2006/main" rot="697524">
          <a:off x="2828412" y="4993512"/>
          <a:ext cx="308114" cy="593238"/>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556,4</a:t>
          </a:r>
          <a:endParaRPr lang="ru-RU" sz="1100" b="1" dirty="0">
            <a:latin typeface="Book Antiqua" pitchFamily="18" charset="0"/>
          </a:endParaRPr>
        </a:p>
      </cdr:txBody>
    </cdr:sp>
  </cdr:relSizeAnchor>
  <cdr:relSizeAnchor xmlns:cdr="http://schemas.openxmlformats.org/drawingml/2006/chartDrawing">
    <cdr:from>
      <cdr:x>0.35285</cdr:x>
      <cdr:y>0.86153</cdr:y>
    </cdr:from>
    <cdr:to>
      <cdr:x>0.3927</cdr:x>
      <cdr:y>0.96775</cdr:y>
    </cdr:to>
    <cdr:sp macro="" textlink="">
      <cdr:nvSpPr>
        <cdr:cNvPr id="24" name="TextBox 23"/>
        <cdr:cNvSpPr txBox="1"/>
      </cdr:nvSpPr>
      <cdr:spPr>
        <a:xfrm xmlns:a="http://schemas.openxmlformats.org/drawingml/2006/main" rot="671375">
          <a:off x="3188532" y="5024987"/>
          <a:ext cx="360104" cy="619568"/>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162,6</a:t>
          </a:r>
          <a:endParaRPr lang="ru-RU" sz="1100" b="1" dirty="0" smtClean="0">
            <a:latin typeface="Book Antiqua" pitchFamily="18" charset="0"/>
          </a:endParaRP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0.40373</cdr:x>
      <cdr:y>0.84195</cdr:y>
    </cdr:from>
    <cdr:to>
      <cdr:x>0.44302</cdr:x>
      <cdr:y>0.9593</cdr:y>
    </cdr:to>
    <cdr:sp macro="" textlink="">
      <cdr:nvSpPr>
        <cdr:cNvPr id="25" name="TextBox 24"/>
        <cdr:cNvSpPr txBox="1"/>
      </cdr:nvSpPr>
      <cdr:spPr>
        <a:xfrm xmlns:a="http://schemas.openxmlformats.org/drawingml/2006/main" rot="707867">
          <a:off x="3648296" y="4910825"/>
          <a:ext cx="355085" cy="684442"/>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169,1</a:t>
          </a:r>
          <a:endParaRPr lang="ru-RU" sz="1100" b="1" dirty="0" smtClean="0">
            <a:latin typeface="Book Antiqua" pitchFamily="18" charset="0"/>
          </a:endParaRPr>
        </a:p>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0.60083</cdr:x>
      <cdr:y>0.85789</cdr:y>
    </cdr:from>
    <cdr:to>
      <cdr:x>0.64157</cdr:x>
      <cdr:y>0.95969</cdr:y>
    </cdr:to>
    <cdr:sp macro="" textlink="">
      <cdr:nvSpPr>
        <cdr:cNvPr id="26" name="TextBox 25"/>
        <cdr:cNvSpPr txBox="1"/>
      </cdr:nvSpPr>
      <cdr:spPr>
        <a:xfrm xmlns:a="http://schemas.openxmlformats.org/drawingml/2006/main" rot="825133">
          <a:off x="5429387" y="5003799"/>
          <a:ext cx="368147" cy="593764"/>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681,5</a:t>
          </a:r>
          <a:endParaRPr lang="ru-RU" sz="1100" b="1" dirty="0">
            <a:latin typeface="Book Antiqua" pitchFamily="18" charset="0"/>
          </a:endParaRPr>
        </a:p>
      </cdr:txBody>
    </cdr:sp>
  </cdr:relSizeAnchor>
  <cdr:relSizeAnchor xmlns:cdr="http://schemas.openxmlformats.org/drawingml/2006/chartDrawing">
    <cdr:from>
      <cdr:x>0.67927</cdr:x>
      <cdr:y>0.86957</cdr:y>
    </cdr:from>
    <cdr:to>
      <cdr:x>0.7214</cdr:x>
      <cdr:y>0.97125</cdr:y>
    </cdr:to>
    <cdr:sp macro="" textlink="">
      <cdr:nvSpPr>
        <cdr:cNvPr id="28" name="TextBox 27"/>
        <cdr:cNvSpPr txBox="1"/>
      </cdr:nvSpPr>
      <cdr:spPr>
        <a:xfrm xmlns:a="http://schemas.openxmlformats.org/drawingml/2006/main" rot="672501">
          <a:off x="6138176" y="5071905"/>
          <a:ext cx="380713" cy="593063"/>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endParaRPr lang="ru-RU" sz="1100" b="1" dirty="0">
            <a:latin typeface="Book Antiqua" pitchFamily="18" charset="0"/>
          </a:endParaRPr>
        </a:p>
      </cdr:txBody>
    </cdr:sp>
  </cdr:relSizeAnchor>
  <cdr:relSizeAnchor xmlns:cdr="http://schemas.openxmlformats.org/drawingml/2006/chartDrawing">
    <cdr:from>
      <cdr:x>0.75178</cdr:x>
      <cdr:y>0.84469</cdr:y>
    </cdr:from>
    <cdr:to>
      <cdr:x>0.79241</cdr:x>
      <cdr:y>0.9558</cdr:y>
    </cdr:to>
    <cdr:sp macro="" textlink="">
      <cdr:nvSpPr>
        <cdr:cNvPr id="29" name="TextBox 28"/>
        <cdr:cNvSpPr txBox="1"/>
      </cdr:nvSpPr>
      <cdr:spPr>
        <a:xfrm xmlns:a="http://schemas.openxmlformats.org/drawingml/2006/main" rot="693978">
          <a:off x="6793482" y="4926768"/>
          <a:ext cx="367121" cy="648066"/>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530,3</a:t>
          </a:r>
          <a:endParaRPr lang="ru-RU" sz="1100" b="1"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0.80662</cdr:x>
      <cdr:y>0.84876</cdr:y>
    </cdr:from>
    <cdr:to>
      <cdr:x>0.84723</cdr:x>
      <cdr:y>0.95987</cdr:y>
    </cdr:to>
    <cdr:sp macro="" textlink="">
      <cdr:nvSpPr>
        <cdr:cNvPr id="30" name="TextBox 29"/>
        <cdr:cNvSpPr txBox="1"/>
      </cdr:nvSpPr>
      <cdr:spPr>
        <a:xfrm xmlns:a="http://schemas.openxmlformats.org/drawingml/2006/main" rot="591120">
          <a:off x="7289033" y="4950545"/>
          <a:ext cx="366972" cy="648065"/>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sz="1100" b="1" dirty="0" smtClean="0">
              <a:latin typeface="Book Antiqua" pitchFamily="18" charset="0"/>
            </a:rPr>
            <a:t>396,5</a:t>
          </a:r>
        </a:p>
        <a:p xmlns:a="http://schemas.openxmlformats.org/drawingml/2006/main">
          <a:endParaRPr lang="ru-RU" sz="1100" dirty="0"/>
        </a:p>
      </cdr:txBody>
    </cdr:sp>
  </cdr:relSizeAnchor>
  <cdr:relSizeAnchor xmlns:cdr="http://schemas.openxmlformats.org/drawingml/2006/chartDrawing">
    <cdr:from>
      <cdr:x>0.8556</cdr:x>
      <cdr:y>0.84483</cdr:y>
    </cdr:from>
    <cdr:to>
      <cdr:x>0.89623</cdr:x>
      <cdr:y>0.95594</cdr:y>
    </cdr:to>
    <cdr:sp macro="" textlink="">
      <cdr:nvSpPr>
        <cdr:cNvPr id="31" name="TextBox 30"/>
        <cdr:cNvSpPr txBox="1"/>
      </cdr:nvSpPr>
      <cdr:spPr>
        <a:xfrm xmlns:a="http://schemas.openxmlformats.org/drawingml/2006/main" rot="543722">
          <a:off x="7731642" y="4927607"/>
          <a:ext cx="367153" cy="648065"/>
        </a:xfrm>
        <a:prstGeom xmlns:a="http://schemas.openxmlformats.org/drawingml/2006/main" prst="rect">
          <a:avLst/>
        </a:prstGeom>
        <a:noFill xmlns:a="http://schemas.openxmlformats.org/drawingml/2006/main"/>
      </cdr:spPr>
      <cdr:txBody>
        <a:bodyPr xmlns:a="http://schemas.openxmlformats.org/drawingml/2006/main" vertOverflow="clip" vert="vert270" wrap="square" rtlCol="0"/>
        <a:lstStyle xmlns:a="http://schemas.openxmlformats.org/drawingml/2006/main"/>
        <a:p xmlns:a="http://schemas.openxmlformats.org/drawingml/2006/main">
          <a:r>
            <a:rPr lang="ru-RU" b="1" dirty="0" smtClean="0">
              <a:latin typeface="Book Antiqua" pitchFamily="18" charset="0"/>
            </a:rPr>
            <a:t>401,5</a:t>
          </a:r>
          <a:endParaRPr lang="ru-RU" sz="1100" b="1" dirty="0">
            <a:latin typeface="Book Antiqua" pitchFamily="18" charset="0"/>
          </a:endParaRPr>
        </a:p>
      </cdr:txBody>
    </cdr:sp>
  </cdr:relSizeAnchor>
  <cdr:relSizeAnchor xmlns:cdr="http://schemas.openxmlformats.org/drawingml/2006/chartDrawing">
    <cdr:from>
      <cdr:x>0.81672</cdr:x>
      <cdr:y>0.02469</cdr:y>
    </cdr:from>
    <cdr:to>
      <cdr:x>0.94814</cdr:x>
      <cdr:y>0.08641</cdr:y>
    </cdr:to>
    <cdr:sp macro="" textlink="">
      <cdr:nvSpPr>
        <cdr:cNvPr id="32" name="Скругленный прямоугольник 31"/>
        <cdr:cNvSpPr/>
      </cdr:nvSpPr>
      <cdr:spPr>
        <a:xfrm xmlns:a="http://schemas.openxmlformats.org/drawingml/2006/main">
          <a:off x="7380312" y="144016"/>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ru-RU"/>
          </a:defPPr>
          <a:lvl1pPr marL="0" algn="l" defTabSz="914400" rtl="0" eaLnBrk="1" latinLnBrk="0" hangingPunct="1">
            <a:defRPr sz="1800" kern="1200">
              <a:solidFill>
                <a:sysClr val="window" lastClr="FFFFFF"/>
              </a:solidFill>
              <a:latin typeface="Trebuchet MS"/>
            </a:defRPr>
          </a:lvl1pPr>
          <a:lvl2pPr marL="457200" algn="l" defTabSz="914400" rtl="0" eaLnBrk="1" latinLnBrk="0" hangingPunct="1">
            <a:defRPr sz="1800" kern="1200">
              <a:solidFill>
                <a:sysClr val="window" lastClr="FFFFFF"/>
              </a:solidFill>
              <a:latin typeface="Trebuchet MS"/>
            </a:defRPr>
          </a:lvl2pPr>
          <a:lvl3pPr marL="914400" algn="l" defTabSz="914400" rtl="0" eaLnBrk="1" latinLnBrk="0" hangingPunct="1">
            <a:defRPr sz="1800" kern="1200">
              <a:solidFill>
                <a:sysClr val="window" lastClr="FFFFFF"/>
              </a:solidFill>
              <a:latin typeface="Trebuchet MS"/>
            </a:defRPr>
          </a:lvl3pPr>
          <a:lvl4pPr marL="1371600" algn="l" defTabSz="914400" rtl="0" eaLnBrk="1" latinLnBrk="0" hangingPunct="1">
            <a:defRPr sz="1800" kern="1200">
              <a:solidFill>
                <a:sysClr val="window" lastClr="FFFFFF"/>
              </a:solidFill>
              <a:latin typeface="Trebuchet MS"/>
            </a:defRPr>
          </a:lvl4pPr>
          <a:lvl5pPr marL="1828800" algn="l" defTabSz="914400" rtl="0" eaLnBrk="1" latinLnBrk="0" hangingPunct="1">
            <a:defRPr sz="1800" kern="1200">
              <a:solidFill>
                <a:sysClr val="window" lastClr="FFFFFF"/>
              </a:solidFill>
              <a:latin typeface="Trebuchet MS"/>
            </a:defRPr>
          </a:lvl5pPr>
          <a:lvl6pPr marL="2286000" algn="l" defTabSz="914400" rtl="0" eaLnBrk="1" latinLnBrk="0" hangingPunct="1">
            <a:defRPr sz="1800" kern="1200">
              <a:solidFill>
                <a:sysClr val="window" lastClr="FFFFFF"/>
              </a:solidFill>
              <a:latin typeface="Trebuchet MS"/>
            </a:defRPr>
          </a:lvl6pPr>
          <a:lvl7pPr marL="2743200" algn="l" defTabSz="914400" rtl="0" eaLnBrk="1" latinLnBrk="0" hangingPunct="1">
            <a:defRPr sz="1800" kern="1200">
              <a:solidFill>
                <a:sysClr val="window" lastClr="FFFFFF"/>
              </a:solidFill>
              <a:latin typeface="Trebuchet MS"/>
            </a:defRPr>
          </a:lvl7pPr>
          <a:lvl8pPr marL="3200400" algn="l" defTabSz="914400" rtl="0" eaLnBrk="1" latinLnBrk="0" hangingPunct="1">
            <a:defRPr sz="1800" kern="1200">
              <a:solidFill>
                <a:sysClr val="window" lastClr="FFFFFF"/>
              </a:solidFill>
              <a:latin typeface="Trebuchet MS"/>
            </a:defRPr>
          </a:lvl8pPr>
          <a:lvl9pPr marL="3657600" algn="l" defTabSz="914400" rtl="0" eaLnBrk="1" latinLnBrk="0" hangingPunct="1">
            <a:defRPr sz="1800" kern="12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0.19517</cdr:x>
      <cdr:y>0.07407</cdr:y>
    </cdr:from>
    <cdr:to>
      <cdr:x>0.34032</cdr:x>
      <cdr:y>0.20988</cdr:y>
    </cdr:to>
    <cdr:pic>
      <cdr:nvPicPr>
        <cdr:cNvPr id="33" name="Рисунок 32"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cstate="print"/>
        <a:stretch xmlns:a="http://schemas.openxmlformats.org/drawingml/2006/main">
          <a:fillRect/>
        </a:stretch>
      </cdr:blipFill>
      <cdr:spPr>
        <a:xfrm xmlns:a="http://schemas.openxmlformats.org/drawingml/2006/main">
          <a:off x="1763688" y="432048"/>
          <a:ext cx="1311650" cy="792088"/>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dr:relSizeAnchor xmlns:cdr="http://schemas.openxmlformats.org/drawingml/2006/chartDrawing">
    <cdr:from>
      <cdr:x>0.43423</cdr:x>
      <cdr:y>0.48148</cdr:y>
    </cdr:from>
    <cdr:to>
      <cdr:x>0.57766</cdr:x>
      <cdr:y>0.5679</cdr:y>
    </cdr:to>
    <cdr:sp macro="" textlink="">
      <cdr:nvSpPr>
        <cdr:cNvPr id="34" name="Прямоугольная выноска 33"/>
        <cdr:cNvSpPr/>
      </cdr:nvSpPr>
      <cdr:spPr>
        <a:xfrm xmlns:a="http://schemas.openxmlformats.org/drawingml/2006/main">
          <a:off x="3923928" y="2808312"/>
          <a:ext cx="1296105" cy="504058"/>
        </a:xfrm>
        <a:prstGeom xmlns:a="http://schemas.openxmlformats.org/drawingml/2006/main" prst="wedgeRectCallout">
          <a:avLst>
            <a:gd name="adj1" fmla="val -20833"/>
            <a:gd name="adj2" fmla="val 112276"/>
          </a:avLst>
        </a:prstGeom>
        <a:solidFill xmlns:a="http://schemas.openxmlformats.org/drawingml/2006/main">
          <a:srgbClr val="99CCFF"/>
        </a:solidFill>
        <a:ln xmlns:a="http://schemas.openxmlformats.org/drawingml/2006/main" w="9525" cap="flat" cmpd="sng" algn="ctr">
          <a:solidFill>
            <a:srgbClr val="6600CC"/>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000" dirty="0" smtClean="0">
              <a:solidFill>
                <a:sysClr val="windowText" lastClr="000000"/>
              </a:solidFill>
              <a:latin typeface="Book Antiqua" pitchFamily="18" charset="0"/>
            </a:rPr>
            <a:t>Доходы от компенсации </a:t>
          </a:r>
        </a:p>
        <a:p xmlns:a="http://schemas.openxmlformats.org/drawingml/2006/main">
          <a:pPr algn="ctr"/>
          <a:r>
            <a:rPr lang="ru-RU" sz="1000" dirty="0" smtClean="0">
              <a:solidFill>
                <a:sysClr val="windowText" lastClr="000000"/>
              </a:solidFill>
              <a:latin typeface="Book Antiqua" pitchFamily="18" charset="0"/>
            </a:rPr>
            <a:t>затрат</a:t>
          </a:r>
          <a:endParaRPr lang="ru-RU" sz="1000" dirty="0">
            <a:solidFill>
              <a:sysClr val="windowText" lastClr="000000"/>
            </a:solidFill>
            <a:latin typeface="Book Antiqua" pitchFamily="18" charset="0"/>
          </a:endParaRPr>
        </a:p>
      </cdr:txBody>
    </cdr:sp>
  </cdr:relSizeAnchor>
  <cdr:relSizeAnchor xmlns:cdr="http://schemas.openxmlformats.org/drawingml/2006/chartDrawing">
    <cdr:from>
      <cdr:x>0</cdr:x>
      <cdr:y>0</cdr:y>
    </cdr:from>
    <cdr:to>
      <cdr:x>0.51392</cdr:x>
      <cdr:y>0.05804</cdr:y>
    </cdr:to>
    <cdr:sp macro="" textlink="">
      <cdr:nvSpPr>
        <cdr:cNvPr id="35" name="Прямоугольник 34"/>
        <cdr:cNvSpPr/>
      </cdr:nvSpPr>
      <cdr:spPr>
        <a:xfrm xmlns:a="http://schemas.openxmlformats.org/drawingml/2006/main">
          <a:off x="0" y="0"/>
          <a:ext cx="4644036" cy="338527"/>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r>
            <a:rPr lang="ru-RU" sz="1600" b="1" dirty="0" smtClean="0">
              <a:solidFill>
                <a:sysClr val="windowText" lastClr="000000"/>
              </a:solidFill>
              <a:latin typeface="Times New Roman" pitchFamily="18" charset="0"/>
              <a:cs typeface="Times New Roman" pitchFamily="18" charset="0"/>
            </a:rPr>
            <a:t>** - бюджет с учетом внесенных изменений</a:t>
          </a:r>
          <a:endParaRPr lang="ru-RU" sz="1600" dirty="0"/>
        </a:p>
      </cdr:txBody>
    </cdr:sp>
  </cdr:relSizeAnchor>
  <cdr:relSizeAnchor xmlns:cdr="http://schemas.openxmlformats.org/drawingml/2006/chartDrawing">
    <cdr:from>
      <cdr:x>0.44921</cdr:x>
      <cdr:y>0.86056</cdr:y>
    </cdr:from>
    <cdr:to>
      <cdr:x>0.4885</cdr:x>
      <cdr:y>0.96556</cdr:y>
    </cdr:to>
    <cdr:sp macro="" textlink="">
      <cdr:nvSpPr>
        <cdr:cNvPr id="36" name="TextBox 1"/>
        <cdr:cNvSpPr txBox="1"/>
      </cdr:nvSpPr>
      <cdr:spPr>
        <a:xfrm xmlns:a="http://schemas.openxmlformats.org/drawingml/2006/main" rot="721039">
          <a:off x="4059247" y="5019360"/>
          <a:ext cx="355085" cy="612438"/>
        </a:xfrm>
        <a:prstGeom xmlns:a="http://schemas.openxmlformats.org/drawingml/2006/main" prst="rect">
          <a:avLst/>
        </a:prstGeom>
        <a:noFill xmlns:a="http://schemas.openxmlformats.org/drawingml/2006/main"/>
      </cdr:spPr>
      <cdr:txBody>
        <a:bodyPr xmlns:a="http://schemas.openxmlformats.org/drawingml/2006/main" vert="vert270" wrap="square" rtlCol="0"/>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r>
            <a:rPr lang="ru-RU" b="1" dirty="0" smtClean="0">
              <a:latin typeface="Book Antiqua" pitchFamily="18" charset="0"/>
            </a:rPr>
            <a:t>186,8</a:t>
          </a:r>
          <a:endParaRPr lang="ru-RU" sz="1100" b="1" dirty="0" smtClean="0">
            <a:latin typeface="Book Antiqua" pitchFamily="18" charset="0"/>
          </a:endParaRPr>
        </a:p>
        <a:p xmlns:a="http://schemas.openxmlformats.org/drawingml/2006/main">
          <a:endParaRPr lang="ru-RU" sz="1100" b="1" dirty="0">
            <a:latin typeface="Book Antiqua" pitchFamily="18" charset="0"/>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0.55656</cdr:x>
      <cdr:y>0.05</cdr:y>
    </cdr:from>
    <cdr:to>
      <cdr:x>1</cdr:x>
      <cdr:y>0.325</cdr:y>
    </cdr:to>
    <cdr:pic>
      <cdr:nvPicPr>
        <cdr:cNvPr id="2" name="Рисунок 1" descr="льготы.png"/>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2592288" y="288032"/>
          <a:ext cx="2011684" cy="1584176"/>
        </a:xfrm>
        <a:prstGeom xmlns:a="http://schemas.openxmlformats.org/drawingml/2006/main" prst="rect">
          <a:avLst/>
        </a:prstGeom>
      </cdr:spPr>
    </cdr:pic>
  </cdr:relSizeAnchor>
  <cdr:relSizeAnchor xmlns:cdr="http://schemas.openxmlformats.org/drawingml/2006/chartDrawing">
    <cdr:from>
      <cdr:x>0</cdr:x>
      <cdr:y>0.01282</cdr:y>
    </cdr:from>
    <cdr:to>
      <cdr:x>0.26178</cdr:x>
      <cdr:y>0.07691</cdr:y>
    </cdr:to>
    <cdr:sp macro="" textlink="">
      <cdr:nvSpPr>
        <cdr:cNvPr id="4" name="Скругленный прямоугольник 3"/>
        <cdr:cNvSpPr/>
      </cdr:nvSpPr>
      <cdr:spPr>
        <a:xfrm xmlns:a="http://schemas.openxmlformats.org/drawingml/2006/main">
          <a:off x="0"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0.32655</cdr:x>
      <cdr:y>0.41772</cdr:y>
    </cdr:from>
    <cdr:to>
      <cdr:x>0.43022</cdr:x>
      <cdr:y>0.57846</cdr:y>
    </cdr:to>
    <cdr:sp macro="" textlink="">
      <cdr:nvSpPr>
        <cdr:cNvPr id="4" name="TextBox 3"/>
        <cdr:cNvSpPr txBox="1"/>
      </cdr:nvSpPr>
      <cdr:spPr>
        <a:xfrm xmlns:a="http://schemas.openxmlformats.org/drawingml/2006/main">
          <a:off x="2880320" y="2376264"/>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0.16327</cdr:x>
      <cdr:y>0.15789</cdr:y>
    </cdr:from>
    <cdr:to>
      <cdr:x>0.31838</cdr:x>
      <cdr:y>0.25759</cdr:y>
    </cdr:to>
    <cdr:sp macro="" textlink="">
      <cdr:nvSpPr>
        <cdr:cNvPr id="5" name="TextBox 4"/>
        <cdr:cNvSpPr txBox="1"/>
      </cdr:nvSpPr>
      <cdr:spPr>
        <a:xfrm xmlns:a="http://schemas.openxmlformats.org/drawingml/2006/main">
          <a:off x="1440160" y="864096"/>
          <a:ext cx="1368144" cy="54561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endParaRPr lang="ru-RU" sz="1200" dirty="0" smtClean="0">
            <a:latin typeface="Book Antiqua" pitchFamily="18" charset="0"/>
          </a:endParaRPr>
        </a:p>
        <a:p xmlns:a="http://schemas.openxmlformats.org/drawingml/2006/main">
          <a:pPr algn="ctr"/>
          <a:endParaRPr lang="ru-RU" sz="1200" b="1" u="sng" dirty="0" smtClean="0">
            <a:latin typeface="Book Antiqua" pitchFamily="18" charset="0"/>
          </a:endParaRPr>
        </a:p>
        <a:p xmlns:a="http://schemas.openxmlformats.org/drawingml/2006/main">
          <a:pPr algn="ctr"/>
          <a:endParaRPr lang="ru-RU" sz="1200" b="1" u="sng" dirty="0" smtClean="0">
            <a:latin typeface="Book Antiqua" pitchFamily="18" charset="0"/>
          </a:endParaRPr>
        </a:p>
        <a:p xmlns:a="http://schemas.openxmlformats.org/drawingml/2006/main">
          <a:endParaRPr lang="ru-RU" sz="1100" dirty="0"/>
        </a:p>
      </cdr:txBody>
    </cdr:sp>
  </cdr:relSizeAnchor>
  <cdr:relSizeAnchor xmlns:cdr="http://schemas.openxmlformats.org/drawingml/2006/chartDrawing">
    <cdr:from>
      <cdr:x>0.34288</cdr:x>
      <cdr:y>0.55263</cdr:y>
    </cdr:from>
    <cdr:to>
      <cdr:x>0.48166</cdr:x>
      <cdr:y>0.64474</cdr:y>
    </cdr:to>
    <cdr:sp macro="" textlink="">
      <cdr:nvSpPr>
        <cdr:cNvPr id="6" name="TextBox 5"/>
        <cdr:cNvSpPr txBox="1"/>
      </cdr:nvSpPr>
      <cdr:spPr>
        <a:xfrm xmlns:a="http://schemas.openxmlformats.org/drawingml/2006/main">
          <a:off x="3024363" y="3024336"/>
          <a:ext cx="1224106" cy="50405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endParaRPr lang="ru-RU" sz="1200" b="1" u="sng" dirty="0">
            <a:latin typeface="Book Antiqua" pitchFamily="18" charset="0"/>
          </a:endParaRPr>
        </a:p>
      </cdr:txBody>
    </cdr:sp>
  </cdr:relSizeAnchor>
  <cdr:relSizeAnchor xmlns:cdr="http://schemas.openxmlformats.org/drawingml/2006/chartDrawing">
    <cdr:from>
      <cdr:x>0.53064</cdr:x>
      <cdr:y>1.82728E-7</cdr:y>
    </cdr:from>
    <cdr:to>
      <cdr:x>0.66126</cdr:x>
      <cdr:y>0.10526</cdr:y>
    </cdr:to>
    <cdr:sp macro="" textlink="">
      <cdr:nvSpPr>
        <cdr:cNvPr id="7" name="TextBox 6"/>
        <cdr:cNvSpPr txBox="1"/>
      </cdr:nvSpPr>
      <cdr:spPr>
        <a:xfrm xmlns:a="http://schemas.openxmlformats.org/drawingml/2006/main">
          <a:off x="4680495" y="1"/>
          <a:ext cx="1152130" cy="57606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dirty="0" smtClean="0">
            <a:latin typeface="Book Antiqua" pitchFamily="18" charset="0"/>
          </a:endParaRPr>
        </a:p>
        <a:p xmlns:a="http://schemas.openxmlformats.org/drawingml/2006/main">
          <a:endParaRPr lang="ru-RU" b="1" u="sng" dirty="0">
            <a:latin typeface="Book Antiqua" pitchFamily="18" charset="0"/>
          </a:endParaRPr>
        </a:p>
      </cdr:txBody>
    </cdr:sp>
  </cdr:relSizeAnchor>
  <cdr:relSizeAnchor xmlns:cdr="http://schemas.openxmlformats.org/drawingml/2006/chartDrawing">
    <cdr:from>
      <cdr:x>0.71024</cdr:x>
      <cdr:y>0.56579</cdr:y>
    </cdr:from>
    <cdr:to>
      <cdr:x>0.82454</cdr:x>
      <cdr:y>0.71053</cdr:y>
    </cdr:to>
    <cdr:sp macro="" textlink="">
      <cdr:nvSpPr>
        <cdr:cNvPr id="8" name="TextBox 7"/>
        <cdr:cNvSpPr txBox="1"/>
      </cdr:nvSpPr>
      <cdr:spPr>
        <a:xfrm xmlns:a="http://schemas.openxmlformats.org/drawingml/2006/main">
          <a:off x="6264652" y="3096344"/>
          <a:ext cx="1008180" cy="79208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0.16327</cdr:x>
      <cdr:y>0.87342</cdr:y>
    </cdr:from>
    <cdr:to>
      <cdr:x>0.30205</cdr:x>
      <cdr:y>0.98734</cdr:y>
    </cdr:to>
    <cdr:sp macro="" textlink="">
      <cdr:nvSpPr>
        <cdr:cNvPr id="11" name="Прямоугольник с двумя скругленными противолежащими углами 10"/>
        <cdr:cNvSpPr/>
      </cdr:nvSpPr>
      <cdr:spPr>
        <a:xfrm xmlns:a="http://schemas.openxmlformats.org/drawingml/2006/main">
          <a:off x="1440160" y="4968552"/>
          <a:ext cx="1224105" cy="648059"/>
        </a:xfrm>
        <a:prstGeom xmlns:a="http://schemas.openxmlformats.org/drawingml/2006/main" prst="round2DiagRect">
          <a:avLst/>
        </a:prstGeom>
        <a:solidFill xmlns:a="http://schemas.openxmlformats.org/drawingml/2006/main">
          <a:srgbClr val="99CCFF"/>
        </a:solidFill>
        <a:ln xmlns:a="http://schemas.openxmlformats.org/drawingml/2006/main" w="12700">
          <a:solidFill>
            <a:srgbClr val="0066FF"/>
          </a:solidFill>
        </a:l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endParaRPr lang="ru-RU" b="1" dirty="0" smtClean="0">
            <a:solidFill>
              <a:schemeClr val="bg1"/>
            </a:solidFill>
            <a:latin typeface="Book Antiqua" pitchFamily="18" charset="0"/>
          </a:endParaRPr>
        </a:p>
        <a:p xmlns:a="http://schemas.openxmlformats.org/drawingml/2006/main">
          <a:pPr algn="ctr"/>
          <a:r>
            <a:rPr lang="ru-RU" b="1" dirty="0" smtClean="0">
              <a:solidFill>
                <a:schemeClr val="bg1"/>
              </a:solidFill>
              <a:latin typeface="Book Antiqua" pitchFamily="18" charset="0"/>
            </a:rPr>
            <a:t>Дотации</a:t>
          </a:r>
          <a:endParaRPr lang="ru-RU" b="1" dirty="0">
            <a:solidFill>
              <a:schemeClr val="bg1"/>
            </a:solidFill>
            <a:latin typeface="Book Antiqua" pitchFamily="18" charset="0"/>
          </a:endParaRPr>
        </a:p>
      </cdr:txBody>
    </cdr:sp>
  </cdr:relSizeAnchor>
  <cdr:relSizeAnchor xmlns:cdr="http://schemas.openxmlformats.org/drawingml/2006/chartDrawing">
    <cdr:from>
      <cdr:x>0.3592</cdr:x>
      <cdr:y>0.87342</cdr:y>
    </cdr:from>
    <cdr:to>
      <cdr:x>0.48982</cdr:x>
      <cdr:y>0.98734</cdr:y>
    </cdr:to>
    <cdr:sp macro="" textlink="">
      <cdr:nvSpPr>
        <cdr:cNvPr id="12" name="Прямоугольник с двумя скругленными противолежащими углами 11"/>
        <cdr:cNvSpPr/>
      </cdr:nvSpPr>
      <cdr:spPr>
        <a:xfrm xmlns:a="http://schemas.openxmlformats.org/drawingml/2006/main">
          <a:off x="3168352" y="4968552"/>
          <a:ext cx="1152131"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b="1" dirty="0" smtClean="0">
            <a:solidFill>
              <a:sysClr val="windowText" lastClr="000000"/>
            </a:solidFill>
            <a:latin typeface="Book Antiqua" pitchFamily="18" charset="0"/>
          </a:endParaRPr>
        </a:p>
        <a:p xmlns:a="http://schemas.openxmlformats.org/drawingml/2006/main">
          <a:pPr algn="ctr"/>
          <a:r>
            <a:rPr lang="ru-RU" b="1" dirty="0" smtClean="0">
              <a:solidFill>
                <a:sysClr val="windowText" lastClr="000000"/>
              </a:solidFill>
              <a:latin typeface="Book Antiqua" pitchFamily="18" charset="0"/>
            </a:rPr>
            <a:t>Субсидии</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0.53881</cdr:x>
      <cdr:y>0.87342</cdr:y>
    </cdr:from>
    <cdr:to>
      <cdr:x>0.66943</cdr:x>
      <cdr:y>0.98734</cdr:y>
    </cdr:to>
    <cdr:sp macro="" textlink="">
      <cdr:nvSpPr>
        <cdr:cNvPr id="13" name="Прямоугольник с двумя скругленными противолежащими углами 12"/>
        <cdr:cNvSpPr/>
      </cdr:nvSpPr>
      <cdr:spPr>
        <a:xfrm xmlns:a="http://schemas.openxmlformats.org/drawingml/2006/main">
          <a:off x="4752528" y="4968552"/>
          <a:ext cx="1152130"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b="1" dirty="0" smtClean="0">
            <a:solidFill>
              <a:sysClr val="windowText" lastClr="000000"/>
            </a:solidFill>
            <a:latin typeface="Book Antiqua" pitchFamily="18" charset="0"/>
          </a:endParaRPr>
        </a:p>
        <a:p xmlns:a="http://schemas.openxmlformats.org/drawingml/2006/main">
          <a:pPr algn="ctr"/>
          <a:r>
            <a:rPr lang="ru-RU" b="1" dirty="0" smtClean="0">
              <a:solidFill>
                <a:sysClr val="windowText" lastClr="000000"/>
              </a:solidFill>
              <a:latin typeface="Book Antiqua" pitchFamily="18" charset="0"/>
            </a:rPr>
            <a:t>Субвенции</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0.71841</cdr:x>
      <cdr:y>0.87342</cdr:y>
    </cdr:from>
    <cdr:to>
      <cdr:x>0.87352</cdr:x>
      <cdr:y>0.98734</cdr:y>
    </cdr:to>
    <cdr:sp macro="" textlink="">
      <cdr:nvSpPr>
        <cdr:cNvPr id="14" name="Прямоугольник с двумя скругленными противолежащими углами 13"/>
        <cdr:cNvSpPr/>
      </cdr:nvSpPr>
      <cdr:spPr>
        <a:xfrm xmlns:a="http://schemas.openxmlformats.org/drawingml/2006/main">
          <a:off x="6336704" y="4968552"/>
          <a:ext cx="1368143" cy="648059"/>
        </a:xfrm>
        <a:prstGeom xmlns:a="http://schemas.openxmlformats.org/drawingml/2006/main" prst="round2DiagRect">
          <a:avLst/>
        </a:prstGeom>
        <a:solidFill xmlns:a="http://schemas.openxmlformats.org/drawingml/2006/main">
          <a:srgbClr val="99CCFF"/>
        </a:solidFill>
        <a:ln xmlns:a="http://schemas.openxmlformats.org/drawingml/2006/main" w="12700" cap="flat" cmpd="sng" algn="ctr">
          <a:solidFill>
            <a:srgbClr val="0066FF"/>
          </a:solidFill>
          <a:prstDash val="solid"/>
        </a:ln>
        <a:effectLst xmlns:a="http://schemas.openxmlformats.org/drawingml/2006/main"/>
        <a:scene3d xmlns:a="http://schemas.openxmlformats.org/drawingml/2006/main">
          <a:camera prst="orthographicFront"/>
          <a:lightRig rig="threePt" dir="t"/>
        </a:scene3d>
        <a:sp3d xmlns:a="http://schemas.openxmlformats.org/drawingml/2006/main">
          <a:bevelT/>
        </a:sp3d>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b="1" dirty="0" smtClean="0">
              <a:solidFill>
                <a:sysClr val="windowText" lastClr="000000"/>
              </a:solidFill>
              <a:latin typeface="Book Antiqua" pitchFamily="18" charset="0"/>
            </a:rPr>
            <a:t>Иные межбюджетные трансферты</a:t>
          </a:r>
          <a:endParaRPr lang="ru-RU" b="1" dirty="0">
            <a:solidFill>
              <a:sysClr val="windowText" lastClr="000000"/>
            </a:solidFill>
            <a:latin typeface="Book Antiqua" pitchFamily="18" charset="0"/>
          </a:endParaRPr>
        </a:p>
      </cdr:txBody>
    </cdr:sp>
  </cdr:relSizeAnchor>
  <cdr:relSizeAnchor xmlns:cdr="http://schemas.openxmlformats.org/drawingml/2006/chartDrawing">
    <cdr:from>
      <cdr:x>0.85719</cdr:x>
      <cdr:y>0.01266</cdr:y>
    </cdr:from>
    <cdr:to>
      <cdr:x>0.99183</cdr:x>
      <cdr:y>0.07594</cdr:y>
    </cdr:to>
    <cdr:sp macro="" textlink="">
      <cdr:nvSpPr>
        <cdr:cNvPr id="17" name="Скругленный прямоугольник 16"/>
        <cdr:cNvSpPr/>
      </cdr:nvSpPr>
      <cdr:spPr>
        <a:xfrm xmlns:a="http://schemas.openxmlformats.org/drawingml/2006/main">
          <a:off x="7560840" y="72008"/>
          <a:ext cx="1187576" cy="359991"/>
        </a:xfrm>
        <a:prstGeom xmlns:a="http://schemas.openxmlformats.org/drawingml/2006/main" prst="roundRect">
          <a:avLst/>
        </a:prstGeom>
        <a:solidFill xmlns:a="http://schemas.openxmlformats.org/drawingml/2006/main">
          <a:srgbClr val="0099FF"/>
        </a:solidFill>
        <a:ln xmlns:a="http://schemas.openxmlformats.org/drawingml/2006/main" w="9525" cap="flat" cmpd="sng" algn="ctr">
          <a:solidFill>
            <a:srgbClr val="3399FF"/>
          </a:solidFill>
          <a:prstDash val="solid"/>
        </a:ln>
        <a:effectLst xmlns:a="http://schemas.openxmlformats.org/drawingml/2006/main">
          <a:outerShdw blurRad="40000" dist="23000" dir="5400000" rotWithShape="0">
            <a:srgbClr val="000000">
              <a:alpha val="35000"/>
            </a:srgbClr>
          </a:outerShdw>
        </a:effectLst>
      </cdr:spPr>
      <cdr:style>
        <a:lnRef xmlns:a="http://schemas.openxmlformats.org/drawingml/2006/main" idx="1">
          <a:schemeClr val="accent5"/>
        </a:lnRef>
        <a:fillRef xmlns:a="http://schemas.openxmlformats.org/drawingml/2006/main" idx="3">
          <a:schemeClr val="accent5"/>
        </a:fillRef>
        <a:effectRef xmlns:a="http://schemas.openxmlformats.org/drawingml/2006/main" idx="2">
          <a:schemeClr val="accent5"/>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cdr:txBody>
    </cdr:sp>
  </cdr:relSizeAnchor>
  <cdr:relSizeAnchor xmlns:cdr="http://schemas.openxmlformats.org/drawingml/2006/chartDrawing">
    <cdr:from>
      <cdr:x>0.80821</cdr:x>
      <cdr:y>0.36709</cdr:y>
    </cdr:from>
    <cdr:to>
      <cdr:x>1</cdr:x>
      <cdr:y>0.64557</cdr:y>
    </cdr:to>
    <cdr:sp macro="" textlink="">
      <cdr:nvSpPr>
        <cdr:cNvPr id="15" name="TextBox 14"/>
        <cdr:cNvSpPr txBox="1"/>
      </cdr:nvSpPr>
      <cdr:spPr>
        <a:xfrm xmlns:a="http://schemas.openxmlformats.org/drawingml/2006/main">
          <a:off x="7128792" y="2088232"/>
          <a:ext cx="1691680" cy="158417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ru-RU" sz="1400" dirty="0" smtClean="0">
              <a:latin typeface="Times New Roman" pitchFamily="18" charset="0"/>
              <a:cs typeface="Times New Roman" pitchFamily="18" charset="0"/>
            </a:rPr>
            <a:t>*первоначальный    </a:t>
          </a:r>
        </a:p>
        <a:p xmlns:a="http://schemas.openxmlformats.org/drawingml/2006/main">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 бюджет</a:t>
          </a:r>
        </a:p>
        <a:p xmlns:a="http://schemas.openxmlformats.org/drawingml/2006/main">
          <a:r>
            <a:rPr lang="ru-RU" sz="1400" dirty="0" smtClean="0">
              <a:latin typeface="Times New Roman" pitchFamily="18" charset="0"/>
              <a:cs typeface="Times New Roman" pitchFamily="18" charset="0"/>
            </a:rPr>
            <a:t> ** - бюджет с   </a:t>
          </a:r>
        </a:p>
        <a:p xmlns:a="http://schemas.openxmlformats.org/drawingml/2006/main">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 учетом вносимых </a:t>
          </a:r>
        </a:p>
        <a:p xmlns:a="http://schemas.openxmlformats.org/drawingml/2006/main">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 изменений</a:t>
          </a:r>
        </a:p>
        <a:p xmlns:a="http://schemas.openxmlformats.org/drawingml/2006/main">
          <a:pPr>
            <a:buFont typeface="Arial" charset="0"/>
            <a:buChar char="•"/>
          </a:pPr>
          <a:endParaRPr lang="ru-RU" sz="1100" dirty="0"/>
        </a:p>
      </cdr:txBody>
    </cdr:sp>
  </cdr:relSizeAnchor>
  <cdr:relSizeAnchor xmlns:cdr="http://schemas.openxmlformats.org/drawingml/2006/chartDrawing">
    <cdr:from>
      <cdr:x>0.20409</cdr:x>
      <cdr:y>0.01266</cdr:y>
    </cdr:from>
    <cdr:to>
      <cdr:x>0.36385</cdr:x>
      <cdr:y>0.17357</cdr:y>
    </cdr:to>
    <cdr:pic>
      <cdr:nvPicPr>
        <cdr:cNvPr id="16" name="Рисунок 15" descr="внесены изменения.jpg"/>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800200" y="72008"/>
          <a:ext cx="1409097" cy="915367"/>
        </a:xfrm>
        <a:prstGeom xmlns:a="http://schemas.openxmlformats.org/drawingml/2006/main" prst="roundRect">
          <a:avLst>
            <a:gd name="adj" fmla="val 8594"/>
          </a:avLst>
        </a:prstGeom>
        <a:solidFill xmlns:a="http://schemas.openxmlformats.org/drawingml/2006/main">
          <a:srgbClr val="FFFFFF">
            <a:shade val="85000"/>
          </a:srgbClr>
        </a:solidFill>
        <a:ln xmlns:a="http://schemas.openxmlformats.org/drawingml/2006/main">
          <a:noFill/>
        </a:ln>
        <a:effectLst xmlns:a="http://schemas.openxmlformats.org/drawingml/2006/main">
          <a:reflection blurRad="12700" stA="38000" endPos="28000" dist="5000" dir="5400000" sy="-100000" algn="bl" rotWithShape="0"/>
        </a:effectLst>
      </cdr:spPr>
    </cdr:pic>
  </cdr:relSizeAnchor>
</c:userShapes>
</file>

<file path=ppt/drawings/drawing9.xml><?xml version="1.0" encoding="utf-8"?>
<c:userShapes xmlns:c="http://schemas.openxmlformats.org/drawingml/2006/chart">
  <cdr:relSizeAnchor xmlns:cdr="http://schemas.openxmlformats.org/drawingml/2006/chartDrawing">
    <cdr:from>
      <cdr:x>0.28125</cdr:x>
      <cdr:y>0.14474</cdr:y>
    </cdr:from>
    <cdr:to>
      <cdr:x>0.39236</cdr:x>
      <cdr:y>0.31182</cdr:y>
    </cdr:to>
    <cdr:sp macro="" textlink="">
      <cdr:nvSpPr>
        <cdr:cNvPr id="2" name="TextBox 1"/>
        <cdr:cNvSpPr txBox="1"/>
      </cdr:nvSpPr>
      <cdr:spPr>
        <a:xfrm xmlns:a="http://schemas.openxmlformats.org/drawingml/2006/main">
          <a:off x="2314600" y="79208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dirty="0"/>
        </a:p>
      </cdr:txBody>
    </cdr:sp>
  </cdr:relSizeAnchor>
  <cdr:relSizeAnchor xmlns:cdr="http://schemas.openxmlformats.org/drawingml/2006/chartDrawing">
    <cdr:from>
      <cdr:x>0.28658</cdr:x>
      <cdr:y>0.13158</cdr:y>
    </cdr:from>
    <cdr:to>
      <cdr:x>0.37486</cdr:x>
      <cdr:y>0.18987</cdr:y>
    </cdr:to>
    <cdr:sp macro="" textlink="">
      <cdr:nvSpPr>
        <cdr:cNvPr id="3" name="TextBox 2"/>
        <cdr:cNvSpPr txBox="1"/>
      </cdr:nvSpPr>
      <cdr:spPr>
        <a:xfrm xmlns:a="http://schemas.openxmlformats.org/drawingml/2006/main">
          <a:off x="2458615" y="748510"/>
          <a:ext cx="757419" cy="33161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200" b="1" dirty="0">
            <a:solidFill>
              <a:schemeClr val="accent1">
                <a:lumMod val="50000"/>
              </a:schemeClr>
            </a:solidFill>
            <a:latin typeface="Book Antiqua" pitchFamily="18" charset="0"/>
          </a:endParaRPr>
        </a:p>
      </cdr:txBody>
    </cdr:sp>
  </cdr:relSizeAnchor>
  <cdr:relSizeAnchor xmlns:cdr="http://schemas.openxmlformats.org/drawingml/2006/chartDrawing">
    <cdr:from>
      <cdr:x>0.64754</cdr:x>
      <cdr:y>0.29114</cdr:y>
    </cdr:from>
    <cdr:to>
      <cdr:x>0.71311</cdr:x>
      <cdr:y>0.32911</cdr:y>
    </cdr:to>
    <cdr:sp macro="" textlink="">
      <cdr:nvSpPr>
        <cdr:cNvPr id="5" name="TextBox 4"/>
        <cdr:cNvSpPr txBox="1"/>
      </cdr:nvSpPr>
      <cdr:spPr>
        <a:xfrm xmlns:a="http://schemas.openxmlformats.org/drawingml/2006/main">
          <a:off x="5688632" y="1656184"/>
          <a:ext cx="576064" cy="216024"/>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ru-RU" sz="1200" b="1" dirty="0">
            <a:latin typeface="Book Antiqua" pitchFamily="18" charset="0"/>
          </a:endParaRPr>
        </a:p>
      </cdr:txBody>
    </cdr:sp>
  </cdr:relSizeAnchor>
  <cdr:relSizeAnchor xmlns:cdr="http://schemas.openxmlformats.org/drawingml/2006/chartDrawing">
    <cdr:from>
      <cdr:x>0.06557</cdr:x>
      <cdr:y>0.8481</cdr:y>
    </cdr:from>
    <cdr:to>
      <cdr:x>0.92623</cdr:x>
      <cdr:y>0.94937</cdr:y>
    </cdr:to>
    <cdr:pic>
      <cdr:nvPicPr>
        <cdr:cNvPr id="7" name="chart"/>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576064" y="4824536"/>
          <a:ext cx="7560840" cy="576064"/>
        </a:xfrm>
        <a:prstGeom xmlns:a="http://schemas.openxmlformats.org/drawingml/2006/main" prst="rect">
          <a:avLst/>
        </a:prstGeom>
      </cdr:spPr>
    </cdr:pic>
  </cdr:relSizeAnchor>
  <cdr:relSizeAnchor xmlns:cdr="http://schemas.openxmlformats.org/drawingml/2006/chartDrawing">
    <cdr:from>
      <cdr:x>0.03279</cdr:x>
      <cdr:y>0.03797</cdr:y>
    </cdr:from>
    <cdr:to>
      <cdr:x>0.95902</cdr:x>
      <cdr:y>0.16456</cdr:y>
    </cdr:to>
    <cdr:sp macro="" textlink="">
      <cdr:nvSpPr>
        <cdr:cNvPr id="9" name="Прямоугольник с двумя скругленными противолежащими углами 8"/>
        <cdr:cNvSpPr/>
      </cdr:nvSpPr>
      <cdr:spPr>
        <a:xfrm xmlns:a="http://schemas.openxmlformats.org/drawingml/2006/main">
          <a:off x="288032" y="216024"/>
          <a:ext cx="8136904" cy="720080"/>
        </a:xfrm>
        <a:prstGeom xmlns:a="http://schemas.openxmlformats.org/drawingml/2006/main" prst="round2Diag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8100000" scaled="1"/>
          <a:tileRect/>
        </a:gradFill>
        <a:ln xmlns:a="http://schemas.openxmlformats.org/drawingml/2006/main" w="1270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just"/>
          <a:r>
            <a:rPr lang="ru-RU" sz="1600" b="1" baseline="0" dirty="0" smtClean="0">
              <a:solidFill>
                <a:schemeClr val="lt1"/>
              </a:solidFill>
              <a:latin typeface="Book Antiqua" pitchFamily="18" charset="0"/>
            </a:rPr>
            <a:t>Расходы бюджета - выплачиваемые из бюджета денежные средства, за исключением средств, являющихся источниками финансирования дефицита бюджета. </a:t>
          </a:r>
          <a:endParaRPr lang="ru-RU" sz="1600" dirty="0">
            <a:latin typeface="Book Antiqua" pitchFamily="18" charset="0"/>
          </a:endParaRPr>
        </a:p>
      </cdr:txBody>
    </cdr:sp>
  </cdr:relSizeAnchor>
  <cdr:relSizeAnchor xmlns:cdr="http://schemas.openxmlformats.org/drawingml/2006/chartDrawing">
    <cdr:from>
      <cdr:x>0.34146</cdr:x>
      <cdr:y>0.20253</cdr:y>
    </cdr:from>
    <cdr:to>
      <cdr:x>0.6748</cdr:x>
      <cdr:y>0.41772</cdr:y>
    </cdr:to>
    <cdr:sp macro="" textlink="">
      <cdr:nvSpPr>
        <cdr:cNvPr id="11" name="Блок-схема: несколько документов 10"/>
        <cdr:cNvSpPr/>
      </cdr:nvSpPr>
      <cdr:spPr>
        <a:xfrm xmlns:a="http://schemas.openxmlformats.org/drawingml/2006/main">
          <a:off x="3024336" y="1152128"/>
          <a:ext cx="2952328" cy="1224136"/>
        </a:xfrm>
        <a:prstGeom xmlns:a="http://schemas.openxmlformats.org/drawingml/2006/main" prst="flowChartMultidocumen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2000" dirty="0" smtClean="0">
              <a:latin typeface="Book Antiqua" pitchFamily="18" charset="0"/>
            </a:rPr>
            <a:t>РАСХОДЫ делятся: </a:t>
          </a:r>
          <a:endParaRPr lang="ru-RU" sz="2000" dirty="0">
            <a:latin typeface="Book Antiqua" pitchFamily="18" charset="0"/>
          </a:endParaRPr>
        </a:p>
      </cdr:txBody>
    </cdr:sp>
  </cdr:relSizeAnchor>
  <cdr:relSizeAnchor xmlns:cdr="http://schemas.openxmlformats.org/drawingml/2006/chartDrawing">
    <cdr:from>
      <cdr:x>0.00813</cdr:x>
      <cdr:y>0.60759</cdr:y>
    </cdr:from>
    <cdr:to>
      <cdr:x>0.21305</cdr:x>
      <cdr:y>0.78481</cdr:y>
    </cdr:to>
    <cdr:sp macro="" textlink="">
      <cdr:nvSpPr>
        <cdr:cNvPr id="12" name="Прямоугольник с двумя вырезанными соседними углами 11"/>
        <cdr:cNvSpPr/>
      </cdr:nvSpPr>
      <cdr:spPr>
        <a:xfrm xmlns:a="http://schemas.openxmlformats.org/drawingml/2006/main">
          <a:off x="72008" y="3456384"/>
          <a:ext cx="1814956"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pPr algn="ctr"/>
          <a:r>
            <a:rPr lang="ru-RU" sz="1400" dirty="0" smtClean="0">
              <a:latin typeface="Book Antiqua" pitchFamily="18" charset="0"/>
            </a:rPr>
            <a:t>По типам расходных обязательств</a:t>
          </a:r>
          <a:endParaRPr lang="ru-RU" sz="1400" dirty="0">
            <a:latin typeface="Book Antiqua" pitchFamily="18" charset="0"/>
          </a:endParaRPr>
        </a:p>
      </cdr:txBody>
    </cdr:sp>
  </cdr:relSizeAnchor>
  <cdr:relSizeAnchor xmlns:cdr="http://schemas.openxmlformats.org/drawingml/2006/chartDrawing">
    <cdr:from>
      <cdr:x>0.26829</cdr:x>
      <cdr:y>0.60759</cdr:y>
    </cdr:from>
    <cdr:to>
      <cdr:x>0.47321</cdr:x>
      <cdr:y>0.78481</cdr:y>
    </cdr:to>
    <cdr:sp macro="" textlink="">
      <cdr:nvSpPr>
        <cdr:cNvPr id="14" name="Прямоугольник с двумя вырезанными соседними углами 13"/>
        <cdr:cNvSpPr/>
      </cdr:nvSpPr>
      <cdr:spPr>
        <a:xfrm xmlns:a="http://schemas.openxmlformats.org/drawingml/2006/main">
          <a:off x="2376264" y="3456384"/>
          <a:ext cx="1814956"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dirty="0" smtClean="0">
              <a:latin typeface="Book Antiqua" pitchFamily="18" charset="0"/>
            </a:rPr>
            <a:t>По муниципальным программам</a:t>
          </a:r>
          <a:endParaRPr lang="ru-RU" sz="1400" dirty="0">
            <a:latin typeface="Book Antiqua" pitchFamily="18" charset="0"/>
          </a:endParaRPr>
        </a:p>
      </cdr:txBody>
    </cdr:sp>
  </cdr:relSizeAnchor>
  <cdr:relSizeAnchor xmlns:cdr="http://schemas.openxmlformats.org/drawingml/2006/chartDrawing">
    <cdr:from>
      <cdr:x>0.53659</cdr:x>
      <cdr:y>0.60759</cdr:y>
    </cdr:from>
    <cdr:to>
      <cdr:x>0.7497</cdr:x>
      <cdr:y>0.78481</cdr:y>
    </cdr:to>
    <cdr:sp macro="" textlink="">
      <cdr:nvSpPr>
        <cdr:cNvPr id="15" name="Прямоугольник с двумя вырезанными соседними углами 14"/>
        <cdr:cNvSpPr/>
      </cdr:nvSpPr>
      <cdr:spPr>
        <a:xfrm xmlns:a="http://schemas.openxmlformats.org/drawingml/2006/main">
          <a:off x="4752528" y="3456384"/>
          <a:ext cx="1887554"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r>
            <a:rPr lang="ru-RU" sz="1400" dirty="0" smtClean="0">
              <a:latin typeface="Book Antiqua" pitchFamily="18" charset="0"/>
            </a:rPr>
            <a:t>По функциям муниципального образования</a:t>
          </a:r>
          <a:endParaRPr lang="ru-RU" sz="1400" dirty="0">
            <a:latin typeface="Book Antiqua" pitchFamily="18" charset="0"/>
          </a:endParaRPr>
        </a:p>
      </cdr:txBody>
    </cdr:sp>
  </cdr:relSizeAnchor>
  <cdr:relSizeAnchor xmlns:cdr="http://schemas.openxmlformats.org/drawingml/2006/chartDrawing">
    <cdr:from>
      <cdr:x>0.80488</cdr:x>
      <cdr:y>0.60759</cdr:y>
    </cdr:from>
    <cdr:to>
      <cdr:x>0.9918</cdr:x>
      <cdr:y>0.78481</cdr:y>
    </cdr:to>
    <cdr:sp macro="" textlink="">
      <cdr:nvSpPr>
        <cdr:cNvPr id="16" name="Прямоугольник с двумя вырезанными соседними углами 15"/>
        <cdr:cNvSpPr/>
      </cdr:nvSpPr>
      <cdr:spPr>
        <a:xfrm xmlns:a="http://schemas.openxmlformats.org/drawingml/2006/main">
          <a:off x="7128792" y="3456384"/>
          <a:ext cx="1655594" cy="1008112"/>
        </a:xfrm>
        <a:prstGeom xmlns:a="http://schemas.openxmlformats.org/drawingml/2006/main" prst="snip2SameRect">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pPr algn="ctr"/>
          <a:endParaRPr lang="ru-RU" sz="1400" dirty="0" smtClean="0">
            <a:latin typeface="Book Antiqua" pitchFamily="18" charset="0"/>
          </a:endParaRPr>
        </a:p>
        <a:p xmlns:a="http://schemas.openxmlformats.org/drawingml/2006/main">
          <a:pPr algn="ctr"/>
          <a:r>
            <a:rPr lang="ru-RU" sz="1400" dirty="0" smtClean="0">
              <a:latin typeface="Book Antiqua" pitchFamily="18" charset="0"/>
            </a:rPr>
            <a:t>По ведомствам</a:t>
          </a:r>
          <a:endParaRPr lang="ru-RU" sz="1400" dirty="0">
            <a:latin typeface="Book Antiqua" pitchFamily="18" charset="0"/>
          </a:endParaRPr>
        </a:p>
      </cdr:txBody>
    </cdr:sp>
  </cdr:relSizeAnchor>
  <cdr:relSizeAnchor xmlns:cdr="http://schemas.openxmlformats.org/drawingml/2006/chartDrawing">
    <cdr:from>
      <cdr:x>0.21047</cdr:x>
      <cdr:y>0.3899</cdr:y>
    </cdr:from>
    <cdr:to>
      <cdr:x>0.2496</cdr:x>
      <cdr:y>0.55446</cdr:y>
    </cdr:to>
    <cdr:sp macro="" textlink="">
      <cdr:nvSpPr>
        <cdr:cNvPr id="17" name="Стрелка вниз 16"/>
        <cdr:cNvSpPr/>
      </cdr:nvSpPr>
      <cdr:spPr>
        <a:xfrm xmlns:a="http://schemas.openxmlformats.org/drawingml/2006/main" rot="2695267">
          <a:off x="1864090" y="2217997"/>
          <a:ext cx="346627" cy="936104"/>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8900000" scaled="1"/>
          <a:tileRect/>
        </a:gradFill>
        <a:ln xmlns:a="http://schemas.openxmlformats.org/drawingml/2006/main" w="19050">
          <a:solidFill>
            <a:srgbClr val="F8F8F8"/>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ru-RU" dirty="0"/>
        </a:p>
      </cdr:txBody>
    </cdr:sp>
  </cdr:relSizeAnchor>
  <cdr:relSizeAnchor xmlns:cdr="http://schemas.openxmlformats.org/drawingml/2006/chartDrawing">
    <cdr:from>
      <cdr:x>0.61789</cdr:x>
      <cdr:y>0.43038</cdr:y>
    </cdr:from>
    <cdr:to>
      <cdr:x>0.66667</cdr:x>
      <cdr:y>0.60237</cdr:y>
    </cdr:to>
    <cdr:sp macro="" textlink="">
      <cdr:nvSpPr>
        <cdr:cNvPr id="18" name="Стрелка вниз 17"/>
        <cdr:cNvSpPr/>
      </cdr:nvSpPr>
      <cdr:spPr>
        <a:xfrm xmlns:a="http://schemas.openxmlformats.org/drawingml/2006/main">
          <a:off x="5472608" y="2448272"/>
          <a:ext cx="432048" cy="978408"/>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dirty="0"/>
        </a:p>
      </cdr:txBody>
    </cdr:sp>
  </cdr:relSizeAnchor>
  <cdr:relSizeAnchor xmlns:cdr="http://schemas.openxmlformats.org/drawingml/2006/chartDrawing">
    <cdr:from>
      <cdr:x>0.77959</cdr:x>
      <cdr:y>0.40717</cdr:y>
    </cdr:from>
    <cdr:to>
      <cdr:x>0.8185</cdr:x>
      <cdr:y>0.57172</cdr:y>
    </cdr:to>
    <cdr:sp macro="" textlink="">
      <cdr:nvSpPr>
        <cdr:cNvPr id="21" name="Стрелка вниз 20"/>
        <cdr:cNvSpPr/>
      </cdr:nvSpPr>
      <cdr:spPr>
        <a:xfrm xmlns:a="http://schemas.openxmlformats.org/drawingml/2006/main" rot="18906696">
          <a:off x="6904826" y="2316225"/>
          <a:ext cx="344594" cy="936104"/>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35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dirty="0"/>
        </a:p>
      </cdr:txBody>
    </cdr:sp>
  </cdr:relSizeAnchor>
  <cdr:relSizeAnchor xmlns:cdr="http://schemas.openxmlformats.org/drawingml/2006/chartDrawing">
    <cdr:from>
      <cdr:x>0.35772</cdr:x>
      <cdr:y>0.43038</cdr:y>
    </cdr:from>
    <cdr:to>
      <cdr:x>0.40431</cdr:x>
      <cdr:y>0.60237</cdr:y>
    </cdr:to>
    <cdr:sp macro="" textlink="">
      <cdr:nvSpPr>
        <cdr:cNvPr id="22" name="Стрелка вниз 21"/>
        <cdr:cNvSpPr/>
      </cdr:nvSpPr>
      <cdr:spPr>
        <a:xfrm xmlns:a="http://schemas.openxmlformats.org/drawingml/2006/main">
          <a:off x="3168352" y="2448272"/>
          <a:ext cx="412624" cy="978408"/>
        </a:xfrm>
        <a:prstGeom xmlns:a="http://schemas.openxmlformats.org/drawingml/2006/main" prst="downArrow">
          <a:avLst/>
        </a:prstGeom>
        <a:gradFill xmlns:a="http://schemas.openxmlformats.org/drawingml/2006/main" flip="none" rotWithShape="1">
          <a:gsLst>
            <a:gs pos="0">
              <a:srgbClr val="0066FF">
                <a:shade val="30000"/>
                <a:satMod val="115000"/>
              </a:srgbClr>
            </a:gs>
            <a:gs pos="50000">
              <a:srgbClr val="0066FF">
                <a:shade val="67500"/>
                <a:satMod val="115000"/>
              </a:srgbClr>
            </a:gs>
            <a:gs pos="100000">
              <a:srgbClr val="0066FF">
                <a:shade val="100000"/>
                <a:satMod val="115000"/>
              </a:srgbClr>
            </a:gs>
          </a:gsLst>
          <a:lin ang="16200000" scaled="1"/>
          <a:tileRect/>
        </a:gradFill>
        <a:ln xmlns:a="http://schemas.openxmlformats.org/drawingml/2006/main" w="19050" cap="flat" cmpd="sng" algn="ctr">
          <a:solidFill>
            <a:srgbClr val="F8F8F8"/>
          </a:solidFill>
          <a:prstDash val="solid"/>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ysClr val="window" lastClr="FFFFFF"/>
              </a:solidFill>
              <a:latin typeface="Trebuchet MS"/>
            </a:defRPr>
          </a:lvl1pPr>
          <a:lvl2pPr marL="457200" indent="0">
            <a:defRPr sz="1100">
              <a:solidFill>
                <a:sysClr val="window" lastClr="FFFFFF"/>
              </a:solidFill>
              <a:latin typeface="Trebuchet MS"/>
            </a:defRPr>
          </a:lvl2pPr>
          <a:lvl3pPr marL="914400" indent="0">
            <a:defRPr sz="1100">
              <a:solidFill>
                <a:sysClr val="window" lastClr="FFFFFF"/>
              </a:solidFill>
              <a:latin typeface="Trebuchet MS"/>
            </a:defRPr>
          </a:lvl3pPr>
          <a:lvl4pPr marL="1371600" indent="0">
            <a:defRPr sz="1100">
              <a:solidFill>
                <a:sysClr val="window" lastClr="FFFFFF"/>
              </a:solidFill>
              <a:latin typeface="Trebuchet MS"/>
            </a:defRPr>
          </a:lvl4pPr>
          <a:lvl5pPr marL="1828800" indent="0">
            <a:defRPr sz="1100">
              <a:solidFill>
                <a:sysClr val="window" lastClr="FFFFFF"/>
              </a:solidFill>
              <a:latin typeface="Trebuchet MS"/>
            </a:defRPr>
          </a:lvl5pPr>
          <a:lvl6pPr marL="2286000" indent="0">
            <a:defRPr sz="1100">
              <a:solidFill>
                <a:sysClr val="window" lastClr="FFFFFF"/>
              </a:solidFill>
              <a:latin typeface="Trebuchet MS"/>
            </a:defRPr>
          </a:lvl6pPr>
          <a:lvl7pPr marL="2743200" indent="0">
            <a:defRPr sz="1100">
              <a:solidFill>
                <a:sysClr val="window" lastClr="FFFFFF"/>
              </a:solidFill>
              <a:latin typeface="Trebuchet MS"/>
            </a:defRPr>
          </a:lvl7pPr>
          <a:lvl8pPr marL="3200400" indent="0">
            <a:defRPr sz="1100">
              <a:solidFill>
                <a:sysClr val="window" lastClr="FFFFFF"/>
              </a:solidFill>
              <a:latin typeface="Trebuchet MS"/>
            </a:defRPr>
          </a:lvl8pPr>
          <a:lvl9pPr marL="3657600" indent="0">
            <a:defRPr sz="1100">
              <a:solidFill>
                <a:sysClr val="window" lastClr="FFFFFF"/>
              </a:solidFill>
              <a:latin typeface="Trebuchet MS"/>
            </a:defRPr>
          </a:lvl9pPr>
        </a:lstStyle>
        <a:p xmlns:a="http://schemas.openxmlformats.org/drawingml/2006/main">
          <a:endParaRPr lang="ru-RU"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0CB21B5-C924-40A2-A57E-F66EC19A3B25}" type="datetimeFigureOut">
              <a:rPr lang="ru-RU" smtClean="0"/>
              <a:pPr/>
              <a:t>29.11.2018</a:t>
            </a:fld>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7FB39CE-4A9A-4777-9E9E-B0D9D21446B9}" type="slidenum">
              <a:rPr lang="ru-RU" smtClean="0"/>
              <a:pPr/>
              <a:t>‹#›</a:t>
            </a:fld>
            <a:endParaRPr lang="ru-RU" dirty="0"/>
          </a:p>
        </p:txBody>
      </p:sp>
    </p:spTree>
    <p:extLst>
      <p:ext uri="{BB962C8B-B14F-4D97-AF65-F5344CB8AC3E}">
        <p14:creationId xmlns:p14="http://schemas.microsoft.com/office/powerpoint/2010/main" xmlns="" val="38363130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C69DA2-D43E-400D-A506-40BADF97C049}" type="datetimeFigureOut">
              <a:rPr lang="ru-RU" smtClean="0"/>
              <a:pPr/>
              <a:t>29.11.2018</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31B901-6E5E-4A93-850B-994ED604A13D}" type="slidenum">
              <a:rPr lang="ru-RU" smtClean="0"/>
              <a:pPr/>
              <a:t>‹#›</a:t>
            </a:fld>
            <a:endParaRPr lang="ru-RU" dirty="0"/>
          </a:p>
        </p:txBody>
      </p:sp>
    </p:spTree>
    <p:extLst>
      <p:ext uri="{BB962C8B-B14F-4D97-AF65-F5344CB8AC3E}">
        <p14:creationId xmlns:p14="http://schemas.microsoft.com/office/powerpoint/2010/main" xmlns="" val="3334770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a:t>
            </a:fld>
            <a:endParaRPr lang="ru-R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18</a:t>
            </a:fld>
            <a:endParaRPr lang="ru-R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19</a:t>
            </a:fld>
            <a:endParaRPr lang="ru-R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5031B901-6E5E-4A93-850B-994ED604A13D}" type="slidenum">
              <a:rPr lang="ru-RU" smtClean="0"/>
              <a:pPr/>
              <a:t>20</a:t>
            </a:fld>
            <a:endParaRPr lang="ru-RU"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23</a:t>
            </a:fld>
            <a:endParaRPr lang="ru-RU"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24</a:t>
            </a:fld>
            <a:endParaRPr lang="ru-RU"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25</a:t>
            </a:fld>
            <a:endParaRPr lang="ru-RU"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26</a:t>
            </a:fld>
            <a:endParaRPr lang="ru-RU"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27</a:t>
            </a:fld>
            <a:endParaRPr lang="ru-RU"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28</a:t>
            </a:fld>
            <a:endParaRPr lang="ru-RU"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29</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4</a:t>
            </a:fld>
            <a:endParaRPr lang="ru-RU"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30</a:t>
            </a:fld>
            <a:endParaRPr lang="ru-RU"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31</a:t>
            </a:fld>
            <a:endParaRPr lang="ru-RU"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33</a:t>
            </a:fld>
            <a:endParaRPr lang="ru-RU"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37</a:t>
            </a:fld>
            <a:endParaRPr lang="ru-RU"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42</a:t>
            </a:fld>
            <a:endParaRPr lang="ru-RU"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46C5693F-A147-466F-916F-9DE85AD9CB92}" type="slidenum">
              <a:rPr lang="ru-RU" smtClean="0"/>
              <a:pPr/>
              <a:t>43</a:t>
            </a:fld>
            <a:endParaRPr lang="ru-RU"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44</a:t>
            </a:fld>
            <a:endParaRPr lang="ru-RU"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60</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5</a:t>
            </a:fld>
            <a:endParaRPr lang="ru-R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6</a:t>
            </a:fld>
            <a:endParaRPr lang="ru-R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7</a:t>
            </a:fld>
            <a:endParaRPr lang="ru-R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8</a:t>
            </a:fld>
            <a:endParaRPr lang="ru-RU"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9</a:t>
            </a:fld>
            <a:endParaRPr lang="ru-R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12</a:t>
            </a:fld>
            <a:endParaRPr lang="ru-R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5031B901-6E5E-4A93-850B-994ED604A13D}" type="slidenum">
              <a:rPr lang="ru-RU" smtClean="0"/>
              <a:pPr/>
              <a:t>15</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85808DD-446E-49AF-859F-3FA122EE95B6}" type="datetime1">
              <a:rPr lang="ru-RU" smtClean="0"/>
              <a:pPr/>
              <a:t>29.11.2018</a:t>
            </a:fld>
            <a:endParaRPr lang="ru-RU" dirty="0"/>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dirty="0"/>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9B0651-EE4F-4900-A07F-96A6BFA9D0F0}"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AA70274-2F27-414D-A29A-686EBEEDDD42}" type="datetime1">
              <a:rPr lang="ru-RU" smtClean="0"/>
              <a:pPr/>
              <a:t>29.11.2018</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E8EF2EDD-5D9D-4452-9B98-2E6BD4CD8B0C}" type="datetime1">
              <a:rPr lang="ru-RU" smtClean="0"/>
              <a:pPr/>
              <a:t>29.11.2018</a:t>
            </a:fld>
            <a:endParaRPr lang="ru-RU" dirty="0"/>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dirty="0"/>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9B0651-EE4F-4900-A07F-96A6BFA9D0F0}" type="slidenum">
              <a:rPr lang="ru-RU" smtClean="0"/>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AndTwoObj">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fld id="{29DCD3D4-1F7A-4B3B-8432-1AE232CF6350}" type="datetime1">
              <a:rPr lang="ru-RU" smtClean="0"/>
              <a:pPr>
                <a:defRPr/>
              </a:pPr>
              <a:t>29.11.2018</a:t>
            </a:fld>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FE54F732-9674-41E2-9D19-FC40430A42D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C5EC54F-FAF1-40A6-ACC1-53884847F639}" type="datetime1">
              <a:rPr lang="ru-RU" smtClean="0"/>
              <a:pPr/>
              <a:t>29.11.2018</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818B38F4-9C11-4286-852E-C9C2C873A6A8}" type="datetime1">
              <a:rPr lang="ru-RU" smtClean="0"/>
              <a:pPr/>
              <a:t>29.11.2018</a:t>
            </a:fld>
            <a:endParaRPr lang="ru-RU" dirty="0"/>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dirty="0"/>
          </a:p>
        </p:txBody>
      </p:sp>
      <p:sp>
        <p:nvSpPr>
          <p:cNvPr id="6" name="Номер слайда 5"/>
          <p:cNvSpPr>
            <a:spLocks noGrp="1"/>
          </p:cNvSpPr>
          <p:nvPr>
            <p:ph type="sldNum" sz="quarter" idx="12"/>
          </p:nvPr>
        </p:nvSpPr>
        <p:spPr>
          <a:xfrm>
            <a:off x="6733952" y="6555112"/>
            <a:ext cx="588336" cy="228600"/>
          </a:xfrm>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9660B9BE-4CC3-4E1E-9444-334EAA8EB673}" type="datetime1">
              <a:rPr lang="ru-RU" smtClean="0"/>
              <a:pPr/>
              <a:t>29.11.2018</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6674F27D-0E81-4F7E-8CF7-55465E945577}" type="datetime1">
              <a:rPr lang="ru-RU" smtClean="0"/>
              <a:pPr/>
              <a:t>29.11.2018</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ECFFB90A-F5B6-44C9-9917-985DCEDE1F2A}" type="datetime1">
              <a:rPr lang="ru-RU" smtClean="0"/>
              <a:pPr/>
              <a:t>29.11.2018</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29EAFD02-DB68-4768-A0B0-7C8F267D4F19}" type="datetime1">
              <a:rPr lang="ru-RU" smtClean="0"/>
              <a:pPr/>
              <a:t>29.11.2018</a:t>
            </a:fld>
            <a:endParaRPr lang="ru-RU" dirty="0"/>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dirty="0"/>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A75798AC-C731-4BC2-83A3-87D14A39A066}" type="datetime1">
              <a:rPr lang="ru-RU" smtClean="0"/>
              <a:pPr/>
              <a:t>29.11.2018</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19B2F64D-ABDE-472A-A482-F3CA9D75E8E8}" type="datetime1">
              <a:rPr lang="ru-RU" smtClean="0"/>
              <a:pPr/>
              <a:t>29.11.2018</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0FFFF"/>
            </a:gs>
            <a:gs pos="100000">
              <a:schemeClr val="bg2">
                <a:shade val="35000"/>
                <a:satMod val="155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4"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409BE99D-298C-4C26-B116-7DF79A6FE22B}" type="datetime1">
              <a:rPr lang="ru-RU" smtClean="0"/>
              <a:pPr/>
              <a:t>29.11.2018</a:t>
            </a:fld>
            <a:endParaRPr lang="ru-RU" dirty="0"/>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dirty="0"/>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9B0651-EE4F-4900-A07F-96A6BFA9D0F0}"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Lst>
  <p:hf hdr="0" ftr="0" dt="0"/>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diagramData" Target="../diagrams/data5.xml"/><Relationship Id="rId13" Type="http://schemas.openxmlformats.org/officeDocument/2006/relationships/diagramData" Target="../diagrams/data6.xml"/><Relationship Id="rId18" Type="http://schemas.openxmlformats.org/officeDocument/2006/relationships/diagramData" Target="../diagrams/data7.xml"/><Relationship Id="rId3" Type="http://schemas.openxmlformats.org/officeDocument/2006/relationships/diagramData" Target="../diagrams/data4.xml"/><Relationship Id="rId21" Type="http://schemas.openxmlformats.org/officeDocument/2006/relationships/diagramColors" Target="../diagrams/colors7.xml"/><Relationship Id="rId7" Type="http://schemas.microsoft.com/office/2007/relationships/diagramDrawing" Target="../diagrams/drawing4.xml"/><Relationship Id="rId12" Type="http://schemas.microsoft.com/office/2007/relationships/diagramDrawing" Target="../diagrams/drawing5.xml"/><Relationship Id="rId17" Type="http://schemas.microsoft.com/office/2007/relationships/diagramDrawing" Target="../diagrams/drawing6.xml"/><Relationship Id="rId2" Type="http://schemas.openxmlformats.org/officeDocument/2006/relationships/image" Target="../media/image18.png"/><Relationship Id="rId16" Type="http://schemas.openxmlformats.org/officeDocument/2006/relationships/diagramColors" Target="../diagrams/colors6.xml"/><Relationship Id="rId20" Type="http://schemas.openxmlformats.org/officeDocument/2006/relationships/diagramQuickStyle" Target="../diagrams/quickStyle7.xml"/><Relationship Id="rId1" Type="http://schemas.openxmlformats.org/officeDocument/2006/relationships/slideLayout" Target="../slideLayouts/slideLayout6.xml"/><Relationship Id="rId6" Type="http://schemas.openxmlformats.org/officeDocument/2006/relationships/diagramColors" Target="../diagrams/colors4.xml"/><Relationship Id="rId11" Type="http://schemas.openxmlformats.org/officeDocument/2006/relationships/diagramColors" Target="../diagrams/colors5.xml"/><Relationship Id="rId5" Type="http://schemas.openxmlformats.org/officeDocument/2006/relationships/diagramQuickStyle" Target="../diagrams/quickStyle4.xml"/><Relationship Id="rId15" Type="http://schemas.openxmlformats.org/officeDocument/2006/relationships/diagramQuickStyle" Target="../diagrams/quickStyle6.xml"/><Relationship Id="rId23" Type="http://schemas.openxmlformats.org/officeDocument/2006/relationships/image" Target="../media/image3.png"/><Relationship Id="rId10" Type="http://schemas.openxmlformats.org/officeDocument/2006/relationships/diagramQuickStyle" Target="../diagrams/quickStyle5.xml"/><Relationship Id="rId19" Type="http://schemas.openxmlformats.org/officeDocument/2006/relationships/diagramLayout" Target="../diagrams/layout7.xml"/><Relationship Id="rId4" Type="http://schemas.openxmlformats.org/officeDocument/2006/relationships/diagramLayout" Target="../diagrams/layout4.xml"/><Relationship Id="rId9" Type="http://schemas.openxmlformats.org/officeDocument/2006/relationships/diagramLayout" Target="../diagrams/layout5.xml"/><Relationship Id="rId14" Type="http://schemas.openxmlformats.org/officeDocument/2006/relationships/diagramLayout" Target="../diagrams/layout6.xml"/><Relationship Id="rId22" Type="http://schemas.microsoft.com/office/2007/relationships/diagramDrawing" Target="../diagrams/drawing7.xml"/></Relationships>
</file>

<file path=ppt/slides/_rels/slide11.xml.rels><?xml version="1.0" encoding="UTF-8" standalone="yes"?>
<Relationships xmlns="http://schemas.openxmlformats.org/package/2006/relationships"><Relationship Id="rId8" Type="http://schemas.openxmlformats.org/officeDocument/2006/relationships/diagramData" Target="../diagrams/data9.xml"/><Relationship Id="rId3" Type="http://schemas.openxmlformats.org/officeDocument/2006/relationships/diagramLayout" Target="../diagrams/layout8.xml"/><Relationship Id="rId7" Type="http://schemas.openxmlformats.org/officeDocument/2006/relationships/image" Target="../media/image3.png"/><Relationship Id="rId12" Type="http://schemas.microsoft.com/office/2007/relationships/diagramDrawing" Target="../diagrams/drawing9.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11" Type="http://schemas.openxmlformats.org/officeDocument/2006/relationships/diagramColors" Target="../diagrams/colors9.xml"/><Relationship Id="rId5" Type="http://schemas.openxmlformats.org/officeDocument/2006/relationships/diagramColors" Target="../diagrams/colors8.xml"/><Relationship Id="rId10" Type="http://schemas.openxmlformats.org/officeDocument/2006/relationships/diagramQuickStyle" Target="../diagrams/quickStyle9.xml"/><Relationship Id="rId4" Type="http://schemas.openxmlformats.org/officeDocument/2006/relationships/diagramQuickStyle" Target="../diagrams/quickStyle8.xml"/><Relationship Id="rId9"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2.pn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0.xml"/><Relationship Id="rId7" Type="http://schemas.openxmlformats.org/officeDocument/2006/relationships/image" Target="../media/image25.jpeg"/><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10" Type="http://schemas.openxmlformats.org/officeDocument/2006/relationships/image" Target="../media/image32.jpeg"/><Relationship Id="rId4" Type="http://schemas.openxmlformats.org/officeDocument/2006/relationships/diagramLayout" Target="../diagrams/layout11.xml"/><Relationship Id="rId9" Type="http://schemas.openxmlformats.org/officeDocument/2006/relationships/image" Target="../media/image31.png"/></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12.xml"/><Relationship Id="rId5" Type="http://schemas.openxmlformats.org/officeDocument/2006/relationships/image" Target="../media/image24.jpe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chart" Target="../charts/chart6.xml"/><Relationship Id="rId7"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3.png"/><Relationship Id="rId5" Type="http://schemas.openxmlformats.org/officeDocument/2006/relationships/chart" Target="../charts/chart8.xml"/><Relationship Id="rId4" Type="http://schemas.openxmlformats.org/officeDocument/2006/relationships/chart" Target="../charts/chart7.xml"/></Relationships>
</file>

<file path=ppt/slides/_rels/slide2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0.xml"/></Relationships>
</file>

<file path=ppt/slides/_rels/slide2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chart" Target="../charts/chart15.xml"/></Relationships>
</file>

<file path=ppt/slides/_rels/slide3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12.xml"/><Relationship Id="rId6" Type="http://schemas.openxmlformats.org/officeDocument/2006/relationships/image" Target="../media/image24.jpeg"/><Relationship Id="rId5" Type="http://schemas.openxmlformats.org/officeDocument/2006/relationships/image" Target="../media/image3.png"/><Relationship Id="rId4" Type="http://schemas.openxmlformats.org/officeDocument/2006/relationships/chart" Target="../charts/chart2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chart" Target="../charts/chart23.xml"/><Relationship Id="rId1" Type="http://schemas.openxmlformats.org/officeDocument/2006/relationships/slideLayout" Target="../slideLayouts/slideLayout4.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 Id="rId9" Type="http://schemas.openxmlformats.org/officeDocument/2006/relationships/image" Target="../media/image45.jpeg"/></Relationships>
</file>

<file path=ppt/slides/_rels/slide3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chart" Target="../charts/chart24.xml"/><Relationship Id="rId1" Type="http://schemas.openxmlformats.org/officeDocument/2006/relationships/slideLayout" Target="../slideLayouts/slideLayout4.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 Id="rId9" Type="http://schemas.openxmlformats.org/officeDocument/2006/relationships/image" Target="../media/image46.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chart" Target="../charts/chart25.xml"/><Relationship Id="rId1" Type="http://schemas.openxmlformats.org/officeDocument/2006/relationships/slideLayout" Target="../slideLayouts/slideLayout4.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 Id="rId9" Type="http://schemas.openxmlformats.org/officeDocument/2006/relationships/image" Target="../media/image47.jpeg"/></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10" Type="http://schemas.openxmlformats.org/officeDocument/2006/relationships/image" Target="../media/image56.jpeg"/><Relationship Id="rId4" Type="http://schemas.openxmlformats.org/officeDocument/2006/relationships/image" Target="../media/image50.jpeg"/><Relationship Id="rId9" Type="http://schemas.openxmlformats.org/officeDocument/2006/relationships/image" Target="../media/image55.jpe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4.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chart" Target="../charts/chart28.xml"/><Relationship Id="rId5" Type="http://schemas.openxmlformats.org/officeDocument/2006/relationships/chart" Target="../charts/chart27.xml"/><Relationship Id="rId4" Type="http://schemas.openxmlformats.org/officeDocument/2006/relationships/chart" Target="../charts/chart26.xml"/></Relationships>
</file>

<file path=ppt/slides/_rels/slide4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chart" Target="../charts/chart29.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chart" Target="../charts/chart30.xml"/><Relationship Id="rId1" Type="http://schemas.openxmlformats.org/officeDocument/2006/relationships/slideLayout" Target="../slideLayouts/slideLayout8.xml"/><Relationship Id="rId4" Type="http://schemas.openxmlformats.org/officeDocument/2006/relationships/image" Target="../media/image24.jpeg"/></Relationships>
</file>

<file path=ppt/slides/_rels/slide4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chart" Target="../charts/chart31.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chart" Target="../charts/chart32.xml"/><Relationship Id="rId1" Type="http://schemas.openxmlformats.org/officeDocument/2006/relationships/slideLayout" Target="../slideLayouts/slideLayout8.xml"/><Relationship Id="rId4" Type="http://schemas.openxmlformats.org/officeDocument/2006/relationships/image" Target="../media/image61.jpeg"/></Relationships>
</file>

<file path=ppt/slides/_rels/slide4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chart" Target="../charts/chart3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slide" Target="slide31.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slide" Target="slide20.xml"/><Relationship Id="rId17" Type="http://schemas.openxmlformats.org/officeDocument/2006/relationships/slide" Target="slide43.xml"/><Relationship Id="rId2" Type="http://schemas.openxmlformats.org/officeDocument/2006/relationships/notesSlide" Target="../notesSlides/notesSlide3.xml"/><Relationship Id="rId16" Type="http://schemas.openxmlformats.org/officeDocument/2006/relationships/slide" Target="slide42.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slide" Target="slide7.xml"/><Relationship Id="rId5" Type="http://schemas.openxmlformats.org/officeDocument/2006/relationships/diagramQuickStyle" Target="../diagrams/quickStyle1.xml"/><Relationship Id="rId15" Type="http://schemas.openxmlformats.org/officeDocument/2006/relationships/slide" Target="slide16.xml"/><Relationship Id="rId10" Type="http://schemas.openxmlformats.org/officeDocument/2006/relationships/image" Target="../media/image8.png"/><Relationship Id="rId4" Type="http://schemas.openxmlformats.org/officeDocument/2006/relationships/diagramLayout" Target="../diagrams/layout1.xml"/><Relationship Id="rId9" Type="http://schemas.openxmlformats.org/officeDocument/2006/relationships/slide" Target="slide6.xml"/><Relationship Id="rId14" Type="http://schemas.openxmlformats.org/officeDocument/2006/relationships/slide" Target="slide28.xml"/></Relationships>
</file>

<file path=ppt/slides/_rels/slide5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chart" Target="../charts/chart34.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chart" Target="../charts/chart35.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chart" Target="../charts/chart36.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chart" Target="../charts/chart37.xml"/><Relationship Id="rId1" Type="http://schemas.openxmlformats.org/officeDocument/2006/relationships/slideLayout" Target="../slideLayouts/slideLayout8.xml"/><Relationship Id="rId5" Type="http://schemas.openxmlformats.org/officeDocument/2006/relationships/image" Target="../media/image67.jpeg"/><Relationship Id="rId4" Type="http://schemas.openxmlformats.org/officeDocument/2006/relationships/image" Target="../media/image66.jpeg"/></Relationships>
</file>

<file path=ppt/slides/_rels/slide5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chart" Target="../charts/chart38.xml"/><Relationship Id="rId1" Type="http://schemas.openxmlformats.org/officeDocument/2006/relationships/slideLayout" Target="../slideLayouts/slideLayout8.xml"/><Relationship Id="rId5" Type="http://schemas.openxmlformats.org/officeDocument/2006/relationships/image" Target="../media/image70.jpeg"/><Relationship Id="rId4" Type="http://schemas.openxmlformats.org/officeDocument/2006/relationships/image" Target="../media/image69.png"/></Relationships>
</file>

<file path=ppt/slides/_rels/slide55.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chart" Target="../charts/chart39.xml"/><Relationship Id="rId1" Type="http://schemas.openxmlformats.org/officeDocument/2006/relationships/slideLayout" Target="../slideLayouts/slideLayout8.xml"/><Relationship Id="rId4" Type="http://schemas.openxmlformats.org/officeDocument/2006/relationships/image" Target="../media/image72.jpeg"/></Relationships>
</file>

<file path=ppt/slides/_rels/slide5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chart" Target="../charts/chart40.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image" Target="../media/image74.jpeg"/><Relationship Id="rId1" Type="http://schemas.openxmlformats.org/officeDocument/2006/relationships/slideLayout" Target="../slideLayouts/slideLayout8.xml"/><Relationship Id="rId4" Type="http://schemas.openxmlformats.org/officeDocument/2006/relationships/image" Target="../media/image75.jpeg"/></Relationships>
</file>

<file path=ppt/slides/_rels/slide58.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chart" Target="../charts/chart42.xml"/><Relationship Id="rId1" Type="http://schemas.openxmlformats.org/officeDocument/2006/relationships/slideLayout" Target="../slideLayouts/slideLayout8.xml"/><Relationship Id="rId4" Type="http://schemas.openxmlformats.org/officeDocument/2006/relationships/image" Target="../media/image77.jpeg"/></Relationships>
</file>

<file path=ppt/slides/_rels/slide5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chart" Target="../charts/chart4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smolinvest.com/projects/ooo-igorevskiy-derevoobrabatyvayushchiy-kombinat/"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6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chart" Target="../charts/chart45.xml"/></Relationships>
</file>

<file path=ppt/slides/_rels/slide6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89.jpeg"/></Relationships>
</file>

<file path=ppt/slides/_rels/slide7.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2.gif"/></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Рисунок 4" descr="2017-2.png"/>
          <p:cNvPicPr>
            <a:picLocks noChangeAspect="1"/>
          </p:cNvPicPr>
          <p:nvPr/>
        </p:nvPicPr>
        <p:blipFill>
          <a:blip r:embed="rId3" cstate="print"/>
          <a:stretch>
            <a:fillRect/>
          </a:stretch>
        </p:blipFill>
        <p:spPr>
          <a:xfrm>
            <a:off x="107504" y="116632"/>
            <a:ext cx="2664295" cy="2520280"/>
          </a:xfrm>
          <a:prstGeom prst="rect">
            <a:avLst/>
          </a:prstGeom>
          <a:ln>
            <a:noFill/>
          </a:ln>
          <a:effectLst>
            <a:outerShdw blurRad="215900" dist="152400" dir="5400000" algn="ctr" rotWithShape="0">
              <a:schemeClr val="accent4"/>
            </a:outerShdw>
          </a:effectLst>
          <a:scene3d>
            <a:camera prst="orthographicFront"/>
            <a:lightRig rig="threePt" dir="t"/>
          </a:scene3d>
          <a:sp3d>
            <a:bevelT/>
          </a:sp3d>
        </p:spPr>
      </p:pic>
      <p:sp>
        <p:nvSpPr>
          <p:cNvPr id="13" name="TextBox 12"/>
          <p:cNvSpPr txBox="1"/>
          <p:nvPr/>
        </p:nvSpPr>
        <p:spPr>
          <a:xfrm>
            <a:off x="539552" y="3717032"/>
            <a:ext cx="8208912" cy="3046988"/>
          </a:xfrm>
          <a:prstGeom prst="rect">
            <a:avLst/>
          </a:prstGeom>
          <a:noFill/>
          <a:ln w="28575">
            <a:solidFill>
              <a:schemeClr val="accent1"/>
            </a:solidFill>
          </a:ln>
          <a:effectLst>
            <a:innerShdw blurRad="254000" dist="50800" dir="2700000">
              <a:prstClr val="black">
                <a:alpha val="50000"/>
              </a:prstClr>
            </a:innerShdw>
          </a:effectLst>
          <a:scene3d>
            <a:camera prst="orthographicFront"/>
            <a:lightRig rig="threePt" dir="t"/>
          </a:scene3d>
          <a:sp3d>
            <a:bevelT/>
          </a:sp3d>
        </p:spPr>
        <p:txBody>
          <a:bodyPr wrap="square" rtlCol="0">
            <a:spAutoFit/>
          </a:bodyPr>
          <a:lstStyle/>
          <a:p>
            <a:pPr algn="ctr"/>
            <a:r>
              <a:rPr lang="ru-RU" sz="2400" b="1" dirty="0" smtClean="0">
                <a:solidFill>
                  <a:srgbClr val="0000FF"/>
                </a:solidFill>
                <a:latin typeface="Bookman Old Style" pitchFamily="18" charset="0"/>
              </a:rPr>
              <a:t>на основе изменений к бюджету муниципального образования                    «Холм-Жирковский район» </a:t>
            </a:r>
          </a:p>
          <a:p>
            <a:pPr algn="ctr"/>
            <a:r>
              <a:rPr lang="ru-RU" sz="2400" b="1" dirty="0" smtClean="0">
                <a:solidFill>
                  <a:srgbClr val="0000FF"/>
                </a:solidFill>
                <a:latin typeface="Bookman Old Style" pitchFamily="18" charset="0"/>
              </a:rPr>
              <a:t>Смоленской области </a:t>
            </a:r>
          </a:p>
          <a:p>
            <a:pPr algn="ctr"/>
            <a:r>
              <a:rPr lang="ru-RU" sz="2400" b="1" dirty="0" smtClean="0">
                <a:solidFill>
                  <a:srgbClr val="0000FF"/>
                </a:solidFill>
                <a:latin typeface="Bookman Old Style" pitchFamily="18" charset="0"/>
              </a:rPr>
              <a:t>на 2018 год  и на плановый период</a:t>
            </a:r>
          </a:p>
          <a:p>
            <a:pPr algn="ctr"/>
            <a:r>
              <a:rPr lang="ru-RU" sz="2400" b="1" dirty="0" smtClean="0">
                <a:solidFill>
                  <a:srgbClr val="0000FF"/>
                </a:solidFill>
                <a:latin typeface="Bookman Old Style" pitchFamily="18" charset="0"/>
              </a:rPr>
              <a:t> 2019 и 2020 годов</a:t>
            </a:r>
          </a:p>
          <a:p>
            <a:pPr algn="ctr"/>
            <a:r>
              <a:rPr lang="ru-RU" sz="2400" b="1" dirty="0" smtClean="0">
                <a:solidFill>
                  <a:srgbClr val="0000CC"/>
                </a:solidFill>
                <a:latin typeface="Bookman Old Style" pitchFamily="18" charset="0"/>
              </a:rPr>
              <a:t>(</a:t>
            </a:r>
            <a:r>
              <a:rPr lang="ru-RU" sz="2400" b="1" u="sng" dirty="0" smtClean="0">
                <a:solidFill>
                  <a:srgbClr val="0000CC"/>
                </a:solidFill>
                <a:latin typeface="Bookman Old Style" pitchFamily="18" charset="0"/>
              </a:rPr>
              <a:t>Решение Холм-Жирковского районного Совета депутатов от 27.09.2018 № 33</a:t>
            </a:r>
            <a:r>
              <a:rPr lang="ru-RU" sz="2400" b="1" dirty="0" smtClean="0">
                <a:solidFill>
                  <a:srgbClr val="0000CC"/>
                </a:solidFill>
                <a:latin typeface="Bookman Old Style" pitchFamily="18" charset="0"/>
              </a:rPr>
              <a:t>)</a:t>
            </a:r>
          </a:p>
        </p:txBody>
      </p:sp>
      <p:sp>
        <p:nvSpPr>
          <p:cNvPr id="6" name="TextBox 5"/>
          <p:cNvSpPr txBox="1"/>
          <p:nvPr/>
        </p:nvSpPr>
        <p:spPr>
          <a:xfrm>
            <a:off x="467544" y="1916832"/>
            <a:ext cx="8424936" cy="1754326"/>
          </a:xfrm>
          <a:prstGeom prst="rect">
            <a:avLst/>
          </a:prstGeom>
          <a:noFill/>
        </p:spPr>
        <p:txBody>
          <a:bodyPr wrap="square" rtlCol="0">
            <a:spAutoFit/>
          </a:bodyPr>
          <a:lstStyle/>
          <a:p>
            <a:pPr algn="ctr"/>
            <a:r>
              <a:rPr lang="ru-RU" sz="5400" b="1" dirty="0" smtClean="0">
                <a:solidFill>
                  <a:srgbClr val="0000FF"/>
                </a:solidFill>
                <a:latin typeface="Bookman Old Style" pitchFamily="18" charset="0"/>
                <a:ea typeface="Arial Unicode MS" pitchFamily="34" charset="-128"/>
                <a:cs typeface="Arial Unicode MS" pitchFamily="34" charset="-128"/>
              </a:rPr>
              <a:t>БЮДЖЕТ               ДЛЯ ГРАЖДАН</a:t>
            </a:r>
            <a:endParaRPr lang="ru-RU" sz="5400" b="1" dirty="0">
              <a:solidFill>
                <a:srgbClr val="0000FF"/>
              </a:solidFill>
              <a:latin typeface="Bookman Old Style" pitchFamily="18" charset="0"/>
              <a:ea typeface="Arial Unicode MS" pitchFamily="34" charset="-128"/>
              <a:cs typeface="Arial Unicode MS" pitchFamily="34" charset="-128"/>
            </a:endParaRPr>
          </a:p>
        </p:txBody>
      </p:sp>
      <p:pic>
        <p:nvPicPr>
          <p:cNvPr id="4" name="i-main-pic" descr="Картинка 5 из 10"/>
          <p:cNvPicPr/>
          <p:nvPr/>
        </p:nvPicPr>
        <p:blipFill>
          <a:blip r:embed="rId4" cstate="print">
            <a:lum contrast="6000"/>
          </a:blip>
          <a:srcRect/>
          <a:stretch>
            <a:fillRect/>
          </a:stretch>
        </p:blipFill>
        <p:spPr bwMode="auto">
          <a:xfrm>
            <a:off x="7668344" y="332656"/>
            <a:ext cx="1152128" cy="1152128"/>
          </a:xfrm>
          <a:prstGeom prst="rect">
            <a:avLst/>
          </a:prstGeom>
          <a:noFill/>
          <a:ln w="9525">
            <a:noFill/>
            <a:miter lim="800000"/>
            <a:headEnd/>
            <a:tailEnd/>
          </a:ln>
          <a:scene3d>
            <a:camera prst="orthographicFront"/>
            <a:lightRig rig="threePt" dir="t"/>
          </a:scene3d>
          <a:sp3d>
            <a:bevelT/>
          </a:sp3d>
        </p:spPr>
      </p:pic>
      <p:sp>
        <p:nvSpPr>
          <p:cNvPr id="7" name="Номер слайда 6"/>
          <p:cNvSpPr>
            <a:spLocks noGrp="1"/>
          </p:cNvSpPr>
          <p:nvPr>
            <p:ph type="sldNum" sz="quarter" idx="12"/>
          </p:nvPr>
        </p:nvSpPr>
        <p:spPr/>
        <p:txBody>
          <a:bodyPr/>
          <a:lstStyle/>
          <a:p>
            <a:fld id="{B19B0651-EE4F-4900-A07F-96A6BFA9D0F0}" type="slidenum">
              <a:rPr lang="ru-RU" b="1" smtClean="0"/>
              <a:pPr/>
              <a:t>1</a:t>
            </a:fld>
            <a:endParaRPr lang="ru-RU" b="1" dirty="0"/>
          </a:p>
        </p:txBody>
      </p:sp>
    </p:spTree>
    <p:extLst>
      <p:ext uri="{BB962C8B-B14F-4D97-AF65-F5344CB8AC3E}">
        <p14:creationId xmlns:p14="http://schemas.microsoft.com/office/powerpoint/2010/main" xmlns="" val="10436334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lum bright="-20000"/>
          </a:blip>
          <a:srcRect l="6119" t="9589" r="3006" b="25095"/>
          <a:stretch>
            <a:fillRect/>
          </a:stretch>
        </p:blipFill>
        <p:spPr bwMode="auto">
          <a:xfrm>
            <a:off x="107504" y="1329007"/>
            <a:ext cx="8928992" cy="5528993"/>
          </a:xfrm>
          <a:prstGeom prst="rect">
            <a:avLst/>
          </a:prstGeom>
          <a:solidFill>
            <a:srgbClr val="FF0066"/>
          </a:solidFill>
          <a:ln w="9525">
            <a:noFill/>
            <a:miter lim="800000"/>
            <a:headEnd/>
            <a:tailEnd/>
          </a:ln>
        </p:spPr>
      </p:pic>
      <p:graphicFrame>
        <p:nvGraphicFramePr>
          <p:cNvPr id="7" name="Схема 6"/>
          <p:cNvGraphicFramePr/>
          <p:nvPr/>
        </p:nvGraphicFramePr>
        <p:xfrm>
          <a:off x="6588224" y="1700808"/>
          <a:ext cx="2555776" cy="11521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Схема 8"/>
          <p:cNvGraphicFramePr/>
          <p:nvPr/>
        </p:nvGraphicFramePr>
        <p:xfrm>
          <a:off x="323528" y="1268760"/>
          <a:ext cx="2520280" cy="158417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Схема 10"/>
          <p:cNvGraphicFramePr/>
          <p:nvPr/>
        </p:nvGraphicFramePr>
        <p:xfrm>
          <a:off x="179512" y="5013176"/>
          <a:ext cx="2376264" cy="170438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aphicFrame>
        <p:nvGraphicFramePr>
          <p:cNvPr id="14" name="Схема 13"/>
          <p:cNvGraphicFramePr/>
          <p:nvPr/>
        </p:nvGraphicFramePr>
        <p:xfrm>
          <a:off x="7020272" y="5013176"/>
          <a:ext cx="2123728" cy="1704385"/>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8" name="Заголовок 7"/>
          <p:cNvSpPr>
            <a:spLocks noGrp="1"/>
          </p:cNvSpPr>
          <p:nvPr>
            <p:ph type="title"/>
          </p:nvPr>
        </p:nvSpPr>
        <p:spPr/>
        <p:txBody>
          <a:bodyPr/>
          <a:lstStyle/>
          <a:p>
            <a:endParaRPr lang="ru-RU" dirty="0"/>
          </a:p>
        </p:txBody>
      </p:sp>
      <p:sp>
        <p:nvSpPr>
          <p:cNvPr id="10" name="Горизонтальный свиток 9"/>
          <p:cNvSpPr/>
          <p:nvPr/>
        </p:nvSpPr>
        <p:spPr>
          <a:xfrm>
            <a:off x="107504" y="0"/>
            <a:ext cx="8928992" cy="1556792"/>
          </a:xfrm>
          <a:prstGeom prst="horizontalScroll">
            <a:avLst/>
          </a:prstGeom>
          <a:solidFill>
            <a:srgbClr val="0099FF"/>
          </a:solidFill>
          <a:ln>
            <a:solidFill>
              <a:srgbClr val="0000FF"/>
            </a:solidFill>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tlCol="0" anchor="ctr"/>
          <a:lstStyle/>
          <a:p>
            <a:pPr algn="ctr"/>
            <a:r>
              <a:rPr lang="ru-RU" sz="4000" b="1" dirty="0" smtClean="0">
                <a:solidFill>
                  <a:srgbClr val="0000FF"/>
                </a:solidFill>
                <a:effectLst>
                  <a:outerShdw blurRad="38100" dist="38100" dir="2700000" algn="tl">
                    <a:srgbClr val="000000">
                      <a:alpha val="43137"/>
                    </a:srgbClr>
                  </a:outerShdw>
                </a:effectLst>
                <a:latin typeface="Book Antiqua" pitchFamily="18" charset="0"/>
              </a:rPr>
              <a:t>Холм-Жирковский район</a:t>
            </a:r>
            <a:endParaRPr lang="ru-RU" sz="4000" b="1" dirty="0">
              <a:solidFill>
                <a:srgbClr val="0000FF"/>
              </a:solidFill>
              <a:effectLst>
                <a:outerShdw blurRad="38100" dist="38100" dir="2700000" algn="tl">
                  <a:srgbClr val="000000">
                    <a:alpha val="43137"/>
                  </a:srgbClr>
                </a:outerShdw>
              </a:effectLst>
              <a:latin typeface="Book Antiqua" pitchFamily="18" charset="0"/>
            </a:endParaRPr>
          </a:p>
        </p:txBody>
      </p:sp>
      <p:pic>
        <p:nvPicPr>
          <p:cNvPr id="12" name="i-main-pic" descr="Картинка 5 из 10"/>
          <p:cNvPicPr/>
          <p:nvPr/>
        </p:nvPicPr>
        <p:blipFill>
          <a:blip r:embed="rId23" cstate="print">
            <a:lum contrast="6000"/>
          </a:blip>
          <a:srcRect/>
          <a:stretch>
            <a:fillRect/>
          </a:stretch>
        </p:blipFill>
        <p:spPr bwMode="auto">
          <a:xfrm>
            <a:off x="8028384" y="404664"/>
            <a:ext cx="864096" cy="936104"/>
          </a:xfrm>
          <a:prstGeom prst="rect">
            <a:avLst/>
          </a:prstGeom>
          <a:noFill/>
          <a:ln w="9525">
            <a:noFill/>
            <a:miter lim="800000"/>
            <a:headEnd/>
            <a:tailEnd/>
          </a:ln>
          <a:scene3d>
            <a:camera prst="orthographicFront"/>
            <a:lightRig rig="threePt" dir="t"/>
          </a:scene3d>
          <a:sp3d>
            <a:bevelT/>
          </a:sp3d>
        </p:spPr>
      </p:pic>
      <p:sp>
        <p:nvSpPr>
          <p:cNvPr id="13" name="Номер слайда 12"/>
          <p:cNvSpPr>
            <a:spLocks noGrp="1"/>
          </p:cNvSpPr>
          <p:nvPr>
            <p:ph type="sldNum" sz="quarter" idx="12"/>
          </p:nvPr>
        </p:nvSpPr>
        <p:spPr/>
        <p:txBody>
          <a:bodyPr/>
          <a:lstStyle/>
          <a:p>
            <a:fld id="{B19B0651-EE4F-4900-A07F-96A6BFA9D0F0}" type="slidenum">
              <a:rPr lang="ru-RU" smtClean="0"/>
              <a:pPr/>
              <a:t>10</a:t>
            </a:fld>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idx="1"/>
          </p:nvPr>
        </p:nvGraphicFramePr>
        <p:xfrm>
          <a:off x="467544" y="1412776"/>
          <a:ext cx="8568952"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Заголовок 3"/>
          <p:cNvSpPr>
            <a:spLocks noGrp="1"/>
          </p:cNvSpPr>
          <p:nvPr>
            <p:ph type="title"/>
          </p:nvPr>
        </p:nvSpPr>
        <p:spPr>
          <a:xfrm>
            <a:off x="457200" y="0"/>
            <a:ext cx="8219256" cy="980728"/>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ПОКАЗАТЕЛИ ПРОГНОЗА СОЦИАЛЬНО-ЭКОНОМИЧЕСКОГО РАЗВИТИЯ</a:t>
            </a:r>
          </a:p>
        </p:txBody>
      </p:sp>
      <p:pic>
        <p:nvPicPr>
          <p:cNvPr id="5" name="i-main-pic" descr="Картинка 5 из 10"/>
          <p:cNvPicPr/>
          <p:nvPr/>
        </p:nvPicPr>
        <p:blipFill>
          <a:blip r:embed="rId7"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graphicFrame>
        <p:nvGraphicFramePr>
          <p:cNvPr id="7" name="Схема 6"/>
          <p:cNvGraphicFramePr/>
          <p:nvPr/>
        </p:nvGraphicFramePr>
        <p:xfrm>
          <a:off x="539552" y="1700808"/>
          <a:ext cx="8208912" cy="482453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8" name="TextBox 7"/>
          <p:cNvSpPr txBox="1"/>
          <p:nvPr/>
        </p:nvSpPr>
        <p:spPr>
          <a:xfrm>
            <a:off x="4139952" y="1268760"/>
            <a:ext cx="776175" cy="461665"/>
          </a:xfrm>
          <a:prstGeom prst="rect">
            <a:avLst/>
          </a:prstGeom>
          <a:noFill/>
        </p:spPr>
        <p:txBody>
          <a:bodyPr wrap="none" rtlCol="0">
            <a:spAutoFit/>
          </a:bodyPr>
          <a:lstStyle/>
          <a:p>
            <a:r>
              <a:rPr lang="ru-RU" sz="1200" b="1" u="sng" dirty="0" smtClean="0">
                <a:solidFill>
                  <a:srgbClr val="000099"/>
                </a:solidFill>
                <a:latin typeface="Book Antiqua" pitchFamily="18" charset="0"/>
              </a:rPr>
              <a:t>2016 год</a:t>
            </a:r>
          </a:p>
          <a:p>
            <a:r>
              <a:rPr lang="ru-RU" sz="1200" b="1" dirty="0" smtClean="0">
                <a:solidFill>
                  <a:srgbClr val="000099"/>
                </a:solidFill>
                <a:latin typeface="Book Antiqua" pitchFamily="18" charset="0"/>
              </a:rPr>
              <a:t>  (факт)</a:t>
            </a:r>
            <a:endParaRPr lang="ru-RU" sz="1200" b="1" dirty="0">
              <a:solidFill>
                <a:srgbClr val="000099"/>
              </a:solidFill>
              <a:latin typeface="Book Antiqua" pitchFamily="18" charset="0"/>
            </a:endParaRPr>
          </a:p>
        </p:txBody>
      </p:sp>
      <p:sp>
        <p:nvSpPr>
          <p:cNvPr id="9" name="TextBox 8"/>
          <p:cNvSpPr txBox="1"/>
          <p:nvPr/>
        </p:nvSpPr>
        <p:spPr>
          <a:xfrm>
            <a:off x="4932040" y="1268760"/>
            <a:ext cx="822661"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2017 год</a:t>
            </a:r>
          </a:p>
          <a:p>
            <a:r>
              <a:rPr lang="ru-RU" sz="1200" b="1" dirty="0" smtClean="0">
                <a:solidFill>
                  <a:srgbClr val="000099"/>
                </a:solidFill>
                <a:latin typeface="Book Antiqua" pitchFamily="18" charset="0"/>
              </a:rPr>
              <a:t>(оценка)</a:t>
            </a:r>
            <a:endParaRPr lang="ru-RU" sz="1200" b="1" dirty="0">
              <a:solidFill>
                <a:srgbClr val="000099"/>
              </a:solidFill>
              <a:latin typeface="Book Antiqua" pitchFamily="18" charset="0"/>
            </a:endParaRPr>
          </a:p>
        </p:txBody>
      </p:sp>
      <p:sp>
        <p:nvSpPr>
          <p:cNvPr id="10" name="TextBox 9"/>
          <p:cNvSpPr txBox="1"/>
          <p:nvPr/>
        </p:nvSpPr>
        <p:spPr>
          <a:xfrm>
            <a:off x="5796136"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2018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1" name="TextBox 10"/>
          <p:cNvSpPr txBox="1"/>
          <p:nvPr/>
        </p:nvSpPr>
        <p:spPr>
          <a:xfrm>
            <a:off x="6660232"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2019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2" name="TextBox 11"/>
          <p:cNvSpPr txBox="1"/>
          <p:nvPr/>
        </p:nvSpPr>
        <p:spPr>
          <a:xfrm>
            <a:off x="7452320" y="1268760"/>
            <a:ext cx="894797" cy="461665"/>
          </a:xfrm>
          <a:prstGeom prst="rect">
            <a:avLst/>
          </a:prstGeom>
          <a:noFill/>
        </p:spPr>
        <p:txBody>
          <a:bodyPr wrap="none" rtlCol="0">
            <a:spAutoFit/>
          </a:bodyPr>
          <a:lstStyle/>
          <a:p>
            <a:r>
              <a:rPr lang="ru-RU" sz="1200" b="1" u="sng" dirty="0" smtClean="0">
                <a:solidFill>
                  <a:srgbClr val="000099"/>
                </a:solidFill>
                <a:latin typeface="Book Antiqua" pitchFamily="18" charset="0"/>
              </a:rPr>
              <a:t>  2020 год</a:t>
            </a:r>
          </a:p>
          <a:p>
            <a:r>
              <a:rPr lang="ru-RU" sz="1200" b="1" dirty="0" smtClean="0">
                <a:solidFill>
                  <a:srgbClr val="000099"/>
                </a:solidFill>
                <a:latin typeface="Book Antiqua" pitchFamily="18" charset="0"/>
              </a:rPr>
              <a:t>(прогноз)</a:t>
            </a:r>
            <a:endParaRPr lang="ru-RU" sz="1200" b="1" dirty="0">
              <a:solidFill>
                <a:srgbClr val="000099"/>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11</a:t>
            </a:fld>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Рисунок 18" descr="ИДК2.jpg"/>
          <p:cNvPicPr>
            <a:picLocks noChangeAspect="1"/>
          </p:cNvPicPr>
          <p:nvPr/>
        </p:nvPicPr>
        <p:blipFill>
          <a:blip r:embed="rId3" cstate="print"/>
          <a:stretch>
            <a:fillRect/>
          </a:stretch>
        </p:blipFill>
        <p:spPr>
          <a:xfrm>
            <a:off x="0" y="5229201"/>
            <a:ext cx="2325001" cy="1628800"/>
          </a:xfrm>
          <a:prstGeom prst="rect">
            <a:avLst/>
          </a:prstGeom>
          <a:scene3d>
            <a:camera prst="orthographicFront"/>
            <a:lightRig rig="threePt" dir="t"/>
          </a:scene3d>
          <a:sp3d>
            <a:bevelT w="165100" prst="coolSlant"/>
          </a:sp3d>
        </p:spPr>
      </p:pic>
      <p:sp>
        <p:nvSpPr>
          <p:cNvPr id="10" name="Прямоугольник с двумя скругленными противолежащими углами 9"/>
          <p:cNvSpPr/>
          <p:nvPr/>
        </p:nvSpPr>
        <p:spPr>
          <a:xfrm>
            <a:off x="0" y="0"/>
            <a:ext cx="9036496"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КРУПНЫЕ  ПРЕДПРИЯТИЯ   ХОЛМ-ЖИРКОВСКОГО РАЙОНА</a:t>
            </a:r>
            <a:endParaRPr lang="ru-RU" sz="2400" b="1" dirty="0">
              <a:effectLst>
                <a:outerShdw blurRad="38100" dist="38100" dir="2700000" algn="tl">
                  <a:srgbClr val="000000">
                    <a:alpha val="43137"/>
                  </a:srgbClr>
                </a:outerShdw>
              </a:effectLst>
              <a:latin typeface="Book Antiqua" pitchFamily="18" charset="0"/>
            </a:endParaRPr>
          </a:p>
        </p:txBody>
      </p:sp>
      <p:pic>
        <p:nvPicPr>
          <p:cNvPr id="16" name="Рисунок 15" descr="газ 2.jpg"/>
          <p:cNvPicPr>
            <a:picLocks noChangeAspect="1"/>
          </p:cNvPicPr>
          <p:nvPr/>
        </p:nvPicPr>
        <p:blipFill>
          <a:blip r:embed="rId4" cstate="print"/>
          <a:stretch>
            <a:fillRect/>
          </a:stretch>
        </p:blipFill>
        <p:spPr>
          <a:xfrm>
            <a:off x="6695728" y="5300009"/>
            <a:ext cx="2448272" cy="1557991"/>
          </a:xfrm>
          <a:prstGeom prst="rect">
            <a:avLst/>
          </a:prstGeom>
          <a:scene3d>
            <a:camera prst="orthographicFront"/>
            <a:lightRig rig="threePt" dir="t"/>
          </a:scene3d>
          <a:sp3d>
            <a:bevelT w="165100" prst="coolSlant"/>
          </a:sp3d>
        </p:spPr>
      </p:pic>
      <p:sp>
        <p:nvSpPr>
          <p:cNvPr id="14" name="TextBox 13"/>
          <p:cNvSpPr txBox="1"/>
          <p:nvPr/>
        </p:nvSpPr>
        <p:spPr>
          <a:xfrm>
            <a:off x="251520" y="764704"/>
            <a:ext cx="4320480" cy="5509200"/>
          </a:xfrm>
          <a:prstGeom prst="rect">
            <a:avLst/>
          </a:prstGeom>
          <a:noFill/>
        </p:spPr>
        <p:txBody>
          <a:bodyPr wrap="square" rtlCol="0">
            <a:spAutoFit/>
          </a:bodyPr>
          <a:lstStyle/>
          <a:p>
            <a:pPr algn="r"/>
            <a:r>
              <a:rPr lang="ru-RU" b="1" dirty="0" smtClean="0">
                <a:solidFill>
                  <a:srgbClr val="0000FF"/>
                </a:solidFill>
                <a:latin typeface="Book Antiqua" pitchFamily="18" charset="0"/>
              </a:rPr>
              <a:t>Общество с ограниченной ответственностью «Игоревский завод древесностружечных плит»</a:t>
            </a:r>
          </a:p>
          <a:p>
            <a:pPr algn="just"/>
            <a:r>
              <a:rPr lang="ru-RU" b="1" dirty="0" smtClean="0">
                <a:solidFill>
                  <a:srgbClr val="000099"/>
                </a:solidFill>
                <a:latin typeface="Book Antiqua" pitchFamily="18" charset="0"/>
              </a:rPr>
              <a:t>     </a:t>
            </a:r>
            <a:r>
              <a:rPr lang="ru-RU" sz="1600" b="1" dirty="0" smtClean="0">
                <a:solidFill>
                  <a:srgbClr val="000099"/>
                </a:solidFill>
                <a:latin typeface="Book Antiqua" pitchFamily="18" charset="0"/>
              </a:rPr>
              <a:t>Основным видом деятельности предприятия является производство фанеры, деревянных панелей и аналогичных слоистых материалов, древесных плит из древесины и других одревесневших материалов.</a:t>
            </a:r>
          </a:p>
          <a:p>
            <a:pPr algn="just"/>
            <a:r>
              <a:rPr lang="ru-RU" sz="1600" b="1" dirty="0" smtClean="0">
                <a:solidFill>
                  <a:srgbClr val="000099"/>
                </a:solidFill>
                <a:latin typeface="Book Antiqua" pitchFamily="18" charset="0"/>
              </a:rPr>
              <a:t>     Численность работающих на предприятии составляет более 600 человек.</a:t>
            </a:r>
          </a:p>
          <a:p>
            <a:pPr algn="just"/>
            <a:r>
              <a:rPr lang="ru-RU" sz="1600" b="1" dirty="0" smtClean="0">
                <a:solidFill>
                  <a:srgbClr val="000099"/>
                </a:solidFill>
                <a:latin typeface="Book Antiqua" pitchFamily="18" charset="0"/>
              </a:rPr>
              <a:t>     Вклад  предприятия в общий объем налоговых доходов бюджета муниципального района  оценивается на уровне 13,8 %. </a:t>
            </a:r>
          </a:p>
          <a:p>
            <a:pPr algn="just"/>
            <a:r>
              <a:rPr lang="ru-RU" sz="1600" b="1" dirty="0" smtClean="0">
                <a:solidFill>
                  <a:srgbClr val="000099"/>
                </a:solidFill>
                <a:latin typeface="Book Antiqua" pitchFamily="18" charset="0"/>
              </a:rPr>
              <a:t>	</a:t>
            </a:r>
          </a:p>
          <a:p>
            <a:endParaRPr lang="ru-RU" dirty="0" smtClean="0">
              <a:solidFill>
                <a:srgbClr val="000099"/>
              </a:solidFill>
              <a:latin typeface="Book Antiqua" pitchFamily="18" charset="0"/>
            </a:endParaRPr>
          </a:p>
          <a:p>
            <a:endParaRPr lang="ru-RU" dirty="0" smtClean="0">
              <a:solidFill>
                <a:srgbClr val="000099"/>
              </a:solidFill>
              <a:latin typeface="Book Antiqua" pitchFamily="18" charset="0"/>
            </a:endParaRPr>
          </a:p>
          <a:p>
            <a:endParaRPr lang="ru-RU" dirty="0" smtClean="0">
              <a:solidFill>
                <a:srgbClr val="000099"/>
              </a:solidFill>
              <a:latin typeface="Book Antiqua" pitchFamily="18" charset="0"/>
            </a:endParaRPr>
          </a:p>
          <a:p>
            <a:endParaRPr lang="ru-RU" dirty="0">
              <a:solidFill>
                <a:srgbClr val="000099"/>
              </a:solidFill>
              <a:latin typeface="Book Antiqua" pitchFamily="18" charset="0"/>
            </a:endParaRPr>
          </a:p>
        </p:txBody>
      </p:sp>
      <p:sp>
        <p:nvSpPr>
          <p:cNvPr id="15" name="TextBox 14"/>
          <p:cNvSpPr txBox="1"/>
          <p:nvPr/>
        </p:nvSpPr>
        <p:spPr>
          <a:xfrm>
            <a:off x="4788024" y="836712"/>
            <a:ext cx="3960440" cy="3908762"/>
          </a:xfrm>
          <a:prstGeom prst="rect">
            <a:avLst/>
          </a:prstGeom>
          <a:noFill/>
        </p:spPr>
        <p:txBody>
          <a:bodyPr wrap="square" rtlCol="0">
            <a:spAutoFit/>
          </a:bodyPr>
          <a:lstStyle/>
          <a:p>
            <a:pPr>
              <a:buNone/>
            </a:pPr>
            <a:r>
              <a:rPr lang="ru-RU" b="1" dirty="0" smtClean="0">
                <a:solidFill>
                  <a:srgbClr val="0000FF"/>
                </a:solidFill>
                <a:latin typeface="Book Antiqua" pitchFamily="18" charset="0"/>
              </a:rPr>
              <a:t>Филиал  ООО «Газпром</a:t>
            </a:r>
          </a:p>
          <a:p>
            <a:pPr>
              <a:buNone/>
            </a:pPr>
            <a:r>
              <a:rPr lang="ru-RU" b="1" dirty="0" smtClean="0">
                <a:solidFill>
                  <a:srgbClr val="0000FF"/>
                </a:solidFill>
                <a:latin typeface="Book Antiqua" pitchFamily="18" charset="0"/>
              </a:rPr>
              <a:t> трансгаз Санкт-Петербург» Холм-Жирковское ЛПУ МГ</a:t>
            </a:r>
          </a:p>
          <a:p>
            <a:pPr algn="just">
              <a:buNone/>
            </a:pPr>
            <a:r>
              <a:rPr lang="ru-RU" sz="1600" b="1" dirty="0" smtClean="0">
                <a:solidFill>
                  <a:srgbClr val="000099"/>
                </a:solidFill>
                <a:latin typeface="Book Antiqua" pitchFamily="18" charset="0"/>
              </a:rPr>
              <a:t>     Основным видом деятельности предприятия является транспортировка по трубопроводам газа и продуктов его переработки.</a:t>
            </a:r>
          </a:p>
          <a:p>
            <a:pPr algn="just">
              <a:buNone/>
            </a:pPr>
            <a:r>
              <a:rPr lang="ru-RU" sz="1600" b="1" dirty="0" smtClean="0">
                <a:solidFill>
                  <a:srgbClr val="000099"/>
                </a:solidFill>
                <a:latin typeface="Book Antiqua" pitchFamily="18" charset="0"/>
              </a:rPr>
              <a:t>     Численность работающих на предприятии  составляет более 350  человек.</a:t>
            </a:r>
          </a:p>
          <a:p>
            <a:pPr algn="just">
              <a:buNone/>
            </a:pPr>
            <a:r>
              <a:rPr lang="ru-RU" sz="1600" b="1" dirty="0" smtClean="0">
                <a:solidFill>
                  <a:srgbClr val="000099"/>
                </a:solidFill>
                <a:latin typeface="Book Antiqua" pitchFamily="18" charset="0"/>
              </a:rPr>
              <a:t>     Вклад предприятия в общий объем налоговых доходов бюджета муниципального района  оценивается на уровне  28,1 %.  </a:t>
            </a:r>
          </a:p>
          <a:p>
            <a:pPr algn="just">
              <a:buNone/>
            </a:pPr>
            <a:endParaRPr lang="ru-RU" b="1" dirty="0" smtClean="0">
              <a:solidFill>
                <a:srgbClr val="000099"/>
              </a:solidFill>
              <a:latin typeface="Book Antiqua" pitchFamily="18" charset="0"/>
            </a:endParaRPr>
          </a:p>
        </p:txBody>
      </p:sp>
      <p:pic>
        <p:nvPicPr>
          <p:cNvPr id="11" name="Рисунок 10" descr="газ 3.jpg"/>
          <p:cNvPicPr>
            <a:picLocks noChangeAspect="1"/>
          </p:cNvPicPr>
          <p:nvPr/>
        </p:nvPicPr>
        <p:blipFill>
          <a:blip r:embed="rId5" cstate="print"/>
          <a:stretch>
            <a:fillRect/>
          </a:stretch>
        </p:blipFill>
        <p:spPr>
          <a:xfrm>
            <a:off x="8100392" y="908720"/>
            <a:ext cx="864096" cy="614217"/>
          </a:xfrm>
          <a:prstGeom prst="rect">
            <a:avLst/>
          </a:prstGeom>
          <a:scene3d>
            <a:camera prst="orthographicFront"/>
            <a:lightRig rig="threePt" dir="t"/>
          </a:scene3d>
          <a:sp3d>
            <a:bevelT w="165100" prst="coolSlant"/>
          </a:sp3d>
        </p:spPr>
      </p:pic>
      <p:pic>
        <p:nvPicPr>
          <p:cNvPr id="12" name="Рисунок 11" descr="ламинат.png"/>
          <p:cNvPicPr>
            <a:picLocks noChangeAspect="1"/>
          </p:cNvPicPr>
          <p:nvPr/>
        </p:nvPicPr>
        <p:blipFill>
          <a:blip r:embed="rId6" cstate="print"/>
          <a:stretch>
            <a:fillRect/>
          </a:stretch>
        </p:blipFill>
        <p:spPr>
          <a:xfrm>
            <a:off x="107504" y="764704"/>
            <a:ext cx="610267" cy="720080"/>
          </a:xfrm>
          <a:prstGeom prst="rect">
            <a:avLst/>
          </a:prstGeom>
          <a:scene3d>
            <a:camera prst="orthographicFront"/>
            <a:lightRig rig="threePt" dir="t"/>
          </a:scene3d>
          <a:sp3d>
            <a:bevelT prst="angle"/>
          </a:sp3d>
        </p:spPr>
      </p:pic>
      <p:graphicFrame>
        <p:nvGraphicFramePr>
          <p:cNvPr id="21" name="Диаграмма 20"/>
          <p:cNvGraphicFramePr/>
          <p:nvPr/>
        </p:nvGraphicFramePr>
        <p:xfrm>
          <a:off x="3131840" y="4149080"/>
          <a:ext cx="3384376" cy="2923480"/>
        </p:xfrm>
        <a:graphic>
          <a:graphicData uri="http://schemas.openxmlformats.org/drawingml/2006/chart">
            <c:chart xmlns:c="http://schemas.openxmlformats.org/drawingml/2006/chart" xmlns:r="http://schemas.openxmlformats.org/officeDocument/2006/relationships" r:id="rId7"/>
          </a:graphicData>
        </a:graphic>
      </p:graphicFrame>
      <p:sp>
        <p:nvSpPr>
          <p:cNvPr id="22" name="Номер слайда 21"/>
          <p:cNvSpPr>
            <a:spLocks noGrp="1"/>
          </p:cNvSpPr>
          <p:nvPr>
            <p:ph type="sldNum" sz="quarter" idx="12"/>
          </p:nvPr>
        </p:nvSpPr>
        <p:spPr/>
        <p:txBody>
          <a:bodyPr/>
          <a:lstStyle/>
          <a:p>
            <a:pPr>
              <a:defRPr/>
            </a:pPr>
            <a:fld id="{FE54F732-9674-41E2-9D19-FC40430A42D2}" type="slidenum">
              <a:rPr lang="ru-RU" smtClean="0"/>
              <a:pPr>
                <a:defRPr/>
              </a:pPr>
              <a:t>12</a:t>
            </a:fld>
            <a:endParaRPr lang="ru-RU"/>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908720"/>
            <a:ext cx="8712968" cy="5760640"/>
          </a:xfrm>
        </p:spPr>
        <p:txBody>
          <a:bodyPr>
            <a:noAutofit/>
          </a:bodyPr>
          <a:lstStyle/>
          <a:p>
            <a:pPr algn="just">
              <a:buFont typeface="Wingdings" pitchFamily="2" charset="2"/>
              <a:buChar char="Ø"/>
            </a:pPr>
            <a:r>
              <a:rPr lang="ru-RU" sz="1400" b="1" dirty="0" smtClean="0">
                <a:solidFill>
                  <a:srgbClr val="000099"/>
                </a:solidFill>
                <a:latin typeface="Book Antiqua" pitchFamily="18" charset="0"/>
              </a:rPr>
              <a:t>Повышение объемов поступления налога на доходы физических лиц за счет роста объема фонда оплаты труда, легализации «теневой» заработной платы и проведения мероприятий по сокращению задолженности по налогу на доходы физических лиц;</a:t>
            </a:r>
          </a:p>
          <a:p>
            <a:pPr algn="just">
              <a:buFont typeface="Wingdings" pitchFamily="2" charset="2"/>
              <a:buChar char="Ø"/>
            </a:pPr>
            <a:r>
              <a:rPr lang="ru-RU" sz="1400" b="1" dirty="0" smtClean="0">
                <a:solidFill>
                  <a:srgbClr val="000099"/>
                </a:solidFill>
                <a:latin typeface="Book Antiqua" pitchFamily="18" charset="0"/>
              </a:rPr>
              <a:t>актуализация работы по расширению налоговой базы по имущественным налогам;</a:t>
            </a:r>
          </a:p>
          <a:p>
            <a:pPr algn="just">
              <a:buFont typeface="Wingdings" pitchFamily="2" charset="2"/>
              <a:buChar char="Ø"/>
            </a:pPr>
            <a:r>
              <a:rPr lang="ru-RU" sz="1400" b="1" dirty="0" smtClean="0">
                <a:solidFill>
                  <a:srgbClr val="000099"/>
                </a:solidFill>
                <a:latin typeface="Book Antiqua" pitchFamily="18" charset="0"/>
              </a:rPr>
              <a:t>улучшение качества администрирования земельного налога и повышения уровня его собираемости для целей пополнения доходной базы местных бюджетов;</a:t>
            </a:r>
          </a:p>
          <a:p>
            <a:pPr algn="just">
              <a:buFont typeface="Wingdings" pitchFamily="2" charset="2"/>
              <a:buChar char="Ø"/>
            </a:pPr>
            <a:r>
              <a:rPr lang="ru-RU" sz="1400" b="1" dirty="0" smtClean="0">
                <a:solidFill>
                  <a:srgbClr val="000099"/>
                </a:solidFill>
                <a:latin typeface="Book Antiqua" pitchFamily="18" charset="0"/>
              </a:rPr>
              <a:t>создание условий для развития малого и среднего предпринимательства;</a:t>
            </a:r>
          </a:p>
          <a:p>
            <a:pPr algn="just">
              <a:buFont typeface="Wingdings" pitchFamily="2" charset="2"/>
              <a:buChar char="Ø"/>
            </a:pPr>
            <a:r>
              <a:rPr lang="ru-RU" sz="1400" b="1" dirty="0" smtClean="0">
                <a:solidFill>
                  <a:srgbClr val="000099"/>
                </a:solidFill>
                <a:latin typeface="Book Antiqua" pitchFamily="18" charset="0"/>
              </a:rPr>
              <a:t>формирование бездефицитного местного бюджета, с целью снижения долговой нагрузки на местный бюджет;</a:t>
            </a:r>
          </a:p>
          <a:p>
            <a:pPr algn="just">
              <a:buFont typeface="Wingdings" pitchFamily="2" charset="2"/>
              <a:buChar char="Ø"/>
            </a:pPr>
            <a:r>
              <a:rPr lang="ru-RU" sz="1400" b="1" dirty="0" smtClean="0">
                <a:solidFill>
                  <a:srgbClr val="000099"/>
                </a:solidFill>
                <a:latin typeface="Book Antiqua" pitchFamily="18" charset="0"/>
              </a:rPr>
              <a:t>формирование реального прогноза доходов, расходов и источников финансирования дефицита;</a:t>
            </a:r>
          </a:p>
          <a:p>
            <a:pPr algn="just">
              <a:buFont typeface="Wingdings" pitchFamily="2" charset="2"/>
              <a:buChar char="Ø"/>
            </a:pPr>
            <a:r>
              <a:rPr lang="ru-RU" sz="1400" b="1" dirty="0" smtClean="0">
                <a:solidFill>
                  <a:srgbClr val="000099"/>
                </a:solidFill>
                <a:latin typeface="Book Antiqua" pitchFamily="18" charset="0"/>
              </a:rPr>
              <a:t>соразмерность расходов местного бюджета с поступающими доходами, безусловное исполнение действующих расходных обязательств, недопущение принятия новых расходных обязательств, не обеспеченных доходными источниками;</a:t>
            </a:r>
          </a:p>
          <a:p>
            <a:pPr algn="just">
              <a:buFont typeface="Wingdings" pitchFamily="2" charset="2"/>
              <a:buChar char="Ø"/>
            </a:pPr>
            <a:r>
              <a:rPr lang="ru-RU" sz="1400" b="1" dirty="0" smtClean="0">
                <a:solidFill>
                  <a:srgbClr val="000099"/>
                </a:solidFill>
                <a:latin typeface="Book Antiqua" pitchFamily="18" charset="0"/>
              </a:rPr>
              <a:t>концентрация расходов на приоритетных направлениях, связанных с улучшением условий жизни человека, адресном решении социальных проблем, повышении эффективности и качества предоставляемых населению муниципальных услуг;</a:t>
            </a:r>
          </a:p>
          <a:p>
            <a:pPr algn="just">
              <a:buFont typeface="Wingdings" pitchFamily="2" charset="2"/>
              <a:buChar char="Ø"/>
            </a:pPr>
            <a:r>
              <a:rPr lang="ru-RU" sz="1400" b="1" dirty="0" smtClean="0">
                <a:solidFill>
                  <a:srgbClr val="000099"/>
                </a:solidFill>
                <a:latin typeface="Book Antiqua" pitchFamily="18" charset="0"/>
              </a:rPr>
              <a:t>обеспечение реализации приоритетных задач государственной политики, в т.ч. предусмотренных в указах Президента РФ по достижению целевых показателей заработной платы отдельных категорий работников бюджетной сферы, индексации заработной платы работников бюджетного сектора экономики, на которых не распространяются указы Президента РФ на 4,0 процента, обеспечение месячной заработной платы работников бюджетной сферы на уровне не ниже минимального размера оплаты труда;</a:t>
            </a: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buFont typeface="Wingdings" pitchFamily="2" charset="2"/>
              <a:buChar char="Ø"/>
            </a:pPr>
            <a:endParaRPr lang="ru-RU" sz="1400" b="1" dirty="0" smtClean="0">
              <a:solidFill>
                <a:srgbClr val="000099"/>
              </a:solidFill>
              <a:latin typeface="Book Antiqua" pitchFamily="18" charset="0"/>
            </a:endParaRPr>
          </a:p>
          <a:p>
            <a:pPr algn="just"/>
            <a:endParaRPr lang="ru-RU" sz="1400" b="1" dirty="0" smtClean="0">
              <a:solidFill>
                <a:srgbClr val="000099"/>
              </a:solidFill>
              <a:latin typeface="Book Antiqua" pitchFamily="18" charset="0"/>
            </a:endParaRPr>
          </a:p>
          <a:p>
            <a:pPr algn="just"/>
            <a:endParaRPr lang="ru-RU" sz="1400" b="1" dirty="0" smtClean="0">
              <a:latin typeface="Book Antiqua" pitchFamily="18" charset="0"/>
            </a:endParaRPr>
          </a:p>
          <a:p>
            <a:pPr algn="just"/>
            <a:endParaRPr lang="ru-RU" sz="1400" b="1" dirty="0" smtClean="0">
              <a:latin typeface="Book Antiqua" pitchFamily="18" charset="0"/>
            </a:endParaRPr>
          </a:p>
        </p:txBody>
      </p:sp>
      <p:sp>
        <p:nvSpPr>
          <p:cNvPr id="4" name="Заголовок 3"/>
          <p:cNvSpPr>
            <a:spLocks noGrp="1"/>
          </p:cNvSpPr>
          <p:nvPr>
            <p:ph type="title"/>
          </p:nvPr>
        </p:nvSpPr>
        <p:spPr>
          <a:xfrm>
            <a:off x="251520" y="116632"/>
            <a:ext cx="8507288" cy="792088"/>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НАПРАВЛЕНИЯ  НАЛОГОВОЙ  И БЮДЖЕТНОЙ     ПОЛИТИКИ  НА  2018-2021 гг.</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a:t>
            </a:r>
            <a:endParaRPr lang="ru-RU" sz="2400" dirty="0" smtClean="0">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6" name="Номер слайда 5"/>
          <p:cNvSpPr>
            <a:spLocks noGrp="1"/>
          </p:cNvSpPr>
          <p:nvPr>
            <p:ph type="sldNum" sz="quarter" idx="12"/>
          </p:nvPr>
        </p:nvSpPr>
        <p:spPr/>
        <p:txBody>
          <a:bodyPr/>
          <a:lstStyle/>
          <a:p>
            <a:fld id="{B19B0651-EE4F-4900-A07F-96A6BFA9D0F0}" type="slidenum">
              <a:rPr lang="ru-RU" smtClean="0"/>
              <a:pPr/>
              <a:t>13</a:t>
            </a:fld>
            <a:endParaRPr lang="ru-RU" dirty="0"/>
          </a:p>
        </p:txBody>
      </p:sp>
      <p:pic>
        <p:nvPicPr>
          <p:cNvPr id="7" name="Picture 2" descr="M:\Переписка (04-09...04-14)\ПЕРЕПИСКА из отдела БП\!Брошюра БдГ\2017-2019\картинки\прочие\11861003.png"/>
          <p:cNvPicPr>
            <a:picLocks noChangeAspect="1" noChangeArrowheads="1"/>
          </p:cNvPicPr>
          <p:nvPr/>
        </p:nvPicPr>
        <p:blipFill>
          <a:blip r:embed="rId3" cstate="print"/>
          <a:srcRect/>
          <a:stretch>
            <a:fillRect/>
          </a:stretch>
        </p:blipFill>
        <p:spPr bwMode="auto">
          <a:xfrm>
            <a:off x="-180528" y="5733256"/>
            <a:ext cx="1268760" cy="126876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980728"/>
            <a:ext cx="8784976" cy="5688632"/>
          </a:xfrm>
        </p:spPr>
        <p:txBody>
          <a:bodyPr>
            <a:noAutofit/>
          </a:bodyPr>
          <a:lstStyle/>
          <a:p>
            <a:pPr algn="just">
              <a:buFont typeface="Wingdings" pitchFamily="2" charset="2"/>
              <a:buChar char="Ø"/>
            </a:pPr>
            <a:r>
              <a:rPr lang="ru-RU" sz="1400" b="1" dirty="0" smtClean="0">
                <a:solidFill>
                  <a:srgbClr val="000099"/>
                </a:solidFill>
                <a:latin typeface="Book Antiqua" pitchFamily="18" charset="0"/>
              </a:rPr>
              <a:t>сохранение всех социальных выплат ; </a:t>
            </a:r>
          </a:p>
          <a:p>
            <a:pPr algn="just">
              <a:buFont typeface="Wingdings" pitchFamily="2" charset="2"/>
              <a:buChar char="Ø"/>
            </a:pPr>
            <a:r>
              <a:rPr lang="ru-RU" sz="1400" b="1" dirty="0" smtClean="0">
                <a:solidFill>
                  <a:srgbClr val="000099"/>
                </a:solidFill>
                <a:latin typeface="Book Antiqua" pitchFamily="18" charset="0"/>
              </a:rPr>
              <a:t>повышение эффективности и результативности бюджетных расходов за счет  сокращения неэффективных расходов, отмены расходных обязательств, не связанных с решением вопросов, отнесенных Конституцией РФ и федеральными законами к полномочиям органов местного самоуправления;</a:t>
            </a:r>
          </a:p>
          <a:p>
            <a:pPr algn="just">
              <a:buFont typeface="Wingdings" pitchFamily="2" charset="2"/>
              <a:buChar char="Ø"/>
            </a:pPr>
            <a:r>
              <a:rPr lang="ru-RU" sz="1400" b="1" dirty="0" smtClean="0">
                <a:solidFill>
                  <a:srgbClr val="000099"/>
                </a:solidFill>
                <a:latin typeface="Book Antiqua" pitchFamily="18" charset="0"/>
              </a:rPr>
              <a:t>внедрение автоматизированной информационной системы в целях повышения прозрачности оценки выполнения муниципального задания, оказания муниципальных услуг;</a:t>
            </a:r>
          </a:p>
          <a:p>
            <a:pPr algn="just">
              <a:buFont typeface="Wingdings" pitchFamily="2" charset="2"/>
              <a:buChar char="Ø"/>
            </a:pPr>
            <a:r>
              <a:rPr lang="ru-RU" sz="1400" b="1" dirty="0" smtClean="0">
                <a:solidFill>
                  <a:srgbClr val="000099"/>
                </a:solidFill>
                <a:latin typeface="Book Antiqua" pitchFamily="18" charset="0"/>
              </a:rPr>
              <a:t>повышение эффективности муниципального управления за счет повышения качества финансового менеджмента в органах исполнительной власти и муниципальных учреждениях;</a:t>
            </a:r>
          </a:p>
          <a:p>
            <a:pPr algn="just">
              <a:buFont typeface="Wingdings" pitchFamily="2" charset="2"/>
              <a:buChar char="Ø"/>
            </a:pPr>
            <a:r>
              <a:rPr lang="ru-RU" sz="1400" b="1" dirty="0" smtClean="0">
                <a:solidFill>
                  <a:srgbClr val="000099"/>
                </a:solidFill>
                <a:latin typeface="Book Antiqua" pitchFamily="18" charset="0"/>
              </a:rPr>
              <a:t>недопущение просроченной задолженности по бюджетным и долговым обязательствам;</a:t>
            </a:r>
          </a:p>
          <a:p>
            <a:pPr algn="just">
              <a:buFont typeface="Wingdings" pitchFamily="2" charset="2"/>
              <a:buChar char="Ø"/>
            </a:pPr>
            <a:r>
              <a:rPr lang="ru-RU" sz="1400" b="1" dirty="0" smtClean="0">
                <a:solidFill>
                  <a:srgbClr val="000099"/>
                </a:solidFill>
                <a:latin typeface="Book Antiqua" pitchFamily="18" charset="0"/>
              </a:rPr>
              <a:t>выполнение плана мероприятий по росту доходов, оптимизации расходов и сокращению муниципального долга в целях оздоровления муниципальных финансов муниципального образования «Холм-Жирковский район» Смоленской области на период до 2022 года; </a:t>
            </a:r>
          </a:p>
          <a:p>
            <a:pPr algn="just">
              <a:buFont typeface="Wingdings" pitchFamily="2" charset="2"/>
              <a:buChar char="Ø"/>
            </a:pPr>
            <a:r>
              <a:rPr lang="ru-RU" sz="1400" b="1" dirty="0" smtClean="0">
                <a:solidFill>
                  <a:srgbClr val="000099"/>
                </a:solidFill>
                <a:latin typeface="Book Antiqua" pitchFamily="18" charset="0"/>
              </a:rPr>
              <a:t>повышение качества финансового контроля в управлении бюджетным процессом, в том числе внутреннего финансового контроля и внутреннего финансового  аудита;</a:t>
            </a:r>
          </a:p>
          <a:p>
            <a:pPr algn="just">
              <a:buFont typeface="Wingdings" pitchFamily="2" charset="2"/>
              <a:buChar char="Ø"/>
            </a:pPr>
            <a:r>
              <a:rPr lang="ru-RU" sz="1400" b="1" dirty="0" smtClean="0">
                <a:solidFill>
                  <a:srgbClr val="000099"/>
                </a:solidFill>
                <a:latin typeface="Book Antiqua" pitchFamily="18" charset="0"/>
              </a:rPr>
              <a:t>- повышение самостоятельности и ответственности органов местного самоуправления за проводимую бюджетную политику, создание условий для получения больших результатов в условиях рационального использования имеющихся ресурсов, концентрация их на проблемных направлениях. Повышение качества управления муниципальными финансами;</a:t>
            </a:r>
          </a:p>
          <a:p>
            <a:pPr algn="just">
              <a:buFont typeface="Wingdings" pitchFamily="2" charset="2"/>
              <a:buChar char="Ø"/>
            </a:pPr>
            <a:r>
              <a:rPr lang="ru-RU" sz="1400" b="1" dirty="0" smtClean="0">
                <a:solidFill>
                  <a:srgbClr val="000099"/>
                </a:solidFill>
                <a:latin typeface="Book Antiqua" pitchFamily="18" charset="0"/>
              </a:rPr>
              <a:t>совершенствование процедур муниципальных закупок товаров, работ и услуг;</a:t>
            </a:r>
          </a:p>
          <a:p>
            <a:pPr algn="just">
              <a:buFont typeface="Wingdings" pitchFamily="2" charset="2"/>
              <a:buChar char="Ø"/>
            </a:pPr>
            <a:r>
              <a:rPr lang="ru-RU" sz="1400" b="1" dirty="0" smtClean="0">
                <a:solidFill>
                  <a:srgbClr val="000099"/>
                </a:solidFill>
                <a:latin typeface="Book Antiqua" pitchFamily="18" charset="0"/>
              </a:rPr>
              <a:t>реализация принципов открытости и прозрачности управления муниципальными финансами, в т.ч. путем составления брошюры «Бюджет для граждан»;</a:t>
            </a:r>
          </a:p>
          <a:p>
            <a:pPr algn="just">
              <a:buFont typeface="Wingdings" pitchFamily="2" charset="2"/>
              <a:buChar char="Ø"/>
            </a:pPr>
            <a:r>
              <a:rPr lang="ru-RU" sz="1400" b="1" dirty="0" smtClean="0">
                <a:solidFill>
                  <a:srgbClr val="000099"/>
                </a:solidFill>
                <a:latin typeface="Book Antiqua" pitchFamily="18" charset="0"/>
              </a:rPr>
              <a:t>мониторинг муниципального долга в части не превышения предельных значений.</a:t>
            </a:r>
          </a:p>
          <a:p>
            <a:pPr algn="just">
              <a:buFont typeface="Wingdings" pitchFamily="2" charset="2"/>
              <a:buChar char="Ø"/>
            </a:pPr>
            <a:endParaRPr lang="ru-RU" sz="1400" b="1" dirty="0" smtClean="0">
              <a:solidFill>
                <a:srgbClr val="000099"/>
              </a:solidFill>
              <a:latin typeface="Book Antiqua" pitchFamily="18" charset="0"/>
            </a:endParaRPr>
          </a:p>
          <a:p>
            <a:pPr algn="just"/>
            <a:r>
              <a:rPr lang="ru-RU" sz="1200" b="1" dirty="0" smtClean="0">
                <a:solidFill>
                  <a:schemeClr val="bg1"/>
                </a:solidFill>
                <a:latin typeface="Book Antiqua" pitchFamily="18" charset="0"/>
              </a:rPr>
              <a:t> </a:t>
            </a:r>
          </a:p>
          <a:p>
            <a:pPr algn="just"/>
            <a:endParaRPr lang="ru-RU" sz="1200" b="1" dirty="0" smtClean="0">
              <a:latin typeface="Book Antiqua" pitchFamily="18" charset="0"/>
            </a:endParaRPr>
          </a:p>
          <a:p>
            <a:pPr algn="just"/>
            <a:endParaRPr lang="ru-RU" sz="1200" dirty="0">
              <a:latin typeface="Book Antiqua" pitchFamily="18" charset="0"/>
            </a:endParaRPr>
          </a:p>
        </p:txBody>
      </p:sp>
      <p:sp>
        <p:nvSpPr>
          <p:cNvPr id="4" name="Заголовок 3"/>
          <p:cNvSpPr>
            <a:spLocks noGrp="1"/>
          </p:cNvSpPr>
          <p:nvPr>
            <p:ph type="title"/>
          </p:nvPr>
        </p:nvSpPr>
        <p:spPr>
          <a:xfrm>
            <a:off x="457200" y="0"/>
            <a:ext cx="8291264" cy="836712"/>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ОСНОВНЫЕ НАПРАВЛЕНИЯ   НАЛОГОВОЙ И БЮДЖЕТНОЙ ПОЛИТИКИ    НА  2018-2021 гг.</a:t>
            </a:r>
            <a:r>
              <a:rPr lang="ru-RU" sz="2400" dirty="0" smtClean="0">
                <a:effectLst>
                  <a:outerShdw blurRad="38100" dist="38100" dir="2700000" algn="tl">
                    <a:srgbClr val="000000">
                      <a:alpha val="43137"/>
                    </a:srgbClr>
                  </a:outerShdw>
                </a:effectLst>
                <a:latin typeface="Book Antiqua" pitchFamily="18" charset="0"/>
              </a:rPr>
              <a:t/>
            </a:r>
            <a:br>
              <a:rPr lang="ru-RU" sz="2400" dirty="0" smtClean="0">
                <a:effectLst>
                  <a:outerShdw blurRad="38100" dist="38100" dir="2700000" algn="tl">
                    <a:srgbClr val="000000">
                      <a:alpha val="43137"/>
                    </a:srgbClr>
                  </a:outerShdw>
                </a:effectLst>
                <a:latin typeface="Book Antiqua" pitchFamily="18" charset="0"/>
              </a:rPr>
            </a:br>
            <a:r>
              <a:rPr lang="ru-RU" sz="2400" dirty="0" smtClean="0">
                <a:effectLst>
                  <a:outerShdw blurRad="38100" dist="38100" dir="2700000" algn="tl">
                    <a:srgbClr val="000000">
                      <a:alpha val="43137"/>
                    </a:srgbClr>
                  </a:outerShdw>
                </a:effectLst>
                <a:latin typeface="Book Antiqua" pitchFamily="18" charset="0"/>
              </a:rPr>
              <a:t> </a:t>
            </a: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6" name="Номер слайда 5"/>
          <p:cNvSpPr>
            <a:spLocks noGrp="1"/>
          </p:cNvSpPr>
          <p:nvPr>
            <p:ph type="sldNum" sz="quarter" idx="12"/>
          </p:nvPr>
        </p:nvSpPr>
        <p:spPr/>
        <p:txBody>
          <a:bodyPr/>
          <a:lstStyle/>
          <a:p>
            <a:fld id="{B19B0651-EE4F-4900-A07F-96A6BFA9D0F0}" type="slidenum">
              <a:rPr lang="ru-RU" smtClean="0"/>
              <a:pPr/>
              <a:t>14</a:t>
            </a:fld>
            <a:endParaRPr lang="ru-RU" dirty="0"/>
          </a:p>
        </p:txBody>
      </p:sp>
      <p:pic>
        <p:nvPicPr>
          <p:cNvPr id="7" name="Picture 2" descr="M:\Переписка (04-09...04-14)\ПЕРЕПИСКА из отдела БП\!Брошюра БдГ\2017-2019\картинки\прочие\11861003.png"/>
          <p:cNvPicPr>
            <a:picLocks noChangeAspect="1" noChangeArrowheads="1"/>
          </p:cNvPicPr>
          <p:nvPr/>
        </p:nvPicPr>
        <p:blipFill>
          <a:blip r:embed="rId3" cstate="print"/>
          <a:srcRect/>
          <a:stretch>
            <a:fillRect/>
          </a:stretch>
        </p:blipFill>
        <p:spPr bwMode="auto">
          <a:xfrm>
            <a:off x="-180528" y="5733256"/>
            <a:ext cx="1268760" cy="126876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Прямоугольник с двумя скругленными противолежащими углами 3"/>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ОСНОВНЫЕ  ПАРАМЕТРЫ  БЮДЖЕТА  </a:t>
            </a:r>
          </a:p>
          <a:p>
            <a:pPr algn="ctr"/>
            <a:r>
              <a:rPr lang="ru-RU" sz="2400" b="1" dirty="0" smtClean="0">
                <a:effectLst>
                  <a:outerShdw blurRad="38100" dist="38100" dir="2700000" algn="tl">
                    <a:srgbClr val="000000">
                      <a:alpha val="43137"/>
                    </a:srgbClr>
                  </a:outerShdw>
                </a:effectLst>
                <a:latin typeface="Book Antiqua" pitchFamily="18" charset="0"/>
              </a:rPr>
              <a:t>НА  2018 ГОД</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5" name="Диаграмма 4"/>
          <p:cNvGraphicFramePr/>
          <p:nvPr/>
        </p:nvGraphicFramePr>
        <p:xfrm>
          <a:off x="431032" y="1169368"/>
          <a:ext cx="8712968" cy="5688632"/>
        </p:xfrm>
        <a:graphic>
          <a:graphicData uri="http://schemas.openxmlformats.org/drawingml/2006/chart">
            <c:chart xmlns:c="http://schemas.openxmlformats.org/drawingml/2006/chart" xmlns:r="http://schemas.openxmlformats.org/officeDocument/2006/relationships" r:id="rId3"/>
          </a:graphicData>
        </a:graphic>
      </p:graphicFrame>
      <p:cxnSp>
        <p:nvCxnSpPr>
          <p:cNvPr id="7" name="Прямая со стрелкой 6"/>
          <p:cNvCxnSpPr/>
          <p:nvPr/>
        </p:nvCxnSpPr>
        <p:spPr>
          <a:xfrm flipV="1">
            <a:off x="2627784" y="1412776"/>
            <a:ext cx="504056" cy="144016"/>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pic>
        <p:nvPicPr>
          <p:cNvPr id="8" name="i-main-pic" descr="Картинка 5 из 10"/>
          <p:cNvPicPr/>
          <p:nvPr/>
        </p:nvPicPr>
        <p:blipFill>
          <a:blip r:embed="rId4"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9" name="TextBox 8"/>
          <p:cNvSpPr txBox="1"/>
          <p:nvPr/>
        </p:nvSpPr>
        <p:spPr>
          <a:xfrm>
            <a:off x="2555776" y="1124744"/>
            <a:ext cx="864096" cy="276999"/>
          </a:xfrm>
          <a:prstGeom prst="rect">
            <a:avLst/>
          </a:prstGeom>
          <a:solidFill>
            <a:srgbClr val="99FF33"/>
          </a:solidFill>
        </p:spPr>
        <p:txBody>
          <a:bodyPr wrap="square" rtlCol="0">
            <a:spAutoFit/>
          </a:bodyPr>
          <a:lstStyle/>
          <a:p>
            <a:r>
              <a:rPr lang="ru-RU" sz="1200" b="1" dirty="0" smtClean="0">
                <a:solidFill>
                  <a:srgbClr val="003300"/>
                </a:solidFill>
                <a:latin typeface="Book Antiqua" pitchFamily="18" charset="0"/>
              </a:rPr>
              <a:t>+16 268,8</a:t>
            </a:r>
            <a:endParaRPr lang="ru-RU" sz="1200" b="1" dirty="0">
              <a:solidFill>
                <a:srgbClr val="003300"/>
              </a:solidFill>
              <a:latin typeface="Book Antiqua" pitchFamily="18" charset="0"/>
            </a:endParaRPr>
          </a:p>
        </p:txBody>
      </p:sp>
      <p:cxnSp>
        <p:nvCxnSpPr>
          <p:cNvPr id="14" name="Прямая со стрелкой 13"/>
          <p:cNvCxnSpPr/>
          <p:nvPr/>
        </p:nvCxnSpPr>
        <p:spPr>
          <a:xfrm flipV="1">
            <a:off x="4788024" y="1412776"/>
            <a:ext cx="504056" cy="144016"/>
          </a:xfrm>
          <a:prstGeom prst="straightConnector1">
            <a:avLst/>
          </a:prstGeom>
          <a:ln w="28575">
            <a:tailEnd type="arrow"/>
          </a:ln>
        </p:spPr>
        <p:style>
          <a:lnRef idx="3">
            <a:schemeClr val="accent2"/>
          </a:lnRef>
          <a:fillRef idx="0">
            <a:schemeClr val="accent2"/>
          </a:fillRef>
          <a:effectRef idx="2">
            <a:schemeClr val="accent2"/>
          </a:effectRef>
          <a:fontRef idx="minor">
            <a:schemeClr val="tx1"/>
          </a:fontRef>
        </p:style>
      </p:cxnSp>
      <p:sp>
        <p:nvSpPr>
          <p:cNvPr id="12" name="TextBox 11"/>
          <p:cNvSpPr txBox="1"/>
          <p:nvPr/>
        </p:nvSpPr>
        <p:spPr>
          <a:xfrm>
            <a:off x="6804248" y="4005064"/>
            <a:ext cx="720080" cy="276999"/>
          </a:xfrm>
          <a:prstGeom prst="rect">
            <a:avLst/>
          </a:prstGeom>
          <a:solidFill>
            <a:srgbClr val="99FF33"/>
          </a:solidFill>
        </p:spPr>
        <p:txBody>
          <a:bodyPr wrap="square" rtlCol="0">
            <a:spAutoFit/>
          </a:bodyPr>
          <a:lstStyle/>
          <a:p>
            <a:r>
              <a:rPr lang="ru-RU" sz="1200" b="1" dirty="0" smtClean="0">
                <a:solidFill>
                  <a:srgbClr val="003300"/>
                </a:solidFill>
                <a:latin typeface="Book Antiqua" pitchFamily="18" charset="0"/>
              </a:rPr>
              <a:t>- 948,0</a:t>
            </a:r>
            <a:endParaRPr lang="ru-RU" sz="1200" b="1" dirty="0">
              <a:solidFill>
                <a:srgbClr val="003300"/>
              </a:solidFill>
              <a:latin typeface="Book Antiqua" pitchFamily="18" charset="0"/>
            </a:endParaRPr>
          </a:p>
        </p:txBody>
      </p:sp>
      <p:pic>
        <p:nvPicPr>
          <p:cNvPr id="10" name="Рисунок 9" descr="внесены изменения.jpg"/>
          <p:cNvPicPr>
            <a:picLocks noChangeAspect="1"/>
          </p:cNvPicPr>
          <p:nvPr/>
        </p:nvPicPr>
        <p:blipFill>
          <a:blip r:embed="rId5" cstate="print"/>
          <a:stretch>
            <a:fillRect/>
          </a:stretch>
        </p:blipFill>
        <p:spPr>
          <a:xfrm>
            <a:off x="6732240" y="2348880"/>
            <a:ext cx="1409097" cy="915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Номер слайда 10"/>
          <p:cNvSpPr>
            <a:spLocks noGrp="1"/>
          </p:cNvSpPr>
          <p:nvPr>
            <p:ph type="sldNum" sz="quarter" idx="12"/>
          </p:nvPr>
        </p:nvSpPr>
        <p:spPr/>
        <p:txBody>
          <a:bodyPr/>
          <a:lstStyle/>
          <a:p>
            <a:fld id="{B19B0651-EE4F-4900-A07F-96A6BFA9D0F0}" type="slidenum">
              <a:rPr lang="ru-RU" smtClean="0"/>
              <a:pPr/>
              <a:t>15</a:t>
            </a:fld>
            <a:endParaRPr lang="ru-RU" dirty="0"/>
          </a:p>
        </p:txBody>
      </p:sp>
    </p:spTree>
    <p:extLst>
      <p:ext uri="{BB962C8B-B14F-4D97-AF65-F5344CB8AC3E}">
        <p14:creationId xmlns:p14="http://schemas.microsoft.com/office/powerpoint/2010/main" xmlns="" val="28893824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0" y="0"/>
            <a:ext cx="9144000"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ИСТОЧНИКИ  ФИНАНСИРОВАНИЯ   ДЕФИЦИТА</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sp>
        <p:nvSpPr>
          <p:cNvPr id="43" name="TextBox 42"/>
          <p:cNvSpPr txBox="1"/>
          <p:nvPr/>
        </p:nvSpPr>
        <p:spPr>
          <a:xfrm>
            <a:off x="179512" y="908720"/>
            <a:ext cx="8784976"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ru-RU" b="1" dirty="0" smtClean="0">
                <a:solidFill>
                  <a:srgbClr val="000099"/>
                </a:solidFill>
                <a:latin typeface="Book Antiqua" pitchFamily="18" charset="0"/>
              </a:rPr>
              <a:t>В процессе принятия и исполнения бюджета большое значение приобретает сбалансированность  доходов и расходов бюджета. Если доходы превышают расходы, то возникает </a:t>
            </a:r>
            <a:r>
              <a:rPr lang="ru-RU" b="1" u="sng" dirty="0" err="1" smtClean="0">
                <a:solidFill>
                  <a:srgbClr val="000099"/>
                </a:solidFill>
                <a:latin typeface="Book Antiqua" pitchFamily="18" charset="0"/>
              </a:rPr>
              <a:t>профицит</a:t>
            </a:r>
            <a:r>
              <a:rPr lang="ru-RU" b="1" u="sng" dirty="0" smtClean="0">
                <a:solidFill>
                  <a:srgbClr val="000099"/>
                </a:solidFill>
                <a:latin typeface="Book Antiqua" pitchFamily="18" charset="0"/>
              </a:rPr>
              <a:t>.</a:t>
            </a:r>
            <a:r>
              <a:rPr lang="ru-RU" b="1" dirty="0" smtClean="0">
                <a:solidFill>
                  <a:srgbClr val="000099"/>
                </a:solidFill>
                <a:latin typeface="Book Antiqua" pitchFamily="18" charset="0"/>
              </a:rPr>
              <a:t> Но чаще расходы превышают доходы. В таком случае возникает </a:t>
            </a:r>
            <a:r>
              <a:rPr lang="ru-RU" b="1" u="sng" dirty="0" smtClean="0">
                <a:solidFill>
                  <a:srgbClr val="000099"/>
                </a:solidFill>
                <a:latin typeface="Book Antiqua" pitchFamily="18" charset="0"/>
              </a:rPr>
              <a:t>дефицит.</a:t>
            </a:r>
            <a:endParaRPr lang="ru-RU" b="1" dirty="0">
              <a:solidFill>
                <a:srgbClr val="000099"/>
              </a:solidFill>
              <a:latin typeface="Book Antiqua" pitchFamily="18" charset="0"/>
            </a:endParaRPr>
          </a:p>
        </p:txBody>
      </p:sp>
      <p:graphicFrame>
        <p:nvGraphicFramePr>
          <p:cNvPr id="44" name="Схема 43"/>
          <p:cNvGraphicFramePr/>
          <p:nvPr/>
        </p:nvGraphicFramePr>
        <p:xfrm>
          <a:off x="107504" y="2060848"/>
          <a:ext cx="8928992" cy="3816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8" name="Рисунок 47" descr="бюджет калькулятор.jpg"/>
          <p:cNvPicPr>
            <a:picLocks noChangeAspect="1"/>
          </p:cNvPicPr>
          <p:nvPr/>
        </p:nvPicPr>
        <p:blipFill>
          <a:blip r:embed="rId7" cstate="print"/>
          <a:stretch>
            <a:fillRect/>
          </a:stretch>
        </p:blipFill>
        <p:spPr>
          <a:xfrm>
            <a:off x="3059832" y="5445224"/>
            <a:ext cx="3106097" cy="1412776"/>
          </a:xfrm>
          <a:prstGeom prst="rect">
            <a:avLst/>
          </a:prstGeom>
          <a:ln>
            <a:noFill/>
          </a:ln>
          <a:effectLst>
            <a:softEdge rad="112500"/>
          </a:effectLst>
        </p:spPr>
      </p:pic>
      <p:sp>
        <p:nvSpPr>
          <p:cNvPr id="49" name="Номер слайда 48"/>
          <p:cNvSpPr>
            <a:spLocks noGrp="1"/>
          </p:cNvSpPr>
          <p:nvPr>
            <p:ph type="sldNum" sz="quarter" idx="12"/>
          </p:nvPr>
        </p:nvSpPr>
        <p:spPr/>
        <p:txBody>
          <a:bodyPr/>
          <a:lstStyle/>
          <a:p>
            <a:fld id="{B19B0651-EE4F-4900-A07F-96A6BFA9D0F0}" type="slidenum">
              <a:rPr lang="ru-RU" smtClean="0"/>
              <a:pPr/>
              <a:t>16</a:t>
            </a:fld>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 name="Пятиугольник 31"/>
          <p:cNvSpPr/>
          <p:nvPr/>
        </p:nvSpPr>
        <p:spPr>
          <a:xfrm rot="10800000">
            <a:off x="7092280" y="4725144"/>
            <a:ext cx="2051720" cy="1492744"/>
          </a:xfrm>
          <a:prstGeom prst="homePlat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35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31" name="Пятиугольник 30"/>
          <p:cNvSpPr/>
          <p:nvPr/>
        </p:nvSpPr>
        <p:spPr>
          <a:xfrm rot="10800000">
            <a:off x="7236296" y="1628800"/>
            <a:ext cx="1907704" cy="1492744"/>
          </a:xfrm>
          <a:prstGeom prst="homePlate">
            <a:avLst/>
          </a:prstGeom>
          <a:gradFill flip="none"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35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28" name="Пятиугольник 27"/>
          <p:cNvSpPr/>
          <p:nvPr/>
        </p:nvSpPr>
        <p:spPr>
          <a:xfrm>
            <a:off x="179512" y="1628800"/>
            <a:ext cx="3816424" cy="1584176"/>
          </a:xfrm>
          <a:prstGeom prst="homePlate">
            <a:avLst/>
          </a:prstGeom>
          <a:gradFill flip="none" rotWithShape="1">
            <a:gsLst>
              <a:gs pos="0">
                <a:srgbClr val="00FF00">
                  <a:shade val="30000"/>
                  <a:satMod val="115000"/>
                </a:srgbClr>
              </a:gs>
              <a:gs pos="50000">
                <a:srgbClr val="00FF00">
                  <a:shade val="67500"/>
                  <a:satMod val="115000"/>
                </a:srgbClr>
              </a:gs>
              <a:gs pos="100000">
                <a:srgbClr val="00FF00">
                  <a:shade val="100000"/>
                  <a:satMod val="115000"/>
                </a:srgbClr>
              </a:gs>
            </a:gsLst>
            <a:lin ang="13500000" scaled="1"/>
            <a:tileRect/>
          </a:grad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4" name="Заголовок 3"/>
          <p:cNvSpPr>
            <a:spLocks noGrp="1"/>
          </p:cNvSpPr>
          <p:nvPr>
            <p:ph type="title"/>
          </p:nvPr>
        </p:nvSpPr>
        <p:spPr>
          <a:xfrm>
            <a:off x="107504" y="0"/>
            <a:ext cx="9036496"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ИСТОЧНИКИ  ФИНАНСИРОВАНИЯ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ДЕФИЦИТА  БЮДЖЕТА В 2018-2019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2"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7" name="Скругленный прямоугольник 6"/>
          <p:cNvSpPr/>
          <p:nvPr/>
        </p:nvSpPr>
        <p:spPr>
          <a:xfrm>
            <a:off x="7956376" y="908720"/>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pic>
        <p:nvPicPr>
          <p:cNvPr id="5123" name="Picture 3"/>
          <p:cNvPicPr>
            <a:picLocks noGrp="1" noChangeAspect="1" noChangeArrowheads="1"/>
          </p:cNvPicPr>
          <p:nvPr>
            <p:ph idx="1"/>
          </p:nvPr>
        </p:nvPicPr>
        <p:blipFill>
          <a:blip r:embed="rId3" cstate="print"/>
          <a:srcRect/>
          <a:stretch>
            <a:fillRect/>
          </a:stretch>
        </p:blipFill>
        <p:spPr bwMode="auto">
          <a:xfrm>
            <a:off x="5508104" y="4581128"/>
            <a:ext cx="1800200" cy="1800200"/>
          </a:xfrm>
          <a:prstGeom prst="rect">
            <a:avLst/>
          </a:prstGeom>
          <a:ln>
            <a:noFill/>
          </a:ln>
          <a:effectLst>
            <a:softEdge rad="112500"/>
          </a:effectLst>
        </p:spPr>
      </p:pic>
      <p:sp>
        <p:nvSpPr>
          <p:cNvPr id="13" name="TextBox 12"/>
          <p:cNvSpPr txBox="1"/>
          <p:nvPr/>
        </p:nvSpPr>
        <p:spPr>
          <a:xfrm>
            <a:off x="7308304" y="1916832"/>
            <a:ext cx="1835696" cy="784830"/>
          </a:xfrm>
          <a:prstGeom prst="rect">
            <a:avLst/>
          </a:prstGeom>
          <a:noFill/>
        </p:spPr>
        <p:txBody>
          <a:bodyPr wrap="square" rtlCol="0">
            <a:spAutoFit/>
          </a:bodyPr>
          <a:lstStyle/>
          <a:p>
            <a:pPr algn="ctr"/>
            <a:r>
              <a:rPr lang="ru-RU" sz="1500" dirty="0" smtClean="0">
                <a:solidFill>
                  <a:srgbClr val="000099"/>
                </a:solidFill>
                <a:latin typeface="Book Antiqua" pitchFamily="18" charset="0"/>
              </a:rPr>
              <a:t>                Кредиты                 </a:t>
            </a:r>
          </a:p>
          <a:p>
            <a:pPr algn="ctr"/>
            <a:r>
              <a:rPr lang="ru-RU" sz="1500" dirty="0" smtClean="0">
                <a:solidFill>
                  <a:srgbClr val="000099"/>
                </a:solidFill>
                <a:latin typeface="Book Antiqua" pitchFamily="18" charset="0"/>
              </a:rPr>
              <a:t>            кредитных  </a:t>
            </a:r>
          </a:p>
          <a:p>
            <a:pPr algn="ctr"/>
            <a:r>
              <a:rPr lang="ru-RU" sz="1500" dirty="0" smtClean="0">
                <a:solidFill>
                  <a:srgbClr val="000099"/>
                </a:solidFill>
                <a:latin typeface="Book Antiqua" pitchFamily="18" charset="0"/>
              </a:rPr>
              <a:t>         организаций</a:t>
            </a:r>
            <a:endParaRPr lang="ru-RU" sz="1500" dirty="0">
              <a:solidFill>
                <a:srgbClr val="000099"/>
              </a:solidFill>
              <a:latin typeface="Book Antiqua" pitchFamily="18" charset="0"/>
            </a:endParaRPr>
          </a:p>
        </p:txBody>
      </p:sp>
      <p:sp>
        <p:nvSpPr>
          <p:cNvPr id="14" name="TextBox 13"/>
          <p:cNvSpPr txBox="1"/>
          <p:nvPr/>
        </p:nvSpPr>
        <p:spPr>
          <a:xfrm>
            <a:off x="7236296" y="4725144"/>
            <a:ext cx="2088232" cy="1246495"/>
          </a:xfrm>
          <a:prstGeom prst="rect">
            <a:avLst/>
          </a:prstGeom>
          <a:noFill/>
          <a:ln>
            <a:noFill/>
          </a:ln>
        </p:spPr>
        <p:txBody>
          <a:bodyPr wrap="square" rtlCol="0">
            <a:spAutoFit/>
          </a:bodyPr>
          <a:lstStyle/>
          <a:p>
            <a:pPr algn="ctr"/>
            <a:r>
              <a:rPr lang="ru-RU" sz="1500" dirty="0" smtClean="0">
                <a:solidFill>
                  <a:srgbClr val="000099"/>
                </a:solidFill>
                <a:latin typeface="Book Antiqua" pitchFamily="18" charset="0"/>
              </a:rPr>
              <a:t>           Изменение              </a:t>
            </a:r>
          </a:p>
          <a:p>
            <a:pPr algn="ctr"/>
            <a:r>
              <a:rPr lang="ru-RU" sz="1500" dirty="0" smtClean="0">
                <a:solidFill>
                  <a:srgbClr val="000099"/>
                </a:solidFill>
                <a:latin typeface="Book Antiqua" pitchFamily="18" charset="0"/>
              </a:rPr>
              <a:t>                  остатка</a:t>
            </a:r>
          </a:p>
          <a:p>
            <a:pPr algn="ctr"/>
            <a:r>
              <a:rPr lang="ru-RU" sz="1500" dirty="0" smtClean="0">
                <a:solidFill>
                  <a:srgbClr val="000099"/>
                </a:solidFill>
                <a:latin typeface="Book Antiqua" pitchFamily="18" charset="0"/>
              </a:rPr>
              <a:t>средств на  счетах  </a:t>
            </a:r>
          </a:p>
          <a:p>
            <a:pPr algn="ctr"/>
            <a:r>
              <a:rPr lang="ru-RU" sz="1500" dirty="0" smtClean="0">
                <a:solidFill>
                  <a:srgbClr val="000099"/>
                </a:solidFill>
                <a:latin typeface="Book Antiqua" pitchFamily="18" charset="0"/>
              </a:rPr>
              <a:t>               местного   </a:t>
            </a:r>
          </a:p>
          <a:p>
            <a:pPr algn="ctr"/>
            <a:r>
              <a:rPr lang="ru-RU" sz="1500" dirty="0" smtClean="0">
                <a:solidFill>
                  <a:srgbClr val="000099"/>
                </a:solidFill>
                <a:latin typeface="Book Antiqua" pitchFamily="18" charset="0"/>
              </a:rPr>
              <a:t>               бюджета</a:t>
            </a:r>
            <a:endParaRPr lang="ru-RU" sz="1500" dirty="0">
              <a:solidFill>
                <a:srgbClr val="000099"/>
              </a:solidFill>
              <a:latin typeface="Book Antiqua" pitchFamily="18" charset="0"/>
            </a:endParaRPr>
          </a:p>
        </p:txBody>
      </p:sp>
      <p:pic>
        <p:nvPicPr>
          <p:cNvPr id="15" name="Рисунок 14" descr="деньги 2.jpg"/>
          <p:cNvPicPr>
            <a:picLocks noChangeAspect="1"/>
          </p:cNvPicPr>
          <p:nvPr/>
        </p:nvPicPr>
        <p:blipFill>
          <a:blip r:embed="rId4" cstate="print"/>
          <a:stretch>
            <a:fillRect/>
          </a:stretch>
        </p:blipFill>
        <p:spPr>
          <a:xfrm>
            <a:off x="3563888" y="1700808"/>
            <a:ext cx="1337752" cy="1584176"/>
          </a:xfrm>
          <a:prstGeom prst="rect">
            <a:avLst/>
          </a:prstGeom>
          <a:ln>
            <a:noFill/>
          </a:ln>
          <a:effectLst>
            <a:softEdge rad="112500"/>
          </a:effectLst>
        </p:spPr>
      </p:pic>
      <p:sp>
        <p:nvSpPr>
          <p:cNvPr id="18" name="Стрелка влево 17"/>
          <p:cNvSpPr/>
          <p:nvPr/>
        </p:nvSpPr>
        <p:spPr>
          <a:xfrm>
            <a:off x="4860032" y="2132856"/>
            <a:ext cx="720080" cy="432048"/>
          </a:xfrm>
          <a:prstGeom prst="leftArrow">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135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9" name="Рисунок 18" descr="банк1.jpg"/>
          <p:cNvPicPr>
            <a:picLocks noChangeAspect="1"/>
          </p:cNvPicPr>
          <p:nvPr/>
        </p:nvPicPr>
        <p:blipFill>
          <a:blip r:embed="rId5" cstate="print"/>
          <a:stretch>
            <a:fillRect/>
          </a:stretch>
        </p:blipFill>
        <p:spPr>
          <a:xfrm>
            <a:off x="5508104" y="1556792"/>
            <a:ext cx="2009011" cy="1800200"/>
          </a:xfrm>
          <a:prstGeom prst="rect">
            <a:avLst/>
          </a:prstGeom>
          <a:ln>
            <a:noFill/>
          </a:ln>
          <a:effectLst>
            <a:softEdge rad="112500"/>
          </a:effectLst>
        </p:spPr>
      </p:pic>
      <p:sp>
        <p:nvSpPr>
          <p:cNvPr id="24" name="Стрелка влево 23"/>
          <p:cNvSpPr/>
          <p:nvPr/>
        </p:nvSpPr>
        <p:spPr>
          <a:xfrm>
            <a:off x="4860032" y="5301208"/>
            <a:ext cx="720080" cy="432048"/>
          </a:xfrm>
          <a:prstGeom prst="leftArrow">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lin ang="135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TextBox 25"/>
          <p:cNvSpPr txBox="1"/>
          <p:nvPr/>
        </p:nvSpPr>
        <p:spPr>
          <a:xfrm>
            <a:off x="179512" y="1916832"/>
            <a:ext cx="3456384" cy="1107996"/>
          </a:xfrm>
          <a:prstGeom prst="rect">
            <a:avLst/>
          </a:prstGeom>
          <a:noFill/>
        </p:spPr>
        <p:txBody>
          <a:bodyPr wrap="square" rtlCol="0">
            <a:spAutoFit/>
          </a:bodyPr>
          <a:lstStyle/>
          <a:p>
            <a:r>
              <a:rPr lang="ru-RU" dirty="0" smtClean="0">
                <a:solidFill>
                  <a:srgbClr val="000099"/>
                </a:solidFill>
                <a:latin typeface="Times New Roman" pitchFamily="18" charset="0"/>
                <a:cs typeface="Times New Roman" pitchFamily="18" charset="0"/>
              </a:rPr>
              <a:t>     </a:t>
            </a:r>
          </a:p>
          <a:p>
            <a:endParaRPr lang="ru-RU" sz="1500" dirty="0" smtClean="0">
              <a:solidFill>
                <a:srgbClr val="000099"/>
              </a:solidFill>
              <a:latin typeface="Times New Roman" pitchFamily="18" charset="0"/>
              <a:cs typeface="Times New Roman" pitchFamily="18" charset="0"/>
            </a:endParaRPr>
          </a:p>
          <a:p>
            <a:r>
              <a:rPr lang="ru-RU" sz="1900" b="1" dirty="0" smtClean="0">
                <a:solidFill>
                  <a:srgbClr val="000099"/>
                </a:solidFill>
                <a:latin typeface="Times New Roman" pitchFamily="18" charset="0"/>
                <a:cs typeface="Times New Roman" pitchFamily="18" charset="0"/>
              </a:rPr>
              <a:t>4 194,5     -2 100,0      -2 094,5</a:t>
            </a:r>
          </a:p>
          <a:p>
            <a:r>
              <a:rPr lang="ru-RU" sz="1400" b="1" dirty="0" smtClean="0">
                <a:solidFill>
                  <a:srgbClr val="000099"/>
                </a:solidFill>
                <a:latin typeface="Times New Roman" pitchFamily="18" charset="0"/>
                <a:cs typeface="Times New Roman" pitchFamily="18" charset="0"/>
              </a:rPr>
              <a:t>Получение    Погашение     Погашение</a:t>
            </a:r>
          </a:p>
        </p:txBody>
      </p:sp>
      <p:sp>
        <p:nvSpPr>
          <p:cNvPr id="29" name="Пятиугольник 28"/>
          <p:cNvSpPr/>
          <p:nvPr/>
        </p:nvSpPr>
        <p:spPr>
          <a:xfrm>
            <a:off x="179512" y="4725144"/>
            <a:ext cx="3744416" cy="1440160"/>
          </a:xfrm>
          <a:prstGeom prst="homePlate">
            <a:avLst/>
          </a:prstGeom>
          <a:gradFill flip="none" rotWithShape="1">
            <a:gsLst>
              <a:gs pos="0">
                <a:srgbClr val="00FF00">
                  <a:shade val="30000"/>
                  <a:satMod val="115000"/>
                </a:srgbClr>
              </a:gs>
              <a:gs pos="50000">
                <a:srgbClr val="00FF00">
                  <a:shade val="67500"/>
                  <a:satMod val="115000"/>
                </a:srgbClr>
              </a:gs>
              <a:gs pos="100000">
                <a:srgbClr val="00FF00">
                  <a:shade val="100000"/>
                  <a:satMod val="115000"/>
                </a:srgbClr>
              </a:gs>
            </a:gsLst>
            <a:lin ang="13500000" scaled="1"/>
            <a:tileRect/>
          </a:grad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ru-RU"/>
          </a:p>
        </p:txBody>
      </p:sp>
      <p:sp>
        <p:nvSpPr>
          <p:cNvPr id="30" name="TextBox 29"/>
          <p:cNvSpPr txBox="1"/>
          <p:nvPr/>
        </p:nvSpPr>
        <p:spPr>
          <a:xfrm>
            <a:off x="251520" y="5013176"/>
            <a:ext cx="3456384" cy="846386"/>
          </a:xfrm>
          <a:prstGeom prst="rect">
            <a:avLst/>
          </a:prstGeom>
          <a:noFill/>
        </p:spPr>
        <p:txBody>
          <a:bodyPr wrap="square" rtlCol="0">
            <a:spAutoFit/>
          </a:bodyPr>
          <a:lstStyle/>
          <a:p>
            <a:endParaRPr lang="ru-RU" sz="1500" dirty="0" smtClean="0">
              <a:solidFill>
                <a:srgbClr val="000099"/>
              </a:solidFill>
              <a:latin typeface="Times New Roman" pitchFamily="18" charset="0"/>
              <a:cs typeface="Times New Roman" pitchFamily="18" charset="0"/>
            </a:endParaRPr>
          </a:p>
          <a:p>
            <a:endParaRPr lang="ru-RU" sz="1500" dirty="0" smtClean="0">
              <a:solidFill>
                <a:srgbClr val="000099"/>
              </a:solidFill>
              <a:latin typeface="Times New Roman" pitchFamily="18" charset="0"/>
              <a:cs typeface="Times New Roman" pitchFamily="18" charset="0"/>
            </a:endParaRPr>
          </a:p>
          <a:p>
            <a:r>
              <a:rPr lang="ru-RU" sz="1900" b="1" dirty="0" smtClean="0">
                <a:solidFill>
                  <a:srgbClr val="000099"/>
                </a:solidFill>
                <a:latin typeface="Times New Roman" pitchFamily="18" charset="0"/>
                <a:cs typeface="Times New Roman" pitchFamily="18" charset="0"/>
              </a:rPr>
              <a:t> 0,0            0,0            0,0</a:t>
            </a:r>
          </a:p>
        </p:txBody>
      </p:sp>
      <p:grpSp>
        <p:nvGrpSpPr>
          <p:cNvPr id="2" name="Группа 32"/>
          <p:cNvGrpSpPr/>
          <p:nvPr/>
        </p:nvGrpSpPr>
        <p:grpSpPr>
          <a:xfrm>
            <a:off x="179512" y="1340768"/>
            <a:ext cx="972542" cy="972542"/>
            <a:chOff x="817078" y="57372"/>
            <a:chExt cx="972542" cy="972542"/>
          </a:xfrm>
          <a:solidFill>
            <a:srgbClr val="FFCC00"/>
          </a:solidFill>
          <a:scene3d>
            <a:camera prst="orthographicFront"/>
            <a:lightRig rig="chilly" dir="t"/>
          </a:scene3d>
        </p:grpSpPr>
        <p:sp>
          <p:nvSpPr>
            <p:cNvPr id="34" name="Овал 33"/>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35"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2018 год</a:t>
              </a:r>
              <a:endParaRPr lang="ru-RU" sz="1400" kern="1200" dirty="0">
                <a:solidFill>
                  <a:srgbClr val="000099"/>
                </a:solidFill>
                <a:latin typeface="Book Antiqua" pitchFamily="18" charset="0"/>
              </a:endParaRPr>
            </a:p>
          </p:txBody>
        </p:sp>
      </p:grpSp>
      <p:grpSp>
        <p:nvGrpSpPr>
          <p:cNvPr id="3" name="Группа 35"/>
          <p:cNvGrpSpPr/>
          <p:nvPr/>
        </p:nvGrpSpPr>
        <p:grpSpPr>
          <a:xfrm>
            <a:off x="1187624" y="1340768"/>
            <a:ext cx="972542" cy="972542"/>
            <a:chOff x="817078" y="57372"/>
            <a:chExt cx="972542" cy="972542"/>
          </a:xfrm>
          <a:solidFill>
            <a:srgbClr val="FFCC00"/>
          </a:solidFill>
          <a:scene3d>
            <a:camera prst="orthographicFront"/>
            <a:lightRig rig="chilly" dir="t"/>
          </a:scene3d>
        </p:grpSpPr>
        <p:sp>
          <p:nvSpPr>
            <p:cNvPr id="37" name="Овал 36"/>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38"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2019 год</a:t>
              </a:r>
              <a:endParaRPr lang="ru-RU" sz="1400" kern="1200" dirty="0">
                <a:solidFill>
                  <a:srgbClr val="000099"/>
                </a:solidFill>
                <a:latin typeface="Book Antiqua" pitchFamily="18" charset="0"/>
              </a:endParaRPr>
            </a:p>
          </p:txBody>
        </p:sp>
      </p:grpSp>
      <p:grpSp>
        <p:nvGrpSpPr>
          <p:cNvPr id="6" name="Группа 38"/>
          <p:cNvGrpSpPr/>
          <p:nvPr/>
        </p:nvGrpSpPr>
        <p:grpSpPr>
          <a:xfrm>
            <a:off x="2195736" y="1340768"/>
            <a:ext cx="972542" cy="972542"/>
            <a:chOff x="817078" y="57372"/>
            <a:chExt cx="972542" cy="972542"/>
          </a:xfrm>
          <a:solidFill>
            <a:srgbClr val="FFCC00"/>
          </a:solidFill>
          <a:scene3d>
            <a:camera prst="orthographicFront"/>
            <a:lightRig rig="chilly" dir="t"/>
          </a:scene3d>
        </p:grpSpPr>
        <p:sp>
          <p:nvSpPr>
            <p:cNvPr id="40" name="Овал 39"/>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41"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2020 год</a:t>
              </a:r>
              <a:endParaRPr lang="ru-RU" sz="1400" kern="1200" dirty="0">
                <a:solidFill>
                  <a:srgbClr val="000099"/>
                </a:solidFill>
                <a:latin typeface="Book Antiqua" pitchFamily="18" charset="0"/>
              </a:endParaRPr>
            </a:p>
          </p:txBody>
        </p:sp>
      </p:grpSp>
      <p:grpSp>
        <p:nvGrpSpPr>
          <p:cNvPr id="8" name="Группа 44"/>
          <p:cNvGrpSpPr/>
          <p:nvPr/>
        </p:nvGrpSpPr>
        <p:grpSpPr>
          <a:xfrm>
            <a:off x="107504" y="4365104"/>
            <a:ext cx="972542" cy="972542"/>
            <a:chOff x="817078" y="57372"/>
            <a:chExt cx="972542" cy="972542"/>
          </a:xfrm>
          <a:solidFill>
            <a:srgbClr val="FFCC00"/>
          </a:solidFill>
          <a:scene3d>
            <a:camera prst="orthographicFront"/>
            <a:lightRig rig="chilly" dir="t"/>
          </a:scene3d>
        </p:grpSpPr>
        <p:sp>
          <p:nvSpPr>
            <p:cNvPr id="46" name="Овал 45"/>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47"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2018 год</a:t>
              </a:r>
              <a:endParaRPr lang="ru-RU" sz="1400" kern="1200" dirty="0">
                <a:solidFill>
                  <a:srgbClr val="000099"/>
                </a:solidFill>
                <a:latin typeface="Book Antiqua" pitchFamily="18" charset="0"/>
              </a:endParaRPr>
            </a:p>
          </p:txBody>
        </p:sp>
      </p:grpSp>
      <p:grpSp>
        <p:nvGrpSpPr>
          <p:cNvPr id="9" name="Группа 49"/>
          <p:cNvGrpSpPr/>
          <p:nvPr/>
        </p:nvGrpSpPr>
        <p:grpSpPr>
          <a:xfrm>
            <a:off x="1115616" y="4365104"/>
            <a:ext cx="972542" cy="972542"/>
            <a:chOff x="817078" y="57372"/>
            <a:chExt cx="972542" cy="972542"/>
          </a:xfrm>
          <a:solidFill>
            <a:srgbClr val="FFCC00"/>
          </a:solidFill>
          <a:scene3d>
            <a:camera prst="orthographicFront"/>
            <a:lightRig rig="chilly" dir="t"/>
          </a:scene3d>
        </p:grpSpPr>
        <p:sp>
          <p:nvSpPr>
            <p:cNvPr id="51" name="Овал 50"/>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52"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2019 год</a:t>
              </a:r>
              <a:endParaRPr lang="ru-RU" sz="1400" kern="1200" dirty="0">
                <a:solidFill>
                  <a:srgbClr val="000099"/>
                </a:solidFill>
                <a:latin typeface="Book Antiqua" pitchFamily="18" charset="0"/>
              </a:endParaRPr>
            </a:p>
          </p:txBody>
        </p:sp>
      </p:grpSp>
      <p:grpSp>
        <p:nvGrpSpPr>
          <p:cNvPr id="10" name="Группа 52"/>
          <p:cNvGrpSpPr/>
          <p:nvPr/>
        </p:nvGrpSpPr>
        <p:grpSpPr>
          <a:xfrm>
            <a:off x="2123728" y="4365104"/>
            <a:ext cx="972542" cy="972542"/>
            <a:chOff x="817078" y="57372"/>
            <a:chExt cx="972542" cy="972542"/>
          </a:xfrm>
          <a:solidFill>
            <a:srgbClr val="FFCC00"/>
          </a:solidFill>
          <a:scene3d>
            <a:camera prst="orthographicFront"/>
            <a:lightRig rig="chilly" dir="t"/>
          </a:scene3d>
        </p:grpSpPr>
        <p:sp>
          <p:nvSpPr>
            <p:cNvPr id="54" name="Овал 53"/>
            <p:cNvSpPr/>
            <p:nvPr/>
          </p:nvSpPr>
          <p:spPr>
            <a:xfrm>
              <a:off x="817078" y="57372"/>
              <a:ext cx="972542" cy="972542"/>
            </a:xfrm>
            <a:prstGeom prst="ellipse">
              <a:avLst/>
            </a:prstGeom>
            <a:grpFill/>
            <a:ln>
              <a:solidFill>
                <a:srgbClr val="006600"/>
              </a:solidFill>
            </a:ln>
            <a:sp3d prstMaterial="translucentPowder">
              <a:bevelT w="127000" h="25400" prst="softRound"/>
            </a:sp3d>
          </p:spPr>
          <p:style>
            <a:lnRef idx="0">
              <a:scrgbClr r="0" g="0" b="0"/>
            </a:lnRef>
            <a:fillRef idx="1">
              <a:scrgbClr r="0" g="0" b="0"/>
            </a:fillRef>
            <a:effectRef idx="0">
              <a:schemeClr val="accent1">
                <a:hueOff val="0"/>
                <a:satOff val="0"/>
                <a:lumOff val="0"/>
                <a:alphaOff val="0"/>
              </a:schemeClr>
            </a:effectRef>
            <a:fontRef idx="minor">
              <a:schemeClr val="lt1"/>
            </a:fontRef>
          </p:style>
        </p:sp>
        <p:sp>
          <p:nvSpPr>
            <p:cNvPr id="55" name="Овал 4"/>
            <p:cNvSpPr/>
            <p:nvPr/>
          </p:nvSpPr>
          <p:spPr>
            <a:xfrm>
              <a:off x="959504" y="199797"/>
              <a:ext cx="687690" cy="687692"/>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ru-RU" sz="1400" kern="1200" dirty="0" smtClean="0">
                  <a:solidFill>
                    <a:srgbClr val="000099"/>
                  </a:solidFill>
                  <a:latin typeface="Book Antiqua" pitchFamily="18" charset="0"/>
                </a:rPr>
                <a:t>2020 год</a:t>
              </a:r>
              <a:endParaRPr lang="ru-RU" sz="1400" kern="1200" dirty="0">
                <a:solidFill>
                  <a:srgbClr val="000099"/>
                </a:solidFill>
                <a:latin typeface="Book Antiqua" pitchFamily="18" charset="0"/>
              </a:endParaRPr>
            </a:p>
          </p:txBody>
        </p:sp>
      </p:grpSp>
      <p:pic>
        <p:nvPicPr>
          <p:cNvPr id="17" name="Рисунок 16" descr="деньги 2.jpg"/>
          <p:cNvPicPr>
            <a:picLocks noChangeAspect="1"/>
          </p:cNvPicPr>
          <p:nvPr/>
        </p:nvPicPr>
        <p:blipFill>
          <a:blip r:embed="rId6" cstate="print"/>
          <a:stretch>
            <a:fillRect/>
          </a:stretch>
        </p:blipFill>
        <p:spPr>
          <a:xfrm>
            <a:off x="3635896" y="4653136"/>
            <a:ext cx="1288564" cy="1656184"/>
          </a:xfrm>
          <a:prstGeom prst="rect">
            <a:avLst/>
          </a:prstGeom>
          <a:ln>
            <a:noFill/>
          </a:ln>
          <a:effectLst>
            <a:softEdge rad="112500"/>
          </a:effectLst>
        </p:spPr>
      </p:pic>
      <p:sp>
        <p:nvSpPr>
          <p:cNvPr id="39" name="Номер слайда 38"/>
          <p:cNvSpPr>
            <a:spLocks noGrp="1"/>
          </p:cNvSpPr>
          <p:nvPr>
            <p:ph type="sldNum" sz="quarter" idx="12"/>
          </p:nvPr>
        </p:nvSpPr>
        <p:spPr/>
        <p:txBody>
          <a:bodyPr/>
          <a:lstStyle/>
          <a:p>
            <a:fld id="{B19B0651-EE4F-4900-A07F-96A6BFA9D0F0}" type="slidenum">
              <a:rPr lang="ru-RU" smtClean="0"/>
              <a:pPr/>
              <a:t>17</a:t>
            </a:fld>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Схема 26"/>
          <p:cNvGraphicFramePr/>
          <p:nvPr/>
        </p:nvGraphicFramePr>
        <p:xfrm>
          <a:off x="683568" y="764704"/>
          <a:ext cx="7992888" cy="57606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8" name="Рисунок 27" descr="кредиты.jpg"/>
          <p:cNvPicPr>
            <a:picLocks noChangeAspect="1"/>
          </p:cNvPicPr>
          <p:nvPr/>
        </p:nvPicPr>
        <p:blipFill>
          <a:blip r:embed="rId8" cstate="print"/>
          <a:stretch>
            <a:fillRect/>
          </a:stretch>
        </p:blipFill>
        <p:spPr>
          <a:xfrm>
            <a:off x="899592" y="4149080"/>
            <a:ext cx="2358008" cy="1660494"/>
          </a:xfrm>
          <a:prstGeom prst="rect">
            <a:avLst/>
          </a:prstGeom>
          <a:ln>
            <a:noFill/>
          </a:ln>
          <a:effectLst>
            <a:softEdge rad="112500"/>
          </a:effectLst>
        </p:spPr>
      </p:pic>
      <p:pic>
        <p:nvPicPr>
          <p:cNvPr id="29" name="Рисунок 28" descr="гарантии.png"/>
          <p:cNvPicPr>
            <a:picLocks noChangeAspect="1"/>
          </p:cNvPicPr>
          <p:nvPr/>
        </p:nvPicPr>
        <p:blipFill>
          <a:blip r:embed="rId9" cstate="print"/>
          <a:stretch>
            <a:fillRect/>
          </a:stretch>
        </p:blipFill>
        <p:spPr>
          <a:xfrm>
            <a:off x="3491880" y="4365104"/>
            <a:ext cx="2459765" cy="1844824"/>
          </a:xfrm>
          <a:prstGeom prst="rect">
            <a:avLst/>
          </a:prstGeom>
        </p:spPr>
      </p:pic>
      <p:pic>
        <p:nvPicPr>
          <p:cNvPr id="30" name="Рисунок 29" descr="бумаги.jpg"/>
          <p:cNvPicPr>
            <a:picLocks noChangeAspect="1"/>
          </p:cNvPicPr>
          <p:nvPr/>
        </p:nvPicPr>
        <p:blipFill>
          <a:blip r:embed="rId10" cstate="print"/>
          <a:stretch>
            <a:fillRect/>
          </a:stretch>
        </p:blipFill>
        <p:spPr>
          <a:xfrm>
            <a:off x="6084168" y="4293096"/>
            <a:ext cx="2430016" cy="1618391"/>
          </a:xfrm>
          <a:prstGeom prst="rect">
            <a:avLst/>
          </a:prstGeom>
          <a:ln>
            <a:noFill/>
          </a:ln>
          <a:effectLst>
            <a:softEdge rad="112500"/>
          </a:effectLst>
        </p:spPr>
      </p:pic>
      <p:sp>
        <p:nvSpPr>
          <p:cNvPr id="31" name="TextBox 30"/>
          <p:cNvSpPr txBox="1"/>
          <p:nvPr/>
        </p:nvSpPr>
        <p:spPr>
          <a:xfrm>
            <a:off x="1043608" y="2420888"/>
            <a:ext cx="7344816" cy="400110"/>
          </a:xfrm>
          <a:prstGeom prst="rect">
            <a:avLst/>
          </a:prstGeom>
          <a:noFill/>
        </p:spPr>
        <p:txBody>
          <a:bodyPr wrap="square" rtlCol="0">
            <a:spAutoFit/>
          </a:bodyPr>
          <a:lstStyle/>
          <a:p>
            <a:pPr algn="ctr"/>
            <a:r>
              <a:rPr lang="ru-RU" sz="2000" dirty="0" smtClean="0">
                <a:latin typeface="Book Antiqua" pitchFamily="18" charset="0"/>
              </a:rPr>
              <a:t>Виды долговых обязательств: </a:t>
            </a:r>
            <a:endParaRPr lang="ru-RU" sz="2000" dirty="0">
              <a:latin typeface="Book Antiqua" pitchFamily="18" charset="0"/>
            </a:endParaRPr>
          </a:p>
        </p:txBody>
      </p:sp>
      <p:sp>
        <p:nvSpPr>
          <p:cNvPr id="9" name="Заголовок 3"/>
          <p:cNvSpPr>
            <a:spLocks noGrp="1"/>
          </p:cNvSpPr>
          <p:nvPr>
            <p:ph type="title"/>
          </p:nvPr>
        </p:nvSpPr>
        <p:spPr>
          <a:xfrm>
            <a:off x="0" y="0"/>
            <a:ext cx="9144000"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МУНИЦИПАЛЬНЫЙ    ДОЛГ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sp>
        <p:nvSpPr>
          <p:cNvPr id="10" name="Номер слайда 9"/>
          <p:cNvSpPr>
            <a:spLocks noGrp="1"/>
          </p:cNvSpPr>
          <p:nvPr>
            <p:ph type="sldNum" sz="quarter" idx="12"/>
          </p:nvPr>
        </p:nvSpPr>
        <p:spPr/>
        <p:txBody>
          <a:bodyPr/>
          <a:lstStyle/>
          <a:p>
            <a:fld id="{B19B0651-EE4F-4900-A07F-96A6BFA9D0F0}" type="slidenum">
              <a:rPr lang="ru-RU" smtClean="0"/>
              <a:pPr/>
              <a:t>18</a:t>
            </a:fld>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idx="1"/>
          </p:nvPr>
        </p:nvGraphicFramePr>
        <p:xfrm>
          <a:off x="0" y="1124744"/>
          <a:ext cx="6228184" cy="5040561"/>
        </p:xfrm>
        <a:graphic>
          <a:graphicData uri="http://schemas.openxmlformats.org/drawingml/2006/chart">
            <c:chart xmlns:c="http://schemas.openxmlformats.org/drawingml/2006/chart" xmlns:r="http://schemas.openxmlformats.org/officeDocument/2006/relationships" r:id="rId3"/>
          </a:graphicData>
        </a:graphic>
      </p:graphicFrame>
      <p:sp>
        <p:nvSpPr>
          <p:cNvPr id="4" name="Заголовок 3"/>
          <p:cNvSpPr>
            <a:spLocks noGrp="1"/>
          </p:cNvSpPr>
          <p:nvPr>
            <p:ph type="title"/>
          </p:nvPr>
        </p:nvSpPr>
        <p:spPr>
          <a:xfrm>
            <a:off x="0" y="0"/>
            <a:ext cx="8856984"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ДИНАМИКА    ОБЪЕМА МУНИЦИПАЛЬНОГО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ДОЛГА И РАСХОДОВ  НА ЕГО  ОБСЛУЖИВАНИЕ</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4"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sp>
        <p:nvSpPr>
          <p:cNvPr id="14" name="Прямоугольная выноска 13"/>
          <p:cNvSpPr/>
          <p:nvPr/>
        </p:nvSpPr>
        <p:spPr>
          <a:xfrm>
            <a:off x="1835696" y="2348880"/>
            <a:ext cx="864096" cy="360040"/>
          </a:xfrm>
          <a:prstGeom prst="wedgeRectCallout">
            <a:avLst>
              <a:gd name="adj1" fmla="val -18981"/>
              <a:gd name="adj2" fmla="val 111883"/>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000" b="1" dirty="0" smtClean="0">
                <a:solidFill>
                  <a:srgbClr val="0033CC"/>
                </a:solidFill>
                <a:effectLst/>
                <a:latin typeface="Book Antiqua" pitchFamily="18" charset="0"/>
              </a:rPr>
              <a:t>7 312,2</a:t>
            </a:r>
          </a:p>
          <a:p>
            <a:pPr algn="ctr"/>
            <a:r>
              <a:rPr lang="ru-RU" sz="1000" b="1" dirty="0" smtClean="0">
                <a:solidFill>
                  <a:srgbClr val="0033CC"/>
                </a:solidFill>
                <a:latin typeface="Book Antiqua" pitchFamily="18" charset="0"/>
              </a:rPr>
              <a:t>факт</a:t>
            </a:r>
            <a:endParaRPr lang="ru-RU" sz="1000" b="1" dirty="0">
              <a:solidFill>
                <a:srgbClr val="0033CC"/>
              </a:solidFill>
              <a:effectLst/>
              <a:latin typeface="Book Antiqua" pitchFamily="18" charset="0"/>
            </a:endParaRPr>
          </a:p>
        </p:txBody>
      </p:sp>
      <p:sp>
        <p:nvSpPr>
          <p:cNvPr id="15" name="Прямоугольная выноска 14"/>
          <p:cNvSpPr/>
          <p:nvPr/>
        </p:nvSpPr>
        <p:spPr>
          <a:xfrm>
            <a:off x="5148064" y="2348880"/>
            <a:ext cx="792088" cy="360040"/>
          </a:xfrm>
          <a:prstGeom prst="wedgeRectCallout">
            <a:avLst>
              <a:gd name="adj1" fmla="val -18981"/>
              <a:gd name="adj2" fmla="val 111883"/>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8900000" scaled="1"/>
            <a:tileRect/>
          </a:gradFill>
          <a:ln w="9525" cap="flat" cmpd="sng" algn="ctr">
            <a:solidFill>
              <a:srgbClr val="006699"/>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latin typeface="Book Antiqua" pitchFamily="18" charset="0"/>
              </a:rPr>
              <a:t>7 312,2</a:t>
            </a:r>
          </a:p>
          <a:p>
            <a:pPr algn="ctr"/>
            <a:r>
              <a:rPr lang="ru-RU" sz="1000" b="1" dirty="0" smtClean="0">
                <a:solidFill>
                  <a:srgbClr val="0033CC"/>
                </a:solidFill>
                <a:latin typeface="Book Antiqua" pitchFamily="18" charset="0"/>
              </a:rPr>
              <a:t>прогноз</a:t>
            </a:r>
            <a:endParaRPr lang="ru-RU" sz="1000" b="1" dirty="0">
              <a:solidFill>
                <a:srgbClr val="0033CC"/>
              </a:solidFill>
              <a:latin typeface="Book Antiqua" pitchFamily="18" charset="0"/>
            </a:endParaRPr>
          </a:p>
        </p:txBody>
      </p:sp>
      <p:sp>
        <p:nvSpPr>
          <p:cNvPr id="8" name="Скругленный прямоугольник 7"/>
          <p:cNvSpPr/>
          <p:nvPr/>
        </p:nvSpPr>
        <p:spPr>
          <a:xfrm>
            <a:off x="6012160" y="908720"/>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9" name="Скругленная прямоугольная выноска 8"/>
          <p:cNvSpPr/>
          <p:nvPr/>
        </p:nvSpPr>
        <p:spPr>
          <a:xfrm>
            <a:off x="6228184" y="3861048"/>
            <a:ext cx="2915816" cy="2592288"/>
          </a:xfrm>
          <a:prstGeom prst="wedgeRoundRectCallout">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tileRec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0" name="TextBox 9"/>
          <p:cNvSpPr txBox="1"/>
          <p:nvPr/>
        </p:nvSpPr>
        <p:spPr>
          <a:xfrm>
            <a:off x="6372200" y="4077072"/>
            <a:ext cx="2592288" cy="2292935"/>
          </a:xfrm>
          <a:prstGeom prst="rect">
            <a:avLst/>
          </a:prstGeom>
          <a:noFill/>
        </p:spPr>
        <p:txBody>
          <a:bodyPr wrap="square" rtlCol="0">
            <a:spAutoFit/>
          </a:bodyPr>
          <a:lstStyle/>
          <a:p>
            <a:pPr algn="just"/>
            <a:r>
              <a:rPr lang="ru-RU" sz="1300" dirty="0" smtClean="0">
                <a:solidFill>
                  <a:srgbClr val="000099"/>
                </a:solidFill>
                <a:latin typeface="Book Antiqua" pitchFamily="18" charset="0"/>
              </a:rPr>
              <a:t>В 2017-2019 годах  предусмотрена сумма на обслуживание долга в размере 7,3 тыс. рублей ежегодно,  что составляет </a:t>
            </a:r>
            <a:r>
              <a:rPr lang="ru-RU" sz="1300" b="1" dirty="0" smtClean="0">
                <a:solidFill>
                  <a:srgbClr val="000099"/>
                </a:solidFill>
                <a:latin typeface="Book Antiqua" pitchFamily="18" charset="0"/>
              </a:rPr>
              <a:t>0,01</a:t>
            </a:r>
            <a:r>
              <a:rPr lang="ru-RU" sz="1300" dirty="0" smtClean="0">
                <a:solidFill>
                  <a:srgbClr val="000099"/>
                </a:solidFill>
                <a:latin typeface="Book Antiqua" pitchFamily="18" charset="0"/>
              </a:rPr>
              <a:t> процента от объема расходов бюджета, за исключением расходов, которые осуществляются за счет субвенций из бюджетов бюджетной системы Российской Федерации. </a:t>
            </a:r>
            <a:endParaRPr lang="ru-RU" sz="1300" dirty="0">
              <a:solidFill>
                <a:srgbClr val="000099"/>
              </a:solidFill>
              <a:latin typeface="Book Antiqua" pitchFamily="18" charset="0"/>
            </a:endParaRPr>
          </a:p>
        </p:txBody>
      </p:sp>
      <p:sp>
        <p:nvSpPr>
          <p:cNvPr id="11" name="Скругленная прямоугольная выноска 10"/>
          <p:cNvSpPr/>
          <p:nvPr/>
        </p:nvSpPr>
        <p:spPr>
          <a:xfrm>
            <a:off x="6084168" y="1340768"/>
            <a:ext cx="3059832" cy="2448272"/>
          </a:xfrm>
          <a:prstGeom prst="wedgeRoundRectCallout">
            <a:avLst/>
          </a:prstGeom>
          <a:gradFill flip="none"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2700000" scaled="1"/>
            <a:tileRec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ru-RU"/>
          </a:p>
        </p:txBody>
      </p:sp>
      <p:sp>
        <p:nvSpPr>
          <p:cNvPr id="13" name="TextBox 12"/>
          <p:cNvSpPr txBox="1"/>
          <p:nvPr/>
        </p:nvSpPr>
        <p:spPr>
          <a:xfrm>
            <a:off x="6300192" y="1556792"/>
            <a:ext cx="2736304" cy="2292935"/>
          </a:xfrm>
          <a:prstGeom prst="rect">
            <a:avLst/>
          </a:prstGeom>
          <a:noFill/>
        </p:spPr>
        <p:txBody>
          <a:bodyPr wrap="square" rtlCol="0">
            <a:spAutoFit/>
          </a:bodyPr>
          <a:lstStyle/>
          <a:p>
            <a:pPr algn="just"/>
            <a:r>
              <a:rPr lang="ru-RU" sz="1300" dirty="0" smtClean="0">
                <a:solidFill>
                  <a:srgbClr val="000099"/>
                </a:solidFill>
                <a:latin typeface="Book Antiqua" pitchFamily="18" charset="0"/>
              </a:rPr>
              <a:t>В соответствии с Бюджетным кодексом  Российской Федерации объем доходов на обслуживание муниципального долга не должен превышать </a:t>
            </a:r>
            <a:r>
              <a:rPr lang="ru-RU" sz="1300" b="1" dirty="0" smtClean="0">
                <a:solidFill>
                  <a:srgbClr val="000099"/>
                </a:solidFill>
                <a:latin typeface="Book Antiqua" pitchFamily="18" charset="0"/>
              </a:rPr>
              <a:t>15 %</a:t>
            </a:r>
            <a:r>
              <a:rPr lang="ru-RU" sz="1300" dirty="0" smtClean="0">
                <a:solidFill>
                  <a:srgbClr val="000099"/>
                </a:solidFill>
                <a:latin typeface="Book Antiqua" pitchFamily="18" charset="0"/>
              </a:rPr>
              <a:t> объема расходов бюджета муниципального района , за исключением объема расходов , которые осуществляются за счет субвенций из бюджетов бюджетной системы  РФ . </a:t>
            </a:r>
            <a:endParaRPr lang="ru-RU" sz="1300" dirty="0">
              <a:solidFill>
                <a:srgbClr val="000099"/>
              </a:solidFill>
              <a:latin typeface="Book Antiqua" pitchFamily="18" charset="0"/>
            </a:endParaRPr>
          </a:p>
        </p:txBody>
      </p:sp>
      <p:sp>
        <p:nvSpPr>
          <p:cNvPr id="16" name="Прямоугольная выноска 15"/>
          <p:cNvSpPr/>
          <p:nvPr/>
        </p:nvSpPr>
        <p:spPr>
          <a:xfrm>
            <a:off x="1331640"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17" name="Прямоугольная выноска 16"/>
          <p:cNvSpPr/>
          <p:nvPr/>
        </p:nvSpPr>
        <p:spPr>
          <a:xfrm>
            <a:off x="2411760"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18" name="Прямоугольная выноска 17"/>
          <p:cNvSpPr/>
          <p:nvPr/>
        </p:nvSpPr>
        <p:spPr>
          <a:xfrm>
            <a:off x="3419872"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19" name="Прямоугольная выноска 18"/>
          <p:cNvSpPr/>
          <p:nvPr/>
        </p:nvSpPr>
        <p:spPr>
          <a:xfrm>
            <a:off x="4499992"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20" name="Прямоугольная выноска 19"/>
          <p:cNvSpPr/>
          <p:nvPr/>
        </p:nvSpPr>
        <p:spPr>
          <a:xfrm>
            <a:off x="5508104" y="4869160"/>
            <a:ext cx="504056" cy="369114"/>
          </a:xfrm>
          <a:prstGeom prst="wedgeRectCallout">
            <a:avLst>
              <a:gd name="adj1" fmla="val -18981"/>
              <a:gd name="adj2" fmla="val 111883"/>
            </a:avLst>
          </a:prstGeom>
          <a:solidFill>
            <a:srgbClr val="CCFF99"/>
          </a:solidFill>
          <a:ln w="9525">
            <a:solidFill>
              <a:srgbClr val="006699"/>
            </a:solidFill>
          </a:ln>
        </p:spPr>
        <p:style>
          <a:lnRef idx="2">
            <a:schemeClr val="accent1">
              <a:shade val="50000"/>
            </a:schemeClr>
          </a:lnRef>
          <a:fillRef idx="1">
            <a:schemeClr val="accent1"/>
          </a:fillRef>
          <a:effectRef idx="0">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b="1" dirty="0" smtClean="0">
                <a:solidFill>
                  <a:srgbClr val="0033CC"/>
                </a:solidFill>
                <a:effectLst/>
                <a:latin typeface="Bookman Old Style" pitchFamily="18" charset="0"/>
              </a:rPr>
              <a:t>7,3</a:t>
            </a:r>
            <a:endParaRPr lang="ru-RU" b="1" dirty="0">
              <a:solidFill>
                <a:srgbClr val="0033CC"/>
              </a:solidFill>
              <a:effectLst/>
              <a:latin typeface="Bookman Old Style" pitchFamily="18" charset="0"/>
            </a:endParaRPr>
          </a:p>
        </p:txBody>
      </p:sp>
      <p:sp>
        <p:nvSpPr>
          <p:cNvPr id="21" name="Номер слайда 20"/>
          <p:cNvSpPr>
            <a:spLocks noGrp="1"/>
          </p:cNvSpPr>
          <p:nvPr>
            <p:ph type="sldNum" sz="quarter" idx="12"/>
          </p:nvPr>
        </p:nvSpPr>
        <p:spPr/>
        <p:txBody>
          <a:bodyPr/>
          <a:lstStyle/>
          <a:p>
            <a:fld id="{B19B0651-EE4F-4900-A07F-96A6BFA9D0F0}" type="slidenum">
              <a:rPr lang="ru-RU" smtClean="0"/>
              <a:pPr/>
              <a:t>19</a:t>
            </a:fld>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39552" y="260648"/>
            <a:ext cx="8208912" cy="369332"/>
          </a:xfrm>
          <a:prstGeom prst="rect">
            <a:avLst/>
          </a:prstGeom>
          <a:noFill/>
          <a:ln>
            <a:solidFill>
              <a:srgbClr val="FFC000"/>
            </a:solidFill>
          </a:ln>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pPr algn="ctr"/>
            <a:endParaRPr lang="ru-RU" dirty="0" smtClean="0">
              <a:solidFill>
                <a:srgbClr val="0000FF"/>
              </a:solidFill>
              <a:latin typeface="Bookman Old Style" pitchFamily="18" charset="0"/>
            </a:endParaRPr>
          </a:p>
        </p:txBody>
      </p:sp>
      <p:sp>
        <p:nvSpPr>
          <p:cNvPr id="6" name="TextBox 5"/>
          <p:cNvSpPr txBox="1"/>
          <p:nvPr/>
        </p:nvSpPr>
        <p:spPr>
          <a:xfrm>
            <a:off x="395536" y="2420888"/>
            <a:ext cx="8424936" cy="923330"/>
          </a:xfrm>
          <a:prstGeom prst="rect">
            <a:avLst/>
          </a:prstGeom>
          <a:noFill/>
        </p:spPr>
        <p:txBody>
          <a:bodyPr wrap="square" rtlCol="0">
            <a:spAutoFit/>
          </a:bodyPr>
          <a:lstStyle/>
          <a:p>
            <a:pPr algn="ctr"/>
            <a:endParaRPr lang="ru-RU" sz="5400" b="1" dirty="0">
              <a:solidFill>
                <a:srgbClr val="0000FF"/>
              </a:solidFill>
              <a:latin typeface="Bookman Old Style" pitchFamily="18" charset="0"/>
              <a:ea typeface="Arial Unicode MS" pitchFamily="34" charset="-128"/>
              <a:cs typeface="Arial Unicode MS" pitchFamily="34" charset="-128"/>
            </a:endParaRPr>
          </a:p>
        </p:txBody>
      </p:sp>
      <p:sp>
        <p:nvSpPr>
          <p:cNvPr id="4" name="Прямоугольник с двумя скругленными противолежащими углами 3"/>
          <p:cNvSpPr/>
          <p:nvPr/>
        </p:nvSpPr>
        <p:spPr>
          <a:xfrm>
            <a:off x="179512" y="116632"/>
            <a:ext cx="8856984" cy="648072"/>
          </a:xfrm>
          <a:prstGeom prst="round2DiagRect">
            <a:avLst/>
          </a:prstGeom>
          <a:solidFill>
            <a:srgbClr val="0099FF"/>
          </a:solidFill>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БРОШЮРЫ</a:t>
            </a:r>
            <a:endParaRPr lang="ru-RU" sz="2400" b="1" dirty="0">
              <a:effectLst>
                <a:outerShdw blurRad="38100" dist="38100" dir="2700000" algn="tl">
                  <a:srgbClr val="000000">
                    <a:alpha val="43137"/>
                  </a:srgbClr>
                </a:outerShdw>
              </a:effectLst>
              <a:latin typeface="Book Antiqua" pitchFamily="18" charset="0"/>
            </a:endParaRPr>
          </a:p>
        </p:txBody>
      </p:sp>
      <p:sp>
        <p:nvSpPr>
          <p:cNvPr id="5" name="Прямоугольник 4"/>
          <p:cNvSpPr/>
          <p:nvPr/>
        </p:nvSpPr>
        <p:spPr>
          <a:xfrm>
            <a:off x="2286000" y="1443841"/>
            <a:ext cx="4572000" cy="923330"/>
          </a:xfrm>
          <a:prstGeom prst="rect">
            <a:avLst/>
          </a:prstGeom>
        </p:spPr>
        <p:txBody>
          <a:bodyPr>
            <a:spAutoFit/>
          </a:bodyPr>
          <a:lstStyle/>
          <a:p>
            <a:endParaRPr lang="ru-RU" dirty="0" smtClean="0"/>
          </a:p>
          <a:p>
            <a:endParaRPr lang="ru-RU" dirty="0" smtClean="0"/>
          </a:p>
          <a:p>
            <a:endParaRPr lang="ru-RU" i="1" dirty="0" smtClean="0"/>
          </a:p>
        </p:txBody>
      </p:sp>
      <p:sp>
        <p:nvSpPr>
          <p:cNvPr id="7" name="Прямоугольник 6"/>
          <p:cNvSpPr/>
          <p:nvPr/>
        </p:nvSpPr>
        <p:spPr>
          <a:xfrm>
            <a:off x="395536" y="1124744"/>
            <a:ext cx="8550696" cy="677108"/>
          </a:xfrm>
          <a:prstGeom prst="rect">
            <a:avLst/>
          </a:prstGeom>
        </p:spPr>
        <p:txBody>
          <a:bodyPr wrap="square">
            <a:spAutoFit/>
          </a:bodyPr>
          <a:lstStyle/>
          <a:p>
            <a:endParaRPr lang="ru-RU" dirty="0" smtClean="0"/>
          </a:p>
          <a:p>
            <a:pPr algn="just"/>
            <a:endParaRPr lang="ru-RU" sz="2000" b="1" i="1" dirty="0" smtClean="0">
              <a:solidFill>
                <a:srgbClr val="0000CC"/>
              </a:solidFill>
              <a:latin typeface="Book Antiqua" pitchFamily="18" charset="0"/>
            </a:endParaRPr>
          </a:p>
        </p:txBody>
      </p:sp>
      <p:sp>
        <p:nvSpPr>
          <p:cNvPr id="10" name="Горизонтальный свиток 9"/>
          <p:cNvSpPr/>
          <p:nvPr/>
        </p:nvSpPr>
        <p:spPr>
          <a:xfrm>
            <a:off x="107504" y="764704"/>
            <a:ext cx="9036496" cy="6093296"/>
          </a:xfrm>
          <a:prstGeom prst="horizontalScroll">
            <a:avLst>
              <a:gd name="adj" fmla="val 9019"/>
            </a:avLst>
          </a:prstGeom>
          <a:solidFill>
            <a:srgbClr val="CCECFF"/>
          </a:solidFill>
          <a:ln>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TextBox 10"/>
          <p:cNvSpPr txBox="1"/>
          <p:nvPr/>
        </p:nvSpPr>
        <p:spPr>
          <a:xfrm>
            <a:off x="827584" y="1556792"/>
            <a:ext cx="7992888" cy="5355312"/>
          </a:xfrm>
          <a:prstGeom prst="rect">
            <a:avLst/>
          </a:prstGeom>
          <a:noFill/>
          <a:scene3d>
            <a:camera prst="orthographicFront"/>
            <a:lightRig rig="threePt" dir="t"/>
          </a:scene3d>
          <a:sp3d>
            <a:bevelT/>
          </a:sp3d>
        </p:spPr>
        <p:txBody>
          <a:bodyPr wrap="square" rtlCol="0">
            <a:spAutoFit/>
          </a:bodyPr>
          <a:lstStyle/>
          <a:p>
            <a:r>
              <a:rPr lang="ru-RU" b="1" u="sng" dirty="0" smtClean="0">
                <a:solidFill>
                  <a:schemeClr val="bg1"/>
                </a:solidFill>
                <a:latin typeface="Book Antiqua" pitchFamily="18" charset="0"/>
              </a:rPr>
              <a:t>Наименование</a:t>
            </a:r>
            <a:r>
              <a:rPr lang="ru-RU" dirty="0" smtClean="0">
                <a:solidFill>
                  <a:schemeClr val="bg1"/>
                </a:solidFill>
                <a:latin typeface="Book Antiqua" pitchFamily="18" charset="0"/>
              </a:rPr>
              <a:t>                                                                                                  </a:t>
            </a:r>
            <a:r>
              <a:rPr lang="ru-RU" b="1" u="sng" dirty="0" smtClean="0">
                <a:solidFill>
                  <a:schemeClr val="bg1"/>
                </a:solidFill>
                <a:latin typeface="Book Antiqua" pitchFamily="18" charset="0"/>
              </a:rPr>
              <a:t>Стр.</a:t>
            </a:r>
          </a:p>
          <a:p>
            <a:endParaRPr lang="ru-RU" dirty="0" smtClean="0">
              <a:solidFill>
                <a:schemeClr val="bg1"/>
              </a:solidFill>
              <a:latin typeface="Book Antiqua" pitchFamily="18" charset="0"/>
            </a:endParaRPr>
          </a:p>
          <a:p>
            <a:pPr marL="342900" indent="-342900">
              <a:buAutoNum type="arabicPeriod"/>
            </a:pPr>
            <a:r>
              <a:rPr lang="ru-RU" dirty="0" smtClean="0">
                <a:solidFill>
                  <a:schemeClr val="bg1"/>
                </a:solidFill>
                <a:latin typeface="Book Antiqua" pitchFamily="18" charset="0"/>
              </a:rPr>
              <a:t>Вводная часть.                                                                                                3-9</a:t>
            </a:r>
          </a:p>
          <a:p>
            <a:pPr marL="342900" indent="-342900">
              <a:buAutoNum type="arabicPeriod"/>
            </a:pPr>
            <a:r>
              <a:rPr lang="ru-RU" dirty="0" smtClean="0">
                <a:solidFill>
                  <a:schemeClr val="bg1"/>
                </a:solidFill>
                <a:latin typeface="Book Antiqua" pitchFamily="18" charset="0"/>
              </a:rPr>
              <a:t>Социально-экономическое развитие муниципального </a:t>
            </a:r>
          </a:p>
          <a:p>
            <a:pPr marL="342900" indent="-342900"/>
            <a:r>
              <a:rPr lang="ru-RU" dirty="0" smtClean="0">
                <a:solidFill>
                  <a:schemeClr val="bg1"/>
                </a:solidFill>
                <a:latin typeface="Book Antiqua" pitchFamily="18" charset="0"/>
              </a:rPr>
              <a:t>      образования «Холм-Жирковский район» Смоленской </a:t>
            </a:r>
          </a:p>
          <a:p>
            <a:pPr marL="342900" indent="-342900"/>
            <a:r>
              <a:rPr lang="ru-RU" dirty="0" smtClean="0">
                <a:solidFill>
                  <a:schemeClr val="bg1"/>
                </a:solidFill>
                <a:latin typeface="Book Antiqua" pitchFamily="18" charset="0"/>
              </a:rPr>
              <a:t>      области.                                                                                                         10-12</a:t>
            </a:r>
          </a:p>
          <a:p>
            <a:pPr marL="342900" indent="-342900">
              <a:buAutoNum type="arabicPeriod" startAt="3"/>
            </a:pPr>
            <a:r>
              <a:rPr lang="ru-RU" dirty="0" smtClean="0">
                <a:solidFill>
                  <a:schemeClr val="bg1"/>
                </a:solidFill>
                <a:latin typeface="Book Antiqua" pitchFamily="18" charset="0"/>
              </a:rPr>
              <a:t>Основные задачи и направления налоговой и бюджетной</a:t>
            </a:r>
          </a:p>
          <a:p>
            <a:pPr marL="342900" indent="-342900"/>
            <a:r>
              <a:rPr lang="ru-RU" dirty="0" smtClean="0">
                <a:solidFill>
                  <a:schemeClr val="bg1"/>
                </a:solidFill>
                <a:latin typeface="Book Antiqua" pitchFamily="18" charset="0"/>
              </a:rPr>
              <a:t>      политики муниципального образования «Холм-Жирковский</a:t>
            </a:r>
          </a:p>
          <a:p>
            <a:pPr marL="342900" indent="-342900"/>
            <a:r>
              <a:rPr lang="ru-RU" dirty="0" smtClean="0">
                <a:solidFill>
                  <a:schemeClr val="bg1"/>
                </a:solidFill>
                <a:latin typeface="Book Antiqua" pitchFamily="18" charset="0"/>
              </a:rPr>
              <a:t>      район» Смоленской  области на 2018 год и на плановый</a:t>
            </a:r>
          </a:p>
          <a:p>
            <a:pPr marL="342900" indent="-342900"/>
            <a:r>
              <a:rPr lang="ru-RU" dirty="0" smtClean="0">
                <a:solidFill>
                  <a:schemeClr val="bg1"/>
                </a:solidFill>
                <a:latin typeface="Book Antiqua" pitchFamily="18" charset="0"/>
              </a:rPr>
              <a:t>      период 2019 и 2020 годов.                                                                         13-14</a:t>
            </a:r>
          </a:p>
          <a:p>
            <a:pPr marL="342900" indent="-342900">
              <a:buAutoNum type="arabicPeriod" startAt="4"/>
            </a:pPr>
            <a:r>
              <a:rPr lang="ru-RU" dirty="0" smtClean="0">
                <a:solidFill>
                  <a:schemeClr val="bg1"/>
                </a:solidFill>
                <a:latin typeface="Book Antiqua" pitchFamily="18" charset="0"/>
              </a:rPr>
              <a:t>Основные характеристики бюджета муниципального </a:t>
            </a:r>
          </a:p>
          <a:p>
            <a:pPr marL="342900" indent="-342900"/>
            <a:r>
              <a:rPr lang="ru-RU" dirty="0" smtClean="0">
                <a:solidFill>
                  <a:schemeClr val="bg1"/>
                </a:solidFill>
                <a:latin typeface="Book Antiqua" pitchFamily="18" charset="0"/>
              </a:rPr>
              <a:t>      образования «Холм-Жирковский район» Смоленской  области </a:t>
            </a:r>
          </a:p>
          <a:p>
            <a:pPr marL="342900" indent="-342900"/>
            <a:r>
              <a:rPr lang="ru-RU" dirty="0" smtClean="0">
                <a:solidFill>
                  <a:schemeClr val="bg1"/>
                </a:solidFill>
                <a:latin typeface="Book Antiqua" pitchFamily="18" charset="0"/>
              </a:rPr>
              <a:t>      на 2018 год и  на плановый период 2019 и 2020 годов.                     15-41</a:t>
            </a:r>
          </a:p>
          <a:p>
            <a:pPr marL="342900" indent="-342900">
              <a:buAutoNum type="arabicPeriod" startAt="5"/>
            </a:pPr>
            <a:r>
              <a:rPr lang="ru-RU" dirty="0" smtClean="0">
                <a:solidFill>
                  <a:schemeClr val="bg1"/>
                </a:solidFill>
                <a:latin typeface="Book Antiqua" pitchFamily="18" charset="0"/>
              </a:rPr>
              <a:t>Сведения по муниципальным программам.                                      42-59</a:t>
            </a:r>
          </a:p>
          <a:p>
            <a:pPr marL="342900" indent="-342900"/>
            <a:r>
              <a:rPr lang="ru-RU" dirty="0" smtClean="0">
                <a:solidFill>
                  <a:schemeClr val="bg1"/>
                </a:solidFill>
                <a:latin typeface="Book Antiqua" pitchFamily="18" charset="0"/>
              </a:rPr>
              <a:t>6.   Значимые инвестиционные проекты в регионе.                               60-62</a:t>
            </a:r>
          </a:p>
          <a:p>
            <a:pPr marL="342900" indent="-342900"/>
            <a:r>
              <a:rPr lang="ru-RU" dirty="0" smtClean="0">
                <a:solidFill>
                  <a:schemeClr val="bg1"/>
                </a:solidFill>
                <a:latin typeface="Book Antiqua" pitchFamily="18" charset="0"/>
              </a:rPr>
              <a:t>7.   Контактная информация.                                                                        63-64</a:t>
            </a:r>
          </a:p>
          <a:p>
            <a:pPr marL="342900" indent="-342900"/>
            <a:endParaRPr lang="ru-RU" dirty="0" smtClean="0">
              <a:solidFill>
                <a:schemeClr val="bg1"/>
              </a:solidFill>
              <a:latin typeface="Book Antiqua" pitchFamily="18" charset="0"/>
            </a:endParaRPr>
          </a:p>
          <a:p>
            <a:pPr marL="342900" indent="-342900"/>
            <a:endParaRPr lang="ru-RU" dirty="0" smtClean="0">
              <a:solidFill>
                <a:schemeClr val="bg1"/>
              </a:solidFill>
              <a:latin typeface="Book Antiqua" pitchFamily="18" charset="0"/>
            </a:endParaRPr>
          </a:p>
          <a:p>
            <a:pPr marL="342900" indent="-342900"/>
            <a:endParaRPr lang="ru-RU" dirty="0" smtClean="0">
              <a:solidFill>
                <a:schemeClr val="bg1"/>
              </a:solidFill>
              <a:latin typeface="Book Antiqua" pitchFamily="18" charset="0"/>
            </a:endParaRPr>
          </a:p>
        </p:txBody>
      </p:sp>
      <p:sp>
        <p:nvSpPr>
          <p:cNvPr id="9" name="Номер слайда 8"/>
          <p:cNvSpPr>
            <a:spLocks noGrp="1"/>
          </p:cNvSpPr>
          <p:nvPr>
            <p:ph type="sldNum" sz="quarter" idx="12"/>
          </p:nvPr>
        </p:nvSpPr>
        <p:spPr/>
        <p:txBody>
          <a:bodyPr/>
          <a:lstStyle/>
          <a:p>
            <a:fld id="{B19B0651-EE4F-4900-A07F-96A6BFA9D0F0}" type="slidenum">
              <a:rPr lang="ru-RU" smtClean="0"/>
              <a:pPr/>
              <a:t>2</a:t>
            </a:fld>
            <a:endParaRPr lang="ru-RU" dirty="0"/>
          </a:p>
        </p:txBody>
      </p:sp>
    </p:spTree>
    <p:extLst>
      <p:ext uri="{BB962C8B-B14F-4D97-AF65-F5344CB8AC3E}">
        <p14:creationId xmlns="" xmlns:p14="http://schemas.microsoft.com/office/powerpoint/2010/main" val="10436334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Содержимое 5"/>
          <p:cNvGraphicFramePr>
            <a:graphicFrameLocks noGrp="1"/>
          </p:cNvGraphicFramePr>
          <p:nvPr>
            <p:ph idx="1"/>
          </p:nvPr>
        </p:nvGraphicFramePr>
        <p:xfrm>
          <a:off x="539552" y="1196752"/>
          <a:ext cx="8280920" cy="55446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Заголовок 3"/>
          <p:cNvSpPr>
            <a:spLocks noGrp="1"/>
          </p:cNvSpPr>
          <p:nvPr>
            <p:ph type="title"/>
          </p:nvPr>
        </p:nvSpPr>
        <p:spPr>
          <a:xfrm>
            <a:off x="457200" y="116632"/>
            <a:ext cx="8435280" cy="10081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fontScale="90000"/>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ДОХОДЫ  БЮДЖЕТА-</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денежные средства, поступающие  в бюджет в соответствии с законодательством. </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6" name="Рисунок 5" descr="доходы все.jpg"/>
          <p:cNvPicPr>
            <a:picLocks noChangeAspect="1"/>
          </p:cNvPicPr>
          <p:nvPr/>
        </p:nvPicPr>
        <p:blipFill>
          <a:blip r:embed="rId8" cstate="print"/>
          <a:stretch>
            <a:fillRect/>
          </a:stretch>
        </p:blipFill>
        <p:spPr>
          <a:xfrm>
            <a:off x="6300192" y="4437112"/>
            <a:ext cx="2843808" cy="2420888"/>
          </a:xfrm>
          <a:prstGeom prst="rect">
            <a:avLst/>
          </a:prstGeom>
          <a:ln>
            <a:noFill/>
          </a:ln>
          <a:effectLst>
            <a:softEdge rad="112500"/>
          </a:effectLst>
        </p:spPr>
      </p:pic>
      <p:sp>
        <p:nvSpPr>
          <p:cNvPr id="7" name="Выноска-облако 6"/>
          <p:cNvSpPr/>
          <p:nvPr/>
        </p:nvSpPr>
        <p:spPr>
          <a:xfrm>
            <a:off x="6876256" y="5517232"/>
            <a:ext cx="1440160" cy="864096"/>
          </a:xfrm>
          <a:prstGeom prst="cloudCallout">
            <a:avLst/>
          </a:prstGeom>
          <a:solidFill>
            <a:srgbClr val="CC9900"/>
          </a:solidFill>
          <a:ln>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b="1" dirty="0" smtClean="0">
                <a:solidFill>
                  <a:schemeClr val="bg1"/>
                </a:solidFill>
                <a:latin typeface="Book Antiqua" pitchFamily="18" charset="0"/>
              </a:rPr>
              <a:t>Доходы</a:t>
            </a:r>
          </a:p>
          <a:p>
            <a:pPr algn="ctr"/>
            <a:r>
              <a:rPr lang="ru-RU" sz="1400" b="1" dirty="0" smtClean="0">
                <a:solidFill>
                  <a:schemeClr val="bg1"/>
                </a:solidFill>
                <a:latin typeface="Book Antiqua" pitchFamily="18" charset="0"/>
              </a:rPr>
              <a:t>района</a:t>
            </a:r>
            <a:endParaRPr lang="ru-RU" sz="1400" b="1" dirty="0">
              <a:solidFill>
                <a:schemeClr val="bg1"/>
              </a:solidFill>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20</a:t>
            </a:fld>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нутый угол 3"/>
          <p:cNvSpPr/>
          <p:nvPr/>
        </p:nvSpPr>
        <p:spPr>
          <a:xfrm>
            <a:off x="395536" y="404664"/>
            <a:ext cx="8640960" cy="5976664"/>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just"/>
            <a:endParaRPr lang="ru-RU" dirty="0">
              <a:solidFill>
                <a:srgbClr val="000099"/>
              </a:solidFill>
              <a:latin typeface="Book Antiqua" pitchFamily="18" charset="0"/>
            </a:endParaRPr>
          </a:p>
        </p:txBody>
      </p:sp>
      <p:sp>
        <p:nvSpPr>
          <p:cNvPr id="3" name="Содержимое 2"/>
          <p:cNvSpPr>
            <a:spLocks noGrp="1"/>
          </p:cNvSpPr>
          <p:nvPr>
            <p:ph idx="1"/>
          </p:nvPr>
        </p:nvSpPr>
        <p:spPr>
          <a:xfrm>
            <a:off x="457200" y="692696"/>
            <a:ext cx="8291264" cy="5616624"/>
          </a:xfrm>
          <a:noFill/>
        </p:spPr>
        <p:txBody>
          <a:bodyPr>
            <a:normAutofit lnSpcReduction="10000"/>
          </a:bodyPr>
          <a:lstStyle/>
          <a:p>
            <a:pPr>
              <a:buNone/>
            </a:pPr>
            <a:r>
              <a:rPr lang="ru-RU" sz="2400" dirty="0" smtClean="0">
                <a:solidFill>
                  <a:srgbClr val="000066"/>
                </a:solidFill>
                <a:latin typeface="Book Antiqua" pitchFamily="18" charset="0"/>
              </a:rPr>
              <a:t>Общий объем доходов бюджета</a:t>
            </a:r>
          </a:p>
          <a:p>
            <a:pPr>
              <a:buNone/>
            </a:pPr>
            <a:r>
              <a:rPr lang="ru-RU" sz="2400" dirty="0" smtClean="0">
                <a:solidFill>
                  <a:srgbClr val="000066"/>
                </a:solidFill>
                <a:latin typeface="Book Antiqua" pitchFamily="18" charset="0"/>
              </a:rPr>
              <a:t> с учетом изменений в сентябре 2018 года </a:t>
            </a:r>
          </a:p>
          <a:p>
            <a:pPr>
              <a:buNone/>
            </a:pPr>
            <a:r>
              <a:rPr lang="ru-RU" sz="2400" dirty="0" smtClean="0">
                <a:solidFill>
                  <a:srgbClr val="000066"/>
                </a:solidFill>
                <a:latin typeface="Book Antiqua" pitchFamily="18" charset="0"/>
              </a:rPr>
              <a:t>( + 8 467,3 тыс.  рублей) составит </a:t>
            </a:r>
          </a:p>
          <a:p>
            <a:pPr>
              <a:buNone/>
            </a:pPr>
            <a:r>
              <a:rPr lang="ru-RU" sz="2400" dirty="0" smtClean="0">
                <a:solidFill>
                  <a:srgbClr val="000066"/>
                </a:solidFill>
                <a:latin typeface="Book Antiqua" pitchFamily="18" charset="0"/>
              </a:rPr>
              <a:t>250 930,2  тыс. рублей. </a:t>
            </a:r>
          </a:p>
          <a:p>
            <a:pPr>
              <a:buNone/>
            </a:pPr>
            <a:r>
              <a:rPr lang="ru-RU" sz="2400" dirty="0" smtClean="0">
                <a:solidFill>
                  <a:srgbClr val="000066"/>
                </a:solidFill>
                <a:latin typeface="Book Antiqua" pitchFamily="18" charset="0"/>
              </a:rPr>
              <a:t>			</a:t>
            </a:r>
          </a:p>
          <a:p>
            <a:pPr>
              <a:buNone/>
            </a:pPr>
            <a:r>
              <a:rPr lang="ru-RU" sz="2400" b="1" dirty="0" smtClean="0">
                <a:solidFill>
                  <a:srgbClr val="000066"/>
                </a:solidFill>
                <a:latin typeface="Book Antiqua" pitchFamily="18" charset="0"/>
              </a:rPr>
              <a:t>		Увеличение на  8 467,3 тыс. рублей за счет:</a:t>
            </a:r>
          </a:p>
          <a:p>
            <a:pPr>
              <a:buNone/>
            </a:pPr>
            <a:r>
              <a:rPr lang="ru-RU" sz="2400" dirty="0" smtClean="0">
                <a:solidFill>
                  <a:srgbClr val="000066"/>
                </a:solidFill>
                <a:latin typeface="Book Antiqua" pitchFamily="18" charset="0"/>
              </a:rPr>
              <a:t>-  налоговые и неналоговые доходы  в сумме 2 007,5 тыс. рублей;</a:t>
            </a:r>
          </a:p>
          <a:p>
            <a:pPr>
              <a:buNone/>
            </a:pPr>
            <a:r>
              <a:rPr lang="ru-RU" sz="2400" dirty="0" smtClean="0">
                <a:solidFill>
                  <a:srgbClr val="000066"/>
                </a:solidFill>
                <a:latin typeface="Book Antiqua" pitchFamily="18" charset="0"/>
              </a:rPr>
              <a:t>-	субсидии бюджетам муниципальных районов  в сумме 6 286,8 тыс. рублей;</a:t>
            </a:r>
          </a:p>
          <a:p>
            <a:pPr>
              <a:buNone/>
            </a:pPr>
            <a:r>
              <a:rPr lang="ru-RU" sz="2400" dirty="0" smtClean="0">
                <a:solidFill>
                  <a:srgbClr val="000066"/>
                </a:solidFill>
                <a:latin typeface="Book Antiqua" pitchFamily="18" charset="0"/>
              </a:rPr>
              <a:t>- 	субвенции бюджетам муниципальных районов в сумме 173,0 тыс. рублей.</a:t>
            </a:r>
          </a:p>
          <a:p>
            <a:pPr lvl="1">
              <a:buNone/>
            </a:pPr>
            <a:endParaRPr lang="ru-RU" sz="2400" dirty="0" smtClean="0">
              <a:solidFill>
                <a:srgbClr val="000066"/>
              </a:solidFill>
              <a:latin typeface="Book Antiqua" pitchFamily="18" charset="0"/>
            </a:endParaRPr>
          </a:p>
          <a:p>
            <a:pPr lvl="1">
              <a:buNone/>
            </a:pPr>
            <a:r>
              <a:rPr lang="ru-RU" sz="2400" dirty="0" smtClean="0">
                <a:solidFill>
                  <a:srgbClr val="000066"/>
                </a:solidFill>
                <a:latin typeface="Book Antiqua" pitchFamily="18" charset="0"/>
              </a:rPr>
              <a:t>	Изменения не затронули другие статьи доходов.</a:t>
            </a:r>
          </a:p>
        </p:txBody>
      </p:sp>
      <p:pic>
        <p:nvPicPr>
          <p:cNvPr id="5" name="Рисунок 4" descr="доходы вверх.jpg"/>
          <p:cNvPicPr>
            <a:picLocks noChangeAspect="1"/>
          </p:cNvPicPr>
          <p:nvPr/>
        </p:nvPicPr>
        <p:blipFill>
          <a:blip r:embed="rId2" cstate="print"/>
          <a:stretch>
            <a:fillRect/>
          </a:stretch>
        </p:blipFill>
        <p:spPr>
          <a:xfrm>
            <a:off x="6300192" y="692696"/>
            <a:ext cx="2304256" cy="1562286"/>
          </a:xfrm>
          <a:prstGeom prst="rect">
            <a:avLst/>
          </a:prstGeom>
          <a:ln>
            <a:noFill/>
          </a:ln>
          <a:effectLst>
            <a:softEdge rad="112500"/>
          </a:effectLst>
        </p:spPr>
      </p:pic>
      <p:sp>
        <p:nvSpPr>
          <p:cNvPr id="6" name="Номер слайда 5"/>
          <p:cNvSpPr>
            <a:spLocks noGrp="1"/>
          </p:cNvSpPr>
          <p:nvPr>
            <p:ph type="sldNum" sz="quarter" idx="12"/>
          </p:nvPr>
        </p:nvSpPr>
        <p:spPr/>
        <p:txBody>
          <a:bodyPr/>
          <a:lstStyle/>
          <a:p>
            <a:fld id="{B19B0651-EE4F-4900-A07F-96A6BFA9D0F0}" type="slidenum">
              <a:rPr lang="ru-RU" smtClean="0"/>
              <a:pPr/>
              <a:t>21</a:t>
            </a:fld>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sz="half" idx="1"/>
          </p:nvPr>
        </p:nvGraphicFramePr>
        <p:xfrm>
          <a:off x="0" y="620688"/>
          <a:ext cx="4139952" cy="352839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Содержимое 12"/>
          <p:cNvGraphicFramePr>
            <a:graphicFrameLocks noGrp="1"/>
          </p:cNvGraphicFramePr>
          <p:nvPr>
            <p:ph sz="quarter" idx="2"/>
          </p:nvPr>
        </p:nvGraphicFramePr>
        <p:xfrm>
          <a:off x="4788024" y="836712"/>
          <a:ext cx="4248472" cy="3528392"/>
        </p:xfrm>
        <a:graphic>
          <a:graphicData uri="http://schemas.openxmlformats.org/drawingml/2006/chart">
            <c:chart xmlns:c="http://schemas.openxmlformats.org/drawingml/2006/chart" xmlns:r="http://schemas.openxmlformats.org/officeDocument/2006/relationships" r:id="rId3"/>
          </a:graphicData>
        </a:graphic>
      </p:graphicFrame>
      <p:sp>
        <p:nvSpPr>
          <p:cNvPr id="7" name="Прямоугольник с двумя скругленными противолежащими углами 6"/>
          <p:cNvSpPr/>
          <p:nvPr/>
        </p:nvSpPr>
        <p:spPr>
          <a:xfrm>
            <a:off x="0" y="0"/>
            <a:ext cx="9144000"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ОБЩИЙ ОБЪЕМ ДОХОДОВ   БЮДЖЕТА  НА  </a:t>
            </a:r>
          </a:p>
          <a:p>
            <a:pPr algn="ctr"/>
            <a:r>
              <a:rPr lang="ru-RU" sz="2400" b="1" dirty="0" smtClean="0">
                <a:effectLst>
                  <a:outerShdw blurRad="38100" dist="38100" dir="2700000" algn="tl">
                    <a:srgbClr val="000000">
                      <a:alpha val="43137"/>
                    </a:srgbClr>
                  </a:outerShdw>
                </a:effectLst>
                <a:latin typeface="Book Antiqua" pitchFamily="18" charset="0"/>
              </a:rPr>
              <a:t>2018  ГОД</a:t>
            </a:r>
            <a:endParaRPr lang="ru-RU" sz="2400" b="1" dirty="0">
              <a:effectLst>
                <a:outerShdw blurRad="38100" dist="38100" dir="2700000" algn="tl">
                  <a:srgbClr val="000000">
                    <a:alpha val="43137"/>
                  </a:srgbClr>
                </a:outerShdw>
              </a:effectLst>
              <a:latin typeface="Book Antiqua" pitchFamily="18" charset="0"/>
            </a:endParaRPr>
          </a:p>
        </p:txBody>
      </p:sp>
      <p:pic>
        <p:nvPicPr>
          <p:cNvPr id="11" name="i-main-pic" descr="Картинка 5 из 10"/>
          <p:cNvPicPr/>
          <p:nvPr/>
        </p:nvPicPr>
        <p:blipFill>
          <a:blip r:embed="rId4"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graphicFrame>
        <p:nvGraphicFramePr>
          <p:cNvPr id="17" name="Таблица 16"/>
          <p:cNvGraphicFramePr>
            <a:graphicFrameLocks noGrp="1"/>
          </p:cNvGraphicFramePr>
          <p:nvPr/>
        </p:nvGraphicFramePr>
        <p:xfrm>
          <a:off x="179511" y="4365103"/>
          <a:ext cx="8784977" cy="1512169"/>
        </p:xfrm>
        <a:graphic>
          <a:graphicData uri="http://schemas.openxmlformats.org/drawingml/2006/table">
            <a:tbl>
              <a:tblPr firstRow="1" bandRow="1">
                <a:tableStyleId>{69CF1AB2-1976-4502-BF36-3FF5EA218861}</a:tableStyleId>
              </a:tblPr>
              <a:tblGrid>
                <a:gridCol w="975769"/>
                <a:gridCol w="2524168"/>
                <a:gridCol w="1905619"/>
                <a:gridCol w="1591626"/>
                <a:gridCol w="1787795"/>
              </a:tblGrid>
              <a:tr h="310823">
                <a:tc rowSpan="2">
                  <a:txBody>
                    <a:bodyPr/>
                    <a:lstStyle/>
                    <a:p>
                      <a:pPr algn="ctr"/>
                      <a:r>
                        <a:rPr lang="ru-RU" sz="1200" b="1" dirty="0" smtClean="0">
                          <a:solidFill>
                            <a:schemeClr val="bg1"/>
                          </a:solidFill>
                          <a:effectLst/>
                          <a:latin typeface="Book Antiqua" pitchFamily="18" charset="0"/>
                        </a:rPr>
                        <a:t>Год</a:t>
                      </a:r>
                      <a:endParaRPr lang="ru-RU" sz="1200" b="1" dirty="0">
                        <a:solidFill>
                          <a:schemeClr val="bg1"/>
                        </a:solidFill>
                        <a:effectLst/>
                        <a:latin typeface="Book Antiqua" pitchFamily="18" charset="0"/>
                      </a:endParaRPr>
                    </a:p>
                  </a:txBody>
                  <a:tcPr>
                    <a:solidFill>
                      <a:srgbClr val="9CD7FC"/>
                    </a:solidFill>
                  </a:tcPr>
                </a:tc>
                <a:tc rowSpan="2">
                  <a:txBody>
                    <a:bodyPr/>
                    <a:lstStyle/>
                    <a:p>
                      <a:pPr algn="ctr"/>
                      <a:r>
                        <a:rPr lang="ru-RU" sz="1200" b="1" dirty="0" smtClean="0">
                          <a:solidFill>
                            <a:schemeClr val="bg1"/>
                          </a:solidFill>
                          <a:effectLst/>
                          <a:latin typeface="Book Antiqua" pitchFamily="18" charset="0"/>
                        </a:rPr>
                        <a:t>Общий объем доходов бюджета</a:t>
                      </a:r>
                      <a:endParaRPr lang="ru-RU" sz="1200" b="1" dirty="0">
                        <a:solidFill>
                          <a:schemeClr val="bg1"/>
                        </a:solidFill>
                        <a:effectLst/>
                        <a:latin typeface="Book Antiqua" pitchFamily="18" charset="0"/>
                      </a:endParaRPr>
                    </a:p>
                  </a:txBody>
                  <a:tcPr>
                    <a:solidFill>
                      <a:srgbClr val="9CD7FC"/>
                    </a:solidFill>
                  </a:tcPr>
                </a:tc>
                <a:tc gridSpan="3">
                  <a:txBody>
                    <a:bodyPr/>
                    <a:lstStyle/>
                    <a:p>
                      <a:pPr algn="ctr"/>
                      <a:r>
                        <a:rPr lang="ru-RU" sz="1200" b="1" dirty="0" smtClean="0">
                          <a:solidFill>
                            <a:schemeClr val="bg1"/>
                          </a:solidFill>
                          <a:effectLst/>
                          <a:latin typeface="Book Antiqua" pitchFamily="18" charset="0"/>
                        </a:rPr>
                        <a:t>в том числе:</a:t>
                      </a:r>
                      <a:endParaRPr lang="ru-RU" sz="1200" b="1" dirty="0">
                        <a:solidFill>
                          <a:schemeClr val="bg1"/>
                        </a:solidFill>
                        <a:effectLst/>
                        <a:latin typeface="Book Antiqua" pitchFamily="18" charset="0"/>
                      </a:endParaRPr>
                    </a:p>
                  </a:txBody>
                  <a:tcPr>
                    <a:solidFill>
                      <a:srgbClr val="9CD7FC"/>
                    </a:solidFill>
                  </a:tcPr>
                </a:tc>
                <a:tc hMerge="1">
                  <a:txBody>
                    <a:bodyPr/>
                    <a:lstStyle/>
                    <a:p>
                      <a:pPr algn="ctr"/>
                      <a:endParaRPr lang="ru-RU" sz="1400" b="1" dirty="0">
                        <a:solidFill>
                          <a:schemeClr val="bg1"/>
                        </a:solidFill>
                        <a:effectLst/>
                        <a:latin typeface="Bookman Old Style" pitchFamily="18" charset="0"/>
                      </a:endParaRPr>
                    </a:p>
                  </a:txBody>
                  <a:tcPr/>
                </a:tc>
                <a:tc hMerge="1">
                  <a:txBody>
                    <a:bodyPr/>
                    <a:lstStyle/>
                    <a:p>
                      <a:pPr algn="ctr"/>
                      <a:endParaRPr lang="ru-RU" sz="1400" b="1" dirty="0">
                        <a:solidFill>
                          <a:srgbClr val="003399"/>
                        </a:solidFill>
                        <a:effectLst/>
                        <a:latin typeface="Bookman Old Style" pitchFamily="18" charset="0"/>
                      </a:endParaRPr>
                    </a:p>
                  </a:txBody>
                  <a:tcPr/>
                </a:tc>
              </a:tr>
              <a:tr h="487032">
                <a:tc vMerge="1">
                  <a:txBody>
                    <a:bodyPr/>
                    <a:lstStyle/>
                    <a:p>
                      <a:endParaRPr lang="ru-RU"/>
                    </a:p>
                  </a:txBody>
                  <a:tcPr/>
                </a:tc>
                <a:tc vMerge="1">
                  <a:txBody>
                    <a:bodyPr/>
                    <a:lstStyle/>
                    <a:p>
                      <a:pPr algn="ctr"/>
                      <a:endParaRPr lang="ru-RU" sz="1400" b="1" dirty="0">
                        <a:solidFill>
                          <a:srgbClr val="003399"/>
                        </a:solidFill>
                        <a:effectLst/>
                        <a:latin typeface="Bookman Old Style" pitchFamily="18" charset="0"/>
                      </a:endParaRPr>
                    </a:p>
                  </a:txBody>
                  <a:tcPr/>
                </a:tc>
                <a:tc>
                  <a:txBody>
                    <a:bodyPr/>
                    <a:lstStyle/>
                    <a:p>
                      <a:pPr algn="ctr"/>
                      <a:r>
                        <a:rPr lang="ru-RU" sz="1200" b="1" dirty="0" smtClean="0">
                          <a:solidFill>
                            <a:schemeClr val="bg1"/>
                          </a:solidFill>
                          <a:effectLst/>
                          <a:latin typeface="Book Antiqua" pitchFamily="18" charset="0"/>
                        </a:rPr>
                        <a:t>Налоговые доходы</a:t>
                      </a:r>
                      <a:endParaRPr lang="ru-RU" sz="1200" b="1" dirty="0">
                        <a:solidFill>
                          <a:schemeClr val="bg1"/>
                        </a:solidFill>
                        <a:effectLst/>
                        <a:latin typeface="Book Antiqua" pitchFamily="18" charset="0"/>
                      </a:endParaRPr>
                    </a:p>
                  </a:txBody>
                  <a:tcPr>
                    <a:solidFill>
                      <a:srgbClr val="9966FF"/>
                    </a:solidFill>
                  </a:tcPr>
                </a:tc>
                <a:tc>
                  <a:txBody>
                    <a:bodyPr/>
                    <a:lstStyle/>
                    <a:p>
                      <a:pPr algn="ctr"/>
                      <a:r>
                        <a:rPr lang="ru-RU" sz="1200" b="1" dirty="0" smtClean="0">
                          <a:solidFill>
                            <a:schemeClr val="bg1"/>
                          </a:solidFill>
                          <a:effectLst/>
                          <a:latin typeface="Book Antiqua" pitchFamily="18" charset="0"/>
                        </a:rPr>
                        <a:t>Неналоговые доходы</a:t>
                      </a:r>
                      <a:endParaRPr lang="ru-RU" sz="1200" b="1" dirty="0">
                        <a:solidFill>
                          <a:schemeClr val="bg1"/>
                        </a:solidFill>
                        <a:effectLst/>
                        <a:latin typeface="Book Antiqua" pitchFamily="18" charset="0"/>
                      </a:endParaRPr>
                    </a:p>
                  </a:txBody>
                  <a:tcPr>
                    <a:solidFill>
                      <a:srgbClr val="FFCC00"/>
                    </a:solidFill>
                  </a:tcPr>
                </a:tc>
                <a:tc>
                  <a:txBody>
                    <a:bodyPr/>
                    <a:lstStyle/>
                    <a:p>
                      <a:pPr algn="ctr"/>
                      <a:r>
                        <a:rPr lang="ru-RU" sz="1200" b="1" dirty="0" smtClean="0">
                          <a:solidFill>
                            <a:schemeClr val="bg1"/>
                          </a:solidFill>
                          <a:effectLst/>
                          <a:latin typeface="Book Antiqua" pitchFamily="18" charset="0"/>
                        </a:rPr>
                        <a:t>Безвозмездные поступления</a:t>
                      </a:r>
                      <a:endParaRPr lang="ru-RU" sz="1200" b="1" dirty="0">
                        <a:solidFill>
                          <a:schemeClr val="bg1"/>
                        </a:solidFill>
                        <a:effectLst/>
                        <a:latin typeface="Book Antiqua" pitchFamily="18" charset="0"/>
                      </a:endParaRPr>
                    </a:p>
                  </a:txBody>
                  <a:tcPr>
                    <a:solidFill>
                      <a:srgbClr val="0066FF"/>
                    </a:solidFill>
                  </a:tcPr>
                </a:tc>
              </a:tr>
              <a:tr h="357157">
                <a:tc>
                  <a:txBody>
                    <a:bodyPr/>
                    <a:lstStyle/>
                    <a:p>
                      <a:pPr algn="ctr"/>
                      <a:r>
                        <a:rPr lang="ru-RU" sz="1600" b="1" i="0" dirty="0" smtClean="0">
                          <a:solidFill>
                            <a:srgbClr val="003366"/>
                          </a:solidFill>
                          <a:effectLst/>
                          <a:latin typeface="Book Antiqua" pitchFamily="18" charset="0"/>
                        </a:rPr>
                        <a:t>2018*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234 661,4</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43</a:t>
                      </a:r>
                      <a:r>
                        <a:rPr lang="ru-RU" sz="1600" b="1" i="0" baseline="0" dirty="0" smtClean="0">
                          <a:solidFill>
                            <a:srgbClr val="003366"/>
                          </a:solidFill>
                          <a:effectLst/>
                          <a:latin typeface="Book Antiqua" pitchFamily="18" charset="0"/>
                        </a:rPr>
                        <a:t> 442,8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984,0</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190 234,6</a:t>
                      </a:r>
                      <a:endParaRPr lang="ru-RU" sz="1600" b="1" i="0" dirty="0">
                        <a:solidFill>
                          <a:srgbClr val="003366"/>
                        </a:solidFill>
                        <a:effectLst/>
                        <a:latin typeface="Book Antiqua" pitchFamily="18" charset="0"/>
                      </a:endParaRPr>
                    </a:p>
                  </a:txBody>
                  <a:tcPr>
                    <a:solidFill>
                      <a:srgbClr val="9CD7FC"/>
                    </a:solidFill>
                  </a:tcPr>
                </a:tc>
              </a:tr>
              <a:tr h="357157">
                <a:tc>
                  <a:txBody>
                    <a:bodyPr/>
                    <a:lstStyle/>
                    <a:p>
                      <a:pPr algn="ctr"/>
                      <a:r>
                        <a:rPr lang="ru-RU" sz="1600" b="1" i="0" dirty="0" smtClean="0">
                          <a:solidFill>
                            <a:srgbClr val="003366"/>
                          </a:solidFill>
                          <a:effectLst/>
                          <a:latin typeface="Book Antiqua" pitchFamily="18" charset="0"/>
                        </a:rPr>
                        <a:t>2018**</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250 930,2</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44 043,2</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2 391,1</a:t>
                      </a:r>
                      <a:endParaRPr lang="ru-RU" sz="1600" b="1" i="0" dirty="0">
                        <a:solidFill>
                          <a:srgbClr val="003366"/>
                        </a:solidFill>
                        <a:effectLst/>
                        <a:latin typeface="Book Antiqua" pitchFamily="18" charset="0"/>
                      </a:endParaRPr>
                    </a:p>
                  </a:txBody>
                  <a:tcPr>
                    <a:solidFill>
                      <a:srgbClr val="9CD7FC"/>
                    </a:solidFill>
                  </a:tcPr>
                </a:tc>
                <a:tc>
                  <a:txBody>
                    <a:bodyPr/>
                    <a:lstStyle/>
                    <a:p>
                      <a:pPr algn="ctr"/>
                      <a:r>
                        <a:rPr lang="ru-RU" sz="1600" b="1" i="0" dirty="0" smtClean="0">
                          <a:solidFill>
                            <a:srgbClr val="003366"/>
                          </a:solidFill>
                          <a:effectLst/>
                          <a:latin typeface="Book Antiqua" pitchFamily="18" charset="0"/>
                        </a:rPr>
                        <a:t>204 495,9</a:t>
                      </a:r>
                      <a:endParaRPr lang="ru-RU" sz="1600" b="1" i="0" dirty="0">
                        <a:solidFill>
                          <a:srgbClr val="003366"/>
                        </a:solidFill>
                        <a:effectLst/>
                        <a:latin typeface="Book Antiqua" pitchFamily="18" charset="0"/>
                      </a:endParaRPr>
                    </a:p>
                  </a:txBody>
                  <a:tcPr>
                    <a:solidFill>
                      <a:srgbClr val="9CD7FC"/>
                    </a:solidFill>
                  </a:tcPr>
                </a:tc>
              </a:tr>
            </a:tbl>
          </a:graphicData>
        </a:graphic>
      </p:graphicFrame>
      <p:sp>
        <p:nvSpPr>
          <p:cNvPr id="18" name="TextBox 17"/>
          <p:cNvSpPr txBox="1"/>
          <p:nvPr/>
        </p:nvSpPr>
        <p:spPr>
          <a:xfrm>
            <a:off x="611560" y="2204864"/>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190 234,6</a:t>
            </a:r>
            <a:endParaRPr lang="ru-RU" sz="1200" b="1" dirty="0">
              <a:solidFill>
                <a:schemeClr val="bg1"/>
              </a:solidFill>
              <a:latin typeface="Book Antiqua" pitchFamily="18" charset="0"/>
            </a:endParaRPr>
          </a:p>
        </p:txBody>
      </p:sp>
      <p:sp>
        <p:nvSpPr>
          <p:cNvPr id="20" name="TextBox 19"/>
          <p:cNvSpPr txBox="1"/>
          <p:nvPr/>
        </p:nvSpPr>
        <p:spPr>
          <a:xfrm>
            <a:off x="5292080" y="2564904"/>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204 495,9</a:t>
            </a:r>
            <a:endParaRPr lang="ru-RU" sz="1200" b="1" dirty="0">
              <a:solidFill>
                <a:schemeClr val="bg1"/>
              </a:solidFill>
              <a:latin typeface="Book Antiqua" pitchFamily="18" charset="0"/>
            </a:endParaRPr>
          </a:p>
        </p:txBody>
      </p:sp>
      <p:sp>
        <p:nvSpPr>
          <p:cNvPr id="21" name="TextBox 20"/>
          <p:cNvSpPr txBox="1"/>
          <p:nvPr/>
        </p:nvSpPr>
        <p:spPr>
          <a:xfrm>
            <a:off x="1547664" y="1268760"/>
            <a:ext cx="936104" cy="276999"/>
          </a:xfrm>
          <a:prstGeom prst="rect">
            <a:avLst/>
          </a:prstGeom>
          <a:noFill/>
        </p:spPr>
        <p:txBody>
          <a:bodyPr wrap="square" rtlCol="0">
            <a:spAutoFit/>
          </a:bodyPr>
          <a:lstStyle/>
          <a:p>
            <a:r>
              <a:rPr lang="ru-RU" sz="1200" b="1" dirty="0" smtClean="0">
                <a:solidFill>
                  <a:schemeClr val="bg1"/>
                </a:solidFill>
                <a:latin typeface="Book Antiqua" pitchFamily="18" charset="0"/>
              </a:rPr>
              <a:t>43 442,8</a:t>
            </a:r>
            <a:endParaRPr lang="ru-RU" sz="1200" b="1" dirty="0">
              <a:solidFill>
                <a:schemeClr val="bg1"/>
              </a:solidFill>
              <a:latin typeface="Book Antiqua" pitchFamily="18" charset="0"/>
            </a:endParaRPr>
          </a:p>
        </p:txBody>
      </p:sp>
      <p:sp>
        <p:nvSpPr>
          <p:cNvPr id="22" name="TextBox 21"/>
          <p:cNvSpPr txBox="1"/>
          <p:nvPr/>
        </p:nvSpPr>
        <p:spPr>
          <a:xfrm>
            <a:off x="6444208" y="1700808"/>
            <a:ext cx="792088" cy="276999"/>
          </a:xfrm>
          <a:prstGeom prst="rect">
            <a:avLst/>
          </a:prstGeom>
          <a:noFill/>
        </p:spPr>
        <p:txBody>
          <a:bodyPr wrap="square" rtlCol="0">
            <a:spAutoFit/>
          </a:bodyPr>
          <a:lstStyle/>
          <a:p>
            <a:r>
              <a:rPr lang="ru-RU" sz="1200" b="1" dirty="0" smtClean="0">
                <a:solidFill>
                  <a:schemeClr val="bg1"/>
                </a:solidFill>
                <a:latin typeface="Book Antiqua" pitchFamily="18" charset="0"/>
              </a:rPr>
              <a:t>44 043,2</a:t>
            </a:r>
            <a:endParaRPr lang="ru-RU" sz="1200" b="1" dirty="0">
              <a:solidFill>
                <a:schemeClr val="bg1"/>
              </a:solidFill>
              <a:latin typeface="Book Antiqua" pitchFamily="18" charset="0"/>
            </a:endParaRPr>
          </a:p>
        </p:txBody>
      </p:sp>
      <p:sp>
        <p:nvSpPr>
          <p:cNvPr id="23" name="TextBox 22"/>
          <p:cNvSpPr txBox="1"/>
          <p:nvPr/>
        </p:nvSpPr>
        <p:spPr>
          <a:xfrm>
            <a:off x="2339752" y="1412776"/>
            <a:ext cx="648072" cy="276999"/>
          </a:xfrm>
          <a:prstGeom prst="rect">
            <a:avLst/>
          </a:prstGeom>
          <a:noFill/>
        </p:spPr>
        <p:txBody>
          <a:bodyPr wrap="square" rtlCol="0">
            <a:spAutoFit/>
          </a:bodyPr>
          <a:lstStyle/>
          <a:p>
            <a:r>
              <a:rPr lang="ru-RU" sz="1200" b="1" dirty="0" smtClean="0">
                <a:solidFill>
                  <a:schemeClr val="bg1"/>
                </a:solidFill>
                <a:latin typeface="Book Antiqua" pitchFamily="18" charset="0"/>
              </a:rPr>
              <a:t>984,0</a:t>
            </a:r>
            <a:endParaRPr lang="ru-RU" sz="1200" b="1" dirty="0">
              <a:solidFill>
                <a:schemeClr val="bg1"/>
              </a:solidFill>
              <a:latin typeface="Book Antiqua" pitchFamily="18" charset="0"/>
            </a:endParaRPr>
          </a:p>
        </p:txBody>
      </p:sp>
      <p:sp>
        <p:nvSpPr>
          <p:cNvPr id="26" name="Прямоугольник 25"/>
          <p:cNvSpPr/>
          <p:nvPr/>
        </p:nvSpPr>
        <p:spPr>
          <a:xfrm>
            <a:off x="179512" y="5877272"/>
            <a:ext cx="8784976" cy="584775"/>
          </a:xfrm>
          <a:prstGeom prst="rect">
            <a:avLst/>
          </a:prstGeom>
        </p:spPr>
        <p:txBody>
          <a:bodyPr wrap="square">
            <a:spAutoFit/>
          </a:bodyPr>
          <a:lstStyle/>
          <a:p>
            <a:endParaRPr lang="ru-RU" sz="1600" b="1" dirty="0" smtClean="0">
              <a:solidFill>
                <a:schemeClr val="bg1"/>
              </a:solidFill>
              <a:latin typeface="Times New Roman" pitchFamily="18" charset="0"/>
              <a:cs typeface="Times New Roman" pitchFamily="18" charset="0"/>
            </a:endParaRPr>
          </a:p>
          <a:p>
            <a:r>
              <a:rPr lang="ru-RU" sz="1600" b="1" dirty="0" smtClean="0">
                <a:solidFill>
                  <a:schemeClr val="bg1"/>
                </a:solidFill>
                <a:latin typeface="Times New Roman" pitchFamily="18" charset="0"/>
                <a:cs typeface="Times New Roman" pitchFamily="18" charset="0"/>
              </a:rPr>
              <a:t>*- первоначальный бюджет      ** - бюджет с учетом внесенных изменений</a:t>
            </a:r>
            <a:endParaRPr lang="ru-RU" sz="1600" b="1" dirty="0">
              <a:solidFill>
                <a:schemeClr val="bg1"/>
              </a:solidFill>
              <a:latin typeface="Times New Roman" pitchFamily="18" charset="0"/>
              <a:cs typeface="Times New Roman" pitchFamily="18" charset="0"/>
            </a:endParaRPr>
          </a:p>
        </p:txBody>
      </p:sp>
      <p:pic>
        <p:nvPicPr>
          <p:cNvPr id="14" name="Рисунок 13" descr="внесены изменения.jpg"/>
          <p:cNvPicPr>
            <a:picLocks noChangeAspect="1"/>
          </p:cNvPicPr>
          <p:nvPr/>
        </p:nvPicPr>
        <p:blipFill>
          <a:blip r:embed="rId5" cstate="print"/>
          <a:stretch>
            <a:fillRect/>
          </a:stretch>
        </p:blipFill>
        <p:spPr>
          <a:xfrm>
            <a:off x="3995936" y="908720"/>
            <a:ext cx="1409097" cy="915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Номер слайда 14"/>
          <p:cNvSpPr>
            <a:spLocks noGrp="1"/>
          </p:cNvSpPr>
          <p:nvPr>
            <p:ph type="sldNum" sz="quarter" idx="12"/>
          </p:nvPr>
        </p:nvSpPr>
        <p:spPr/>
        <p:txBody>
          <a:bodyPr/>
          <a:lstStyle/>
          <a:p>
            <a:pPr>
              <a:defRPr/>
            </a:pPr>
            <a:fld id="{FE54F732-9674-41E2-9D19-FC40430A42D2}" type="slidenum">
              <a:rPr lang="ru-RU" smtClean="0"/>
              <a:pPr>
                <a:defRPr/>
              </a:pPr>
              <a:t>22</a:t>
            </a:fld>
            <a:endParaRPr lang="ru-RU"/>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2" name="Содержимое 11"/>
          <p:cNvGraphicFramePr>
            <a:graphicFrameLocks noGrp="1"/>
          </p:cNvGraphicFramePr>
          <p:nvPr>
            <p:ph sz="half" idx="1"/>
          </p:nvPr>
        </p:nvGraphicFramePr>
        <p:xfrm>
          <a:off x="251520" y="908720"/>
          <a:ext cx="4176464" cy="3600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Содержимое 12"/>
          <p:cNvGraphicFramePr>
            <a:graphicFrameLocks noGrp="1"/>
          </p:cNvGraphicFramePr>
          <p:nvPr>
            <p:ph sz="quarter" idx="2"/>
          </p:nvPr>
        </p:nvGraphicFramePr>
        <p:xfrm>
          <a:off x="5076056" y="980728"/>
          <a:ext cx="3966592" cy="37444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Содержимое 13"/>
          <p:cNvGraphicFramePr>
            <a:graphicFrameLocks noGrp="1"/>
          </p:cNvGraphicFramePr>
          <p:nvPr>
            <p:ph sz="quarter" idx="3"/>
          </p:nvPr>
        </p:nvGraphicFramePr>
        <p:xfrm>
          <a:off x="2483768" y="3645024"/>
          <a:ext cx="4248472" cy="3212976"/>
        </p:xfrm>
        <a:graphic>
          <a:graphicData uri="http://schemas.openxmlformats.org/drawingml/2006/chart">
            <c:chart xmlns:c="http://schemas.openxmlformats.org/drawingml/2006/chart" xmlns:r="http://schemas.openxmlformats.org/officeDocument/2006/relationships" r:id="rId5"/>
          </a:graphicData>
        </a:graphic>
      </p:graphicFrame>
      <p:sp>
        <p:nvSpPr>
          <p:cNvPr id="25" name="Скругленный прямоугольник 24"/>
          <p:cNvSpPr/>
          <p:nvPr/>
        </p:nvSpPr>
        <p:spPr>
          <a:xfrm>
            <a:off x="7956376" y="1052736"/>
            <a:ext cx="1187624" cy="360040"/>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27" name="Заголовок 26"/>
          <p:cNvSpPr>
            <a:spLocks noGrp="1"/>
          </p:cNvSpPr>
          <p:nvPr>
            <p:ph type="title"/>
          </p:nvPr>
        </p:nvSpPr>
        <p:spPr>
          <a:xfrm>
            <a:off x="251520" y="0"/>
            <a:ext cx="8435280"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СТРУКТУРА   НАЛОГОВЫХ   И   НЕНАЛОГОВЫХ ДОХОДОВ  БЮДЖЕТА  НА  2018-2020 ГОДЫ</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11" name="i-main-pic" descr="Картинка 5 из 10"/>
          <p:cNvPicPr/>
          <p:nvPr/>
        </p:nvPicPr>
        <p:blipFill>
          <a:blip r:embed="rId6" cstate="print">
            <a:lum contrast="6000"/>
          </a:blip>
          <a:srcRect/>
          <a:stretch>
            <a:fillRect/>
          </a:stretch>
        </p:blipFill>
        <p:spPr bwMode="auto">
          <a:xfrm>
            <a:off x="8279904" y="0"/>
            <a:ext cx="864096" cy="936104"/>
          </a:xfrm>
          <a:prstGeom prst="rect">
            <a:avLst/>
          </a:prstGeom>
          <a:noFill/>
          <a:ln w="9525">
            <a:noFill/>
            <a:miter lim="800000"/>
            <a:headEnd/>
            <a:tailEnd/>
          </a:ln>
          <a:scene3d>
            <a:camera prst="orthographicFront"/>
            <a:lightRig rig="threePt" dir="t"/>
          </a:scene3d>
          <a:sp3d>
            <a:bevelT/>
          </a:sp3d>
        </p:spPr>
      </p:pic>
      <p:pic>
        <p:nvPicPr>
          <p:cNvPr id="8" name="Рисунок 7" descr="внесены изменения.jpg"/>
          <p:cNvPicPr>
            <a:picLocks noChangeAspect="1"/>
          </p:cNvPicPr>
          <p:nvPr/>
        </p:nvPicPr>
        <p:blipFill>
          <a:blip r:embed="rId7" cstate="print"/>
          <a:stretch>
            <a:fillRect/>
          </a:stretch>
        </p:blipFill>
        <p:spPr>
          <a:xfrm>
            <a:off x="611560" y="3645024"/>
            <a:ext cx="1409097" cy="915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Прямоугольник 8"/>
          <p:cNvSpPr/>
          <p:nvPr/>
        </p:nvSpPr>
        <p:spPr>
          <a:xfrm>
            <a:off x="107504" y="4653136"/>
            <a:ext cx="2411760" cy="584775"/>
          </a:xfrm>
          <a:prstGeom prst="rect">
            <a:avLst/>
          </a:prstGeom>
          <a:solidFill>
            <a:srgbClr val="CCFF33"/>
          </a:solidFill>
        </p:spPr>
        <p:txBody>
          <a:bodyPr wrap="square">
            <a:spAutoFit/>
          </a:bodyPr>
          <a:lstStyle/>
          <a:p>
            <a:r>
              <a:rPr lang="ru-RU" sz="1600" b="1" dirty="0" smtClean="0">
                <a:solidFill>
                  <a:schemeClr val="bg1"/>
                </a:solidFill>
                <a:latin typeface="Times New Roman" pitchFamily="18" charset="0"/>
                <a:cs typeface="Times New Roman" pitchFamily="18" charset="0"/>
              </a:rPr>
              <a:t>** - бюджет с учетом внесенных изменений</a:t>
            </a:r>
            <a:endParaRPr lang="ru-RU" sz="1600" dirty="0"/>
          </a:p>
        </p:txBody>
      </p:sp>
      <p:sp>
        <p:nvSpPr>
          <p:cNvPr id="10" name="Номер слайда 9"/>
          <p:cNvSpPr>
            <a:spLocks noGrp="1"/>
          </p:cNvSpPr>
          <p:nvPr>
            <p:ph type="sldNum" sz="quarter" idx="12"/>
          </p:nvPr>
        </p:nvSpPr>
        <p:spPr/>
        <p:txBody>
          <a:bodyPr/>
          <a:lstStyle/>
          <a:p>
            <a:pPr>
              <a:defRPr/>
            </a:pPr>
            <a:fld id="{FE54F732-9674-41E2-9D19-FC40430A42D2}" type="slidenum">
              <a:rPr lang="ru-RU" smtClean="0"/>
              <a:pPr>
                <a:defRPr/>
              </a:pPr>
              <a:t>23</a:t>
            </a:fld>
            <a:endParaRPr lang="ru-RU"/>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179512" y="0"/>
            <a:ext cx="8712968"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НАЛОГОВЫЕ  И  НЕНАЛОГОВЫЕ ДОХОДЫ БЮДЖЕТА  В  2018-2020 гг. ПО ВИДАМ ДОХОДОВ</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0" y="764704"/>
          <a:ext cx="9036496" cy="5832648"/>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16416" y="0"/>
            <a:ext cx="827584" cy="8367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pPr>
              <a:defRPr/>
            </a:pPr>
            <a:fld id="{FE54F732-9674-41E2-9D19-FC40430A42D2}" type="slidenum">
              <a:rPr lang="ru-RU" smtClean="0"/>
              <a:pPr>
                <a:defRPr/>
              </a:pPr>
              <a:t>24</a:t>
            </a:fld>
            <a:endParaRPr lang="ru-RU"/>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0" y="0"/>
            <a:ext cx="8892480"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ДИНАМИКА  ПОСТУПЛЕНИЯ  НЕНАЛОГОВЫХ    ДОХОДОВ   В  2018-2020 гг. ПО  ВИДАМ  ДОХОДОВ</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0" y="1025352"/>
          <a:ext cx="9036496" cy="5832648"/>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16416" y="0"/>
            <a:ext cx="827584" cy="8367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pPr>
              <a:defRPr/>
            </a:pPr>
            <a:fld id="{FE54F732-9674-41E2-9D19-FC40430A42D2}" type="slidenum">
              <a:rPr lang="ru-RU" smtClean="0"/>
              <a:pPr>
                <a:defRPr/>
              </a:pPr>
              <a:t>25</a:t>
            </a:fld>
            <a:endParaRPr lang="ru-RU"/>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07504" y="0"/>
            <a:ext cx="8928992"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СВЕДЕНИЯ  О  НАЛОГ</a:t>
            </a:r>
            <a:r>
              <a:rPr lang="en-US" sz="2400" b="1" dirty="0" smtClean="0">
                <a:effectLst>
                  <a:outerShdw blurRad="38100" dist="38100" dir="2700000" algn="tl">
                    <a:srgbClr val="000000">
                      <a:alpha val="43137"/>
                    </a:srgbClr>
                  </a:outerShdw>
                </a:effectLst>
                <a:latin typeface="Book Antiqua" pitchFamily="18" charset="0"/>
              </a:rPr>
              <a:t>O</a:t>
            </a:r>
            <a:r>
              <a:rPr lang="ru-RU" sz="2400" b="1" dirty="0" smtClean="0">
                <a:effectLst>
                  <a:outerShdw blurRad="38100" dist="38100" dir="2700000" algn="tl">
                    <a:srgbClr val="000000">
                      <a:alpha val="43137"/>
                    </a:srgbClr>
                  </a:outerShdw>
                </a:effectLst>
                <a:latin typeface="Book Antiqua" pitchFamily="18" charset="0"/>
              </a:rPr>
              <a:t>ВЫХ  ЛЬГОТАХ</a:t>
            </a:r>
            <a:endParaRPr lang="ru-RU" sz="2400" b="1" dirty="0">
              <a:effectLst>
                <a:outerShdw blurRad="38100" dist="38100" dir="2700000" algn="tl">
                  <a:srgbClr val="000000">
                    <a:alpha val="43137"/>
                  </a:srgbClr>
                </a:outerShdw>
              </a:effectLst>
              <a:latin typeface="Book Antiqua" pitchFamily="18" charset="0"/>
            </a:endParaRPr>
          </a:p>
        </p:txBody>
      </p:sp>
      <p:sp>
        <p:nvSpPr>
          <p:cNvPr id="14" name="Загнутый угол 13"/>
          <p:cNvSpPr/>
          <p:nvPr/>
        </p:nvSpPr>
        <p:spPr>
          <a:xfrm>
            <a:off x="3203848" y="836712"/>
            <a:ext cx="5832648" cy="5832648"/>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ctr">
              <a:buNone/>
            </a:pPr>
            <a:endParaRPr lang="ru-RU" b="1" dirty="0" smtClean="0">
              <a:solidFill>
                <a:srgbClr val="660033"/>
              </a:solidFill>
              <a:latin typeface="Book Antiqua" pitchFamily="18" charset="0"/>
            </a:endParaRPr>
          </a:p>
          <a:p>
            <a:pPr algn="ctr">
              <a:buNone/>
            </a:pPr>
            <a:endParaRPr lang="ru-RU" b="1" dirty="0" smtClean="0">
              <a:solidFill>
                <a:srgbClr val="000099"/>
              </a:solidFill>
              <a:latin typeface="Book Antiqua" pitchFamily="18" charset="0"/>
            </a:endParaRPr>
          </a:p>
          <a:p>
            <a:pPr algn="ctr">
              <a:buNone/>
            </a:pPr>
            <a:r>
              <a:rPr lang="ru-RU" b="1" dirty="0" smtClean="0">
                <a:solidFill>
                  <a:srgbClr val="000099"/>
                </a:solidFill>
                <a:latin typeface="Book Antiqua" pitchFamily="18" charset="0"/>
              </a:rPr>
              <a:t>НАЛОГОВАЯ ЛЬГОТА – это полное или частичное освобождение от уплаты налога.</a:t>
            </a:r>
          </a:p>
          <a:p>
            <a:pPr algn="ctr">
              <a:buNone/>
            </a:pPr>
            <a:r>
              <a:rPr lang="ru-RU" dirty="0" smtClean="0">
                <a:solidFill>
                  <a:srgbClr val="000099"/>
                </a:solidFill>
                <a:latin typeface="Book Antiqua" pitchFamily="18" charset="0"/>
              </a:rPr>
              <a:t>На территории муниципального образования «Холм-Жирковский район» Смоленской области действует система налогообложения  в виде единого налога на вмененный доход для отдельных видов деятельности (ЕНВД). </a:t>
            </a:r>
          </a:p>
          <a:p>
            <a:pPr algn="ctr">
              <a:buNone/>
            </a:pPr>
            <a:r>
              <a:rPr lang="ru-RU" dirty="0" smtClean="0">
                <a:solidFill>
                  <a:srgbClr val="000099"/>
                </a:solidFill>
                <a:latin typeface="Book Antiqua" pitchFamily="18" charset="0"/>
              </a:rPr>
              <a:t>Решением  Холм-Жирковского районного Совета депутатов от 27.10.2011 года « О введении в действие системы налогообложения в виде единого налога на вмененный доход для отдельных видов деятельности на территории муниципального образования «Холм-Жирковский район» Смоленской области  налоговые льготы налогоплательщикам не предусмотрены.</a:t>
            </a:r>
          </a:p>
          <a:p>
            <a:pPr algn="ctr">
              <a:buNone/>
            </a:pPr>
            <a:r>
              <a:rPr lang="ru-RU" dirty="0" smtClean="0">
                <a:solidFill>
                  <a:srgbClr val="000099"/>
                </a:solidFill>
                <a:latin typeface="Book Antiqua" pitchFamily="18" charset="0"/>
              </a:rPr>
              <a:t>Стимулирование развития отдельных видов предпринимательской деятельности происходит через применение различных значений  корректирующего коэффициента базовой доходности (от 0,01 до 1,0)</a:t>
            </a:r>
            <a:endParaRPr lang="ru-RU" dirty="0">
              <a:solidFill>
                <a:srgbClr val="000099"/>
              </a:solidFill>
              <a:latin typeface="Book Antiqua" pitchFamily="18" charset="0"/>
            </a:endParaRPr>
          </a:p>
        </p:txBody>
      </p:sp>
      <p:pic>
        <p:nvPicPr>
          <p:cNvPr id="9" name="Рисунок 8" descr="налоги.jpg"/>
          <p:cNvPicPr>
            <a:picLocks noChangeAspect="1"/>
          </p:cNvPicPr>
          <p:nvPr/>
        </p:nvPicPr>
        <p:blipFill>
          <a:blip r:embed="rId3" cstate="print"/>
          <a:stretch>
            <a:fillRect/>
          </a:stretch>
        </p:blipFill>
        <p:spPr>
          <a:xfrm>
            <a:off x="179512" y="1556792"/>
            <a:ext cx="2834148" cy="3817243"/>
          </a:xfrm>
          <a:prstGeom prst="rect">
            <a:avLst/>
          </a:prstGeom>
          <a:ln>
            <a:noFill/>
          </a:ln>
          <a:effectLst>
            <a:outerShdw blurRad="292100" dist="139700" dir="2700000" algn="tl" rotWithShape="0">
              <a:srgbClr val="333333">
                <a:alpha val="65000"/>
              </a:srgbClr>
            </a:outerShdw>
          </a:effectLst>
        </p:spPr>
      </p:pic>
      <p:sp>
        <p:nvSpPr>
          <p:cNvPr id="5" name="Номер слайда 4"/>
          <p:cNvSpPr>
            <a:spLocks noGrp="1"/>
          </p:cNvSpPr>
          <p:nvPr>
            <p:ph type="sldNum" sz="quarter" idx="12"/>
          </p:nvPr>
        </p:nvSpPr>
        <p:spPr/>
        <p:txBody>
          <a:bodyPr/>
          <a:lstStyle/>
          <a:p>
            <a:pPr>
              <a:defRPr/>
            </a:pPr>
            <a:fld id="{FE54F732-9674-41E2-9D19-FC40430A42D2}" type="slidenum">
              <a:rPr lang="ru-RU" smtClean="0"/>
              <a:pPr>
                <a:defRPr/>
              </a:pPr>
              <a:t>26</a:t>
            </a:fld>
            <a:endParaRPr lang="ru-RU"/>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07504" y="0"/>
            <a:ext cx="8928992" cy="105273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ОЦЕНКА    ПОТЕРЬ     БЮДЖЕТОВ   ХОЛМ-ЖИРКОВСКОГО  РАЙОНА  ОТ  ПРЕДОСТАВЛЕНИЯ НАЛОГОВЫХ    ЛЬГОТ   ПО   МЕСТНЫМ  НАЛОГАМ </a:t>
            </a:r>
            <a:endParaRPr lang="ru-RU" sz="2400" b="1" dirty="0">
              <a:effectLst>
                <a:outerShdw blurRad="38100" dist="38100" dir="2700000" algn="tl">
                  <a:srgbClr val="000000">
                    <a:alpha val="43137"/>
                  </a:srgbClr>
                </a:outerShdw>
              </a:effectLst>
              <a:latin typeface="Book Antiqua" pitchFamily="18" charset="0"/>
            </a:endParaRPr>
          </a:p>
        </p:txBody>
      </p:sp>
      <p:sp>
        <p:nvSpPr>
          <p:cNvPr id="14" name="Загнутый угол 13"/>
          <p:cNvSpPr/>
          <p:nvPr/>
        </p:nvSpPr>
        <p:spPr>
          <a:xfrm>
            <a:off x="4860032" y="1124744"/>
            <a:ext cx="4032448" cy="3456384"/>
          </a:xfrm>
          <a:prstGeom prst="foldedCorner">
            <a:avLst/>
          </a:prstGeom>
          <a:gradFill flip="none" rotWithShape="1">
            <a:gsLst>
              <a:gs pos="0">
                <a:srgbClr val="00FF99">
                  <a:tint val="66000"/>
                  <a:satMod val="160000"/>
                </a:srgbClr>
              </a:gs>
              <a:gs pos="50000">
                <a:srgbClr val="00FF99">
                  <a:tint val="44500"/>
                  <a:satMod val="160000"/>
                </a:srgbClr>
              </a:gs>
              <a:gs pos="100000">
                <a:srgbClr val="00FF99">
                  <a:tint val="23500"/>
                  <a:satMod val="160000"/>
                </a:srgbClr>
              </a:gs>
            </a:gsLst>
            <a:lin ang="13500000" scaled="1"/>
            <a:tileRect/>
          </a:gradFill>
          <a:ln w="3175">
            <a:solidFill>
              <a:srgbClr val="009900"/>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buNone/>
            </a:pPr>
            <a:r>
              <a:rPr lang="ru-RU" sz="1600" b="1" dirty="0" smtClean="0">
                <a:solidFill>
                  <a:srgbClr val="000099"/>
                </a:solidFill>
                <a:latin typeface="Book Antiqua" pitchFamily="18" charset="0"/>
              </a:rPr>
              <a:t> </a:t>
            </a:r>
          </a:p>
          <a:p>
            <a:pPr algn="just">
              <a:buNone/>
            </a:pPr>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r>
              <a:rPr lang="ru-RU" sz="1600" b="1" dirty="0" smtClean="0">
                <a:solidFill>
                  <a:srgbClr val="000099"/>
                </a:solidFill>
                <a:latin typeface="Book Antiqua" pitchFamily="18" charset="0"/>
              </a:rPr>
              <a:t>Льготы по уплате земельного налога предоставляются в соответствии со статьей 395 Налогового  кодекса Российской Федерации, а также дополнительно следующим категориям налогоплательщиков:</a:t>
            </a:r>
          </a:p>
          <a:p>
            <a:pPr marL="342900" indent="-342900" algn="just">
              <a:buAutoNum type="arabicParenR"/>
            </a:pPr>
            <a:r>
              <a:rPr lang="ru-RU" sz="1600" b="1" dirty="0" smtClean="0">
                <a:solidFill>
                  <a:srgbClr val="000099"/>
                </a:solidFill>
                <a:latin typeface="Book Antiqua" pitchFamily="18" charset="0"/>
              </a:rPr>
              <a:t>Органы местного самоуправления;</a:t>
            </a:r>
          </a:p>
          <a:p>
            <a:pPr marL="342900" indent="-342900" algn="just"/>
            <a:r>
              <a:rPr lang="ru-RU" sz="1600" b="1" dirty="0" smtClean="0">
                <a:solidFill>
                  <a:srgbClr val="000099"/>
                </a:solidFill>
                <a:latin typeface="Book Antiqua" pitchFamily="18" charset="0"/>
              </a:rPr>
              <a:t>2) Муниципальные учреждения;</a:t>
            </a:r>
          </a:p>
          <a:p>
            <a:pPr marL="342900" indent="-342900" algn="just"/>
            <a:r>
              <a:rPr lang="ru-RU" sz="1600" b="1" dirty="0" smtClean="0">
                <a:solidFill>
                  <a:srgbClr val="000099"/>
                </a:solidFill>
                <a:latin typeface="Book Antiqua" pitchFamily="18" charset="0"/>
              </a:rPr>
              <a:t>3) Инвалиды и участники ВОВ;</a:t>
            </a:r>
          </a:p>
          <a:p>
            <a:pPr marL="342900" indent="-342900" algn="just"/>
            <a:r>
              <a:rPr lang="ru-RU" sz="1600" b="1" dirty="0" smtClean="0">
                <a:solidFill>
                  <a:srgbClr val="000099"/>
                </a:solidFill>
                <a:latin typeface="Book Antiqua" pitchFamily="18" charset="0"/>
              </a:rPr>
              <a:t>4) Дети-сироты;</a:t>
            </a:r>
          </a:p>
          <a:p>
            <a:pPr marL="342900" indent="-342900" algn="just"/>
            <a:r>
              <a:rPr lang="ru-RU" sz="1600" b="1" dirty="0" smtClean="0">
                <a:solidFill>
                  <a:srgbClr val="000099"/>
                </a:solidFill>
                <a:latin typeface="Book Antiqua" pitchFamily="18" charset="0"/>
              </a:rPr>
              <a:t>5) Семьи с тремя и более детьми;</a:t>
            </a:r>
          </a:p>
          <a:p>
            <a:pPr marL="342900" indent="-342900" algn="just"/>
            <a:r>
              <a:rPr lang="ru-RU" sz="1600" b="1" dirty="0" smtClean="0">
                <a:solidFill>
                  <a:srgbClr val="000099"/>
                </a:solidFill>
                <a:latin typeface="Book Antiqua" pitchFamily="18" charset="0"/>
              </a:rPr>
              <a:t>6) Граждане старше 70 лет.</a:t>
            </a:r>
          </a:p>
          <a:p>
            <a:pPr marL="342900" indent="-342900" algn="just"/>
            <a:endParaRPr lang="ru-RU" sz="1600" b="1" dirty="0" smtClean="0">
              <a:solidFill>
                <a:srgbClr val="000099"/>
              </a:solidFill>
              <a:latin typeface="Book Antiqua" pitchFamily="18" charset="0"/>
            </a:endParaRPr>
          </a:p>
          <a:p>
            <a:pPr algn="just">
              <a:buNone/>
            </a:pPr>
            <a:endParaRPr lang="ru-RU" sz="1600" b="1" dirty="0" smtClean="0">
              <a:solidFill>
                <a:srgbClr val="000099"/>
              </a:solidFill>
              <a:latin typeface="Book Antiqua" pitchFamily="18" charset="0"/>
            </a:endParaRPr>
          </a:p>
          <a:p>
            <a:pPr algn="just">
              <a:buNone/>
            </a:pPr>
            <a:r>
              <a:rPr lang="ru-RU" sz="1600" b="1" dirty="0" smtClean="0">
                <a:solidFill>
                  <a:srgbClr val="000099"/>
                </a:solidFill>
                <a:latin typeface="Book Antiqua" pitchFamily="18" charset="0"/>
              </a:rPr>
              <a:t> </a:t>
            </a:r>
          </a:p>
        </p:txBody>
      </p:sp>
      <p:sp>
        <p:nvSpPr>
          <p:cNvPr id="5" name="Номер слайда 4"/>
          <p:cNvSpPr>
            <a:spLocks noGrp="1"/>
          </p:cNvSpPr>
          <p:nvPr>
            <p:ph type="sldNum" sz="quarter" idx="12"/>
          </p:nvPr>
        </p:nvSpPr>
        <p:spPr/>
        <p:txBody>
          <a:bodyPr/>
          <a:lstStyle/>
          <a:p>
            <a:pPr>
              <a:defRPr/>
            </a:pPr>
            <a:fld id="{FE54F732-9674-41E2-9D19-FC40430A42D2}" type="slidenum">
              <a:rPr lang="ru-RU" smtClean="0"/>
              <a:pPr>
                <a:defRPr/>
              </a:pPr>
              <a:t>27</a:t>
            </a:fld>
            <a:endParaRPr lang="ru-RU" dirty="0"/>
          </a:p>
        </p:txBody>
      </p:sp>
      <p:sp>
        <p:nvSpPr>
          <p:cNvPr id="6" name="Загнутый угол 5"/>
          <p:cNvSpPr/>
          <p:nvPr/>
        </p:nvSpPr>
        <p:spPr>
          <a:xfrm>
            <a:off x="4860032" y="4797152"/>
            <a:ext cx="4032448" cy="1656184"/>
          </a:xfrm>
          <a:prstGeom prst="foldedCorner">
            <a:avLst/>
          </a:prstGeom>
          <a:gradFill flip="none" rotWithShape="1">
            <a:gsLst>
              <a:gs pos="0">
                <a:srgbClr val="FFFF66">
                  <a:tint val="66000"/>
                  <a:satMod val="160000"/>
                </a:srgbClr>
              </a:gs>
              <a:gs pos="50000">
                <a:srgbClr val="FFFF66">
                  <a:tint val="44500"/>
                  <a:satMod val="160000"/>
                </a:srgbClr>
              </a:gs>
              <a:gs pos="100000">
                <a:srgbClr val="FFFF66">
                  <a:tint val="23500"/>
                  <a:satMod val="160000"/>
                </a:srgbClr>
              </a:gs>
            </a:gsLst>
            <a:lin ang="13500000" scaled="1"/>
            <a:tileRect/>
          </a:gradFill>
          <a:ln w="3175">
            <a:solidFill>
              <a:srgbClr val="CCCC00"/>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sz="1600" dirty="0" smtClean="0">
              <a:solidFill>
                <a:srgbClr val="000099"/>
              </a:solidFill>
              <a:latin typeface="Book Antiqua" pitchFamily="18" charset="0"/>
            </a:endParaRPr>
          </a:p>
          <a:p>
            <a:pPr algn="just">
              <a:buNone/>
            </a:pPr>
            <a:r>
              <a:rPr lang="ru-RU" sz="1600" b="1" dirty="0" smtClean="0">
                <a:solidFill>
                  <a:srgbClr val="000099"/>
                </a:solidFill>
                <a:latin typeface="Book Antiqua" pitchFamily="18" charset="0"/>
              </a:rPr>
              <a:t>Льготы по уплате налога на имущество физических лиц предоставляются </a:t>
            </a:r>
            <a:r>
              <a:rPr lang="ru-RU" sz="1600" b="1" dirty="0" err="1" smtClean="0">
                <a:solidFill>
                  <a:srgbClr val="000099"/>
                </a:solidFill>
                <a:latin typeface="Book Antiqua" pitchFamily="18" charset="0"/>
              </a:rPr>
              <a:t>налогоплательщи-кам</a:t>
            </a:r>
            <a:r>
              <a:rPr lang="ru-RU" sz="1600" b="1" dirty="0" smtClean="0">
                <a:solidFill>
                  <a:srgbClr val="000099"/>
                </a:solidFill>
                <a:latin typeface="Book Antiqua" pitchFamily="18" charset="0"/>
              </a:rPr>
              <a:t>, перечисленным в статье 407 Налогового кодекса Российской Федерации</a:t>
            </a:r>
          </a:p>
        </p:txBody>
      </p:sp>
      <p:graphicFrame>
        <p:nvGraphicFramePr>
          <p:cNvPr id="7" name="Диаграмма 6"/>
          <p:cNvGraphicFramePr/>
          <p:nvPr/>
        </p:nvGraphicFramePr>
        <p:xfrm>
          <a:off x="179512" y="1052736"/>
          <a:ext cx="4536504" cy="5616624"/>
        </p:xfrm>
        <a:graphic>
          <a:graphicData uri="http://schemas.openxmlformats.org/drawingml/2006/chart">
            <c:chart xmlns:c="http://schemas.openxmlformats.org/drawingml/2006/chart" xmlns:r="http://schemas.openxmlformats.org/officeDocument/2006/relationships" r:id="rId3"/>
          </a:graphicData>
        </a:graphic>
      </p:graphicFrame>
      <p:pic>
        <p:nvPicPr>
          <p:cNvPr id="8" name="Рисунок 7" descr="льготы 2.jpg"/>
          <p:cNvPicPr>
            <a:picLocks noChangeAspect="1"/>
          </p:cNvPicPr>
          <p:nvPr/>
        </p:nvPicPr>
        <p:blipFill>
          <a:blip r:embed="rId4" cstate="print"/>
          <a:stretch>
            <a:fillRect/>
          </a:stretch>
        </p:blipFill>
        <p:spPr>
          <a:xfrm>
            <a:off x="2699792" y="5085184"/>
            <a:ext cx="2053233" cy="1696097"/>
          </a:xfrm>
          <a:prstGeom prst="rect">
            <a:avLst/>
          </a:prstGeom>
          <a:ln>
            <a:noFill/>
          </a:ln>
          <a:effectLst>
            <a:softEdge rad="112500"/>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    ПОНЯТИЕ  МЕЖБЮДЖЕТНЫХ ОТНОШЕНИЙ  </a:t>
            </a:r>
            <a:endParaRPr lang="ru-RU" sz="2400" b="1" dirty="0">
              <a:effectLst>
                <a:outerShdw blurRad="38100" dist="38100" dir="2700000" algn="tl">
                  <a:srgbClr val="000000">
                    <a:alpha val="43137"/>
                  </a:srgbClr>
                </a:outerShdw>
              </a:effectLst>
              <a:latin typeface="Book Antiqua" pitchFamily="18" charset="0"/>
            </a:endParaRPr>
          </a:p>
        </p:txBody>
      </p:sp>
      <p:pic>
        <p:nvPicPr>
          <p:cNvPr id="1026" name="Picture 2"/>
          <p:cNvPicPr>
            <a:picLocks noGrp="1" noChangeAspect="1" noChangeArrowheads="1"/>
          </p:cNvPicPr>
          <p:nvPr>
            <p:ph sz="quarter" idx="3"/>
          </p:nvPr>
        </p:nvPicPr>
        <p:blipFill>
          <a:blip r:embed="rId3" cstate="print"/>
          <a:srcRect/>
          <a:stretch>
            <a:fillRect/>
          </a:stretch>
        </p:blipFill>
        <p:spPr bwMode="auto">
          <a:xfrm>
            <a:off x="0" y="2780928"/>
            <a:ext cx="2483768" cy="4077072"/>
          </a:xfrm>
          <a:prstGeom prst="rect">
            <a:avLst/>
          </a:prstGeom>
          <a:ln>
            <a:noFill/>
          </a:ln>
          <a:effectLst>
            <a:softEdge rad="112500"/>
          </a:effectLst>
        </p:spPr>
      </p:pic>
      <p:sp>
        <p:nvSpPr>
          <p:cNvPr id="6" name="Выноска-облако 5"/>
          <p:cNvSpPr/>
          <p:nvPr/>
        </p:nvSpPr>
        <p:spPr>
          <a:xfrm>
            <a:off x="827584" y="1556792"/>
            <a:ext cx="1512168" cy="1080120"/>
          </a:xfrm>
          <a:prstGeom prst="cloudCallout">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lin ang="8100000" scaled="1"/>
            <a:tileRect/>
          </a:gradFill>
          <a:ln>
            <a:solidFill>
              <a:srgbClr val="33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TextBox 6"/>
          <p:cNvSpPr txBox="1"/>
          <p:nvPr/>
        </p:nvSpPr>
        <p:spPr>
          <a:xfrm>
            <a:off x="1043608" y="1844824"/>
            <a:ext cx="1008112" cy="523220"/>
          </a:xfrm>
          <a:prstGeom prst="rect">
            <a:avLst/>
          </a:prstGeom>
          <a:noFill/>
        </p:spPr>
        <p:txBody>
          <a:bodyPr wrap="square" rtlCol="0">
            <a:spAutoFit/>
          </a:bodyPr>
          <a:lstStyle/>
          <a:p>
            <a:pPr algn="ctr"/>
            <a:r>
              <a:rPr lang="ru-RU" sz="1400" b="1" i="1" dirty="0" smtClean="0">
                <a:solidFill>
                  <a:srgbClr val="000099"/>
                </a:solidFill>
                <a:latin typeface="Book Antiqua" pitchFamily="18" charset="0"/>
              </a:rPr>
              <a:t>Нужна помощь?</a:t>
            </a:r>
            <a:endParaRPr lang="ru-RU" sz="1400" b="1" i="1" dirty="0">
              <a:solidFill>
                <a:srgbClr val="000099"/>
              </a:solidFill>
              <a:latin typeface="Book Antiqua" pitchFamily="18" charset="0"/>
            </a:endParaRPr>
          </a:p>
        </p:txBody>
      </p:sp>
      <p:sp>
        <p:nvSpPr>
          <p:cNvPr id="14" name="Загнутый угол 13"/>
          <p:cNvSpPr/>
          <p:nvPr/>
        </p:nvSpPr>
        <p:spPr>
          <a:xfrm>
            <a:off x="2771800" y="1196752"/>
            <a:ext cx="6264696" cy="2520280"/>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just"/>
            <a:r>
              <a:rPr lang="ru-RU" b="1" i="1" u="sng" dirty="0" smtClean="0">
                <a:solidFill>
                  <a:srgbClr val="000099"/>
                </a:solidFill>
                <a:latin typeface="Book Antiqua" pitchFamily="18" charset="0"/>
              </a:rPr>
              <a:t>Межбюджетные отношения</a:t>
            </a:r>
            <a:r>
              <a:rPr lang="ru-RU" b="1" i="1" dirty="0" smtClean="0">
                <a:solidFill>
                  <a:srgbClr val="000099"/>
                </a:solidFill>
                <a:latin typeface="Book Antiqua" pitchFamily="18" charset="0"/>
              </a:rPr>
              <a:t> — взаимоотношения между федеральными органами государственной власти, органами государственной власти субъектов Российской Федерации, органами местного самоуправления по вопросам регулирования бюджетных правоотношений, организации и осуществления бюджетного процесса. </a:t>
            </a:r>
            <a:endParaRPr lang="ru-RU" dirty="0">
              <a:solidFill>
                <a:srgbClr val="000099"/>
              </a:solidFill>
              <a:latin typeface="Book Antiqua" pitchFamily="18" charset="0"/>
            </a:endParaRPr>
          </a:p>
        </p:txBody>
      </p:sp>
      <p:sp>
        <p:nvSpPr>
          <p:cNvPr id="15" name="Загнутый угол 14"/>
          <p:cNvSpPr/>
          <p:nvPr/>
        </p:nvSpPr>
        <p:spPr>
          <a:xfrm>
            <a:off x="2771800" y="4077072"/>
            <a:ext cx="6264696" cy="1872208"/>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lin ang="13500000" scaled="1"/>
            <a:tileRect/>
          </a:gradFill>
          <a:ln w="19050">
            <a:solidFill>
              <a:srgbClr val="3366FF"/>
            </a:solidFill>
          </a:ln>
          <a:effectLst>
            <a:outerShdw blurRad="50800" dist="50800" dir="5400000" algn="ctr" rotWithShape="0">
              <a:schemeClr val="bg2">
                <a:lumMod val="40000"/>
                <a:lumOff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a:p>
            <a:pPr algn="just"/>
            <a:r>
              <a:rPr lang="ru-RU" b="1" i="1" u="sng" dirty="0" smtClean="0">
                <a:solidFill>
                  <a:srgbClr val="000099"/>
                </a:solidFill>
                <a:latin typeface="Book Antiqua" pitchFamily="18" charset="0"/>
              </a:rPr>
              <a:t>Межбюджетные трансферты </a:t>
            </a:r>
            <a:r>
              <a:rPr lang="ru-RU" b="1" i="1" dirty="0" smtClean="0">
                <a:solidFill>
                  <a:srgbClr val="000099"/>
                </a:solidFill>
                <a:latin typeface="Book Antiqua" pitchFamily="18" charset="0"/>
              </a:rPr>
              <a:t>— средства, предоставляемые одним бюджетом бюджетной системы Российской Федерации другому бюджету бюджетной системы Российской Федерации. </a:t>
            </a:r>
            <a:endParaRPr lang="ru-RU" dirty="0">
              <a:solidFill>
                <a:srgbClr val="000099"/>
              </a:solidFill>
              <a:latin typeface="Book Antiqua" pitchFamily="18" charset="0"/>
            </a:endParaRPr>
          </a:p>
        </p:txBody>
      </p:sp>
      <p:sp>
        <p:nvSpPr>
          <p:cNvPr id="8" name="Номер слайда 7"/>
          <p:cNvSpPr>
            <a:spLocks noGrp="1"/>
          </p:cNvSpPr>
          <p:nvPr>
            <p:ph type="sldNum" sz="quarter" idx="12"/>
          </p:nvPr>
        </p:nvSpPr>
        <p:spPr/>
        <p:txBody>
          <a:bodyPr/>
          <a:lstStyle/>
          <a:p>
            <a:pPr>
              <a:defRPr/>
            </a:pPr>
            <a:fld id="{FE54F732-9674-41E2-9D19-FC40430A42D2}" type="slidenum">
              <a:rPr lang="ru-RU" smtClean="0"/>
              <a:pPr>
                <a:defRPr/>
              </a:pPr>
              <a:t>28</a:t>
            </a:fld>
            <a:endParaRPr lang="ru-RU"/>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с двумя скругленными противолежащими углами 9"/>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latin typeface="Book Antiqua" pitchFamily="18" charset="0"/>
              </a:rPr>
              <a:t> </a:t>
            </a:r>
            <a:r>
              <a:rPr lang="ru-RU" sz="2400" b="1" dirty="0" smtClean="0">
                <a:effectLst>
                  <a:outerShdw blurRad="38100" dist="38100" dir="2700000" algn="tl">
                    <a:srgbClr val="000000">
                      <a:alpha val="43137"/>
                    </a:srgbClr>
                  </a:outerShdw>
                </a:effectLst>
                <a:latin typeface="Book Antiqua" pitchFamily="18" charset="0"/>
              </a:rPr>
              <a:t>ВИДЫ    МЕЖБЮДЖЕТНЫХ  ТРАНСФЕРТОВ  </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9" name="Содержимое 8"/>
          <p:cNvGraphicFramePr>
            <a:graphicFrameLocks noGrp="1"/>
          </p:cNvGraphicFramePr>
          <p:nvPr>
            <p:ph sz="quarter" idx="3"/>
          </p:nvPr>
        </p:nvGraphicFramePr>
        <p:xfrm>
          <a:off x="395288" y="980728"/>
          <a:ext cx="8291512" cy="56886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Рисунок 4" descr="свинья.jpg"/>
          <p:cNvPicPr>
            <a:picLocks noChangeAspect="1"/>
          </p:cNvPicPr>
          <p:nvPr/>
        </p:nvPicPr>
        <p:blipFill>
          <a:blip r:embed="rId8" cstate="print"/>
          <a:stretch>
            <a:fillRect/>
          </a:stretch>
        </p:blipFill>
        <p:spPr>
          <a:xfrm>
            <a:off x="7236296" y="980728"/>
            <a:ext cx="1770766" cy="1296144"/>
          </a:xfrm>
          <a:prstGeom prst="rect">
            <a:avLst/>
          </a:prstGeom>
          <a:ln>
            <a:noFill/>
          </a:ln>
          <a:effectLst>
            <a:softEdge rad="112500"/>
          </a:effectLst>
        </p:spPr>
      </p:pic>
      <p:sp>
        <p:nvSpPr>
          <p:cNvPr id="6" name="Номер слайда 5"/>
          <p:cNvSpPr>
            <a:spLocks noGrp="1"/>
          </p:cNvSpPr>
          <p:nvPr>
            <p:ph type="sldNum" sz="quarter" idx="12"/>
          </p:nvPr>
        </p:nvSpPr>
        <p:spPr/>
        <p:txBody>
          <a:bodyPr/>
          <a:lstStyle/>
          <a:p>
            <a:pPr>
              <a:defRPr/>
            </a:pPr>
            <a:fld id="{FE54F732-9674-41E2-9D19-FC40430A42D2}" type="slidenum">
              <a:rPr lang="ru-RU" smtClean="0"/>
              <a:pPr>
                <a:defRPr/>
              </a:pPr>
              <a:t>29</a:t>
            </a:fld>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extBox 12"/>
          <p:cNvSpPr txBox="1"/>
          <p:nvPr/>
        </p:nvSpPr>
        <p:spPr>
          <a:xfrm>
            <a:off x="539552" y="260648"/>
            <a:ext cx="8208912" cy="369332"/>
          </a:xfrm>
          <a:prstGeom prst="rect">
            <a:avLst/>
          </a:prstGeom>
          <a:noFill/>
          <a:ln>
            <a:solidFill>
              <a:srgbClr val="FFC000"/>
            </a:solidFill>
          </a:ln>
          <a:effectLst>
            <a:innerShdw blurRad="63500" dist="50800" dir="2700000">
              <a:prstClr val="black">
                <a:alpha val="50000"/>
              </a:prstClr>
            </a:innerShdw>
          </a:effectLst>
          <a:scene3d>
            <a:camera prst="orthographicFront"/>
            <a:lightRig rig="threePt" dir="t"/>
          </a:scene3d>
          <a:sp3d>
            <a:bevelT/>
          </a:sp3d>
        </p:spPr>
        <p:txBody>
          <a:bodyPr wrap="square" rtlCol="0">
            <a:spAutoFit/>
          </a:bodyPr>
          <a:lstStyle/>
          <a:p>
            <a:pPr algn="ctr"/>
            <a:endParaRPr lang="ru-RU" dirty="0" smtClean="0">
              <a:solidFill>
                <a:srgbClr val="0000FF"/>
              </a:solidFill>
              <a:latin typeface="Bookman Old Style" pitchFamily="18" charset="0"/>
            </a:endParaRPr>
          </a:p>
        </p:txBody>
      </p:sp>
      <p:sp>
        <p:nvSpPr>
          <p:cNvPr id="6" name="TextBox 5"/>
          <p:cNvSpPr txBox="1"/>
          <p:nvPr/>
        </p:nvSpPr>
        <p:spPr>
          <a:xfrm>
            <a:off x="395536" y="2420888"/>
            <a:ext cx="8424936" cy="923330"/>
          </a:xfrm>
          <a:prstGeom prst="rect">
            <a:avLst/>
          </a:prstGeom>
          <a:noFill/>
        </p:spPr>
        <p:txBody>
          <a:bodyPr wrap="square" rtlCol="0">
            <a:spAutoFit/>
          </a:bodyPr>
          <a:lstStyle/>
          <a:p>
            <a:pPr algn="ctr"/>
            <a:endParaRPr lang="ru-RU" sz="5400" b="1" dirty="0">
              <a:solidFill>
                <a:srgbClr val="0000FF"/>
              </a:solidFill>
              <a:latin typeface="Bookman Old Style" pitchFamily="18" charset="0"/>
              <a:ea typeface="Arial Unicode MS" pitchFamily="34" charset="-128"/>
              <a:cs typeface="Arial Unicode MS" pitchFamily="34" charset="-128"/>
            </a:endParaRPr>
          </a:p>
        </p:txBody>
      </p:sp>
      <p:sp>
        <p:nvSpPr>
          <p:cNvPr id="4" name="Прямоугольник с двумя скругленными противолежащими углами 3"/>
          <p:cNvSpPr/>
          <p:nvPr/>
        </p:nvSpPr>
        <p:spPr>
          <a:xfrm>
            <a:off x="323528" y="116632"/>
            <a:ext cx="8640960" cy="648072"/>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ВСТУПЛЕНИЕ</a:t>
            </a:r>
            <a:endParaRPr lang="ru-RU" sz="2400" b="1" dirty="0">
              <a:effectLst>
                <a:outerShdw blurRad="38100" dist="38100" dir="2700000" algn="tl">
                  <a:srgbClr val="000000">
                    <a:alpha val="43137"/>
                  </a:srgbClr>
                </a:outerShdw>
              </a:effectLst>
              <a:latin typeface="Book Antiqua" pitchFamily="18" charset="0"/>
            </a:endParaRPr>
          </a:p>
        </p:txBody>
      </p:sp>
      <p:sp>
        <p:nvSpPr>
          <p:cNvPr id="5" name="Прямоугольник 4"/>
          <p:cNvSpPr/>
          <p:nvPr/>
        </p:nvSpPr>
        <p:spPr>
          <a:xfrm>
            <a:off x="2286000" y="1443841"/>
            <a:ext cx="4572000" cy="923330"/>
          </a:xfrm>
          <a:prstGeom prst="rect">
            <a:avLst/>
          </a:prstGeom>
        </p:spPr>
        <p:txBody>
          <a:bodyPr>
            <a:spAutoFit/>
          </a:bodyPr>
          <a:lstStyle/>
          <a:p>
            <a:endParaRPr lang="ru-RU" dirty="0" smtClean="0"/>
          </a:p>
          <a:p>
            <a:endParaRPr lang="ru-RU" dirty="0" smtClean="0"/>
          </a:p>
          <a:p>
            <a:endParaRPr lang="ru-RU" i="1" dirty="0" smtClean="0"/>
          </a:p>
        </p:txBody>
      </p:sp>
      <p:sp>
        <p:nvSpPr>
          <p:cNvPr id="7" name="Прямоугольник 6"/>
          <p:cNvSpPr/>
          <p:nvPr/>
        </p:nvSpPr>
        <p:spPr>
          <a:xfrm>
            <a:off x="3635896" y="1124744"/>
            <a:ext cx="5040560" cy="3139321"/>
          </a:xfrm>
          <a:prstGeom prst="rect">
            <a:avLst/>
          </a:prstGeom>
        </p:spPr>
        <p:txBody>
          <a:bodyPr wrap="square">
            <a:spAutoFit/>
          </a:bodyPr>
          <a:lstStyle/>
          <a:p>
            <a:endParaRPr lang="ru-RU" dirty="0" smtClean="0"/>
          </a:p>
          <a:p>
            <a:pPr algn="just"/>
            <a:r>
              <a:rPr lang="ru-RU" sz="2000" b="1" i="1" dirty="0" smtClean="0">
                <a:solidFill>
                  <a:srgbClr val="0000CC"/>
                </a:solidFill>
                <a:latin typeface="Book Antiqua" pitchFamily="18" charset="0"/>
              </a:rPr>
              <a:t>«Данная брошюра «Бюджет для граждан» познакомит с основными параметрами и  изменениями, произошедшими в бюджете муниципального образования «Холм-Жирковский район» Смоленской области, закрепленными   решением Холм-Жирковского районного Совета депутатов от 27.09.2018 г. №33.</a:t>
            </a:r>
          </a:p>
        </p:txBody>
      </p:sp>
      <p:pic>
        <p:nvPicPr>
          <p:cNvPr id="8" name="Рисунок 7" descr="для введения.jpg"/>
          <p:cNvPicPr>
            <a:picLocks noChangeAspect="1"/>
          </p:cNvPicPr>
          <p:nvPr/>
        </p:nvPicPr>
        <p:blipFill>
          <a:blip r:embed="rId2" cstate="print"/>
          <a:stretch>
            <a:fillRect/>
          </a:stretch>
        </p:blipFill>
        <p:spPr>
          <a:xfrm>
            <a:off x="179512" y="2924944"/>
            <a:ext cx="3456384" cy="3528392"/>
          </a:xfrm>
          <a:prstGeom prst="rect">
            <a:avLst/>
          </a:prstGeom>
          <a:ln>
            <a:noFill/>
          </a:ln>
          <a:effectLst>
            <a:softEdge rad="112500"/>
          </a:effectLst>
        </p:spPr>
      </p:pic>
      <p:pic>
        <p:nvPicPr>
          <p:cNvPr id="9" name="Рисунок 8" descr="фото холм для введения.jpg"/>
          <p:cNvPicPr>
            <a:picLocks noChangeAspect="1"/>
          </p:cNvPicPr>
          <p:nvPr/>
        </p:nvPicPr>
        <p:blipFill>
          <a:blip r:embed="rId3" cstate="print"/>
          <a:stretch>
            <a:fillRect/>
          </a:stretch>
        </p:blipFill>
        <p:spPr>
          <a:xfrm>
            <a:off x="107504" y="908720"/>
            <a:ext cx="3569362" cy="2160240"/>
          </a:xfrm>
          <a:prstGeom prst="rect">
            <a:avLst/>
          </a:prstGeom>
          <a:ln>
            <a:noFill/>
          </a:ln>
          <a:effectLst>
            <a:softEdge rad="112500"/>
          </a:effectLst>
        </p:spPr>
      </p:pic>
      <p:pic>
        <p:nvPicPr>
          <p:cNvPr id="10" name="Рисунок 9" descr="внесены изменения.jpg"/>
          <p:cNvPicPr>
            <a:picLocks noChangeAspect="1"/>
          </p:cNvPicPr>
          <p:nvPr/>
        </p:nvPicPr>
        <p:blipFill>
          <a:blip r:embed="rId4" cstate="print"/>
          <a:stretch>
            <a:fillRect/>
          </a:stretch>
        </p:blipFill>
        <p:spPr>
          <a:xfrm>
            <a:off x="5004048" y="4653136"/>
            <a:ext cx="2351732" cy="15277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Номер слайда 10"/>
          <p:cNvSpPr>
            <a:spLocks noGrp="1"/>
          </p:cNvSpPr>
          <p:nvPr>
            <p:ph type="sldNum" sz="quarter" idx="12"/>
          </p:nvPr>
        </p:nvSpPr>
        <p:spPr/>
        <p:txBody>
          <a:bodyPr/>
          <a:lstStyle/>
          <a:p>
            <a:fld id="{B19B0651-EE4F-4900-A07F-96A6BFA9D0F0}" type="slidenum">
              <a:rPr lang="ru-RU" smtClean="0"/>
              <a:pPr/>
              <a:t>3</a:t>
            </a:fld>
            <a:endParaRPr lang="ru-RU" dirty="0"/>
          </a:p>
        </p:txBody>
      </p:sp>
    </p:spTree>
    <p:extLst>
      <p:ext uri="{BB962C8B-B14F-4D97-AF65-F5344CB8AC3E}">
        <p14:creationId xmlns:p14="http://schemas.microsoft.com/office/powerpoint/2010/main" xmlns="" val="10436334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Содержимое 5"/>
          <p:cNvGraphicFramePr>
            <a:graphicFrameLocks noGrp="1"/>
          </p:cNvGraphicFramePr>
          <p:nvPr>
            <p:ph sz="half" idx="1"/>
          </p:nvPr>
        </p:nvGraphicFramePr>
        <p:xfrm>
          <a:off x="179512" y="1484785"/>
          <a:ext cx="4176464" cy="3096343"/>
        </p:xfrm>
        <a:graphic>
          <a:graphicData uri="http://schemas.openxmlformats.org/drawingml/2006/chart">
            <c:chart xmlns:c="http://schemas.openxmlformats.org/drawingml/2006/chart" xmlns:r="http://schemas.openxmlformats.org/officeDocument/2006/relationships" r:id="rId3"/>
          </a:graphicData>
        </a:graphic>
      </p:graphicFrame>
      <p:sp>
        <p:nvSpPr>
          <p:cNvPr id="10" name="Прямоугольник с двумя скругленными противолежащими углами 9"/>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МЕЖБЮДЖЕТНЫХ  ТРАНСФЕРТОВ </a:t>
            </a:r>
          </a:p>
          <a:p>
            <a:pPr algn="ctr"/>
            <a:r>
              <a:rPr lang="ru-RU" sz="2400" b="1" dirty="0" smtClean="0">
                <a:effectLst>
                  <a:outerShdw blurRad="38100" dist="38100" dir="2700000" algn="tl">
                    <a:srgbClr val="000000">
                      <a:alpha val="43137"/>
                    </a:srgbClr>
                  </a:outerShdw>
                </a:effectLst>
                <a:latin typeface="Book Antiqua" pitchFamily="18" charset="0"/>
              </a:rPr>
              <a:t> В  2018 году</a:t>
            </a:r>
            <a:endParaRPr lang="ru-RU" sz="2400" b="1" dirty="0">
              <a:effectLst>
                <a:outerShdw blurRad="38100" dist="38100" dir="2700000" algn="tl">
                  <a:srgbClr val="000000">
                    <a:alpha val="43137"/>
                  </a:srgbClr>
                </a:outerShdw>
              </a:effectLst>
              <a:latin typeface="Book Antiqua" pitchFamily="18" charset="0"/>
            </a:endParaRPr>
          </a:p>
        </p:txBody>
      </p:sp>
      <p:graphicFrame>
        <p:nvGraphicFramePr>
          <p:cNvPr id="8" name="Содержимое 7"/>
          <p:cNvGraphicFramePr>
            <a:graphicFrameLocks noGrp="1"/>
          </p:cNvGraphicFramePr>
          <p:nvPr>
            <p:ph sz="quarter" idx="3"/>
          </p:nvPr>
        </p:nvGraphicFramePr>
        <p:xfrm>
          <a:off x="323528" y="1052736"/>
          <a:ext cx="8820472" cy="5688632"/>
        </p:xfrm>
        <a:graphic>
          <a:graphicData uri="http://schemas.openxmlformats.org/drawingml/2006/chart">
            <c:chart xmlns:c="http://schemas.openxmlformats.org/drawingml/2006/chart" xmlns:r="http://schemas.openxmlformats.org/officeDocument/2006/relationships" r:id="rId4"/>
          </a:graphicData>
        </a:graphic>
      </p:graphicFrame>
      <p:pic>
        <p:nvPicPr>
          <p:cNvPr id="5" name="i-main-pic" descr="Картинка 5 из 10"/>
          <p:cNvPicPr/>
          <p:nvPr/>
        </p:nvPicPr>
        <p:blipFill>
          <a:blip r:embed="rId5"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7" name="Номер слайда 6"/>
          <p:cNvSpPr>
            <a:spLocks noGrp="1"/>
          </p:cNvSpPr>
          <p:nvPr>
            <p:ph type="sldNum" sz="quarter" idx="12"/>
          </p:nvPr>
        </p:nvSpPr>
        <p:spPr/>
        <p:txBody>
          <a:bodyPr/>
          <a:lstStyle/>
          <a:p>
            <a:pPr>
              <a:defRPr/>
            </a:pPr>
            <a:fld id="{FE54F732-9674-41E2-9D19-FC40430A42D2}" type="slidenum">
              <a:rPr lang="ru-RU" smtClean="0"/>
              <a:pPr>
                <a:defRPr/>
              </a:pPr>
              <a:t>30</a:t>
            </a:fld>
            <a:endParaRPr lang="ru-RU"/>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179512" y="980728"/>
          <a:ext cx="8856984" cy="5688632"/>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НАПРАВЛЕНИЯ РАСХОДОВАНИЯ СРЕДСТВ</a:t>
            </a:r>
            <a:endParaRPr lang="ru-RU" sz="2400" b="1" dirty="0">
              <a:effectLst>
                <a:outerShdw blurRad="38100" dist="38100" dir="2700000" algn="tl">
                  <a:srgbClr val="000000">
                    <a:alpha val="43137"/>
                  </a:srgbClr>
                </a:outerShdw>
              </a:effectLst>
              <a:latin typeface="Book Antiqua" pitchFamily="18" charset="0"/>
            </a:endParaRPr>
          </a:p>
        </p:txBody>
      </p:sp>
      <p:sp>
        <p:nvSpPr>
          <p:cNvPr id="4" name="Номер слайда 3"/>
          <p:cNvSpPr>
            <a:spLocks noGrp="1"/>
          </p:cNvSpPr>
          <p:nvPr>
            <p:ph type="sldNum" sz="quarter" idx="12"/>
          </p:nvPr>
        </p:nvSpPr>
        <p:spPr/>
        <p:txBody>
          <a:bodyPr/>
          <a:lstStyle/>
          <a:p>
            <a:fld id="{B19B0651-EE4F-4900-A07F-96A6BFA9D0F0}" type="slidenum">
              <a:rPr lang="ru-RU" smtClean="0"/>
              <a:pPr/>
              <a:t>31</a:t>
            </a:fld>
            <a:endParaRPr lang="ru-RU"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нутый угол 3"/>
          <p:cNvSpPr/>
          <p:nvPr/>
        </p:nvSpPr>
        <p:spPr>
          <a:xfrm>
            <a:off x="395536" y="404664"/>
            <a:ext cx="8496944" cy="6120680"/>
          </a:xfrm>
          <a:prstGeom prst="foldedCorner">
            <a:avLst/>
          </a:prstGeom>
          <a:gradFill flip="none" rotWithShape="1">
            <a:gsLst>
              <a:gs pos="0">
                <a:srgbClr val="CCECFF">
                  <a:shade val="30000"/>
                  <a:satMod val="115000"/>
                </a:srgbClr>
              </a:gs>
              <a:gs pos="50000">
                <a:srgbClr val="CCECFF">
                  <a:shade val="67500"/>
                  <a:satMod val="115000"/>
                </a:srgbClr>
              </a:gs>
              <a:gs pos="100000">
                <a:srgbClr val="CCECFF">
                  <a:shade val="100000"/>
                  <a:satMod val="115000"/>
                </a:srgbClr>
              </a:gs>
            </a:gsLst>
            <a:path path="circle">
              <a:fillToRect l="100000" t="100000"/>
            </a:path>
            <a:tileRect r="-100000" b="-100000"/>
          </a:gradFill>
          <a:ln w="19050">
            <a:solidFill>
              <a:srgbClr val="3366FF"/>
            </a:solidFill>
          </a:ln>
          <a:effectLst>
            <a:outerShdw blurRad="50800" dist="50800" dir="5400000" algn="ctr" rotWithShape="0">
              <a:schemeClr val="bg2">
                <a:lumMod val="60000"/>
                <a:lumOff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dirty="0" smtClean="0"/>
          </a:p>
        </p:txBody>
      </p:sp>
      <p:sp>
        <p:nvSpPr>
          <p:cNvPr id="3" name="Содержимое 2"/>
          <p:cNvSpPr>
            <a:spLocks noGrp="1"/>
          </p:cNvSpPr>
          <p:nvPr>
            <p:ph idx="1"/>
          </p:nvPr>
        </p:nvSpPr>
        <p:spPr>
          <a:xfrm>
            <a:off x="457200" y="404664"/>
            <a:ext cx="8435280" cy="6120680"/>
          </a:xfrm>
        </p:spPr>
        <p:txBody>
          <a:bodyPr>
            <a:normAutofit fontScale="47500" lnSpcReduction="20000"/>
          </a:bodyPr>
          <a:lstStyle/>
          <a:p>
            <a:pPr algn="just">
              <a:buNone/>
            </a:pPr>
            <a:r>
              <a:rPr lang="ru-RU" sz="2400" dirty="0" smtClean="0">
                <a:solidFill>
                  <a:srgbClr val="000066"/>
                </a:solidFill>
                <a:latin typeface="Book Antiqua" pitchFamily="18" charset="0"/>
              </a:rPr>
              <a:t>		</a:t>
            </a:r>
            <a:r>
              <a:rPr lang="ru-RU" sz="3800" b="1" dirty="0" smtClean="0">
                <a:solidFill>
                  <a:srgbClr val="000066"/>
                </a:solidFill>
                <a:latin typeface="Book Antiqua" pitchFamily="18" charset="0"/>
              </a:rPr>
              <a:t>Общий объем расходов бюджета  с учетом изменений в сентябре 2018 года ( + 8 467,3 тыс. рублей)  составит 256 072,7 тыс. рублей:</a:t>
            </a:r>
          </a:p>
          <a:p>
            <a:pPr algn="just">
              <a:buNone/>
            </a:pPr>
            <a:r>
              <a:rPr lang="ru-RU" sz="3800" dirty="0" smtClean="0">
                <a:solidFill>
                  <a:srgbClr val="000066"/>
                </a:solidFill>
                <a:latin typeface="Book Antiqua" pitchFamily="18" charset="0"/>
              </a:rPr>
              <a:t>	-увеличение расходов за счет безвозмездных поступлений – </a:t>
            </a:r>
            <a:r>
              <a:rPr lang="ru-RU" sz="3800" b="1" dirty="0" smtClean="0">
                <a:solidFill>
                  <a:srgbClr val="000066"/>
                </a:solidFill>
                <a:latin typeface="Book Antiqua" pitchFamily="18" charset="0"/>
              </a:rPr>
              <a:t>6 459,7 </a:t>
            </a:r>
            <a:r>
              <a:rPr lang="ru-RU" sz="3800" dirty="0" smtClean="0">
                <a:solidFill>
                  <a:srgbClr val="000066"/>
                </a:solidFill>
                <a:latin typeface="Book Antiqua" pitchFamily="18" charset="0"/>
              </a:rPr>
              <a:t>тыс.      </a:t>
            </a:r>
          </a:p>
          <a:p>
            <a:pPr algn="just">
              <a:buNone/>
            </a:pPr>
            <a:r>
              <a:rPr lang="ru-RU" sz="3800" dirty="0" smtClean="0">
                <a:solidFill>
                  <a:srgbClr val="000066"/>
                </a:solidFill>
                <a:latin typeface="Book Antiqua" pitchFamily="18" charset="0"/>
              </a:rPr>
              <a:t>      рублей;</a:t>
            </a:r>
          </a:p>
          <a:p>
            <a:pPr algn="just">
              <a:buNone/>
            </a:pPr>
            <a:r>
              <a:rPr lang="ru-RU" sz="3800" dirty="0" smtClean="0">
                <a:solidFill>
                  <a:srgbClr val="000066"/>
                </a:solidFill>
                <a:latin typeface="Book Antiqua" pitchFamily="18" charset="0"/>
              </a:rPr>
              <a:t>     -увеличение собственных доходов в сумме </a:t>
            </a:r>
            <a:r>
              <a:rPr lang="ru-RU" sz="3800" b="1" dirty="0" smtClean="0">
                <a:solidFill>
                  <a:srgbClr val="000066"/>
                </a:solidFill>
                <a:latin typeface="Book Antiqua" pitchFamily="18" charset="0"/>
              </a:rPr>
              <a:t>2 007,5</a:t>
            </a:r>
            <a:r>
              <a:rPr lang="ru-RU" sz="3800" dirty="0" smtClean="0">
                <a:solidFill>
                  <a:srgbClr val="000066"/>
                </a:solidFill>
                <a:latin typeface="Book Antiqua" pitchFamily="18" charset="0"/>
              </a:rPr>
              <a:t> тыс. рублей.</a:t>
            </a:r>
          </a:p>
          <a:p>
            <a:pPr algn="just">
              <a:buNone/>
            </a:pPr>
            <a:r>
              <a:rPr lang="ru-RU" sz="3400" dirty="0" smtClean="0">
                <a:solidFill>
                  <a:srgbClr val="000066"/>
                </a:solidFill>
                <a:latin typeface="Book Antiqua" pitchFamily="18" charset="0"/>
              </a:rPr>
              <a:t>		</a:t>
            </a:r>
            <a:r>
              <a:rPr lang="ru-RU" sz="3400" b="1" dirty="0" smtClean="0">
                <a:solidFill>
                  <a:srgbClr val="000066"/>
                </a:solidFill>
                <a:latin typeface="Book Antiqua" pitchFamily="18" charset="0"/>
              </a:rPr>
              <a:t>Основные изменения в разделах классификации расходов бюджета:</a:t>
            </a:r>
          </a:p>
          <a:p>
            <a:pPr algn="just">
              <a:buNone/>
            </a:pPr>
            <a:r>
              <a:rPr lang="ru-RU" sz="3400" dirty="0" smtClean="0">
                <a:solidFill>
                  <a:schemeClr val="bg1"/>
                </a:solidFill>
                <a:latin typeface="Book Antiqua" pitchFamily="18" charset="0"/>
              </a:rPr>
              <a:t>Раздел 01 «Общегосударственные вопросы» увеличился на 515,2 тыс. рублей за счет роста расходов на топливно-энергетические ресурсы, содержание органов местного самоуправления и увеличение муниципальных пенсий за выслугу лет.</a:t>
            </a:r>
          </a:p>
          <a:p>
            <a:pPr algn="just">
              <a:buNone/>
            </a:pPr>
            <a:r>
              <a:rPr lang="ru-RU" sz="3400" dirty="0" smtClean="0">
                <a:solidFill>
                  <a:schemeClr val="bg1"/>
                </a:solidFill>
                <a:latin typeface="Book Antiqua" pitchFamily="18" charset="0"/>
              </a:rPr>
              <a:t>Раздел 07 «Образование» увеличился на 6 654,1 тыс. рублей связи с повышением заработной платы работникам в сфере образования, а также расходов на ремонт кровли и замену оконных блоков в Холмовской средней школе.</a:t>
            </a:r>
          </a:p>
          <a:p>
            <a:pPr algn="just">
              <a:buNone/>
            </a:pPr>
            <a:r>
              <a:rPr lang="ru-RU" sz="3400" dirty="0" smtClean="0">
                <a:solidFill>
                  <a:schemeClr val="bg1"/>
                </a:solidFill>
                <a:latin typeface="Book Antiqua" pitchFamily="18" charset="0"/>
              </a:rPr>
              <a:t>Раздел 08 «Культура и кинематография» увеличился  на 1 367,8 тыс. рублей в связи с повышением заработной платы работникам в сфере культуры.</a:t>
            </a:r>
          </a:p>
          <a:p>
            <a:pPr algn="just">
              <a:buNone/>
            </a:pPr>
            <a:r>
              <a:rPr lang="ru-RU" sz="3400" dirty="0" smtClean="0">
                <a:solidFill>
                  <a:schemeClr val="bg1"/>
                </a:solidFill>
                <a:latin typeface="Book Antiqua" pitchFamily="18" charset="0"/>
              </a:rPr>
              <a:t>Раздел 10 «Социальная политика» уменьшился на 131,0 тыс. рублей в связи с уменьшением расходов на содержание детей в приемных семьях .</a:t>
            </a:r>
          </a:p>
          <a:p>
            <a:pPr algn="just">
              <a:buNone/>
            </a:pPr>
            <a:r>
              <a:rPr lang="ru-RU" sz="3400" dirty="0" smtClean="0">
                <a:solidFill>
                  <a:schemeClr val="bg1"/>
                </a:solidFill>
                <a:latin typeface="Book Antiqua" pitchFamily="18" charset="0"/>
              </a:rPr>
              <a:t>Раздел 14 «Межбюджетные трансферты общего характера бюджетам бюджетной системы Российской Федерации» увеличился на 61,2 тыс. рублей в связи с предоставлением  дополнительной поддержки  по обеспечению сбалансированности бюджетов поселений.</a:t>
            </a:r>
            <a:endParaRPr lang="ru-RU" sz="2400" dirty="0" smtClean="0">
              <a:solidFill>
                <a:schemeClr val="bg1"/>
              </a:solidFill>
              <a:latin typeface="Book Antiqua" pitchFamily="18" charset="0"/>
            </a:endParaRPr>
          </a:p>
        </p:txBody>
      </p:sp>
      <p:sp>
        <p:nvSpPr>
          <p:cNvPr id="5" name="Номер слайда 4"/>
          <p:cNvSpPr>
            <a:spLocks noGrp="1"/>
          </p:cNvSpPr>
          <p:nvPr>
            <p:ph type="sldNum" sz="quarter" idx="12"/>
          </p:nvPr>
        </p:nvSpPr>
        <p:spPr/>
        <p:txBody>
          <a:bodyPr/>
          <a:lstStyle/>
          <a:p>
            <a:fld id="{B19B0651-EE4F-4900-A07F-96A6BFA9D0F0}" type="slidenum">
              <a:rPr lang="ru-RU" smtClean="0"/>
              <a:pPr/>
              <a:t>32</a:t>
            </a:fld>
            <a:endParaRPr lang="ru-RU"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2018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4"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7" name="Прямоугольная выноска 6"/>
          <p:cNvSpPr/>
          <p:nvPr/>
        </p:nvSpPr>
        <p:spPr>
          <a:xfrm>
            <a:off x="323528" y="5949280"/>
            <a:ext cx="5688632" cy="468632"/>
          </a:xfrm>
          <a:prstGeom prst="wedgeRectCallout">
            <a:avLst>
              <a:gd name="adj1" fmla="val -21168"/>
              <a:gd name="adj2" fmla="val 90955"/>
            </a:avLst>
          </a:prstGeom>
          <a:solidFill>
            <a:srgbClr val="0099FF"/>
          </a:solidFill>
          <a:ln>
            <a:solidFill>
              <a:schemeClr val="accent2">
                <a:lumMod val="75000"/>
              </a:schemeClr>
            </a:solidFill>
          </a:ln>
          <a:effectLst>
            <a:innerShdw blurRad="63500" dist="50800" dir="13500000">
              <a:prstClr val="black">
                <a:alpha val="50000"/>
              </a:prstClr>
            </a:innerShdw>
            <a:reflection blurRad="6350" stA="52000" endA="300" endPos="35000" dir="5400000" sy="-100000" algn="bl" rotWithShape="0"/>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1600" b="1" dirty="0" smtClean="0">
                <a:effectLst>
                  <a:outerShdw blurRad="38100" dist="38100" dir="2700000" algn="tl">
                    <a:srgbClr val="000000">
                      <a:alpha val="43137"/>
                    </a:srgbClr>
                  </a:outerShdw>
                </a:effectLst>
                <a:latin typeface="Book Antiqua" pitchFamily="18" charset="0"/>
              </a:rPr>
              <a:t>Данные предоставлены с учетом вносимых  в решение о бюджете изменений</a:t>
            </a:r>
          </a:p>
        </p:txBody>
      </p:sp>
      <p:sp>
        <p:nvSpPr>
          <p:cNvPr id="8" name="Номер слайда 7"/>
          <p:cNvSpPr>
            <a:spLocks noGrp="1"/>
          </p:cNvSpPr>
          <p:nvPr>
            <p:ph type="sldNum" sz="quarter" idx="12"/>
          </p:nvPr>
        </p:nvSpPr>
        <p:spPr/>
        <p:txBody>
          <a:bodyPr/>
          <a:lstStyle/>
          <a:p>
            <a:fld id="{B19B0651-EE4F-4900-A07F-96A6BFA9D0F0}" type="slidenum">
              <a:rPr lang="ru-RU" smtClean="0"/>
              <a:pPr/>
              <a:t>33</a:t>
            </a:fld>
            <a:endParaRPr lang="ru-RU"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2019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7" name="Скругленный прямоугольник 6"/>
          <p:cNvSpPr/>
          <p:nvPr/>
        </p:nvSpPr>
        <p:spPr>
          <a:xfrm>
            <a:off x="7740352" y="980728"/>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34</a:t>
            </a:fld>
            <a:endParaRPr lang="ru-RU"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5" name="Содержимое 4"/>
          <p:cNvGraphicFramePr>
            <a:graphicFrameLocks noGrp="1"/>
          </p:cNvGraphicFramePr>
          <p:nvPr>
            <p:ph idx="1"/>
          </p:nvPr>
        </p:nvGraphicFramePr>
        <p:xfrm>
          <a:off x="251520" y="980728"/>
          <a:ext cx="8784976" cy="5688632"/>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с двумя скругленными противолежащими углами 5"/>
          <p:cNvSpPr/>
          <p:nvPr/>
        </p:nvSpPr>
        <p:spPr>
          <a:xfrm>
            <a:off x="179512" y="0"/>
            <a:ext cx="8712968"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СТРУКТУРА  РАСХОДОВ  БЮДЖЕТА ПО </a:t>
            </a:r>
          </a:p>
          <a:p>
            <a:pPr algn="ctr"/>
            <a:r>
              <a:rPr lang="ru-RU" sz="2400" b="1" dirty="0" smtClean="0">
                <a:effectLst>
                  <a:outerShdw blurRad="38100" dist="38100" dir="2700000" algn="tl">
                    <a:srgbClr val="000000">
                      <a:alpha val="43137"/>
                    </a:srgbClr>
                  </a:outerShdw>
                </a:effectLst>
                <a:latin typeface="Book Antiqua" pitchFamily="18" charset="0"/>
              </a:rPr>
              <a:t>РАЗДЕЛАМ  И   ПОДРАЗДЕЛАМ  В  2020  ГОДУ</a:t>
            </a:r>
            <a:endParaRPr lang="ru-RU" sz="2400" b="1" dirty="0">
              <a:effectLst>
                <a:outerShdw blurRad="38100" dist="38100" dir="2700000" algn="tl">
                  <a:srgbClr val="000000">
                    <a:alpha val="43137"/>
                  </a:srgbClr>
                </a:outerShdw>
              </a:effectLst>
              <a:latin typeface="Book Antiqua" pitchFamily="18" charset="0"/>
            </a:endParaRPr>
          </a:p>
        </p:txBody>
      </p:sp>
      <p:pic>
        <p:nvPicPr>
          <p:cNvPr id="4"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7" name="Номер слайда 6"/>
          <p:cNvSpPr>
            <a:spLocks noGrp="1"/>
          </p:cNvSpPr>
          <p:nvPr>
            <p:ph type="sldNum" sz="quarter" idx="12"/>
          </p:nvPr>
        </p:nvSpPr>
        <p:spPr/>
        <p:txBody>
          <a:bodyPr/>
          <a:lstStyle/>
          <a:p>
            <a:fld id="{B19B0651-EE4F-4900-A07F-96A6BFA9D0F0}" type="slidenum">
              <a:rPr lang="ru-RU" smtClean="0"/>
              <a:pPr/>
              <a:t>35</a:t>
            </a:fld>
            <a:endParaRPr lang="ru-RU"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 name="Содержимое 9"/>
          <p:cNvGraphicFramePr>
            <a:graphicFrameLocks noGrp="1"/>
          </p:cNvGraphicFramePr>
          <p:nvPr>
            <p:ph sz="half" idx="1"/>
          </p:nvPr>
        </p:nvGraphicFramePr>
        <p:xfrm>
          <a:off x="179512" y="764704"/>
          <a:ext cx="4464496" cy="44644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Содержимое 10"/>
          <p:cNvGraphicFramePr>
            <a:graphicFrameLocks noGrp="1"/>
          </p:cNvGraphicFramePr>
          <p:nvPr>
            <p:ph sz="quarter" idx="2"/>
          </p:nvPr>
        </p:nvGraphicFramePr>
        <p:xfrm>
          <a:off x="4648200" y="836712"/>
          <a:ext cx="4388296" cy="33843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Содержимое 11"/>
          <p:cNvGraphicFramePr>
            <a:graphicFrameLocks noGrp="1"/>
          </p:cNvGraphicFramePr>
          <p:nvPr>
            <p:ph sz="quarter" idx="3"/>
          </p:nvPr>
        </p:nvGraphicFramePr>
        <p:xfrm>
          <a:off x="3995936" y="3933056"/>
          <a:ext cx="4686672" cy="2924944"/>
        </p:xfrm>
        <a:graphic>
          <a:graphicData uri="http://schemas.openxmlformats.org/drawingml/2006/chart">
            <c:chart xmlns:c="http://schemas.openxmlformats.org/drawingml/2006/chart" xmlns:r="http://schemas.openxmlformats.org/officeDocument/2006/relationships" r:id="rId4"/>
          </a:graphicData>
        </a:graphic>
      </p:graphicFrame>
      <p:sp>
        <p:nvSpPr>
          <p:cNvPr id="7" name="Заголовок 6"/>
          <p:cNvSpPr>
            <a:spLocks noGrp="1"/>
          </p:cNvSpPr>
          <p:nvPr>
            <p:ph type="title"/>
          </p:nvPr>
        </p:nvSpPr>
        <p:spPr>
          <a:xfrm>
            <a:off x="179512" y="0"/>
            <a:ext cx="8784976" cy="76470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ФОРМИРОВАНИЕ  РАСХОДОВ  БЮДЖЕТА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В  2018-2020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8" name="i-main-pic" descr="Картинка 5 из 10"/>
          <p:cNvPicPr/>
          <p:nvPr/>
        </p:nvPicPr>
        <p:blipFill>
          <a:blip r:embed="rId5"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13" name="Скругленный прямоугольник 12"/>
          <p:cNvSpPr/>
          <p:nvPr/>
        </p:nvSpPr>
        <p:spPr>
          <a:xfrm>
            <a:off x="7740352" y="980728"/>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9" name="TextBox 8"/>
          <p:cNvSpPr txBox="1"/>
          <p:nvPr/>
        </p:nvSpPr>
        <p:spPr>
          <a:xfrm>
            <a:off x="251520" y="4293096"/>
            <a:ext cx="2520280" cy="523220"/>
          </a:xfrm>
          <a:prstGeom prst="rect">
            <a:avLst/>
          </a:prstGeom>
          <a:solidFill>
            <a:srgbClr val="99FF33"/>
          </a:solidFill>
        </p:spPr>
        <p:txBody>
          <a:bodyPr wrap="square" rtlCol="0">
            <a:spAutoFit/>
          </a:bodyPr>
          <a:lstStyle/>
          <a:p>
            <a:r>
              <a:rPr lang="ru-RU" sz="1400" b="1" dirty="0" smtClean="0">
                <a:solidFill>
                  <a:schemeClr val="bg1"/>
                </a:solidFill>
                <a:latin typeface="Book Antiqua" pitchFamily="18" charset="0"/>
              </a:rPr>
              <a:t>** - бюджет с учетом внесенных изменений</a:t>
            </a:r>
            <a:endParaRPr lang="ru-RU" sz="1400" b="1" dirty="0">
              <a:solidFill>
                <a:schemeClr val="bg1"/>
              </a:solidFill>
              <a:latin typeface="Book Antiqua" pitchFamily="18" charset="0"/>
            </a:endParaRPr>
          </a:p>
        </p:txBody>
      </p:sp>
      <p:pic>
        <p:nvPicPr>
          <p:cNvPr id="14" name="Рисунок 13" descr="внесены изменения.jpg"/>
          <p:cNvPicPr>
            <a:picLocks noChangeAspect="1"/>
          </p:cNvPicPr>
          <p:nvPr/>
        </p:nvPicPr>
        <p:blipFill>
          <a:blip r:embed="rId6" cstate="print"/>
          <a:stretch>
            <a:fillRect/>
          </a:stretch>
        </p:blipFill>
        <p:spPr>
          <a:xfrm>
            <a:off x="827584" y="5229200"/>
            <a:ext cx="1409097" cy="915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Номер слайда 14"/>
          <p:cNvSpPr>
            <a:spLocks noGrp="1"/>
          </p:cNvSpPr>
          <p:nvPr>
            <p:ph type="sldNum" sz="quarter" idx="12"/>
          </p:nvPr>
        </p:nvSpPr>
        <p:spPr/>
        <p:txBody>
          <a:bodyPr/>
          <a:lstStyle/>
          <a:p>
            <a:pPr>
              <a:defRPr/>
            </a:pPr>
            <a:fld id="{FE54F732-9674-41E2-9D19-FC40430A42D2}" type="slidenum">
              <a:rPr lang="ru-RU" smtClean="0"/>
              <a:pPr>
                <a:defRPr/>
              </a:pPr>
              <a:t>36</a:t>
            </a:fld>
            <a:endParaRPr lang="ru-RU"/>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lvl="8" algn="r"/>
            <a:r>
              <a:rPr lang="ru-RU" sz="1600" dirty="0" smtClean="0">
                <a:latin typeface="Times New Roman" pitchFamily="18" charset="0"/>
                <a:cs typeface="Times New Roman" pitchFamily="18" charset="0"/>
              </a:rPr>
              <a:t>   </a:t>
            </a:r>
            <a:endParaRPr lang="ru-RU" sz="1600" dirty="0">
              <a:latin typeface="Times New Roman" pitchFamily="18" charset="0"/>
              <a:cs typeface="Times New Roman" pitchFamily="18" charset="0"/>
            </a:endParaRPr>
          </a:p>
        </p:txBody>
      </p:sp>
      <p:sp>
        <p:nvSpPr>
          <p:cNvPr id="5" name="Скругленный прямоугольник 4"/>
          <p:cNvSpPr/>
          <p:nvPr/>
        </p:nvSpPr>
        <p:spPr>
          <a:xfrm>
            <a:off x="539552" y="2492896"/>
            <a:ext cx="2520280" cy="3384376"/>
          </a:xfrm>
          <a:prstGeom prst="roundRect">
            <a:avLst/>
          </a:prstGeom>
          <a:solidFill>
            <a:srgbClr val="3399FF">
              <a:alpha val="90000"/>
            </a:srgbClr>
          </a:solidFill>
          <a:ln>
            <a:solidFill>
              <a:srgbClr val="0099FF"/>
            </a:solidFill>
          </a:ln>
          <a:effectLst>
            <a:outerShdw blurRad="50800" dist="88900" dir="18900000" algn="bl" rotWithShape="0">
              <a:srgbClr val="0066FF">
                <a:alpha val="40000"/>
              </a:srgbClr>
            </a:outerShdw>
          </a:effectLst>
          <a:scene3d>
            <a:camera prst="perspectiveRight" fov="0">
              <a:rot lat="0" lon="21594000" rev="0"/>
            </a:camera>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dirty="0" smtClean="0">
              <a:latin typeface="Times New Roman" pitchFamily="18" charset="0"/>
              <a:cs typeface="Times New Roman" pitchFamily="18" charset="0"/>
            </a:endParaRPr>
          </a:p>
          <a:p>
            <a:pPr algn="ctr"/>
            <a:r>
              <a:rPr lang="ru-RU" b="1" dirty="0" smtClean="0">
                <a:solidFill>
                  <a:schemeClr val="bg1"/>
                </a:solidFill>
                <a:latin typeface="Times New Roman" pitchFamily="18" charset="0"/>
                <a:cs typeface="Times New Roman" pitchFamily="18" charset="0"/>
              </a:rPr>
              <a:t>Межбюджетные трансферты, представленные бюджетам городского и сельских поселений из бюджета  МО «Холм-Жирковский район» </a:t>
            </a:r>
          </a:p>
          <a:p>
            <a:pPr algn="ctr"/>
            <a:endParaRPr lang="ru-RU" sz="1600" dirty="0"/>
          </a:p>
        </p:txBody>
      </p:sp>
      <p:sp>
        <p:nvSpPr>
          <p:cNvPr id="6" name="Скругленный прямоугольник 5"/>
          <p:cNvSpPr/>
          <p:nvPr/>
        </p:nvSpPr>
        <p:spPr>
          <a:xfrm>
            <a:off x="5868144" y="1700808"/>
            <a:ext cx="2520280" cy="3312368"/>
          </a:xfrm>
          <a:prstGeom prst="roundRect">
            <a:avLst/>
          </a:prstGeom>
          <a:solidFill>
            <a:srgbClr val="3399FF">
              <a:alpha val="90000"/>
            </a:srgbClr>
          </a:solidFill>
          <a:ln>
            <a:solidFill>
              <a:srgbClr val="0099FF"/>
            </a:solidFill>
          </a:ln>
          <a:effectLst>
            <a:innerShdw blurRad="190500" dist="88900" dir="13500000">
              <a:srgbClr val="0066FF">
                <a:alpha val="50000"/>
              </a:srgbClr>
            </a:innerShdw>
          </a:effectLst>
          <a:scene3d>
            <a:camera prst="perspectiveRight">
              <a:rot lat="0" lon="0" rev="0"/>
            </a:camera>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bg1"/>
                </a:solidFill>
                <a:latin typeface="Times New Roman" pitchFamily="18" charset="0"/>
                <a:cs typeface="Times New Roman" pitchFamily="18" charset="0"/>
              </a:rPr>
              <a:t>Межбюджетные трансферты, предоставленные бюджету МО «Холм-Жирковский район» из бюджетов городского и сельских  поселений</a:t>
            </a:r>
            <a:endParaRPr lang="ru-RU" b="1" dirty="0">
              <a:solidFill>
                <a:schemeClr val="bg1"/>
              </a:solidFill>
              <a:latin typeface="Times New Roman" pitchFamily="18" charset="0"/>
              <a:cs typeface="Times New Roman" pitchFamily="18" charset="0"/>
            </a:endParaRPr>
          </a:p>
        </p:txBody>
      </p:sp>
      <p:sp>
        <p:nvSpPr>
          <p:cNvPr id="8" name="Выгнутая вверх стрелка 7"/>
          <p:cNvSpPr/>
          <p:nvPr/>
        </p:nvSpPr>
        <p:spPr>
          <a:xfrm rot="21157445">
            <a:off x="1883650" y="1056882"/>
            <a:ext cx="4619142" cy="1044786"/>
          </a:xfrm>
          <a:prstGeom prst="curvedDownArrow">
            <a:avLst/>
          </a:prstGeom>
          <a:solidFill>
            <a:srgbClr val="0066FF"/>
          </a:solidFill>
          <a:ln>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12" name="Выгнутая вверх стрелка 11"/>
          <p:cNvSpPr/>
          <p:nvPr/>
        </p:nvSpPr>
        <p:spPr>
          <a:xfrm rot="21127519">
            <a:off x="2694009" y="4874655"/>
            <a:ext cx="4372109" cy="1267664"/>
          </a:xfrm>
          <a:prstGeom prst="curvedDownArrow">
            <a:avLst/>
          </a:prstGeom>
          <a:solidFill>
            <a:srgbClr val="0066FF"/>
          </a:solidFill>
          <a:ln>
            <a:solidFill>
              <a:srgbClr val="0033CC"/>
            </a:solidFill>
          </a:ln>
          <a:scene3d>
            <a:camera prst="orthographicFront">
              <a:rot lat="0" lon="0" rev="10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tx1"/>
              </a:solidFill>
            </a:endParaRPr>
          </a:p>
        </p:txBody>
      </p:sp>
      <p:sp>
        <p:nvSpPr>
          <p:cNvPr id="21" name="Скругленный прямоугольник 20"/>
          <p:cNvSpPr/>
          <p:nvPr/>
        </p:nvSpPr>
        <p:spPr>
          <a:xfrm>
            <a:off x="7865760" y="1052736"/>
            <a:ext cx="1278240" cy="394955"/>
          </a:xfrm>
          <a:prstGeom prst="roundRect">
            <a:avLst/>
          </a:prstGeom>
          <a:solidFill>
            <a:srgbClr val="0066FF"/>
          </a:solidFill>
          <a:ln w="9525"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ysClr val="window" lastClr="FFFFFF"/>
                </a:solidFill>
                <a:latin typeface="Book Antiqua" pitchFamily="18" charset="0"/>
              </a:rPr>
              <a:t>тыс. руб.</a:t>
            </a:r>
            <a:endParaRPr lang="ru-RU" sz="1400" b="1" dirty="0">
              <a:solidFill>
                <a:sysClr val="window" lastClr="FFFFFF"/>
              </a:solidFill>
              <a:latin typeface="Book Antiqua" pitchFamily="18" charset="0"/>
            </a:endParaRPr>
          </a:p>
        </p:txBody>
      </p:sp>
      <p:sp>
        <p:nvSpPr>
          <p:cNvPr id="23" name="TextBox 22"/>
          <p:cNvSpPr txBox="1"/>
          <p:nvPr/>
        </p:nvSpPr>
        <p:spPr>
          <a:xfrm>
            <a:off x="3419872" y="1268760"/>
            <a:ext cx="2304256" cy="923330"/>
          </a:xfrm>
          <a:prstGeom prst="rect">
            <a:avLst/>
          </a:prstGeom>
          <a:noFill/>
        </p:spPr>
        <p:txBody>
          <a:bodyPr wrap="square" rtlCol="0">
            <a:spAutoFit/>
          </a:bodyPr>
          <a:lstStyle/>
          <a:p>
            <a:r>
              <a:rPr lang="ru-RU" b="1" dirty="0" smtClean="0">
                <a:solidFill>
                  <a:schemeClr val="bg1"/>
                </a:solidFill>
                <a:latin typeface="Times New Roman" pitchFamily="18" charset="0"/>
                <a:cs typeface="Times New Roman" pitchFamily="18" charset="0"/>
              </a:rPr>
              <a:t>2018 год** – 26 930,8</a:t>
            </a:r>
          </a:p>
          <a:p>
            <a:r>
              <a:rPr lang="ru-RU" b="1" dirty="0" smtClean="0">
                <a:solidFill>
                  <a:schemeClr val="bg1"/>
                </a:solidFill>
                <a:latin typeface="Times New Roman" pitchFamily="18" charset="0"/>
                <a:cs typeface="Times New Roman" pitchFamily="18" charset="0"/>
              </a:rPr>
              <a:t>2019 год – 26 157,1</a:t>
            </a:r>
          </a:p>
          <a:p>
            <a:r>
              <a:rPr lang="ru-RU" b="1" dirty="0" smtClean="0">
                <a:solidFill>
                  <a:schemeClr val="bg1"/>
                </a:solidFill>
                <a:latin typeface="Times New Roman" pitchFamily="18" charset="0"/>
                <a:cs typeface="Times New Roman" pitchFamily="18" charset="0"/>
              </a:rPr>
              <a:t>2020 год -  26 542,9</a:t>
            </a:r>
            <a:endParaRPr lang="ru-RU" b="1" dirty="0">
              <a:solidFill>
                <a:schemeClr val="bg1"/>
              </a:solidFill>
              <a:latin typeface="Times New Roman" pitchFamily="18" charset="0"/>
              <a:cs typeface="Times New Roman" pitchFamily="18" charset="0"/>
            </a:endParaRPr>
          </a:p>
        </p:txBody>
      </p:sp>
      <p:sp>
        <p:nvSpPr>
          <p:cNvPr id="24" name="TextBox 23"/>
          <p:cNvSpPr txBox="1"/>
          <p:nvPr/>
        </p:nvSpPr>
        <p:spPr>
          <a:xfrm>
            <a:off x="3707904" y="5301208"/>
            <a:ext cx="1944216" cy="923330"/>
          </a:xfrm>
          <a:prstGeom prst="rect">
            <a:avLst/>
          </a:prstGeom>
          <a:noFill/>
        </p:spPr>
        <p:txBody>
          <a:bodyPr wrap="square" rtlCol="0">
            <a:spAutoFit/>
          </a:bodyPr>
          <a:lstStyle/>
          <a:p>
            <a:r>
              <a:rPr lang="ru-RU" b="1" dirty="0" smtClean="0">
                <a:solidFill>
                  <a:schemeClr val="bg1"/>
                </a:solidFill>
                <a:latin typeface="Times New Roman" pitchFamily="18" charset="0"/>
                <a:cs typeface="Times New Roman" pitchFamily="18" charset="0"/>
              </a:rPr>
              <a:t>2018 год – 279,1 </a:t>
            </a:r>
          </a:p>
          <a:p>
            <a:r>
              <a:rPr lang="ru-RU" b="1" dirty="0" smtClean="0">
                <a:solidFill>
                  <a:schemeClr val="bg1"/>
                </a:solidFill>
                <a:latin typeface="Times New Roman" pitchFamily="18" charset="0"/>
                <a:cs typeface="Times New Roman" pitchFamily="18" charset="0"/>
              </a:rPr>
              <a:t>2019 год – 279,1</a:t>
            </a:r>
          </a:p>
          <a:p>
            <a:r>
              <a:rPr lang="ru-RU" b="1" dirty="0" smtClean="0">
                <a:solidFill>
                  <a:schemeClr val="bg1"/>
                </a:solidFill>
                <a:latin typeface="Times New Roman" pitchFamily="18" charset="0"/>
                <a:cs typeface="Times New Roman" pitchFamily="18" charset="0"/>
              </a:rPr>
              <a:t>2020 год -  279,1</a:t>
            </a:r>
            <a:endParaRPr lang="ru-RU" b="1" dirty="0">
              <a:solidFill>
                <a:schemeClr val="bg1"/>
              </a:solidFill>
              <a:latin typeface="Times New Roman" pitchFamily="18" charset="0"/>
              <a:cs typeface="Times New Roman" pitchFamily="18" charset="0"/>
            </a:endParaRPr>
          </a:p>
        </p:txBody>
      </p:sp>
      <p:sp>
        <p:nvSpPr>
          <p:cNvPr id="15" name="Прямоугольник с двумя скругленными противолежащими углами 14"/>
          <p:cNvSpPr/>
          <p:nvPr/>
        </p:nvSpPr>
        <p:spPr>
          <a:xfrm>
            <a:off x="0" y="0"/>
            <a:ext cx="9036496"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МЕЖБЮДЖЕТНЫЕ  ТРАНСФЕРТЫ  В 2018-2021 гг. </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pic>
        <p:nvPicPr>
          <p:cNvPr id="20" name="i-main-pic" descr="Картинка 5 из 10"/>
          <p:cNvPicPr/>
          <p:nvPr/>
        </p:nvPicPr>
        <p:blipFill>
          <a:blip r:embed="rId3" cstate="print">
            <a:lum contrast="6000"/>
          </a:blip>
          <a:srcRect/>
          <a:stretch>
            <a:fillRect/>
          </a:stretch>
        </p:blipFill>
        <p:spPr bwMode="auto">
          <a:xfrm>
            <a:off x="8279904" y="0"/>
            <a:ext cx="864096" cy="936104"/>
          </a:xfrm>
          <a:prstGeom prst="rect">
            <a:avLst/>
          </a:prstGeom>
          <a:noFill/>
          <a:ln w="9525">
            <a:noFill/>
            <a:miter lim="800000"/>
            <a:headEnd/>
            <a:tailEnd/>
          </a:ln>
        </p:spPr>
      </p:pic>
      <p:pic>
        <p:nvPicPr>
          <p:cNvPr id="19" name="Рисунок 18" descr="деньги.jpg"/>
          <p:cNvPicPr>
            <a:picLocks noChangeAspect="1"/>
          </p:cNvPicPr>
          <p:nvPr/>
        </p:nvPicPr>
        <p:blipFill>
          <a:blip r:embed="rId4" cstate="print"/>
          <a:stretch>
            <a:fillRect/>
          </a:stretch>
        </p:blipFill>
        <p:spPr>
          <a:xfrm>
            <a:off x="3131840" y="3140968"/>
            <a:ext cx="2699792" cy="1515846"/>
          </a:xfrm>
          <a:prstGeom prst="rect">
            <a:avLst/>
          </a:prstGeom>
          <a:ln>
            <a:noFill/>
          </a:ln>
          <a:effectLst>
            <a:softEdge rad="112500"/>
          </a:effectLst>
        </p:spPr>
      </p:pic>
      <p:pic>
        <p:nvPicPr>
          <p:cNvPr id="13" name="Рисунок 12" descr="село.jpg"/>
          <p:cNvPicPr>
            <a:picLocks noChangeAspect="1"/>
          </p:cNvPicPr>
          <p:nvPr/>
        </p:nvPicPr>
        <p:blipFill>
          <a:blip r:embed="rId5" cstate="print"/>
          <a:stretch>
            <a:fillRect/>
          </a:stretch>
        </p:blipFill>
        <p:spPr>
          <a:xfrm>
            <a:off x="7055768" y="4581128"/>
            <a:ext cx="2088232" cy="1296144"/>
          </a:xfrm>
          <a:prstGeom prst="rect">
            <a:avLst/>
          </a:prstGeom>
          <a:ln>
            <a:noFill/>
          </a:ln>
          <a:effectLst>
            <a:softEdge rad="112500"/>
          </a:effectLst>
        </p:spPr>
      </p:pic>
      <p:pic>
        <p:nvPicPr>
          <p:cNvPr id="14" name="Рисунок 13" descr="район.jpg"/>
          <p:cNvPicPr>
            <a:picLocks noChangeAspect="1"/>
          </p:cNvPicPr>
          <p:nvPr/>
        </p:nvPicPr>
        <p:blipFill>
          <a:blip r:embed="rId6" cstate="print"/>
          <a:stretch>
            <a:fillRect/>
          </a:stretch>
        </p:blipFill>
        <p:spPr>
          <a:xfrm>
            <a:off x="0" y="1412776"/>
            <a:ext cx="2051720" cy="1361410"/>
          </a:xfrm>
          <a:prstGeom prst="rect">
            <a:avLst/>
          </a:prstGeom>
          <a:ln>
            <a:noFill/>
          </a:ln>
          <a:effectLst>
            <a:softEdge rad="112500"/>
          </a:effectLst>
        </p:spPr>
      </p:pic>
      <p:sp>
        <p:nvSpPr>
          <p:cNvPr id="16" name="Номер слайда 15"/>
          <p:cNvSpPr>
            <a:spLocks noGrp="1"/>
          </p:cNvSpPr>
          <p:nvPr>
            <p:ph type="sldNum" sz="quarter" idx="12"/>
          </p:nvPr>
        </p:nvSpPr>
        <p:spPr/>
        <p:txBody>
          <a:bodyPr/>
          <a:lstStyle/>
          <a:p>
            <a:fld id="{B19B0651-EE4F-4900-A07F-96A6BFA9D0F0}" type="slidenum">
              <a:rPr lang="ru-RU" smtClean="0"/>
              <a:pPr/>
              <a:t>37</a:t>
            </a:fld>
            <a:endParaRPr lang="ru-RU" dirty="0"/>
          </a:p>
        </p:txBody>
      </p:sp>
      <p:sp>
        <p:nvSpPr>
          <p:cNvPr id="17" name="Прямоугольник 16"/>
          <p:cNvSpPr/>
          <p:nvPr/>
        </p:nvSpPr>
        <p:spPr>
          <a:xfrm>
            <a:off x="323528" y="620688"/>
            <a:ext cx="4572000" cy="646331"/>
          </a:xfrm>
          <a:prstGeom prst="rect">
            <a:avLst/>
          </a:prstGeom>
        </p:spPr>
        <p:txBody>
          <a:bodyPr>
            <a:spAutoFit/>
          </a:bodyPr>
          <a:lstStyle/>
          <a:p>
            <a:r>
              <a:rPr lang="ru-RU" b="1" dirty="0" smtClean="0">
                <a:solidFill>
                  <a:sysClr val="windowText" lastClr="000000"/>
                </a:solidFill>
                <a:latin typeface="Times New Roman" pitchFamily="18" charset="0"/>
                <a:cs typeface="Times New Roman" pitchFamily="18" charset="0"/>
              </a:rPr>
              <a:t>** - бюджет с учетом внесенных изменений</a:t>
            </a:r>
            <a:endParaRPr lang="ru-RU" dirty="0"/>
          </a:p>
        </p:txBody>
      </p:sp>
      <p:pic>
        <p:nvPicPr>
          <p:cNvPr id="18" name="Рисунок 17" descr="внесены изменения.jpg"/>
          <p:cNvPicPr>
            <a:picLocks noChangeAspect="1"/>
          </p:cNvPicPr>
          <p:nvPr/>
        </p:nvPicPr>
        <p:blipFill>
          <a:blip r:embed="rId7" cstate="print"/>
          <a:stretch>
            <a:fillRect/>
          </a:stretch>
        </p:blipFill>
        <p:spPr>
          <a:xfrm>
            <a:off x="6444208" y="764704"/>
            <a:ext cx="1152128" cy="6480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одержимое 6"/>
          <p:cNvGraphicFramePr>
            <a:graphicFrameLocks noGrp="1"/>
          </p:cNvGraphicFramePr>
          <p:nvPr>
            <p:ph sz="half" idx="1"/>
          </p:nvPr>
        </p:nvGraphicFramePr>
        <p:xfrm>
          <a:off x="179512" y="1196752"/>
          <a:ext cx="7776864" cy="27363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Содержимое 8"/>
          <p:cNvGraphicFramePr>
            <a:graphicFrameLocks noGrp="1"/>
          </p:cNvGraphicFramePr>
          <p:nvPr>
            <p:ph sz="half" idx="2"/>
          </p:nvPr>
        </p:nvGraphicFramePr>
        <p:xfrm>
          <a:off x="0" y="3789040"/>
          <a:ext cx="8964613" cy="30689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Заголовок 4"/>
          <p:cNvSpPr>
            <a:spLocks noGrp="1"/>
          </p:cNvSpPr>
          <p:nvPr>
            <p:ph type="title"/>
          </p:nvPr>
        </p:nvSpPr>
        <p:spPr>
          <a:xfrm>
            <a:off x="107504" y="0"/>
            <a:ext cx="8928992"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normAutofit/>
          </a:bodyPr>
          <a:lstStyle/>
          <a:p>
            <a:pPr algn="ctr"/>
            <a:r>
              <a:rPr lang="ru-RU" sz="2400" dirty="0" smtClean="0">
                <a:ln w="500">
                  <a:noFill/>
                </a:ln>
                <a:effectLst>
                  <a:outerShdw blurRad="38100" dist="38100" dir="2700000" algn="tl">
                    <a:srgbClr val="000000">
                      <a:alpha val="43137"/>
                    </a:srgbClr>
                  </a:outerShdw>
                </a:effectLst>
                <a:latin typeface="Book Antiqua" pitchFamily="18" charset="0"/>
              </a:rPr>
              <a:t>ПУБЛИЧНЫЕ  ОБЯЗАТЕЛЬСТВА  В 2018 ГОДУ</a:t>
            </a:r>
            <a:endParaRPr lang="ru-RU" sz="2400" dirty="0">
              <a:ln w="500">
                <a:noFill/>
              </a:ln>
              <a:effectLst>
                <a:outerShdw blurRad="38100" dist="38100" dir="2700000" algn="tl">
                  <a:srgbClr val="000000">
                    <a:alpha val="43137"/>
                  </a:srgbClr>
                </a:outerShdw>
              </a:effectLst>
              <a:latin typeface="Book Antiqua" pitchFamily="18" charset="0"/>
            </a:endParaRPr>
          </a:p>
        </p:txBody>
      </p:sp>
      <p:pic>
        <p:nvPicPr>
          <p:cNvPr id="6" name="i-main-pic" descr="Картинка 5 из 10"/>
          <p:cNvPicPr/>
          <p:nvPr/>
        </p:nvPicPr>
        <p:blipFill>
          <a:blip r:embed="rId8"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8" name="Скругленный прямоугольник 7"/>
          <p:cNvSpPr/>
          <p:nvPr/>
        </p:nvSpPr>
        <p:spPr>
          <a:xfrm>
            <a:off x="7668344" y="1124744"/>
            <a:ext cx="1187553" cy="359977"/>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pic>
        <p:nvPicPr>
          <p:cNvPr id="10" name="Рисунок 9" descr="соу сфера 1.jpg"/>
          <p:cNvPicPr>
            <a:picLocks noChangeAspect="1"/>
          </p:cNvPicPr>
          <p:nvPr/>
        </p:nvPicPr>
        <p:blipFill>
          <a:blip r:embed="rId9" cstate="print"/>
          <a:stretch>
            <a:fillRect/>
          </a:stretch>
        </p:blipFill>
        <p:spPr>
          <a:xfrm>
            <a:off x="7441086" y="1484784"/>
            <a:ext cx="1702914" cy="172819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одержимое 6"/>
          <p:cNvGraphicFramePr>
            <a:graphicFrameLocks noGrp="1"/>
          </p:cNvGraphicFramePr>
          <p:nvPr>
            <p:ph sz="half" idx="1"/>
          </p:nvPr>
        </p:nvGraphicFramePr>
        <p:xfrm>
          <a:off x="179512" y="980728"/>
          <a:ext cx="7632848" cy="26642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Содержимое 8"/>
          <p:cNvGraphicFramePr>
            <a:graphicFrameLocks noGrp="1"/>
          </p:cNvGraphicFramePr>
          <p:nvPr>
            <p:ph sz="half" idx="2"/>
          </p:nvPr>
        </p:nvGraphicFramePr>
        <p:xfrm>
          <a:off x="0" y="3789040"/>
          <a:ext cx="8964613" cy="30689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Заголовок 4"/>
          <p:cNvSpPr>
            <a:spLocks noGrp="1"/>
          </p:cNvSpPr>
          <p:nvPr>
            <p:ph type="title"/>
          </p:nvPr>
        </p:nvSpPr>
        <p:spPr>
          <a:xfrm>
            <a:off x="107504" y="0"/>
            <a:ext cx="8928992"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normAutofit/>
          </a:bodyPr>
          <a:lstStyle/>
          <a:p>
            <a:pPr algn="ctr"/>
            <a:r>
              <a:rPr lang="ru-RU" sz="2400" dirty="0" smtClean="0">
                <a:ln w="500">
                  <a:noFill/>
                </a:ln>
                <a:effectLst>
                  <a:outerShdw blurRad="38100" dist="38100" dir="2700000" algn="tl">
                    <a:srgbClr val="000000">
                      <a:alpha val="43137"/>
                    </a:srgbClr>
                  </a:outerShdw>
                </a:effectLst>
                <a:latin typeface="Book Antiqua" pitchFamily="18" charset="0"/>
              </a:rPr>
              <a:t>ПУБЛИЧНЫЕ  ОБЯЗАТЕЛЬСТВА  В 2019 ГОДУ</a:t>
            </a:r>
            <a:endParaRPr lang="ru-RU" sz="2400" dirty="0">
              <a:ln w="500">
                <a:noFill/>
              </a:ln>
              <a:effectLst>
                <a:outerShdw blurRad="38100" dist="38100" dir="2700000" algn="tl">
                  <a:srgbClr val="000000">
                    <a:alpha val="43137"/>
                  </a:srgbClr>
                </a:outerShdw>
              </a:effectLst>
              <a:latin typeface="Book Antiqua" pitchFamily="18" charset="0"/>
            </a:endParaRPr>
          </a:p>
        </p:txBody>
      </p:sp>
      <p:pic>
        <p:nvPicPr>
          <p:cNvPr id="6" name="i-main-pic" descr="Картинка 5 из 10"/>
          <p:cNvPicPr/>
          <p:nvPr/>
        </p:nvPicPr>
        <p:blipFill>
          <a:blip r:embed="rId8"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8" name="Скругленный прямоугольник 7"/>
          <p:cNvSpPr/>
          <p:nvPr/>
        </p:nvSpPr>
        <p:spPr>
          <a:xfrm>
            <a:off x="7668344" y="1124744"/>
            <a:ext cx="1187553" cy="359977"/>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pic>
        <p:nvPicPr>
          <p:cNvPr id="10" name="Рисунок 9" descr="соц сфера 2.jpg"/>
          <p:cNvPicPr>
            <a:picLocks noChangeAspect="1"/>
          </p:cNvPicPr>
          <p:nvPr/>
        </p:nvPicPr>
        <p:blipFill>
          <a:blip r:embed="rId9" cstate="print"/>
          <a:stretch>
            <a:fillRect/>
          </a:stretch>
        </p:blipFill>
        <p:spPr>
          <a:xfrm>
            <a:off x="7524328" y="1556792"/>
            <a:ext cx="1619672" cy="1632926"/>
          </a:xfrm>
          <a:prstGeom prst="rect">
            <a:avLst/>
          </a:prstGeom>
          <a:ln>
            <a:noFill/>
          </a:ln>
          <a:effectLst>
            <a:softEdge rad="1125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836712"/>
            <a:ext cx="8147248" cy="2520280"/>
          </a:xfrm>
        </p:spPr>
        <p:txBody>
          <a:bodyPr>
            <a:noAutofit/>
          </a:bodyPr>
          <a:lstStyle/>
          <a:p>
            <a:pPr marL="0" algn="just">
              <a:buFont typeface="Wingdings" pitchFamily="2" charset="2"/>
              <a:buChar char="Ø"/>
            </a:pPr>
            <a:r>
              <a:rPr lang="ru-RU" sz="1800" b="1" dirty="0" smtClean="0">
                <a:solidFill>
                  <a:srgbClr val="0000CC"/>
                </a:solidFill>
                <a:latin typeface="Book Antiqua" pitchFamily="18" charset="0"/>
              </a:rPr>
              <a:t>«Бюджет  для граждан» – аналитический документ, разрабатываемый в целях предоставления гражданам актуальной информации о проекте бюджета муниципального образования «Холм-Жирковский район» Смоленской области в формате, доступном для широкого круга пользователей.</a:t>
            </a:r>
          </a:p>
          <a:p>
            <a:pPr marL="0" algn="just">
              <a:buFont typeface="Wingdings" pitchFamily="2" charset="2"/>
              <a:buChar char="Ø"/>
            </a:pPr>
            <a:r>
              <a:rPr lang="ru-RU" sz="1800" b="1" dirty="0" smtClean="0">
                <a:solidFill>
                  <a:srgbClr val="0000CC"/>
                </a:solidFill>
                <a:latin typeface="Book Antiqua" pitchFamily="18" charset="0"/>
              </a:rPr>
              <a:t>В представленной информации отражены положения проекта бюджета муниципального образования «Холм-Жирковский район» Смоленской области на предстоящий 2018 год и на плановый период 2019 и 2020 годов. </a:t>
            </a:r>
            <a:endParaRPr lang="ru-RU" sz="1800" b="1" dirty="0">
              <a:solidFill>
                <a:srgbClr val="0000CC"/>
              </a:solidFill>
              <a:latin typeface="Book Antiqua" pitchFamily="18" charset="0"/>
            </a:endParaRPr>
          </a:p>
        </p:txBody>
      </p:sp>
      <p:sp>
        <p:nvSpPr>
          <p:cNvPr id="7" name="Прямоугольник с двумя скругленными противолежащими углами 6"/>
          <p:cNvSpPr/>
          <p:nvPr/>
        </p:nvSpPr>
        <p:spPr>
          <a:xfrm>
            <a:off x="323528" y="0"/>
            <a:ext cx="8424936" cy="692696"/>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ЧТО   ТАКОЕ  «БЮДЖЕТ   ДЛЯ   ГРАЖДАН» ?</a:t>
            </a:r>
            <a:endParaRPr lang="ru-RU" sz="2400" b="1" dirty="0">
              <a:effectLst>
                <a:outerShdw blurRad="38100" dist="38100" dir="2700000" algn="tl">
                  <a:srgbClr val="000000">
                    <a:alpha val="43137"/>
                  </a:srgbClr>
                </a:outerShdw>
              </a:effectLst>
              <a:latin typeface="Book Antiqua" pitchFamily="18" charset="0"/>
            </a:endParaRPr>
          </a:p>
        </p:txBody>
      </p:sp>
      <p:sp>
        <p:nvSpPr>
          <p:cNvPr id="8" name="Прямоугольник с двумя скругленными противолежащими углами 7"/>
          <p:cNvSpPr/>
          <p:nvPr/>
        </p:nvSpPr>
        <p:spPr>
          <a:xfrm>
            <a:off x="467544" y="3501008"/>
            <a:ext cx="8208912"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ЦЕЛИ   СОЗДАНИЯ   «БЮДЖЕТА ДЛЯ ГРАЖДАН»</a:t>
            </a:r>
            <a:endParaRPr lang="ru-RU" sz="2400" b="1" dirty="0">
              <a:effectLst>
                <a:outerShdw blurRad="38100" dist="38100" dir="2700000" algn="tl">
                  <a:srgbClr val="000000">
                    <a:alpha val="43137"/>
                  </a:srgbClr>
                </a:outerShdw>
              </a:effectLst>
              <a:latin typeface="Book Antiqua" pitchFamily="18" charset="0"/>
            </a:endParaRPr>
          </a:p>
        </p:txBody>
      </p:sp>
      <p:sp>
        <p:nvSpPr>
          <p:cNvPr id="9" name="TextBox 8" descr="повышение"/>
          <p:cNvSpPr txBox="1"/>
          <p:nvPr/>
        </p:nvSpPr>
        <p:spPr>
          <a:xfrm>
            <a:off x="539552" y="4437112"/>
            <a:ext cx="7992888" cy="2185214"/>
          </a:xfrm>
          <a:prstGeom prst="rect">
            <a:avLst/>
          </a:prstGeom>
          <a:noFill/>
        </p:spPr>
        <p:txBody>
          <a:bodyPr wrap="square" rtlCol="0">
            <a:spAutoFit/>
          </a:bodyPr>
          <a:lstStyle/>
          <a:p>
            <a:pPr indent="-274320" algn="just">
              <a:spcBef>
                <a:spcPts val="600"/>
              </a:spcBef>
              <a:buClr>
                <a:schemeClr val="tx2"/>
              </a:buClr>
              <a:buSzPct val="73000"/>
              <a:buFont typeface="Wingdings" pitchFamily="2" charset="2"/>
              <a:buChar char="Ø"/>
            </a:pPr>
            <a:r>
              <a:rPr lang="ru-RU" dirty="0" smtClean="0"/>
              <a:t> </a:t>
            </a:r>
            <a:r>
              <a:rPr lang="ru-RU" b="1" dirty="0" smtClean="0">
                <a:solidFill>
                  <a:srgbClr val="0000CC"/>
                </a:solidFill>
                <a:latin typeface="Book Antiqua" pitchFamily="18" charset="0"/>
              </a:rPr>
              <a:t>Повышение прозрачности формирования и расходования бюджетных средств  в муниципальном образовании «Холм-Жирковский район»   Смоленской области.</a:t>
            </a:r>
          </a:p>
          <a:p>
            <a:pPr indent="-274320" algn="just">
              <a:spcBef>
                <a:spcPts val="600"/>
              </a:spcBef>
              <a:buClr>
                <a:schemeClr val="tx2"/>
              </a:buClr>
              <a:buSzPct val="73000"/>
              <a:buFont typeface="Wingdings" pitchFamily="2" charset="2"/>
              <a:buChar char="Ø"/>
            </a:pPr>
            <a:r>
              <a:rPr lang="ru-RU" b="1" dirty="0" smtClean="0">
                <a:solidFill>
                  <a:srgbClr val="0000CC"/>
                </a:solidFill>
                <a:latin typeface="Book Antiqua" pitchFamily="18" charset="0"/>
              </a:rPr>
              <a:t> Повышение ответственности органов местного самоуправления при  принятии решений в сфере бюджетной политики.</a:t>
            </a:r>
          </a:p>
          <a:p>
            <a:pPr indent="-274320" algn="just">
              <a:spcBef>
                <a:spcPts val="600"/>
              </a:spcBef>
              <a:buClr>
                <a:schemeClr val="tx2"/>
              </a:buClr>
              <a:buSzPct val="73000"/>
              <a:buFont typeface="Wingdings" pitchFamily="2" charset="2"/>
              <a:buChar char="Ø"/>
            </a:pPr>
            <a:r>
              <a:rPr lang="ru-RU" b="1" dirty="0" smtClean="0">
                <a:solidFill>
                  <a:srgbClr val="0000CC"/>
                </a:solidFill>
                <a:latin typeface="Book Antiqua" pitchFamily="18" charset="0"/>
              </a:rPr>
              <a:t> Формирование положительного имиджа муниципального образования   «Холм-Жирковский район» Смоленской области.</a:t>
            </a:r>
            <a:endParaRPr lang="ru-RU" b="1" dirty="0">
              <a:solidFill>
                <a:srgbClr val="0000CC"/>
              </a:solidFill>
              <a:latin typeface="Book Antiqua" pitchFamily="18" charset="0"/>
            </a:endParaRPr>
          </a:p>
        </p:txBody>
      </p:sp>
      <p:sp>
        <p:nvSpPr>
          <p:cNvPr id="6" name="Номер слайда 5"/>
          <p:cNvSpPr>
            <a:spLocks noGrp="1"/>
          </p:cNvSpPr>
          <p:nvPr>
            <p:ph type="sldNum" sz="quarter" idx="12"/>
          </p:nvPr>
        </p:nvSpPr>
        <p:spPr/>
        <p:txBody>
          <a:bodyPr/>
          <a:lstStyle/>
          <a:p>
            <a:fld id="{B19B0651-EE4F-4900-A07F-96A6BFA9D0F0}" type="slidenum">
              <a:rPr lang="ru-RU" smtClean="0"/>
              <a:pPr/>
              <a:t>4</a:t>
            </a:fld>
            <a:endParaRPr lang="ru-RU" dirty="0"/>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Содержимое 6"/>
          <p:cNvGraphicFramePr>
            <a:graphicFrameLocks noGrp="1"/>
          </p:cNvGraphicFramePr>
          <p:nvPr>
            <p:ph sz="half" idx="1"/>
          </p:nvPr>
        </p:nvGraphicFramePr>
        <p:xfrm>
          <a:off x="179512" y="1196752"/>
          <a:ext cx="7632848" cy="26642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Содержимое 8"/>
          <p:cNvGraphicFramePr>
            <a:graphicFrameLocks noGrp="1"/>
          </p:cNvGraphicFramePr>
          <p:nvPr>
            <p:ph sz="half" idx="2"/>
          </p:nvPr>
        </p:nvGraphicFramePr>
        <p:xfrm>
          <a:off x="0" y="3789040"/>
          <a:ext cx="8964613" cy="30689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Заголовок 4"/>
          <p:cNvSpPr>
            <a:spLocks noGrp="1"/>
          </p:cNvSpPr>
          <p:nvPr>
            <p:ph type="title"/>
          </p:nvPr>
        </p:nvSpPr>
        <p:spPr>
          <a:xfrm>
            <a:off x="107504" y="0"/>
            <a:ext cx="8928992"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a:scene3d>
            <a:camera prst="orthographicFront">
              <a:rot lat="0" lon="0" rev="0"/>
            </a:camera>
            <a:lightRig rig="threePt" dir="t">
              <a:rot lat="0" lon="0" rev="1200000"/>
            </a:lightRig>
          </a:scene3d>
          <a:sp3d>
            <a:bevelT w="63500" h="25400" prst="angle"/>
          </a:sp3d>
        </p:spPr>
        <p:style>
          <a:lnRef idx="0">
            <a:schemeClr val="accent1"/>
          </a:lnRef>
          <a:fillRef idx="3">
            <a:schemeClr val="accent1"/>
          </a:fillRef>
          <a:effectRef idx="3">
            <a:schemeClr val="accent1"/>
          </a:effectRef>
          <a:fontRef idx="minor">
            <a:schemeClr val="lt1"/>
          </a:fontRef>
        </p:style>
        <p:txBody>
          <a:bodyPr rtlCol="0" anchor="ctr">
            <a:normAutofit/>
          </a:bodyPr>
          <a:lstStyle/>
          <a:p>
            <a:pPr algn="ctr"/>
            <a:r>
              <a:rPr lang="ru-RU" sz="2400" dirty="0" smtClean="0">
                <a:ln w="500">
                  <a:noFill/>
                </a:ln>
                <a:effectLst>
                  <a:outerShdw blurRad="38100" dist="38100" dir="2700000" algn="tl">
                    <a:srgbClr val="000000">
                      <a:alpha val="43137"/>
                    </a:srgbClr>
                  </a:outerShdw>
                </a:effectLst>
                <a:latin typeface="Book Antiqua" pitchFamily="18" charset="0"/>
              </a:rPr>
              <a:t>ПУБЛИЧНЫЕ  ОБЯЗАТЕЛЬСТВА  В 2020 ГОДУ</a:t>
            </a:r>
            <a:endParaRPr lang="ru-RU" sz="2400" dirty="0">
              <a:ln w="500">
                <a:noFill/>
              </a:ln>
              <a:effectLst>
                <a:outerShdw blurRad="38100" dist="38100" dir="2700000" algn="tl">
                  <a:srgbClr val="000000">
                    <a:alpha val="43137"/>
                  </a:srgbClr>
                </a:outerShdw>
              </a:effectLst>
              <a:latin typeface="Book Antiqua" pitchFamily="18" charset="0"/>
            </a:endParaRPr>
          </a:p>
        </p:txBody>
      </p:sp>
      <p:pic>
        <p:nvPicPr>
          <p:cNvPr id="6" name="i-main-pic" descr="Картинка 5 из 10"/>
          <p:cNvPicPr/>
          <p:nvPr/>
        </p:nvPicPr>
        <p:blipFill>
          <a:blip r:embed="rId8"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8" name="Скругленный прямоугольник 7"/>
          <p:cNvSpPr/>
          <p:nvPr/>
        </p:nvSpPr>
        <p:spPr>
          <a:xfrm>
            <a:off x="7668344" y="1124744"/>
            <a:ext cx="1187553" cy="359977"/>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pic>
        <p:nvPicPr>
          <p:cNvPr id="10" name="Рисунок 9" descr="соц сфера 3.jpg"/>
          <p:cNvPicPr>
            <a:picLocks noChangeAspect="1"/>
          </p:cNvPicPr>
          <p:nvPr/>
        </p:nvPicPr>
        <p:blipFill>
          <a:blip r:embed="rId9" cstate="print"/>
          <a:stretch>
            <a:fillRect/>
          </a:stretch>
        </p:blipFill>
        <p:spPr>
          <a:xfrm>
            <a:off x="7395235" y="1628800"/>
            <a:ext cx="1748765" cy="1368152"/>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Прямоугольник с двумя скругленными противолежащими углами 7"/>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200" b="1" dirty="0" smtClean="0">
                <a:solidFill>
                  <a:schemeClr val="tx1"/>
                </a:solidFill>
                <a:effectLst>
                  <a:outerShdw blurRad="38100" dist="38100" dir="2700000" algn="tl">
                    <a:srgbClr val="000000">
                      <a:alpha val="43137"/>
                    </a:srgbClr>
                  </a:outerShdw>
                </a:effectLst>
                <a:latin typeface="Book Antiqua" pitchFamily="18" charset="0"/>
              </a:rPr>
              <a:t>ПОКАЗАТЕЛИ  ДОХОДОВ   И  РАСХОДОВ  БЮДЖЕТА</a:t>
            </a:r>
          </a:p>
          <a:p>
            <a:pPr algn="ctr">
              <a:spcBef>
                <a:spcPct val="0"/>
              </a:spcBef>
            </a:pPr>
            <a:r>
              <a:rPr lang="ru-RU" sz="2200" b="1" dirty="0" smtClean="0">
                <a:solidFill>
                  <a:schemeClr val="tx1"/>
                </a:solidFill>
                <a:effectLst>
                  <a:outerShdw blurRad="38100" dist="38100" dir="2700000" algn="tl">
                    <a:srgbClr val="000000">
                      <a:alpha val="43137"/>
                    </a:srgbClr>
                  </a:outerShdw>
                </a:effectLst>
                <a:latin typeface="Book Antiqua" pitchFamily="18" charset="0"/>
              </a:rPr>
              <a:t>В  2018-2020 ГГ.</a:t>
            </a:r>
            <a:endParaRPr lang="ru-RU" sz="2200" b="1" dirty="0">
              <a:solidFill>
                <a:schemeClr val="tx1"/>
              </a:solidFill>
              <a:effectLst>
                <a:outerShdw blurRad="38100" dist="38100" dir="2700000" algn="tl">
                  <a:srgbClr val="000000">
                    <a:alpha val="43137"/>
                  </a:srgbClr>
                </a:outerShdw>
              </a:effectLst>
              <a:latin typeface="Book Antiqua" pitchFamily="18" charset="0"/>
            </a:endParaRPr>
          </a:p>
        </p:txBody>
      </p:sp>
      <p:graphicFrame>
        <p:nvGraphicFramePr>
          <p:cNvPr id="5" name="Содержимое 4"/>
          <p:cNvGraphicFramePr>
            <a:graphicFrameLocks noGrp="1"/>
          </p:cNvGraphicFramePr>
          <p:nvPr>
            <p:ph idx="1"/>
          </p:nvPr>
        </p:nvGraphicFramePr>
        <p:xfrm>
          <a:off x="0" y="908720"/>
          <a:ext cx="8856984"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Скругленный прямоугольник 5"/>
          <p:cNvSpPr/>
          <p:nvPr/>
        </p:nvSpPr>
        <p:spPr>
          <a:xfrm>
            <a:off x="7956424" y="47667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 рублей</a:t>
            </a:r>
            <a:endParaRPr lang="ru-RU" sz="1400" b="1" dirty="0">
              <a:solidFill>
                <a:srgbClr val="DBF5F9">
                  <a:lumMod val="10000"/>
                </a:srgbClr>
              </a:solidFill>
              <a:latin typeface="Book Antiqua" pitchFamily="18" charset="0"/>
            </a:endParaRPr>
          </a:p>
        </p:txBody>
      </p:sp>
      <p:sp>
        <p:nvSpPr>
          <p:cNvPr id="7" name="Номер слайда 6"/>
          <p:cNvSpPr>
            <a:spLocks noGrp="1"/>
          </p:cNvSpPr>
          <p:nvPr>
            <p:ph type="sldNum" sz="quarter" idx="12"/>
          </p:nvPr>
        </p:nvSpPr>
        <p:spPr/>
        <p:txBody>
          <a:bodyPr/>
          <a:lstStyle/>
          <a:p>
            <a:fld id="{B19B0651-EE4F-4900-A07F-96A6BFA9D0F0}" type="slidenum">
              <a:rPr lang="ru-RU" smtClean="0"/>
              <a:pPr/>
              <a:t>41</a:t>
            </a:fld>
            <a:endParaRPr lang="ru-RU"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lstStyle/>
          <a:p>
            <a: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r>
            <a:b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br>
            <a:endParaRPr lang="ru-RU" sz="1800" dirty="0"/>
          </a:p>
        </p:txBody>
      </p:sp>
      <p:sp>
        <p:nvSpPr>
          <p:cNvPr id="4" name="Номер слайда 3"/>
          <p:cNvSpPr>
            <a:spLocks noGrp="1"/>
          </p:cNvSpPr>
          <p:nvPr>
            <p:ph type="sldNum" sz="quarter" idx="12"/>
          </p:nvPr>
        </p:nvSpPr>
        <p:spPr/>
        <p:txBody>
          <a:bodyPr/>
          <a:lstStyle/>
          <a:p>
            <a:fld id="{7B9AF32B-B72C-4425-B4BA-32C4F705CDC7}" type="slidenum">
              <a:rPr lang="ru-RU" smtClean="0"/>
              <a:pPr/>
              <a:t>42</a:t>
            </a:fld>
            <a:endParaRPr lang="ru-RU" dirty="0"/>
          </a:p>
        </p:txBody>
      </p:sp>
      <p:sp>
        <p:nvSpPr>
          <p:cNvPr id="43" name="Прямоугольник с двумя скругленными противолежащими углами 42"/>
          <p:cNvSpPr/>
          <p:nvPr/>
        </p:nvSpPr>
        <p:spPr>
          <a:xfrm>
            <a:off x="107504" y="0"/>
            <a:ext cx="8928992"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ЗАЧЕМ НУЖЕН ПРОГРАММНЫЙ  БЮДЖЕТ</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81" name="Прямоугольник 80"/>
          <p:cNvSpPr/>
          <p:nvPr/>
        </p:nvSpPr>
        <p:spPr>
          <a:xfrm>
            <a:off x="395536" y="908721"/>
            <a:ext cx="8496944" cy="1815882"/>
          </a:xfrm>
          <a:prstGeom prst="rect">
            <a:avLst/>
          </a:prstGeom>
        </p:spPr>
        <p:txBody>
          <a:bodyPr wrap="square">
            <a:spAutoFit/>
          </a:bodyPr>
          <a:lstStyle/>
          <a:p>
            <a:pPr algn="just"/>
            <a:r>
              <a:rPr lang="ru-RU" sz="1600" b="1" dirty="0" smtClean="0">
                <a:solidFill>
                  <a:srgbClr val="000099"/>
                </a:solidFill>
                <a:latin typeface="Book Antiqua" pitchFamily="18" charset="0"/>
              </a:rPr>
              <a:t>	Бюджет формируется в новом «программном» формате на основе муниципальных программ. Это связано со вступившими в силу изменениями в Бюджетный кодекс РФ в 2014 году. </a:t>
            </a:r>
          </a:p>
          <a:p>
            <a:pPr algn="just"/>
            <a:r>
              <a:rPr lang="ru-RU" sz="1600" b="1" dirty="0" smtClean="0">
                <a:solidFill>
                  <a:srgbClr val="000099"/>
                </a:solidFill>
                <a:latin typeface="Book Antiqua" pitchFamily="18" charset="0"/>
              </a:rPr>
              <a:t>	Каждая муниципальная программа увязывает бюджетные ассигнования с результатами их использования для достижения заявленных целей. Таким образом, программный бюджет призван повысить качество формирования и исполнения главного финансового документа. </a:t>
            </a:r>
            <a:endParaRPr lang="ru-RU" sz="1600" dirty="0">
              <a:solidFill>
                <a:srgbClr val="000099"/>
              </a:solidFill>
              <a:latin typeface="Book Antiqua" pitchFamily="18" charset="0"/>
            </a:endParaRPr>
          </a:p>
        </p:txBody>
      </p:sp>
      <p:sp>
        <p:nvSpPr>
          <p:cNvPr id="84" name="Прямоугольник 83"/>
          <p:cNvSpPr/>
          <p:nvPr/>
        </p:nvSpPr>
        <p:spPr>
          <a:xfrm>
            <a:off x="3491880" y="2924944"/>
            <a:ext cx="5472608" cy="1202432"/>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Повышение эффективности деятельности всех участников программы за счет полномасштабного охвата всех сфер деятельности органов местного самоуправления и, как следствие, бюджетных ассигнований, находящихся в их распоряжении. </a:t>
            </a:r>
            <a:endParaRPr lang="ru-RU" sz="1400" dirty="0">
              <a:solidFill>
                <a:srgbClr val="000099"/>
              </a:solidFill>
              <a:latin typeface="Book Antiqua" pitchFamily="18" charset="0"/>
            </a:endParaRPr>
          </a:p>
        </p:txBody>
      </p:sp>
      <p:sp>
        <p:nvSpPr>
          <p:cNvPr id="86" name="Прямоугольник 85"/>
          <p:cNvSpPr/>
          <p:nvPr/>
        </p:nvSpPr>
        <p:spPr>
          <a:xfrm>
            <a:off x="3491880" y="4221088"/>
            <a:ext cx="5472608" cy="1058416"/>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Обеспечение прозрачности расходования бюджетных средств, что позволяет увязать результаты, достигнутые в ходе реализации программ с бюджетными ресурсами, направленными на их достижение. </a:t>
            </a:r>
            <a:endParaRPr lang="ru-RU" sz="1400" dirty="0">
              <a:solidFill>
                <a:srgbClr val="000099"/>
              </a:solidFill>
              <a:latin typeface="Book Antiqua" pitchFamily="18" charset="0"/>
            </a:endParaRPr>
          </a:p>
        </p:txBody>
      </p:sp>
      <p:sp>
        <p:nvSpPr>
          <p:cNvPr id="87" name="Прямоугольник 86"/>
          <p:cNvSpPr/>
          <p:nvPr/>
        </p:nvSpPr>
        <p:spPr>
          <a:xfrm>
            <a:off x="3491880" y="5445224"/>
            <a:ext cx="5472608" cy="1058416"/>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Четкая определенная ответственность за достижение результатов. Вытекает из необходимости назначения исполнителя и соисполнителей, ответственных за реализацию муниципальной программы. </a:t>
            </a:r>
            <a:endParaRPr lang="ru-RU" sz="1400" dirty="0">
              <a:solidFill>
                <a:srgbClr val="000099"/>
              </a:solidFill>
              <a:latin typeface="Book Antiqua" pitchFamily="18" charset="0"/>
            </a:endParaRPr>
          </a:p>
        </p:txBody>
      </p:sp>
      <p:sp>
        <p:nvSpPr>
          <p:cNvPr id="88" name="Овал 87"/>
          <p:cNvSpPr/>
          <p:nvPr/>
        </p:nvSpPr>
        <p:spPr>
          <a:xfrm>
            <a:off x="179512" y="4365104"/>
            <a:ext cx="2304256" cy="1512168"/>
          </a:xfrm>
          <a:prstGeom prst="ellipse">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rgbClr val="000099"/>
                </a:solidFill>
                <a:latin typeface="Book Antiqua" pitchFamily="18" charset="0"/>
              </a:rPr>
              <a:t>Программный бюджет , это</a:t>
            </a:r>
            <a:endParaRPr lang="ru-RU" sz="1600" dirty="0">
              <a:solidFill>
                <a:srgbClr val="000099"/>
              </a:solidFill>
              <a:latin typeface="Book Antiqua" pitchFamily="18" charset="0"/>
            </a:endParaRPr>
          </a:p>
        </p:txBody>
      </p:sp>
      <p:sp>
        <p:nvSpPr>
          <p:cNvPr id="89" name="Левая фигурная скобка 88"/>
          <p:cNvSpPr/>
          <p:nvPr/>
        </p:nvSpPr>
        <p:spPr>
          <a:xfrm>
            <a:off x="2843808" y="3717032"/>
            <a:ext cx="371472" cy="2664296"/>
          </a:xfrm>
          <a:prstGeom prst="leftBrace">
            <a:avLst/>
          </a:prstGeom>
          <a:ln w="57150">
            <a:solidFill>
              <a:srgbClr val="0066FF"/>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p>
        </p:txBody>
      </p:sp>
      <p:pic>
        <p:nvPicPr>
          <p:cNvPr id="12" name="Рисунок 11" descr="программы все.jpg"/>
          <p:cNvPicPr>
            <a:picLocks noChangeAspect="1"/>
          </p:cNvPicPr>
          <p:nvPr/>
        </p:nvPicPr>
        <p:blipFill>
          <a:blip r:embed="rId3" cstate="print"/>
          <a:stretch>
            <a:fillRect/>
          </a:stretch>
        </p:blipFill>
        <p:spPr>
          <a:xfrm>
            <a:off x="323528" y="2636912"/>
            <a:ext cx="2057284" cy="187646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1" name="Прямая соединительная линия 40"/>
          <p:cNvCxnSpPr/>
          <p:nvPr/>
        </p:nvCxnSpPr>
        <p:spPr>
          <a:xfrm>
            <a:off x="7452320" y="4797152"/>
            <a:ext cx="0" cy="720080"/>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457200" y="0"/>
            <a:ext cx="8229600" cy="836712"/>
          </a:xfrm>
        </p:spPr>
        <p:txBody>
          <a:bodyPr/>
          <a:lstStyle/>
          <a:p>
            <a: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
            </a:r>
            <a:br>
              <a:rPr lang="ru-RU" sz="1800" b="1" dirty="0" smtClean="0">
                <a:ln w="10541" cmpd="sng">
                  <a:solidFill>
                    <a:srgbClr val="0033CC"/>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br>
            <a:endParaRPr lang="ru-RU" sz="1800" dirty="0"/>
          </a:p>
        </p:txBody>
      </p:sp>
      <p:sp>
        <p:nvSpPr>
          <p:cNvPr id="4" name="Номер слайда 3"/>
          <p:cNvSpPr>
            <a:spLocks noGrp="1"/>
          </p:cNvSpPr>
          <p:nvPr>
            <p:ph type="sldNum" sz="quarter" idx="12"/>
          </p:nvPr>
        </p:nvSpPr>
        <p:spPr/>
        <p:txBody>
          <a:bodyPr/>
          <a:lstStyle/>
          <a:p>
            <a:fld id="{7B9AF32B-B72C-4425-B4BA-32C4F705CDC7}" type="slidenum">
              <a:rPr lang="ru-RU" smtClean="0"/>
              <a:pPr/>
              <a:t>43</a:t>
            </a:fld>
            <a:endParaRPr lang="ru-RU" dirty="0"/>
          </a:p>
        </p:txBody>
      </p:sp>
      <p:sp>
        <p:nvSpPr>
          <p:cNvPr id="43" name="Прямоугольник с двумя скругленными противолежащими углами 42"/>
          <p:cNvSpPr/>
          <p:nvPr/>
        </p:nvSpPr>
        <p:spPr>
          <a:xfrm>
            <a:off x="107504" y="0"/>
            <a:ext cx="8928992" cy="692696"/>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МУНИЦИПАЛЬНЫЕ   ПРОГРАММЫ</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81" name="Прямоугольник 80"/>
          <p:cNvSpPr/>
          <p:nvPr/>
        </p:nvSpPr>
        <p:spPr>
          <a:xfrm>
            <a:off x="395536" y="908721"/>
            <a:ext cx="8496944" cy="338554"/>
          </a:xfrm>
          <a:prstGeom prst="rect">
            <a:avLst/>
          </a:prstGeom>
        </p:spPr>
        <p:txBody>
          <a:bodyPr wrap="square">
            <a:spAutoFit/>
          </a:bodyPr>
          <a:lstStyle/>
          <a:p>
            <a:pPr algn="just"/>
            <a:r>
              <a:rPr lang="ru-RU" sz="1600" b="1" dirty="0" smtClean="0">
                <a:solidFill>
                  <a:srgbClr val="000099"/>
                </a:solidFill>
                <a:latin typeface="Book Antiqua" pitchFamily="18" charset="0"/>
              </a:rPr>
              <a:t>	</a:t>
            </a:r>
            <a:endParaRPr lang="ru-RU" sz="1600" dirty="0">
              <a:solidFill>
                <a:srgbClr val="000099"/>
              </a:solidFill>
              <a:latin typeface="Book Antiqua" pitchFamily="18" charset="0"/>
            </a:endParaRPr>
          </a:p>
        </p:txBody>
      </p:sp>
      <p:sp>
        <p:nvSpPr>
          <p:cNvPr id="84" name="Прямоугольник 83"/>
          <p:cNvSpPr/>
          <p:nvPr/>
        </p:nvSpPr>
        <p:spPr>
          <a:xfrm>
            <a:off x="2843808" y="908720"/>
            <a:ext cx="6120680" cy="1296144"/>
          </a:xfrm>
          <a:prstGeom prst="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0800000" scaled="1"/>
            <a:tileRect/>
          </a:gra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b="1" u="sng" dirty="0" smtClean="0">
                <a:solidFill>
                  <a:srgbClr val="000099"/>
                </a:solidFill>
                <a:latin typeface="Book Antiqua" pitchFamily="18" charset="0"/>
              </a:rPr>
              <a:t>Муниципальная программа </a:t>
            </a:r>
            <a:r>
              <a:rPr lang="ru-RU" sz="1600" b="1" dirty="0" smtClean="0">
                <a:solidFill>
                  <a:srgbClr val="000099"/>
                </a:solidFill>
                <a:latin typeface="Book Antiqua" pitchFamily="18" charset="0"/>
              </a:rPr>
              <a:t>- это совокупность мер, направленных на достижение единой цели, задач и ожидаемого результата, определение и реализацию которых осуществляет распорядитель бюджетных средств соответственно возложенных на него функций. </a:t>
            </a:r>
            <a:endParaRPr lang="ru-RU" sz="1600" dirty="0">
              <a:solidFill>
                <a:srgbClr val="000099"/>
              </a:solidFill>
              <a:latin typeface="Book Antiqua" pitchFamily="18" charset="0"/>
            </a:endParaRPr>
          </a:p>
        </p:txBody>
      </p:sp>
      <p:pic>
        <p:nvPicPr>
          <p:cNvPr id="3074" name="Picture 2"/>
          <p:cNvPicPr>
            <a:picLocks noChangeAspect="1" noChangeArrowheads="1"/>
          </p:cNvPicPr>
          <p:nvPr/>
        </p:nvPicPr>
        <p:blipFill>
          <a:blip r:embed="rId3" cstate="print"/>
          <a:srcRect/>
          <a:stretch>
            <a:fillRect/>
          </a:stretch>
        </p:blipFill>
        <p:spPr bwMode="auto">
          <a:xfrm>
            <a:off x="1" y="764704"/>
            <a:ext cx="2483768" cy="2016224"/>
          </a:xfrm>
          <a:prstGeom prst="rect">
            <a:avLst/>
          </a:prstGeom>
          <a:ln>
            <a:noFill/>
          </a:ln>
          <a:effectLst>
            <a:softEdge rad="112500"/>
          </a:effectLst>
        </p:spPr>
      </p:pic>
      <p:pic>
        <p:nvPicPr>
          <p:cNvPr id="16" name="Рисунок 15" descr="бюджет.jpg"/>
          <p:cNvPicPr>
            <a:picLocks noChangeAspect="1"/>
          </p:cNvPicPr>
          <p:nvPr/>
        </p:nvPicPr>
        <p:blipFill>
          <a:blip r:embed="rId4" cstate="print"/>
          <a:stretch>
            <a:fillRect/>
          </a:stretch>
        </p:blipFill>
        <p:spPr>
          <a:xfrm>
            <a:off x="5364088" y="2132856"/>
            <a:ext cx="1152128" cy="1152128"/>
          </a:xfrm>
          <a:prstGeom prst="rect">
            <a:avLst/>
          </a:prstGeom>
          <a:ln>
            <a:noFill/>
          </a:ln>
          <a:effectLst>
            <a:softEdge rad="112500"/>
          </a:effectLst>
        </p:spPr>
      </p:pic>
      <p:sp>
        <p:nvSpPr>
          <p:cNvPr id="17" name="TextBox 16"/>
          <p:cNvSpPr txBox="1"/>
          <p:nvPr/>
        </p:nvSpPr>
        <p:spPr>
          <a:xfrm>
            <a:off x="5436096" y="3212976"/>
            <a:ext cx="1224136" cy="338554"/>
          </a:xfrm>
          <a:prstGeom prst="rect">
            <a:avLst/>
          </a:prstGeom>
          <a:noFill/>
        </p:spPr>
        <p:txBody>
          <a:bodyPr wrap="square" rtlCol="0">
            <a:spAutoFit/>
          </a:bodyPr>
          <a:lstStyle/>
          <a:p>
            <a:r>
              <a:rPr lang="ru-RU" sz="1600" u="sng" dirty="0" smtClean="0">
                <a:solidFill>
                  <a:srgbClr val="000099"/>
                </a:solidFill>
                <a:latin typeface="Book Antiqua" pitchFamily="18" charset="0"/>
              </a:rPr>
              <a:t>БЮДЖЕТ</a:t>
            </a:r>
            <a:endParaRPr lang="ru-RU" sz="1600" u="sng" dirty="0">
              <a:solidFill>
                <a:srgbClr val="000099"/>
              </a:solidFill>
              <a:latin typeface="Book Antiqua" pitchFamily="18" charset="0"/>
            </a:endParaRPr>
          </a:p>
        </p:txBody>
      </p:sp>
      <p:pic>
        <p:nvPicPr>
          <p:cNvPr id="18" name="Рисунок 17" descr="программные расходы.jpg"/>
          <p:cNvPicPr>
            <a:picLocks noChangeAspect="1"/>
          </p:cNvPicPr>
          <p:nvPr/>
        </p:nvPicPr>
        <p:blipFill>
          <a:blip r:embed="rId5" cstate="print"/>
          <a:stretch>
            <a:fillRect/>
          </a:stretch>
        </p:blipFill>
        <p:spPr>
          <a:xfrm>
            <a:off x="2987824" y="3140968"/>
            <a:ext cx="1512168" cy="1265102"/>
          </a:xfrm>
          <a:prstGeom prst="rect">
            <a:avLst/>
          </a:prstGeom>
          <a:ln>
            <a:noFill/>
          </a:ln>
          <a:effectLst>
            <a:softEdge rad="112500"/>
          </a:effectLst>
        </p:spPr>
      </p:pic>
      <p:pic>
        <p:nvPicPr>
          <p:cNvPr id="19" name="Рисунок 18" descr="непрограммные расходы.jpg"/>
          <p:cNvPicPr>
            <a:picLocks noChangeAspect="1"/>
          </p:cNvPicPr>
          <p:nvPr/>
        </p:nvPicPr>
        <p:blipFill>
          <a:blip r:embed="rId6" cstate="print"/>
          <a:stretch>
            <a:fillRect/>
          </a:stretch>
        </p:blipFill>
        <p:spPr>
          <a:xfrm>
            <a:off x="7668344" y="3284984"/>
            <a:ext cx="1369288" cy="1296144"/>
          </a:xfrm>
          <a:prstGeom prst="rect">
            <a:avLst/>
          </a:prstGeom>
          <a:ln>
            <a:noFill/>
          </a:ln>
          <a:effectLst>
            <a:softEdge rad="112500"/>
          </a:effectLst>
        </p:spPr>
      </p:pic>
      <p:sp>
        <p:nvSpPr>
          <p:cNvPr id="20" name="TextBox 19"/>
          <p:cNvSpPr txBox="1"/>
          <p:nvPr/>
        </p:nvSpPr>
        <p:spPr>
          <a:xfrm>
            <a:off x="4283968" y="3861048"/>
            <a:ext cx="1440160" cy="523220"/>
          </a:xfrm>
          <a:prstGeom prst="rect">
            <a:avLst/>
          </a:prstGeom>
          <a:noFill/>
        </p:spPr>
        <p:txBody>
          <a:bodyPr wrap="square" rtlCol="0">
            <a:spAutoFit/>
          </a:bodyPr>
          <a:lstStyle/>
          <a:p>
            <a:pPr algn="ctr"/>
            <a:r>
              <a:rPr lang="ru-RU" sz="1400" u="sng" dirty="0" smtClean="0">
                <a:solidFill>
                  <a:srgbClr val="000099"/>
                </a:solidFill>
                <a:latin typeface="Book Antiqua" pitchFamily="18" charset="0"/>
              </a:rPr>
              <a:t>Программные расходы</a:t>
            </a:r>
            <a:endParaRPr lang="ru-RU" sz="1400" u="sng" dirty="0">
              <a:solidFill>
                <a:srgbClr val="000099"/>
              </a:solidFill>
              <a:latin typeface="Book Antiqua" pitchFamily="18" charset="0"/>
            </a:endParaRPr>
          </a:p>
        </p:txBody>
      </p:sp>
      <p:sp>
        <p:nvSpPr>
          <p:cNvPr id="21" name="TextBox 20"/>
          <p:cNvSpPr txBox="1"/>
          <p:nvPr/>
        </p:nvSpPr>
        <p:spPr>
          <a:xfrm>
            <a:off x="6156176" y="3933056"/>
            <a:ext cx="1584176" cy="523220"/>
          </a:xfrm>
          <a:prstGeom prst="rect">
            <a:avLst/>
          </a:prstGeom>
          <a:noFill/>
        </p:spPr>
        <p:txBody>
          <a:bodyPr wrap="square" rtlCol="0">
            <a:spAutoFit/>
          </a:bodyPr>
          <a:lstStyle/>
          <a:p>
            <a:pPr algn="ctr"/>
            <a:r>
              <a:rPr lang="ru-RU" sz="1400" u="sng" dirty="0" err="1" smtClean="0">
                <a:solidFill>
                  <a:srgbClr val="000099"/>
                </a:solidFill>
                <a:latin typeface="Book Antiqua" pitchFamily="18" charset="0"/>
              </a:rPr>
              <a:t>Непрограммные</a:t>
            </a:r>
            <a:r>
              <a:rPr lang="ru-RU" sz="1400" u="sng" dirty="0" smtClean="0">
                <a:solidFill>
                  <a:srgbClr val="000099"/>
                </a:solidFill>
                <a:latin typeface="Book Antiqua" pitchFamily="18" charset="0"/>
              </a:rPr>
              <a:t> расходы</a:t>
            </a:r>
            <a:endParaRPr lang="ru-RU" sz="1400" u="sng" dirty="0">
              <a:solidFill>
                <a:srgbClr val="000099"/>
              </a:solidFill>
              <a:latin typeface="Book Antiqua" pitchFamily="18" charset="0"/>
            </a:endParaRPr>
          </a:p>
        </p:txBody>
      </p:sp>
      <p:sp>
        <p:nvSpPr>
          <p:cNvPr id="23" name="Левая фигурная скобка 22"/>
          <p:cNvSpPr/>
          <p:nvPr/>
        </p:nvSpPr>
        <p:spPr>
          <a:xfrm rot="5400000">
            <a:off x="5851576" y="3085528"/>
            <a:ext cx="299464" cy="1274440"/>
          </a:xfrm>
          <a:prstGeom prst="leftBrace">
            <a:avLst>
              <a:gd name="adj1" fmla="val 0"/>
              <a:gd name="adj2" fmla="val 50000"/>
            </a:avLst>
          </a:prstGeom>
          <a:ln w="38100">
            <a:solidFill>
              <a:srgbClr val="00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solidFill>
                <a:srgbClr val="000099"/>
              </a:solidFill>
            </a:endParaRPr>
          </a:p>
        </p:txBody>
      </p:sp>
      <p:sp>
        <p:nvSpPr>
          <p:cNvPr id="24" name="Левая фигурная скобка 23"/>
          <p:cNvSpPr/>
          <p:nvPr/>
        </p:nvSpPr>
        <p:spPr>
          <a:xfrm>
            <a:off x="2699792" y="5589240"/>
            <a:ext cx="72008" cy="45719"/>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27" name="Левая фигурная скобка 26"/>
          <p:cNvSpPr/>
          <p:nvPr/>
        </p:nvSpPr>
        <p:spPr>
          <a:xfrm rot="5400000">
            <a:off x="4644008" y="2348880"/>
            <a:ext cx="792088" cy="4824536"/>
          </a:xfrm>
          <a:prstGeom prst="leftBrace">
            <a:avLst>
              <a:gd name="adj1" fmla="val 0"/>
              <a:gd name="adj2" fmla="val 50165"/>
            </a:avLst>
          </a:prstGeom>
          <a:ln w="38100">
            <a:solidFill>
              <a:srgbClr val="0033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dirty="0">
              <a:solidFill>
                <a:srgbClr val="000099"/>
              </a:solidFill>
            </a:endParaRPr>
          </a:p>
        </p:txBody>
      </p:sp>
      <p:cxnSp>
        <p:nvCxnSpPr>
          <p:cNvPr id="29" name="Прямая соединительная линия 28"/>
          <p:cNvCxnSpPr/>
          <p:nvPr/>
        </p:nvCxnSpPr>
        <p:spPr>
          <a:xfrm>
            <a:off x="3635896" y="4725144"/>
            <a:ext cx="0" cy="504056"/>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cxnSp>
        <p:nvCxnSpPr>
          <p:cNvPr id="33" name="Прямая соединительная линия 32"/>
          <p:cNvCxnSpPr/>
          <p:nvPr/>
        </p:nvCxnSpPr>
        <p:spPr>
          <a:xfrm>
            <a:off x="6084168" y="4725144"/>
            <a:ext cx="0" cy="792088"/>
          </a:xfrm>
          <a:prstGeom prst="line">
            <a:avLst/>
          </a:prstGeom>
          <a:ln w="38100">
            <a:solidFill>
              <a:srgbClr val="0033CC"/>
            </a:solidFill>
          </a:ln>
        </p:spPr>
        <p:style>
          <a:lnRef idx="1">
            <a:schemeClr val="accent1"/>
          </a:lnRef>
          <a:fillRef idx="0">
            <a:schemeClr val="accent1"/>
          </a:fillRef>
          <a:effectRef idx="0">
            <a:schemeClr val="accent1"/>
          </a:effectRef>
          <a:fontRef idx="minor">
            <a:schemeClr val="tx1"/>
          </a:fontRef>
        </p:style>
      </p:cxnSp>
      <p:sp>
        <p:nvSpPr>
          <p:cNvPr id="34" name="Прямоугольник с одним скругленным углом 33"/>
          <p:cNvSpPr/>
          <p:nvPr/>
        </p:nvSpPr>
        <p:spPr>
          <a:xfrm>
            <a:off x="1475656" y="5013176"/>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Социальной направленности</a:t>
            </a:r>
            <a:endParaRPr lang="ru-RU" sz="1400" dirty="0">
              <a:solidFill>
                <a:srgbClr val="000099"/>
              </a:solidFill>
              <a:latin typeface="Book Antiqua" pitchFamily="18" charset="0"/>
            </a:endParaRPr>
          </a:p>
        </p:txBody>
      </p:sp>
      <p:sp>
        <p:nvSpPr>
          <p:cNvPr id="35" name="Прямоугольник с одним скругленным углом 34"/>
          <p:cNvSpPr/>
          <p:nvPr/>
        </p:nvSpPr>
        <p:spPr>
          <a:xfrm>
            <a:off x="3203848" y="5157192"/>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Общего характера</a:t>
            </a:r>
            <a:r>
              <a:rPr lang="ru-RU" sz="1600" dirty="0" smtClean="0">
                <a:solidFill>
                  <a:srgbClr val="000099"/>
                </a:solidFill>
                <a:latin typeface="Book Antiqua" pitchFamily="18" charset="0"/>
              </a:rPr>
              <a:t> </a:t>
            </a:r>
            <a:endParaRPr lang="ru-RU" sz="1600" dirty="0">
              <a:solidFill>
                <a:srgbClr val="000099"/>
              </a:solidFill>
              <a:latin typeface="Book Antiqua" pitchFamily="18" charset="0"/>
            </a:endParaRPr>
          </a:p>
        </p:txBody>
      </p:sp>
      <p:sp>
        <p:nvSpPr>
          <p:cNvPr id="36" name="Прямоугольник с одним скругленным углом 35"/>
          <p:cNvSpPr/>
          <p:nvPr/>
        </p:nvSpPr>
        <p:spPr>
          <a:xfrm>
            <a:off x="4932040" y="5301208"/>
            <a:ext cx="1656184"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На поддержку отраслей экономики</a:t>
            </a:r>
            <a:endParaRPr lang="ru-RU" sz="1400" dirty="0">
              <a:solidFill>
                <a:srgbClr val="000099"/>
              </a:solidFill>
              <a:latin typeface="Book Antiqua" pitchFamily="18" charset="0"/>
            </a:endParaRPr>
          </a:p>
        </p:txBody>
      </p:sp>
      <p:sp>
        <p:nvSpPr>
          <p:cNvPr id="37" name="Прямоугольник с одним скругленным углом 36"/>
          <p:cNvSpPr/>
          <p:nvPr/>
        </p:nvSpPr>
        <p:spPr>
          <a:xfrm>
            <a:off x="6660232" y="5445224"/>
            <a:ext cx="1728192" cy="792088"/>
          </a:xfrm>
          <a:prstGeom prst="round1Rect">
            <a:avLst/>
          </a:prstGeom>
          <a:gradFill flip="none" rotWithShape="1">
            <a:gsLst>
              <a:gs pos="0">
                <a:srgbClr val="00CCFF">
                  <a:shade val="30000"/>
                  <a:satMod val="115000"/>
                </a:srgbClr>
              </a:gs>
              <a:gs pos="50000">
                <a:srgbClr val="00CCFF">
                  <a:shade val="67500"/>
                  <a:satMod val="115000"/>
                </a:srgbClr>
              </a:gs>
              <a:gs pos="100000">
                <a:srgbClr val="00CCFF">
                  <a:shade val="100000"/>
                  <a:satMod val="115000"/>
                </a:srgbClr>
              </a:gs>
            </a:gsLst>
            <a:lin ang="16200000" scaled="1"/>
            <a:tileRect/>
          </a:gradFill>
          <a:ln>
            <a:solidFill>
              <a:srgbClr val="0033CC"/>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400" dirty="0" smtClean="0">
                <a:solidFill>
                  <a:srgbClr val="000099"/>
                </a:solidFill>
                <a:latin typeface="Book Antiqua" pitchFamily="18" charset="0"/>
              </a:rPr>
              <a:t>На развитие образования, культуры и спорта</a:t>
            </a:r>
            <a:endParaRPr lang="ru-RU" sz="1400" dirty="0">
              <a:solidFill>
                <a:srgbClr val="000099"/>
              </a:solidFill>
              <a:latin typeface="Book Antiqua" pitchFamily="18" charset="0"/>
            </a:endParaRPr>
          </a:p>
        </p:txBody>
      </p:sp>
      <p:sp>
        <p:nvSpPr>
          <p:cNvPr id="48" name="Прямоугольник 47"/>
          <p:cNvSpPr/>
          <p:nvPr/>
        </p:nvSpPr>
        <p:spPr>
          <a:xfrm>
            <a:off x="179512" y="2780928"/>
            <a:ext cx="2376264" cy="2160240"/>
          </a:xfrm>
          <a:prstGeom prst="rect">
            <a:avLst/>
          </a:prstGeom>
          <a:solidFill>
            <a:srgbClr val="66CCFF"/>
          </a:solidFill>
          <a:ln>
            <a:solidFill>
              <a:srgbClr val="0066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300" dirty="0" smtClean="0">
                <a:solidFill>
                  <a:srgbClr val="000099"/>
                </a:solidFill>
                <a:latin typeface="Book Antiqua" pitchFamily="18" charset="0"/>
              </a:rPr>
              <a:t>Бюджет муниципального образования «Холм-Жирковский район» является </a:t>
            </a:r>
            <a:r>
              <a:rPr lang="ru-RU" sz="1300" b="1" dirty="0" smtClean="0">
                <a:solidFill>
                  <a:srgbClr val="000099"/>
                </a:solidFill>
                <a:latin typeface="Book Antiqua" pitchFamily="18" charset="0"/>
              </a:rPr>
              <a:t>программным бюджетом.</a:t>
            </a:r>
            <a:r>
              <a:rPr lang="ru-RU" sz="1300" dirty="0" smtClean="0">
                <a:solidFill>
                  <a:srgbClr val="000099"/>
                </a:solidFill>
                <a:latin typeface="Book Antiqua" pitchFamily="18" charset="0"/>
              </a:rPr>
              <a:t> Формирование и исполнение расходной части бюджета происходит через реализацию муниципальных программ.</a:t>
            </a:r>
            <a:endParaRPr lang="ru-RU" sz="1300" dirty="0">
              <a:solidFill>
                <a:srgbClr val="000099"/>
              </a:solidFill>
              <a:latin typeface="Book Antiqua" pitchFamily="18" charset="0"/>
            </a:endParaRPr>
          </a:p>
        </p:txBody>
      </p:sp>
      <p:pic>
        <p:nvPicPr>
          <p:cNvPr id="49" name="Рисунок 48" descr="соц политика.png"/>
          <p:cNvPicPr>
            <a:picLocks noChangeAspect="1"/>
          </p:cNvPicPr>
          <p:nvPr/>
        </p:nvPicPr>
        <p:blipFill>
          <a:blip r:embed="rId7" cstate="print"/>
          <a:stretch>
            <a:fillRect/>
          </a:stretch>
        </p:blipFill>
        <p:spPr>
          <a:xfrm>
            <a:off x="1691680" y="5788166"/>
            <a:ext cx="1152128" cy="1069834"/>
          </a:xfrm>
          <a:prstGeom prst="rect">
            <a:avLst/>
          </a:prstGeom>
          <a:ln>
            <a:noFill/>
          </a:ln>
          <a:effectLst>
            <a:softEdge rad="112500"/>
          </a:effectLst>
        </p:spPr>
      </p:pic>
      <p:pic>
        <p:nvPicPr>
          <p:cNvPr id="50" name="Рисунок 49" descr="экономика.jpg"/>
          <p:cNvPicPr>
            <a:picLocks noChangeAspect="1"/>
          </p:cNvPicPr>
          <p:nvPr/>
        </p:nvPicPr>
        <p:blipFill>
          <a:blip r:embed="rId8" cstate="print"/>
          <a:stretch>
            <a:fillRect/>
          </a:stretch>
        </p:blipFill>
        <p:spPr>
          <a:xfrm>
            <a:off x="5148064" y="5990394"/>
            <a:ext cx="1296144" cy="867606"/>
          </a:xfrm>
          <a:prstGeom prst="rect">
            <a:avLst/>
          </a:prstGeom>
          <a:ln>
            <a:noFill/>
          </a:ln>
          <a:effectLst>
            <a:softEdge rad="112500"/>
          </a:effectLst>
        </p:spPr>
      </p:pic>
      <p:pic>
        <p:nvPicPr>
          <p:cNvPr id="51" name="Рисунок 50" descr="образование.jpg"/>
          <p:cNvPicPr>
            <a:picLocks noChangeAspect="1"/>
          </p:cNvPicPr>
          <p:nvPr/>
        </p:nvPicPr>
        <p:blipFill>
          <a:blip r:embed="rId9" cstate="print"/>
          <a:stretch>
            <a:fillRect/>
          </a:stretch>
        </p:blipFill>
        <p:spPr>
          <a:xfrm>
            <a:off x="7956376" y="5777880"/>
            <a:ext cx="854391" cy="1080120"/>
          </a:xfrm>
          <a:prstGeom prst="rect">
            <a:avLst/>
          </a:prstGeom>
          <a:ln>
            <a:noFill/>
          </a:ln>
          <a:effectLst>
            <a:softEdge rad="112500"/>
          </a:effectLst>
        </p:spPr>
      </p:pic>
      <p:pic>
        <p:nvPicPr>
          <p:cNvPr id="52" name="Рисунок 51" descr="менеджмент.jpg"/>
          <p:cNvPicPr>
            <a:picLocks noChangeAspect="1"/>
          </p:cNvPicPr>
          <p:nvPr/>
        </p:nvPicPr>
        <p:blipFill>
          <a:blip r:embed="rId10" cstate="print"/>
          <a:stretch>
            <a:fillRect/>
          </a:stretch>
        </p:blipFill>
        <p:spPr>
          <a:xfrm>
            <a:off x="3491880" y="5993904"/>
            <a:ext cx="1152128" cy="86409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7504" y="0"/>
            <a:ext cx="8928992" cy="1124744"/>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rtlCol="0" anchor="ctr">
            <a:normAutofit fontScale="90000"/>
          </a:bodyPr>
          <a:lstStyle/>
          <a:p>
            <a:pPr algn="ct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СТРУКТУРА  РАСХОДОВ  БЮДЖЕТА </a:t>
            </a:r>
            <a:b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br>
            <a:r>
              <a:rPr lang="ru-RU" sz="2400" cap="none" dirty="0" smtClean="0">
                <a:ln>
                  <a:noFill/>
                </a:ln>
                <a:solidFill>
                  <a:schemeClr val="tx1"/>
                </a:solidFill>
                <a:effectLst>
                  <a:outerShdw blurRad="38100" dist="38100" dir="2700000" algn="tl">
                    <a:srgbClr val="000000">
                      <a:alpha val="43137"/>
                    </a:srgbClr>
                  </a:outerShdw>
                </a:effectLst>
                <a:latin typeface="Book Antiqua" pitchFamily="18" charset="0"/>
              </a:rPr>
              <a:t> ПО   ПРОГРАММНЫМ   И   НЕПРОГРАММНЫМ НАПРАВЛЕНИЯМ  ДЕЯТЕЛЬНОСТИ В  2018-2020  гг.</a:t>
            </a:r>
            <a:endParaRPr lang="ru-RU" sz="2400" cap="none" dirty="0">
              <a:ln>
                <a:noFill/>
              </a:ln>
              <a:solidFill>
                <a:schemeClr val="tx1"/>
              </a:solidFill>
              <a:effectLst>
                <a:outerShdw blurRad="38100" dist="38100" dir="2700000" algn="tl">
                  <a:srgbClr val="000000">
                    <a:alpha val="43137"/>
                  </a:srgbClr>
                </a:outerShdw>
              </a:effectLst>
              <a:latin typeface="Book Antiqua" pitchFamily="18" charset="0"/>
            </a:endParaRPr>
          </a:p>
        </p:txBody>
      </p:sp>
      <p:pic>
        <p:nvPicPr>
          <p:cNvPr id="5"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a:scene3d>
            <a:camera prst="orthographicFront"/>
            <a:lightRig rig="threePt" dir="t"/>
          </a:scene3d>
          <a:sp3d>
            <a:bevelT/>
          </a:sp3d>
        </p:spPr>
      </p:pic>
      <p:sp>
        <p:nvSpPr>
          <p:cNvPr id="10" name="Скругленный прямоугольник 9"/>
          <p:cNvSpPr/>
          <p:nvPr/>
        </p:nvSpPr>
        <p:spPr>
          <a:xfrm>
            <a:off x="7956424" y="1124744"/>
            <a:ext cx="1187576" cy="359991"/>
          </a:xfrm>
          <a:prstGeom prst="roundRect">
            <a:avLst/>
          </a:prstGeom>
          <a:solidFill>
            <a:srgbClr val="0099FF"/>
          </a:solidFill>
          <a:ln w="9525" cap="flat" cmpd="sng" algn="ctr">
            <a:solidFill>
              <a:srgbClr val="3399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graphicFrame>
        <p:nvGraphicFramePr>
          <p:cNvPr id="17" name="Содержимое 16"/>
          <p:cNvGraphicFramePr>
            <a:graphicFrameLocks noGrp="1"/>
          </p:cNvGraphicFramePr>
          <p:nvPr>
            <p:ph idx="1"/>
          </p:nvPr>
        </p:nvGraphicFramePr>
        <p:xfrm>
          <a:off x="1763688" y="1484784"/>
          <a:ext cx="2592288" cy="223224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Содержимое 16"/>
          <p:cNvGraphicFramePr>
            <a:graphicFrameLocks/>
          </p:cNvGraphicFramePr>
          <p:nvPr/>
        </p:nvGraphicFramePr>
        <p:xfrm>
          <a:off x="4139952" y="1412776"/>
          <a:ext cx="2664296" cy="244827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9" name="Содержимое 16"/>
          <p:cNvGraphicFramePr>
            <a:graphicFrameLocks/>
          </p:cNvGraphicFramePr>
          <p:nvPr/>
        </p:nvGraphicFramePr>
        <p:xfrm>
          <a:off x="6551712" y="1412776"/>
          <a:ext cx="2592288" cy="2376264"/>
        </p:xfrm>
        <a:graphic>
          <a:graphicData uri="http://schemas.openxmlformats.org/drawingml/2006/chart">
            <c:chart xmlns:c="http://schemas.openxmlformats.org/drawingml/2006/chart" xmlns:r="http://schemas.openxmlformats.org/officeDocument/2006/relationships" r:id="rId6"/>
          </a:graphicData>
        </a:graphic>
      </p:graphicFrame>
      <p:sp>
        <p:nvSpPr>
          <p:cNvPr id="9" name="TextBox 8"/>
          <p:cNvSpPr txBox="1"/>
          <p:nvPr/>
        </p:nvSpPr>
        <p:spPr>
          <a:xfrm>
            <a:off x="2555776" y="2852936"/>
            <a:ext cx="1224136" cy="369332"/>
          </a:xfrm>
          <a:prstGeom prst="rect">
            <a:avLst/>
          </a:prstGeom>
          <a:solidFill>
            <a:srgbClr val="0066FF"/>
          </a:solidFill>
        </p:spPr>
        <p:txBody>
          <a:bodyPr wrap="square" rtlCol="0">
            <a:spAutoFit/>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247 605,4</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TextBox 10"/>
          <p:cNvSpPr txBox="1"/>
          <p:nvPr/>
        </p:nvSpPr>
        <p:spPr>
          <a:xfrm>
            <a:off x="7236296" y="2924944"/>
            <a:ext cx="1152128" cy="369332"/>
          </a:xfrm>
          <a:prstGeom prst="rect">
            <a:avLst/>
          </a:prstGeom>
          <a:solidFill>
            <a:srgbClr val="0066FF"/>
          </a:solidFill>
        </p:spPr>
        <p:txBody>
          <a:bodyPr wrap="square" rtlCol="0">
            <a:spAutoFit/>
          </a:bodyPr>
          <a:lstStyle/>
          <a:p>
            <a:r>
              <a:rPr lang="ru-RU" dirty="0" smtClean="0">
                <a:effectLst>
                  <a:outerShdw blurRad="38100" dist="38100" dir="2700000" algn="tl">
                    <a:srgbClr val="000000">
                      <a:alpha val="43137"/>
                    </a:srgbClr>
                  </a:outerShdw>
                </a:effectLst>
                <a:latin typeface="Times New Roman" pitchFamily="18" charset="0"/>
                <a:cs typeface="Times New Roman" pitchFamily="18" charset="0"/>
              </a:rPr>
              <a:t>220 067,8</a:t>
            </a:r>
            <a:endParaRPr lang="ru-RU"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2" name="TextBox 11"/>
          <p:cNvSpPr txBox="1"/>
          <p:nvPr/>
        </p:nvSpPr>
        <p:spPr>
          <a:xfrm>
            <a:off x="251520" y="2276872"/>
            <a:ext cx="1872208" cy="923330"/>
          </a:xfrm>
          <a:prstGeom prst="rect">
            <a:avLst/>
          </a:prstGeom>
          <a:noFill/>
        </p:spPr>
        <p:txBody>
          <a:bodyPr wrap="square" rtlCol="0">
            <a:spAutoFit/>
          </a:bodyPr>
          <a:lstStyle/>
          <a:p>
            <a:r>
              <a:rPr lang="ru-RU" b="1" dirty="0" smtClean="0">
                <a:solidFill>
                  <a:srgbClr val="000099"/>
                </a:solidFill>
                <a:latin typeface="Book Antiqua" pitchFamily="18" charset="0"/>
              </a:rPr>
              <a:t>Расходы бюджета на 2018-2020 годы</a:t>
            </a:r>
            <a:endParaRPr lang="ru-RU" b="1" dirty="0">
              <a:solidFill>
                <a:srgbClr val="000099"/>
              </a:solidFill>
              <a:latin typeface="Book Antiqua" pitchFamily="18" charset="0"/>
            </a:endParaRPr>
          </a:p>
        </p:txBody>
      </p:sp>
      <p:sp>
        <p:nvSpPr>
          <p:cNvPr id="13" name="TextBox 12"/>
          <p:cNvSpPr txBox="1"/>
          <p:nvPr/>
        </p:nvSpPr>
        <p:spPr>
          <a:xfrm>
            <a:off x="683568" y="3933056"/>
            <a:ext cx="8352928" cy="584775"/>
          </a:xfrm>
          <a:prstGeom prst="rect">
            <a:avLst/>
          </a:prstGeom>
          <a:solidFill>
            <a:srgbClr val="00FF99"/>
          </a:solidFill>
          <a:ln/>
          <a:scene3d>
            <a:camera prst="orthographicFront">
              <a:rot lat="0" lon="0" rev="0"/>
            </a:camera>
            <a:lightRig rig="threePt" dir="t">
              <a:rot lat="0" lon="0" rev="1200000"/>
            </a:lightRig>
          </a:scene3d>
          <a:sp3d>
            <a:bevelT w="63500" h="25400" prst="angle"/>
          </a:sp3d>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smtClean="0">
                <a:solidFill>
                  <a:srgbClr val="000099"/>
                </a:solidFill>
                <a:latin typeface="Book Antiqua" pitchFamily="18" charset="0"/>
              </a:rPr>
              <a:t>Расходы в рамках           244 560,7                                 213 424,6                                209 064,4</a:t>
            </a:r>
          </a:p>
          <a:p>
            <a:r>
              <a:rPr lang="ru-RU" sz="1600" b="1" dirty="0" smtClean="0">
                <a:solidFill>
                  <a:srgbClr val="000099"/>
                </a:solidFill>
                <a:latin typeface="Book Antiqua" pitchFamily="18" charset="0"/>
              </a:rPr>
              <a:t>программ                             95,5%                                      97,5%                                     95,0%</a:t>
            </a:r>
            <a:endParaRPr lang="ru-RU" sz="1600" b="1" dirty="0">
              <a:solidFill>
                <a:srgbClr val="000099"/>
              </a:solidFill>
              <a:latin typeface="Book Antiqua" pitchFamily="18" charset="0"/>
            </a:endParaRPr>
          </a:p>
        </p:txBody>
      </p:sp>
      <p:sp>
        <p:nvSpPr>
          <p:cNvPr id="14" name="TextBox 13"/>
          <p:cNvSpPr txBox="1"/>
          <p:nvPr/>
        </p:nvSpPr>
        <p:spPr>
          <a:xfrm>
            <a:off x="539552" y="5013176"/>
            <a:ext cx="8280920" cy="584775"/>
          </a:xfrm>
          <a:prstGeom prst="rect">
            <a:avLst/>
          </a:prstGeom>
          <a:solidFill>
            <a:srgbClr val="00FF99"/>
          </a:solidFill>
          <a:ln/>
          <a:scene3d>
            <a:camera prst="orthographicFront">
              <a:rot lat="0" lon="0" rev="0"/>
            </a:camera>
            <a:lightRig rig="threePt" dir="t">
              <a:rot lat="0" lon="0" rev="1200000"/>
            </a:lightRig>
          </a:scene3d>
          <a:sp3d>
            <a:bevelT w="63500" h="25400" prst="angle"/>
          </a:sp3d>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err="1" smtClean="0">
                <a:solidFill>
                  <a:srgbClr val="000099"/>
                </a:solidFill>
                <a:latin typeface="Book Antiqua" pitchFamily="18" charset="0"/>
              </a:rPr>
              <a:t>Непрограммные</a:t>
            </a:r>
            <a:r>
              <a:rPr lang="ru-RU" sz="1600" b="1" dirty="0" smtClean="0">
                <a:solidFill>
                  <a:srgbClr val="000099"/>
                </a:solidFill>
                <a:latin typeface="Book Antiqua" pitchFamily="18" charset="0"/>
              </a:rPr>
              <a:t>             11 512,0                                     5 498,1                                    5 498,4</a:t>
            </a:r>
          </a:p>
          <a:p>
            <a:r>
              <a:rPr lang="ru-RU" sz="1600" b="1" dirty="0" smtClean="0">
                <a:solidFill>
                  <a:srgbClr val="000099"/>
                </a:solidFill>
                <a:latin typeface="Book Antiqua" pitchFamily="18" charset="0"/>
              </a:rPr>
              <a:t>расходы                               4,5 %                                        2,5 %                                      2,5 %</a:t>
            </a:r>
            <a:endParaRPr lang="ru-RU" sz="1600" b="1" dirty="0">
              <a:solidFill>
                <a:srgbClr val="000099"/>
              </a:solidFill>
              <a:latin typeface="Book Antiqua" pitchFamily="18" charset="0"/>
            </a:endParaRPr>
          </a:p>
        </p:txBody>
      </p:sp>
      <p:sp>
        <p:nvSpPr>
          <p:cNvPr id="15" name="TextBox 14"/>
          <p:cNvSpPr txBox="1"/>
          <p:nvPr/>
        </p:nvSpPr>
        <p:spPr>
          <a:xfrm>
            <a:off x="323528" y="6021288"/>
            <a:ext cx="8280920" cy="584775"/>
          </a:xfrm>
          <a:prstGeom prst="rect">
            <a:avLst/>
          </a:prstGeom>
          <a:solidFill>
            <a:srgbClr val="00FF99"/>
          </a:solidFill>
          <a:ln/>
          <a:scene3d>
            <a:camera prst="orthographicFront">
              <a:rot lat="0" lon="0" rev="0"/>
            </a:camera>
            <a:lightRig rig="threePt" dir="t">
              <a:rot lat="0" lon="0" rev="1200000"/>
            </a:lightRig>
          </a:scene3d>
          <a:sp3d>
            <a:bevelT w="63500" h="25400" prst="angle"/>
          </a:sp3d>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ru-RU" sz="1600" b="1" dirty="0" smtClean="0">
                <a:solidFill>
                  <a:srgbClr val="000099"/>
                </a:solidFill>
                <a:latin typeface="Book Antiqua" pitchFamily="18" charset="0"/>
              </a:rPr>
              <a:t>Условно- утвержденные                                                                                               5 505,0</a:t>
            </a:r>
          </a:p>
          <a:p>
            <a:r>
              <a:rPr lang="ru-RU" sz="1600" b="1" dirty="0" smtClean="0">
                <a:solidFill>
                  <a:srgbClr val="000099"/>
                </a:solidFill>
                <a:latin typeface="Book Antiqua" pitchFamily="18" charset="0"/>
              </a:rPr>
              <a:t>расходы                                                                                                                                 2,5 %</a:t>
            </a:r>
            <a:endParaRPr lang="ru-RU" sz="1600" b="1" dirty="0">
              <a:solidFill>
                <a:srgbClr val="000099"/>
              </a:solidFill>
              <a:latin typeface="Book Antiqua" pitchFamily="18" charset="0"/>
            </a:endParaRPr>
          </a:p>
        </p:txBody>
      </p:sp>
      <p:pic>
        <p:nvPicPr>
          <p:cNvPr id="16" name="Рисунок 15" descr="внесены изменения.jpg"/>
          <p:cNvPicPr>
            <a:picLocks noChangeAspect="1"/>
          </p:cNvPicPr>
          <p:nvPr/>
        </p:nvPicPr>
        <p:blipFill>
          <a:blip r:embed="rId7" cstate="print"/>
          <a:stretch>
            <a:fillRect/>
          </a:stretch>
        </p:blipFill>
        <p:spPr>
          <a:xfrm>
            <a:off x="323528" y="1196752"/>
            <a:ext cx="1409097" cy="9153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0" name="TextBox 19"/>
          <p:cNvSpPr txBox="1"/>
          <p:nvPr/>
        </p:nvSpPr>
        <p:spPr>
          <a:xfrm>
            <a:off x="107504" y="3212976"/>
            <a:ext cx="2051720" cy="492443"/>
          </a:xfrm>
          <a:prstGeom prst="rect">
            <a:avLst/>
          </a:prstGeom>
          <a:solidFill>
            <a:srgbClr val="99FF33"/>
          </a:solidFill>
        </p:spPr>
        <p:txBody>
          <a:bodyPr wrap="square" rtlCol="0">
            <a:spAutoFit/>
          </a:bodyPr>
          <a:lstStyle/>
          <a:p>
            <a:r>
              <a:rPr lang="ru-RU" sz="1300" b="1" dirty="0" smtClean="0">
                <a:solidFill>
                  <a:schemeClr val="bg1"/>
                </a:solidFill>
                <a:latin typeface="Book Antiqua" pitchFamily="18" charset="0"/>
              </a:rPr>
              <a:t>** - бюджет с учетом внесенных изменений</a:t>
            </a:r>
            <a:endParaRPr lang="ru-RU" sz="1300" b="1" dirty="0">
              <a:solidFill>
                <a:schemeClr val="bg1"/>
              </a:solidFill>
              <a:latin typeface="Book Antiqua" pitchFamily="18" charset="0"/>
            </a:endParaRPr>
          </a:p>
        </p:txBody>
      </p:sp>
      <p:sp>
        <p:nvSpPr>
          <p:cNvPr id="21" name="Номер слайда 20"/>
          <p:cNvSpPr>
            <a:spLocks noGrp="1"/>
          </p:cNvSpPr>
          <p:nvPr>
            <p:ph type="sldNum" sz="quarter" idx="12"/>
          </p:nvPr>
        </p:nvSpPr>
        <p:spPr/>
        <p:txBody>
          <a:bodyPr/>
          <a:lstStyle/>
          <a:p>
            <a:fld id="{B19B0651-EE4F-4900-A07F-96A6BFA9D0F0}" type="slidenum">
              <a:rPr lang="ru-RU" smtClean="0"/>
              <a:pPr/>
              <a:t>44</a:t>
            </a:fld>
            <a:endParaRPr lang="ru-RU"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79512" y="836712"/>
            <a:ext cx="8784976"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80728"/>
            <a:ext cx="8856984" cy="576064"/>
          </a:xfrm>
        </p:spPr>
        <p:txBody>
          <a:bodyPr>
            <a:normAutofit/>
          </a:bodyPr>
          <a:lstStyle/>
          <a:p>
            <a:r>
              <a:rPr lang="ru-RU" sz="1600"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создание условий для функционирования органов местного самоуправления    </a:t>
            </a:r>
          </a:p>
          <a:p>
            <a:r>
              <a:rPr lang="ru-RU" sz="1600" b="1" dirty="0" smtClean="0">
                <a:solidFill>
                  <a:srgbClr val="000099"/>
                </a:solidFill>
                <a:latin typeface="Book Antiqua" pitchFamily="18" charset="0"/>
              </a:rPr>
              <a:t>     муниципального образования «Холм-Жирковский  район» Смоленской области</a:t>
            </a:r>
          </a:p>
          <a:p>
            <a:endParaRPr lang="ru-RU" dirty="0"/>
          </a:p>
        </p:txBody>
      </p:sp>
      <p:sp>
        <p:nvSpPr>
          <p:cNvPr id="5" name="Заголовок 3"/>
          <p:cNvSpPr>
            <a:spLocks noGrp="1"/>
          </p:cNvSpPr>
          <p:nvPr>
            <p:ph type="title"/>
          </p:nvPr>
        </p:nvSpPr>
        <p:spPr>
          <a:xfrm>
            <a:off x="107504" y="0"/>
            <a:ext cx="9036496"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«Создание условий для эффективного управления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муниципальным образованием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гг.»</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131840" y="2708920"/>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292080" y="1628800"/>
            <a:ext cx="36724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6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endParaRPr lang="ru-RU" sz="1600" b="1" dirty="0">
              <a:solidFill>
                <a:srgbClr val="000099"/>
              </a:solidFill>
              <a:latin typeface="Book Antiqua" pitchFamily="18" charset="0"/>
            </a:endParaRPr>
          </a:p>
        </p:txBody>
      </p:sp>
      <p:sp>
        <p:nvSpPr>
          <p:cNvPr id="12" name="Содержимое 11"/>
          <p:cNvSpPr>
            <a:spLocks noGrp="1"/>
          </p:cNvSpPr>
          <p:nvPr>
            <p:ph sz="half" idx="1"/>
          </p:nvPr>
        </p:nvSpPr>
        <p:spPr>
          <a:xfrm>
            <a:off x="179512" y="1628800"/>
            <a:ext cx="4752528"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a:bodyPr>
          <a:lstStyle/>
          <a:p>
            <a:pPr algn="just">
              <a:buNone/>
            </a:pPr>
            <a:r>
              <a:rPr lang="ru-RU" sz="1600" b="1" dirty="0" smtClean="0">
                <a:solidFill>
                  <a:srgbClr val="000099"/>
                </a:solidFill>
                <a:latin typeface="Book Antiqua" pitchFamily="18" charset="0"/>
              </a:rPr>
              <a:t>     Общий объем бюджетных ассигнований  на 2018 год* -23 174,1 тыс. руб., на 2019 год – 18 639,7 тыс. руб., на 2020 год – 18 664,3 тыс. руб.</a:t>
            </a:r>
            <a:endParaRPr lang="ru-RU" sz="1600" b="1" dirty="0">
              <a:solidFill>
                <a:srgbClr val="000099"/>
              </a:solidFill>
              <a:latin typeface="Book Antiqua" pitchFamily="18" charset="0"/>
            </a:endParaRPr>
          </a:p>
        </p:txBody>
      </p:sp>
      <p:graphicFrame>
        <p:nvGraphicFramePr>
          <p:cNvPr id="13" name="Диаграмма 12"/>
          <p:cNvGraphicFramePr/>
          <p:nvPr/>
        </p:nvGraphicFramePr>
        <p:xfrm>
          <a:off x="179512" y="2348880"/>
          <a:ext cx="3816424" cy="43204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2780929"/>
          <a:ext cx="4716016" cy="3903934"/>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29016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34327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626,7</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632,3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656,9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390127">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22 547,4</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18 007,4</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18 007,4</a:t>
                      </a:r>
                      <a:endParaRPr lang="ru-RU" sz="1400" b="1" dirty="0">
                        <a:solidFill>
                          <a:srgbClr val="000099"/>
                        </a:solidFill>
                        <a:latin typeface="Times New Roman" pitchFamily="18" charset="0"/>
                        <a:cs typeface="Times New Roman" pitchFamily="18" charset="0"/>
                      </a:endParaRPr>
                    </a:p>
                  </a:txBody>
                  <a:tcPr>
                    <a:solidFill>
                      <a:srgbClr val="66FFCC"/>
                    </a:solidFill>
                  </a:tcPr>
                </a:tc>
              </a:tr>
              <a:tr h="609347">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«Информационная политика и работа с общественностью»</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83446">
                <a:tc>
                  <a:txBody>
                    <a:bodyPr/>
                    <a:lstStyle/>
                    <a:p>
                      <a:pPr algn="just"/>
                      <a:r>
                        <a:rPr lang="ru-RU" sz="1200" dirty="0" smtClean="0">
                          <a:solidFill>
                            <a:srgbClr val="000099"/>
                          </a:solidFill>
                          <a:latin typeface="Book Antiqua" pitchFamily="18" charset="0"/>
                        </a:rPr>
                        <a:t>«Обеспечение</a:t>
                      </a:r>
                      <a:r>
                        <a:rPr lang="ru-RU" sz="1200" baseline="0" dirty="0" smtClean="0">
                          <a:solidFill>
                            <a:srgbClr val="000099"/>
                          </a:solidFill>
                          <a:latin typeface="Book Antiqua" pitchFamily="18" charset="0"/>
                        </a:rPr>
                        <a:t> сохранности документов Архивного фонда РФ»</a:t>
                      </a:r>
                      <a:endParaRPr lang="ru-RU" sz="1200" dirty="0">
                        <a:solidFill>
                          <a:srgbClr val="000099"/>
                        </a:solidFill>
                        <a:latin typeface="Book Antiqua"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609347">
                <a:tc>
                  <a:txBody>
                    <a:bodyPr/>
                    <a:lstStyle/>
                    <a:p>
                      <a:r>
                        <a:rPr kumimoji="0" lang="ru-RU" sz="1200" kern="1200" dirty="0" smtClean="0">
                          <a:solidFill>
                            <a:srgbClr val="000099"/>
                          </a:solidFill>
                          <a:latin typeface="Book Antiqua" pitchFamily="18" charset="0"/>
                          <a:ea typeface="+mn-ea"/>
                          <a:cs typeface="+mn-cs"/>
                        </a:rPr>
                        <a:t>«Развитие  малого и среднего предпринимательства»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81614">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18 809,5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14 351,5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14 351,5</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6" name="Рисунок 15" descr="управление.jpg"/>
          <p:cNvPicPr>
            <a:picLocks noChangeAspect="1"/>
          </p:cNvPicPr>
          <p:nvPr/>
        </p:nvPicPr>
        <p:blipFill>
          <a:blip r:embed="rId3" cstate="print"/>
          <a:stretch>
            <a:fillRect/>
          </a:stretch>
        </p:blipFill>
        <p:spPr>
          <a:xfrm>
            <a:off x="2267744" y="5777880"/>
            <a:ext cx="2156833" cy="1080120"/>
          </a:xfrm>
          <a:prstGeom prst="rect">
            <a:avLst/>
          </a:prstGeom>
          <a:ln>
            <a:noFill/>
          </a:ln>
          <a:effectLst>
            <a:softEdge rad="112500"/>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45</a:t>
            </a:fld>
            <a:endParaRPr lang="ru-RU"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80728"/>
            <a:ext cx="8928992" cy="648072"/>
          </a:xfrm>
        </p:spPr>
        <p:txBody>
          <a:bodyPr>
            <a:normAutofit lnSpcReduction="10000"/>
          </a:bodyPr>
          <a:lstStyle/>
          <a:p>
            <a:pPr algn="just"/>
            <a:r>
              <a:rPr lang="ru-RU" sz="1600"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создание условий для эффективного исполнения полномочий органов местного самоуправления Холм-Жирковского района, обеспечение долгосрочной сбалансированности  и устойчивости бюджетной системы, повышение качества управления муниципальными финансами</a:t>
            </a:r>
            <a:endParaRPr lang="ru-RU" dirty="0"/>
          </a:p>
        </p:txBody>
      </p:sp>
      <p:sp>
        <p:nvSpPr>
          <p:cNvPr id="5" name="Заголовок 3"/>
          <p:cNvSpPr>
            <a:spLocks noGrp="1"/>
          </p:cNvSpPr>
          <p:nvPr>
            <p:ph type="title"/>
          </p:nvPr>
        </p:nvSpPr>
        <p:spPr>
          <a:xfrm>
            <a:off x="107504" y="0"/>
            <a:ext cx="9036496" cy="90872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«Создание условий для эффективного управления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 муниципальными финансами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131840" y="2708920"/>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292080" y="1772816"/>
            <a:ext cx="3672408" cy="122413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500" b="1" dirty="0" smtClean="0">
                <a:solidFill>
                  <a:srgbClr val="000099"/>
                </a:solidFill>
                <a:latin typeface="Book Antiqua" pitchFamily="18" charset="0"/>
              </a:rPr>
              <a:t>Ответственные исполнители:  Финансовое управление Администрации муниципального образования «Холм-Жирковский район» Смоленской области</a:t>
            </a:r>
            <a:endParaRPr lang="ru-RU" sz="1500" b="1" dirty="0">
              <a:solidFill>
                <a:srgbClr val="000099"/>
              </a:solidFill>
              <a:latin typeface="Book Antiqua" pitchFamily="18" charset="0"/>
            </a:endParaRPr>
          </a:p>
        </p:txBody>
      </p:sp>
      <p:sp>
        <p:nvSpPr>
          <p:cNvPr id="12" name="Содержимое 11"/>
          <p:cNvSpPr>
            <a:spLocks noGrp="1"/>
          </p:cNvSpPr>
          <p:nvPr>
            <p:ph sz="half" idx="1"/>
          </p:nvPr>
        </p:nvSpPr>
        <p:spPr>
          <a:xfrm>
            <a:off x="179512" y="1844824"/>
            <a:ext cx="4752528"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a:t>
            </a:r>
            <a:r>
              <a:rPr lang="ru-RU" sz="1500" b="1" dirty="0" smtClean="0">
                <a:solidFill>
                  <a:srgbClr val="000099"/>
                </a:solidFill>
                <a:latin typeface="Book Antiqua" pitchFamily="18" charset="0"/>
              </a:rPr>
              <a:t>Общий объем бюджетных ассигнований  на 2018 год* -31 942,3 тыс. руб., на 2019 год – 30 968,9 тыс. руб., на 2020 год – 31 354,7 тыс. руб.</a:t>
            </a:r>
            <a:endParaRPr lang="ru-RU" sz="1500" b="1" dirty="0">
              <a:solidFill>
                <a:srgbClr val="000099"/>
              </a:solidFill>
              <a:latin typeface="Book Antiqua" pitchFamily="18" charset="0"/>
            </a:endParaRPr>
          </a:p>
        </p:txBody>
      </p:sp>
      <p:graphicFrame>
        <p:nvGraphicFramePr>
          <p:cNvPr id="13" name="Диаграмма 12"/>
          <p:cNvGraphicFramePr/>
          <p:nvPr/>
        </p:nvGraphicFramePr>
        <p:xfrm>
          <a:off x="179512" y="2636912"/>
          <a:ext cx="3816424" cy="388843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427984" y="3212975"/>
          <a:ext cx="4716016" cy="3238089"/>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915881"/>
                <a:gridCol w="957941"/>
                <a:gridCol w="957941"/>
                <a:gridCol w="884253"/>
              </a:tblGrid>
              <a:tr h="362086">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4339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26 415,8</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25 906,6</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26 288,9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51522">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5 511,5</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5 047,3</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5 050,8</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43391">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бюджетов поселений</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15,0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98563">
                <a:tc>
                  <a:txBody>
                    <a:bodyPr/>
                    <a:lstStyle/>
                    <a:p>
                      <a:r>
                        <a:rPr kumimoji="0" lang="ru-RU" sz="1200" kern="1200" dirty="0" smtClean="0">
                          <a:solidFill>
                            <a:srgbClr val="000099"/>
                          </a:solidFill>
                          <a:latin typeface="Book Antiqua" pitchFamily="18" charset="0"/>
                          <a:ea typeface="+mn-ea"/>
                          <a:cs typeface="+mn-cs"/>
                        </a:rPr>
                        <a:t>Обеспечивающая подпрограмма </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5 239,2</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4 811,8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4 811,8</a:t>
                      </a:r>
                      <a:endParaRPr lang="ru-RU" sz="1400" b="1" dirty="0">
                        <a:solidFill>
                          <a:srgbClr val="000099"/>
                        </a:solidFill>
                        <a:latin typeface="Times New Roman" pitchFamily="18" charset="0"/>
                        <a:cs typeface="Times New Roman" pitchFamily="18" charset="0"/>
                      </a:endParaRPr>
                    </a:p>
                  </a:txBody>
                  <a:tcPr>
                    <a:solidFill>
                      <a:srgbClr val="66CCFF"/>
                    </a:solidFill>
                  </a:tcPr>
                </a:tc>
              </a:tr>
              <a:tr h="614461">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Подпрограмма «Обеспечение устойчивости</a:t>
                      </a:r>
                      <a:r>
                        <a:rPr kumimoji="0" lang="ru-RU" sz="1200" kern="1200" baseline="0" dirty="0" smtClean="0">
                          <a:solidFill>
                            <a:srgbClr val="000099"/>
                          </a:solidFill>
                          <a:latin typeface="Book Antiqua" pitchFamily="18" charset="0"/>
                          <a:ea typeface="+mn-ea"/>
                          <a:cs typeface="+mn-cs"/>
                        </a:rPr>
                        <a:t> и сбалансированности  бюджетов поселений»</a:t>
                      </a:r>
                      <a:endParaRPr kumimoji="0" lang="ru-RU" sz="12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26 703,1</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26 157,1</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26 542,9</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4" name="Рисунок 13" descr="финансы.png"/>
          <p:cNvPicPr>
            <a:picLocks noChangeAspect="1"/>
          </p:cNvPicPr>
          <p:nvPr/>
        </p:nvPicPr>
        <p:blipFill>
          <a:blip r:embed="rId3" cstate="print"/>
          <a:stretch>
            <a:fillRect/>
          </a:stretch>
        </p:blipFill>
        <p:spPr>
          <a:xfrm>
            <a:off x="2555776" y="5117369"/>
            <a:ext cx="1910449" cy="1740631"/>
          </a:xfrm>
          <a:prstGeom prst="rect">
            <a:avLst/>
          </a:prstGeom>
        </p:spPr>
      </p:pic>
      <p:pic>
        <p:nvPicPr>
          <p:cNvPr id="17" name="Рисунок 16" descr="внесены изменения.jpg"/>
          <p:cNvPicPr>
            <a:picLocks noChangeAspect="1"/>
          </p:cNvPicPr>
          <p:nvPr/>
        </p:nvPicPr>
        <p:blipFill>
          <a:blip r:embed="rId4" cstate="print"/>
          <a:stretch>
            <a:fillRect/>
          </a:stretch>
        </p:blipFill>
        <p:spPr>
          <a:xfrm>
            <a:off x="0" y="5949280"/>
            <a:ext cx="1152128" cy="7987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Номер слайда 15"/>
          <p:cNvSpPr>
            <a:spLocks noGrp="1"/>
          </p:cNvSpPr>
          <p:nvPr>
            <p:ph type="sldNum" sz="quarter" idx="12"/>
          </p:nvPr>
        </p:nvSpPr>
        <p:spPr/>
        <p:txBody>
          <a:bodyPr/>
          <a:lstStyle/>
          <a:p>
            <a:fld id="{B19B0651-EE4F-4900-A07F-96A6BFA9D0F0}" type="slidenum">
              <a:rPr lang="ru-RU" smtClean="0"/>
              <a:pPr/>
              <a:t>46</a:t>
            </a:fld>
            <a:endParaRPr lang="ru-RU"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720080"/>
          </a:xfrm>
        </p:spPr>
        <p:txBody>
          <a:bodyPr>
            <a:noAutofit/>
          </a:bodyPr>
          <a:lstStyle/>
          <a:p>
            <a:pPr algn="just"/>
            <a:r>
              <a:rPr lang="ru-RU" sz="1300" b="1" dirty="0" smtClean="0">
                <a:solidFill>
                  <a:srgbClr val="000099"/>
                </a:solidFill>
                <a:latin typeface="Book Antiqua" pitchFamily="18" charset="0"/>
              </a:rPr>
              <a:t>     </a:t>
            </a:r>
            <a:r>
              <a:rPr lang="ru-RU" sz="1300" b="1" u="sng" dirty="0" smtClean="0">
                <a:solidFill>
                  <a:srgbClr val="000099"/>
                </a:solidFill>
                <a:latin typeface="Book Antiqua" pitchFamily="18" charset="0"/>
              </a:rPr>
              <a:t>Цель</a:t>
            </a:r>
            <a:r>
              <a:rPr lang="ru-RU" sz="1300" b="1" dirty="0" smtClean="0">
                <a:solidFill>
                  <a:srgbClr val="000099"/>
                </a:solidFill>
                <a:latin typeface="Book Antiqua" pitchFamily="18" charset="0"/>
              </a:rPr>
              <a:t>: Обеспечение общедоступного бесплатного дошкольного, начального общего, основного общего, среднего общего образования. Повышение доступности качества образования, соответствующего требованиям инновационного развития экономики. Создание условий для развития творческого потенциала молодежи.</a:t>
            </a:r>
            <a:endParaRPr lang="ru-RU" sz="13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системы образования и молодежной политики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179512" y="314096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772816"/>
            <a:ext cx="4355976"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dirty="0" smtClean="0">
                <a:solidFill>
                  <a:srgbClr val="000099"/>
                </a:solidFill>
                <a:latin typeface="Book Antiqua" pitchFamily="18" charset="0"/>
              </a:rPr>
              <a:t>Ответственные исполнители:  Отдел по образованию Администрации муниципального образования «Холм-Жирковский район» Смоленской области</a:t>
            </a:r>
            <a:endParaRPr lang="ru-RU" sz="12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772816"/>
            <a:ext cx="4320480"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200" b="1" dirty="0" smtClean="0">
                <a:solidFill>
                  <a:srgbClr val="000099"/>
                </a:solidFill>
                <a:latin typeface="Book Antiqua" pitchFamily="18" charset="0"/>
              </a:rPr>
              <a:t>     </a:t>
            </a:r>
            <a:r>
              <a:rPr lang="ru-RU" sz="1300" b="1" dirty="0" smtClean="0">
                <a:solidFill>
                  <a:srgbClr val="000099"/>
                </a:solidFill>
                <a:latin typeface="Book Antiqua" pitchFamily="18" charset="0"/>
              </a:rPr>
              <a:t>Общий объем бюджетных ассигнований  на 2018 год * -142 303,3 тыс. руб., на 2019 год – 124 662,8 тыс. руб., на 2020 год – 123 104,0 тыс. руб.</a:t>
            </a:r>
            <a:endParaRPr lang="ru-RU" sz="1300" b="1" dirty="0">
              <a:solidFill>
                <a:srgbClr val="000099"/>
              </a:solidFill>
              <a:latin typeface="Book Antiqua" pitchFamily="18" charset="0"/>
            </a:endParaRPr>
          </a:p>
        </p:txBody>
      </p:sp>
      <p:graphicFrame>
        <p:nvGraphicFramePr>
          <p:cNvPr id="13" name="Диаграмма 12"/>
          <p:cNvGraphicFramePr/>
          <p:nvPr/>
        </p:nvGraphicFramePr>
        <p:xfrm>
          <a:off x="179512" y="3501008"/>
          <a:ext cx="3816424" cy="32403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139951" y="2420887"/>
          <a:ext cx="5004049" cy="4358640"/>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2032894"/>
                <a:gridCol w="1016448"/>
                <a:gridCol w="1016448"/>
                <a:gridCol w="938259"/>
              </a:tblGrid>
              <a:tr h="302131">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22985">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99 710,7</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94 747,7</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97 688,9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22985">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42 592,6</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29 915,2</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25 415,2</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07877">
                <a:tc>
                  <a:txBody>
                    <a:bodyPr/>
                    <a:lstStyle/>
                    <a:p>
                      <a:r>
                        <a:rPr kumimoji="0" lang="ru-RU" sz="1050" kern="1200" dirty="0" smtClean="0">
                          <a:solidFill>
                            <a:srgbClr val="000099"/>
                          </a:solidFill>
                          <a:latin typeface="Book Antiqua" pitchFamily="18" charset="0"/>
                          <a:ea typeface="+mn-ea"/>
                          <a:cs typeface="+mn-cs"/>
                        </a:rPr>
                        <a:t>«Развитие системы дошкольного образования»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24 021,6</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21 146,0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17 938,4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07877">
                <a:tc>
                  <a:txBody>
                    <a:bodyPr/>
                    <a:lstStyle/>
                    <a:p>
                      <a:pPr marL="0" algn="l" rtl="0" eaLnBrk="1" latinLnBrk="0" hangingPunct="1"/>
                      <a:r>
                        <a:rPr kumimoji="0" lang="ru-RU" sz="1050" kern="1200" dirty="0" smtClean="0">
                          <a:solidFill>
                            <a:srgbClr val="000099"/>
                          </a:solidFill>
                          <a:latin typeface="Book Antiqua" pitchFamily="18" charset="0"/>
                          <a:ea typeface="+mn-ea"/>
                          <a:cs typeface="+mn-cs"/>
                        </a:rPr>
                        <a:t>Развитие системы</a:t>
                      </a:r>
                      <a:r>
                        <a:rPr kumimoji="0" lang="ru-RU" sz="1050" kern="1200" baseline="0" dirty="0" smtClean="0">
                          <a:solidFill>
                            <a:srgbClr val="000099"/>
                          </a:solidFill>
                          <a:latin typeface="Book Antiqua" pitchFamily="18" charset="0"/>
                          <a:ea typeface="+mn-ea"/>
                          <a:cs typeface="+mn-cs"/>
                        </a:rPr>
                        <a:t> общего образования»</a:t>
                      </a:r>
                      <a:endParaRPr kumimoji="0" lang="ru-RU" sz="105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87 388,1</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79 597,7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81 212,1</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07877">
                <a:tc>
                  <a:txBody>
                    <a:bodyPr/>
                    <a:lstStyle/>
                    <a:p>
                      <a:pPr marL="0" algn="l" rtl="0" eaLnBrk="1" latinLnBrk="0" hangingPunct="1"/>
                      <a:r>
                        <a:rPr kumimoji="0" lang="ru-RU" sz="1050" kern="1200" dirty="0" smtClean="0">
                          <a:solidFill>
                            <a:srgbClr val="000099"/>
                          </a:solidFill>
                          <a:latin typeface="Book Antiqua" pitchFamily="18" charset="0"/>
                          <a:ea typeface="+mn-ea"/>
                          <a:cs typeface="+mn-cs"/>
                        </a:rPr>
                        <a:t>«Развитие системы </a:t>
                      </a:r>
                      <a:r>
                        <a:rPr kumimoji="0" lang="ru-RU" sz="1050" kern="1200" dirty="0" err="1" smtClean="0">
                          <a:solidFill>
                            <a:srgbClr val="000099"/>
                          </a:solidFill>
                          <a:latin typeface="Book Antiqua" pitchFamily="18" charset="0"/>
                          <a:ea typeface="+mn-ea"/>
                          <a:cs typeface="+mn-cs"/>
                        </a:rPr>
                        <a:t>дополни-тельного</a:t>
                      </a:r>
                      <a:r>
                        <a:rPr kumimoji="0" lang="ru-RU" sz="1050" kern="1200" dirty="0" smtClean="0">
                          <a:solidFill>
                            <a:srgbClr val="000099"/>
                          </a:solidFill>
                          <a:latin typeface="Book Antiqua" pitchFamily="18" charset="0"/>
                          <a:ea typeface="+mn-ea"/>
                          <a:cs typeface="+mn-cs"/>
                        </a:rPr>
                        <a:t> образования»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6 432,9</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75,4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75,4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07877">
                <a:tc>
                  <a:txBody>
                    <a:bodyPr/>
                    <a:lstStyle/>
                    <a:p>
                      <a:pPr marL="0" algn="l" rtl="0" eaLnBrk="1" latinLnBrk="0" hangingPunct="1"/>
                      <a:r>
                        <a:rPr kumimoji="0" lang="ru-RU" sz="1050" kern="1200" dirty="0" smtClean="0">
                          <a:solidFill>
                            <a:srgbClr val="000099"/>
                          </a:solidFill>
                          <a:latin typeface="Book Antiqua" pitchFamily="18" charset="0"/>
                          <a:ea typeface="+mn-ea"/>
                          <a:cs typeface="+mn-cs"/>
                        </a:rPr>
                        <a:t>«Совершенствование системы воспитания»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220,0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6649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050" kern="1200" dirty="0" smtClean="0">
                          <a:solidFill>
                            <a:srgbClr val="000099"/>
                          </a:solidFill>
                          <a:latin typeface="Book Antiqua" pitchFamily="18" charset="0"/>
                          <a:ea typeface="+mn-ea"/>
                          <a:cs typeface="+mn-cs"/>
                        </a:rPr>
                        <a:t>«Защита прав детей  и профилактика социального сиротства»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12 467,4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a:t>
                      </a:r>
                      <a:r>
                        <a:rPr lang="ru-RU" sz="1400" b="1" baseline="0" dirty="0" smtClean="0">
                          <a:solidFill>
                            <a:srgbClr val="000099"/>
                          </a:solidFill>
                          <a:latin typeface="Times New Roman" pitchFamily="18" charset="0"/>
                          <a:cs typeface="Times New Roman" pitchFamily="18" charset="0"/>
                        </a:rPr>
                        <a:t> 690,4</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12 690,4</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07877">
                <a:tc>
                  <a:txBody>
                    <a:bodyPr/>
                    <a:lstStyle/>
                    <a:p>
                      <a:pPr marL="0" algn="l" rtl="0" eaLnBrk="1" latinLnBrk="0" hangingPunct="1"/>
                      <a:r>
                        <a:rPr kumimoji="0" lang="ru-RU" sz="105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6 193,8</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5 565,5</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5 565,5</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66497">
                <a:tc>
                  <a:txBody>
                    <a:bodyPr/>
                    <a:lstStyle/>
                    <a:p>
                      <a:pPr marL="0" algn="l" rtl="0" eaLnBrk="1" latinLnBrk="0" hangingPunct="1"/>
                      <a:r>
                        <a:rPr kumimoji="0" lang="ru-RU" sz="1050" kern="1200" dirty="0" smtClean="0">
                          <a:solidFill>
                            <a:srgbClr val="000099"/>
                          </a:solidFill>
                          <a:latin typeface="Book Antiqua" pitchFamily="18" charset="0"/>
                          <a:ea typeface="+mn-ea"/>
                          <a:cs typeface="+mn-cs"/>
                        </a:rPr>
                        <a:t>Развитие системы соц. поддержки педагогических работников</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4 668,7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7" name="Рисунок 16" descr="образование 2.jpg"/>
          <p:cNvPicPr>
            <a:picLocks noChangeAspect="1"/>
          </p:cNvPicPr>
          <p:nvPr/>
        </p:nvPicPr>
        <p:blipFill>
          <a:blip r:embed="rId3" cstate="print"/>
          <a:stretch>
            <a:fillRect/>
          </a:stretch>
        </p:blipFill>
        <p:spPr>
          <a:xfrm>
            <a:off x="2051720" y="2636912"/>
            <a:ext cx="2088232" cy="1512168"/>
          </a:xfrm>
          <a:prstGeom prst="rect">
            <a:avLst/>
          </a:prstGeom>
          <a:ln>
            <a:noFill/>
          </a:ln>
          <a:effectLst>
            <a:softEdge rad="112500"/>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47</a:t>
            </a:fld>
            <a:endParaRPr lang="ru-RU"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72008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Реализация стратегической роли культуры  как духовно-нравственного основания развития личности, а также развитие туризма  для приобщения граждан к культурному и природному наследию.</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культуры, спорта и туризма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843808" y="386104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культуре и спорту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4320480"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Общий объем бюджетных ассигнований  на 2018 год* -44 864,0 тыс. руб., на 2019 год – 37 037,2 тыс. руб., на 2020 год – 34 330,4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761656"/>
          <a:ext cx="3816424" cy="309634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103441" y="2564904"/>
          <a:ext cx="5040559" cy="4142244"/>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2016223"/>
                <a:gridCol w="1044624"/>
                <a:gridCol w="1008112"/>
                <a:gridCol w="971600"/>
              </a:tblGrid>
              <a:tr h="299715">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419601">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областного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4 096,0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144,0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144,0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9601">
                <a:tc>
                  <a:txBody>
                    <a:bodyPr/>
                    <a:lstStyle/>
                    <a:p>
                      <a:pPr marL="0" algn="just" rtl="0" eaLnBrk="1" latinLnBrk="0" hangingPunct="1"/>
                      <a:r>
                        <a:rPr kumimoji="0" lang="ru-RU" sz="11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40 768,0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16 902,9</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14 902,9</a:t>
                      </a:r>
                      <a:endParaRPr lang="ru-RU" sz="1400" b="1" dirty="0">
                        <a:solidFill>
                          <a:srgbClr val="000099"/>
                        </a:solidFill>
                        <a:latin typeface="Times New Roman" pitchFamily="18" charset="0"/>
                        <a:cs typeface="Times New Roman" pitchFamily="18" charset="0"/>
                      </a:endParaRPr>
                    </a:p>
                  </a:txBody>
                  <a:tcPr>
                    <a:solidFill>
                      <a:srgbClr val="66FFCC"/>
                    </a:solidFill>
                  </a:tcPr>
                </a:tc>
              </a:tr>
              <a:tr h="419601">
                <a:tc>
                  <a:txBody>
                    <a:bodyPr/>
                    <a:lstStyle/>
                    <a:p>
                      <a:r>
                        <a:rPr kumimoji="0" lang="ru-RU" sz="1100" kern="1200" dirty="0" smtClean="0">
                          <a:solidFill>
                            <a:srgbClr val="000099"/>
                          </a:solidFill>
                          <a:latin typeface="Book Antiqua" pitchFamily="18" charset="0"/>
                          <a:ea typeface="+mn-ea"/>
                          <a:cs typeface="+mn-cs"/>
                        </a:rPr>
                        <a:t>«Развитие </a:t>
                      </a:r>
                      <a:r>
                        <a:rPr kumimoji="0" lang="ru-RU" sz="1100" kern="1200" dirty="0" err="1" smtClean="0">
                          <a:solidFill>
                            <a:srgbClr val="000099"/>
                          </a:solidFill>
                          <a:latin typeface="Book Antiqua" pitchFamily="18" charset="0"/>
                          <a:ea typeface="+mn-ea"/>
                          <a:cs typeface="+mn-cs"/>
                        </a:rPr>
                        <a:t>культурно-досуговой</a:t>
                      </a:r>
                      <a:r>
                        <a:rPr kumimoji="0" lang="ru-RU" sz="1100" kern="1200" dirty="0" smtClean="0">
                          <a:solidFill>
                            <a:srgbClr val="000099"/>
                          </a:solidFill>
                          <a:latin typeface="Book Antiqua" pitchFamily="18" charset="0"/>
                          <a:ea typeface="+mn-ea"/>
                          <a:cs typeface="+mn-cs"/>
                        </a:rPr>
                        <a:t> деятельности»</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a:t>
                      </a:r>
                      <a:r>
                        <a:rPr lang="ru-RU" sz="1400" b="1" baseline="0" dirty="0" smtClean="0">
                          <a:solidFill>
                            <a:srgbClr val="000099"/>
                          </a:solidFill>
                          <a:latin typeface="Times New Roman" pitchFamily="18" charset="0"/>
                          <a:cs typeface="Times New Roman" pitchFamily="18" charset="0"/>
                        </a:rPr>
                        <a:t> 926,0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16 902,9</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14 902,9</a:t>
                      </a:r>
                      <a:endParaRPr lang="ru-RU" sz="1400" b="1" dirty="0">
                        <a:solidFill>
                          <a:srgbClr val="000099"/>
                        </a:solidFill>
                        <a:latin typeface="Times New Roman" pitchFamily="18" charset="0"/>
                        <a:cs typeface="Times New Roman" pitchFamily="18" charset="0"/>
                      </a:endParaRPr>
                    </a:p>
                  </a:txBody>
                  <a:tcPr>
                    <a:solidFill>
                      <a:srgbClr val="66CCFF"/>
                    </a:solidFill>
                  </a:tcPr>
                </a:tc>
              </a:tr>
              <a:tr h="584445">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«Организация</a:t>
                      </a:r>
                      <a:r>
                        <a:rPr kumimoji="0" lang="ru-RU" sz="1100" kern="1200" baseline="0" dirty="0" smtClean="0">
                          <a:solidFill>
                            <a:srgbClr val="000099"/>
                          </a:solidFill>
                          <a:latin typeface="Book Antiqua" pitchFamily="18" charset="0"/>
                          <a:ea typeface="+mn-ea"/>
                          <a:cs typeface="+mn-cs"/>
                        </a:rPr>
                        <a:t>  библиотечного обслуживания населения»</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9 348,2</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9 381,7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8 881,7</a:t>
                      </a:r>
                      <a:endParaRPr lang="ru-RU" sz="1400" b="1" dirty="0">
                        <a:solidFill>
                          <a:srgbClr val="000099"/>
                        </a:solidFill>
                        <a:latin typeface="Times New Roman" pitchFamily="18" charset="0"/>
                        <a:cs typeface="Times New Roman" pitchFamily="18" charset="0"/>
                      </a:endParaRPr>
                    </a:p>
                  </a:txBody>
                  <a:tcPr>
                    <a:solidFill>
                      <a:srgbClr val="66CCFF"/>
                    </a:solidFill>
                  </a:tcPr>
                </a:tc>
              </a:tr>
              <a:tr h="261337">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«Музейная деятельность»</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743,3</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36,0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36,0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57520">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«Развитие дополнительного образования детей в сфере культуры и искусства»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5 132,3</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3 852,6</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3 645,8</a:t>
                      </a:r>
                      <a:endParaRPr lang="ru-RU" sz="1400" b="1" dirty="0">
                        <a:solidFill>
                          <a:srgbClr val="000099"/>
                        </a:solidFill>
                        <a:latin typeface="Times New Roman" pitchFamily="18" charset="0"/>
                        <a:cs typeface="Times New Roman" pitchFamily="18" charset="0"/>
                      </a:endParaRPr>
                    </a:p>
                  </a:txBody>
                  <a:tcPr>
                    <a:solidFill>
                      <a:srgbClr val="66CCFF"/>
                    </a:solidFill>
                  </a:tcPr>
                </a:tc>
              </a:tr>
              <a:tr h="3230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ru-RU" sz="1100" kern="1200" dirty="0" smtClean="0">
                          <a:solidFill>
                            <a:srgbClr val="000099"/>
                          </a:solidFill>
                          <a:latin typeface="Book Antiqua" pitchFamily="18" charset="0"/>
                          <a:ea typeface="+mn-ea"/>
                          <a:cs typeface="+mn-cs"/>
                        </a:rPr>
                        <a:t>«Развитие физической</a:t>
                      </a:r>
                      <a:r>
                        <a:rPr kumimoji="0" lang="ru-RU" sz="1100" kern="1200" baseline="0" dirty="0" smtClean="0">
                          <a:solidFill>
                            <a:srgbClr val="000099"/>
                          </a:solidFill>
                          <a:latin typeface="Book Antiqua" pitchFamily="18" charset="0"/>
                          <a:ea typeface="+mn-ea"/>
                          <a:cs typeface="+mn-cs"/>
                        </a:rPr>
                        <a:t> культуры и спорта»</a:t>
                      </a:r>
                      <a:endParaRPr kumimoji="0" lang="ru-RU" sz="1100" kern="1200" dirty="0" smtClean="0">
                        <a:solidFill>
                          <a:srgbClr val="000099"/>
                        </a:solidFill>
                        <a:latin typeface="Book Antiqua" pitchFamily="18" charset="0"/>
                        <a:ea typeface="+mn-ea"/>
                        <a:cs typeface="+mn-cs"/>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200,0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469404">
                <a:tc>
                  <a:txBody>
                    <a:bodyPr/>
                    <a:lstStyle/>
                    <a:p>
                      <a:pPr marL="0" algn="l" rtl="0" eaLnBrk="1" latinLnBrk="0" hangingPunct="1"/>
                      <a:r>
                        <a:rPr kumimoji="0" lang="ru-RU" sz="1100" kern="1200" dirty="0" smtClean="0">
                          <a:solidFill>
                            <a:srgbClr val="000099"/>
                          </a:solidFill>
                          <a:latin typeface="Book Antiqua" pitchFamily="18" charset="0"/>
                          <a:ea typeface="+mn-ea"/>
                          <a:cs typeface="+mn-cs"/>
                        </a:rPr>
                        <a:t>Обеспечивающая подпрограмма</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8</a:t>
                      </a:r>
                      <a:r>
                        <a:rPr lang="ru-RU" sz="1400" b="1" baseline="0" dirty="0" smtClean="0">
                          <a:solidFill>
                            <a:srgbClr val="000099"/>
                          </a:solidFill>
                          <a:latin typeface="Times New Roman" pitchFamily="18" charset="0"/>
                          <a:cs typeface="Times New Roman" pitchFamily="18" charset="0"/>
                        </a:rPr>
                        <a:t> 513,7</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6 864,0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6 864,0</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pic>
        <p:nvPicPr>
          <p:cNvPr id="18" name="Рисунок 17" descr="спорт.png"/>
          <p:cNvPicPr>
            <a:picLocks noChangeAspect="1"/>
          </p:cNvPicPr>
          <p:nvPr/>
        </p:nvPicPr>
        <p:blipFill>
          <a:blip r:embed="rId3" cstate="print"/>
          <a:stretch>
            <a:fillRect/>
          </a:stretch>
        </p:blipFill>
        <p:spPr>
          <a:xfrm>
            <a:off x="2339752" y="2636912"/>
            <a:ext cx="1791245" cy="1080120"/>
          </a:xfrm>
          <a:prstGeom prst="rect">
            <a:avLst/>
          </a:prstGeom>
        </p:spPr>
      </p:pic>
      <p:pic>
        <p:nvPicPr>
          <p:cNvPr id="19" name="Рисунок 18" descr="Ира.jpg"/>
          <p:cNvPicPr>
            <a:picLocks noChangeAspect="1"/>
          </p:cNvPicPr>
          <p:nvPr/>
        </p:nvPicPr>
        <p:blipFill>
          <a:blip r:embed="rId4" cstate="print"/>
          <a:stretch>
            <a:fillRect/>
          </a:stretch>
        </p:blipFill>
        <p:spPr>
          <a:xfrm>
            <a:off x="179512" y="2636912"/>
            <a:ext cx="2160240" cy="1440160"/>
          </a:xfrm>
          <a:prstGeom prst="rect">
            <a:avLst/>
          </a:prstGeom>
          <a:ln>
            <a:noFill/>
          </a:ln>
          <a:effectLst>
            <a:outerShdw blurRad="292100" dist="139700" dir="2700000" algn="tl" rotWithShape="0">
              <a:srgbClr val="333333">
                <a:alpha val="65000"/>
              </a:srgbClr>
            </a:outerShdw>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48</a:t>
            </a:fld>
            <a:endParaRPr lang="ru-RU"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692696"/>
            <a:ext cx="9144000"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Улучшение условий жизни  населения  Холм-Жирковского района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«Газификация населенных пунктов Холм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a:t>
            </a:r>
            <a:r>
              <a:rPr lang="ru-RU" sz="1800" cap="none" dirty="0" err="1" smtClean="0">
                <a:ln>
                  <a:noFill/>
                </a:ln>
                <a:solidFill>
                  <a:schemeClr val="tx1"/>
                </a:solidFill>
                <a:effectLst>
                  <a:outerShdw blurRad="38100" dist="38100" dir="2700000" algn="tl">
                    <a:srgbClr val="000000">
                      <a:alpha val="43137"/>
                    </a:srgbClr>
                  </a:outerShdw>
                </a:effectLst>
                <a:latin typeface="Book Antiqua" pitchFamily="18" charset="0"/>
              </a:rPr>
              <a:t>Жирковского</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 района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63691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499992" y="1340768"/>
            <a:ext cx="46440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градостроительной деятельности, транспорту, связи и ЖКХ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0" y="1340768"/>
            <a:ext cx="432048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     на 2018 год -100,0 тыс. руб., </a:t>
            </a:r>
          </a:p>
          <a:p>
            <a:pPr algn="just">
              <a:buNone/>
            </a:pPr>
            <a:r>
              <a:rPr lang="ru-RU" sz="1400" b="1" dirty="0" smtClean="0">
                <a:solidFill>
                  <a:srgbClr val="000099"/>
                </a:solidFill>
                <a:latin typeface="Book Antiqua" pitchFamily="18" charset="0"/>
              </a:rPr>
              <a:t>     на 2019 год – 100,0 тыс. руб., </a:t>
            </a:r>
          </a:p>
          <a:p>
            <a:pPr algn="just">
              <a:buNone/>
            </a:pPr>
            <a:r>
              <a:rPr lang="ru-RU" sz="1400" b="1" dirty="0" smtClean="0">
                <a:solidFill>
                  <a:srgbClr val="000099"/>
                </a:solidFill>
                <a:latin typeface="Book Antiqua" pitchFamily="18" charset="0"/>
              </a:rPr>
              <a:t>     на 2020 год – 95,0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609528"/>
          <a:ext cx="4572000" cy="4248472"/>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p:cNvSpPr txBox="1"/>
          <p:nvPr/>
        </p:nvSpPr>
        <p:spPr>
          <a:xfrm>
            <a:off x="4932040" y="2708920"/>
            <a:ext cx="3600400" cy="830997"/>
          </a:xfrm>
          <a:prstGeom prst="rect">
            <a:avLst/>
          </a:prstGeom>
          <a:noFill/>
        </p:spPr>
        <p:txBody>
          <a:bodyPr wrap="square" rtlCol="0">
            <a:spAutoFit/>
          </a:bodyPr>
          <a:lstStyle/>
          <a:p>
            <a:pPr algn="just"/>
            <a:r>
              <a:rPr lang="ru-RU" sz="1600" b="1" dirty="0" smtClean="0">
                <a:solidFill>
                  <a:srgbClr val="000099"/>
                </a:solidFill>
                <a:latin typeface="Book Antiqua" pitchFamily="18" charset="0"/>
              </a:rPr>
              <a:t>Муниципальная программа финансируется за счет местного бюджета.</a:t>
            </a:r>
          </a:p>
        </p:txBody>
      </p:sp>
      <p:pic>
        <p:nvPicPr>
          <p:cNvPr id="17" name="Рисунок 16" descr="газ.jpg"/>
          <p:cNvPicPr>
            <a:picLocks noChangeAspect="1"/>
          </p:cNvPicPr>
          <p:nvPr/>
        </p:nvPicPr>
        <p:blipFill>
          <a:blip r:embed="rId3" cstate="print"/>
          <a:stretch>
            <a:fillRect/>
          </a:stretch>
        </p:blipFill>
        <p:spPr>
          <a:xfrm>
            <a:off x="4860032" y="3645024"/>
            <a:ext cx="3688042" cy="2756148"/>
          </a:xfrm>
          <a:prstGeom prst="rect">
            <a:avLst/>
          </a:prstGeom>
          <a:ln>
            <a:noFill/>
          </a:ln>
          <a:effectLst>
            <a:softEdge rad="112500"/>
          </a:effectLst>
        </p:spPr>
      </p:pic>
      <p:sp>
        <p:nvSpPr>
          <p:cNvPr id="15" name="Номер слайда 14"/>
          <p:cNvSpPr>
            <a:spLocks noGrp="1"/>
          </p:cNvSpPr>
          <p:nvPr>
            <p:ph type="sldNum" sz="quarter" idx="12"/>
          </p:nvPr>
        </p:nvSpPr>
        <p:spPr/>
        <p:txBody>
          <a:bodyPr/>
          <a:lstStyle/>
          <a:p>
            <a:fld id="{B19B0651-EE4F-4900-A07F-96A6BFA9D0F0}" type="slidenum">
              <a:rPr lang="ru-RU" smtClean="0"/>
              <a:pPr/>
              <a:t>49</a:t>
            </a:fld>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95536" y="2420888"/>
            <a:ext cx="8424936" cy="923330"/>
          </a:xfrm>
          <a:prstGeom prst="rect">
            <a:avLst/>
          </a:prstGeom>
          <a:noFill/>
        </p:spPr>
        <p:txBody>
          <a:bodyPr wrap="square" rtlCol="0">
            <a:spAutoFit/>
          </a:bodyPr>
          <a:lstStyle/>
          <a:p>
            <a:pPr algn="ctr"/>
            <a:endParaRPr lang="ru-RU" sz="5400" b="1" dirty="0">
              <a:solidFill>
                <a:srgbClr val="0000FF"/>
              </a:solidFill>
              <a:latin typeface="Bookman Old Style" pitchFamily="18" charset="0"/>
              <a:ea typeface="Arial Unicode MS" pitchFamily="34" charset="-128"/>
              <a:cs typeface="Arial Unicode MS" pitchFamily="34" charset="-128"/>
            </a:endParaRPr>
          </a:p>
        </p:txBody>
      </p:sp>
      <p:sp>
        <p:nvSpPr>
          <p:cNvPr id="4" name="Прямоугольник с двумя скругленными противолежащими углами 3"/>
          <p:cNvSpPr/>
          <p:nvPr/>
        </p:nvSpPr>
        <p:spPr>
          <a:xfrm>
            <a:off x="323528" y="188640"/>
            <a:ext cx="8640960" cy="648072"/>
          </a:xfrm>
          <a:prstGeom prst="round2Diag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path path="circle">
              <a:fillToRect l="50000" t="50000" r="50000" b="50000"/>
            </a:path>
            <a:tileRect/>
          </a:gra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ОСНОВНЫЕ   ПОНЯТИЯ   И  ОПРЕДЕЛЕНИЯ</a:t>
            </a:r>
            <a:endParaRPr lang="ru-RU" sz="2400" b="1" dirty="0">
              <a:effectLst>
                <a:outerShdw blurRad="38100" dist="38100" dir="2700000" algn="tl">
                  <a:srgbClr val="000000">
                    <a:alpha val="43137"/>
                  </a:srgbClr>
                </a:outerShdw>
              </a:effectLst>
              <a:latin typeface="Book Antiqua" pitchFamily="18" charset="0"/>
            </a:endParaRPr>
          </a:p>
        </p:txBody>
      </p:sp>
      <p:sp>
        <p:nvSpPr>
          <p:cNvPr id="5" name="Прямоугольник 4"/>
          <p:cNvSpPr/>
          <p:nvPr/>
        </p:nvSpPr>
        <p:spPr>
          <a:xfrm>
            <a:off x="2411760" y="1484784"/>
            <a:ext cx="4572000" cy="923330"/>
          </a:xfrm>
          <a:prstGeom prst="rect">
            <a:avLst/>
          </a:prstGeom>
        </p:spPr>
        <p:txBody>
          <a:bodyPr>
            <a:spAutoFit/>
          </a:bodyPr>
          <a:lstStyle/>
          <a:p>
            <a:endParaRPr lang="ru-RU" dirty="0" smtClean="0"/>
          </a:p>
          <a:p>
            <a:endParaRPr lang="ru-RU" dirty="0" smtClean="0"/>
          </a:p>
          <a:p>
            <a:endParaRPr lang="ru-RU" i="1" dirty="0" smtClean="0"/>
          </a:p>
        </p:txBody>
      </p:sp>
      <p:sp>
        <p:nvSpPr>
          <p:cNvPr id="11" name="TextBox 10"/>
          <p:cNvSpPr txBox="1"/>
          <p:nvPr/>
        </p:nvSpPr>
        <p:spPr>
          <a:xfrm>
            <a:off x="539552" y="1196752"/>
            <a:ext cx="8280920" cy="369332"/>
          </a:xfrm>
          <a:prstGeom prst="rect">
            <a:avLst/>
          </a:prstGeom>
          <a:noFill/>
        </p:spPr>
        <p:txBody>
          <a:bodyPr wrap="square" rtlCol="0">
            <a:spAutoFit/>
          </a:bodyPr>
          <a:lstStyle/>
          <a:p>
            <a:endParaRPr lang="ru-RU" dirty="0"/>
          </a:p>
        </p:txBody>
      </p:sp>
      <p:graphicFrame>
        <p:nvGraphicFramePr>
          <p:cNvPr id="22" name="Схема 21"/>
          <p:cNvGraphicFramePr/>
          <p:nvPr/>
        </p:nvGraphicFramePr>
        <p:xfrm>
          <a:off x="179512" y="1556792"/>
          <a:ext cx="8280920" cy="51125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4" name="Рисунок 23" descr="понятия.jpg"/>
          <p:cNvPicPr>
            <a:picLocks noChangeAspect="1"/>
          </p:cNvPicPr>
          <p:nvPr/>
        </p:nvPicPr>
        <p:blipFill>
          <a:blip r:embed="rId8" cstate="print"/>
          <a:stretch>
            <a:fillRect/>
          </a:stretch>
        </p:blipFill>
        <p:spPr>
          <a:xfrm>
            <a:off x="7596336" y="620688"/>
            <a:ext cx="1547664" cy="1444487"/>
          </a:xfrm>
          <a:prstGeom prst="rect">
            <a:avLst/>
          </a:prstGeom>
          <a:ln>
            <a:noFill/>
          </a:ln>
          <a:effectLst>
            <a:softEdge rad="112500"/>
          </a:effectLst>
        </p:spPr>
      </p:pic>
      <p:sp>
        <p:nvSpPr>
          <p:cNvPr id="8" name="Номер слайда 7"/>
          <p:cNvSpPr>
            <a:spLocks noGrp="1"/>
          </p:cNvSpPr>
          <p:nvPr>
            <p:ph type="sldNum" sz="quarter" idx="12"/>
          </p:nvPr>
        </p:nvSpPr>
        <p:spPr/>
        <p:txBody>
          <a:bodyPr/>
          <a:lstStyle/>
          <a:p>
            <a:fld id="{B19B0651-EE4F-4900-A07F-96A6BFA9D0F0}" type="slidenum">
              <a:rPr lang="ru-RU" smtClean="0"/>
              <a:pPr/>
              <a:t>5</a:t>
            </a:fld>
            <a:endParaRPr lang="ru-RU" dirty="0"/>
          </a:p>
        </p:txBody>
      </p:sp>
      <p:pic>
        <p:nvPicPr>
          <p:cNvPr id="10" name="Рисунок 9" descr="лупа 2.png">
            <a:hlinkClick r:id="rId9" action="ppaction://hlinksldjump"/>
            <a:hlinkHover r:id="rId9" action="ppaction://hlinksldjump"/>
          </p:cNvPr>
          <p:cNvPicPr>
            <a:picLocks noChangeAspect="1"/>
          </p:cNvPicPr>
          <p:nvPr/>
        </p:nvPicPr>
        <p:blipFill>
          <a:blip r:embed="rId10" cstate="print"/>
          <a:stretch>
            <a:fillRect/>
          </a:stretch>
        </p:blipFill>
        <p:spPr>
          <a:xfrm>
            <a:off x="1907704" y="2564904"/>
            <a:ext cx="504056" cy="495349"/>
          </a:xfrm>
          <a:prstGeom prst="rect">
            <a:avLst/>
          </a:prstGeom>
        </p:spPr>
      </p:pic>
      <p:pic>
        <p:nvPicPr>
          <p:cNvPr id="12" name="Рисунок 11" descr="лупа 2.png">
            <a:hlinkClick r:id="rId11" action="ppaction://hlinksldjump"/>
          </p:cNvPr>
          <p:cNvPicPr>
            <a:picLocks noChangeAspect="1"/>
          </p:cNvPicPr>
          <p:nvPr/>
        </p:nvPicPr>
        <p:blipFill>
          <a:blip r:embed="rId10" cstate="print"/>
          <a:stretch>
            <a:fillRect/>
          </a:stretch>
        </p:blipFill>
        <p:spPr>
          <a:xfrm>
            <a:off x="1907704" y="4293096"/>
            <a:ext cx="504056" cy="495349"/>
          </a:xfrm>
          <a:prstGeom prst="rect">
            <a:avLst/>
          </a:prstGeom>
        </p:spPr>
      </p:pic>
      <p:pic>
        <p:nvPicPr>
          <p:cNvPr id="13" name="Рисунок 12" descr="лупа 2.png"/>
          <p:cNvPicPr>
            <a:picLocks noChangeAspect="1"/>
          </p:cNvPicPr>
          <p:nvPr/>
        </p:nvPicPr>
        <p:blipFill>
          <a:blip r:embed="rId10" cstate="print"/>
          <a:stretch>
            <a:fillRect/>
          </a:stretch>
        </p:blipFill>
        <p:spPr>
          <a:xfrm>
            <a:off x="1907704" y="5949280"/>
            <a:ext cx="504056" cy="495349"/>
          </a:xfrm>
          <a:prstGeom prst="rect">
            <a:avLst/>
          </a:prstGeom>
        </p:spPr>
      </p:pic>
      <p:pic>
        <p:nvPicPr>
          <p:cNvPr id="14" name="Рисунок 13" descr="лупа 2.png">
            <a:hlinkClick r:id="rId12" action="ppaction://hlinksldjump"/>
          </p:cNvPr>
          <p:cNvPicPr>
            <a:picLocks noChangeAspect="1"/>
          </p:cNvPicPr>
          <p:nvPr/>
        </p:nvPicPr>
        <p:blipFill>
          <a:blip r:embed="rId10" cstate="print"/>
          <a:stretch>
            <a:fillRect/>
          </a:stretch>
        </p:blipFill>
        <p:spPr>
          <a:xfrm>
            <a:off x="4932040" y="2564904"/>
            <a:ext cx="504056" cy="495349"/>
          </a:xfrm>
          <a:prstGeom prst="rect">
            <a:avLst/>
          </a:prstGeom>
        </p:spPr>
      </p:pic>
      <p:pic>
        <p:nvPicPr>
          <p:cNvPr id="15" name="Рисунок 14" descr="лупа 2.png">
            <a:hlinkClick r:id="rId13" action="ppaction://hlinksldjump"/>
          </p:cNvPr>
          <p:cNvPicPr>
            <a:picLocks noChangeAspect="1"/>
          </p:cNvPicPr>
          <p:nvPr/>
        </p:nvPicPr>
        <p:blipFill>
          <a:blip r:embed="rId10" cstate="print"/>
          <a:stretch>
            <a:fillRect/>
          </a:stretch>
        </p:blipFill>
        <p:spPr>
          <a:xfrm>
            <a:off x="4860032" y="4293096"/>
            <a:ext cx="504056" cy="495349"/>
          </a:xfrm>
          <a:prstGeom prst="rect">
            <a:avLst/>
          </a:prstGeom>
        </p:spPr>
      </p:pic>
      <p:pic>
        <p:nvPicPr>
          <p:cNvPr id="16" name="Рисунок 15" descr="лупа 2.png">
            <a:hlinkClick r:id="rId14" action="ppaction://hlinksldjump"/>
          </p:cNvPr>
          <p:cNvPicPr>
            <a:picLocks noChangeAspect="1"/>
          </p:cNvPicPr>
          <p:nvPr/>
        </p:nvPicPr>
        <p:blipFill>
          <a:blip r:embed="rId10" cstate="print"/>
          <a:stretch>
            <a:fillRect/>
          </a:stretch>
        </p:blipFill>
        <p:spPr>
          <a:xfrm>
            <a:off x="4932040" y="5949280"/>
            <a:ext cx="504056" cy="495349"/>
          </a:xfrm>
          <a:prstGeom prst="rect">
            <a:avLst/>
          </a:prstGeom>
        </p:spPr>
      </p:pic>
      <p:pic>
        <p:nvPicPr>
          <p:cNvPr id="17" name="Рисунок 16" descr="лупа 2.png">
            <a:hlinkClick r:id="rId15" action="ppaction://hlinksldjump"/>
          </p:cNvPr>
          <p:cNvPicPr>
            <a:picLocks noChangeAspect="1"/>
          </p:cNvPicPr>
          <p:nvPr/>
        </p:nvPicPr>
        <p:blipFill>
          <a:blip r:embed="rId10" cstate="print"/>
          <a:stretch>
            <a:fillRect/>
          </a:stretch>
        </p:blipFill>
        <p:spPr>
          <a:xfrm>
            <a:off x="7956376" y="2564904"/>
            <a:ext cx="504056" cy="495349"/>
          </a:xfrm>
          <a:prstGeom prst="rect">
            <a:avLst/>
          </a:prstGeom>
        </p:spPr>
      </p:pic>
      <p:pic>
        <p:nvPicPr>
          <p:cNvPr id="18" name="Рисунок 17" descr="лупа 2.png">
            <a:hlinkClick r:id="rId16" action="ppaction://hlinksldjump"/>
          </p:cNvPr>
          <p:cNvPicPr>
            <a:picLocks noChangeAspect="1"/>
          </p:cNvPicPr>
          <p:nvPr/>
        </p:nvPicPr>
        <p:blipFill>
          <a:blip r:embed="rId10" cstate="print"/>
          <a:stretch>
            <a:fillRect/>
          </a:stretch>
        </p:blipFill>
        <p:spPr>
          <a:xfrm>
            <a:off x="7884368" y="4293096"/>
            <a:ext cx="504056" cy="495349"/>
          </a:xfrm>
          <a:prstGeom prst="rect">
            <a:avLst/>
          </a:prstGeom>
        </p:spPr>
      </p:pic>
      <p:pic>
        <p:nvPicPr>
          <p:cNvPr id="19" name="Рисунок 18" descr="лупа 2.png">
            <a:hlinkClick r:id="rId17" action="ppaction://hlinksldjump"/>
          </p:cNvPr>
          <p:cNvPicPr>
            <a:picLocks noChangeAspect="1"/>
          </p:cNvPicPr>
          <p:nvPr/>
        </p:nvPicPr>
        <p:blipFill>
          <a:blip r:embed="rId10" cstate="print"/>
          <a:stretch>
            <a:fillRect/>
          </a:stretch>
        </p:blipFill>
        <p:spPr>
          <a:xfrm>
            <a:off x="7956376" y="5949280"/>
            <a:ext cx="504056" cy="495349"/>
          </a:xfrm>
          <a:prstGeom prst="rect">
            <a:avLst/>
          </a:prstGeom>
        </p:spPr>
      </p:pic>
    </p:spTree>
    <p:extLst>
      <p:ext uri="{BB962C8B-B14F-4D97-AF65-F5344CB8AC3E}">
        <p14:creationId xmlns:p14="http://schemas.microsoft.com/office/powerpoint/2010/main" xmlns="" val="10436334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692696"/>
            <a:ext cx="9144000"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Повышение энергетической эффективности  потребления ресурсов  и экономии бюджетных средств  в муниципальном образовании «Холм-Жирковский район»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«Энергосбережение  и повышение энергетической эффективности  на территории  муниципального образования «Холм-Жирковский район»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77991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499992" y="1772816"/>
            <a:ext cx="464400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Отдел по градостроительной деятельности, транспорту, связи и ЖКХ Администрации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0" y="1772816"/>
            <a:ext cx="432048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     на 2018 год -50,0 тыс. руб., </a:t>
            </a:r>
          </a:p>
          <a:p>
            <a:pPr algn="just">
              <a:buNone/>
            </a:pPr>
            <a:r>
              <a:rPr lang="ru-RU" sz="1400" b="1" dirty="0" smtClean="0">
                <a:solidFill>
                  <a:srgbClr val="000099"/>
                </a:solidFill>
                <a:latin typeface="Book Antiqua" pitchFamily="18" charset="0"/>
              </a:rPr>
              <a:t>     на 2019 год – 50,0 тыс. руб., </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609528"/>
          <a:ext cx="4572000" cy="4248472"/>
        </p:xfrm>
        <a:graphic>
          <a:graphicData uri="http://schemas.openxmlformats.org/drawingml/2006/chart">
            <c:chart xmlns:c="http://schemas.openxmlformats.org/drawingml/2006/chart" xmlns:r="http://schemas.openxmlformats.org/officeDocument/2006/relationships" r:id="rId2"/>
          </a:graphicData>
        </a:graphic>
      </p:graphicFrame>
      <p:sp>
        <p:nvSpPr>
          <p:cNvPr id="14" name="TextBox 13"/>
          <p:cNvSpPr txBox="1"/>
          <p:nvPr/>
        </p:nvSpPr>
        <p:spPr>
          <a:xfrm>
            <a:off x="4932040" y="3140968"/>
            <a:ext cx="3600400" cy="830997"/>
          </a:xfrm>
          <a:prstGeom prst="rect">
            <a:avLst/>
          </a:prstGeom>
          <a:noFill/>
        </p:spPr>
        <p:txBody>
          <a:bodyPr wrap="square" rtlCol="0">
            <a:spAutoFit/>
          </a:bodyPr>
          <a:lstStyle/>
          <a:p>
            <a:pPr algn="just"/>
            <a:r>
              <a:rPr lang="ru-RU" sz="16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энергосбережение.jpg"/>
          <p:cNvPicPr>
            <a:picLocks noChangeAspect="1"/>
          </p:cNvPicPr>
          <p:nvPr/>
        </p:nvPicPr>
        <p:blipFill>
          <a:blip r:embed="rId3" cstate="print"/>
          <a:stretch>
            <a:fillRect/>
          </a:stretch>
        </p:blipFill>
        <p:spPr>
          <a:xfrm>
            <a:off x="5004048" y="3861048"/>
            <a:ext cx="3851920" cy="2567947"/>
          </a:xfrm>
          <a:prstGeom prst="rect">
            <a:avLst/>
          </a:prstGeom>
          <a:ln>
            <a:noFill/>
          </a:ln>
          <a:effectLst>
            <a:softEdge rad="112500"/>
          </a:effectLst>
        </p:spPr>
      </p:pic>
      <p:sp>
        <p:nvSpPr>
          <p:cNvPr id="16" name="Номер слайда 15"/>
          <p:cNvSpPr>
            <a:spLocks noGrp="1"/>
          </p:cNvSpPr>
          <p:nvPr>
            <p:ph type="sldNum" sz="quarter" idx="12"/>
          </p:nvPr>
        </p:nvSpPr>
        <p:spPr/>
        <p:txBody>
          <a:bodyPr/>
          <a:lstStyle/>
          <a:p>
            <a:fld id="{B19B0651-EE4F-4900-A07F-96A6BFA9D0F0}" type="slidenum">
              <a:rPr lang="ru-RU" smtClean="0"/>
              <a:pPr/>
              <a:t>50</a:t>
            </a:fld>
            <a:endParaRPr lang="ru-RU"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144000"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Обеспечение безопасности  жизнедеятельности населения муниципального образования «Холм-Жирковский район» Смоленской области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«Создание условий  для обеспечения безопасности  жизнедеятельности  населения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314096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-130,0 тыс. руб., </a:t>
            </a:r>
          </a:p>
          <a:p>
            <a:pPr algn="just">
              <a:buNone/>
            </a:pPr>
            <a:r>
              <a:rPr lang="ru-RU" sz="1400" b="1" dirty="0" smtClean="0">
                <a:solidFill>
                  <a:srgbClr val="000099"/>
                </a:solidFill>
                <a:latin typeface="Book Antiqua" pitchFamily="18" charset="0"/>
              </a:rPr>
              <a:t>на 2019 год – 130, тыс. руб.,</a:t>
            </a:r>
          </a:p>
          <a:p>
            <a:pPr algn="just">
              <a:buNone/>
            </a:pPr>
            <a:r>
              <a:rPr lang="ru-RU" sz="1400" b="1" dirty="0" smtClean="0">
                <a:solidFill>
                  <a:srgbClr val="000099"/>
                </a:solidFill>
                <a:latin typeface="Book Antiqua" pitchFamily="18" charset="0"/>
              </a:rPr>
              <a:t> на 2020 год – 130,0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852936"/>
          <a:ext cx="3672408" cy="400506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5" name="Таблица 14"/>
          <p:cNvGraphicFramePr>
            <a:graphicFrameLocks noGrp="1"/>
          </p:cNvGraphicFramePr>
          <p:nvPr/>
        </p:nvGraphicFramePr>
        <p:xfrm>
          <a:off x="4716016" y="2563624"/>
          <a:ext cx="4427984" cy="3395063"/>
        </p:xfrm>
        <a:graphic>
          <a:graphicData uri="http://schemas.openxmlformats.org/drawingml/2006/table">
            <a:tbl>
              <a:tblPr firstRow="1" bandRow="1">
                <a:effectLst>
                  <a:outerShdw blurRad="50800" dist="38100" dir="18900000" algn="bl" rotWithShape="0">
                    <a:prstClr val="black">
                      <a:alpha val="40000"/>
                    </a:prstClr>
                  </a:outerShdw>
                </a:effectLst>
                <a:tableStyleId>{284E427A-3D55-4303-BF80-6455036E1DE7}</a:tableStyleId>
              </a:tblPr>
              <a:tblGrid>
                <a:gridCol w="1686166"/>
                <a:gridCol w="947041"/>
                <a:gridCol w="913939"/>
                <a:gridCol w="880838"/>
              </a:tblGrid>
              <a:tr h="385910">
                <a:tc>
                  <a:txBody>
                    <a:bodyPr/>
                    <a:lstStyle/>
                    <a:p>
                      <a:r>
                        <a:rPr lang="ru-RU" sz="1400" dirty="0" smtClean="0">
                          <a:solidFill>
                            <a:srgbClr val="000099"/>
                          </a:solidFill>
                          <a:latin typeface="Book Antiqua" pitchFamily="18" charset="0"/>
                        </a:rPr>
                        <a:t>Подпрограммы</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2018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2019 год</a:t>
                      </a:r>
                      <a:endParaRPr lang="ru-RU" sz="1400" dirty="0">
                        <a:solidFill>
                          <a:srgbClr val="000099"/>
                        </a:solidFill>
                        <a:latin typeface="Book Antiqua" pitchFamily="18" charset="0"/>
                      </a:endParaRPr>
                    </a:p>
                  </a:txBody>
                  <a:tcPr>
                    <a:solidFill>
                      <a:srgbClr val="0099FF"/>
                    </a:solidFill>
                  </a:tcPr>
                </a:tc>
                <a:tc>
                  <a:txBody>
                    <a:bodyPr/>
                    <a:lstStyle/>
                    <a:p>
                      <a:r>
                        <a:rPr lang="ru-RU" sz="1400" dirty="0" smtClean="0">
                          <a:solidFill>
                            <a:srgbClr val="000099"/>
                          </a:solidFill>
                          <a:latin typeface="Book Antiqua" pitchFamily="18" charset="0"/>
                        </a:rPr>
                        <a:t>2020 год</a:t>
                      </a:r>
                      <a:endParaRPr lang="ru-RU" sz="1400" dirty="0">
                        <a:solidFill>
                          <a:srgbClr val="000099"/>
                        </a:solidFill>
                        <a:latin typeface="Book Antiqua" pitchFamily="18" charset="0"/>
                      </a:endParaRPr>
                    </a:p>
                  </a:txBody>
                  <a:tcPr>
                    <a:solidFill>
                      <a:srgbClr val="0099FF"/>
                    </a:solidFill>
                  </a:tcPr>
                </a:tc>
              </a:tr>
              <a:tr h="540273">
                <a:tc>
                  <a:txBody>
                    <a:bodyPr/>
                    <a:lstStyle/>
                    <a:p>
                      <a:pPr marL="0" algn="just" rtl="0" eaLnBrk="1" latinLnBrk="0" hangingPunct="1"/>
                      <a:r>
                        <a:rPr kumimoji="0" lang="ru-RU" sz="1200" kern="1200" dirty="0" smtClean="0">
                          <a:solidFill>
                            <a:srgbClr val="000099"/>
                          </a:solidFill>
                          <a:latin typeface="Book Antiqua" pitchFamily="18" charset="0"/>
                          <a:ea typeface="+mn-ea"/>
                          <a:cs typeface="+mn-cs"/>
                        </a:rPr>
                        <a:t>за счет средств местного бюджета</a:t>
                      </a: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c>
                  <a:txBody>
                    <a:bodyPr/>
                    <a:lstStyle/>
                    <a:p>
                      <a:pPr algn="ctr"/>
                      <a:r>
                        <a:rPr lang="ru-RU" sz="1400" b="1" dirty="0" smtClean="0">
                          <a:solidFill>
                            <a:srgbClr val="000099"/>
                          </a:solidFill>
                          <a:latin typeface="Times New Roman" pitchFamily="18" charset="0"/>
                          <a:cs typeface="Times New Roman" pitchFamily="18" charset="0"/>
                        </a:rPr>
                        <a:t>130,0</a:t>
                      </a:r>
                      <a:endParaRPr lang="ru-RU" sz="1400" b="1" dirty="0">
                        <a:solidFill>
                          <a:srgbClr val="000099"/>
                        </a:solidFill>
                        <a:latin typeface="Times New Roman" pitchFamily="18" charset="0"/>
                        <a:cs typeface="Times New Roman" pitchFamily="18" charset="0"/>
                      </a:endParaRPr>
                    </a:p>
                  </a:txBody>
                  <a:tcPr>
                    <a:solidFill>
                      <a:srgbClr val="66FFCC"/>
                    </a:solidFill>
                  </a:tcPr>
                </a:tc>
              </a:tr>
              <a:tr h="587265">
                <a:tc>
                  <a:txBody>
                    <a:bodyPr/>
                    <a:lstStyle/>
                    <a:p>
                      <a:r>
                        <a:rPr kumimoji="0" lang="ru-RU" sz="1200" kern="1200" dirty="0" smtClean="0">
                          <a:solidFill>
                            <a:srgbClr val="000099"/>
                          </a:solidFill>
                          <a:latin typeface="Book Antiqua" pitchFamily="18" charset="0"/>
                          <a:ea typeface="+mn-ea"/>
                          <a:cs typeface="+mn-cs"/>
                        </a:rPr>
                        <a:t>«Противодействие терроризму и экстремизму»</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30,0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770845">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«Комплексные меры по профилактике правонарушений  и усилению борьбы с преступностью»</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r>
              <a:tr h="385910">
                <a:tc>
                  <a:txBody>
                    <a:bodyPr/>
                    <a:lstStyle/>
                    <a:p>
                      <a:pPr marL="0" algn="l" rtl="0" eaLnBrk="1" latinLnBrk="0" hangingPunct="1"/>
                      <a:r>
                        <a:rPr kumimoji="0" lang="ru-RU" sz="1200" kern="1200" dirty="0" smtClean="0">
                          <a:solidFill>
                            <a:srgbClr val="000099"/>
                          </a:solidFill>
                          <a:latin typeface="Book Antiqua" pitchFamily="18" charset="0"/>
                          <a:ea typeface="+mn-ea"/>
                          <a:cs typeface="+mn-cs"/>
                        </a:rPr>
                        <a:t>«Обеспечение безопасности  дорожного движения»</a:t>
                      </a: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c>
                  <a:txBody>
                    <a:bodyPr/>
                    <a:lstStyle/>
                    <a:p>
                      <a:pPr algn="ctr"/>
                      <a:r>
                        <a:rPr lang="ru-RU" sz="1400" b="1" dirty="0" smtClean="0">
                          <a:solidFill>
                            <a:srgbClr val="000099"/>
                          </a:solidFill>
                          <a:latin typeface="Times New Roman" pitchFamily="18" charset="0"/>
                          <a:cs typeface="Times New Roman" pitchFamily="18" charset="0"/>
                        </a:rPr>
                        <a:t>50,0</a:t>
                      </a:r>
                      <a:endParaRPr lang="ru-RU" sz="1400" b="1" dirty="0">
                        <a:solidFill>
                          <a:srgbClr val="000099"/>
                        </a:solidFill>
                        <a:latin typeface="Times New Roman" pitchFamily="18" charset="0"/>
                        <a:cs typeface="Times New Roman" pitchFamily="18" charset="0"/>
                      </a:endParaRPr>
                    </a:p>
                  </a:txBody>
                  <a:tcPr>
                    <a:solidFill>
                      <a:srgbClr val="66CCFF"/>
                    </a:solidFill>
                  </a:tcPr>
                </a:tc>
              </a:tr>
            </a:tbl>
          </a:graphicData>
        </a:graphic>
      </p:graphicFrame>
      <p:sp>
        <p:nvSpPr>
          <p:cNvPr id="14" name="Номер слайда 13"/>
          <p:cNvSpPr>
            <a:spLocks noGrp="1"/>
          </p:cNvSpPr>
          <p:nvPr>
            <p:ph type="sldNum" sz="quarter" idx="12"/>
          </p:nvPr>
        </p:nvSpPr>
        <p:spPr/>
        <p:txBody>
          <a:bodyPr/>
          <a:lstStyle/>
          <a:p>
            <a:fld id="{B19B0651-EE4F-4900-A07F-96A6BFA9D0F0}" type="slidenum">
              <a:rPr lang="ru-RU" smtClean="0"/>
              <a:pPr/>
              <a:t>51</a:t>
            </a:fld>
            <a:endParaRPr lang="ru-RU"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504056"/>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Удовлетворение потребности населения  в качественных услугах  пассажирского транспорта общего пользования.</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«Поддержка пассажирского транспорта   общего пользования  в  муниципальном образовании "Холм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2014-2020 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707904" y="3645024"/>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788024" y="1628800"/>
            <a:ext cx="4355976" cy="151216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a:t>
            </a:r>
          </a:p>
          <a:p>
            <a:pPr algn="just"/>
            <a:r>
              <a:rPr lang="ru-RU" sz="1400" b="1" u="sng" dirty="0" smtClean="0">
                <a:solidFill>
                  <a:srgbClr val="000099"/>
                </a:solidFill>
                <a:latin typeface="Book Antiqua" pitchFamily="18" charset="0"/>
              </a:rPr>
              <a:t>Участник</a:t>
            </a:r>
            <a:r>
              <a:rPr lang="ru-RU" sz="1400" b="1" dirty="0" smtClean="0">
                <a:solidFill>
                  <a:srgbClr val="000099"/>
                </a:solidFill>
                <a:latin typeface="Book Antiqua" pitchFamily="18" charset="0"/>
              </a:rPr>
              <a:t>: Муниципальное унитарное предприятие  «</a:t>
            </a:r>
            <a:r>
              <a:rPr lang="ru-RU" sz="1400" b="1" dirty="0" err="1" smtClean="0">
                <a:solidFill>
                  <a:srgbClr val="000099"/>
                </a:solidFill>
                <a:latin typeface="Book Antiqua" pitchFamily="18" charset="0"/>
              </a:rPr>
              <a:t>Холм-Жирковское</a:t>
            </a:r>
            <a:r>
              <a:rPr lang="ru-RU" sz="1400" b="1" dirty="0" smtClean="0">
                <a:solidFill>
                  <a:srgbClr val="000099"/>
                </a:solidFill>
                <a:latin typeface="Book Antiqua" pitchFamily="18" charset="0"/>
              </a:rPr>
              <a:t> ПАТП»</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-900,0 тыс. руб., </a:t>
            </a:r>
          </a:p>
          <a:p>
            <a:pPr algn="just">
              <a:buNone/>
            </a:pPr>
            <a:r>
              <a:rPr lang="ru-RU" sz="1400" b="1" dirty="0" smtClean="0">
                <a:solidFill>
                  <a:srgbClr val="000099"/>
                </a:solidFill>
                <a:latin typeface="Book Antiqua" pitchFamily="18" charset="0"/>
              </a:rPr>
              <a:t>на 2019 год – 900, тыс. руб.,</a:t>
            </a:r>
          </a:p>
          <a:p>
            <a:pPr algn="just">
              <a:buNone/>
            </a:pPr>
            <a:r>
              <a:rPr lang="ru-RU" sz="1400" b="1" dirty="0" smtClean="0">
                <a:solidFill>
                  <a:srgbClr val="000099"/>
                </a:solidFill>
                <a:latin typeface="Book Antiqua" pitchFamily="18" charset="0"/>
              </a:rPr>
              <a:t> на 2020 год – 600,0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068960"/>
          <a:ext cx="4536504" cy="378904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80928"/>
            <a:ext cx="4176464" cy="954107"/>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22" name="Рисунок 21" descr="автобус.jpg"/>
          <p:cNvPicPr>
            <a:picLocks noChangeAspect="1"/>
          </p:cNvPicPr>
          <p:nvPr/>
        </p:nvPicPr>
        <p:blipFill>
          <a:blip r:embed="rId3" cstate="print"/>
          <a:stretch>
            <a:fillRect/>
          </a:stretch>
        </p:blipFill>
        <p:spPr>
          <a:xfrm>
            <a:off x="4884034" y="3645024"/>
            <a:ext cx="3936437" cy="2952328"/>
          </a:xfrm>
          <a:prstGeom prst="rect">
            <a:avLst/>
          </a:prstGeom>
          <a:ln>
            <a:noFill/>
          </a:ln>
          <a:effectLst>
            <a:softEdge rad="112500"/>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52</a:t>
            </a:fld>
            <a:endParaRPr lang="ru-RU"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50405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432048"/>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Поддержка сельскохозяйственных товаропроизводителей.</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«Развитие сельского хозяйства  в  муниципальном образовании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3212976"/>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067944" y="1484784"/>
            <a:ext cx="507605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Сектор по сельскому хозяйству Администрации муниципального образования  «Холм-Жирковский район» Смоленской области.</a:t>
            </a:r>
          </a:p>
          <a:p>
            <a:pPr algn="just"/>
            <a:r>
              <a:rPr lang="ru-RU" sz="1400" b="1" u="sng" dirty="0" smtClean="0">
                <a:solidFill>
                  <a:srgbClr val="000099"/>
                </a:solidFill>
                <a:latin typeface="Book Antiqua" pitchFamily="18" charset="0"/>
              </a:rPr>
              <a:t>Участники</a:t>
            </a:r>
            <a:r>
              <a:rPr lang="ru-RU" sz="1400" b="1" dirty="0" smtClean="0">
                <a:solidFill>
                  <a:srgbClr val="000099"/>
                </a:solidFill>
                <a:latin typeface="Book Antiqua" pitchFamily="18" charset="0"/>
              </a:rPr>
              <a:t>: Сельскохозяйственные товаропроизводители Холм-Жирковского района</a:t>
            </a:r>
            <a:endParaRPr lang="ru-RU" sz="1400" b="1" dirty="0">
              <a:solidFill>
                <a:srgbClr val="000099"/>
              </a:solidFill>
              <a:latin typeface="Book Antiqua" pitchFamily="18" charset="0"/>
            </a:endParaRPr>
          </a:p>
        </p:txBody>
      </p:sp>
      <p:sp>
        <p:nvSpPr>
          <p:cNvPr id="12" name="Содержимое 11"/>
          <p:cNvSpPr>
            <a:spLocks noGrp="1"/>
          </p:cNvSpPr>
          <p:nvPr>
            <p:ph sz="half" idx="1"/>
          </p:nvPr>
        </p:nvSpPr>
        <p:spPr>
          <a:xfrm>
            <a:off x="107504" y="1484784"/>
            <a:ext cx="3744416" cy="129614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-800,0 тыс. руб., </a:t>
            </a:r>
          </a:p>
          <a:p>
            <a:pPr algn="just">
              <a:buNone/>
            </a:pPr>
            <a:r>
              <a:rPr lang="ru-RU" sz="1400" b="1" dirty="0" smtClean="0">
                <a:solidFill>
                  <a:srgbClr val="000099"/>
                </a:solidFill>
                <a:latin typeface="Book Antiqua" pitchFamily="18" charset="0"/>
              </a:rPr>
              <a:t>на 2019 год – 710, тыс. руб.,</a:t>
            </a:r>
          </a:p>
          <a:p>
            <a:pPr algn="just">
              <a:buNone/>
            </a:pPr>
            <a:r>
              <a:rPr lang="ru-RU" sz="1400" b="1" dirty="0" smtClean="0">
                <a:solidFill>
                  <a:srgbClr val="000099"/>
                </a:solidFill>
                <a:latin typeface="Book Antiqua" pitchFamily="18" charset="0"/>
              </a:rPr>
              <a:t> на 2020 год – 510,0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3068960"/>
          <a:ext cx="4104456" cy="4005064"/>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738664"/>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4" name="Рисунок 13" descr="сельское хозяйство 2.jpg"/>
          <p:cNvPicPr>
            <a:picLocks noChangeAspect="1"/>
          </p:cNvPicPr>
          <p:nvPr/>
        </p:nvPicPr>
        <p:blipFill>
          <a:blip r:embed="rId3" cstate="print"/>
          <a:stretch>
            <a:fillRect/>
          </a:stretch>
        </p:blipFill>
        <p:spPr>
          <a:xfrm>
            <a:off x="4211960" y="3429000"/>
            <a:ext cx="2015716" cy="15121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Рисунок 15" descr="сх.jpg"/>
          <p:cNvPicPr>
            <a:picLocks noChangeAspect="1"/>
          </p:cNvPicPr>
          <p:nvPr/>
        </p:nvPicPr>
        <p:blipFill>
          <a:blip r:embed="rId4" cstate="print"/>
          <a:stretch>
            <a:fillRect/>
          </a:stretch>
        </p:blipFill>
        <p:spPr>
          <a:xfrm>
            <a:off x="5652120" y="4293096"/>
            <a:ext cx="2016224" cy="15375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7" name="Рисунок 16" descr="сельское  хозяйство 3.jpg"/>
          <p:cNvPicPr>
            <a:picLocks noChangeAspect="1"/>
          </p:cNvPicPr>
          <p:nvPr/>
        </p:nvPicPr>
        <p:blipFill>
          <a:blip r:embed="rId5" cstate="print"/>
          <a:stretch>
            <a:fillRect/>
          </a:stretch>
        </p:blipFill>
        <p:spPr>
          <a:xfrm>
            <a:off x="7199784" y="5301208"/>
            <a:ext cx="1944216" cy="144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5" name="Номер слайда 14"/>
          <p:cNvSpPr>
            <a:spLocks noGrp="1"/>
          </p:cNvSpPr>
          <p:nvPr>
            <p:ph type="sldNum" sz="quarter" idx="12"/>
          </p:nvPr>
        </p:nvSpPr>
        <p:spPr/>
        <p:txBody>
          <a:bodyPr/>
          <a:lstStyle/>
          <a:p>
            <a:fld id="{B19B0651-EE4F-4900-A07F-96A6BFA9D0F0}" type="slidenum">
              <a:rPr lang="ru-RU" smtClean="0"/>
              <a:pPr/>
              <a:t>53</a:t>
            </a:fld>
            <a:endParaRPr lang="ru-RU"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9036496"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9036496" cy="504056"/>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Стабилизация демографической ситуации, поддержка материнства и формирование предпосылок к последующему демографическому росту.</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«Демографическое развитие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2015-2020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11" name="Прямоугольник 10"/>
          <p:cNvSpPr/>
          <p:nvPr/>
        </p:nvSpPr>
        <p:spPr>
          <a:xfrm>
            <a:off x="4067944" y="1484784"/>
            <a:ext cx="507605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Отдел по образованию Администрации муниципального образования «Холм-Жирковский район» Смоленской области;</a:t>
            </a:r>
          </a:p>
          <a:p>
            <a:pPr algn="just"/>
            <a:r>
              <a:rPr lang="ru-RU" sz="1400" b="1" dirty="0" smtClean="0">
                <a:solidFill>
                  <a:srgbClr val="000099"/>
                </a:solidFill>
                <a:latin typeface="Book Antiqua" pitchFamily="18" charset="0"/>
              </a:rPr>
              <a:t>Отдел по культуре и спорту Администрации муниципального образования «Холм-Жирковский район» Смоленской области.</a:t>
            </a:r>
          </a:p>
        </p:txBody>
      </p:sp>
      <p:sp>
        <p:nvSpPr>
          <p:cNvPr id="12" name="Содержимое 11"/>
          <p:cNvSpPr>
            <a:spLocks noGrp="1"/>
          </p:cNvSpPr>
          <p:nvPr>
            <p:ph sz="half" idx="1"/>
          </p:nvPr>
        </p:nvSpPr>
        <p:spPr>
          <a:xfrm>
            <a:off x="107504" y="1484784"/>
            <a:ext cx="3744416" cy="86409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На реализацию мероприятий программы в 2018 году предусмотрено 20,0 тыс. рублей.</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852936"/>
          <a:ext cx="4896544" cy="3888432"/>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738664"/>
          </a:xfrm>
          <a:prstGeom prst="rect">
            <a:avLst/>
          </a:prstGeom>
        </p:spPr>
        <p:txBody>
          <a:bodyPr wrap="square">
            <a:spAutoFit/>
          </a:bodyPr>
          <a:lstStyle/>
          <a:p>
            <a:pPr algn="just"/>
            <a:endParaRPr lang="ru-RU" sz="1400" b="1" dirty="0" smtClean="0">
              <a:solidFill>
                <a:srgbClr val="000099"/>
              </a:solidFill>
              <a:latin typeface="Book Antiqua" pitchFamily="18" charset="0"/>
            </a:endParaRPr>
          </a:p>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sp>
        <p:nvSpPr>
          <p:cNvPr id="15" name="TextBox 14"/>
          <p:cNvSpPr txBox="1"/>
          <p:nvPr/>
        </p:nvSpPr>
        <p:spPr>
          <a:xfrm>
            <a:off x="683568" y="3140969"/>
            <a:ext cx="1440160" cy="553998"/>
          </a:xfrm>
          <a:prstGeom prst="rect">
            <a:avLst/>
          </a:prstGeom>
          <a:noFill/>
        </p:spPr>
        <p:txBody>
          <a:bodyPr wrap="square" rtlCol="0">
            <a:spAutoFit/>
          </a:bodyPr>
          <a:lstStyle/>
          <a:p>
            <a:r>
              <a:rPr lang="ru-RU" sz="1400" b="1" dirty="0" smtClean="0">
                <a:solidFill>
                  <a:srgbClr val="000099"/>
                </a:solidFill>
                <a:latin typeface="Times New Roman" pitchFamily="18" charset="0"/>
                <a:cs typeface="Times New Roman" pitchFamily="18" charset="0"/>
              </a:rPr>
              <a:t>2,0 тыс. руб.</a:t>
            </a:r>
          </a:p>
          <a:p>
            <a:endParaRPr lang="ru-RU" sz="1600" dirty="0">
              <a:solidFill>
                <a:srgbClr val="000099"/>
              </a:solidFill>
              <a:latin typeface="Times New Roman" pitchFamily="18" charset="0"/>
              <a:cs typeface="Times New Roman" pitchFamily="18" charset="0"/>
            </a:endParaRPr>
          </a:p>
        </p:txBody>
      </p:sp>
      <p:pic>
        <p:nvPicPr>
          <p:cNvPr id="18" name="Рисунок 17" descr="дети 1.jpg"/>
          <p:cNvPicPr>
            <a:picLocks noChangeAspect="1"/>
          </p:cNvPicPr>
          <p:nvPr/>
        </p:nvPicPr>
        <p:blipFill>
          <a:blip r:embed="rId3" cstate="print"/>
          <a:stretch>
            <a:fillRect/>
          </a:stretch>
        </p:blipFill>
        <p:spPr>
          <a:xfrm>
            <a:off x="6660232" y="3429000"/>
            <a:ext cx="2304256" cy="14401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Рисунок 20" descr="дети 3.png"/>
          <p:cNvPicPr>
            <a:picLocks noChangeAspect="1"/>
          </p:cNvPicPr>
          <p:nvPr/>
        </p:nvPicPr>
        <p:blipFill>
          <a:blip r:embed="rId4" cstate="print"/>
          <a:stretch>
            <a:fillRect/>
          </a:stretch>
        </p:blipFill>
        <p:spPr>
          <a:xfrm>
            <a:off x="5148064" y="4005064"/>
            <a:ext cx="1773203" cy="1551552"/>
          </a:xfrm>
          <a:prstGeom prst="rect">
            <a:avLst/>
          </a:prstGeom>
          <a:ln>
            <a:noFill/>
          </a:ln>
          <a:effectLst>
            <a:outerShdw blurRad="292100" dist="139700" dir="2700000" algn="tl" rotWithShape="0">
              <a:srgbClr val="333333">
                <a:alpha val="65000"/>
              </a:srgbClr>
            </a:outerShdw>
          </a:effectLst>
        </p:spPr>
      </p:pic>
      <p:pic>
        <p:nvPicPr>
          <p:cNvPr id="22" name="Рисунок 21" descr="дети 4.jpg"/>
          <p:cNvPicPr>
            <a:picLocks noChangeAspect="1"/>
          </p:cNvPicPr>
          <p:nvPr/>
        </p:nvPicPr>
        <p:blipFill>
          <a:blip r:embed="rId5" cstate="print"/>
          <a:stretch>
            <a:fillRect/>
          </a:stretch>
        </p:blipFill>
        <p:spPr>
          <a:xfrm>
            <a:off x="6660232" y="5229200"/>
            <a:ext cx="2304256" cy="14272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54</a:t>
            </a:fld>
            <a:endParaRPr lang="ru-RU"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5472608" cy="50405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928992" cy="432048"/>
          </a:xfrm>
        </p:spPr>
        <p:txBody>
          <a:bodyPr>
            <a:noAutofit/>
          </a:bodyPr>
          <a:lstStyle/>
          <a:p>
            <a:pPr algn="just"/>
            <a:r>
              <a:rPr lang="ru-RU" b="1" dirty="0" smtClean="0">
                <a:solidFill>
                  <a:srgbClr val="000099"/>
                </a:solidFill>
                <a:latin typeface="Book Antiqua" pitchFamily="18" charset="0"/>
              </a:rPr>
              <a:t>     </a:t>
            </a:r>
            <a:r>
              <a:rPr lang="ru-RU" sz="1600" b="1" u="sng" dirty="0" smtClean="0">
                <a:solidFill>
                  <a:srgbClr val="000099"/>
                </a:solidFill>
                <a:latin typeface="Book Antiqua" pitchFamily="18" charset="0"/>
              </a:rPr>
              <a:t>Цель</a:t>
            </a:r>
            <a:r>
              <a:rPr lang="ru-RU" sz="1600" b="1" dirty="0" smtClean="0">
                <a:solidFill>
                  <a:srgbClr val="000099"/>
                </a:solidFill>
                <a:latin typeface="Book Antiqua" pitchFamily="18" charset="0"/>
              </a:rPr>
              <a:t>: Повышение качества жизни молодых семей</a:t>
            </a:r>
            <a:endParaRPr lang="ru-RU" sz="1600"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«Обеспечение жильем молодых семей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2015-2020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2987824" y="2780928"/>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580112" y="1484784"/>
            <a:ext cx="3563888"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 Администрация муниципального образования  «Холм-Жирковский район» Смоленской области.</a:t>
            </a:r>
          </a:p>
        </p:txBody>
      </p:sp>
      <p:sp>
        <p:nvSpPr>
          <p:cNvPr id="12" name="Содержимое 11"/>
          <p:cNvSpPr>
            <a:spLocks noGrp="1"/>
          </p:cNvSpPr>
          <p:nvPr>
            <p:ph sz="half" idx="1"/>
          </p:nvPr>
        </p:nvSpPr>
        <p:spPr>
          <a:xfrm>
            <a:off x="107504" y="1484784"/>
            <a:ext cx="2664296" cy="144016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a:t>
            </a:r>
          </a:p>
          <a:p>
            <a:pPr algn="just">
              <a:buNone/>
            </a:pPr>
            <a:r>
              <a:rPr lang="ru-RU" sz="1400" b="1" dirty="0" smtClean="0">
                <a:solidFill>
                  <a:srgbClr val="000099"/>
                </a:solidFill>
                <a:latin typeface="Book Antiqua" pitchFamily="18" charset="0"/>
              </a:rPr>
              <a:t>бюджетных ассигнований  </a:t>
            </a:r>
          </a:p>
          <a:p>
            <a:pPr algn="just">
              <a:buNone/>
            </a:pPr>
            <a:r>
              <a:rPr lang="ru-RU" sz="1400" b="1" dirty="0" smtClean="0">
                <a:solidFill>
                  <a:srgbClr val="000099"/>
                </a:solidFill>
                <a:latin typeface="Book Antiqua" pitchFamily="18" charset="0"/>
              </a:rPr>
              <a:t>на 2018 год -70,0 тыс. руб., </a:t>
            </a:r>
          </a:p>
          <a:p>
            <a:pPr algn="just">
              <a:buNone/>
            </a:pPr>
            <a:r>
              <a:rPr lang="ru-RU" sz="1400" b="1" dirty="0" smtClean="0">
                <a:solidFill>
                  <a:srgbClr val="000099"/>
                </a:solidFill>
                <a:latin typeface="Book Antiqua" pitchFamily="18" charset="0"/>
              </a:rPr>
              <a:t>на 2019 год – 70, тыс. руб.,</a:t>
            </a:r>
          </a:p>
          <a:p>
            <a:pPr algn="just">
              <a:buNone/>
            </a:pPr>
            <a:r>
              <a:rPr lang="ru-RU" sz="1400" b="1" dirty="0" smtClean="0">
                <a:solidFill>
                  <a:srgbClr val="000099"/>
                </a:solidFill>
                <a:latin typeface="Book Antiqua" pitchFamily="18" charset="0"/>
              </a:rPr>
              <a:t> на 2020 год – 70,0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852936"/>
          <a:ext cx="4104456" cy="4005064"/>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жилье семье1.jpg"/>
          <p:cNvPicPr>
            <a:picLocks noChangeAspect="1"/>
          </p:cNvPicPr>
          <p:nvPr/>
        </p:nvPicPr>
        <p:blipFill>
          <a:blip r:embed="rId3" cstate="print"/>
          <a:stretch>
            <a:fillRect/>
          </a:stretch>
        </p:blipFill>
        <p:spPr>
          <a:xfrm>
            <a:off x="6300192" y="5013176"/>
            <a:ext cx="2736304" cy="1700808"/>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p:spPr>
      </p:pic>
      <p:pic>
        <p:nvPicPr>
          <p:cNvPr id="18" name="Рисунок 17" descr="жилье семье 2.jpg"/>
          <p:cNvPicPr>
            <a:picLocks noChangeAspect="1"/>
          </p:cNvPicPr>
          <p:nvPr/>
        </p:nvPicPr>
        <p:blipFill>
          <a:blip r:embed="rId4" cstate="print"/>
          <a:stretch>
            <a:fillRect/>
          </a:stretch>
        </p:blipFill>
        <p:spPr>
          <a:xfrm>
            <a:off x="4283968" y="3429000"/>
            <a:ext cx="2631765" cy="1728192"/>
          </a:xfrm>
          <a:prstGeom prst="rect">
            <a:avLst/>
          </a:prstGeom>
          <a:ln>
            <a:noFill/>
          </a:ln>
          <a:effectLst>
            <a:outerShdw blurRad="292100" dist="139700" dir="2700000" algn="tl" rotWithShape="0">
              <a:srgbClr val="333333">
                <a:alpha val="65000"/>
              </a:srgbClr>
            </a:outerShdw>
          </a:effectLst>
          <a:scene3d>
            <a:camera prst="orthographicFront"/>
            <a:lightRig rig="threePt" dir="t"/>
          </a:scene3d>
          <a:sp3d>
            <a:bevelT w="165100" prst="coolSlant"/>
          </a:sp3d>
        </p:spPr>
      </p:pic>
      <p:sp>
        <p:nvSpPr>
          <p:cNvPr id="14" name="Номер слайда 13"/>
          <p:cNvSpPr>
            <a:spLocks noGrp="1"/>
          </p:cNvSpPr>
          <p:nvPr>
            <p:ph type="sldNum" sz="quarter" idx="12"/>
          </p:nvPr>
        </p:nvSpPr>
        <p:spPr/>
        <p:txBody>
          <a:bodyPr/>
          <a:lstStyle/>
          <a:p>
            <a:fld id="{B19B0651-EE4F-4900-A07F-96A6BFA9D0F0}" type="slidenum">
              <a:rPr lang="ru-RU" smtClean="0"/>
              <a:pPr/>
              <a:t>55</a:t>
            </a:fld>
            <a:endParaRPr lang="ru-RU"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8928992" cy="64807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Повышение доступности социально значимых объектов, информационных ресурсов, услуг для лиц с ограниченными возможностями и других </a:t>
            </a:r>
            <a:r>
              <a:rPr lang="ru-RU" b="1" dirty="0" err="1" smtClean="0">
                <a:solidFill>
                  <a:srgbClr val="000099"/>
                </a:solidFill>
                <a:latin typeface="Book Antiqua" pitchFamily="18" charset="0"/>
              </a:rPr>
              <a:t>маломобильных</a:t>
            </a:r>
            <a:r>
              <a:rPr lang="ru-RU" b="1" dirty="0" smtClean="0">
                <a:solidFill>
                  <a:srgbClr val="000099"/>
                </a:solidFill>
                <a:latin typeface="Book Antiqua" pitchFamily="18" charset="0"/>
              </a:rPr>
              <a:t> групп населения.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«Доступная среда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572000" y="1556792"/>
            <a:ext cx="4572000"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200" b="1" u="sng" dirty="0" smtClean="0">
                <a:solidFill>
                  <a:srgbClr val="000099"/>
                </a:solidFill>
                <a:latin typeface="Book Antiqua" pitchFamily="18" charset="0"/>
              </a:rPr>
              <a:t>Ответственные исполнители:</a:t>
            </a:r>
            <a:r>
              <a:rPr lang="ru-RU" sz="1200" b="1" dirty="0" smtClean="0">
                <a:solidFill>
                  <a:srgbClr val="000099"/>
                </a:solidFill>
                <a:latin typeface="Book Antiqua" pitchFamily="18" charset="0"/>
              </a:rPr>
              <a:t> Отдел по образованию Администрации муниципального образования «Холм-Жирковский район» Смоленской области, Отдел по культуре и спорту Администрации муниципального образования «Холм-Жирковский район» Смоленской области</a:t>
            </a:r>
            <a:endParaRPr lang="ru-RU" sz="12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628800"/>
            <a:ext cx="4032448" cy="1224136"/>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-77,0 тыс. руб., </a:t>
            </a:r>
          </a:p>
          <a:p>
            <a:pPr algn="just">
              <a:buNone/>
            </a:pPr>
            <a:r>
              <a:rPr lang="ru-RU" sz="1400" b="1" dirty="0" smtClean="0">
                <a:solidFill>
                  <a:srgbClr val="000099"/>
                </a:solidFill>
                <a:latin typeface="Book Antiqua" pitchFamily="18" charset="0"/>
              </a:rPr>
              <a:t>на 2019 год – 26, тыс. руб.,</a:t>
            </a:r>
          </a:p>
          <a:p>
            <a:pPr algn="just">
              <a:buNone/>
            </a:pPr>
            <a:r>
              <a:rPr lang="ru-RU" sz="1400" b="1" dirty="0" smtClean="0">
                <a:solidFill>
                  <a:srgbClr val="000099"/>
                </a:solidFill>
                <a:latin typeface="Book Antiqua" pitchFamily="18" charset="0"/>
              </a:rPr>
              <a:t> на 2020 год – 26,0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708920"/>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6" name="Рисунок 15" descr="дост ср1.png"/>
          <p:cNvPicPr>
            <a:picLocks noChangeAspect="1"/>
          </p:cNvPicPr>
          <p:nvPr/>
        </p:nvPicPr>
        <p:blipFill>
          <a:blip r:embed="rId3" cstate="print"/>
          <a:stretch>
            <a:fillRect/>
          </a:stretch>
        </p:blipFill>
        <p:spPr>
          <a:xfrm>
            <a:off x="3923928" y="3284984"/>
            <a:ext cx="5220072" cy="3397559"/>
          </a:xfrm>
          <a:prstGeom prst="rect">
            <a:avLst/>
          </a:prstGeom>
          <a:ln>
            <a:noFill/>
          </a:ln>
          <a:effectLst>
            <a:outerShdw blurRad="292100" dist="139700" dir="2700000" algn="tl" rotWithShape="0">
              <a:srgbClr val="333333">
                <a:alpha val="65000"/>
              </a:srgbClr>
            </a:outerShdw>
          </a:effectLst>
        </p:spPr>
      </p:pic>
      <p:sp>
        <p:nvSpPr>
          <p:cNvPr id="14" name="Номер слайда 13"/>
          <p:cNvSpPr>
            <a:spLocks noGrp="1"/>
          </p:cNvSpPr>
          <p:nvPr>
            <p:ph type="sldNum" sz="quarter" idx="12"/>
          </p:nvPr>
        </p:nvSpPr>
        <p:spPr/>
        <p:txBody>
          <a:bodyPr/>
          <a:lstStyle/>
          <a:p>
            <a:fld id="{B19B0651-EE4F-4900-A07F-96A6BFA9D0F0}" type="slidenum">
              <a:rPr lang="ru-RU" smtClean="0"/>
              <a:pPr/>
              <a:t>56</a:t>
            </a:fld>
            <a:endParaRPr lang="ru-RU"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9" name="Рисунок 18" descr="без город.jpg"/>
          <p:cNvPicPr>
            <a:picLocks noChangeAspect="1"/>
          </p:cNvPicPr>
          <p:nvPr/>
        </p:nvPicPr>
        <p:blipFill>
          <a:blip r:embed="rId2" cstate="print"/>
          <a:stretch>
            <a:fillRect/>
          </a:stretch>
        </p:blipFill>
        <p:spPr>
          <a:xfrm>
            <a:off x="6516216" y="4941300"/>
            <a:ext cx="2627784" cy="1756901"/>
          </a:xfrm>
          <a:prstGeom prst="rect">
            <a:avLst/>
          </a:prstGeom>
          <a:scene3d>
            <a:camera prst="orthographicFront"/>
            <a:lightRig rig="threePt" dir="t"/>
          </a:scene3d>
          <a:sp3d>
            <a:bevelT w="165100" prst="coolSlant"/>
          </a:sp3d>
        </p:spPr>
      </p:pic>
      <p:sp>
        <p:nvSpPr>
          <p:cNvPr id="10" name="Прямоугольник 9"/>
          <p:cNvSpPr/>
          <p:nvPr/>
        </p:nvSpPr>
        <p:spPr>
          <a:xfrm>
            <a:off x="107504" y="836712"/>
            <a:ext cx="8928992" cy="79208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Создание комплексной системы безопасности на территории муниципального образования «Холм-Жирковский район» Смоленской области  для повышения  общественной и личной безопасности граждан за счет применения  новых информационных технологий. </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«Построение и развитие аппаратно-программного  комплекса «Безопасный город» на территории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2016-2020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5364088" y="1700808"/>
            <a:ext cx="3672408"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a:t>
            </a:r>
            <a:r>
              <a:rPr lang="ru-RU" sz="1400" b="1" u="sng" dirty="0" smtClean="0">
                <a:solidFill>
                  <a:srgbClr val="000099"/>
                </a:solidFill>
                <a:latin typeface="Book Antiqua" pitchFamily="18" charset="0"/>
              </a:rPr>
              <a:t>:</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700808"/>
            <a:ext cx="403244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-50,0 тыс. руб., </a:t>
            </a:r>
          </a:p>
          <a:p>
            <a:pPr algn="just">
              <a:buNone/>
            </a:pPr>
            <a:r>
              <a:rPr lang="ru-RU" sz="1400" b="1" dirty="0" smtClean="0">
                <a:solidFill>
                  <a:srgbClr val="000099"/>
                </a:solidFill>
                <a:latin typeface="Book Antiqua" pitchFamily="18" charset="0"/>
              </a:rPr>
              <a:t>на 2019 год – 50, тыс. руб.,</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3"/>
          </a:graphicData>
        </a:graphic>
      </p:graphicFrame>
      <p:sp>
        <p:nvSpPr>
          <p:cNvPr id="20" name="Прямоугольник 19"/>
          <p:cNvSpPr/>
          <p:nvPr/>
        </p:nvSpPr>
        <p:spPr>
          <a:xfrm>
            <a:off x="4788024" y="2780928"/>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7" name="Рисунок 16" descr="бг.jpg"/>
          <p:cNvPicPr>
            <a:picLocks noChangeAspect="1"/>
          </p:cNvPicPr>
          <p:nvPr/>
        </p:nvPicPr>
        <p:blipFill>
          <a:blip r:embed="rId4" cstate="print"/>
          <a:stretch>
            <a:fillRect/>
          </a:stretch>
        </p:blipFill>
        <p:spPr>
          <a:xfrm>
            <a:off x="4932348" y="3861048"/>
            <a:ext cx="2484694" cy="1658830"/>
          </a:xfrm>
          <a:prstGeom prst="rect">
            <a:avLst/>
          </a:prstGeom>
          <a:scene3d>
            <a:camera prst="orthographicFront"/>
            <a:lightRig rig="threePt" dir="t"/>
          </a:scene3d>
          <a:sp3d>
            <a:bevelT w="165100" prst="coolSlant"/>
          </a:sp3d>
        </p:spPr>
      </p:pic>
      <p:sp>
        <p:nvSpPr>
          <p:cNvPr id="14" name="Номер слайда 13"/>
          <p:cNvSpPr>
            <a:spLocks noGrp="1"/>
          </p:cNvSpPr>
          <p:nvPr>
            <p:ph type="sldNum" sz="quarter" idx="12"/>
          </p:nvPr>
        </p:nvSpPr>
        <p:spPr/>
        <p:txBody>
          <a:bodyPr/>
          <a:lstStyle/>
          <a:p>
            <a:fld id="{B19B0651-EE4F-4900-A07F-96A6BFA9D0F0}" type="slidenum">
              <a:rPr lang="ru-RU" smtClean="0"/>
              <a:pPr/>
              <a:t>57</a:t>
            </a:fld>
            <a:endParaRPr lang="ru-RU"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107504" y="836712"/>
            <a:ext cx="8928992" cy="57606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107504" y="908720"/>
            <a:ext cx="8856984" cy="432048"/>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Эффективное и  рациональное  использование имущества и земельных ресурсов  муниципального образования «Холм-Жирковский район» Смоленской области</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«Управление муниципальным имуществом  и земельными ресурсами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2017-2020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644008" y="1556792"/>
            <a:ext cx="439248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dirty="0" smtClean="0">
                <a:solidFill>
                  <a:srgbClr val="000099"/>
                </a:solidFill>
                <a:latin typeface="Book Antiqua" pitchFamily="18" charset="0"/>
              </a:rPr>
              <a:t>Ответственные исполнители</a:t>
            </a:r>
            <a:r>
              <a:rPr lang="ru-RU" sz="1400" b="1" u="sng" dirty="0" smtClean="0">
                <a:solidFill>
                  <a:srgbClr val="000099"/>
                </a:solidFill>
                <a:latin typeface="Book Antiqua" pitchFamily="18" charset="0"/>
              </a:rPr>
              <a:t>:</a:t>
            </a:r>
            <a:r>
              <a:rPr lang="ru-RU" sz="1400" b="1" dirty="0" smtClean="0">
                <a:solidFill>
                  <a:srgbClr val="000099"/>
                </a:solidFill>
                <a:latin typeface="Book Antiqua" pitchFamily="18" charset="0"/>
              </a:rPr>
              <a:t> Отдел по экономике, имущественным и земельным  отношениям Администрация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556792"/>
            <a:ext cx="4032448" cy="1152128"/>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-50,0 тыс. руб., </a:t>
            </a:r>
          </a:p>
          <a:p>
            <a:pPr algn="just">
              <a:buNone/>
            </a:pPr>
            <a:r>
              <a:rPr lang="ru-RU" sz="1400" b="1" dirty="0" smtClean="0">
                <a:solidFill>
                  <a:srgbClr val="000099"/>
                </a:solidFill>
                <a:latin typeface="Book Antiqua" pitchFamily="18" charset="0"/>
              </a:rPr>
              <a:t>на 2019 год – 50, тыс. руб.,</a:t>
            </a:r>
          </a:p>
          <a:p>
            <a:pPr algn="just">
              <a:buNone/>
            </a:pPr>
            <a:r>
              <a:rPr lang="ru-RU" sz="1400" b="1" dirty="0" smtClean="0">
                <a:solidFill>
                  <a:srgbClr val="000099"/>
                </a:solidFill>
                <a:latin typeface="Book Antiqua" pitchFamily="18" charset="0"/>
              </a:rPr>
              <a:t> на 2020 год – 50,0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107504"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2924944"/>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5" name="Рисунок 14" descr="имущество 3.jpg"/>
          <p:cNvPicPr>
            <a:picLocks noChangeAspect="1"/>
          </p:cNvPicPr>
          <p:nvPr/>
        </p:nvPicPr>
        <p:blipFill>
          <a:blip r:embed="rId3" cstate="print"/>
          <a:stretch>
            <a:fillRect/>
          </a:stretch>
        </p:blipFill>
        <p:spPr>
          <a:xfrm>
            <a:off x="6540354" y="3501008"/>
            <a:ext cx="2238375" cy="1604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Рисунок 13" descr="имущество.jpg"/>
          <p:cNvPicPr>
            <a:picLocks noChangeAspect="1"/>
          </p:cNvPicPr>
          <p:nvPr/>
        </p:nvPicPr>
        <p:blipFill>
          <a:blip r:embed="rId4" cstate="print"/>
          <a:stretch>
            <a:fillRect/>
          </a:stretch>
        </p:blipFill>
        <p:spPr>
          <a:xfrm>
            <a:off x="4499992" y="4797152"/>
            <a:ext cx="2340864" cy="16561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Номер слайда 15"/>
          <p:cNvSpPr>
            <a:spLocks noGrp="1"/>
          </p:cNvSpPr>
          <p:nvPr>
            <p:ph type="sldNum" sz="quarter" idx="12"/>
          </p:nvPr>
        </p:nvSpPr>
        <p:spPr/>
        <p:txBody>
          <a:bodyPr/>
          <a:lstStyle/>
          <a:p>
            <a:fld id="{B19B0651-EE4F-4900-A07F-96A6BFA9D0F0}" type="slidenum">
              <a:rPr lang="ru-RU" smtClean="0"/>
              <a:pPr/>
              <a:t>58</a:t>
            </a:fld>
            <a:endParaRPr lang="ru-RU"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Прямоугольник 9"/>
          <p:cNvSpPr/>
          <p:nvPr/>
        </p:nvSpPr>
        <p:spPr>
          <a:xfrm>
            <a:off x="0" y="836712"/>
            <a:ext cx="9036496" cy="936104"/>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Текст 2"/>
          <p:cNvSpPr>
            <a:spLocks noGrp="1"/>
          </p:cNvSpPr>
          <p:nvPr>
            <p:ph type="body" idx="2"/>
          </p:nvPr>
        </p:nvSpPr>
        <p:spPr>
          <a:xfrm>
            <a:off x="0" y="908720"/>
            <a:ext cx="8892480" cy="720080"/>
          </a:xfrm>
        </p:spPr>
        <p:txBody>
          <a:bodyPr>
            <a:noAutofit/>
          </a:bodyPr>
          <a:lstStyle/>
          <a:p>
            <a:pPr algn="just"/>
            <a:r>
              <a:rPr lang="ru-RU" b="1" dirty="0" smtClean="0">
                <a:solidFill>
                  <a:srgbClr val="000099"/>
                </a:solidFill>
                <a:latin typeface="Book Antiqua" pitchFamily="18" charset="0"/>
              </a:rPr>
              <a:t> </a:t>
            </a:r>
            <a:r>
              <a:rPr lang="ru-RU" b="1" u="sng" dirty="0" smtClean="0">
                <a:solidFill>
                  <a:srgbClr val="000099"/>
                </a:solidFill>
                <a:latin typeface="Book Antiqua" pitchFamily="18" charset="0"/>
              </a:rPr>
              <a:t>Цель</a:t>
            </a:r>
            <a:r>
              <a:rPr lang="ru-RU" b="1" dirty="0" smtClean="0">
                <a:solidFill>
                  <a:srgbClr val="000099"/>
                </a:solidFill>
                <a:latin typeface="Book Antiqua" pitchFamily="18" charset="0"/>
              </a:rPr>
              <a:t>: Развитие  и совершенствование  системы  гражданско-патриотического воспитания  граждан  Холм-Жирковского района,  укрепление чувства сопричастности граждан к истории и культуре  родного края и России  в целом,  сплочение общества  для противодействия экстремизму  и терроризму</a:t>
            </a:r>
            <a:endParaRPr lang="ru-RU" dirty="0"/>
          </a:p>
        </p:txBody>
      </p:sp>
      <p:sp>
        <p:nvSpPr>
          <p:cNvPr id="5" name="Заголовок 3"/>
          <p:cNvSpPr>
            <a:spLocks noGrp="1"/>
          </p:cNvSpPr>
          <p:nvPr>
            <p:ph type="title"/>
          </p:nvPr>
        </p:nvSpPr>
        <p:spPr>
          <a:xfrm>
            <a:off x="0" y="0"/>
            <a:ext cx="9144000"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Муниципальная программа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«Гражданско-патриотическое воспитание граждан  муниципального образования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"Холм - </a:t>
            </a:r>
            <a:r>
              <a:rPr lang="ru-RU" sz="1800" cap="none" dirty="0" err="1">
                <a:ln>
                  <a:noFill/>
                </a:ln>
                <a:solidFill>
                  <a:schemeClr val="tx1"/>
                </a:solidFill>
                <a:effectLst>
                  <a:outerShdw blurRad="38100" dist="38100" dir="2700000" algn="tl">
                    <a:srgbClr val="000000">
                      <a:alpha val="43137"/>
                    </a:srgbClr>
                  </a:outerShdw>
                </a:effectLst>
                <a:latin typeface="Book Antiqua" pitchFamily="18" charset="0"/>
              </a:rPr>
              <a:t>Жирковский</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 район" Смоленской области на  </a:t>
            </a:r>
            <a:r>
              <a:rPr lang="ru-RU" sz="1800" cap="none" dirty="0" smtClean="0">
                <a:ln>
                  <a:noFill/>
                </a:ln>
                <a:solidFill>
                  <a:schemeClr val="tx1"/>
                </a:solidFill>
                <a:effectLst>
                  <a:outerShdw blurRad="38100" dist="38100" dir="2700000" algn="tl">
                    <a:srgbClr val="000000">
                      <a:alpha val="43137"/>
                    </a:srgbClr>
                  </a:outerShdw>
                </a:effectLst>
                <a:latin typeface="Book Antiqua" pitchFamily="18" charset="0"/>
              </a:rPr>
              <a:t>2017-2020 </a:t>
            </a:r>
            <a:r>
              <a:rPr lang="ru-RU" sz="1800" cap="none" dirty="0">
                <a:ln>
                  <a:noFill/>
                </a:ln>
                <a:solidFill>
                  <a:schemeClr val="tx1"/>
                </a:solidFill>
                <a:effectLst>
                  <a:outerShdw blurRad="38100" dist="38100" dir="2700000" algn="tl">
                    <a:srgbClr val="000000">
                      <a:alpha val="43137"/>
                    </a:srgbClr>
                  </a:outerShdw>
                </a:effectLst>
                <a:latin typeface="Book Antiqua" pitchFamily="18" charset="0"/>
              </a:rPr>
              <a:t>годы»</a:t>
            </a:r>
            <a:endParaRPr lang="ru-RU" sz="1800" dirty="0">
              <a:solidFill>
                <a:schemeClr val="tx1"/>
              </a:solidFill>
              <a:latin typeface="Book Antiqua" pitchFamily="18" charset="0"/>
            </a:endParaRPr>
          </a:p>
        </p:txBody>
      </p:sp>
      <p:sp>
        <p:nvSpPr>
          <p:cNvPr id="8" name="Скругленный прямоугольник 7"/>
          <p:cNvSpPr/>
          <p:nvPr/>
        </p:nvSpPr>
        <p:spPr>
          <a:xfrm>
            <a:off x="3419872" y="2996952"/>
            <a:ext cx="1187576" cy="359991"/>
          </a:xfrm>
          <a:prstGeom prst="roundRect">
            <a:avLst/>
          </a:prstGeom>
          <a:solidFill>
            <a:srgbClr val="0099FF"/>
          </a:solidFill>
          <a:ln w="9525" cap="flat" cmpd="sng" algn="ctr">
            <a:solidFill>
              <a:srgbClr val="0066FF"/>
            </a:solidFill>
            <a:prstDash val="solid"/>
          </a:ln>
          <a:effectLst>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ru-RU" sz="1400" b="1" dirty="0" smtClean="0">
                <a:solidFill>
                  <a:srgbClr val="DBF5F9">
                    <a:lumMod val="10000"/>
                  </a:srgbClr>
                </a:solidFill>
                <a:latin typeface="Book Antiqua" pitchFamily="18" charset="0"/>
              </a:rPr>
              <a:t>тыс. руб.</a:t>
            </a:r>
            <a:endParaRPr lang="ru-RU" sz="1400" b="1" dirty="0">
              <a:solidFill>
                <a:srgbClr val="DBF5F9">
                  <a:lumMod val="10000"/>
                </a:srgbClr>
              </a:solidFill>
              <a:latin typeface="Book Antiqua" pitchFamily="18" charset="0"/>
            </a:endParaRPr>
          </a:p>
        </p:txBody>
      </p:sp>
      <p:sp>
        <p:nvSpPr>
          <p:cNvPr id="11" name="Прямоугольник 10"/>
          <p:cNvSpPr/>
          <p:nvPr/>
        </p:nvSpPr>
        <p:spPr>
          <a:xfrm>
            <a:off x="4644008" y="1844824"/>
            <a:ext cx="4392488" cy="2088232"/>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1400" b="1" u="sng" dirty="0" smtClean="0">
                <a:solidFill>
                  <a:srgbClr val="000099"/>
                </a:solidFill>
                <a:latin typeface="Book Antiqua" pitchFamily="18" charset="0"/>
              </a:rPr>
              <a:t>Ответственные исполнители:</a:t>
            </a:r>
            <a:r>
              <a:rPr lang="ru-RU" sz="1400" b="1" dirty="0" smtClean="0">
                <a:solidFill>
                  <a:srgbClr val="000099"/>
                </a:solidFill>
                <a:latin typeface="Book Antiqua" pitchFamily="18" charset="0"/>
              </a:rPr>
              <a:t>  Администрация муниципального образования «Холм-Жирковский район» Смоленской области,  Отдел по образованию Администрации муниципального образования «Холм-Жирковский район» Смоленской области,   Отдел по культуре и спорту Администрации муниципального образования «Холм-Жирковский район» Смоленской области</a:t>
            </a:r>
            <a:endParaRPr lang="ru-RU" sz="1400" b="1" u="sng" dirty="0" smtClean="0">
              <a:solidFill>
                <a:srgbClr val="000099"/>
              </a:solidFill>
              <a:latin typeface="Book Antiqua" pitchFamily="18" charset="0"/>
            </a:endParaRPr>
          </a:p>
        </p:txBody>
      </p:sp>
      <p:sp>
        <p:nvSpPr>
          <p:cNvPr id="12" name="Содержимое 11"/>
          <p:cNvSpPr>
            <a:spLocks noGrp="1"/>
          </p:cNvSpPr>
          <p:nvPr>
            <p:ph sz="half" idx="1"/>
          </p:nvPr>
        </p:nvSpPr>
        <p:spPr>
          <a:xfrm>
            <a:off x="107504" y="1844824"/>
            <a:ext cx="3960440" cy="1080120"/>
          </a:xfrm>
          <a:prstGeom prst="rect">
            <a:avLst/>
          </a:prstGeom>
          <a:solidFill>
            <a:srgbClr val="99CC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2500" lnSpcReduction="10000"/>
          </a:bodyPr>
          <a:lstStyle/>
          <a:p>
            <a:pPr algn="just">
              <a:buNone/>
            </a:pPr>
            <a:r>
              <a:rPr lang="ru-RU" sz="1400" b="1" dirty="0" smtClean="0">
                <a:solidFill>
                  <a:srgbClr val="000099"/>
                </a:solidFill>
                <a:latin typeface="Book Antiqua" pitchFamily="18" charset="0"/>
              </a:rPr>
              <a:t> Общий объем бюджетных ассигнований  </a:t>
            </a:r>
          </a:p>
          <a:p>
            <a:pPr algn="just">
              <a:buNone/>
            </a:pPr>
            <a:r>
              <a:rPr lang="ru-RU" sz="1400" b="1" dirty="0" smtClean="0">
                <a:solidFill>
                  <a:srgbClr val="000099"/>
                </a:solidFill>
                <a:latin typeface="Book Antiqua" pitchFamily="18" charset="0"/>
              </a:rPr>
              <a:t>на 2018 год -30,0 тыс. руб., </a:t>
            </a:r>
          </a:p>
          <a:p>
            <a:pPr algn="just">
              <a:buNone/>
            </a:pPr>
            <a:r>
              <a:rPr lang="ru-RU" sz="1400" b="1" dirty="0" smtClean="0">
                <a:solidFill>
                  <a:srgbClr val="000099"/>
                </a:solidFill>
                <a:latin typeface="Book Antiqua" pitchFamily="18" charset="0"/>
              </a:rPr>
              <a:t>на 2019 год – 30, тыс. руб.,</a:t>
            </a:r>
          </a:p>
          <a:p>
            <a:pPr algn="just">
              <a:buNone/>
            </a:pPr>
            <a:r>
              <a:rPr lang="ru-RU" sz="1400" b="1" dirty="0" smtClean="0">
                <a:solidFill>
                  <a:srgbClr val="000099"/>
                </a:solidFill>
                <a:latin typeface="Book Antiqua" pitchFamily="18" charset="0"/>
              </a:rPr>
              <a:t> на 2020 год – 30,0 тыс. руб.</a:t>
            </a:r>
            <a:endParaRPr lang="ru-RU" sz="1400" b="1" dirty="0">
              <a:solidFill>
                <a:srgbClr val="000099"/>
              </a:solidFill>
              <a:latin typeface="Book Antiqua" pitchFamily="18" charset="0"/>
            </a:endParaRPr>
          </a:p>
        </p:txBody>
      </p:sp>
      <p:graphicFrame>
        <p:nvGraphicFramePr>
          <p:cNvPr id="13" name="Диаграмма 12"/>
          <p:cNvGraphicFramePr/>
          <p:nvPr/>
        </p:nvGraphicFramePr>
        <p:xfrm>
          <a:off x="0" y="2564904"/>
          <a:ext cx="4032448" cy="4149080"/>
        </p:xfrm>
        <a:graphic>
          <a:graphicData uri="http://schemas.openxmlformats.org/drawingml/2006/chart">
            <c:chart xmlns:c="http://schemas.openxmlformats.org/drawingml/2006/chart" xmlns:r="http://schemas.openxmlformats.org/officeDocument/2006/relationships" r:id="rId2"/>
          </a:graphicData>
        </a:graphic>
      </p:graphicFrame>
      <p:sp>
        <p:nvSpPr>
          <p:cNvPr id="20" name="Прямоугольник 19"/>
          <p:cNvSpPr/>
          <p:nvPr/>
        </p:nvSpPr>
        <p:spPr>
          <a:xfrm>
            <a:off x="4788024" y="4077072"/>
            <a:ext cx="4176464" cy="523220"/>
          </a:xfrm>
          <a:prstGeom prst="rect">
            <a:avLst/>
          </a:prstGeom>
        </p:spPr>
        <p:txBody>
          <a:bodyPr wrap="square">
            <a:spAutoFit/>
          </a:bodyPr>
          <a:lstStyle/>
          <a:p>
            <a:pPr algn="just"/>
            <a:r>
              <a:rPr lang="ru-RU" sz="1400" b="1" dirty="0" smtClean="0">
                <a:solidFill>
                  <a:srgbClr val="000099"/>
                </a:solidFill>
                <a:latin typeface="Book Antiqua" pitchFamily="18" charset="0"/>
              </a:rPr>
              <a:t>Муниципальная программа финансируется за счет  средств местного бюджета.</a:t>
            </a:r>
          </a:p>
        </p:txBody>
      </p:sp>
      <p:pic>
        <p:nvPicPr>
          <p:cNvPr id="16" name="Рисунок 15" descr="патриоты1.jpg"/>
          <p:cNvPicPr>
            <a:picLocks noChangeAspect="1"/>
          </p:cNvPicPr>
          <p:nvPr/>
        </p:nvPicPr>
        <p:blipFill>
          <a:blip r:embed="rId3" cstate="print"/>
          <a:stretch>
            <a:fillRect/>
          </a:stretch>
        </p:blipFill>
        <p:spPr>
          <a:xfrm>
            <a:off x="4932040" y="4581128"/>
            <a:ext cx="3600400" cy="20882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w="165100" prst="coolSlant"/>
          </a:sp3d>
        </p:spPr>
      </p:pic>
      <p:sp>
        <p:nvSpPr>
          <p:cNvPr id="14" name="Номер слайда 13"/>
          <p:cNvSpPr>
            <a:spLocks noGrp="1"/>
          </p:cNvSpPr>
          <p:nvPr>
            <p:ph type="sldNum" sz="quarter" idx="12"/>
          </p:nvPr>
        </p:nvSpPr>
        <p:spPr/>
        <p:txBody>
          <a:bodyPr/>
          <a:lstStyle/>
          <a:p>
            <a:fld id="{B19B0651-EE4F-4900-A07F-96A6BFA9D0F0}" type="slidenum">
              <a:rPr lang="ru-RU" smtClean="0"/>
              <a:pPr/>
              <a:t>59</a:t>
            </a:fld>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323528" y="0"/>
            <a:ext cx="8424936"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ЧТО   ТАКОЕ  БЮДЖЕТ</a:t>
            </a:r>
            <a:endParaRPr lang="ru-RU" sz="2400" b="1" dirty="0">
              <a:effectLst>
                <a:outerShdw blurRad="38100" dist="38100" dir="2700000" algn="tl">
                  <a:srgbClr val="000000">
                    <a:alpha val="43137"/>
                  </a:srgbClr>
                </a:outerShdw>
              </a:effectLst>
              <a:latin typeface="Book Antiqua" pitchFamily="18" charset="0"/>
            </a:endParaRPr>
          </a:p>
        </p:txBody>
      </p:sp>
      <p:pic>
        <p:nvPicPr>
          <p:cNvPr id="12" name="Рисунок 11" descr="муниципальный бюджет.png"/>
          <p:cNvPicPr>
            <a:picLocks noChangeAspect="1"/>
          </p:cNvPicPr>
          <p:nvPr/>
        </p:nvPicPr>
        <p:blipFill>
          <a:blip r:embed="rId3" cstate="print"/>
          <a:stretch>
            <a:fillRect/>
          </a:stretch>
        </p:blipFill>
        <p:spPr>
          <a:xfrm>
            <a:off x="3419872" y="908720"/>
            <a:ext cx="2448272" cy="1872208"/>
          </a:xfrm>
          <a:prstGeom prst="rect">
            <a:avLst/>
          </a:prstGeom>
          <a:ln>
            <a:solidFill>
              <a:srgbClr val="008000"/>
            </a:solidFill>
          </a:ln>
          <a:effectLst>
            <a:softEdge rad="112500"/>
          </a:effectLst>
        </p:spPr>
      </p:pic>
      <p:sp>
        <p:nvSpPr>
          <p:cNvPr id="17" name="Прямоугольник с двумя скругленными противолежащими углами 16"/>
          <p:cNvSpPr/>
          <p:nvPr/>
        </p:nvSpPr>
        <p:spPr>
          <a:xfrm>
            <a:off x="251520" y="2924944"/>
            <a:ext cx="8712968" cy="936104"/>
          </a:xfrm>
          <a:prstGeom prst="round2DiagRect">
            <a:avLst/>
          </a:prstGeom>
          <a:solidFill>
            <a:srgbClr val="0099FF"/>
          </a:solidFill>
          <a:ln>
            <a:solidFill>
              <a:srgbClr val="0000FF"/>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b="1" i="1" dirty="0" smtClean="0">
                <a:solidFill>
                  <a:srgbClr val="0000CC"/>
                </a:solidFill>
                <a:latin typeface="Book Antiqua" pitchFamily="18" charset="0"/>
              </a:rPr>
              <a:t>БЮДЖЕТ – форма образования и расходования денежных средств, предназначенных для финансового обеспечения задач и функций государства и местного самоуправления .</a:t>
            </a:r>
            <a:endParaRPr lang="ru-RU" b="1" dirty="0">
              <a:solidFill>
                <a:srgbClr val="0000CC"/>
              </a:solidFill>
              <a:latin typeface="Book Antiqua" pitchFamily="18" charset="0"/>
            </a:endParaRPr>
          </a:p>
        </p:txBody>
      </p:sp>
      <p:sp>
        <p:nvSpPr>
          <p:cNvPr id="25" name="Прямоугольник 24"/>
          <p:cNvSpPr/>
          <p:nvPr/>
        </p:nvSpPr>
        <p:spPr>
          <a:xfrm>
            <a:off x="179512" y="908720"/>
            <a:ext cx="3096344" cy="1872208"/>
          </a:xfrm>
          <a:prstGeom prst="rect">
            <a:avLst/>
          </a:prstGeom>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0" scaled="1"/>
            <a:tileRect/>
          </a:gradFill>
          <a:ln>
            <a:solidFill>
              <a:srgbClr val="0000FF"/>
            </a:solidFill>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i="1" dirty="0" smtClean="0">
                <a:solidFill>
                  <a:srgbClr val="0000CC"/>
                </a:solidFill>
                <a:latin typeface="Book Antiqua" pitchFamily="18" charset="0"/>
              </a:rPr>
              <a:t>ДОХОДЫ</a:t>
            </a:r>
          </a:p>
          <a:p>
            <a:pPr algn="ctr"/>
            <a:r>
              <a:rPr lang="ru-RU" sz="1600" b="1" dirty="0" smtClean="0">
                <a:solidFill>
                  <a:srgbClr val="0000CC"/>
                </a:solidFill>
                <a:latin typeface="Book Antiqua" pitchFamily="18" charset="0"/>
              </a:rPr>
              <a:t> это поступающие в бюджет денежные средства (налоговые, неналоговые доходы и безвозмездные поступления) </a:t>
            </a:r>
            <a:endParaRPr lang="ru-RU" sz="1600" dirty="0">
              <a:solidFill>
                <a:srgbClr val="0000CC"/>
              </a:solidFill>
              <a:latin typeface="Book Antiqua" pitchFamily="18" charset="0"/>
            </a:endParaRPr>
          </a:p>
        </p:txBody>
      </p:sp>
      <p:sp>
        <p:nvSpPr>
          <p:cNvPr id="28" name="Содержимое 27"/>
          <p:cNvSpPr>
            <a:spLocks noGrp="1"/>
          </p:cNvSpPr>
          <p:nvPr>
            <p:ph idx="1"/>
          </p:nvPr>
        </p:nvSpPr>
        <p:spPr>
          <a:xfrm>
            <a:off x="6012160" y="980728"/>
            <a:ext cx="2952327" cy="1871414"/>
          </a:xfrm>
          <a:prstGeom prst="rect">
            <a:avLst/>
          </a:prstGeom>
          <a:gradFill flip="none" rotWithShape="1">
            <a:gsLst>
              <a:gs pos="0">
                <a:srgbClr val="0099FF">
                  <a:tint val="66000"/>
                  <a:satMod val="160000"/>
                </a:srgbClr>
              </a:gs>
              <a:gs pos="50000">
                <a:srgbClr val="0099FF">
                  <a:tint val="44500"/>
                  <a:satMod val="160000"/>
                </a:srgbClr>
              </a:gs>
              <a:gs pos="100000">
                <a:srgbClr val="0099FF">
                  <a:tint val="23500"/>
                  <a:satMod val="160000"/>
                </a:srgbClr>
              </a:gs>
            </a:gsLst>
            <a:lin ang="13500000" scaled="1"/>
            <a:tileRect/>
          </a:gradFill>
          <a:ln>
            <a:solidFill>
              <a:srgbClr val="0000FF"/>
            </a:solidFill>
          </a:ln>
          <a:effectLst>
            <a:outerShdw blurRad="50800" dist="38100" dir="18900000" algn="bl"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47500" lnSpcReduction="20000"/>
          </a:bodyPr>
          <a:lstStyle/>
          <a:p>
            <a:pPr marL="0" algn="ctr">
              <a:buNone/>
            </a:pPr>
            <a:r>
              <a:rPr lang="ru-RU" sz="3400" b="1" i="1" dirty="0" smtClean="0">
                <a:solidFill>
                  <a:srgbClr val="0000CC"/>
                </a:solidFill>
                <a:latin typeface="Book Antiqua" pitchFamily="18" charset="0"/>
              </a:rPr>
              <a:t>РАСХОДЫ</a:t>
            </a:r>
            <a:r>
              <a:rPr lang="ru-RU" sz="3400" b="1" dirty="0" smtClean="0">
                <a:solidFill>
                  <a:srgbClr val="0000CC"/>
                </a:solidFill>
                <a:latin typeface="Book Antiqua" pitchFamily="18" charset="0"/>
              </a:rPr>
              <a:t> </a:t>
            </a:r>
          </a:p>
          <a:p>
            <a:pPr marL="0" algn="ctr">
              <a:buNone/>
            </a:pPr>
            <a:r>
              <a:rPr lang="ru-RU" sz="3400" b="1" dirty="0" smtClean="0">
                <a:solidFill>
                  <a:srgbClr val="0000CC"/>
                </a:solidFill>
                <a:latin typeface="Book Antiqua" pitchFamily="18" charset="0"/>
              </a:rPr>
              <a:t>это выплачиваемые из бюджета денежные средства (социальные выплаты населению, оказание муниципальных услуг, благоустройство, и другие)</a:t>
            </a:r>
          </a:p>
        </p:txBody>
      </p:sp>
      <p:pic>
        <p:nvPicPr>
          <p:cNvPr id="29" name="Рисунок 28" descr="новые весы17.png"/>
          <p:cNvPicPr>
            <a:picLocks noChangeAspect="1"/>
          </p:cNvPicPr>
          <p:nvPr/>
        </p:nvPicPr>
        <p:blipFill>
          <a:blip r:embed="rId4" cstate="print"/>
          <a:stretch>
            <a:fillRect/>
          </a:stretch>
        </p:blipFill>
        <p:spPr>
          <a:xfrm>
            <a:off x="2627784" y="4121696"/>
            <a:ext cx="3744416" cy="2736304"/>
          </a:xfrm>
          <a:prstGeom prst="rect">
            <a:avLst/>
          </a:prstGeom>
        </p:spPr>
      </p:pic>
      <p:sp>
        <p:nvSpPr>
          <p:cNvPr id="30" name="Блок-схема: магнитный диск 29"/>
          <p:cNvSpPr/>
          <p:nvPr/>
        </p:nvSpPr>
        <p:spPr>
          <a:xfrm>
            <a:off x="323528" y="4005064"/>
            <a:ext cx="2376264" cy="2736304"/>
          </a:xfrm>
          <a:prstGeom prst="flowChartMagneticDisk">
            <a:avLst/>
          </a:prstGeom>
          <a:gradFill flip="none" rotWithShape="1">
            <a:gsLst>
              <a:gs pos="0">
                <a:srgbClr val="00FF99">
                  <a:shade val="30000"/>
                  <a:satMod val="115000"/>
                </a:srgbClr>
              </a:gs>
              <a:gs pos="50000">
                <a:srgbClr val="00FF99">
                  <a:shade val="67500"/>
                  <a:satMod val="115000"/>
                </a:srgbClr>
              </a:gs>
              <a:gs pos="100000">
                <a:srgbClr val="00FF99">
                  <a:shade val="100000"/>
                  <a:satMod val="115000"/>
                </a:srgbClr>
              </a:gs>
            </a:gsLst>
            <a:lin ang="18900000" scaled="1"/>
            <a:tileRect/>
          </a:gradFill>
          <a:ln>
            <a:noFill/>
          </a:ln>
          <a:effectLst/>
          <a:scene3d>
            <a:camera prst="orthographicFront">
              <a:rot lat="0" lon="0" rev="0"/>
            </a:camera>
            <a:lightRig rig="contrasting" dir="t">
              <a:rot lat="0" lon="0" rev="7800000"/>
            </a:lightRig>
          </a:scene3d>
          <a:sp3d>
            <a:bevelT w="139700" h="13970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ru-RU" sz="1600" b="1" dirty="0" smtClean="0">
              <a:solidFill>
                <a:srgbClr val="0000CC"/>
              </a:solidFill>
              <a:latin typeface="Book Antiqua" pitchFamily="18" charset="0"/>
            </a:endParaRPr>
          </a:p>
          <a:p>
            <a:pPr algn="ctr"/>
            <a:endParaRPr lang="ru-RU" sz="1600" b="1" dirty="0" smtClean="0">
              <a:solidFill>
                <a:srgbClr val="0000CC"/>
              </a:solidFill>
              <a:latin typeface="Book Antiqua" pitchFamily="18" charset="0"/>
            </a:endParaRPr>
          </a:p>
          <a:p>
            <a:pPr algn="ctr"/>
            <a:endParaRPr lang="ru-RU" sz="1600" b="1" dirty="0" smtClean="0">
              <a:solidFill>
                <a:srgbClr val="0000CC"/>
              </a:solidFill>
              <a:latin typeface="Book Antiqua" pitchFamily="18" charset="0"/>
            </a:endParaRPr>
          </a:p>
          <a:p>
            <a:pPr algn="ctr"/>
            <a:r>
              <a:rPr lang="ru-RU" sz="1600" b="1" dirty="0" smtClean="0">
                <a:solidFill>
                  <a:srgbClr val="003300"/>
                </a:solidFill>
                <a:latin typeface="Book Antiqua" pitchFamily="18" charset="0"/>
              </a:rPr>
              <a:t>Превышение </a:t>
            </a:r>
          </a:p>
          <a:p>
            <a:pPr algn="ctr"/>
            <a:r>
              <a:rPr lang="ru-RU" sz="1600" b="1" dirty="0" smtClean="0">
                <a:solidFill>
                  <a:srgbClr val="003300"/>
                </a:solidFill>
                <a:latin typeface="Book Antiqua" pitchFamily="18" charset="0"/>
              </a:rPr>
              <a:t>доходов над расходами образует положительный остаток бюджета </a:t>
            </a:r>
          </a:p>
          <a:p>
            <a:pPr algn="ctr"/>
            <a:r>
              <a:rPr lang="ru-RU" sz="1600" b="1" i="1" dirty="0" smtClean="0">
                <a:solidFill>
                  <a:srgbClr val="003300"/>
                </a:solidFill>
                <a:latin typeface="Book Antiqua" pitchFamily="18" charset="0"/>
              </a:rPr>
              <a:t>ПРОФИЦИТ .</a:t>
            </a:r>
          </a:p>
          <a:p>
            <a:pPr algn="ctr"/>
            <a:r>
              <a:rPr lang="ru-RU" sz="1600" b="1" dirty="0" smtClean="0">
                <a:solidFill>
                  <a:srgbClr val="003300"/>
                </a:solidFill>
                <a:latin typeface="Book Antiqua" pitchFamily="18" charset="0"/>
              </a:rPr>
              <a:t>При </a:t>
            </a:r>
            <a:r>
              <a:rPr lang="ru-RU" sz="1600" b="1" dirty="0" err="1" smtClean="0">
                <a:solidFill>
                  <a:srgbClr val="003300"/>
                </a:solidFill>
                <a:latin typeface="Book Antiqua" pitchFamily="18" charset="0"/>
              </a:rPr>
              <a:t>профиците</a:t>
            </a:r>
            <a:r>
              <a:rPr lang="ru-RU" sz="1600" b="1" dirty="0" smtClean="0">
                <a:solidFill>
                  <a:srgbClr val="003300"/>
                </a:solidFill>
                <a:latin typeface="Book Antiqua" pitchFamily="18" charset="0"/>
              </a:rPr>
              <a:t> снижается долг и (или) растут</a:t>
            </a:r>
          </a:p>
          <a:p>
            <a:pPr algn="ctr"/>
            <a:r>
              <a:rPr lang="ru-RU" sz="1600" b="1" dirty="0" smtClean="0">
                <a:solidFill>
                  <a:srgbClr val="003300"/>
                </a:solidFill>
                <a:latin typeface="Book Antiqua" pitchFamily="18" charset="0"/>
              </a:rPr>
              <a:t> остатки.</a:t>
            </a:r>
          </a:p>
          <a:p>
            <a:pPr algn="ctr"/>
            <a:endParaRPr lang="ru-RU" sz="1600" b="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smtClean="0">
              <a:solidFill>
                <a:srgbClr val="0000CC"/>
              </a:solidFill>
              <a:latin typeface="Book Antiqua" pitchFamily="18" charset="0"/>
            </a:endParaRPr>
          </a:p>
          <a:p>
            <a:pPr algn="ctr"/>
            <a:endParaRPr lang="ru-RU" sz="1600" b="1" i="1" dirty="0">
              <a:solidFill>
                <a:srgbClr val="0000CC"/>
              </a:solidFill>
              <a:latin typeface="Book Antiqua" pitchFamily="18" charset="0"/>
            </a:endParaRPr>
          </a:p>
        </p:txBody>
      </p:sp>
      <p:sp>
        <p:nvSpPr>
          <p:cNvPr id="31" name="Блок-схема: магнитный диск 30"/>
          <p:cNvSpPr/>
          <p:nvPr/>
        </p:nvSpPr>
        <p:spPr>
          <a:xfrm>
            <a:off x="6516216" y="4005064"/>
            <a:ext cx="2376264" cy="2736304"/>
          </a:xfrm>
          <a:prstGeom prst="flowChartMagneticDisk">
            <a:avLst/>
          </a:prstGeom>
          <a:gradFill flip="none" rotWithShape="1">
            <a:gsLst>
              <a:gs pos="0">
                <a:srgbClr val="00FF99">
                  <a:shade val="30000"/>
                  <a:satMod val="115000"/>
                </a:srgbClr>
              </a:gs>
              <a:gs pos="50000">
                <a:srgbClr val="00FF99">
                  <a:shade val="67500"/>
                  <a:satMod val="115000"/>
                </a:srgbClr>
              </a:gs>
              <a:gs pos="100000">
                <a:srgbClr val="00FF99">
                  <a:shade val="100000"/>
                  <a:satMod val="115000"/>
                </a:srgbClr>
              </a:gs>
            </a:gsLst>
            <a:lin ang="13500000" scaled="1"/>
            <a:tileRect/>
          </a:gradFill>
          <a:ln>
            <a:noFill/>
          </a:ln>
          <a:effectLst/>
          <a:scene3d>
            <a:camera prst="orthographicFront">
              <a:rot lat="0" lon="0" rev="0"/>
            </a:camera>
            <a:lightRig rig="contrasting" dir="t">
              <a:rot lat="0" lon="0" rev="7800000"/>
            </a:lightRig>
          </a:scene3d>
          <a:sp3d>
            <a:bevelT w="139700" h="139700"/>
          </a:sp3d>
        </p:spPr>
        <p:style>
          <a:lnRef idx="1">
            <a:schemeClr val="accent2"/>
          </a:lnRef>
          <a:fillRef idx="3">
            <a:schemeClr val="accent2"/>
          </a:fillRef>
          <a:effectRef idx="2">
            <a:schemeClr val="accent2"/>
          </a:effectRef>
          <a:fontRef idx="minor">
            <a:schemeClr val="lt1"/>
          </a:fontRef>
        </p:style>
        <p:txBody>
          <a:bodyPr rtlCol="0" anchor="ctr"/>
          <a:lstStyle/>
          <a:p>
            <a:pPr algn="ctr"/>
            <a:r>
              <a:rPr lang="ru-RU" sz="1600" b="1" dirty="0" smtClean="0">
                <a:solidFill>
                  <a:srgbClr val="003300"/>
                </a:solidFill>
                <a:latin typeface="Book Antiqua" pitchFamily="18" charset="0"/>
              </a:rPr>
              <a:t>Если расходная </a:t>
            </a:r>
          </a:p>
          <a:p>
            <a:pPr algn="ctr"/>
            <a:r>
              <a:rPr lang="ru-RU" sz="1600" b="1" dirty="0" smtClean="0">
                <a:solidFill>
                  <a:srgbClr val="003300"/>
                </a:solidFill>
                <a:latin typeface="Book Antiqua" pitchFamily="18" charset="0"/>
              </a:rPr>
              <a:t>часть бюджета превышает доходную, то бюджет формируется с </a:t>
            </a:r>
            <a:r>
              <a:rPr lang="ru-RU" sz="1600" b="1" i="1" dirty="0" smtClean="0">
                <a:solidFill>
                  <a:srgbClr val="003300"/>
                </a:solidFill>
                <a:latin typeface="Book Antiqua" pitchFamily="18" charset="0"/>
              </a:rPr>
              <a:t>ДЕФИЦИТОМ . </a:t>
            </a:r>
            <a:r>
              <a:rPr lang="ru-RU" sz="1600" b="1" dirty="0" smtClean="0">
                <a:solidFill>
                  <a:srgbClr val="003300"/>
                </a:solidFill>
                <a:latin typeface="Book Antiqua" pitchFamily="18" charset="0"/>
              </a:rPr>
              <a:t>При дефиците растет долг и (или) снижаются остатки.</a:t>
            </a:r>
          </a:p>
          <a:p>
            <a:pPr algn="ctr"/>
            <a:endParaRPr lang="ru-RU" sz="1600" b="1" i="1" dirty="0" smtClean="0">
              <a:solidFill>
                <a:srgbClr val="0000CC"/>
              </a:solidFill>
              <a:latin typeface="Book Antiqua" pitchFamily="18" charset="0"/>
            </a:endParaRPr>
          </a:p>
          <a:p>
            <a:pPr algn="ctr"/>
            <a:endParaRPr lang="ru-RU" sz="1600" i="1" dirty="0">
              <a:solidFill>
                <a:srgbClr val="0000CC"/>
              </a:solidFill>
              <a:latin typeface="Book Antiqua" pitchFamily="18" charset="0"/>
            </a:endParaRPr>
          </a:p>
        </p:txBody>
      </p:sp>
      <p:sp>
        <p:nvSpPr>
          <p:cNvPr id="10" name="Номер слайда 9"/>
          <p:cNvSpPr>
            <a:spLocks noGrp="1"/>
          </p:cNvSpPr>
          <p:nvPr>
            <p:ph type="sldNum" sz="quarter" idx="12"/>
          </p:nvPr>
        </p:nvSpPr>
        <p:spPr/>
        <p:txBody>
          <a:bodyPr/>
          <a:lstStyle/>
          <a:p>
            <a:fld id="{B19B0651-EE4F-4900-A07F-96A6BFA9D0F0}" type="slidenum">
              <a:rPr lang="ru-RU" smtClean="0"/>
              <a:pPr/>
              <a:t>6</a:t>
            </a:fld>
            <a:endParaRPr lang="ru-RU" dirty="0"/>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0" y="188640"/>
            <a:ext cx="9036496"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wrap="square"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ЗНАЧИМЫЕ   ИВЕСТИЦИОННЫЕ ПРОЕКТЫ</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В РЕГИОНЕ</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196752"/>
            <a:ext cx="8352928" cy="5400600"/>
          </a:xfrm>
        </p:spPr>
        <p:txBody>
          <a:bodyPr>
            <a:normAutofit/>
          </a:bodyPr>
          <a:lstStyle/>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pic>
        <p:nvPicPr>
          <p:cNvPr id="8" name="i-main-pic" descr="Картинка 5 из 10"/>
          <p:cNvPicPr/>
          <p:nvPr/>
        </p:nvPicPr>
        <p:blipFill>
          <a:blip r:embed="rId3" cstate="print">
            <a:lum contrast="6000"/>
          </a:blip>
          <a:srcRect/>
          <a:stretch>
            <a:fillRect/>
          </a:stretch>
        </p:blipFill>
        <p:spPr bwMode="auto">
          <a:xfrm>
            <a:off x="8388424" y="0"/>
            <a:ext cx="755576" cy="836712"/>
          </a:xfrm>
          <a:prstGeom prst="rect">
            <a:avLst/>
          </a:prstGeom>
          <a:noFill/>
          <a:ln w="9525">
            <a:noFill/>
            <a:miter lim="800000"/>
            <a:headEnd/>
            <a:tailEnd/>
          </a:ln>
        </p:spPr>
      </p:pic>
      <p:pic>
        <p:nvPicPr>
          <p:cNvPr id="9" name="Рисунок 8" descr="ИДК1.jpg"/>
          <p:cNvPicPr>
            <a:picLocks noChangeAspect="1"/>
          </p:cNvPicPr>
          <p:nvPr/>
        </p:nvPicPr>
        <p:blipFill>
          <a:blip r:embed="rId4" cstate="print"/>
          <a:stretch>
            <a:fillRect/>
          </a:stretch>
        </p:blipFill>
        <p:spPr>
          <a:xfrm>
            <a:off x="107504" y="908720"/>
            <a:ext cx="3851920" cy="2569231"/>
          </a:xfrm>
          <a:prstGeom prst="rect">
            <a:avLst/>
          </a:prstGeom>
          <a:scene3d>
            <a:camera prst="orthographicFront"/>
            <a:lightRig rig="threePt" dir="t"/>
          </a:scene3d>
          <a:sp3d>
            <a:bevelT w="165100" prst="coolSlant"/>
          </a:sp3d>
        </p:spPr>
      </p:pic>
      <p:pic>
        <p:nvPicPr>
          <p:cNvPr id="10" name="Рисунок 9" descr="ИДК 2.jpg"/>
          <p:cNvPicPr>
            <a:picLocks noChangeAspect="1"/>
          </p:cNvPicPr>
          <p:nvPr/>
        </p:nvPicPr>
        <p:blipFill>
          <a:blip r:embed="rId5" cstate="print"/>
          <a:stretch>
            <a:fillRect/>
          </a:stretch>
        </p:blipFill>
        <p:spPr>
          <a:xfrm>
            <a:off x="107504" y="3501008"/>
            <a:ext cx="3816424" cy="1656184"/>
          </a:xfrm>
          <a:prstGeom prst="rect">
            <a:avLst/>
          </a:prstGeom>
          <a:scene3d>
            <a:camera prst="orthographicFront"/>
            <a:lightRig rig="threePt" dir="t"/>
          </a:scene3d>
          <a:sp3d>
            <a:bevelT w="165100" prst="coolSlant"/>
          </a:sp3d>
        </p:spPr>
      </p:pic>
      <p:pic>
        <p:nvPicPr>
          <p:cNvPr id="11" name="Рисунок 10" descr="ИДК.jpg"/>
          <p:cNvPicPr>
            <a:picLocks noChangeAspect="1"/>
          </p:cNvPicPr>
          <p:nvPr/>
        </p:nvPicPr>
        <p:blipFill>
          <a:blip r:embed="rId6" cstate="print"/>
          <a:stretch>
            <a:fillRect/>
          </a:stretch>
        </p:blipFill>
        <p:spPr>
          <a:xfrm>
            <a:off x="107504" y="5230368"/>
            <a:ext cx="3816424" cy="1627632"/>
          </a:xfrm>
          <a:prstGeom prst="rect">
            <a:avLst/>
          </a:prstGeom>
          <a:scene3d>
            <a:camera prst="orthographicFront"/>
            <a:lightRig rig="threePt" dir="t"/>
          </a:scene3d>
          <a:sp3d>
            <a:bevelT w="165100" prst="coolSlant"/>
          </a:sp3d>
        </p:spPr>
      </p:pic>
      <p:sp>
        <p:nvSpPr>
          <p:cNvPr id="12" name="Прямоугольник 11"/>
          <p:cNvSpPr/>
          <p:nvPr/>
        </p:nvSpPr>
        <p:spPr>
          <a:xfrm>
            <a:off x="4211960" y="980728"/>
            <a:ext cx="4572000" cy="5893921"/>
          </a:xfrm>
          <a:prstGeom prst="rect">
            <a:avLst/>
          </a:prstGeom>
        </p:spPr>
        <p:txBody>
          <a:bodyPr wrap="square">
            <a:spAutoFit/>
          </a:bodyPr>
          <a:lstStyle/>
          <a:p>
            <a:pPr algn="just"/>
            <a:r>
              <a:rPr lang="ru-RU" sz="1300" b="1" dirty="0" smtClean="0">
                <a:solidFill>
                  <a:srgbClr val="000099"/>
                </a:solidFill>
                <a:latin typeface="Book Antiqua" pitchFamily="18" charset="0"/>
              </a:rPr>
              <a:t>Информация о ходе реализации инвестиционного проекта «Реконструкция и расширение ООО «</a:t>
            </a:r>
            <a:r>
              <a:rPr lang="ru-RU" sz="1300" b="1" dirty="0" err="1" smtClean="0">
                <a:solidFill>
                  <a:srgbClr val="000099"/>
                </a:solidFill>
                <a:latin typeface="Book Antiqua" pitchFamily="18" charset="0"/>
              </a:rPr>
              <a:t>Игоревский</a:t>
            </a:r>
            <a:r>
              <a:rPr lang="ru-RU" sz="1300" b="1" dirty="0" smtClean="0">
                <a:solidFill>
                  <a:srgbClr val="000099"/>
                </a:solidFill>
                <a:latin typeface="Book Antiqua" pitchFamily="18" charset="0"/>
              </a:rPr>
              <a:t> деревообрабатывающий комбинат». Строительство завода древесноволокнистых плит (MDF). Развитие инфраструктуры в муниципальном образовании «Холм-Жирковский район» Смоленской области» ООО «</a:t>
            </a:r>
            <a:r>
              <a:rPr lang="ru-RU" sz="1300" b="1" dirty="0" err="1" smtClean="0">
                <a:solidFill>
                  <a:srgbClr val="000099"/>
                </a:solidFill>
                <a:latin typeface="Book Antiqua" pitchFamily="18" charset="0"/>
              </a:rPr>
              <a:t>Игоревский</a:t>
            </a:r>
            <a:r>
              <a:rPr lang="ru-RU" sz="1300" b="1" dirty="0" smtClean="0">
                <a:solidFill>
                  <a:srgbClr val="000099"/>
                </a:solidFill>
                <a:latin typeface="Book Antiqua" pitchFamily="18" charset="0"/>
              </a:rPr>
              <a:t> деревообрабатывающий комбинат»</a:t>
            </a:r>
            <a:r>
              <a:rPr lang="ru-RU" sz="1300" dirty="0" smtClean="0">
                <a:solidFill>
                  <a:srgbClr val="000099"/>
                </a:solidFill>
                <a:latin typeface="Book Antiqua" pitchFamily="18" charset="0"/>
              </a:rPr>
              <a:t> (ст. </a:t>
            </a:r>
            <a:r>
              <a:rPr lang="ru-RU" sz="1300" dirty="0" err="1" smtClean="0">
                <a:solidFill>
                  <a:srgbClr val="000099"/>
                </a:solidFill>
                <a:latin typeface="Book Antiqua" pitchFamily="18" charset="0"/>
              </a:rPr>
              <a:t>Игоревская</a:t>
            </a:r>
            <a:r>
              <a:rPr lang="ru-RU" sz="1300" dirty="0" smtClean="0">
                <a:solidFill>
                  <a:srgbClr val="000099"/>
                </a:solidFill>
                <a:latin typeface="Book Antiqua" pitchFamily="18" charset="0"/>
              </a:rPr>
              <a:t>, Холм-Жирковский район) </a:t>
            </a:r>
          </a:p>
          <a:p>
            <a:pPr algn="just"/>
            <a:r>
              <a:rPr lang="ru-RU" sz="1300" dirty="0" smtClean="0">
                <a:solidFill>
                  <a:srgbClr val="000099"/>
                </a:solidFill>
                <a:latin typeface="Book Antiqua" pitchFamily="18" charset="0"/>
              </a:rPr>
              <a:t>	Срок реализации проекта: 2009-2019 гг.</a:t>
            </a:r>
            <a:br>
              <a:rPr lang="ru-RU" sz="1300" dirty="0" smtClean="0">
                <a:solidFill>
                  <a:srgbClr val="000099"/>
                </a:solidFill>
                <a:latin typeface="Book Antiqua" pitchFamily="18" charset="0"/>
              </a:rPr>
            </a:br>
            <a:r>
              <a:rPr lang="ru-RU" sz="1300" dirty="0" smtClean="0">
                <a:solidFill>
                  <a:srgbClr val="000099"/>
                </a:solidFill>
                <a:latin typeface="Book Antiqua" pitchFamily="18" charset="0"/>
              </a:rPr>
              <a:t>Общая стоимость инвестиционного проекта составляет 7,1 млрд. рублей. Социальный эффект – создание 276 рабочих мест. </a:t>
            </a:r>
          </a:p>
          <a:p>
            <a:pPr algn="just"/>
            <a:r>
              <a:rPr lang="ru-RU" sz="1300" dirty="0" smtClean="0">
                <a:solidFill>
                  <a:srgbClr val="000099"/>
                </a:solidFill>
                <a:latin typeface="Book Antiqua" pitchFamily="18" charset="0"/>
              </a:rPr>
              <a:t>	В результате реализации инвестиционного проекта будет построен завод древесноволокнистых плит, созданы объекты социальной и инженерной инфраструктуры, необходимые для его стабильной работы. На ООО «</a:t>
            </a:r>
            <a:r>
              <a:rPr lang="ru-RU" sz="1300" dirty="0" err="1" smtClean="0">
                <a:solidFill>
                  <a:srgbClr val="000099"/>
                </a:solidFill>
                <a:latin typeface="Book Antiqua" pitchFamily="18" charset="0"/>
              </a:rPr>
              <a:t>Игоревский</a:t>
            </a:r>
            <a:r>
              <a:rPr lang="ru-RU" sz="1300" dirty="0" smtClean="0">
                <a:solidFill>
                  <a:srgbClr val="000099"/>
                </a:solidFill>
                <a:latin typeface="Book Antiqua" pitchFamily="18" charset="0"/>
              </a:rPr>
              <a:t> деревообрабатывающий комбинат» будет установлено современное, высокотехнологическое, ресурсосберегающее оборудование немецкой фирмы «</a:t>
            </a:r>
            <a:r>
              <a:rPr lang="ru-RU" sz="1300" dirty="0" err="1" smtClean="0">
                <a:solidFill>
                  <a:srgbClr val="000099"/>
                </a:solidFill>
                <a:latin typeface="Book Antiqua" pitchFamily="18" charset="0"/>
              </a:rPr>
              <a:t>Siempelkamp</a:t>
            </a:r>
            <a:r>
              <a:rPr lang="ru-RU" sz="1300" dirty="0" smtClean="0">
                <a:solidFill>
                  <a:srgbClr val="000099"/>
                </a:solidFill>
                <a:latin typeface="Book Antiqua" pitchFamily="18" charset="0"/>
              </a:rPr>
              <a:t>», мощностью 396 тыс. м3 МДФ плит в год, в результате предприятие станет одним из крупнейших производителей МДФ плит в России. </a:t>
            </a:r>
          </a:p>
          <a:p>
            <a:pPr algn="just"/>
            <a:endParaRPr lang="ru-RU" sz="1300" dirty="0" smtClean="0">
              <a:solidFill>
                <a:srgbClr val="000099"/>
              </a:solidFill>
              <a:latin typeface="Book Antiqua" pitchFamily="18" charset="0"/>
            </a:endParaRPr>
          </a:p>
          <a:p>
            <a:pPr algn="just"/>
            <a:endParaRPr lang="ru-RU" sz="1300" dirty="0" smtClean="0">
              <a:solidFill>
                <a:srgbClr val="000099"/>
              </a:solidFill>
              <a:latin typeface="Book Antiqua" pitchFamily="18" charset="0"/>
            </a:endParaRPr>
          </a:p>
          <a:p>
            <a:pPr algn="just"/>
            <a:endParaRPr lang="ru-RU" sz="1300" dirty="0" smtClean="0">
              <a:solidFill>
                <a:srgbClr val="000099"/>
              </a:solidFill>
              <a:latin typeface="Book Antiqua" pitchFamily="18" charset="0"/>
            </a:endParaRPr>
          </a:p>
          <a:p>
            <a:pPr algn="just"/>
            <a:r>
              <a:rPr lang="ru-RU" sz="1300" dirty="0" smtClean="0">
                <a:solidFill>
                  <a:srgbClr val="000099"/>
                </a:solidFill>
                <a:latin typeface="Book Antiqua" pitchFamily="18" charset="0"/>
              </a:rPr>
              <a:t>Использованы данные сайта: </a:t>
            </a:r>
            <a:r>
              <a:rPr lang="en-US" sz="1300" b="1" dirty="0" smtClean="0">
                <a:solidFill>
                  <a:srgbClr val="000099"/>
                </a:solidFill>
                <a:latin typeface="Book Antiqua" pitchFamily="18" charset="0"/>
                <a:hlinkClick r:id="rId7"/>
              </a:rPr>
              <a:t>https://smolinvest.com/projects/ooo-igorevskiy-derevoobrabatyvayushchiy-kombinat/</a:t>
            </a:r>
            <a:r>
              <a:rPr lang="en-US" sz="1300" b="1" dirty="0" smtClean="0">
                <a:solidFill>
                  <a:srgbClr val="000099"/>
                </a:solidFill>
                <a:latin typeface="Book Antiqua" pitchFamily="18" charset="0"/>
              </a:rPr>
              <a:t> </a:t>
            </a:r>
            <a:endParaRPr lang="ru-RU" sz="1300" b="1" u="sng" dirty="0">
              <a:solidFill>
                <a:srgbClr val="000099"/>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60</a:t>
            </a:fld>
            <a:endParaRPr lang="ru-RU"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0" y="0"/>
            <a:ext cx="9036496"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wrap="square"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ОСНОВНЫЕ  ХАРАКТЕРИСТИКИ</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ИВЕСТИЦИОННОГО  ПРОЕКТА</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268760"/>
            <a:ext cx="8352928" cy="5400600"/>
          </a:xfrm>
        </p:spPr>
        <p:txBody>
          <a:bodyPr>
            <a:normAutofit/>
          </a:bodyPr>
          <a:lstStyle/>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61</a:t>
            </a:fld>
            <a:endParaRPr lang="ru-RU" dirty="0"/>
          </a:p>
        </p:txBody>
      </p:sp>
      <p:pic>
        <p:nvPicPr>
          <p:cNvPr id="14" name="i-main-pic" descr="Картинка 5 из 10"/>
          <p:cNvPicPr/>
          <p:nvPr/>
        </p:nvPicPr>
        <p:blipFill>
          <a:blip r:embed="rId2"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17" name="Прямоугольник 16"/>
          <p:cNvSpPr/>
          <p:nvPr/>
        </p:nvSpPr>
        <p:spPr>
          <a:xfrm>
            <a:off x="215516" y="1124745"/>
            <a:ext cx="8712968" cy="2769989"/>
          </a:xfrm>
          <a:prstGeom prst="rect">
            <a:avLst/>
          </a:prstGeom>
          <a:gradFill flip="none" rotWithShape="1">
            <a:gsLst>
              <a:gs pos="0">
                <a:srgbClr val="33CCFF">
                  <a:shade val="30000"/>
                  <a:satMod val="115000"/>
                </a:srgbClr>
              </a:gs>
              <a:gs pos="50000">
                <a:srgbClr val="33CCFF">
                  <a:shade val="67500"/>
                  <a:satMod val="115000"/>
                </a:srgbClr>
              </a:gs>
              <a:gs pos="100000">
                <a:srgbClr val="33CCFF">
                  <a:shade val="100000"/>
                  <a:satMod val="115000"/>
                </a:srgbClr>
              </a:gs>
            </a:gsLst>
            <a:lin ang="13500000" scaled="1"/>
            <a:tileRect/>
          </a:gradFill>
        </p:spPr>
        <p:style>
          <a:lnRef idx="0">
            <a:schemeClr val="accent3"/>
          </a:lnRef>
          <a:fillRef idx="3">
            <a:schemeClr val="accent3"/>
          </a:fillRef>
          <a:effectRef idx="3">
            <a:schemeClr val="accent3"/>
          </a:effectRef>
          <a:fontRef idx="minor">
            <a:schemeClr val="lt1"/>
          </a:fontRef>
        </p:style>
        <p:txBody>
          <a:bodyPr wrap="square">
            <a:spAutoFit/>
          </a:bodyPr>
          <a:lstStyle/>
          <a:p>
            <a:pPr lvl="0" fontAlgn="base">
              <a:spcBef>
                <a:spcPct val="0"/>
              </a:spcBef>
              <a:spcAft>
                <a:spcPct val="0"/>
              </a:spcAft>
            </a:pPr>
            <a:r>
              <a:rPr lang="ru-RU" sz="1600" dirty="0">
                <a:solidFill>
                  <a:schemeClr val="bg1"/>
                </a:solidFill>
                <a:latin typeface="Calibri" pitchFamily="34" charset="0"/>
                <a:ea typeface="Times New Roman" pitchFamily="18" charset="0"/>
                <a:cs typeface="Calibri" pitchFamily="34" charset="0"/>
              </a:rPr>
              <a:t>Инвестиционный </a:t>
            </a:r>
            <a:r>
              <a:rPr lang="ru-RU" sz="1600" dirty="0" smtClean="0">
                <a:solidFill>
                  <a:schemeClr val="bg1"/>
                </a:solidFill>
                <a:latin typeface="Calibri" pitchFamily="34" charset="0"/>
                <a:ea typeface="Times New Roman" pitchFamily="18" charset="0"/>
                <a:cs typeface="Calibri" pitchFamily="34" charset="0"/>
              </a:rPr>
              <a:t>проект «</a:t>
            </a:r>
            <a:r>
              <a:rPr lang="ru-RU" sz="1600" dirty="0">
                <a:solidFill>
                  <a:schemeClr val="bg1"/>
                </a:solidFill>
                <a:latin typeface="Calibri" pitchFamily="34" charset="0"/>
                <a:ea typeface="Times New Roman" pitchFamily="18" charset="0"/>
                <a:cs typeface="Calibri" pitchFamily="34" charset="0"/>
              </a:rPr>
              <a:t>Реконструкция и расширение </a:t>
            </a:r>
            <a:r>
              <a:rPr lang="ru-RU" sz="1600" dirty="0" smtClean="0">
                <a:solidFill>
                  <a:schemeClr val="bg1"/>
                </a:solidFill>
                <a:latin typeface="Calibri" pitchFamily="34" charset="0"/>
                <a:ea typeface="Times New Roman" pitchFamily="18" charset="0"/>
                <a:cs typeface="Calibri" pitchFamily="34" charset="0"/>
              </a:rPr>
              <a:t>ООО </a:t>
            </a:r>
            <a:r>
              <a:rPr lang="ru-RU" sz="1600" dirty="0">
                <a:solidFill>
                  <a:schemeClr val="bg1"/>
                </a:solidFill>
                <a:latin typeface="Calibri" pitchFamily="34" charset="0"/>
                <a:ea typeface="Times New Roman" pitchFamily="18" charset="0"/>
                <a:cs typeface="Calibri" pitchFamily="34" charset="0"/>
              </a:rPr>
              <a:t>«</a:t>
            </a:r>
            <a:r>
              <a:rPr lang="ru-RU" sz="1600" dirty="0" err="1">
                <a:solidFill>
                  <a:schemeClr val="bg1"/>
                </a:solidFill>
                <a:latin typeface="Calibri" pitchFamily="34" charset="0"/>
                <a:ea typeface="Times New Roman" pitchFamily="18" charset="0"/>
                <a:cs typeface="Calibri" pitchFamily="34" charset="0"/>
              </a:rPr>
              <a:t>Игоревский</a:t>
            </a:r>
            <a:r>
              <a:rPr lang="ru-RU" sz="1600" dirty="0">
                <a:solidFill>
                  <a:schemeClr val="bg1"/>
                </a:solidFill>
                <a:latin typeface="Calibri" pitchFamily="34" charset="0"/>
                <a:ea typeface="Times New Roman" pitchFamily="18" charset="0"/>
                <a:cs typeface="Calibri" pitchFamily="34" charset="0"/>
              </a:rPr>
              <a:t> деревообрабатывающий комбинат». Строительство завода древесноволокнистых плит (MDF). Развитие инфраструктуры в </a:t>
            </a:r>
            <a:r>
              <a:rPr lang="ru-RU" sz="1600" dirty="0" smtClean="0">
                <a:solidFill>
                  <a:schemeClr val="bg1"/>
                </a:solidFill>
                <a:latin typeface="Calibri" pitchFamily="34" charset="0"/>
                <a:ea typeface="Times New Roman" pitchFamily="18" charset="0"/>
                <a:cs typeface="Calibri" pitchFamily="34" charset="0"/>
              </a:rPr>
              <a:t>муниципальном </a:t>
            </a:r>
            <a:r>
              <a:rPr lang="ru-RU" sz="1600" dirty="0">
                <a:solidFill>
                  <a:schemeClr val="bg1"/>
                </a:solidFill>
                <a:latin typeface="Calibri" pitchFamily="34" charset="0"/>
                <a:ea typeface="Times New Roman" pitchFamily="18" charset="0"/>
                <a:cs typeface="Calibri" pitchFamily="34" charset="0"/>
              </a:rPr>
              <a:t>образовании «Холм-Жирковский район» Смоленской области</a:t>
            </a:r>
            <a:r>
              <a:rPr lang="ru-RU" sz="1600" dirty="0" smtClean="0">
                <a:solidFill>
                  <a:schemeClr val="bg1"/>
                </a:solidFill>
                <a:latin typeface="Calibri" pitchFamily="34" charset="0"/>
                <a:ea typeface="Times New Roman" pitchFamily="18" charset="0"/>
                <a:cs typeface="Calibri" pitchFamily="34" charset="0"/>
              </a:rPr>
              <a:t>» (</a:t>
            </a:r>
            <a:r>
              <a:rPr lang="ru-RU" sz="1600" dirty="0">
                <a:solidFill>
                  <a:schemeClr val="bg1"/>
                </a:solidFill>
                <a:latin typeface="Calibri" pitchFamily="34" charset="0"/>
                <a:ea typeface="Times New Roman" pitchFamily="18" charset="0"/>
                <a:cs typeface="Calibri" pitchFamily="34" charset="0"/>
              </a:rPr>
              <a:t>ст. </a:t>
            </a:r>
            <a:r>
              <a:rPr lang="ru-RU" sz="1600" dirty="0" err="1">
                <a:solidFill>
                  <a:schemeClr val="bg1"/>
                </a:solidFill>
                <a:latin typeface="Calibri" pitchFamily="34" charset="0"/>
                <a:ea typeface="Times New Roman" pitchFamily="18" charset="0"/>
                <a:cs typeface="Calibri" pitchFamily="34" charset="0"/>
              </a:rPr>
              <a:t>Игоревская</a:t>
            </a:r>
            <a:r>
              <a:rPr lang="ru-RU" sz="1600" dirty="0">
                <a:solidFill>
                  <a:schemeClr val="bg1"/>
                </a:solidFill>
                <a:latin typeface="Calibri" pitchFamily="34" charset="0"/>
                <a:ea typeface="Times New Roman" pitchFamily="18" charset="0"/>
                <a:cs typeface="Calibri" pitchFamily="34" charset="0"/>
              </a:rPr>
              <a:t>, Холм-Жирковский район</a:t>
            </a:r>
            <a:r>
              <a:rPr lang="ru-RU" sz="1600" dirty="0" smtClean="0">
                <a:solidFill>
                  <a:schemeClr val="bg1"/>
                </a:solidFill>
                <a:latin typeface="Calibri" pitchFamily="34" charset="0"/>
                <a:ea typeface="Times New Roman" pitchFamily="18" charset="0"/>
                <a:cs typeface="Calibri" pitchFamily="34" charset="0"/>
              </a:rPr>
              <a:t>)</a:t>
            </a:r>
            <a:endParaRPr lang="ru-RU" sz="1600" dirty="0" smtClean="0">
              <a:solidFill>
                <a:schemeClr val="bg1"/>
              </a:solidFill>
              <a:latin typeface="Calibri" pitchFamily="34" charset="0"/>
              <a:cs typeface="Calibri" pitchFamily="34" charset="0"/>
            </a:endParaRPr>
          </a:p>
          <a:p>
            <a:pPr marL="285750" indent="-285750">
              <a:buClr>
                <a:srgbClr val="FF0000"/>
              </a:buClr>
              <a:buFont typeface="Wingdings" panose="05000000000000000000" pitchFamily="2" charset="2"/>
              <a:buChar char="ü"/>
            </a:pPr>
            <a:endParaRPr lang="ru-RU" sz="1600" dirty="0">
              <a:solidFill>
                <a:schemeClr val="bg1"/>
              </a:solidFill>
              <a:latin typeface="Calibri" pitchFamily="34" charset="0"/>
              <a:cs typeface="Calibri" pitchFamily="34" charset="0"/>
            </a:endParaRPr>
          </a:p>
          <a:p>
            <a:pPr marL="285750" indent="-285750">
              <a:buClr>
                <a:srgbClr val="FF0000"/>
              </a:buClr>
              <a:buFont typeface="Wingdings" panose="05000000000000000000" pitchFamily="2" charset="2"/>
              <a:buChar char="ü"/>
            </a:pPr>
            <a:r>
              <a:rPr lang="ru-RU" sz="1600" dirty="0" smtClean="0">
                <a:solidFill>
                  <a:schemeClr val="bg1"/>
                </a:solidFill>
                <a:latin typeface="Calibri" pitchFamily="34" charset="0"/>
                <a:cs typeface="Calibri" pitchFamily="34" charset="0"/>
              </a:rPr>
              <a:t>ориентировочный объем инвестиций в проект - 200 </a:t>
            </a:r>
            <a:r>
              <a:rPr lang="ru-RU" sz="1600" dirty="0" err="1" smtClean="0">
                <a:solidFill>
                  <a:schemeClr val="bg1"/>
                </a:solidFill>
                <a:latin typeface="Calibri" pitchFamily="34" charset="0"/>
                <a:cs typeface="Calibri" pitchFamily="34" charset="0"/>
              </a:rPr>
              <a:t>млн.евро</a:t>
            </a:r>
            <a:endParaRPr lang="ru-RU" sz="1600" dirty="0" smtClean="0">
              <a:solidFill>
                <a:schemeClr val="bg1"/>
              </a:solidFill>
              <a:latin typeface="Calibri" pitchFamily="34" charset="0"/>
              <a:cs typeface="Calibri" pitchFamily="34" charset="0"/>
            </a:endParaRPr>
          </a:p>
          <a:p>
            <a:pPr marL="285750" indent="-285750">
              <a:buClr>
                <a:srgbClr val="FF0000"/>
              </a:buClr>
              <a:buFont typeface="Wingdings" panose="05000000000000000000" pitchFamily="2" charset="2"/>
              <a:buChar char="ü"/>
            </a:pPr>
            <a:r>
              <a:rPr lang="ru-RU" sz="1600" dirty="0" smtClean="0">
                <a:solidFill>
                  <a:schemeClr val="bg1"/>
                </a:solidFill>
                <a:latin typeface="Calibri" panose="020F0502020204030204" pitchFamily="34" charset="0"/>
              </a:rPr>
              <a:t>около 300 новых высокопроизводительных рабочих мест</a:t>
            </a:r>
            <a:endParaRPr lang="ru-RU" sz="1600" dirty="0">
              <a:solidFill>
                <a:schemeClr val="bg1"/>
              </a:solidFill>
              <a:latin typeface="Calibri" panose="020F0502020204030204" pitchFamily="34" charset="0"/>
            </a:endParaRPr>
          </a:p>
          <a:p>
            <a:pPr marL="285750" indent="-285750">
              <a:buClr>
                <a:srgbClr val="FF0000"/>
              </a:buClr>
              <a:buFont typeface="Wingdings" panose="05000000000000000000" pitchFamily="2" charset="2"/>
              <a:buChar char="ü"/>
            </a:pPr>
            <a:r>
              <a:rPr lang="ru-RU" sz="1600" dirty="0">
                <a:solidFill>
                  <a:schemeClr val="bg1"/>
                </a:solidFill>
                <a:latin typeface="Calibri" panose="020F0502020204030204" pitchFamily="34" charset="0"/>
              </a:rPr>
              <a:t>развитие малого и среднего предпринимательства (более 1000 рабочих мест в </a:t>
            </a:r>
            <a:r>
              <a:rPr lang="ru-RU" sz="1600" dirty="0" smtClean="0">
                <a:solidFill>
                  <a:schemeClr val="bg1"/>
                </a:solidFill>
                <a:latin typeface="Calibri" panose="020F0502020204030204" pitchFamily="34" charset="0"/>
              </a:rPr>
              <a:t>смежных </a:t>
            </a:r>
            <a:r>
              <a:rPr lang="ru-RU" sz="1600" dirty="0">
                <a:solidFill>
                  <a:schemeClr val="bg1"/>
                </a:solidFill>
                <a:latin typeface="Calibri" panose="020F0502020204030204" pitchFamily="34" charset="0"/>
              </a:rPr>
              <a:t>отраслях -  лесозаготовки, транспорт, мебельная и строительная отрасли и прочее</a:t>
            </a:r>
            <a:r>
              <a:rPr lang="ru-RU" sz="1600" dirty="0" smtClean="0">
                <a:solidFill>
                  <a:schemeClr val="bg1"/>
                </a:solidFill>
                <a:latin typeface="Calibri" panose="020F0502020204030204" pitchFamily="34" charset="0"/>
              </a:rPr>
              <a:t>)</a:t>
            </a:r>
            <a:endParaRPr lang="ru-RU" sz="1600" dirty="0">
              <a:solidFill>
                <a:schemeClr val="bg1"/>
              </a:solidFill>
              <a:latin typeface="Calibri" panose="020F0502020204030204" pitchFamily="34" charset="0"/>
            </a:endParaRPr>
          </a:p>
          <a:p>
            <a:pPr marL="285750" indent="-285750">
              <a:buClr>
                <a:srgbClr val="FF0000"/>
              </a:buClr>
              <a:buFont typeface="Wingdings" panose="05000000000000000000" pitchFamily="2" charset="2"/>
              <a:buChar char="ü"/>
            </a:pPr>
            <a:r>
              <a:rPr lang="ru-RU" sz="1600" dirty="0">
                <a:solidFill>
                  <a:schemeClr val="bg1"/>
                </a:solidFill>
                <a:latin typeface="Calibri" panose="020F0502020204030204" pitchFamily="34" charset="0"/>
              </a:rPr>
              <a:t>увеличение объема налоговых поступлений в бюджеты всех </a:t>
            </a:r>
            <a:r>
              <a:rPr lang="ru-RU" sz="1600" dirty="0" smtClean="0">
                <a:solidFill>
                  <a:schemeClr val="bg1"/>
                </a:solidFill>
                <a:latin typeface="Calibri" panose="020F0502020204030204" pitchFamily="34" charset="0"/>
              </a:rPr>
              <a:t>уровней</a:t>
            </a:r>
            <a:endParaRPr lang="ru-RU" sz="1600" dirty="0">
              <a:solidFill>
                <a:schemeClr val="bg1"/>
              </a:solidFill>
              <a:latin typeface="Calibri" panose="020F0502020204030204" pitchFamily="34" charset="0"/>
            </a:endParaRPr>
          </a:p>
          <a:p>
            <a:pPr marL="285750" indent="-285750">
              <a:buClr>
                <a:srgbClr val="FF0000"/>
              </a:buClr>
              <a:buFont typeface="Wingdings" panose="05000000000000000000" pitchFamily="2" charset="2"/>
              <a:buChar char="ü"/>
            </a:pPr>
            <a:endParaRPr lang="ru-RU" sz="1400" b="1" dirty="0" smtClean="0">
              <a:solidFill>
                <a:schemeClr val="tx1">
                  <a:lumMod val="25000"/>
                </a:schemeClr>
              </a:solidFill>
              <a:latin typeface="Calibri" panose="020F0502020204030204" pitchFamily="34" charset="0"/>
            </a:endParaRPr>
          </a:p>
        </p:txBody>
      </p:sp>
      <p:pic>
        <p:nvPicPr>
          <p:cNvPr id="18" name="Picture 3" descr="\\HOST-BG\Personal-Documents\Отдел Маркетинга\Титова Оксана\PR\ИДК\фильм_ИДК\фото с идк\МДФ\DSC02088.JPG"/>
          <p:cNvPicPr>
            <a:picLocks noChangeAspect="1" noChangeArrowheads="1"/>
          </p:cNvPicPr>
          <p:nvPr/>
        </p:nvPicPr>
        <p:blipFill>
          <a:blip r:embed="rId3" cstate="print"/>
          <a:stretch>
            <a:fillRect/>
          </a:stretch>
        </p:blipFill>
        <p:spPr bwMode="auto">
          <a:xfrm>
            <a:off x="251520" y="4005064"/>
            <a:ext cx="8568952" cy="2539391"/>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0" y="0"/>
            <a:ext cx="9036496" cy="836712"/>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wrap="square"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ОСНОВНЫЕ  ХАРАКТЕРИСТИКИ</a:t>
            </a:r>
          </a:p>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 ИВЕСТИЦИОННОГО  ПРОЕКТА</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196752"/>
            <a:ext cx="8352928" cy="5400600"/>
          </a:xfrm>
        </p:spPr>
        <p:txBody>
          <a:bodyPr>
            <a:normAutofit/>
          </a:bodyPr>
          <a:lstStyle/>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sp>
        <p:nvSpPr>
          <p:cNvPr id="13" name="Номер слайда 12"/>
          <p:cNvSpPr>
            <a:spLocks noGrp="1"/>
          </p:cNvSpPr>
          <p:nvPr>
            <p:ph type="sldNum" sz="quarter" idx="12"/>
          </p:nvPr>
        </p:nvSpPr>
        <p:spPr/>
        <p:txBody>
          <a:bodyPr/>
          <a:lstStyle/>
          <a:p>
            <a:fld id="{B19B0651-EE4F-4900-A07F-96A6BFA9D0F0}" type="slidenum">
              <a:rPr lang="ru-RU" smtClean="0"/>
              <a:pPr/>
              <a:t>62</a:t>
            </a:fld>
            <a:endParaRPr lang="ru-RU" dirty="0"/>
          </a:p>
        </p:txBody>
      </p:sp>
      <p:pic>
        <p:nvPicPr>
          <p:cNvPr id="14" name="i-main-pic" descr="Картинка 5 из 10"/>
          <p:cNvPicPr/>
          <p:nvPr/>
        </p:nvPicPr>
        <p:blipFill>
          <a:blip r:embed="rId2" cstate="print">
            <a:lum contrast="6000"/>
          </a:blip>
          <a:srcRect/>
          <a:stretch>
            <a:fillRect/>
          </a:stretch>
        </p:blipFill>
        <p:spPr bwMode="auto">
          <a:xfrm>
            <a:off x="8388424" y="0"/>
            <a:ext cx="755576" cy="836712"/>
          </a:xfrm>
          <a:prstGeom prst="rect">
            <a:avLst/>
          </a:prstGeom>
          <a:noFill/>
          <a:ln w="9525">
            <a:noFill/>
            <a:miter lim="800000"/>
            <a:headEnd/>
            <a:tailEnd/>
          </a:ln>
        </p:spPr>
      </p:pic>
      <p:sp>
        <p:nvSpPr>
          <p:cNvPr id="15" name="TextBox 14"/>
          <p:cNvSpPr txBox="1"/>
          <p:nvPr/>
        </p:nvSpPr>
        <p:spPr>
          <a:xfrm>
            <a:off x="251520" y="1124744"/>
            <a:ext cx="8892480" cy="707886"/>
          </a:xfrm>
          <a:prstGeom prst="rect">
            <a:avLst/>
          </a:prstGeom>
          <a:noFill/>
        </p:spPr>
        <p:txBody>
          <a:bodyPr wrap="square" rtlCol="0">
            <a:spAutoFit/>
          </a:bodyPr>
          <a:lstStyle/>
          <a:p>
            <a:endParaRPr lang="ru-RU" sz="2000" dirty="0" smtClean="0">
              <a:solidFill>
                <a:srgbClr val="000099"/>
              </a:solidFill>
              <a:latin typeface="Book Antiqua" pitchFamily="18" charset="0"/>
            </a:endParaRPr>
          </a:p>
          <a:p>
            <a:endParaRPr lang="ru-RU" sz="2000" dirty="0">
              <a:solidFill>
                <a:srgbClr val="000099"/>
              </a:solidFill>
              <a:latin typeface="Book Antiqua" pitchFamily="18" charset="0"/>
            </a:endParaRPr>
          </a:p>
        </p:txBody>
      </p:sp>
      <p:graphicFrame>
        <p:nvGraphicFramePr>
          <p:cNvPr id="9" name="Диаграмма 8"/>
          <p:cNvGraphicFramePr>
            <a:graphicFrameLocks/>
          </p:cNvGraphicFramePr>
          <p:nvPr>
            <p:extLst>
              <p:ext uri="{D42A27DB-BD31-4B8C-83A1-F6EECF244321}">
                <p14:modId xmlns="" xmlns:p14="http://schemas.microsoft.com/office/powerpoint/2010/main" val="3497051809"/>
              </p:ext>
            </p:extLst>
          </p:nvPr>
        </p:nvGraphicFramePr>
        <p:xfrm>
          <a:off x="107504" y="1052736"/>
          <a:ext cx="4608512" cy="42484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Диаграмма 9"/>
          <p:cNvGraphicFramePr>
            <a:graphicFrameLocks/>
          </p:cNvGraphicFramePr>
          <p:nvPr>
            <p:extLst>
              <p:ext uri="{D42A27DB-BD31-4B8C-83A1-F6EECF244321}">
                <p14:modId xmlns="" xmlns:p14="http://schemas.microsoft.com/office/powerpoint/2010/main" val="18815104"/>
              </p:ext>
            </p:extLst>
          </p:nvPr>
        </p:nvGraphicFramePr>
        <p:xfrm>
          <a:off x="4860032" y="2780928"/>
          <a:ext cx="4283968" cy="4077072"/>
        </p:xfrm>
        <a:graphic>
          <a:graphicData uri="http://schemas.openxmlformats.org/drawingml/2006/chart">
            <c:chart xmlns:c="http://schemas.openxmlformats.org/drawingml/2006/chart" xmlns:r="http://schemas.openxmlformats.org/officeDocument/2006/relationships" r:id="rId4"/>
          </a:graphicData>
        </a:graphic>
      </p:graphicFrame>
      <p:pic>
        <p:nvPicPr>
          <p:cNvPr id="12" name="Рисунок 11" descr="ИДК инвест.jpg"/>
          <p:cNvPicPr>
            <a:picLocks noChangeAspect="1"/>
          </p:cNvPicPr>
          <p:nvPr/>
        </p:nvPicPr>
        <p:blipFill>
          <a:blip r:embed="rId5" cstate="print"/>
          <a:stretch>
            <a:fillRect/>
          </a:stretch>
        </p:blipFill>
        <p:spPr>
          <a:xfrm>
            <a:off x="611560" y="5157192"/>
            <a:ext cx="3240360" cy="1556792"/>
          </a:xfrm>
          <a:prstGeom prst="rect">
            <a:avLst/>
          </a:prstGeom>
          <a:ln>
            <a:noFill/>
          </a:ln>
          <a:effectLst>
            <a:softEdge rad="112500"/>
          </a:effectLst>
        </p:spPr>
      </p:pic>
      <p:pic>
        <p:nvPicPr>
          <p:cNvPr id="16" name="Рисунок 15" descr="ИДК ро.jpg"/>
          <p:cNvPicPr>
            <a:picLocks noChangeAspect="1"/>
          </p:cNvPicPr>
          <p:nvPr/>
        </p:nvPicPr>
        <p:blipFill>
          <a:blip r:embed="rId6" cstate="print"/>
          <a:stretch>
            <a:fillRect/>
          </a:stretch>
        </p:blipFill>
        <p:spPr>
          <a:xfrm>
            <a:off x="6804248" y="836713"/>
            <a:ext cx="2133636" cy="2160240"/>
          </a:xfrm>
          <a:prstGeom prst="rect">
            <a:avLst/>
          </a:prstGeom>
          <a:ln>
            <a:noFill/>
          </a:ln>
          <a:effectLst>
            <a:softEdge rad="112500"/>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Прямоугольник с двумя скругленными противолежащими углами 4"/>
          <p:cNvSpPr/>
          <p:nvPr/>
        </p:nvSpPr>
        <p:spPr>
          <a:xfrm>
            <a:off x="179512" y="188640"/>
            <a:ext cx="8712968" cy="720080"/>
          </a:xfrm>
          <a:prstGeom prst="round2DiagRect">
            <a:avLst/>
          </a:prstGeom>
          <a:solidFill>
            <a:srgbClr val="0099FF"/>
          </a:solidFill>
          <a:ln>
            <a:solidFill>
              <a:schemeClr val="accent2">
                <a:lumMod val="75000"/>
              </a:schemeClr>
            </a:solidFill>
          </a:ln>
          <a:effectLst>
            <a:innerShdw blurRad="63500" dist="50800" dir="13500000">
              <a:prstClr val="black">
                <a:alpha val="50000"/>
              </a:prstClr>
            </a:innerShdw>
          </a:effectLst>
        </p:spPr>
        <p:style>
          <a:lnRef idx="0">
            <a:schemeClr val="accent1"/>
          </a:lnRef>
          <a:fillRef idx="3">
            <a:schemeClr val="accent1"/>
          </a:fillRef>
          <a:effectRef idx="3">
            <a:schemeClr val="accent1"/>
          </a:effectRef>
          <a:fontRef idx="minor">
            <a:schemeClr val="lt1"/>
          </a:fontRef>
        </p:style>
        <p:txBody>
          <a:bodyPr vert="horz" lIns="45720" tIns="0" rIns="45720" bIns="0" rtlCol="0" anchor="ctr" anchorCtr="0">
            <a:noAutofit/>
          </a:bodyPr>
          <a:lstStyle/>
          <a:p>
            <a:pPr algn="ctr">
              <a:spcBef>
                <a:spcPct val="0"/>
              </a:spcBef>
            </a:pPr>
            <a:r>
              <a:rPr lang="ru-RU" sz="2400" b="1" dirty="0" smtClean="0">
                <a:solidFill>
                  <a:schemeClr val="tx1"/>
                </a:solidFill>
                <a:effectLst>
                  <a:outerShdw blurRad="38100" dist="38100" dir="2700000" algn="tl">
                    <a:srgbClr val="000000">
                      <a:alpha val="43137"/>
                    </a:srgbClr>
                  </a:outerShdw>
                </a:effectLst>
                <a:latin typeface="Book Antiqua" pitchFamily="18" charset="0"/>
              </a:rPr>
              <a:t>ИСТОЧНИКИ  РАЗМЕЩЕНИЯ  ИНФОРМАЦИИ О  БЮДЖЕТЕ</a:t>
            </a:r>
            <a:endParaRPr lang="ru-RU" sz="2400" b="1" dirty="0">
              <a:solidFill>
                <a:schemeClr val="tx1"/>
              </a:solidFill>
              <a:effectLst>
                <a:outerShdw blurRad="38100" dist="38100" dir="2700000" algn="tl">
                  <a:srgbClr val="000000">
                    <a:alpha val="43137"/>
                  </a:srgbClr>
                </a:outerShdw>
              </a:effectLst>
              <a:latin typeface="Book Antiqua" pitchFamily="18" charset="0"/>
            </a:endParaRPr>
          </a:p>
        </p:txBody>
      </p:sp>
      <p:sp>
        <p:nvSpPr>
          <p:cNvPr id="7" name="Содержимое 6"/>
          <p:cNvSpPr>
            <a:spLocks noGrp="1"/>
          </p:cNvSpPr>
          <p:nvPr>
            <p:ph idx="1"/>
          </p:nvPr>
        </p:nvSpPr>
        <p:spPr>
          <a:xfrm>
            <a:off x="467544" y="1196752"/>
            <a:ext cx="8352928" cy="5400600"/>
          </a:xfrm>
        </p:spPr>
        <p:txBody>
          <a:bodyPr>
            <a:normAutofit/>
          </a:bodyPr>
          <a:lstStyle/>
          <a:p>
            <a:pPr algn="ctr">
              <a:buFont typeface="Wingdings" pitchFamily="2" charset="2"/>
              <a:buChar char="v"/>
            </a:pPr>
            <a:r>
              <a:rPr lang="ru-RU" sz="2400" b="1" dirty="0" smtClean="0">
                <a:solidFill>
                  <a:srgbClr val="000099"/>
                </a:solidFill>
                <a:latin typeface="Book Antiqua" pitchFamily="18" charset="0"/>
              </a:rPr>
              <a:t>Официальный сайт Администрации муниципального  образования «Холм-Жирковский район» Смоленской области</a:t>
            </a:r>
          </a:p>
          <a:p>
            <a:pPr algn="ctr">
              <a:buNone/>
            </a:pPr>
            <a:r>
              <a:rPr lang="en-US"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holm.admin-smolensk.ru</a:t>
            </a: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just"/>
            <a:endParaRPr lang="ru-RU" sz="2400" dirty="0" smtClean="0">
              <a:solidFill>
                <a:schemeClr val="tx2">
                  <a:lumMod val="10000"/>
                </a:schemeClr>
              </a:solidFill>
              <a:latin typeface="Book Antiqua" pitchFamily="18" charset="0"/>
            </a:endParaRPr>
          </a:p>
          <a:p>
            <a:pPr algn="ctr">
              <a:buFont typeface="Wingdings" pitchFamily="2" charset="2"/>
              <a:buChar char="v"/>
            </a:pPr>
            <a:r>
              <a:rPr lang="ru-RU" sz="2400" b="1" dirty="0" smtClean="0">
                <a:solidFill>
                  <a:srgbClr val="000099"/>
                </a:solidFill>
                <a:latin typeface="Book Antiqua" pitchFamily="18" charset="0"/>
              </a:rPr>
              <a:t>Официальное печатное издание</a:t>
            </a:r>
          </a:p>
          <a:p>
            <a:pPr algn="just">
              <a:buNone/>
            </a:pPr>
            <a:endParaRPr lang="en-US" sz="2400" b="1" dirty="0" smtClean="0">
              <a:solidFill>
                <a:schemeClr val="tx2">
                  <a:lumMod val="10000"/>
                </a:schemeClr>
              </a:solidFill>
              <a:latin typeface="Book Antiqua" pitchFamily="18" charset="0"/>
            </a:endParaRPr>
          </a:p>
          <a:p>
            <a:pPr algn="ctr">
              <a:buNone/>
            </a:pPr>
            <a:r>
              <a:rPr lang="en-US"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    </a:t>
            </a:r>
            <a:r>
              <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rPr>
              <a:t>СОГУП «Редакция газеты «Вперед»</a:t>
            </a:r>
          </a:p>
          <a:p>
            <a:pPr algn="ctr">
              <a:buNone/>
            </a:pPr>
            <a:endParaRPr lang="ru-RU" sz="2400" b="1" dirty="0" smtClean="0">
              <a:solidFill>
                <a:srgbClr val="000099"/>
              </a:solidFill>
              <a:latin typeface="Book Antiqua" pitchFamily="18" charset="0"/>
            </a:endParaRPr>
          </a:p>
          <a:p>
            <a:pPr>
              <a:buNone/>
            </a:pPr>
            <a:endParaRPr lang="ru-RU" sz="2400" dirty="0" smtClean="0"/>
          </a:p>
          <a:p>
            <a:pPr algn="ctr">
              <a:buNone/>
            </a:pPr>
            <a:endParaRPr lang="ru-RU" sz="2400" b="1" dirty="0" smtClean="0">
              <a:solidFill>
                <a:srgbClr val="000099"/>
              </a:solidFill>
              <a:latin typeface="Book Antiqua" pitchFamily="18" charset="0"/>
            </a:endParaRPr>
          </a:p>
          <a:p>
            <a:pPr algn="ctr">
              <a:buNone/>
            </a:pPr>
            <a:endParaRPr lang="ru-RU" sz="3000" b="1" dirty="0" smtClean="0">
              <a:ln w="12700">
                <a:solidFill>
                  <a:srgbClr val="0000FF"/>
                </a:solidFill>
                <a:prstDash val="solid"/>
              </a:ln>
              <a:solidFill>
                <a:srgbClr val="0099FF"/>
              </a:solidFill>
              <a:effectLst>
                <a:outerShdw blurRad="41275" dist="20320" dir="1800000" algn="tl" rotWithShape="0">
                  <a:srgbClr val="000000">
                    <a:alpha val="40000"/>
                  </a:srgbClr>
                </a:outerShdw>
              </a:effectLst>
              <a:latin typeface="Book Antiqua" pitchFamily="18" charset="0"/>
            </a:endParaRPr>
          </a:p>
          <a:p>
            <a:pPr algn="ctr">
              <a:buNone/>
            </a:pPr>
            <a:endParaRPr lang="ru-RU" sz="3000" b="1" dirty="0" smtClean="0">
              <a:ln w="12700">
                <a:solidFill>
                  <a:srgbClr val="0000FF"/>
                </a:solidFill>
                <a:prstDash val="solid"/>
              </a:ln>
              <a:solidFill>
                <a:srgbClr val="0099FF"/>
              </a:solidFill>
              <a:latin typeface="Book Antiqua" pitchFamily="18" charset="0"/>
            </a:endParaRPr>
          </a:p>
          <a:p>
            <a:pPr algn="just">
              <a:buNone/>
            </a:pPr>
            <a:endParaRPr lang="ru-RU" sz="2400" dirty="0">
              <a:solidFill>
                <a:schemeClr val="tx2">
                  <a:lumMod val="10000"/>
                </a:schemeClr>
              </a:solidFill>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63</a:t>
            </a:fld>
            <a:endParaRPr lang="ru-RU" dirty="0"/>
          </a:p>
        </p:txBody>
      </p:sp>
      <p:pic>
        <p:nvPicPr>
          <p:cNvPr id="9" name="Рисунок 8" descr="связь.jpg"/>
          <p:cNvPicPr>
            <a:picLocks noChangeAspect="1"/>
          </p:cNvPicPr>
          <p:nvPr/>
        </p:nvPicPr>
        <p:blipFill>
          <a:blip r:embed="rId2" cstate="print"/>
          <a:stretch>
            <a:fillRect/>
          </a:stretch>
        </p:blipFill>
        <p:spPr>
          <a:xfrm>
            <a:off x="2195736" y="4725144"/>
            <a:ext cx="4896544" cy="2023905"/>
          </a:xfrm>
          <a:prstGeom prst="rect">
            <a:avLst/>
          </a:prstGeom>
          <a:ln>
            <a:noFill/>
          </a:ln>
          <a:effectLst>
            <a:outerShdw blurRad="76200" dir="18900000" sy="23000" kx="-1200000" algn="bl" rotWithShape="0">
              <a:prstClr val="black">
                <a:alpha val="20000"/>
              </a:prstClr>
            </a:outerShdw>
            <a:softEdge rad="112500"/>
          </a:effectLst>
        </p:spPr>
      </p:pic>
      <p:pic>
        <p:nvPicPr>
          <p:cNvPr id="10" name="Рисунок 9" descr="холм-жирковский.jpg"/>
          <p:cNvPicPr>
            <a:picLocks noChangeAspect="1"/>
          </p:cNvPicPr>
          <p:nvPr/>
        </p:nvPicPr>
        <p:blipFill>
          <a:blip r:embed="rId3" cstate="print"/>
          <a:stretch>
            <a:fillRect/>
          </a:stretch>
        </p:blipFill>
        <p:spPr>
          <a:xfrm>
            <a:off x="323528" y="2060848"/>
            <a:ext cx="1728192" cy="2193086"/>
          </a:xfrm>
          <a:prstGeom prst="rect">
            <a:avLst/>
          </a:prstGeom>
          <a:ln>
            <a:noFill/>
          </a:ln>
          <a:effectLst>
            <a:outerShdw blurRad="76200" dir="18900000" sy="23000" kx="-1200000" algn="bl" rotWithShape="0">
              <a:prstClr val="black">
                <a:alpha val="20000"/>
              </a:prstClr>
            </a:outerShdw>
            <a:softEdge rad="112500"/>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188640"/>
            <a:ext cx="8856984" cy="6552728"/>
          </a:xfrm>
        </p:spPr>
        <p:txBody>
          <a:bodyPr>
            <a:normAutofit fontScale="92500" lnSpcReduction="20000"/>
          </a:bodyPr>
          <a:lstStyle/>
          <a:p>
            <a:pPr algn="just">
              <a:buNone/>
            </a:pPr>
            <a:r>
              <a:rPr lang="ru-RU" sz="2000" dirty="0" smtClean="0">
                <a:latin typeface="Book Antiqua" pitchFamily="18" charset="0"/>
              </a:rPr>
              <a:t>   </a:t>
            </a:r>
            <a:r>
              <a:rPr lang="ru-RU" sz="2000" b="1" dirty="0" smtClean="0">
                <a:solidFill>
                  <a:srgbClr val="000099"/>
                </a:solidFill>
                <a:latin typeface="Book Antiqua" pitchFamily="18" charset="0"/>
              </a:rPr>
              <a:t> 		</a:t>
            </a:r>
            <a:r>
              <a:rPr lang="ru-RU" sz="1800" b="1" dirty="0" smtClean="0">
                <a:solidFill>
                  <a:srgbClr val="000099"/>
                </a:solidFill>
                <a:latin typeface="Book Antiqua" pitchFamily="18" charset="0"/>
              </a:rPr>
              <a:t>Финансовым  управлением Администрации муниципального образования  «Холм-Жирковский район» Смоленской области подготовлена брошюра «Бюджет для граждан к решению «О бюджете муниципального образования «Холм-Жирковский район» Смоленской области на 2018 год и плановый период 2019 и 2020 годов» от 25.12.2017 № 60 ( в редакции решений от 31.05.2018  № 24, от 27.09.2018 № 33).</a:t>
            </a:r>
          </a:p>
          <a:p>
            <a:pPr algn="just">
              <a:buNone/>
            </a:pPr>
            <a:r>
              <a:rPr lang="ru-RU" sz="1800" b="1" dirty="0" smtClean="0">
                <a:solidFill>
                  <a:srgbClr val="000099"/>
                </a:solidFill>
                <a:latin typeface="Book Antiqua" pitchFamily="18" charset="0"/>
              </a:rPr>
              <a:t>		В настоящем документе  мы постарались в доступной и понятной форме изложить принципы формирования бюджета нашего района, а также показать  на какие цели и в каких объемах  направляются бюджетные средства, что позволит всем заинтересованным жителям Холм-Жирковского района принять активное участие в обсуждении  проектов бюджета на последующие годы  и итогах их исполнения.</a:t>
            </a:r>
          </a:p>
          <a:p>
            <a:pPr algn="just">
              <a:buNone/>
            </a:pPr>
            <a:r>
              <a:rPr lang="ru-RU" sz="1800" b="1" dirty="0" smtClean="0">
                <a:solidFill>
                  <a:srgbClr val="000099"/>
                </a:solidFill>
                <a:latin typeface="Book Antiqua" pitchFamily="18" charset="0"/>
              </a:rPr>
              <a:t>		Информация о проводимых публичных слушаниях по бюджету размещается на  официальном сайте Администрации муниципального образования «Холм-Жирковский район» Смоленской области.</a:t>
            </a:r>
          </a:p>
          <a:p>
            <a:pPr algn="ctr">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a:p>
            <a:pPr algn="ctr">
              <a:buNone/>
            </a:pPr>
            <a:r>
              <a:rPr lang="ru-RU" sz="1800" b="1" dirty="0" smtClean="0">
                <a:solidFill>
                  <a:srgbClr val="000099"/>
                </a:solidFill>
                <a:latin typeface="Book Antiqua" pitchFamily="18" charset="0"/>
              </a:rPr>
              <a:t>Адрес:   215650, Смоленская область,</a:t>
            </a:r>
          </a:p>
          <a:p>
            <a:pPr algn="ctr">
              <a:buNone/>
            </a:pPr>
            <a:r>
              <a:rPr lang="ru-RU" sz="1800" b="1" dirty="0" smtClean="0">
                <a:solidFill>
                  <a:srgbClr val="000099"/>
                </a:solidFill>
                <a:latin typeface="Book Antiqua" pitchFamily="18" charset="0"/>
              </a:rPr>
              <a:t> </a:t>
            </a:r>
            <a:r>
              <a:rPr lang="ru-RU" sz="1800" b="1" dirty="0" err="1" smtClean="0">
                <a:solidFill>
                  <a:srgbClr val="000099"/>
                </a:solidFill>
                <a:latin typeface="Book Antiqua" pitchFamily="18" charset="0"/>
              </a:rPr>
              <a:t>пгт</a:t>
            </a:r>
            <a:r>
              <a:rPr lang="ru-RU" sz="1800" b="1" dirty="0" smtClean="0">
                <a:solidFill>
                  <a:srgbClr val="000099"/>
                </a:solidFill>
                <a:latin typeface="Book Antiqua" pitchFamily="18" charset="0"/>
              </a:rPr>
              <a:t>. Холм-Жирковский, ул.       </a:t>
            </a:r>
          </a:p>
          <a:p>
            <a:pPr algn="ctr">
              <a:buNone/>
            </a:pPr>
            <a:r>
              <a:rPr lang="ru-RU" sz="1800" b="1" dirty="0" smtClean="0">
                <a:solidFill>
                  <a:srgbClr val="000099"/>
                </a:solidFill>
                <a:latin typeface="Book Antiqua" pitchFamily="18" charset="0"/>
              </a:rPr>
              <a:t>      Нахимовская, д.9</a:t>
            </a:r>
          </a:p>
          <a:p>
            <a:pPr algn="ctr">
              <a:buNone/>
            </a:pPr>
            <a:r>
              <a:rPr lang="ru-RU" sz="1800" b="1" dirty="0" smtClean="0">
                <a:solidFill>
                  <a:srgbClr val="000099"/>
                </a:solidFill>
                <a:latin typeface="Book Antiqua" pitchFamily="18" charset="0"/>
              </a:rPr>
              <a:t>Телефон: 48139 (2-11-73)</a:t>
            </a:r>
          </a:p>
          <a:p>
            <a:pPr algn="ctr">
              <a:buNone/>
            </a:pPr>
            <a:r>
              <a:rPr lang="en-US" sz="1800" b="1" dirty="0" smtClean="0">
                <a:solidFill>
                  <a:srgbClr val="000099"/>
                </a:solidFill>
                <a:latin typeface="Book Antiqua" pitchFamily="18" charset="0"/>
              </a:rPr>
              <a:t>E-mail</a:t>
            </a:r>
            <a:r>
              <a:rPr lang="ru-RU" sz="1800" b="1" dirty="0" smtClean="0">
                <a:solidFill>
                  <a:srgbClr val="000099"/>
                </a:solidFill>
                <a:latin typeface="Book Antiqua" pitchFamily="18" charset="0"/>
              </a:rPr>
              <a:t>: </a:t>
            </a:r>
            <a:r>
              <a:rPr lang="en-US" sz="1800" dirty="0" smtClean="0">
                <a:solidFill>
                  <a:srgbClr val="000099"/>
                </a:solidFill>
              </a:rPr>
              <a:t>fin_holm19@mail.ru</a:t>
            </a:r>
            <a:endParaRPr lang="ru-RU" sz="1800" dirty="0" smtClean="0">
              <a:solidFill>
                <a:srgbClr val="000099"/>
              </a:solidFill>
            </a:endParaRPr>
          </a:p>
          <a:p>
            <a:pPr algn="ctr">
              <a:buNone/>
            </a:pPr>
            <a:r>
              <a:rPr lang="ru-RU" sz="1800" b="1" dirty="0" smtClean="0">
                <a:solidFill>
                  <a:srgbClr val="000099"/>
                </a:solidFill>
                <a:latin typeface="Book Antiqua" pitchFamily="18" charset="0"/>
              </a:rPr>
              <a:t>Начальник Финансового управления</a:t>
            </a:r>
          </a:p>
          <a:p>
            <a:pPr algn="ctr">
              <a:buNone/>
            </a:pPr>
            <a:r>
              <a:rPr lang="ru-RU" sz="1800" b="1" dirty="0" err="1" smtClean="0">
                <a:solidFill>
                  <a:srgbClr val="000099"/>
                </a:solidFill>
                <a:latin typeface="Book Antiqua" pitchFamily="18" charset="0"/>
              </a:rPr>
              <a:t>Станько</a:t>
            </a:r>
            <a:r>
              <a:rPr lang="ru-RU" sz="1800" b="1" dirty="0" smtClean="0">
                <a:solidFill>
                  <a:srgbClr val="000099"/>
                </a:solidFill>
                <a:latin typeface="Book Antiqua" pitchFamily="18" charset="0"/>
              </a:rPr>
              <a:t> Татьяна Михайловна</a:t>
            </a:r>
            <a:endParaRPr lang="en-US" sz="1800" b="1" dirty="0" smtClean="0">
              <a:solidFill>
                <a:srgbClr val="000099"/>
              </a:solidFill>
              <a:latin typeface="Book Antiqua" pitchFamily="18" charset="0"/>
            </a:endParaRPr>
          </a:p>
          <a:p>
            <a:pPr algn="just">
              <a:buNone/>
            </a:pPr>
            <a:endParaRPr lang="ru-RU" sz="1800" b="1" dirty="0" smtClean="0">
              <a:solidFill>
                <a:srgbClr val="000099"/>
              </a:solidFill>
              <a:latin typeface="Book Antiqua" pitchFamily="18" charset="0"/>
            </a:endParaRPr>
          </a:p>
          <a:p>
            <a:pPr algn="just">
              <a:buNone/>
            </a:pPr>
            <a:endParaRPr lang="ru-RU" sz="1800" b="1" dirty="0" smtClean="0">
              <a:solidFill>
                <a:srgbClr val="000099"/>
              </a:solidFill>
              <a:latin typeface="Book Antiqua" pitchFamily="18" charset="0"/>
            </a:endParaRPr>
          </a:p>
          <a:p>
            <a:pPr algn="ctr">
              <a:buNone/>
            </a:pPr>
            <a:endParaRPr lang="ru-RU" sz="1800" b="1" dirty="0" smtClean="0">
              <a:solidFill>
                <a:srgbClr val="000099"/>
              </a:solidFill>
              <a:latin typeface="Book Antiqua" pitchFamily="18" charset="0"/>
            </a:endParaRPr>
          </a:p>
        </p:txBody>
      </p:sp>
      <p:sp>
        <p:nvSpPr>
          <p:cNvPr id="7" name="Номер слайда 6"/>
          <p:cNvSpPr>
            <a:spLocks noGrp="1"/>
          </p:cNvSpPr>
          <p:nvPr>
            <p:ph type="sldNum" sz="quarter" idx="12"/>
          </p:nvPr>
        </p:nvSpPr>
        <p:spPr/>
        <p:txBody>
          <a:bodyPr/>
          <a:lstStyle/>
          <a:p>
            <a:fld id="{B19B0651-EE4F-4900-A07F-96A6BFA9D0F0}" type="slidenum">
              <a:rPr lang="ru-RU" smtClean="0"/>
              <a:pPr/>
              <a:t>64</a:t>
            </a:fld>
            <a:endParaRPr lang="ru-RU" dirty="0"/>
          </a:p>
        </p:txBody>
      </p:sp>
      <p:pic>
        <p:nvPicPr>
          <p:cNvPr id="8" name="Рисунок 7" descr="контакты.jpg"/>
          <p:cNvPicPr>
            <a:picLocks noChangeAspect="1"/>
          </p:cNvPicPr>
          <p:nvPr/>
        </p:nvPicPr>
        <p:blipFill>
          <a:blip r:embed="rId2" cstate="print"/>
          <a:stretch>
            <a:fillRect/>
          </a:stretch>
        </p:blipFill>
        <p:spPr>
          <a:xfrm>
            <a:off x="6804248" y="4293096"/>
            <a:ext cx="2138951" cy="1969974"/>
          </a:xfrm>
          <a:prstGeom prst="rect">
            <a:avLst/>
          </a:prstGeom>
          <a:ln>
            <a:noFill/>
          </a:ln>
          <a:effectLst>
            <a:outerShdw blurRad="76200" dir="13500000" sy="23000" kx="1200000" algn="br" rotWithShape="0">
              <a:prstClr val="black">
                <a:alpha val="20000"/>
              </a:prstClr>
            </a:outerShdw>
            <a:softEdge rad="112500"/>
          </a:effectLst>
        </p:spPr>
      </p:pic>
      <p:pic>
        <p:nvPicPr>
          <p:cNvPr id="9" name="Рисунок 8" descr="конт.jpg"/>
          <p:cNvPicPr>
            <a:picLocks noChangeAspect="1"/>
          </p:cNvPicPr>
          <p:nvPr/>
        </p:nvPicPr>
        <p:blipFill>
          <a:blip r:embed="rId3" cstate="print"/>
          <a:stretch>
            <a:fillRect/>
          </a:stretch>
        </p:blipFill>
        <p:spPr>
          <a:xfrm>
            <a:off x="3347864" y="3573016"/>
            <a:ext cx="2264934" cy="1080120"/>
          </a:xfrm>
          <a:prstGeom prst="rect">
            <a:avLst/>
          </a:prstGeom>
          <a:ln>
            <a:noFill/>
          </a:ln>
          <a:effectLst>
            <a:softEdge rad="112500"/>
          </a:effectLst>
        </p:spPr>
      </p:pic>
      <p:pic>
        <p:nvPicPr>
          <p:cNvPr id="10" name="Рисунок 9" descr="нахимов.jpg"/>
          <p:cNvPicPr>
            <a:picLocks noChangeAspect="1"/>
          </p:cNvPicPr>
          <p:nvPr/>
        </p:nvPicPr>
        <p:blipFill>
          <a:blip r:embed="rId4" cstate="print"/>
          <a:stretch>
            <a:fillRect/>
          </a:stretch>
        </p:blipFill>
        <p:spPr>
          <a:xfrm>
            <a:off x="179512" y="4293096"/>
            <a:ext cx="2483768" cy="1800200"/>
          </a:xfrm>
          <a:prstGeom prst="rect">
            <a:avLst/>
          </a:prstGeom>
          <a:ln>
            <a:noFill/>
          </a:ln>
          <a:effectLst>
            <a:outerShdw blurRad="76200" dir="18900000" sy="23000" kx="-1200000" algn="bl" rotWithShape="0">
              <a:prstClr val="black">
                <a:alpha val="20000"/>
              </a:prstClr>
            </a:outerShdw>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45" name="Прямая соединительная линия 44"/>
          <p:cNvCxnSpPr/>
          <p:nvPr/>
        </p:nvCxnSpPr>
        <p:spPr>
          <a:xfrm>
            <a:off x="5364088" y="4869160"/>
            <a:ext cx="1008112" cy="144016"/>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p:nvPr/>
        </p:nvCxnSpPr>
        <p:spPr>
          <a:xfrm flipH="1">
            <a:off x="4067944" y="4869160"/>
            <a:ext cx="1224136" cy="216024"/>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9" name="Прямая соединительная линия 38"/>
          <p:cNvCxnSpPr/>
          <p:nvPr/>
        </p:nvCxnSpPr>
        <p:spPr>
          <a:xfrm>
            <a:off x="6012160" y="3284984"/>
            <a:ext cx="1872208" cy="216024"/>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41" name="Прямая соединительная линия 40"/>
          <p:cNvCxnSpPr/>
          <p:nvPr/>
        </p:nvCxnSpPr>
        <p:spPr>
          <a:xfrm flipH="1">
            <a:off x="5796136" y="3284984"/>
            <a:ext cx="216024" cy="216024"/>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7" name="Прямая соединительная линия 36"/>
          <p:cNvCxnSpPr/>
          <p:nvPr/>
        </p:nvCxnSpPr>
        <p:spPr>
          <a:xfrm flipH="1">
            <a:off x="3275856" y="3212976"/>
            <a:ext cx="2520280" cy="360040"/>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0" name="Прямая соединительная линия 29"/>
          <p:cNvCxnSpPr/>
          <p:nvPr/>
        </p:nvCxnSpPr>
        <p:spPr>
          <a:xfrm>
            <a:off x="3059832" y="2060848"/>
            <a:ext cx="864096" cy="144016"/>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cxnSp>
        <p:nvCxnSpPr>
          <p:cNvPr id="32" name="Прямая соединительная линия 31"/>
          <p:cNvCxnSpPr/>
          <p:nvPr/>
        </p:nvCxnSpPr>
        <p:spPr>
          <a:xfrm flipH="1">
            <a:off x="2339752" y="2060848"/>
            <a:ext cx="576064" cy="504056"/>
          </a:xfrm>
          <a:prstGeom prst="line">
            <a:avLst/>
          </a:prstGeom>
          <a:ln>
            <a:solidFill>
              <a:srgbClr val="000099"/>
            </a:solidFill>
          </a:ln>
        </p:spPr>
        <p:style>
          <a:lnRef idx="1">
            <a:schemeClr val="accent1"/>
          </a:lnRef>
          <a:fillRef idx="0">
            <a:schemeClr val="accent1"/>
          </a:fillRef>
          <a:effectRef idx="0">
            <a:schemeClr val="accent1"/>
          </a:effectRef>
          <a:fontRef idx="minor">
            <a:schemeClr val="tx1"/>
          </a:fontRef>
        </p:style>
      </p:cxnSp>
      <p:sp>
        <p:nvSpPr>
          <p:cNvPr id="7" name="Прямоугольник с двумя скругленными противолежащими углами 6"/>
          <p:cNvSpPr/>
          <p:nvPr/>
        </p:nvSpPr>
        <p:spPr>
          <a:xfrm>
            <a:off x="0" y="0"/>
            <a:ext cx="9144000" cy="1196752"/>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2000" b="1" dirty="0" smtClean="0">
                <a:solidFill>
                  <a:srgbClr val="0000CC"/>
                </a:solidFill>
                <a:latin typeface="Book Antiqua" pitchFamily="18" charset="0"/>
              </a:rPr>
              <a:t>Консолидированный бюджет – это свод бюджетов всех уровней на соответствующей территории (за исключением бюджетов государственных внебюджетных фондов) без учета межбюджетных трансфертов между этими бюджетами.</a:t>
            </a:r>
            <a:endParaRPr lang="ru-RU" sz="2000" b="1" dirty="0">
              <a:solidFill>
                <a:srgbClr val="0000CC"/>
              </a:solidFill>
              <a:latin typeface="Book Antiqua" pitchFamily="18" charset="0"/>
            </a:endParaRPr>
          </a:p>
        </p:txBody>
      </p:sp>
      <p:graphicFrame>
        <p:nvGraphicFramePr>
          <p:cNvPr id="28" name="Содержимое 27"/>
          <p:cNvGraphicFramePr>
            <a:graphicFrameLocks noGrp="1"/>
          </p:cNvGraphicFramePr>
          <p:nvPr>
            <p:ph idx="1"/>
          </p:nvPr>
        </p:nvGraphicFramePr>
        <p:xfrm>
          <a:off x="323528" y="1196975"/>
          <a:ext cx="8568952" cy="5400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6" name="Рисунок 45" descr="основа.jpg"/>
          <p:cNvPicPr>
            <a:picLocks noChangeAspect="1"/>
          </p:cNvPicPr>
          <p:nvPr/>
        </p:nvPicPr>
        <p:blipFill>
          <a:blip r:embed="rId8" cstate="print"/>
          <a:stretch>
            <a:fillRect/>
          </a:stretch>
        </p:blipFill>
        <p:spPr>
          <a:xfrm>
            <a:off x="107504" y="5157192"/>
            <a:ext cx="2762334" cy="1700808"/>
          </a:xfrm>
          <a:prstGeom prst="rect">
            <a:avLst/>
          </a:prstGeom>
          <a:ln>
            <a:noFill/>
          </a:ln>
          <a:effectLst>
            <a:softEdge rad="112500"/>
          </a:effectLst>
        </p:spPr>
      </p:pic>
      <p:pic>
        <p:nvPicPr>
          <p:cNvPr id="48" name="Рисунок 47" descr="система.gif"/>
          <p:cNvPicPr>
            <a:picLocks noChangeAspect="1"/>
          </p:cNvPicPr>
          <p:nvPr/>
        </p:nvPicPr>
        <p:blipFill>
          <a:blip r:embed="rId9" cstate="print"/>
          <a:stretch>
            <a:fillRect/>
          </a:stretch>
        </p:blipFill>
        <p:spPr>
          <a:xfrm>
            <a:off x="7144756" y="5229200"/>
            <a:ext cx="1999244" cy="1507430"/>
          </a:xfrm>
          <a:prstGeom prst="rect">
            <a:avLst/>
          </a:prstGeom>
        </p:spPr>
      </p:pic>
      <p:sp>
        <p:nvSpPr>
          <p:cNvPr id="13" name="Номер слайда 12"/>
          <p:cNvSpPr>
            <a:spLocks noGrp="1"/>
          </p:cNvSpPr>
          <p:nvPr>
            <p:ph type="sldNum" sz="quarter" idx="12"/>
          </p:nvPr>
        </p:nvSpPr>
        <p:spPr/>
        <p:txBody>
          <a:bodyPr/>
          <a:lstStyle/>
          <a:p>
            <a:fld id="{B19B0651-EE4F-4900-A07F-96A6BFA9D0F0}" type="slidenum">
              <a:rPr lang="ru-RU" smtClean="0"/>
              <a:pPr/>
              <a:t>7</a:t>
            </a:fld>
            <a:endParaRPr lang="ru-RU" dirty="0"/>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Содержимое 14" descr="папка с лупой.jpg"/>
          <p:cNvPicPr>
            <a:picLocks noGrp="1" noChangeAspect="1"/>
          </p:cNvPicPr>
          <p:nvPr>
            <p:ph idx="1"/>
          </p:nvPr>
        </p:nvPicPr>
        <p:blipFill>
          <a:blip r:embed="rId3" cstate="print"/>
          <a:stretch>
            <a:fillRect/>
          </a:stretch>
        </p:blipFill>
        <p:spPr>
          <a:xfrm>
            <a:off x="2123728" y="3284984"/>
            <a:ext cx="2016224" cy="1440160"/>
          </a:xfrm>
          <a:prstGeom prst="rect">
            <a:avLst/>
          </a:prstGeom>
          <a:ln>
            <a:noFill/>
          </a:ln>
          <a:effectLst>
            <a:outerShdw blurRad="76200" dir="18900000" sy="23000" kx="-1200000" algn="bl" rotWithShape="0">
              <a:prstClr val="black">
                <a:alpha val="20000"/>
              </a:prstClr>
            </a:outerShdw>
            <a:softEdge rad="112500"/>
          </a:effectLst>
        </p:spPr>
      </p:pic>
      <p:sp>
        <p:nvSpPr>
          <p:cNvPr id="7" name="Прямоугольник с двумя скругленными противолежащими углами 6"/>
          <p:cNvSpPr/>
          <p:nvPr/>
        </p:nvSpPr>
        <p:spPr>
          <a:xfrm>
            <a:off x="107504" y="116632"/>
            <a:ext cx="8856984" cy="1440160"/>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1600" b="1" dirty="0" smtClean="0">
                <a:solidFill>
                  <a:srgbClr val="0000CC"/>
                </a:solidFill>
                <a:latin typeface="Book Antiqua" pitchFamily="18" charset="0"/>
              </a:rPr>
              <a:t>	</a:t>
            </a:r>
            <a:r>
              <a:rPr lang="ru-RU" sz="1600" b="1" u="sng" dirty="0" smtClean="0">
                <a:solidFill>
                  <a:srgbClr val="0000CC"/>
                </a:solidFill>
                <a:latin typeface="Book Antiqua" pitchFamily="18" charset="0"/>
              </a:rPr>
              <a:t>Бюджетный процесс </a:t>
            </a:r>
            <a:r>
              <a:rPr lang="ru-RU" sz="1600" b="1" dirty="0" smtClean="0">
                <a:solidFill>
                  <a:srgbClr val="0000CC"/>
                </a:solidFill>
                <a:latin typeface="Book Antiqua" pitchFamily="18" charset="0"/>
              </a:rPr>
              <a:t>– это деятельность органов государственной власти,  органов местного самоуправления и иных участников бюджетного процесса по составлению и рассмотрению проектов бюджетов, утверждению и исполнению бюджетов, контролю за их исполнением, осуществлению бюджетного учета, внешней проверке, рассмотрению и утверждению бюджетной отчетности.</a:t>
            </a:r>
            <a:endParaRPr lang="ru-RU" sz="1600" b="1" dirty="0">
              <a:solidFill>
                <a:srgbClr val="0000CC"/>
              </a:solidFill>
              <a:latin typeface="Book Antiqua" pitchFamily="18" charset="0"/>
            </a:endParaRPr>
          </a:p>
        </p:txBody>
      </p:sp>
      <p:sp>
        <p:nvSpPr>
          <p:cNvPr id="8" name="Прямоугольник с двумя скругленными противолежащими углами 7"/>
          <p:cNvSpPr/>
          <p:nvPr/>
        </p:nvSpPr>
        <p:spPr>
          <a:xfrm>
            <a:off x="107504" y="5661248"/>
            <a:ext cx="8928992" cy="1080120"/>
          </a:xfrm>
          <a:prstGeom prst="round2DiagRect">
            <a:avLst/>
          </a:prstGeom>
          <a:solidFill>
            <a:srgbClr val="3399FF"/>
          </a:solidFill>
        </p:spPr>
        <p:style>
          <a:lnRef idx="0">
            <a:schemeClr val="accent1"/>
          </a:lnRef>
          <a:fillRef idx="3">
            <a:schemeClr val="accent1"/>
          </a:fillRef>
          <a:effectRef idx="3">
            <a:schemeClr val="accent1"/>
          </a:effectRef>
          <a:fontRef idx="minor">
            <a:schemeClr val="lt1"/>
          </a:fontRef>
        </p:style>
        <p:txBody>
          <a:bodyPr rtlCol="0" anchor="ctr"/>
          <a:lstStyle/>
          <a:p>
            <a:pPr algn="just"/>
            <a:r>
              <a:rPr lang="ru-RU" sz="1600" b="1" dirty="0" smtClean="0">
                <a:solidFill>
                  <a:srgbClr val="0000CC"/>
                </a:solidFill>
                <a:latin typeface="Book Antiqua" pitchFamily="18" charset="0"/>
              </a:rPr>
              <a:t>	Ежегодно решением Холм-Жирковского районного Совета депутатов Смоленской области утверждается бюджет муниципального образования «Холм-Жирковский район» Смоленской области.</a:t>
            </a:r>
            <a:endParaRPr lang="ru-RU" sz="1600" b="1" dirty="0">
              <a:solidFill>
                <a:srgbClr val="0000CC"/>
              </a:solidFill>
              <a:latin typeface="Book Antiqua" pitchFamily="18" charset="0"/>
            </a:endParaRPr>
          </a:p>
        </p:txBody>
      </p:sp>
      <p:sp>
        <p:nvSpPr>
          <p:cNvPr id="10" name="Блок-схема: узел 9"/>
          <p:cNvSpPr/>
          <p:nvPr/>
        </p:nvSpPr>
        <p:spPr>
          <a:xfrm>
            <a:off x="395536" y="3284984"/>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1</a:t>
            </a:r>
            <a:endParaRPr lang="ru-RU" sz="3200" dirty="0">
              <a:solidFill>
                <a:srgbClr val="0000CC"/>
              </a:solidFill>
            </a:endParaRPr>
          </a:p>
        </p:txBody>
      </p:sp>
      <p:sp>
        <p:nvSpPr>
          <p:cNvPr id="11" name="Блок-схема: узел 10"/>
          <p:cNvSpPr/>
          <p:nvPr/>
        </p:nvSpPr>
        <p:spPr>
          <a:xfrm>
            <a:off x="2627784" y="2636912"/>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2</a:t>
            </a:r>
            <a:endParaRPr lang="ru-RU" sz="3200" dirty="0">
              <a:solidFill>
                <a:srgbClr val="0000CC"/>
              </a:solidFill>
            </a:endParaRPr>
          </a:p>
        </p:txBody>
      </p:sp>
      <p:sp>
        <p:nvSpPr>
          <p:cNvPr id="13" name="Блок-схема: узел 12"/>
          <p:cNvSpPr/>
          <p:nvPr/>
        </p:nvSpPr>
        <p:spPr>
          <a:xfrm>
            <a:off x="5004048" y="2132856"/>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3</a:t>
            </a:r>
            <a:endParaRPr lang="ru-RU" sz="3200" dirty="0">
              <a:solidFill>
                <a:srgbClr val="0000CC"/>
              </a:solidFill>
            </a:endParaRPr>
          </a:p>
        </p:txBody>
      </p:sp>
      <p:sp>
        <p:nvSpPr>
          <p:cNvPr id="14" name="Блок-схема: узел 13"/>
          <p:cNvSpPr/>
          <p:nvPr/>
        </p:nvSpPr>
        <p:spPr>
          <a:xfrm>
            <a:off x="7452320" y="1700808"/>
            <a:ext cx="648072" cy="673224"/>
          </a:xfrm>
          <a:prstGeom prst="flowChartConnector">
            <a:avLst/>
          </a:prstGeom>
          <a:solidFill>
            <a:srgbClr val="CCFFFF"/>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dirty="0" smtClean="0">
                <a:solidFill>
                  <a:srgbClr val="0000CC"/>
                </a:solidFill>
              </a:rPr>
              <a:t>4</a:t>
            </a:r>
            <a:endParaRPr lang="ru-RU" sz="3200" dirty="0">
              <a:solidFill>
                <a:srgbClr val="0000CC"/>
              </a:solidFill>
            </a:endParaRPr>
          </a:p>
        </p:txBody>
      </p:sp>
      <p:pic>
        <p:nvPicPr>
          <p:cNvPr id="16" name="Рисунок 15" descr="папки.jpg"/>
          <p:cNvPicPr>
            <a:picLocks noChangeAspect="1"/>
          </p:cNvPicPr>
          <p:nvPr/>
        </p:nvPicPr>
        <p:blipFill>
          <a:blip r:embed="rId4" cstate="print"/>
          <a:stretch>
            <a:fillRect/>
          </a:stretch>
        </p:blipFill>
        <p:spPr>
          <a:xfrm>
            <a:off x="107504" y="4005064"/>
            <a:ext cx="1800200" cy="1080120"/>
          </a:xfrm>
          <a:prstGeom prst="rect">
            <a:avLst/>
          </a:prstGeom>
          <a:ln>
            <a:noFill/>
          </a:ln>
          <a:effectLst>
            <a:outerShdw blurRad="76200" dir="18900000" sy="23000" kx="-1200000" algn="bl" rotWithShape="0">
              <a:prstClr val="black">
                <a:alpha val="20000"/>
              </a:prstClr>
            </a:outerShdw>
            <a:softEdge rad="112500"/>
          </a:effectLst>
        </p:spPr>
      </p:pic>
      <p:pic>
        <p:nvPicPr>
          <p:cNvPr id="18" name="Рисунок 17" descr="исполнение.jpg"/>
          <p:cNvPicPr>
            <a:picLocks noChangeAspect="1"/>
          </p:cNvPicPr>
          <p:nvPr/>
        </p:nvPicPr>
        <p:blipFill>
          <a:blip r:embed="rId5" cstate="print"/>
          <a:stretch>
            <a:fillRect/>
          </a:stretch>
        </p:blipFill>
        <p:spPr>
          <a:xfrm>
            <a:off x="4499992" y="2996952"/>
            <a:ext cx="2160240" cy="1440160"/>
          </a:xfrm>
          <a:prstGeom prst="rect">
            <a:avLst/>
          </a:prstGeom>
          <a:ln>
            <a:noFill/>
          </a:ln>
          <a:effectLst>
            <a:outerShdw blurRad="76200" dir="18900000" sy="23000" kx="-1200000" algn="bl" rotWithShape="0">
              <a:prstClr val="black">
                <a:alpha val="20000"/>
              </a:prstClr>
            </a:outerShdw>
            <a:softEdge rad="112500"/>
          </a:effectLst>
        </p:spPr>
      </p:pic>
      <p:pic>
        <p:nvPicPr>
          <p:cNvPr id="19" name="Рисунок 18" descr="диаграмма с лупой.jpg"/>
          <p:cNvPicPr>
            <a:picLocks noChangeAspect="1"/>
          </p:cNvPicPr>
          <p:nvPr/>
        </p:nvPicPr>
        <p:blipFill>
          <a:blip r:embed="rId6" cstate="print"/>
          <a:stretch>
            <a:fillRect/>
          </a:stretch>
        </p:blipFill>
        <p:spPr>
          <a:xfrm>
            <a:off x="7020272" y="2276872"/>
            <a:ext cx="2123728" cy="1608959"/>
          </a:xfrm>
          <a:prstGeom prst="rect">
            <a:avLst/>
          </a:prstGeom>
          <a:ln>
            <a:noFill/>
          </a:ln>
          <a:effectLst>
            <a:outerShdw blurRad="76200" dir="18900000" sy="23000" kx="-1200000" algn="bl" rotWithShape="0">
              <a:prstClr val="black">
                <a:alpha val="20000"/>
              </a:prstClr>
            </a:outerShdw>
            <a:softEdge rad="112500"/>
          </a:effectLst>
        </p:spPr>
      </p:pic>
      <p:sp>
        <p:nvSpPr>
          <p:cNvPr id="20" name="TextBox 19"/>
          <p:cNvSpPr txBox="1"/>
          <p:nvPr/>
        </p:nvSpPr>
        <p:spPr>
          <a:xfrm>
            <a:off x="0" y="5157192"/>
            <a:ext cx="2483768" cy="523220"/>
          </a:xfrm>
          <a:prstGeom prst="rect">
            <a:avLst/>
          </a:prstGeom>
          <a:noFill/>
        </p:spPr>
        <p:txBody>
          <a:bodyPr wrap="square" rtlCol="0">
            <a:spAutoFit/>
          </a:bodyPr>
          <a:lstStyle/>
          <a:p>
            <a:r>
              <a:rPr lang="ru-RU" sz="1400" b="1" dirty="0" smtClean="0">
                <a:solidFill>
                  <a:srgbClr val="0000CC"/>
                </a:solidFill>
                <a:latin typeface="Book Antiqua" pitchFamily="18" charset="0"/>
              </a:rPr>
              <a:t>        Разработка и </a:t>
            </a:r>
          </a:p>
          <a:p>
            <a:r>
              <a:rPr lang="ru-RU" sz="1400" b="1" dirty="0" smtClean="0">
                <a:solidFill>
                  <a:srgbClr val="0000CC"/>
                </a:solidFill>
                <a:latin typeface="Book Antiqua" pitchFamily="18" charset="0"/>
              </a:rPr>
              <a:t>составление проекта</a:t>
            </a:r>
            <a:endParaRPr lang="ru-RU" sz="1400" b="1" dirty="0">
              <a:solidFill>
                <a:srgbClr val="0000CC"/>
              </a:solidFill>
              <a:latin typeface="Book Antiqua" pitchFamily="18" charset="0"/>
            </a:endParaRPr>
          </a:p>
        </p:txBody>
      </p:sp>
      <p:sp>
        <p:nvSpPr>
          <p:cNvPr id="21" name="TextBox 20"/>
          <p:cNvSpPr txBox="1"/>
          <p:nvPr/>
        </p:nvSpPr>
        <p:spPr>
          <a:xfrm>
            <a:off x="2123728" y="4725144"/>
            <a:ext cx="2376264" cy="738664"/>
          </a:xfrm>
          <a:prstGeom prst="rect">
            <a:avLst/>
          </a:prstGeom>
          <a:noFill/>
        </p:spPr>
        <p:txBody>
          <a:bodyPr wrap="square" rtlCol="0">
            <a:spAutoFit/>
          </a:bodyPr>
          <a:lstStyle/>
          <a:p>
            <a:pPr algn="ctr"/>
            <a:r>
              <a:rPr lang="ru-RU" sz="1400" dirty="0" smtClean="0">
                <a:latin typeface="Book Antiqua" pitchFamily="18" charset="0"/>
              </a:rPr>
              <a:t>        </a:t>
            </a:r>
            <a:r>
              <a:rPr lang="ru-RU" sz="1400" b="1" dirty="0" smtClean="0">
                <a:solidFill>
                  <a:srgbClr val="0000CC"/>
                </a:solidFill>
                <a:latin typeface="Book Antiqua" pitchFamily="18" charset="0"/>
              </a:rPr>
              <a:t>Рассмотрение  проекта и утверждение бюджета </a:t>
            </a:r>
            <a:endParaRPr lang="ru-RU" sz="1400" b="1" dirty="0">
              <a:solidFill>
                <a:srgbClr val="0000CC"/>
              </a:solidFill>
              <a:latin typeface="Book Antiqua" pitchFamily="18" charset="0"/>
            </a:endParaRPr>
          </a:p>
        </p:txBody>
      </p:sp>
      <p:pic>
        <p:nvPicPr>
          <p:cNvPr id="22" name="Рисунок 21" descr="ок.jpg"/>
          <p:cNvPicPr>
            <a:picLocks noChangeAspect="1"/>
          </p:cNvPicPr>
          <p:nvPr/>
        </p:nvPicPr>
        <p:blipFill>
          <a:blip r:embed="rId7" cstate="print"/>
          <a:stretch>
            <a:fillRect/>
          </a:stretch>
        </p:blipFill>
        <p:spPr>
          <a:xfrm>
            <a:off x="5796136" y="2780928"/>
            <a:ext cx="659904" cy="659904"/>
          </a:xfrm>
          <a:prstGeom prst="roundRect">
            <a:avLst>
              <a:gd name="adj" fmla="val 8594"/>
            </a:avLst>
          </a:prstGeom>
          <a:solidFill>
            <a:srgbClr val="FFFFFF">
              <a:shade val="85000"/>
            </a:srgbClr>
          </a:solidFill>
          <a:ln>
            <a:noFill/>
          </a:ln>
          <a:effectLst>
            <a:outerShdw blurRad="76200" dir="18900000" sy="23000" kx="-1200000" algn="bl" rotWithShape="0">
              <a:prstClr val="black">
                <a:alpha val="20000"/>
              </a:prstClr>
            </a:outerShdw>
            <a:reflection blurRad="12700" stA="38000" endPos="28000" dist="5000" dir="5400000" sy="-100000" algn="bl" rotWithShape="0"/>
          </a:effectLst>
        </p:spPr>
      </p:pic>
      <p:sp>
        <p:nvSpPr>
          <p:cNvPr id="23" name="TextBox 22"/>
          <p:cNvSpPr txBox="1"/>
          <p:nvPr/>
        </p:nvSpPr>
        <p:spPr>
          <a:xfrm>
            <a:off x="4716016" y="4293096"/>
            <a:ext cx="1512168" cy="738664"/>
          </a:xfrm>
          <a:prstGeom prst="rect">
            <a:avLst/>
          </a:prstGeom>
          <a:noFill/>
        </p:spPr>
        <p:txBody>
          <a:bodyPr wrap="square" rtlCol="0">
            <a:spAutoFit/>
          </a:bodyPr>
          <a:lstStyle/>
          <a:p>
            <a:pPr algn="ctr"/>
            <a:r>
              <a:rPr lang="ru-RU" sz="1400" b="1" dirty="0" smtClean="0">
                <a:solidFill>
                  <a:srgbClr val="0000CC"/>
                </a:solidFill>
                <a:latin typeface="Book Antiqua" pitchFamily="18" charset="0"/>
              </a:rPr>
              <a:t>Исполнение бюджета в текущем году</a:t>
            </a:r>
            <a:endParaRPr lang="ru-RU" sz="1400" b="1" dirty="0">
              <a:solidFill>
                <a:srgbClr val="0000CC"/>
              </a:solidFill>
              <a:latin typeface="Book Antiqua" pitchFamily="18" charset="0"/>
            </a:endParaRPr>
          </a:p>
        </p:txBody>
      </p:sp>
      <p:sp>
        <p:nvSpPr>
          <p:cNvPr id="24" name="TextBox 23"/>
          <p:cNvSpPr txBox="1"/>
          <p:nvPr/>
        </p:nvSpPr>
        <p:spPr>
          <a:xfrm>
            <a:off x="6876256" y="3861048"/>
            <a:ext cx="2160240" cy="1025217"/>
          </a:xfrm>
          <a:prstGeom prst="rect">
            <a:avLst/>
          </a:prstGeom>
          <a:noFill/>
        </p:spPr>
        <p:txBody>
          <a:bodyPr wrap="square" rtlCol="0">
            <a:spAutoFit/>
          </a:bodyPr>
          <a:lstStyle/>
          <a:p>
            <a:pPr algn="ctr">
              <a:lnSpc>
                <a:spcPts val="1200"/>
              </a:lnSpc>
            </a:pPr>
            <a:r>
              <a:rPr lang="ru-RU" sz="1400" b="1" dirty="0" smtClean="0">
                <a:solidFill>
                  <a:srgbClr val="0000CC"/>
                </a:solidFill>
                <a:latin typeface="Book Antiqua" pitchFamily="18" charset="0"/>
              </a:rPr>
              <a:t>Контроль за исполнением бюджета  и утверждение отчета об исполнении бюджета</a:t>
            </a:r>
            <a:endParaRPr lang="ru-RU" sz="1400" b="1" dirty="0">
              <a:solidFill>
                <a:srgbClr val="0000CC"/>
              </a:solidFill>
              <a:latin typeface="Book Antiqua" pitchFamily="18" charset="0"/>
            </a:endParaRPr>
          </a:p>
        </p:txBody>
      </p:sp>
      <p:sp>
        <p:nvSpPr>
          <p:cNvPr id="17" name="Номер слайда 16"/>
          <p:cNvSpPr>
            <a:spLocks noGrp="1"/>
          </p:cNvSpPr>
          <p:nvPr>
            <p:ph type="sldNum" sz="quarter" idx="12"/>
          </p:nvPr>
        </p:nvSpPr>
        <p:spPr/>
        <p:txBody>
          <a:bodyPr/>
          <a:lstStyle/>
          <a:p>
            <a:fld id="{B19B0651-EE4F-4900-A07F-96A6BFA9D0F0}" type="slidenum">
              <a:rPr lang="ru-RU" smtClean="0"/>
              <a:pPr/>
              <a:t>8</a:t>
            </a:fld>
            <a:endParaRPr lang="ru-RU" dirty="0"/>
          </a:p>
        </p:txBody>
      </p:sp>
    </p:spTree>
    <p:extLst>
      <p:ext uri="{BB962C8B-B14F-4D97-AF65-F5344CB8AC3E}">
        <p14:creationId xmlns:p14="http://schemas.microsoft.com/office/powerpoint/2010/main" xmlns="" val="34811077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8291264" cy="660688"/>
          </a:xfrm>
          <a:ln>
            <a:noFill/>
          </a:ln>
          <a:effectLst>
            <a:glow rad="101600">
              <a:schemeClr val="accent1">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1"/>
          </a:lnRef>
          <a:fillRef idx="2">
            <a:schemeClr val="accent1"/>
          </a:fillRef>
          <a:effectRef idx="1">
            <a:schemeClr val="accent1"/>
          </a:effectRef>
          <a:fontRef idx="minor">
            <a:schemeClr val="dk1"/>
          </a:fontRef>
        </p:style>
        <p:txBody>
          <a:bodyPr rtlCol="0">
            <a:noAutofit/>
          </a:bodyPr>
          <a:lstStyle/>
          <a:p>
            <a:pPr algn="ctr" fontAlgn="auto">
              <a:spcAft>
                <a:spcPts val="0"/>
              </a:spcAft>
              <a:defRPr/>
            </a:pPr>
            <a:r>
              <a:rPr lang="ru-RU" sz="1800" dirty="0" smtClean="0">
                <a:solidFill>
                  <a:srgbClr val="0000FF"/>
                </a:solidFill>
                <a:latin typeface="Book Antiqua" pitchFamily="18" charset="0"/>
              </a:rPr>
              <a:t>Основы для формирования проекта бюджета на 2017 год и на плановый период 2018 и 2019 годов</a:t>
            </a:r>
            <a:endParaRPr lang="ru-RU" sz="1800" dirty="0">
              <a:solidFill>
                <a:srgbClr val="0000FF"/>
              </a:solidFill>
              <a:latin typeface="Book Antiqua" pitchFamily="18" charset="0"/>
            </a:endParaRPr>
          </a:p>
        </p:txBody>
      </p:sp>
      <p:graphicFrame>
        <p:nvGraphicFramePr>
          <p:cNvPr id="4" name="Содержимое 3"/>
          <p:cNvGraphicFramePr>
            <a:graphicFrameLocks noGrp="1"/>
          </p:cNvGraphicFramePr>
          <p:nvPr>
            <p:ph idx="1"/>
            <p:extLst>
              <p:ext uri="{D42A27DB-BD31-4B8C-83A1-F6EECF244321}">
                <p14:modId xmlns:p14="http://schemas.microsoft.com/office/powerpoint/2010/main" xmlns="" val="2081388314"/>
              </p:ext>
            </p:extLst>
          </p:nvPr>
        </p:nvGraphicFramePr>
        <p:xfrm>
          <a:off x="457200" y="1124744"/>
          <a:ext cx="8229600" cy="55446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5" name="Прямая соединительная линия 4"/>
          <p:cNvCxnSpPr/>
          <p:nvPr/>
        </p:nvCxnSpPr>
        <p:spPr>
          <a:xfrm>
            <a:off x="428625" y="1412776"/>
            <a:ext cx="8286750" cy="1588"/>
          </a:xfrm>
          <a:prstGeom prst="line">
            <a:avLst/>
          </a:prstGeom>
          <a:ln w="12700">
            <a:solidFill>
              <a:schemeClr val="accent4">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Прямоугольник с двумя скругленными противолежащими углами 5"/>
          <p:cNvSpPr/>
          <p:nvPr/>
        </p:nvSpPr>
        <p:spPr>
          <a:xfrm>
            <a:off x="467544" y="6093296"/>
            <a:ext cx="8208912" cy="648072"/>
          </a:xfrm>
          <a:prstGeom prst="round2DiagRect">
            <a:avLst/>
          </a:prstGeom>
          <a:gradFill flip="none" rotWithShape="1">
            <a:gsLst>
              <a:gs pos="0">
                <a:srgbClr val="0099FF">
                  <a:shade val="30000"/>
                  <a:satMod val="115000"/>
                </a:srgbClr>
              </a:gs>
              <a:gs pos="50000">
                <a:srgbClr val="0099FF">
                  <a:shade val="67500"/>
                  <a:satMod val="115000"/>
                </a:srgbClr>
              </a:gs>
              <a:gs pos="100000">
                <a:srgbClr val="0099FF">
                  <a:shade val="100000"/>
                  <a:satMod val="115000"/>
                </a:srgbClr>
              </a:gs>
            </a:gsLst>
            <a:path path="circle">
              <a:fillToRect l="50000" t="50000" r="50000" b="50000"/>
            </a:path>
            <a:tileRect/>
          </a:gradFill>
          <a:ln w="12700">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latin typeface="Book Antiqua" pitchFamily="18" charset="0"/>
              </a:rPr>
              <a:t>Проект бюджета сформирован в программном формате. Всего в Холм-Жирковском районе утверждено  15  муниципальных  программ .</a:t>
            </a:r>
          </a:p>
        </p:txBody>
      </p:sp>
      <p:sp>
        <p:nvSpPr>
          <p:cNvPr id="7" name="Прямоугольник с двумя скругленными противолежащими углами 6"/>
          <p:cNvSpPr/>
          <p:nvPr/>
        </p:nvSpPr>
        <p:spPr>
          <a:xfrm>
            <a:off x="467544" y="260648"/>
            <a:ext cx="8424936" cy="720080"/>
          </a:xfrm>
          <a:prstGeom prst="round2DiagRect">
            <a:avLst/>
          </a:prstGeom>
          <a:solidFill>
            <a:srgbClr val="0099FF"/>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b="1" dirty="0" smtClean="0">
                <a:effectLst>
                  <a:outerShdw blurRad="38100" dist="38100" dir="2700000" algn="tl">
                    <a:srgbClr val="000000">
                      <a:alpha val="43137"/>
                    </a:srgbClr>
                  </a:outerShdw>
                </a:effectLst>
                <a:latin typeface="Book Antiqua" pitchFamily="18" charset="0"/>
              </a:rPr>
              <a:t>ОСНОВЫ ДЛЯ СОСТАВЛЕНИЯ ПРОЕКТА БЮДЖЕТА</a:t>
            </a:r>
            <a:endParaRPr lang="ru-RU" sz="2400" b="1" dirty="0">
              <a:effectLst>
                <a:outerShdw blurRad="38100" dist="38100" dir="2700000" algn="tl">
                  <a:srgbClr val="000000">
                    <a:alpha val="43137"/>
                  </a:srgbClr>
                </a:outerShdw>
              </a:effectLst>
              <a:latin typeface="Book Antiqua" pitchFamily="18" charset="0"/>
            </a:endParaRPr>
          </a:p>
        </p:txBody>
      </p:sp>
      <p:sp>
        <p:nvSpPr>
          <p:cNvPr id="8" name="Номер слайда 7"/>
          <p:cNvSpPr>
            <a:spLocks noGrp="1"/>
          </p:cNvSpPr>
          <p:nvPr>
            <p:ph type="sldNum" sz="quarter" idx="12"/>
          </p:nvPr>
        </p:nvSpPr>
        <p:spPr/>
        <p:txBody>
          <a:bodyPr/>
          <a:lstStyle/>
          <a:p>
            <a:fld id="{B19B0651-EE4F-4900-A07F-96A6BFA9D0F0}" type="slidenum">
              <a:rPr lang="ru-RU" smtClean="0"/>
              <a:pPr/>
              <a:t>9</a:t>
            </a:fld>
            <a:endParaRPr lang="ru-RU" dirty="0"/>
          </a:p>
        </p:txBody>
      </p:sp>
    </p:spTree>
    <p:extLst>
      <p:ext uri="{BB962C8B-B14F-4D97-AF65-F5344CB8AC3E}">
        <p14:creationId xmlns:p14="http://schemas.microsoft.com/office/powerpoint/2010/main" xmlns="" val="242382594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зящная">
  <a:themeElements>
    <a:clrScheme name="Другая 7">
      <a:dk1>
        <a:sysClr val="windowText" lastClr="000000"/>
      </a:dk1>
      <a:lt1>
        <a:sysClr val="window" lastClr="FFFFFF"/>
      </a:lt1>
      <a:dk2>
        <a:srgbClr val="0072E5"/>
      </a:dk2>
      <a:lt2>
        <a:srgbClr val="DBF5F9"/>
      </a:lt2>
      <a:accent1>
        <a:srgbClr val="009999"/>
      </a:accent1>
      <a:accent2>
        <a:srgbClr val="04617B"/>
      </a:accent2>
      <a:accent3>
        <a:srgbClr val="0BD0D9"/>
      </a:accent3>
      <a:accent4>
        <a:srgbClr val="008080"/>
      </a:accent4>
      <a:accent5>
        <a:srgbClr val="7CCA62"/>
      </a:accent5>
      <a:accent6>
        <a:srgbClr val="A5C249"/>
      </a:accent6>
      <a:hlink>
        <a:srgbClr val="E2D700"/>
      </a:hlink>
      <a:folHlink>
        <a:srgbClr val="85DFD0"/>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Opulent</Template>
  <TotalTime>14110</TotalTime>
  <Words>5479</Words>
  <Application>Microsoft Office PowerPoint</Application>
  <PresentationFormat>Экран (4:3)</PresentationFormat>
  <Paragraphs>1017</Paragraphs>
  <Slides>64</Slides>
  <Notes>27</Notes>
  <HiddenSlides>0</HiddenSlides>
  <MMClips>0</MMClips>
  <ScaleCrop>false</ScaleCrop>
  <HeadingPairs>
    <vt:vector size="4" baseType="variant">
      <vt:variant>
        <vt:lpstr>Тема</vt:lpstr>
      </vt:variant>
      <vt:variant>
        <vt:i4>1</vt:i4>
      </vt:variant>
      <vt:variant>
        <vt:lpstr>Заголовки слайдов</vt:lpstr>
      </vt:variant>
      <vt:variant>
        <vt:i4>64</vt:i4>
      </vt:variant>
    </vt:vector>
  </HeadingPairs>
  <TitlesOfParts>
    <vt:vector size="65" baseType="lpstr">
      <vt:lpstr>Изящная</vt:lpstr>
      <vt:lpstr>Слайд 1</vt:lpstr>
      <vt:lpstr>Слайд 2</vt:lpstr>
      <vt:lpstr>Слайд 3</vt:lpstr>
      <vt:lpstr>Слайд 4</vt:lpstr>
      <vt:lpstr>Слайд 5</vt:lpstr>
      <vt:lpstr>Слайд 6</vt:lpstr>
      <vt:lpstr>Слайд 7</vt:lpstr>
      <vt:lpstr>Слайд 8</vt:lpstr>
      <vt:lpstr>Основы для формирования проекта бюджета на 2017 год и на плановый период 2018 и 2019 годов</vt:lpstr>
      <vt:lpstr>Слайд 10</vt:lpstr>
      <vt:lpstr>ОСНОВНЫЕ ПОКАЗАТЕЛИ ПРОГНОЗА СОЦИАЛЬНО-ЭКОНОМИЧЕСКОГО РАЗВИТИЯ</vt:lpstr>
      <vt:lpstr>Слайд 12</vt:lpstr>
      <vt:lpstr> ОСНОВНЫЕ НАПРАВЛЕНИЯ  НАЛОГОВОЙ  И БЮДЖЕТНОЙ     ПОЛИТИКИ  НА  2018-2021 гг.  </vt:lpstr>
      <vt:lpstr> ОСНОВНЫЕ НАПРАВЛЕНИЯ   НАЛОГОВОЙ И БЮДЖЕТНОЙ ПОЛИТИКИ    НА  2018-2021 гг.  </vt:lpstr>
      <vt:lpstr>Слайд 15</vt:lpstr>
      <vt:lpstr>ИСТОЧНИКИ  ФИНАНСИРОВАНИЯ   ДЕФИЦИТА</vt:lpstr>
      <vt:lpstr>ИСТОЧНИКИ  ФИНАНСИРОВАНИЯ   ДЕФИЦИТА  БЮДЖЕТА В 2018-2019 гг.</vt:lpstr>
      <vt:lpstr>МУНИЦИПАЛЬНЫЙ    ДОЛГ</vt:lpstr>
      <vt:lpstr>ДИНАМИКА    ОБЪЕМА МУНИЦИПАЛЬНОГО    ДОЛГА И РАСХОДОВ  НА ЕГО  ОБСЛУЖИВАНИЕ</vt:lpstr>
      <vt:lpstr>ДОХОДЫ  БЮДЖЕТА- денежные средства, поступающие  в бюджет в соответствии с законодательством. </vt:lpstr>
      <vt:lpstr>Слайд 21</vt:lpstr>
      <vt:lpstr>Слайд 22</vt:lpstr>
      <vt:lpstr>СТРУКТУРА   НАЛОГОВЫХ   И   НЕНАЛОГОВЫХ ДОХОДОВ  БЮДЖЕТА  НА  2018-2020 ГОДЫ</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ФОРМИРОВАНИЕ  РАСХОДОВ  БЮДЖЕТА  В  2018-2020 ГГ.</vt:lpstr>
      <vt:lpstr>Слайд 37</vt:lpstr>
      <vt:lpstr>ПУБЛИЧНЫЕ  ОБЯЗАТЕЛЬСТВА  В 2018 ГОДУ</vt:lpstr>
      <vt:lpstr>ПУБЛИЧНЫЕ  ОБЯЗАТЕЛЬСТВА  В 2019 ГОДУ</vt:lpstr>
      <vt:lpstr>ПУБЛИЧНЫЕ  ОБЯЗАТЕЛЬСТВА  В 2020 ГОДУ</vt:lpstr>
      <vt:lpstr>Слайд 41</vt:lpstr>
      <vt:lpstr> </vt:lpstr>
      <vt:lpstr> </vt:lpstr>
      <vt:lpstr>СТРУКТУРА  РАСХОДОВ  БЮДЖЕТА   ПО   ПРОГРАММНЫМ   И   НЕПРОГРАММНЫМ НАПРАВЛЕНИЯМ  ДЕЯТЕЛЬНОСТИ В  2018-2020  гг.</vt:lpstr>
      <vt:lpstr>Муниципальная программа  «Создание условий для эффективного управления  муниципальным образованием "Холм - Жирковский район" Смоленской области на  2016-2020 гг.»</vt:lpstr>
      <vt:lpstr>Муниципальная программа  «Создание условий для эффективного управления  муниципальными финансами в муниципальном образовании "Холм - Жирковский район" Смоленской области на  2014-2020 годы»</vt:lpstr>
      <vt:lpstr>Муниципальная программа  «Развитие системы образования и молодежной политики в муниципальном образовании "Холм - Жирковский район" Смоленской области на  2014-2020 годы»</vt:lpstr>
      <vt:lpstr>Муниципальная программа  «Развитие  культуры, спорта и туризма на территории  муниципального образования "Холм - Жирковский район" Смоленской области на  2014-2020 годы»</vt:lpstr>
      <vt:lpstr>Муниципальная программа  «Газификация населенных пунктов Холм - Жирковского района Смоленской области на  2014-2020 годы»</vt:lpstr>
      <vt:lpstr>Муниципальная программа  «Энергосбережение  и повышение энергетической эффективности  на территории  муниципального образования «Холм-Жирковский район» Смоленской области на  2014-2020 годы»</vt:lpstr>
      <vt:lpstr>Муниципальная программа  «Создание условий  для обеспечения безопасности  жизнедеятельности  населения   муниципального   образования "Холм - Жирковский район" Смоленской области на  2016-2020 годы»</vt:lpstr>
      <vt:lpstr>Муниципальная программа «Поддержка пассажирского транспорта   общего пользования  в  муниципальном образовании "Холм - Жирковский район" Смоленской области на  2014-2020 годы»</vt:lpstr>
      <vt:lpstr>Муниципальная программа «Развитие сельского хозяйства  в  муниципальном образовании "Холм - Жирковский район" Смоленской области на  2016-2020 годы»</vt:lpstr>
      <vt:lpstr>Муниципальная программа «Демографическое развитие   муниципального образования "Холм - Жирковский район" Смоленской области на  2015-2020 годы»</vt:lpstr>
      <vt:lpstr>Муниципальная программа «Обеспечение жильем молодых семей  на территории   муниципального образования "Холм - Жирковский район" Смоленской области на  2015-2020 годы»</vt:lpstr>
      <vt:lpstr>Муниципальная программа «Доступная среда на территории   муниципального образования "Холм - Жирковский район" Смоленской области на  2016-2020 годы»</vt:lpstr>
      <vt:lpstr>Муниципальная программа «Построение и развитие аппаратно-программного  комплекса «Безопасный город» на территории   муниципального образования "Холм - Жирковский район" Смоленской области на  2016-2020 годы»</vt:lpstr>
      <vt:lpstr>Муниципальная программа «Управление муниципальным имуществом  и земельными ресурсами  муниципального образования "Холм - Жирковский район" Смоленской области на  2017-2020 годы»</vt:lpstr>
      <vt:lpstr>Муниципальная программа «Гражданско-патриотическое воспитание граждан  муниципального образования "Холм - Жирковский район" Смоленской области на  2017-2020 годы»</vt:lpstr>
      <vt:lpstr>Слайд 60</vt:lpstr>
      <vt:lpstr>Слайд 61</vt:lpstr>
      <vt:lpstr>Слайд 62</vt:lpstr>
      <vt:lpstr>Слайд 63</vt:lpstr>
      <vt:lpstr>Слайд 64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wizard</dc:creator>
  <cp:lastModifiedBy>f_jon</cp:lastModifiedBy>
  <cp:revision>1987</cp:revision>
  <dcterms:modified xsi:type="dcterms:W3CDTF">2018-11-29T09:07:08Z</dcterms:modified>
</cp:coreProperties>
</file>