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charts/chart35.xml" ContentType="application/vnd.openxmlformats-officedocument.drawingml.char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harts/chart13.xml" ContentType="application/vnd.openxmlformats-officedocument.drawingml.chart+xml"/>
  <Override PartName="/ppt/notesSlides/notesSlide16.xml" ContentType="application/vnd.openxmlformats-officedocument.presentationml.notesSlide+xml"/>
  <Override PartName="/ppt/charts/chart24.xml" ContentType="application/vnd.openxmlformats-officedocument.drawingml.chart+xml"/>
  <Override PartName="/ppt/theme/themeOverride1.xml" ContentType="application/vnd.openxmlformats-officedocument.themeOverride+xml"/>
  <Override PartName="/ppt/tableStyles.xml" ContentType="application/vnd.openxmlformats-officedocument.presentationml.tableStyles+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diagrams/colors4.xml" ContentType="application/vnd.openxmlformats-officedocument.drawingml.diagramColors+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rawings/drawing3.xml" ContentType="application/vnd.openxmlformats-officedocument.drawingml.chartshapes+xml"/>
  <Override PartName="/ppt/charts/chart29.xml" ContentType="application/vnd.openxmlformats-officedocument.drawingml.chart+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charts/chart14.xml" ContentType="application/vnd.openxmlformats-officedocument.drawingml.chart+xml"/>
  <Override PartName="/ppt/notesSlides/notesSlide24.xml" ContentType="application/vnd.openxmlformats-officedocument.presentationml.notesSlide+xml"/>
  <Override PartName="/ppt/charts/chart32.xml" ContentType="application/vnd.openxmlformats-officedocument.drawingml.chart+xml"/>
  <Override PartName="/ppt/charts/chart43.xml" ContentType="application/vnd.openxmlformats-officedocument.drawingml.char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charts/chart8.xml" ContentType="application/vnd.openxmlformats-officedocument.drawingml.chart+xml"/>
  <Override PartName="/ppt/charts/chart21.xml" ContentType="application/vnd.openxmlformats-officedocument.drawingml.chart+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rawing8.xml" ContentType="application/vnd.ms-office.drawingml.diagramDrawing+xml"/>
  <Override PartName="/ppt/notesSlides/notesSlide8.xml" ContentType="application/vnd.openxmlformats-officedocument.presentationml.notesSlide+xml"/>
  <Override PartName="/ppt/charts/chart10.xml" ContentType="application/vnd.openxmlformats-officedocument.drawingml.chart+xml"/>
  <Override PartName="/ppt/notesSlides/notesSlide20.xml" ContentType="application/vnd.openxmlformats-officedocument.presentationml.notesSlide+xml"/>
  <Override PartName="/ppt/drawings/drawing14.xml" ContentType="application/vnd.openxmlformats-officedocument.drawingml.chartshape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charts/chart4.xml" ContentType="application/vnd.openxmlformats-officedocument.drawingml.chart+xml"/>
  <Override PartName="/ppt/drawings/drawing8.xml" ContentType="application/vnd.openxmlformats-officedocument.drawingml.chartshapes+xml"/>
  <Override PartName="/ppt/diagrams/layout14.xml" ContentType="application/vnd.openxmlformats-officedocument.drawingml.diagramLayout+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ppt/drawings/drawing10.xml" ContentType="application/vnd.openxmlformats-officedocument.drawingml.chartshape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rawings/drawing4.xml" ContentType="application/vnd.openxmlformats-officedocument.drawingml.chartshapes+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diagrams/data15.xml" ContentType="application/vnd.openxmlformats-officedocument.drawingml.diagramData+xml"/>
  <Override PartName="/ppt/charts/chart37.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diagrams/data11.xml" ContentType="application/vnd.openxmlformats-officedocument.drawingml.diagramData+xml"/>
  <Override PartName="/ppt/notesSlides/notesSlide18.xml" ContentType="application/vnd.openxmlformats-officedocument.presentationml.notesSlide+xml"/>
  <Override PartName="/ppt/charts/chart26.xml" ContentType="application/vnd.openxmlformats-officedocument.drawingml.chart+xml"/>
  <Override PartName="/ppt/charts/chart44.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charts/chart15.xml" ContentType="application/vnd.openxmlformats-officedocument.drawingml.chart+xml"/>
  <Override PartName="/ppt/notesSlides/notesSlide25.xml" ContentType="application/vnd.openxmlformats-officedocument.presentationml.notesSlide+xml"/>
  <Override PartName="/ppt/charts/chart33.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charts/chart22.xml" ContentType="application/vnd.openxmlformats-officedocument.drawingml.chart+xml"/>
  <Override PartName="/ppt/diagrams/quickStyle15.xml" ContentType="application/vnd.openxmlformats-officedocument.drawingml.diagramStyle+xml"/>
  <Override PartName="/ppt/drawings/drawing15.xml" ContentType="application/vnd.openxmlformats-officedocument.drawingml.chartshapes+xml"/>
  <Override PartName="/ppt/charts/chart40.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notesSlides/notesSlide9.xml" ContentType="application/vnd.openxmlformats-officedocument.presentationml.notesSlide+xml"/>
  <Override PartName="/ppt/drawings/drawing9.xml" ContentType="application/vnd.openxmlformats-officedocument.drawingml.chartshapes+xml"/>
  <Override PartName="/ppt/notesSlides/notesSlide21.xml" ContentType="application/vnd.openxmlformats-officedocument.presentationml.notesSlide+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notesSlides/notesSlide10.xml" ContentType="application/vnd.openxmlformats-officedocument.presentationml.notesSlide+xml"/>
  <Override PartName="/ppt/diagrams/quickStyle11.xml" ContentType="application/vnd.openxmlformats-officedocument.drawingml.diagramStyle+xml"/>
  <Override PartName="/ppt/diagrams/drawing12.xml" ContentType="application/vnd.ms-office.drawingml.diagramDrawing+xml"/>
  <Override PartName="/ppt/charts/chart5.xml" ContentType="application/vnd.openxmlformats-officedocument.drawingml.chart+xml"/>
  <Override PartName="/ppt/drawings/drawing11.xml" ContentType="application/vnd.openxmlformats-officedocument.drawingml.chartshap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diagrams/layout11.xml" ContentType="application/vnd.openxmlformats-officedocument.drawingml.diagramLayout+xml"/>
  <Override PartName="/ppt/drawings/drawing5.xml" ContentType="application/vnd.openxmlformats-officedocument.drawingml.chartshapes+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notesSlides/notesSlide19.xml" ContentType="application/vnd.openxmlformats-officedocument.presentationml.notesSlide+xml"/>
  <Override PartName="/ppt/charts/chart27.xml" ContentType="application/vnd.openxmlformats-officedocument.drawingml.chart+xml"/>
  <Override PartName="/ppt/charts/chart38.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charts/chart16.xml" ContentType="application/vnd.openxmlformats-officedocument.drawingml.chart+xml"/>
  <Override PartName="/ppt/charts/chart34.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charts/chart12.xml" ContentType="application/vnd.openxmlformats-officedocument.drawingml.chart+xml"/>
  <Override PartName="/ppt/notesSlides/notesSlide22.xml" ContentType="application/vnd.openxmlformats-officedocument.presentationml.notesSlide+xml"/>
  <Override PartName="/ppt/charts/chart30.xml" ContentType="application/vnd.openxmlformats-officedocument.drawingml.chart+xml"/>
  <Override PartName="/ppt/drawings/drawing16.xml" ContentType="application/vnd.openxmlformats-officedocument.drawingml.chartshapes+xml"/>
  <Override PartName="/ppt/charts/chart41.xml" ContentType="application/vnd.openxmlformats-officedocument.drawingml.chart+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charts/chart6.xml" ContentType="application/vnd.openxmlformats-officedocument.drawingml.chart+xml"/>
  <Override PartName="/ppt/diagrams/drawing13.xml" ContentType="application/vnd.ms-office.drawingml.diagramDrawing+xml"/>
  <Override PartName="/ppt/notesSlides/notesSlide6.xml" ContentType="application/vnd.openxmlformats-officedocument.presentationml.notesSlide+xml"/>
  <Override PartName="/ppt/diagrams/drawing6.xml" ContentType="application/vnd.ms-office.drawingml.diagramDrawing+xml"/>
  <Override PartName="/ppt/drawings/drawing12.xml" ContentType="application/vnd.openxmlformats-officedocument.drawingml.chartshape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ppt/diagrams/layout12.xml" ContentType="application/vnd.openxmlformats-officedocument.drawingml.diagramLayout+xml"/>
  <Override PartName="/ppt/drawings/drawing6.xml" ContentType="application/vnd.openxmlformats-officedocument.drawingml.chartshapes+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charts/chart39.xml" ContentType="application/vnd.openxmlformats-officedocument.drawingml.char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charts/chart28.xml" ContentType="application/vnd.openxmlformats-officedocument.drawingml.chart+xml"/>
  <Override PartName="/ppt/slides/slide43.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slides/slide32.xml" ContentType="application/vnd.openxmlformats-officedocument.presentationml.slide+xml"/>
  <Override PartName="/ppt/charts/chart42.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charts/chart31.xml" ContentType="application/vnd.openxmlformats-officedocument.drawingml.chart+xml"/>
  <Override PartName="/ppt/diagrams/colors8.xml" ContentType="application/vnd.openxmlformats-officedocument.drawingml.diagramColors+xml"/>
  <Override PartName="/ppt/notesSlides/notesSlide12.xml" ContentType="application/vnd.openxmlformats-officedocument.presentationml.notesSlide+xml"/>
  <Override PartName="/ppt/charts/chart7.xml" ContentType="application/vnd.openxmlformats-officedocument.drawingml.chart+xml"/>
  <Override PartName="/ppt/diagrams/quickStyle13.xml" ContentType="application/vnd.openxmlformats-officedocument.drawingml.diagramStyle+xml"/>
  <Override PartName="/ppt/charts/chart20.xml" ContentType="application/vnd.openxmlformats-officedocument.drawingml.chart+xml"/>
  <Override PartName="/ppt/drawings/drawing13.xml" ContentType="application/vnd.openxmlformats-officedocument.drawingml.chartshapes+xml"/>
  <Override PartName="/ppt/diagrams/drawing14.xml" ContentType="application/vnd.ms-office.drawingml.diagramDrawing+xml"/>
  <Override PartName="/ppt/diagrams/drawing7.xml" ContentType="application/vnd.ms-office.drawingml.diagramDrawing+xml"/>
  <Override PartName="/ppt/drawings/drawing7.xml" ContentType="application/vnd.openxmlformats-officedocument.drawingml.chartshapes+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62"/>
  </p:notesMasterIdLst>
  <p:handoutMasterIdLst>
    <p:handoutMasterId r:id="rId63"/>
  </p:handoutMasterIdLst>
  <p:sldIdLst>
    <p:sldId id="361" r:id="rId2"/>
    <p:sldId id="434" r:id="rId3"/>
    <p:sldId id="411" r:id="rId4"/>
    <p:sldId id="413" r:id="rId5"/>
    <p:sldId id="436" r:id="rId6"/>
    <p:sldId id="435" r:id="rId7"/>
    <p:sldId id="437" r:id="rId8"/>
    <p:sldId id="384" r:id="rId9"/>
    <p:sldId id="259" r:id="rId10"/>
    <p:sldId id="364" r:id="rId11"/>
    <p:sldId id="381" r:id="rId12"/>
    <p:sldId id="438" r:id="rId13"/>
    <p:sldId id="382" r:id="rId14"/>
    <p:sldId id="383" r:id="rId15"/>
    <p:sldId id="347" r:id="rId16"/>
    <p:sldId id="439" r:id="rId17"/>
    <p:sldId id="417" r:id="rId18"/>
    <p:sldId id="440" r:id="rId19"/>
    <p:sldId id="441" r:id="rId20"/>
    <p:sldId id="442" r:id="rId21"/>
    <p:sldId id="387" r:id="rId22"/>
    <p:sldId id="388" r:id="rId23"/>
    <p:sldId id="374" r:id="rId24"/>
    <p:sldId id="443" r:id="rId25"/>
    <p:sldId id="379" r:id="rId26"/>
    <p:sldId id="444" r:id="rId27"/>
    <p:sldId id="433" r:id="rId28"/>
    <p:sldId id="414" r:id="rId29"/>
    <p:sldId id="375" r:id="rId30"/>
    <p:sldId id="369" r:id="rId31"/>
    <p:sldId id="415" r:id="rId32"/>
    <p:sldId id="389" r:id="rId33"/>
    <p:sldId id="390" r:id="rId34"/>
    <p:sldId id="391" r:id="rId35"/>
    <p:sldId id="445" r:id="rId36"/>
    <p:sldId id="446" r:id="rId37"/>
    <p:sldId id="447" r:id="rId38"/>
    <p:sldId id="378" r:id="rId39"/>
    <p:sldId id="416" r:id="rId40"/>
    <p:sldId id="409" r:id="rId41"/>
    <p:sldId id="395" r:id="rId42"/>
    <p:sldId id="418" r:id="rId43"/>
    <p:sldId id="419" r:id="rId44"/>
    <p:sldId id="420" r:id="rId45"/>
    <p:sldId id="421" r:id="rId46"/>
    <p:sldId id="422" r:id="rId47"/>
    <p:sldId id="424" r:id="rId48"/>
    <p:sldId id="423" r:id="rId49"/>
    <p:sldId id="425" r:id="rId50"/>
    <p:sldId id="426" r:id="rId51"/>
    <p:sldId id="427" r:id="rId52"/>
    <p:sldId id="428" r:id="rId53"/>
    <p:sldId id="429" r:id="rId54"/>
    <p:sldId id="430" r:id="rId55"/>
    <p:sldId id="431" r:id="rId56"/>
    <p:sldId id="448" r:id="rId57"/>
    <p:sldId id="449" r:id="rId58"/>
    <p:sldId id="450" r:id="rId59"/>
    <p:sldId id="451" r:id="rId60"/>
    <p:sldId id="452" r:id="rId6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99"/>
    <a:srgbClr val="FFFF00"/>
    <a:srgbClr val="0033CC"/>
    <a:srgbClr val="66FF33"/>
    <a:srgbClr val="0000FF"/>
    <a:srgbClr val="0066FF"/>
    <a:srgbClr val="CCFF33"/>
    <a:srgbClr val="FF3300"/>
    <a:srgbClr val="F8F8F8"/>
    <a:srgbClr val="00CC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96625" autoAdjust="0"/>
  </p:normalViewPr>
  <p:slideViewPr>
    <p:cSldViewPr>
      <p:cViewPr>
        <p:scale>
          <a:sx n="100" d="100"/>
          <a:sy n="100" d="100"/>
        </p:scale>
        <p:origin x="-1968"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_____Microsoft_Office_Excel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_____Microsoft_Office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_____Microsoft_Office_Excel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_____Microsoft_Office_Excel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_____Microsoft_Office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Office_Excel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_____Microsoft_Office_Excel16.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_____Microsoft_Office_Excel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_____Microsoft_Office_Excel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_____Microsoft_Office_Excel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2.xlsx"/></Relationships>
</file>

<file path=ppt/charts/_rels/chart20.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_____Microsoft_Office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Office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_____Microsoft_Office_Excel23.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_____Microsoft_Office_Excel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_____Microsoft_Office_Excel25.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_____Microsoft_Office_Excel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_____Microsoft_Office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Office_Excel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_____Microsoft_Office_Excel29.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_____Microsoft_Office_Excel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_____Microsoft_Office_Excel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_____Microsoft_Office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Office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Office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Office_Excel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_____Microsoft_Office_Excel36.xlsx"/></Relationships>
</file>

<file path=ppt/charts/_rels/chart37.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_____Microsoft_Office_Excel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_____Microsoft_Office_Excel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_____Microsoft_Office_Excel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_____Microsoft_Office_Excel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_____Microsoft_Office_Excel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_____Microsoft_Office_Excel42.xlsx"/></Relationships>
</file>

<file path=ppt/charts/_rels/chart43.xml.rels><?xml version="1.0" encoding="UTF-8" standalone="yes"?>
<Relationships xmlns="http://schemas.openxmlformats.org/package/2006/relationships"><Relationship Id="rId2" Type="http://schemas.openxmlformats.org/officeDocument/2006/relationships/package" Target="../embeddings/_____Microsoft_Office_Excel43.xlsx"/><Relationship Id="rId1" Type="http://schemas.openxmlformats.org/officeDocument/2006/relationships/themeOverride" Target="../theme/themeOverride1.xml"/></Relationships>
</file>

<file path=ppt/charts/_rels/chart44.xml.rels><?xml version="1.0" encoding="UTF-8" standalone="yes"?>
<Relationships xmlns="http://schemas.openxmlformats.org/package/2006/relationships"><Relationship Id="rId2" Type="http://schemas.openxmlformats.org/officeDocument/2006/relationships/package" Target="../embeddings/_____Microsoft_Office_Excel44.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Office_Excel8.xlsx"/></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____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floor>
      <c:spPr>
        <a:ln>
          <a:solidFill>
            <a:srgbClr val="000099"/>
          </a:solidFill>
        </a:ln>
      </c:spPr>
    </c:floor>
    <c:plotArea>
      <c:layout>
        <c:manualLayout>
          <c:layoutTarget val="inner"/>
          <c:xMode val="edge"/>
          <c:yMode val="edge"/>
          <c:x val="0.15913336018220237"/>
          <c:y val="5.1988383707088803E-2"/>
          <c:w val="0.45368425499018628"/>
          <c:h val="0.8699584057356301"/>
        </c:manualLayout>
      </c:layout>
      <c:bar3DChart>
        <c:barDir val="col"/>
        <c:grouping val="percentStacked"/>
        <c:ser>
          <c:idx val="0"/>
          <c:order val="0"/>
          <c:tx>
            <c:strRef>
              <c:f>Лист1!$B$1</c:f>
              <c:strCache>
                <c:ptCount val="1"/>
                <c:pt idx="0">
                  <c:v>ООО"ИЗ ДПС"</c:v>
                </c:pt>
              </c:strCache>
            </c:strRef>
          </c:tx>
          <c:spPr>
            <a:solidFill>
              <a:srgbClr val="FF99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Лист1!$B$2</c:f>
              <c:numCache>
                <c:formatCode>General</c:formatCode>
                <c:ptCount val="1"/>
                <c:pt idx="0">
                  <c:v>13.8</c:v>
                </c:pt>
              </c:numCache>
            </c:numRef>
          </c:val>
        </c:ser>
        <c:ser>
          <c:idx val="1"/>
          <c:order val="1"/>
          <c:tx>
            <c:strRef>
              <c:f>Лист1!$C$1</c:f>
              <c:strCache>
                <c:ptCount val="1"/>
                <c:pt idx="0">
                  <c:v>ЛПУ МГ</c:v>
                </c:pt>
              </c:strCache>
            </c:strRef>
          </c:tx>
          <c:spPr>
            <a:solidFill>
              <a:srgbClr val="3399FF"/>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Лист1!$C$2</c:f>
              <c:numCache>
                <c:formatCode>General</c:formatCode>
                <c:ptCount val="1"/>
                <c:pt idx="0">
                  <c:v>28.1</c:v>
                </c:pt>
              </c:numCache>
            </c:numRef>
          </c:val>
        </c:ser>
        <c:ser>
          <c:idx val="2"/>
          <c:order val="2"/>
          <c:tx>
            <c:strRef>
              <c:f>Лист1!$D$1</c:f>
              <c:strCache>
                <c:ptCount val="1"/>
                <c:pt idx="0">
                  <c:v>Другие плательщики</c:v>
                </c:pt>
              </c:strCache>
            </c:strRef>
          </c:tx>
          <c:spPr>
            <a:solidFill>
              <a:srgbClr val="00FF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Лист1!$D$2</c:f>
              <c:numCache>
                <c:formatCode>General</c:formatCode>
                <c:ptCount val="1"/>
                <c:pt idx="0">
                  <c:v>58.1</c:v>
                </c:pt>
              </c:numCache>
            </c:numRef>
          </c:val>
        </c:ser>
        <c:shape val="box"/>
        <c:axId val="33119232"/>
        <c:axId val="33141504"/>
        <c:axId val="0"/>
      </c:bar3DChart>
      <c:catAx>
        <c:axId val="33119232"/>
        <c:scaling>
          <c:orientation val="minMax"/>
        </c:scaling>
        <c:delete val="1"/>
        <c:axPos val="b"/>
        <c:tickLblPos val="none"/>
        <c:crossAx val="33141504"/>
        <c:crosses val="autoZero"/>
        <c:auto val="1"/>
        <c:lblAlgn val="ctr"/>
        <c:lblOffset val="100"/>
      </c:catAx>
      <c:valAx>
        <c:axId val="33141504"/>
        <c:scaling>
          <c:orientation val="minMax"/>
        </c:scaling>
        <c:axPos val="l"/>
        <c:majorGridlines>
          <c:spPr>
            <a:ln>
              <a:noFill/>
            </a:ln>
          </c:spPr>
        </c:majorGridlines>
        <c:numFmt formatCode="0%" sourceLinked="1"/>
        <c:tickLblPos val="nextTo"/>
        <c:txPr>
          <a:bodyPr/>
          <a:lstStyle/>
          <a:p>
            <a:pPr>
              <a:defRPr sz="1200">
                <a:solidFill>
                  <a:srgbClr val="0000FF"/>
                </a:solidFill>
              </a:defRPr>
            </a:pPr>
            <a:endParaRPr lang="ru-RU"/>
          </a:p>
        </c:txPr>
        <c:crossAx val="33119232"/>
        <c:crosses val="autoZero"/>
        <c:crossBetween val="between"/>
      </c:valAx>
    </c:plotArea>
    <c:legend>
      <c:legendPos val="r"/>
      <c:layout>
        <c:manualLayout>
          <c:xMode val="edge"/>
          <c:yMode val="edge"/>
          <c:x val="0.5797483728659788"/>
          <c:y val="0.1723466553559457"/>
          <c:w val="0.41657726687775493"/>
          <c:h val="0.65530668928810865"/>
        </c:manualLayout>
      </c:layout>
      <c:txPr>
        <a:bodyPr/>
        <a:lstStyle/>
        <a:p>
          <a:pPr>
            <a:defRPr sz="1200">
              <a:solidFill>
                <a:srgbClr val="0000FF"/>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584"/>
        </c:manualLayout>
      </c:layout>
      <c:pie3DChart>
        <c:varyColors val="1"/>
      </c:pie3DChart>
    </c:plotArea>
    <c:legend>
      <c:legendPos val="r"/>
      <c:layout>
        <c:manualLayout>
          <c:xMode val="edge"/>
          <c:yMode val="edge"/>
          <c:x val="0.64570291998207163"/>
          <c:y val="0.35050218919545278"/>
          <c:w val="0.33605198081439536"/>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CC3399"/>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CC3399"/>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ser>
          <c:idx val="1"/>
          <c:order val="1"/>
          <c:tx>
            <c:strRef>
              <c:f>Лист1!$C$1</c:f>
              <c:strCache>
                <c:ptCount val="1"/>
                <c:pt idx="0">
                  <c:v>2019</c:v>
                </c:pt>
              </c:strCache>
            </c:strRef>
          </c:tx>
          <c:spPr>
            <a:solidFill>
              <a:srgbClr val="3399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Лист1!$C$2:$C$5</c:f>
              <c:numCache>
                <c:formatCode>General</c:formatCode>
                <c:ptCount val="4"/>
                <c:pt idx="0">
                  <c:v>40887.1</c:v>
                </c:pt>
                <c:pt idx="1">
                  <c:v>3267.3</c:v>
                </c:pt>
                <c:pt idx="2">
                  <c:v>387.2</c:v>
                </c:pt>
                <c:pt idx="3" formatCode="#,##0.0">
                  <c:v>1012.6</c:v>
                </c:pt>
              </c:numCache>
            </c:numRef>
          </c:val>
        </c:ser>
        <c:ser>
          <c:idx val="2"/>
          <c:order val="2"/>
          <c:tx>
            <c:strRef>
              <c:f>Лист1!$D$1</c:f>
              <c:strCache>
                <c:ptCount val="1"/>
                <c:pt idx="0">
                  <c:v>2020</c:v>
                </c:pt>
              </c:strCache>
            </c:strRef>
          </c:tx>
          <c:spPr>
            <a:solidFill>
              <a:srgbClr val="9900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Лист1!$D$2:$D$5</c:f>
              <c:numCache>
                <c:formatCode>General</c:formatCode>
                <c:ptCount val="4"/>
                <c:pt idx="0">
                  <c:v>42623.3</c:v>
                </c:pt>
                <c:pt idx="1">
                  <c:v>3252.1</c:v>
                </c:pt>
                <c:pt idx="2">
                  <c:v>402.7</c:v>
                </c:pt>
                <c:pt idx="3" formatCode="#,##0.0">
                  <c:v>1042.3</c:v>
                </c:pt>
              </c:numCache>
            </c:numRef>
          </c:val>
        </c:ser>
        <c:gapWidth val="100"/>
        <c:shape val="cylinder"/>
        <c:axId val="134423680"/>
        <c:axId val="134425216"/>
        <c:axId val="0"/>
      </c:bar3DChart>
      <c:catAx>
        <c:axId val="134423680"/>
        <c:scaling>
          <c:orientation val="minMax"/>
        </c:scaling>
        <c:delete val="1"/>
        <c:axPos val="b"/>
        <c:tickLblPos val="none"/>
        <c:crossAx val="134425216"/>
        <c:crosses val="autoZero"/>
        <c:auto val="1"/>
        <c:lblAlgn val="ctr"/>
        <c:lblOffset val="50"/>
      </c:catAx>
      <c:valAx>
        <c:axId val="134425216"/>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134423680"/>
        <c:crosses val="autoZero"/>
        <c:crossBetween val="between"/>
      </c:valAx>
    </c:plotArea>
    <c:legend>
      <c:legendPos val="r"/>
      <c:layout>
        <c:manualLayout>
          <c:xMode val="edge"/>
          <c:yMode val="edge"/>
          <c:x val="0.90700798185490883"/>
          <c:y val="0.11484114282660576"/>
          <c:w val="9.1718515672446502E-2"/>
          <c:h val="0.17200145834710467"/>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5005"/>
        </c:manualLayout>
      </c:layout>
      <c:pie3DChart>
        <c:varyColors val="1"/>
      </c:pie3DChart>
    </c:plotArea>
    <c:legend>
      <c:legendPos val="r"/>
      <c:layout>
        <c:manualLayout>
          <c:xMode val="edge"/>
          <c:yMode val="edge"/>
          <c:x val="0.64570291998207163"/>
          <c:y val="0.35050218919545462"/>
          <c:w val="0.33605198081439641"/>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FF6600"/>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FF6600"/>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Лист1!$B$2:$B$4</c:f>
              <c:numCache>
                <c:formatCode>#,##0.0</c:formatCode>
                <c:ptCount val="3"/>
                <c:pt idx="0">
                  <c:v>436.1</c:v>
                </c:pt>
                <c:pt idx="1">
                  <c:v>156.4</c:v>
                </c:pt>
                <c:pt idx="2">
                  <c:v>391.5</c:v>
                </c:pt>
              </c:numCache>
            </c:numRef>
          </c:val>
        </c:ser>
        <c:ser>
          <c:idx val="1"/>
          <c:order val="1"/>
          <c:tx>
            <c:strRef>
              <c:f>Лист1!$C$1</c:f>
              <c:strCache>
                <c:ptCount val="1"/>
                <c:pt idx="0">
                  <c:v>2019</c:v>
                </c:pt>
              </c:strCache>
            </c:strRef>
          </c:tx>
          <c:spPr>
            <a:solidFill>
              <a:srgbClr val="0099FF"/>
            </a:solidFill>
            <a:scene3d>
              <a:camera prst="orthographicFront"/>
              <a:lightRig rig="threePt" dir="t"/>
            </a:scene3d>
            <a:sp3d>
              <a:bevelT/>
            </a:sp3d>
          </c:spPr>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Лист1!$C$2:$C$4</c:f>
              <c:numCache>
                <c:formatCode>General</c:formatCode>
                <c:ptCount val="3"/>
                <c:pt idx="0">
                  <c:v>453.5</c:v>
                </c:pt>
                <c:pt idx="1">
                  <c:v>162.6</c:v>
                </c:pt>
                <c:pt idx="2" formatCode="#,##0.0">
                  <c:v>396.5</c:v>
                </c:pt>
              </c:numCache>
            </c:numRef>
          </c:val>
        </c:ser>
        <c:ser>
          <c:idx val="2"/>
          <c:order val="2"/>
          <c:tx>
            <c:strRef>
              <c:f>Лист1!$D$1</c:f>
              <c:strCache>
                <c:ptCount val="1"/>
                <c:pt idx="0">
                  <c:v>2020</c:v>
                </c:pt>
              </c:strCache>
            </c:strRef>
          </c:tx>
          <c:spPr>
            <a:solidFill>
              <a:srgbClr val="00CC66"/>
            </a:solidFill>
            <a:scene3d>
              <a:camera prst="orthographicFront"/>
              <a:lightRig rig="threePt" dir="t"/>
            </a:scene3d>
            <a:sp3d>
              <a:bevelT/>
            </a:sp3d>
          </c:spPr>
          <c:cat>
            <c:strRef>
              <c:f>Лист1!$A$2:$A$4</c:f>
              <c:strCache>
                <c:ptCount val="3"/>
                <c:pt idx="0">
                  <c:v>Доходы от использования имущества</c:v>
                </c:pt>
                <c:pt idx="1">
                  <c:v>Платежи при использовании природнвыми ресурсами</c:v>
                </c:pt>
                <c:pt idx="2">
                  <c:v>Штрафы</c:v>
                </c:pt>
              </c:strCache>
            </c:strRef>
          </c:cat>
          <c:val>
            <c:numRef>
              <c:f>Лист1!$D$2:$D$4</c:f>
              <c:numCache>
                <c:formatCode>General</c:formatCode>
                <c:ptCount val="3"/>
                <c:pt idx="0">
                  <c:v>471.7</c:v>
                </c:pt>
                <c:pt idx="1">
                  <c:v>169.1</c:v>
                </c:pt>
                <c:pt idx="2" formatCode="#,##0.0">
                  <c:v>401.5</c:v>
                </c:pt>
              </c:numCache>
            </c:numRef>
          </c:val>
        </c:ser>
        <c:gapWidth val="100"/>
        <c:shape val="cylinder"/>
        <c:axId val="134544384"/>
        <c:axId val="134554368"/>
        <c:axId val="0"/>
      </c:bar3DChart>
      <c:catAx>
        <c:axId val="134544384"/>
        <c:scaling>
          <c:orientation val="minMax"/>
        </c:scaling>
        <c:delete val="1"/>
        <c:axPos val="b"/>
        <c:tickLblPos val="none"/>
        <c:crossAx val="134554368"/>
        <c:crosses val="autoZero"/>
        <c:auto val="1"/>
        <c:lblAlgn val="ctr"/>
        <c:lblOffset val="50"/>
      </c:catAx>
      <c:valAx>
        <c:axId val="134554368"/>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134544384"/>
        <c:crosses val="autoZero"/>
        <c:crossBetween val="between"/>
      </c:valAx>
    </c:plotArea>
    <c:legend>
      <c:legendPos val="r"/>
      <c:layout>
        <c:manualLayout>
          <c:xMode val="edge"/>
          <c:yMode val="edge"/>
          <c:x val="0.90700798185490628"/>
          <c:y val="0.11484114282660576"/>
          <c:w val="9.1718515672446502E-2"/>
          <c:h val="0.17200145834710517"/>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26715109255936"/>
          <c:y val="3.0197686368181303E-2"/>
          <c:w val="0.52448537464091249"/>
          <c:h val="0.75672980779913501"/>
        </c:manualLayout>
      </c:layout>
      <c:bar3DChart>
        <c:barDir val="col"/>
        <c:grouping val="stacked"/>
        <c:ser>
          <c:idx val="0"/>
          <c:order val="0"/>
          <c:tx>
            <c:strRef>
              <c:f>Лист1!$B$1</c:f>
              <c:strCache>
                <c:ptCount val="1"/>
                <c:pt idx="0">
                  <c:v>НИФЛ</c:v>
                </c:pt>
              </c:strCache>
            </c:strRef>
          </c:tx>
          <c:spPr>
            <a:solidFill>
              <a:srgbClr val="FFFF00"/>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Лист1!$B$2</c:f>
              <c:numCache>
                <c:formatCode>#,##0.0</c:formatCode>
                <c:ptCount val="1"/>
                <c:pt idx="0">
                  <c:v>139</c:v>
                </c:pt>
              </c:numCache>
            </c:numRef>
          </c:val>
        </c:ser>
        <c:ser>
          <c:idx val="1"/>
          <c:order val="1"/>
          <c:tx>
            <c:strRef>
              <c:f>Лист1!$C$1</c:f>
              <c:strCache>
                <c:ptCount val="1"/>
                <c:pt idx="0">
                  <c:v>Земельный налог</c:v>
                </c:pt>
              </c:strCache>
            </c:strRef>
          </c:tx>
          <c:spPr>
            <a:solidFill>
              <a:srgbClr val="33CC33"/>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Лист1!$C$2</c:f>
              <c:numCache>
                <c:formatCode>#,##0.0</c:formatCode>
                <c:ptCount val="1"/>
                <c:pt idx="0">
                  <c:v>1926</c:v>
                </c:pt>
              </c:numCache>
            </c:numRef>
          </c:val>
        </c:ser>
        <c:shape val="box"/>
        <c:axId val="145400960"/>
        <c:axId val="145402496"/>
        <c:axId val="0"/>
      </c:bar3DChart>
      <c:catAx>
        <c:axId val="145400960"/>
        <c:scaling>
          <c:orientation val="minMax"/>
        </c:scaling>
        <c:axPos val="b"/>
        <c:tickLblPos val="nextTo"/>
        <c:spPr>
          <a:solidFill>
            <a:srgbClr val="66FF99"/>
          </a:solidFill>
          <a:effectLst/>
        </c:spPr>
        <c:txPr>
          <a:bodyPr/>
          <a:lstStyle/>
          <a:p>
            <a:pPr>
              <a:defRPr sz="1400">
                <a:solidFill>
                  <a:srgbClr val="000099"/>
                </a:solidFill>
                <a:latin typeface="Book Antiqua" pitchFamily="18" charset="0"/>
              </a:defRPr>
            </a:pPr>
            <a:endParaRPr lang="ru-RU"/>
          </a:p>
        </c:txPr>
        <c:crossAx val="145402496"/>
        <c:crosses val="autoZero"/>
        <c:auto val="1"/>
        <c:lblAlgn val="ctr"/>
        <c:lblOffset val="100"/>
      </c:catAx>
      <c:valAx>
        <c:axId val="145402496"/>
        <c:scaling>
          <c:orientation val="minMax"/>
        </c:scaling>
        <c:axPos val="l"/>
        <c:majorGridlines/>
        <c:numFmt formatCode="#,##0.0" sourceLinked="1"/>
        <c:tickLblPos val="nextTo"/>
        <c:txPr>
          <a:bodyPr/>
          <a:lstStyle/>
          <a:p>
            <a:pPr>
              <a:defRPr sz="1400">
                <a:solidFill>
                  <a:srgbClr val="000099"/>
                </a:solidFill>
                <a:latin typeface="Book Antiqua" pitchFamily="18" charset="0"/>
              </a:defRPr>
            </a:pPr>
            <a:endParaRPr lang="ru-RU"/>
          </a:p>
        </c:txPr>
        <c:crossAx val="145400960"/>
        <c:crosses val="autoZero"/>
        <c:crossBetween val="between"/>
      </c:valAx>
    </c:plotArea>
    <c:legend>
      <c:legendPos val="r"/>
      <c:layout>
        <c:manualLayout>
          <c:xMode val="edge"/>
          <c:yMode val="edge"/>
          <c:x val="0.68035981010928326"/>
          <c:y val="0.29993143122986388"/>
          <c:w val="0.30284311443349327"/>
          <c:h val="0.27493820131096591"/>
        </c:manualLayout>
      </c:layout>
      <c:txPr>
        <a:bodyPr/>
        <a:lstStyle/>
        <a:p>
          <a:pPr>
            <a:defRPr sz="1600">
              <a:solidFill>
                <a:srgbClr val="000099"/>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606"/>
        </c:manualLayout>
      </c:layout>
      <c:pie3DChart>
        <c:varyColors val="1"/>
      </c:pie3DChart>
    </c:plotArea>
    <c:legend>
      <c:legendPos val="r"/>
      <c:layout>
        <c:manualLayout>
          <c:xMode val="edge"/>
          <c:yMode val="edge"/>
          <c:x val="0.64570291998207163"/>
          <c:y val="0.3505021891954529"/>
          <c:w val="0.33605198081439541"/>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3299900504190756"/>
          <c:y val="3.206043210388719E-2"/>
          <c:w val="0.77343514043239403"/>
          <c:h val="0.833660711397749"/>
        </c:manualLayout>
      </c:layout>
      <c:bar3DChart>
        <c:barDir val="col"/>
        <c:grouping val="clustered"/>
        <c:ser>
          <c:idx val="0"/>
          <c:order val="0"/>
          <c:tx>
            <c:strRef>
              <c:f>Лист1!$B$1</c:f>
              <c:strCache>
                <c:ptCount val="1"/>
                <c:pt idx="0">
                  <c:v>2018</c:v>
                </c:pt>
              </c:strCache>
            </c:strRef>
          </c:tx>
          <c:spPr>
            <a:solidFill>
              <a:srgbClr val="0066FF"/>
            </a:solidFill>
            <a:scene3d>
              <a:camera prst="orthographicFront"/>
              <a:lightRig rig="threePt" dir="t"/>
            </a:scene3d>
            <a:sp3d>
              <a:bevelT/>
            </a:sp3d>
          </c:spPr>
          <c:dPt>
            <c:idx val="0"/>
            <c:explosion val="23"/>
            <c:spPr>
              <a:solidFill>
                <a:srgbClr val="0066FF"/>
              </a:solidFill>
              <a:ln>
                <a:noFill/>
              </a:ln>
              <a:effectLst>
                <a:outerShdw blurRad="50800" dist="38100" dir="2700000" algn="tl" rotWithShape="0">
                  <a:prstClr val="black">
                    <a:alpha val="40000"/>
                  </a:prstClr>
                </a:outerShdw>
              </a:effectLst>
              <a:scene3d>
                <a:camera prst="orthographicFront"/>
                <a:lightRig rig="threePt" dir="t"/>
              </a:scene3d>
              <a:sp3d>
                <a:bevelT/>
              </a:sp3d>
            </c:spPr>
          </c:dPt>
          <c:dPt>
            <c:idx val="1"/>
            <c:spPr>
              <a:solidFill>
                <a:srgbClr val="0066FF"/>
              </a:solidFill>
              <a:ln>
                <a:noFill/>
              </a:ln>
              <a:effectLst>
                <a:outerShdw blurRad="40000" dist="23000" dir="5400000" rotWithShape="0">
                  <a:srgbClr val="000000">
                    <a:alpha val="35000"/>
                  </a:srgbClr>
                </a:outerShdw>
              </a:effectLst>
              <a:scene3d>
                <a:camera prst="orthographicFront"/>
                <a:lightRig rig="threePt" dir="t"/>
              </a:scene3d>
              <a:sp3d>
                <a:bevelT/>
              </a:sp3d>
            </c:spPr>
          </c:dPt>
          <c:dPt>
            <c:idx val="4"/>
            <c:spPr>
              <a:solidFill>
                <a:srgbClr val="0066FF"/>
              </a:soli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a:sp3d>
            </c:spPr>
          </c:dPt>
          <c:dLbls>
            <c:dLbl>
              <c:idx val="0"/>
              <c:layout>
                <c:manualLayout>
                  <c:x val="-7.1991612240251994E-3"/>
                  <c:y val="-1.7860357288008843E-2"/>
                </c:manualLayout>
              </c:layout>
              <c:tx>
                <c:rich>
                  <a:bodyPr/>
                  <a:lstStyle/>
                  <a:p>
                    <a:r>
                      <a:rPr lang="en-US" sz="1200" dirty="0">
                        <a:latin typeface="Times New Roman" pitchFamily="18" charset="0"/>
                        <a:cs typeface="Times New Roman" pitchFamily="18" charset="0"/>
                      </a:rPr>
                      <a:t>69 061,0</a:t>
                    </a:r>
                  </a:p>
                </c:rich>
              </c:tx>
              <c:showVal val="1"/>
            </c:dLbl>
            <c:dLbl>
              <c:idx val="1"/>
              <c:layout>
                <c:manualLayout>
                  <c:x val="-2.5916980406490719E-2"/>
                  <c:y val="2.2325226873526052E-3"/>
                </c:manualLayout>
              </c:layout>
              <c:showVal val="1"/>
            </c:dLbl>
            <c:dLbl>
              <c:idx val="2"/>
              <c:layout>
                <c:manualLayout>
                  <c:x val="-4.1755135099346162E-2"/>
                  <c:y val="1.6155026375409764E-3"/>
                </c:manualLayout>
              </c:layout>
              <c:tx>
                <c:rich>
                  <a:bodyPr/>
                  <a:lstStyle/>
                  <a:p>
                    <a:r>
                      <a:rPr lang="en-US" sz="1200" dirty="0">
                        <a:latin typeface="Times New Roman" pitchFamily="18" charset="0"/>
                        <a:cs typeface="Times New Roman" pitchFamily="18" charset="0"/>
                      </a:rPr>
                      <a:t>96 271,5</a:t>
                    </a:r>
                  </a:p>
                </c:rich>
              </c:tx>
              <c:showVal val="1"/>
            </c:dLbl>
            <c:dLbl>
              <c:idx val="3"/>
              <c:layout>
                <c:manualLayout>
                  <c:x val="-1.1518657958440318E-2"/>
                  <c:y val="-1.160324291452995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Лист1!$B$2:$B$5</c:f>
              <c:numCache>
                <c:formatCode>#,##0.0</c:formatCode>
                <c:ptCount val="4"/>
                <c:pt idx="0">
                  <c:v>69061</c:v>
                </c:pt>
                <c:pt idx="1">
                  <c:v>24623</c:v>
                </c:pt>
                <c:pt idx="2">
                  <c:v>96271.5</c:v>
                </c:pt>
                <c:pt idx="3">
                  <c:v>279.10000000000002</c:v>
                </c:pt>
              </c:numCache>
            </c:numRef>
          </c:val>
        </c:ser>
        <c:ser>
          <c:idx val="1"/>
          <c:order val="1"/>
          <c:tx>
            <c:strRef>
              <c:f>Лист1!$C$1</c:f>
              <c:strCache>
                <c:ptCount val="1"/>
                <c:pt idx="0">
                  <c:v>2019</c:v>
                </c:pt>
              </c:strCache>
            </c:strRef>
          </c:tx>
          <c:spPr>
            <a:solidFill>
              <a:srgbClr val="FFCC00"/>
            </a:solidFill>
            <a:scene3d>
              <a:camera prst="orthographicFront"/>
              <a:lightRig rig="threePt" dir="t"/>
            </a:scene3d>
            <a:sp3d>
              <a:bevelT/>
            </a:sp3d>
          </c:spPr>
          <c:dLbls>
            <c:dLbl>
              <c:idx val="0"/>
              <c:layout>
                <c:manualLayout>
                  <c:x val="1.4398322448050373E-2"/>
                  <c:y val="-2.7847782994872016E-2"/>
                </c:manualLayout>
              </c:layout>
              <c:tx>
                <c:rich>
                  <a:bodyPr/>
                  <a:lstStyle/>
                  <a:p>
                    <a:r>
                      <a:rPr lang="en-US" sz="1200" dirty="0">
                        <a:latin typeface="Times New Roman" pitchFamily="18" charset="0"/>
                        <a:cs typeface="Times New Roman" pitchFamily="18" charset="0"/>
                      </a:rPr>
                      <a:t>53 107,0</a:t>
                    </a:r>
                  </a:p>
                </c:rich>
              </c:tx>
              <c:showVal val="1"/>
            </c:dLbl>
            <c:dLbl>
              <c:idx val="1"/>
              <c:layout>
                <c:manualLayout>
                  <c:x val="-5.2793239104182584E-17"/>
                  <c:y val="-1.7860181498820866E-2"/>
                </c:manualLayout>
              </c:layout>
              <c:showVal val="1"/>
            </c:dLbl>
            <c:dLbl>
              <c:idx val="2"/>
              <c:layout>
                <c:manualLayout>
                  <c:x val="-7.1991612240251994E-3"/>
                  <c:y val="-1.6596960393992791E-2"/>
                </c:manualLayout>
              </c:layout>
              <c:tx>
                <c:rich>
                  <a:bodyPr/>
                  <a:lstStyle/>
                  <a:p>
                    <a:r>
                      <a:rPr lang="en-US" sz="1200" dirty="0">
                        <a:latin typeface="Times New Roman" pitchFamily="18" charset="0"/>
                        <a:cs typeface="Times New Roman" pitchFamily="18" charset="0"/>
                      </a:rPr>
                      <a:t>97 033,4</a:t>
                    </a:r>
                  </a:p>
                </c:rich>
              </c:tx>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Лист1!$C$2:$C$5</c:f>
              <c:numCache>
                <c:formatCode>#,##0.0</c:formatCode>
                <c:ptCount val="4"/>
                <c:pt idx="0">
                  <c:v>53107</c:v>
                </c:pt>
                <c:pt idx="1">
                  <c:v>25049</c:v>
                </c:pt>
                <c:pt idx="2">
                  <c:v>97033.4</c:v>
                </c:pt>
                <c:pt idx="3">
                  <c:v>279.10000000000002</c:v>
                </c:pt>
              </c:numCache>
            </c:numRef>
          </c:val>
        </c:ser>
        <c:ser>
          <c:idx val="2"/>
          <c:order val="2"/>
          <c:tx>
            <c:strRef>
              <c:f>Лист1!$D$1</c:f>
              <c:strCache>
                <c:ptCount val="1"/>
                <c:pt idx="0">
                  <c:v>2020</c:v>
                </c:pt>
              </c:strCache>
            </c:strRef>
          </c:tx>
          <c:spPr>
            <a:solidFill>
              <a:srgbClr val="009900"/>
            </a:solidFill>
            <a:scene3d>
              <a:camera prst="orthographicFront"/>
              <a:lightRig rig="threePt" dir="t"/>
            </a:scene3d>
            <a:sp3d>
              <a:bevelT/>
            </a:sp3d>
          </c:spPr>
          <c:dLbls>
            <c:dLbl>
              <c:idx val="0"/>
              <c:layout>
                <c:manualLayout>
                  <c:x val="3.5995806120126012E-2"/>
                  <c:y val="-4.6412971658120411E-3"/>
                </c:manualLayout>
              </c:layout>
              <c:tx>
                <c:rich>
                  <a:bodyPr/>
                  <a:lstStyle/>
                  <a:p>
                    <a:r>
                      <a:rPr lang="en-US" sz="1200" dirty="0">
                        <a:latin typeface="Times New Roman" pitchFamily="18" charset="0"/>
                        <a:cs typeface="Times New Roman" pitchFamily="18" charset="0"/>
                      </a:rPr>
                      <a:t>49 132,0</a:t>
                    </a:r>
                  </a:p>
                </c:rich>
              </c:tx>
              <c:showVal val="1"/>
            </c:dLbl>
            <c:dLbl>
              <c:idx val="1"/>
              <c:layout>
                <c:manualLayout>
                  <c:x val="3.4555973875321062E-2"/>
                  <c:y val="9.1064073049548708E-3"/>
                </c:manualLayout>
              </c:layout>
              <c:showVal val="1"/>
            </c:dLbl>
            <c:dLbl>
              <c:idx val="2"/>
              <c:layout>
                <c:manualLayout>
                  <c:x val="2.4477148161685773E-2"/>
                  <c:y val="-9.1944776881331056E-3"/>
                </c:manualLayout>
              </c:layout>
              <c:tx>
                <c:rich>
                  <a:bodyPr/>
                  <a:lstStyle/>
                  <a:p>
                    <a:r>
                      <a:rPr lang="en-US" sz="1200" dirty="0">
                        <a:latin typeface="Times New Roman" pitchFamily="18" charset="0"/>
                        <a:cs typeface="Times New Roman" pitchFamily="18" charset="0"/>
                      </a:rPr>
                      <a:t>100 033,8</a:t>
                    </a:r>
                  </a:p>
                </c:rich>
              </c:tx>
              <c:showVal val="1"/>
            </c:dLbl>
            <c:dLbl>
              <c:idx val="3"/>
              <c:layout>
                <c:manualLayout>
                  <c:x val="1.4398322448050399E-2"/>
                  <c:y val="-1.160324291452995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Лист1!$D$2:$D$5</c:f>
              <c:numCache>
                <c:formatCode>#,##0.0</c:formatCode>
                <c:ptCount val="4"/>
                <c:pt idx="0">
                  <c:v>49132</c:v>
                </c:pt>
                <c:pt idx="1">
                  <c:v>25397</c:v>
                </c:pt>
                <c:pt idx="2">
                  <c:v>100033.8</c:v>
                </c:pt>
                <c:pt idx="3">
                  <c:v>279.10000000000002</c:v>
                </c:pt>
              </c:numCache>
            </c:numRef>
          </c:val>
        </c:ser>
        <c:gapWidth val="100"/>
        <c:shape val="cylinder"/>
        <c:axId val="146374656"/>
        <c:axId val="146376192"/>
        <c:axId val="0"/>
      </c:bar3DChart>
      <c:catAx>
        <c:axId val="146374656"/>
        <c:scaling>
          <c:orientation val="minMax"/>
        </c:scaling>
        <c:delete val="1"/>
        <c:axPos val="b"/>
        <c:tickLblPos val="none"/>
        <c:crossAx val="146376192"/>
        <c:crosses val="autoZero"/>
        <c:auto val="1"/>
        <c:lblAlgn val="ctr"/>
        <c:lblOffset val="50"/>
      </c:catAx>
      <c:valAx>
        <c:axId val="146376192"/>
        <c:scaling>
          <c:orientation val="minMax"/>
        </c:scaling>
        <c:axPos val="l"/>
        <c:majorGridlines>
          <c:spPr>
            <a:ln w="19050">
              <a:solidFill>
                <a:srgbClr val="F8F8F8"/>
              </a:solidFill>
            </a:ln>
            <a:effectLst>
              <a:outerShdw blurRad="50800" dist="50800" dir="5400000" algn="ctr" rotWithShape="0">
                <a:srgbClr val="009900"/>
              </a:outerShdw>
            </a:effectLst>
          </c:spPr>
        </c:majorGridlines>
        <c:numFmt formatCode="#,##0.0" sourceLinked="1"/>
        <c:tickLblPos val="nextTo"/>
        <c:spPr>
          <a:noFill/>
          <a:ln>
            <a:solidFill>
              <a:srgbClr val="009999"/>
            </a:solidFill>
          </a:ln>
          <a:effectLst>
            <a:outerShdw blurRad="50800" dist="50800" dir="5400000" algn="ctr" rotWithShape="0">
              <a:srgbClr val="009900"/>
            </a:outerShdw>
          </a:effectLst>
        </c:spPr>
        <c:txPr>
          <a:bodyPr/>
          <a:lstStyle/>
          <a:p>
            <a:pPr>
              <a:defRPr sz="1400">
                <a:solidFill>
                  <a:srgbClr val="000099"/>
                </a:solidFill>
                <a:latin typeface="Book Antiqua" pitchFamily="18" charset="0"/>
              </a:defRPr>
            </a:pPr>
            <a:endParaRPr lang="ru-RU"/>
          </a:p>
        </c:txPr>
        <c:crossAx val="146374656"/>
        <c:crosses val="autoZero"/>
        <c:crossBetween val="between"/>
      </c:valAx>
      <c:spPr>
        <a:ln>
          <a:noFill/>
        </a:ln>
      </c:spPr>
    </c:plotArea>
    <c:legend>
      <c:legendPos val="r"/>
      <c:layout>
        <c:manualLayout>
          <c:xMode val="edge"/>
          <c:yMode val="edge"/>
          <c:x val="0.88064935754005214"/>
          <c:y val="0.11484114282660576"/>
          <c:w val="0.10639215225670494"/>
          <c:h val="0.17200145834710473"/>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pie3DChart>
      <c:spPr>
        <a:noFill/>
        <a:ln w="25400">
          <a:noFill/>
        </a:ln>
      </c:spPr>
    </c:plotArea>
    <c:legend>
      <c:legendPos val="r"/>
      <c:layout>
        <c:manualLayout>
          <c:xMode val="edge"/>
          <c:yMode val="edge"/>
          <c:x val="0.71169471606980705"/>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8.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manualLayout>
          <c:layoutTarget val="inner"/>
          <c:xMode val="edge"/>
          <c:yMode val="edge"/>
          <c:x val="2.4788912343073052E-2"/>
          <c:y val="2.5273387345147391E-2"/>
          <c:w val="0.71190993486925269"/>
          <c:h val="0.96101611072749948"/>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FF00"/>
              </a:solidFill>
              <a:scene3d>
                <a:camera prst="orthographicFront"/>
                <a:lightRig rig="threePt" dir="t"/>
              </a:scene3d>
              <a:sp3d>
                <a:bevelT/>
              </a:sp3d>
            </c:spPr>
          </c:dPt>
          <c:dPt>
            <c:idx val="7"/>
            <c:spPr>
              <a:solidFill>
                <a:srgbClr val="FF33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7301583977008022E-2"/>
                  <c:y val="-2.8711296494482331E-2"/>
                </c:manualLayout>
              </c:layout>
              <c:showVal val="1"/>
            </c:dLbl>
            <c:dLbl>
              <c:idx val="1"/>
              <c:layout>
                <c:manualLayout>
                  <c:x val="-2.2420436891347227E-2"/>
                  <c:y val="-3.207765944430941E-2"/>
                </c:manualLayout>
              </c:layout>
              <c:showVal val="1"/>
            </c:dLbl>
            <c:dLbl>
              <c:idx val="2"/>
              <c:layout>
                <c:manualLayout>
                  <c:x val="-0.13523190046279143"/>
                  <c:y val="-0.17558562410083831"/>
                </c:manualLayout>
              </c:layout>
              <c:tx>
                <c:rich>
                  <a:bodyPr/>
                  <a:lstStyle/>
                  <a:p>
                    <a:r>
                      <a:rPr lang="ru-RU" sz="1400" dirty="0" smtClean="0">
                        <a:latin typeface="Times New Roman" pitchFamily="18" charset="0"/>
                        <a:cs typeface="Times New Roman" pitchFamily="18" charset="0"/>
                      </a:rPr>
                      <a:t> </a:t>
                    </a:r>
                    <a:r>
                      <a:rPr lang="ru-RU" sz="1200" dirty="0" smtClean="0"/>
                      <a:t>   </a:t>
                    </a:r>
                    <a:endParaRPr lang="en-US" sz="1200" dirty="0"/>
                  </a:p>
                </c:rich>
              </c:tx>
              <c:showVal val="1"/>
            </c:dLbl>
            <c:dLbl>
              <c:idx val="3"/>
              <c:layout>
                <c:manualLayout>
                  <c:x val="1.5186723333108741E-2"/>
                  <c:y val="0.12235331798576503"/>
                </c:manualLayout>
              </c:layout>
              <c:tx>
                <c:rich>
                  <a:bodyPr/>
                  <a:lstStyle/>
                  <a:p>
                    <a:r>
                      <a:rPr lang="en-US" sz="1400" dirty="0">
                        <a:latin typeface="Times New Roman" pitchFamily="18" charset="0"/>
                        <a:cs typeface="Times New Roman" pitchFamily="18" charset="0"/>
                      </a:rPr>
                      <a:t>35 681,9</a:t>
                    </a:r>
                  </a:p>
                </c:rich>
              </c:tx>
              <c:showVal val="1"/>
            </c:dLbl>
            <c:dLbl>
              <c:idx val="4"/>
              <c:layout>
                <c:manualLayout>
                  <c:x val="7.3991095707034394E-3"/>
                  <c:y val="-8.2666623539719535E-3"/>
                </c:manualLayout>
              </c:layout>
              <c:tx>
                <c:rich>
                  <a:bodyPr/>
                  <a:lstStyle/>
                  <a:p>
                    <a:r>
                      <a:rPr lang="en-US" sz="1400" dirty="0">
                        <a:latin typeface="Times New Roman" pitchFamily="18" charset="0"/>
                        <a:cs typeface="Times New Roman" pitchFamily="18" charset="0"/>
                      </a:rPr>
                      <a:t>22 960,9</a:t>
                    </a:r>
                  </a:p>
                </c:rich>
              </c:tx>
              <c:showVal val="1"/>
            </c:dLbl>
            <c:dLbl>
              <c:idx val="5"/>
              <c:layout>
                <c:manualLayout>
                  <c:x val="-1.6908185065047505E-2"/>
                  <c:y val="-2.4493410718077816E-2"/>
                </c:manualLayout>
              </c:layout>
              <c:showVal val="1"/>
            </c:dLbl>
            <c:dLbl>
              <c:idx val="6"/>
              <c:layout>
                <c:manualLayout>
                  <c:x val="1.9111492165715661E-2"/>
                  <c:y val="-4.8077639755920429E-2"/>
                </c:manualLayout>
              </c:layout>
              <c:showVal val="1"/>
            </c:dLbl>
            <c:dLbl>
              <c:idx val="8"/>
              <c:layout>
                <c:manualLayout>
                  <c:x val="0.10603546327275112"/>
                  <c:y val="-7.720309557728466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Физическая культура и спорт</c:v>
                </c:pt>
                <c:pt idx="6">
                  <c:v>Обслуживанеие государственного и муниципального долга</c:v>
                </c:pt>
                <c:pt idx="7">
                  <c:v>Межбюджетные трансферты </c:v>
                </c:pt>
              </c:strCache>
            </c:strRef>
          </c:cat>
          <c:val>
            <c:numRef>
              <c:f>Лист1!$B$2:$B$9</c:f>
              <c:numCache>
                <c:formatCode>#,##0.0</c:formatCode>
                <c:ptCount val="8"/>
                <c:pt idx="0">
                  <c:v>31678.480000000021</c:v>
                </c:pt>
                <c:pt idx="1">
                  <c:v>1830</c:v>
                </c:pt>
                <c:pt idx="2">
                  <c:v>120803.43999999999</c:v>
                </c:pt>
                <c:pt idx="3">
                  <c:v>35681.93</c:v>
                </c:pt>
                <c:pt idx="4">
                  <c:v>22960.87</c:v>
                </c:pt>
                <c:pt idx="5">
                  <c:v>200</c:v>
                </c:pt>
                <c:pt idx="6">
                  <c:v>7.3</c:v>
                </c:pt>
                <c:pt idx="7">
                  <c:v>25693.829999999951</c:v>
                </c:pt>
              </c:numCache>
            </c:numRef>
          </c:val>
        </c:ser>
      </c:pie3DChart>
    </c:plotArea>
    <c:legend>
      <c:legendPos val="r"/>
      <c:layout>
        <c:manualLayout>
          <c:xMode val="edge"/>
          <c:yMode val="edge"/>
          <c:x val="0.71169471606980728"/>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391E-2"/>
          <c:w val="0.71190993486925269"/>
          <c:h val="0.96101611072749948"/>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31"/>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FF66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491E-3"/>
                </c:manualLayout>
              </c:layout>
              <c:tx>
                <c:rich>
                  <a:bodyPr/>
                  <a:lstStyle/>
                  <a:p>
                    <a:r>
                      <a:rPr lang="ru-RU" dirty="0" smtClean="0"/>
                      <a:t>2</a:t>
                    </a:r>
                    <a:r>
                      <a:rPr lang="en-US" dirty="0" smtClean="0"/>
                      <a:t>5 </a:t>
                    </a:r>
                    <a:r>
                      <a:rPr lang="ru-RU" dirty="0" smtClean="0"/>
                      <a:t>6</a:t>
                    </a:r>
                    <a:r>
                      <a:rPr lang="en-US" dirty="0" smtClean="0"/>
                      <a:t>36,4</a:t>
                    </a:r>
                    <a:endParaRPr lang="en-US" dirty="0"/>
                  </a:p>
                </c:rich>
              </c:tx>
              <c:showVal val="1"/>
            </c:dLbl>
            <c:dLbl>
              <c:idx val="1"/>
              <c:layout>
                <c:manualLayout>
                  <c:x val="1.6612111404743737E-2"/>
                  <c:y val="3.6428793425203267E-3"/>
                </c:manualLayout>
              </c:layout>
              <c:showVal val="1"/>
            </c:dLbl>
            <c:dLbl>
              <c:idx val="2"/>
              <c:layout>
                <c:manualLayout>
                  <c:x val="-0.14101450021035913"/>
                  <c:y val="0.11017727988029459"/>
                </c:manualLayout>
              </c:layout>
              <c:tx>
                <c:rich>
                  <a:bodyPr/>
                  <a:lstStyle/>
                  <a:p>
                    <a:r>
                      <a:rPr lang="ru-RU" sz="1400" dirty="0" smtClean="0">
                        <a:latin typeface="Times New Roman" pitchFamily="18" charset="0"/>
                        <a:cs typeface="Times New Roman" pitchFamily="18" charset="0"/>
                      </a:rPr>
                      <a:t>1</a:t>
                    </a:r>
                    <a:r>
                      <a:rPr lang="ru-RU" sz="1400" dirty="0" smtClean="0"/>
                      <a:t>09 267,9</a:t>
                    </a:r>
                    <a:endParaRPr lang="en-US" sz="1400" dirty="0"/>
                  </a:p>
                </c:rich>
              </c:tx>
              <c:showVal val="1"/>
            </c:dLbl>
            <c:dLbl>
              <c:idx val="3"/>
              <c:layout>
                <c:manualLayout>
                  <c:x val="1.5186837163812444E-2"/>
                  <c:y val="9.7795568424887236E-2"/>
                </c:manualLayout>
              </c:layout>
              <c:showVal val="1"/>
            </c:dLbl>
            <c:dLbl>
              <c:idx val="4"/>
              <c:layout>
                <c:manualLayout>
                  <c:x val="2.0409959002733801E-2"/>
                  <c:y val="-1.9429100001546951E-2"/>
                </c:manualLayout>
              </c:layout>
              <c:showVal val="1"/>
            </c:dLbl>
            <c:dLbl>
              <c:idx val="5"/>
              <c:layout>
                <c:manualLayout>
                  <c:x val="4.3961417765967718E-4"/>
                  <c:y val="-4.6818637591603929E-2"/>
                </c:manualLayout>
              </c:layout>
              <c:showVal val="1"/>
            </c:dLbl>
            <c:dLbl>
              <c:idx val="6"/>
              <c:layout>
                <c:manualLayout>
                  <c:x val="4.2241891155991793E-2"/>
                  <c:y val="-1.6822322132983823E-2"/>
                </c:manualLayout>
              </c:layout>
              <c:tx>
                <c:rich>
                  <a:bodyPr/>
                  <a:lstStyle/>
                  <a:p>
                    <a:r>
                      <a:rPr lang="ru-RU" dirty="0" smtClean="0"/>
                      <a:t>26 157,1</a:t>
                    </a:r>
                    <a:endParaRPr lang="en-US" dirty="0"/>
                  </a:p>
                </c:rich>
              </c:tx>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Лист1!$A$2:$A$8</c:f>
              <c:strCache>
                <c:ptCount val="7"/>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strCache>
            </c:strRef>
          </c:cat>
          <c:val>
            <c:numRef>
              <c:f>Лист1!$B$2:$B$8</c:f>
              <c:numCache>
                <c:formatCode>#,##0.0</c:formatCode>
                <c:ptCount val="7"/>
                <c:pt idx="0">
                  <c:v>25436.35</c:v>
                </c:pt>
                <c:pt idx="1">
                  <c:v>1740</c:v>
                </c:pt>
                <c:pt idx="2">
                  <c:v>109267.92</c:v>
                </c:pt>
                <c:pt idx="3">
                  <c:v>33184.61</c:v>
                </c:pt>
                <c:pt idx="4">
                  <c:v>22929.37</c:v>
                </c:pt>
                <c:pt idx="5">
                  <c:v>7.3</c:v>
                </c:pt>
                <c:pt idx="6">
                  <c:v>26157.1</c:v>
                </c:pt>
              </c:numCache>
            </c:numRef>
          </c:val>
        </c:ser>
      </c:pie3DChart>
    </c:plotArea>
    <c:legend>
      <c:legendPos val="r"/>
      <c:layout>
        <c:manualLayout>
          <c:xMode val="edge"/>
          <c:yMode val="edge"/>
          <c:x val="0.71169471606980728"/>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sideWall>
      <c:spPr>
        <a:solidFill>
          <a:schemeClr val="bg2">
            <a:lumMod val="20000"/>
            <a:lumOff val="80000"/>
          </a:schemeClr>
        </a:solidFill>
      </c:spPr>
    </c:sideWall>
    <c:backWall>
      <c:spPr>
        <a:solidFill>
          <a:schemeClr val="bg2">
            <a:lumMod val="20000"/>
            <a:lumOff val="80000"/>
          </a:schemeClr>
        </a:solidFill>
      </c:spPr>
    </c:backWall>
    <c:plotArea>
      <c:layout>
        <c:manualLayout>
          <c:layoutTarget val="inner"/>
          <c:xMode val="edge"/>
          <c:yMode val="edge"/>
          <c:x val="0.10964530111897576"/>
          <c:y val="2.4574121393919197E-2"/>
          <c:w val="0.83630262385905652"/>
          <c:h val="0.71741343554420001"/>
        </c:manualLayout>
      </c:layout>
      <c:bar3DChart>
        <c:barDir val="col"/>
        <c:grouping val="clustered"/>
        <c:ser>
          <c:idx val="0"/>
          <c:order val="0"/>
          <c:tx>
            <c:strRef>
              <c:f>Лист1!$B$1</c:f>
              <c:strCache>
                <c:ptCount val="1"/>
                <c:pt idx="0">
                  <c:v>Столбец1</c:v>
                </c:pt>
              </c:strCache>
            </c:strRef>
          </c:tx>
          <c:dPt>
            <c:idx val="0"/>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Лист1!$A$2:$A$4</c:f>
              <c:strCache>
                <c:ptCount val="3"/>
                <c:pt idx="0">
                  <c:v>Общий объем доходов</c:v>
                </c:pt>
                <c:pt idx="1">
                  <c:v>Общий объем расходов</c:v>
                </c:pt>
                <c:pt idx="2">
                  <c:v>Дефицит</c:v>
                </c:pt>
              </c:strCache>
            </c:strRef>
          </c:cat>
          <c:val>
            <c:numRef>
              <c:f>Лист1!$B$2:$B$4</c:f>
              <c:numCache>
                <c:formatCode>General</c:formatCode>
                <c:ptCount val="3"/>
                <c:pt idx="0">
                  <c:v>234661.4</c:v>
                </c:pt>
                <c:pt idx="1">
                  <c:v>238855.9</c:v>
                </c:pt>
                <c:pt idx="2">
                  <c:v>-4194.5</c:v>
                </c:pt>
              </c:numCache>
            </c:numRef>
          </c:val>
        </c:ser>
        <c:ser>
          <c:idx val="1"/>
          <c:order val="1"/>
          <c:tx>
            <c:strRef>
              <c:f>Лист1!$C$1</c:f>
              <c:strCache>
                <c:ptCount val="1"/>
                <c:pt idx="0">
                  <c:v>Столбец2</c:v>
                </c:pt>
              </c:strCache>
            </c:strRef>
          </c:tx>
          <c:cat>
            <c:strRef>
              <c:f>Лист1!$A$2:$A$4</c:f>
              <c:strCache>
                <c:ptCount val="3"/>
                <c:pt idx="0">
                  <c:v>Общий объем доходов</c:v>
                </c:pt>
                <c:pt idx="1">
                  <c:v>Общий объем расходов</c:v>
                </c:pt>
                <c:pt idx="2">
                  <c:v>Дефицит</c:v>
                </c:pt>
              </c:strCache>
            </c:strRef>
          </c:cat>
          <c:val>
            <c:numRef>
              <c:f>Лист1!$C$2:$C$4</c:f>
            </c:numRef>
          </c:val>
        </c:ser>
        <c:ser>
          <c:idx val="2"/>
          <c:order val="2"/>
          <c:tx>
            <c:strRef>
              <c:f>Лист1!$D$1</c:f>
              <c:strCache>
                <c:ptCount val="1"/>
                <c:pt idx="0">
                  <c:v>Столбец3</c:v>
                </c:pt>
              </c:strCache>
            </c:strRef>
          </c:tx>
          <c:cat>
            <c:strRef>
              <c:f>Лист1!$A$2:$A$4</c:f>
              <c:strCache>
                <c:ptCount val="3"/>
                <c:pt idx="0">
                  <c:v>Общий объем доходов</c:v>
                </c:pt>
                <c:pt idx="1">
                  <c:v>Общий объем расходов</c:v>
                </c:pt>
                <c:pt idx="2">
                  <c:v>Дефицит</c:v>
                </c:pt>
              </c:strCache>
            </c:strRef>
          </c:cat>
          <c:val>
            <c:numRef>
              <c:f>Лист1!$D$2:$D$4</c:f>
            </c:numRef>
          </c:val>
        </c:ser>
        <c:ser>
          <c:idx val="3"/>
          <c:order val="3"/>
          <c:tx>
            <c:strRef>
              <c:f>Лист1!$E$1</c:f>
              <c:strCache>
                <c:ptCount val="1"/>
                <c:pt idx="0">
                  <c:v>Столбец4</c:v>
                </c:pt>
              </c:strCache>
            </c:strRef>
          </c:tx>
          <c:spPr>
            <a:solidFill>
              <a:srgbClr val="33CCCC"/>
            </a:solidFill>
          </c:spPr>
          <c:cat>
            <c:strRef>
              <c:f>Лист1!$A$2:$A$4</c:f>
              <c:strCache>
                <c:ptCount val="3"/>
                <c:pt idx="0">
                  <c:v>Общий объем доходов</c:v>
                </c:pt>
                <c:pt idx="1">
                  <c:v>Общий объем расходов</c:v>
                </c:pt>
                <c:pt idx="2">
                  <c:v>Дефицит</c:v>
                </c:pt>
              </c:strCache>
            </c:strRef>
          </c:cat>
          <c:val>
            <c:numRef>
              <c:f>Лист1!$E$2:$E$4</c:f>
              <c:numCache>
                <c:formatCode>General</c:formatCode>
                <c:ptCount val="3"/>
                <c:pt idx="0">
                  <c:v>221022.7</c:v>
                </c:pt>
                <c:pt idx="1">
                  <c:v>218922.7</c:v>
                </c:pt>
                <c:pt idx="2">
                  <c:v>2100</c:v>
                </c:pt>
              </c:numCache>
            </c:numRef>
          </c:val>
        </c:ser>
        <c:ser>
          <c:idx val="4"/>
          <c:order val="4"/>
          <c:tx>
            <c:strRef>
              <c:f>Лист1!$F$1</c:f>
              <c:strCache>
                <c:ptCount val="1"/>
                <c:pt idx="0">
                  <c:v>Столбец5</c:v>
                </c:pt>
              </c:strCache>
            </c:strRef>
          </c:tx>
          <c:spPr>
            <a:solidFill>
              <a:srgbClr val="00FF99"/>
            </a:solidFill>
          </c:spPr>
          <c:cat>
            <c:strRef>
              <c:f>Лист1!$A$2:$A$4</c:f>
              <c:strCache>
                <c:ptCount val="3"/>
                <c:pt idx="0">
                  <c:v>Общий объем доходов</c:v>
                </c:pt>
                <c:pt idx="1">
                  <c:v>Общий объем расходов</c:v>
                </c:pt>
                <c:pt idx="2">
                  <c:v>Дефицит</c:v>
                </c:pt>
              </c:strCache>
            </c:strRef>
          </c:cat>
          <c:val>
            <c:numRef>
              <c:f>Лист1!$F$2:$F$4</c:f>
              <c:numCache>
                <c:formatCode>General</c:formatCode>
                <c:ptCount val="3"/>
                <c:pt idx="0">
                  <c:v>222162.3</c:v>
                </c:pt>
                <c:pt idx="1">
                  <c:v>220067.8</c:v>
                </c:pt>
                <c:pt idx="2">
                  <c:v>2094.5</c:v>
                </c:pt>
              </c:numCache>
            </c:numRef>
          </c:val>
        </c:ser>
        <c:shape val="cylinder"/>
        <c:axId val="116065024"/>
        <c:axId val="116066560"/>
        <c:axId val="0"/>
      </c:bar3DChart>
      <c:catAx>
        <c:axId val="116065024"/>
        <c:scaling>
          <c:orientation val="minMax"/>
        </c:scaling>
        <c:axPos val="b"/>
        <c:tickLblPos val="nextTo"/>
        <c:txPr>
          <a:bodyPr/>
          <a:lstStyle/>
          <a:p>
            <a:pPr>
              <a:defRPr sz="1600">
                <a:solidFill>
                  <a:schemeClr val="tx2">
                    <a:lumMod val="10000"/>
                  </a:schemeClr>
                </a:solidFill>
                <a:latin typeface="Book Antiqua" pitchFamily="18" charset="0"/>
              </a:defRPr>
            </a:pPr>
            <a:endParaRPr lang="ru-RU"/>
          </a:p>
        </c:txPr>
        <c:crossAx val="116066560"/>
        <c:crosses val="autoZero"/>
        <c:auto val="1"/>
        <c:lblAlgn val="ctr"/>
        <c:lblOffset val="100"/>
      </c:catAx>
      <c:valAx>
        <c:axId val="116066560"/>
        <c:scaling>
          <c:orientation val="minMax"/>
        </c:scaling>
        <c:axPos val="l"/>
        <c:majorGridlines/>
        <c:numFmt formatCode="General" sourceLinked="1"/>
        <c:tickLblPos val="nextTo"/>
        <c:txPr>
          <a:bodyPr/>
          <a:lstStyle/>
          <a:p>
            <a:pPr>
              <a:defRPr>
                <a:solidFill>
                  <a:schemeClr val="tx2">
                    <a:lumMod val="10000"/>
                  </a:schemeClr>
                </a:solidFill>
                <a:latin typeface="Book Antiqua" pitchFamily="18" charset="0"/>
              </a:defRPr>
            </a:pPr>
            <a:endParaRPr lang="ru-RU"/>
          </a:p>
        </c:txPr>
        <c:crossAx val="116065024"/>
        <c:crosses val="autoZero"/>
        <c:crossBetween val="between"/>
      </c:valAx>
    </c:plotArea>
    <c:plotVisOnly val="1"/>
  </c:chart>
  <c:spPr>
    <a:effectLst>
      <a:outerShdw blurRad="50800" dist="50800" dir="5400000" algn="ctr" rotWithShape="0">
        <a:schemeClr val="tx1"/>
      </a:outerShdw>
    </a:effectLst>
  </c:spPr>
  <c:txPr>
    <a:bodyPr/>
    <a:lstStyle/>
    <a:p>
      <a:pPr>
        <a:defRPr sz="1800"/>
      </a:pPr>
      <a:endParaRPr lang="ru-RU"/>
    </a:p>
  </c:txPr>
  <c:externalData r:id="rId1"/>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3.2017162027534442E-2"/>
          <c:y val="2.5273387345147391E-2"/>
          <c:w val="0.71190993486925269"/>
          <c:h val="0.96101611072749948"/>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CCFF33"/>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509E-3"/>
                </c:manualLayout>
              </c:layout>
              <c:showVal val="1"/>
            </c:dLbl>
            <c:dLbl>
              <c:idx val="1"/>
              <c:layout>
                <c:manualLayout>
                  <c:x val="-6.5182875855324326E-3"/>
                  <c:y val="1.9270538153988624E-2"/>
                </c:manualLayout>
              </c:layout>
              <c:showVal val="1"/>
            </c:dLbl>
            <c:dLbl>
              <c:idx val="2"/>
              <c:layout>
                <c:manualLayout>
                  <c:x val="-0.21618829692875655"/>
                  <c:y val="-8.1819671232028879E-2"/>
                </c:manualLayout>
              </c:layout>
              <c:tx>
                <c:rich>
                  <a:bodyPr/>
                  <a:lstStyle/>
                  <a:p>
                    <a:r>
                      <a:rPr lang="ru-RU" sz="1400" b="1" dirty="0" smtClean="0">
                        <a:latin typeface="Times New Roman" pitchFamily="18" charset="0"/>
                        <a:cs typeface="Times New Roman" pitchFamily="18" charset="0"/>
                      </a:rPr>
                      <a:t>107 467,92</a:t>
                    </a:r>
                    <a:endParaRPr lang="ru-RU" sz="1400" dirty="0" smtClean="0"/>
                  </a:p>
                  <a:p>
                    <a:endParaRPr lang="en-US" sz="1200" dirty="0"/>
                  </a:p>
                </c:rich>
              </c:tx>
              <c:showVal val="1"/>
            </c:dLbl>
            <c:dLbl>
              <c:idx val="3"/>
              <c:layout>
                <c:manualLayout>
                  <c:x val="4.8436785712334333E-2"/>
                  <c:y val="9.1098000362829237E-2"/>
                </c:manualLayout>
              </c:layout>
              <c:showVal val="1"/>
            </c:dLbl>
            <c:dLbl>
              <c:idx val="4"/>
              <c:layout>
                <c:manualLayout>
                  <c:x val="3.062159760026684E-3"/>
                  <c:y val="-1.4964054626841743E-2"/>
                </c:manualLayout>
              </c:layout>
              <c:showVal val="1"/>
            </c:dLbl>
            <c:dLbl>
              <c:idx val="5"/>
              <c:layout>
                <c:manualLayout>
                  <c:x val="-6.7886355068016123E-3"/>
                  <c:y val="2.2968615301534709E-3"/>
                </c:manualLayout>
              </c:layout>
              <c:showVal val="1"/>
            </c:dLbl>
            <c:dLbl>
              <c:idx val="6"/>
              <c:layout>
                <c:manualLayout>
                  <c:x val="2.6339690342890607E-2"/>
                  <c:y val="-1.9054844820336422E-2"/>
                </c:manualLayout>
              </c:layout>
              <c:numFmt formatCode="#,##0.00" sourceLinked="0"/>
              <c:spPr/>
              <c:txPr>
                <a:bodyPr/>
                <a:lstStyle/>
                <a:p>
                  <a:pPr>
                    <a:defRPr sz="1400" b="1">
                      <a:solidFill>
                        <a:schemeClr val="bg1"/>
                      </a:solidFill>
                      <a:latin typeface="Times New Roman" pitchFamily="18" charset="0"/>
                      <a:cs typeface="Times New Roman" pitchFamily="18" charset="0"/>
                    </a:defRPr>
                  </a:pPr>
                  <a:endParaRPr lang="ru-RU"/>
                </a:p>
              </c:txPr>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pt idx="7">
                  <c:v>Условно-утвержденные расходы</c:v>
                </c:pt>
              </c:strCache>
            </c:strRef>
          </c:cat>
          <c:val>
            <c:numRef>
              <c:f>Лист1!$B$2:$B$9</c:f>
              <c:numCache>
                <c:formatCode>#,##0.0</c:formatCode>
                <c:ptCount val="8"/>
                <c:pt idx="0">
                  <c:v>25661.25</c:v>
                </c:pt>
                <c:pt idx="1">
                  <c:v>1235</c:v>
                </c:pt>
                <c:pt idx="2">
                  <c:v>107467.92</c:v>
                </c:pt>
                <c:pt idx="3">
                  <c:v>30684.609999999942</c:v>
                </c:pt>
                <c:pt idx="4">
                  <c:v>22963.77</c:v>
                </c:pt>
                <c:pt idx="5">
                  <c:v>7.3</c:v>
                </c:pt>
                <c:pt idx="6">
                  <c:v>26542.799999999996</c:v>
                </c:pt>
                <c:pt idx="7">
                  <c:v>5505</c:v>
                </c:pt>
              </c:numCache>
            </c:numRef>
          </c:val>
        </c:ser>
      </c:pie3DChart>
    </c:plotArea>
    <c:legend>
      <c:legendPos val="r"/>
      <c:layout>
        <c:manualLayout>
          <c:xMode val="edge"/>
          <c:yMode val="edge"/>
          <c:x val="0.71169471606980761"/>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3.4591260104809451E-2"/>
          <c:y val="0.1163233465512382"/>
          <c:w val="0.57398405388005769"/>
          <c:h val="0.84069173719927393"/>
        </c:manualLayout>
      </c:layout>
      <c:pie3DChart>
        <c:varyColors val="1"/>
        <c:ser>
          <c:idx val="0"/>
          <c:order val="0"/>
          <c:tx>
            <c:strRef>
              <c:f>Лист1!$B$1</c:f>
              <c:strCache>
                <c:ptCount val="1"/>
                <c:pt idx="0">
                  <c:v>2018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Pt>
            <c:idx val="4"/>
            <c:spPr>
              <a:solidFill>
                <a:srgbClr val="CCFF66"/>
              </a:solidFill>
            </c:spPr>
          </c:dPt>
          <c:dLbls>
            <c:dLbl>
              <c:idx val="0"/>
              <c:layout>
                <c:manualLayout>
                  <c:x val="-0.14724941108238629"/>
                  <c:y val="-0.14775625837491979"/>
                </c:manualLayout>
              </c:layout>
              <c:showVal val="1"/>
            </c:dLbl>
            <c:dLbl>
              <c:idx val="1"/>
              <c:layout>
                <c:manualLayout>
                  <c:x val="1.3326895458822445E-2"/>
                  <c:y val="3.3575351038093275E-2"/>
                </c:manualLayout>
              </c:layout>
              <c:showVal val="1"/>
            </c:dLbl>
            <c:dLbl>
              <c:idx val="2"/>
              <c:layout>
                <c:manualLayout>
                  <c:x val="0"/>
                  <c:y val="0.10379963123755538"/>
                </c:manualLayout>
              </c:layout>
              <c:showVal val="1"/>
            </c:dLbl>
            <c:dLbl>
              <c:idx val="3"/>
              <c:layout>
                <c:manualLayout>
                  <c:x val="-5.6033402664289605E-2"/>
                  <c:y val="-7.3513090382247834E-2"/>
                </c:manualLayout>
              </c:layout>
              <c:showVal val="1"/>
            </c:dLbl>
            <c:dLbl>
              <c:idx val="4"/>
              <c:layout>
                <c:manualLayout>
                  <c:x val="2.3258802555340959E-2"/>
                  <c:y val="-6.9634553076868999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Лист1!$A$2:$A$6</c:f>
              <c:strCache>
                <c:ptCount val="5"/>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pt idx="4">
                  <c:v>Расходы за счет внешних заимствований</c:v>
                </c:pt>
              </c:strCache>
            </c:strRef>
          </c:cat>
          <c:val>
            <c:numRef>
              <c:f>Лист1!$B$2:$B$6</c:f>
              <c:numCache>
                <c:formatCode>#,##0.0</c:formatCode>
                <c:ptCount val="5"/>
                <c:pt idx="0">
                  <c:v>96271.5</c:v>
                </c:pt>
                <c:pt idx="1">
                  <c:v>24902.1</c:v>
                </c:pt>
                <c:pt idx="2">
                  <c:v>69061</c:v>
                </c:pt>
                <c:pt idx="3">
                  <c:v>44426.8</c:v>
                </c:pt>
                <c:pt idx="4">
                  <c:v>4194.5</c:v>
                </c:pt>
              </c:numCache>
            </c:numRef>
          </c:val>
        </c:ser>
      </c:pie3DChart>
    </c:plotArea>
    <c:legend>
      <c:legendPos val="r"/>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latin typeface="Book Antiqua" pitchFamily="18" charset="0"/>
              </a:defRPr>
            </a:pPr>
            <a:r>
              <a:rPr lang="ru-RU" sz="1400" b="1" u="sng" dirty="0" smtClean="0">
                <a:solidFill>
                  <a:schemeClr val="bg1"/>
                </a:solidFill>
                <a:latin typeface="Book Antiqua" pitchFamily="18" charset="0"/>
              </a:rPr>
              <a:t>2019 </a:t>
            </a:r>
            <a:r>
              <a:rPr lang="ru-RU" sz="1400" b="1" u="sng" dirty="0">
                <a:solidFill>
                  <a:schemeClr val="bg1"/>
                </a:solidFill>
                <a:latin typeface="Book Antiqua" pitchFamily="18" charset="0"/>
              </a:rPr>
              <a:t>год</a:t>
            </a:r>
          </a:p>
        </c:rich>
      </c:tx>
      <c:layout/>
    </c:title>
    <c:view3D>
      <c:rotX val="30"/>
      <c:perspective val="30"/>
    </c:view3D>
    <c:plotArea>
      <c:layout>
        <c:manualLayout>
          <c:layoutTarget val="inner"/>
          <c:xMode val="edge"/>
          <c:yMode val="edge"/>
          <c:x val="3.3292877235264001E-2"/>
          <c:y val="0.13412493308824272"/>
          <c:w val="0.56449929539849275"/>
          <c:h val="0.76485946005999772"/>
        </c:manualLayout>
      </c:layout>
      <c:pie3DChart>
        <c:varyColors val="1"/>
        <c:ser>
          <c:idx val="0"/>
          <c:order val="0"/>
          <c:tx>
            <c:strRef>
              <c:f>Лист1!$B$1</c:f>
              <c:strCache>
                <c:ptCount val="1"/>
                <c:pt idx="0">
                  <c:v>2019 год</c:v>
                </c:pt>
              </c:strCache>
            </c:strRef>
          </c:tx>
          <c:explosion val="25"/>
          <c:dPt>
            <c:idx val="0"/>
            <c:explosion val="17"/>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44292454292056"/>
                  <c:y val="-0.14578083495773281"/>
                </c:manualLayout>
              </c:layout>
              <c:showVal val="1"/>
            </c:dLbl>
            <c:dLbl>
              <c:idx val="1"/>
              <c:layout>
                <c:manualLayout>
                  <c:x val="-3.0254340181245846E-2"/>
                  <c:y val="7.0743086626738533E-2"/>
                </c:manualLayout>
              </c:layout>
              <c:showVal val="1"/>
            </c:dLbl>
            <c:dLbl>
              <c:idx val="2"/>
              <c:layout>
                <c:manualLayout>
                  <c:x val="5.0284324484948163E-2"/>
                  <c:y val="0.11993364373655539"/>
                </c:manualLayout>
              </c:layout>
              <c:showVal val="1"/>
            </c:dLbl>
            <c:dLbl>
              <c:idx val="3"/>
              <c:layout>
                <c:manualLayout>
                  <c:x val="6.6087155469913604E-3"/>
                  <c:y val="-8.832667582389856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strCache>
            </c:strRef>
          </c:cat>
          <c:val>
            <c:numRef>
              <c:f>Лист1!$B$2:$B$5</c:f>
              <c:numCache>
                <c:formatCode>#,##0.0</c:formatCode>
                <c:ptCount val="4"/>
                <c:pt idx="0">
                  <c:v>97033.4</c:v>
                </c:pt>
                <c:pt idx="1">
                  <c:v>25328.1</c:v>
                </c:pt>
                <c:pt idx="2">
                  <c:v>53107</c:v>
                </c:pt>
                <c:pt idx="3">
                  <c:v>45554.2</c:v>
                </c:pt>
              </c:numCache>
            </c:numRef>
          </c:val>
        </c:ser>
      </c:pie3DChart>
    </c:plotArea>
    <c:legend>
      <c:legendPos val="r"/>
      <c:layout>
        <c:manualLayout>
          <c:xMode val="edge"/>
          <c:yMode val="edge"/>
          <c:x val="0.64316644381716437"/>
          <c:y val="0.21947531618213759"/>
          <c:w val="0.33796563165453603"/>
          <c:h val="0.780524683817861"/>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i="0"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0"/>
          <c:y val="0.12455178629060991"/>
          <c:w val="0.63186711681220242"/>
          <c:h val="0.87544821370939518"/>
        </c:manualLayout>
      </c:layout>
      <c:pie3DChart>
        <c:varyColors val="1"/>
        <c:ser>
          <c:idx val="0"/>
          <c:order val="0"/>
          <c:tx>
            <c:strRef>
              <c:f>Лист1!$B$1</c:f>
              <c:strCache>
                <c:ptCount val="1"/>
                <c:pt idx="0">
                  <c:v>2020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94986122348651"/>
                  <c:y val="-0.21547079191943541"/>
                </c:manualLayout>
              </c:layout>
              <c:showVal val="1"/>
            </c:dLbl>
            <c:dLbl>
              <c:idx val="1"/>
              <c:layout>
                <c:manualLayout>
                  <c:x val="0.15655736095890646"/>
                  <c:y val="5.3578461673112372E-2"/>
                </c:manualLayout>
              </c:layout>
              <c:showVal val="1"/>
            </c:dLbl>
            <c:dLbl>
              <c:idx val="2"/>
              <c:layout>
                <c:manualLayout>
                  <c:x val="1.8656172672367858E-2"/>
                  <c:y val="0.17327100963300487"/>
                </c:manualLayout>
              </c:layout>
              <c:showVal val="1"/>
            </c:dLbl>
            <c:dLbl>
              <c:idx val="3"/>
              <c:layout>
                <c:manualLayout>
                  <c:x val="0.11381910598915439"/>
                  <c:y val="-0.10811865116050109"/>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 </c:v>
                </c:pt>
              </c:strCache>
            </c:strRef>
          </c:cat>
          <c:val>
            <c:numRef>
              <c:f>Лист1!$B$2:$B$5</c:f>
              <c:numCache>
                <c:formatCode>#,##0.0</c:formatCode>
                <c:ptCount val="4"/>
                <c:pt idx="0">
                  <c:v>100033.8</c:v>
                </c:pt>
                <c:pt idx="1">
                  <c:v>25676.1</c:v>
                </c:pt>
                <c:pt idx="2">
                  <c:v>49132</c:v>
                </c:pt>
                <c:pt idx="3">
                  <c:v>47320.4</c:v>
                </c:pt>
              </c:numCache>
            </c:numRef>
          </c:val>
        </c:ser>
      </c:pie3DChart>
    </c:plotArea>
    <c:legend>
      <c:legendPos val="r"/>
      <c:layout>
        <c:manualLayout>
          <c:xMode val="edge"/>
          <c:yMode val="edge"/>
          <c:x val="0.64316644381716437"/>
          <c:y val="0.13113823874620359"/>
          <c:w val="0.33796563165453603"/>
          <c:h val="0.80284602837613961"/>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pie3DChart>
        <c:varyColors val="1"/>
        <c:ser>
          <c:idx val="0"/>
          <c:order val="0"/>
          <c:tx>
            <c:strRef>
              <c:f>Лист1!$B$1</c:f>
              <c:strCache>
                <c:ptCount val="1"/>
                <c:pt idx="0">
                  <c:v>2017 год</c:v>
                </c:pt>
              </c:strCache>
            </c:strRef>
          </c:tx>
          <c:spPr>
            <a:solidFill>
              <a:srgbClr val="9999FF"/>
            </a:solidFill>
          </c:spPr>
          <c:dPt>
            <c:idx val="0"/>
            <c:spPr>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6200000" scaled="1"/>
                <a:tileRect/>
              </a:gradFill>
              <a:ln w="25400" cap="flat" cmpd="sng" algn="ctr">
                <a:solidFill>
                  <a:srgbClr val="008000"/>
                </a:solidFill>
                <a:prstDash val="solid"/>
              </a:ln>
              <a:effectLst/>
            </c:spPr>
          </c:dPt>
          <c:dPt>
            <c:idx val="1"/>
            <c:spPr>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c:spPr>
          </c:dPt>
          <c:dLbls>
            <c:dLbl>
              <c:idx val="0"/>
              <c:layout>
                <c:manualLayout>
                  <c:x val="-0.1475025151526374"/>
                  <c:y val="-0.13046260625696249"/>
                </c:manualLayout>
              </c:layout>
              <c:showVal val="1"/>
            </c:dLbl>
            <c:dLbl>
              <c:idx val="1"/>
              <c:layout>
                <c:manualLayout>
                  <c:x val="0.16602386257494023"/>
                  <c:y val="2.5597756405444441E-3"/>
                </c:manualLayout>
              </c:layout>
              <c:showVal val="1"/>
            </c:dLbl>
            <c:delete val="1"/>
            <c:txPr>
              <a:bodyPr/>
              <a:lstStyle/>
              <a:p>
                <a:pPr>
                  <a:defRPr sz="2000" b="1">
                    <a:solidFill>
                      <a:schemeClr val="bg1"/>
                    </a:solidFill>
                    <a:latin typeface="Times New Roman" pitchFamily="18" charset="0"/>
                    <a:cs typeface="Times New Roman" pitchFamily="18" charset="0"/>
                  </a:defRPr>
                </a:pPr>
                <a:endParaRPr lang="ru-RU"/>
              </a:p>
            </c:txPr>
          </c:dLbls>
          <c:cat>
            <c:strRef>
              <c:f>Лист1!$A$2:$A$3</c:f>
              <c:strCache>
                <c:ptCount val="2"/>
                <c:pt idx="0">
                  <c:v>Собственные средства</c:v>
                </c:pt>
                <c:pt idx="1">
                  <c:v>Областные средства</c:v>
                </c:pt>
              </c:strCache>
            </c:strRef>
          </c:cat>
          <c:val>
            <c:numRef>
              <c:f>Лист1!$B$2:$B$3</c:f>
              <c:numCache>
                <c:formatCode>#,##0.0</c:formatCode>
                <c:ptCount val="2"/>
                <c:pt idx="0">
                  <c:v>3155.6</c:v>
                </c:pt>
                <c:pt idx="1">
                  <c:v>3164.5</c:v>
                </c:pt>
              </c:numCache>
            </c:numRef>
          </c:val>
        </c:ser>
      </c:pie3DChart>
    </c:plotArea>
    <c:legend>
      <c:legendPos val="r"/>
      <c:layout>
        <c:manualLayout>
          <c:xMode val="edge"/>
          <c:yMode val="edge"/>
          <c:x val="0.67410464133822912"/>
          <c:y val="0.3240620835830969"/>
          <c:w val="0.26016193673953925"/>
          <c:h val="0.41351633938200677"/>
        </c:manualLayout>
      </c:layout>
      <c:txPr>
        <a:bodyPr/>
        <a:lstStyle/>
        <a:p>
          <a:pPr>
            <a:defRPr sz="1400">
              <a:solidFill>
                <a:schemeClr val="bg1"/>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ru-RU"/>
  <c:chart>
    <c:title>
      <c:txPr>
        <a:bodyPr/>
        <a:lstStyle/>
        <a:p>
          <a:pPr>
            <a:defRPr sz="1800">
              <a:solidFill>
                <a:srgbClr val="000099"/>
              </a:solidFill>
              <a:latin typeface="Times New Roman" pitchFamily="18" charset="0"/>
              <a:cs typeface="Times New Roman" pitchFamily="18" charset="0"/>
            </a:defRPr>
          </a:pPr>
          <a:endParaRPr lang="ru-RU"/>
        </a:p>
      </c:txPr>
    </c:title>
    <c:plotArea>
      <c:layout/>
      <c:pieChart>
        <c:varyColors val="1"/>
        <c:ser>
          <c:idx val="0"/>
          <c:order val="0"/>
          <c:tx>
            <c:strRef>
              <c:f>Лист1!$B$1</c:f>
              <c:strCache>
                <c:ptCount val="1"/>
                <c:pt idx="0">
                  <c:v>2018 год</c:v>
                </c:pt>
              </c:strCache>
            </c:strRef>
          </c:tx>
          <c:spPr>
            <a:ln>
              <a:solidFill>
                <a:srgbClr val="0000FF"/>
              </a:solidFill>
            </a:ln>
          </c:spPr>
          <c:dPt>
            <c:idx val="0"/>
            <c:spPr>
              <a:solidFill>
                <a:srgbClr val="0066FF"/>
              </a:solidFill>
              <a:ln>
                <a:solidFill>
                  <a:srgbClr val="0000FF"/>
                </a:solidFill>
              </a:ln>
            </c:spPr>
          </c:dPt>
          <c:dPt>
            <c:idx val="1"/>
            <c:explosion val="17"/>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231144.7</c:v>
                </c:pt>
                <c:pt idx="1">
                  <c:v>7711.2</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title>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20244710047232109"/>
          <c:y val="0.23773420600325454"/>
          <c:w val="0.60066711806796247"/>
          <c:h val="0.65366715789748864"/>
        </c:manualLayout>
      </c:layout>
      <c:pieChart>
        <c:varyColors val="1"/>
        <c:ser>
          <c:idx val="0"/>
          <c:order val="0"/>
          <c:tx>
            <c:strRef>
              <c:f>Лист1!$B$1</c:f>
              <c:strCache>
                <c:ptCount val="1"/>
                <c:pt idx="0">
                  <c:v>2019 год</c:v>
                </c:pt>
              </c:strCache>
            </c:strRef>
          </c:tx>
          <c:spPr>
            <a:ln>
              <a:solidFill>
                <a:srgbClr val="0000FF"/>
              </a:solidFill>
            </a:ln>
          </c:spPr>
          <c:explosion val="3"/>
          <c:dPt>
            <c:idx val="0"/>
            <c:explosion val="0"/>
            <c:spPr>
              <a:solidFill>
                <a:srgbClr val="0066FF"/>
              </a:solidFill>
              <a:ln>
                <a:solidFill>
                  <a:srgbClr val="0000FF"/>
                </a:solidFill>
              </a:ln>
            </c:spPr>
          </c:dPt>
          <c:dPt>
            <c:idx val="1"/>
            <c:explosion val="25"/>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213424.57</c:v>
                </c:pt>
                <c:pt idx="1">
                  <c:v>5498.1</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userShapes r:id="rId2"/>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ru-RU"/>
  <c:chart>
    <c:title>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17810791084941191"/>
          <c:y val="0.27096736726222448"/>
          <c:w val="0.60459100223432161"/>
          <c:h val="0.65955382061925782"/>
        </c:manualLayout>
      </c:layout>
      <c:pieChart>
        <c:varyColors val="1"/>
        <c:ser>
          <c:idx val="0"/>
          <c:order val="0"/>
          <c:tx>
            <c:strRef>
              <c:f>Лист1!$B$1</c:f>
              <c:strCache>
                <c:ptCount val="1"/>
                <c:pt idx="0">
                  <c:v>2020 год</c:v>
                </c:pt>
              </c:strCache>
            </c:strRef>
          </c:tx>
          <c:spPr>
            <a:ln>
              <a:solidFill>
                <a:srgbClr val="0000FF"/>
              </a:solidFill>
            </a:ln>
          </c:spPr>
          <c:dPt>
            <c:idx val="0"/>
            <c:spPr>
              <a:solidFill>
                <a:srgbClr val="0066FF"/>
              </a:solidFill>
              <a:ln>
                <a:solidFill>
                  <a:srgbClr val="0000FF"/>
                </a:solidFill>
              </a:ln>
            </c:spPr>
          </c:dPt>
          <c:dPt>
            <c:idx val="1"/>
            <c:explosion val="18"/>
            <c:spPr>
              <a:solidFill>
                <a:srgbClr val="0000FF"/>
              </a:solidFill>
              <a:ln>
                <a:solidFill>
                  <a:srgbClr val="0000FF"/>
                </a:solidFill>
              </a:ln>
            </c:spPr>
          </c:dPt>
          <c:dPt>
            <c:idx val="2"/>
            <c:explosion val="19"/>
            <c:spPr>
              <a:solidFill>
                <a:srgbClr val="66FF33"/>
              </a:solidFill>
              <a:ln>
                <a:solidFill>
                  <a:srgbClr val="0000FF"/>
                </a:solidFill>
              </a:ln>
            </c:spPr>
          </c:dPt>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General</c:formatCode>
                <c:ptCount val="3"/>
                <c:pt idx="0">
                  <c:v>209064.37</c:v>
                </c:pt>
                <c:pt idx="1">
                  <c:v>5498.4</c:v>
                </c:pt>
                <c:pt idx="2">
                  <c:v>5505</c:v>
                </c:pt>
              </c:numCache>
            </c:numRef>
          </c:val>
        </c:ser>
        <c:firstSliceAng val="0"/>
      </c:pieChart>
      <c:spPr>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74E-2"/>
          <c:w val="0.61280855799449996"/>
          <c:h val="0.7708568556982065"/>
        </c:manualLayout>
      </c:layout>
      <c:bar3DChart>
        <c:barDir val="col"/>
        <c:grouping val="clustered"/>
        <c:ser>
          <c:idx val="0"/>
          <c:order val="0"/>
          <c:tx>
            <c:strRef>
              <c:f>Лист1!$B$1</c:f>
              <c:strCache>
                <c:ptCount val="1"/>
                <c:pt idx="0">
                  <c:v>2018 г.</c:v>
                </c:pt>
              </c:strCache>
            </c:strRef>
          </c:tx>
          <c:spPr>
            <a:solidFill>
              <a:srgbClr val="009900"/>
            </a:solidFill>
          </c:spPr>
          <c:cat>
            <c:strRef>
              <c:f>Лист1!$A$2</c:f>
              <c:strCache>
                <c:ptCount val="1"/>
                <c:pt idx="0">
                  <c:v>Объем бюджетных ассигнований</c:v>
                </c:pt>
              </c:strCache>
            </c:strRef>
          </c:cat>
          <c:val>
            <c:numRef>
              <c:f>Лист1!$B$2</c:f>
              <c:numCache>
                <c:formatCode>General</c:formatCode>
                <c:ptCount val="1"/>
                <c:pt idx="0">
                  <c:v>22041.3</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18639.7</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18664.3</c:v>
                </c:pt>
              </c:numCache>
            </c:numRef>
          </c:val>
        </c:ser>
        <c:shape val="cylinder"/>
        <c:axId val="151335680"/>
        <c:axId val="151337216"/>
        <c:axId val="0"/>
      </c:bar3DChart>
      <c:catAx>
        <c:axId val="151335680"/>
        <c:scaling>
          <c:orientation val="minMax"/>
        </c:scaling>
        <c:axPos val="b"/>
        <c:tickLblPos val="nextTo"/>
        <c:txPr>
          <a:bodyPr/>
          <a:lstStyle/>
          <a:p>
            <a:pPr>
              <a:defRPr sz="1200" b="1">
                <a:solidFill>
                  <a:srgbClr val="000099"/>
                </a:solidFill>
                <a:latin typeface="Book Antiqua" pitchFamily="18" charset="0"/>
              </a:defRPr>
            </a:pPr>
            <a:endParaRPr lang="ru-RU"/>
          </a:p>
        </c:txPr>
        <c:crossAx val="151337216"/>
        <c:crosses val="autoZero"/>
        <c:auto val="1"/>
        <c:lblAlgn val="ctr"/>
        <c:lblOffset val="100"/>
      </c:catAx>
      <c:valAx>
        <c:axId val="15133721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1335680"/>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81E-2"/>
          <c:w val="0.61280855799450018"/>
          <c:h val="0.77085685569820672"/>
        </c:manualLayout>
      </c:layout>
      <c:bar3DChart>
        <c:barDir val="col"/>
        <c:grouping val="clustered"/>
        <c:ser>
          <c:idx val="0"/>
          <c:order val="0"/>
          <c:tx>
            <c:strRef>
              <c:f>Лист1!$B$1</c:f>
              <c:strCache>
                <c:ptCount val="1"/>
                <c:pt idx="0">
                  <c:v>2018 г.</c:v>
                </c:pt>
              </c:strCache>
            </c:strRef>
          </c:tx>
          <c:spPr>
            <a:solidFill>
              <a:srgbClr val="33CC33"/>
            </a:solidFill>
          </c:spPr>
          <c:cat>
            <c:strRef>
              <c:f>Лист1!$A$2</c:f>
              <c:strCache>
                <c:ptCount val="1"/>
                <c:pt idx="0">
                  <c:v>Объем бюджетных ассигнований</c:v>
                </c:pt>
              </c:strCache>
            </c:strRef>
          </c:cat>
          <c:val>
            <c:numRef>
              <c:f>Лист1!$B$2</c:f>
              <c:numCache>
                <c:formatCode>General</c:formatCode>
                <c:ptCount val="1"/>
                <c:pt idx="0">
                  <c:v>30933</c:v>
                </c:pt>
              </c:numCache>
            </c:numRef>
          </c:val>
        </c:ser>
        <c:ser>
          <c:idx val="1"/>
          <c:order val="1"/>
          <c:tx>
            <c:strRef>
              <c:f>Лист1!$C$1</c:f>
              <c:strCache>
                <c:ptCount val="1"/>
                <c:pt idx="0">
                  <c:v>2019 г.</c:v>
                </c:pt>
              </c:strCache>
            </c:strRef>
          </c:tx>
          <c:spPr>
            <a:solidFill>
              <a:srgbClr val="0066FF"/>
            </a:solidFill>
          </c:spPr>
          <c:cat>
            <c:strRef>
              <c:f>Лист1!$A$2</c:f>
              <c:strCache>
                <c:ptCount val="1"/>
                <c:pt idx="0">
                  <c:v>Объем бюджетных ассигнований</c:v>
                </c:pt>
              </c:strCache>
            </c:strRef>
          </c:cat>
          <c:val>
            <c:numRef>
              <c:f>Лист1!$C$2</c:f>
              <c:numCache>
                <c:formatCode>General</c:formatCode>
                <c:ptCount val="1"/>
                <c:pt idx="0">
                  <c:v>30968.9</c:v>
                </c:pt>
              </c:numCache>
            </c:numRef>
          </c:val>
        </c:ser>
        <c:ser>
          <c:idx val="2"/>
          <c:order val="2"/>
          <c:tx>
            <c:strRef>
              <c:f>Лист1!$D$1</c:f>
              <c:strCache>
                <c:ptCount val="1"/>
                <c:pt idx="0">
                  <c:v>2020 г.</c:v>
                </c:pt>
              </c:strCache>
            </c:strRef>
          </c:tx>
          <c:spPr>
            <a:solidFill>
              <a:srgbClr val="FF6600"/>
            </a:solidFill>
          </c:spPr>
          <c:cat>
            <c:strRef>
              <c:f>Лист1!$A$2</c:f>
              <c:strCache>
                <c:ptCount val="1"/>
                <c:pt idx="0">
                  <c:v>Объем бюджетных ассигнований</c:v>
                </c:pt>
              </c:strCache>
            </c:strRef>
          </c:cat>
          <c:val>
            <c:numRef>
              <c:f>Лист1!$D$2</c:f>
              <c:numCache>
                <c:formatCode>General</c:formatCode>
                <c:ptCount val="1"/>
                <c:pt idx="0">
                  <c:v>31354.7</c:v>
                </c:pt>
              </c:numCache>
            </c:numRef>
          </c:val>
        </c:ser>
        <c:shape val="cylinder"/>
        <c:axId val="151574016"/>
        <c:axId val="151575552"/>
        <c:axId val="0"/>
      </c:bar3DChart>
      <c:catAx>
        <c:axId val="151574016"/>
        <c:scaling>
          <c:orientation val="minMax"/>
        </c:scaling>
        <c:axPos val="b"/>
        <c:tickLblPos val="nextTo"/>
        <c:txPr>
          <a:bodyPr/>
          <a:lstStyle/>
          <a:p>
            <a:pPr>
              <a:defRPr sz="1200" b="1">
                <a:solidFill>
                  <a:srgbClr val="000099"/>
                </a:solidFill>
                <a:latin typeface="Book Antiqua" pitchFamily="18" charset="0"/>
              </a:defRPr>
            </a:pPr>
            <a:endParaRPr lang="ru-RU"/>
          </a:p>
        </c:txPr>
        <c:crossAx val="151575552"/>
        <c:crosses val="autoZero"/>
        <c:auto val="1"/>
        <c:lblAlgn val="ctr"/>
        <c:lblOffset val="100"/>
      </c:catAx>
      <c:valAx>
        <c:axId val="15157555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1574016"/>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manualLayout>
          <c:layoutTarget val="inner"/>
          <c:xMode val="edge"/>
          <c:yMode val="edge"/>
          <c:x val="0.10449412902334576"/>
          <c:y val="4.1768747738122801E-2"/>
          <c:w val="0.88673394115209259"/>
          <c:h val="0.87475049714875375"/>
        </c:manualLayout>
      </c:layout>
      <c:bar3DChart>
        <c:barDir val="col"/>
        <c:grouping val="clustered"/>
        <c:ser>
          <c:idx val="0"/>
          <c:order val="0"/>
          <c:tx>
            <c:strRef>
              <c:f>Лист1!$B$1</c:f>
              <c:strCache>
                <c:ptCount val="1"/>
                <c:pt idx="0">
                  <c:v>Столбец1</c:v>
                </c:pt>
              </c:strCache>
            </c:strRef>
          </c:tx>
          <c:spPr>
            <a:solidFill>
              <a:schemeClr val="accent1"/>
            </a:solidFill>
            <a:ln w="25400" cap="flat" cmpd="sng" algn="ctr">
              <a:solidFill>
                <a:schemeClr val="accent1">
                  <a:shade val="50000"/>
                </a:schemeClr>
              </a:solidFill>
              <a:prstDash val="solid"/>
            </a:ln>
            <a:effectLst/>
          </c:spPr>
          <c:cat>
            <c:strRef>
              <c:f>Лист1!$A$2:$A$6</c:f>
              <c:strCache>
                <c:ptCount val="5"/>
                <c:pt idx="0">
                  <c:v>на 01.01.2017</c:v>
                </c:pt>
                <c:pt idx="1">
                  <c:v>на 01.01.2018</c:v>
                </c:pt>
                <c:pt idx="2">
                  <c:v>на 01.01.2019</c:v>
                </c:pt>
                <c:pt idx="3">
                  <c:v>на 01.01.2020</c:v>
                </c:pt>
                <c:pt idx="4">
                  <c:v>на 01.01.2021</c:v>
                </c:pt>
              </c:strCache>
            </c:strRef>
          </c:cat>
          <c:val>
            <c:numRef>
              <c:f>Лист1!$B$2:$B$6</c:f>
              <c:numCache>
                <c:formatCode>General</c:formatCode>
                <c:ptCount val="5"/>
                <c:pt idx="0">
                  <c:v>7306.5</c:v>
                </c:pt>
                <c:pt idx="1">
                  <c:v>7312.2</c:v>
                </c:pt>
                <c:pt idx="2">
                  <c:v>11506.7</c:v>
                </c:pt>
                <c:pt idx="3">
                  <c:v>9406.7000000000007</c:v>
                </c:pt>
                <c:pt idx="4">
                  <c:v>7312.2</c:v>
                </c:pt>
              </c:numCache>
            </c:numRef>
          </c:val>
        </c:ser>
        <c:ser>
          <c:idx val="1"/>
          <c:order val="1"/>
          <c:tx>
            <c:strRef>
              <c:f>Лист1!$C$1</c:f>
              <c:strCache>
                <c:ptCount val="1"/>
                <c:pt idx="0">
                  <c:v>Столбец2</c:v>
                </c:pt>
              </c:strCache>
            </c:strRef>
          </c:tx>
          <c:spPr>
            <a:solidFill>
              <a:srgbClr val="CCFF33"/>
            </a:solidFill>
          </c:spPr>
          <c:cat>
            <c:strRef>
              <c:f>Лист1!$A$2:$A$6</c:f>
              <c:strCache>
                <c:ptCount val="5"/>
                <c:pt idx="0">
                  <c:v>на 01.01.2017</c:v>
                </c:pt>
                <c:pt idx="1">
                  <c:v>на 01.01.2018</c:v>
                </c:pt>
                <c:pt idx="2">
                  <c:v>на 01.01.2019</c:v>
                </c:pt>
                <c:pt idx="3">
                  <c:v>на 01.01.2020</c:v>
                </c:pt>
                <c:pt idx="4">
                  <c:v>на 01.01.2021</c:v>
                </c:pt>
              </c:strCache>
            </c:strRef>
          </c:cat>
          <c:val>
            <c:numRef>
              <c:f>Лист1!$C$2:$C$6</c:f>
              <c:numCache>
                <c:formatCode>General</c:formatCode>
                <c:ptCount val="5"/>
                <c:pt idx="0">
                  <c:v>7.3</c:v>
                </c:pt>
                <c:pt idx="1">
                  <c:v>7.3</c:v>
                </c:pt>
                <c:pt idx="2">
                  <c:v>7.3</c:v>
                </c:pt>
                <c:pt idx="3">
                  <c:v>7.3</c:v>
                </c:pt>
                <c:pt idx="4">
                  <c:v>7.3</c:v>
                </c:pt>
              </c:numCache>
            </c:numRef>
          </c:val>
        </c:ser>
        <c:shape val="cylinder"/>
        <c:axId val="132932736"/>
        <c:axId val="132934272"/>
        <c:axId val="0"/>
      </c:bar3DChart>
      <c:catAx>
        <c:axId val="132932736"/>
        <c:scaling>
          <c:orientation val="minMax"/>
        </c:scaling>
        <c:axPos val="b"/>
        <c:tickLblPos val="nextTo"/>
        <c:txPr>
          <a:bodyPr/>
          <a:lstStyle/>
          <a:p>
            <a:pPr>
              <a:defRPr sz="1200" b="1">
                <a:solidFill>
                  <a:srgbClr val="003300"/>
                </a:solidFill>
                <a:latin typeface="Book Antiqua" pitchFamily="18" charset="0"/>
              </a:defRPr>
            </a:pPr>
            <a:endParaRPr lang="ru-RU"/>
          </a:p>
        </c:txPr>
        <c:crossAx val="132934272"/>
        <c:crosses val="autoZero"/>
        <c:auto val="1"/>
        <c:lblAlgn val="ctr"/>
        <c:lblOffset val="100"/>
      </c:catAx>
      <c:valAx>
        <c:axId val="132934272"/>
        <c:scaling>
          <c:orientation val="minMax"/>
        </c:scaling>
        <c:axPos val="l"/>
        <c:majorGridlines>
          <c:spPr>
            <a:effectLst>
              <a:outerShdw blurRad="50800" dist="50800" dir="5400000" algn="ctr" rotWithShape="0">
                <a:schemeClr val="bg2"/>
              </a:outerShdw>
            </a:effectLst>
          </c:spPr>
        </c:majorGridlines>
        <c:numFmt formatCode="General" sourceLinked="1"/>
        <c:tickLblPos val="nextTo"/>
        <c:txPr>
          <a:bodyPr/>
          <a:lstStyle/>
          <a:p>
            <a:pPr>
              <a:defRPr sz="1600">
                <a:solidFill>
                  <a:srgbClr val="003300"/>
                </a:solidFill>
                <a:latin typeface="Book Antiqua" pitchFamily="18" charset="0"/>
              </a:defRPr>
            </a:pPr>
            <a:endParaRPr lang="ru-RU"/>
          </a:p>
        </c:txPr>
        <c:crossAx val="132932736"/>
        <c:crosses val="autoZero"/>
        <c:crossBetween val="between"/>
      </c:valAx>
    </c:plotArea>
    <c:plotVisOnly val="1"/>
  </c:chart>
  <c:txPr>
    <a:bodyPr/>
    <a:lstStyle/>
    <a:p>
      <a:pPr>
        <a:defRPr sz="1800"/>
      </a:pPr>
      <a:endParaRPr lang="ru-RU"/>
    </a:p>
  </c:txPr>
  <c:externalData r:id="rId1"/>
  <c:userShapes r:id="rId2"/>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88E-2"/>
          <c:w val="0.6128085579945004"/>
          <c:h val="0.77085685569820683"/>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135738.1</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124662.8</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123104</c:v>
                </c:pt>
              </c:numCache>
            </c:numRef>
          </c:val>
        </c:ser>
        <c:shape val="cylinder"/>
        <c:axId val="150902272"/>
        <c:axId val="150903808"/>
        <c:axId val="0"/>
      </c:bar3DChart>
      <c:catAx>
        <c:axId val="150902272"/>
        <c:scaling>
          <c:orientation val="minMax"/>
        </c:scaling>
        <c:axPos val="b"/>
        <c:tickLblPos val="nextTo"/>
        <c:txPr>
          <a:bodyPr/>
          <a:lstStyle/>
          <a:p>
            <a:pPr>
              <a:defRPr sz="1200" b="1">
                <a:solidFill>
                  <a:srgbClr val="000099"/>
                </a:solidFill>
                <a:latin typeface="Book Antiqua" pitchFamily="18" charset="0"/>
              </a:defRPr>
            </a:pPr>
            <a:endParaRPr lang="ru-RU"/>
          </a:p>
        </c:txPr>
        <c:crossAx val="150903808"/>
        <c:crosses val="autoZero"/>
        <c:auto val="1"/>
        <c:lblAlgn val="ctr"/>
        <c:lblOffset val="100"/>
      </c:catAx>
      <c:valAx>
        <c:axId val="15090380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0902272"/>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395E-2"/>
          <c:w val="0.61280855799450062"/>
          <c:h val="0.77085685569820694"/>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40155.300000000003</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37037.199999999997</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34330.400000000001</c:v>
                </c:pt>
              </c:numCache>
            </c:numRef>
          </c:val>
        </c:ser>
        <c:shape val="cylinder"/>
        <c:axId val="152070400"/>
        <c:axId val="152076288"/>
        <c:axId val="0"/>
      </c:bar3DChart>
      <c:catAx>
        <c:axId val="152070400"/>
        <c:scaling>
          <c:orientation val="minMax"/>
        </c:scaling>
        <c:axPos val="b"/>
        <c:tickLblPos val="nextTo"/>
        <c:txPr>
          <a:bodyPr/>
          <a:lstStyle/>
          <a:p>
            <a:pPr>
              <a:defRPr sz="1200" b="1">
                <a:solidFill>
                  <a:srgbClr val="000099"/>
                </a:solidFill>
                <a:latin typeface="Book Antiqua" pitchFamily="18" charset="0"/>
              </a:defRPr>
            </a:pPr>
            <a:endParaRPr lang="ru-RU"/>
          </a:p>
        </c:txPr>
        <c:crossAx val="152076288"/>
        <c:crosses val="autoZero"/>
        <c:auto val="1"/>
        <c:lblAlgn val="ctr"/>
        <c:lblOffset val="100"/>
      </c:catAx>
      <c:valAx>
        <c:axId val="15207628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070400"/>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5980074718628304"/>
          <c:y val="9.8229198638945997E-2"/>
          <c:w val="0.61280855799450074"/>
          <c:h val="0.76188898032045393"/>
        </c:manualLayout>
      </c:layout>
      <c:bar3DChart>
        <c:barDir val="col"/>
        <c:grouping val="clustered"/>
        <c:ser>
          <c:idx val="0"/>
          <c:order val="0"/>
          <c:tx>
            <c:strRef>
              <c:f>Лист1!$B$1</c:f>
              <c:strCache>
                <c:ptCount val="1"/>
                <c:pt idx="0">
                  <c:v>2018 г.</c:v>
                </c:pt>
              </c:strCache>
            </c:strRef>
          </c:tx>
          <c:spPr>
            <a:solidFill>
              <a:srgbClr val="A50021"/>
            </a:solidFill>
          </c:spPr>
          <c:cat>
            <c:strRef>
              <c:f>Лист1!$A$2</c:f>
              <c:strCache>
                <c:ptCount val="1"/>
                <c:pt idx="0">
                  <c:v>Объем бюджетных ассигнований</c:v>
                </c:pt>
              </c:strCache>
            </c:strRef>
          </c:cat>
          <c:val>
            <c:numRef>
              <c:f>Лист1!$B$2</c:f>
              <c:numCache>
                <c:formatCode>General</c:formatCode>
                <c:ptCount val="1"/>
                <c:pt idx="0">
                  <c:v>100</c:v>
                </c:pt>
              </c:numCache>
            </c:numRef>
          </c:val>
        </c:ser>
        <c:ser>
          <c:idx val="1"/>
          <c:order val="1"/>
          <c:tx>
            <c:strRef>
              <c:f>Лист1!$C$1</c:f>
              <c:strCache>
                <c:ptCount val="1"/>
                <c:pt idx="0">
                  <c:v>2019 г.</c:v>
                </c:pt>
              </c:strCache>
            </c:strRef>
          </c:tx>
          <c:spPr>
            <a:solidFill>
              <a:srgbClr val="993300"/>
            </a:solidFill>
          </c:spPr>
          <c:cat>
            <c:strRef>
              <c:f>Лист1!$A$2</c:f>
              <c:strCache>
                <c:ptCount val="1"/>
                <c:pt idx="0">
                  <c:v>Объем бюджетных ассигнований</c:v>
                </c:pt>
              </c:strCache>
            </c:strRef>
          </c:cat>
          <c:val>
            <c:numRef>
              <c:f>Лист1!$C$2</c:f>
              <c:numCache>
                <c:formatCode>General</c:formatCode>
                <c:ptCount val="1"/>
                <c:pt idx="0">
                  <c:v>100</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95</c:v>
                </c:pt>
              </c:numCache>
            </c:numRef>
          </c:val>
        </c:ser>
        <c:shape val="cylinder"/>
        <c:axId val="152460288"/>
        <c:axId val="152474368"/>
        <c:axId val="0"/>
      </c:bar3DChart>
      <c:catAx>
        <c:axId val="152460288"/>
        <c:scaling>
          <c:orientation val="minMax"/>
        </c:scaling>
        <c:axPos val="b"/>
        <c:tickLblPos val="nextTo"/>
        <c:txPr>
          <a:bodyPr/>
          <a:lstStyle/>
          <a:p>
            <a:pPr>
              <a:defRPr sz="1200" b="1">
                <a:solidFill>
                  <a:srgbClr val="000099"/>
                </a:solidFill>
                <a:latin typeface="Book Antiqua" pitchFamily="18" charset="0"/>
              </a:defRPr>
            </a:pPr>
            <a:endParaRPr lang="ru-RU"/>
          </a:p>
        </c:txPr>
        <c:crossAx val="152474368"/>
        <c:crosses val="autoZero"/>
        <c:auto val="1"/>
        <c:lblAlgn val="ctr"/>
        <c:lblOffset val="100"/>
      </c:catAx>
      <c:valAx>
        <c:axId val="15247436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460288"/>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676159230096241"/>
          <c:y val="0.12513298898992389"/>
          <c:w val="0.72669750656168253"/>
          <c:h val="0.80373932086641986"/>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99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51887232"/>
        <c:axId val="151893120"/>
        <c:axId val="0"/>
      </c:bar3DChart>
      <c:catAx>
        <c:axId val="151887232"/>
        <c:scaling>
          <c:orientation val="minMax"/>
        </c:scaling>
        <c:axPos val="b"/>
        <c:tickLblPos val="nextTo"/>
        <c:txPr>
          <a:bodyPr/>
          <a:lstStyle/>
          <a:p>
            <a:pPr>
              <a:defRPr sz="1200" b="1">
                <a:solidFill>
                  <a:srgbClr val="000099"/>
                </a:solidFill>
                <a:latin typeface="Book Antiqua" pitchFamily="18" charset="0"/>
              </a:defRPr>
            </a:pPr>
            <a:endParaRPr lang="ru-RU"/>
          </a:p>
        </c:txPr>
        <c:crossAx val="151893120"/>
        <c:crosses val="autoZero"/>
        <c:auto val="1"/>
        <c:lblAlgn val="ctr"/>
        <c:lblOffset val="100"/>
      </c:catAx>
      <c:valAx>
        <c:axId val="15189312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1887232"/>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0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130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130</c:v>
                </c:pt>
              </c:numCache>
            </c:numRef>
          </c:val>
        </c:ser>
        <c:shape val="cylinder"/>
        <c:axId val="152419328"/>
        <c:axId val="152421120"/>
        <c:axId val="0"/>
      </c:bar3DChart>
      <c:catAx>
        <c:axId val="152419328"/>
        <c:scaling>
          <c:orientation val="minMax"/>
        </c:scaling>
        <c:axPos val="b"/>
        <c:tickLblPos val="nextTo"/>
        <c:txPr>
          <a:bodyPr/>
          <a:lstStyle/>
          <a:p>
            <a:pPr>
              <a:defRPr sz="1200" b="1">
                <a:solidFill>
                  <a:srgbClr val="000099"/>
                </a:solidFill>
                <a:latin typeface="Book Antiqua" pitchFamily="18" charset="0"/>
              </a:defRPr>
            </a:pPr>
            <a:endParaRPr lang="ru-RU"/>
          </a:p>
        </c:txPr>
        <c:crossAx val="152421120"/>
        <c:crosses val="autoZero"/>
        <c:auto val="1"/>
        <c:lblAlgn val="ctr"/>
        <c:lblOffset val="100"/>
      </c:catAx>
      <c:valAx>
        <c:axId val="15242112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419328"/>
        <c:crosses val="autoZero"/>
        <c:crossBetween val="between"/>
      </c:valAx>
    </c:plotArea>
    <c:legend>
      <c:legendPos val="r"/>
      <c:layout>
        <c:manualLayout>
          <c:xMode val="edge"/>
          <c:yMode val="edge"/>
          <c:x val="0.77481968234466536"/>
          <c:y val="0.26843915602846774"/>
          <c:w val="0.2044309891493542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399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99FF"/>
            </a:solidFill>
          </c:spPr>
          <c:cat>
            <c:strRef>
              <c:f>Лист1!$A$2</c:f>
              <c:strCache>
                <c:ptCount val="1"/>
                <c:pt idx="0">
                  <c:v>Объем бюджетных ассигнований</c:v>
                </c:pt>
              </c:strCache>
            </c:strRef>
          </c:cat>
          <c:val>
            <c:numRef>
              <c:f>Лист1!$B$2</c:f>
              <c:numCache>
                <c:formatCode>General</c:formatCode>
                <c:ptCount val="1"/>
                <c:pt idx="0">
                  <c:v>900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900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600</c:v>
                </c:pt>
              </c:numCache>
            </c:numRef>
          </c:val>
        </c:ser>
        <c:shape val="cylinder"/>
        <c:axId val="152705664"/>
        <c:axId val="152711552"/>
        <c:axId val="0"/>
      </c:bar3DChart>
      <c:catAx>
        <c:axId val="152705664"/>
        <c:scaling>
          <c:orientation val="minMax"/>
        </c:scaling>
        <c:axPos val="b"/>
        <c:tickLblPos val="nextTo"/>
        <c:txPr>
          <a:bodyPr/>
          <a:lstStyle/>
          <a:p>
            <a:pPr>
              <a:defRPr sz="1200" b="1">
                <a:solidFill>
                  <a:srgbClr val="000099"/>
                </a:solidFill>
                <a:latin typeface="Book Antiqua" pitchFamily="18" charset="0"/>
              </a:defRPr>
            </a:pPr>
            <a:endParaRPr lang="ru-RU"/>
          </a:p>
        </c:txPr>
        <c:crossAx val="152711552"/>
        <c:crosses val="autoZero"/>
        <c:auto val="1"/>
        <c:lblAlgn val="ctr"/>
        <c:lblOffset val="100"/>
      </c:catAx>
      <c:valAx>
        <c:axId val="15271155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705664"/>
        <c:crosses val="autoZero"/>
        <c:crossBetween val="between"/>
      </c:valAx>
    </c:plotArea>
    <c:legend>
      <c:legendPos val="r"/>
      <c:layout>
        <c:manualLayout>
          <c:xMode val="edge"/>
          <c:yMode val="edge"/>
          <c:x val="0.77481968234466525"/>
          <c:y val="0.26843915602846774"/>
          <c:w val="0.20443098914935426"/>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0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669900"/>
            </a:solidFill>
          </c:spPr>
          <c:cat>
            <c:strRef>
              <c:f>Лист1!$A$2</c:f>
              <c:strCache>
                <c:ptCount val="1"/>
                <c:pt idx="0">
                  <c:v>Объем бюджетных ассигнований</c:v>
                </c:pt>
              </c:strCache>
            </c:strRef>
          </c:cat>
          <c:val>
            <c:numRef>
              <c:f>Лист1!$B$2</c:f>
              <c:numCache>
                <c:formatCode>General</c:formatCode>
                <c:ptCount val="1"/>
                <c:pt idx="0">
                  <c:v>800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710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510</c:v>
                </c:pt>
              </c:numCache>
            </c:numRef>
          </c:val>
        </c:ser>
        <c:shape val="cylinder"/>
        <c:axId val="152845312"/>
        <c:axId val="152863488"/>
        <c:axId val="0"/>
      </c:bar3DChart>
      <c:catAx>
        <c:axId val="152845312"/>
        <c:scaling>
          <c:orientation val="minMax"/>
        </c:scaling>
        <c:axPos val="b"/>
        <c:tickLblPos val="nextTo"/>
        <c:txPr>
          <a:bodyPr/>
          <a:lstStyle/>
          <a:p>
            <a:pPr>
              <a:defRPr sz="1200" b="1">
                <a:solidFill>
                  <a:srgbClr val="000099"/>
                </a:solidFill>
                <a:latin typeface="Book Antiqua" pitchFamily="18" charset="0"/>
              </a:defRPr>
            </a:pPr>
            <a:endParaRPr lang="ru-RU"/>
          </a:p>
        </c:txPr>
        <c:crossAx val="152863488"/>
        <c:crosses val="autoZero"/>
        <c:auto val="1"/>
        <c:lblAlgn val="ctr"/>
        <c:lblOffset val="100"/>
      </c:catAx>
      <c:valAx>
        <c:axId val="15286348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845312"/>
        <c:crosses val="autoZero"/>
        <c:crossBetween val="between"/>
      </c:valAx>
    </c:plotArea>
    <c:legend>
      <c:legendPos val="r"/>
      <c:layout>
        <c:manualLayout>
          <c:xMode val="edge"/>
          <c:yMode val="edge"/>
          <c:x val="0.77481968234466536"/>
          <c:y val="0.26843915602846774"/>
          <c:w val="0.2044309891493542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lang val="ru-RU"/>
  <c:chart>
    <c:autoTitleDeleted val="1"/>
    <c:view3D>
      <c:rotX val="75"/>
      <c:rAngAx val="1"/>
    </c:view3D>
    <c:plotArea>
      <c:layout>
        <c:manualLayout>
          <c:layoutTarget val="inner"/>
          <c:xMode val="edge"/>
          <c:yMode val="edge"/>
          <c:x val="3.5130273223610092E-2"/>
          <c:y val="8.2306614457803698E-2"/>
          <c:w val="0.66500699268708963"/>
          <c:h val="0.85652784611233668"/>
        </c:manualLayout>
      </c:layout>
      <c:pie3DChart>
        <c:varyColors val="1"/>
        <c:ser>
          <c:idx val="0"/>
          <c:order val="0"/>
          <c:tx>
            <c:strRef>
              <c:f>Лист1!$B$1</c:f>
              <c:strCache>
                <c:ptCount val="1"/>
                <c:pt idx="0">
                  <c:v>2018 г.</c:v>
                </c:pt>
              </c:strCache>
            </c:strRef>
          </c:tx>
          <c:spPr>
            <a:solidFill>
              <a:srgbClr val="00CC00"/>
            </a:solidFill>
          </c:spPr>
          <c:dPt>
            <c:idx val="0"/>
            <c:explosion val="25"/>
            <c:spPr>
              <a:solidFill>
                <a:srgbClr val="00FF00"/>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cat>
            <c:strRef>
              <c:f>Лист1!$A$2:$A$3</c:f>
              <c:strCache>
                <c:ptCount val="2"/>
                <c:pt idx="0">
                  <c:v>Формирование общественного мнения, направленного на стабилизацию демографической ситуации</c:v>
                </c:pt>
                <c:pt idx="1">
                  <c:v>Информационное обеспечение и сопровождение проведения демографической политики</c:v>
                </c:pt>
              </c:strCache>
            </c:strRef>
          </c:cat>
          <c:val>
            <c:numRef>
              <c:f>Лист1!$B$2:$B$3</c:f>
              <c:numCache>
                <c:formatCode>General</c:formatCode>
                <c:ptCount val="2"/>
                <c:pt idx="0">
                  <c:v>18</c:v>
                </c:pt>
                <c:pt idx="1">
                  <c:v>2</c:v>
                </c:pt>
              </c:numCache>
            </c:numRef>
          </c:val>
        </c:ser>
      </c:pie3DChart>
    </c:plotArea>
    <c:legend>
      <c:legendPos val="r"/>
      <c:legendEntry>
        <c:idx val="0"/>
        <c:txPr>
          <a:bodyPr/>
          <a:lstStyle/>
          <a:p>
            <a:pPr>
              <a:defRPr sz="1200">
                <a:solidFill>
                  <a:srgbClr val="000099"/>
                </a:solidFill>
                <a:latin typeface="Times New Roman" pitchFamily="18" charset="0"/>
                <a:cs typeface="Times New Roman" pitchFamily="18" charset="0"/>
              </a:defRPr>
            </a:pPr>
            <a:endParaRPr lang="ru-RU"/>
          </a:p>
        </c:txPr>
      </c:legendEntry>
      <c:legendEntry>
        <c:idx val="1"/>
        <c:txPr>
          <a:bodyPr/>
          <a:lstStyle/>
          <a:p>
            <a:pPr>
              <a:defRPr sz="1200">
                <a:solidFill>
                  <a:srgbClr val="000099"/>
                </a:solidFill>
                <a:latin typeface="Times New Roman" pitchFamily="18" charset="0"/>
                <a:cs typeface="Times New Roman" pitchFamily="18" charset="0"/>
              </a:defRPr>
            </a:pPr>
            <a:endParaRPr lang="ru-RU"/>
          </a:p>
        </c:txPr>
      </c:legendEntry>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8.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66FF"/>
            </a:solidFill>
          </c:spPr>
          <c:cat>
            <c:strRef>
              <c:f>Лист1!$A$2</c:f>
              <c:strCache>
                <c:ptCount val="1"/>
                <c:pt idx="0">
                  <c:v>Объем бюджетных ассигнований</c:v>
                </c:pt>
              </c:strCache>
            </c:strRef>
          </c:cat>
          <c:val>
            <c:numRef>
              <c:f>Лист1!$B$2</c:f>
              <c:numCache>
                <c:formatCode>General</c:formatCode>
                <c:ptCount val="1"/>
                <c:pt idx="0">
                  <c:v>70</c:v>
                </c:pt>
              </c:numCache>
            </c:numRef>
          </c:val>
        </c:ser>
        <c:ser>
          <c:idx val="1"/>
          <c:order val="1"/>
          <c:tx>
            <c:strRef>
              <c:f>Лист1!$C$1</c:f>
              <c:strCache>
                <c:ptCount val="1"/>
                <c:pt idx="0">
                  <c:v>2019 г.</c:v>
                </c:pt>
              </c:strCache>
            </c:strRef>
          </c:tx>
          <c:spPr>
            <a:solidFill>
              <a:srgbClr val="99FF66"/>
            </a:solidFill>
          </c:spPr>
          <c:cat>
            <c:strRef>
              <c:f>Лист1!$A$2</c:f>
              <c:strCache>
                <c:ptCount val="1"/>
                <c:pt idx="0">
                  <c:v>Объем бюджетных ассигнований</c:v>
                </c:pt>
              </c:strCache>
            </c:strRef>
          </c:cat>
          <c:val>
            <c:numRef>
              <c:f>Лист1!$C$2</c:f>
              <c:numCache>
                <c:formatCode>General</c:formatCode>
                <c:ptCount val="1"/>
                <c:pt idx="0">
                  <c:v>70</c:v>
                </c:pt>
              </c:numCache>
            </c:numRef>
          </c:val>
        </c:ser>
        <c:ser>
          <c:idx val="2"/>
          <c:order val="2"/>
          <c:tx>
            <c:strRef>
              <c:f>Лист1!$D$1</c:f>
              <c:strCache>
                <c:ptCount val="1"/>
                <c:pt idx="0">
                  <c:v>2020 г.</c:v>
                </c:pt>
              </c:strCache>
            </c:strRef>
          </c:tx>
          <c:spPr>
            <a:solidFill>
              <a:srgbClr val="FF9966"/>
            </a:solidFill>
          </c:spPr>
          <c:cat>
            <c:strRef>
              <c:f>Лист1!$A$2</c:f>
              <c:strCache>
                <c:ptCount val="1"/>
                <c:pt idx="0">
                  <c:v>Объем бюджетных ассигнований</c:v>
                </c:pt>
              </c:strCache>
            </c:strRef>
          </c:cat>
          <c:val>
            <c:numRef>
              <c:f>Лист1!$D$2</c:f>
              <c:numCache>
                <c:formatCode>General</c:formatCode>
                <c:ptCount val="1"/>
                <c:pt idx="0">
                  <c:v>70</c:v>
                </c:pt>
              </c:numCache>
            </c:numRef>
          </c:val>
        </c:ser>
        <c:shape val="cylinder"/>
        <c:axId val="153059712"/>
        <c:axId val="153061248"/>
        <c:axId val="0"/>
      </c:bar3DChart>
      <c:catAx>
        <c:axId val="153059712"/>
        <c:scaling>
          <c:orientation val="minMax"/>
        </c:scaling>
        <c:axPos val="b"/>
        <c:tickLblPos val="nextTo"/>
        <c:txPr>
          <a:bodyPr/>
          <a:lstStyle/>
          <a:p>
            <a:pPr>
              <a:defRPr sz="1200" b="1">
                <a:solidFill>
                  <a:srgbClr val="000099"/>
                </a:solidFill>
                <a:latin typeface="Book Antiqua" pitchFamily="18" charset="0"/>
              </a:defRPr>
            </a:pPr>
            <a:endParaRPr lang="ru-RU"/>
          </a:p>
        </c:txPr>
        <c:crossAx val="153061248"/>
        <c:crosses val="autoZero"/>
        <c:auto val="1"/>
        <c:lblAlgn val="ctr"/>
        <c:lblOffset val="100"/>
      </c:catAx>
      <c:valAx>
        <c:axId val="15306124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059712"/>
        <c:crosses val="autoZero"/>
        <c:crossBetween val="between"/>
      </c:valAx>
    </c:plotArea>
    <c:legend>
      <c:legendPos val="r"/>
      <c:layout>
        <c:manualLayout>
          <c:xMode val="edge"/>
          <c:yMode val="edge"/>
          <c:x val="0.77481968234466558"/>
          <c:y val="0.26843915602846774"/>
          <c:w val="0.20443098914935431"/>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00FF"/>
            </a:solidFill>
          </c:spPr>
          <c:cat>
            <c:strRef>
              <c:f>Лист1!$A$2</c:f>
              <c:strCache>
                <c:ptCount val="1"/>
                <c:pt idx="0">
                  <c:v>Объем бюджетных ассигнований</c:v>
                </c:pt>
              </c:strCache>
            </c:strRef>
          </c:cat>
          <c:val>
            <c:numRef>
              <c:f>Лист1!$B$2</c:f>
              <c:numCache>
                <c:formatCode>General</c:formatCode>
                <c:ptCount val="1"/>
                <c:pt idx="0">
                  <c:v>77</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26</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26</c:v>
                </c:pt>
              </c:numCache>
            </c:numRef>
          </c:val>
        </c:ser>
        <c:shape val="cylinder"/>
        <c:axId val="152552192"/>
        <c:axId val="152553728"/>
        <c:axId val="0"/>
      </c:bar3DChart>
      <c:catAx>
        <c:axId val="152552192"/>
        <c:scaling>
          <c:orientation val="minMax"/>
        </c:scaling>
        <c:axPos val="b"/>
        <c:tickLblPos val="nextTo"/>
        <c:txPr>
          <a:bodyPr/>
          <a:lstStyle/>
          <a:p>
            <a:pPr>
              <a:defRPr sz="1200" b="1">
                <a:solidFill>
                  <a:srgbClr val="000099"/>
                </a:solidFill>
                <a:latin typeface="Book Antiqua" pitchFamily="18" charset="0"/>
              </a:defRPr>
            </a:pPr>
            <a:endParaRPr lang="ru-RU"/>
          </a:p>
        </c:txPr>
        <c:crossAx val="152553728"/>
        <c:crosses val="autoZero"/>
        <c:auto val="1"/>
        <c:lblAlgn val="ctr"/>
        <c:lblOffset val="100"/>
      </c:catAx>
      <c:valAx>
        <c:axId val="15255372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2552192"/>
        <c:crosses val="autoZero"/>
        <c:crossBetween val="between"/>
      </c:valAx>
    </c:plotArea>
    <c:legend>
      <c:legendPos val="r"/>
      <c:layout>
        <c:manualLayout>
          <c:xMode val="edge"/>
          <c:yMode val="edge"/>
          <c:x val="0.77481968234466581"/>
          <c:y val="0.26843915602846774"/>
          <c:w val="0.20443098914935434"/>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Pr>
        <a:bodyPr/>
        <a:lstStyle/>
        <a:p>
          <a:pPr>
            <a:defRPr sz="1400" u="sng">
              <a:solidFill>
                <a:srgbClr val="003366"/>
              </a:solidFill>
              <a:latin typeface="Bookman Old Style" pitchFamily="18" charset="0"/>
            </a:defRPr>
          </a:pPr>
          <a:endParaRPr lang="ru-RU"/>
        </a:p>
      </c:txPr>
    </c:title>
    <c:view3D>
      <c:rotX val="30"/>
      <c:perspective val="30"/>
    </c:view3D>
    <c:plotArea>
      <c:layout>
        <c:manualLayout>
          <c:layoutTarget val="inner"/>
          <c:xMode val="edge"/>
          <c:yMode val="edge"/>
          <c:x val="4.4891190621427504E-2"/>
          <c:y val="0.10752666602682033"/>
          <c:w val="0.64839593525165362"/>
          <c:h val="0.87020440601436067"/>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43442.8</c:v>
                </c:pt>
                <c:pt idx="1">
                  <c:v>984</c:v>
                </c:pt>
                <c:pt idx="2">
                  <c:v>190234.6</c:v>
                </c:pt>
              </c:numCache>
            </c:numRef>
          </c:val>
        </c:ser>
      </c:pie3DChart>
      <c:spPr>
        <a:scene3d>
          <a:camera prst="orthographicFront"/>
          <a:lightRig rig="threePt" dir="t"/>
        </a:scene3d>
        <a:sp3d>
          <a:bevelT/>
        </a:sp3d>
      </c:spPr>
    </c:plotArea>
    <c:legend>
      <c:legendPos val="r"/>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66CC"/>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CC"/>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53203456"/>
        <c:axId val="153204992"/>
        <c:axId val="0"/>
      </c:bar3DChart>
      <c:catAx>
        <c:axId val="153203456"/>
        <c:scaling>
          <c:orientation val="minMax"/>
        </c:scaling>
        <c:axPos val="b"/>
        <c:tickLblPos val="nextTo"/>
        <c:txPr>
          <a:bodyPr/>
          <a:lstStyle/>
          <a:p>
            <a:pPr>
              <a:defRPr sz="1200" b="1">
                <a:solidFill>
                  <a:srgbClr val="000099"/>
                </a:solidFill>
                <a:latin typeface="Book Antiqua" pitchFamily="18" charset="0"/>
              </a:defRPr>
            </a:pPr>
            <a:endParaRPr lang="ru-RU"/>
          </a:p>
        </c:txPr>
        <c:crossAx val="153204992"/>
        <c:crosses val="autoZero"/>
        <c:auto val="1"/>
        <c:lblAlgn val="ctr"/>
        <c:lblOffset val="100"/>
      </c:catAx>
      <c:valAx>
        <c:axId val="15320499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203456"/>
        <c:crosses val="autoZero"/>
        <c:crossBetween val="between"/>
      </c:valAx>
    </c:plotArea>
    <c:legend>
      <c:legendPos val="r"/>
      <c:layout>
        <c:manualLayout>
          <c:xMode val="edge"/>
          <c:yMode val="edge"/>
          <c:x val="0.77481968234466592"/>
          <c:y val="0.26843915602846774"/>
          <c:w val="0.20443098914935437"/>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153281280"/>
        <c:axId val="153282816"/>
        <c:axId val="0"/>
      </c:bar3DChart>
      <c:catAx>
        <c:axId val="153281280"/>
        <c:scaling>
          <c:orientation val="minMax"/>
        </c:scaling>
        <c:axPos val="b"/>
        <c:tickLblPos val="nextTo"/>
        <c:txPr>
          <a:bodyPr/>
          <a:lstStyle/>
          <a:p>
            <a:pPr>
              <a:defRPr sz="1200" b="1">
                <a:solidFill>
                  <a:srgbClr val="000099"/>
                </a:solidFill>
                <a:latin typeface="Book Antiqua" pitchFamily="18" charset="0"/>
              </a:defRPr>
            </a:pPr>
            <a:endParaRPr lang="ru-RU"/>
          </a:p>
        </c:txPr>
        <c:crossAx val="153282816"/>
        <c:crosses val="autoZero"/>
        <c:auto val="1"/>
        <c:lblAlgn val="ctr"/>
        <c:lblOffset val="100"/>
      </c:catAx>
      <c:valAx>
        <c:axId val="153282816"/>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281280"/>
        <c:crosses val="autoZero"/>
        <c:crossBetween val="between"/>
      </c:valAx>
    </c:plotArea>
    <c:legend>
      <c:legendPos val="r"/>
      <c:layout>
        <c:manualLayout>
          <c:xMode val="edge"/>
          <c:yMode val="edge"/>
          <c:x val="0.77481968234466603"/>
          <c:y val="0.26843915602846774"/>
          <c:w val="0.20443098914935443"/>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0.11005186691989517"/>
          <c:w val="0.65606887494680965"/>
          <c:h val="0.77419452023099278"/>
        </c:manualLayout>
      </c:layout>
      <c:bar3DChart>
        <c:barDir val="col"/>
        <c:grouping val="clustered"/>
        <c:ser>
          <c:idx val="0"/>
          <c:order val="0"/>
          <c:tx>
            <c:strRef>
              <c:f>Лист1!$B$1</c:f>
              <c:strCache>
                <c:ptCount val="1"/>
                <c:pt idx="0">
                  <c:v>2018 г.</c:v>
                </c:pt>
              </c:strCache>
            </c:strRef>
          </c:tx>
          <c:spPr>
            <a:solidFill>
              <a:srgbClr val="F8F8F8"/>
            </a:solidFill>
          </c:spPr>
          <c:cat>
            <c:strRef>
              <c:f>Лист1!$A$2</c:f>
              <c:strCache>
                <c:ptCount val="1"/>
                <c:pt idx="0">
                  <c:v>Объем бюджетных ассигнований</c:v>
                </c:pt>
              </c:strCache>
            </c:strRef>
          </c:cat>
          <c:val>
            <c:numRef>
              <c:f>Лист1!$B$2</c:f>
              <c:numCache>
                <c:formatCode>General</c:formatCode>
                <c:ptCount val="1"/>
                <c:pt idx="0">
                  <c:v>30</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30</c:v>
                </c:pt>
              </c:numCache>
            </c:numRef>
          </c:val>
        </c:ser>
        <c:ser>
          <c:idx val="2"/>
          <c:order val="2"/>
          <c:tx>
            <c:strRef>
              <c:f>Лист1!$D$1</c:f>
              <c:strCache>
                <c:ptCount val="1"/>
                <c:pt idx="0">
                  <c:v>2020 г.</c:v>
                </c:pt>
              </c:strCache>
            </c:strRef>
          </c:tx>
          <c:spPr>
            <a:solidFill>
              <a:srgbClr val="FF3300"/>
            </a:solidFill>
          </c:spPr>
          <c:cat>
            <c:strRef>
              <c:f>Лист1!$A$2</c:f>
              <c:strCache>
                <c:ptCount val="1"/>
                <c:pt idx="0">
                  <c:v>Объем бюджетных ассигнований</c:v>
                </c:pt>
              </c:strCache>
            </c:strRef>
          </c:cat>
          <c:val>
            <c:numRef>
              <c:f>Лист1!$D$2</c:f>
              <c:numCache>
                <c:formatCode>General</c:formatCode>
                <c:ptCount val="1"/>
                <c:pt idx="0">
                  <c:v>30</c:v>
                </c:pt>
              </c:numCache>
            </c:numRef>
          </c:val>
        </c:ser>
        <c:shape val="cylinder"/>
        <c:axId val="153347584"/>
        <c:axId val="153349120"/>
        <c:axId val="0"/>
      </c:bar3DChart>
      <c:catAx>
        <c:axId val="153347584"/>
        <c:scaling>
          <c:orientation val="minMax"/>
        </c:scaling>
        <c:axPos val="b"/>
        <c:tickLblPos val="nextTo"/>
        <c:txPr>
          <a:bodyPr/>
          <a:lstStyle/>
          <a:p>
            <a:pPr>
              <a:defRPr sz="1200" b="1">
                <a:solidFill>
                  <a:srgbClr val="000099"/>
                </a:solidFill>
                <a:latin typeface="Book Antiqua" pitchFamily="18" charset="0"/>
              </a:defRPr>
            </a:pPr>
            <a:endParaRPr lang="ru-RU"/>
          </a:p>
        </c:txPr>
        <c:crossAx val="153349120"/>
        <c:crosses val="autoZero"/>
        <c:auto val="1"/>
        <c:lblAlgn val="ctr"/>
        <c:lblOffset val="100"/>
      </c:catAx>
      <c:valAx>
        <c:axId val="15334912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153347584"/>
        <c:crosses val="autoZero"/>
        <c:crossBetween val="between"/>
      </c:valAx>
    </c:plotArea>
    <c:legend>
      <c:legendPos val="r"/>
      <c:layout>
        <c:manualLayout>
          <c:xMode val="edge"/>
          <c:yMode val="edge"/>
          <c:x val="0.77481968234466614"/>
          <c:y val="0.26843915602846774"/>
          <c:w val="0.20443098914935445"/>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3.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Общая стоимость проекта, млн.руб.</a:t>
            </a:r>
          </a:p>
        </c:rich>
      </c:tx>
      <c:overlay val="1"/>
    </c:title>
    <c:view3D>
      <c:rotX val="10"/>
      <c:rotY val="10"/>
      <c:perspective val="20"/>
    </c:view3D>
    <c:plotArea>
      <c:layout>
        <c:manualLayout>
          <c:layoutTarget val="inner"/>
          <c:xMode val="edge"/>
          <c:yMode val="edge"/>
          <c:x val="0.12515507436570417"/>
          <c:y val="0.1058264261983359"/>
          <c:w val="0.78124190726159382"/>
          <c:h val="0.75504550609093901"/>
        </c:manualLayout>
      </c:layout>
      <c:bar3DChart>
        <c:barDir val="col"/>
        <c:grouping val="clustered"/>
        <c:ser>
          <c:idx val="0"/>
          <c:order val="0"/>
          <c:tx>
            <c:strRef>
              <c:f>Лист1!$D$11</c:f>
              <c:strCache>
                <c:ptCount val="1"/>
                <c:pt idx="0">
                  <c:v>План согласно бизнес-плана 2012г.</c:v>
                </c:pt>
              </c:strCache>
            </c:strRef>
          </c:tx>
          <c:spPr>
            <a:solidFill>
              <a:srgbClr val="33CC33"/>
            </a:solidFill>
          </c:spPr>
          <c:dLbls>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Лист1!$E$11</c:f>
              <c:numCache>
                <c:formatCode>#,##0</c:formatCode>
                <c:ptCount val="1"/>
                <c:pt idx="0">
                  <c:v>7729</c:v>
                </c:pt>
              </c:numCache>
            </c:numRef>
          </c:val>
        </c:ser>
        <c:ser>
          <c:idx val="1"/>
          <c:order val="1"/>
          <c:tx>
            <c:strRef>
              <c:f>Лист1!$D$12</c:f>
              <c:strCache>
                <c:ptCount val="1"/>
                <c:pt idx="0">
                  <c:v>Факт на 01.01.2018</c:v>
                </c:pt>
              </c:strCache>
            </c:strRef>
          </c:tx>
          <c:spPr>
            <a:solidFill>
              <a:srgbClr val="0066FF"/>
            </a:solidFill>
          </c:spPr>
          <c:dLbls>
            <c:dLbl>
              <c:idx val="0"/>
              <c:layout>
                <c:manualLayout>
                  <c:x val="2.5000000000000012E-2"/>
                  <c:y val="1.5044832848180138E-17"/>
                </c:manualLayout>
              </c:layout>
              <c:showVal val="1"/>
            </c:dLbl>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Лист1!$E$12</c:f>
              <c:numCache>
                <c:formatCode>#,##0</c:formatCode>
                <c:ptCount val="1"/>
                <c:pt idx="0">
                  <c:v>7835</c:v>
                </c:pt>
              </c:numCache>
            </c:numRef>
          </c:val>
        </c:ser>
        <c:shape val="cylinder"/>
        <c:axId val="153617920"/>
        <c:axId val="153619456"/>
        <c:axId val="0"/>
      </c:bar3DChart>
      <c:catAx>
        <c:axId val="153617920"/>
        <c:scaling>
          <c:orientation val="minMax"/>
        </c:scaling>
        <c:delete val="1"/>
        <c:axPos val="b"/>
        <c:tickLblPos val="none"/>
        <c:crossAx val="153619456"/>
        <c:crosses val="autoZero"/>
        <c:auto val="1"/>
        <c:lblAlgn val="ctr"/>
        <c:lblOffset val="100"/>
      </c:catAx>
      <c:valAx>
        <c:axId val="153619456"/>
        <c:scaling>
          <c:orientation val="minMax"/>
          <c:min val="0"/>
        </c:scaling>
        <c:axPos val="l"/>
        <c:majorGridlines/>
        <c:numFmt formatCode="#,##0" sourceLinked="1"/>
        <c:tickLblPos val="nextTo"/>
        <c:crossAx val="153617920"/>
        <c:crosses val="autoZero"/>
        <c:crossBetween val="between"/>
      </c:valAx>
    </c:plotArea>
    <c:legend>
      <c:legendPos val="b"/>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44.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Создано рабочих</a:t>
            </a:r>
            <a:r>
              <a:rPr lang="ru-RU" baseline="0"/>
              <a:t> мест, чел.</a:t>
            </a:r>
            <a:endParaRPr lang="ru-RU"/>
          </a:p>
        </c:rich>
      </c:tx>
      <c:overlay val="1"/>
    </c:title>
    <c:view3D>
      <c:rotX val="10"/>
      <c:rotY val="10"/>
      <c:perspective val="20"/>
    </c:view3D>
    <c:plotArea>
      <c:layout>
        <c:manualLayout>
          <c:layoutTarget val="inner"/>
          <c:xMode val="edge"/>
          <c:yMode val="edge"/>
          <c:x val="0.12515507436570417"/>
          <c:y val="0.1058264261983359"/>
          <c:w val="0.78124190726159382"/>
          <c:h val="0.75504550609093901"/>
        </c:manualLayout>
      </c:layout>
      <c:bar3DChart>
        <c:barDir val="col"/>
        <c:grouping val="clustered"/>
        <c:ser>
          <c:idx val="0"/>
          <c:order val="0"/>
          <c:tx>
            <c:strRef>
              <c:f>Лист1!$D$11</c:f>
              <c:strCache>
                <c:ptCount val="1"/>
                <c:pt idx="0">
                  <c:v>План согласно бизнес-плана 2012г.</c:v>
                </c:pt>
              </c:strCache>
            </c:strRef>
          </c:tx>
          <c:spPr>
            <a:solidFill>
              <a:srgbClr val="CC00FF"/>
            </a:solidFill>
          </c:spPr>
          <c:dLbls>
            <c:dLbl>
              <c:idx val="0"/>
              <c:layout>
                <c:manualLayout>
                  <c:x val="3.3594150914448624E-2"/>
                  <c:y val="-1.7491169484382361E-2"/>
                </c:manualLayout>
              </c:layout>
              <c:showVal val="1"/>
            </c:dLbl>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Лист1!$F$11</c:f>
              <c:numCache>
                <c:formatCode>#,##0</c:formatCode>
                <c:ptCount val="1"/>
                <c:pt idx="0">
                  <c:v>276</c:v>
                </c:pt>
              </c:numCache>
            </c:numRef>
          </c:val>
        </c:ser>
        <c:ser>
          <c:idx val="1"/>
          <c:order val="1"/>
          <c:tx>
            <c:strRef>
              <c:f>Лист1!$D$12</c:f>
              <c:strCache>
                <c:ptCount val="1"/>
                <c:pt idx="0">
                  <c:v>Факт на 01.01.2018</c:v>
                </c:pt>
              </c:strCache>
            </c:strRef>
          </c:tx>
          <c:spPr>
            <a:solidFill>
              <a:srgbClr val="FFFF00"/>
            </a:solidFill>
          </c:spPr>
          <c:dLbls>
            <c:dLbl>
              <c:idx val="0"/>
              <c:layout>
                <c:manualLayout>
                  <c:x val="2.7099667497262274E-2"/>
                  <c:y val="-4.6299492893810704E-2"/>
                </c:manualLayout>
              </c:layout>
              <c:spPr/>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
            <c:txPr>
              <a:bodyPr/>
              <a:lstStyle/>
              <a:p>
                <a:pPr algn="ctr">
                  <a:defRPr lang="ru-RU"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Лист1!$F$12</c:f>
              <c:numCache>
                <c:formatCode>#,##0</c:formatCode>
                <c:ptCount val="1"/>
                <c:pt idx="0">
                  <c:v>61</c:v>
                </c:pt>
              </c:numCache>
            </c:numRef>
          </c:val>
        </c:ser>
        <c:shape val="cylinder"/>
        <c:axId val="153666688"/>
        <c:axId val="153668224"/>
        <c:axId val="0"/>
      </c:bar3DChart>
      <c:catAx>
        <c:axId val="153666688"/>
        <c:scaling>
          <c:orientation val="minMax"/>
        </c:scaling>
        <c:delete val="1"/>
        <c:axPos val="b"/>
        <c:tickLblPos val="none"/>
        <c:crossAx val="153668224"/>
        <c:crosses val="autoZero"/>
        <c:auto val="1"/>
        <c:lblAlgn val="ctr"/>
        <c:lblOffset val="100"/>
      </c:catAx>
      <c:valAx>
        <c:axId val="153668224"/>
        <c:scaling>
          <c:orientation val="minMax"/>
          <c:min val="0"/>
        </c:scaling>
        <c:axPos val="l"/>
        <c:majorGridlines/>
        <c:numFmt formatCode="#,##0" sourceLinked="1"/>
        <c:tickLblPos val="nextTo"/>
        <c:crossAx val="153666688"/>
        <c:crosses val="autoZero"/>
        <c:crossBetween val="between"/>
      </c:valAx>
    </c:plotArea>
    <c:legend>
      <c:legendPos val="b"/>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rgbClr val="003366"/>
                </a:solidFill>
                <a:latin typeface="Bookman Old Style" pitchFamily="18" charset="0"/>
                <a:ea typeface="+mn-ea"/>
                <a:cs typeface="+mn-cs"/>
              </a:defRPr>
            </a:pPr>
            <a:r>
              <a:rPr lang="ru-RU" sz="1400" b="1" i="0" u="sng" strike="noStrike" kern="1200" baseline="0" dirty="0" smtClean="0">
                <a:solidFill>
                  <a:srgbClr val="003366"/>
                </a:solidFill>
                <a:latin typeface="Bookman Old Style" pitchFamily="18" charset="0"/>
                <a:ea typeface="+mn-ea"/>
                <a:cs typeface="+mn-cs"/>
              </a:rPr>
              <a:t>2019 </a:t>
            </a:r>
            <a:r>
              <a:rPr lang="ru-RU" sz="1400" b="1" i="0" u="sng" strike="noStrike" kern="1200" baseline="0" dirty="0">
                <a:solidFill>
                  <a:srgbClr val="003366"/>
                </a:solidFill>
                <a:latin typeface="Bookman Old Style" pitchFamily="18" charset="0"/>
                <a:ea typeface="+mn-ea"/>
                <a:cs typeface="+mn-cs"/>
              </a:rPr>
              <a:t>год</a:t>
            </a:r>
          </a:p>
        </c:rich>
      </c:tx>
    </c:title>
    <c:view3D>
      <c:rotX val="30"/>
      <c:perspective val="30"/>
    </c:view3D>
    <c:plotArea>
      <c:layout>
        <c:manualLayout>
          <c:layoutTarget val="inner"/>
          <c:xMode val="edge"/>
          <c:yMode val="edge"/>
          <c:x val="5.4429595985672333E-2"/>
          <c:y val="0.20623622229109145"/>
          <c:w val="0.60729664155022745"/>
          <c:h val="0.77983988621148093"/>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44541.599999999999</c:v>
                </c:pt>
                <c:pt idx="1">
                  <c:v>1012.6</c:v>
                </c:pt>
                <c:pt idx="2">
                  <c:v>175468.5</c:v>
                </c:pt>
              </c:numCache>
            </c:numRef>
          </c:val>
        </c:ser>
      </c:pie3DChart>
    </c:plotArea>
    <c:legend>
      <c:legendPos val="r"/>
      <c:layout>
        <c:manualLayout>
          <c:xMode val="edge"/>
          <c:yMode val="edge"/>
          <c:x val="0.65532275565523268"/>
          <c:y val="0.49590432934352535"/>
          <c:w val="0.30305461212043144"/>
          <c:h val="0.46041594793561186"/>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Pr>
        <a:bodyPr/>
        <a:lstStyle/>
        <a:p>
          <a:pPr algn="ctr" rtl="0">
            <a:defRPr lang="ru-RU" sz="1400" b="1" i="0" u="sng" strike="noStrike" kern="1200" baseline="0" dirty="0">
              <a:solidFill>
                <a:srgbClr val="003366"/>
              </a:solidFill>
              <a:latin typeface="Bookman Old Style" pitchFamily="18" charset="0"/>
              <a:ea typeface="+mn-ea"/>
              <a:cs typeface="+mn-cs"/>
            </a:defRPr>
          </a:pPr>
          <a:endParaRPr lang="ru-RU"/>
        </a:p>
      </c:txPr>
    </c:title>
    <c:view3D>
      <c:rotX val="30"/>
      <c:perspective val="30"/>
    </c:view3D>
    <c:plotArea>
      <c:layout/>
      <c:pie3DChart>
        <c:varyColors val="1"/>
        <c:ser>
          <c:idx val="0"/>
          <c:order val="0"/>
          <c:tx>
            <c:strRef>
              <c:f>Лист1!$B$1</c:f>
              <c:strCache>
                <c:ptCount val="1"/>
                <c:pt idx="0">
                  <c:v>2020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formatCode="#,##0.00">
                  <c:v>46278.1</c:v>
                </c:pt>
                <c:pt idx="1">
                  <c:v>1042.3</c:v>
                </c:pt>
                <c:pt idx="2">
                  <c:v>174841.9</c:v>
                </c:pt>
              </c:numCache>
            </c:numRef>
          </c:val>
        </c:ser>
      </c:pie3DChart>
    </c:plotArea>
    <c:legend>
      <c:legendPos val="r"/>
      <c:layout>
        <c:manualLayout>
          <c:xMode val="edge"/>
          <c:yMode val="edge"/>
          <c:x val="0.69291487149012065"/>
          <c:y val="0.19415617837450452"/>
          <c:w val="0.29765116624572885"/>
          <c:h val="0.74340442462171163"/>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chemeClr val="bg1"/>
                </a:solidFill>
                <a:latin typeface="Bookman Old Style" pitchFamily="18" charset="0"/>
              </a:defRPr>
            </a:pPr>
            <a:r>
              <a:rPr lang="ru-RU" dirty="0" smtClean="0"/>
              <a:t>2018 </a:t>
            </a:r>
            <a:r>
              <a:rPr lang="ru-RU" dirty="0"/>
              <a:t>год</a:t>
            </a:r>
          </a:p>
        </c:rich>
      </c:tx>
    </c:title>
    <c:view3D>
      <c:rotX val="30"/>
      <c:perspective val="30"/>
    </c:view3D>
    <c:plotArea>
      <c:layout>
        <c:manualLayout>
          <c:layoutTarget val="inner"/>
          <c:xMode val="edge"/>
          <c:yMode val="edge"/>
          <c:x val="0"/>
          <c:y val="9.9104266192645729E-2"/>
          <c:w val="0.65840577100628661"/>
          <c:h val="0.88463476280413289"/>
        </c:manualLayout>
      </c:layout>
      <c:pie3DChart>
        <c:varyColors val="1"/>
        <c:ser>
          <c:idx val="0"/>
          <c:order val="0"/>
          <c:tx>
            <c:strRef>
              <c:f>Лист1!$B$1</c:f>
              <c:strCache>
                <c:ptCount val="1"/>
                <c:pt idx="0">
                  <c:v>2018 год</c:v>
                </c:pt>
              </c:strCache>
            </c:strRef>
          </c:tx>
          <c:explosion val="25"/>
          <c:dPt>
            <c:idx val="0"/>
            <c:spPr>
              <a:solidFill>
                <a:srgbClr val="00FF99"/>
              </a:solidFill>
              <a:scene3d>
                <a:camera prst="orthographicFront"/>
                <a:lightRig rig="threePt" dir="t"/>
              </a:scene3d>
              <a:sp3d>
                <a:bevelT/>
              </a:sp3d>
            </c:spPr>
          </c:dPt>
          <c:dPt>
            <c:idx val="1"/>
            <c:spPr>
              <a:solidFill>
                <a:srgbClr val="6699FF"/>
              </a:solidFill>
            </c:spPr>
          </c:dPt>
          <c:dPt>
            <c:idx val="2"/>
            <c:spPr>
              <a:solidFill>
                <a:srgbClr val="FF5050"/>
              </a:solidFill>
              <a:scene3d>
                <a:camera prst="orthographicFront"/>
                <a:lightRig rig="threePt" dir="t"/>
              </a:scene3d>
              <a:sp3d>
                <a:bevelT/>
              </a:sp3d>
            </c:spPr>
          </c:dPt>
          <c:dPt>
            <c:idx val="3"/>
            <c:spPr>
              <a:solidFill>
                <a:srgbClr val="CC99FF"/>
              </a:solidFill>
            </c:spPr>
          </c:dPt>
          <c:dLbls>
            <c:dLbl>
              <c:idx val="0"/>
              <c:layout>
                <c:manualLayout>
                  <c:x val="3.4863224009592804E-2"/>
                  <c:y val="5.8707129467884166E-2"/>
                </c:manualLayout>
              </c:layout>
              <c:showVal val="1"/>
            </c:dLbl>
            <c:dLbl>
              <c:idx val="1"/>
              <c:layout>
                <c:manualLayout>
                  <c:x val="-4.7448032594079467E-2"/>
                  <c:y val="-2.7509354752545241E-2"/>
                </c:manualLayout>
              </c:layout>
              <c:showVal val="1"/>
            </c:dLbl>
            <c:dLbl>
              <c:idx val="2"/>
              <c:layout>
                <c:manualLayout>
                  <c:x val="-4.3136251144509023E-2"/>
                  <c:y val="-4.9391084205774163E-2"/>
                </c:manualLayout>
              </c:layout>
              <c:showVal val="1"/>
            </c:dLbl>
            <c:dLbl>
              <c:idx val="3"/>
              <c:layout>
                <c:manualLayout>
                  <c:x val="0.13906883909450674"/>
                  <c:y val="-6.0577784501485633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3283.2</c:v>
                </c:pt>
                <c:pt idx="2">
                  <c:v>372.3</c:v>
                </c:pt>
                <c:pt idx="3">
                  <c:v>984</c:v>
                </c:pt>
              </c:numCache>
            </c:numRef>
          </c:val>
        </c:ser>
      </c:pie3DChart>
      <c:spPr>
        <a:scene3d>
          <a:camera prst="orthographicFront"/>
          <a:lightRig rig="threePt" dir="t"/>
        </a:scene3d>
        <a:sp3d>
          <a:bevelT/>
        </a:sp3d>
      </c:spPr>
    </c:plotArea>
    <c:legend>
      <c:legendPos val="r"/>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chemeClr val="bg1"/>
                </a:solidFill>
                <a:latin typeface="Bookman Old Style" pitchFamily="18" charset="0"/>
                <a:ea typeface="+mn-ea"/>
                <a:cs typeface="+mn-cs"/>
              </a:defRPr>
            </a:pPr>
            <a:r>
              <a:rPr lang="ru-RU" sz="1400" b="1" i="0" u="sng" strike="noStrike" kern="1200" baseline="0" dirty="0" smtClean="0">
                <a:solidFill>
                  <a:schemeClr val="bg1"/>
                </a:solidFill>
                <a:latin typeface="Bookman Old Style" pitchFamily="18" charset="0"/>
                <a:ea typeface="+mn-ea"/>
                <a:cs typeface="+mn-cs"/>
              </a:rPr>
              <a:t>2019 </a:t>
            </a:r>
            <a:r>
              <a:rPr lang="ru-RU" sz="1400" b="1" i="0" u="sng" strike="noStrike" kern="1200" baseline="0" dirty="0">
                <a:solidFill>
                  <a:schemeClr val="bg1"/>
                </a:solidFill>
                <a:latin typeface="Bookman Old Style" pitchFamily="18" charset="0"/>
                <a:ea typeface="+mn-ea"/>
                <a:cs typeface="+mn-cs"/>
              </a:rPr>
              <a:t>год</a:t>
            </a:r>
          </a:p>
        </c:rich>
      </c:tx>
    </c:title>
    <c:view3D>
      <c:rotX val="30"/>
      <c:perspective val="30"/>
    </c:view3D>
    <c:plotArea>
      <c:layout>
        <c:manualLayout>
          <c:layoutTarget val="inner"/>
          <c:xMode val="edge"/>
          <c:yMode val="edge"/>
          <c:x val="0"/>
          <c:y val="9.538069488005603E-2"/>
          <c:w val="0.65532275565523268"/>
          <c:h val="0.84428252630049661"/>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25"/>
          <c:dPt>
            <c:idx val="0"/>
            <c:explosion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8.2596092565104581E-3"/>
                  <c:y val="3.1102604761087147E-2"/>
                </c:manualLayout>
              </c:layout>
              <c:showVal val="1"/>
            </c:dLbl>
            <c:dLbl>
              <c:idx val="1"/>
              <c:layout>
                <c:manualLayout>
                  <c:x val="-3.2618933331182029E-2"/>
                  <c:y val="-4.0670354809061622E-2"/>
                </c:manualLayout>
              </c:layout>
              <c:showVal val="1"/>
            </c:dLbl>
            <c:dLbl>
              <c:idx val="2"/>
              <c:layout>
                <c:manualLayout>
                  <c:x val="2.6393690099712798E-2"/>
                  <c:y val="-6.4856430093626724E-2"/>
                </c:manualLayout>
              </c:layout>
              <c:showVal val="1"/>
            </c:dLbl>
            <c:dLbl>
              <c:idx val="3"/>
              <c:layout>
                <c:manualLayout>
                  <c:x val="0.11195782172706378"/>
                  <c:y val="-6.1640878286250457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40887.1</c:v>
                </c:pt>
                <c:pt idx="1">
                  <c:v>3267.3</c:v>
                </c:pt>
                <c:pt idx="2">
                  <c:v>387.2</c:v>
                </c:pt>
                <c:pt idx="3">
                  <c:v>1012.6</c:v>
                </c:pt>
              </c:numCache>
            </c:numRef>
          </c:val>
        </c:ser>
      </c:pie3DChart>
    </c:plotArea>
    <c:legend>
      <c:legendPos val="r"/>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lang="ru-RU" sz="1400" b="1" i="0" u="sng" strike="noStrike" kern="1200" baseline="0" dirty="0">
                <a:solidFill>
                  <a:schemeClr val="bg1"/>
                </a:solidFill>
                <a:latin typeface="Bookman Old Style" pitchFamily="18" charset="0"/>
                <a:ea typeface="+mn-ea"/>
                <a:cs typeface="+mn-cs"/>
              </a:defRPr>
            </a:pPr>
            <a:r>
              <a:rPr dirty="0" smtClean="0"/>
              <a:t>2020 </a:t>
            </a:r>
            <a:r>
              <a:rPr dirty="0" err="1"/>
              <a:t>год</a:t>
            </a:r>
            <a:endParaRPr dirty="0"/>
          </a:p>
        </c:rich>
      </c:tx>
    </c:title>
    <c:view3D>
      <c:rotX val="30"/>
      <c:perspective val="30"/>
    </c:view3D>
    <c:plotArea>
      <c:layout>
        <c:manualLayout>
          <c:layoutTarget val="inner"/>
          <c:xMode val="edge"/>
          <c:yMode val="edge"/>
          <c:x val="0"/>
          <c:y val="0.12510375276557187"/>
          <c:w val="0.71892435680404665"/>
          <c:h val="0.85803467024847757"/>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25"/>
          <c:dPt>
            <c:idx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2.7591213970576053E-2"/>
                  <c:y val="-1.6242483632370096E-2"/>
                </c:manualLayout>
              </c:layout>
              <c:showVal val="1"/>
            </c:dLbl>
            <c:dLbl>
              <c:idx val="1"/>
              <c:layout>
                <c:manualLayout>
                  <c:x val="-4.1037577745598894E-2"/>
                  <c:y val="-1.6278131390050282E-2"/>
                </c:manualLayout>
              </c:layout>
              <c:showVal val="1"/>
            </c:dLbl>
            <c:dLbl>
              <c:idx val="2"/>
              <c:layout>
                <c:manualLayout>
                  <c:x val="-9.4763482023655227E-3"/>
                  <c:y val="-7.3500746327522501E-2"/>
                </c:manualLayout>
              </c:layout>
              <c:showVal val="1"/>
            </c:dLbl>
            <c:dLbl>
              <c:idx val="3"/>
              <c:layout>
                <c:manualLayout>
                  <c:x val="0.12094983796527321"/>
                  <c:y val="-7.1116138877596324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270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42623.3</c:v>
                </c:pt>
                <c:pt idx="1">
                  <c:v>3252.1</c:v>
                </c:pt>
                <c:pt idx="2">
                  <c:v>402.7</c:v>
                </c:pt>
                <c:pt idx="3">
                  <c:v>1042.3</c:v>
                </c:pt>
              </c:numCache>
            </c:numRef>
          </c:val>
        </c:ser>
      </c:pie3DChart>
    </c:plotArea>
    <c:legend>
      <c:legendPos val="r"/>
      <c:layout>
        <c:manualLayout>
          <c:xMode val="edge"/>
          <c:yMode val="edge"/>
          <c:x val="0.69291487149012065"/>
          <c:y val="5.448532222539091E-2"/>
          <c:w val="0.29765116624572885"/>
          <c:h val="0.88307535480895838"/>
        </c:manualLayout>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22CFF7-1FAE-4099-9E3C-95EE3F2CC86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ru-RU"/>
        </a:p>
      </dgm:t>
    </dgm:pt>
    <dgm:pt modelId="{E14F3F2E-4B55-4738-A95B-CC75A8854E9C}">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Что такое бюджет</a:t>
          </a:r>
          <a:endParaRPr lang="ru-RU" sz="2000" b="1" dirty="0">
            <a:solidFill>
              <a:srgbClr val="000099"/>
            </a:solidFill>
            <a:latin typeface="Book Antiqua" pitchFamily="18" charset="0"/>
          </a:endParaRPr>
        </a:p>
      </dgm:t>
    </dgm:pt>
    <dgm:pt modelId="{F1C2D9FB-4A55-440D-B40E-B49965A82ECE}" type="parTrans" cxnId="{6FD60AC4-F7FA-47A6-B496-A12715346F36}">
      <dgm:prSet/>
      <dgm:spPr/>
      <dgm:t>
        <a:bodyPr/>
        <a:lstStyle/>
        <a:p>
          <a:endParaRPr lang="ru-RU"/>
        </a:p>
      </dgm:t>
    </dgm:pt>
    <dgm:pt modelId="{6229B790-6208-46E4-9585-E52BB88EBD56}" type="sibTrans" cxnId="{6FD60AC4-F7FA-47A6-B496-A12715346F36}">
      <dgm:prSet/>
      <dgm:spPr>
        <a:solidFill>
          <a:srgbClr val="FFFF00"/>
        </a:solidFill>
        <a:ln>
          <a:solidFill>
            <a:srgbClr val="000099"/>
          </a:solidFill>
        </a:ln>
      </dgm:spPr>
      <dgm:t>
        <a:bodyPr/>
        <a:lstStyle/>
        <a:p>
          <a:endParaRPr lang="ru-RU" dirty="0"/>
        </a:p>
      </dgm:t>
    </dgm:pt>
    <dgm:pt modelId="{D219BB8A-E543-4F37-9083-6D0A50F4E77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Консолидированный бюджет</a:t>
          </a:r>
          <a:endParaRPr lang="ru-RU" sz="1900" b="1" dirty="0">
            <a:solidFill>
              <a:srgbClr val="000099"/>
            </a:solidFill>
            <a:latin typeface="Book Antiqua" pitchFamily="18" charset="0"/>
          </a:endParaRPr>
        </a:p>
      </dgm:t>
    </dgm:pt>
    <dgm:pt modelId="{27BD2119-3FB6-4616-9A94-DAB64B82EF03}" type="parTrans" cxnId="{0E65C922-4447-42AB-91D3-AA09D5A6086E}">
      <dgm:prSet/>
      <dgm:spPr/>
      <dgm:t>
        <a:bodyPr/>
        <a:lstStyle/>
        <a:p>
          <a:endParaRPr lang="ru-RU"/>
        </a:p>
      </dgm:t>
    </dgm:pt>
    <dgm:pt modelId="{DC734409-69FD-4555-B8E3-C87B0CF0BF9D}" type="sibTrans" cxnId="{0E65C922-4447-42AB-91D3-AA09D5A6086E}">
      <dgm:prSet/>
      <dgm:spPr>
        <a:solidFill>
          <a:srgbClr val="FFFF00"/>
        </a:solidFill>
        <a:ln>
          <a:solidFill>
            <a:srgbClr val="000099"/>
          </a:solidFill>
        </a:ln>
      </dgm:spPr>
      <dgm:t>
        <a:bodyPr/>
        <a:lstStyle/>
        <a:p>
          <a:endParaRPr lang="ru-RU" dirty="0"/>
        </a:p>
      </dgm:t>
    </dgm:pt>
    <dgm:pt modelId="{5955FDFA-C621-448C-8349-B2D460B1065D}">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Бюджетный  процесс</a:t>
          </a:r>
          <a:endParaRPr lang="ru-RU" sz="2000" b="1" dirty="0">
            <a:solidFill>
              <a:srgbClr val="000099"/>
            </a:solidFill>
            <a:latin typeface="Book Antiqua" pitchFamily="18" charset="0"/>
          </a:endParaRPr>
        </a:p>
      </dgm:t>
    </dgm:pt>
    <dgm:pt modelId="{1E5F942B-F3AF-4C83-B184-3F284439FDB3}" type="parTrans" cxnId="{A219C770-B507-4BA7-9A8D-C4E6C63DFB01}">
      <dgm:prSet/>
      <dgm:spPr/>
      <dgm:t>
        <a:bodyPr/>
        <a:lstStyle/>
        <a:p>
          <a:endParaRPr lang="ru-RU"/>
        </a:p>
      </dgm:t>
    </dgm:pt>
    <dgm:pt modelId="{597BD564-CEA2-4409-B1D0-E9BDEE496DED}" type="sibTrans" cxnId="{A219C770-B507-4BA7-9A8D-C4E6C63DFB01}">
      <dgm:prSet/>
      <dgm:spPr>
        <a:solidFill>
          <a:srgbClr val="FFFF00"/>
        </a:solidFill>
        <a:ln>
          <a:solidFill>
            <a:srgbClr val="000099"/>
          </a:solidFill>
        </a:ln>
      </dgm:spPr>
      <dgm:t>
        <a:bodyPr/>
        <a:lstStyle/>
        <a:p>
          <a:endParaRPr lang="ru-RU" dirty="0"/>
        </a:p>
      </dgm:t>
    </dgm:pt>
    <dgm:pt modelId="{CBEB9994-0913-4063-99D2-C3481D31DB49}">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Межбюджетные отношения</a:t>
          </a:r>
          <a:endParaRPr lang="ru-RU" sz="1900" b="1" dirty="0">
            <a:solidFill>
              <a:srgbClr val="000099"/>
            </a:solidFill>
            <a:latin typeface="Book Antiqua" pitchFamily="18" charset="0"/>
          </a:endParaRPr>
        </a:p>
      </dgm:t>
    </dgm:pt>
    <dgm:pt modelId="{102DBA7A-E154-4E39-AC2E-179291378937}" type="parTrans" cxnId="{2149D56B-B6FD-45F9-9BC3-445D2FE38799}">
      <dgm:prSet/>
      <dgm:spPr/>
      <dgm:t>
        <a:bodyPr/>
        <a:lstStyle/>
        <a:p>
          <a:endParaRPr lang="ru-RU"/>
        </a:p>
      </dgm:t>
    </dgm:pt>
    <dgm:pt modelId="{B4ECE9CD-FDA6-4887-8B83-F2D74D380559}" type="sibTrans" cxnId="{2149D56B-B6FD-45F9-9BC3-445D2FE38799}">
      <dgm:prSet/>
      <dgm:spPr>
        <a:solidFill>
          <a:srgbClr val="FFFF00"/>
        </a:solidFill>
        <a:ln>
          <a:solidFill>
            <a:srgbClr val="000099"/>
          </a:solidFill>
        </a:ln>
      </dgm:spPr>
      <dgm:t>
        <a:bodyPr/>
        <a:lstStyle/>
        <a:p>
          <a:endParaRPr lang="ru-RU" dirty="0"/>
        </a:p>
      </dgm:t>
    </dgm:pt>
    <dgm:pt modelId="{BE092872-0D8F-4E9B-9BD8-7167B66050A7}">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Расходы бюджета</a:t>
          </a:r>
          <a:endParaRPr lang="ru-RU" sz="2000" b="1" dirty="0">
            <a:solidFill>
              <a:srgbClr val="000099"/>
            </a:solidFill>
            <a:latin typeface="Book Antiqua" pitchFamily="18" charset="0"/>
          </a:endParaRPr>
        </a:p>
      </dgm:t>
    </dgm:pt>
    <dgm:pt modelId="{2AA9C206-0981-4BB3-9049-B6C0AEA78A81}" type="parTrans" cxnId="{21261CE3-9139-4D9C-87A7-87AE7C890815}">
      <dgm:prSet/>
      <dgm:spPr/>
      <dgm:t>
        <a:bodyPr/>
        <a:lstStyle/>
        <a:p>
          <a:endParaRPr lang="ru-RU"/>
        </a:p>
      </dgm:t>
    </dgm:pt>
    <dgm:pt modelId="{B0FD067E-1D53-47AA-A8B0-97E2E5A90FB4}" type="sibTrans" cxnId="{21261CE3-9139-4D9C-87A7-87AE7C890815}">
      <dgm:prSet/>
      <dgm:spPr>
        <a:solidFill>
          <a:srgbClr val="FFFF00"/>
        </a:solidFill>
        <a:ln>
          <a:solidFill>
            <a:srgbClr val="000099"/>
          </a:solidFill>
        </a:ln>
      </dgm:spPr>
      <dgm:t>
        <a:bodyPr/>
        <a:lstStyle/>
        <a:p>
          <a:endParaRPr lang="ru-RU" dirty="0"/>
        </a:p>
      </dgm:t>
    </dgm:pt>
    <dgm:pt modelId="{223EA22F-DD97-4C5E-A3CB-04D1C313304E}">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Доходы бюджета</a:t>
          </a:r>
          <a:endParaRPr lang="ru-RU" sz="2000" b="1" dirty="0">
            <a:solidFill>
              <a:srgbClr val="000099"/>
            </a:solidFill>
            <a:latin typeface="Book Antiqua" pitchFamily="18" charset="0"/>
          </a:endParaRPr>
        </a:p>
      </dgm:t>
    </dgm:pt>
    <dgm:pt modelId="{F1C17627-499B-4792-AB5B-21D6BA29AC37}" type="parTrans" cxnId="{A2B1B260-BE45-456E-800B-F3D9CB8EA9F3}">
      <dgm:prSet/>
      <dgm:spPr/>
      <dgm:t>
        <a:bodyPr/>
        <a:lstStyle/>
        <a:p>
          <a:endParaRPr lang="ru-RU"/>
        </a:p>
      </dgm:t>
    </dgm:pt>
    <dgm:pt modelId="{3F728CFF-59D6-470D-86F9-B6BE389806B3}" type="sibTrans" cxnId="{A2B1B260-BE45-456E-800B-F3D9CB8EA9F3}">
      <dgm:prSet/>
      <dgm:spPr>
        <a:solidFill>
          <a:srgbClr val="FFFF00"/>
        </a:solidFill>
        <a:ln>
          <a:solidFill>
            <a:srgbClr val="000099"/>
          </a:solidFill>
        </a:ln>
      </dgm:spPr>
      <dgm:t>
        <a:bodyPr/>
        <a:lstStyle/>
        <a:p>
          <a:endParaRPr lang="ru-RU" dirty="0"/>
        </a:p>
      </dgm:t>
    </dgm:pt>
    <dgm:pt modelId="{64A51249-AB79-42EA-93CF-46EB379B8F9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Источники финансирования дефицита</a:t>
          </a:r>
          <a:endParaRPr lang="ru-RU" sz="1800" b="1" dirty="0">
            <a:solidFill>
              <a:srgbClr val="000099"/>
            </a:solidFill>
            <a:latin typeface="Book Antiqua" pitchFamily="18" charset="0"/>
          </a:endParaRPr>
        </a:p>
      </dgm:t>
    </dgm:pt>
    <dgm:pt modelId="{C95F29D9-6CFE-45DB-B188-E74E6772629F}" type="parTrans" cxnId="{5EEA08CB-F107-4DFD-8777-EF13AB35B8DC}">
      <dgm:prSet/>
      <dgm:spPr/>
      <dgm:t>
        <a:bodyPr/>
        <a:lstStyle/>
        <a:p>
          <a:endParaRPr lang="ru-RU"/>
        </a:p>
      </dgm:t>
    </dgm:pt>
    <dgm:pt modelId="{5BC3CED2-CE58-4BA3-8409-48652A2B527C}" type="sibTrans" cxnId="{5EEA08CB-F107-4DFD-8777-EF13AB35B8DC}">
      <dgm:prSet/>
      <dgm:spPr>
        <a:solidFill>
          <a:srgbClr val="FFFF00"/>
        </a:solidFill>
        <a:ln>
          <a:solidFill>
            <a:srgbClr val="000099"/>
          </a:solidFill>
        </a:ln>
      </dgm:spPr>
      <dgm:t>
        <a:bodyPr/>
        <a:lstStyle/>
        <a:p>
          <a:endParaRPr lang="ru-RU" dirty="0"/>
        </a:p>
      </dgm:t>
    </dgm:pt>
    <dgm:pt modelId="{A656B6EB-B2B3-4EBD-B32E-8826B330E94A}">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Программно-целевой метод формирования расходов  бюджета</a:t>
          </a:r>
          <a:endParaRPr lang="ru-RU" sz="1800" b="1" dirty="0">
            <a:solidFill>
              <a:srgbClr val="000099"/>
            </a:solidFill>
            <a:latin typeface="Book Antiqua" pitchFamily="18" charset="0"/>
          </a:endParaRPr>
        </a:p>
      </dgm:t>
    </dgm:pt>
    <dgm:pt modelId="{2B1A12FD-628D-4D79-A476-AFA38C69083A}" type="parTrans" cxnId="{9255A70D-C199-4A6D-B850-F1FCCEBCAB5E}">
      <dgm:prSet/>
      <dgm:spPr/>
      <dgm:t>
        <a:bodyPr/>
        <a:lstStyle/>
        <a:p>
          <a:endParaRPr lang="ru-RU"/>
        </a:p>
      </dgm:t>
    </dgm:pt>
    <dgm:pt modelId="{946B1A8B-29BF-48D2-BDA5-674604EB8D84}" type="sibTrans" cxnId="{9255A70D-C199-4A6D-B850-F1FCCEBCAB5E}">
      <dgm:prSet/>
      <dgm:spPr>
        <a:solidFill>
          <a:srgbClr val="FFFF00"/>
        </a:solidFill>
        <a:ln>
          <a:solidFill>
            <a:srgbClr val="000099"/>
          </a:solidFill>
        </a:ln>
      </dgm:spPr>
      <dgm:t>
        <a:bodyPr/>
        <a:lstStyle/>
        <a:p>
          <a:endParaRPr lang="ru-RU" dirty="0"/>
        </a:p>
      </dgm:t>
    </dgm:pt>
    <dgm:pt modelId="{A7BD4917-7496-49D7-9787-907B5628510B}">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Муниципальные программы</a:t>
          </a:r>
          <a:endParaRPr lang="ru-RU" sz="1900" b="1" dirty="0">
            <a:solidFill>
              <a:srgbClr val="000099"/>
            </a:solidFill>
            <a:latin typeface="Book Antiqua" pitchFamily="18" charset="0"/>
          </a:endParaRPr>
        </a:p>
      </dgm:t>
    </dgm:pt>
    <dgm:pt modelId="{3CD10A31-9C70-4329-ABA0-3EFECEF5BDE4}" type="parTrans" cxnId="{AC106EBD-7182-496C-A52E-4DE515930737}">
      <dgm:prSet/>
      <dgm:spPr/>
      <dgm:t>
        <a:bodyPr/>
        <a:lstStyle/>
        <a:p>
          <a:endParaRPr lang="ru-RU"/>
        </a:p>
      </dgm:t>
    </dgm:pt>
    <dgm:pt modelId="{74988F4E-BCFF-4261-9BC5-C6646447FE9F}" type="sibTrans" cxnId="{AC106EBD-7182-496C-A52E-4DE515930737}">
      <dgm:prSet/>
      <dgm:spPr/>
      <dgm:t>
        <a:bodyPr/>
        <a:lstStyle/>
        <a:p>
          <a:endParaRPr lang="ru-RU"/>
        </a:p>
      </dgm:t>
    </dgm:pt>
    <dgm:pt modelId="{CFBC4B11-873D-4CD2-9FF9-B503963029E4}" type="pres">
      <dgm:prSet presAssocID="{1522CFF7-1FAE-4099-9E3C-95EE3F2CC862}" presName="Name0" presStyleCnt="0">
        <dgm:presLayoutVars>
          <dgm:dir/>
          <dgm:resizeHandles/>
        </dgm:presLayoutVars>
      </dgm:prSet>
      <dgm:spPr/>
      <dgm:t>
        <a:bodyPr/>
        <a:lstStyle/>
        <a:p>
          <a:endParaRPr lang="ru-RU"/>
        </a:p>
      </dgm:t>
    </dgm:pt>
    <dgm:pt modelId="{674F941A-3A1B-4FC1-8ECE-05DE79D01FEE}" type="pres">
      <dgm:prSet presAssocID="{E14F3F2E-4B55-4738-A95B-CC75A8854E9C}" presName="compNode" presStyleCnt="0"/>
      <dgm:spPr/>
    </dgm:pt>
    <dgm:pt modelId="{C21C0597-510F-4807-8DF7-97F16BDB9C53}" type="pres">
      <dgm:prSet presAssocID="{E14F3F2E-4B55-4738-A95B-CC75A8854E9C}" presName="dummyConnPt" presStyleCnt="0"/>
      <dgm:spPr/>
    </dgm:pt>
    <dgm:pt modelId="{2556F1F2-A4EA-4E2A-B560-B127280ECD9F}" type="pres">
      <dgm:prSet presAssocID="{E14F3F2E-4B55-4738-A95B-CC75A8854E9C}" presName="node" presStyleLbl="node1" presStyleIdx="0" presStyleCnt="9" custLinFactNeighborX="-184" custLinFactNeighborY="2435">
        <dgm:presLayoutVars>
          <dgm:bulletEnabled val="1"/>
        </dgm:presLayoutVars>
      </dgm:prSet>
      <dgm:spPr/>
      <dgm:t>
        <a:bodyPr/>
        <a:lstStyle/>
        <a:p>
          <a:endParaRPr lang="ru-RU"/>
        </a:p>
      </dgm:t>
    </dgm:pt>
    <dgm:pt modelId="{27E69EB1-E22D-4178-A89F-9052C73CF2C3}" type="pres">
      <dgm:prSet presAssocID="{6229B790-6208-46E4-9585-E52BB88EBD56}" presName="sibTrans" presStyleLbl="bgSibTrans2D1" presStyleIdx="0" presStyleCnt="8"/>
      <dgm:spPr/>
      <dgm:t>
        <a:bodyPr/>
        <a:lstStyle/>
        <a:p>
          <a:endParaRPr lang="ru-RU"/>
        </a:p>
      </dgm:t>
    </dgm:pt>
    <dgm:pt modelId="{E10B68FD-384B-40B8-9DB9-DED1B57B2093}" type="pres">
      <dgm:prSet presAssocID="{D219BB8A-E543-4F37-9083-6D0A50F4E771}" presName="compNode" presStyleCnt="0"/>
      <dgm:spPr/>
    </dgm:pt>
    <dgm:pt modelId="{117C9E25-0279-4964-B024-0CF15A1EA126}" type="pres">
      <dgm:prSet presAssocID="{D219BB8A-E543-4F37-9083-6D0A50F4E771}" presName="dummyConnPt" presStyleCnt="0"/>
      <dgm:spPr/>
    </dgm:pt>
    <dgm:pt modelId="{C7D27996-D388-4C9D-8EE2-B638DBF06DE4}" type="pres">
      <dgm:prSet presAssocID="{D219BB8A-E543-4F37-9083-6D0A50F4E771}" presName="node" presStyleLbl="node1" presStyleIdx="1" presStyleCnt="9">
        <dgm:presLayoutVars>
          <dgm:bulletEnabled val="1"/>
        </dgm:presLayoutVars>
      </dgm:prSet>
      <dgm:spPr/>
      <dgm:t>
        <a:bodyPr/>
        <a:lstStyle/>
        <a:p>
          <a:endParaRPr lang="ru-RU"/>
        </a:p>
      </dgm:t>
    </dgm:pt>
    <dgm:pt modelId="{AABD7082-DF3B-4E1A-A16A-7F4D79480F2A}" type="pres">
      <dgm:prSet presAssocID="{DC734409-69FD-4555-B8E3-C87B0CF0BF9D}" presName="sibTrans" presStyleLbl="bgSibTrans2D1" presStyleIdx="1" presStyleCnt="8" custLinFactNeighborX="-145" custLinFactNeighborY="13361"/>
      <dgm:spPr/>
      <dgm:t>
        <a:bodyPr/>
        <a:lstStyle/>
        <a:p>
          <a:endParaRPr lang="ru-RU"/>
        </a:p>
      </dgm:t>
    </dgm:pt>
    <dgm:pt modelId="{4E5630BE-6FC7-492B-9B98-AE61129209CC}" type="pres">
      <dgm:prSet presAssocID="{5955FDFA-C621-448C-8349-B2D460B1065D}" presName="compNode" presStyleCnt="0"/>
      <dgm:spPr/>
    </dgm:pt>
    <dgm:pt modelId="{B9050307-C905-43B0-8A87-4D607B8CC8E5}" type="pres">
      <dgm:prSet presAssocID="{5955FDFA-C621-448C-8349-B2D460B1065D}" presName="dummyConnPt" presStyleCnt="0"/>
      <dgm:spPr/>
    </dgm:pt>
    <dgm:pt modelId="{537E275D-8752-4596-985B-D2E32266A324}" type="pres">
      <dgm:prSet presAssocID="{5955FDFA-C621-448C-8349-B2D460B1065D}" presName="node" presStyleLbl="node1" presStyleIdx="2" presStyleCnt="9">
        <dgm:presLayoutVars>
          <dgm:bulletEnabled val="1"/>
        </dgm:presLayoutVars>
      </dgm:prSet>
      <dgm:spPr/>
      <dgm:t>
        <a:bodyPr/>
        <a:lstStyle/>
        <a:p>
          <a:endParaRPr lang="ru-RU"/>
        </a:p>
      </dgm:t>
    </dgm:pt>
    <dgm:pt modelId="{E601DB13-DB8B-404F-AB5B-C97F80F77F5A}" type="pres">
      <dgm:prSet presAssocID="{597BD564-CEA2-4409-B1D0-E9BDEE496DED}" presName="sibTrans" presStyleLbl="bgSibTrans2D1" presStyleIdx="2" presStyleCnt="8"/>
      <dgm:spPr/>
      <dgm:t>
        <a:bodyPr/>
        <a:lstStyle/>
        <a:p>
          <a:endParaRPr lang="ru-RU"/>
        </a:p>
      </dgm:t>
    </dgm:pt>
    <dgm:pt modelId="{F77D615F-04D4-4F25-BF0E-D74684212FC9}" type="pres">
      <dgm:prSet presAssocID="{CBEB9994-0913-4063-99D2-C3481D31DB49}" presName="compNode" presStyleCnt="0"/>
      <dgm:spPr/>
    </dgm:pt>
    <dgm:pt modelId="{6FE9ABF5-C7DF-4D9B-BE5F-40ECB89AF04D}" type="pres">
      <dgm:prSet presAssocID="{CBEB9994-0913-4063-99D2-C3481D31DB49}" presName="dummyConnPt" presStyleCnt="0"/>
      <dgm:spPr/>
    </dgm:pt>
    <dgm:pt modelId="{C3B341DF-D768-4F2B-9C01-25260D36302F}" type="pres">
      <dgm:prSet presAssocID="{CBEB9994-0913-4063-99D2-C3481D31DB49}" presName="node" presStyleLbl="node1" presStyleIdx="3" presStyleCnt="9">
        <dgm:presLayoutVars>
          <dgm:bulletEnabled val="1"/>
        </dgm:presLayoutVars>
      </dgm:prSet>
      <dgm:spPr/>
      <dgm:t>
        <a:bodyPr/>
        <a:lstStyle/>
        <a:p>
          <a:endParaRPr lang="ru-RU"/>
        </a:p>
      </dgm:t>
    </dgm:pt>
    <dgm:pt modelId="{8F3E2B23-ED76-4918-8334-8AF2206E99F3}" type="pres">
      <dgm:prSet presAssocID="{B4ECE9CD-FDA6-4887-8B83-F2D74D380559}" presName="sibTrans" presStyleLbl="bgSibTrans2D1" presStyleIdx="3" presStyleCnt="8"/>
      <dgm:spPr/>
      <dgm:t>
        <a:bodyPr/>
        <a:lstStyle/>
        <a:p>
          <a:endParaRPr lang="ru-RU"/>
        </a:p>
      </dgm:t>
    </dgm:pt>
    <dgm:pt modelId="{EE2BDB1A-CC3B-4515-8D38-63C869E63ECC}" type="pres">
      <dgm:prSet presAssocID="{BE092872-0D8F-4E9B-9BD8-7167B66050A7}" presName="compNode" presStyleCnt="0"/>
      <dgm:spPr/>
    </dgm:pt>
    <dgm:pt modelId="{B01869A8-250A-4EF2-B4BD-641BBA54F5FD}" type="pres">
      <dgm:prSet presAssocID="{BE092872-0D8F-4E9B-9BD8-7167B66050A7}" presName="dummyConnPt" presStyleCnt="0"/>
      <dgm:spPr/>
    </dgm:pt>
    <dgm:pt modelId="{FD4045A7-078E-43D4-9102-C5B5612BE91C}" type="pres">
      <dgm:prSet presAssocID="{BE092872-0D8F-4E9B-9BD8-7167B66050A7}" presName="node" presStyleLbl="node1" presStyleIdx="4" presStyleCnt="9">
        <dgm:presLayoutVars>
          <dgm:bulletEnabled val="1"/>
        </dgm:presLayoutVars>
      </dgm:prSet>
      <dgm:spPr/>
      <dgm:t>
        <a:bodyPr/>
        <a:lstStyle/>
        <a:p>
          <a:endParaRPr lang="ru-RU"/>
        </a:p>
      </dgm:t>
    </dgm:pt>
    <dgm:pt modelId="{80DE02D4-42DD-4003-A79D-F80F07FC518D}" type="pres">
      <dgm:prSet presAssocID="{B0FD067E-1D53-47AA-A8B0-97E2E5A90FB4}" presName="sibTrans" presStyleLbl="bgSibTrans2D1" presStyleIdx="4" presStyleCnt="8"/>
      <dgm:spPr/>
      <dgm:t>
        <a:bodyPr/>
        <a:lstStyle/>
        <a:p>
          <a:endParaRPr lang="ru-RU"/>
        </a:p>
      </dgm:t>
    </dgm:pt>
    <dgm:pt modelId="{C1260850-A7EE-4415-AFC4-0657A73BBB92}" type="pres">
      <dgm:prSet presAssocID="{223EA22F-DD97-4C5E-A3CB-04D1C313304E}" presName="compNode" presStyleCnt="0"/>
      <dgm:spPr/>
    </dgm:pt>
    <dgm:pt modelId="{F176BC08-3489-4311-9A8E-B938306120E7}" type="pres">
      <dgm:prSet presAssocID="{223EA22F-DD97-4C5E-A3CB-04D1C313304E}" presName="dummyConnPt" presStyleCnt="0"/>
      <dgm:spPr/>
    </dgm:pt>
    <dgm:pt modelId="{3F7099DE-B0A5-406F-AE4F-AB53D670AC27}" type="pres">
      <dgm:prSet presAssocID="{223EA22F-DD97-4C5E-A3CB-04D1C313304E}" presName="node" presStyleLbl="node1" presStyleIdx="5" presStyleCnt="9">
        <dgm:presLayoutVars>
          <dgm:bulletEnabled val="1"/>
        </dgm:presLayoutVars>
      </dgm:prSet>
      <dgm:spPr/>
      <dgm:t>
        <a:bodyPr/>
        <a:lstStyle/>
        <a:p>
          <a:endParaRPr lang="ru-RU"/>
        </a:p>
      </dgm:t>
    </dgm:pt>
    <dgm:pt modelId="{DF0CB9C8-BA8C-40A4-9378-F414C13B1F68}" type="pres">
      <dgm:prSet presAssocID="{3F728CFF-59D6-470D-86F9-B6BE389806B3}" presName="sibTrans" presStyleLbl="bgSibTrans2D1" presStyleIdx="5" presStyleCnt="8"/>
      <dgm:spPr/>
      <dgm:t>
        <a:bodyPr/>
        <a:lstStyle/>
        <a:p>
          <a:endParaRPr lang="ru-RU"/>
        </a:p>
      </dgm:t>
    </dgm:pt>
    <dgm:pt modelId="{16B0C446-E702-4CE0-BB00-6BC05A9238E4}" type="pres">
      <dgm:prSet presAssocID="{64A51249-AB79-42EA-93CF-46EB379B8F91}" presName="compNode" presStyleCnt="0"/>
      <dgm:spPr/>
    </dgm:pt>
    <dgm:pt modelId="{DA20C363-6084-49B3-ACE9-63A7FFF3806D}" type="pres">
      <dgm:prSet presAssocID="{64A51249-AB79-42EA-93CF-46EB379B8F91}" presName="dummyConnPt" presStyleCnt="0"/>
      <dgm:spPr/>
    </dgm:pt>
    <dgm:pt modelId="{FBB547B0-3247-454B-8B7F-85D4C2F5D4E7}" type="pres">
      <dgm:prSet presAssocID="{64A51249-AB79-42EA-93CF-46EB379B8F91}" presName="node" presStyleLbl="node1" presStyleIdx="6" presStyleCnt="9">
        <dgm:presLayoutVars>
          <dgm:bulletEnabled val="1"/>
        </dgm:presLayoutVars>
      </dgm:prSet>
      <dgm:spPr/>
      <dgm:t>
        <a:bodyPr/>
        <a:lstStyle/>
        <a:p>
          <a:endParaRPr lang="ru-RU"/>
        </a:p>
      </dgm:t>
    </dgm:pt>
    <dgm:pt modelId="{15CEB39D-AA82-4EAC-9DAF-5619526D558E}" type="pres">
      <dgm:prSet presAssocID="{5BC3CED2-CE58-4BA3-8409-48652A2B527C}" presName="sibTrans" presStyleLbl="bgSibTrans2D1" presStyleIdx="6" presStyleCnt="8"/>
      <dgm:spPr/>
      <dgm:t>
        <a:bodyPr/>
        <a:lstStyle/>
        <a:p>
          <a:endParaRPr lang="ru-RU"/>
        </a:p>
      </dgm:t>
    </dgm:pt>
    <dgm:pt modelId="{6AB75181-F3FA-4B09-AEF7-0BFB0959F982}" type="pres">
      <dgm:prSet presAssocID="{A656B6EB-B2B3-4EBD-B32E-8826B330E94A}" presName="compNode" presStyleCnt="0"/>
      <dgm:spPr/>
    </dgm:pt>
    <dgm:pt modelId="{E5E1C81F-0A8A-458E-9724-27C71EC7E60C}" type="pres">
      <dgm:prSet presAssocID="{A656B6EB-B2B3-4EBD-B32E-8826B330E94A}" presName="dummyConnPt" presStyleCnt="0"/>
      <dgm:spPr/>
    </dgm:pt>
    <dgm:pt modelId="{1B381FA6-3A8F-4624-BB8E-438365CD93D0}" type="pres">
      <dgm:prSet presAssocID="{A656B6EB-B2B3-4EBD-B32E-8826B330E94A}" presName="node" presStyleLbl="node1" presStyleIdx="7" presStyleCnt="9">
        <dgm:presLayoutVars>
          <dgm:bulletEnabled val="1"/>
        </dgm:presLayoutVars>
      </dgm:prSet>
      <dgm:spPr/>
      <dgm:t>
        <a:bodyPr/>
        <a:lstStyle/>
        <a:p>
          <a:endParaRPr lang="ru-RU"/>
        </a:p>
      </dgm:t>
    </dgm:pt>
    <dgm:pt modelId="{D38237D0-9B24-4F9D-90BA-1830812D2D8A}" type="pres">
      <dgm:prSet presAssocID="{946B1A8B-29BF-48D2-BDA5-674604EB8D84}" presName="sibTrans" presStyleLbl="bgSibTrans2D1" presStyleIdx="7" presStyleCnt="8"/>
      <dgm:spPr/>
      <dgm:t>
        <a:bodyPr/>
        <a:lstStyle/>
        <a:p>
          <a:endParaRPr lang="ru-RU"/>
        </a:p>
      </dgm:t>
    </dgm:pt>
    <dgm:pt modelId="{4093A041-7A98-4BE6-8B8C-5270BFDA44C0}" type="pres">
      <dgm:prSet presAssocID="{A7BD4917-7496-49D7-9787-907B5628510B}" presName="compNode" presStyleCnt="0"/>
      <dgm:spPr/>
    </dgm:pt>
    <dgm:pt modelId="{7DF2CCDF-E26C-4EDC-853C-F94C624BB5AE}" type="pres">
      <dgm:prSet presAssocID="{A7BD4917-7496-49D7-9787-907B5628510B}" presName="dummyConnPt" presStyleCnt="0"/>
      <dgm:spPr/>
    </dgm:pt>
    <dgm:pt modelId="{87FE82E4-C344-4492-8034-FCBAE420BCDE}" type="pres">
      <dgm:prSet presAssocID="{A7BD4917-7496-49D7-9787-907B5628510B}" presName="node" presStyleLbl="node1" presStyleIdx="8" presStyleCnt="9">
        <dgm:presLayoutVars>
          <dgm:bulletEnabled val="1"/>
        </dgm:presLayoutVars>
      </dgm:prSet>
      <dgm:spPr/>
      <dgm:t>
        <a:bodyPr/>
        <a:lstStyle/>
        <a:p>
          <a:endParaRPr lang="ru-RU"/>
        </a:p>
      </dgm:t>
    </dgm:pt>
  </dgm:ptLst>
  <dgm:cxnLst>
    <dgm:cxn modelId="{AC106EBD-7182-496C-A52E-4DE515930737}" srcId="{1522CFF7-1FAE-4099-9E3C-95EE3F2CC862}" destId="{A7BD4917-7496-49D7-9787-907B5628510B}" srcOrd="8" destOrd="0" parTransId="{3CD10A31-9C70-4329-ABA0-3EFECEF5BDE4}" sibTransId="{74988F4E-BCFF-4261-9BC5-C6646447FE9F}"/>
    <dgm:cxn modelId="{1E58765E-FE0D-4A14-813F-3AE0E5797F39}" type="presOf" srcId="{5955FDFA-C621-448C-8349-B2D460B1065D}" destId="{537E275D-8752-4596-985B-D2E32266A324}" srcOrd="0" destOrd="0" presId="urn:microsoft.com/office/officeart/2005/8/layout/bProcess4"/>
    <dgm:cxn modelId="{A2B1B260-BE45-456E-800B-F3D9CB8EA9F3}" srcId="{1522CFF7-1FAE-4099-9E3C-95EE3F2CC862}" destId="{223EA22F-DD97-4C5E-A3CB-04D1C313304E}" srcOrd="5" destOrd="0" parTransId="{F1C17627-499B-4792-AB5B-21D6BA29AC37}" sibTransId="{3F728CFF-59D6-470D-86F9-B6BE389806B3}"/>
    <dgm:cxn modelId="{DC97DE25-FF7A-4403-8BA0-27095782C432}" type="presOf" srcId="{BE092872-0D8F-4E9B-9BD8-7167B66050A7}" destId="{FD4045A7-078E-43D4-9102-C5B5612BE91C}" srcOrd="0" destOrd="0" presId="urn:microsoft.com/office/officeart/2005/8/layout/bProcess4"/>
    <dgm:cxn modelId="{45FC4FE8-5E25-4602-B011-13BA8370DB43}" type="presOf" srcId="{597BD564-CEA2-4409-B1D0-E9BDEE496DED}" destId="{E601DB13-DB8B-404F-AB5B-C97F80F77F5A}" srcOrd="0" destOrd="0" presId="urn:microsoft.com/office/officeart/2005/8/layout/bProcess4"/>
    <dgm:cxn modelId="{9CEE8B72-2EE6-497B-92DC-79384B65341F}" type="presOf" srcId="{B0FD067E-1D53-47AA-A8B0-97E2E5A90FB4}" destId="{80DE02D4-42DD-4003-A79D-F80F07FC518D}" srcOrd="0" destOrd="0" presId="urn:microsoft.com/office/officeart/2005/8/layout/bProcess4"/>
    <dgm:cxn modelId="{BE3E0C02-0AFC-46FB-9ECF-A85BED34F0F5}" type="presOf" srcId="{223EA22F-DD97-4C5E-A3CB-04D1C313304E}" destId="{3F7099DE-B0A5-406F-AE4F-AB53D670AC27}" srcOrd="0" destOrd="0" presId="urn:microsoft.com/office/officeart/2005/8/layout/bProcess4"/>
    <dgm:cxn modelId="{2A6BDCFB-102D-4E62-AF33-11ED6D099AB3}" type="presOf" srcId="{3F728CFF-59D6-470D-86F9-B6BE389806B3}" destId="{DF0CB9C8-BA8C-40A4-9378-F414C13B1F68}" srcOrd="0" destOrd="0" presId="urn:microsoft.com/office/officeart/2005/8/layout/bProcess4"/>
    <dgm:cxn modelId="{65ECD966-FBD4-48D6-A372-09E17C1DA998}" type="presOf" srcId="{5BC3CED2-CE58-4BA3-8409-48652A2B527C}" destId="{15CEB39D-AA82-4EAC-9DAF-5619526D558E}" srcOrd="0" destOrd="0" presId="urn:microsoft.com/office/officeart/2005/8/layout/bProcess4"/>
    <dgm:cxn modelId="{A09AD99E-B331-46EA-BDFD-A4FE96F69F76}" type="presOf" srcId="{6229B790-6208-46E4-9585-E52BB88EBD56}" destId="{27E69EB1-E22D-4178-A89F-9052C73CF2C3}" srcOrd="0" destOrd="0" presId="urn:microsoft.com/office/officeart/2005/8/layout/bProcess4"/>
    <dgm:cxn modelId="{7CC702A8-5FA9-4A3D-8865-36C83C140F3A}" type="presOf" srcId="{A656B6EB-B2B3-4EBD-B32E-8826B330E94A}" destId="{1B381FA6-3A8F-4624-BB8E-438365CD93D0}" srcOrd="0" destOrd="0" presId="urn:microsoft.com/office/officeart/2005/8/layout/bProcess4"/>
    <dgm:cxn modelId="{83F9A9F2-4789-46AE-8DDF-8CCF70633173}" type="presOf" srcId="{DC734409-69FD-4555-B8E3-C87B0CF0BF9D}" destId="{AABD7082-DF3B-4E1A-A16A-7F4D79480F2A}" srcOrd="0" destOrd="0" presId="urn:microsoft.com/office/officeart/2005/8/layout/bProcess4"/>
    <dgm:cxn modelId="{B866D4DC-C01E-4BAA-B0DE-784B9C372060}" type="presOf" srcId="{1522CFF7-1FAE-4099-9E3C-95EE3F2CC862}" destId="{CFBC4B11-873D-4CD2-9FF9-B503963029E4}" srcOrd="0" destOrd="0" presId="urn:microsoft.com/office/officeart/2005/8/layout/bProcess4"/>
    <dgm:cxn modelId="{1E485011-04FF-460C-B29D-0DAEF7ED77E1}" type="presOf" srcId="{64A51249-AB79-42EA-93CF-46EB379B8F91}" destId="{FBB547B0-3247-454B-8B7F-85D4C2F5D4E7}" srcOrd="0" destOrd="0" presId="urn:microsoft.com/office/officeart/2005/8/layout/bProcess4"/>
    <dgm:cxn modelId="{5EEA08CB-F107-4DFD-8777-EF13AB35B8DC}" srcId="{1522CFF7-1FAE-4099-9E3C-95EE3F2CC862}" destId="{64A51249-AB79-42EA-93CF-46EB379B8F91}" srcOrd="6" destOrd="0" parTransId="{C95F29D9-6CFE-45DB-B188-E74E6772629F}" sibTransId="{5BC3CED2-CE58-4BA3-8409-48652A2B527C}"/>
    <dgm:cxn modelId="{6FD60AC4-F7FA-47A6-B496-A12715346F36}" srcId="{1522CFF7-1FAE-4099-9E3C-95EE3F2CC862}" destId="{E14F3F2E-4B55-4738-A95B-CC75A8854E9C}" srcOrd="0" destOrd="0" parTransId="{F1C2D9FB-4A55-440D-B40E-B49965A82ECE}" sibTransId="{6229B790-6208-46E4-9585-E52BB88EBD56}"/>
    <dgm:cxn modelId="{2149D56B-B6FD-45F9-9BC3-445D2FE38799}" srcId="{1522CFF7-1FAE-4099-9E3C-95EE3F2CC862}" destId="{CBEB9994-0913-4063-99D2-C3481D31DB49}" srcOrd="3" destOrd="0" parTransId="{102DBA7A-E154-4E39-AC2E-179291378937}" sibTransId="{B4ECE9CD-FDA6-4887-8B83-F2D74D380559}"/>
    <dgm:cxn modelId="{21261CE3-9139-4D9C-87A7-87AE7C890815}" srcId="{1522CFF7-1FAE-4099-9E3C-95EE3F2CC862}" destId="{BE092872-0D8F-4E9B-9BD8-7167B66050A7}" srcOrd="4" destOrd="0" parTransId="{2AA9C206-0981-4BB3-9049-B6C0AEA78A81}" sibTransId="{B0FD067E-1D53-47AA-A8B0-97E2E5A90FB4}"/>
    <dgm:cxn modelId="{1A84BC5D-FAC9-49B2-94D7-EA85477D5A26}" type="presOf" srcId="{D219BB8A-E543-4F37-9083-6D0A50F4E771}" destId="{C7D27996-D388-4C9D-8EE2-B638DBF06DE4}" srcOrd="0" destOrd="0" presId="urn:microsoft.com/office/officeart/2005/8/layout/bProcess4"/>
    <dgm:cxn modelId="{0990B5DA-C0E2-4742-9DA5-A745D65562EF}" type="presOf" srcId="{B4ECE9CD-FDA6-4887-8B83-F2D74D380559}" destId="{8F3E2B23-ED76-4918-8334-8AF2206E99F3}" srcOrd="0" destOrd="0" presId="urn:microsoft.com/office/officeart/2005/8/layout/bProcess4"/>
    <dgm:cxn modelId="{5BFE7116-8C08-4F74-BAC3-6E3C892EDF60}" type="presOf" srcId="{A7BD4917-7496-49D7-9787-907B5628510B}" destId="{87FE82E4-C344-4492-8034-FCBAE420BCDE}" srcOrd="0" destOrd="0" presId="urn:microsoft.com/office/officeart/2005/8/layout/bProcess4"/>
    <dgm:cxn modelId="{9255A70D-C199-4A6D-B850-F1FCCEBCAB5E}" srcId="{1522CFF7-1FAE-4099-9E3C-95EE3F2CC862}" destId="{A656B6EB-B2B3-4EBD-B32E-8826B330E94A}" srcOrd="7" destOrd="0" parTransId="{2B1A12FD-628D-4D79-A476-AFA38C69083A}" sibTransId="{946B1A8B-29BF-48D2-BDA5-674604EB8D84}"/>
    <dgm:cxn modelId="{3C794854-8E84-43B2-9410-6BE78234E9B7}" type="presOf" srcId="{E14F3F2E-4B55-4738-A95B-CC75A8854E9C}" destId="{2556F1F2-A4EA-4E2A-B560-B127280ECD9F}" srcOrd="0" destOrd="0" presId="urn:microsoft.com/office/officeart/2005/8/layout/bProcess4"/>
    <dgm:cxn modelId="{0E65C922-4447-42AB-91D3-AA09D5A6086E}" srcId="{1522CFF7-1FAE-4099-9E3C-95EE3F2CC862}" destId="{D219BB8A-E543-4F37-9083-6D0A50F4E771}" srcOrd="1" destOrd="0" parTransId="{27BD2119-3FB6-4616-9A94-DAB64B82EF03}" sibTransId="{DC734409-69FD-4555-B8E3-C87B0CF0BF9D}"/>
    <dgm:cxn modelId="{5CFB1901-B78E-4CB3-84ED-4F3365DE6D3D}" type="presOf" srcId="{CBEB9994-0913-4063-99D2-C3481D31DB49}" destId="{C3B341DF-D768-4F2B-9C01-25260D36302F}" srcOrd="0" destOrd="0" presId="urn:microsoft.com/office/officeart/2005/8/layout/bProcess4"/>
    <dgm:cxn modelId="{2B02E7CE-7A6D-4F98-ADBE-ADC39B7FABDB}" type="presOf" srcId="{946B1A8B-29BF-48D2-BDA5-674604EB8D84}" destId="{D38237D0-9B24-4F9D-90BA-1830812D2D8A}" srcOrd="0" destOrd="0" presId="urn:microsoft.com/office/officeart/2005/8/layout/bProcess4"/>
    <dgm:cxn modelId="{A219C770-B507-4BA7-9A8D-C4E6C63DFB01}" srcId="{1522CFF7-1FAE-4099-9E3C-95EE3F2CC862}" destId="{5955FDFA-C621-448C-8349-B2D460B1065D}" srcOrd="2" destOrd="0" parTransId="{1E5F942B-F3AF-4C83-B184-3F284439FDB3}" sibTransId="{597BD564-CEA2-4409-B1D0-E9BDEE496DED}"/>
    <dgm:cxn modelId="{ABA112DC-BDE9-4923-A403-1FEB3264A3C3}" type="presParOf" srcId="{CFBC4B11-873D-4CD2-9FF9-B503963029E4}" destId="{674F941A-3A1B-4FC1-8ECE-05DE79D01FEE}" srcOrd="0" destOrd="0" presId="urn:microsoft.com/office/officeart/2005/8/layout/bProcess4"/>
    <dgm:cxn modelId="{48E989D0-4689-4304-AA24-76CCA436EAE9}" type="presParOf" srcId="{674F941A-3A1B-4FC1-8ECE-05DE79D01FEE}" destId="{C21C0597-510F-4807-8DF7-97F16BDB9C53}" srcOrd="0" destOrd="0" presId="urn:microsoft.com/office/officeart/2005/8/layout/bProcess4"/>
    <dgm:cxn modelId="{C0FA1E53-8EB2-4829-A226-23EE727EEBB4}" type="presParOf" srcId="{674F941A-3A1B-4FC1-8ECE-05DE79D01FEE}" destId="{2556F1F2-A4EA-4E2A-B560-B127280ECD9F}" srcOrd="1" destOrd="0" presId="urn:microsoft.com/office/officeart/2005/8/layout/bProcess4"/>
    <dgm:cxn modelId="{AD931952-01CD-44D2-BDAF-B13CD9B1A275}" type="presParOf" srcId="{CFBC4B11-873D-4CD2-9FF9-B503963029E4}" destId="{27E69EB1-E22D-4178-A89F-9052C73CF2C3}" srcOrd="1" destOrd="0" presId="urn:microsoft.com/office/officeart/2005/8/layout/bProcess4"/>
    <dgm:cxn modelId="{3107B634-A471-48A3-9518-007F3040E7DF}" type="presParOf" srcId="{CFBC4B11-873D-4CD2-9FF9-B503963029E4}" destId="{E10B68FD-384B-40B8-9DB9-DED1B57B2093}" srcOrd="2" destOrd="0" presId="urn:microsoft.com/office/officeart/2005/8/layout/bProcess4"/>
    <dgm:cxn modelId="{A4BF5874-269E-42FC-A973-172BB9EB5F9D}" type="presParOf" srcId="{E10B68FD-384B-40B8-9DB9-DED1B57B2093}" destId="{117C9E25-0279-4964-B024-0CF15A1EA126}" srcOrd="0" destOrd="0" presId="urn:microsoft.com/office/officeart/2005/8/layout/bProcess4"/>
    <dgm:cxn modelId="{AE7C0EC1-D992-4819-9420-4FD7249751C3}" type="presParOf" srcId="{E10B68FD-384B-40B8-9DB9-DED1B57B2093}" destId="{C7D27996-D388-4C9D-8EE2-B638DBF06DE4}" srcOrd="1" destOrd="0" presId="urn:microsoft.com/office/officeart/2005/8/layout/bProcess4"/>
    <dgm:cxn modelId="{494B0D65-62E9-40BD-B639-36C47AE17123}" type="presParOf" srcId="{CFBC4B11-873D-4CD2-9FF9-B503963029E4}" destId="{AABD7082-DF3B-4E1A-A16A-7F4D79480F2A}" srcOrd="3" destOrd="0" presId="urn:microsoft.com/office/officeart/2005/8/layout/bProcess4"/>
    <dgm:cxn modelId="{D53F64F1-F9F6-4F12-A732-D3D517B1855A}" type="presParOf" srcId="{CFBC4B11-873D-4CD2-9FF9-B503963029E4}" destId="{4E5630BE-6FC7-492B-9B98-AE61129209CC}" srcOrd="4" destOrd="0" presId="urn:microsoft.com/office/officeart/2005/8/layout/bProcess4"/>
    <dgm:cxn modelId="{103ECD19-45E0-403F-A811-B8BA6D20BC4E}" type="presParOf" srcId="{4E5630BE-6FC7-492B-9B98-AE61129209CC}" destId="{B9050307-C905-43B0-8A87-4D607B8CC8E5}" srcOrd="0" destOrd="0" presId="urn:microsoft.com/office/officeart/2005/8/layout/bProcess4"/>
    <dgm:cxn modelId="{3D0297F1-8AE6-4904-9D82-D46F43BE79D7}" type="presParOf" srcId="{4E5630BE-6FC7-492B-9B98-AE61129209CC}" destId="{537E275D-8752-4596-985B-D2E32266A324}" srcOrd="1" destOrd="0" presId="urn:microsoft.com/office/officeart/2005/8/layout/bProcess4"/>
    <dgm:cxn modelId="{AA473E8B-C8A7-4081-80EB-2A10CD7D3651}" type="presParOf" srcId="{CFBC4B11-873D-4CD2-9FF9-B503963029E4}" destId="{E601DB13-DB8B-404F-AB5B-C97F80F77F5A}" srcOrd="5" destOrd="0" presId="urn:microsoft.com/office/officeart/2005/8/layout/bProcess4"/>
    <dgm:cxn modelId="{BE3265A5-5731-439E-9C46-DAD286ABAC00}" type="presParOf" srcId="{CFBC4B11-873D-4CD2-9FF9-B503963029E4}" destId="{F77D615F-04D4-4F25-BF0E-D74684212FC9}" srcOrd="6" destOrd="0" presId="urn:microsoft.com/office/officeart/2005/8/layout/bProcess4"/>
    <dgm:cxn modelId="{01C9C291-AE0E-48C4-BD19-425D45225339}" type="presParOf" srcId="{F77D615F-04D4-4F25-BF0E-D74684212FC9}" destId="{6FE9ABF5-C7DF-4D9B-BE5F-40ECB89AF04D}" srcOrd="0" destOrd="0" presId="urn:microsoft.com/office/officeart/2005/8/layout/bProcess4"/>
    <dgm:cxn modelId="{A26977BF-0AF1-4F52-96A0-F21B4016114A}" type="presParOf" srcId="{F77D615F-04D4-4F25-BF0E-D74684212FC9}" destId="{C3B341DF-D768-4F2B-9C01-25260D36302F}" srcOrd="1" destOrd="0" presId="urn:microsoft.com/office/officeart/2005/8/layout/bProcess4"/>
    <dgm:cxn modelId="{90F1D327-D75F-4E31-B991-40024B6A5881}" type="presParOf" srcId="{CFBC4B11-873D-4CD2-9FF9-B503963029E4}" destId="{8F3E2B23-ED76-4918-8334-8AF2206E99F3}" srcOrd="7" destOrd="0" presId="urn:microsoft.com/office/officeart/2005/8/layout/bProcess4"/>
    <dgm:cxn modelId="{2FD54DA7-CA32-49F1-A791-8AD0AE5EBF42}" type="presParOf" srcId="{CFBC4B11-873D-4CD2-9FF9-B503963029E4}" destId="{EE2BDB1A-CC3B-4515-8D38-63C869E63ECC}" srcOrd="8" destOrd="0" presId="urn:microsoft.com/office/officeart/2005/8/layout/bProcess4"/>
    <dgm:cxn modelId="{B2C938C5-EDF2-41C4-85AC-32499768B79A}" type="presParOf" srcId="{EE2BDB1A-CC3B-4515-8D38-63C869E63ECC}" destId="{B01869A8-250A-4EF2-B4BD-641BBA54F5FD}" srcOrd="0" destOrd="0" presId="urn:microsoft.com/office/officeart/2005/8/layout/bProcess4"/>
    <dgm:cxn modelId="{9A1FAC8A-6FED-456D-A234-46173A65C6FA}" type="presParOf" srcId="{EE2BDB1A-CC3B-4515-8D38-63C869E63ECC}" destId="{FD4045A7-078E-43D4-9102-C5B5612BE91C}" srcOrd="1" destOrd="0" presId="urn:microsoft.com/office/officeart/2005/8/layout/bProcess4"/>
    <dgm:cxn modelId="{91128946-C40E-433D-ABDE-C3D77F6E493D}" type="presParOf" srcId="{CFBC4B11-873D-4CD2-9FF9-B503963029E4}" destId="{80DE02D4-42DD-4003-A79D-F80F07FC518D}" srcOrd="9" destOrd="0" presId="urn:microsoft.com/office/officeart/2005/8/layout/bProcess4"/>
    <dgm:cxn modelId="{CC63FDA5-7D06-47E6-AC80-7A234FFB83D1}" type="presParOf" srcId="{CFBC4B11-873D-4CD2-9FF9-B503963029E4}" destId="{C1260850-A7EE-4415-AFC4-0657A73BBB92}" srcOrd="10" destOrd="0" presId="urn:microsoft.com/office/officeart/2005/8/layout/bProcess4"/>
    <dgm:cxn modelId="{4B4CE03E-C9DA-4E37-9D50-EDC8B60B5EFA}" type="presParOf" srcId="{C1260850-A7EE-4415-AFC4-0657A73BBB92}" destId="{F176BC08-3489-4311-9A8E-B938306120E7}" srcOrd="0" destOrd="0" presId="urn:microsoft.com/office/officeart/2005/8/layout/bProcess4"/>
    <dgm:cxn modelId="{6E1C7674-CA66-4546-B5B0-3119B954E110}" type="presParOf" srcId="{C1260850-A7EE-4415-AFC4-0657A73BBB92}" destId="{3F7099DE-B0A5-406F-AE4F-AB53D670AC27}" srcOrd="1" destOrd="0" presId="urn:microsoft.com/office/officeart/2005/8/layout/bProcess4"/>
    <dgm:cxn modelId="{D082BFC9-4191-4205-93F3-AEDD85E56A0A}" type="presParOf" srcId="{CFBC4B11-873D-4CD2-9FF9-B503963029E4}" destId="{DF0CB9C8-BA8C-40A4-9378-F414C13B1F68}" srcOrd="11" destOrd="0" presId="urn:microsoft.com/office/officeart/2005/8/layout/bProcess4"/>
    <dgm:cxn modelId="{6BEE7F18-2680-46DF-A70E-01D4CDCA20A9}" type="presParOf" srcId="{CFBC4B11-873D-4CD2-9FF9-B503963029E4}" destId="{16B0C446-E702-4CE0-BB00-6BC05A9238E4}" srcOrd="12" destOrd="0" presId="urn:microsoft.com/office/officeart/2005/8/layout/bProcess4"/>
    <dgm:cxn modelId="{87C7AFDE-F0FB-4E40-9C27-3974B110DF5F}" type="presParOf" srcId="{16B0C446-E702-4CE0-BB00-6BC05A9238E4}" destId="{DA20C363-6084-49B3-ACE9-63A7FFF3806D}" srcOrd="0" destOrd="0" presId="urn:microsoft.com/office/officeart/2005/8/layout/bProcess4"/>
    <dgm:cxn modelId="{872D9642-6FB4-4622-A585-4BE12F6D63DB}" type="presParOf" srcId="{16B0C446-E702-4CE0-BB00-6BC05A9238E4}" destId="{FBB547B0-3247-454B-8B7F-85D4C2F5D4E7}" srcOrd="1" destOrd="0" presId="urn:microsoft.com/office/officeart/2005/8/layout/bProcess4"/>
    <dgm:cxn modelId="{874A0535-B63F-4138-90DD-B1337CB68118}" type="presParOf" srcId="{CFBC4B11-873D-4CD2-9FF9-B503963029E4}" destId="{15CEB39D-AA82-4EAC-9DAF-5619526D558E}" srcOrd="13" destOrd="0" presId="urn:microsoft.com/office/officeart/2005/8/layout/bProcess4"/>
    <dgm:cxn modelId="{10A7EC06-055C-450F-B677-0F11EF350EDA}" type="presParOf" srcId="{CFBC4B11-873D-4CD2-9FF9-B503963029E4}" destId="{6AB75181-F3FA-4B09-AEF7-0BFB0959F982}" srcOrd="14" destOrd="0" presId="urn:microsoft.com/office/officeart/2005/8/layout/bProcess4"/>
    <dgm:cxn modelId="{34001448-80A6-4D2F-8FF8-0BE0771DA5D5}" type="presParOf" srcId="{6AB75181-F3FA-4B09-AEF7-0BFB0959F982}" destId="{E5E1C81F-0A8A-458E-9724-27C71EC7E60C}" srcOrd="0" destOrd="0" presId="urn:microsoft.com/office/officeart/2005/8/layout/bProcess4"/>
    <dgm:cxn modelId="{ED17749C-B738-487C-8E93-4D37BA21D3BE}" type="presParOf" srcId="{6AB75181-F3FA-4B09-AEF7-0BFB0959F982}" destId="{1B381FA6-3A8F-4624-BB8E-438365CD93D0}" srcOrd="1" destOrd="0" presId="urn:microsoft.com/office/officeart/2005/8/layout/bProcess4"/>
    <dgm:cxn modelId="{6176A5E3-C250-4192-B8E3-C86270396FBD}" type="presParOf" srcId="{CFBC4B11-873D-4CD2-9FF9-B503963029E4}" destId="{D38237D0-9B24-4F9D-90BA-1830812D2D8A}" srcOrd="15" destOrd="0" presId="urn:microsoft.com/office/officeart/2005/8/layout/bProcess4"/>
    <dgm:cxn modelId="{71127C07-6FC7-4839-85E0-9D26D2806A64}" type="presParOf" srcId="{CFBC4B11-873D-4CD2-9FF9-B503963029E4}" destId="{4093A041-7A98-4BE6-8B8C-5270BFDA44C0}" srcOrd="16" destOrd="0" presId="urn:microsoft.com/office/officeart/2005/8/layout/bProcess4"/>
    <dgm:cxn modelId="{A37FD92E-40B0-4193-88A2-C98702759F3D}" type="presParOf" srcId="{4093A041-7A98-4BE6-8B8C-5270BFDA44C0}" destId="{7DF2CCDF-E26C-4EDC-853C-F94C624BB5AE}" srcOrd="0" destOrd="0" presId="urn:microsoft.com/office/officeart/2005/8/layout/bProcess4"/>
    <dgm:cxn modelId="{F92F660D-8FC8-4A61-BAE6-7F01119752CE}" type="presParOf" srcId="{4093A041-7A98-4BE6-8B8C-5270BFDA44C0}" destId="{87FE82E4-C344-4492-8034-FCBAE420BCDE}" srcOrd="1" destOrd="0" presId="urn:microsoft.com/office/officeart/2005/8/layout/bProcess4"/>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EEE582-A747-4BC4-8CA3-6FE5D8ABD5E3}" type="doc">
      <dgm:prSet loTypeId="urn:microsoft.com/office/officeart/2005/8/layout/hierarchy1" loCatId="hierarchy" qsTypeId="urn:microsoft.com/office/officeart/2005/8/quickstyle/simple5" qsCatId="simple" csTypeId="urn:microsoft.com/office/officeart/2005/8/colors/accent1_2" csCatId="accent1" phldr="1"/>
      <dgm:spPr/>
      <dgm:t>
        <a:bodyPr/>
        <a:lstStyle/>
        <a:p>
          <a:endParaRPr lang="ru-RU"/>
        </a:p>
      </dgm:t>
    </dgm:pt>
    <dgm:pt modelId="{4CE12CF8-3855-4BAF-9AD3-C82C54CD71E9}">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dgm:spPr>
      <dgm:t>
        <a:bodyPr/>
        <a:lstStyle/>
        <a:p>
          <a:r>
            <a:rPr lang="ru-RU" sz="2000" b="1" dirty="0" smtClean="0">
              <a:latin typeface="Book Antiqua" pitchFamily="18" charset="0"/>
            </a:rPr>
            <a:t>Источники финансирования дефицита бюджета района</a:t>
          </a:r>
          <a:endParaRPr lang="ru-RU" sz="2000" b="1" dirty="0">
            <a:latin typeface="Book Antiqua" pitchFamily="18" charset="0"/>
          </a:endParaRPr>
        </a:p>
      </dgm:t>
    </dgm:pt>
    <dgm:pt modelId="{DD4DF22C-D730-40D7-A64C-7085F04EE03D}" type="parTrans" cxnId="{2FBF9693-12DD-4028-B1E6-94CC001A9FFC}">
      <dgm:prSet/>
      <dgm:spPr/>
      <dgm:t>
        <a:bodyPr/>
        <a:lstStyle/>
        <a:p>
          <a:endParaRPr lang="ru-RU"/>
        </a:p>
      </dgm:t>
    </dgm:pt>
    <dgm:pt modelId="{EE05D184-2F4A-4A19-9D55-59FA6BAA3357}" type="sibTrans" cxnId="{2FBF9693-12DD-4028-B1E6-94CC001A9FFC}">
      <dgm:prSet/>
      <dgm:spPr/>
      <dgm:t>
        <a:bodyPr/>
        <a:lstStyle/>
        <a:p>
          <a:endParaRPr lang="ru-RU"/>
        </a:p>
      </dgm:t>
    </dgm:pt>
    <dgm:pt modelId="{7ADBBAC8-8652-4BF8-9C62-389165BDCFDA}">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Муниципальные займы путем выпуска ценных бумаг</a:t>
          </a:r>
          <a:endParaRPr lang="ru-RU" sz="1800" dirty="0">
            <a:latin typeface="Book Antiqua" pitchFamily="18" charset="0"/>
          </a:endParaRPr>
        </a:p>
      </dgm:t>
    </dgm:pt>
    <dgm:pt modelId="{43C3B665-44A8-433C-88CA-AF83DD1C71C9}" type="parTrans" cxnId="{C8A1F8D3-FD55-41FB-BC87-AF1A05CC4D7C}">
      <dgm:prSet/>
      <dgm:spPr>
        <a:ln>
          <a:solidFill>
            <a:srgbClr val="008000"/>
          </a:solidFill>
        </a:ln>
      </dgm:spPr>
      <dgm:t>
        <a:bodyPr/>
        <a:lstStyle/>
        <a:p>
          <a:endParaRPr lang="ru-RU"/>
        </a:p>
      </dgm:t>
    </dgm:pt>
    <dgm:pt modelId="{121CEF7E-A279-4061-9A36-A186F65BBB4D}" type="sibTrans" cxnId="{C8A1F8D3-FD55-41FB-BC87-AF1A05CC4D7C}">
      <dgm:prSet/>
      <dgm:spPr/>
      <dgm:t>
        <a:bodyPr/>
        <a:lstStyle/>
        <a:p>
          <a:endParaRPr lang="ru-RU"/>
        </a:p>
      </dgm:t>
    </dgm:pt>
    <dgm:pt modelId="{45158426-7332-49F9-8D98-22FC36567507}">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Бюджетные кредиты от других бюджетов</a:t>
          </a:r>
          <a:endParaRPr lang="ru-RU" sz="1800" dirty="0">
            <a:latin typeface="Book Antiqua" pitchFamily="18" charset="0"/>
          </a:endParaRPr>
        </a:p>
      </dgm:t>
    </dgm:pt>
    <dgm:pt modelId="{DBDCF10D-687E-4126-8F81-71BE901B744D}" type="parTrans" cxnId="{FB8BE048-EBB9-4D29-9E0F-84D7134BA91B}">
      <dgm:prSet/>
      <dgm:spPr/>
      <dgm:t>
        <a:bodyPr/>
        <a:lstStyle/>
        <a:p>
          <a:endParaRPr lang="ru-RU"/>
        </a:p>
      </dgm:t>
    </dgm:pt>
    <dgm:pt modelId="{BEEE1EB9-601F-470C-89E7-B41CAB1AE878}" type="sibTrans" cxnId="{FB8BE048-EBB9-4D29-9E0F-84D7134BA91B}">
      <dgm:prSet/>
      <dgm:spPr/>
      <dgm:t>
        <a:bodyPr/>
        <a:lstStyle/>
        <a:p>
          <a:endParaRPr lang="ru-RU"/>
        </a:p>
      </dgm:t>
    </dgm:pt>
    <dgm:pt modelId="{2423BDBD-032F-415B-925E-232C48B18643}">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Кредиты кредитных организаций</a:t>
          </a:r>
          <a:endParaRPr lang="ru-RU" sz="1800" dirty="0">
            <a:latin typeface="Book Antiqua" pitchFamily="18" charset="0"/>
          </a:endParaRPr>
        </a:p>
      </dgm:t>
    </dgm:pt>
    <dgm:pt modelId="{DC89E0A6-0BA4-446A-92EE-102C0C4FC97B}" type="parTrans" cxnId="{7CDDE366-9786-4F04-B02A-DBF48BD19DF2}">
      <dgm:prSet/>
      <dgm:spPr/>
      <dgm:t>
        <a:bodyPr/>
        <a:lstStyle/>
        <a:p>
          <a:endParaRPr lang="ru-RU"/>
        </a:p>
      </dgm:t>
    </dgm:pt>
    <dgm:pt modelId="{DC1DDAAC-C7B8-4B7C-B281-6AE5AE46912F}" type="sibTrans" cxnId="{7CDDE366-9786-4F04-B02A-DBF48BD19DF2}">
      <dgm:prSet/>
      <dgm:spPr/>
      <dgm:t>
        <a:bodyPr/>
        <a:lstStyle/>
        <a:p>
          <a:endParaRPr lang="ru-RU"/>
        </a:p>
      </dgm:t>
    </dgm:pt>
    <dgm:pt modelId="{F361F448-F39F-4BFD-84DB-7B8AFE965198}">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Изменение остатков средств на счетах бюджета</a:t>
          </a:r>
          <a:endParaRPr lang="ru-RU" sz="1800" dirty="0">
            <a:latin typeface="Book Antiqua" pitchFamily="18" charset="0"/>
          </a:endParaRPr>
        </a:p>
      </dgm:t>
    </dgm:pt>
    <dgm:pt modelId="{B2653C99-419F-4177-B20A-CF54DCB4FA37}" type="parTrans" cxnId="{F1993DF2-C099-4D24-9705-2B56C2340280}">
      <dgm:prSet/>
      <dgm:spPr>
        <a:ln>
          <a:solidFill>
            <a:srgbClr val="008000"/>
          </a:solidFill>
        </a:ln>
      </dgm:spPr>
      <dgm:t>
        <a:bodyPr/>
        <a:lstStyle/>
        <a:p>
          <a:endParaRPr lang="ru-RU"/>
        </a:p>
      </dgm:t>
    </dgm:pt>
    <dgm:pt modelId="{69A35185-2BC7-4412-89F4-E2502FA2194A}" type="sibTrans" cxnId="{F1993DF2-C099-4D24-9705-2B56C2340280}">
      <dgm:prSet/>
      <dgm:spPr/>
      <dgm:t>
        <a:bodyPr/>
        <a:lstStyle/>
        <a:p>
          <a:endParaRPr lang="ru-RU"/>
        </a:p>
      </dgm:t>
    </dgm:pt>
    <dgm:pt modelId="{581C7A87-AA2E-4630-A2F5-93135E0A51E5}" type="pres">
      <dgm:prSet presAssocID="{EDEEE582-A747-4BC4-8CA3-6FE5D8ABD5E3}" presName="hierChild1" presStyleCnt="0">
        <dgm:presLayoutVars>
          <dgm:chPref val="1"/>
          <dgm:dir/>
          <dgm:animOne val="branch"/>
          <dgm:animLvl val="lvl"/>
          <dgm:resizeHandles/>
        </dgm:presLayoutVars>
      </dgm:prSet>
      <dgm:spPr/>
      <dgm:t>
        <a:bodyPr/>
        <a:lstStyle/>
        <a:p>
          <a:endParaRPr lang="ru-RU"/>
        </a:p>
      </dgm:t>
    </dgm:pt>
    <dgm:pt modelId="{888EAD33-1F6C-46A1-B686-51A2EAD8C629}" type="pres">
      <dgm:prSet presAssocID="{4CE12CF8-3855-4BAF-9AD3-C82C54CD71E9}" presName="hierRoot1" presStyleCnt="0"/>
      <dgm:spPr/>
    </dgm:pt>
    <dgm:pt modelId="{5F3C9E0E-4251-4C85-85DC-9A17FDE39C45}" type="pres">
      <dgm:prSet presAssocID="{4CE12CF8-3855-4BAF-9AD3-C82C54CD71E9}" presName="composite" presStyleCnt="0"/>
      <dgm:spPr/>
    </dgm:pt>
    <dgm:pt modelId="{A62991EE-3C95-433A-9FB5-BF1582C52170}" type="pres">
      <dgm:prSet presAssocID="{4CE12CF8-3855-4BAF-9AD3-C82C54CD71E9}" presName="background" presStyleLbl="node0" presStyleIdx="0" presStyleCnt="1"/>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8264CA85-A230-4816-BE77-A85E8CA91020}" type="pres">
      <dgm:prSet presAssocID="{4CE12CF8-3855-4BAF-9AD3-C82C54CD71E9}" presName="text" presStyleLbl="fgAcc0" presStyleIdx="0" presStyleCnt="1" custScaleX="287675" custScaleY="83968">
        <dgm:presLayoutVars>
          <dgm:chPref val="3"/>
        </dgm:presLayoutVars>
      </dgm:prSet>
      <dgm:spPr/>
      <dgm:t>
        <a:bodyPr/>
        <a:lstStyle/>
        <a:p>
          <a:endParaRPr lang="ru-RU"/>
        </a:p>
      </dgm:t>
    </dgm:pt>
    <dgm:pt modelId="{84121856-00F4-4676-9292-B3B265D914E1}" type="pres">
      <dgm:prSet presAssocID="{4CE12CF8-3855-4BAF-9AD3-C82C54CD71E9}" presName="hierChild2" presStyleCnt="0"/>
      <dgm:spPr/>
    </dgm:pt>
    <dgm:pt modelId="{4E98CD35-2B8E-45FE-9DBD-91358EAC7DBE}" type="pres">
      <dgm:prSet presAssocID="{43C3B665-44A8-433C-88CA-AF83DD1C71C9}" presName="Name10" presStyleLbl="parChTrans1D2" presStyleIdx="0" presStyleCnt="4"/>
      <dgm:spPr/>
      <dgm:t>
        <a:bodyPr/>
        <a:lstStyle/>
        <a:p>
          <a:endParaRPr lang="ru-RU"/>
        </a:p>
      </dgm:t>
    </dgm:pt>
    <dgm:pt modelId="{C5B6F883-D9A6-478F-A100-1081B4B5C861}" type="pres">
      <dgm:prSet presAssocID="{7ADBBAC8-8652-4BF8-9C62-389165BDCFDA}" presName="hierRoot2" presStyleCnt="0"/>
      <dgm:spPr/>
    </dgm:pt>
    <dgm:pt modelId="{D874B27C-62DB-4BD3-908E-196E01B73152}" type="pres">
      <dgm:prSet presAssocID="{7ADBBAC8-8652-4BF8-9C62-389165BDCFDA}" presName="composite2" presStyleCnt="0"/>
      <dgm:spPr/>
    </dgm:pt>
    <dgm:pt modelId="{C2A688C8-81C0-45A8-8F64-EB168A993200}" type="pres">
      <dgm:prSet presAssocID="{7ADBBAC8-8652-4BF8-9C62-389165BDCFDA}" presName="background2" presStyleLbl="node2" presStyleIdx="0"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DBC8DD1F-FC31-4F63-BA99-E1E3BAE1F1E6}" type="pres">
      <dgm:prSet presAssocID="{7ADBBAC8-8652-4BF8-9C62-389165BDCFDA}" presName="text2" presStyleLbl="fgAcc2" presStyleIdx="0" presStyleCnt="4" custScaleY="141144">
        <dgm:presLayoutVars>
          <dgm:chPref val="3"/>
        </dgm:presLayoutVars>
      </dgm:prSet>
      <dgm:spPr/>
      <dgm:t>
        <a:bodyPr/>
        <a:lstStyle/>
        <a:p>
          <a:endParaRPr lang="ru-RU"/>
        </a:p>
      </dgm:t>
    </dgm:pt>
    <dgm:pt modelId="{8E6B5B65-2F65-4C9A-B670-830CD08BDE62}" type="pres">
      <dgm:prSet presAssocID="{7ADBBAC8-8652-4BF8-9C62-389165BDCFDA}" presName="hierChild3" presStyleCnt="0"/>
      <dgm:spPr/>
    </dgm:pt>
    <dgm:pt modelId="{995C5E4B-30C6-4340-AFEE-35D8013109E8}" type="pres">
      <dgm:prSet presAssocID="{DBDCF10D-687E-4126-8F81-71BE901B744D}" presName="Name10" presStyleLbl="parChTrans1D2" presStyleIdx="1" presStyleCnt="4"/>
      <dgm:spPr/>
      <dgm:t>
        <a:bodyPr/>
        <a:lstStyle/>
        <a:p>
          <a:endParaRPr lang="ru-RU"/>
        </a:p>
      </dgm:t>
    </dgm:pt>
    <dgm:pt modelId="{823FF785-26A0-4B4D-8C1A-4D2EC449F9AB}" type="pres">
      <dgm:prSet presAssocID="{45158426-7332-49F9-8D98-22FC36567507}" presName="hierRoot2" presStyleCnt="0"/>
      <dgm:spPr/>
    </dgm:pt>
    <dgm:pt modelId="{60F3B9A6-5637-4B3E-AF2F-B46D3EA31342}" type="pres">
      <dgm:prSet presAssocID="{45158426-7332-49F9-8D98-22FC36567507}" presName="composite2" presStyleCnt="0"/>
      <dgm:spPr/>
    </dgm:pt>
    <dgm:pt modelId="{F8F6B5AE-F04A-4EA3-9B05-E85FC9A1111E}" type="pres">
      <dgm:prSet presAssocID="{45158426-7332-49F9-8D98-22FC36567507}" presName="background2" presStyleLbl="node2" presStyleIdx="1"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3E935A-3DC4-499E-A1DF-94F608605169}" type="pres">
      <dgm:prSet presAssocID="{45158426-7332-49F9-8D98-22FC36567507}" presName="text2" presStyleLbl="fgAcc2" presStyleIdx="1" presStyleCnt="4" custScaleY="141144">
        <dgm:presLayoutVars>
          <dgm:chPref val="3"/>
        </dgm:presLayoutVars>
      </dgm:prSet>
      <dgm:spPr/>
      <dgm:t>
        <a:bodyPr/>
        <a:lstStyle/>
        <a:p>
          <a:endParaRPr lang="ru-RU"/>
        </a:p>
      </dgm:t>
    </dgm:pt>
    <dgm:pt modelId="{7C23FDF3-14C6-4061-9767-280BBC46B472}" type="pres">
      <dgm:prSet presAssocID="{45158426-7332-49F9-8D98-22FC36567507}" presName="hierChild3" presStyleCnt="0"/>
      <dgm:spPr/>
    </dgm:pt>
    <dgm:pt modelId="{DD9C2BB2-324B-49C3-9782-E518402E7200}" type="pres">
      <dgm:prSet presAssocID="{DC89E0A6-0BA4-446A-92EE-102C0C4FC97B}" presName="Name10" presStyleLbl="parChTrans1D2" presStyleIdx="2" presStyleCnt="4"/>
      <dgm:spPr/>
      <dgm:t>
        <a:bodyPr/>
        <a:lstStyle/>
        <a:p>
          <a:endParaRPr lang="ru-RU"/>
        </a:p>
      </dgm:t>
    </dgm:pt>
    <dgm:pt modelId="{BCECB31D-29DA-4DD9-ABC2-385440C67012}" type="pres">
      <dgm:prSet presAssocID="{2423BDBD-032F-415B-925E-232C48B18643}" presName="hierRoot2" presStyleCnt="0"/>
      <dgm:spPr/>
    </dgm:pt>
    <dgm:pt modelId="{9B2306EA-A71F-4F5D-8500-3926F1E0DA1E}" type="pres">
      <dgm:prSet presAssocID="{2423BDBD-032F-415B-925E-232C48B18643}" presName="composite2" presStyleCnt="0"/>
      <dgm:spPr/>
    </dgm:pt>
    <dgm:pt modelId="{144DDBE8-4D64-4EF2-865E-68FB9145B966}" type="pres">
      <dgm:prSet presAssocID="{2423BDBD-032F-415B-925E-232C48B18643}" presName="background2" presStyleLbl="node2" presStyleIdx="2"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A2BF4968-96BF-4E2E-88F3-5A823C0D2A3E}" type="pres">
      <dgm:prSet presAssocID="{2423BDBD-032F-415B-925E-232C48B18643}" presName="text2" presStyleLbl="fgAcc2" presStyleIdx="2" presStyleCnt="4" custScaleY="141144">
        <dgm:presLayoutVars>
          <dgm:chPref val="3"/>
        </dgm:presLayoutVars>
      </dgm:prSet>
      <dgm:spPr/>
      <dgm:t>
        <a:bodyPr/>
        <a:lstStyle/>
        <a:p>
          <a:endParaRPr lang="ru-RU"/>
        </a:p>
      </dgm:t>
    </dgm:pt>
    <dgm:pt modelId="{8B68B770-46C3-457D-B9AD-1A6C0F217209}" type="pres">
      <dgm:prSet presAssocID="{2423BDBD-032F-415B-925E-232C48B18643}" presName="hierChild3" presStyleCnt="0"/>
      <dgm:spPr/>
    </dgm:pt>
    <dgm:pt modelId="{257A4E65-A9CE-46B5-BDEA-54DAC89DB9AE}" type="pres">
      <dgm:prSet presAssocID="{B2653C99-419F-4177-B20A-CF54DCB4FA37}" presName="Name10" presStyleLbl="parChTrans1D2" presStyleIdx="3" presStyleCnt="4"/>
      <dgm:spPr/>
      <dgm:t>
        <a:bodyPr/>
        <a:lstStyle/>
        <a:p>
          <a:endParaRPr lang="ru-RU"/>
        </a:p>
      </dgm:t>
    </dgm:pt>
    <dgm:pt modelId="{7235747C-C2D5-4D21-96E5-EAE125B72389}" type="pres">
      <dgm:prSet presAssocID="{F361F448-F39F-4BFD-84DB-7B8AFE965198}" presName="hierRoot2" presStyleCnt="0"/>
      <dgm:spPr/>
    </dgm:pt>
    <dgm:pt modelId="{2E1AF3FB-4FF7-4522-BEA4-58ECAA0FC1F9}" type="pres">
      <dgm:prSet presAssocID="{F361F448-F39F-4BFD-84DB-7B8AFE965198}" presName="composite2" presStyleCnt="0"/>
      <dgm:spPr/>
    </dgm:pt>
    <dgm:pt modelId="{05FAE529-C6EB-4300-8B1B-9FEB3432CC55}" type="pres">
      <dgm:prSet presAssocID="{F361F448-F39F-4BFD-84DB-7B8AFE965198}" presName="background2" presStyleLbl="node2" presStyleIdx="3"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C1F176-8B35-4D99-89AE-1B0A7C68BAA3}" type="pres">
      <dgm:prSet presAssocID="{F361F448-F39F-4BFD-84DB-7B8AFE965198}" presName="text2" presStyleLbl="fgAcc2" presStyleIdx="3" presStyleCnt="4" custScaleY="145860">
        <dgm:presLayoutVars>
          <dgm:chPref val="3"/>
        </dgm:presLayoutVars>
      </dgm:prSet>
      <dgm:spPr/>
      <dgm:t>
        <a:bodyPr/>
        <a:lstStyle/>
        <a:p>
          <a:endParaRPr lang="ru-RU"/>
        </a:p>
      </dgm:t>
    </dgm:pt>
    <dgm:pt modelId="{C688214D-2473-4968-A726-B325CB9CFD0A}" type="pres">
      <dgm:prSet presAssocID="{F361F448-F39F-4BFD-84DB-7B8AFE965198}" presName="hierChild3" presStyleCnt="0"/>
      <dgm:spPr/>
    </dgm:pt>
  </dgm:ptLst>
  <dgm:cxnLst>
    <dgm:cxn modelId="{F1993DF2-C099-4D24-9705-2B56C2340280}" srcId="{4CE12CF8-3855-4BAF-9AD3-C82C54CD71E9}" destId="{F361F448-F39F-4BFD-84DB-7B8AFE965198}" srcOrd="3" destOrd="0" parTransId="{B2653C99-419F-4177-B20A-CF54DCB4FA37}" sibTransId="{69A35185-2BC7-4412-89F4-E2502FA2194A}"/>
    <dgm:cxn modelId="{9724F19F-B751-473F-8A6A-5B5ECA979D7B}" type="presOf" srcId="{45158426-7332-49F9-8D98-22FC36567507}" destId="{553E935A-3DC4-499E-A1DF-94F608605169}" srcOrd="0" destOrd="0" presId="urn:microsoft.com/office/officeart/2005/8/layout/hierarchy1"/>
    <dgm:cxn modelId="{2FBF9693-12DD-4028-B1E6-94CC001A9FFC}" srcId="{EDEEE582-A747-4BC4-8CA3-6FE5D8ABD5E3}" destId="{4CE12CF8-3855-4BAF-9AD3-C82C54CD71E9}" srcOrd="0" destOrd="0" parTransId="{DD4DF22C-D730-40D7-A64C-7085F04EE03D}" sibTransId="{EE05D184-2F4A-4A19-9D55-59FA6BAA3357}"/>
    <dgm:cxn modelId="{91B9A44D-B8AC-47B9-897B-9F1603785421}" type="presOf" srcId="{EDEEE582-A747-4BC4-8CA3-6FE5D8ABD5E3}" destId="{581C7A87-AA2E-4630-A2F5-93135E0A51E5}" srcOrd="0" destOrd="0" presId="urn:microsoft.com/office/officeart/2005/8/layout/hierarchy1"/>
    <dgm:cxn modelId="{349D2046-6D40-4E4E-A138-EC4989397AEB}" type="presOf" srcId="{43C3B665-44A8-433C-88CA-AF83DD1C71C9}" destId="{4E98CD35-2B8E-45FE-9DBD-91358EAC7DBE}" srcOrd="0" destOrd="0" presId="urn:microsoft.com/office/officeart/2005/8/layout/hierarchy1"/>
    <dgm:cxn modelId="{FFDD14AF-5664-4AC0-9F47-5804210D0873}" type="presOf" srcId="{B2653C99-419F-4177-B20A-CF54DCB4FA37}" destId="{257A4E65-A9CE-46B5-BDEA-54DAC89DB9AE}" srcOrd="0" destOrd="0" presId="urn:microsoft.com/office/officeart/2005/8/layout/hierarchy1"/>
    <dgm:cxn modelId="{FB8BE048-EBB9-4D29-9E0F-84D7134BA91B}" srcId="{4CE12CF8-3855-4BAF-9AD3-C82C54CD71E9}" destId="{45158426-7332-49F9-8D98-22FC36567507}" srcOrd="1" destOrd="0" parTransId="{DBDCF10D-687E-4126-8F81-71BE901B744D}" sibTransId="{BEEE1EB9-601F-470C-89E7-B41CAB1AE878}"/>
    <dgm:cxn modelId="{47E85015-5B9A-4F3D-AA04-F2F0339272F4}" type="presOf" srcId="{DC89E0A6-0BA4-446A-92EE-102C0C4FC97B}" destId="{DD9C2BB2-324B-49C3-9782-E518402E7200}" srcOrd="0" destOrd="0" presId="urn:microsoft.com/office/officeart/2005/8/layout/hierarchy1"/>
    <dgm:cxn modelId="{7CDDE366-9786-4F04-B02A-DBF48BD19DF2}" srcId="{4CE12CF8-3855-4BAF-9AD3-C82C54CD71E9}" destId="{2423BDBD-032F-415B-925E-232C48B18643}" srcOrd="2" destOrd="0" parTransId="{DC89E0A6-0BA4-446A-92EE-102C0C4FC97B}" sibTransId="{DC1DDAAC-C7B8-4B7C-B281-6AE5AE46912F}"/>
    <dgm:cxn modelId="{790FB657-2231-4496-B8B4-85638F9B7F34}" type="presOf" srcId="{4CE12CF8-3855-4BAF-9AD3-C82C54CD71E9}" destId="{8264CA85-A230-4816-BE77-A85E8CA91020}" srcOrd="0" destOrd="0" presId="urn:microsoft.com/office/officeart/2005/8/layout/hierarchy1"/>
    <dgm:cxn modelId="{63DFA87D-F16D-42F4-906F-88848560CF1E}" type="presOf" srcId="{DBDCF10D-687E-4126-8F81-71BE901B744D}" destId="{995C5E4B-30C6-4340-AFEE-35D8013109E8}" srcOrd="0" destOrd="0" presId="urn:microsoft.com/office/officeart/2005/8/layout/hierarchy1"/>
    <dgm:cxn modelId="{781CE92B-2A9B-41EE-8A63-E04B1B896724}" type="presOf" srcId="{F361F448-F39F-4BFD-84DB-7B8AFE965198}" destId="{55C1F176-8B35-4D99-89AE-1B0A7C68BAA3}" srcOrd="0" destOrd="0" presId="urn:microsoft.com/office/officeart/2005/8/layout/hierarchy1"/>
    <dgm:cxn modelId="{C8A1F8D3-FD55-41FB-BC87-AF1A05CC4D7C}" srcId="{4CE12CF8-3855-4BAF-9AD3-C82C54CD71E9}" destId="{7ADBBAC8-8652-4BF8-9C62-389165BDCFDA}" srcOrd="0" destOrd="0" parTransId="{43C3B665-44A8-433C-88CA-AF83DD1C71C9}" sibTransId="{121CEF7E-A279-4061-9A36-A186F65BBB4D}"/>
    <dgm:cxn modelId="{B3071D4F-9796-499D-9388-D325361D8CAB}" type="presOf" srcId="{7ADBBAC8-8652-4BF8-9C62-389165BDCFDA}" destId="{DBC8DD1F-FC31-4F63-BA99-E1E3BAE1F1E6}" srcOrd="0" destOrd="0" presId="urn:microsoft.com/office/officeart/2005/8/layout/hierarchy1"/>
    <dgm:cxn modelId="{C8903F60-FD8F-41D5-ABED-AFDEB641D03C}" type="presOf" srcId="{2423BDBD-032F-415B-925E-232C48B18643}" destId="{A2BF4968-96BF-4E2E-88F3-5A823C0D2A3E}" srcOrd="0" destOrd="0" presId="urn:microsoft.com/office/officeart/2005/8/layout/hierarchy1"/>
    <dgm:cxn modelId="{E4907C0A-D0F9-4D4E-B4A1-E42B7D42EC02}" type="presParOf" srcId="{581C7A87-AA2E-4630-A2F5-93135E0A51E5}" destId="{888EAD33-1F6C-46A1-B686-51A2EAD8C629}" srcOrd="0" destOrd="0" presId="urn:microsoft.com/office/officeart/2005/8/layout/hierarchy1"/>
    <dgm:cxn modelId="{55B242E1-1C0B-4045-B8B6-8BBFB0A49E26}" type="presParOf" srcId="{888EAD33-1F6C-46A1-B686-51A2EAD8C629}" destId="{5F3C9E0E-4251-4C85-85DC-9A17FDE39C45}" srcOrd="0" destOrd="0" presId="urn:microsoft.com/office/officeart/2005/8/layout/hierarchy1"/>
    <dgm:cxn modelId="{F4028B57-2571-43FC-8F59-502C1D84B6A4}" type="presParOf" srcId="{5F3C9E0E-4251-4C85-85DC-9A17FDE39C45}" destId="{A62991EE-3C95-433A-9FB5-BF1582C52170}" srcOrd="0" destOrd="0" presId="urn:microsoft.com/office/officeart/2005/8/layout/hierarchy1"/>
    <dgm:cxn modelId="{1E64DAF2-82DB-4E65-9F7A-225C0B71DB34}" type="presParOf" srcId="{5F3C9E0E-4251-4C85-85DC-9A17FDE39C45}" destId="{8264CA85-A230-4816-BE77-A85E8CA91020}" srcOrd="1" destOrd="0" presId="urn:microsoft.com/office/officeart/2005/8/layout/hierarchy1"/>
    <dgm:cxn modelId="{A21F7A31-A794-4363-8979-CAD1F6B20577}" type="presParOf" srcId="{888EAD33-1F6C-46A1-B686-51A2EAD8C629}" destId="{84121856-00F4-4676-9292-B3B265D914E1}" srcOrd="1" destOrd="0" presId="urn:microsoft.com/office/officeart/2005/8/layout/hierarchy1"/>
    <dgm:cxn modelId="{47240B86-0EA3-4497-B993-018BB26FCADC}" type="presParOf" srcId="{84121856-00F4-4676-9292-B3B265D914E1}" destId="{4E98CD35-2B8E-45FE-9DBD-91358EAC7DBE}" srcOrd="0" destOrd="0" presId="urn:microsoft.com/office/officeart/2005/8/layout/hierarchy1"/>
    <dgm:cxn modelId="{ECDAA668-5779-47BD-8519-D0FB1207DEA5}" type="presParOf" srcId="{84121856-00F4-4676-9292-B3B265D914E1}" destId="{C5B6F883-D9A6-478F-A100-1081B4B5C861}" srcOrd="1" destOrd="0" presId="urn:microsoft.com/office/officeart/2005/8/layout/hierarchy1"/>
    <dgm:cxn modelId="{9FB048E1-92F3-46C3-8CB4-A37456390A08}" type="presParOf" srcId="{C5B6F883-D9A6-478F-A100-1081B4B5C861}" destId="{D874B27C-62DB-4BD3-908E-196E01B73152}" srcOrd="0" destOrd="0" presId="urn:microsoft.com/office/officeart/2005/8/layout/hierarchy1"/>
    <dgm:cxn modelId="{99DFB5D7-AD72-493C-BBAE-F8C78C75FCA8}" type="presParOf" srcId="{D874B27C-62DB-4BD3-908E-196E01B73152}" destId="{C2A688C8-81C0-45A8-8F64-EB168A993200}" srcOrd="0" destOrd="0" presId="urn:microsoft.com/office/officeart/2005/8/layout/hierarchy1"/>
    <dgm:cxn modelId="{10EE6178-9E42-4C00-AA77-EA2EAE808C13}" type="presParOf" srcId="{D874B27C-62DB-4BD3-908E-196E01B73152}" destId="{DBC8DD1F-FC31-4F63-BA99-E1E3BAE1F1E6}" srcOrd="1" destOrd="0" presId="urn:microsoft.com/office/officeart/2005/8/layout/hierarchy1"/>
    <dgm:cxn modelId="{D0C146A6-B2E3-4677-B981-4879F8ABFD06}" type="presParOf" srcId="{C5B6F883-D9A6-478F-A100-1081B4B5C861}" destId="{8E6B5B65-2F65-4C9A-B670-830CD08BDE62}" srcOrd="1" destOrd="0" presId="urn:microsoft.com/office/officeart/2005/8/layout/hierarchy1"/>
    <dgm:cxn modelId="{4322FE27-D12B-40AC-A44A-501F1EBEF779}" type="presParOf" srcId="{84121856-00F4-4676-9292-B3B265D914E1}" destId="{995C5E4B-30C6-4340-AFEE-35D8013109E8}" srcOrd="2" destOrd="0" presId="urn:microsoft.com/office/officeart/2005/8/layout/hierarchy1"/>
    <dgm:cxn modelId="{B31F6176-7D95-4D4C-8C30-E6245DC15576}" type="presParOf" srcId="{84121856-00F4-4676-9292-B3B265D914E1}" destId="{823FF785-26A0-4B4D-8C1A-4D2EC449F9AB}" srcOrd="3" destOrd="0" presId="urn:microsoft.com/office/officeart/2005/8/layout/hierarchy1"/>
    <dgm:cxn modelId="{E528288E-72B4-4D77-B8AD-9C343F270ECE}" type="presParOf" srcId="{823FF785-26A0-4B4D-8C1A-4D2EC449F9AB}" destId="{60F3B9A6-5637-4B3E-AF2F-B46D3EA31342}" srcOrd="0" destOrd="0" presId="urn:microsoft.com/office/officeart/2005/8/layout/hierarchy1"/>
    <dgm:cxn modelId="{CDAC76EF-2CA2-4CBD-A4AF-3F7F6249593C}" type="presParOf" srcId="{60F3B9A6-5637-4B3E-AF2F-B46D3EA31342}" destId="{F8F6B5AE-F04A-4EA3-9B05-E85FC9A1111E}" srcOrd="0" destOrd="0" presId="urn:microsoft.com/office/officeart/2005/8/layout/hierarchy1"/>
    <dgm:cxn modelId="{F4C8DB22-6936-4A9B-BD77-467741048E06}" type="presParOf" srcId="{60F3B9A6-5637-4B3E-AF2F-B46D3EA31342}" destId="{553E935A-3DC4-499E-A1DF-94F608605169}" srcOrd="1" destOrd="0" presId="urn:microsoft.com/office/officeart/2005/8/layout/hierarchy1"/>
    <dgm:cxn modelId="{DE7089B0-32B7-4B32-9FB7-A1D0BB255C71}" type="presParOf" srcId="{823FF785-26A0-4B4D-8C1A-4D2EC449F9AB}" destId="{7C23FDF3-14C6-4061-9767-280BBC46B472}" srcOrd="1" destOrd="0" presId="urn:microsoft.com/office/officeart/2005/8/layout/hierarchy1"/>
    <dgm:cxn modelId="{31C6D113-2838-4F9F-B705-FD0411CC95B2}" type="presParOf" srcId="{84121856-00F4-4676-9292-B3B265D914E1}" destId="{DD9C2BB2-324B-49C3-9782-E518402E7200}" srcOrd="4" destOrd="0" presId="urn:microsoft.com/office/officeart/2005/8/layout/hierarchy1"/>
    <dgm:cxn modelId="{E0F4996A-08E3-41F6-9160-25CD219721C4}" type="presParOf" srcId="{84121856-00F4-4676-9292-B3B265D914E1}" destId="{BCECB31D-29DA-4DD9-ABC2-385440C67012}" srcOrd="5" destOrd="0" presId="urn:microsoft.com/office/officeart/2005/8/layout/hierarchy1"/>
    <dgm:cxn modelId="{20CA2521-4040-4851-9F61-A37CF9E96192}" type="presParOf" srcId="{BCECB31D-29DA-4DD9-ABC2-385440C67012}" destId="{9B2306EA-A71F-4F5D-8500-3926F1E0DA1E}" srcOrd="0" destOrd="0" presId="urn:microsoft.com/office/officeart/2005/8/layout/hierarchy1"/>
    <dgm:cxn modelId="{74D628C0-E8C9-4E53-8C94-742DD7803511}" type="presParOf" srcId="{9B2306EA-A71F-4F5D-8500-3926F1E0DA1E}" destId="{144DDBE8-4D64-4EF2-865E-68FB9145B966}" srcOrd="0" destOrd="0" presId="urn:microsoft.com/office/officeart/2005/8/layout/hierarchy1"/>
    <dgm:cxn modelId="{19D92CCC-BE64-43AD-976A-A97C7533A5CB}" type="presParOf" srcId="{9B2306EA-A71F-4F5D-8500-3926F1E0DA1E}" destId="{A2BF4968-96BF-4E2E-88F3-5A823C0D2A3E}" srcOrd="1" destOrd="0" presId="urn:microsoft.com/office/officeart/2005/8/layout/hierarchy1"/>
    <dgm:cxn modelId="{14E5E473-41E4-454C-8218-24AC47E067E7}" type="presParOf" srcId="{BCECB31D-29DA-4DD9-ABC2-385440C67012}" destId="{8B68B770-46C3-457D-B9AD-1A6C0F217209}" srcOrd="1" destOrd="0" presId="urn:microsoft.com/office/officeart/2005/8/layout/hierarchy1"/>
    <dgm:cxn modelId="{3F34C962-84F8-4FD8-B1E5-1F72B0D9F57F}" type="presParOf" srcId="{84121856-00F4-4676-9292-B3B265D914E1}" destId="{257A4E65-A9CE-46B5-BDEA-54DAC89DB9AE}" srcOrd="6" destOrd="0" presId="urn:microsoft.com/office/officeart/2005/8/layout/hierarchy1"/>
    <dgm:cxn modelId="{29E5770E-2AA5-4421-8D35-C70DE7045C6B}" type="presParOf" srcId="{84121856-00F4-4676-9292-B3B265D914E1}" destId="{7235747C-C2D5-4D21-96E5-EAE125B72389}" srcOrd="7" destOrd="0" presId="urn:microsoft.com/office/officeart/2005/8/layout/hierarchy1"/>
    <dgm:cxn modelId="{96BA7858-09E2-4910-AA50-ED5E6A320FF8}" type="presParOf" srcId="{7235747C-C2D5-4D21-96E5-EAE125B72389}" destId="{2E1AF3FB-4FF7-4522-BEA4-58ECAA0FC1F9}" srcOrd="0" destOrd="0" presId="urn:microsoft.com/office/officeart/2005/8/layout/hierarchy1"/>
    <dgm:cxn modelId="{332DE017-FCE2-4CC1-A27D-923A0AB2B9B5}" type="presParOf" srcId="{2E1AF3FB-4FF7-4522-BEA4-58ECAA0FC1F9}" destId="{05FAE529-C6EB-4300-8B1B-9FEB3432CC55}" srcOrd="0" destOrd="0" presId="urn:microsoft.com/office/officeart/2005/8/layout/hierarchy1"/>
    <dgm:cxn modelId="{ACC03DA9-36C1-4A0F-8E90-3F6E6E8CC6FC}" type="presParOf" srcId="{2E1AF3FB-4FF7-4522-BEA4-58ECAA0FC1F9}" destId="{55C1F176-8B35-4D99-89AE-1B0A7C68BAA3}" srcOrd="1" destOrd="0" presId="urn:microsoft.com/office/officeart/2005/8/layout/hierarchy1"/>
    <dgm:cxn modelId="{8E84AA5A-335B-496F-8BD3-2BB4E7F38EAF}" type="presParOf" srcId="{7235747C-C2D5-4D21-96E5-EAE125B72389}" destId="{C688214D-2473-4968-A726-B325CB9CFD0A}" srcOrd="1" destOrd="0" presId="urn:microsoft.com/office/officeart/2005/8/layout/hierarchy1"/>
  </dgm:cxnLst>
  <dgm:bg/>
  <dgm:whole>
    <a:ln>
      <a:solidFill>
        <a:srgbClr val="008000"/>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C29331B-5366-490D-94C3-6AC8930D7362}" type="doc">
      <dgm:prSet loTypeId="urn:microsoft.com/office/officeart/2005/8/layout/hList3" loCatId="list" qsTypeId="urn:microsoft.com/office/officeart/2005/8/quickstyle/simple2" qsCatId="simple" csTypeId="urn:microsoft.com/office/officeart/2005/8/colors/accent1_2" csCatId="accent1" phldr="1"/>
      <dgm:spPr/>
      <dgm:t>
        <a:bodyPr/>
        <a:lstStyle/>
        <a:p>
          <a:endParaRPr lang="ru-RU"/>
        </a:p>
      </dgm:t>
    </dgm:pt>
    <dgm:pt modelId="{DD5DFFD1-E300-4DDA-B613-D51EADBB9340}">
      <dgm:prSet phldrT="[Текст]" custT="1">
        <dgm:style>
          <a:lnRef idx="0">
            <a:schemeClr val="accent2"/>
          </a:lnRef>
          <a:fillRef idx="3">
            <a:schemeClr val="accent2"/>
          </a:fillRef>
          <a:effectRef idx="3">
            <a:schemeClr val="accent2"/>
          </a:effectRef>
          <a:fontRef idx="minor">
            <a:schemeClr val="lt1"/>
          </a:fontRef>
        </dgm:style>
      </dgm:prSet>
      <dgm:spPr>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dgm:spPr>
      <dgm:t>
        <a:bodyPr/>
        <a:lstStyle/>
        <a:p>
          <a:r>
            <a:rPr lang="ru-RU" sz="18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dirty="0">
            <a:latin typeface="Book Antiqua" pitchFamily="18" charset="0"/>
          </a:endParaRPr>
        </a:p>
      </dgm:t>
    </dgm:pt>
    <dgm:pt modelId="{B4474887-E03E-4810-A521-5C0FF7A6F0A4}" type="parTrans" cxnId="{9D0873E3-5CF3-42CC-ADA0-D98C8002AC01}">
      <dgm:prSet/>
      <dgm:spPr/>
      <dgm:t>
        <a:bodyPr/>
        <a:lstStyle/>
        <a:p>
          <a:endParaRPr lang="ru-RU"/>
        </a:p>
      </dgm:t>
    </dgm:pt>
    <dgm:pt modelId="{3DCF8928-B24D-4D28-8351-DF13E442B133}" type="sibTrans" cxnId="{9D0873E3-5CF3-42CC-ADA0-D98C8002AC01}">
      <dgm:prSet/>
      <dgm:spPr/>
      <dgm:t>
        <a:bodyPr/>
        <a:lstStyle/>
        <a:p>
          <a:endParaRPr lang="ru-RU"/>
        </a:p>
      </dgm:t>
    </dgm:pt>
    <dgm:pt modelId="{0B3CCA40-E0A5-4CEC-AA08-144330D8D5EA}">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Кредиты</a:t>
          </a:r>
          <a:endParaRPr lang="ru-RU" b="1" dirty="0">
            <a:latin typeface="Book Antiqua" pitchFamily="18" charset="0"/>
          </a:endParaRPr>
        </a:p>
      </dgm:t>
    </dgm:pt>
    <dgm:pt modelId="{56E1C515-357A-4D37-9C8C-3D3EFC33532B}" type="parTrans" cxnId="{E5496F81-2CA1-48F8-8FC5-10DE9E72CF3F}">
      <dgm:prSet/>
      <dgm:spPr/>
      <dgm:t>
        <a:bodyPr/>
        <a:lstStyle/>
        <a:p>
          <a:endParaRPr lang="ru-RU"/>
        </a:p>
      </dgm:t>
    </dgm:pt>
    <dgm:pt modelId="{740D5787-BF5D-4742-9E06-48BC1D1D060B}" type="sibTrans" cxnId="{E5496F81-2CA1-48F8-8FC5-10DE9E72CF3F}">
      <dgm:prSet/>
      <dgm:spPr/>
      <dgm:t>
        <a:bodyPr/>
        <a:lstStyle/>
        <a:p>
          <a:endParaRPr lang="ru-RU"/>
        </a:p>
      </dgm:t>
    </dgm:pt>
    <dgm:pt modelId="{D56E5358-E8F2-4F39-9D70-C5EFB1BCF380}">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гарантии</a:t>
          </a:r>
          <a:endParaRPr lang="ru-RU" b="1" dirty="0">
            <a:latin typeface="Book Antiqua" pitchFamily="18" charset="0"/>
          </a:endParaRPr>
        </a:p>
      </dgm:t>
    </dgm:pt>
    <dgm:pt modelId="{F5D75D1C-5237-481E-A76B-EB083904961E}" type="parTrans" cxnId="{C6E48196-528C-48E1-98D0-631CF835E7C3}">
      <dgm:prSet/>
      <dgm:spPr/>
      <dgm:t>
        <a:bodyPr/>
        <a:lstStyle/>
        <a:p>
          <a:endParaRPr lang="ru-RU"/>
        </a:p>
      </dgm:t>
    </dgm:pt>
    <dgm:pt modelId="{DC5C083E-FFCE-4E5C-A23B-8C06FCE476A7}" type="sibTrans" cxnId="{C6E48196-528C-48E1-98D0-631CF835E7C3}">
      <dgm:prSet/>
      <dgm:spPr/>
      <dgm:t>
        <a:bodyPr/>
        <a:lstStyle/>
        <a:p>
          <a:endParaRPr lang="ru-RU"/>
        </a:p>
      </dgm:t>
    </dgm:pt>
    <dgm:pt modelId="{E2D49398-AE13-4623-B0B3-6AED294FE5E5}">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ценные бумаги</a:t>
          </a:r>
          <a:endParaRPr lang="ru-RU" b="1" dirty="0">
            <a:latin typeface="Book Antiqua" pitchFamily="18" charset="0"/>
          </a:endParaRPr>
        </a:p>
      </dgm:t>
    </dgm:pt>
    <dgm:pt modelId="{DAE35761-C6D0-449C-ACEA-1818ADB3AED8}" type="parTrans" cxnId="{CF202F6D-47D8-4BD7-961E-5A0ADECE2FAC}">
      <dgm:prSet/>
      <dgm:spPr/>
      <dgm:t>
        <a:bodyPr/>
        <a:lstStyle/>
        <a:p>
          <a:endParaRPr lang="ru-RU"/>
        </a:p>
      </dgm:t>
    </dgm:pt>
    <dgm:pt modelId="{E21B6853-3670-473F-938D-A73D9E46873F}" type="sibTrans" cxnId="{CF202F6D-47D8-4BD7-961E-5A0ADECE2FAC}">
      <dgm:prSet/>
      <dgm:spPr/>
      <dgm:t>
        <a:bodyPr/>
        <a:lstStyle/>
        <a:p>
          <a:endParaRPr lang="ru-RU"/>
        </a:p>
      </dgm:t>
    </dgm:pt>
    <dgm:pt modelId="{DA30BCAC-3F33-4735-8509-A1C2DC4B514E}">
      <dgm:prSet/>
      <dgm:spPr/>
      <dgm:t>
        <a:bodyPr/>
        <a:lstStyle/>
        <a:p>
          <a:endParaRPr lang="ru-RU" dirty="0"/>
        </a:p>
      </dgm:t>
    </dgm:pt>
    <dgm:pt modelId="{BED9CD7F-A107-42BC-A189-1D2F131958F3}" type="parTrans" cxnId="{C3CB9C10-02F1-4CA9-9D49-BA41A0053196}">
      <dgm:prSet/>
      <dgm:spPr/>
      <dgm:t>
        <a:bodyPr/>
        <a:lstStyle/>
        <a:p>
          <a:endParaRPr lang="ru-RU"/>
        </a:p>
      </dgm:t>
    </dgm:pt>
    <dgm:pt modelId="{1A117699-FF9F-45ED-B5D2-A81CA1DB3259}" type="sibTrans" cxnId="{C3CB9C10-02F1-4CA9-9D49-BA41A0053196}">
      <dgm:prSet/>
      <dgm:spPr/>
      <dgm:t>
        <a:bodyPr/>
        <a:lstStyle/>
        <a:p>
          <a:endParaRPr lang="ru-RU"/>
        </a:p>
      </dgm:t>
    </dgm:pt>
    <dgm:pt modelId="{3A43936D-B9EB-477F-A267-9D3A78882EF5}">
      <dgm:prSet/>
      <dgm:spPr/>
      <dgm:t>
        <a:bodyPr/>
        <a:lstStyle/>
        <a:p>
          <a:endParaRPr lang="ru-RU" dirty="0"/>
        </a:p>
      </dgm:t>
    </dgm:pt>
    <dgm:pt modelId="{299B276D-30D8-463F-BEBF-8A474E35F5F3}" type="parTrans" cxnId="{197F0B51-F4E7-4BFF-A024-9D2F18257EFC}">
      <dgm:prSet/>
      <dgm:spPr/>
      <dgm:t>
        <a:bodyPr/>
        <a:lstStyle/>
        <a:p>
          <a:endParaRPr lang="ru-RU"/>
        </a:p>
      </dgm:t>
    </dgm:pt>
    <dgm:pt modelId="{C2EED78E-2E8A-42C6-9DE3-5680F5C10A5D}" type="sibTrans" cxnId="{197F0B51-F4E7-4BFF-A024-9D2F18257EFC}">
      <dgm:prSet/>
      <dgm:spPr/>
      <dgm:t>
        <a:bodyPr/>
        <a:lstStyle/>
        <a:p>
          <a:endParaRPr lang="ru-RU"/>
        </a:p>
      </dgm:t>
    </dgm:pt>
    <dgm:pt modelId="{5F5E4202-7F22-4F0E-87DF-C214E599D469}">
      <dgm:prSet/>
      <dgm:spPr/>
      <dgm:t>
        <a:bodyPr/>
        <a:lstStyle/>
        <a:p>
          <a:endParaRPr lang="ru-RU" dirty="0"/>
        </a:p>
      </dgm:t>
    </dgm:pt>
    <dgm:pt modelId="{8FB8DBF4-E885-497A-88CB-520DEDC27128}" type="parTrans" cxnId="{C21CAC97-C164-414A-B523-7DD73DDB9B29}">
      <dgm:prSet/>
      <dgm:spPr/>
      <dgm:t>
        <a:bodyPr/>
        <a:lstStyle/>
        <a:p>
          <a:endParaRPr lang="ru-RU"/>
        </a:p>
      </dgm:t>
    </dgm:pt>
    <dgm:pt modelId="{59B598EF-80A2-4D23-80B3-EF97B9BEBC15}" type="sibTrans" cxnId="{C21CAC97-C164-414A-B523-7DD73DDB9B29}">
      <dgm:prSet/>
      <dgm:spPr/>
      <dgm:t>
        <a:bodyPr/>
        <a:lstStyle/>
        <a:p>
          <a:endParaRPr lang="ru-RU"/>
        </a:p>
      </dgm:t>
    </dgm:pt>
    <dgm:pt modelId="{7C800D1C-3800-40FA-8A22-F53B07F02964}">
      <dgm:prSet/>
      <dgm:spPr/>
      <dgm:t>
        <a:bodyPr/>
        <a:lstStyle/>
        <a:p>
          <a:endParaRPr lang="ru-RU" dirty="0"/>
        </a:p>
      </dgm:t>
    </dgm:pt>
    <dgm:pt modelId="{C6804DAB-3C4A-40F9-969D-B8A994B0C91F}" type="parTrans" cxnId="{D54A9258-61F2-4101-84F4-D00AE7AC319D}">
      <dgm:prSet/>
      <dgm:spPr/>
      <dgm:t>
        <a:bodyPr/>
        <a:lstStyle/>
        <a:p>
          <a:endParaRPr lang="ru-RU"/>
        </a:p>
      </dgm:t>
    </dgm:pt>
    <dgm:pt modelId="{F5E7E79A-BCB4-40EE-8961-73A41522B387}" type="sibTrans" cxnId="{D54A9258-61F2-4101-84F4-D00AE7AC319D}">
      <dgm:prSet/>
      <dgm:spPr/>
      <dgm:t>
        <a:bodyPr/>
        <a:lstStyle/>
        <a:p>
          <a:endParaRPr lang="ru-RU"/>
        </a:p>
      </dgm:t>
    </dgm:pt>
    <dgm:pt modelId="{E712745A-1922-4822-9FDA-6882DA7EB103}">
      <dgm:prSet/>
      <dgm:spPr/>
      <dgm:t>
        <a:bodyPr/>
        <a:lstStyle/>
        <a:p>
          <a:endParaRPr lang="ru-RU" dirty="0"/>
        </a:p>
      </dgm:t>
    </dgm:pt>
    <dgm:pt modelId="{276EE337-D815-430F-B5CF-488BA9C8BC5E}" type="parTrans" cxnId="{6C742754-07E1-4973-8802-2CE4E04C64A8}">
      <dgm:prSet/>
      <dgm:spPr/>
      <dgm:t>
        <a:bodyPr/>
        <a:lstStyle/>
        <a:p>
          <a:endParaRPr lang="ru-RU"/>
        </a:p>
      </dgm:t>
    </dgm:pt>
    <dgm:pt modelId="{5943ECB2-C001-4325-A766-525832288BDA}" type="sibTrans" cxnId="{6C742754-07E1-4973-8802-2CE4E04C64A8}">
      <dgm:prSet/>
      <dgm:spPr/>
      <dgm:t>
        <a:bodyPr/>
        <a:lstStyle/>
        <a:p>
          <a:endParaRPr lang="ru-RU"/>
        </a:p>
      </dgm:t>
    </dgm:pt>
    <dgm:pt modelId="{0638901D-4FDE-484A-AD6D-AABFFEE89D83}" type="pres">
      <dgm:prSet presAssocID="{EC29331B-5366-490D-94C3-6AC8930D7362}" presName="composite" presStyleCnt="0">
        <dgm:presLayoutVars>
          <dgm:chMax val="1"/>
          <dgm:dir/>
          <dgm:resizeHandles val="exact"/>
        </dgm:presLayoutVars>
      </dgm:prSet>
      <dgm:spPr/>
      <dgm:t>
        <a:bodyPr/>
        <a:lstStyle/>
        <a:p>
          <a:endParaRPr lang="ru-RU"/>
        </a:p>
      </dgm:t>
    </dgm:pt>
    <dgm:pt modelId="{C7E343DA-484F-469A-A940-968844E5ACB1}" type="pres">
      <dgm:prSet presAssocID="{DD5DFFD1-E300-4DDA-B613-D51EADBB9340}" presName="roof" presStyleLbl="dkBgShp" presStyleIdx="0" presStyleCnt="2" custLinFactNeighborX="901" custLinFactNeighborY="4167"/>
      <dgm:spPr/>
      <dgm:t>
        <a:bodyPr/>
        <a:lstStyle/>
        <a:p>
          <a:endParaRPr lang="ru-RU"/>
        </a:p>
      </dgm:t>
    </dgm:pt>
    <dgm:pt modelId="{855E9CD5-B825-44C2-944F-B9F983FFD048}" type="pres">
      <dgm:prSet presAssocID="{DD5DFFD1-E300-4DDA-B613-D51EADBB9340}" presName="pillars" presStyleCnt="0"/>
      <dgm:spPr/>
    </dgm:pt>
    <dgm:pt modelId="{A9196804-1895-4578-A63A-0ADB8B5B6B03}" type="pres">
      <dgm:prSet presAssocID="{DD5DFFD1-E300-4DDA-B613-D51EADBB9340}" presName="pillar1" presStyleLbl="node1" presStyleIdx="0" presStyleCnt="3" custLinFactNeighborX="2559" custLinFactNeighborY="11905">
        <dgm:presLayoutVars>
          <dgm:bulletEnabled val="1"/>
        </dgm:presLayoutVars>
      </dgm:prSet>
      <dgm:spPr/>
      <dgm:t>
        <a:bodyPr/>
        <a:lstStyle/>
        <a:p>
          <a:endParaRPr lang="ru-RU"/>
        </a:p>
      </dgm:t>
    </dgm:pt>
    <dgm:pt modelId="{3E9323AF-ECC7-4D22-98CB-1198631FA778}" type="pres">
      <dgm:prSet presAssocID="{D56E5358-E8F2-4F39-9D70-C5EFB1BCF380}" presName="pillarX" presStyleLbl="node1" presStyleIdx="1" presStyleCnt="3" custLinFactNeighborX="-49" custLinFactNeighborY="11396">
        <dgm:presLayoutVars>
          <dgm:bulletEnabled val="1"/>
        </dgm:presLayoutVars>
      </dgm:prSet>
      <dgm:spPr/>
      <dgm:t>
        <a:bodyPr/>
        <a:lstStyle/>
        <a:p>
          <a:endParaRPr lang="ru-RU"/>
        </a:p>
      </dgm:t>
    </dgm:pt>
    <dgm:pt modelId="{E76E862A-BABA-4BDA-A0EA-581EBE47C521}" type="pres">
      <dgm:prSet presAssocID="{E2D49398-AE13-4623-B0B3-6AED294FE5E5}" presName="pillarX" presStyleLbl="node1" presStyleIdx="2" presStyleCnt="3" custLinFactNeighborX="2754" custLinFactNeighborY="11396">
        <dgm:presLayoutVars>
          <dgm:bulletEnabled val="1"/>
        </dgm:presLayoutVars>
      </dgm:prSet>
      <dgm:spPr/>
      <dgm:t>
        <a:bodyPr/>
        <a:lstStyle/>
        <a:p>
          <a:endParaRPr lang="ru-RU"/>
        </a:p>
      </dgm:t>
    </dgm:pt>
    <dgm:pt modelId="{B692E179-5534-4099-9DC2-AE3A00075AE7}" type="pres">
      <dgm:prSet presAssocID="{DD5DFFD1-E300-4DDA-B613-D51EADBB9340}" presName="base" presStyleLbl="dkBgShp" presStyleIdx="1" presStyleCnt="2" custLinFactY="-425641" custLinFactNeighborY="-500000">
        <dgm:style>
          <a:lnRef idx="0">
            <a:schemeClr val="accent1"/>
          </a:lnRef>
          <a:fillRef idx="3">
            <a:schemeClr val="accent1"/>
          </a:fillRef>
          <a:effectRef idx="3">
            <a:schemeClr val="accent1"/>
          </a:effectRef>
          <a:fontRef idx="minor">
            <a:schemeClr val="lt1"/>
          </a:fontRef>
        </dgm:style>
      </dgm:prSet>
      <dgm:spPr>
        <a:solidFill>
          <a:srgbClr val="0066FF"/>
        </a:solidFill>
        <a:ln w="3175">
          <a:solidFill>
            <a:srgbClr val="0000FF"/>
          </a:solidFill>
        </a:ln>
      </dgm:spPr>
      <dgm:t>
        <a:bodyPr/>
        <a:lstStyle/>
        <a:p>
          <a:endParaRPr lang="ru-RU"/>
        </a:p>
      </dgm:t>
    </dgm:pt>
  </dgm:ptLst>
  <dgm:cxnLst>
    <dgm:cxn modelId="{C6E48196-528C-48E1-98D0-631CF835E7C3}" srcId="{DD5DFFD1-E300-4DDA-B613-D51EADBB9340}" destId="{D56E5358-E8F2-4F39-9D70-C5EFB1BCF380}" srcOrd="1" destOrd="0" parTransId="{F5D75D1C-5237-481E-A76B-EB083904961E}" sibTransId="{DC5C083E-FFCE-4E5C-A23B-8C06FCE476A7}"/>
    <dgm:cxn modelId="{197F0B51-F4E7-4BFF-A024-9D2F18257EFC}" srcId="{EC29331B-5366-490D-94C3-6AC8930D7362}" destId="{3A43936D-B9EB-477F-A267-9D3A78882EF5}" srcOrd="3" destOrd="0" parTransId="{299B276D-30D8-463F-BEBF-8A474E35F5F3}" sibTransId="{C2EED78E-2E8A-42C6-9DE3-5680F5C10A5D}"/>
    <dgm:cxn modelId="{C1BB0696-DDB7-4959-BF74-FE227D6CAFFB}" type="presOf" srcId="{EC29331B-5366-490D-94C3-6AC8930D7362}" destId="{0638901D-4FDE-484A-AD6D-AABFFEE89D83}" srcOrd="0" destOrd="0" presId="urn:microsoft.com/office/officeart/2005/8/layout/hList3"/>
    <dgm:cxn modelId="{9D0873E3-5CF3-42CC-ADA0-D98C8002AC01}" srcId="{EC29331B-5366-490D-94C3-6AC8930D7362}" destId="{DD5DFFD1-E300-4DDA-B613-D51EADBB9340}" srcOrd="0" destOrd="0" parTransId="{B4474887-E03E-4810-A521-5C0FF7A6F0A4}" sibTransId="{3DCF8928-B24D-4D28-8351-DF13E442B133}"/>
    <dgm:cxn modelId="{CF202F6D-47D8-4BD7-961E-5A0ADECE2FAC}" srcId="{DD5DFFD1-E300-4DDA-B613-D51EADBB9340}" destId="{E2D49398-AE13-4623-B0B3-6AED294FE5E5}" srcOrd="2" destOrd="0" parTransId="{DAE35761-C6D0-449C-ACEA-1818ADB3AED8}" sibTransId="{E21B6853-3670-473F-938D-A73D9E46873F}"/>
    <dgm:cxn modelId="{AD3BB878-7E9A-4E66-A50D-C772319F20D4}" type="presOf" srcId="{D56E5358-E8F2-4F39-9D70-C5EFB1BCF380}" destId="{3E9323AF-ECC7-4D22-98CB-1198631FA778}" srcOrd="0" destOrd="0" presId="urn:microsoft.com/office/officeart/2005/8/layout/hList3"/>
    <dgm:cxn modelId="{C3CB9C10-02F1-4CA9-9D49-BA41A0053196}" srcId="{EC29331B-5366-490D-94C3-6AC8930D7362}" destId="{DA30BCAC-3F33-4735-8509-A1C2DC4B514E}" srcOrd="2" destOrd="0" parTransId="{BED9CD7F-A107-42BC-A189-1D2F131958F3}" sibTransId="{1A117699-FF9F-45ED-B5D2-A81CA1DB3259}"/>
    <dgm:cxn modelId="{E5496F81-2CA1-48F8-8FC5-10DE9E72CF3F}" srcId="{DD5DFFD1-E300-4DDA-B613-D51EADBB9340}" destId="{0B3CCA40-E0A5-4CEC-AA08-144330D8D5EA}" srcOrd="0" destOrd="0" parTransId="{56E1C515-357A-4D37-9C8C-3D3EFC33532B}" sibTransId="{740D5787-BF5D-4742-9E06-48BC1D1D060B}"/>
    <dgm:cxn modelId="{BD4B4B50-B301-4601-A864-33BE0250EC07}" type="presOf" srcId="{DD5DFFD1-E300-4DDA-B613-D51EADBB9340}" destId="{C7E343DA-484F-469A-A940-968844E5ACB1}" srcOrd="0" destOrd="0" presId="urn:microsoft.com/office/officeart/2005/8/layout/hList3"/>
    <dgm:cxn modelId="{C21CAC97-C164-414A-B523-7DD73DDB9B29}" srcId="{EC29331B-5366-490D-94C3-6AC8930D7362}" destId="{5F5E4202-7F22-4F0E-87DF-C214E599D469}" srcOrd="4" destOrd="0" parTransId="{8FB8DBF4-E885-497A-88CB-520DEDC27128}" sibTransId="{59B598EF-80A2-4D23-80B3-EF97B9BEBC15}"/>
    <dgm:cxn modelId="{94239B49-9CA6-4E79-8492-1081857501C4}" type="presOf" srcId="{E2D49398-AE13-4623-B0B3-6AED294FE5E5}" destId="{E76E862A-BABA-4BDA-A0EA-581EBE47C521}" srcOrd="0" destOrd="0" presId="urn:microsoft.com/office/officeart/2005/8/layout/hList3"/>
    <dgm:cxn modelId="{D54A9258-61F2-4101-84F4-D00AE7AC319D}" srcId="{EC29331B-5366-490D-94C3-6AC8930D7362}" destId="{7C800D1C-3800-40FA-8A22-F53B07F02964}" srcOrd="5" destOrd="0" parTransId="{C6804DAB-3C4A-40F9-969D-B8A994B0C91F}" sibTransId="{F5E7E79A-BCB4-40EE-8961-73A41522B387}"/>
    <dgm:cxn modelId="{A17C903B-F8F9-4D80-ABBA-0D9A22A89379}" type="presOf" srcId="{0B3CCA40-E0A5-4CEC-AA08-144330D8D5EA}" destId="{A9196804-1895-4578-A63A-0ADB8B5B6B03}" srcOrd="0" destOrd="0" presId="urn:microsoft.com/office/officeart/2005/8/layout/hList3"/>
    <dgm:cxn modelId="{6C742754-07E1-4973-8802-2CE4E04C64A8}" srcId="{EC29331B-5366-490D-94C3-6AC8930D7362}" destId="{E712745A-1922-4822-9FDA-6882DA7EB103}" srcOrd="1" destOrd="0" parTransId="{276EE337-D815-430F-B5CF-488BA9C8BC5E}" sibTransId="{5943ECB2-C001-4325-A766-525832288BDA}"/>
    <dgm:cxn modelId="{FFF8ABC6-C109-4F74-BD20-60FC53D854BE}" type="presParOf" srcId="{0638901D-4FDE-484A-AD6D-AABFFEE89D83}" destId="{C7E343DA-484F-469A-A940-968844E5ACB1}" srcOrd="0" destOrd="0" presId="urn:microsoft.com/office/officeart/2005/8/layout/hList3"/>
    <dgm:cxn modelId="{1142D2EF-409B-4972-9839-045A0DE16B9F}" type="presParOf" srcId="{0638901D-4FDE-484A-AD6D-AABFFEE89D83}" destId="{855E9CD5-B825-44C2-944F-B9F983FFD048}" srcOrd="1" destOrd="0" presId="urn:microsoft.com/office/officeart/2005/8/layout/hList3"/>
    <dgm:cxn modelId="{813424D2-EECE-47F8-95B3-47F451162F7D}" type="presParOf" srcId="{855E9CD5-B825-44C2-944F-B9F983FFD048}" destId="{A9196804-1895-4578-A63A-0ADB8B5B6B03}" srcOrd="0" destOrd="0" presId="urn:microsoft.com/office/officeart/2005/8/layout/hList3"/>
    <dgm:cxn modelId="{7DCFA13E-1F3B-4B4E-863B-BC46AF6975D1}" type="presParOf" srcId="{855E9CD5-B825-44C2-944F-B9F983FFD048}" destId="{3E9323AF-ECC7-4D22-98CB-1198631FA778}" srcOrd="1" destOrd="0" presId="urn:microsoft.com/office/officeart/2005/8/layout/hList3"/>
    <dgm:cxn modelId="{AEF883EB-9DDF-4ACB-8F3B-23ECFA03EB5B}" type="presParOf" srcId="{855E9CD5-B825-44C2-944F-B9F983FFD048}" destId="{E76E862A-BABA-4BDA-A0EA-581EBE47C521}" srcOrd="2" destOrd="0" presId="urn:microsoft.com/office/officeart/2005/8/layout/hList3"/>
    <dgm:cxn modelId="{4DD69EE0-8684-418F-92B7-C6A491A51AB8}" type="presParOf" srcId="{0638901D-4FDE-484A-AD6D-AABFFEE89D83}" destId="{B692E179-5534-4099-9DC2-AE3A00075AE7}" srcOrd="2" destOrd="0" presId="urn:microsoft.com/office/officeart/2005/8/layout/h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D371F85-7801-4233-95F7-2968E256DDD5}" type="doc">
      <dgm:prSet loTypeId="urn:microsoft.com/office/officeart/2005/8/layout/radial4" loCatId="relationship" qsTypeId="urn:microsoft.com/office/officeart/2005/8/quickstyle/3d2" qsCatId="3D" csTypeId="urn:microsoft.com/office/officeart/2005/8/colors/colorful2" csCatId="colorful" phldr="1"/>
      <dgm:spPr/>
      <dgm:t>
        <a:bodyPr/>
        <a:lstStyle/>
        <a:p>
          <a:endParaRPr lang="ru-RU"/>
        </a:p>
      </dgm:t>
    </dgm:pt>
    <dgm:pt modelId="{F03BC644-0CF3-4F89-94C3-ABCD7DC6D1FF}">
      <dgm:prSet phldrT="[Текст]" custT="1"/>
      <dgm:spPr>
        <a:solidFill>
          <a:srgbClr val="3366FF"/>
        </a:solidFill>
      </dgm:spPr>
      <dgm:t>
        <a:bodyPr/>
        <a:lstStyle/>
        <a:p>
          <a:r>
            <a:rPr lang="ru-RU" sz="1800" b="1" dirty="0" smtClean="0">
              <a:solidFill>
                <a:schemeClr val="tx1"/>
              </a:solidFill>
              <a:latin typeface="Times New Roman" pitchFamily="18" charset="0"/>
              <a:cs typeface="Times New Roman" pitchFamily="18" charset="0"/>
            </a:rPr>
            <a:t>ДОХОДЫ БЮДЖЕТА</a:t>
          </a:r>
          <a:endParaRPr lang="ru-RU" sz="1800" b="1" dirty="0">
            <a:solidFill>
              <a:schemeClr val="tx1"/>
            </a:solidFill>
            <a:latin typeface="Times New Roman" pitchFamily="18" charset="0"/>
            <a:cs typeface="Times New Roman" pitchFamily="18" charset="0"/>
          </a:endParaRPr>
        </a:p>
      </dgm:t>
    </dgm:pt>
    <dgm:pt modelId="{74A53E87-F23B-4076-88B5-9CC639173AC8}" type="parTrans" cxnId="{5ECDAC9E-4510-49E1-AAB9-2082406B4492}">
      <dgm:prSet/>
      <dgm:spPr/>
      <dgm:t>
        <a:bodyPr/>
        <a:lstStyle/>
        <a:p>
          <a:endParaRPr lang="ru-RU"/>
        </a:p>
      </dgm:t>
    </dgm:pt>
    <dgm:pt modelId="{8F54DD95-09DE-46E4-A201-BD755BB99C94}" type="sibTrans" cxnId="{5ECDAC9E-4510-49E1-AAB9-2082406B4492}">
      <dgm:prSet/>
      <dgm:spPr/>
      <dgm:t>
        <a:bodyPr/>
        <a:lstStyle/>
        <a:p>
          <a:endParaRPr lang="ru-RU"/>
        </a:p>
      </dgm:t>
    </dgm:pt>
    <dgm:pt modelId="{C7E7BE82-51F9-4614-8578-DC9ADEC0F04B}">
      <dgm:prSet phldrT="[Текст]" custT="1"/>
      <dgm:spPr>
        <a:solidFill>
          <a:srgbClr val="3366FF"/>
        </a:solidFill>
      </dgm:spPr>
      <dgm:t>
        <a:bodyPr/>
        <a:lstStyle/>
        <a:p>
          <a:pPr algn="ctr"/>
          <a:r>
            <a:rPr lang="ru-RU" sz="1700" b="1" u="sng" dirty="0" smtClean="0">
              <a:solidFill>
                <a:schemeClr val="tx1"/>
              </a:solidFill>
              <a:latin typeface="Times New Roman" pitchFamily="18" charset="0"/>
              <a:cs typeface="Times New Roman" pitchFamily="18" charset="0"/>
            </a:rPr>
            <a:t>Налоговые доходы- </a:t>
          </a:r>
          <a:r>
            <a:rPr lang="ru-RU" sz="17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algn="ctr"/>
          <a:r>
            <a:rPr lang="ru-RU" sz="1700" dirty="0" smtClean="0">
              <a:solidFill>
                <a:schemeClr val="tx1"/>
              </a:solidFill>
              <a:latin typeface="Times New Roman" pitchFamily="18" charset="0"/>
              <a:cs typeface="Times New Roman" pitchFamily="18" charset="0"/>
            </a:rPr>
            <a:t>- Налог на доходы физических лиц;</a:t>
          </a:r>
        </a:p>
        <a:p>
          <a:pPr algn="ctr"/>
          <a:r>
            <a:rPr lang="ru-RU" sz="1700" dirty="0" smtClean="0">
              <a:solidFill>
                <a:schemeClr val="tx1"/>
              </a:solidFill>
              <a:latin typeface="Times New Roman" pitchFamily="18" charset="0"/>
              <a:cs typeface="Times New Roman" pitchFamily="18" charset="0"/>
            </a:rPr>
            <a:t>- Налоги  на совокупный доход;</a:t>
          </a:r>
        </a:p>
        <a:p>
          <a:pPr algn="ctr"/>
          <a:r>
            <a:rPr lang="ru-RU" sz="1700" dirty="0" smtClean="0">
              <a:solidFill>
                <a:schemeClr val="tx1"/>
              </a:solidFill>
              <a:latin typeface="Times New Roman" pitchFamily="18" charset="0"/>
              <a:cs typeface="Times New Roman" pitchFamily="18" charset="0"/>
            </a:rPr>
            <a:t>- Государственная  пошлина;</a:t>
          </a:r>
        </a:p>
        <a:p>
          <a:pPr algn="ctr"/>
          <a:r>
            <a:rPr lang="ru-RU" sz="1700" dirty="0" smtClean="0">
              <a:solidFill>
                <a:schemeClr val="tx1"/>
              </a:solidFill>
              <a:latin typeface="Times New Roman" pitchFamily="18" charset="0"/>
              <a:cs typeface="Times New Roman" pitchFamily="18" charset="0"/>
            </a:rPr>
            <a:t>- Другие</a:t>
          </a:r>
          <a:endParaRPr lang="ru-RU" sz="1700" dirty="0">
            <a:solidFill>
              <a:schemeClr val="tx1"/>
            </a:solidFill>
            <a:latin typeface="Times New Roman" pitchFamily="18" charset="0"/>
            <a:cs typeface="Times New Roman" pitchFamily="18" charset="0"/>
          </a:endParaRPr>
        </a:p>
      </dgm:t>
    </dgm:pt>
    <dgm:pt modelId="{1308977C-B5C0-4EE3-B22B-1ACA6465B710}" type="parTrans" cxnId="{F038C9EA-7669-4B46-A2AD-3A7495908283}">
      <dgm:prSet/>
      <dgm:spPr>
        <a:solidFill>
          <a:srgbClr val="6699FF"/>
        </a:solidFill>
        <a:ln>
          <a:solidFill>
            <a:srgbClr val="99CCFF"/>
          </a:solidFill>
        </a:ln>
      </dgm:spPr>
      <dgm:t>
        <a:bodyPr/>
        <a:lstStyle/>
        <a:p>
          <a:endParaRPr lang="ru-RU" dirty="0"/>
        </a:p>
      </dgm:t>
    </dgm:pt>
    <dgm:pt modelId="{397391D5-EC80-4467-9071-0D3D5547E1FC}" type="sibTrans" cxnId="{F038C9EA-7669-4B46-A2AD-3A7495908283}">
      <dgm:prSet/>
      <dgm:spPr/>
      <dgm:t>
        <a:bodyPr/>
        <a:lstStyle/>
        <a:p>
          <a:endParaRPr lang="ru-RU"/>
        </a:p>
      </dgm:t>
    </dgm:pt>
    <dgm:pt modelId="{3FF0F976-E430-4D1F-99AF-07177B944F7C}">
      <dgm:prSet phldrT="[Текст]" custT="1"/>
      <dgm:spPr>
        <a:solidFill>
          <a:srgbClr val="3366FF"/>
        </a:solidFill>
      </dgm:spPr>
      <dgm:t>
        <a:bodyPr/>
        <a:lstStyle/>
        <a:p>
          <a:r>
            <a:rPr lang="ru-RU" sz="1700" b="1" u="sng" dirty="0" smtClean="0">
              <a:solidFill>
                <a:schemeClr val="tx1"/>
              </a:solidFill>
              <a:latin typeface="Times New Roman" pitchFamily="18" charset="0"/>
              <a:cs typeface="Times New Roman" pitchFamily="18" charset="0"/>
            </a:rPr>
            <a:t>Безвозмездные поступления- </a:t>
          </a:r>
          <a:r>
            <a:rPr lang="ru-RU" sz="17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dirty="0">
            <a:solidFill>
              <a:schemeClr val="tx1"/>
            </a:solidFill>
            <a:latin typeface="Times New Roman" pitchFamily="18" charset="0"/>
            <a:cs typeface="Times New Roman" pitchFamily="18" charset="0"/>
          </a:endParaRPr>
        </a:p>
      </dgm:t>
    </dgm:pt>
    <dgm:pt modelId="{04314C92-F169-4EFF-835C-AA5E582131CA}" type="parTrans" cxnId="{A3E67AB5-11A7-47DB-8E6A-10B1BC2D1536}">
      <dgm:prSet/>
      <dgm:spPr>
        <a:solidFill>
          <a:srgbClr val="6699FF"/>
        </a:solidFill>
        <a:ln>
          <a:solidFill>
            <a:srgbClr val="6699FF"/>
          </a:solidFill>
        </a:ln>
      </dgm:spPr>
      <dgm:t>
        <a:bodyPr/>
        <a:lstStyle/>
        <a:p>
          <a:endParaRPr lang="ru-RU" dirty="0"/>
        </a:p>
      </dgm:t>
    </dgm:pt>
    <dgm:pt modelId="{D449E078-7D5D-49D6-A890-8FA05575F534}" type="sibTrans" cxnId="{A3E67AB5-11A7-47DB-8E6A-10B1BC2D1536}">
      <dgm:prSet/>
      <dgm:spPr/>
      <dgm:t>
        <a:bodyPr/>
        <a:lstStyle/>
        <a:p>
          <a:endParaRPr lang="ru-RU"/>
        </a:p>
      </dgm:t>
    </dgm:pt>
    <dgm:pt modelId="{24541B9B-D371-49BA-A5B2-F771C5B494A7}">
      <dgm:prSet phldrT="[Текст]" custT="1"/>
      <dgm:spPr>
        <a:solidFill>
          <a:srgbClr val="3366FF"/>
        </a:solidFill>
        <a:ln>
          <a:solidFill>
            <a:schemeClr val="accent1"/>
          </a:solidFill>
        </a:ln>
        <a:scene3d>
          <a:camera prst="orthographicFront">
            <a:rot lat="0" lon="0" rev="0"/>
          </a:camera>
          <a:lightRig rig="threePt" dir="t">
            <a:rot lat="0" lon="0" rev="7500000"/>
          </a:lightRig>
        </a:scene3d>
        <a:sp3d prstMaterial="plastic">
          <a:bevelT w="127000" h="25400" prst="relaxedInset"/>
        </a:sp3d>
      </dgm:spPr>
      <dgm:t>
        <a:bodyPr/>
        <a:lstStyle/>
        <a:p>
          <a:r>
            <a:rPr lang="ru-RU" sz="1700" b="1" u="sng" dirty="0" smtClean="0">
              <a:solidFill>
                <a:schemeClr val="tx1"/>
              </a:solidFill>
              <a:latin typeface="Times New Roman" pitchFamily="18" charset="0"/>
              <a:cs typeface="Times New Roman" pitchFamily="18" charset="0"/>
            </a:rPr>
            <a:t>Неналоговые доходы </a:t>
          </a:r>
          <a:r>
            <a:rPr lang="ru-RU" sz="17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dirty="0">
            <a:solidFill>
              <a:schemeClr val="tx1"/>
            </a:solidFill>
            <a:latin typeface="Times New Roman" pitchFamily="18" charset="0"/>
            <a:cs typeface="Times New Roman" pitchFamily="18" charset="0"/>
          </a:endParaRPr>
        </a:p>
      </dgm:t>
    </dgm:pt>
    <dgm:pt modelId="{0BABBF11-1227-411A-863C-874B6BAEA5AC}" type="parTrans" cxnId="{93913D89-7E9A-47C7-8D7A-3ABE32CBB138}">
      <dgm:prSet/>
      <dgm:spPr>
        <a:solidFill>
          <a:srgbClr val="6699FF"/>
        </a:solidFill>
        <a:ln>
          <a:solidFill>
            <a:srgbClr val="6699FF"/>
          </a:solidFill>
        </a:ln>
      </dgm:spPr>
      <dgm:t>
        <a:bodyPr/>
        <a:lstStyle/>
        <a:p>
          <a:endParaRPr lang="ru-RU" dirty="0"/>
        </a:p>
      </dgm:t>
    </dgm:pt>
    <dgm:pt modelId="{89528275-5E5B-44DF-902D-6EF7E5597E8A}" type="sibTrans" cxnId="{93913D89-7E9A-47C7-8D7A-3ABE32CBB138}">
      <dgm:prSet/>
      <dgm:spPr/>
      <dgm:t>
        <a:bodyPr/>
        <a:lstStyle/>
        <a:p>
          <a:endParaRPr lang="ru-RU"/>
        </a:p>
      </dgm:t>
    </dgm:pt>
    <dgm:pt modelId="{8450C838-883F-49BB-ADCD-9FDD8CECD47D}" type="pres">
      <dgm:prSet presAssocID="{FD371F85-7801-4233-95F7-2968E256DDD5}" presName="cycle" presStyleCnt="0">
        <dgm:presLayoutVars>
          <dgm:chMax val="1"/>
          <dgm:dir/>
          <dgm:animLvl val="ctr"/>
          <dgm:resizeHandles val="exact"/>
        </dgm:presLayoutVars>
      </dgm:prSet>
      <dgm:spPr/>
      <dgm:t>
        <a:bodyPr/>
        <a:lstStyle/>
        <a:p>
          <a:endParaRPr lang="ru-RU"/>
        </a:p>
      </dgm:t>
    </dgm:pt>
    <dgm:pt modelId="{7C9377F2-6DE3-41EC-9D05-635A90327943}" type="pres">
      <dgm:prSet presAssocID="{F03BC644-0CF3-4F89-94C3-ABCD7DC6D1FF}" presName="centerShape" presStyleLbl="node0" presStyleIdx="0" presStyleCnt="1" custScaleY="77980" custLinFactNeighborX="-518" custLinFactNeighborY="-1967"/>
      <dgm:spPr/>
      <dgm:t>
        <a:bodyPr/>
        <a:lstStyle/>
        <a:p>
          <a:endParaRPr lang="ru-RU"/>
        </a:p>
      </dgm:t>
    </dgm:pt>
    <dgm:pt modelId="{4D18CED3-1142-40EA-9116-88C40631624C}" type="pres">
      <dgm:prSet presAssocID="{1308977C-B5C0-4EE3-B22B-1ACA6465B710}" presName="parTrans" presStyleLbl="bgSibTrans2D1" presStyleIdx="0" presStyleCnt="3"/>
      <dgm:spPr/>
      <dgm:t>
        <a:bodyPr/>
        <a:lstStyle/>
        <a:p>
          <a:endParaRPr lang="ru-RU"/>
        </a:p>
      </dgm:t>
    </dgm:pt>
    <dgm:pt modelId="{260436B6-97A1-4106-A465-1698EFC5DB02}" type="pres">
      <dgm:prSet presAssocID="{C7E7BE82-51F9-4614-8578-DC9ADEC0F04B}" presName="node" presStyleLbl="node1" presStyleIdx="0" presStyleCnt="3" custScaleX="108797" custScaleY="251843" custRadScaleRad="108296" custRadScaleInc="-2831">
        <dgm:presLayoutVars>
          <dgm:bulletEnabled val="1"/>
        </dgm:presLayoutVars>
      </dgm:prSet>
      <dgm:spPr/>
      <dgm:t>
        <a:bodyPr/>
        <a:lstStyle/>
        <a:p>
          <a:endParaRPr lang="ru-RU"/>
        </a:p>
      </dgm:t>
    </dgm:pt>
    <dgm:pt modelId="{33AE49E3-7EAF-4671-ACEC-5EF4114D59E5}" type="pres">
      <dgm:prSet presAssocID="{04314C92-F169-4EFF-835C-AA5E582131CA}" presName="parTrans" presStyleLbl="bgSibTrans2D1" presStyleIdx="1" presStyleCnt="3" custAng="21497965" custScaleX="96563" custLinFactNeighborX="3373" custLinFactNeighborY="27879"/>
      <dgm:spPr/>
      <dgm:t>
        <a:bodyPr/>
        <a:lstStyle/>
        <a:p>
          <a:endParaRPr lang="ru-RU"/>
        </a:p>
      </dgm:t>
    </dgm:pt>
    <dgm:pt modelId="{4C1BB923-E7F2-4FAE-BCE2-9CBC75F98424}" type="pres">
      <dgm:prSet presAssocID="{3FF0F976-E430-4D1F-99AF-07177B944F7C}" presName="node" presStyleLbl="node1" presStyleIdx="1" presStyleCnt="3" custScaleY="158270" custRadScaleRad="122127" custRadScaleInc="74494">
        <dgm:presLayoutVars>
          <dgm:bulletEnabled val="1"/>
        </dgm:presLayoutVars>
      </dgm:prSet>
      <dgm:spPr/>
      <dgm:t>
        <a:bodyPr/>
        <a:lstStyle/>
        <a:p>
          <a:endParaRPr lang="ru-RU"/>
        </a:p>
      </dgm:t>
    </dgm:pt>
    <dgm:pt modelId="{4C3C8D6A-0A5F-4907-83DC-AB25FCA93C97}" type="pres">
      <dgm:prSet presAssocID="{0BABBF11-1227-411A-863C-874B6BAEA5AC}" presName="parTrans" presStyleLbl="bgSibTrans2D1" presStyleIdx="2" presStyleCnt="3" custLinFactNeighborX="188" custLinFactNeighborY="15399"/>
      <dgm:spPr/>
      <dgm:t>
        <a:bodyPr/>
        <a:lstStyle/>
        <a:p>
          <a:endParaRPr lang="ru-RU"/>
        </a:p>
      </dgm:t>
    </dgm:pt>
    <dgm:pt modelId="{D71078B0-61B0-4A49-ACC5-75E45D65A14C}" type="pres">
      <dgm:prSet presAssocID="{24541B9B-D371-49BA-A5B2-F771C5B494A7}" presName="node" presStyleLbl="node1" presStyleIdx="2" presStyleCnt="3" custScaleX="110952" custScaleY="168276" custRadScaleRad="99706" custRadScaleInc="-92842">
        <dgm:presLayoutVars>
          <dgm:bulletEnabled val="1"/>
        </dgm:presLayoutVars>
      </dgm:prSet>
      <dgm:spPr/>
      <dgm:t>
        <a:bodyPr/>
        <a:lstStyle/>
        <a:p>
          <a:endParaRPr lang="ru-RU"/>
        </a:p>
      </dgm:t>
    </dgm:pt>
  </dgm:ptLst>
  <dgm:cxnLst>
    <dgm:cxn modelId="{6F65FF44-C4E2-46E6-92DA-8B0D015A4A86}" type="presOf" srcId="{1308977C-B5C0-4EE3-B22B-1ACA6465B710}" destId="{4D18CED3-1142-40EA-9116-88C40631624C}" srcOrd="0" destOrd="0" presId="urn:microsoft.com/office/officeart/2005/8/layout/radial4"/>
    <dgm:cxn modelId="{F038C9EA-7669-4B46-A2AD-3A7495908283}" srcId="{F03BC644-0CF3-4F89-94C3-ABCD7DC6D1FF}" destId="{C7E7BE82-51F9-4614-8578-DC9ADEC0F04B}" srcOrd="0" destOrd="0" parTransId="{1308977C-B5C0-4EE3-B22B-1ACA6465B710}" sibTransId="{397391D5-EC80-4467-9071-0D3D5547E1FC}"/>
    <dgm:cxn modelId="{9C7A5F14-D72C-4044-88D1-264E2F985EA4}" type="presOf" srcId="{F03BC644-0CF3-4F89-94C3-ABCD7DC6D1FF}" destId="{7C9377F2-6DE3-41EC-9D05-635A90327943}" srcOrd="0" destOrd="0" presId="urn:microsoft.com/office/officeart/2005/8/layout/radial4"/>
    <dgm:cxn modelId="{24BC6811-E547-4BCF-9259-14A62129883B}" type="presOf" srcId="{04314C92-F169-4EFF-835C-AA5E582131CA}" destId="{33AE49E3-7EAF-4671-ACEC-5EF4114D59E5}" srcOrd="0" destOrd="0" presId="urn:microsoft.com/office/officeart/2005/8/layout/radial4"/>
    <dgm:cxn modelId="{A3E67AB5-11A7-47DB-8E6A-10B1BC2D1536}" srcId="{F03BC644-0CF3-4F89-94C3-ABCD7DC6D1FF}" destId="{3FF0F976-E430-4D1F-99AF-07177B944F7C}" srcOrd="1" destOrd="0" parTransId="{04314C92-F169-4EFF-835C-AA5E582131CA}" sibTransId="{D449E078-7D5D-49D6-A890-8FA05575F534}"/>
    <dgm:cxn modelId="{27BA972C-0A14-4169-81AD-7F1C7E0E2B32}" type="presOf" srcId="{FD371F85-7801-4233-95F7-2968E256DDD5}" destId="{8450C838-883F-49BB-ADCD-9FDD8CECD47D}" srcOrd="0" destOrd="0" presId="urn:microsoft.com/office/officeart/2005/8/layout/radial4"/>
    <dgm:cxn modelId="{93913D89-7E9A-47C7-8D7A-3ABE32CBB138}" srcId="{F03BC644-0CF3-4F89-94C3-ABCD7DC6D1FF}" destId="{24541B9B-D371-49BA-A5B2-F771C5B494A7}" srcOrd="2" destOrd="0" parTransId="{0BABBF11-1227-411A-863C-874B6BAEA5AC}" sibTransId="{89528275-5E5B-44DF-902D-6EF7E5597E8A}"/>
    <dgm:cxn modelId="{0C03BB9C-B9A8-4F5D-9C25-5E607540062A}" type="presOf" srcId="{C7E7BE82-51F9-4614-8578-DC9ADEC0F04B}" destId="{260436B6-97A1-4106-A465-1698EFC5DB02}" srcOrd="0" destOrd="0" presId="urn:microsoft.com/office/officeart/2005/8/layout/radial4"/>
    <dgm:cxn modelId="{F006038C-F97C-4BAE-845C-E7D2B90709FE}" type="presOf" srcId="{24541B9B-D371-49BA-A5B2-F771C5B494A7}" destId="{D71078B0-61B0-4A49-ACC5-75E45D65A14C}" srcOrd="0" destOrd="0" presId="urn:microsoft.com/office/officeart/2005/8/layout/radial4"/>
    <dgm:cxn modelId="{BB59BD25-B0A1-421C-8A02-B2B7FD803F70}" type="presOf" srcId="{0BABBF11-1227-411A-863C-874B6BAEA5AC}" destId="{4C3C8D6A-0A5F-4907-83DC-AB25FCA93C97}" srcOrd="0" destOrd="0" presId="urn:microsoft.com/office/officeart/2005/8/layout/radial4"/>
    <dgm:cxn modelId="{5ECDAC9E-4510-49E1-AAB9-2082406B4492}" srcId="{FD371F85-7801-4233-95F7-2968E256DDD5}" destId="{F03BC644-0CF3-4F89-94C3-ABCD7DC6D1FF}" srcOrd="0" destOrd="0" parTransId="{74A53E87-F23B-4076-88B5-9CC639173AC8}" sibTransId="{8F54DD95-09DE-46E4-A201-BD755BB99C94}"/>
    <dgm:cxn modelId="{3D0B753E-CE1D-4590-85F1-8781EAFE2769}" type="presOf" srcId="{3FF0F976-E430-4D1F-99AF-07177B944F7C}" destId="{4C1BB923-E7F2-4FAE-BCE2-9CBC75F98424}" srcOrd="0" destOrd="0" presId="urn:microsoft.com/office/officeart/2005/8/layout/radial4"/>
    <dgm:cxn modelId="{A6CD7FCA-C6B8-45F5-ADC0-749AF88AF1C4}" type="presParOf" srcId="{8450C838-883F-49BB-ADCD-9FDD8CECD47D}" destId="{7C9377F2-6DE3-41EC-9D05-635A90327943}" srcOrd="0" destOrd="0" presId="urn:microsoft.com/office/officeart/2005/8/layout/radial4"/>
    <dgm:cxn modelId="{4873C0B3-FE79-4C2E-A49A-1FEB7D8CFF46}" type="presParOf" srcId="{8450C838-883F-49BB-ADCD-9FDD8CECD47D}" destId="{4D18CED3-1142-40EA-9116-88C40631624C}" srcOrd="1" destOrd="0" presId="urn:microsoft.com/office/officeart/2005/8/layout/radial4"/>
    <dgm:cxn modelId="{2F142B5B-8B3A-4F8E-9DE3-A9D252C90679}" type="presParOf" srcId="{8450C838-883F-49BB-ADCD-9FDD8CECD47D}" destId="{260436B6-97A1-4106-A465-1698EFC5DB02}" srcOrd="2" destOrd="0" presId="urn:microsoft.com/office/officeart/2005/8/layout/radial4"/>
    <dgm:cxn modelId="{08A3D652-6DE7-4972-8634-D027723D0426}" type="presParOf" srcId="{8450C838-883F-49BB-ADCD-9FDD8CECD47D}" destId="{33AE49E3-7EAF-4671-ACEC-5EF4114D59E5}" srcOrd="3" destOrd="0" presId="urn:microsoft.com/office/officeart/2005/8/layout/radial4"/>
    <dgm:cxn modelId="{94B80D9A-CDF7-4827-B3F2-7A45EEBD2D52}" type="presParOf" srcId="{8450C838-883F-49BB-ADCD-9FDD8CECD47D}" destId="{4C1BB923-E7F2-4FAE-BCE2-9CBC75F98424}" srcOrd="4" destOrd="0" presId="urn:microsoft.com/office/officeart/2005/8/layout/radial4"/>
    <dgm:cxn modelId="{CDE435A6-BFAC-49E9-ADA9-0D0F22080E3E}" type="presParOf" srcId="{8450C838-883F-49BB-ADCD-9FDD8CECD47D}" destId="{4C3C8D6A-0A5F-4907-83DC-AB25FCA93C97}" srcOrd="5" destOrd="0" presId="urn:microsoft.com/office/officeart/2005/8/layout/radial4"/>
    <dgm:cxn modelId="{D1BD28C5-F2FE-4553-A56C-F63FCCEC8EE8}" type="presParOf" srcId="{8450C838-883F-49BB-ADCD-9FDD8CECD47D}" destId="{D71078B0-61B0-4A49-ACC5-75E45D65A14C}"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2B22A5F-7C50-45A9-A128-EAF707AD7DA0}" type="doc">
      <dgm:prSet loTypeId="urn:microsoft.com/office/officeart/2005/8/layout/vProcess5" loCatId="process" qsTypeId="urn:microsoft.com/office/officeart/2005/8/quickstyle/3d2" qsCatId="3D" csTypeId="urn:microsoft.com/office/officeart/2005/8/colors/accent1_3" csCatId="accent1" phldr="1"/>
      <dgm:spPr/>
      <dgm:t>
        <a:bodyPr/>
        <a:lstStyle/>
        <a:p>
          <a:endParaRPr lang="ru-RU"/>
        </a:p>
      </dgm:t>
    </dgm:pt>
    <dgm:pt modelId="{1CC65711-61E0-44E5-B472-F7D3EDAD62BD}">
      <dgm:prSet phldrT="[Текст]" custT="1"/>
      <dgm:spPr>
        <a:solidFill>
          <a:srgbClr val="0066FF"/>
        </a:solidFill>
        <a:effectLst>
          <a:outerShdw blurRad="50800" dist="38100" dir="2700000" algn="tl" rotWithShape="0">
            <a:prstClr val="black">
              <a:alpha val="40000"/>
            </a:prstClr>
          </a:outerShdw>
        </a:effectLst>
      </dgm:spPr>
      <dgm:t>
        <a:bodyPr/>
        <a:lstStyle/>
        <a:p>
          <a:pPr algn="just"/>
          <a:r>
            <a:rPr lang="ru-RU" sz="2000" b="1" u="sng" dirty="0" smtClean="0">
              <a:solidFill>
                <a:schemeClr val="tx2">
                  <a:lumMod val="10000"/>
                </a:schemeClr>
              </a:solidFill>
              <a:latin typeface="Book Antiqua" pitchFamily="18" charset="0"/>
            </a:rPr>
            <a:t>Дотации</a:t>
          </a:r>
          <a:r>
            <a:rPr lang="ru-RU" sz="20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dirty="0">
            <a:solidFill>
              <a:schemeClr val="tx2">
                <a:lumMod val="10000"/>
              </a:schemeClr>
            </a:solidFill>
            <a:latin typeface="Book Antiqua" pitchFamily="18" charset="0"/>
          </a:endParaRPr>
        </a:p>
      </dgm:t>
    </dgm:pt>
    <dgm:pt modelId="{71E4292C-E05B-49D3-B55A-571E8E1CEC16}" type="parTrans" cxnId="{95897406-EE23-449A-B86A-B999A9CAC77E}">
      <dgm:prSet/>
      <dgm:spPr/>
      <dgm:t>
        <a:bodyPr/>
        <a:lstStyle/>
        <a:p>
          <a:endParaRPr lang="ru-RU"/>
        </a:p>
      </dgm:t>
    </dgm:pt>
    <dgm:pt modelId="{52337DFF-E383-461B-9334-D92F990D56D9}" type="sibTrans" cxnId="{95897406-EE23-449A-B86A-B999A9CAC77E}">
      <dgm:prSet/>
      <dgm:spPr>
        <a:solidFill>
          <a:srgbClr val="0099CC">
            <a:alpha val="89804"/>
          </a:srgbClr>
        </a:solidFill>
        <a:ln>
          <a:solidFill>
            <a:srgbClr val="3399FF">
              <a:alpha val="89804"/>
            </a:srgbClr>
          </a:solidFill>
        </a:ln>
      </dgm:spPr>
      <dgm:t>
        <a:bodyPr/>
        <a:lstStyle/>
        <a:p>
          <a:endParaRPr lang="ru-RU"/>
        </a:p>
      </dgm:t>
    </dgm:pt>
    <dgm:pt modelId="{F449EDBA-C359-483E-92A1-10F66E4A60B2}">
      <dgm:prSet phldrT="[Текст]" custT="1"/>
      <dgm:spPr>
        <a:solidFill>
          <a:srgbClr val="6699FF"/>
        </a:solidFill>
        <a:effectLst>
          <a:outerShdw blurRad="50800" dist="38100" dir="2700000" algn="tl" rotWithShape="0">
            <a:prstClr val="black">
              <a:alpha val="40000"/>
            </a:prstClr>
          </a:outerShdw>
        </a:effectLst>
      </dgm:spPr>
      <dgm:t>
        <a:bodyPr/>
        <a:lstStyle/>
        <a:p>
          <a:pPr algn="l"/>
          <a:endParaRPr lang="ru-RU" sz="1200" dirty="0" smtClean="0">
            <a:latin typeface="Book Antiqua" pitchFamily="18" charset="0"/>
          </a:endParaRPr>
        </a:p>
        <a:p>
          <a:pPr algn="just"/>
          <a:r>
            <a:rPr lang="ru-RU" sz="2000" b="1" i="0" u="sng" dirty="0" smtClean="0">
              <a:solidFill>
                <a:schemeClr val="tx2">
                  <a:lumMod val="10000"/>
                </a:schemeClr>
              </a:solidFill>
              <a:latin typeface="Book Antiqua" pitchFamily="18" charset="0"/>
            </a:rPr>
            <a:t>Субсидии</a:t>
          </a:r>
          <a:r>
            <a:rPr lang="ru-RU" sz="20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algn="l"/>
          <a:r>
            <a:rPr lang="ru-RU" sz="1800" dirty="0" smtClean="0"/>
            <a:t> </a:t>
          </a:r>
          <a:endParaRPr lang="ru-RU" sz="1800" dirty="0"/>
        </a:p>
      </dgm:t>
    </dgm:pt>
    <dgm:pt modelId="{C774A548-0B12-46A8-8B8A-0192C12C399B}" type="parTrans" cxnId="{50E5A926-146A-43EE-A29F-A5D039A9F039}">
      <dgm:prSet/>
      <dgm:spPr/>
      <dgm:t>
        <a:bodyPr/>
        <a:lstStyle/>
        <a:p>
          <a:endParaRPr lang="ru-RU"/>
        </a:p>
      </dgm:t>
    </dgm:pt>
    <dgm:pt modelId="{64540C70-5236-4909-88F2-F8D02EAF99A1}" type="sibTrans" cxnId="{50E5A926-146A-43EE-A29F-A5D039A9F039}">
      <dgm:prSet/>
      <dgm:spPr>
        <a:solidFill>
          <a:srgbClr val="0099CC">
            <a:alpha val="90000"/>
          </a:srgbClr>
        </a:solidFill>
        <a:ln>
          <a:solidFill>
            <a:srgbClr val="6666FF">
              <a:alpha val="89804"/>
            </a:srgbClr>
          </a:solidFill>
        </a:ln>
      </dgm:spPr>
      <dgm:t>
        <a:bodyPr/>
        <a:lstStyle/>
        <a:p>
          <a:endParaRPr lang="ru-RU"/>
        </a:p>
      </dgm:t>
    </dgm:pt>
    <dgm:pt modelId="{2D7DE91B-796A-4177-A0FB-3A646E902107}">
      <dgm:prSet custT="1"/>
      <dgm:spPr>
        <a:solidFill>
          <a:srgbClr val="CC99FF"/>
        </a:solidFill>
      </dgm:spPr>
      <dgm:t>
        <a:bodyPr/>
        <a:lstStyle/>
        <a:p>
          <a:pPr algn="just"/>
          <a:r>
            <a:rPr lang="ru-RU" sz="2000" b="1" u="sng" dirty="0" smtClean="0">
              <a:solidFill>
                <a:schemeClr val="tx2">
                  <a:lumMod val="10000"/>
                </a:schemeClr>
              </a:solidFill>
              <a:latin typeface="Book Antiqua" pitchFamily="18" charset="0"/>
            </a:rPr>
            <a:t>Субвенции</a:t>
          </a:r>
          <a:r>
            <a:rPr lang="ru-RU" sz="20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dirty="0">
            <a:solidFill>
              <a:schemeClr val="tx2">
                <a:lumMod val="10000"/>
              </a:schemeClr>
            </a:solidFill>
            <a:latin typeface="Book Antiqua" pitchFamily="18" charset="0"/>
          </a:endParaRPr>
        </a:p>
      </dgm:t>
    </dgm:pt>
    <dgm:pt modelId="{87A3EC28-D257-4C28-BC1D-A7FE7569CA24}" type="parTrans" cxnId="{A401B4C0-0E94-43F5-9D03-59CBA193F521}">
      <dgm:prSet/>
      <dgm:spPr/>
      <dgm:t>
        <a:bodyPr/>
        <a:lstStyle/>
        <a:p>
          <a:endParaRPr lang="ru-RU"/>
        </a:p>
      </dgm:t>
    </dgm:pt>
    <dgm:pt modelId="{A01088EC-3308-47C5-9A55-C4769DE66AA1}" type="sibTrans" cxnId="{A401B4C0-0E94-43F5-9D03-59CBA193F521}">
      <dgm:prSet/>
      <dgm:spPr>
        <a:solidFill>
          <a:srgbClr val="0099CC">
            <a:alpha val="90000"/>
          </a:srgbClr>
        </a:solidFill>
        <a:ln>
          <a:solidFill>
            <a:srgbClr val="FF66FF">
              <a:alpha val="89804"/>
            </a:srgbClr>
          </a:solidFill>
        </a:ln>
      </dgm:spPr>
      <dgm:t>
        <a:bodyPr/>
        <a:lstStyle/>
        <a:p>
          <a:endParaRPr lang="ru-RU"/>
        </a:p>
      </dgm:t>
    </dgm:pt>
    <dgm:pt modelId="{21E5C3DA-5115-440E-B56E-5DCA8F93B1BB}">
      <dgm:prSet custT="1"/>
      <dgm:spPr>
        <a:solidFill>
          <a:srgbClr val="FF99CC"/>
        </a:solidFill>
      </dgm:spPr>
      <dgm:t>
        <a:bodyPr/>
        <a:lstStyle/>
        <a:p>
          <a:r>
            <a:rPr lang="ru-RU" sz="2000" b="1" u="sng" dirty="0" smtClean="0">
              <a:solidFill>
                <a:schemeClr val="tx2">
                  <a:lumMod val="10000"/>
                </a:schemeClr>
              </a:solidFill>
              <a:latin typeface="Book Antiqua" pitchFamily="18" charset="0"/>
            </a:rPr>
            <a:t>Иные межбюджетные трансферты</a:t>
          </a:r>
          <a:endParaRPr lang="ru-RU" sz="2000" b="1" u="sng" dirty="0">
            <a:solidFill>
              <a:schemeClr val="tx2">
                <a:lumMod val="10000"/>
              </a:schemeClr>
            </a:solidFill>
            <a:latin typeface="Book Antiqua" pitchFamily="18" charset="0"/>
          </a:endParaRPr>
        </a:p>
      </dgm:t>
    </dgm:pt>
    <dgm:pt modelId="{706114FB-E472-431C-81C9-C5DCC060E5B0}" type="parTrans" cxnId="{7D1F8A23-F819-449C-9545-7CFECED4525C}">
      <dgm:prSet/>
      <dgm:spPr/>
      <dgm:t>
        <a:bodyPr/>
        <a:lstStyle/>
        <a:p>
          <a:endParaRPr lang="ru-RU"/>
        </a:p>
      </dgm:t>
    </dgm:pt>
    <dgm:pt modelId="{563442B4-77BC-4A16-89BD-E62999AAA117}" type="sibTrans" cxnId="{7D1F8A23-F819-449C-9545-7CFECED4525C}">
      <dgm:prSet/>
      <dgm:spPr/>
      <dgm:t>
        <a:bodyPr/>
        <a:lstStyle/>
        <a:p>
          <a:endParaRPr lang="ru-RU"/>
        </a:p>
      </dgm:t>
    </dgm:pt>
    <dgm:pt modelId="{F7DB0BF1-2966-4912-8D39-B0022291816C}" type="pres">
      <dgm:prSet presAssocID="{92B22A5F-7C50-45A9-A128-EAF707AD7DA0}" presName="outerComposite" presStyleCnt="0">
        <dgm:presLayoutVars>
          <dgm:chMax val="5"/>
          <dgm:dir/>
          <dgm:resizeHandles val="exact"/>
        </dgm:presLayoutVars>
      </dgm:prSet>
      <dgm:spPr/>
      <dgm:t>
        <a:bodyPr/>
        <a:lstStyle/>
        <a:p>
          <a:endParaRPr lang="ru-RU"/>
        </a:p>
      </dgm:t>
    </dgm:pt>
    <dgm:pt modelId="{A57C7D7A-E713-45EB-B900-268290840730}" type="pres">
      <dgm:prSet presAssocID="{92B22A5F-7C50-45A9-A128-EAF707AD7DA0}" presName="dummyMaxCanvas" presStyleCnt="0">
        <dgm:presLayoutVars/>
      </dgm:prSet>
      <dgm:spPr/>
    </dgm:pt>
    <dgm:pt modelId="{3C023A05-0CA6-4B1C-9C90-98508B193786}" type="pres">
      <dgm:prSet presAssocID="{92B22A5F-7C50-45A9-A128-EAF707AD7DA0}" presName="FourNodes_1" presStyleLbl="node1" presStyleIdx="0" presStyleCnt="4">
        <dgm:presLayoutVars>
          <dgm:bulletEnabled val="1"/>
        </dgm:presLayoutVars>
      </dgm:prSet>
      <dgm:spPr/>
      <dgm:t>
        <a:bodyPr/>
        <a:lstStyle/>
        <a:p>
          <a:endParaRPr lang="ru-RU"/>
        </a:p>
      </dgm:t>
    </dgm:pt>
    <dgm:pt modelId="{347415BA-DC97-43E2-AE7E-CB1E89BDB6C4}" type="pres">
      <dgm:prSet presAssocID="{92B22A5F-7C50-45A9-A128-EAF707AD7DA0}" presName="FourNodes_2" presStyleLbl="node1" presStyleIdx="1" presStyleCnt="4">
        <dgm:presLayoutVars>
          <dgm:bulletEnabled val="1"/>
        </dgm:presLayoutVars>
      </dgm:prSet>
      <dgm:spPr/>
      <dgm:t>
        <a:bodyPr/>
        <a:lstStyle/>
        <a:p>
          <a:endParaRPr lang="ru-RU"/>
        </a:p>
      </dgm:t>
    </dgm:pt>
    <dgm:pt modelId="{EFCD9B4C-DA78-46C7-9E8E-1E5C23521922}" type="pres">
      <dgm:prSet presAssocID="{92B22A5F-7C50-45A9-A128-EAF707AD7DA0}" presName="FourNodes_3" presStyleLbl="node1" presStyleIdx="2" presStyleCnt="4">
        <dgm:presLayoutVars>
          <dgm:bulletEnabled val="1"/>
        </dgm:presLayoutVars>
      </dgm:prSet>
      <dgm:spPr/>
      <dgm:t>
        <a:bodyPr/>
        <a:lstStyle/>
        <a:p>
          <a:endParaRPr lang="ru-RU"/>
        </a:p>
      </dgm:t>
    </dgm:pt>
    <dgm:pt modelId="{98AFC14A-0294-454A-9D8E-0DEDF513300C}" type="pres">
      <dgm:prSet presAssocID="{92B22A5F-7C50-45A9-A128-EAF707AD7DA0}" presName="FourNodes_4" presStyleLbl="node1" presStyleIdx="3" presStyleCnt="4" custScaleY="55093" custLinFactNeighborX="-28" custLinFactNeighborY="-22762">
        <dgm:presLayoutVars>
          <dgm:bulletEnabled val="1"/>
        </dgm:presLayoutVars>
      </dgm:prSet>
      <dgm:spPr/>
      <dgm:t>
        <a:bodyPr/>
        <a:lstStyle/>
        <a:p>
          <a:endParaRPr lang="ru-RU"/>
        </a:p>
      </dgm:t>
    </dgm:pt>
    <dgm:pt modelId="{C21735EF-571B-421D-B69C-575E32C59B3D}" type="pres">
      <dgm:prSet presAssocID="{92B22A5F-7C50-45A9-A128-EAF707AD7DA0}" presName="FourConn_1-2" presStyleLbl="fgAccFollowNode1" presStyleIdx="0" presStyleCnt="3">
        <dgm:presLayoutVars>
          <dgm:bulletEnabled val="1"/>
        </dgm:presLayoutVars>
      </dgm:prSet>
      <dgm:spPr/>
      <dgm:t>
        <a:bodyPr/>
        <a:lstStyle/>
        <a:p>
          <a:endParaRPr lang="ru-RU"/>
        </a:p>
      </dgm:t>
    </dgm:pt>
    <dgm:pt modelId="{A19D2155-7612-468E-A3DC-8E1D47EBEE5B}" type="pres">
      <dgm:prSet presAssocID="{92B22A5F-7C50-45A9-A128-EAF707AD7DA0}" presName="FourConn_2-3" presStyleLbl="fgAccFollowNode1" presStyleIdx="1" presStyleCnt="3">
        <dgm:presLayoutVars>
          <dgm:bulletEnabled val="1"/>
        </dgm:presLayoutVars>
      </dgm:prSet>
      <dgm:spPr/>
      <dgm:t>
        <a:bodyPr/>
        <a:lstStyle/>
        <a:p>
          <a:endParaRPr lang="ru-RU"/>
        </a:p>
      </dgm:t>
    </dgm:pt>
    <dgm:pt modelId="{2C7A71E0-8E04-4158-8B58-BB3714727D7B}" type="pres">
      <dgm:prSet presAssocID="{92B22A5F-7C50-45A9-A128-EAF707AD7DA0}" presName="FourConn_3-4" presStyleLbl="fgAccFollowNode1" presStyleIdx="2" presStyleCnt="3">
        <dgm:presLayoutVars>
          <dgm:bulletEnabled val="1"/>
        </dgm:presLayoutVars>
      </dgm:prSet>
      <dgm:spPr/>
      <dgm:t>
        <a:bodyPr/>
        <a:lstStyle/>
        <a:p>
          <a:endParaRPr lang="ru-RU"/>
        </a:p>
      </dgm:t>
    </dgm:pt>
    <dgm:pt modelId="{1B7F054D-0001-4AB9-89D8-68A07030852D}" type="pres">
      <dgm:prSet presAssocID="{92B22A5F-7C50-45A9-A128-EAF707AD7DA0}" presName="FourNodes_1_text" presStyleLbl="node1" presStyleIdx="3" presStyleCnt="4">
        <dgm:presLayoutVars>
          <dgm:bulletEnabled val="1"/>
        </dgm:presLayoutVars>
      </dgm:prSet>
      <dgm:spPr/>
      <dgm:t>
        <a:bodyPr/>
        <a:lstStyle/>
        <a:p>
          <a:endParaRPr lang="ru-RU"/>
        </a:p>
      </dgm:t>
    </dgm:pt>
    <dgm:pt modelId="{D7FE6E65-588E-4D34-80FF-15BC2F55240A}" type="pres">
      <dgm:prSet presAssocID="{92B22A5F-7C50-45A9-A128-EAF707AD7DA0}" presName="FourNodes_2_text" presStyleLbl="node1" presStyleIdx="3" presStyleCnt="4">
        <dgm:presLayoutVars>
          <dgm:bulletEnabled val="1"/>
        </dgm:presLayoutVars>
      </dgm:prSet>
      <dgm:spPr/>
      <dgm:t>
        <a:bodyPr/>
        <a:lstStyle/>
        <a:p>
          <a:endParaRPr lang="ru-RU"/>
        </a:p>
      </dgm:t>
    </dgm:pt>
    <dgm:pt modelId="{808EF898-A196-4E17-8A67-4D9319F3A9FA}" type="pres">
      <dgm:prSet presAssocID="{92B22A5F-7C50-45A9-A128-EAF707AD7DA0}" presName="FourNodes_3_text" presStyleLbl="node1" presStyleIdx="3" presStyleCnt="4">
        <dgm:presLayoutVars>
          <dgm:bulletEnabled val="1"/>
        </dgm:presLayoutVars>
      </dgm:prSet>
      <dgm:spPr/>
      <dgm:t>
        <a:bodyPr/>
        <a:lstStyle/>
        <a:p>
          <a:endParaRPr lang="ru-RU"/>
        </a:p>
      </dgm:t>
    </dgm:pt>
    <dgm:pt modelId="{E786F31D-B268-4DC9-AA02-B68777929D4F}" type="pres">
      <dgm:prSet presAssocID="{92B22A5F-7C50-45A9-A128-EAF707AD7DA0}" presName="FourNodes_4_text" presStyleLbl="node1" presStyleIdx="3" presStyleCnt="4">
        <dgm:presLayoutVars>
          <dgm:bulletEnabled val="1"/>
        </dgm:presLayoutVars>
      </dgm:prSet>
      <dgm:spPr/>
      <dgm:t>
        <a:bodyPr/>
        <a:lstStyle/>
        <a:p>
          <a:endParaRPr lang="ru-RU"/>
        </a:p>
      </dgm:t>
    </dgm:pt>
  </dgm:ptLst>
  <dgm:cxnLst>
    <dgm:cxn modelId="{A401B4C0-0E94-43F5-9D03-59CBA193F521}" srcId="{92B22A5F-7C50-45A9-A128-EAF707AD7DA0}" destId="{2D7DE91B-796A-4177-A0FB-3A646E902107}" srcOrd="2" destOrd="0" parTransId="{87A3EC28-D257-4C28-BC1D-A7FE7569CA24}" sibTransId="{A01088EC-3308-47C5-9A55-C4769DE66AA1}"/>
    <dgm:cxn modelId="{47697029-8554-405F-8FA7-7BD541DE32BA}" type="presOf" srcId="{2D7DE91B-796A-4177-A0FB-3A646E902107}" destId="{808EF898-A196-4E17-8A67-4D9319F3A9FA}" srcOrd="1" destOrd="0" presId="urn:microsoft.com/office/officeart/2005/8/layout/vProcess5"/>
    <dgm:cxn modelId="{989A1D30-B2D8-40CC-94E3-3F42B255EE83}" type="presOf" srcId="{92B22A5F-7C50-45A9-A128-EAF707AD7DA0}" destId="{F7DB0BF1-2966-4912-8D39-B0022291816C}" srcOrd="0" destOrd="0" presId="urn:microsoft.com/office/officeart/2005/8/layout/vProcess5"/>
    <dgm:cxn modelId="{096C7D79-020E-44B3-A1CB-3549B9C59C7A}" type="presOf" srcId="{A01088EC-3308-47C5-9A55-C4769DE66AA1}" destId="{2C7A71E0-8E04-4158-8B58-BB3714727D7B}" srcOrd="0" destOrd="0" presId="urn:microsoft.com/office/officeart/2005/8/layout/vProcess5"/>
    <dgm:cxn modelId="{ADF98623-BB29-4DA7-81BC-47D652CF2A68}" type="presOf" srcId="{52337DFF-E383-461B-9334-D92F990D56D9}" destId="{C21735EF-571B-421D-B69C-575E32C59B3D}" srcOrd="0" destOrd="0" presId="urn:microsoft.com/office/officeart/2005/8/layout/vProcess5"/>
    <dgm:cxn modelId="{BCFAEF7B-63CF-4466-ADBB-B119CE7A079B}" type="presOf" srcId="{F449EDBA-C359-483E-92A1-10F66E4A60B2}" destId="{D7FE6E65-588E-4D34-80FF-15BC2F55240A}" srcOrd="1" destOrd="0" presId="urn:microsoft.com/office/officeart/2005/8/layout/vProcess5"/>
    <dgm:cxn modelId="{B2F388D3-1D25-493B-A4CB-0DB95F6EFFF2}" type="presOf" srcId="{64540C70-5236-4909-88F2-F8D02EAF99A1}" destId="{A19D2155-7612-468E-A3DC-8E1D47EBEE5B}" srcOrd="0" destOrd="0" presId="urn:microsoft.com/office/officeart/2005/8/layout/vProcess5"/>
    <dgm:cxn modelId="{141B8258-242F-4ECC-B18C-62CDC61623E3}" type="presOf" srcId="{F449EDBA-C359-483E-92A1-10F66E4A60B2}" destId="{347415BA-DC97-43E2-AE7E-CB1E89BDB6C4}" srcOrd="0" destOrd="0" presId="urn:microsoft.com/office/officeart/2005/8/layout/vProcess5"/>
    <dgm:cxn modelId="{95897406-EE23-449A-B86A-B999A9CAC77E}" srcId="{92B22A5F-7C50-45A9-A128-EAF707AD7DA0}" destId="{1CC65711-61E0-44E5-B472-F7D3EDAD62BD}" srcOrd="0" destOrd="0" parTransId="{71E4292C-E05B-49D3-B55A-571E8E1CEC16}" sibTransId="{52337DFF-E383-461B-9334-D92F990D56D9}"/>
    <dgm:cxn modelId="{3C4E0D7A-7037-4FFE-9036-C8522262E359}" type="presOf" srcId="{2D7DE91B-796A-4177-A0FB-3A646E902107}" destId="{EFCD9B4C-DA78-46C7-9E8E-1E5C23521922}" srcOrd="0" destOrd="0" presId="urn:microsoft.com/office/officeart/2005/8/layout/vProcess5"/>
    <dgm:cxn modelId="{2349A8AD-4DFA-490D-A635-A0B8668CC46E}" type="presOf" srcId="{21E5C3DA-5115-440E-B56E-5DCA8F93B1BB}" destId="{E786F31D-B268-4DC9-AA02-B68777929D4F}" srcOrd="1" destOrd="0" presId="urn:microsoft.com/office/officeart/2005/8/layout/vProcess5"/>
    <dgm:cxn modelId="{C7110A37-0034-446D-A796-9BD88BDC7BEB}" type="presOf" srcId="{1CC65711-61E0-44E5-B472-F7D3EDAD62BD}" destId="{3C023A05-0CA6-4B1C-9C90-98508B193786}" srcOrd="0" destOrd="0" presId="urn:microsoft.com/office/officeart/2005/8/layout/vProcess5"/>
    <dgm:cxn modelId="{7D1F8A23-F819-449C-9545-7CFECED4525C}" srcId="{92B22A5F-7C50-45A9-A128-EAF707AD7DA0}" destId="{21E5C3DA-5115-440E-B56E-5DCA8F93B1BB}" srcOrd="3" destOrd="0" parTransId="{706114FB-E472-431C-81C9-C5DCC060E5B0}" sibTransId="{563442B4-77BC-4A16-89BD-E62999AAA117}"/>
    <dgm:cxn modelId="{50E5A926-146A-43EE-A29F-A5D039A9F039}" srcId="{92B22A5F-7C50-45A9-A128-EAF707AD7DA0}" destId="{F449EDBA-C359-483E-92A1-10F66E4A60B2}" srcOrd="1" destOrd="0" parTransId="{C774A548-0B12-46A8-8B8A-0192C12C399B}" sibTransId="{64540C70-5236-4909-88F2-F8D02EAF99A1}"/>
    <dgm:cxn modelId="{BDBED9C7-6940-4D57-8781-66196AB815BA}" type="presOf" srcId="{1CC65711-61E0-44E5-B472-F7D3EDAD62BD}" destId="{1B7F054D-0001-4AB9-89D8-68A07030852D}" srcOrd="1" destOrd="0" presId="urn:microsoft.com/office/officeart/2005/8/layout/vProcess5"/>
    <dgm:cxn modelId="{9C2B66B2-7052-4063-A017-97B308D5925E}" type="presOf" srcId="{21E5C3DA-5115-440E-B56E-5DCA8F93B1BB}" destId="{98AFC14A-0294-454A-9D8E-0DEDF513300C}" srcOrd="0" destOrd="0" presId="urn:microsoft.com/office/officeart/2005/8/layout/vProcess5"/>
    <dgm:cxn modelId="{4FAE0987-A3CC-4325-9CF7-DA47663959F8}" type="presParOf" srcId="{F7DB0BF1-2966-4912-8D39-B0022291816C}" destId="{A57C7D7A-E713-45EB-B900-268290840730}" srcOrd="0" destOrd="0" presId="urn:microsoft.com/office/officeart/2005/8/layout/vProcess5"/>
    <dgm:cxn modelId="{305D74EC-6F91-45FE-9501-659726AC5EB2}" type="presParOf" srcId="{F7DB0BF1-2966-4912-8D39-B0022291816C}" destId="{3C023A05-0CA6-4B1C-9C90-98508B193786}" srcOrd="1" destOrd="0" presId="urn:microsoft.com/office/officeart/2005/8/layout/vProcess5"/>
    <dgm:cxn modelId="{77B46D90-0012-452B-AC1F-8752A348DA8B}" type="presParOf" srcId="{F7DB0BF1-2966-4912-8D39-B0022291816C}" destId="{347415BA-DC97-43E2-AE7E-CB1E89BDB6C4}" srcOrd="2" destOrd="0" presId="urn:microsoft.com/office/officeart/2005/8/layout/vProcess5"/>
    <dgm:cxn modelId="{7E9C1717-B071-4074-8184-D0BA5CAF05DB}" type="presParOf" srcId="{F7DB0BF1-2966-4912-8D39-B0022291816C}" destId="{EFCD9B4C-DA78-46C7-9E8E-1E5C23521922}" srcOrd="3" destOrd="0" presId="urn:microsoft.com/office/officeart/2005/8/layout/vProcess5"/>
    <dgm:cxn modelId="{9ADBB14F-04EA-4C0B-B4BA-01C79D08D321}" type="presParOf" srcId="{F7DB0BF1-2966-4912-8D39-B0022291816C}" destId="{98AFC14A-0294-454A-9D8E-0DEDF513300C}" srcOrd="4" destOrd="0" presId="urn:microsoft.com/office/officeart/2005/8/layout/vProcess5"/>
    <dgm:cxn modelId="{99A86747-F437-453D-8E85-81394284305F}" type="presParOf" srcId="{F7DB0BF1-2966-4912-8D39-B0022291816C}" destId="{C21735EF-571B-421D-B69C-575E32C59B3D}" srcOrd="5" destOrd="0" presId="urn:microsoft.com/office/officeart/2005/8/layout/vProcess5"/>
    <dgm:cxn modelId="{5BA63704-171A-4DF3-B281-36A734D46AAE}" type="presParOf" srcId="{F7DB0BF1-2966-4912-8D39-B0022291816C}" destId="{A19D2155-7612-468E-A3DC-8E1D47EBEE5B}" srcOrd="6" destOrd="0" presId="urn:microsoft.com/office/officeart/2005/8/layout/vProcess5"/>
    <dgm:cxn modelId="{806024B9-D19E-49DE-B9AC-1DF5BE40FB63}" type="presParOf" srcId="{F7DB0BF1-2966-4912-8D39-B0022291816C}" destId="{2C7A71E0-8E04-4158-8B58-BB3714727D7B}" srcOrd="7" destOrd="0" presId="urn:microsoft.com/office/officeart/2005/8/layout/vProcess5"/>
    <dgm:cxn modelId="{C8862129-FEA9-4003-B689-B7280A8D9034}" type="presParOf" srcId="{F7DB0BF1-2966-4912-8D39-B0022291816C}" destId="{1B7F054D-0001-4AB9-89D8-68A07030852D}" srcOrd="8" destOrd="0" presId="urn:microsoft.com/office/officeart/2005/8/layout/vProcess5"/>
    <dgm:cxn modelId="{193C7812-8286-4827-AFB2-A063B482582E}" type="presParOf" srcId="{F7DB0BF1-2966-4912-8D39-B0022291816C}" destId="{D7FE6E65-588E-4D34-80FF-15BC2F55240A}" srcOrd="9" destOrd="0" presId="urn:microsoft.com/office/officeart/2005/8/layout/vProcess5"/>
    <dgm:cxn modelId="{CF5238C9-9109-4069-8F9C-B642154C7875}" type="presParOf" srcId="{F7DB0BF1-2966-4912-8D39-B0022291816C}" destId="{808EF898-A196-4E17-8A67-4D9319F3A9FA}" srcOrd="10" destOrd="0" presId="urn:microsoft.com/office/officeart/2005/8/layout/vProcess5"/>
    <dgm:cxn modelId="{E5FD0BD8-5700-4BB6-8149-70C338B0D3A4}" type="presParOf" srcId="{F7DB0BF1-2966-4912-8D39-B0022291816C}" destId="{E786F31D-B268-4DC9-AA02-B68777929D4F}"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97B0179-6FFA-43F2-9B11-3C7B56B71EA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C7E3C235-D7CE-4F21-83E5-0230BF458F3B}">
      <dgm:prSet phldrT="[Текст]" custT="1"/>
      <dgm:spPr>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solidFill>
            <a:srgbClr val="FF6600"/>
          </a:solidFill>
        </a:ln>
      </dgm:spPr>
      <dgm:t>
        <a:bodyPr/>
        <a:lstStyle/>
        <a:p>
          <a:r>
            <a:rPr lang="ru-RU" sz="2400" b="1" dirty="0" smtClean="0">
              <a:solidFill>
                <a:schemeClr val="bg1"/>
              </a:solidFill>
              <a:latin typeface="Times New Roman" pitchFamily="18" charset="0"/>
              <a:cs typeface="Times New Roman" pitchFamily="18" charset="0"/>
            </a:rPr>
            <a:t>Областные  средства</a:t>
          </a:r>
          <a:endParaRPr lang="ru-RU" sz="2400" b="1" dirty="0">
            <a:solidFill>
              <a:schemeClr val="bg1"/>
            </a:solidFill>
            <a:latin typeface="Times New Roman" pitchFamily="18" charset="0"/>
            <a:cs typeface="Times New Roman" pitchFamily="18" charset="0"/>
          </a:endParaRPr>
        </a:p>
      </dgm:t>
    </dgm:pt>
    <dgm:pt modelId="{3507B90E-C01D-4EEB-A99F-C6D51F8C1051}" type="parTrans" cxnId="{625D9539-3FEF-424E-B540-0715AFF493D9}">
      <dgm:prSet/>
      <dgm:spPr/>
      <dgm:t>
        <a:bodyPr/>
        <a:lstStyle/>
        <a:p>
          <a:endParaRPr lang="ru-RU"/>
        </a:p>
      </dgm:t>
    </dgm:pt>
    <dgm:pt modelId="{0032CFD0-149D-40E9-B15B-2927DB928F2A}" type="sibTrans" cxnId="{625D9539-3FEF-424E-B540-0715AFF493D9}">
      <dgm:prSet/>
      <dgm:spPr/>
      <dgm:t>
        <a:bodyPr/>
        <a:lstStyle/>
        <a:p>
          <a:endParaRPr lang="ru-RU"/>
        </a:p>
      </dgm:t>
    </dgm:pt>
    <dgm:pt modelId="{0FD87494-0FAD-49E2-A677-4C63C07CD278}">
      <dgm:prSet phldrT="[Текст]" custT="1"/>
      <dgm:spPr>
        <a:solidFill>
          <a:srgbClr val="FFCC99">
            <a:alpha val="89804"/>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dirty="0">
            <a:latin typeface="Times New Roman" pitchFamily="18" charset="0"/>
            <a:cs typeface="Times New Roman" pitchFamily="18" charset="0"/>
          </a:endParaRPr>
        </a:p>
      </dgm:t>
    </dgm:pt>
    <dgm:pt modelId="{DA936E31-2B7B-4F61-8784-087F5BF1CCA2}" type="parTrans" cxnId="{89B06EA5-3ADE-473B-8A08-C3C9D6C492D2}">
      <dgm:prSet/>
      <dgm:spPr>
        <a:ln>
          <a:solidFill>
            <a:srgbClr val="FF6600"/>
          </a:solidFill>
        </a:ln>
      </dgm:spPr>
      <dgm:t>
        <a:bodyPr/>
        <a:lstStyle/>
        <a:p>
          <a:endParaRPr lang="ru-RU"/>
        </a:p>
      </dgm:t>
    </dgm:pt>
    <dgm:pt modelId="{EA1805A8-F89A-4EA4-B480-DBF1EC1756D6}" type="sibTrans" cxnId="{89B06EA5-3ADE-473B-8A08-C3C9D6C492D2}">
      <dgm:prSet/>
      <dgm:spPr/>
      <dgm:t>
        <a:bodyPr/>
        <a:lstStyle/>
        <a:p>
          <a:endParaRPr lang="ru-RU"/>
        </a:p>
      </dgm:t>
    </dgm:pt>
    <dgm:pt modelId="{ECC4F9D0-E93A-4739-8873-1B03FCE6503A}">
      <dgm:prSet phldrT="[Текст]" custT="1"/>
      <dgm:spPr>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a:solidFill>
            <a:srgbClr val="008000"/>
          </a:solidFill>
        </a:ln>
      </dgm:spPr>
      <dgm:t>
        <a:bodyPr/>
        <a:lstStyle/>
        <a:p>
          <a:r>
            <a:rPr lang="ru-RU" sz="2400" b="1" dirty="0" smtClean="0">
              <a:solidFill>
                <a:schemeClr val="bg1"/>
              </a:solidFill>
              <a:latin typeface="Times New Roman" pitchFamily="18" charset="0"/>
              <a:cs typeface="Times New Roman" pitchFamily="18" charset="0"/>
            </a:rPr>
            <a:t>Собственные средства</a:t>
          </a:r>
          <a:endParaRPr lang="ru-RU" sz="2400" b="1" dirty="0">
            <a:solidFill>
              <a:schemeClr val="bg1"/>
            </a:solidFill>
            <a:latin typeface="Times New Roman" pitchFamily="18" charset="0"/>
            <a:cs typeface="Times New Roman" pitchFamily="18" charset="0"/>
          </a:endParaRPr>
        </a:p>
      </dgm:t>
    </dgm:pt>
    <dgm:pt modelId="{F3C1BA2F-2EFA-4D9C-B3CA-49EC49DF0341}" type="parTrans" cxnId="{6F91B4C2-2696-4AC9-B5C9-E81FB4304422}">
      <dgm:prSet/>
      <dgm:spPr/>
      <dgm:t>
        <a:bodyPr/>
        <a:lstStyle/>
        <a:p>
          <a:endParaRPr lang="ru-RU"/>
        </a:p>
      </dgm:t>
    </dgm:pt>
    <dgm:pt modelId="{72D3C64C-1594-42A1-A6BD-3865DE44FC1B}" type="sibTrans" cxnId="{6F91B4C2-2696-4AC9-B5C9-E81FB4304422}">
      <dgm:prSet/>
      <dgm:spPr/>
      <dgm:t>
        <a:bodyPr/>
        <a:lstStyle/>
        <a:p>
          <a:endParaRPr lang="ru-RU"/>
        </a:p>
      </dgm:t>
    </dgm:pt>
    <dgm:pt modelId="{CCE787AD-0C94-4790-AEE2-08FEBD4D1B85}">
      <dgm:prSet phldrT="[Текст]" custT="1"/>
      <dgm:spPr>
        <a:solidFill>
          <a:srgbClr val="99FF33">
            <a:alpha val="89804"/>
          </a:srgbClr>
        </a:solidFill>
      </dgm:spPr>
      <dgm:t>
        <a:bodyPr/>
        <a:lstStyle/>
        <a:p>
          <a:pPr algn="ctr"/>
          <a:r>
            <a:rPr lang="ru-RU" sz="1600" dirty="0" smtClean="0">
              <a:latin typeface="Times New Roman" pitchFamily="18" charset="0"/>
              <a:cs typeface="Times New Roman" pitchFamily="18" charset="0"/>
            </a:rPr>
            <a:t>Выплаты почетным гражданам</a:t>
          </a:r>
          <a:endParaRPr lang="ru-RU" sz="1600" dirty="0">
            <a:latin typeface="Times New Roman" pitchFamily="18" charset="0"/>
            <a:cs typeface="Times New Roman" pitchFamily="18" charset="0"/>
          </a:endParaRPr>
        </a:p>
      </dgm:t>
    </dgm:pt>
    <dgm:pt modelId="{068889B5-7356-40A8-AAD8-C5014ADEEF6E}" type="parTrans" cxnId="{3C81F201-EEAF-4356-B06B-1A48A88AD07D}">
      <dgm:prSet/>
      <dgm:spPr/>
      <dgm:t>
        <a:bodyPr/>
        <a:lstStyle/>
        <a:p>
          <a:endParaRPr lang="ru-RU"/>
        </a:p>
      </dgm:t>
    </dgm:pt>
    <dgm:pt modelId="{BB8E5D64-1589-4766-BEE5-C182CE5BFFB3}" type="sibTrans" cxnId="{3C81F201-EEAF-4356-B06B-1A48A88AD07D}">
      <dgm:prSet/>
      <dgm:spPr/>
      <dgm:t>
        <a:bodyPr/>
        <a:lstStyle/>
        <a:p>
          <a:endParaRPr lang="ru-RU"/>
        </a:p>
      </dgm:t>
    </dgm:pt>
    <dgm:pt modelId="{68754719-21A2-4E04-8157-D49B2D923B36}">
      <dgm:prSet phldrT="[Текст]" custT="1"/>
      <dgm:spPr>
        <a:solidFill>
          <a:srgbClr val="99FF33">
            <a:alpha val="90000"/>
          </a:srgbClr>
        </a:solidFill>
      </dgm:spPr>
      <dgm:t>
        <a:bodyPr/>
        <a:lstStyle/>
        <a:p>
          <a:pPr algn="just"/>
          <a:r>
            <a:rPr lang="ru-RU" sz="16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dirty="0">
            <a:latin typeface="Times New Roman" pitchFamily="18" charset="0"/>
            <a:cs typeface="Times New Roman" pitchFamily="18" charset="0"/>
          </a:endParaRPr>
        </a:p>
      </dgm:t>
    </dgm:pt>
    <dgm:pt modelId="{2D78FB1E-2677-4182-BF88-E223488DB16D}" type="parTrans" cxnId="{81F85D43-3D44-4754-858B-9361218ACFC2}">
      <dgm:prSet/>
      <dgm:spPr/>
      <dgm:t>
        <a:bodyPr/>
        <a:lstStyle/>
        <a:p>
          <a:endParaRPr lang="ru-RU"/>
        </a:p>
      </dgm:t>
    </dgm:pt>
    <dgm:pt modelId="{9ADF9544-C697-48AE-AE83-9EE710E7DAD0}" type="sibTrans" cxnId="{81F85D43-3D44-4754-858B-9361218ACFC2}">
      <dgm:prSet/>
      <dgm:spPr/>
      <dgm:t>
        <a:bodyPr/>
        <a:lstStyle/>
        <a:p>
          <a:endParaRPr lang="ru-RU"/>
        </a:p>
      </dgm:t>
    </dgm:pt>
    <dgm:pt modelId="{3B89B9B3-5619-46D4-93CA-40C0EF5EB128}">
      <dgm:prSet phldrT="[Текст]" custT="1"/>
      <dgm:spPr>
        <a:solidFill>
          <a:srgbClr val="FFCC99">
            <a:alpha val="90000"/>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dirty="0">
            <a:latin typeface="Times New Roman" pitchFamily="18" charset="0"/>
            <a:cs typeface="Times New Roman" pitchFamily="18" charset="0"/>
          </a:endParaRPr>
        </a:p>
      </dgm:t>
    </dgm:pt>
    <dgm:pt modelId="{2298DAA3-0B49-4117-873D-4459F0CCBDB4}" type="sibTrans" cxnId="{B3624D78-7BFB-450E-8BEA-A90A6608ACE3}">
      <dgm:prSet/>
      <dgm:spPr/>
      <dgm:t>
        <a:bodyPr/>
        <a:lstStyle/>
        <a:p>
          <a:endParaRPr lang="ru-RU"/>
        </a:p>
      </dgm:t>
    </dgm:pt>
    <dgm:pt modelId="{18FCBCEA-9E78-49E2-BECB-519648FE62F0}" type="parTrans" cxnId="{B3624D78-7BFB-450E-8BEA-A90A6608ACE3}">
      <dgm:prSet/>
      <dgm:spPr>
        <a:ln>
          <a:solidFill>
            <a:srgbClr val="FF6600"/>
          </a:solidFill>
        </a:ln>
      </dgm:spPr>
      <dgm:t>
        <a:bodyPr/>
        <a:lstStyle/>
        <a:p>
          <a:endParaRPr lang="ru-RU">
            <a:solidFill>
              <a:schemeClr val="bg1"/>
            </a:solidFill>
          </a:endParaRPr>
        </a:p>
      </dgm:t>
    </dgm:pt>
    <dgm:pt modelId="{87A678DD-6040-425C-BD0F-D72D593AD7BF}" type="pres">
      <dgm:prSet presAssocID="{F97B0179-6FFA-43F2-9B11-3C7B56B71EA7}" presName="diagram" presStyleCnt="0">
        <dgm:presLayoutVars>
          <dgm:chPref val="1"/>
          <dgm:dir/>
          <dgm:animOne val="branch"/>
          <dgm:animLvl val="lvl"/>
          <dgm:resizeHandles/>
        </dgm:presLayoutVars>
      </dgm:prSet>
      <dgm:spPr/>
      <dgm:t>
        <a:bodyPr/>
        <a:lstStyle/>
        <a:p>
          <a:endParaRPr lang="ru-RU"/>
        </a:p>
      </dgm:t>
    </dgm:pt>
    <dgm:pt modelId="{B2318909-0E8B-49FF-955C-5F4D919573E8}" type="pres">
      <dgm:prSet presAssocID="{C7E3C235-D7CE-4F21-83E5-0230BF458F3B}" presName="root" presStyleCnt="0"/>
      <dgm:spPr/>
    </dgm:pt>
    <dgm:pt modelId="{C8BFB3E0-F637-4271-B518-A47EA05A3897}" type="pres">
      <dgm:prSet presAssocID="{C7E3C235-D7CE-4F21-83E5-0230BF458F3B}" presName="rootComposite" presStyleCnt="0"/>
      <dgm:spPr/>
    </dgm:pt>
    <dgm:pt modelId="{A8364C70-C324-4950-A3EA-89813D0E681B}" type="pres">
      <dgm:prSet presAssocID="{C7E3C235-D7CE-4F21-83E5-0230BF458F3B}" presName="rootText" presStyleLbl="node1" presStyleIdx="0" presStyleCnt="2" custScaleX="255225"/>
      <dgm:spPr/>
      <dgm:t>
        <a:bodyPr/>
        <a:lstStyle/>
        <a:p>
          <a:endParaRPr lang="ru-RU"/>
        </a:p>
      </dgm:t>
    </dgm:pt>
    <dgm:pt modelId="{6A0D8410-35CB-4A00-B0EC-DB51D7EB0EF9}" type="pres">
      <dgm:prSet presAssocID="{C7E3C235-D7CE-4F21-83E5-0230BF458F3B}" presName="rootConnector" presStyleLbl="node1" presStyleIdx="0" presStyleCnt="2"/>
      <dgm:spPr/>
      <dgm:t>
        <a:bodyPr/>
        <a:lstStyle/>
        <a:p>
          <a:endParaRPr lang="ru-RU"/>
        </a:p>
      </dgm:t>
    </dgm:pt>
    <dgm:pt modelId="{BA485956-92AB-46FE-9A87-FD4392A1087A}" type="pres">
      <dgm:prSet presAssocID="{C7E3C235-D7CE-4F21-83E5-0230BF458F3B}" presName="childShape" presStyleCnt="0"/>
      <dgm:spPr/>
    </dgm:pt>
    <dgm:pt modelId="{0F10B24C-6291-498B-B24B-6F32995626E1}" type="pres">
      <dgm:prSet presAssocID="{DA936E31-2B7B-4F61-8784-087F5BF1CCA2}" presName="Name13" presStyleLbl="parChTrans1D2" presStyleIdx="0" presStyleCnt="4"/>
      <dgm:spPr/>
      <dgm:t>
        <a:bodyPr/>
        <a:lstStyle/>
        <a:p>
          <a:endParaRPr lang="ru-RU"/>
        </a:p>
      </dgm:t>
    </dgm:pt>
    <dgm:pt modelId="{B94730D8-5D8F-426C-8831-7569625F9563}" type="pres">
      <dgm:prSet presAssocID="{0FD87494-0FAD-49E2-A677-4C63C07CD278}" presName="childText" presStyleLbl="bgAcc1" presStyleIdx="0" presStyleCnt="4" custScaleX="283724">
        <dgm:presLayoutVars>
          <dgm:bulletEnabled val="1"/>
        </dgm:presLayoutVars>
      </dgm:prSet>
      <dgm:spPr/>
      <dgm:t>
        <a:bodyPr/>
        <a:lstStyle/>
        <a:p>
          <a:endParaRPr lang="ru-RU"/>
        </a:p>
      </dgm:t>
    </dgm:pt>
    <dgm:pt modelId="{DC8766AC-1DF5-4C8B-88E8-C0C7029582F8}" type="pres">
      <dgm:prSet presAssocID="{18FCBCEA-9E78-49E2-BECB-519648FE62F0}" presName="Name13" presStyleLbl="parChTrans1D2" presStyleIdx="1" presStyleCnt="4"/>
      <dgm:spPr/>
      <dgm:t>
        <a:bodyPr/>
        <a:lstStyle/>
        <a:p>
          <a:endParaRPr lang="ru-RU"/>
        </a:p>
      </dgm:t>
    </dgm:pt>
    <dgm:pt modelId="{51570436-6222-48A4-BA2B-6408C85AF1C1}" type="pres">
      <dgm:prSet presAssocID="{3B89B9B3-5619-46D4-93CA-40C0EF5EB128}" presName="childText" presStyleLbl="bgAcc1" presStyleIdx="1" presStyleCnt="4" custScaleX="290893">
        <dgm:presLayoutVars>
          <dgm:bulletEnabled val="1"/>
        </dgm:presLayoutVars>
      </dgm:prSet>
      <dgm:spPr/>
      <dgm:t>
        <a:bodyPr/>
        <a:lstStyle/>
        <a:p>
          <a:endParaRPr lang="ru-RU"/>
        </a:p>
      </dgm:t>
    </dgm:pt>
    <dgm:pt modelId="{398552E6-FA89-479A-A5C0-9CCE53C51C9B}" type="pres">
      <dgm:prSet presAssocID="{ECC4F9D0-E93A-4739-8873-1B03FCE6503A}" presName="root" presStyleCnt="0"/>
      <dgm:spPr/>
    </dgm:pt>
    <dgm:pt modelId="{B017799E-88CE-4846-9C9E-14C87B07A779}" type="pres">
      <dgm:prSet presAssocID="{ECC4F9D0-E93A-4739-8873-1B03FCE6503A}" presName="rootComposite" presStyleCnt="0"/>
      <dgm:spPr/>
    </dgm:pt>
    <dgm:pt modelId="{C3A7FB03-348C-490A-BD89-81232A0929D7}" type="pres">
      <dgm:prSet presAssocID="{ECC4F9D0-E93A-4739-8873-1B03FCE6503A}" presName="rootText" presStyleLbl="node1" presStyleIdx="1" presStyleCnt="2" custScaleX="242836"/>
      <dgm:spPr/>
      <dgm:t>
        <a:bodyPr/>
        <a:lstStyle/>
        <a:p>
          <a:endParaRPr lang="ru-RU"/>
        </a:p>
      </dgm:t>
    </dgm:pt>
    <dgm:pt modelId="{F3FA9309-D15C-4DE3-8542-192E36A1C004}" type="pres">
      <dgm:prSet presAssocID="{ECC4F9D0-E93A-4739-8873-1B03FCE6503A}" presName="rootConnector" presStyleLbl="node1" presStyleIdx="1" presStyleCnt="2"/>
      <dgm:spPr/>
      <dgm:t>
        <a:bodyPr/>
        <a:lstStyle/>
        <a:p>
          <a:endParaRPr lang="ru-RU"/>
        </a:p>
      </dgm:t>
    </dgm:pt>
    <dgm:pt modelId="{14EC64FA-847B-4CFE-9E9D-811F66FD9494}" type="pres">
      <dgm:prSet presAssocID="{ECC4F9D0-E93A-4739-8873-1B03FCE6503A}" presName="childShape" presStyleCnt="0"/>
      <dgm:spPr/>
    </dgm:pt>
    <dgm:pt modelId="{C5FFE075-823E-4DA0-9121-22547C719149}" type="pres">
      <dgm:prSet presAssocID="{068889B5-7356-40A8-AAD8-C5014ADEEF6E}" presName="Name13" presStyleLbl="parChTrans1D2" presStyleIdx="2" presStyleCnt="4"/>
      <dgm:spPr/>
      <dgm:t>
        <a:bodyPr/>
        <a:lstStyle/>
        <a:p>
          <a:endParaRPr lang="ru-RU"/>
        </a:p>
      </dgm:t>
    </dgm:pt>
    <dgm:pt modelId="{2A6BB132-36F5-4551-B534-1EA38833A873}" type="pres">
      <dgm:prSet presAssocID="{CCE787AD-0C94-4790-AEE2-08FEBD4D1B85}" presName="childText" presStyleLbl="bgAcc1" presStyleIdx="2" presStyleCnt="4" custScaleX="268577">
        <dgm:presLayoutVars>
          <dgm:bulletEnabled val="1"/>
        </dgm:presLayoutVars>
      </dgm:prSet>
      <dgm:spPr/>
      <dgm:t>
        <a:bodyPr/>
        <a:lstStyle/>
        <a:p>
          <a:endParaRPr lang="ru-RU"/>
        </a:p>
      </dgm:t>
    </dgm:pt>
    <dgm:pt modelId="{6EBA0CCF-2610-4CB9-B2AA-6683F0E170FF}" type="pres">
      <dgm:prSet presAssocID="{2D78FB1E-2677-4182-BF88-E223488DB16D}" presName="Name13" presStyleLbl="parChTrans1D2" presStyleIdx="3" presStyleCnt="4"/>
      <dgm:spPr/>
      <dgm:t>
        <a:bodyPr/>
        <a:lstStyle/>
        <a:p>
          <a:endParaRPr lang="ru-RU"/>
        </a:p>
      </dgm:t>
    </dgm:pt>
    <dgm:pt modelId="{29983BB3-9FDC-412A-8584-11C5A8F9A525}" type="pres">
      <dgm:prSet presAssocID="{68754719-21A2-4E04-8157-D49B2D923B36}" presName="childText" presStyleLbl="bgAcc1" presStyleIdx="3" presStyleCnt="4" custScaleX="273665">
        <dgm:presLayoutVars>
          <dgm:bulletEnabled val="1"/>
        </dgm:presLayoutVars>
      </dgm:prSet>
      <dgm:spPr/>
      <dgm:t>
        <a:bodyPr/>
        <a:lstStyle/>
        <a:p>
          <a:endParaRPr lang="ru-RU"/>
        </a:p>
      </dgm:t>
    </dgm:pt>
  </dgm:ptLst>
  <dgm:cxnLst>
    <dgm:cxn modelId="{3C81F201-EEAF-4356-B06B-1A48A88AD07D}" srcId="{ECC4F9D0-E93A-4739-8873-1B03FCE6503A}" destId="{CCE787AD-0C94-4790-AEE2-08FEBD4D1B85}" srcOrd="0" destOrd="0" parTransId="{068889B5-7356-40A8-AAD8-C5014ADEEF6E}" sibTransId="{BB8E5D64-1589-4766-BEE5-C182CE5BFFB3}"/>
    <dgm:cxn modelId="{EC15C001-70B0-442D-A4CD-3EA81437601C}" type="presOf" srcId="{18FCBCEA-9E78-49E2-BECB-519648FE62F0}" destId="{DC8766AC-1DF5-4C8B-88E8-C0C7029582F8}" srcOrd="0" destOrd="0" presId="urn:microsoft.com/office/officeart/2005/8/layout/hierarchy3"/>
    <dgm:cxn modelId="{70F79C52-C0D7-41B5-91F7-F56D454D350E}" type="presOf" srcId="{ECC4F9D0-E93A-4739-8873-1B03FCE6503A}" destId="{C3A7FB03-348C-490A-BD89-81232A0929D7}" srcOrd="0" destOrd="0" presId="urn:microsoft.com/office/officeart/2005/8/layout/hierarchy3"/>
    <dgm:cxn modelId="{839A5333-8246-4183-9BE2-00376EA32EC3}" type="presOf" srcId="{2D78FB1E-2677-4182-BF88-E223488DB16D}" destId="{6EBA0CCF-2610-4CB9-B2AA-6683F0E170FF}" srcOrd="0" destOrd="0" presId="urn:microsoft.com/office/officeart/2005/8/layout/hierarchy3"/>
    <dgm:cxn modelId="{253859E8-D1D9-4C32-BF0D-67F3D2FB8E76}" type="presOf" srcId="{3B89B9B3-5619-46D4-93CA-40C0EF5EB128}" destId="{51570436-6222-48A4-BA2B-6408C85AF1C1}" srcOrd="0" destOrd="0" presId="urn:microsoft.com/office/officeart/2005/8/layout/hierarchy3"/>
    <dgm:cxn modelId="{BA12D8B0-AA63-4414-B7FE-72CA26D6DB5B}" type="presOf" srcId="{68754719-21A2-4E04-8157-D49B2D923B36}" destId="{29983BB3-9FDC-412A-8584-11C5A8F9A525}" srcOrd="0" destOrd="0" presId="urn:microsoft.com/office/officeart/2005/8/layout/hierarchy3"/>
    <dgm:cxn modelId="{C05693F5-2FEC-4827-9463-9542D94FB989}" type="presOf" srcId="{ECC4F9D0-E93A-4739-8873-1B03FCE6503A}" destId="{F3FA9309-D15C-4DE3-8542-192E36A1C004}" srcOrd="1" destOrd="0" presId="urn:microsoft.com/office/officeart/2005/8/layout/hierarchy3"/>
    <dgm:cxn modelId="{81F85D43-3D44-4754-858B-9361218ACFC2}" srcId="{ECC4F9D0-E93A-4739-8873-1B03FCE6503A}" destId="{68754719-21A2-4E04-8157-D49B2D923B36}" srcOrd="1" destOrd="0" parTransId="{2D78FB1E-2677-4182-BF88-E223488DB16D}" sibTransId="{9ADF9544-C697-48AE-AE83-9EE710E7DAD0}"/>
    <dgm:cxn modelId="{18AF8C5A-0E10-4DAA-A979-9606D018E6B2}" type="presOf" srcId="{CCE787AD-0C94-4790-AEE2-08FEBD4D1B85}" destId="{2A6BB132-36F5-4551-B534-1EA38833A873}" srcOrd="0" destOrd="0" presId="urn:microsoft.com/office/officeart/2005/8/layout/hierarchy3"/>
    <dgm:cxn modelId="{89B06EA5-3ADE-473B-8A08-C3C9D6C492D2}" srcId="{C7E3C235-D7CE-4F21-83E5-0230BF458F3B}" destId="{0FD87494-0FAD-49E2-A677-4C63C07CD278}" srcOrd="0" destOrd="0" parTransId="{DA936E31-2B7B-4F61-8784-087F5BF1CCA2}" sibTransId="{EA1805A8-F89A-4EA4-B480-DBF1EC1756D6}"/>
    <dgm:cxn modelId="{EC887748-A3E1-4CC4-A40B-F18795449B90}" type="presOf" srcId="{C7E3C235-D7CE-4F21-83E5-0230BF458F3B}" destId="{6A0D8410-35CB-4A00-B0EC-DB51D7EB0EF9}" srcOrd="1" destOrd="0" presId="urn:microsoft.com/office/officeart/2005/8/layout/hierarchy3"/>
    <dgm:cxn modelId="{B3624D78-7BFB-450E-8BEA-A90A6608ACE3}" srcId="{C7E3C235-D7CE-4F21-83E5-0230BF458F3B}" destId="{3B89B9B3-5619-46D4-93CA-40C0EF5EB128}" srcOrd="1" destOrd="0" parTransId="{18FCBCEA-9E78-49E2-BECB-519648FE62F0}" sibTransId="{2298DAA3-0B49-4117-873D-4459F0CCBDB4}"/>
    <dgm:cxn modelId="{0DED2D3E-0564-41F3-B04E-3BFB6FEF0358}" type="presOf" srcId="{068889B5-7356-40A8-AAD8-C5014ADEEF6E}" destId="{C5FFE075-823E-4DA0-9121-22547C719149}" srcOrd="0" destOrd="0" presId="urn:microsoft.com/office/officeart/2005/8/layout/hierarchy3"/>
    <dgm:cxn modelId="{6F91B4C2-2696-4AC9-B5C9-E81FB4304422}" srcId="{F97B0179-6FFA-43F2-9B11-3C7B56B71EA7}" destId="{ECC4F9D0-E93A-4739-8873-1B03FCE6503A}" srcOrd="1" destOrd="0" parTransId="{F3C1BA2F-2EFA-4D9C-B3CA-49EC49DF0341}" sibTransId="{72D3C64C-1594-42A1-A6BD-3865DE44FC1B}"/>
    <dgm:cxn modelId="{32A5906E-DE1C-477A-9EDC-615C052F2C5C}" type="presOf" srcId="{DA936E31-2B7B-4F61-8784-087F5BF1CCA2}" destId="{0F10B24C-6291-498B-B24B-6F32995626E1}" srcOrd="0" destOrd="0" presId="urn:microsoft.com/office/officeart/2005/8/layout/hierarchy3"/>
    <dgm:cxn modelId="{5C71C986-ED8A-486F-A4D5-D721705DB35F}" type="presOf" srcId="{C7E3C235-D7CE-4F21-83E5-0230BF458F3B}" destId="{A8364C70-C324-4950-A3EA-89813D0E681B}" srcOrd="0" destOrd="0" presId="urn:microsoft.com/office/officeart/2005/8/layout/hierarchy3"/>
    <dgm:cxn modelId="{625D9539-3FEF-424E-B540-0715AFF493D9}" srcId="{F97B0179-6FFA-43F2-9B11-3C7B56B71EA7}" destId="{C7E3C235-D7CE-4F21-83E5-0230BF458F3B}" srcOrd="0" destOrd="0" parTransId="{3507B90E-C01D-4EEB-A99F-C6D51F8C1051}" sibTransId="{0032CFD0-149D-40E9-B15B-2927DB928F2A}"/>
    <dgm:cxn modelId="{6B650753-A0A7-472A-A085-765BD3399200}" type="presOf" srcId="{F97B0179-6FFA-43F2-9B11-3C7B56B71EA7}" destId="{87A678DD-6040-425C-BD0F-D72D593AD7BF}" srcOrd="0" destOrd="0" presId="urn:microsoft.com/office/officeart/2005/8/layout/hierarchy3"/>
    <dgm:cxn modelId="{4F2ECD26-F0AB-47D0-B290-0B44D8B0F7BD}" type="presOf" srcId="{0FD87494-0FAD-49E2-A677-4C63C07CD278}" destId="{B94730D8-5D8F-426C-8831-7569625F9563}" srcOrd="0" destOrd="0" presId="urn:microsoft.com/office/officeart/2005/8/layout/hierarchy3"/>
    <dgm:cxn modelId="{C0314C3B-ED3B-40C5-AC4F-934F169CE886}" type="presParOf" srcId="{87A678DD-6040-425C-BD0F-D72D593AD7BF}" destId="{B2318909-0E8B-49FF-955C-5F4D919573E8}" srcOrd="0" destOrd="0" presId="urn:microsoft.com/office/officeart/2005/8/layout/hierarchy3"/>
    <dgm:cxn modelId="{6BC606E8-9354-4031-B24A-5BCD51746265}" type="presParOf" srcId="{B2318909-0E8B-49FF-955C-5F4D919573E8}" destId="{C8BFB3E0-F637-4271-B518-A47EA05A3897}" srcOrd="0" destOrd="0" presId="urn:microsoft.com/office/officeart/2005/8/layout/hierarchy3"/>
    <dgm:cxn modelId="{5A075016-A381-4687-AD37-34C03B85A170}" type="presParOf" srcId="{C8BFB3E0-F637-4271-B518-A47EA05A3897}" destId="{A8364C70-C324-4950-A3EA-89813D0E681B}" srcOrd="0" destOrd="0" presId="urn:microsoft.com/office/officeart/2005/8/layout/hierarchy3"/>
    <dgm:cxn modelId="{5764F285-D3AE-49B2-B141-1E7DA529478E}" type="presParOf" srcId="{C8BFB3E0-F637-4271-B518-A47EA05A3897}" destId="{6A0D8410-35CB-4A00-B0EC-DB51D7EB0EF9}" srcOrd="1" destOrd="0" presId="urn:microsoft.com/office/officeart/2005/8/layout/hierarchy3"/>
    <dgm:cxn modelId="{965F7DBF-A2FE-44AD-8A3B-B9931733F714}" type="presParOf" srcId="{B2318909-0E8B-49FF-955C-5F4D919573E8}" destId="{BA485956-92AB-46FE-9A87-FD4392A1087A}" srcOrd="1" destOrd="0" presId="urn:microsoft.com/office/officeart/2005/8/layout/hierarchy3"/>
    <dgm:cxn modelId="{1FCA24AF-7809-4C83-AFDB-E93F6387E9E9}" type="presParOf" srcId="{BA485956-92AB-46FE-9A87-FD4392A1087A}" destId="{0F10B24C-6291-498B-B24B-6F32995626E1}" srcOrd="0" destOrd="0" presId="urn:microsoft.com/office/officeart/2005/8/layout/hierarchy3"/>
    <dgm:cxn modelId="{25656E2D-2604-4C95-A07E-88118AFC4EEC}" type="presParOf" srcId="{BA485956-92AB-46FE-9A87-FD4392A1087A}" destId="{B94730D8-5D8F-426C-8831-7569625F9563}" srcOrd="1" destOrd="0" presId="urn:microsoft.com/office/officeart/2005/8/layout/hierarchy3"/>
    <dgm:cxn modelId="{5DB32870-1936-4E87-811B-2DD01DB9C1A8}" type="presParOf" srcId="{BA485956-92AB-46FE-9A87-FD4392A1087A}" destId="{DC8766AC-1DF5-4C8B-88E8-C0C7029582F8}" srcOrd="2" destOrd="0" presId="urn:microsoft.com/office/officeart/2005/8/layout/hierarchy3"/>
    <dgm:cxn modelId="{1DFA4CE0-8F75-4DBA-9079-9B2D4AD6B0E4}" type="presParOf" srcId="{BA485956-92AB-46FE-9A87-FD4392A1087A}" destId="{51570436-6222-48A4-BA2B-6408C85AF1C1}" srcOrd="3" destOrd="0" presId="urn:microsoft.com/office/officeart/2005/8/layout/hierarchy3"/>
    <dgm:cxn modelId="{177E08B7-9AC2-4543-938B-97051777E015}" type="presParOf" srcId="{87A678DD-6040-425C-BD0F-D72D593AD7BF}" destId="{398552E6-FA89-479A-A5C0-9CCE53C51C9B}" srcOrd="1" destOrd="0" presId="urn:microsoft.com/office/officeart/2005/8/layout/hierarchy3"/>
    <dgm:cxn modelId="{2675BF5D-DD90-452E-AA17-2F7675E1D79C}" type="presParOf" srcId="{398552E6-FA89-479A-A5C0-9CCE53C51C9B}" destId="{B017799E-88CE-4846-9C9E-14C87B07A779}" srcOrd="0" destOrd="0" presId="urn:microsoft.com/office/officeart/2005/8/layout/hierarchy3"/>
    <dgm:cxn modelId="{F193834A-2491-4223-8DB4-12650DD9EB44}" type="presParOf" srcId="{B017799E-88CE-4846-9C9E-14C87B07A779}" destId="{C3A7FB03-348C-490A-BD89-81232A0929D7}" srcOrd="0" destOrd="0" presId="urn:microsoft.com/office/officeart/2005/8/layout/hierarchy3"/>
    <dgm:cxn modelId="{77839925-57A5-4235-BB10-611348C0B728}" type="presParOf" srcId="{B017799E-88CE-4846-9C9E-14C87B07A779}" destId="{F3FA9309-D15C-4DE3-8542-192E36A1C004}" srcOrd="1" destOrd="0" presId="urn:microsoft.com/office/officeart/2005/8/layout/hierarchy3"/>
    <dgm:cxn modelId="{EB7D0894-8C3D-4F49-A820-283EB69FB583}" type="presParOf" srcId="{398552E6-FA89-479A-A5C0-9CCE53C51C9B}" destId="{14EC64FA-847B-4CFE-9E9D-811F66FD9494}" srcOrd="1" destOrd="0" presId="urn:microsoft.com/office/officeart/2005/8/layout/hierarchy3"/>
    <dgm:cxn modelId="{D699C0E9-8660-400A-8ABD-115B4E346D41}" type="presParOf" srcId="{14EC64FA-847B-4CFE-9E9D-811F66FD9494}" destId="{C5FFE075-823E-4DA0-9121-22547C719149}" srcOrd="0" destOrd="0" presId="urn:microsoft.com/office/officeart/2005/8/layout/hierarchy3"/>
    <dgm:cxn modelId="{E61E6D56-07D8-4B86-8732-972BFD3CE758}" type="presParOf" srcId="{14EC64FA-847B-4CFE-9E9D-811F66FD9494}" destId="{2A6BB132-36F5-4551-B534-1EA38833A873}" srcOrd="1" destOrd="0" presId="urn:microsoft.com/office/officeart/2005/8/layout/hierarchy3"/>
    <dgm:cxn modelId="{6AE325FF-E408-49B5-B51B-A82D168BEB26}" type="presParOf" srcId="{14EC64FA-847B-4CFE-9E9D-811F66FD9494}" destId="{6EBA0CCF-2610-4CB9-B2AA-6683F0E170FF}" srcOrd="2" destOrd="0" presId="urn:microsoft.com/office/officeart/2005/8/layout/hierarchy3"/>
    <dgm:cxn modelId="{6E245400-3C6A-4CA6-86BB-033827A6DB31}" type="presParOf" srcId="{14EC64FA-847B-4CFE-9E9D-811F66FD9494}" destId="{29983BB3-9FDC-412A-8584-11C5A8F9A52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7EDFEBA5-2FBA-421D-9D2C-37454CED3B66}" type="doc">
      <dgm:prSet loTypeId="urn:microsoft.com/office/officeart/2005/8/layout/vList6" loCatId="list" qsTypeId="urn:microsoft.com/office/officeart/2005/8/quickstyle/simple5" qsCatId="simple" csTypeId="urn:microsoft.com/office/officeart/2005/8/colors/accent1_2" csCatId="accent1" phldr="1"/>
      <dgm:spPr/>
      <dgm:t>
        <a:bodyPr/>
        <a:lstStyle/>
        <a:p>
          <a:endParaRPr lang="ru-RU"/>
        </a:p>
      </dgm:t>
    </dgm:pt>
    <dgm:pt modelId="{58369FA3-F55A-4A7B-8A8A-7E23378A4F97}">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dgm:spPr>
      <dgm:t>
        <a:bodyPr/>
        <a:lstStyle/>
        <a:p>
          <a:pPr algn="ct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2017  г.     2018 г.      2019 г.      2020 г.</a:t>
          </a:r>
        </a:p>
        <a:p>
          <a:pPr algn="just"/>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факт     прогноз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endParaRPr lang="ru-RU" sz="2000" b="0" cap="none" spc="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F89973E0-B602-4A86-95CE-FF9031FCC0DE}" type="parTrans" cxnId="{D88A8B4C-1483-4590-AA42-B81BAA3BECCF}">
      <dgm:prSet/>
      <dgm:spPr/>
      <dgm:t>
        <a:bodyPr/>
        <a:lstStyle/>
        <a:p>
          <a:endParaRPr lang="ru-RU"/>
        </a:p>
      </dgm:t>
    </dgm:pt>
    <dgm:pt modelId="{3E171B15-A7B1-4A38-A3CD-4EAC9A1C8054}" type="sibTrans" cxnId="{D88A8B4C-1483-4590-AA42-B81BAA3BECCF}">
      <dgm:prSet/>
      <dgm:spPr/>
      <dgm:t>
        <a:bodyPr/>
        <a:lstStyle/>
        <a:p>
          <a:endParaRPr lang="ru-RU"/>
        </a:p>
      </dgm:t>
    </dgm:pt>
    <dgm:pt modelId="{72BF3DC4-EB9D-4528-B878-C59BCE2F023A}">
      <dgm:prSet phldrT="[Текст]"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23 021,9  24 607,9   23 177,7   23 297,2</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F9B1E6-DE1D-44D2-B9EE-53CBA6751784}" type="parTrans" cxnId="{50E1A9F2-4BCA-46CC-A80B-0E86E5E205A1}">
      <dgm:prSet/>
      <dgm:spPr/>
      <dgm:t>
        <a:bodyPr/>
        <a:lstStyle/>
        <a:p>
          <a:endParaRPr lang="ru-RU"/>
        </a:p>
      </dgm:t>
    </dgm:pt>
    <dgm:pt modelId="{E1B862A6-5CF2-4743-8027-B61C22264819}" type="sibTrans" cxnId="{50E1A9F2-4BCA-46CC-A80B-0E86E5E205A1}">
      <dgm:prSet/>
      <dgm:spPr/>
      <dgm:t>
        <a:bodyPr/>
        <a:lstStyle/>
        <a:p>
          <a:endParaRPr lang="ru-RU"/>
        </a:p>
      </dgm:t>
    </dgm:pt>
    <dgm:pt modelId="{04483AC4-E7BF-4E3B-8BBA-EC6BFDC5916C}">
      <dgm:prSet phldrT="[Текст]"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доходов местного бюджета в расчете на 1 жителя</a:t>
          </a:r>
          <a:endParaRPr lang="ru-RU" sz="1800" dirty="0">
            <a:latin typeface="Book Antiqua" pitchFamily="18" charset="0"/>
          </a:endParaRPr>
        </a:p>
      </dgm:t>
    </dgm:pt>
    <dgm:pt modelId="{BFC6B100-2E1A-4A18-94A9-45B06824B127}" type="parTrans" cxnId="{384CE64D-FEA5-45DF-81B7-9F98C982C5BB}">
      <dgm:prSet/>
      <dgm:spPr/>
      <dgm:t>
        <a:bodyPr/>
        <a:lstStyle/>
        <a:p>
          <a:endParaRPr lang="ru-RU"/>
        </a:p>
      </dgm:t>
    </dgm:pt>
    <dgm:pt modelId="{712B84F4-0C8B-4D3E-8B80-342B8809CC8A}" type="sibTrans" cxnId="{384CE64D-FEA5-45DF-81B7-9F98C982C5BB}">
      <dgm:prSet/>
      <dgm:spPr/>
      <dgm:t>
        <a:bodyPr/>
        <a:lstStyle/>
        <a:p>
          <a:endParaRPr lang="ru-RU"/>
        </a:p>
      </dgm:t>
    </dgm:pt>
    <dgm:pt modelId="{D2AE9391-B746-40B0-B4EA-377C8E6769A6}">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endParaRPr lang="ru-RU" sz="1600" b="1" dirty="0">
            <a:latin typeface="Book Antiqua" pitchFamily="18" charset="0"/>
          </a:endParaRPr>
        </a:p>
      </dgm:t>
    </dgm:pt>
    <dgm:pt modelId="{882BDE67-A78D-4EE6-9D7E-2877A259C9D2}" type="parTrans" cxnId="{529821E7-8B40-4919-830B-4273F6616F1A}">
      <dgm:prSet/>
      <dgm:spPr/>
      <dgm:t>
        <a:bodyPr/>
        <a:lstStyle/>
        <a:p>
          <a:endParaRPr lang="ru-RU"/>
        </a:p>
      </dgm:t>
    </dgm:pt>
    <dgm:pt modelId="{7E3CCA34-6B1A-49DF-B827-2C5E0E65CCC6}" type="sibTrans" cxnId="{529821E7-8B40-4919-830B-4273F6616F1A}">
      <dgm:prSet/>
      <dgm:spPr/>
      <dgm:t>
        <a:bodyPr/>
        <a:lstStyle/>
        <a:p>
          <a:endParaRPr lang="ru-RU"/>
        </a:p>
      </dgm:t>
    </dgm:pt>
    <dgm:pt modelId="{3D3D51BA-ABBB-4FD6-A645-82511E1327AE}">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23 118,3  25 047,8   22 957,5   23 077,5</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EC324748-B88E-4F67-BA69-D32B422D0B66}" type="parTrans" cxnId="{15E1A52C-888F-4127-8B7F-DB9631F51EC9}">
      <dgm:prSet/>
      <dgm:spPr/>
      <dgm:t>
        <a:bodyPr/>
        <a:lstStyle/>
        <a:p>
          <a:endParaRPr lang="ru-RU"/>
        </a:p>
      </dgm:t>
    </dgm:pt>
    <dgm:pt modelId="{83360899-176B-432B-B5E0-FA1DF6EDBBEF}" type="sibTrans" cxnId="{15E1A52C-888F-4127-8B7F-DB9631F51EC9}">
      <dgm:prSet/>
      <dgm:spPr/>
      <dgm:t>
        <a:bodyPr/>
        <a:lstStyle/>
        <a:p>
          <a:endParaRPr lang="ru-RU"/>
        </a:p>
      </dgm:t>
    </dgm:pt>
    <dgm:pt modelId="{1429CFF6-F84C-43BA-BE2D-44E1FBFD7923}">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12 389,1   12 668, 1  11 458,5   11 269,7</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8DF3454E-0527-4BEA-9037-B9B4E3BF13EF}" type="parTrans" cxnId="{DEBC8A15-A3DC-4921-9FD7-54020A4C008F}">
      <dgm:prSet/>
      <dgm:spPr/>
      <dgm:t>
        <a:bodyPr/>
        <a:lstStyle/>
        <a:p>
          <a:endParaRPr lang="ru-RU"/>
        </a:p>
      </dgm:t>
    </dgm:pt>
    <dgm:pt modelId="{E19AB800-D991-4582-A146-9C1E4C7ADDD8}" type="sibTrans" cxnId="{DEBC8A15-A3DC-4921-9FD7-54020A4C008F}">
      <dgm:prSet/>
      <dgm:spPr/>
      <dgm:t>
        <a:bodyPr/>
        <a:lstStyle/>
        <a:p>
          <a:endParaRPr lang="ru-RU"/>
        </a:p>
      </dgm:t>
    </dgm:pt>
    <dgm:pt modelId="{DE5C4943-41B5-4D79-86B0-E2402D40EBAF}">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3 787,4    3 741,8     3 479,9     3 217,8</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63D8D627-779E-40A4-BDA7-74254490F22A}" type="parTrans" cxnId="{BCB0F8E0-823C-49E9-AFD3-5BB9EC07092B}">
      <dgm:prSet/>
      <dgm:spPr/>
      <dgm:t>
        <a:bodyPr/>
        <a:lstStyle/>
        <a:p>
          <a:endParaRPr lang="ru-RU"/>
        </a:p>
      </dgm:t>
    </dgm:pt>
    <dgm:pt modelId="{4B0756EA-2537-4B36-85D2-A5FF02931DDF}" type="sibTrans" cxnId="{BCB0F8E0-823C-49E9-AFD3-5BB9EC07092B}">
      <dgm:prSet/>
      <dgm:spPr/>
      <dgm:t>
        <a:bodyPr/>
        <a:lstStyle/>
        <a:p>
          <a:endParaRPr lang="ru-RU"/>
        </a:p>
      </dgm:t>
    </dgm:pt>
    <dgm:pt modelId="{5136F46D-DAA8-44FC-B8DF-0F8AA04B3A7D}">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2 093,7    2 407,8    2 404,5    2 408,1</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47B6D271-6AB0-4B8E-9F5B-DF961E86DD09}" type="parTrans" cxnId="{0CFB6F02-47FC-4BE4-B3DD-0A03A0EA0460}">
      <dgm:prSet/>
      <dgm:spPr/>
      <dgm:t>
        <a:bodyPr/>
        <a:lstStyle/>
        <a:p>
          <a:endParaRPr lang="ru-RU"/>
        </a:p>
      </dgm:t>
    </dgm:pt>
    <dgm:pt modelId="{6E149DC6-27F8-430C-AFAA-D36DC43FD2AD}" type="sibTrans" cxnId="{0CFB6F02-47FC-4BE4-B3DD-0A03A0EA0460}">
      <dgm:prSet/>
      <dgm:spPr/>
      <dgm:t>
        <a:bodyPr/>
        <a:lstStyle/>
        <a:p>
          <a:endParaRPr lang="ru-RU"/>
        </a:p>
      </dgm:t>
    </dgm:pt>
    <dgm:pt modelId="{7CC5CF70-B216-42BB-9E96-B2D12A82CB10}">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a:t>
          </a:r>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2BE421-D426-4AE0-8C45-FBA1439C416B}" type="parTrans" cxnId="{EE25AFCE-A80E-4783-A05D-72046BEB2125}">
      <dgm:prSet/>
      <dgm:spPr/>
      <dgm:t>
        <a:bodyPr/>
        <a:lstStyle/>
        <a:p>
          <a:endParaRPr lang="ru-RU"/>
        </a:p>
      </dgm:t>
    </dgm:pt>
    <dgm:pt modelId="{5AA7AF5D-7420-4413-82A9-A0BC9CB27C7B}" type="sibTrans" cxnId="{EE25AFCE-A80E-4783-A05D-72046BEB2125}">
      <dgm:prSet/>
      <dgm:spPr/>
      <dgm:t>
        <a:bodyPr/>
        <a:lstStyle/>
        <a:p>
          <a:endParaRPr lang="ru-RU"/>
        </a:p>
      </dgm:t>
    </dgm:pt>
    <dgm:pt modelId="{9059EED0-448A-4F9B-89C3-D52ECCF76412}">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a:solidFill>
            <a:srgbClr val="0033CC">
              <a:alpha val="89804"/>
            </a:srgbClr>
          </a:solidFill>
        </a:ln>
      </dgm:spPr>
      <dgm:t>
        <a:bodyPr/>
        <a:lstStyle/>
        <a:p>
          <a:pPr algn="ctr"/>
          <a:r>
            <a:rPr lang="ru-RU" sz="2000" b="1" dirty="0" smtClean="0">
              <a:latin typeface="Book Antiqua" pitchFamily="18" charset="0"/>
            </a:rPr>
            <a:t>Показатели  бюджета</a:t>
          </a:r>
          <a:endParaRPr lang="ru-RU" sz="2000" b="1" dirty="0">
            <a:latin typeface="Book Antiqua" pitchFamily="18" charset="0"/>
          </a:endParaRPr>
        </a:p>
      </dgm:t>
    </dgm:pt>
    <dgm:pt modelId="{D6109A50-3730-4DC3-9C9D-79FFB576FFE8}" type="parTrans" cxnId="{A289FF28-3D5D-4072-A944-A5BC976E0ECB}">
      <dgm:prSet/>
      <dgm:spPr/>
      <dgm:t>
        <a:bodyPr/>
        <a:lstStyle/>
        <a:p>
          <a:endParaRPr lang="ru-RU"/>
        </a:p>
      </dgm:t>
    </dgm:pt>
    <dgm:pt modelId="{7DFA7368-73B2-4C89-81C2-7D15692B2BA2}" type="sibTrans" cxnId="{A289FF28-3D5D-4072-A944-A5BC976E0ECB}">
      <dgm:prSet/>
      <dgm:spPr/>
      <dgm:t>
        <a:bodyPr/>
        <a:lstStyle/>
        <a:p>
          <a:endParaRPr lang="ru-RU"/>
        </a:p>
      </dgm:t>
    </dgm:pt>
    <dgm:pt modelId="{116305C4-799D-4FB5-AF98-FE6B4AEB8B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в расчете на 1 жителя , </a:t>
          </a:r>
          <a:endParaRPr lang="ru-RU" sz="1800" dirty="0">
            <a:latin typeface="Book Antiqua" pitchFamily="18" charset="0"/>
          </a:endParaRPr>
        </a:p>
      </dgm:t>
    </dgm:pt>
    <dgm:pt modelId="{0F996D65-ECC6-48CE-85A5-C7519D2885FD}" type="parTrans" cxnId="{8B2BDFF8-B50B-4455-9D87-E4A216153599}">
      <dgm:prSet/>
      <dgm:spPr/>
      <dgm:t>
        <a:bodyPr/>
        <a:lstStyle/>
        <a:p>
          <a:endParaRPr lang="ru-RU"/>
        </a:p>
      </dgm:t>
    </dgm:pt>
    <dgm:pt modelId="{E1BA80F5-F796-47B3-8B93-677C8FCC4F1A}" type="sibTrans" cxnId="{8B2BDFF8-B50B-4455-9D87-E4A216153599}">
      <dgm:prSet/>
      <dgm:spPr/>
      <dgm:t>
        <a:bodyPr/>
        <a:lstStyle/>
        <a:p>
          <a:endParaRPr lang="ru-RU"/>
        </a:p>
      </dgm:t>
    </dgm:pt>
    <dgm:pt modelId="{DA88A47A-EB08-4818-B112-23DE29A0C66A}">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образование в расчете на 1 жителя,</a:t>
          </a:r>
          <a:endParaRPr lang="ru-RU" sz="1800" dirty="0">
            <a:latin typeface="Book Antiqua" pitchFamily="18" charset="0"/>
          </a:endParaRPr>
        </a:p>
      </dgm:t>
    </dgm:pt>
    <dgm:pt modelId="{237F12F3-BC33-4786-90D7-28F1E163EC29}" type="parTrans" cxnId="{99AFFDE1-2AF1-429D-85CE-A5DA6C77C68A}">
      <dgm:prSet/>
      <dgm:spPr/>
      <dgm:t>
        <a:bodyPr/>
        <a:lstStyle/>
        <a:p>
          <a:endParaRPr lang="ru-RU"/>
        </a:p>
      </dgm:t>
    </dgm:pt>
    <dgm:pt modelId="{2DB83C77-C1E5-445D-8AF5-62E6EE25C864}" type="sibTrans" cxnId="{99AFFDE1-2AF1-429D-85CE-A5DA6C77C68A}">
      <dgm:prSet/>
      <dgm:spPr/>
      <dgm:t>
        <a:bodyPr/>
        <a:lstStyle/>
        <a:p>
          <a:endParaRPr lang="ru-RU"/>
        </a:p>
      </dgm:t>
    </dgm:pt>
    <dgm:pt modelId="{9A169E28-5D27-4BF3-B56C-ECD150877FA8}">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культуру в расчете  на 1 жителя, </a:t>
          </a:r>
          <a:endParaRPr lang="ru-RU" sz="1800" dirty="0">
            <a:latin typeface="Book Antiqua" pitchFamily="18" charset="0"/>
          </a:endParaRPr>
        </a:p>
      </dgm:t>
    </dgm:pt>
    <dgm:pt modelId="{463588AB-8AEC-4183-8348-4DBFD495DF26}" type="parTrans" cxnId="{67D046B0-9158-4376-9FE6-9F93A0CC6EE7}">
      <dgm:prSet/>
      <dgm:spPr/>
      <dgm:t>
        <a:bodyPr/>
        <a:lstStyle/>
        <a:p>
          <a:endParaRPr lang="ru-RU"/>
        </a:p>
      </dgm:t>
    </dgm:pt>
    <dgm:pt modelId="{A348D45C-6979-4CA2-9AF0-E93619BC763A}" type="sibTrans" cxnId="{67D046B0-9158-4376-9FE6-9F93A0CC6EE7}">
      <dgm:prSet/>
      <dgm:spPr/>
      <dgm:t>
        <a:bodyPr/>
        <a:lstStyle/>
        <a:p>
          <a:endParaRPr lang="ru-RU"/>
        </a:p>
      </dgm:t>
    </dgm:pt>
    <dgm:pt modelId="{06F273BD-9C32-4ED3-A90A-F742D9EB9F5F}">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a:t>
          </a:r>
          <a:r>
            <a:rPr lang="ru-RU" sz="1800" dirty="0" err="1" smtClean="0">
              <a:latin typeface="Book Antiqua" pitchFamily="18" charset="0"/>
            </a:rPr>
            <a:t>соци-альную</a:t>
          </a:r>
          <a:r>
            <a:rPr lang="ru-RU" sz="1800" dirty="0" smtClean="0">
              <a:latin typeface="Book Antiqua" pitchFamily="18" charset="0"/>
            </a:rPr>
            <a:t> политику в расчете на 1 жит. </a:t>
          </a:r>
          <a:endParaRPr lang="ru-RU" sz="1800" dirty="0">
            <a:latin typeface="Book Antiqua" pitchFamily="18" charset="0"/>
          </a:endParaRPr>
        </a:p>
      </dgm:t>
    </dgm:pt>
    <dgm:pt modelId="{0D4BDB61-B091-4427-8ADC-9A368AFC899F}" type="parTrans" cxnId="{5A1ED11E-2603-4C6F-9EBA-54DDC90A5AA1}">
      <dgm:prSet/>
      <dgm:spPr/>
      <dgm:t>
        <a:bodyPr/>
        <a:lstStyle/>
        <a:p>
          <a:endParaRPr lang="ru-RU"/>
        </a:p>
      </dgm:t>
    </dgm:pt>
    <dgm:pt modelId="{DAB6315B-EA44-4AAF-9B1E-F3029D33BE3D}" type="sibTrans" cxnId="{5A1ED11E-2603-4C6F-9EBA-54DDC90A5AA1}">
      <dgm:prSet/>
      <dgm:spPr/>
      <dgm:t>
        <a:bodyPr/>
        <a:lstStyle/>
        <a:p>
          <a:endParaRPr lang="ru-RU"/>
        </a:p>
      </dgm:t>
    </dgm:pt>
    <dgm:pt modelId="{5AB0905C-1EE4-420E-B9C9-B4EB220405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физкультуру и спорт в расчете на 1 жителя</a:t>
          </a:r>
          <a:endParaRPr lang="ru-RU" sz="1800" dirty="0">
            <a:latin typeface="Book Antiqua" pitchFamily="18" charset="0"/>
          </a:endParaRPr>
        </a:p>
      </dgm:t>
    </dgm:pt>
    <dgm:pt modelId="{6D4DA6CA-1BB7-48D3-8F6F-461D3EEDE8DA}" type="parTrans" cxnId="{11E111CF-EAFF-4D01-BD46-657729A11896}">
      <dgm:prSet/>
      <dgm:spPr/>
      <dgm:t>
        <a:bodyPr/>
        <a:lstStyle/>
        <a:p>
          <a:endParaRPr lang="ru-RU"/>
        </a:p>
      </dgm:t>
    </dgm:pt>
    <dgm:pt modelId="{174B9621-6D3A-4CA1-BFF4-9A8956FDF515}" type="sibTrans" cxnId="{11E111CF-EAFF-4D01-BD46-657729A11896}">
      <dgm:prSet/>
      <dgm:spPr/>
      <dgm:t>
        <a:bodyPr/>
        <a:lstStyle/>
        <a:p>
          <a:endParaRPr lang="ru-RU"/>
        </a:p>
      </dgm:t>
    </dgm:pt>
    <dgm:pt modelId="{DD801410-4993-4090-A510-1AAF759F3292}" type="pres">
      <dgm:prSet presAssocID="{7EDFEBA5-2FBA-421D-9D2C-37454CED3B66}" presName="Name0" presStyleCnt="0">
        <dgm:presLayoutVars>
          <dgm:dir/>
          <dgm:animLvl val="lvl"/>
          <dgm:resizeHandles/>
        </dgm:presLayoutVars>
      </dgm:prSet>
      <dgm:spPr/>
      <dgm:t>
        <a:bodyPr/>
        <a:lstStyle/>
        <a:p>
          <a:endParaRPr lang="ru-RU"/>
        </a:p>
      </dgm:t>
    </dgm:pt>
    <dgm:pt modelId="{01328944-7441-49D0-9CBF-D11BE1039DF1}" type="pres">
      <dgm:prSet presAssocID="{58369FA3-F55A-4A7B-8A8A-7E23378A4F97}" presName="linNode" presStyleCnt="0"/>
      <dgm:spPr/>
    </dgm:pt>
    <dgm:pt modelId="{E78CD6AE-696D-448D-BC5F-A0089294AE7C}" type="pres">
      <dgm:prSet presAssocID="{58369FA3-F55A-4A7B-8A8A-7E23378A4F97}" presName="parentShp" presStyleLbl="node1" presStyleIdx="0" presStyleCnt="7" custScaleX="125638" custScaleY="120215" custLinFactNeighborX="99710" custLinFactNeighborY="801">
        <dgm:presLayoutVars>
          <dgm:bulletEnabled val="1"/>
        </dgm:presLayoutVars>
      </dgm:prSet>
      <dgm:spPr>
        <a:prstGeom prst="downArrowCallout">
          <a:avLst/>
        </a:prstGeom>
      </dgm:spPr>
      <dgm:t>
        <a:bodyPr/>
        <a:lstStyle/>
        <a:p>
          <a:endParaRPr lang="ru-RU"/>
        </a:p>
      </dgm:t>
    </dgm:pt>
    <dgm:pt modelId="{0A12912E-19C0-45D9-B67B-E68552CF60DB}" type="pres">
      <dgm:prSet presAssocID="{58369FA3-F55A-4A7B-8A8A-7E23378A4F97}" presName="childShp" presStyleLbl="bgAccFollowNode1" presStyleIdx="0" presStyleCnt="7" custScaleX="77780" custLinFactX="-12213" custLinFactNeighborX="-100000" custLinFactNeighborY="-27">
        <dgm:presLayoutVars>
          <dgm:bulletEnabled val="1"/>
        </dgm:presLayoutVars>
      </dgm:prSet>
      <dgm:spPr>
        <a:prstGeom prst="downArrow">
          <a:avLst/>
        </a:prstGeom>
      </dgm:spPr>
      <dgm:t>
        <a:bodyPr/>
        <a:lstStyle/>
        <a:p>
          <a:endParaRPr lang="ru-RU"/>
        </a:p>
      </dgm:t>
    </dgm:pt>
    <dgm:pt modelId="{44BF3A21-44DA-4F87-96D5-D0496E76748E}" type="pres">
      <dgm:prSet presAssocID="{3E171B15-A7B1-4A38-A3CD-4EAC9A1C8054}" presName="spacing" presStyleCnt="0"/>
      <dgm:spPr/>
    </dgm:pt>
    <dgm:pt modelId="{32B7B473-A927-4101-AB0C-B37B6AF6C372}" type="pres">
      <dgm:prSet presAssocID="{72BF3DC4-EB9D-4528-B878-C59BCE2F023A}" presName="linNode" presStyleCnt="0"/>
      <dgm:spPr/>
    </dgm:pt>
    <dgm:pt modelId="{A4BB1370-5349-482E-ADFD-A6DE7CD3B00F}" type="pres">
      <dgm:prSet presAssocID="{72BF3DC4-EB9D-4528-B878-C59BCE2F023A}" presName="parentShp" presStyleLbl="node1" presStyleIdx="1" presStyleCnt="7" custScaleX="124406" custLinFactNeighborX="99797" custLinFactNeighborY="-18799">
        <dgm:presLayoutVars>
          <dgm:bulletEnabled val="1"/>
        </dgm:presLayoutVars>
      </dgm:prSet>
      <dgm:spPr/>
      <dgm:t>
        <a:bodyPr/>
        <a:lstStyle/>
        <a:p>
          <a:endParaRPr lang="ru-RU"/>
        </a:p>
      </dgm:t>
    </dgm:pt>
    <dgm:pt modelId="{34C19EB5-35C9-479D-82BE-A65E1278CE01}" type="pres">
      <dgm:prSet presAssocID="{72BF3DC4-EB9D-4528-B878-C59BCE2F023A}" presName="childShp" presStyleLbl="bgAccFollowNode1" presStyleIdx="1" presStyleCnt="7" custScaleX="82389" custLinFactX="-16941" custLinFactNeighborX="-100000" custLinFactNeighborY="-8662">
        <dgm:presLayoutVars>
          <dgm:bulletEnabled val="1"/>
        </dgm:presLayoutVars>
      </dgm:prSet>
      <dgm:spPr/>
      <dgm:t>
        <a:bodyPr/>
        <a:lstStyle/>
        <a:p>
          <a:endParaRPr lang="ru-RU"/>
        </a:p>
      </dgm:t>
    </dgm:pt>
    <dgm:pt modelId="{38952C62-0674-4D08-9283-527B746A7F60}" type="pres">
      <dgm:prSet presAssocID="{E1B862A6-5CF2-4743-8027-B61C22264819}" presName="spacing" presStyleCnt="0"/>
      <dgm:spPr/>
    </dgm:pt>
    <dgm:pt modelId="{FBBA23A2-780E-47E9-ADC5-EADE9F535764}" type="pres">
      <dgm:prSet presAssocID="{3D3D51BA-ABBB-4FD6-A645-82511E1327AE}" presName="linNode" presStyleCnt="0"/>
      <dgm:spPr/>
    </dgm:pt>
    <dgm:pt modelId="{11517417-A034-4464-A03D-58D3F94DE34E}" type="pres">
      <dgm:prSet presAssocID="{3D3D51BA-ABBB-4FD6-A645-82511E1327AE}" presName="parentShp" presStyleLbl="node1" presStyleIdx="2" presStyleCnt="7" custScaleX="124390" custLinFactNeighborX="99797" custLinFactNeighborY="-7161">
        <dgm:presLayoutVars>
          <dgm:bulletEnabled val="1"/>
        </dgm:presLayoutVars>
      </dgm:prSet>
      <dgm:spPr/>
      <dgm:t>
        <a:bodyPr/>
        <a:lstStyle/>
        <a:p>
          <a:endParaRPr lang="ru-RU"/>
        </a:p>
      </dgm:t>
    </dgm:pt>
    <dgm:pt modelId="{01C3F6A1-5D30-4037-A950-593E19E30F14}" type="pres">
      <dgm:prSet presAssocID="{3D3D51BA-ABBB-4FD6-A645-82511E1327AE}" presName="childShp" presStyleLbl="bgAccFollowNode1" presStyleIdx="2" presStyleCnt="7" custScaleX="82112" custLinFactX="-17074" custLinFactNeighborX="-100000" custLinFactNeighborY="-7161">
        <dgm:presLayoutVars>
          <dgm:bulletEnabled val="1"/>
        </dgm:presLayoutVars>
      </dgm:prSet>
      <dgm:spPr/>
      <dgm:t>
        <a:bodyPr/>
        <a:lstStyle/>
        <a:p>
          <a:endParaRPr lang="ru-RU"/>
        </a:p>
      </dgm:t>
    </dgm:pt>
    <dgm:pt modelId="{BFF284BD-8280-4615-98BC-52ED4DE3561C}" type="pres">
      <dgm:prSet presAssocID="{83360899-176B-432B-B5E0-FA1DF6EDBBEF}" presName="spacing" presStyleCnt="0"/>
      <dgm:spPr/>
    </dgm:pt>
    <dgm:pt modelId="{61EDACA0-F0A8-44D1-A548-2E8591BE6D72}" type="pres">
      <dgm:prSet presAssocID="{1429CFF6-F84C-43BA-BE2D-44E1FBFD7923}" presName="linNode" presStyleCnt="0"/>
      <dgm:spPr/>
    </dgm:pt>
    <dgm:pt modelId="{C204A256-4527-4161-AB91-B32F01DF851F}" type="pres">
      <dgm:prSet presAssocID="{1429CFF6-F84C-43BA-BE2D-44E1FBFD7923}" presName="parentShp" presStyleLbl="node1" presStyleIdx="3" presStyleCnt="7" custScaleX="124215" custLinFactNeighborX="99710" custLinFactNeighborY="-6150">
        <dgm:presLayoutVars>
          <dgm:bulletEnabled val="1"/>
        </dgm:presLayoutVars>
      </dgm:prSet>
      <dgm:spPr/>
      <dgm:t>
        <a:bodyPr/>
        <a:lstStyle/>
        <a:p>
          <a:endParaRPr lang="ru-RU"/>
        </a:p>
      </dgm:t>
    </dgm:pt>
    <dgm:pt modelId="{78672797-5462-4DD7-9261-CB38EE4896A1}" type="pres">
      <dgm:prSet presAssocID="{1429CFF6-F84C-43BA-BE2D-44E1FBFD7923}" presName="childShp" presStyleLbl="bgAccFollowNode1" presStyleIdx="3" presStyleCnt="7" custScaleX="81166" custLinFactX="-17227" custLinFactNeighborX="-100000" custLinFactNeighborY="4477">
        <dgm:presLayoutVars>
          <dgm:bulletEnabled val="1"/>
        </dgm:presLayoutVars>
      </dgm:prSet>
      <dgm:spPr/>
      <dgm:t>
        <a:bodyPr/>
        <a:lstStyle/>
        <a:p>
          <a:endParaRPr lang="ru-RU"/>
        </a:p>
      </dgm:t>
    </dgm:pt>
    <dgm:pt modelId="{404F3D62-4BBA-4C52-A4E2-93A05EE0DB99}" type="pres">
      <dgm:prSet presAssocID="{E19AB800-D991-4582-A146-9C1E4C7ADDD8}" presName="spacing" presStyleCnt="0"/>
      <dgm:spPr/>
    </dgm:pt>
    <dgm:pt modelId="{CC5F8BA2-B26C-44CD-AC51-D003D7F16818}" type="pres">
      <dgm:prSet presAssocID="{DE5C4943-41B5-4D79-86B0-E2402D40EBAF}" presName="linNode" presStyleCnt="0"/>
      <dgm:spPr/>
    </dgm:pt>
    <dgm:pt modelId="{146CCA42-A0B8-4327-AE1E-414D1EFD28AC}" type="pres">
      <dgm:prSet presAssocID="{DE5C4943-41B5-4D79-86B0-E2402D40EBAF}" presName="parentShp" presStyleLbl="node1" presStyleIdx="4" presStyleCnt="7" custScaleX="132059" custLinFactNeighborX="99797" custLinFactNeighborY="-4158">
        <dgm:presLayoutVars>
          <dgm:bulletEnabled val="1"/>
        </dgm:presLayoutVars>
      </dgm:prSet>
      <dgm:spPr/>
      <dgm:t>
        <a:bodyPr/>
        <a:lstStyle/>
        <a:p>
          <a:endParaRPr lang="ru-RU"/>
        </a:p>
      </dgm:t>
    </dgm:pt>
    <dgm:pt modelId="{A5757A6C-49F7-4D59-99FD-178F86CF2F49}" type="pres">
      <dgm:prSet presAssocID="{DE5C4943-41B5-4D79-86B0-E2402D40EBAF}" presName="childShp" presStyleLbl="bgAccFollowNode1" presStyleIdx="4" presStyleCnt="7" custScaleX="87926" custLinFactX="-30082" custLinFactNeighborX="-100000" custLinFactNeighborY="5978">
        <dgm:presLayoutVars>
          <dgm:bulletEnabled val="1"/>
        </dgm:presLayoutVars>
      </dgm:prSet>
      <dgm:spPr/>
      <dgm:t>
        <a:bodyPr/>
        <a:lstStyle/>
        <a:p>
          <a:endParaRPr lang="ru-RU"/>
        </a:p>
      </dgm:t>
    </dgm:pt>
    <dgm:pt modelId="{00D7CA0B-6668-4EF7-9C0E-AA895AD38DBE}" type="pres">
      <dgm:prSet presAssocID="{4B0756EA-2537-4B36-85D2-A5FF02931DDF}" presName="spacing" presStyleCnt="0"/>
      <dgm:spPr/>
    </dgm:pt>
    <dgm:pt modelId="{7DC0E797-5B3E-4D18-83A5-48160E97372A}" type="pres">
      <dgm:prSet presAssocID="{5136F46D-DAA8-44FC-B8DF-0F8AA04B3A7D}" presName="linNode" presStyleCnt="0"/>
      <dgm:spPr/>
    </dgm:pt>
    <dgm:pt modelId="{F103612B-E609-402F-8667-AEF20AC75E91}" type="pres">
      <dgm:prSet presAssocID="{5136F46D-DAA8-44FC-B8DF-0F8AA04B3A7D}" presName="parentShp" presStyleLbl="node1" presStyleIdx="5" presStyleCnt="7" custScaleX="149164" custLinFactNeighborX="99710" custLinFactNeighborY="1793">
        <dgm:presLayoutVars>
          <dgm:bulletEnabled val="1"/>
        </dgm:presLayoutVars>
      </dgm:prSet>
      <dgm:spPr/>
      <dgm:t>
        <a:bodyPr/>
        <a:lstStyle/>
        <a:p>
          <a:endParaRPr lang="ru-RU"/>
        </a:p>
      </dgm:t>
    </dgm:pt>
    <dgm:pt modelId="{5F504740-7E75-4321-BDE2-2A673ECB6AEC}" type="pres">
      <dgm:prSet presAssocID="{5136F46D-DAA8-44FC-B8DF-0F8AA04B3A7D}" presName="childShp" presStyleLbl="bgAccFollowNode1" presStyleIdx="5" presStyleCnt="7" custLinFactX="-32860" custLinFactNeighborX="-100000" custLinFactNeighborY="-2657">
        <dgm:presLayoutVars>
          <dgm:bulletEnabled val="1"/>
        </dgm:presLayoutVars>
      </dgm:prSet>
      <dgm:spPr/>
      <dgm:t>
        <a:bodyPr/>
        <a:lstStyle/>
        <a:p>
          <a:endParaRPr lang="ru-RU"/>
        </a:p>
      </dgm:t>
    </dgm:pt>
    <dgm:pt modelId="{33875D06-4847-4949-84A3-64BC9D2FF68A}" type="pres">
      <dgm:prSet presAssocID="{6E149DC6-27F8-430C-AFAA-D36DC43FD2AD}" presName="spacing" presStyleCnt="0"/>
      <dgm:spPr/>
    </dgm:pt>
    <dgm:pt modelId="{4F0044A9-8C30-4FA4-82FF-6FE05A21590C}" type="pres">
      <dgm:prSet presAssocID="{7CC5CF70-B216-42BB-9E96-B2D12A82CB10}" presName="linNode" presStyleCnt="0"/>
      <dgm:spPr/>
    </dgm:pt>
    <dgm:pt modelId="{DDFE3F0D-A085-4C26-BC77-FFA35F8AA7DA}" type="pres">
      <dgm:prSet presAssocID="{7CC5CF70-B216-42BB-9E96-B2D12A82CB10}" presName="parentShp" presStyleLbl="node1" presStyleIdx="6" presStyleCnt="7" custScaleX="169953" custLinFactX="22707" custLinFactNeighborX="100000" custLinFactNeighborY="-14486">
        <dgm:presLayoutVars>
          <dgm:bulletEnabled val="1"/>
        </dgm:presLayoutVars>
      </dgm:prSet>
      <dgm:spPr/>
      <dgm:t>
        <a:bodyPr/>
        <a:lstStyle/>
        <a:p>
          <a:endParaRPr lang="ru-RU"/>
        </a:p>
      </dgm:t>
    </dgm:pt>
    <dgm:pt modelId="{93E7959F-9839-421C-8963-EAEA14A0D21F}" type="pres">
      <dgm:prSet presAssocID="{7CC5CF70-B216-42BB-9E96-B2D12A82CB10}" presName="childShp" presStyleLbl="bgAccFollowNode1" presStyleIdx="6" presStyleCnt="7" custScaleX="113314" custScaleY="140728" custLinFactX="-46655" custLinFactNeighborX="-100000" custLinFactNeighborY="-11292">
        <dgm:presLayoutVars>
          <dgm:bulletEnabled val="1"/>
        </dgm:presLayoutVars>
      </dgm:prSet>
      <dgm:spPr/>
      <dgm:t>
        <a:bodyPr/>
        <a:lstStyle/>
        <a:p>
          <a:endParaRPr lang="ru-RU"/>
        </a:p>
      </dgm:t>
    </dgm:pt>
  </dgm:ptLst>
  <dgm:cxnLst>
    <dgm:cxn modelId="{A289FF28-3D5D-4072-A944-A5BC976E0ECB}" srcId="{58369FA3-F55A-4A7B-8A8A-7E23378A4F97}" destId="{9059EED0-448A-4F9B-89C3-D52ECCF76412}" srcOrd="0" destOrd="0" parTransId="{D6109A50-3730-4DC3-9C9D-79FFB576FFE8}" sibTransId="{7DFA7368-73B2-4C89-81C2-7D15692B2BA2}"/>
    <dgm:cxn modelId="{87EF97CE-011E-4B06-846F-DF9AB4502D55}" type="presOf" srcId="{5AB0905C-1EE4-420E-B9C9-B4EB22040575}" destId="{93E7959F-9839-421C-8963-EAEA14A0D21F}" srcOrd="0" destOrd="0" presId="urn:microsoft.com/office/officeart/2005/8/layout/vList6"/>
    <dgm:cxn modelId="{5A1ED11E-2603-4C6F-9EBA-54DDC90A5AA1}" srcId="{5136F46D-DAA8-44FC-B8DF-0F8AA04B3A7D}" destId="{06F273BD-9C32-4ED3-A90A-F742D9EB9F5F}" srcOrd="0" destOrd="0" parTransId="{0D4BDB61-B091-4427-8ADC-9A368AFC899F}" sibTransId="{DAB6315B-EA44-4AAF-9B1E-F3029D33BE3D}"/>
    <dgm:cxn modelId="{D88A8B4C-1483-4590-AA42-B81BAA3BECCF}" srcId="{7EDFEBA5-2FBA-421D-9D2C-37454CED3B66}" destId="{58369FA3-F55A-4A7B-8A8A-7E23378A4F97}" srcOrd="0" destOrd="0" parTransId="{F89973E0-B602-4A86-95CE-FF9031FCC0DE}" sibTransId="{3E171B15-A7B1-4A38-A3CD-4EAC9A1C8054}"/>
    <dgm:cxn modelId="{B6B06AB3-2108-44EE-82A2-7716422E9D95}" type="presOf" srcId="{5136F46D-DAA8-44FC-B8DF-0F8AA04B3A7D}" destId="{F103612B-E609-402F-8667-AEF20AC75E91}" srcOrd="0" destOrd="0" presId="urn:microsoft.com/office/officeart/2005/8/layout/vList6"/>
    <dgm:cxn modelId="{A5513C6A-C0B4-4A41-BC8B-9E6E4E04D642}" type="presOf" srcId="{72BF3DC4-EB9D-4528-B878-C59BCE2F023A}" destId="{A4BB1370-5349-482E-ADFD-A6DE7CD3B00F}" srcOrd="0" destOrd="0" presId="urn:microsoft.com/office/officeart/2005/8/layout/vList6"/>
    <dgm:cxn modelId="{55CFB53C-36C9-4472-90B4-C5BAFAD16A2D}" type="presOf" srcId="{D2AE9391-B746-40B0-B4EA-377C8E6769A6}" destId="{34C19EB5-35C9-479D-82BE-A65E1278CE01}" srcOrd="0" destOrd="1" presId="urn:microsoft.com/office/officeart/2005/8/layout/vList6"/>
    <dgm:cxn modelId="{529821E7-8B40-4919-830B-4273F6616F1A}" srcId="{72BF3DC4-EB9D-4528-B878-C59BCE2F023A}" destId="{D2AE9391-B746-40B0-B4EA-377C8E6769A6}" srcOrd="1" destOrd="0" parTransId="{882BDE67-A78D-4EE6-9D7E-2877A259C9D2}" sibTransId="{7E3CCA34-6B1A-49DF-B827-2C5E0E65CCC6}"/>
    <dgm:cxn modelId="{50E1A9F2-4BCA-46CC-A80B-0E86E5E205A1}" srcId="{7EDFEBA5-2FBA-421D-9D2C-37454CED3B66}" destId="{72BF3DC4-EB9D-4528-B878-C59BCE2F023A}" srcOrd="1" destOrd="0" parTransId="{7CF9B1E6-DE1D-44D2-B9EE-53CBA6751784}" sibTransId="{E1B862A6-5CF2-4743-8027-B61C22264819}"/>
    <dgm:cxn modelId="{3FEF07F7-EA07-4222-9908-123616824CD4}" type="presOf" srcId="{04483AC4-E7BF-4E3B-8BBA-EC6BFDC5916C}" destId="{34C19EB5-35C9-479D-82BE-A65E1278CE01}" srcOrd="0" destOrd="0" presId="urn:microsoft.com/office/officeart/2005/8/layout/vList6"/>
    <dgm:cxn modelId="{69F8C447-CF08-4C29-BF17-33B6D8FD7564}" type="presOf" srcId="{1429CFF6-F84C-43BA-BE2D-44E1FBFD7923}" destId="{C204A256-4527-4161-AB91-B32F01DF851F}" srcOrd="0" destOrd="0" presId="urn:microsoft.com/office/officeart/2005/8/layout/vList6"/>
    <dgm:cxn modelId="{2DCC4035-9745-4E6D-B505-0E496BAA55B1}" type="presOf" srcId="{9059EED0-448A-4F9B-89C3-D52ECCF76412}" destId="{0A12912E-19C0-45D9-B67B-E68552CF60DB}" srcOrd="0" destOrd="0" presId="urn:microsoft.com/office/officeart/2005/8/layout/vList6"/>
    <dgm:cxn modelId="{DEBC8A15-A3DC-4921-9FD7-54020A4C008F}" srcId="{7EDFEBA5-2FBA-421D-9D2C-37454CED3B66}" destId="{1429CFF6-F84C-43BA-BE2D-44E1FBFD7923}" srcOrd="3" destOrd="0" parTransId="{8DF3454E-0527-4BEA-9037-B9B4E3BF13EF}" sibTransId="{E19AB800-D991-4582-A146-9C1E4C7ADDD8}"/>
    <dgm:cxn modelId="{0CFB6F02-47FC-4BE4-B3DD-0A03A0EA0460}" srcId="{7EDFEBA5-2FBA-421D-9D2C-37454CED3B66}" destId="{5136F46D-DAA8-44FC-B8DF-0F8AA04B3A7D}" srcOrd="5" destOrd="0" parTransId="{47B6D271-6AB0-4B8E-9F5B-DF961E86DD09}" sibTransId="{6E149DC6-27F8-430C-AFAA-D36DC43FD2AD}"/>
    <dgm:cxn modelId="{323B2C36-CA9E-4E46-8B00-65B35011772F}" type="presOf" srcId="{06F273BD-9C32-4ED3-A90A-F742D9EB9F5F}" destId="{5F504740-7E75-4321-BDE2-2A673ECB6AEC}" srcOrd="0" destOrd="0" presId="urn:microsoft.com/office/officeart/2005/8/layout/vList6"/>
    <dgm:cxn modelId="{FC3E8F47-EEBC-43DD-8C96-A8597DA6D2CE}" type="presOf" srcId="{9A169E28-5D27-4BF3-B56C-ECD150877FA8}" destId="{A5757A6C-49F7-4D59-99FD-178F86CF2F49}" srcOrd="0" destOrd="0" presId="urn:microsoft.com/office/officeart/2005/8/layout/vList6"/>
    <dgm:cxn modelId="{15E1A52C-888F-4127-8B7F-DB9631F51EC9}" srcId="{7EDFEBA5-2FBA-421D-9D2C-37454CED3B66}" destId="{3D3D51BA-ABBB-4FD6-A645-82511E1327AE}" srcOrd="2" destOrd="0" parTransId="{EC324748-B88E-4F67-BA69-D32B422D0B66}" sibTransId="{83360899-176B-432B-B5E0-FA1DF6EDBBEF}"/>
    <dgm:cxn modelId="{91673799-4062-4453-9B12-50898F505950}" type="presOf" srcId="{58369FA3-F55A-4A7B-8A8A-7E23378A4F97}" destId="{E78CD6AE-696D-448D-BC5F-A0089294AE7C}" srcOrd="0" destOrd="0" presId="urn:microsoft.com/office/officeart/2005/8/layout/vList6"/>
    <dgm:cxn modelId="{318F2B8F-A62C-4666-863D-8A937E91C0B9}" type="presOf" srcId="{DE5C4943-41B5-4D79-86B0-E2402D40EBAF}" destId="{146CCA42-A0B8-4327-AE1E-414D1EFD28AC}" srcOrd="0" destOrd="0" presId="urn:microsoft.com/office/officeart/2005/8/layout/vList6"/>
    <dgm:cxn modelId="{6B5284C9-EE17-4CA4-B9DC-9F5AFE464F44}" type="presOf" srcId="{DA88A47A-EB08-4818-B112-23DE29A0C66A}" destId="{78672797-5462-4DD7-9261-CB38EE4896A1}" srcOrd="0" destOrd="0" presId="urn:microsoft.com/office/officeart/2005/8/layout/vList6"/>
    <dgm:cxn modelId="{48E456AF-28F5-4FBB-9F62-FD268D9F7D23}" type="presOf" srcId="{7CC5CF70-B216-42BB-9E96-B2D12A82CB10}" destId="{DDFE3F0D-A085-4C26-BC77-FFA35F8AA7DA}" srcOrd="0" destOrd="0" presId="urn:microsoft.com/office/officeart/2005/8/layout/vList6"/>
    <dgm:cxn modelId="{BCB0F8E0-823C-49E9-AFD3-5BB9EC07092B}" srcId="{7EDFEBA5-2FBA-421D-9D2C-37454CED3B66}" destId="{DE5C4943-41B5-4D79-86B0-E2402D40EBAF}" srcOrd="4" destOrd="0" parTransId="{63D8D627-779E-40A4-BDA7-74254490F22A}" sibTransId="{4B0756EA-2537-4B36-85D2-A5FF02931DDF}"/>
    <dgm:cxn modelId="{5056E086-FC3D-45EB-A936-97E368EFD08E}" type="presOf" srcId="{3D3D51BA-ABBB-4FD6-A645-82511E1327AE}" destId="{11517417-A034-4464-A03D-58D3F94DE34E}" srcOrd="0" destOrd="0" presId="urn:microsoft.com/office/officeart/2005/8/layout/vList6"/>
    <dgm:cxn modelId="{384CE64D-FEA5-45DF-81B7-9F98C982C5BB}" srcId="{72BF3DC4-EB9D-4528-B878-C59BCE2F023A}" destId="{04483AC4-E7BF-4E3B-8BBA-EC6BFDC5916C}" srcOrd="0" destOrd="0" parTransId="{BFC6B100-2E1A-4A18-94A9-45B06824B127}" sibTransId="{712B84F4-0C8B-4D3E-8B80-342B8809CC8A}"/>
    <dgm:cxn modelId="{8B2BDFF8-B50B-4455-9D87-E4A216153599}" srcId="{3D3D51BA-ABBB-4FD6-A645-82511E1327AE}" destId="{116305C4-799D-4FB5-AF98-FE6B4AEB8B75}" srcOrd="0" destOrd="0" parTransId="{0F996D65-ECC6-48CE-85A5-C7519D2885FD}" sibTransId="{E1BA80F5-F796-47B3-8B93-677C8FCC4F1A}"/>
    <dgm:cxn modelId="{99AFFDE1-2AF1-429D-85CE-A5DA6C77C68A}" srcId="{1429CFF6-F84C-43BA-BE2D-44E1FBFD7923}" destId="{DA88A47A-EB08-4818-B112-23DE29A0C66A}" srcOrd="0" destOrd="0" parTransId="{237F12F3-BC33-4786-90D7-28F1E163EC29}" sibTransId="{2DB83C77-C1E5-445D-8AF5-62E6EE25C864}"/>
    <dgm:cxn modelId="{11E111CF-EAFF-4D01-BD46-657729A11896}" srcId="{7CC5CF70-B216-42BB-9E96-B2D12A82CB10}" destId="{5AB0905C-1EE4-420E-B9C9-B4EB22040575}" srcOrd="0" destOrd="0" parTransId="{6D4DA6CA-1BB7-48D3-8F6F-461D3EEDE8DA}" sibTransId="{174B9621-6D3A-4CA1-BFF4-9A8956FDF515}"/>
    <dgm:cxn modelId="{16C70CD3-A9E7-4C5A-96A6-FD84DE380B51}" type="presOf" srcId="{7EDFEBA5-2FBA-421D-9D2C-37454CED3B66}" destId="{DD801410-4993-4090-A510-1AAF759F3292}" srcOrd="0" destOrd="0" presId="urn:microsoft.com/office/officeart/2005/8/layout/vList6"/>
    <dgm:cxn modelId="{EE25AFCE-A80E-4783-A05D-72046BEB2125}" srcId="{7EDFEBA5-2FBA-421D-9D2C-37454CED3B66}" destId="{7CC5CF70-B216-42BB-9E96-B2D12A82CB10}" srcOrd="6" destOrd="0" parTransId="{7C2BE421-D426-4AE0-8C45-FBA1439C416B}" sibTransId="{5AA7AF5D-7420-4413-82A9-A0BC9CB27C7B}"/>
    <dgm:cxn modelId="{7F8B0349-6DD7-488E-AF5C-600AE9D38BF6}" type="presOf" srcId="{116305C4-799D-4FB5-AF98-FE6B4AEB8B75}" destId="{01C3F6A1-5D30-4037-A950-593E19E30F14}" srcOrd="0" destOrd="0" presId="urn:microsoft.com/office/officeart/2005/8/layout/vList6"/>
    <dgm:cxn modelId="{67D046B0-9158-4376-9FE6-9F93A0CC6EE7}" srcId="{DE5C4943-41B5-4D79-86B0-E2402D40EBAF}" destId="{9A169E28-5D27-4BF3-B56C-ECD150877FA8}" srcOrd="0" destOrd="0" parTransId="{463588AB-8AEC-4183-8348-4DBFD495DF26}" sibTransId="{A348D45C-6979-4CA2-9AF0-E93619BC763A}"/>
    <dgm:cxn modelId="{76D4F28A-4D6C-45E2-BDF6-4B0C14EB2659}" type="presParOf" srcId="{DD801410-4993-4090-A510-1AAF759F3292}" destId="{01328944-7441-49D0-9CBF-D11BE1039DF1}" srcOrd="0" destOrd="0" presId="urn:microsoft.com/office/officeart/2005/8/layout/vList6"/>
    <dgm:cxn modelId="{C9F8E6FE-00A1-4D9A-989A-806D2ACF3750}" type="presParOf" srcId="{01328944-7441-49D0-9CBF-D11BE1039DF1}" destId="{E78CD6AE-696D-448D-BC5F-A0089294AE7C}" srcOrd="0" destOrd="0" presId="urn:microsoft.com/office/officeart/2005/8/layout/vList6"/>
    <dgm:cxn modelId="{9AE276B0-3F5F-4483-BDC4-39B56422D7F2}" type="presParOf" srcId="{01328944-7441-49D0-9CBF-D11BE1039DF1}" destId="{0A12912E-19C0-45D9-B67B-E68552CF60DB}" srcOrd="1" destOrd="0" presId="urn:microsoft.com/office/officeart/2005/8/layout/vList6"/>
    <dgm:cxn modelId="{FE8D9C63-C3C4-4330-97EE-EDE12B71B7CE}" type="presParOf" srcId="{DD801410-4993-4090-A510-1AAF759F3292}" destId="{44BF3A21-44DA-4F87-96D5-D0496E76748E}" srcOrd="1" destOrd="0" presId="urn:microsoft.com/office/officeart/2005/8/layout/vList6"/>
    <dgm:cxn modelId="{F9C7A75C-8F9E-4BE6-AF1F-B771A8F8787E}" type="presParOf" srcId="{DD801410-4993-4090-A510-1AAF759F3292}" destId="{32B7B473-A927-4101-AB0C-B37B6AF6C372}" srcOrd="2" destOrd="0" presId="urn:microsoft.com/office/officeart/2005/8/layout/vList6"/>
    <dgm:cxn modelId="{C31515E8-60FC-4BA6-AEF0-7A4A41B8EE72}" type="presParOf" srcId="{32B7B473-A927-4101-AB0C-B37B6AF6C372}" destId="{A4BB1370-5349-482E-ADFD-A6DE7CD3B00F}" srcOrd="0" destOrd="0" presId="urn:microsoft.com/office/officeart/2005/8/layout/vList6"/>
    <dgm:cxn modelId="{203B60F1-641A-42F3-9C4E-8EF32E19905B}" type="presParOf" srcId="{32B7B473-A927-4101-AB0C-B37B6AF6C372}" destId="{34C19EB5-35C9-479D-82BE-A65E1278CE01}" srcOrd="1" destOrd="0" presId="urn:microsoft.com/office/officeart/2005/8/layout/vList6"/>
    <dgm:cxn modelId="{C1AAF28B-0A0F-4DC9-9B8D-066E653D95A3}" type="presParOf" srcId="{DD801410-4993-4090-A510-1AAF759F3292}" destId="{38952C62-0674-4D08-9283-527B746A7F60}" srcOrd="3" destOrd="0" presId="urn:microsoft.com/office/officeart/2005/8/layout/vList6"/>
    <dgm:cxn modelId="{D6814834-C6F0-40BC-B8CA-98B215A12FFD}" type="presParOf" srcId="{DD801410-4993-4090-A510-1AAF759F3292}" destId="{FBBA23A2-780E-47E9-ADC5-EADE9F535764}" srcOrd="4" destOrd="0" presId="urn:microsoft.com/office/officeart/2005/8/layout/vList6"/>
    <dgm:cxn modelId="{1EF1AB9D-49E9-46EE-AF23-8C7D44A18DF6}" type="presParOf" srcId="{FBBA23A2-780E-47E9-ADC5-EADE9F535764}" destId="{11517417-A034-4464-A03D-58D3F94DE34E}" srcOrd="0" destOrd="0" presId="urn:microsoft.com/office/officeart/2005/8/layout/vList6"/>
    <dgm:cxn modelId="{6B25F1C6-F399-4DCF-8D31-69247AB15144}" type="presParOf" srcId="{FBBA23A2-780E-47E9-ADC5-EADE9F535764}" destId="{01C3F6A1-5D30-4037-A950-593E19E30F14}" srcOrd="1" destOrd="0" presId="urn:microsoft.com/office/officeart/2005/8/layout/vList6"/>
    <dgm:cxn modelId="{FE0B5BB6-8F16-470F-ADF7-642ABE6FCBB6}" type="presParOf" srcId="{DD801410-4993-4090-A510-1AAF759F3292}" destId="{BFF284BD-8280-4615-98BC-52ED4DE3561C}" srcOrd="5" destOrd="0" presId="urn:microsoft.com/office/officeart/2005/8/layout/vList6"/>
    <dgm:cxn modelId="{FD78E6CE-B2F6-44F6-B936-30AB9BD8BDF3}" type="presParOf" srcId="{DD801410-4993-4090-A510-1AAF759F3292}" destId="{61EDACA0-F0A8-44D1-A548-2E8591BE6D72}" srcOrd="6" destOrd="0" presId="urn:microsoft.com/office/officeart/2005/8/layout/vList6"/>
    <dgm:cxn modelId="{C007D2B2-C95A-4C66-B1C2-018E1242BB68}" type="presParOf" srcId="{61EDACA0-F0A8-44D1-A548-2E8591BE6D72}" destId="{C204A256-4527-4161-AB91-B32F01DF851F}" srcOrd="0" destOrd="0" presId="urn:microsoft.com/office/officeart/2005/8/layout/vList6"/>
    <dgm:cxn modelId="{8B0147C7-47C4-4957-BB7F-AA7E018755CC}" type="presParOf" srcId="{61EDACA0-F0A8-44D1-A548-2E8591BE6D72}" destId="{78672797-5462-4DD7-9261-CB38EE4896A1}" srcOrd="1" destOrd="0" presId="urn:microsoft.com/office/officeart/2005/8/layout/vList6"/>
    <dgm:cxn modelId="{A189C6A9-A2E5-4BA6-BFAF-1D7DF2DA87D4}" type="presParOf" srcId="{DD801410-4993-4090-A510-1AAF759F3292}" destId="{404F3D62-4BBA-4C52-A4E2-93A05EE0DB99}" srcOrd="7" destOrd="0" presId="urn:microsoft.com/office/officeart/2005/8/layout/vList6"/>
    <dgm:cxn modelId="{11723D88-4D04-4630-B3C9-B9099194B46F}" type="presParOf" srcId="{DD801410-4993-4090-A510-1AAF759F3292}" destId="{CC5F8BA2-B26C-44CD-AC51-D003D7F16818}" srcOrd="8" destOrd="0" presId="urn:microsoft.com/office/officeart/2005/8/layout/vList6"/>
    <dgm:cxn modelId="{6C36913D-1797-4612-83FD-74ADE9E2C476}" type="presParOf" srcId="{CC5F8BA2-B26C-44CD-AC51-D003D7F16818}" destId="{146CCA42-A0B8-4327-AE1E-414D1EFD28AC}" srcOrd="0" destOrd="0" presId="urn:microsoft.com/office/officeart/2005/8/layout/vList6"/>
    <dgm:cxn modelId="{F375CA78-2338-4D0A-B0FF-859BBDB5C7D7}" type="presParOf" srcId="{CC5F8BA2-B26C-44CD-AC51-D003D7F16818}" destId="{A5757A6C-49F7-4D59-99FD-178F86CF2F49}" srcOrd="1" destOrd="0" presId="urn:microsoft.com/office/officeart/2005/8/layout/vList6"/>
    <dgm:cxn modelId="{BFDE9AE7-4148-4E34-BED1-370C986E9055}" type="presParOf" srcId="{DD801410-4993-4090-A510-1AAF759F3292}" destId="{00D7CA0B-6668-4EF7-9C0E-AA895AD38DBE}" srcOrd="9" destOrd="0" presId="urn:microsoft.com/office/officeart/2005/8/layout/vList6"/>
    <dgm:cxn modelId="{604CC9F1-BC0E-4D11-B4FF-6C3B3433690A}" type="presParOf" srcId="{DD801410-4993-4090-A510-1AAF759F3292}" destId="{7DC0E797-5B3E-4D18-83A5-48160E97372A}" srcOrd="10" destOrd="0" presId="urn:microsoft.com/office/officeart/2005/8/layout/vList6"/>
    <dgm:cxn modelId="{E39966BF-B41D-4EB4-9EC9-C2F74E3527A4}" type="presParOf" srcId="{7DC0E797-5B3E-4D18-83A5-48160E97372A}" destId="{F103612B-E609-402F-8667-AEF20AC75E91}" srcOrd="0" destOrd="0" presId="urn:microsoft.com/office/officeart/2005/8/layout/vList6"/>
    <dgm:cxn modelId="{4C257DA9-A2C8-4277-A8BE-850A600E1608}" type="presParOf" srcId="{7DC0E797-5B3E-4D18-83A5-48160E97372A}" destId="{5F504740-7E75-4321-BDE2-2A673ECB6AEC}" srcOrd="1" destOrd="0" presId="urn:microsoft.com/office/officeart/2005/8/layout/vList6"/>
    <dgm:cxn modelId="{B7C5A477-8698-401D-86D7-408C7FEDC18C}" type="presParOf" srcId="{DD801410-4993-4090-A510-1AAF759F3292}" destId="{33875D06-4847-4949-84A3-64BC9D2FF68A}" srcOrd="11" destOrd="0" presId="urn:microsoft.com/office/officeart/2005/8/layout/vList6"/>
    <dgm:cxn modelId="{CDD1BC63-1E16-4FB8-997A-302D85353C11}" type="presParOf" srcId="{DD801410-4993-4090-A510-1AAF759F3292}" destId="{4F0044A9-8C30-4FA4-82FF-6FE05A21590C}" srcOrd="12" destOrd="0" presId="urn:microsoft.com/office/officeart/2005/8/layout/vList6"/>
    <dgm:cxn modelId="{745772C4-0D1C-4FAD-AE2B-F65326B3A579}" type="presParOf" srcId="{4F0044A9-8C30-4FA4-82FF-6FE05A21590C}" destId="{DDFE3F0D-A085-4C26-BC77-FFA35F8AA7DA}" srcOrd="0" destOrd="0" presId="urn:microsoft.com/office/officeart/2005/8/layout/vList6"/>
    <dgm:cxn modelId="{81069501-4EC0-441D-AA92-14A8917BFFAC}" type="presParOf" srcId="{4F0044A9-8C30-4FA4-82FF-6FE05A21590C}" destId="{93E7959F-9839-421C-8963-EAEA14A0D21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136E9B-E795-4000-9186-091CD5ACFE93}" type="doc">
      <dgm:prSet loTypeId="urn:microsoft.com/office/officeart/2005/8/layout/hierarchy4" loCatId="hierarchy" qsTypeId="urn:microsoft.com/office/officeart/2005/8/quickstyle/3d1" qsCatId="3D" csTypeId="urn:microsoft.com/office/officeart/2005/8/colors/accent1_2" csCatId="accent1" phldr="1"/>
      <dgm:spPr/>
      <dgm:t>
        <a:bodyPr/>
        <a:lstStyle/>
        <a:p>
          <a:endParaRPr lang="ru-RU"/>
        </a:p>
      </dgm:t>
    </dgm:pt>
    <dgm:pt modelId="{ED7EF4DF-7B7E-4452-A1F3-2CC85F6D5D74}">
      <dgm:prSet phldrT="[Текст]"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gm:spPr>
      <dgm:t>
        <a:bodyPr/>
        <a:lstStyle/>
        <a:p>
          <a:r>
            <a:rPr lang="ru-RU" sz="2000" b="1" dirty="0" smtClean="0">
              <a:latin typeface="Book Antiqua" pitchFamily="18" charset="0"/>
            </a:rPr>
            <a:t>Консолидированный бюджет Российской Федерации </a:t>
          </a:r>
          <a:endParaRPr lang="ru-RU" sz="2000" b="1" dirty="0">
            <a:latin typeface="Book Antiqua" pitchFamily="18" charset="0"/>
          </a:endParaRPr>
        </a:p>
      </dgm:t>
    </dgm:pt>
    <dgm:pt modelId="{54F43DD6-F0CB-4139-BECF-189AD2485C39}" type="parTrans" cxnId="{8FB4B279-91DE-40AA-A09E-22C4218D967F}">
      <dgm:prSet/>
      <dgm:spPr/>
      <dgm:t>
        <a:bodyPr/>
        <a:lstStyle/>
        <a:p>
          <a:endParaRPr lang="ru-RU"/>
        </a:p>
      </dgm:t>
    </dgm:pt>
    <dgm:pt modelId="{0EA32807-10B1-4E13-AD3F-A8CA454D4139}" type="sibTrans" cxnId="{8FB4B279-91DE-40AA-A09E-22C4218D967F}">
      <dgm:prSet/>
      <dgm:spPr/>
      <dgm:t>
        <a:bodyPr/>
        <a:lstStyle/>
        <a:p>
          <a:endParaRPr lang="ru-RU"/>
        </a:p>
      </dgm:t>
    </dgm:pt>
    <dgm:pt modelId="{8D332EC7-7926-459C-8373-35F8A3EA68D9}">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gm:spPr>
      <dgm:t>
        <a:bodyPr/>
        <a:lstStyle/>
        <a:p>
          <a:r>
            <a:rPr lang="ru-RU" sz="2000" dirty="0" smtClean="0">
              <a:latin typeface="Book Antiqua" pitchFamily="18" charset="0"/>
            </a:rPr>
            <a:t>Федеральный бюджет</a:t>
          </a:r>
          <a:endParaRPr lang="ru-RU" sz="2000" dirty="0">
            <a:latin typeface="Book Antiqua" pitchFamily="18" charset="0"/>
          </a:endParaRPr>
        </a:p>
      </dgm:t>
    </dgm:pt>
    <dgm:pt modelId="{F616E851-136D-493C-98E8-3DFE4612A0E1}" type="parTrans" cxnId="{3EEE670B-C165-416A-988A-BD1FF65C8E4A}">
      <dgm:prSet/>
      <dgm:spPr/>
      <dgm:t>
        <a:bodyPr/>
        <a:lstStyle/>
        <a:p>
          <a:endParaRPr lang="ru-RU"/>
        </a:p>
      </dgm:t>
    </dgm:pt>
    <dgm:pt modelId="{CC72C422-CCE7-48DE-9D43-1EA8E31A100B}" type="sibTrans" cxnId="{3EEE670B-C165-416A-988A-BD1FF65C8E4A}">
      <dgm:prSet/>
      <dgm:spPr/>
      <dgm:t>
        <a:bodyPr/>
        <a:lstStyle/>
        <a:p>
          <a:endParaRPr lang="ru-RU"/>
        </a:p>
      </dgm:t>
    </dgm:pt>
    <dgm:pt modelId="{E09E7223-1A0F-4946-BDAD-6AD3E460DD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субъектов Российской Федерации</a:t>
          </a:r>
          <a:endParaRPr lang="ru-RU" sz="2000" dirty="0">
            <a:latin typeface="Book Antiqua" pitchFamily="18" charset="0"/>
          </a:endParaRPr>
        </a:p>
      </dgm:t>
    </dgm:pt>
    <dgm:pt modelId="{A42C5240-5DD4-4BD3-B98C-9D472C22E2C3}" type="parTrans" cxnId="{AD66275F-320A-4438-83EA-42DF4CA831ED}">
      <dgm:prSet/>
      <dgm:spPr/>
      <dgm:t>
        <a:bodyPr/>
        <a:lstStyle/>
        <a:p>
          <a:endParaRPr lang="ru-RU"/>
        </a:p>
      </dgm:t>
    </dgm:pt>
    <dgm:pt modelId="{C6BA20E2-9EEB-4E31-9FBC-A22D0C8B58E3}" type="sibTrans" cxnId="{AD66275F-320A-4438-83EA-42DF4CA831ED}">
      <dgm:prSet/>
      <dgm:spPr/>
      <dgm:t>
        <a:bodyPr/>
        <a:lstStyle/>
        <a:p>
          <a:endParaRPr lang="ru-RU"/>
        </a:p>
      </dgm:t>
    </dgm:pt>
    <dgm:pt modelId="{6CA30C98-427E-4973-88EA-2E3F09D1E7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субъектов Российской федерации</a:t>
          </a:r>
          <a:endParaRPr lang="ru-RU" sz="2000" dirty="0">
            <a:latin typeface="Book Antiqua" pitchFamily="18" charset="0"/>
          </a:endParaRPr>
        </a:p>
      </dgm:t>
    </dgm:pt>
    <dgm:pt modelId="{752B6304-6D7A-4278-9C0B-2215544BF2BC}" type="parTrans" cxnId="{C64A90A4-CD14-413A-BFA5-0445E0B5FD6B}">
      <dgm:prSet/>
      <dgm:spPr/>
      <dgm:t>
        <a:bodyPr/>
        <a:lstStyle/>
        <a:p>
          <a:endParaRPr lang="ru-RU"/>
        </a:p>
      </dgm:t>
    </dgm:pt>
    <dgm:pt modelId="{96E07E79-72A5-4E9B-9AD7-7070FF03366D}" type="sibTrans" cxnId="{C64A90A4-CD14-413A-BFA5-0445E0B5FD6B}">
      <dgm:prSet/>
      <dgm:spPr/>
      <dgm:t>
        <a:bodyPr/>
        <a:lstStyle/>
        <a:p>
          <a:endParaRPr lang="ru-RU"/>
        </a:p>
      </dgm:t>
    </dgm:pt>
    <dgm:pt modelId="{CC27D48C-7A52-4A32-9A87-CA812D8CCADA}">
      <dgm:prSet custT="1"/>
      <dgm:spPr>
        <a:solidFill>
          <a:srgbClr val="0066FF"/>
        </a:soli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муниципальных районов</a:t>
          </a:r>
          <a:endParaRPr lang="ru-RU" sz="2000" dirty="0">
            <a:latin typeface="Book Antiqua" pitchFamily="18" charset="0"/>
          </a:endParaRPr>
        </a:p>
      </dgm:t>
    </dgm:pt>
    <dgm:pt modelId="{CD28E13B-829D-40D9-85B0-FB6401E7D2B8}" type="parTrans" cxnId="{8685A64D-E07D-46F2-96F2-6367D6F8B4F8}">
      <dgm:prSet/>
      <dgm:spPr/>
      <dgm:t>
        <a:bodyPr/>
        <a:lstStyle/>
        <a:p>
          <a:endParaRPr lang="ru-RU"/>
        </a:p>
      </dgm:t>
    </dgm:pt>
    <dgm:pt modelId="{5D084FFB-E535-4C8E-AD6E-4497BA9BEDFD}" type="sibTrans" cxnId="{8685A64D-E07D-46F2-96F2-6367D6F8B4F8}">
      <dgm:prSet/>
      <dgm:spPr/>
      <dgm:t>
        <a:bodyPr/>
        <a:lstStyle/>
        <a:p>
          <a:endParaRPr lang="ru-RU"/>
        </a:p>
      </dgm:t>
    </dgm:pt>
    <dgm:pt modelId="{9379179C-FC87-4924-A7D0-159D7B41B92A}">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муниципальных районов</a:t>
          </a:r>
          <a:endParaRPr lang="ru-RU" sz="2000" dirty="0">
            <a:latin typeface="Book Antiqua" pitchFamily="18" charset="0"/>
          </a:endParaRPr>
        </a:p>
      </dgm:t>
    </dgm:pt>
    <dgm:pt modelId="{0F59CA8B-6A86-4EC4-86CF-605F95867019}" type="parTrans" cxnId="{761CB0A0-53C1-4C0A-9CAD-DB4284E69CAF}">
      <dgm:prSet/>
      <dgm:spPr/>
      <dgm:t>
        <a:bodyPr/>
        <a:lstStyle/>
        <a:p>
          <a:endParaRPr lang="ru-RU"/>
        </a:p>
      </dgm:t>
    </dgm:pt>
    <dgm:pt modelId="{D658CCE4-29A2-4F16-A07F-097B5395B816}" type="sibTrans" cxnId="{761CB0A0-53C1-4C0A-9CAD-DB4284E69CAF}">
      <dgm:prSet/>
      <dgm:spPr/>
      <dgm:t>
        <a:bodyPr/>
        <a:lstStyle/>
        <a:p>
          <a:endParaRPr lang="ru-RU"/>
        </a:p>
      </dgm:t>
    </dgm:pt>
    <dgm:pt modelId="{6000A9ED-D355-41ED-B622-EA546EB0705F}">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и сельских поселений</a:t>
          </a:r>
          <a:endParaRPr lang="ru-RU" sz="2000" dirty="0">
            <a:latin typeface="Book Antiqua" pitchFamily="18" charset="0"/>
          </a:endParaRPr>
        </a:p>
      </dgm:t>
    </dgm:pt>
    <dgm:pt modelId="{D6AFF350-9EA9-4A66-88D4-89E02AAF5324}" type="parTrans" cxnId="{9AB86262-B912-47BA-86B7-81A4EADE0624}">
      <dgm:prSet/>
      <dgm:spPr/>
      <dgm:t>
        <a:bodyPr/>
        <a:lstStyle/>
        <a:p>
          <a:endParaRPr lang="ru-RU"/>
        </a:p>
      </dgm:t>
    </dgm:pt>
    <dgm:pt modelId="{5EA1A7C1-C1AC-4FDA-918E-ECEE0BFB41A2}" type="sibTrans" cxnId="{9AB86262-B912-47BA-86B7-81A4EADE0624}">
      <dgm:prSet/>
      <dgm:spPr/>
      <dgm:t>
        <a:bodyPr/>
        <a:lstStyle/>
        <a:p>
          <a:endParaRPr lang="ru-RU"/>
        </a:p>
      </dgm:t>
    </dgm:pt>
    <dgm:pt modelId="{D9AFB621-620B-4E39-994B-AC6E23327E70}">
      <dgm:prSet custT="1"/>
      <dgm:spPr>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округов</a:t>
          </a:r>
          <a:endParaRPr lang="ru-RU" sz="2000" dirty="0">
            <a:latin typeface="Book Antiqua" pitchFamily="18" charset="0"/>
          </a:endParaRPr>
        </a:p>
      </dgm:t>
    </dgm:pt>
    <dgm:pt modelId="{1A187E53-64D8-450D-B622-C3E3DE2787B1}" type="parTrans" cxnId="{127B5448-DB53-4CD3-A71B-393BE4307FE7}">
      <dgm:prSet/>
      <dgm:spPr/>
      <dgm:t>
        <a:bodyPr/>
        <a:lstStyle/>
        <a:p>
          <a:endParaRPr lang="ru-RU"/>
        </a:p>
      </dgm:t>
    </dgm:pt>
    <dgm:pt modelId="{255025E0-8FB0-47A5-986D-40C126ADA5D9}" type="sibTrans" cxnId="{127B5448-DB53-4CD3-A71B-393BE4307FE7}">
      <dgm:prSet/>
      <dgm:spPr/>
      <dgm:t>
        <a:bodyPr/>
        <a:lstStyle/>
        <a:p>
          <a:endParaRPr lang="ru-RU"/>
        </a:p>
      </dgm:t>
    </dgm:pt>
    <dgm:pt modelId="{C6DEC220-FC8C-4A2C-AA26-ACB09DD750A9}" type="pres">
      <dgm:prSet presAssocID="{C6136E9B-E795-4000-9186-091CD5ACFE93}" presName="Name0" presStyleCnt="0">
        <dgm:presLayoutVars>
          <dgm:chPref val="1"/>
          <dgm:dir/>
          <dgm:animOne val="branch"/>
          <dgm:animLvl val="lvl"/>
          <dgm:resizeHandles/>
        </dgm:presLayoutVars>
      </dgm:prSet>
      <dgm:spPr/>
      <dgm:t>
        <a:bodyPr/>
        <a:lstStyle/>
        <a:p>
          <a:endParaRPr lang="ru-RU"/>
        </a:p>
      </dgm:t>
    </dgm:pt>
    <dgm:pt modelId="{822449D9-CF25-45B4-A68C-6F7FB8D8A59E}" type="pres">
      <dgm:prSet presAssocID="{ED7EF4DF-7B7E-4452-A1F3-2CC85F6D5D74}" presName="vertOne" presStyleCnt="0"/>
      <dgm:spPr/>
    </dgm:pt>
    <dgm:pt modelId="{318A0855-F825-4BA9-876E-C283E8BD291F}" type="pres">
      <dgm:prSet presAssocID="{ED7EF4DF-7B7E-4452-A1F3-2CC85F6D5D74}" presName="txOne" presStyleLbl="node0" presStyleIdx="0" presStyleCnt="1" custScaleX="95074" custScaleY="59241">
        <dgm:presLayoutVars>
          <dgm:chPref val="3"/>
        </dgm:presLayoutVars>
      </dgm:prSet>
      <dgm:spPr/>
      <dgm:t>
        <a:bodyPr/>
        <a:lstStyle/>
        <a:p>
          <a:endParaRPr lang="ru-RU"/>
        </a:p>
      </dgm:t>
    </dgm:pt>
    <dgm:pt modelId="{75984CA8-D904-43F3-9B2F-FC52A79F28C2}" type="pres">
      <dgm:prSet presAssocID="{ED7EF4DF-7B7E-4452-A1F3-2CC85F6D5D74}" presName="parTransOne" presStyleCnt="0"/>
      <dgm:spPr/>
    </dgm:pt>
    <dgm:pt modelId="{E330D71D-9642-4C33-A9EA-9EA8FA3BF3DC}" type="pres">
      <dgm:prSet presAssocID="{ED7EF4DF-7B7E-4452-A1F3-2CC85F6D5D74}" presName="horzOne" presStyleCnt="0"/>
      <dgm:spPr/>
    </dgm:pt>
    <dgm:pt modelId="{336FE233-F263-4486-BC5D-50FBAD2F045F}" type="pres">
      <dgm:prSet presAssocID="{8D332EC7-7926-459C-8373-35F8A3EA68D9}" presName="vertTwo" presStyleCnt="0"/>
      <dgm:spPr/>
    </dgm:pt>
    <dgm:pt modelId="{1D6D34B5-A555-407C-A694-5FBD1E80F5A7}" type="pres">
      <dgm:prSet presAssocID="{8D332EC7-7926-459C-8373-35F8A3EA68D9}" presName="txTwo" presStyleLbl="node2" presStyleIdx="0" presStyleCnt="2" custScaleX="667944" custScaleY="78260" custLinFactNeighborX="8081" custLinFactNeighborY="-1424">
        <dgm:presLayoutVars>
          <dgm:chPref val="3"/>
        </dgm:presLayoutVars>
      </dgm:prSet>
      <dgm:spPr/>
      <dgm:t>
        <a:bodyPr/>
        <a:lstStyle/>
        <a:p>
          <a:endParaRPr lang="ru-RU"/>
        </a:p>
      </dgm:t>
    </dgm:pt>
    <dgm:pt modelId="{BA5BEB11-7DF5-4D95-A0AB-F3ADA329A21D}" type="pres">
      <dgm:prSet presAssocID="{8D332EC7-7926-459C-8373-35F8A3EA68D9}" presName="horzTwo" presStyleCnt="0"/>
      <dgm:spPr/>
    </dgm:pt>
    <dgm:pt modelId="{69B833B0-F670-48EA-9CBF-6434F5CD1EF2}" type="pres">
      <dgm:prSet presAssocID="{CC72C422-CCE7-48DE-9D43-1EA8E31A100B}" presName="sibSpaceTwo" presStyleCnt="0"/>
      <dgm:spPr/>
    </dgm:pt>
    <dgm:pt modelId="{4B528794-1354-407A-9138-D88E03F10649}" type="pres">
      <dgm:prSet presAssocID="{E09E7223-1A0F-4946-BDAD-6AD3E460DD83}" presName="vertTwo" presStyleCnt="0"/>
      <dgm:spPr/>
    </dgm:pt>
    <dgm:pt modelId="{594C56E2-2B3B-4A69-AEA7-F30AA9C3F24C}" type="pres">
      <dgm:prSet presAssocID="{E09E7223-1A0F-4946-BDAD-6AD3E460DD83}" presName="txTwo" presStyleLbl="node2" presStyleIdx="1" presStyleCnt="2" custScaleX="79485" custScaleY="72834" custLinFactNeighborX="8978" custLinFactNeighborY="-16023">
        <dgm:presLayoutVars>
          <dgm:chPref val="3"/>
        </dgm:presLayoutVars>
      </dgm:prSet>
      <dgm:spPr/>
      <dgm:t>
        <a:bodyPr/>
        <a:lstStyle/>
        <a:p>
          <a:endParaRPr lang="ru-RU"/>
        </a:p>
      </dgm:t>
    </dgm:pt>
    <dgm:pt modelId="{FDFFECBE-5E6A-480D-AFAA-915C3748B180}" type="pres">
      <dgm:prSet presAssocID="{E09E7223-1A0F-4946-BDAD-6AD3E460DD83}" presName="parTransTwo" presStyleCnt="0"/>
      <dgm:spPr/>
    </dgm:pt>
    <dgm:pt modelId="{D47D5946-FEC0-4E4A-83FA-D9AA4C7071A5}" type="pres">
      <dgm:prSet presAssocID="{E09E7223-1A0F-4946-BDAD-6AD3E460DD83}" presName="horzTwo" presStyleCnt="0"/>
      <dgm:spPr/>
    </dgm:pt>
    <dgm:pt modelId="{3CD086DC-5B05-4BA8-BA11-000358C78BFA}" type="pres">
      <dgm:prSet presAssocID="{6CA30C98-427E-4973-88EA-2E3F09D1E783}" presName="vertThree" presStyleCnt="0"/>
      <dgm:spPr/>
    </dgm:pt>
    <dgm:pt modelId="{E7D38CE6-F736-41E4-B022-6236F7F86B5B}" type="pres">
      <dgm:prSet presAssocID="{6CA30C98-427E-4973-88EA-2E3F09D1E783}" presName="txThree" presStyleLbl="node3" presStyleIdx="0" presStyleCnt="3" custScaleX="170206" custLinFactX="-4935" custLinFactNeighborX="-100000" custLinFactNeighborY="35502">
        <dgm:presLayoutVars>
          <dgm:chPref val="3"/>
        </dgm:presLayoutVars>
      </dgm:prSet>
      <dgm:spPr/>
      <dgm:t>
        <a:bodyPr/>
        <a:lstStyle/>
        <a:p>
          <a:endParaRPr lang="ru-RU"/>
        </a:p>
      </dgm:t>
    </dgm:pt>
    <dgm:pt modelId="{24659764-5B11-45CC-BD55-5B28B88AD43C}" type="pres">
      <dgm:prSet presAssocID="{6CA30C98-427E-4973-88EA-2E3F09D1E783}" presName="parTransThree" presStyleCnt="0"/>
      <dgm:spPr/>
    </dgm:pt>
    <dgm:pt modelId="{EF67E24F-8A01-4ED2-A842-538561440B67}" type="pres">
      <dgm:prSet presAssocID="{6CA30C98-427E-4973-88EA-2E3F09D1E783}" presName="horzThree" presStyleCnt="0"/>
      <dgm:spPr/>
    </dgm:pt>
    <dgm:pt modelId="{D38697A7-CF1D-40D9-9664-BA2FEA7BCE65}" type="pres">
      <dgm:prSet presAssocID="{9379179C-FC87-4924-A7D0-159D7B41B92A}" presName="vertFour" presStyleCnt="0">
        <dgm:presLayoutVars>
          <dgm:chPref val="3"/>
        </dgm:presLayoutVars>
      </dgm:prSet>
      <dgm:spPr/>
    </dgm:pt>
    <dgm:pt modelId="{D204552F-F8FC-4B11-8441-6FE77F9A2FD7}" type="pres">
      <dgm:prSet presAssocID="{9379179C-FC87-4924-A7D0-159D7B41B92A}" presName="txFour" presStyleLbl="node4" presStyleIdx="0" presStyleCnt="2" custScaleX="533476">
        <dgm:presLayoutVars>
          <dgm:chPref val="3"/>
        </dgm:presLayoutVars>
      </dgm:prSet>
      <dgm:spPr/>
      <dgm:t>
        <a:bodyPr/>
        <a:lstStyle/>
        <a:p>
          <a:endParaRPr lang="ru-RU"/>
        </a:p>
      </dgm:t>
    </dgm:pt>
    <dgm:pt modelId="{80D2D578-CBBA-4968-8A26-FEE5FB2A4B40}" type="pres">
      <dgm:prSet presAssocID="{9379179C-FC87-4924-A7D0-159D7B41B92A}" presName="horzFour" presStyleCnt="0"/>
      <dgm:spPr/>
    </dgm:pt>
    <dgm:pt modelId="{43C24C84-5738-42B0-AFF4-93529CC10601}" type="pres">
      <dgm:prSet presAssocID="{96E07E79-72A5-4E9B-9AD7-7070FF03366D}" presName="sibSpaceThree" presStyleCnt="0"/>
      <dgm:spPr/>
    </dgm:pt>
    <dgm:pt modelId="{DD93A9C7-D789-4211-B093-B8C9D2EC665D}" type="pres">
      <dgm:prSet presAssocID="{CC27D48C-7A52-4A32-9A87-CA812D8CCADA}" presName="vertThree" presStyleCnt="0"/>
      <dgm:spPr/>
    </dgm:pt>
    <dgm:pt modelId="{F432008C-24E2-459F-8821-5323402BE4C9}" type="pres">
      <dgm:prSet presAssocID="{CC27D48C-7A52-4A32-9A87-CA812D8CCADA}" presName="txThree" presStyleLbl="node3" presStyleIdx="1" presStyleCnt="3" custScaleX="149685" custScaleY="91623" custLinFactNeighborX="-55961" custLinFactNeighborY="35502">
        <dgm:presLayoutVars>
          <dgm:chPref val="3"/>
        </dgm:presLayoutVars>
      </dgm:prSet>
      <dgm:spPr/>
      <dgm:t>
        <a:bodyPr/>
        <a:lstStyle/>
        <a:p>
          <a:endParaRPr lang="ru-RU"/>
        </a:p>
      </dgm:t>
    </dgm:pt>
    <dgm:pt modelId="{A54EC07A-8397-49B6-AE0A-E7721BF48658}" type="pres">
      <dgm:prSet presAssocID="{CC27D48C-7A52-4A32-9A87-CA812D8CCADA}" presName="parTransThree" presStyleCnt="0"/>
      <dgm:spPr/>
    </dgm:pt>
    <dgm:pt modelId="{35EA7037-47C1-41D5-9920-06EEACA79179}" type="pres">
      <dgm:prSet presAssocID="{CC27D48C-7A52-4A32-9A87-CA812D8CCADA}" presName="horzThree" presStyleCnt="0"/>
      <dgm:spPr/>
    </dgm:pt>
    <dgm:pt modelId="{305838C4-A0D9-4395-AA02-EA5056BBC805}" type="pres">
      <dgm:prSet presAssocID="{6000A9ED-D355-41ED-B622-EA546EB0705F}" presName="vertFour" presStyleCnt="0">
        <dgm:presLayoutVars>
          <dgm:chPref val="3"/>
        </dgm:presLayoutVars>
      </dgm:prSet>
      <dgm:spPr/>
    </dgm:pt>
    <dgm:pt modelId="{4D713F86-C37A-42AE-A992-476860598B30}" type="pres">
      <dgm:prSet presAssocID="{6000A9ED-D355-41ED-B622-EA546EB0705F}" presName="txFour" presStyleLbl="node4" presStyleIdx="1" presStyleCnt="2" custScaleX="521866" custLinFactNeighborX="57077" custLinFactNeighborY="3248">
        <dgm:presLayoutVars>
          <dgm:chPref val="3"/>
        </dgm:presLayoutVars>
      </dgm:prSet>
      <dgm:spPr/>
      <dgm:t>
        <a:bodyPr/>
        <a:lstStyle/>
        <a:p>
          <a:endParaRPr lang="ru-RU"/>
        </a:p>
      </dgm:t>
    </dgm:pt>
    <dgm:pt modelId="{25D04A49-D6D2-45AB-BA70-EBCD90CFE3BD}" type="pres">
      <dgm:prSet presAssocID="{6000A9ED-D355-41ED-B622-EA546EB0705F}" presName="horzFour" presStyleCnt="0"/>
      <dgm:spPr/>
    </dgm:pt>
    <dgm:pt modelId="{1AB721F1-7E58-4B79-BEEA-27A4BB21F208}" type="pres">
      <dgm:prSet presAssocID="{5D084FFB-E535-4C8E-AD6E-4497BA9BEDFD}" presName="sibSpaceThree" presStyleCnt="0"/>
      <dgm:spPr/>
    </dgm:pt>
    <dgm:pt modelId="{21173708-BB1E-4A1A-B95D-4B732495D8FA}" type="pres">
      <dgm:prSet presAssocID="{D9AFB621-620B-4E39-994B-AC6E23327E70}" presName="vertThree" presStyleCnt="0"/>
      <dgm:spPr/>
    </dgm:pt>
    <dgm:pt modelId="{EE8E03DF-55FB-413E-9423-9EA2E2C09707}" type="pres">
      <dgm:prSet presAssocID="{D9AFB621-620B-4E39-994B-AC6E23327E70}" presName="txThree" presStyleLbl="node3" presStyleIdx="2" presStyleCnt="3" custScaleX="521935" custScaleY="99235" custLinFactNeighborX="-24305" custLinFactNeighborY="4139">
        <dgm:presLayoutVars>
          <dgm:chPref val="3"/>
        </dgm:presLayoutVars>
      </dgm:prSet>
      <dgm:spPr/>
      <dgm:t>
        <a:bodyPr/>
        <a:lstStyle/>
        <a:p>
          <a:endParaRPr lang="ru-RU"/>
        </a:p>
      </dgm:t>
    </dgm:pt>
    <dgm:pt modelId="{35DB6C6C-3EB7-4375-8051-3487440662BB}" type="pres">
      <dgm:prSet presAssocID="{D9AFB621-620B-4E39-994B-AC6E23327E70}" presName="horzThree" presStyleCnt="0"/>
      <dgm:spPr/>
    </dgm:pt>
  </dgm:ptLst>
  <dgm:cxnLst>
    <dgm:cxn modelId="{CEB68C91-7302-47DC-AE5A-D8AF57A63D10}" type="presOf" srcId="{E09E7223-1A0F-4946-BDAD-6AD3E460DD83}" destId="{594C56E2-2B3B-4A69-AEA7-F30AA9C3F24C}" srcOrd="0" destOrd="0" presId="urn:microsoft.com/office/officeart/2005/8/layout/hierarchy4"/>
    <dgm:cxn modelId="{761CB0A0-53C1-4C0A-9CAD-DB4284E69CAF}" srcId="{6CA30C98-427E-4973-88EA-2E3F09D1E783}" destId="{9379179C-FC87-4924-A7D0-159D7B41B92A}" srcOrd="0" destOrd="0" parTransId="{0F59CA8B-6A86-4EC4-86CF-605F95867019}" sibTransId="{D658CCE4-29A2-4F16-A07F-097B5395B816}"/>
    <dgm:cxn modelId="{127B5448-DB53-4CD3-A71B-393BE4307FE7}" srcId="{E09E7223-1A0F-4946-BDAD-6AD3E460DD83}" destId="{D9AFB621-620B-4E39-994B-AC6E23327E70}" srcOrd="2" destOrd="0" parTransId="{1A187E53-64D8-450D-B622-C3E3DE2787B1}" sibTransId="{255025E0-8FB0-47A5-986D-40C126ADA5D9}"/>
    <dgm:cxn modelId="{3EEE670B-C165-416A-988A-BD1FF65C8E4A}" srcId="{ED7EF4DF-7B7E-4452-A1F3-2CC85F6D5D74}" destId="{8D332EC7-7926-459C-8373-35F8A3EA68D9}" srcOrd="0" destOrd="0" parTransId="{F616E851-136D-493C-98E8-3DFE4612A0E1}" sibTransId="{CC72C422-CCE7-48DE-9D43-1EA8E31A100B}"/>
    <dgm:cxn modelId="{2F0265A3-65E7-451E-B07F-6E78C34A074B}" type="presOf" srcId="{6000A9ED-D355-41ED-B622-EA546EB0705F}" destId="{4D713F86-C37A-42AE-A992-476860598B30}" srcOrd="0" destOrd="0" presId="urn:microsoft.com/office/officeart/2005/8/layout/hierarchy4"/>
    <dgm:cxn modelId="{8FB4B279-91DE-40AA-A09E-22C4218D967F}" srcId="{C6136E9B-E795-4000-9186-091CD5ACFE93}" destId="{ED7EF4DF-7B7E-4452-A1F3-2CC85F6D5D74}" srcOrd="0" destOrd="0" parTransId="{54F43DD6-F0CB-4139-BECF-189AD2485C39}" sibTransId="{0EA32807-10B1-4E13-AD3F-A8CA454D4139}"/>
    <dgm:cxn modelId="{22E2A8C3-9788-4340-BE65-895E2E578F48}" type="presOf" srcId="{ED7EF4DF-7B7E-4452-A1F3-2CC85F6D5D74}" destId="{318A0855-F825-4BA9-876E-C283E8BD291F}" srcOrd="0" destOrd="0" presId="urn:microsoft.com/office/officeart/2005/8/layout/hierarchy4"/>
    <dgm:cxn modelId="{8E35661F-1D12-445C-A2B5-B404477FCAEA}" type="presOf" srcId="{C6136E9B-E795-4000-9186-091CD5ACFE93}" destId="{C6DEC220-FC8C-4A2C-AA26-ACB09DD750A9}" srcOrd="0" destOrd="0" presId="urn:microsoft.com/office/officeart/2005/8/layout/hierarchy4"/>
    <dgm:cxn modelId="{9AB86262-B912-47BA-86B7-81A4EADE0624}" srcId="{CC27D48C-7A52-4A32-9A87-CA812D8CCADA}" destId="{6000A9ED-D355-41ED-B622-EA546EB0705F}" srcOrd="0" destOrd="0" parTransId="{D6AFF350-9EA9-4A66-88D4-89E02AAF5324}" sibTransId="{5EA1A7C1-C1AC-4FDA-918E-ECEE0BFB41A2}"/>
    <dgm:cxn modelId="{66CDB153-3BDA-4A3A-ABA9-037288E07F1B}" type="presOf" srcId="{CC27D48C-7A52-4A32-9A87-CA812D8CCADA}" destId="{F432008C-24E2-459F-8821-5323402BE4C9}" srcOrd="0" destOrd="0" presId="urn:microsoft.com/office/officeart/2005/8/layout/hierarchy4"/>
    <dgm:cxn modelId="{C64A90A4-CD14-413A-BFA5-0445E0B5FD6B}" srcId="{E09E7223-1A0F-4946-BDAD-6AD3E460DD83}" destId="{6CA30C98-427E-4973-88EA-2E3F09D1E783}" srcOrd="0" destOrd="0" parTransId="{752B6304-6D7A-4278-9C0B-2215544BF2BC}" sibTransId="{96E07E79-72A5-4E9B-9AD7-7070FF03366D}"/>
    <dgm:cxn modelId="{8685A64D-E07D-46F2-96F2-6367D6F8B4F8}" srcId="{E09E7223-1A0F-4946-BDAD-6AD3E460DD83}" destId="{CC27D48C-7A52-4A32-9A87-CA812D8CCADA}" srcOrd="1" destOrd="0" parTransId="{CD28E13B-829D-40D9-85B0-FB6401E7D2B8}" sibTransId="{5D084FFB-E535-4C8E-AD6E-4497BA9BEDFD}"/>
    <dgm:cxn modelId="{7F85DAE5-1D46-4889-AA0C-7032038DDEF5}" type="presOf" srcId="{8D332EC7-7926-459C-8373-35F8A3EA68D9}" destId="{1D6D34B5-A555-407C-A694-5FBD1E80F5A7}" srcOrd="0" destOrd="0" presId="urn:microsoft.com/office/officeart/2005/8/layout/hierarchy4"/>
    <dgm:cxn modelId="{A3F0AD54-C495-4F2A-A11A-6E9B62188C26}" type="presOf" srcId="{6CA30C98-427E-4973-88EA-2E3F09D1E783}" destId="{E7D38CE6-F736-41E4-B022-6236F7F86B5B}" srcOrd="0" destOrd="0" presId="urn:microsoft.com/office/officeart/2005/8/layout/hierarchy4"/>
    <dgm:cxn modelId="{E5B97280-58D0-4AEC-8421-4D71A90D0A14}" type="presOf" srcId="{9379179C-FC87-4924-A7D0-159D7B41B92A}" destId="{D204552F-F8FC-4B11-8441-6FE77F9A2FD7}" srcOrd="0" destOrd="0" presId="urn:microsoft.com/office/officeart/2005/8/layout/hierarchy4"/>
    <dgm:cxn modelId="{7AD05A36-BCCD-41B9-99F5-9AEBC836FD2C}" type="presOf" srcId="{D9AFB621-620B-4E39-994B-AC6E23327E70}" destId="{EE8E03DF-55FB-413E-9423-9EA2E2C09707}" srcOrd="0" destOrd="0" presId="urn:microsoft.com/office/officeart/2005/8/layout/hierarchy4"/>
    <dgm:cxn modelId="{AD66275F-320A-4438-83EA-42DF4CA831ED}" srcId="{ED7EF4DF-7B7E-4452-A1F3-2CC85F6D5D74}" destId="{E09E7223-1A0F-4946-BDAD-6AD3E460DD83}" srcOrd="1" destOrd="0" parTransId="{A42C5240-5DD4-4BD3-B98C-9D472C22E2C3}" sibTransId="{C6BA20E2-9EEB-4E31-9FBC-A22D0C8B58E3}"/>
    <dgm:cxn modelId="{C406DD71-13F9-42B2-8126-7A1471461DC0}" type="presParOf" srcId="{C6DEC220-FC8C-4A2C-AA26-ACB09DD750A9}" destId="{822449D9-CF25-45B4-A68C-6F7FB8D8A59E}" srcOrd="0" destOrd="0" presId="urn:microsoft.com/office/officeart/2005/8/layout/hierarchy4"/>
    <dgm:cxn modelId="{3E80EE37-4AF5-4965-BCE0-D8AF58655517}" type="presParOf" srcId="{822449D9-CF25-45B4-A68C-6F7FB8D8A59E}" destId="{318A0855-F825-4BA9-876E-C283E8BD291F}" srcOrd="0" destOrd="0" presId="urn:microsoft.com/office/officeart/2005/8/layout/hierarchy4"/>
    <dgm:cxn modelId="{83732231-3323-4AAE-8826-3E54CDE35D63}" type="presParOf" srcId="{822449D9-CF25-45B4-A68C-6F7FB8D8A59E}" destId="{75984CA8-D904-43F3-9B2F-FC52A79F28C2}" srcOrd="1" destOrd="0" presId="urn:microsoft.com/office/officeart/2005/8/layout/hierarchy4"/>
    <dgm:cxn modelId="{FEB4B13E-2EB3-4DB2-821B-85A4EAB5117D}" type="presParOf" srcId="{822449D9-CF25-45B4-A68C-6F7FB8D8A59E}" destId="{E330D71D-9642-4C33-A9EA-9EA8FA3BF3DC}" srcOrd="2" destOrd="0" presId="urn:microsoft.com/office/officeart/2005/8/layout/hierarchy4"/>
    <dgm:cxn modelId="{3C1134AD-A9BB-4BF6-A4AF-C5A3F446258A}" type="presParOf" srcId="{E330D71D-9642-4C33-A9EA-9EA8FA3BF3DC}" destId="{336FE233-F263-4486-BC5D-50FBAD2F045F}" srcOrd="0" destOrd="0" presId="urn:microsoft.com/office/officeart/2005/8/layout/hierarchy4"/>
    <dgm:cxn modelId="{D693D448-EDD2-44B0-A5A7-BE1A5E279DD8}" type="presParOf" srcId="{336FE233-F263-4486-BC5D-50FBAD2F045F}" destId="{1D6D34B5-A555-407C-A694-5FBD1E80F5A7}" srcOrd="0" destOrd="0" presId="urn:microsoft.com/office/officeart/2005/8/layout/hierarchy4"/>
    <dgm:cxn modelId="{A8EA15E0-6E2E-47E5-909E-BFBFD8CEFB67}" type="presParOf" srcId="{336FE233-F263-4486-BC5D-50FBAD2F045F}" destId="{BA5BEB11-7DF5-4D95-A0AB-F3ADA329A21D}" srcOrd="1" destOrd="0" presId="urn:microsoft.com/office/officeart/2005/8/layout/hierarchy4"/>
    <dgm:cxn modelId="{519EE985-F104-4074-A3BC-1ECFC777965B}" type="presParOf" srcId="{E330D71D-9642-4C33-A9EA-9EA8FA3BF3DC}" destId="{69B833B0-F670-48EA-9CBF-6434F5CD1EF2}" srcOrd="1" destOrd="0" presId="urn:microsoft.com/office/officeart/2005/8/layout/hierarchy4"/>
    <dgm:cxn modelId="{544EDF89-3DC5-4262-8FFE-35E1BF5A7B4A}" type="presParOf" srcId="{E330D71D-9642-4C33-A9EA-9EA8FA3BF3DC}" destId="{4B528794-1354-407A-9138-D88E03F10649}" srcOrd="2" destOrd="0" presId="urn:microsoft.com/office/officeart/2005/8/layout/hierarchy4"/>
    <dgm:cxn modelId="{2352149A-4BD8-4F93-A5C0-BAABA0A62B19}" type="presParOf" srcId="{4B528794-1354-407A-9138-D88E03F10649}" destId="{594C56E2-2B3B-4A69-AEA7-F30AA9C3F24C}" srcOrd="0" destOrd="0" presId="urn:microsoft.com/office/officeart/2005/8/layout/hierarchy4"/>
    <dgm:cxn modelId="{FFF05DE9-115D-4A98-B553-8382626F630B}" type="presParOf" srcId="{4B528794-1354-407A-9138-D88E03F10649}" destId="{FDFFECBE-5E6A-480D-AFAA-915C3748B180}" srcOrd="1" destOrd="0" presId="urn:microsoft.com/office/officeart/2005/8/layout/hierarchy4"/>
    <dgm:cxn modelId="{01443FEA-A325-4132-B362-E675750E4CEB}" type="presParOf" srcId="{4B528794-1354-407A-9138-D88E03F10649}" destId="{D47D5946-FEC0-4E4A-83FA-D9AA4C7071A5}" srcOrd="2" destOrd="0" presId="urn:microsoft.com/office/officeart/2005/8/layout/hierarchy4"/>
    <dgm:cxn modelId="{9F65ECCA-791E-4714-801B-06D0C0FDB2B2}" type="presParOf" srcId="{D47D5946-FEC0-4E4A-83FA-D9AA4C7071A5}" destId="{3CD086DC-5B05-4BA8-BA11-000358C78BFA}" srcOrd="0" destOrd="0" presId="urn:microsoft.com/office/officeart/2005/8/layout/hierarchy4"/>
    <dgm:cxn modelId="{BB53C385-958E-4167-A581-04AD5E8262F1}" type="presParOf" srcId="{3CD086DC-5B05-4BA8-BA11-000358C78BFA}" destId="{E7D38CE6-F736-41E4-B022-6236F7F86B5B}" srcOrd="0" destOrd="0" presId="urn:microsoft.com/office/officeart/2005/8/layout/hierarchy4"/>
    <dgm:cxn modelId="{EB354BB9-3BFA-4FD7-9228-ABD380A2CC44}" type="presParOf" srcId="{3CD086DC-5B05-4BA8-BA11-000358C78BFA}" destId="{24659764-5B11-45CC-BD55-5B28B88AD43C}" srcOrd="1" destOrd="0" presId="urn:microsoft.com/office/officeart/2005/8/layout/hierarchy4"/>
    <dgm:cxn modelId="{69702FC6-9673-4FC4-9A23-F00456E2C271}" type="presParOf" srcId="{3CD086DC-5B05-4BA8-BA11-000358C78BFA}" destId="{EF67E24F-8A01-4ED2-A842-538561440B67}" srcOrd="2" destOrd="0" presId="urn:microsoft.com/office/officeart/2005/8/layout/hierarchy4"/>
    <dgm:cxn modelId="{E14F9EE4-79C3-4246-85F6-9B5D0FFE9153}" type="presParOf" srcId="{EF67E24F-8A01-4ED2-A842-538561440B67}" destId="{D38697A7-CF1D-40D9-9664-BA2FEA7BCE65}" srcOrd="0" destOrd="0" presId="urn:microsoft.com/office/officeart/2005/8/layout/hierarchy4"/>
    <dgm:cxn modelId="{5C84FE6B-2B02-4E4A-805E-A0056C062499}" type="presParOf" srcId="{D38697A7-CF1D-40D9-9664-BA2FEA7BCE65}" destId="{D204552F-F8FC-4B11-8441-6FE77F9A2FD7}" srcOrd="0" destOrd="0" presId="urn:microsoft.com/office/officeart/2005/8/layout/hierarchy4"/>
    <dgm:cxn modelId="{079281D7-0AA2-4D7D-B8A5-D9514B224CF9}" type="presParOf" srcId="{D38697A7-CF1D-40D9-9664-BA2FEA7BCE65}" destId="{80D2D578-CBBA-4968-8A26-FEE5FB2A4B40}" srcOrd="1" destOrd="0" presId="urn:microsoft.com/office/officeart/2005/8/layout/hierarchy4"/>
    <dgm:cxn modelId="{CD178A2D-77B5-4C51-8998-3001F0C22580}" type="presParOf" srcId="{D47D5946-FEC0-4E4A-83FA-D9AA4C7071A5}" destId="{43C24C84-5738-42B0-AFF4-93529CC10601}" srcOrd="1" destOrd="0" presId="urn:microsoft.com/office/officeart/2005/8/layout/hierarchy4"/>
    <dgm:cxn modelId="{815E6BC9-E579-4853-83FE-7CE2103DFD1F}" type="presParOf" srcId="{D47D5946-FEC0-4E4A-83FA-D9AA4C7071A5}" destId="{DD93A9C7-D789-4211-B093-B8C9D2EC665D}" srcOrd="2" destOrd="0" presId="urn:microsoft.com/office/officeart/2005/8/layout/hierarchy4"/>
    <dgm:cxn modelId="{7D356067-139F-4B8A-B589-EBAB8B18C037}" type="presParOf" srcId="{DD93A9C7-D789-4211-B093-B8C9D2EC665D}" destId="{F432008C-24E2-459F-8821-5323402BE4C9}" srcOrd="0" destOrd="0" presId="urn:microsoft.com/office/officeart/2005/8/layout/hierarchy4"/>
    <dgm:cxn modelId="{31FA51AB-7E0A-4E10-824C-AF74EBF58907}" type="presParOf" srcId="{DD93A9C7-D789-4211-B093-B8C9D2EC665D}" destId="{A54EC07A-8397-49B6-AE0A-E7721BF48658}" srcOrd="1" destOrd="0" presId="urn:microsoft.com/office/officeart/2005/8/layout/hierarchy4"/>
    <dgm:cxn modelId="{EF75737F-EBB9-402E-AC66-62B10850561F}" type="presParOf" srcId="{DD93A9C7-D789-4211-B093-B8C9D2EC665D}" destId="{35EA7037-47C1-41D5-9920-06EEACA79179}" srcOrd="2" destOrd="0" presId="urn:microsoft.com/office/officeart/2005/8/layout/hierarchy4"/>
    <dgm:cxn modelId="{033AE13A-9516-47E5-9779-C8DE7E46CCDB}" type="presParOf" srcId="{35EA7037-47C1-41D5-9920-06EEACA79179}" destId="{305838C4-A0D9-4395-AA02-EA5056BBC805}" srcOrd="0" destOrd="0" presId="urn:microsoft.com/office/officeart/2005/8/layout/hierarchy4"/>
    <dgm:cxn modelId="{E3EA283F-C2A9-4BB8-8C73-2674FB8FFBBD}" type="presParOf" srcId="{305838C4-A0D9-4395-AA02-EA5056BBC805}" destId="{4D713F86-C37A-42AE-A992-476860598B30}" srcOrd="0" destOrd="0" presId="urn:microsoft.com/office/officeart/2005/8/layout/hierarchy4"/>
    <dgm:cxn modelId="{897F4D72-0A21-4FA4-AC97-1C1A91166172}" type="presParOf" srcId="{305838C4-A0D9-4395-AA02-EA5056BBC805}" destId="{25D04A49-D6D2-45AB-BA70-EBCD90CFE3BD}" srcOrd="1" destOrd="0" presId="urn:microsoft.com/office/officeart/2005/8/layout/hierarchy4"/>
    <dgm:cxn modelId="{914F29E0-AA06-4CE2-9A35-AAB221CA207A}" type="presParOf" srcId="{D47D5946-FEC0-4E4A-83FA-D9AA4C7071A5}" destId="{1AB721F1-7E58-4B79-BEEA-27A4BB21F208}" srcOrd="3" destOrd="0" presId="urn:microsoft.com/office/officeart/2005/8/layout/hierarchy4"/>
    <dgm:cxn modelId="{9EDDCD0B-66A4-455B-8C30-B338FD39B5B2}" type="presParOf" srcId="{D47D5946-FEC0-4E4A-83FA-D9AA4C7071A5}" destId="{21173708-BB1E-4A1A-B95D-4B732495D8FA}" srcOrd="4" destOrd="0" presId="urn:microsoft.com/office/officeart/2005/8/layout/hierarchy4"/>
    <dgm:cxn modelId="{10555E15-8C6B-4FB1-B20E-F98A8A1AA0E3}" type="presParOf" srcId="{21173708-BB1E-4A1A-B95D-4B732495D8FA}" destId="{EE8E03DF-55FB-413E-9423-9EA2E2C09707}" srcOrd="0" destOrd="0" presId="urn:microsoft.com/office/officeart/2005/8/layout/hierarchy4"/>
    <dgm:cxn modelId="{6DDB636E-2971-4BD3-90C8-75761D74394B}" type="presParOf" srcId="{21173708-BB1E-4A1A-B95D-4B732495D8FA}" destId="{35DB6C6C-3EB7-4375-8051-3487440662BB}"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84E981-E2A2-4F33-8A22-171224B9A76E}" type="doc">
      <dgm:prSet loTypeId="urn:microsoft.com/office/officeart/2005/8/layout/cycle3" loCatId="cycle" qsTypeId="urn:microsoft.com/office/officeart/2005/8/quickstyle/3d1" qsCatId="3D" csTypeId="urn:microsoft.com/office/officeart/2005/8/colors/accent1_2" csCatId="accent1" phldr="1"/>
      <dgm:spPr/>
      <dgm:t>
        <a:bodyPr/>
        <a:lstStyle/>
        <a:p>
          <a:endParaRPr lang="ru-RU"/>
        </a:p>
      </dgm:t>
    </dgm:pt>
    <dgm:pt modelId="{B7EA8298-ECDE-4155-BDEC-96200970E77A}">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dirty="0">
            <a:latin typeface="Book Antiqua" pitchFamily="18" charset="0"/>
          </a:endParaRPr>
        </a:p>
      </dgm:t>
    </dgm:pt>
    <dgm:pt modelId="{E453CE63-3D26-4C57-9FA9-E977662C36BC}" type="parTrans" cxnId="{7E0D0D87-10B8-48E2-933F-222189CFD52F}">
      <dgm:prSet/>
      <dgm:spPr/>
      <dgm:t>
        <a:bodyPr/>
        <a:lstStyle/>
        <a:p>
          <a:endParaRPr lang="ru-RU" sz="2400" b="1"/>
        </a:p>
      </dgm:t>
    </dgm:pt>
    <dgm:pt modelId="{0DB5CF0B-C82B-48A8-AA38-AFAEB8EE3502}" type="sibTrans" cxnId="{7E0D0D87-10B8-48E2-933F-222189CFD52F}">
      <dgm:prSet/>
      <dgm:spPr/>
      <dgm:t>
        <a:bodyPr/>
        <a:lstStyle/>
        <a:p>
          <a:endParaRPr lang="ru-RU" sz="2400" b="1"/>
        </a:p>
      </dgm:t>
    </dgm:pt>
    <dgm:pt modelId="{E6981AFA-B8DE-40BD-A34C-8C0933CB14A7}">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dirty="0">
            <a:latin typeface="Book Antiqua" pitchFamily="18" charset="0"/>
          </a:endParaRPr>
        </a:p>
      </dgm:t>
    </dgm:pt>
    <dgm:pt modelId="{591821FD-4FEF-4890-99B9-5D3C4948C40B}" type="parTrans" cxnId="{42C76A93-4513-4AEF-B111-C0BB614092F1}">
      <dgm:prSet/>
      <dgm:spPr/>
      <dgm:t>
        <a:bodyPr/>
        <a:lstStyle/>
        <a:p>
          <a:endParaRPr lang="ru-RU" sz="2400" b="1"/>
        </a:p>
      </dgm:t>
    </dgm:pt>
    <dgm:pt modelId="{566B52C8-398B-4562-990D-0D648421A22C}" type="sibTrans" cxnId="{42C76A93-4513-4AEF-B111-C0BB614092F1}">
      <dgm:prSet/>
      <dgm:spPr/>
      <dgm:t>
        <a:bodyPr/>
        <a:lstStyle/>
        <a:p>
          <a:endParaRPr lang="ru-RU" sz="2400" b="1"/>
        </a:p>
      </dgm:t>
    </dgm:pt>
    <dgm:pt modelId="{AFF46D7E-2136-4145-BC57-76826FD2852D}">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Муниципальные программы Холм-Жирковского   района</a:t>
          </a:r>
        </a:p>
      </dgm:t>
    </dgm:pt>
    <dgm:pt modelId="{38C90CD7-517B-4E00-826F-9A70CB8BA50E}" type="parTrans" cxnId="{21113EF3-FEBF-439A-BA7F-CD40AF78CFF4}">
      <dgm:prSet/>
      <dgm:spPr/>
      <dgm:t>
        <a:bodyPr/>
        <a:lstStyle/>
        <a:p>
          <a:endParaRPr lang="ru-RU"/>
        </a:p>
      </dgm:t>
    </dgm:pt>
    <dgm:pt modelId="{1961359C-A556-411A-9EE3-790F41448CC6}" type="sibTrans" cxnId="{21113EF3-FEBF-439A-BA7F-CD40AF78CFF4}">
      <dgm:prSet/>
      <dgm:spPr/>
      <dgm:t>
        <a:bodyPr/>
        <a:lstStyle/>
        <a:p>
          <a:endParaRPr lang="ru-RU"/>
        </a:p>
      </dgm:t>
    </dgm:pt>
    <dgm:pt modelId="{08441C6B-5A4F-43AB-905F-08CF009531C8}">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a:solidFill>
            <a:srgbClr val="0000FF"/>
          </a:solidFill>
        </a:ln>
      </dgm:spPr>
      <dgm:t>
        <a:bodyPr/>
        <a:lstStyle/>
        <a:p>
          <a:r>
            <a:rPr lang="ru-RU" sz="2000" b="1" dirty="0" smtClean="0">
              <a:latin typeface="Book Antiqua" pitchFamily="18" charset="0"/>
            </a:rPr>
            <a:t>Бюджетное послание Президента Российской Федерации на 2018-2020 годы</a:t>
          </a:r>
          <a:endParaRPr lang="ru-RU" sz="2000" b="1" dirty="0">
            <a:latin typeface="Book Antiqua" pitchFamily="18" charset="0"/>
          </a:endParaRPr>
        </a:p>
      </dgm:t>
    </dgm:pt>
    <dgm:pt modelId="{DA6BA9CF-E060-4928-AFF6-AEB10EC0F12C}" type="sibTrans" cxnId="{923D1AA7-FCD9-44D2-B600-83694EA0E35D}">
      <dgm:prSet/>
      <dgm:spPr>
        <a:solidFill>
          <a:srgbClr val="6699FF"/>
        </a:solidFill>
        <a:ln>
          <a:solidFill>
            <a:srgbClr val="3333CC"/>
          </a:solidFill>
        </a:ln>
      </dgm:spPr>
      <dgm:t>
        <a:bodyPr/>
        <a:lstStyle/>
        <a:p>
          <a:endParaRPr lang="ru-RU" sz="2400" b="1" dirty="0"/>
        </a:p>
      </dgm:t>
    </dgm:pt>
    <dgm:pt modelId="{D42987AF-A6D0-4CE3-9952-4944571D430A}" type="parTrans" cxnId="{923D1AA7-FCD9-44D2-B600-83694EA0E35D}">
      <dgm:prSet/>
      <dgm:spPr/>
      <dgm:t>
        <a:bodyPr/>
        <a:lstStyle/>
        <a:p>
          <a:endParaRPr lang="ru-RU" sz="2400" b="1"/>
        </a:p>
      </dgm:t>
    </dgm:pt>
    <dgm:pt modelId="{2FE4C72B-DAC2-4F3C-AD10-1571FF09B386}" type="pres">
      <dgm:prSet presAssocID="{2384E981-E2A2-4F33-8A22-171224B9A76E}" presName="Name0" presStyleCnt="0">
        <dgm:presLayoutVars>
          <dgm:dir/>
          <dgm:resizeHandles val="exact"/>
        </dgm:presLayoutVars>
      </dgm:prSet>
      <dgm:spPr/>
      <dgm:t>
        <a:bodyPr/>
        <a:lstStyle/>
        <a:p>
          <a:endParaRPr lang="ru-RU"/>
        </a:p>
      </dgm:t>
    </dgm:pt>
    <dgm:pt modelId="{1122A013-4749-4CD1-91E0-DEB23E351BD8}" type="pres">
      <dgm:prSet presAssocID="{2384E981-E2A2-4F33-8A22-171224B9A76E}" presName="cycle" presStyleCnt="0"/>
      <dgm:spPr/>
      <dgm:t>
        <a:bodyPr/>
        <a:lstStyle/>
        <a:p>
          <a:endParaRPr lang="ru-RU"/>
        </a:p>
      </dgm:t>
    </dgm:pt>
    <dgm:pt modelId="{D73C32C9-B7C5-4705-BB81-A89B055DE445}" type="pres">
      <dgm:prSet presAssocID="{08441C6B-5A4F-43AB-905F-08CF009531C8}" presName="nodeFirstNode" presStyleLbl="node1" presStyleIdx="0" presStyleCnt="4" custScaleX="216567" custScaleY="37696" custRadScaleRad="108732" custRadScaleInc="-1495">
        <dgm:presLayoutVars>
          <dgm:bulletEnabled val="1"/>
        </dgm:presLayoutVars>
      </dgm:prSet>
      <dgm:spPr/>
      <dgm:t>
        <a:bodyPr/>
        <a:lstStyle/>
        <a:p>
          <a:endParaRPr lang="ru-RU"/>
        </a:p>
      </dgm:t>
    </dgm:pt>
    <dgm:pt modelId="{358734D2-6690-400B-92F1-00E2BE5EDD5E}" type="pres">
      <dgm:prSet presAssocID="{DA6BA9CF-E060-4928-AFF6-AEB10EC0F12C}" presName="sibTransFirstNode" presStyleLbl="bgShp" presStyleIdx="0" presStyleCnt="1" custAng="0" custScaleX="42729" custScaleY="70633" custLinFactNeighborX="-470" custLinFactNeighborY="25566"/>
      <dgm:spPr>
        <a:prstGeom prst="downArrow">
          <a:avLst/>
        </a:prstGeom>
      </dgm:spPr>
      <dgm:t>
        <a:bodyPr/>
        <a:lstStyle/>
        <a:p>
          <a:endParaRPr lang="ru-RU"/>
        </a:p>
      </dgm:t>
    </dgm:pt>
    <dgm:pt modelId="{C271A942-9659-40F0-B91E-421AA1A868F7}" type="pres">
      <dgm:prSet presAssocID="{E6981AFA-B8DE-40BD-A34C-8C0933CB14A7}" presName="nodeFollowingNodes" presStyleLbl="node1" presStyleIdx="1" presStyleCnt="4" custScaleX="219430" custScaleY="65450" custRadScaleRad="27901" custRadScaleInc="134716">
        <dgm:presLayoutVars>
          <dgm:bulletEnabled val="1"/>
        </dgm:presLayoutVars>
      </dgm:prSet>
      <dgm:spPr/>
      <dgm:t>
        <a:bodyPr/>
        <a:lstStyle/>
        <a:p>
          <a:endParaRPr lang="ru-RU"/>
        </a:p>
      </dgm:t>
    </dgm:pt>
    <dgm:pt modelId="{C0F74AEC-6F1E-4CA5-9898-938E5B53D98C}" type="pres">
      <dgm:prSet presAssocID="{AFF46D7E-2136-4145-BC57-76826FD2852D}" presName="nodeFollowingNodes" presStyleLbl="node1" presStyleIdx="2" presStyleCnt="4" custScaleX="219079" custScaleY="36129" custRadScaleRad="86310" custRadScaleInc="3430">
        <dgm:presLayoutVars>
          <dgm:bulletEnabled val="1"/>
        </dgm:presLayoutVars>
      </dgm:prSet>
      <dgm:spPr/>
      <dgm:t>
        <a:bodyPr/>
        <a:lstStyle/>
        <a:p>
          <a:endParaRPr lang="ru-RU"/>
        </a:p>
      </dgm:t>
    </dgm:pt>
    <dgm:pt modelId="{27783912-6789-4E1A-8B8C-1CAE98185405}" type="pres">
      <dgm:prSet presAssocID="{B7EA8298-ECDE-4155-BDEC-96200970E77A}" presName="nodeFollowingNodes" presStyleLbl="node1" presStyleIdx="3" presStyleCnt="4" custScaleX="218758" custScaleY="73778" custRadScaleRad="47680" custRadScaleInc="118294">
        <dgm:presLayoutVars>
          <dgm:bulletEnabled val="1"/>
        </dgm:presLayoutVars>
      </dgm:prSet>
      <dgm:spPr/>
      <dgm:t>
        <a:bodyPr/>
        <a:lstStyle/>
        <a:p>
          <a:endParaRPr lang="ru-RU"/>
        </a:p>
      </dgm:t>
    </dgm:pt>
  </dgm:ptLst>
  <dgm:cxnLst>
    <dgm:cxn modelId="{3A566B7A-3221-4AE6-ACD2-60A9D04B4793}" type="presOf" srcId="{08441C6B-5A4F-43AB-905F-08CF009531C8}" destId="{D73C32C9-B7C5-4705-BB81-A89B055DE445}" srcOrd="0" destOrd="0" presId="urn:microsoft.com/office/officeart/2005/8/layout/cycle3"/>
    <dgm:cxn modelId="{3A35B60A-E2CF-4919-8010-F84DDF56AF86}" type="presOf" srcId="{AFF46D7E-2136-4145-BC57-76826FD2852D}" destId="{C0F74AEC-6F1E-4CA5-9898-938E5B53D98C}" srcOrd="0" destOrd="0" presId="urn:microsoft.com/office/officeart/2005/8/layout/cycle3"/>
    <dgm:cxn modelId="{21113EF3-FEBF-439A-BA7F-CD40AF78CFF4}" srcId="{2384E981-E2A2-4F33-8A22-171224B9A76E}" destId="{AFF46D7E-2136-4145-BC57-76826FD2852D}" srcOrd="2" destOrd="0" parTransId="{38C90CD7-517B-4E00-826F-9A70CB8BA50E}" sibTransId="{1961359C-A556-411A-9EE3-790F41448CC6}"/>
    <dgm:cxn modelId="{F6024697-143A-407F-B4BB-1BFF4AAC2E5E}" type="presOf" srcId="{B7EA8298-ECDE-4155-BDEC-96200970E77A}" destId="{27783912-6789-4E1A-8B8C-1CAE98185405}" srcOrd="0" destOrd="0" presId="urn:microsoft.com/office/officeart/2005/8/layout/cycle3"/>
    <dgm:cxn modelId="{7E0D0D87-10B8-48E2-933F-222189CFD52F}" srcId="{2384E981-E2A2-4F33-8A22-171224B9A76E}" destId="{B7EA8298-ECDE-4155-BDEC-96200970E77A}" srcOrd="3" destOrd="0" parTransId="{E453CE63-3D26-4C57-9FA9-E977662C36BC}" sibTransId="{0DB5CF0B-C82B-48A8-AA38-AFAEB8EE3502}"/>
    <dgm:cxn modelId="{42C76A93-4513-4AEF-B111-C0BB614092F1}" srcId="{2384E981-E2A2-4F33-8A22-171224B9A76E}" destId="{E6981AFA-B8DE-40BD-A34C-8C0933CB14A7}" srcOrd="1" destOrd="0" parTransId="{591821FD-4FEF-4890-99B9-5D3C4948C40B}" sibTransId="{566B52C8-398B-4562-990D-0D648421A22C}"/>
    <dgm:cxn modelId="{2F09CD79-7883-40E1-BE89-132948AFBA7A}" type="presOf" srcId="{2384E981-E2A2-4F33-8A22-171224B9A76E}" destId="{2FE4C72B-DAC2-4F3C-AD10-1571FF09B386}" srcOrd="0" destOrd="0" presId="urn:microsoft.com/office/officeart/2005/8/layout/cycle3"/>
    <dgm:cxn modelId="{B64855E2-604D-4A4C-BE53-414A3C803588}" type="presOf" srcId="{DA6BA9CF-E060-4928-AFF6-AEB10EC0F12C}" destId="{358734D2-6690-400B-92F1-00E2BE5EDD5E}" srcOrd="0" destOrd="0" presId="urn:microsoft.com/office/officeart/2005/8/layout/cycle3"/>
    <dgm:cxn modelId="{923D1AA7-FCD9-44D2-B600-83694EA0E35D}" srcId="{2384E981-E2A2-4F33-8A22-171224B9A76E}" destId="{08441C6B-5A4F-43AB-905F-08CF009531C8}" srcOrd="0" destOrd="0" parTransId="{D42987AF-A6D0-4CE3-9952-4944571D430A}" sibTransId="{DA6BA9CF-E060-4928-AFF6-AEB10EC0F12C}"/>
    <dgm:cxn modelId="{A1E931EF-8397-44A6-BD5D-286D37A51733}" type="presOf" srcId="{E6981AFA-B8DE-40BD-A34C-8C0933CB14A7}" destId="{C271A942-9659-40F0-B91E-421AA1A868F7}" srcOrd="0" destOrd="0" presId="urn:microsoft.com/office/officeart/2005/8/layout/cycle3"/>
    <dgm:cxn modelId="{6FFBB7B2-F932-43C9-82AB-B4DA8DD623AA}" type="presParOf" srcId="{2FE4C72B-DAC2-4F3C-AD10-1571FF09B386}" destId="{1122A013-4749-4CD1-91E0-DEB23E351BD8}" srcOrd="0" destOrd="0" presId="urn:microsoft.com/office/officeart/2005/8/layout/cycle3"/>
    <dgm:cxn modelId="{6C65F561-1FDB-4206-9149-8FF157F84369}" type="presParOf" srcId="{1122A013-4749-4CD1-91E0-DEB23E351BD8}" destId="{D73C32C9-B7C5-4705-BB81-A89B055DE445}" srcOrd="0" destOrd="0" presId="urn:microsoft.com/office/officeart/2005/8/layout/cycle3"/>
    <dgm:cxn modelId="{10E5F132-955D-4F82-92F2-B5B6EBB268C7}" type="presParOf" srcId="{1122A013-4749-4CD1-91E0-DEB23E351BD8}" destId="{358734D2-6690-400B-92F1-00E2BE5EDD5E}" srcOrd="1" destOrd="0" presId="urn:microsoft.com/office/officeart/2005/8/layout/cycle3"/>
    <dgm:cxn modelId="{06404270-38A2-46F5-84FA-8A3874A4A16C}" type="presParOf" srcId="{1122A013-4749-4CD1-91E0-DEB23E351BD8}" destId="{C271A942-9659-40F0-B91E-421AA1A868F7}" srcOrd="2" destOrd="0" presId="urn:microsoft.com/office/officeart/2005/8/layout/cycle3"/>
    <dgm:cxn modelId="{6E8A8731-8E03-47A6-B52C-39F823C94EF4}" type="presParOf" srcId="{1122A013-4749-4CD1-91E0-DEB23E351BD8}" destId="{C0F74AEC-6F1E-4CA5-9898-938E5B53D98C}" srcOrd="3" destOrd="0" presId="urn:microsoft.com/office/officeart/2005/8/layout/cycle3"/>
    <dgm:cxn modelId="{62F083DF-7C70-4887-AA56-2D4F14A613FA}" type="presParOf" srcId="{1122A013-4749-4CD1-91E0-DEB23E351BD8}" destId="{27783912-6789-4E1A-8B8C-1CAE98185405}" srcOrd="4"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D79684-7987-4CC0-B384-90DD347A6FC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1C3E96EE-AB5D-4732-93D9-08FF4C35A5C7}">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dgm:spPr>
      <dgm:t>
        <a:bodyPr/>
        <a:lstStyle/>
        <a:p>
          <a:pPr rtl="0"/>
          <a:r>
            <a:rPr lang="ru-RU" sz="15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dirty="0">
            <a:effectLst>
              <a:outerShdw blurRad="38100" dist="38100" dir="2700000" algn="tl">
                <a:srgbClr val="000000">
                  <a:alpha val="43137"/>
                </a:srgbClr>
              </a:outerShdw>
            </a:effectLst>
            <a:latin typeface="Book Antiqua" pitchFamily="18" charset="0"/>
          </a:endParaRPr>
        </a:p>
      </dgm:t>
    </dgm:pt>
    <dgm:pt modelId="{409E3DAA-ABF7-40B8-A81D-DBA078D032E8}" type="parTrans" cxnId="{FE5FF70F-0741-44DE-B538-4A8BC1B79CC9}">
      <dgm:prSet/>
      <dgm:spPr/>
      <dgm:t>
        <a:bodyPr/>
        <a:lstStyle/>
        <a:p>
          <a:endParaRPr lang="ru-RU"/>
        </a:p>
      </dgm:t>
    </dgm:pt>
    <dgm:pt modelId="{6015779B-1EC6-4228-9E9C-EA0339BEF0CE}" type="sibTrans" cxnId="{FE5FF70F-0741-44DE-B538-4A8BC1B79CC9}">
      <dgm:prSet/>
      <dgm:spPr/>
      <dgm:t>
        <a:bodyPr/>
        <a:lstStyle/>
        <a:p>
          <a:endParaRPr lang="ru-RU"/>
        </a:p>
      </dgm:t>
    </dgm:pt>
    <dgm:pt modelId="{141AC1BF-BDE4-46C6-91AE-706DD2686969}" type="pres">
      <dgm:prSet presAssocID="{79D79684-7987-4CC0-B384-90DD347A6FCC}" presName="Name0" presStyleCnt="0">
        <dgm:presLayoutVars>
          <dgm:chPref val="3"/>
          <dgm:dir/>
          <dgm:animLvl val="lvl"/>
          <dgm:resizeHandles/>
        </dgm:presLayoutVars>
      </dgm:prSet>
      <dgm:spPr/>
      <dgm:t>
        <a:bodyPr/>
        <a:lstStyle/>
        <a:p>
          <a:endParaRPr lang="ru-RU"/>
        </a:p>
      </dgm:t>
    </dgm:pt>
    <dgm:pt modelId="{E7CA0297-A98F-4293-8EB7-BD79A17707DA}" type="pres">
      <dgm:prSet presAssocID="{1C3E96EE-AB5D-4732-93D9-08FF4C35A5C7}" presName="horFlow" presStyleCnt="0"/>
      <dgm:spPr/>
    </dgm:pt>
    <dgm:pt modelId="{30C103A0-357A-420A-AADA-C781BF756532}" type="pres">
      <dgm:prSet presAssocID="{1C3E96EE-AB5D-4732-93D9-08FF4C35A5C7}" presName="bigChev" presStyleLbl="node1" presStyleIdx="0" presStyleCnt="1" custScaleX="133856" custScaleY="141300" custLinFactNeighborX="-18857" custLinFactNeighborY="-33062"/>
      <dgm:spPr/>
      <dgm:t>
        <a:bodyPr/>
        <a:lstStyle/>
        <a:p>
          <a:endParaRPr lang="ru-RU"/>
        </a:p>
      </dgm:t>
    </dgm:pt>
  </dgm:ptLst>
  <dgm:cxnLst>
    <dgm:cxn modelId="{126E8905-4381-46DD-AE4D-40F36935C715}" type="presOf" srcId="{79D79684-7987-4CC0-B384-90DD347A6FCC}" destId="{141AC1BF-BDE4-46C6-91AE-706DD2686969}" srcOrd="0" destOrd="0" presId="urn:microsoft.com/office/officeart/2005/8/layout/lProcess3"/>
    <dgm:cxn modelId="{83421D0E-8E53-44BB-9CFC-156E1232D8B0}" type="presOf" srcId="{1C3E96EE-AB5D-4732-93D9-08FF4C35A5C7}" destId="{30C103A0-357A-420A-AADA-C781BF756532}" srcOrd="0" destOrd="0" presId="urn:microsoft.com/office/officeart/2005/8/layout/lProcess3"/>
    <dgm:cxn modelId="{FE5FF70F-0741-44DE-B538-4A8BC1B79CC9}" srcId="{79D79684-7987-4CC0-B384-90DD347A6FCC}" destId="{1C3E96EE-AB5D-4732-93D9-08FF4C35A5C7}" srcOrd="0" destOrd="0" parTransId="{409E3DAA-ABF7-40B8-A81D-DBA078D032E8}" sibTransId="{6015779B-1EC6-4228-9E9C-EA0339BEF0CE}"/>
    <dgm:cxn modelId="{52580A02-E2FD-49B6-A665-9A138A2B18CA}" type="presParOf" srcId="{141AC1BF-BDE4-46C6-91AE-706DD2686969}" destId="{E7CA0297-A98F-4293-8EB7-BD79A17707DA}" srcOrd="0" destOrd="0" presId="urn:microsoft.com/office/officeart/2005/8/layout/lProcess3"/>
    <dgm:cxn modelId="{8C93F4A0-111A-47D2-BFE7-A23170E17098}" type="presParOf" srcId="{E7CA0297-A98F-4293-8EB7-BD79A17707DA}" destId="{30C103A0-357A-420A-AADA-C781BF756532}" srcOrd="0" destOrd="0" presId="urn:microsoft.com/office/officeart/2005/8/layout/l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7D2543-E60A-4A45-BCB8-57D0CA4F44EB}"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6CB694ED-70DC-4B82-8688-1FACA26BACFC}">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pPr rtl="0"/>
          <a:r>
            <a:rPr lang="ru-RU" sz="1800" dirty="0" smtClean="0">
              <a:effectLst>
                <a:outerShdw blurRad="38100" dist="38100" dir="2700000" algn="tl">
                  <a:srgbClr val="000000">
                    <a:alpha val="43137"/>
                  </a:srgbClr>
                </a:outerShdw>
              </a:effectLst>
              <a:latin typeface="Book Antiqua" pitchFamily="18" charset="0"/>
            </a:rPr>
            <a:t>Территория  -  203,34 тыс.га</a:t>
          </a:r>
          <a:endParaRPr lang="ru-RU" sz="1800" dirty="0">
            <a:effectLst>
              <a:outerShdw blurRad="38100" dist="38100" dir="2700000" algn="tl">
                <a:srgbClr val="000000">
                  <a:alpha val="43137"/>
                </a:srgbClr>
              </a:outerShdw>
            </a:effectLst>
            <a:latin typeface="Book Antiqua" pitchFamily="18" charset="0"/>
          </a:endParaRPr>
        </a:p>
      </dgm:t>
    </dgm:pt>
    <dgm:pt modelId="{C2781D07-946A-4627-BA55-02F559614DBA}" type="parTrans" cxnId="{B17F5A0C-3EA9-4E71-A376-8CC7E4887F90}">
      <dgm:prSet/>
      <dgm:spPr/>
      <dgm:t>
        <a:bodyPr/>
        <a:lstStyle/>
        <a:p>
          <a:endParaRPr lang="ru-RU"/>
        </a:p>
      </dgm:t>
    </dgm:pt>
    <dgm:pt modelId="{602AE971-5F22-413B-98E1-6EB57D4CB512}" type="sibTrans" cxnId="{B17F5A0C-3EA9-4E71-A376-8CC7E4887F90}">
      <dgm:prSet/>
      <dgm:spPr/>
      <dgm:t>
        <a:bodyPr/>
        <a:lstStyle/>
        <a:p>
          <a:endParaRPr lang="ru-RU"/>
        </a:p>
      </dgm:t>
    </dgm:pt>
    <dgm:pt modelId="{B2930BE3-AC8C-46E7-8C74-FDA3F66D0922}" type="pres">
      <dgm:prSet presAssocID="{9A7D2543-E60A-4A45-BCB8-57D0CA4F44EB}" presName="Name0" presStyleCnt="0">
        <dgm:presLayoutVars>
          <dgm:chPref val="3"/>
          <dgm:dir/>
          <dgm:animLvl val="lvl"/>
          <dgm:resizeHandles/>
        </dgm:presLayoutVars>
      </dgm:prSet>
      <dgm:spPr/>
      <dgm:t>
        <a:bodyPr/>
        <a:lstStyle/>
        <a:p>
          <a:endParaRPr lang="ru-RU"/>
        </a:p>
      </dgm:t>
    </dgm:pt>
    <dgm:pt modelId="{DF610496-8FD4-45F9-83AD-40DE3CB3E9DD}" type="pres">
      <dgm:prSet presAssocID="{6CB694ED-70DC-4B82-8688-1FACA26BACFC}" presName="horFlow" presStyleCnt="0"/>
      <dgm:spPr/>
    </dgm:pt>
    <dgm:pt modelId="{BACE0FBD-4505-41E9-885F-58F4FC0C072A}" type="pres">
      <dgm:prSet presAssocID="{6CB694ED-70DC-4B82-8688-1FACA26BACFC}" presName="bigChev" presStyleLbl="node1" presStyleIdx="0" presStyleCnt="1" custAng="0" custScaleY="84722" custLinFactNeighborX="55388" custLinFactNeighborY="-7767"/>
      <dgm:spPr/>
      <dgm:t>
        <a:bodyPr/>
        <a:lstStyle/>
        <a:p>
          <a:endParaRPr lang="ru-RU"/>
        </a:p>
      </dgm:t>
    </dgm:pt>
  </dgm:ptLst>
  <dgm:cxnLst>
    <dgm:cxn modelId="{375C111E-A913-4AAE-986B-A9DB18CF96F9}" type="presOf" srcId="{9A7D2543-E60A-4A45-BCB8-57D0CA4F44EB}" destId="{B2930BE3-AC8C-46E7-8C74-FDA3F66D0922}" srcOrd="0" destOrd="0" presId="urn:microsoft.com/office/officeart/2005/8/layout/lProcess3"/>
    <dgm:cxn modelId="{B17F5A0C-3EA9-4E71-A376-8CC7E4887F90}" srcId="{9A7D2543-E60A-4A45-BCB8-57D0CA4F44EB}" destId="{6CB694ED-70DC-4B82-8688-1FACA26BACFC}" srcOrd="0" destOrd="0" parTransId="{C2781D07-946A-4627-BA55-02F559614DBA}" sibTransId="{602AE971-5F22-413B-98E1-6EB57D4CB512}"/>
    <dgm:cxn modelId="{A8C93769-3FB3-4800-83B1-830411456C58}" type="presOf" srcId="{6CB694ED-70DC-4B82-8688-1FACA26BACFC}" destId="{BACE0FBD-4505-41E9-885F-58F4FC0C072A}" srcOrd="0" destOrd="0" presId="urn:microsoft.com/office/officeart/2005/8/layout/lProcess3"/>
    <dgm:cxn modelId="{C29E39A3-0B4F-4269-84B4-27D0277B1A7F}" type="presParOf" srcId="{B2930BE3-AC8C-46E7-8C74-FDA3F66D0922}" destId="{DF610496-8FD4-45F9-83AD-40DE3CB3E9DD}" srcOrd="0" destOrd="0" presId="urn:microsoft.com/office/officeart/2005/8/layout/lProcess3"/>
    <dgm:cxn modelId="{D526B67B-843A-445E-8A7E-2618676B2D22}" type="presParOf" srcId="{DF610496-8FD4-45F9-83AD-40DE3CB3E9DD}" destId="{BACE0FBD-4505-41E9-885F-58F4FC0C072A}" srcOrd="0" destOrd="0" presId="urn:microsoft.com/office/officeart/2005/8/layout/l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FEE77C-B526-44E8-B59E-7723C1FCC497}"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D9B9E171-34A7-4D2F-B8EA-E9A47DE355C0}">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поселение</a:t>
          </a:r>
          <a:r>
            <a:rPr lang="ru-RU" dirty="0" smtClean="0">
              <a:latin typeface="Book Antiqua" pitchFamily="18" charset="0"/>
            </a:rPr>
            <a:t> – 1</a:t>
          </a:r>
          <a:endParaRPr lang="ru-RU" dirty="0">
            <a:latin typeface="Book Antiqua" pitchFamily="18" charset="0"/>
          </a:endParaRPr>
        </a:p>
      </dgm:t>
    </dgm:pt>
    <dgm:pt modelId="{5762D07D-F33C-4D81-9DE3-56CC8B807C7C}" type="parTrans" cxnId="{04420147-03C4-4ECA-9585-A6845E653576}">
      <dgm:prSet/>
      <dgm:spPr/>
      <dgm:t>
        <a:bodyPr/>
        <a:lstStyle/>
        <a:p>
          <a:endParaRPr lang="ru-RU"/>
        </a:p>
      </dgm:t>
    </dgm:pt>
    <dgm:pt modelId="{216F4456-CBA4-4AF4-B9B7-AAF641127DF6}" type="sibTrans" cxnId="{04420147-03C4-4ECA-9585-A6845E653576}">
      <dgm:prSet/>
      <dgm:spPr/>
      <dgm:t>
        <a:bodyPr/>
        <a:lstStyle/>
        <a:p>
          <a:endParaRPr lang="ru-RU"/>
        </a:p>
      </dgm:t>
    </dgm:pt>
    <dgm:pt modelId="{A70E0849-5EEB-4CFB-A3A3-6BE8818A3605}">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Сельских поселений - 14</a:t>
          </a:r>
          <a:endParaRPr lang="ru-RU" dirty="0">
            <a:effectLst>
              <a:outerShdw blurRad="38100" dist="38100" dir="2700000" algn="tl">
                <a:srgbClr val="000000">
                  <a:alpha val="43137"/>
                </a:srgbClr>
              </a:outerShdw>
            </a:effectLst>
            <a:latin typeface="Book Antiqua" pitchFamily="18" charset="0"/>
          </a:endParaRPr>
        </a:p>
      </dgm:t>
    </dgm:pt>
    <dgm:pt modelId="{B8F16D79-107D-4AF9-A37C-BEE58577FFB9}" type="parTrans" cxnId="{0C5F2D3F-AFC9-4605-B2D2-9689B2C1C9D9}">
      <dgm:prSet/>
      <dgm:spPr/>
      <dgm:t>
        <a:bodyPr/>
        <a:lstStyle/>
        <a:p>
          <a:endParaRPr lang="ru-RU"/>
        </a:p>
      </dgm:t>
    </dgm:pt>
    <dgm:pt modelId="{4C9A032D-99DA-408D-A8D4-1069DA05AFE3}" type="sibTrans" cxnId="{0C5F2D3F-AFC9-4605-B2D2-9689B2C1C9D9}">
      <dgm:prSet/>
      <dgm:spPr/>
      <dgm:t>
        <a:bodyPr/>
        <a:lstStyle/>
        <a:p>
          <a:endParaRPr lang="ru-RU"/>
        </a:p>
      </dgm:t>
    </dgm:pt>
    <dgm:pt modelId="{776AA742-1802-44CE-99AE-82D7D4557B8E}" type="pres">
      <dgm:prSet presAssocID="{05FEE77C-B526-44E8-B59E-7723C1FCC497}" presName="Name0" presStyleCnt="0">
        <dgm:presLayoutVars>
          <dgm:chPref val="3"/>
          <dgm:dir/>
          <dgm:animLvl val="lvl"/>
          <dgm:resizeHandles/>
        </dgm:presLayoutVars>
      </dgm:prSet>
      <dgm:spPr/>
      <dgm:t>
        <a:bodyPr/>
        <a:lstStyle/>
        <a:p>
          <a:endParaRPr lang="ru-RU"/>
        </a:p>
      </dgm:t>
    </dgm:pt>
    <dgm:pt modelId="{73707EE1-10A5-4F76-8EB3-D61503D5919E}" type="pres">
      <dgm:prSet presAssocID="{D9B9E171-34A7-4D2F-B8EA-E9A47DE355C0}" presName="horFlow" presStyleCnt="0"/>
      <dgm:spPr/>
    </dgm:pt>
    <dgm:pt modelId="{A35CE742-C92E-471D-AE33-FC87EDA40D4A}" type="pres">
      <dgm:prSet presAssocID="{D9B9E171-34A7-4D2F-B8EA-E9A47DE355C0}" presName="bigChev" presStyleLbl="node1" presStyleIdx="0" presStyleCnt="2" custLinFactNeighborX="40741" custLinFactNeighborY="-39618"/>
      <dgm:spPr/>
      <dgm:t>
        <a:bodyPr/>
        <a:lstStyle/>
        <a:p>
          <a:endParaRPr lang="ru-RU"/>
        </a:p>
      </dgm:t>
    </dgm:pt>
    <dgm:pt modelId="{434E9F64-F7DF-4394-A5CC-C26AC408F5F5}" type="pres">
      <dgm:prSet presAssocID="{D9B9E171-34A7-4D2F-B8EA-E9A47DE355C0}" presName="vSp" presStyleCnt="0"/>
      <dgm:spPr/>
    </dgm:pt>
    <dgm:pt modelId="{A13FDFE1-09DB-483E-B7E9-7C6C27D49B67}" type="pres">
      <dgm:prSet presAssocID="{A70E0849-5EEB-4CFB-A3A3-6BE8818A3605}" presName="horFlow" presStyleCnt="0"/>
      <dgm:spPr/>
    </dgm:pt>
    <dgm:pt modelId="{584093BA-FBF9-44C9-B06B-4924A014C6F1}" type="pres">
      <dgm:prSet presAssocID="{A70E0849-5EEB-4CFB-A3A3-6BE8818A3605}" presName="bigChev" presStyleLbl="node1" presStyleIdx="1" presStyleCnt="2" custLinFactNeighborX="8409" custLinFactNeighborY="17637"/>
      <dgm:spPr/>
      <dgm:t>
        <a:bodyPr/>
        <a:lstStyle/>
        <a:p>
          <a:endParaRPr lang="ru-RU"/>
        </a:p>
      </dgm:t>
    </dgm:pt>
  </dgm:ptLst>
  <dgm:cxnLst>
    <dgm:cxn modelId="{C9D2039C-7A9C-4750-9C27-168F4137BABC}" type="presOf" srcId="{A70E0849-5EEB-4CFB-A3A3-6BE8818A3605}" destId="{584093BA-FBF9-44C9-B06B-4924A014C6F1}" srcOrd="0" destOrd="0" presId="urn:microsoft.com/office/officeart/2005/8/layout/lProcess3"/>
    <dgm:cxn modelId="{709C0E45-226A-4A9B-AAAA-B3C322EBA1B3}" type="presOf" srcId="{05FEE77C-B526-44E8-B59E-7723C1FCC497}" destId="{776AA742-1802-44CE-99AE-82D7D4557B8E}" srcOrd="0" destOrd="0" presId="urn:microsoft.com/office/officeart/2005/8/layout/lProcess3"/>
    <dgm:cxn modelId="{F2A8C927-372D-43B0-A3A0-982BF4DCA452}" type="presOf" srcId="{D9B9E171-34A7-4D2F-B8EA-E9A47DE355C0}" destId="{A35CE742-C92E-471D-AE33-FC87EDA40D4A}" srcOrd="0" destOrd="0" presId="urn:microsoft.com/office/officeart/2005/8/layout/lProcess3"/>
    <dgm:cxn modelId="{04420147-03C4-4ECA-9585-A6845E653576}" srcId="{05FEE77C-B526-44E8-B59E-7723C1FCC497}" destId="{D9B9E171-34A7-4D2F-B8EA-E9A47DE355C0}" srcOrd="0" destOrd="0" parTransId="{5762D07D-F33C-4D81-9DE3-56CC8B807C7C}" sibTransId="{216F4456-CBA4-4AF4-B9B7-AAF641127DF6}"/>
    <dgm:cxn modelId="{0C5F2D3F-AFC9-4605-B2D2-9689B2C1C9D9}" srcId="{05FEE77C-B526-44E8-B59E-7723C1FCC497}" destId="{A70E0849-5EEB-4CFB-A3A3-6BE8818A3605}" srcOrd="1" destOrd="0" parTransId="{B8F16D79-107D-4AF9-A37C-BEE58577FFB9}" sibTransId="{4C9A032D-99DA-408D-A8D4-1069DA05AFE3}"/>
    <dgm:cxn modelId="{728908A1-E327-4299-AC15-695EECBF87D3}" type="presParOf" srcId="{776AA742-1802-44CE-99AE-82D7D4557B8E}" destId="{73707EE1-10A5-4F76-8EB3-D61503D5919E}" srcOrd="0" destOrd="0" presId="urn:microsoft.com/office/officeart/2005/8/layout/lProcess3"/>
    <dgm:cxn modelId="{835F10C6-AF50-4682-BBB2-0597354B7325}" type="presParOf" srcId="{73707EE1-10A5-4F76-8EB3-D61503D5919E}" destId="{A35CE742-C92E-471D-AE33-FC87EDA40D4A}" srcOrd="0" destOrd="0" presId="urn:microsoft.com/office/officeart/2005/8/layout/lProcess3"/>
    <dgm:cxn modelId="{D4F7F708-6340-4029-8FE2-EA0B71689B8B}" type="presParOf" srcId="{776AA742-1802-44CE-99AE-82D7D4557B8E}" destId="{434E9F64-F7DF-4394-A5CC-C26AC408F5F5}" srcOrd="1" destOrd="0" presId="urn:microsoft.com/office/officeart/2005/8/layout/lProcess3"/>
    <dgm:cxn modelId="{CED500DC-1ADF-44D3-96A7-949904A3E9F2}" type="presParOf" srcId="{776AA742-1802-44CE-99AE-82D7D4557B8E}" destId="{A13FDFE1-09DB-483E-B7E9-7C6C27D49B67}" srcOrd="2" destOrd="0" presId="urn:microsoft.com/office/officeart/2005/8/layout/lProcess3"/>
    <dgm:cxn modelId="{038FE8EC-03AB-4743-A6CA-E88EF169C646}" type="presParOf" srcId="{A13FDFE1-09DB-483E-B7E9-7C6C27D49B67}" destId="{584093BA-FBF9-44C9-B06B-4924A014C6F1}" srcOrd="0" destOrd="0" presId="urn:microsoft.com/office/officeart/2005/8/layout/l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E0C0A02-3A93-4C7D-AAD8-8DD81A8D0BB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23DED248-F1F4-44EE-996C-13D2D3F47572}">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население – 34%</a:t>
          </a:r>
          <a:endParaRPr lang="ru-RU" dirty="0">
            <a:effectLst>
              <a:outerShdw blurRad="38100" dist="38100" dir="2700000" algn="tl">
                <a:srgbClr val="000000">
                  <a:alpha val="43137"/>
                </a:srgbClr>
              </a:outerShdw>
            </a:effectLst>
            <a:latin typeface="Book Antiqua" pitchFamily="18" charset="0"/>
          </a:endParaRPr>
        </a:p>
      </dgm:t>
    </dgm:pt>
    <dgm:pt modelId="{B1249AAD-B284-4E64-A3EB-B9CFEF579D5F}" type="parTrans" cxnId="{7AF49615-F11E-41BF-8298-D229C71E9525}">
      <dgm:prSet/>
      <dgm:spPr/>
      <dgm:t>
        <a:bodyPr/>
        <a:lstStyle/>
        <a:p>
          <a:endParaRPr lang="ru-RU"/>
        </a:p>
      </dgm:t>
    </dgm:pt>
    <dgm:pt modelId="{0AF1799E-A717-4BB8-93DB-542D71A499FD}" type="sibTrans" cxnId="{7AF49615-F11E-41BF-8298-D229C71E9525}">
      <dgm:prSet/>
      <dgm:spPr/>
      <dgm:t>
        <a:bodyPr/>
        <a:lstStyle/>
        <a:p>
          <a:endParaRPr lang="ru-RU"/>
        </a:p>
      </dgm:t>
    </dgm:pt>
    <dgm:pt modelId="{4116441A-9C74-4EF1-8F64-BC0CCD9A36E6}">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Сельское население – 66%</a:t>
          </a:r>
          <a:r>
            <a:rPr lang="ru-RU" dirty="0" smtClean="0">
              <a:latin typeface="Book Antiqua" pitchFamily="18" charset="0"/>
            </a:rPr>
            <a:t>    </a:t>
          </a:r>
          <a:endParaRPr lang="ru-RU" dirty="0">
            <a:latin typeface="Book Antiqua" pitchFamily="18" charset="0"/>
          </a:endParaRPr>
        </a:p>
      </dgm:t>
    </dgm:pt>
    <dgm:pt modelId="{DD4074FB-BB17-4138-823F-10DB09CB51FF}" type="parTrans" cxnId="{1F4B43B1-D721-4AFC-93E0-39657B9DC746}">
      <dgm:prSet/>
      <dgm:spPr/>
      <dgm:t>
        <a:bodyPr/>
        <a:lstStyle/>
        <a:p>
          <a:endParaRPr lang="ru-RU"/>
        </a:p>
      </dgm:t>
    </dgm:pt>
    <dgm:pt modelId="{951F3A36-1E23-48C9-9147-ECCF776881D6}" type="sibTrans" cxnId="{1F4B43B1-D721-4AFC-93E0-39657B9DC746}">
      <dgm:prSet/>
      <dgm:spPr/>
      <dgm:t>
        <a:bodyPr/>
        <a:lstStyle/>
        <a:p>
          <a:endParaRPr lang="ru-RU"/>
        </a:p>
      </dgm:t>
    </dgm:pt>
    <dgm:pt modelId="{F172F06A-EE67-438F-BC75-A8BED5B6F49A}" type="pres">
      <dgm:prSet presAssocID="{BE0C0A02-3A93-4C7D-AAD8-8DD81A8D0BB8}" presName="Name0" presStyleCnt="0">
        <dgm:presLayoutVars>
          <dgm:chPref val="3"/>
          <dgm:dir/>
          <dgm:animLvl val="lvl"/>
          <dgm:resizeHandles/>
        </dgm:presLayoutVars>
      </dgm:prSet>
      <dgm:spPr/>
      <dgm:t>
        <a:bodyPr/>
        <a:lstStyle/>
        <a:p>
          <a:endParaRPr lang="ru-RU"/>
        </a:p>
      </dgm:t>
    </dgm:pt>
    <dgm:pt modelId="{67A46328-9F50-4E5B-A279-CA5282980619}" type="pres">
      <dgm:prSet presAssocID="{23DED248-F1F4-44EE-996C-13D2D3F47572}" presName="horFlow" presStyleCnt="0"/>
      <dgm:spPr/>
    </dgm:pt>
    <dgm:pt modelId="{A6EFF1F9-070C-4F75-AEF2-175080E03D73}" type="pres">
      <dgm:prSet presAssocID="{23DED248-F1F4-44EE-996C-13D2D3F47572}" presName="bigChev" presStyleLbl="node1" presStyleIdx="0" presStyleCnt="2" custLinFactNeighborX="3333" custLinFactNeighborY="-6"/>
      <dgm:spPr/>
      <dgm:t>
        <a:bodyPr/>
        <a:lstStyle/>
        <a:p>
          <a:endParaRPr lang="ru-RU"/>
        </a:p>
      </dgm:t>
    </dgm:pt>
    <dgm:pt modelId="{23C530EC-5FD0-496A-9C6C-FC684B2C6B86}" type="pres">
      <dgm:prSet presAssocID="{23DED248-F1F4-44EE-996C-13D2D3F47572}" presName="vSp" presStyleCnt="0"/>
      <dgm:spPr/>
    </dgm:pt>
    <dgm:pt modelId="{608ECB5D-C324-4BFB-9E73-FE1787ABE07B}" type="pres">
      <dgm:prSet presAssocID="{4116441A-9C74-4EF1-8F64-BC0CCD9A36E6}" presName="horFlow" presStyleCnt="0"/>
      <dgm:spPr/>
    </dgm:pt>
    <dgm:pt modelId="{F90D0886-8325-40D6-9726-F788C42AAA44}" type="pres">
      <dgm:prSet presAssocID="{4116441A-9C74-4EF1-8F64-BC0CCD9A36E6}" presName="bigChev" presStyleLbl="node1" presStyleIdx="1" presStyleCnt="2" custLinFactNeighborX="3333" custLinFactNeighborY="-5505"/>
      <dgm:spPr/>
      <dgm:t>
        <a:bodyPr/>
        <a:lstStyle/>
        <a:p>
          <a:endParaRPr lang="ru-RU"/>
        </a:p>
      </dgm:t>
    </dgm:pt>
  </dgm:ptLst>
  <dgm:cxnLst>
    <dgm:cxn modelId="{1F4B43B1-D721-4AFC-93E0-39657B9DC746}" srcId="{BE0C0A02-3A93-4C7D-AAD8-8DD81A8D0BB8}" destId="{4116441A-9C74-4EF1-8F64-BC0CCD9A36E6}" srcOrd="1" destOrd="0" parTransId="{DD4074FB-BB17-4138-823F-10DB09CB51FF}" sibTransId="{951F3A36-1E23-48C9-9147-ECCF776881D6}"/>
    <dgm:cxn modelId="{7AF49615-F11E-41BF-8298-D229C71E9525}" srcId="{BE0C0A02-3A93-4C7D-AAD8-8DD81A8D0BB8}" destId="{23DED248-F1F4-44EE-996C-13D2D3F47572}" srcOrd="0" destOrd="0" parTransId="{B1249AAD-B284-4E64-A3EB-B9CFEF579D5F}" sibTransId="{0AF1799E-A717-4BB8-93DB-542D71A499FD}"/>
    <dgm:cxn modelId="{9FEFD912-2F4B-4BF1-A641-099CFFF118B8}" type="presOf" srcId="{BE0C0A02-3A93-4C7D-AAD8-8DD81A8D0BB8}" destId="{F172F06A-EE67-438F-BC75-A8BED5B6F49A}" srcOrd="0" destOrd="0" presId="urn:microsoft.com/office/officeart/2005/8/layout/lProcess3"/>
    <dgm:cxn modelId="{0B1AD1E7-AFF3-465D-9A75-47F8ECAC8975}" type="presOf" srcId="{23DED248-F1F4-44EE-996C-13D2D3F47572}" destId="{A6EFF1F9-070C-4F75-AEF2-175080E03D73}" srcOrd="0" destOrd="0" presId="urn:microsoft.com/office/officeart/2005/8/layout/lProcess3"/>
    <dgm:cxn modelId="{68937179-BB58-4A58-BBE7-A2C43669AAFA}" type="presOf" srcId="{4116441A-9C74-4EF1-8F64-BC0CCD9A36E6}" destId="{F90D0886-8325-40D6-9726-F788C42AAA44}" srcOrd="0" destOrd="0" presId="urn:microsoft.com/office/officeart/2005/8/layout/lProcess3"/>
    <dgm:cxn modelId="{9324E212-B3EC-4526-9BAD-BA172F31F7B6}" type="presParOf" srcId="{F172F06A-EE67-438F-BC75-A8BED5B6F49A}" destId="{67A46328-9F50-4E5B-A279-CA5282980619}" srcOrd="0" destOrd="0" presId="urn:microsoft.com/office/officeart/2005/8/layout/lProcess3"/>
    <dgm:cxn modelId="{39BD5877-D097-4136-9F3B-3793021BB739}" type="presParOf" srcId="{67A46328-9F50-4E5B-A279-CA5282980619}" destId="{A6EFF1F9-070C-4F75-AEF2-175080E03D73}" srcOrd="0" destOrd="0" presId="urn:microsoft.com/office/officeart/2005/8/layout/lProcess3"/>
    <dgm:cxn modelId="{FEA95227-ADD9-4E43-BA35-4CC775F1E205}" type="presParOf" srcId="{F172F06A-EE67-438F-BC75-A8BED5B6F49A}" destId="{23C530EC-5FD0-496A-9C6C-FC684B2C6B86}" srcOrd="1" destOrd="0" presId="urn:microsoft.com/office/officeart/2005/8/layout/lProcess3"/>
    <dgm:cxn modelId="{29626D72-C4CC-4C52-B0CF-B80A61C66EA1}" type="presParOf" srcId="{F172F06A-EE67-438F-BC75-A8BED5B6F49A}" destId="{608ECB5D-C324-4BFB-9E73-FE1787ABE07B}" srcOrd="2" destOrd="0" presId="urn:microsoft.com/office/officeart/2005/8/layout/lProcess3"/>
    <dgm:cxn modelId="{6EA00D35-6A0F-4DCD-97D0-6284844C4981}" type="presParOf" srcId="{608ECB5D-C324-4BFB-9E73-FE1787ABE07B}" destId="{F90D0886-8325-40D6-9726-F788C42AAA44}" srcOrd="0" destOrd="0" presId="urn:microsoft.com/office/officeart/2005/8/layout/lProcess3"/>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54F00C0-7875-4964-8FCB-AB81F2FDA41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E8B42A2-AB82-4B9D-8434-F56FB1DB36D2}" type="pres">
      <dgm:prSet presAssocID="{B54F00C0-7875-4964-8FCB-AB81F2FDA412}" presName="diagram" presStyleCnt="0">
        <dgm:presLayoutVars>
          <dgm:dir/>
          <dgm:resizeHandles val="exact"/>
        </dgm:presLayoutVars>
      </dgm:prSet>
      <dgm:spPr/>
      <dgm:t>
        <a:bodyPr/>
        <a:lstStyle/>
        <a:p>
          <a:endParaRPr lang="ru-RU"/>
        </a:p>
      </dgm:t>
    </dgm:pt>
  </dgm:ptLst>
  <dgm:cxnLst>
    <dgm:cxn modelId="{8228B17D-BFB2-4471-8AFC-9CEFAA9D246C}" type="presOf" srcId="{B54F00C0-7875-4964-8FCB-AB81F2FDA412}" destId="{AE8B42A2-AB82-4B9D-8434-F56FB1DB36D2}" srcOrd="0"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BD785E0-FE4F-474E-B084-CBF2EB3A8EC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ru-RU"/>
        </a:p>
      </dgm:t>
    </dgm:pt>
    <dgm:pt modelId="{69DF384F-E4AA-4AF1-8090-4723F6C0220C}">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gm:t>
    </dgm:pt>
    <dgm:pt modelId="{73226DAC-3FEB-4B14-9FFE-192A2C9DA38A}" type="parTrans" cxnId="{5076E6DD-70A2-4DA3-8B5A-92383B53BBCE}">
      <dgm:prSet/>
      <dgm:spPr/>
      <dgm:t>
        <a:bodyPr/>
        <a:lstStyle/>
        <a:p>
          <a:endParaRPr lang="ru-RU"/>
        </a:p>
      </dgm:t>
    </dgm:pt>
    <dgm:pt modelId="{B4BD078E-5564-4CFE-823E-0A72E7FCFEF4}" type="sibTrans" cxnId="{5076E6DD-70A2-4DA3-8B5A-92383B53BBCE}">
      <dgm:prSet/>
      <dgm:spPr/>
      <dgm:t>
        <a:bodyPr/>
        <a:lstStyle/>
        <a:p>
          <a:endParaRPr lang="ru-RU"/>
        </a:p>
      </dgm:t>
    </dgm:pt>
    <dgm:pt modelId="{4B64C2AD-8058-4485-A4A4-BBA2FE7F2AC7}">
      <dgm:prSet phldrT="[Текст]" custT="1"/>
      <dgm:spPr>
        <a:solidFill>
          <a:srgbClr val="CCECFF">
            <a:alpha val="89804"/>
          </a:srgbClr>
        </a:solidFill>
        <a:ln>
          <a:solidFill>
            <a:srgbClr val="0066FF">
              <a:alpha val="89804"/>
            </a:srgbClr>
          </a:solidFill>
        </a:ln>
      </dgm:spPr>
      <dgm:t>
        <a:bodyPr/>
        <a:lstStyle/>
        <a:p>
          <a:r>
            <a:rPr lang="ru-RU" sz="1600" dirty="0" smtClean="0">
              <a:solidFill>
                <a:srgbClr val="000099"/>
              </a:solidFill>
              <a:latin typeface="Book Antiqua" pitchFamily="18" charset="0"/>
            </a:rPr>
            <a:t>2 023,78   1 951,97    2 206,89    3 531,23    7 871,01</a:t>
          </a:r>
          <a:endParaRPr lang="ru-RU" sz="1600" dirty="0">
            <a:solidFill>
              <a:srgbClr val="000099"/>
            </a:solidFill>
            <a:latin typeface="Book Antiqua" pitchFamily="18" charset="0"/>
          </a:endParaRPr>
        </a:p>
      </dgm:t>
    </dgm:pt>
    <dgm:pt modelId="{F721BA96-9A21-4D9E-B1D6-92D47BE9CBE1}" type="parTrans" cxnId="{0B7C606E-0AFF-4503-BFB1-29725BBA93B8}">
      <dgm:prSet/>
      <dgm:spPr/>
      <dgm:t>
        <a:bodyPr/>
        <a:lstStyle/>
        <a:p>
          <a:endParaRPr lang="ru-RU"/>
        </a:p>
      </dgm:t>
    </dgm:pt>
    <dgm:pt modelId="{5834DBF4-D777-43C2-A550-8B328421FBA0}" type="sibTrans" cxnId="{0B7C606E-0AFF-4503-BFB1-29725BBA93B8}">
      <dgm:prSet/>
      <dgm:spPr/>
      <dgm:t>
        <a:bodyPr/>
        <a:lstStyle/>
        <a:p>
          <a:endParaRPr lang="ru-RU"/>
        </a:p>
      </dgm:t>
    </dgm:pt>
    <dgm:pt modelId="{50495281-AA76-4BBB-BAA8-9B73A25DE803}">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dirty="0">
            <a:effectLst>
              <a:outerShdw blurRad="38100" dist="38100" dir="2700000" algn="tl">
                <a:srgbClr val="000000">
                  <a:alpha val="43137"/>
                </a:srgbClr>
              </a:outerShdw>
            </a:effectLst>
            <a:latin typeface="Book Antiqua" pitchFamily="18" charset="0"/>
          </a:endParaRPr>
        </a:p>
      </dgm:t>
    </dgm:pt>
    <dgm:pt modelId="{6D41EE0D-A7F4-46B9-BD8B-8362FB73C971}" type="parTrans" cxnId="{9B5D816F-6F3E-4C2B-82D6-53CF609D79B3}">
      <dgm:prSet/>
      <dgm:spPr/>
      <dgm:t>
        <a:bodyPr/>
        <a:lstStyle/>
        <a:p>
          <a:endParaRPr lang="ru-RU"/>
        </a:p>
      </dgm:t>
    </dgm:pt>
    <dgm:pt modelId="{63513CB3-1CE3-4FF3-A0EC-43857060F01E}" type="sibTrans" cxnId="{9B5D816F-6F3E-4C2B-82D6-53CF609D79B3}">
      <dgm:prSet/>
      <dgm:spPr/>
      <dgm:t>
        <a:bodyPr/>
        <a:lstStyle/>
        <a:p>
          <a:endParaRPr lang="ru-RU"/>
        </a:p>
      </dgm:t>
    </dgm:pt>
    <dgm:pt modelId="{9AD0E474-0D4C-475B-A460-2235075C52D0}">
      <dgm:prSet phldrT="[Текст]"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343,7       350,0       374,82       394,53      416,51</a:t>
          </a:r>
        </a:p>
      </dgm:t>
    </dgm:pt>
    <dgm:pt modelId="{3C92AFE6-46B7-4382-8AEE-89D93DC7C081}" type="parTrans" cxnId="{C6161AA5-8056-4FA2-972F-1F1752644688}">
      <dgm:prSet/>
      <dgm:spPr/>
      <dgm:t>
        <a:bodyPr/>
        <a:lstStyle/>
        <a:p>
          <a:endParaRPr lang="ru-RU"/>
        </a:p>
      </dgm:t>
    </dgm:pt>
    <dgm:pt modelId="{A1DE7CC8-C602-4532-BE7D-78258C327618}" type="sibTrans" cxnId="{C6161AA5-8056-4FA2-972F-1F1752644688}">
      <dgm:prSet/>
      <dgm:spPr/>
      <dgm:t>
        <a:bodyPr/>
        <a:lstStyle/>
        <a:p>
          <a:endParaRPr lang="ru-RU"/>
        </a:p>
      </dgm:t>
    </dgm:pt>
    <dgm:pt modelId="{975A6FDE-21AC-4195-8587-D03307FB1088}">
      <dgm:prSet custT="1"/>
      <dgm:spPr>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розничной торговли, млн. руб.</a:t>
          </a:r>
        </a:p>
      </dgm:t>
    </dgm:pt>
    <dgm:pt modelId="{48C1E968-548F-4457-859E-1818BB6D3BE2}" type="parTrans" cxnId="{61F984DB-307C-4377-A918-AEE3AAF803ED}">
      <dgm:prSet/>
      <dgm:spPr/>
      <dgm:t>
        <a:bodyPr/>
        <a:lstStyle/>
        <a:p>
          <a:endParaRPr lang="ru-RU"/>
        </a:p>
      </dgm:t>
    </dgm:pt>
    <dgm:pt modelId="{83B93E76-A7B6-4303-98E3-1455FC5FC435}" type="sibTrans" cxnId="{61F984DB-307C-4377-A918-AEE3AAF803ED}">
      <dgm:prSet/>
      <dgm:spPr/>
      <dgm:t>
        <a:bodyPr/>
        <a:lstStyle/>
        <a:p>
          <a:endParaRPr lang="ru-RU"/>
        </a:p>
      </dgm:t>
    </dgm:pt>
    <dgm:pt modelId="{7CFFFDAF-56AE-47A6-B131-A9530155665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dirty="0">
            <a:effectLst>
              <a:outerShdw blurRad="38100" dist="38100" dir="2700000" algn="tl">
                <a:srgbClr val="000000">
                  <a:alpha val="43137"/>
                </a:srgbClr>
              </a:outerShdw>
            </a:effectLst>
            <a:latin typeface="Book Antiqua" pitchFamily="18" charset="0"/>
          </a:endParaRPr>
        </a:p>
      </dgm:t>
    </dgm:pt>
    <dgm:pt modelId="{8B17C215-32CC-429E-9A41-795D950C860E}" type="parTrans" cxnId="{FA82EFF3-9458-48E5-A731-A565F2A739C5}">
      <dgm:prSet/>
      <dgm:spPr/>
      <dgm:t>
        <a:bodyPr/>
        <a:lstStyle/>
        <a:p>
          <a:endParaRPr lang="ru-RU"/>
        </a:p>
      </dgm:t>
    </dgm:pt>
    <dgm:pt modelId="{C66460AA-6E1F-45A5-B4FE-BE45670977C5}" type="sibTrans" cxnId="{FA82EFF3-9458-48E5-A731-A565F2A739C5}">
      <dgm:prSet/>
      <dgm:spPr/>
      <dgm:t>
        <a:bodyPr/>
        <a:lstStyle/>
        <a:p>
          <a:endParaRPr lang="ru-RU"/>
        </a:p>
      </dgm:t>
    </dgm:pt>
    <dgm:pt modelId="{52D522F1-F2A4-4A04-A7D0-63D1B8E18D24}">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dirty="0">
            <a:effectLst>
              <a:outerShdw blurRad="38100" dist="38100" dir="2700000" algn="tl">
                <a:srgbClr val="000000">
                  <a:alpha val="43137"/>
                </a:srgbClr>
              </a:outerShdw>
            </a:effectLst>
            <a:latin typeface="Book Antiqua" pitchFamily="18" charset="0"/>
          </a:endParaRPr>
        </a:p>
      </dgm:t>
    </dgm:pt>
    <dgm:pt modelId="{2703BD60-034C-4320-9018-7505925ADEB3}" type="parTrans" cxnId="{E62E318A-53D2-458E-8286-C920D5A6EE00}">
      <dgm:prSet/>
      <dgm:spPr/>
      <dgm:t>
        <a:bodyPr/>
        <a:lstStyle/>
        <a:p>
          <a:endParaRPr lang="ru-RU"/>
        </a:p>
      </dgm:t>
    </dgm:pt>
    <dgm:pt modelId="{894B5879-1895-4B6C-B09B-00E6AE703B9A}" type="sibTrans" cxnId="{E62E318A-53D2-458E-8286-C920D5A6EE00}">
      <dgm:prSet/>
      <dgm:spPr/>
      <dgm:t>
        <a:bodyPr/>
        <a:lstStyle/>
        <a:p>
          <a:endParaRPr lang="ru-RU"/>
        </a:p>
      </dgm:t>
    </dgm:pt>
    <dgm:pt modelId="{18F084E8-22A6-4815-B8F5-C511D36F3FE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dirty="0">
            <a:effectLst>
              <a:outerShdw blurRad="38100" dist="38100" dir="2700000" algn="tl">
                <a:srgbClr val="000000">
                  <a:alpha val="43137"/>
                </a:srgbClr>
              </a:outerShdw>
            </a:effectLst>
            <a:latin typeface="Book Antiqua" pitchFamily="18" charset="0"/>
          </a:endParaRPr>
        </a:p>
      </dgm:t>
    </dgm:pt>
    <dgm:pt modelId="{3058CE21-9F5B-42AA-8354-9FF43FF0ABD8}" type="parTrans" cxnId="{E2BA61B5-729E-458A-B621-1EF2E47C2D27}">
      <dgm:prSet/>
      <dgm:spPr/>
      <dgm:t>
        <a:bodyPr/>
        <a:lstStyle/>
        <a:p>
          <a:endParaRPr lang="ru-RU"/>
        </a:p>
      </dgm:t>
    </dgm:pt>
    <dgm:pt modelId="{14E998FE-45B5-4D6A-88EE-8D4ADF47AA17}" type="sibTrans" cxnId="{E2BA61B5-729E-458A-B621-1EF2E47C2D27}">
      <dgm:prSet/>
      <dgm:spPr/>
      <dgm:t>
        <a:bodyPr/>
        <a:lstStyle/>
        <a:p>
          <a:endParaRPr lang="ru-RU"/>
        </a:p>
      </dgm:t>
    </dgm:pt>
    <dgm:pt modelId="{CE26621C-970C-4E81-857B-105CD0015899}">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dirty="0">
            <a:effectLst>
              <a:outerShdw blurRad="38100" dist="38100" dir="2700000" algn="tl">
                <a:srgbClr val="000000">
                  <a:alpha val="43137"/>
                </a:srgbClr>
              </a:outerShdw>
            </a:effectLst>
            <a:latin typeface="Book Antiqua" pitchFamily="18" charset="0"/>
          </a:endParaRPr>
        </a:p>
      </dgm:t>
    </dgm:pt>
    <dgm:pt modelId="{39AEF955-7C1D-4157-BCE9-755CED1F67F8}" type="parTrans" cxnId="{B68B59AB-1B65-4CF2-BD7D-1B9DE5B2CE23}">
      <dgm:prSet/>
      <dgm:spPr/>
      <dgm:t>
        <a:bodyPr/>
        <a:lstStyle/>
        <a:p>
          <a:endParaRPr lang="ru-RU"/>
        </a:p>
      </dgm:t>
    </dgm:pt>
    <dgm:pt modelId="{E08FBABB-FEB3-45B1-A377-4FCF14ED88AB}" type="sibTrans" cxnId="{B68B59AB-1B65-4CF2-BD7D-1B9DE5B2CE23}">
      <dgm:prSet/>
      <dgm:spPr/>
      <dgm:t>
        <a:bodyPr/>
        <a:lstStyle/>
        <a:p>
          <a:endParaRPr lang="ru-RU"/>
        </a:p>
      </dgm:t>
    </dgm:pt>
    <dgm:pt modelId="{F060CB44-B02F-4881-A509-6E74037DD076}">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dirty="0">
            <a:effectLst>
              <a:outerShdw blurRad="38100" dist="38100" dir="2700000" algn="tl">
                <a:srgbClr val="000000">
                  <a:alpha val="43137"/>
                </a:srgbClr>
              </a:outerShdw>
            </a:effectLst>
            <a:latin typeface="Book Antiqua" pitchFamily="18" charset="0"/>
          </a:endParaRPr>
        </a:p>
      </dgm:t>
    </dgm:pt>
    <dgm:pt modelId="{156FEEB0-A380-46FC-874C-BA6ADC993EA1}" type="parTrans" cxnId="{BC8EC7B9-4313-4431-9529-01BF685606F3}">
      <dgm:prSet/>
      <dgm:spPr/>
      <dgm:t>
        <a:bodyPr/>
        <a:lstStyle/>
        <a:p>
          <a:endParaRPr lang="ru-RU"/>
        </a:p>
      </dgm:t>
    </dgm:pt>
    <dgm:pt modelId="{C23803FC-1E9E-4F28-888C-862B35756897}" type="sibTrans" cxnId="{BC8EC7B9-4313-4431-9529-01BF685606F3}">
      <dgm:prSet/>
      <dgm:spPr/>
      <dgm:t>
        <a:bodyPr/>
        <a:lstStyle/>
        <a:p>
          <a:endParaRPr lang="ru-RU"/>
        </a:p>
      </dgm:t>
    </dgm:pt>
    <dgm:pt modelId="{7A8EA2D3-54C9-43C0-80B0-FEC9A7C5205D}">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69,22       72,06        75,32         78,65        82,21</a:t>
          </a:r>
        </a:p>
      </dgm:t>
    </dgm:pt>
    <dgm:pt modelId="{E2987096-E972-43E4-983B-0E0BC32FFC7C}" type="parTrans" cxnId="{7DE10033-F86B-4F74-AEA6-CFD44C3AA8BD}">
      <dgm:prSet/>
      <dgm:spPr/>
      <dgm:t>
        <a:bodyPr/>
        <a:lstStyle/>
        <a:p>
          <a:endParaRPr lang="ru-RU"/>
        </a:p>
      </dgm:t>
    </dgm:pt>
    <dgm:pt modelId="{5612D84F-E7B6-41CF-9CA0-17EFAA327FA3}" type="sibTrans" cxnId="{7DE10033-F86B-4F74-AEA6-CFD44C3AA8BD}">
      <dgm:prSet/>
      <dgm:spPr/>
      <dgm:t>
        <a:bodyPr/>
        <a:lstStyle/>
        <a:p>
          <a:endParaRPr lang="ru-RU"/>
        </a:p>
      </dgm:t>
    </dgm:pt>
    <dgm:pt modelId="{D4A7AFD5-CEAE-48AF-922F-7A7D35458CA7}">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36,10       38,00       41,10          42,36       44,31</a:t>
          </a:r>
        </a:p>
      </dgm:t>
    </dgm:pt>
    <dgm:pt modelId="{C59823AF-B458-4517-9F07-124254E07654}" type="parTrans" cxnId="{DAFC5F2C-281A-46C8-9072-8405A039F1AE}">
      <dgm:prSet/>
      <dgm:spPr/>
      <dgm:t>
        <a:bodyPr/>
        <a:lstStyle/>
        <a:p>
          <a:endParaRPr lang="ru-RU"/>
        </a:p>
      </dgm:t>
    </dgm:pt>
    <dgm:pt modelId="{CABF43DD-26C6-49D6-9359-0EDBB455A54F}" type="sibTrans" cxnId="{DAFC5F2C-281A-46C8-9072-8405A039F1AE}">
      <dgm:prSet/>
      <dgm:spPr/>
      <dgm:t>
        <a:bodyPr/>
        <a:lstStyle/>
        <a:p>
          <a:endParaRPr lang="ru-RU"/>
        </a:p>
      </dgm:t>
    </dgm:pt>
    <dgm:pt modelId="{7E7B3BBF-2C2F-4885-A468-3E50E1B41F14}">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1 948,21     830,42      1 497,9      1 509,18    112,5  </a:t>
          </a:r>
          <a:endParaRPr lang="ru-RU" sz="1600" dirty="0">
            <a:solidFill>
              <a:srgbClr val="000099"/>
            </a:solidFill>
            <a:latin typeface="Book Antiqua" pitchFamily="18" charset="0"/>
          </a:endParaRPr>
        </a:p>
      </dgm:t>
    </dgm:pt>
    <dgm:pt modelId="{C18A62AC-A374-48E6-ACFC-0DFE34D6C572}" type="parTrans" cxnId="{DDC4D090-9DED-4B23-8DE0-6E8535462A09}">
      <dgm:prSet/>
      <dgm:spPr/>
      <dgm:t>
        <a:bodyPr/>
        <a:lstStyle/>
        <a:p>
          <a:endParaRPr lang="ru-RU"/>
        </a:p>
      </dgm:t>
    </dgm:pt>
    <dgm:pt modelId="{9C6F6A2B-648F-4D01-9582-2C1713907E39}" type="sibTrans" cxnId="{DDC4D090-9DED-4B23-8DE0-6E8535462A09}">
      <dgm:prSet/>
      <dgm:spPr/>
      <dgm:t>
        <a:bodyPr/>
        <a:lstStyle/>
        <a:p>
          <a:endParaRPr lang="ru-RU"/>
        </a:p>
      </dgm:t>
    </dgm:pt>
    <dgm:pt modelId="{6925D895-48C9-4393-8DC7-4261248873FF}">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9 589          9 485         9 389        9 303         9 224</a:t>
          </a:r>
          <a:endParaRPr lang="ru-RU" sz="1600" dirty="0">
            <a:solidFill>
              <a:srgbClr val="000099"/>
            </a:solidFill>
            <a:latin typeface="Book Antiqua" pitchFamily="18" charset="0"/>
          </a:endParaRPr>
        </a:p>
      </dgm:t>
    </dgm:pt>
    <dgm:pt modelId="{6E843644-95EF-4296-B3F9-1AC0F90B2469}" type="parTrans" cxnId="{C70C589E-97EA-4E5F-BDAE-C4DC8CFC1C48}">
      <dgm:prSet/>
      <dgm:spPr/>
      <dgm:t>
        <a:bodyPr/>
        <a:lstStyle/>
        <a:p>
          <a:endParaRPr lang="ru-RU"/>
        </a:p>
      </dgm:t>
    </dgm:pt>
    <dgm:pt modelId="{B36454C2-3965-463A-B2C4-50D14F202BD8}" type="sibTrans" cxnId="{C70C589E-97EA-4E5F-BDAE-C4DC8CFC1C48}">
      <dgm:prSet/>
      <dgm:spPr/>
      <dgm:t>
        <a:bodyPr/>
        <a:lstStyle/>
        <a:p>
          <a:endParaRPr lang="ru-RU"/>
        </a:p>
      </dgm:t>
    </dgm:pt>
    <dgm:pt modelId="{4127E947-7DA4-4418-8877-13892D5DB809}">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706,81      657,7      671,86      687,6       708,26     </a:t>
          </a:r>
          <a:endParaRPr lang="ru-RU" sz="1600" dirty="0">
            <a:solidFill>
              <a:srgbClr val="000099"/>
            </a:solidFill>
            <a:latin typeface="Book Antiqua" pitchFamily="18" charset="0"/>
          </a:endParaRPr>
        </a:p>
      </dgm:t>
    </dgm:pt>
    <dgm:pt modelId="{022900C8-D84C-4D39-AA05-9E9854B314CF}" type="parTrans" cxnId="{849D48A5-ED7A-4C1E-AA4D-8D8C3BA1DDC4}">
      <dgm:prSet/>
      <dgm:spPr/>
      <dgm:t>
        <a:bodyPr/>
        <a:lstStyle/>
        <a:p>
          <a:endParaRPr lang="ru-RU"/>
        </a:p>
      </dgm:t>
    </dgm:pt>
    <dgm:pt modelId="{380E5F76-4380-4151-904E-4C9714A86D0E}" type="sibTrans" cxnId="{849D48A5-ED7A-4C1E-AA4D-8D8C3BA1DDC4}">
      <dgm:prSet/>
      <dgm:spPr/>
      <dgm:t>
        <a:bodyPr/>
        <a:lstStyle/>
        <a:p>
          <a:endParaRPr lang="ru-RU"/>
        </a:p>
      </dgm:t>
    </dgm:pt>
    <dgm:pt modelId="{1D812021-10A3-496B-B767-3A55278D18B6}">
      <dgm:prSet custT="1"/>
      <dgm:spPr>
        <a:solidFill>
          <a:srgbClr val="CCECFF">
            <a:alpha val="90000"/>
          </a:srgbClr>
        </a:solidFill>
        <a:ln>
          <a:solidFill>
            <a:srgbClr val="0066FF">
              <a:alpha val="90000"/>
            </a:srgbClr>
          </a:solidFill>
        </a:ln>
      </dgm:spPr>
      <dgm:t>
        <a:bodyPr/>
        <a:lstStyle/>
        <a:p>
          <a:r>
            <a:rPr lang="ru-RU" sz="1600" dirty="0" smtClean="0">
              <a:latin typeface="Book Antiqua" pitchFamily="18" charset="0"/>
            </a:rPr>
            <a:t> </a:t>
          </a:r>
          <a:r>
            <a:rPr lang="ru-RU" sz="1600" dirty="0" smtClean="0">
              <a:solidFill>
                <a:srgbClr val="000099"/>
              </a:solidFill>
              <a:latin typeface="Book Antiqua" pitchFamily="18" charset="0"/>
            </a:rPr>
            <a:t>28 276,0    28 756,0   29 332,0   30 065,0    30 967,0</a:t>
          </a:r>
          <a:endParaRPr lang="ru-RU" sz="1600" dirty="0">
            <a:solidFill>
              <a:srgbClr val="000099"/>
            </a:solidFill>
            <a:latin typeface="Book Antiqua" pitchFamily="18" charset="0"/>
          </a:endParaRPr>
        </a:p>
      </dgm:t>
    </dgm:pt>
    <dgm:pt modelId="{E385F123-725F-43B2-8EED-40112A56974A}" type="parTrans" cxnId="{975BBE66-4C77-4891-975A-226D1E719A8D}">
      <dgm:prSet/>
      <dgm:spPr/>
      <dgm:t>
        <a:bodyPr/>
        <a:lstStyle/>
        <a:p>
          <a:endParaRPr lang="ru-RU"/>
        </a:p>
      </dgm:t>
    </dgm:pt>
    <dgm:pt modelId="{8CE1C38B-3EEC-45FF-83EF-6CF440C86F16}" type="sibTrans" cxnId="{975BBE66-4C77-4891-975A-226D1E719A8D}">
      <dgm:prSet/>
      <dgm:spPr/>
      <dgm:t>
        <a:bodyPr/>
        <a:lstStyle/>
        <a:p>
          <a:endParaRPr lang="ru-RU"/>
        </a:p>
      </dgm:t>
    </dgm:pt>
    <dgm:pt modelId="{FA18C0BE-F997-4959-BF3E-5144D50E488E}" type="pres">
      <dgm:prSet presAssocID="{CBD785E0-FE4F-474E-B084-CBF2EB3A8EC6}" presName="Name0" presStyleCnt="0">
        <dgm:presLayoutVars>
          <dgm:dir/>
          <dgm:animLvl val="lvl"/>
          <dgm:resizeHandles/>
        </dgm:presLayoutVars>
      </dgm:prSet>
      <dgm:spPr/>
      <dgm:t>
        <a:bodyPr/>
        <a:lstStyle/>
        <a:p>
          <a:endParaRPr lang="ru-RU"/>
        </a:p>
      </dgm:t>
    </dgm:pt>
    <dgm:pt modelId="{55B79F77-A189-492C-B7BC-A35FD986B986}" type="pres">
      <dgm:prSet presAssocID="{69DF384F-E4AA-4AF1-8090-4723F6C0220C}" presName="linNode" presStyleCnt="0"/>
      <dgm:spPr/>
    </dgm:pt>
    <dgm:pt modelId="{03FBB181-99F4-4C38-ADB6-9BE4DC139BC6}" type="pres">
      <dgm:prSet presAssocID="{69DF384F-E4AA-4AF1-8090-4723F6C0220C}" presName="parentShp" presStyleLbl="node1" presStyleIdx="0" presStyleCnt="8" custScaleX="108838" custScaleY="107897" custLinFactY="17879" custLinFactNeighborX="-3" custLinFactNeighborY="100000">
        <dgm:presLayoutVars>
          <dgm:bulletEnabled val="1"/>
        </dgm:presLayoutVars>
      </dgm:prSet>
      <dgm:spPr/>
      <dgm:t>
        <a:bodyPr/>
        <a:lstStyle/>
        <a:p>
          <a:endParaRPr lang="ru-RU"/>
        </a:p>
      </dgm:t>
    </dgm:pt>
    <dgm:pt modelId="{2F15BBE4-9BF7-427B-95BC-091EAFC8FEE0}" type="pres">
      <dgm:prSet presAssocID="{69DF384F-E4AA-4AF1-8090-4723F6C0220C}" presName="childShp" presStyleLbl="bgAccFollowNode1" presStyleIdx="0" presStyleCnt="8">
        <dgm:presLayoutVars>
          <dgm:bulletEnabled val="1"/>
        </dgm:presLayoutVars>
      </dgm:prSet>
      <dgm:spPr/>
      <dgm:t>
        <a:bodyPr/>
        <a:lstStyle/>
        <a:p>
          <a:endParaRPr lang="ru-RU"/>
        </a:p>
      </dgm:t>
    </dgm:pt>
    <dgm:pt modelId="{20D11050-5BBB-418D-9D90-6A2858C9CF8A}" type="pres">
      <dgm:prSet presAssocID="{B4BD078E-5564-4CFE-823E-0A72E7FCFEF4}" presName="spacing" presStyleCnt="0"/>
      <dgm:spPr/>
    </dgm:pt>
    <dgm:pt modelId="{E7D20046-D1F3-487C-8201-35B6A6C80714}" type="pres">
      <dgm:prSet presAssocID="{50495281-AA76-4BBB-BAA8-9B73A25DE803}" presName="linNode" presStyleCnt="0"/>
      <dgm:spPr/>
    </dgm:pt>
    <dgm:pt modelId="{C10417B2-9554-4AFB-931E-555801F9657D}" type="pres">
      <dgm:prSet presAssocID="{50495281-AA76-4BBB-BAA8-9B73A25DE803}" presName="parentShp" presStyleLbl="node1" presStyleIdx="1" presStyleCnt="8" custScaleX="108326" custLinFactY="-10282" custLinFactNeighborX="-22940" custLinFactNeighborY="-100000">
        <dgm:presLayoutVars>
          <dgm:bulletEnabled val="1"/>
        </dgm:presLayoutVars>
      </dgm:prSet>
      <dgm:spPr/>
      <dgm:t>
        <a:bodyPr/>
        <a:lstStyle/>
        <a:p>
          <a:endParaRPr lang="ru-RU"/>
        </a:p>
      </dgm:t>
    </dgm:pt>
    <dgm:pt modelId="{908B6AFF-A230-4BA6-9AB8-AF7992F9C594}" type="pres">
      <dgm:prSet presAssocID="{50495281-AA76-4BBB-BAA8-9B73A25DE803}" presName="childShp" presStyleLbl="bgAccFollowNode1" presStyleIdx="1" presStyleCnt="8" custLinFactNeighborX="422" custLinFactNeighborY="-18">
        <dgm:presLayoutVars>
          <dgm:bulletEnabled val="1"/>
        </dgm:presLayoutVars>
      </dgm:prSet>
      <dgm:spPr/>
      <dgm:t>
        <a:bodyPr/>
        <a:lstStyle/>
        <a:p>
          <a:endParaRPr lang="ru-RU"/>
        </a:p>
      </dgm:t>
    </dgm:pt>
    <dgm:pt modelId="{34FE4745-50C3-4E90-91C8-E5596A70D19D}" type="pres">
      <dgm:prSet presAssocID="{63513CB3-1CE3-4FF3-A0EC-43857060F01E}" presName="spacing" presStyleCnt="0"/>
      <dgm:spPr/>
    </dgm:pt>
    <dgm:pt modelId="{2E0CB413-EE31-4C98-955D-3BDD0350D8C1}" type="pres">
      <dgm:prSet presAssocID="{975A6FDE-21AC-4195-8587-D03307FB1088}" presName="linNode" presStyleCnt="0"/>
      <dgm:spPr/>
    </dgm:pt>
    <dgm:pt modelId="{426AD58C-4758-4A76-A632-D85D8C2C0481}" type="pres">
      <dgm:prSet presAssocID="{975A6FDE-21AC-4195-8587-D03307FB1088}" presName="parentShp" presStyleLbl="node1" presStyleIdx="2" presStyleCnt="8" custScaleX="104386" custLinFactNeighborX="-2047" custLinFactNeighborY="7926">
        <dgm:presLayoutVars>
          <dgm:bulletEnabled val="1"/>
        </dgm:presLayoutVars>
      </dgm:prSet>
      <dgm:spPr/>
      <dgm:t>
        <a:bodyPr/>
        <a:lstStyle/>
        <a:p>
          <a:endParaRPr lang="ru-RU"/>
        </a:p>
      </dgm:t>
    </dgm:pt>
    <dgm:pt modelId="{6F6D69CD-3D9C-4132-8B43-5A2E10B3355D}" type="pres">
      <dgm:prSet presAssocID="{975A6FDE-21AC-4195-8587-D03307FB1088}" presName="childShp" presStyleLbl="bgAccFollowNode1" presStyleIdx="2" presStyleCnt="8" custScaleX="97076">
        <dgm:presLayoutVars>
          <dgm:bulletEnabled val="1"/>
        </dgm:presLayoutVars>
      </dgm:prSet>
      <dgm:spPr/>
      <dgm:t>
        <a:bodyPr/>
        <a:lstStyle/>
        <a:p>
          <a:endParaRPr lang="ru-RU"/>
        </a:p>
      </dgm:t>
    </dgm:pt>
    <dgm:pt modelId="{543AD9C6-65C0-48B8-BD14-171ECCB34E42}" type="pres">
      <dgm:prSet presAssocID="{83B93E76-A7B6-4303-98E3-1455FC5FC435}" presName="spacing" presStyleCnt="0"/>
      <dgm:spPr/>
    </dgm:pt>
    <dgm:pt modelId="{BF908035-AE19-4196-A4D9-D99F8594108B}" type="pres">
      <dgm:prSet presAssocID="{7CFFFDAF-56AE-47A6-B131-A9530155665C}" presName="linNode" presStyleCnt="0"/>
      <dgm:spPr/>
    </dgm:pt>
    <dgm:pt modelId="{8BD29FCE-1BF0-4971-AA15-7EE2FD950751}" type="pres">
      <dgm:prSet presAssocID="{7CFFFDAF-56AE-47A6-B131-A9530155665C}" presName="parentShp" presStyleLbl="node1" presStyleIdx="3" presStyleCnt="8" custScaleX="106140">
        <dgm:presLayoutVars>
          <dgm:bulletEnabled val="1"/>
        </dgm:presLayoutVars>
      </dgm:prSet>
      <dgm:spPr/>
      <dgm:t>
        <a:bodyPr/>
        <a:lstStyle/>
        <a:p>
          <a:endParaRPr lang="ru-RU"/>
        </a:p>
      </dgm:t>
    </dgm:pt>
    <dgm:pt modelId="{8955D0E5-ED7C-44E2-B219-ECE5D6A8FA78}" type="pres">
      <dgm:prSet presAssocID="{7CFFFDAF-56AE-47A6-B131-A9530155665C}" presName="childShp" presStyleLbl="bgAccFollowNode1" presStyleIdx="3" presStyleCnt="8">
        <dgm:presLayoutVars>
          <dgm:bulletEnabled val="1"/>
        </dgm:presLayoutVars>
      </dgm:prSet>
      <dgm:spPr/>
      <dgm:t>
        <a:bodyPr/>
        <a:lstStyle/>
        <a:p>
          <a:endParaRPr lang="ru-RU"/>
        </a:p>
      </dgm:t>
    </dgm:pt>
    <dgm:pt modelId="{687BF64D-42EF-4B52-B2F7-1FB49255C6AD}" type="pres">
      <dgm:prSet presAssocID="{C66460AA-6E1F-45A5-B4FE-BE45670977C5}" presName="spacing" presStyleCnt="0"/>
      <dgm:spPr/>
    </dgm:pt>
    <dgm:pt modelId="{532C7AA8-DECA-472A-A0E2-D2AE82707257}" type="pres">
      <dgm:prSet presAssocID="{52D522F1-F2A4-4A04-A7D0-63D1B8E18D24}" presName="linNode" presStyleCnt="0"/>
      <dgm:spPr/>
    </dgm:pt>
    <dgm:pt modelId="{47F22AA8-C287-4A4C-B255-28775BB11840}" type="pres">
      <dgm:prSet presAssocID="{52D522F1-F2A4-4A04-A7D0-63D1B8E18D24}" presName="parentShp" presStyleLbl="node1" presStyleIdx="4" presStyleCnt="8" custScaleX="106140">
        <dgm:presLayoutVars>
          <dgm:bulletEnabled val="1"/>
        </dgm:presLayoutVars>
      </dgm:prSet>
      <dgm:spPr/>
      <dgm:t>
        <a:bodyPr/>
        <a:lstStyle/>
        <a:p>
          <a:endParaRPr lang="ru-RU"/>
        </a:p>
      </dgm:t>
    </dgm:pt>
    <dgm:pt modelId="{A1B5F517-B891-43B5-B441-590EE1D0E32F}" type="pres">
      <dgm:prSet presAssocID="{52D522F1-F2A4-4A04-A7D0-63D1B8E18D24}" presName="childShp" presStyleLbl="bgAccFollowNode1" presStyleIdx="4" presStyleCnt="8">
        <dgm:presLayoutVars>
          <dgm:bulletEnabled val="1"/>
        </dgm:presLayoutVars>
      </dgm:prSet>
      <dgm:spPr/>
      <dgm:t>
        <a:bodyPr/>
        <a:lstStyle/>
        <a:p>
          <a:endParaRPr lang="ru-RU"/>
        </a:p>
      </dgm:t>
    </dgm:pt>
    <dgm:pt modelId="{64EC9C6A-D3D7-45F6-8F25-362E7797606C}" type="pres">
      <dgm:prSet presAssocID="{894B5879-1895-4B6C-B09B-00E6AE703B9A}" presName="spacing" presStyleCnt="0"/>
      <dgm:spPr/>
    </dgm:pt>
    <dgm:pt modelId="{389948F4-5BE0-4D75-B3E8-34BCB22753FC}" type="pres">
      <dgm:prSet presAssocID="{18F084E8-22A6-4815-B8F5-C511D36F3FEC}" presName="linNode" presStyleCnt="0"/>
      <dgm:spPr/>
    </dgm:pt>
    <dgm:pt modelId="{0C1FC446-2410-44F5-B73F-A4BA8F78379E}" type="pres">
      <dgm:prSet presAssocID="{18F084E8-22A6-4815-B8F5-C511D36F3FEC}" presName="parentShp" presStyleLbl="node1" presStyleIdx="5" presStyleCnt="8" custScaleX="106140">
        <dgm:presLayoutVars>
          <dgm:bulletEnabled val="1"/>
        </dgm:presLayoutVars>
      </dgm:prSet>
      <dgm:spPr/>
      <dgm:t>
        <a:bodyPr/>
        <a:lstStyle/>
        <a:p>
          <a:endParaRPr lang="ru-RU"/>
        </a:p>
      </dgm:t>
    </dgm:pt>
    <dgm:pt modelId="{B4C3AF95-6777-410C-A905-9D9F34A1267A}" type="pres">
      <dgm:prSet presAssocID="{18F084E8-22A6-4815-B8F5-C511D36F3FEC}" presName="childShp" presStyleLbl="bgAccFollowNode1" presStyleIdx="5" presStyleCnt="8">
        <dgm:presLayoutVars>
          <dgm:bulletEnabled val="1"/>
        </dgm:presLayoutVars>
      </dgm:prSet>
      <dgm:spPr/>
      <dgm:t>
        <a:bodyPr/>
        <a:lstStyle/>
        <a:p>
          <a:endParaRPr lang="ru-RU"/>
        </a:p>
      </dgm:t>
    </dgm:pt>
    <dgm:pt modelId="{63D13421-1E6E-4C62-BCB7-D8D1C9D34389}" type="pres">
      <dgm:prSet presAssocID="{14E998FE-45B5-4D6A-88EE-8D4ADF47AA17}" presName="spacing" presStyleCnt="0"/>
      <dgm:spPr/>
    </dgm:pt>
    <dgm:pt modelId="{40FAD291-74C4-4454-A7C2-8578FDE5F890}" type="pres">
      <dgm:prSet presAssocID="{CE26621C-970C-4E81-857B-105CD0015899}" presName="linNode" presStyleCnt="0"/>
      <dgm:spPr/>
    </dgm:pt>
    <dgm:pt modelId="{C2B32D2A-B93D-451C-80A9-0C4B4B6629D8}" type="pres">
      <dgm:prSet presAssocID="{CE26621C-970C-4E81-857B-105CD0015899}" presName="parentShp" presStyleLbl="node1" presStyleIdx="6" presStyleCnt="8" custScaleX="106140">
        <dgm:presLayoutVars>
          <dgm:bulletEnabled val="1"/>
        </dgm:presLayoutVars>
      </dgm:prSet>
      <dgm:spPr/>
      <dgm:t>
        <a:bodyPr/>
        <a:lstStyle/>
        <a:p>
          <a:endParaRPr lang="ru-RU"/>
        </a:p>
      </dgm:t>
    </dgm:pt>
    <dgm:pt modelId="{CA751718-927B-4344-BBC2-48E3C48F6EFD}" type="pres">
      <dgm:prSet presAssocID="{CE26621C-970C-4E81-857B-105CD0015899}" presName="childShp" presStyleLbl="bgAccFollowNode1" presStyleIdx="6" presStyleCnt="8">
        <dgm:presLayoutVars>
          <dgm:bulletEnabled val="1"/>
        </dgm:presLayoutVars>
      </dgm:prSet>
      <dgm:spPr/>
      <dgm:t>
        <a:bodyPr/>
        <a:lstStyle/>
        <a:p>
          <a:endParaRPr lang="ru-RU"/>
        </a:p>
      </dgm:t>
    </dgm:pt>
    <dgm:pt modelId="{9D1B3DC8-352C-46A4-BCC3-F1DC1F7F94DB}" type="pres">
      <dgm:prSet presAssocID="{E08FBABB-FEB3-45B1-A377-4FCF14ED88AB}" presName="spacing" presStyleCnt="0"/>
      <dgm:spPr/>
    </dgm:pt>
    <dgm:pt modelId="{456026E0-018D-4151-9663-528CE941C3CA}" type="pres">
      <dgm:prSet presAssocID="{F060CB44-B02F-4881-A509-6E74037DD076}" presName="linNode" presStyleCnt="0"/>
      <dgm:spPr/>
    </dgm:pt>
    <dgm:pt modelId="{842ABAB0-A391-425B-8AFA-9FD815F509ED}" type="pres">
      <dgm:prSet presAssocID="{F060CB44-B02F-4881-A509-6E74037DD076}" presName="parentShp" presStyleLbl="node1" presStyleIdx="7" presStyleCnt="8" custScaleX="106140">
        <dgm:presLayoutVars>
          <dgm:bulletEnabled val="1"/>
        </dgm:presLayoutVars>
      </dgm:prSet>
      <dgm:spPr/>
      <dgm:t>
        <a:bodyPr/>
        <a:lstStyle/>
        <a:p>
          <a:endParaRPr lang="ru-RU"/>
        </a:p>
      </dgm:t>
    </dgm:pt>
    <dgm:pt modelId="{5A2A80F9-9627-4211-A16B-CFC2C54A2E9C}" type="pres">
      <dgm:prSet presAssocID="{F060CB44-B02F-4881-A509-6E74037DD076}" presName="childShp" presStyleLbl="bgAccFollowNode1" presStyleIdx="7" presStyleCnt="8">
        <dgm:presLayoutVars>
          <dgm:bulletEnabled val="1"/>
        </dgm:presLayoutVars>
      </dgm:prSet>
      <dgm:spPr/>
      <dgm:t>
        <a:bodyPr/>
        <a:lstStyle/>
        <a:p>
          <a:endParaRPr lang="ru-RU"/>
        </a:p>
      </dgm:t>
    </dgm:pt>
  </dgm:ptLst>
  <dgm:cxnLst>
    <dgm:cxn modelId="{1A313FCB-9CA8-441F-BEB4-1F33AF9DE663}" type="presOf" srcId="{1D812021-10A3-496B-B767-3A55278D18B6}" destId="{5A2A80F9-9627-4211-A16B-CFC2C54A2E9C}" srcOrd="0" destOrd="0" presId="urn:microsoft.com/office/officeart/2005/8/layout/vList6"/>
    <dgm:cxn modelId="{3C3A98A6-38AE-4A14-8700-193DD3E3C26D}" type="presOf" srcId="{50495281-AA76-4BBB-BAA8-9B73A25DE803}" destId="{C10417B2-9554-4AFB-931E-555801F9657D}" srcOrd="0" destOrd="0" presId="urn:microsoft.com/office/officeart/2005/8/layout/vList6"/>
    <dgm:cxn modelId="{975BBE66-4C77-4891-975A-226D1E719A8D}" srcId="{F060CB44-B02F-4881-A509-6E74037DD076}" destId="{1D812021-10A3-496B-B767-3A55278D18B6}" srcOrd="0" destOrd="0" parTransId="{E385F123-725F-43B2-8EED-40112A56974A}" sibTransId="{8CE1C38B-3EEC-45FF-83EF-6CF440C86F16}"/>
    <dgm:cxn modelId="{5076E6DD-70A2-4DA3-8B5A-92383B53BBCE}" srcId="{CBD785E0-FE4F-474E-B084-CBF2EB3A8EC6}" destId="{69DF384F-E4AA-4AF1-8090-4723F6C0220C}" srcOrd="0" destOrd="0" parTransId="{73226DAC-3FEB-4B14-9FFE-192A2C9DA38A}" sibTransId="{B4BD078E-5564-4CFE-823E-0A72E7FCFEF4}"/>
    <dgm:cxn modelId="{61F984DB-307C-4377-A918-AEE3AAF803ED}" srcId="{CBD785E0-FE4F-474E-B084-CBF2EB3A8EC6}" destId="{975A6FDE-21AC-4195-8587-D03307FB1088}" srcOrd="2" destOrd="0" parTransId="{48C1E968-548F-4457-859E-1818BB6D3BE2}" sibTransId="{83B93E76-A7B6-4303-98E3-1455FC5FC435}"/>
    <dgm:cxn modelId="{0B7C606E-0AFF-4503-BFB1-29725BBA93B8}" srcId="{69DF384F-E4AA-4AF1-8090-4723F6C0220C}" destId="{4B64C2AD-8058-4485-A4A4-BBA2FE7F2AC7}" srcOrd="0" destOrd="0" parTransId="{F721BA96-9A21-4D9E-B1D6-92D47BE9CBE1}" sibTransId="{5834DBF4-D777-43C2-A550-8B328421FBA0}"/>
    <dgm:cxn modelId="{FA82EFF3-9458-48E5-A731-A565F2A739C5}" srcId="{CBD785E0-FE4F-474E-B084-CBF2EB3A8EC6}" destId="{7CFFFDAF-56AE-47A6-B131-A9530155665C}" srcOrd="3" destOrd="0" parTransId="{8B17C215-32CC-429E-9A41-795D950C860E}" sibTransId="{C66460AA-6E1F-45A5-B4FE-BE45670977C5}"/>
    <dgm:cxn modelId="{DAFC5F2C-281A-46C8-9072-8405A039F1AE}" srcId="{7CFFFDAF-56AE-47A6-B131-A9530155665C}" destId="{D4A7AFD5-CEAE-48AF-922F-7A7D35458CA7}" srcOrd="0" destOrd="0" parTransId="{C59823AF-B458-4517-9F07-124254E07654}" sibTransId="{CABF43DD-26C6-49D6-9359-0EDBB455A54F}"/>
    <dgm:cxn modelId="{DDC4D090-9DED-4B23-8DE0-6E8535462A09}" srcId="{52D522F1-F2A4-4A04-A7D0-63D1B8E18D24}" destId="{7E7B3BBF-2C2F-4885-A468-3E50E1B41F14}" srcOrd="0" destOrd="0" parTransId="{C18A62AC-A374-48E6-ACFC-0DFE34D6C572}" sibTransId="{9C6F6A2B-648F-4D01-9582-2C1713907E39}"/>
    <dgm:cxn modelId="{294F8EC2-194D-49BE-8FF7-3EC11A800F75}" type="presOf" srcId="{52D522F1-F2A4-4A04-A7D0-63D1B8E18D24}" destId="{47F22AA8-C287-4A4C-B255-28775BB11840}" srcOrd="0" destOrd="0" presId="urn:microsoft.com/office/officeart/2005/8/layout/vList6"/>
    <dgm:cxn modelId="{531EF692-4806-4EA6-9745-7683B6817F9C}" type="presOf" srcId="{CBD785E0-FE4F-474E-B084-CBF2EB3A8EC6}" destId="{FA18C0BE-F997-4959-BF3E-5144D50E488E}" srcOrd="0" destOrd="0" presId="urn:microsoft.com/office/officeart/2005/8/layout/vList6"/>
    <dgm:cxn modelId="{AB28232B-9304-4759-B4D6-83B944F225B7}" type="presOf" srcId="{F060CB44-B02F-4881-A509-6E74037DD076}" destId="{842ABAB0-A391-425B-8AFA-9FD815F509ED}" srcOrd="0" destOrd="0" presId="urn:microsoft.com/office/officeart/2005/8/layout/vList6"/>
    <dgm:cxn modelId="{849D48A5-ED7A-4C1E-AA4D-8D8C3BA1DDC4}" srcId="{CE26621C-970C-4E81-857B-105CD0015899}" destId="{4127E947-7DA4-4418-8877-13892D5DB809}" srcOrd="0" destOrd="0" parTransId="{022900C8-D84C-4D39-AA05-9E9854B314CF}" sibTransId="{380E5F76-4380-4151-904E-4C9714A86D0E}"/>
    <dgm:cxn modelId="{1C83B87C-788D-426D-9DF9-DE36544DE417}" type="presOf" srcId="{18F084E8-22A6-4815-B8F5-C511D36F3FEC}" destId="{0C1FC446-2410-44F5-B73F-A4BA8F78379E}" srcOrd="0" destOrd="0" presId="urn:microsoft.com/office/officeart/2005/8/layout/vList6"/>
    <dgm:cxn modelId="{F1E79F6C-215C-4721-8E91-C4137E382BD2}" type="presOf" srcId="{D4A7AFD5-CEAE-48AF-922F-7A7D35458CA7}" destId="{8955D0E5-ED7C-44E2-B219-ECE5D6A8FA78}" srcOrd="0" destOrd="0" presId="urn:microsoft.com/office/officeart/2005/8/layout/vList6"/>
    <dgm:cxn modelId="{EA20262F-7744-4841-8CA0-B231C039BB1A}" type="presOf" srcId="{6925D895-48C9-4393-8DC7-4261248873FF}" destId="{B4C3AF95-6777-410C-A905-9D9F34A1267A}" srcOrd="0" destOrd="0" presId="urn:microsoft.com/office/officeart/2005/8/layout/vList6"/>
    <dgm:cxn modelId="{B68B59AB-1B65-4CF2-BD7D-1B9DE5B2CE23}" srcId="{CBD785E0-FE4F-474E-B084-CBF2EB3A8EC6}" destId="{CE26621C-970C-4E81-857B-105CD0015899}" srcOrd="6" destOrd="0" parTransId="{39AEF955-7C1D-4157-BCE9-755CED1F67F8}" sibTransId="{E08FBABB-FEB3-45B1-A377-4FCF14ED88AB}"/>
    <dgm:cxn modelId="{676C3173-5D69-4434-AACF-37F01DFA392E}" type="presOf" srcId="{7A8EA2D3-54C9-43C0-80B0-FEC9A7C5205D}" destId="{6F6D69CD-3D9C-4132-8B43-5A2E10B3355D}" srcOrd="0" destOrd="0" presId="urn:microsoft.com/office/officeart/2005/8/layout/vList6"/>
    <dgm:cxn modelId="{E2BA61B5-729E-458A-B621-1EF2E47C2D27}" srcId="{CBD785E0-FE4F-474E-B084-CBF2EB3A8EC6}" destId="{18F084E8-22A6-4815-B8F5-C511D36F3FEC}" srcOrd="5" destOrd="0" parTransId="{3058CE21-9F5B-42AA-8354-9FF43FF0ABD8}" sibTransId="{14E998FE-45B5-4D6A-88EE-8D4ADF47AA17}"/>
    <dgm:cxn modelId="{C311CE46-7778-4CB4-8753-52A5409B3307}" type="presOf" srcId="{69DF384F-E4AA-4AF1-8090-4723F6C0220C}" destId="{03FBB181-99F4-4C38-ADB6-9BE4DC139BC6}" srcOrd="0" destOrd="0" presId="urn:microsoft.com/office/officeart/2005/8/layout/vList6"/>
    <dgm:cxn modelId="{762EDE97-273B-4A85-AF50-35EBDC086BBE}" type="presOf" srcId="{9AD0E474-0D4C-475B-A460-2235075C52D0}" destId="{908B6AFF-A230-4BA6-9AB8-AF7992F9C594}" srcOrd="0" destOrd="0" presId="urn:microsoft.com/office/officeart/2005/8/layout/vList6"/>
    <dgm:cxn modelId="{C9C99722-5D88-4E05-806B-CF08B970F60F}" type="presOf" srcId="{4B64C2AD-8058-4485-A4A4-BBA2FE7F2AC7}" destId="{2F15BBE4-9BF7-427B-95BC-091EAFC8FEE0}" srcOrd="0" destOrd="0" presId="urn:microsoft.com/office/officeart/2005/8/layout/vList6"/>
    <dgm:cxn modelId="{0C3F0AC2-F3E2-40E8-9BD5-B03373E49F98}" type="presOf" srcId="{7CFFFDAF-56AE-47A6-B131-A9530155665C}" destId="{8BD29FCE-1BF0-4971-AA15-7EE2FD950751}" srcOrd="0" destOrd="0" presId="urn:microsoft.com/office/officeart/2005/8/layout/vList6"/>
    <dgm:cxn modelId="{7DE10033-F86B-4F74-AEA6-CFD44C3AA8BD}" srcId="{975A6FDE-21AC-4195-8587-D03307FB1088}" destId="{7A8EA2D3-54C9-43C0-80B0-FEC9A7C5205D}" srcOrd="0" destOrd="0" parTransId="{E2987096-E972-43E4-983B-0E0BC32FFC7C}" sibTransId="{5612D84F-E7B6-41CF-9CA0-17EFAA327FA3}"/>
    <dgm:cxn modelId="{C70C589E-97EA-4E5F-BDAE-C4DC8CFC1C48}" srcId="{18F084E8-22A6-4815-B8F5-C511D36F3FEC}" destId="{6925D895-48C9-4393-8DC7-4261248873FF}" srcOrd="0" destOrd="0" parTransId="{6E843644-95EF-4296-B3F9-1AC0F90B2469}" sibTransId="{B36454C2-3965-463A-B2C4-50D14F202BD8}"/>
    <dgm:cxn modelId="{41F9A09B-FD77-4ADE-90E1-668B2542AE9E}" type="presOf" srcId="{975A6FDE-21AC-4195-8587-D03307FB1088}" destId="{426AD58C-4758-4A76-A632-D85D8C2C0481}" srcOrd="0" destOrd="0" presId="urn:microsoft.com/office/officeart/2005/8/layout/vList6"/>
    <dgm:cxn modelId="{BC8EC7B9-4313-4431-9529-01BF685606F3}" srcId="{CBD785E0-FE4F-474E-B084-CBF2EB3A8EC6}" destId="{F060CB44-B02F-4881-A509-6E74037DD076}" srcOrd="7" destOrd="0" parTransId="{156FEEB0-A380-46FC-874C-BA6ADC993EA1}" sibTransId="{C23803FC-1E9E-4F28-888C-862B35756897}"/>
    <dgm:cxn modelId="{C6161AA5-8056-4FA2-972F-1F1752644688}" srcId="{50495281-AA76-4BBB-BAA8-9B73A25DE803}" destId="{9AD0E474-0D4C-475B-A460-2235075C52D0}" srcOrd="0" destOrd="0" parTransId="{3C92AFE6-46B7-4382-8AEE-89D93DC7C081}" sibTransId="{A1DE7CC8-C602-4532-BE7D-78258C327618}"/>
    <dgm:cxn modelId="{DA22EB7A-4FA8-4663-9BD7-43AAA716DDF5}" type="presOf" srcId="{7E7B3BBF-2C2F-4885-A468-3E50E1B41F14}" destId="{A1B5F517-B891-43B5-B441-590EE1D0E32F}" srcOrd="0" destOrd="0" presId="urn:microsoft.com/office/officeart/2005/8/layout/vList6"/>
    <dgm:cxn modelId="{BFE029FF-C008-49CF-913A-3199E7C3E892}" type="presOf" srcId="{CE26621C-970C-4E81-857B-105CD0015899}" destId="{C2B32D2A-B93D-451C-80A9-0C4B4B6629D8}" srcOrd="0" destOrd="0" presId="urn:microsoft.com/office/officeart/2005/8/layout/vList6"/>
    <dgm:cxn modelId="{FC1C79C1-412D-4529-983E-29D8933DB813}" type="presOf" srcId="{4127E947-7DA4-4418-8877-13892D5DB809}" destId="{CA751718-927B-4344-BBC2-48E3C48F6EFD}" srcOrd="0" destOrd="0" presId="urn:microsoft.com/office/officeart/2005/8/layout/vList6"/>
    <dgm:cxn modelId="{9B5D816F-6F3E-4C2B-82D6-53CF609D79B3}" srcId="{CBD785E0-FE4F-474E-B084-CBF2EB3A8EC6}" destId="{50495281-AA76-4BBB-BAA8-9B73A25DE803}" srcOrd="1" destOrd="0" parTransId="{6D41EE0D-A7F4-46B9-BD8B-8362FB73C971}" sibTransId="{63513CB3-1CE3-4FF3-A0EC-43857060F01E}"/>
    <dgm:cxn modelId="{E62E318A-53D2-458E-8286-C920D5A6EE00}" srcId="{CBD785E0-FE4F-474E-B084-CBF2EB3A8EC6}" destId="{52D522F1-F2A4-4A04-A7D0-63D1B8E18D24}" srcOrd="4" destOrd="0" parTransId="{2703BD60-034C-4320-9018-7505925ADEB3}" sibTransId="{894B5879-1895-4B6C-B09B-00E6AE703B9A}"/>
    <dgm:cxn modelId="{ABD51CF1-ACFB-4677-9125-D5ED696FC98F}" type="presParOf" srcId="{FA18C0BE-F997-4959-BF3E-5144D50E488E}" destId="{55B79F77-A189-492C-B7BC-A35FD986B986}" srcOrd="0" destOrd="0" presId="urn:microsoft.com/office/officeart/2005/8/layout/vList6"/>
    <dgm:cxn modelId="{97C92F33-7FDA-495E-85E3-546561828C74}" type="presParOf" srcId="{55B79F77-A189-492C-B7BC-A35FD986B986}" destId="{03FBB181-99F4-4C38-ADB6-9BE4DC139BC6}" srcOrd="0" destOrd="0" presId="urn:microsoft.com/office/officeart/2005/8/layout/vList6"/>
    <dgm:cxn modelId="{E3EA2321-0625-4383-AF0A-4AAD5F009A8E}" type="presParOf" srcId="{55B79F77-A189-492C-B7BC-A35FD986B986}" destId="{2F15BBE4-9BF7-427B-95BC-091EAFC8FEE0}" srcOrd="1" destOrd="0" presId="urn:microsoft.com/office/officeart/2005/8/layout/vList6"/>
    <dgm:cxn modelId="{C617C808-EDC7-452A-BF8C-E5AFD8B239FA}" type="presParOf" srcId="{FA18C0BE-F997-4959-BF3E-5144D50E488E}" destId="{20D11050-5BBB-418D-9D90-6A2858C9CF8A}" srcOrd="1" destOrd="0" presId="urn:microsoft.com/office/officeart/2005/8/layout/vList6"/>
    <dgm:cxn modelId="{045F0FC8-FC74-4014-B071-EF3210ACFFC6}" type="presParOf" srcId="{FA18C0BE-F997-4959-BF3E-5144D50E488E}" destId="{E7D20046-D1F3-487C-8201-35B6A6C80714}" srcOrd="2" destOrd="0" presId="urn:microsoft.com/office/officeart/2005/8/layout/vList6"/>
    <dgm:cxn modelId="{C9DD0289-AEA7-4843-8BEB-E4C340D8C90D}" type="presParOf" srcId="{E7D20046-D1F3-487C-8201-35B6A6C80714}" destId="{C10417B2-9554-4AFB-931E-555801F9657D}" srcOrd="0" destOrd="0" presId="urn:microsoft.com/office/officeart/2005/8/layout/vList6"/>
    <dgm:cxn modelId="{7D6E19D9-4A6F-4066-9CBE-48A25E87F272}" type="presParOf" srcId="{E7D20046-D1F3-487C-8201-35B6A6C80714}" destId="{908B6AFF-A230-4BA6-9AB8-AF7992F9C594}" srcOrd="1" destOrd="0" presId="urn:microsoft.com/office/officeart/2005/8/layout/vList6"/>
    <dgm:cxn modelId="{9D31CEE2-45B5-4384-B48B-03E415471854}" type="presParOf" srcId="{FA18C0BE-F997-4959-BF3E-5144D50E488E}" destId="{34FE4745-50C3-4E90-91C8-E5596A70D19D}" srcOrd="3" destOrd="0" presId="urn:microsoft.com/office/officeart/2005/8/layout/vList6"/>
    <dgm:cxn modelId="{5D3F5F59-EA46-4500-8238-1EAD79880D0B}" type="presParOf" srcId="{FA18C0BE-F997-4959-BF3E-5144D50E488E}" destId="{2E0CB413-EE31-4C98-955D-3BDD0350D8C1}" srcOrd="4" destOrd="0" presId="urn:microsoft.com/office/officeart/2005/8/layout/vList6"/>
    <dgm:cxn modelId="{933EEC1E-7C8E-4B1E-9236-8B0A0DF8B69D}" type="presParOf" srcId="{2E0CB413-EE31-4C98-955D-3BDD0350D8C1}" destId="{426AD58C-4758-4A76-A632-D85D8C2C0481}" srcOrd="0" destOrd="0" presId="urn:microsoft.com/office/officeart/2005/8/layout/vList6"/>
    <dgm:cxn modelId="{41075540-905F-442E-94EE-78F63758EC5D}" type="presParOf" srcId="{2E0CB413-EE31-4C98-955D-3BDD0350D8C1}" destId="{6F6D69CD-3D9C-4132-8B43-5A2E10B3355D}" srcOrd="1" destOrd="0" presId="urn:microsoft.com/office/officeart/2005/8/layout/vList6"/>
    <dgm:cxn modelId="{FB01F6A7-1792-4351-A3D4-B50426AC5FFA}" type="presParOf" srcId="{FA18C0BE-F997-4959-BF3E-5144D50E488E}" destId="{543AD9C6-65C0-48B8-BD14-171ECCB34E42}" srcOrd="5" destOrd="0" presId="urn:microsoft.com/office/officeart/2005/8/layout/vList6"/>
    <dgm:cxn modelId="{4C09EAE9-BEA5-43D6-B02F-B0D7F10371A4}" type="presParOf" srcId="{FA18C0BE-F997-4959-BF3E-5144D50E488E}" destId="{BF908035-AE19-4196-A4D9-D99F8594108B}" srcOrd="6" destOrd="0" presId="urn:microsoft.com/office/officeart/2005/8/layout/vList6"/>
    <dgm:cxn modelId="{928CBDA6-7AB5-41FE-A698-BF88D474560C}" type="presParOf" srcId="{BF908035-AE19-4196-A4D9-D99F8594108B}" destId="{8BD29FCE-1BF0-4971-AA15-7EE2FD950751}" srcOrd="0" destOrd="0" presId="urn:microsoft.com/office/officeart/2005/8/layout/vList6"/>
    <dgm:cxn modelId="{99DEAB5A-331F-4AEA-B3CD-DF741E137A40}" type="presParOf" srcId="{BF908035-AE19-4196-A4D9-D99F8594108B}" destId="{8955D0E5-ED7C-44E2-B219-ECE5D6A8FA78}" srcOrd="1" destOrd="0" presId="urn:microsoft.com/office/officeart/2005/8/layout/vList6"/>
    <dgm:cxn modelId="{7C6CA873-4C74-4594-8D08-C890D4DF663B}" type="presParOf" srcId="{FA18C0BE-F997-4959-BF3E-5144D50E488E}" destId="{687BF64D-42EF-4B52-B2F7-1FB49255C6AD}" srcOrd="7" destOrd="0" presId="urn:microsoft.com/office/officeart/2005/8/layout/vList6"/>
    <dgm:cxn modelId="{ABF9E858-DA78-4CC4-810F-02A913AD4801}" type="presParOf" srcId="{FA18C0BE-F997-4959-BF3E-5144D50E488E}" destId="{532C7AA8-DECA-472A-A0E2-D2AE82707257}" srcOrd="8" destOrd="0" presId="urn:microsoft.com/office/officeart/2005/8/layout/vList6"/>
    <dgm:cxn modelId="{9C16846E-C753-4569-B97A-FF00496A3E1F}" type="presParOf" srcId="{532C7AA8-DECA-472A-A0E2-D2AE82707257}" destId="{47F22AA8-C287-4A4C-B255-28775BB11840}" srcOrd="0" destOrd="0" presId="urn:microsoft.com/office/officeart/2005/8/layout/vList6"/>
    <dgm:cxn modelId="{A480A9D4-F5B3-48E8-8B22-FD33C82723F7}" type="presParOf" srcId="{532C7AA8-DECA-472A-A0E2-D2AE82707257}" destId="{A1B5F517-B891-43B5-B441-590EE1D0E32F}" srcOrd="1" destOrd="0" presId="urn:microsoft.com/office/officeart/2005/8/layout/vList6"/>
    <dgm:cxn modelId="{448C91F7-C681-455B-A40A-88E620FB6BD0}" type="presParOf" srcId="{FA18C0BE-F997-4959-BF3E-5144D50E488E}" destId="{64EC9C6A-D3D7-45F6-8F25-362E7797606C}" srcOrd="9" destOrd="0" presId="urn:microsoft.com/office/officeart/2005/8/layout/vList6"/>
    <dgm:cxn modelId="{826996A6-9D7E-4057-B00E-696BB79C2A74}" type="presParOf" srcId="{FA18C0BE-F997-4959-BF3E-5144D50E488E}" destId="{389948F4-5BE0-4D75-B3E8-34BCB22753FC}" srcOrd="10" destOrd="0" presId="urn:microsoft.com/office/officeart/2005/8/layout/vList6"/>
    <dgm:cxn modelId="{1ED16009-A1F1-4CB5-AE5F-1A09967D6F21}" type="presParOf" srcId="{389948F4-5BE0-4D75-B3E8-34BCB22753FC}" destId="{0C1FC446-2410-44F5-B73F-A4BA8F78379E}" srcOrd="0" destOrd="0" presId="urn:microsoft.com/office/officeart/2005/8/layout/vList6"/>
    <dgm:cxn modelId="{78B06081-0C29-4AD2-8A65-09EC1ECDD9D1}" type="presParOf" srcId="{389948F4-5BE0-4D75-B3E8-34BCB22753FC}" destId="{B4C3AF95-6777-410C-A905-9D9F34A1267A}" srcOrd="1" destOrd="0" presId="urn:microsoft.com/office/officeart/2005/8/layout/vList6"/>
    <dgm:cxn modelId="{A2F42B62-54DD-4C9B-BD79-68138FA92693}" type="presParOf" srcId="{FA18C0BE-F997-4959-BF3E-5144D50E488E}" destId="{63D13421-1E6E-4C62-BCB7-D8D1C9D34389}" srcOrd="11" destOrd="0" presId="urn:microsoft.com/office/officeart/2005/8/layout/vList6"/>
    <dgm:cxn modelId="{E7AC4D5D-29EE-492F-9490-55CAD46F2FFF}" type="presParOf" srcId="{FA18C0BE-F997-4959-BF3E-5144D50E488E}" destId="{40FAD291-74C4-4454-A7C2-8578FDE5F890}" srcOrd="12" destOrd="0" presId="urn:microsoft.com/office/officeart/2005/8/layout/vList6"/>
    <dgm:cxn modelId="{48E4EC7A-4BE5-4644-B23F-92B987DAA33F}" type="presParOf" srcId="{40FAD291-74C4-4454-A7C2-8578FDE5F890}" destId="{C2B32D2A-B93D-451C-80A9-0C4B4B6629D8}" srcOrd="0" destOrd="0" presId="urn:microsoft.com/office/officeart/2005/8/layout/vList6"/>
    <dgm:cxn modelId="{D66FF76F-A58B-410A-B460-5BA96484E92B}" type="presParOf" srcId="{40FAD291-74C4-4454-A7C2-8578FDE5F890}" destId="{CA751718-927B-4344-BBC2-48E3C48F6EFD}" srcOrd="1" destOrd="0" presId="urn:microsoft.com/office/officeart/2005/8/layout/vList6"/>
    <dgm:cxn modelId="{7F472019-302B-45A2-9CF0-0BB104068180}" type="presParOf" srcId="{FA18C0BE-F997-4959-BF3E-5144D50E488E}" destId="{9D1B3DC8-352C-46A4-BCC3-F1DC1F7F94DB}" srcOrd="13" destOrd="0" presId="urn:microsoft.com/office/officeart/2005/8/layout/vList6"/>
    <dgm:cxn modelId="{3AB1E0B9-8BC1-47C1-A998-FA1D4D621861}" type="presParOf" srcId="{FA18C0BE-F997-4959-BF3E-5144D50E488E}" destId="{456026E0-018D-4151-9663-528CE941C3CA}" srcOrd="14" destOrd="0" presId="urn:microsoft.com/office/officeart/2005/8/layout/vList6"/>
    <dgm:cxn modelId="{6EA0E3C7-79AB-4668-985B-5873FB128EFC}" type="presParOf" srcId="{456026E0-018D-4151-9663-528CE941C3CA}" destId="{842ABAB0-A391-425B-8AFA-9FD815F509ED}" srcOrd="0" destOrd="0" presId="urn:microsoft.com/office/officeart/2005/8/layout/vList6"/>
    <dgm:cxn modelId="{87671188-F19D-4F32-A3E2-635791E8EFE5}" type="presParOf" srcId="{456026E0-018D-4151-9663-528CE941C3CA}" destId="{5A2A80F9-9627-4211-A16B-CFC2C54A2E9C}" srcOrd="1" destOrd="0" presId="urn:microsoft.com/office/officeart/2005/8/layout/vList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E69EB1-E22D-4178-A89F-9052C73CF2C3}">
      <dsp:nvSpPr>
        <dsp:cNvPr id="0" name=""/>
        <dsp:cNvSpPr/>
      </dsp:nvSpPr>
      <dsp:spPr>
        <a:xfrm rot="5391347">
          <a:off x="-367127" y="1278052"/>
          <a:ext cx="1652359"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2556F1F2-A4EA-4E2A-B560-B127280ECD9F}">
      <dsp:nvSpPr>
        <dsp:cNvPr id="0" name=""/>
        <dsp:cNvSpPr/>
      </dsp:nvSpPr>
      <dsp:spPr>
        <a:xfrm>
          <a:off x="5" y="21602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Что такое бюджет</a:t>
          </a:r>
          <a:endParaRPr lang="ru-RU" sz="2000" b="1" kern="1200" dirty="0">
            <a:solidFill>
              <a:srgbClr val="000099"/>
            </a:solidFill>
            <a:latin typeface="Book Antiqua" pitchFamily="18" charset="0"/>
          </a:endParaRPr>
        </a:p>
      </dsp:txBody>
      <dsp:txXfrm>
        <a:off x="5" y="216022"/>
        <a:ext cx="2260270" cy="1356162"/>
      </dsp:txXfrm>
    </dsp:sp>
    <dsp:sp modelId="{AABD7082-DF3B-4E1A-A16A-7F4D79480F2A}">
      <dsp:nvSpPr>
        <dsp:cNvPr id="0" name=""/>
        <dsp:cNvSpPr/>
      </dsp:nvSpPr>
      <dsp:spPr>
        <a:xfrm rot="5400000">
          <a:off x="-384000" y="2983923"/>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7D27996-D388-4C9D-8EE2-B638DBF06DE4}">
      <dsp:nvSpPr>
        <dsp:cNvPr id="0" name=""/>
        <dsp:cNvSpPr/>
      </dsp:nvSpPr>
      <dsp:spPr>
        <a:xfrm>
          <a:off x="416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Консолидированный бюджет</a:t>
          </a:r>
          <a:endParaRPr lang="ru-RU" sz="1900" b="1" kern="1200" dirty="0">
            <a:solidFill>
              <a:srgbClr val="000099"/>
            </a:solidFill>
            <a:latin typeface="Book Antiqua" pitchFamily="18" charset="0"/>
          </a:endParaRPr>
        </a:p>
      </dsp:txBody>
      <dsp:txXfrm>
        <a:off x="4164" y="1878202"/>
        <a:ext cx="2260270" cy="1356162"/>
      </dsp:txXfrm>
    </dsp:sp>
    <dsp:sp modelId="{E601DB13-DB8B-404F-AB5B-C97F80F77F5A}">
      <dsp:nvSpPr>
        <dsp:cNvPr id="0" name=""/>
        <dsp:cNvSpPr/>
      </dsp:nvSpPr>
      <dsp:spPr>
        <a:xfrm>
          <a:off x="466045" y="3804345"/>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537E275D-8752-4596-985B-D2E32266A324}">
      <dsp:nvSpPr>
        <dsp:cNvPr id="0" name=""/>
        <dsp:cNvSpPr/>
      </dsp:nvSpPr>
      <dsp:spPr>
        <a:xfrm>
          <a:off x="416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Бюджетный  процесс</a:t>
          </a:r>
          <a:endParaRPr lang="ru-RU" sz="2000" b="1" kern="1200" dirty="0">
            <a:solidFill>
              <a:srgbClr val="000099"/>
            </a:solidFill>
            <a:latin typeface="Book Antiqua" pitchFamily="18" charset="0"/>
          </a:endParaRPr>
        </a:p>
      </dsp:txBody>
      <dsp:txXfrm>
        <a:off x="4164" y="3573405"/>
        <a:ext cx="2260270" cy="1356162"/>
      </dsp:txXfrm>
    </dsp:sp>
    <dsp:sp modelId="{8F3E2B23-ED76-4918-8334-8AF2206E99F3}">
      <dsp:nvSpPr>
        <dsp:cNvPr id="0" name=""/>
        <dsp:cNvSpPr/>
      </dsp:nvSpPr>
      <dsp:spPr>
        <a:xfrm rot="16200000">
          <a:off x="262460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3B341DF-D768-4F2B-9C01-25260D36302F}">
      <dsp:nvSpPr>
        <dsp:cNvPr id="0" name=""/>
        <dsp:cNvSpPr/>
      </dsp:nvSpPr>
      <dsp:spPr>
        <a:xfrm>
          <a:off x="301032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Межбюджетные отношения</a:t>
          </a:r>
          <a:endParaRPr lang="ru-RU" sz="1900" b="1" kern="1200" dirty="0">
            <a:solidFill>
              <a:srgbClr val="000099"/>
            </a:solidFill>
            <a:latin typeface="Book Antiqua" pitchFamily="18" charset="0"/>
          </a:endParaRPr>
        </a:p>
      </dsp:txBody>
      <dsp:txXfrm>
        <a:off x="3010324" y="3573405"/>
        <a:ext cx="2260270" cy="1356162"/>
      </dsp:txXfrm>
    </dsp:sp>
    <dsp:sp modelId="{80DE02D4-42DD-4003-A79D-F80F07FC518D}">
      <dsp:nvSpPr>
        <dsp:cNvPr id="0" name=""/>
        <dsp:cNvSpPr/>
      </dsp:nvSpPr>
      <dsp:spPr>
        <a:xfrm rot="16200000">
          <a:off x="262460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D4045A7-078E-43D4-9102-C5B5612BE91C}">
      <dsp:nvSpPr>
        <dsp:cNvPr id="0" name=""/>
        <dsp:cNvSpPr/>
      </dsp:nvSpPr>
      <dsp:spPr>
        <a:xfrm>
          <a:off x="301032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Расходы бюджета</a:t>
          </a:r>
          <a:endParaRPr lang="ru-RU" sz="2000" b="1" kern="1200" dirty="0">
            <a:solidFill>
              <a:srgbClr val="000099"/>
            </a:solidFill>
            <a:latin typeface="Book Antiqua" pitchFamily="18" charset="0"/>
          </a:endParaRPr>
        </a:p>
      </dsp:txBody>
      <dsp:txXfrm>
        <a:off x="3010324" y="1878202"/>
        <a:ext cx="2260270" cy="1356162"/>
      </dsp:txXfrm>
    </dsp:sp>
    <dsp:sp modelId="{DF0CB9C8-BA8C-40A4-9378-F414C13B1F68}">
      <dsp:nvSpPr>
        <dsp:cNvPr id="0" name=""/>
        <dsp:cNvSpPr/>
      </dsp:nvSpPr>
      <dsp:spPr>
        <a:xfrm>
          <a:off x="3472204" y="413939"/>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3F7099DE-B0A5-406F-AE4F-AB53D670AC27}">
      <dsp:nvSpPr>
        <dsp:cNvPr id="0" name=""/>
        <dsp:cNvSpPr/>
      </dsp:nvSpPr>
      <dsp:spPr>
        <a:xfrm>
          <a:off x="301032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Доходы бюджета</a:t>
          </a:r>
          <a:endParaRPr lang="ru-RU" sz="2000" b="1" kern="1200" dirty="0">
            <a:solidFill>
              <a:srgbClr val="000099"/>
            </a:solidFill>
            <a:latin typeface="Book Antiqua" pitchFamily="18" charset="0"/>
          </a:endParaRPr>
        </a:p>
      </dsp:txBody>
      <dsp:txXfrm>
        <a:off x="3010324" y="182999"/>
        <a:ext cx="2260270" cy="1356162"/>
      </dsp:txXfrm>
    </dsp:sp>
    <dsp:sp modelId="{15CEB39D-AA82-4EAC-9DAF-5619526D558E}">
      <dsp:nvSpPr>
        <dsp:cNvPr id="0" name=""/>
        <dsp:cNvSpPr/>
      </dsp:nvSpPr>
      <dsp:spPr>
        <a:xfrm rot="5400000">
          <a:off x="563076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BB547B0-3247-454B-8B7F-85D4C2F5D4E7}">
      <dsp:nvSpPr>
        <dsp:cNvPr id="0" name=""/>
        <dsp:cNvSpPr/>
      </dsp:nvSpPr>
      <dsp:spPr>
        <a:xfrm>
          <a:off x="601648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Источники финансирования дефицита</a:t>
          </a:r>
          <a:endParaRPr lang="ru-RU" sz="1800" b="1" kern="1200" dirty="0">
            <a:solidFill>
              <a:srgbClr val="000099"/>
            </a:solidFill>
            <a:latin typeface="Book Antiqua" pitchFamily="18" charset="0"/>
          </a:endParaRPr>
        </a:p>
      </dsp:txBody>
      <dsp:txXfrm>
        <a:off x="6016484" y="182999"/>
        <a:ext cx="2260270" cy="1356162"/>
      </dsp:txXfrm>
    </dsp:sp>
    <dsp:sp modelId="{D38237D0-9B24-4F9D-90BA-1830812D2D8A}">
      <dsp:nvSpPr>
        <dsp:cNvPr id="0" name=""/>
        <dsp:cNvSpPr/>
      </dsp:nvSpPr>
      <dsp:spPr>
        <a:xfrm rot="5400000">
          <a:off x="563076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1B381FA6-3A8F-4624-BB8E-438365CD93D0}">
      <dsp:nvSpPr>
        <dsp:cNvPr id="0" name=""/>
        <dsp:cNvSpPr/>
      </dsp:nvSpPr>
      <dsp:spPr>
        <a:xfrm>
          <a:off x="601648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Программно-целевой метод формирования расходов  бюджета</a:t>
          </a:r>
          <a:endParaRPr lang="ru-RU" sz="1800" b="1" kern="1200" dirty="0">
            <a:solidFill>
              <a:srgbClr val="000099"/>
            </a:solidFill>
            <a:latin typeface="Book Antiqua" pitchFamily="18" charset="0"/>
          </a:endParaRPr>
        </a:p>
      </dsp:txBody>
      <dsp:txXfrm>
        <a:off x="6016484" y="1878202"/>
        <a:ext cx="2260270" cy="1356162"/>
      </dsp:txXfrm>
    </dsp:sp>
    <dsp:sp modelId="{87FE82E4-C344-4492-8034-FCBAE420BCDE}">
      <dsp:nvSpPr>
        <dsp:cNvPr id="0" name=""/>
        <dsp:cNvSpPr/>
      </dsp:nvSpPr>
      <dsp:spPr>
        <a:xfrm>
          <a:off x="601648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Муниципальные программы</a:t>
          </a:r>
          <a:endParaRPr lang="ru-RU" sz="1900" b="1" kern="1200" dirty="0">
            <a:solidFill>
              <a:srgbClr val="000099"/>
            </a:solidFill>
            <a:latin typeface="Book Antiqua" pitchFamily="18" charset="0"/>
          </a:endParaRPr>
        </a:p>
      </dsp:txBody>
      <dsp:txXfrm>
        <a:off x="6016484" y="3573405"/>
        <a:ext cx="2260270" cy="1356162"/>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7A4E65-A9CE-46B5-BDEA-54DAC89DB9AE}">
      <dsp:nvSpPr>
        <dsp:cNvPr id="0" name=""/>
        <dsp:cNvSpPr/>
      </dsp:nvSpPr>
      <dsp:spPr>
        <a:xfrm>
          <a:off x="4360731" y="1171002"/>
          <a:ext cx="3424233" cy="543207"/>
        </a:xfrm>
        <a:custGeom>
          <a:avLst/>
          <a:gdLst/>
          <a:ahLst/>
          <a:cxnLst/>
          <a:rect l="0" t="0" r="0" b="0"/>
          <a:pathLst>
            <a:path>
              <a:moveTo>
                <a:pt x="0" y="0"/>
              </a:moveTo>
              <a:lnTo>
                <a:pt x="0" y="370180"/>
              </a:lnTo>
              <a:lnTo>
                <a:pt x="3424233" y="370180"/>
              </a:lnTo>
              <a:lnTo>
                <a:pt x="3424233"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DD9C2BB2-324B-49C3-9782-E518402E7200}">
      <dsp:nvSpPr>
        <dsp:cNvPr id="0" name=""/>
        <dsp:cNvSpPr/>
      </dsp:nvSpPr>
      <dsp:spPr>
        <a:xfrm>
          <a:off x="4360731" y="1171002"/>
          <a:ext cx="1141411" cy="543207"/>
        </a:xfrm>
        <a:custGeom>
          <a:avLst/>
          <a:gdLst/>
          <a:ahLst/>
          <a:cxnLst/>
          <a:rect l="0" t="0" r="0" b="0"/>
          <a:pathLst>
            <a:path>
              <a:moveTo>
                <a:pt x="0" y="0"/>
              </a:moveTo>
              <a:lnTo>
                <a:pt x="0" y="370180"/>
              </a:lnTo>
              <a:lnTo>
                <a:pt x="1141411" y="370180"/>
              </a:lnTo>
              <a:lnTo>
                <a:pt x="1141411"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5C5E4B-30C6-4340-AFEE-35D8013109E8}">
      <dsp:nvSpPr>
        <dsp:cNvPr id="0" name=""/>
        <dsp:cNvSpPr/>
      </dsp:nvSpPr>
      <dsp:spPr>
        <a:xfrm>
          <a:off x="3219320" y="1171002"/>
          <a:ext cx="1141411" cy="543207"/>
        </a:xfrm>
        <a:custGeom>
          <a:avLst/>
          <a:gdLst/>
          <a:ahLst/>
          <a:cxnLst/>
          <a:rect l="0" t="0" r="0" b="0"/>
          <a:pathLst>
            <a:path>
              <a:moveTo>
                <a:pt x="1141411" y="0"/>
              </a:moveTo>
              <a:lnTo>
                <a:pt x="1141411" y="370180"/>
              </a:lnTo>
              <a:lnTo>
                <a:pt x="0" y="370180"/>
              </a:lnTo>
              <a:lnTo>
                <a:pt x="0"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98CD35-2B8E-45FE-9DBD-91358EAC7DBE}">
      <dsp:nvSpPr>
        <dsp:cNvPr id="0" name=""/>
        <dsp:cNvSpPr/>
      </dsp:nvSpPr>
      <dsp:spPr>
        <a:xfrm>
          <a:off x="936497" y="1171002"/>
          <a:ext cx="3424233" cy="543207"/>
        </a:xfrm>
        <a:custGeom>
          <a:avLst/>
          <a:gdLst/>
          <a:ahLst/>
          <a:cxnLst/>
          <a:rect l="0" t="0" r="0" b="0"/>
          <a:pathLst>
            <a:path>
              <a:moveTo>
                <a:pt x="3424233" y="0"/>
              </a:moveTo>
              <a:lnTo>
                <a:pt x="3424233" y="370180"/>
              </a:lnTo>
              <a:lnTo>
                <a:pt x="0" y="370180"/>
              </a:lnTo>
              <a:lnTo>
                <a:pt x="0"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A62991EE-3C95-433A-9FB5-BF1582C52170}">
      <dsp:nvSpPr>
        <dsp:cNvPr id="0" name=""/>
        <dsp:cNvSpPr/>
      </dsp:nvSpPr>
      <dsp:spPr>
        <a:xfrm>
          <a:off x="1674186" y="175117"/>
          <a:ext cx="5373089" cy="995885"/>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264CA85-A230-4816-BE77-A85E8CA91020}">
      <dsp:nvSpPr>
        <dsp:cNvPr id="0" name=""/>
        <dsp:cNvSpPr/>
      </dsp:nvSpPr>
      <dsp:spPr>
        <a:xfrm>
          <a:off x="1881715" y="372269"/>
          <a:ext cx="5373089" cy="995885"/>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Источники финансирования дефицита бюджета района</a:t>
          </a:r>
          <a:endParaRPr lang="ru-RU" sz="2000" b="1" kern="1200" dirty="0">
            <a:latin typeface="Book Antiqua" pitchFamily="18" charset="0"/>
          </a:endParaRPr>
        </a:p>
      </dsp:txBody>
      <dsp:txXfrm>
        <a:off x="1881715" y="372269"/>
        <a:ext cx="5373089" cy="995885"/>
      </dsp:txXfrm>
    </dsp:sp>
    <dsp:sp modelId="{C2A688C8-81C0-45A8-8F64-EB168A993200}">
      <dsp:nvSpPr>
        <dsp:cNvPr id="0" name=""/>
        <dsp:cNvSpPr/>
      </dsp:nvSpPr>
      <dsp:spPr>
        <a:xfrm>
          <a:off x="2615"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BC8DD1F-FC31-4F63-BA99-E1E3BAE1F1E6}">
      <dsp:nvSpPr>
        <dsp:cNvPr id="0" name=""/>
        <dsp:cNvSpPr/>
      </dsp:nvSpPr>
      <dsp:spPr>
        <a:xfrm>
          <a:off x="210145"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Муниципальные займы путем выпуска ценных бумаг</a:t>
          </a:r>
          <a:endParaRPr lang="ru-RU" sz="1800" kern="1200" dirty="0">
            <a:latin typeface="Book Antiqua" pitchFamily="18" charset="0"/>
          </a:endParaRPr>
        </a:p>
      </dsp:txBody>
      <dsp:txXfrm>
        <a:off x="210145" y="1911363"/>
        <a:ext cx="1867763" cy="1674010"/>
      </dsp:txXfrm>
    </dsp:sp>
    <dsp:sp modelId="{F8F6B5AE-F04A-4EA3-9B05-E85FC9A1111E}">
      <dsp:nvSpPr>
        <dsp:cNvPr id="0" name=""/>
        <dsp:cNvSpPr/>
      </dsp:nvSpPr>
      <dsp:spPr>
        <a:xfrm>
          <a:off x="2285438"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3E935A-3DC4-499E-A1DF-94F608605169}">
      <dsp:nvSpPr>
        <dsp:cNvPr id="0" name=""/>
        <dsp:cNvSpPr/>
      </dsp:nvSpPr>
      <dsp:spPr>
        <a:xfrm>
          <a:off x="2492967"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Бюджетные кредиты от других бюджетов</a:t>
          </a:r>
          <a:endParaRPr lang="ru-RU" sz="1800" kern="1200" dirty="0">
            <a:latin typeface="Book Antiqua" pitchFamily="18" charset="0"/>
          </a:endParaRPr>
        </a:p>
      </dsp:txBody>
      <dsp:txXfrm>
        <a:off x="2492967" y="1911363"/>
        <a:ext cx="1867763" cy="1674010"/>
      </dsp:txXfrm>
    </dsp:sp>
    <dsp:sp modelId="{144DDBE8-4D64-4EF2-865E-68FB9145B966}">
      <dsp:nvSpPr>
        <dsp:cNvPr id="0" name=""/>
        <dsp:cNvSpPr/>
      </dsp:nvSpPr>
      <dsp:spPr>
        <a:xfrm>
          <a:off x="4568260"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2BF4968-96BF-4E2E-88F3-5A823C0D2A3E}">
      <dsp:nvSpPr>
        <dsp:cNvPr id="0" name=""/>
        <dsp:cNvSpPr/>
      </dsp:nvSpPr>
      <dsp:spPr>
        <a:xfrm>
          <a:off x="4775789"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Кредиты кредитных организаций</a:t>
          </a:r>
          <a:endParaRPr lang="ru-RU" sz="1800" kern="1200" dirty="0">
            <a:latin typeface="Book Antiqua" pitchFamily="18" charset="0"/>
          </a:endParaRPr>
        </a:p>
      </dsp:txBody>
      <dsp:txXfrm>
        <a:off x="4775789" y="1911363"/>
        <a:ext cx="1867763" cy="1674010"/>
      </dsp:txXfrm>
    </dsp:sp>
    <dsp:sp modelId="{05FAE529-C6EB-4300-8B1B-9FEB3432CC55}">
      <dsp:nvSpPr>
        <dsp:cNvPr id="0" name=""/>
        <dsp:cNvSpPr/>
      </dsp:nvSpPr>
      <dsp:spPr>
        <a:xfrm>
          <a:off x="6851083" y="1714210"/>
          <a:ext cx="1867763" cy="1729943"/>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C1F176-8B35-4D99-89AE-1B0A7C68BAA3}">
      <dsp:nvSpPr>
        <dsp:cNvPr id="0" name=""/>
        <dsp:cNvSpPr/>
      </dsp:nvSpPr>
      <dsp:spPr>
        <a:xfrm>
          <a:off x="7058612" y="1911363"/>
          <a:ext cx="1867763" cy="1729943"/>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Изменение остатков средств на счетах бюджета</a:t>
          </a:r>
          <a:endParaRPr lang="ru-RU" sz="1800" kern="1200" dirty="0">
            <a:latin typeface="Book Antiqua" pitchFamily="18" charset="0"/>
          </a:endParaRPr>
        </a:p>
      </dsp:txBody>
      <dsp:txXfrm>
        <a:off x="7058612" y="1911363"/>
        <a:ext cx="1867763" cy="1729943"/>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7E343DA-484F-469A-A940-968844E5ACB1}">
      <dsp:nvSpPr>
        <dsp:cNvPr id="0" name=""/>
        <dsp:cNvSpPr/>
      </dsp:nvSpPr>
      <dsp:spPr>
        <a:xfrm>
          <a:off x="0" y="72013"/>
          <a:ext cx="7992887" cy="1728192"/>
        </a:xfrm>
        <a:prstGeom prst="rect">
          <a:avLst/>
        </a:prstGeom>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kern="1200" dirty="0">
            <a:latin typeface="Book Antiqua" pitchFamily="18" charset="0"/>
          </a:endParaRPr>
        </a:p>
      </dsp:txBody>
      <dsp:txXfrm>
        <a:off x="0" y="72013"/>
        <a:ext cx="7992887" cy="1728192"/>
      </dsp:txXfrm>
    </dsp:sp>
    <dsp:sp modelId="{A9196804-1895-4578-A63A-0ADB8B5B6B03}">
      <dsp:nvSpPr>
        <dsp:cNvPr id="0" name=""/>
        <dsp:cNvSpPr/>
      </dsp:nvSpPr>
      <dsp:spPr>
        <a:xfrm>
          <a:off x="72015"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Кредиты</a:t>
          </a:r>
          <a:endParaRPr lang="ru-RU" sz="2300" b="1" kern="1200" dirty="0">
            <a:latin typeface="Book Antiqua" pitchFamily="18" charset="0"/>
          </a:endParaRPr>
        </a:p>
      </dsp:txBody>
      <dsp:txXfrm>
        <a:off x="72015" y="2131436"/>
        <a:ext cx="2661694" cy="3629203"/>
      </dsp:txXfrm>
    </dsp:sp>
    <dsp:sp modelId="{3E9323AF-ECC7-4D22-98CB-1198631FA778}">
      <dsp:nvSpPr>
        <dsp:cNvPr id="0" name=""/>
        <dsp:cNvSpPr/>
      </dsp:nvSpPr>
      <dsp:spPr>
        <a:xfrm>
          <a:off x="2664292"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гарантии</a:t>
          </a:r>
          <a:endParaRPr lang="ru-RU" sz="2300" b="1" kern="1200" dirty="0">
            <a:latin typeface="Book Antiqua" pitchFamily="18" charset="0"/>
          </a:endParaRPr>
        </a:p>
      </dsp:txBody>
      <dsp:txXfrm>
        <a:off x="2664292" y="2131436"/>
        <a:ext cx="2661694" cy="3629203"/>
      </dsp:txXfrm>
    </dsp:sp>
    <dsp:sp modelId="{E76E862A-BABA-4BDA-A0EA-581EBE47C521}">
      <dsp:nvSpPr>
        <dsp:cNvPr id="0" name=""/>
        <dsp:cNvSpPr/>
      </dsp:nvSpPr>
      <dsp:spPr>
        <a:xfrm>
          <a:off x="5331193"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ценные бумаги</a:t>
          </a:r>
          <a:endParaRPr lang="ru-RU" sz="2300" b="1" kern="1200" dirty="0">
            <a:latin typeface="Book Antiqua" pitchFamily="18" charset="0"/>
          </a:endParaRPr>
        </a:p>
      </dsp:txBody>
      <dsp:txXfrm>
        <a:off x="5331193" y="2131436"/>
        <a:ext cx="2661694" cy="3629203"/>
      </dsp:txXfrm>
    </dsp:sp>
    <dsp:sp modelId="{B692E179-5534-4099-9DC2-AE3A00075AE7}">
      <dsp:nvSpPr>
        <dsp:cNvPr id="0" name=""/>
        <dsp:cNvSpPr/>
      </dsp:nvSpPr>
      <dsp:spPr>
        <a:xfrm>
          <a:off x="0" y="1624796"/>
          <a:ext cx="7992887" cy="403244"/>
        </a:xfrm>
        <a:prstGeom prst="rect">
          <a:avLst/>
        </a:prstGeom>
        <a:solidFill>
          <a:srgbClr val="0066FF"/>
        </a:solidFill>
        <a:ln w="3175">
          <a:solidFill>
            <a:srgbClr val="0000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9377F2-6DE3-41EC-9D05-635A90327943}">
      <dsp:nvSpPr>
        <dsp:cNvPr id="0" name=""/>
        <dsp:cNvSpPr/>
      </dsp:nvSpPr>
      <dsp:spPr>
        <a:xfrm>
          <a:off x="2880352" y="3653794"/>
          <a:ext cx="2424756" cy="1890825"/>
        </a:xfrm>
        <a:prstGeom prst="ellipse">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ДОХОДЫ БЮДЖЕТА</a:t>
          </a:r>
          <a:endParaRPr lang="ru-RU" sz="1800" b="1" kern="1200" dirty="0">
            <a:solidFill>
              <a:schemeClr val="tx1"/>
            </a:solidFill>
            <a:latin typeface="Times New Roman" pitchFamily="18" charset="0"/>
            <a:cs typeface="Times New Roman" pitchFamily="18" charset="0"/>
          </a:endParaRPr>
        </a:p>
      </dsp:txBody>
      <dsp:txXfrm>
        <a:off x="2880352" y="3653794"/>
        <a:ext cx="2424756" cy="1890825"/>
      </dsp:txXfrm>
    </dsp:sp>
    <dsp:sp modelId="{4D18CED3-1142-40EA-9116-88C40631624C}">
      <dsp:nvSpPr>
        <dsp:cNvPr id="0" name=""/>
        <dsp:cNvSpPr/>
      </dsp:nvSpPr>
      <dsp:spPr>
        <a:xfrm rot="12821257">
          <a:off x="1070173" y="2964898"/>
          <a:ext cx="2178414" cy="691055"/>
        </a:xfrm>
        <a:prstGeom prst="leftArrow">
          <a:avLst>
            <a:gd name="adj1" fmla="val 60000"/>
            <a:gd name="adj2" fmla="val 50000"/>
          </a:avLst>
        </a:prstGeom>
        <a:solidFill>
          <a:srgbClr val="6699FF"/>
        </a:solidFill>
        <a:ln>
          <a:solidFill>
            <a:srgbClr val="99CC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60436B6-97A1-4106-A465-1698EFC5DB02}">
      <dsp:nvSpPr>
        <dsp:cNvPr id="0" name=""/>
        <dsp:cNvSpPr/>
      </dsp:nvSpPr>
      <dsp:spPr>
        <a:xfrm>
          <a:off x="0" y="385781"/>
          <a:ext cx="2506159" cy="4641001"/>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Налоговые доходы- </a:t>
          </a:r>
          <a:r>
            <a:rPr lang="ru-RU" sz="1700" kern="12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 на доходы физических лиц;</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Налоги  на совокупный доход;</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Государственная  пошлина;</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Другие</a:t>
          </a:r>
          <a:endParaRPr lang="ru-RU" sz="1700" kern="1200" dirty="0">
            <a:solidFill>
              <a:schemeClr val="tx1"/>
            </a:solidFill>
            <a:latin typeface="Times New Roman" pitchFamily="18" charset="0"/>
            <a:cs typeface="Times New Roman" pitchFamily="18" charset="0"/>
          </a:endParaRPr>
        </a:p>
      </dsp:txBody>
      <dsp:txXfrm>
        <a:off x="0" y="385781"/>
        <a:ext cx="2506159" cy="4641001"/>
      </dsp:txXfrm>
    </dsp:sp>
    <dsp:sp modelId="{33AE49E3-7EAF-4671-ACEC-5EF4114D59E5}">
      <dsp:nvSpPr>
        <dsp:cNvPr id="0" name=""/>
        <dsp:cNvSpPr/>
      </dsp:nvSpPr>
      <dsp:spPr>
        <a:xfrm rot="18880036">
          <a:off x="4731103" y="2610137"/>
          <a:ext cx="2768757"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C1BB923-E7F2-4FAE-BCE2-9CBC75F98424}">
      <dsp:nvSpPr>
        <dsp:cNvPr id="0" name=""/>
        <dsp:cNvSpPr/>
      </dsp:nvSpPr>
      <dsp:spPr>
        <a:xfrm>
          <a:off x="5904664" y="315436"/>
          <a:ext cx="2303519" cy="2916623"/>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Безвозмездные поступления- </a:t>
          </a:r>
          <a:r>
            <a:rPr lang="ru-RU" sz="1700" kern="12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kern="1200" dirty="0">
            <a:solidFill>
              <a:schemeClr val="tx1"/>
            </a:solidFill>
            <a:latin typeface="Times New Roman" pitchFamily="18" charset="0"/>
            <a:cs typeface="Times New Roman" pitchFamily="18" charset="0"/>
          </a:endParaRPr>
        </a:p>
      </dsp:txBody>
      <dsp:txXfrm>
        <a:off x="5904664" y="315436"/>
        <a:ext cx="2303519" cy="2916623"/>
      </dsp:txXfrm>
    </dsp:sp>
    <dsp:sp modelId="{4C3C8D6A-0A5F-4907-83DC-AB25FCA93C97}">
      <dsp:nvSpPr>
        <dsp:cNvPr id="0" name=""/>
        <dsp:cNvSpPr/>
      </dsp:nvSpPr>
      <dsp:spPr>
        <a:xfrm rot="16192652">
          <a:off x="3098269" y="2305199"/>
          <a:ext cx="1987611"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71078B0-61B0-4A49-ACC5-75E45D65A14C}">
      <dsp:nvSpPr>
        <dsp:cNvPr id="0" name=""/>
        <dsp:cNvSpPr/>
      </dsp:nvSpPr>
      <dsp:spPr>
        <a:xfrm>
          <a:off x="2808314" y="0"/>
          <a:ext cx="2555800" cy="3101015"/>
        </a:xfrm>
        <a:prstGeom prst="roundRect">
          <a:avLst>
            <a:gd name="adj" fmla="val 10000"/>
          </a:avLst>
        </a:prstGeom>
        <a:solidFill>
          <a:srgbClr val="3366FF"/>
        </a:solidFill>
        <a:ln>
          <a:solidFill>
            <a:schemeClr val="accent1"/>
          </a:solidFill>
        </a:ln>
        <a:effectLst>
          <a:outerShdw blurRad="40000" dist="23000" dir="5400000" rotWithShape="0">
            <a:srgbClr val="000000">
              <a:alpha val="35000"/>
            </a:srgbClr>
          </a:outerShdw>
        </a:effectLst>
        <a:scene3d>
          <a:camera prst="orthographicFront">
            <a:rot lat="0" lon="0" rev="0"/>
          </a:camera>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Неналоговые доходы </a:t>
          </a:r>
          <a:r>
            <a:rPr lang="ru-RU" sz="1700" kern="12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kern="1200" dirty="0">
            <a:solidFill>
              <a:schemeClr val="tx1"/>
            </a:solidFill>
            <a:latin typeface="Times New Roman" pitchFamily="18" charset="0"/>
            <a:cs typeface="Times New Roman" pitchFamily="18" charset="0"/>
          </a:endParaRPr>
        </a:p>
      </dsp:txBody>
      <dsp:txXfrm>
        <a:off x="2808314" y="0"/>
        <a:ext cx="2555800" cy="310101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023A05-0CA6-4B1C-9C90-98508B193786}">
      <dsp:nvSpPr>
        <dsp:cNvPr id="0" name=""/>
        <dsp:cNvSpPr/>
      </dsp:nvSpPr>
      <dsp:spPr>
        <a:xfrm>
          <a:off x="0" y="0"/>
          <a:ext cx="6633209" cy="1219657"/>
        </a:xfrm>
        <a:prstGeom prst="roundRect">
          <a:avLst>
            <a:gd name="adj" fmla="val 10000"/>
          </a:avLst>
        </a:prstGeom>
        <a:solidFill>
          <a:srgbClr val="0066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Дотации</a:t>
          </a:r>
          <a:r>
            <a:rPr lang="ru-RU" sz="2000" kern="12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kern="1200" dirty="0">
            <a:solidFill>
              <a:schemeClr val="tx2">
                <a:lumMod val="10000"/>
              </a:schemeClr>
            </a:solidFill>
            <a:latin typeface="Book Antiqua" pitchFamily="18" charset="0"/>
          </a:endParaRPr>
        </a:p>
      </dsp:txBody>
      <dsp:txXfrm>
        <a:off x="0" y="0"/>
        <a:ext cx="5285488" cy="1219657"/>
      </dsp:txXfrm>
    </dsp:sp>
    <dsp:sp modelId="{347415BA-DC97-43E2-AE7E-CB1E89BDB6C4}">
      <dsp:nvSpPr>
        <dsp:cNvPr id="0" name=""/>
        <dsp:cNvSpPr/>
      </dsp:nvSpPr>
      <dsp:spPr>
        <a:xfrm>
          <a:off x="555531" y="1441413"/>
          <a:ext cx="6633209" cy="1219657"/>
        </a:xfrm>
        <a:prstGeom prst="roundRect">
          <a:avLst>
            <a:gd name="adj" fmla="val 10000"/>
          </a:avLst>
        </a:prstGeom>
        <a:solidFill>
          <a:srgbClr val="6699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endParaRPr lang="ru-RU" sz="1200" kern="1200" dirty="0" smtClean="0">
            <a:latin typeface="Book Antiqua" pitchFamily="18" charset="0"/>
          </a:endParaRPr>
        </a:p>
        <a:p>
          <a:pPr lvl="0" algn="just" defTabSz="533400">
            <a:lnSpc>
              <a:spcPct val="90000"/>
            </a:lnSpc>
            <a:spcBef>
              <a:spcPct val="0"/>
            </a:spcBef>
            <a:spcAft>
              <a:spcPct val="35000"/>
            </a:spcAft>
          </a:pPr>
          <a:r>
            <a:rPr lang="ru-RU" sz="2000" b="1" i="0" u="sng" kern="1200" dirty="0" smtClean="0">
              <a:solidFill>
                <a:schemeClr val="tx2">
                  <a:lumMod val="10000"/>
                </a:schemeClr>
              </a:solidFill>
              <a:latin typeface="Book Antiqua" pitchFamily="18" charset="0"/>
            </a:rPr>
            <a:t>Субсидии</a:t>
          </a:r>
          <a:r>
            <a:rPr lang="ru-RU" sz="2000" kern="12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lvl="0" algn="l" defTabSz="533400">
            <a:lnSpc>
              <a:spcPct val="90000"/>
            </a:lnSpc>
            <a:spcBef>
              <a:spcPct val="0"/>
            </a:spcBef>
            <a:spcAft>
              <a:spcPct val="35000"/>
            </a:spcAft>
          </a:pPr>
          <a:r>
            <a:rPr lang="ru-RU" sz="1800" kern="1200" dirty="0" smtClean="0"/>
            <a:t> </a:t>
          </a:r>
          <a:endParaRPr lang="ru-RU" sz="1800" kern="1200" dirty="0"/>
        </a:p>
      </dsp:txBody>
      <dsp:txXfrm>
        <a:off x="555531" y="1441413"/>
        <a:ext cx="5284901" cy="1219657"/>
      </dsp:txXfrm>
    </dsp:sp>
    <dsp:sp modelId="{EFCD9B4C-DA78-46C7-9E8E-1E5C23521922}">
      <dsp:nvSpPr>
        <dsp:cNvPr id="0" name=""/>
        <dsp:cNvSpPr/>
      </dsp:nvSpPr>
      <dsp:spPr>
        <a:xfrm>
          <a:off x="1102771" y="2882826"/>
          <a:ext cx="6633209" cy="1219657"/>
        </a:xfrm>
        <a:prstGeom prst="roundRect">
          <a:avLst>
            <a:gd name="adj" fmla="val 10000"/>
          </a:avLst>
        </a:prstGeom>
        <a:solidFill>
          <a:srgbClr val="CC99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Субвенции</a:t>
          </a:r>
          <a:r>
            <a:rPr lang="ru-RU" sz="2000" kern="12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kern="1200" dirty="0">
            <a:solidFill>
              <a:schemeClr val="tx2">
                <a:lumMod val="10000"/>
              </a:schemeClr>
            </a:solidFill>
            <a:latin typeface="Book Antiqua" pitchFamily="18" charset="0"/>
          </a:endParaRPr>
        </a:p>
      </dsp:txBody>
      <dsp:txXfrm>
        <a:off x="1102771" y="2882826"/>
        <a:ext cx="5293192" cy="1219657"/>
      </dsp:txXfrm>
    </dsp:sp>
    <dsp:sp modelId="{98AFC14A-0294-454A-9D8E-0DEDF513300C}">
      <dsp:nvSpPr>
        <dsp:cNvPr id="0" name=""/>
        <dsp:cNvSpPr/>
      </dsp:nvSpPr>
      <dsp:spPr>
        <a:xfrm>
          <a:off x="1656445" y="4320477"/>
          <a:ext cx="6633209" cy="671945"/>
        </a:xfrm>
        <a:prstGeom prst="roundRect">
          <a:avLst>
            <a:gd name="adj" fmla="val 10000"/>
          </a:avLst>
        </a:prstGeom>
        <a:solidFill>
          <a:srgbClr val="FF99CC"/>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Иные межбюджетные трансферты</a:t>
          </a:r>
          <a:endParaRPr lang="ru-RU" sz="2000" b="1" u="sng" kern="1200" dirty="0">
            <a:solidFill>
              <a:schemeClr val="tx2">
                <a:lumMod val="10000"/>
              </a:schemeClr>
            </a:solidFill>
            <a:latin typeface="Book Antiqua" pitchFamily="18" charset="0"/>
          </a:endParaRPr>
        </a:p>
      </dsp:txBody>
      <dsp:txXfrm>
        <a:off x="1656445" y="4320477"/>
        <a:ext cx="5284901" cy="671945"/>
      </dsp:txXfrm>
    </dsp:sp>
    <dsp:sp modelId="{C21735EF-571B-421D-B69C-575E32C59B3D}">
      <dsp:nvSpPr>
        <dsp:cNvPr id="0" name=""/>
        <dsp:cNvSpPr/>
      </dsp:nvSpPr>
      <dsp:spPr>
        <a:xfrm>
          <a:off x="5840432" y="934146"/>
          <a:ext cx="792777" cy="792777"/>
        </a:xfrm>
        <a:prstGeom prst="downArrow">
          <a:avLst>
            <a:gd name="adj1" fmla="val 55000"/>
            <a:gd name="adj2" fmla="val 45000"/>
          </a:avLst>
        </a:prstGeom>
        <a:solidFill>
          <a:srgbClr val="0099CC">
            <a:alpha val="89804"/>
          </a:srgbClr>
        </a:solidFill>
        <a:ln w="9525" cap="flat" cmpd="sng" algn="ctr">
          <a:solidFill>
            <a:srgbClr val="3399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5840432" y="934146"/>
        <a:ext cx="792777" cy="792777"/>
      </dsp:txXfrm>
    </dsp:sp>
    <dsp:sp modelId="{A19D2155-7612-468E-A3DC-8E1D47EBEE5B}">
      <dsp:nvSpPr>
        <dsp:cNvPr id="0" name=""/>
        <dsp:cNvSpPr/>
      </dsp:nvSpPr>
      <dsp:spPr>
        <a:xfrm>
          <a:off x="6395963" y="2375559"/>
          <a:ext cx="792777" cy="792777"/>
        </a:xfrm>
        <a:prstGeom prst="downArrow">
          <a:avLst>
            <a:gd name="adj1" fmla="val 55000"/>
            <a:gd name="adj2" fmla="val 45000"/>
          </a:avLst>
        </a:prstGeom>
        <a:solidFill>
          <a:srgbClr val="0099CC">
            <a:alpha val="90000"/>
          </a:srgbClr>
        </a:solidFill>
        <a:ln w="9525" cap="flat" cmpd="sng" algn="ctr">
          <a:solidFill>
            <a:srgbClr val="66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395963" y="2375559"/>
        <a:ext cx="792777" cy="792777"/>
      </dsp:txXfrm>
    </dsp:sp>
    <dsp:sp modelId="{2C7A71E0-8E04-4158-8B58-BB3714727D7B}">
      <dsp:nvSpPr>
        <dsp:cNvPr id="0" name=""/>
        <dsp:cNvSpPr/>
      </dsp:nvSpPr>
      <dsp:spPr>
        <a:xfrm>
          <a:off x="6943203" y="3816973"/>
          <a:ext cx="792777" cy="792777"/>
        </a:xfrm>
        <a:prstGeom prst="downArrow">
          <a:avLst>
            <a:gd name="adj1" fmla="val 55000"/>
            <a:gd name="adj2" fmla="val 45000"/>
          </a:avLst>
        </a:prstGeom>
        <a:solidFill>
          <a:srgbClr val="0099CC">
            <a:alpha val="90000"/>
          </a:srgbClr>
        </a:solidFill>
        <a:ln w="9525" cap="flat" cmpd="sng" algn="ctr">
          <a:solidFill>
            <a:srgbClr val="FF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a:p>
      </dsp:txBody>
      <dsp:txXfrm>
        <a:off x="6943203" y="3816973"/>
        <a:ext cx="792777" cy="792777"/>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8A0855-F825-4BA9-876E-C283E8BD291F}">
      <dsp:nvSpPr>
        <dsp:cNvPr id="0" name=""/>
        <dsp:cNvSpPr/>
      </dsp:nvSpPr>
      <dsp:spPr>
        <a:xfrm>
          <a:off x="205312" y="4265"/>
          <a:ext cx="8158326" cy="890461"/>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Консолидированный бюджет Российской Федерации </a:t>
          </a:r>
          <a:endParaRPr lang="ru-RU" sz="2000" b="1" kern="1200" dirty="0">
            <a:latin typeface="Book Antiqua" pitchFamily="18" charset="0"/>
          </a:endParaRPr>
        </a:p>
      </dsp:txBody>
      <dsp:txXfrm>
        <a:off x="205312" y="4265"/>
        <a:ext cx="8158326" cy="890461"/>
      </dsp:txXfrm>
    </dsp:sp>
    <dsp:sp modelId="{1D6D34B5-A555-407C-A694-5FBD1E80F5A7}">
      <dsp:nvSpPr>
        <dsp:cNvPr id="0" name=""/>
        <dsp:cNvSpPr/>
      </dsp:nvSpPr>
      <dsp:spPr>
        <a:xfrm>
          <a:off x="35858" y="1006878"/>
          <a:ext cx="1976888" cy="1176339"/>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Федеральный бюджет</a:t>
          </a:r>
          <a:endParaRPr lang="ru-RU" sz="2000" kern="1200" dirty="0">
            <a:latin typeface="Book Antiqua" pitchFamily="18" charset="0"/>
          </a:endParaRPr>
        </a:p>
      </dsp:txBody>
      <dsp:txXfrm>
        <a:off x="35858" y="1006878"/>
        <a:ext cx="1976888" cy="1176339"/>
      </dsp:txXfrm>
    </dsp:sp>
    <dsp:sp modelId="{594C56E2-2B3B-4A69-AEA7-F30AA9C3F24C}">
      <dsp:nvSpPr>
        <dsp:cNvPr id="0" name=""/>
        <dsp:cNvSpPr/>
      </dsp:nvSpPr>
      <dsp:spPr>
        <a:xfrm>
          <a:off x="3264429" y="1006883"/>
          <a:ext cx="5221342" cy="1094780"/>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субъектов Российской Федерации</a:t>
          </a:r>
          <a:endParaRPr lang="ru-RU" sz="2000" kern="1200" dirty="0">
            <a:latin typeface="Book Antiqua" pitchFamily="18" charset="0"/>
          </a:endParaRPr>
        </a:p>
      </dsp:txBody>
      <dsp:txXfrm>
        <a:off x="3264429" y="1006883"/>
        <a:ext cx="5221342" cy="1094780"/>
      </dsp:txXfrm>
    </dsp:sp>
    <dsp:sp modelId="{E7D38CE6-F736-41E4-B022-6236F7F86B5B}">
      <dsp:nvSpPr>
        <dsp:cNvPr id="0" name=""/>
        <dsp:cNvSpPr/>
      </dsp:nvSpPr>
      <dsp:spPr>
        <a:xfrm>
          <a:off x="363301" y="2304033"/>
          <a:ext cx="2676915"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субъектов Российской федерации</a:t>
          </a:r>
          <a:endParaRPr lang="ru-RU" sz="2000" kern="1200" dirty="0">
            <a:latin typeface="Book Antiqua" pitchFamily="18" charset="0"/>
          </a:endParaRPr>
        </a:p>
      </dsp:txBody>
      <dsp:txXfrm>
        <a:off x="363301" y="2304033"/>
        <a:ext cx="2676915" cy="1503117"/>
      </dsp:txXfrm>
    </dsp:sp>
    <dsp:sp modelId="{D204552F-F8FC-4B11-8441-6FE77F9A2FD7}">
      <dsp:nvSpPr>
        <dsp:cNvPr id="0" name=""/>
        <dsp:cNvSpPr/>
      </dsp:nvSpPr>
      <dsp:spPr>
        <a:xfrm>
          <a:off x="2565749" y="3893291"/>
          <a:ext cx="1572750"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муниципальных районов</a:t>
          </a:r>
          <a:endParaRPr lang="ru-RU" sz="2000" kern="1200" dirty="0">
            <a:latin typeface="Book Antiqua" pitchFamily="18" charset="0"/>
          </a:endParaRPr>
        </a:p>
      </dsp:txBody>
      <dsp:txXfrm>
        <a:off x="2565749" y="3893291"/>
        <a:ext cx="1572750" cy="1503117"/>
      </dsp:txXfrm>
    </dsp:sp>
    <dsp:sp modelId="{F432008C-24E2-459F-8821-5323402BE4C9}">
      <dsp:nvSpPr>
        <dsp:cNvPr id="0" name=""/>
        <dsp:cNvSpPr/>
      </dsp:nvSpPr>
      <dsp:spPr>
        <a:xfrm>
          <a:off x="3841992" y="2304033"/>
          <a:ext cx="2302937" cy="1377201"/>
        </a:xfrm>
        <a:prstGeom prst="roundRect">
          <a:avLst>
            <a:gd name="adj" fmla="val 10000"/>
          </a:avLst>
        </a:prstGeom>
        <a:solidFill>
          <a:srgbClr val="0066FF"/>
        </a:soli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муниципальных районов</a:t>
          </a:r>
          <a:endParaRPr lang="ru-RU" sz="2000" kern="1200" dirty="0">
            <a:latin typeface="Book Antiqua" pitchFamily="18" charset="0"/>
          </a:endParaRPr>
        </a:p>
      </dsp:txBody>
      <dsp:txXfrm>
        <a:off x="3841992" y="2304033"/>
        <a:ext cx="2302937" cy="1377201"/>
      </dsp:txXfrm>
    </dsp:sp>
    <dsp:sp modelId="{4D713F86-C37A-42AE-A992-476860598B30}">
      <dsp:nvSpPr>
        <dsp:cNvPr id="0" name=""/>
        <dsp:cNvSpPr/>
      </dsp:nvSpPr>
      <dsp:spPr>
        <a:xfrm>
          <a:off x="5253441" y="3816196"/>
          <a:ext cx="1538522"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и сельских поселений</a:t>
          </a:r>
          <a:endParaRPr lang="ru-RU" sz="2000" kern="1200" dirty="0">
            <a:latin typeface="Book Antiqua" pitchFamily="18" charset="0"/>
          </a:endParaRPr>
        </a:p>
      </dsp:txBody>
      <dsp:txXfrm>
        <a:off x="5253441" y="3816196"/>
        <a:ext cx="1538522" cy="1503117"/>
      </dsp:txXfrm>
    </dsp:sp>
    <dsp:sp modelId="{EE8E03DF-55FB-413E-9423-9EA2E2C09707}">
      <dsp:nvSpPr>
        <dsp:cNvPr id="0" name=""/>
        <dsp:cNvSpPr/>
      </dsp:nvSpPr>
      <dsp:spPr>
        <a:xfrm>
          <a:off x="6946630" y="2318832"/>
          <a:ext cx="1538726" cy="1491618"/>
        </a:xfrm>
        <a:prstGeom prst="roundRect">
          <a:avLst>
            <a:gd name="adj" fmla="val 10000"/>
          </a:avLst>
        </a:prstGeom>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округов</a:t>
          </a:r>
          <a:endParaRPr lang="ru-RU" sz="2000" kern="1200" dirty="0">
            <a:latin typeface="Book Antiqua" pitchFamily="18" charset="0"/>
          </a:endParaRPr>
        </a:p>
      </dsp:txBody>
      <dsp:txXfrm>
        <a:off x="6946630" y="2318832"/>
        <a:ext cx="1538726" cy="149161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8734D2-6690-400B-92F1-00E2BE5EDD5E}">
      <dsp:nvSpPr>
        <dsp:cNvPr id="0" name=""/>
        <dsp:cNvSpPr/>
      </dsp:nvSpPr>
      <dsp:spPr>
        <a:xfrm>
          <a:off x="2314574" y="-71998"/>
          <a:ext cx="3435500" cy="5679040"/>
        </a:xfrm>
        <a:prstGeom prst="downArrow">
          <a:avLst/>
        </a:prstGeom>
        <a:solidFill>
          <a:srgbClr val="6699FF"/>
        </a:solidFill>
        <a:ln>
          <a:solidFill>
            <a:srgbClr val="3333CC"/>
          </a:solid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D73C32C9-B7C5-4705-BB81-A89B055DE445}">
      <dsp:nvSpPr>
        <dsp:cNvPr id="0" name=""/>
        <dsp:cNvSpPr/>
      </dsp:nvSpPr>
      <dsp:spPr>
        <a:xfrm>
          <a:off x="301957" y="384016"/>
          <a:ext cx="7536313" cy="655891"/>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Бюджетное послание Президента Российской Федерации на 2018-2020 годы</a:t>
          </a:r>
          <a:endParaRPr lang="ru-RU" sz="2000" b="1" kern="1200" dirty="0">
            <a:latin typeface="Book Antiqua" pitchFamily="18" charset="0"/>
          </a:endParaRPr>
        </a:p>
      </dsp:txBody>
      <dsp:txXfrm>
        <a:off x="301957" y="384016"/>
        <a:ext cx="7536313" cy="655891"/>
      </dsp:txXfrm>
    </dsp:sp>
    <dsp:sp modelId="{C271A942-9659-40F0-B91E-421AA1A868F7}">
      <dsp:nvSpPr>
        <dsp:cNvPr id="0" name=""/>
        <dsp:cNvSpPr/>
      </dsp:nvSpPr>
      <dsp:spPr>
        <a:xfrm>
          <a:off x="226367" y="2736310"/>
          <a:ext cx="7635942" cy="1138797"/>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kern="1200" dirty="0">
            <a:latin typeface="Book Antiqua" pitchFamily="18" charset="0"/>
          </a:endParaRPr>
        </a:p>
      </dsp:txBody>
      <dsp:txXfrm>
        <a:off x="226367" y="2736310"/>
        <a:ext cx="7635942" cy="1138797"/>
      </dsp:txXfrm>
    </dsp:sp>
    <dsp:sp modelId="{C0F74AEC-6F1E-4CA5-9898-938E5B53D98C}">
      <dsp:nvSpPr>
        <dsp:cNvPr id="0" name=""/>
        <dsp:cNvSpPr/>
      </dsp:nvSpPr>
      <dsp:spPr>
        <a:xfrm>
          <a:off x="226372" y="4104461"/>
          <a:ext cx="7623728" cy="628626"/>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Муниципальные программы Холм-Жирковского   района</a:t>
          </a:r>
        </a:p>
      </dsp:txBody>
      <dsp:txXfrm>
        <a:off x="226372" y="4104461"/>
        <a:ext cx="7623728" cy="628626"/>
      </dsp:txXfrm>
    </dsp:sp>
    <dsp:sp modelId="{27783912-6789-4E1A-8B8C-1CAE98185405}">
      <dsp:nvSpPr>
        <dsp:cNvPr id="0" name=""/>
        <dsp:cNvSpPr/>
      </dsp:nvSpPr>
      <dsp:spPr>
        <a:xfrm>
          <a:off x="226363" y="1233861"/>
          <a:ext cx="7612557" cy="1283700"/>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kern="1200" dirty="0">
            <a:latin typeface="Book Antiqua" pitchFamily="18" charset="0"/>
          </a:endParaRPr>
        </a:p>
      </dsp:txBody>
      <dsp:txXfrm>
        <a:off x="226363" y="1233861"/>
        <a:ext cx="7612557" cy="12837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C103A0-357A-420A-AADA-C781BF756532}">
      <dsp:nvSpPr>
        <dsp:cNvPr id="0" name=""/>
        <dsp:cNvSpPr/>
      </dsp:nvSpPr>
      <dsp:spPr>
        <a:xfrm>
          <a:off x="0" y="0"/>
          <a:ext cx="2555772" cy="1079161"/>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9050" tIns="9525" rIns="0" bIns="9525" numCol="1" spcCol="1270" anchor="ctr" anchorCtr="0">
          <a:noAutofit/>
        </a:bodyPr>
        <a:lstStyle/>
        <a:p>
          <a:pPr lvl="0" algn="ctr" defTabSz="666750" rtl="0">
            <a:lnSpc>
              <a:spcPct val="90000"/>
            </a:lnSpc>
            <a:spcBef>
              <a:spcPct val="0"/>
            </a:spcBef>
            <a:spcAft>
              <a:spcPct val="35000"/>
            </a:spcAft>
          </a:pPr>
          <a:r>
            <a:rPr lang="ru-RU" sz="1500" kern="12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kern="1200" dirty="0">
            <a:effectLst>
              <a:outerShdw blurRad="38100" dist="38100" dir="2700000" algn="tl">
                <a:srgbClr val="000000">
                  <a:alpha val="43137"/>
                </a:srgbClr>
              </a:outerShdw>
            </a:effectLst>
            <a:latin typeface="Book Antiqua" pitchFamily="18" charset="0"/>
          </a:endParaRPr>
        </a:p>
      </dsp:txBody>
      <dsp:txXfrm>
        <a:off x="0" y="0"/>
        <a:ext cx="2555772" cy="107916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CE0FBD-4505-41E9-885F-58F4FC0C072A}">
      <dsp:nvSpPr>
        <dsp:cNvPr id="0" name=""/>
        <dsp:cNvSpPr/>
      </dsp:nvSpPr>
      <dsp:spPr>
        <a:xfrm>
          <a:off x="0" y="286741"/>
          <a:ext cx="2520280" cy="854092"/>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Территория  -  203,34 тыс.га</a:t>
          </a:r>
          <a:endParaRPr lang="ru-RU" sz="1800" kern="1200" dirty="0">
            <a:effectLst>
              <a:outerShdw blurRad="38100" dist="38100" dir="2700000" algn="tl">
                <a:srgbClr val="000000">
                  <a:alpha val="43137"/>
                </a:srgbClr>
              </a:outerShdw>
            </a:effectLst>
            <a:latin typeface="Book Antiqua" pitchFamily="18" charset="0"/>
          </a:endParaRPr>
        </a:p>
      </dsp:txBody>
      <dsp:txXfrm>
        <a:off x="0" y="286741"/>
        <a:ext cx="2520280" cy="854092"/>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5CE742-C92E-471D-AE33-FC87EDA40D4A}">
      <dsp:nvSpPr>
        <dsp:cNvPr id="0" name=""/>
        <dsp:cNvSpPr/>
      </dsp:nvSpPr>
      <dsp:spPr>
        <a:xfrm>
          <a:off x="385214" y="0"/>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поселение</a:t>
          </a:r>
          <a:r>
            <a:rPr lang="ru-RU" sz="1800" kern="1200" dirty="0" smtClean="0">
              <a:latin typeface="Book Antiqua" pitchFamily="18" charset="0"/>
            </a:rPr>
            <a:t> – 1</a:t>
          </a:r>
          <a:endParaRPr lang="ru-RU" sz="1800" kern="1200" dirty="0">
            <a:latin typeface="Book Antiqua" pitchFamily="18" charset="0"/>
          </a:endParaRPr>
        </a:p>
      </dsp:txBody>
      <dsp:txXfrm>
        <a:off x="385214" y="0"/>
        <a:ext cx="1991049" cy="796419"/>
      </dsp:txXfrm>
    </dsp:sp>
    <dsp:sp modelId="{584093BA-FBF9-44C9-B06B-4924A014C6F1}">
      <dsp:nvSpPr>
        <dsp:cNvPr id="0" name=""/>
        <dsp:cNvSpPr/>
      </dsp:nvSpPr>
      <dsp:spPr>
        <a:xfrm>
          <a:off x="360034" y="907965"/>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Сельских поселений - 14</a:t>
          </a:r>
          <a:endParaRPr lang="ru-RU" sz="1800" kern="1200" dirty="0">
            <a:effectLst>
              <a:outerShdw blurRad="38100" dist="38100" dir="2700000" algn="tl">
                <a:srgbClr val="000000">
                  <a:alpha val="43137"/>
                </a:srgbClr>
              </a:outerShdw>
            </a:effectLst>
            <a:latin typeface="Book Antiqua" pitchFamily="18" charset="0"/>
          </a:endParaRPr>
        </a:p>
      </dsp:txBody>
      <dsp:txXfrm>
        <a:off x="360034" y="907965"/>
        <a:ext cx="1991049" cy="79641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EFF1F9-070C-4F75-AEF2-175080E03D73}">
      <dsp:nvSpPr>
        <dsp:cNvPr id="0" name=""/>
        <dsp:cNvSpPr/>
      </dsp:nvSpPr>
      <dsp:spPr>
        <a:xfrm>
          <a:off x="132726" y="0"/>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население – 34%</a:t>
          </a:r>
          <a:endParaRPr lang="ru-RU" sz="1800" kern="1200" dirty="0">
            <a:effectLst>
              <a:outerShdw blurRad="38100" dist="38100" dir="2700000" algn="tl">
                <a:srgbClr val="000000">
                  <a:alpha val="43137"/>
                </a:srgbClr>
              </a:outerShdw>
            </a:effectLst>
            <a:latin typeface="Book Antiqua" pitchFamily="18" charset="0"/>
          </a:endParaRPr>
        </a:p>
      </dsp:txBody>
      <dsp:txXfrm>
        <a:off x="132726" y="0"/>
        <a:ext cx="1990995" cy="796398"/>
      </dsp:txXfrm>
    </dsp:sp>
    <dsp:sp modelId="{F90D0886-8325-40D6-9726-F788C42AAA44}">
      <dsp:nvSpPr>
        <dsp:cNvPr id="0" name=""/>
        <dsp:cNvSpPr/>
      </dsp:nvSpPr>
      <dsp:spPr>
        <a:xfrm>
          <a:off x="132726" y="864098"/>
          <a:ext cx="1990995"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Сельское население – 66%</a:t>
          </a:r>
          <a:r>
            <a:rPr lang="ru-RU" sz="1800" kern="1200" dirty="0" smtClean="0">
              <a:latin typeface="Book Antiqua" pitchFamily="18" charset="0"/>
            </a:rPr>
            <a:t>    </a:t>
          </a:r>
          <a:endParaRPr lang="ru-RU" sz="1800" kern="1200" dirty="0">
            <a:latin typeface="Book Antiqua" pitchFamily="18" charset="0"/>
          </a:endParaRPr>
        </a:p>
      </dsp:txBody>
      <dsp:txXfrm>
        <a:off x="132726" y="864098"/>
        <a:ext cx="1990995" cy="796398"/>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5BBE4-9BF7-427B-95BC-091EAFC8FEE0}">
      <dsp:nvSpPr>
        <dsp:cNvPr id="0" name=""/>
        <dsp:cNvSpPr/>
      </dsp:nvSpPr>
      <dsp:spPr>
        <a:xfrm>
          <a:off x="3451763" y="22055"/>
          <a:ext cx="4757000" cy="549474"/>
        </a:xfrm>
        <a:prstGeom prst="rightArrow">
          <a:avLst>
            <a:gd name="adj1" fmla="val 75000"/>
            <a:gd name="adj2" fmla="val 50000"/>
          </a:avLst>
        </a:prstGeom>
        <a:solidFill>
          <a:srgbClr val="CCECFF">
            <a:alpha val="89804"/>
          </a:srgbClr>
        </a:solidFill>
        <a:ln w="25400" cap="flat" cmpd="sng" algn="ctr">
          <a:solidFill>
            <a:srgbClr val="0066FF">
              <a:alpha val="8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2 023,78   1 951,97    2 206,89    3 531,23    7 871,01</a:t>
          </a:r>
          <a:endParaRPr lang="ru-RU" sz="1600" kern="1200" dirty="0">
            <a:solidFill>
              <a:srgbClr val="000099"/>
            </a:solidFill>
            <a:latin typeface="Book Antiqua" pitchFamily="18" charset="0"/>
          </a:endParaRPr>
        </a:p>
      </dsp:txBody>
      <dsp:txXfrm>
        <a:off x="3451763" y="22055"/>
        <a:ext cx="4757000" cy="549474"/>
      </dsp:txXfrm>
    </dsp:sp>
    <dsp:sp modelId="{03FBB181-99F4-4C38-ADB6-9BE4DC139BC6}">
      <dsp:nvSpPr>
        <dsp:cNvPr id="0" name=""/>
        <dsp:cNvSpPr/>
      </dsp:nvSpPr>
      <dsp:spPr>
        <a:xfrm>
          <a:off x="5" y="648074"/>
          <a:ext cx="3451616" cy="592866"/>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sp:txBody>
      <dsp:txXfrm>
        <a:off x="5" y="648074"/>
        <a:ext cx="3451616" cy="592866"/>
      </dsp:txXfrm>
    </dsp:sp>
    <dsp:sp modelId="{908B6AFF-A230-4BA6-9AB8-AF7992F9C594}">
      <dsp:nvSpPr>
        <dsp:cNvPr id="0" name=""/>
        <dsp:cNvSpPr/>
      </dsp:nvSpPr>
      <dsp:spPr>
        <a:xfrm>
          <a:off x="3447101" y="648074"/>
          <a:ext cx="476181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343,7       350,0       374,82       394,53      416,51</a:t>
          </a:r>
        </a:p>
      </dsp:txBody>
      <dsp:txXfrm>
        <a:off x="3447101" y="648074"/>
        <a:ext cx="4761810" cy="549474"/>
      </dsp:txXfrm>
    </dsp:sp>
    <dsp:sp modelId="{C10417B2-9554-4AFB-931E-555801F9657D}">
      <dsp:nvSpPr>
        <dsp:cNvPr id="0" name=""/>
        <dsp:cNvSpPr/>
      </dsp:nvSpPr>
      <dsp:spPr>
        <a:xfrm>
          <a:off x="0" y="42201"/>
          <a:ext cx="3438852"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0" y="42201"/>
        <a:ext cx="3438852" cy="549474"/>
      </dsp:txXfrm>
    </dsp:sp>
    <dsp:sp modelId="{6F6D69CD-3D9C-4132-8B43-5A2E10B3355D}">
      <dsp:nvSpPr>
        <dsp:cNvPr id="0" name=""/>
        <dsp:cNvSpPr/>
      </dsp:nvSpPr>
      <dsp:spPr>
        <a:xfrm>
          <a:off x="3427581" y="1252594"/>
          <a:ext cx="478133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69,22       72,06        75,32         78,65        82,21</a:t>
          </a:r>
        </a:p>
      </dsp:txBody>
      <dsp:txXfrm>
        <a:off x="3427581" y="1252594"/>
        <a:ext cx="4781330" cy="549474"/>
      </dsp:txXfrm>
    </dsp:sp>
    <dsp:sp modelId="{426AD58C-4758-4A76-A632-D85D8C2C0481}">
      <dsp:nvSpPr>
        <dsp:cNvPr id="0" name=""/>
        <dsp:cNvSpPr/>
      </dsp:nvSpPr>
      <dsp:spPr>
        <a:xfrm>
          <a:off x="0" y="1296145"/>
          <a:ext cx="3427581" cy="549474"/>
        </a:xfrm>
        <a:prstGeom prst="round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розничной торговли, млн. руб.</a:t>
          </a:r>
        </a:p>
      </dsp:txBody>
      <dsp:txXfrm>
        <a:off x="0" y="1296145"/>
        <a:ext cx="3427581" cy="549474"/>
      </dsp:txXfrm>
    </dsp:sp>
    <dsp:sp modelId="{8955D0E5-ED7C-44E2-B219-ECE5D6A8FA78}">
      <dsp:nvSpPr>
        <dsp:cNvPr id="0" name=""/>
        <dsp:cNvSpPr/>
      </dsp:nvSpPr>
      <dsp:spPr>
        <a:xfrm>
          <a:off x="3401950" y="1857016"/>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36,10       38,00       41,10          42,36       44,31</a:t>
          </a:r>
        </a:p>
      </dsp:txBody>
      <dsp:txXfrm>
        <a:off x="3401950" y="1857016"/>
        <a:ext cx="4805099" cy="549474"/>
      </dsp:txXfrm>
    </dsp:sp>
    <dsp:sp modelId="{8BD29FCE-1BF0-4971-AA15-7EE2FD950751}">
      <dsp:nvSpPr>
        <dsp:cNvPr id="0" name=""/>
        <dsp:cNvSpPr/>
      </dsp:nvSpPr>
      <dsp:spPr>
        <a:xfrm>
          <a:off x="1862" y="1857016"/>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1857016"/>
        <a:ext cx="3400088" cy="549474"/>
      </dsp:txXfrm>
    </dsp:sp>
    <dsp:sp modelId="{A1B5F517-B891-43B5-B441-590EE1D0E32F}">
      <dsp:nvSpPr>
        <dsp:cNvPr id="0" name=""/>
        <dsp:cNvSpPr/>
      </dsp:nvSpPr>
      <dsp:spPr>
        <a:xfrm>
          <a:off x="3401950" y="2461437"/>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1 948,21     830,42      1 497,9      1 509,18    112,5  </a:t>
          </a:r>
          <a:endParaRPr lang="ru-RU" sz="1600" kern="1200" dirty="0">
            <a:solidFill>
              <a:srgbClr val="000099"/>
            </a:solidFill>
            <a:latin typeface="Book Antiqua" pitchFamily="18" charset="0"/>
          </a:endParaRPr>
        </a:p>
      </dsp:txBody>
      <dsp:txXfrm>
        <a:off x="3401950" y="2461437"/>
        <a:ext cx="4805099" cy="549474"/>
      </dsp:txXfrm>
    </dsp:sp>
    <dsp:sp modelId="{47F22AA8-C287-4A4C-B255-28775BB11840}">
      <dsp:nvSpPr>
        <dsp:cNvPr id="0" name=""/>
        <dsp:cNvSpPr/>
      </dsp:nvSpPr>
      <dsp:spPr>
        <a:xfrm>
          <a:off x="1862" y="2461437"/>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2461437"/>
        <a:ext cx="3400088" cy="549474"/>
      </dsp:txXfrm>
    </dsp:sp>
    <dsp:sp modelId="{B4C3AF95-6777-410C-A905-9D9F34A1267A}">
      <dsp:nvSpPr>
        <dsp:cNvPr id="0" name=""/>
        <dsp:cNvSpPr/>
      </dsp:nvSpPr>
      <dsp:spPr>
        <a:xfrm>
          <a:off x="3401950" y="3065859"/>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9 589          9 485         9 389        9 303         9 224</a:t>
          </a:r>
          <a:endParaRPr lang="ru-RU" sz="1600" kern="1200" dirty="0">
            <a:solidFill>
              <a:srgbClr val="000099"/>
            </a:solidFill>
            <a:latin typeface="Book Antiqua" pitchFamily="18" charset="0"/>
          </a:endParaRPr>
        </a:p>
      </dsp:txBody>
      <dsp:txXfrm>
        <a:off x="3401950" y="3065859"/>
        <a:ext cx="4805099" cy="549474"/>
      </dsp:txXfrm>
    </dsp:sp>
    <dsp:sp modelId="{0C1FC446-2410-44F5-B73F-A4BA8F78379E}">
      <dsp:nvSpPr>
        <dsp:cNvPr id="0" name=""/>
        <dsp:cNvSpPr/>
      </dsp:nvSpPr>
      <dsp:spPr>
        <a:xfrm>
          <a:off x="1862" y="3065859"/>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065859"/>
        <a:ext cx="3400088" cy="549474"/>
      </dsp:txXfrm>
    </dsp:sp>
    <dsp:sp modelId="{CA751718-927B-4344-BBC2-48E3C48F6EFD}">
      <dsp:nvSpPr>
        <dsp:cNvPr id="0" name=""/>
        <dsp:cNvSpPr/>
      </dsp:nvSpPr>
      <dsp:spPr>
        <a:xfrm>
          <a:off x="3401950" y="3670280"/>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706,81      657,7      671,86      687,6       708,26     </a:t>
          </a:r>
          <a:endParaRPr lang="ru-RU" sz="1600" kern="1200" dirty="0">
            <a:solidFill>
              <a:srgbClr val="000099"/>
            </a:solidFill>
            <a:latin typeface="Book Antiqua" pitchFamily="18" charset="0"/>
          </a:endParaRPr>
        </a:p>
      </dsp:txBody>
      <dsp:txXfrm>
        <a:off x="3401950" y="3670280"/>
        <a:ext cx="4805099" cy="549474"/>
      </dsp:txXfrm>
    </dsp:sp>
    <dsp:sp modelId="{C2B32D2A-B93D-451C-80A9-0C4B4B6629D8}">
      <dsp:nvSpPr>
        <dsp:cNvPr id="0" name=""/>
        <dsp:cNvSpPr/>
      </dsp:nvSpPr>
      <dsp:spPr>
        <a:xfrm>
          <a:off x="1862" y="3670280"/>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670280"/>
        <a:ext cx="3400088" cy="549474"/>
      </dsp:txXfrm>
    </dsp:sp>
    <dsp:sp modelId="{5A2A80F9-9627-4211-A16B-CFC2C54A2E9C}">
      <dsp:nvSpPr>
        <dsp:cNvPr id="0" name=""/>
        <dsp:cNvSpPr/>
      </dsp:nvSpPr>
      <dsp:spPr>
        <a:xfrm>
          <a:off x="3401950" y="4274702"/>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latin typeface="Book Antiqua" pitchFamily="18" charset="0"/>
            </a:rPr>
            <a:t> </a:t>
          </a:r>
          <a:r>
            <a:rPr lang="ru-RU" sz="1600" kern="1200" dirty="0" smtClean="0">
              <a:solidFill>
                <a:srgbClr val="000099"/>
              </a:solidFill>
              <a:latin typeface="Book Antiqua" pitchFamily="18" charset="0"/>
            </a:rPr>
            <a:t>28 276,0    28 756,0   29 332,0   30 065,0    30 967,0</a:t>
          </a:r>
          <a:endParaRPr lang="ru-RU" sz="1600" kern="1200" dirty="0">
            <a:solidFill>
              <a:srgbClr val="000099"/>
            </a:solidFill>
            <a:latin typeface="Book Antiqua" pitchFamily="18" charset="0"/>
          </a:endParaRPr>
        </a:p>
      </dsp:txBody>
      <dsp:txXfrm>
        <a:off x="3401950" y="4274702"/>
        <a:ext cx="4805099" cy="549474"/>
      </dsp:txXfrm>
    </dsp:sp>
    <dsp:sp modelId="{842ABAB0-A391-425B-8AFA-9FD815F509ED}">
      <dsp:nvSpPr>
        <dsp:cNvPr id="0" name=""/>
        <dsp:cNvSpPr/>
      </dsp:nvSpPr>
      <dsp:spPr>
        <a:xfrm>
          <a:off x="1862" y="4274702"/>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4274702"/>
        <a:ext cx="3400088" cy="54947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0.xml.rels><?xml version="1.0" encoding="UTF-8" standalone="yes"?>
<Relationships xmlns="http://schemas.openxmlformats.org/package/2006/relationships"><Relationship Id="rId1" Type="http://schemas.openxmlformats.org/officeDocument/2006/relationships/image" Target="../media/image37.png"/></Relationships>
</file>

<file path=ppt/drawings/_rels/drawing8.xml.rels><?xml version="1.0" encoding="UTF-8" standalone="yes"?>
<Relationships xmlns="http://schemas.openxmlformats.org/package/2006/relationships"><Relationship Id="rId1" Type="http://schemas.openxmlformats.org/officeDocument/2006/relationships/image" Target="../media/image33.png"/></Relationships>
</file>

<file path=ppt/drawings/drawing1.xml><?xml version="1.0" encoding="utf-8"?>
<c:userShapes xmlns:c="http://schemas.openxmlformats.org/drawingml/2006/chart">
  <cdr:relSizeAnchor xmlns:cdr="http://schemas.openxmlformats.org/drawingml/2006/chartDrawing">
    <cdr:from>
      <cdr:x>0.16948</cdr:x>
      <cdr:y>0.79747</cdr:y>
    </cdr:from>
    <cdr:to>
      <cdr:x>0.34303</cdr:x>
      <cdr:y>0.9708</cdr:y>
    </cdr:to>
    <cdr:sp macro="" textlink="">
      <cdr:nvSpPr>
        <cdr:cNvPr id="3" name="Загнутый угол 2"/>
        <cdr:cNvSpPr/>
      </cdr:nvSpPr>
      <cdr:spPr>
        <a:xfrm xmlns:a="http://schemas.openxmlformats.org/drawingml/2006/main">
          <a:off x="1476672" y="4536504"/>
          <a:ext cx="1512168" cy="986029"/>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a:solidFill>
            <a:srgbClr val="006600"/>
          </a:solidFill>
        </a:ln>
        <a:effectLst xmlns:a="http://schemas.openxmlformats.org/drawingml/2006/main">
          <a:glow rad="63500">
            <a:schemeClr val="accent2">
              <a:satMod val="175000"/>
              <a:alpha val="40000"/>
            </a:schemeClr>
          </a:glow>
          <a:outerShdw blurRad="40000" dist="20000" dir="5400000" rotWithShape="0">
            <a:srgbClr val="000000">
              <a:alpha val="38000"/>
            </a:srgbClr>
          </a:outerShdw>
        </a:effectLst>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marL="342900" indent="-342900" algn="ctr"/>
          <a:r>
            <a:rPr lang="ru-RU" sz="1400" dirty="0" smtClean="0">
              <a:solidFill>
                <a:schemeClr val="tx2">
                  <a:lumMod val="10000"/>
                </a:schemeClr>
              </a:solidFill>
              <a:latin typeface="Book Antiqua" pitchFamily="18" charset="0"/>
            </a:rPr>
            <a:t>2018 г- 234 661,4</a:t>
          </a:r>
        </a:p>
        <a:p xmlns:a="http://schemas.openxmlformats.org/drawingml/2006/main">
          <a:pPr marL="342900" indent="-342900" algn="ctr"/>
          <a:r>
            <a:rPr lang="ru-RU" sz="1400" dirty="0" smtClean="0">
              <a:solidFill>
                <a:schemeClr val="tx2">
                  <a:lumMod val="10000"/>
                </a:schemeClr>
              </a:solidFill>
              <a:latin typeface="Book Antiqua" pitchFamily="18" charset="0"/>
            </a:rPr>
            <a:t>2019 г- 221 022,7</a:t>
          </a:r>
        </a:p>
        <a:p xmlns:a="http://schemas.openxmlformats.org/drawingml/2006/main">
          <a:pPr marL="342900" indent="-342900" algn="ctr"/>
          <a:r>
            <a:rPr lang="ru-RU" sz="1400" dirty="0" smtClean="0">
              <a:solidFill>
                <a:schemeClr val="tx2">
                  <a:lumMod val="10000"/>
                </a:schemeClr>
              </a:solidFill>
              <a:latin typeface="Book Antiqua" pitchFamily="18" charset="0"/>
            </a:rPr>
            <a:t>2020 г- 222 162,3</a:t>
          </a: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0.42568</cdr:x>
      <cdr:y>0.79747</cdr:y>
    </cdr:from>
    <cdr:to>
      <cdr:x>0.6075</cdr:x>
      <cdr:y>0.9708</cdr:y>
    </cdr:to>
    <cdr:sp macro="" textlink="">
      <cdr:nvSpPr>
        <cdr:cNvPr id="4" name="Загнутый угол 3"/>
        <cdr:cNvSpPr/>
      </cdr:nvSpPr>
      <cdr:spPr>
        <a:xfrm xmlns:a="http://schemas.openxmlformats.org/drawingml/2006/main">
          <a:off x="3708920" y="4536504"/>
          <a:ext cx="1584176" cy="986029"/>
        </a:xfrm>
        <a:prstGeom xmlns:a="http://schemas.openxmlformats.org/drawingml/2006/main" prst="foldedCorner">
          <a:avLst/>
        </a:prstGeom>
        <a:gradFill xmlns:a="http://schemas.openxmlformats.org/drawingml/2006/main" flip="none" rotWithShape="1">
          <a:gsLst>
            <a:gs pos="0">
              <a:srgbClr val="00FFFF">
                <a:shade val="30000"/>
                <a:satMod val="115000"/>
              </a:srgbClr>
            </a:gs>
            <a:gs pos="50000">
              <a:srgbClr val="00FFFF">
                <a:shade val="67500"/>
                <a:satMod val="115000"/>
              </a:srgbClr>
            </a:gs>
            <a:gs pos="100000">
              <a:srgbClr val="00FFFF">
                <a:shade val="100000"/>
                <a:satMod val="115000"/>
              </a:srgbClr>
            </a:gs>
          </a:gsLst>
          <a:lin ang="18900000" scaled="1"/>
          <a:tileRect/>
        </a:gradFill>
        <a:ln xmlns:a="http://schemas.openxmlformats.org/drawingml/2006/main">
          <a:solidFill>
            <a:srgbClr val="006600"/>
          </a:solidFill>
        </a:ln>
        <a:effectLst xmlns:a="http://schemas.openxmlformats.org/drawingml/2006/main">
          <a:glow rad="101600">
            <a:schemeClr val="accent3">
              <a:satMod val="175000"/>
              <a:alpha val="40000"/>
            </a:scheme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ru-RU" sz="1400" dirty="0" smtClean="0">
              <a:solidFill>
                <a:schemeClr val="tx2">
                  <a:lumMod val="10000"/>
                </a:schemeClr>
              </a:solidFill>
              <a:latin typeface="Book Antiqua" pitchFamily="18" charset="0"/>
            </a:rPr>
            <a:t>2018 г – 238 855,9</a:t>
          </a:r>
        </a:p>
        <a:p xmlns:a="http://schemas.openxmlformats.org/drawingml/2006/main">
          <a:pPr algn="ctr"/>
          <a:r>
            <a:rPr lang="ru-RU" sz="1400" dirty="0" smtClean="0">
              <a:solidFill>
                <a:schemeClr val="tx2">
                  <a:lumMod val="10000"/>
                </a:schemeClr>
              </a:solidFill>
              <a:latin typeface="Book Antiqua" pitchFamily="18" charset="0"/>
            </a:rPr>
            <a:t>2019 г – 218 922,7</a:t>
          </a:r>
        </a:p>
        <a:p xmlns:a="http://schemas.openxmlformats.org/drawingml/2006/main">
          <a:pPr algn="ctr"/>
          <a:r>
            <a:rPr lang="ru-RU" sz="1400" dirty="0" smtClean="0">
              <a:solidFill>
                <a:schemeClr val="tx2">
                  <a:lumMod val="10000"/>
                </a:schemeClr>
              </a:solidFill>
              <a:latin typeface="Book Antiqua" pitchFamily="18" charset="0"/>
            </a:rPr>
            <a:t>2020 г – 220 067,8</a:t>
          </a: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0.20254</cdr:x>
      <cdr:y>0.06329</cdr:y>
    </cdr:from>
    <cdr:to>
      <cdr:x>0.26865</cdr:x>
      <cdr:y>0.08861</cdr:y>
    </cdr:to>
    <cdr:sp macro="" textlink="">
      <cdr:nvSpPr>
        <cdr:cNvPr id="9" name="Прямая со стрелкой 8"/>
        <cdr:cNvSpPr/>
      </cdr:nvSpPr>
      <cdr:spPr>
        <a:xfrm xmlns:a="http://schemas.openxmlformats.org/drawingml/2006/main">
          <a:off x="1764704" y="360041"/>
          <a:ext cx="576064" cy="144016"/>
        </a:xfrm>
        <a:prstGeom xmlns:a="http://schemas.openxmlformats.org/drawingml/2006/main" prst="straightConnector1">
          <a:avLst/>
        </a:prstGeom>
        <a:ln xmlns:a="http://schemas.openxmlformats.org/drawingml/2006/main" w="28575">
          <a:tailEnd type="arrow"/>
        </a:ln>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ru-RU">
            <a:ln>
              <a:solidFill>
                <a:sysClr val="windowText" lastClr="000000"/>
              </a:solidFill>
            </a:ln>
          </a:endParaRPr>
        </a:p>
      </cdr:txBody>
    </cdr:sp>
  </cdr:relSizeAnchor>
  <cdr:relSizeAnchor xmlns:cdr="http://schemas.openxmlformats.org/drawingml/2006/chartDrawing">
    <cdr:from>
      <cdr:x>0.19427</cdr:x>
      <cdr:y>0.05063</cdr:y>
    </cdr:from>
    <cdr:to>
      <cdr:x>0.29922</cdr:x>
      <cdr:y>0.10126</cdr:y>
    </cdr:to>
    <cdr:sp macro="" textlink="">
      <cdr:nvSpPr>
        <cdr:cNvPr id="11" name="TextBox 10"/>
        <cdr:cNvSpPr txBox="1"/>
      </cdr:nvSpPr>
      <cdr:spPr>
        <a:xfrm xmlns:a="http://schemas.openxmlformats.org/drawingml/2006/main">
          <a:off x="1692696" y="288032"/>
          <a:ext cx="914426" cy="2880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solidFill>
              <a:srgbClr val="003399"/>
            </a:solidFill>
            <a:latin typeface="Book Antiqua" pitchFamily="18" charset="0"/>
          </a:endParaRPr>
        </a:p>
      </cdr:txBody>
    </cdr:sp>
  </cdr:relSizeAnchor>
  <cdr:relSizeAnchor xmlns:cdr="http://schemas.openxmlformats.org/drawingml/2006/chartDrawing">
    <cdr:from>
      <cdr:x>0.17774</cdr:x>
      <cdr:y>0.02532</cdr:y>
    </cdr:from>
    <cdr:to>
      <cdr:x>0.27692</cdr:x>
      <cdr:y>0.0633</cdr:y>
    </cdr:to>
    <cdr:sp macro="" textlink="">
      <cdr:nvSpPr>
        <cdr:cNvPr id="12" name="TextBox 11"/>
        <cdr:cNvSpPr txBox="1"/>
      </cdr:nvSpPr>
      <cdr:spPr>
        <a:xfrm xmlns:a="http://schemas.openxmlformats.org/drawingml/2006/main">
          <a:off x="1548680" y="144016"/>
          <a:ext cx="864152" cy="216055"/>
        </a:xfrm>
        <a:prstGeom xmlns:a="http://schemas.openxmlformats.org/drawingml/2006/main" prst="rect">
          <a:avLst/>
        </a:prstGeom>
      </cdr:spPr>
      <cdr:txBody>
        <a:bodyPr xmlns:a="http://schemas.openxmlformats.org/drawingml/2006/main" vertOverflow="clip" wrap="square" rtlCol="0">
          <a:scene3d>
            <a:camera prst="orthographicFront"/>
            <a:lightRig rig="balanced" dir="t">
              <a:rot lat="0" lon="0" rev="2100000"/>
            </a:lightRig>
          </a:scene3d>
          <a:sp3d extrusionH="57150" prstMaterial="metal">
            <a:bevelT w="38100" h="25400"/>
            <a:contourClr>
              <a:schemeClr val="bg2"/>
            </a:contourClr>
          </a:sp3d>
        </a:bodyPr>
        <a:lstStyle xmlns:a="http://schemas.openxmlformats.org/drawingml/2006/main"/>
        <a:p xmlns:a="http://schemas.openxmlformats.org/drawingml/2006/main">
          <a:r>
            <a:rPr lang="ru-RU" sz="1100" b="1" cap="none" spc="0" dirty="0" smtClean="0">
              <a:ln w="50800"/>
              <a:solidFill>
                <a:srgbClr val="003300"/>
              </a:solidFill>
              <a:effectLst/>
              <a:latin typeface="Book Antiqua" pitchFamily="18" charset="0"/>
            </a:rPr>
            <a:t>- 13 638,7</a:t>
          </a:r>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0.42568</cdr:x>
      <cdr:y>0.01266</cdr:y>
    </cdr:from>
    <cdr:to>
      <cdr:x>0.52485</cdr:x>
      <cdr:y>0.05064</cdr:y>
    </cdr:to>
    <cdr:sp macro="" textlink="">
      <cdr:nvSpPr>
        <cdr:cNvPr id="14" name="TextBox 13"/>
        <cdr:cNvSpPr txBox="1"/>
      </cdr:nvSpPr>
      <cdr:spPr>
        <a:xfrm xmlns:a="http://schemas.openxmlformats.org/drawingml/2006/main">
          <a:off x="3708920" y="72008"/>
          <a:ext cx="864065" cy="2160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b="1" dirty="0" smtClean="0">
              <a:solidFill>
                <a:srgbClr val="003300"/>
              </a:solidFill>
              <a:latin typeface="Book Antiqua" pitchFamily="18" charset="0"/>
            </a:rPr>
            <a:t>- 19 933,2</a:t>
          </a:r>
          <a:endParaRPr lang="ru-RU" sz="1100" b="1" dirty="0">
            <a:solidFill>
              <a:srgbClr val="003300"/>
            </a:solidFill>
            <a:latin typeface="Book Antiqua" pitchFamily="18" charset="0"/>
          </a:endParaRPr>
        </a:p>
      </cdr:txBody>
    </cdr:sp>
  </cdr:relSizeAnchor>
  <cdr:relSizeAnchor xmlns:cdr="http://schemas.openxmlformats.org/drawingml/2006/chartDrawing">
    <cdr:from>
      <cdr:x>0.54965</cdr:x>
      <cdr:y>0.01266</cdr:y>
    </cdr:from>
    <cdr:to>
      <cdr:x>0.64882</cdr:x>
      <cdr:y>0.05064</cdr:y>
    </cdr:to>
    <cdr:sp macro="" textlink="">
      <cdr:nvSpPr>
        <cdr:cNvPr id="15" name="TextBox 14"/>
        <cdr:cNvSpPr txBox="1"/>
      </cdr:nvSpPr>
      <cdr:spPr>
        <a:xfrm xmlns:a="http://schemas.openxmlformats.org/drawingml/2006/main">
          <a:off x="4789040" y="72008"/>
          <a:ext cx="864065" cy="21605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100" b="1" dirty="0" smtClean="0">
              <a:solidFill>
                <a:srgbClr val="003300"/>
              </a:solidFill>
              <a:latin typeface="Book Antiqua" pitchFamily="18" charset="0"/>
            </a:rPr>
            <a:t>+ 1 145,1</a:t>
          </a:r>
          <a:endParaRPr lang="ru-RU" sz="1100" b="1" dirty="0">
            <a:solidFill>
              <a:srgbClr val="003300"/>
            </a:solidFill>
            <a:latin typeface="Book Antiqua" pitchFamily="18" charset="0"/>
          </a:endParaRPr>
        </a:p>
      </cdr:txBody>
    </cdr:sp>
  </cdr:relSizeAnchor>
  <cdr:relSizeAnchor xmlns:cdr="http://schemas.openxmlformats.org/drawingml/2006/chartDrawing">
    <cdr:from>
      <cdr:x>0.86369</cdr:x>
      <cdr:y>0.01266</cdr:y>
    </cdr:from>
    <cdr:to>
      <cdr:x>1</cdr:x>
      <cdr:y>0.07595</cdr:y>
    </cdr:to>
    <cdr:sp macro="" textlink="">
      <cdr:nvSpPr>
        <cdr:cNvPr id="13" name="Скругленный прямоугольник 12"/>
        <cdr:cNvSpPr/>
      </cdr:nvSpPr>
      <cdr:spPr>
        <a:xfrm xmlns:a="http://schemas.openxmlformats.org/drawingml/2006/main">
          <a:off x="7525344"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0.70667</cdr:x>
      <cdr:y>0.79747</cdr:y>
    </cdr:from>
    <cdr:to>
      <cdr:x>0.88849</cdr:x>
      <cdr:y>0.9708</cdr:y>
    </cdr:to>
    <cdr:sp macro="" textlink="">
      <cdr:nvSpPr>
        <cdr:cNvPr id="16" name="Загнутый угол 15"/>
        <cdr:cNvSpPr/>
      </cdr:nvSpPr>
      <cdr:spPr>
        <a:xfrm xmlns:a="http://schemas.openxmlformats.org/drawingml/2006/main">
          <a:off x="6157192" y="4536504"/>
          <a:ext cx="1584192" cy="986011"/>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w="9525" cap="flat" cmpd="sng" algn="ctr">
          <a:solidFill>
            <a:srgbClr val="006600"/>
          </a:solidFill>
          <a:prstDash val="solid"/>
        </a:ln>
        <a:effectLst xmlns:a="http://schemas.openxmlformats.org/drawingml/2006/main">
          <a:glow rad="101600">
            <a:srgbClr val="0BD0D9">
              <a:satMod val="175000"/>
              <a:alpha val="40000"/>
            </a:srgb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ysClr val="windowText" lastClr="000000"/>
              </a:solidFill>
              <a:latin typeface="Trebuchet MS"/>
            </a:defRPr>
          </a:lvl1pPr>
          <a:lvl2pPr marL="457200" indent="0">
            <a:defRPr sz="1100">
              <a:solidFill>
                <a:sysClr val="windowText" lastClr="000000"/>
              </a:solidFill>
              <a:latin typeface="Trebuchet MS"/>
            </a:defRPr>
          </a:lvl2pPr>
          <a:lvl3pPr marL="914400" indent="0">
            <a:defRPr sz="1100">
              <a:solidFill>
                <a:sysClr val="windowText" lastClr="000000"/>
              </a:solidFill>
              <a:latin typeface="Trebuchet MS"/>
            </a:defRPr>
          </a:lvl3pPr>
          <a:lvl4pPr marL="1371600" indent="0">
            <a:defRPr sz="1100">
              <a:solidFill>
                <a:sysClr val="windowText" lastClr="000000"/>
              </a:solidFill>
              <a:latin typeface="Trebuchet MS"/>
            </a:defRPr>
          </a:lvl4pPr>
          <a:lvl5pPr marL="1828800" indent="0">
            <a:defRPr sz="1100">
              <a:solidFill>
                <a:sysClr val="windowText" lastClr="000000"/>
              </a:solidFill>
              <a:latin typeface="Trebuchet MS"/>
            </a:defRPr>
          </a:lvl5pPr>
          <a:lvl6pPr marL="2286000" indent="0">
            <a:defRPr sz="1100">
              <a:solidFill>
                <a:sysClr val="windowText" lastClr="000000"/>
              </a:solidFill>
              <a:latin typeface="Trebuchet MS"/>
            </a:defRPr>
          </a:lvl6pPr>
          <a:lvl7pPr marL="2743200" indent="0">
            <a:defRPr sz="1100">
              <a:solidFill>
                <a:sysClr val="windowText" lastClr="000000"/>
              </a:solidFill>
              <a:latin typeface="Trebuchet MS"/>
            </a:defRPr>
          </a:lvl7pPr>
          <a:lvl8pPr marL="3200400" indent="0">
            <a:defRPr sz="1100">
              <a:solidFill>
                <a:sysClr val="windowText" lastClr="000000"/>
              </a:solidFill>
              <a:latin typeface="Trebuchet MS"/>
            </a:defRPr>
          </a:lvl8pPr>
          <a:lvl9pPr marL="3657600" indent="0">
            <a:defRPr sz="1100">
              <a:solidFill>
                <a:sysClr val="windowText" lastClr="000000"/>
              </a:solidFill>
              <a:latin typeface="Trebuchet MS"/>
            </a:defRPr>
          </a:lvl9pPr>
        </a:lstStyle>
        <a:p xmlns:a="http://schemas.openxmlformats.org/drawingml/2006/main">
          <a:pPr algn="ctr"/>
          <a:r>
            <a:rPr lang="ru-RU" sz="1400" dirty="0" smtClean="0">
              <a:solidFill>
                <a:srgbClr val="DBF5F9">
                  <a:lumMod val="10000"/>
                </a:srgbClr>
              </a:solidFill>
              <a:latin typeface="Book Antiqua" pitchFamily="18" charset="0"/>
            </a:rPr>
            <a:t>2018 г –(- 4 194,5)</a:t>
          </a:r>
        </a:p>
        <a:p xmlns:a="http://schemas.openxmlformats.org/drawingml/2006/main">
          <a:pPr algn="ctr"/>
          <a:r>
            <a:rPr lang="ru-RU" sz="1400" dirty="0" smtClean="0">
              <a:solidFill>
                <a:srgbClr val="DBF5F9">
                  <a:lumMod val="10000"/>
                </a:srgbClr>
              </a:solidFill>
              <a:latin typeface="Book Antiqua" pitchFamily="18" charset="0"/>
            </a:rPr>
            <a:t>2019 г –(+2 100,0)</a:t>
          </a:r>
        </a:p>
        <a:p xmlns:a="http://schemas.openxmlformats.org/drawingml/2006/main">
          <a:pPr algn="ctr"/>
          <a:r>
            <a:rPr lang="ru-RU" sz="1400" dirty="0" smtClean="0">
              <a:solidFill>
                <a:srgbClr val="DBF5F9">
                  <a:lumMod val="10000"/>
                </a:srgbClr>
              </a:solidFill>
              <a:latin typeface="Book Antiqua" pitchFamily="18" charset="0"/>
            </a:rPr>
            <a:t>2020 г –(+2 094,5)</a:t>
          </a:r>
          <a:endParaRPr lang="ru-RU" sz="1400" dirty="0">
            <a:solidFill>
              <a:srgbClr val="DBF5F9">
                <a:lumMod val="10000"/>
              </a:srgbClr>
            </a:solidFill>
            <a:latin typeface="Book Antiqua"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0.06557</cdr:x>
      <cdr:y>0.8481</cdr:y>
    </cdr:from>
    <cdr:to>
      <cdr:x>0.92623</cdr:x>
      <cdr:y>0.94937</cdr:y>
    </cdr:to>
    <cdr:pic>
      <cdr:nvPicPr>
        <cdr:cNvPr id="7"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76064" y="4824536"/>
          <a:ext cx="7560840" cy="576064"/>
        </a:xfrm>
        <a:prstGeom xmlns:a="http://schemas.openxmlformats.org/drawingml/2006/main" prst="rect">
          <a:avLst/>
        </a:prstGeom>
      </cdr:spPr>
    </cdr:pic>
  </cdr:relSizeAnchor>
  <cdr:relSizeAnchor xmlns:cdr="http://schemas.openxmlformats.org/drawingml/2006/chartDrawing">
    <cdr:from>
      <cdr:x>0.03279</cdr:x>
      <cdr:y>0.03797</cdr:y>
    </cdr:from>
    <cdr:to>
      <cdr:x>0.95902</cdr:x>
      <cdr:y>0.16456</cdr:y>
    </cdr:to>
    <cdr:sp macro="" textlink="">
      <cdr:nvSpPr>
        <cdr:cNvPr id="9" name="Прямоугольник с двумя скругленными противолежащими углами 8"/>
        <cdr:cNvSpPr/>
      </cdr:nvSpPr>
      <cdr:spPr>
        <a:xfrm xmlns:a="http://schemas.openxmlformats.org/drawingml/2006/main">
          <a:off x="288032" y="216024"/>
          <a:ext cx="8136904" cy="720080"/>
        </a:xfrm>
        <a:prstGeom xmlns:a="http://schemas.openxmlformats.org/drawingml/2006/main" prst="round2Diag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xmlns:a="http://schemas.openxmlformats.org/drawingml/2006/main" w="1270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just"/>
          <a:r>
            <a:rPr lang="ru-RU" sz="1600" b="1" baseline="0" dirty="0" smtClean="0">
              <a:solidFill>
                <a:schemeClr val="lt1"/>
              </a:solidFill>
              <a:latin typeface="Book Antiqua" pitchFamily="18" charset="0"/>
            </a:rPr>
            <a:t>Расходы бюджета - выплачиваемые из бюджета денежные средства, за исключением средств, являющихся источниками финансирования дефицита бюджета. </a:t>
          </a:r>
          <a:endParaRPr lang="ru-RU" sz="1600" dirty="0">
            <a:latin typeface="Book Antiqua" pitchFamily="18" charset="0"/>
          </a:endParaRPr>
        </a:p>
      </cdr:txBody>
    </cdr:sp>
  </cdr:relSizeAnchor>
  <cdr:relSizeAnchor xmlns:cdr="http://schemas.openxmlformats.org/drawingml/2006/chartDrawing">
    <cdr:from>
      <cdr:x>0.34146</cdr:x>
      <cdr:y>0.20253</cdr:y>
    </cdr:from>
    <cdr:to>
      <cdr:x>0.6748</cdr:x>
      <cdr:y>0.41772</cdr:y>
    </cdr:to>
    <cdr:sp macro="" textlink="">
      <cdr:nvSpPr>
        <cdr:cNvPr id="11" name="Блок-схема: несколько документов 10"/>
        <cdr:cNvSpPr/>
      </cdr:nvSpPr>
      <cdr:spPr>
        <a:xfrm xmlns:a="http://schemas.openxmlformats.org/drawingml/2006/main">
          <a:off x="3024336" y="1152128"/>
          <a:ext cx="2952328" cy="1224136"/>
        </a:xfrm>
        <a:prstGeom xmlns:a="http://schemas.openxmlformats.org/drawingml/2006/main" prst="flowChartMultidocumen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2000" dirty="0" smtClean="0">
              <a:latin typeface="Book Antiqua" pitchFamily="18" charset="0"/>
            </a:rPr>
            <a:t>РАСХОДЫ делятся: </a:t>
          </a:r>
          <a:endParaRPr lang="ru-RU" sz="2000" dirty="0">
            <a:latin typeface="Book Antiqua" pitchFamily="18" charset="0"/>
          </a:endParaRPr>
        </a:p>
      </cdr:txBody>
    </cdr:sp>
  </cdr:relSizeAnchor>
  <cdr:relSizeAnchor xmlns:cdr="http://schemas.openxmlformats.org/drawingml/2006/chartDrawing">
    <cdr:from>
      <cdr:x>0.00813</cdr:x>
      <cdr:y>0.60759</cdr:y>
    </cdr:from>
    <cdr:to>
      <cdr:x>0.21305</cdr:x>
      <cdr:y>0.78481</cdr:y>
    </cdr:to>
    <cdr:sp macro="" textlink="">
      <cdr:nvSpPr>
        <cdr:cNvPr id="12" name="Прямоугольник с двумя вырезанными соседними углами 11"/>
        <cdr:cNvSpPr/>
      </cdr:nvSpPr>
      <cdr:spPr>
        <a:xfrm xmlns:a="http://schemas.openxmlformats.org/drawingml/2006/main">
          <a:off x="72008"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dirty="0" smtClean="0">
              <a:latin typeface="Book Antiqua" pitchFamily="18" charset="0"/>
            </a:rPr>
            <a:t>По типам расходных обязательств</a:t>
          </a:r>
          <a:endParaRPr lang="ru-RU" sz="1400" dirty="0">
            <a:latin typeface="Book Antiqua" pitchFamily="18" charset="0"/>
          </a:endParaRPr>
        </a:p>
      </cdr:txBody>
    </cdr:sp>
  </cdr:relSizeAnchor>
  <cdr:relSizeAnchor xmlns:cdr="http://schemas.openxmlformats.org/drawingml/2006/chartDrawing">
    <cdr:from>
      <cdr:x>0.26829</cdr:x>
      <cdr:y>0.60759</cdr:y>
    </cdr:from>
    <cdr:to>
      <cdr:x>0.47321</cdr:x>
      <cdr:y>0.78481</cdr:y>
    </cdr:to>
    <cdr:sp macro="" textlink="">
      <cdr:nvSpPr>
        <cdr:cNvPr id="14" name="Прямоугольник с двумя вырезанными соседними углами 13"/>
        <cdr:cNvSpPr/>
      </cdr:nvSpPr>
      <cdr:spPr>
        <a:xfrm xmlns:a="http://schemas.openxmlformats.org/drawingml/2006/main">
          <a:off x="2376264"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муниципальным программам</a:t>
          </a:r>
          <a:endParaRPr lang="ru-RU" sz="1400" dirty="0">
            <a:latin typeface="Book Antiqua" pitchFamily="18" charset="0"/>
          </a:endParaRPr>
        </a:p>
      </cdr:txBody>
    </cdr:sp>
  </cdr:relSizeAnchor>
  <cdr:relSizeAnchor xmlns:cdr="http://schemas.openxmlformats.org/drawingml/2006/chartDrawing">
    <cdr:from>
      <cdr:x>0.53659</cdr:x>
      <cdr:y>0.60759</cdr:y>
    </cdr:from>
    <cdr:to>
      <cdr:x>0.7497</cdr:x>
      <cdr:y>0.78481</cdr:y>
    </cdr:to>
    <cdr:sp macro="" textlink="">
      <cdr:nvSpPr>
        <cdr:cNvPr id="15" name="Прямоугольник с двумя вырезанными соседними углами 14"/>
        <cdr:cNvSpPr/>
      </cdr:nvSpPr>
      <cdr:spPr>
        <a:xfrm xmlns:a="http://schemas.openxmlformats.org/drawingml/2006/main">
          <a:off x="4752528" y="3456384"/>
          <a:ext cx="188755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функциям муниципального образования</a:t>
          </a:r>
          <a:endParaRPr lang="ru-RU" sz="1400" dirty="0">
            <a:latin typeface="Book Antiqua" pitchFamily="18" charset="0"/>
          </a:endParaRPr>
        </a:p>
      </cdr:txBody>
    </cdr:sp>
  </cdr:relSizeAnchor>
  <cdr:relSizeAnchor xmlns:cdr="http://schemas.openxmlformats.org/drawingml/2006/chartDrawing">
    <cdr:from>
      <cdr:x>0.80488</cdr:x>
      <cdr:y>0.60759</cdr:y>
    </cdr:from>
    <cdr:to>
      <cdr:x>0.9918</cdr:x>
      <cdr:y>0.78481</cdr:y>
    </cdr:to>
    <cdr:sp macro="" textlink="">
      <cdr:nvSpPr>
        <cdr:cNvPr id="16" name="Прямоугольник с двумя вырезанными соседними углами 15"/>
        <cdr:cNvSpPr/>
      </cdr:nvSpPr>
      <cdr:spPr>
        <a:xfrm xmlns:a="http://schemas.openxmlformats.org/drawingml/2006/main">
          <a:off x="7128792" y="3456384"/>
          <a:ext cx="165559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400" dirty="0" smtClean="0">
            <a:latin typeface="Book Antiqua" pitchFamily="18" charset="0"/>
          </a:endParaRPr>
        </a:p>
        <a:p xmlns:a="http://schemas.openxmlformats.org/drawingml/2006/main">
          <a:pPr algn="ctr"/>
          <a:r>
            <a:rPr lang="ru-RU" sz="1400" dirty="0" smtClean="0">
              <a:latin typeface="Book Antiqua" pitchFamily="18" charset="0"/>
            </a:rPr>
            <a:t>По ведомствам</a:t>
          </a:r>
          <a:endParaRPr lang="ru-RU" sz="1400" dirty="0">
            <a:latin typeface="Book Antiqua" pitchFamily="18" charset="0"/>
          </a:endParaRPr>
        </a:p>
      </cdr:txBody>
    </cdr:sp>
  </cdr:relSizeAnchor>
  <cdr:relSizeAnchor xmlns:cdr="http://schemas.openxmlformats.org/drawingml/2006/chartDrawing">
    <cdr:from>
      <cdr:x>0.21047</cdr:x>
      <cdr:y>0.3899</cdr:y>
    </cdr:from>
    <cdr:to>
      <cdr:x>0.2496</cdr:x>
      <cdr:y>0.55446</cdr:y>
    </cdr:to>
    <cdr:sp macro="" textlink="">
      <cdr:nvSpPr>
        <cdr:cNvPr id="17" name="Стрелка вниз 16"/>
        <cdr:cNvSpPr/>
      </cdr:nvSpPr>
      <cdr:spPr>
        <a:xfrm xmlns:a="http://schemas.openxmlformats.org/drawingml/2006/main" rot="2695267">
          <a:off x="1864090" y="2217997"/>
          <a:ext cx="346627"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a:p>
      </cdr:txBody>
    </cdr:sp>
  </cdr:relSizeAnchor>
  <cdr:relSizeAnchor xmlns:cdr="http://schemas.openxmlformats.org/drawingml/2006/chartDrawing">
    <cdr:from>
      <cdr:x>0.61789</cdr:x>
      <cdr:y>0.43038</cdr:y>
    </cdr:from>
    <cdr:to>
      <cdr:x>0.66667</cdr:x>
      <cdr:y>0.60237</cdr:y>
    </cdr:to>
    <cdr:sp macro="" textlink="">
      <cdr:nvSpPr>
        <cdr:cNvPr id="18" name="Стрелка вниз 17"/>
        <cdr:cNvSpPr/>
      </cdr:nvSpPr>
      <cdr:spPr>
        <a:xfrm xmlns:a="http://schemas.openxmlformats.org/drawingml/2006/main">
          <a:off x="5472608" y="2448272"/>
          <a:ext cx="432048"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0.77959</cdr:x>
      <cdr:y>0.40717</cdr:y>
    </cdr:from>
    <cdr:to>
      <cdr:x>0.8185</cdr:x>
      <cdr:y>0.57172</cdr:y>
    </cdr:to>
    <cdr:sp macro="" textlink="">
      <cdr:nvSpPr>
        <cdr:cNvPr id="21" name="Стрелка вниз 20"/>
        <cdr:cNvSpPr/>
      </cdr:nvSpPr>
      <cdr:spPr>
        <a:xfrm xmlns:a="http://schemas.openxmlformats.org/drawingml/2006/main" rot="18906696">
          <a:off x="6904826" y="2316225"/>
          <a:ext cx="344594"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dr:relSizeAnchor xmlns:cdr="http://schemas.openxmlformats.org/drawingml/2006/chartDrawing">
    <cdr:from>
      <cdr:x>0.35772</cdr:x>
      <cdr:y>0.43038</cdr:y>
    </cdr:from>
    <cdr:to>
      <cdr:x>0.40431</cdr:x>
      <cdr:y>0.60237</cdr:y>
    </cdr:to>
    <cdr:sp macro="" textlink="">
      <cdr:nvSpPr>
        <cdr:cNvPr id="22" name="Стрелка вниз 21"/>
        <cdr:cNvSpPr/>
      </cdr:nvSpPr>
      <cdr:spPr>
        <a:xfrm xmlns:a="http://schemas.openxmlformats.org/drawingml/2006/main">
          <a:off x="3168352" y="2448272"/>
          <a:ext cx="412624"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a:p>
      </cdr:txBody>
    </cdr:sp>
  </cdr:relSizeAnchor>
</c:userShapes>
</file>

<file path=ppt/drawings/drawing11.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7" name="Скругленный прямоугольник 6"/>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0.40164</cdr:x>
      <cdr:y>0.79747</cdr:y>
    </cdr:from>
    <cdr:to>
      <cdr:x>0.53279</cdr:x>
      <cdr:y>0.86076</cdr:y>
    </cdr:to>
    <cdr:sp macro="" textlink="">
      <cdr:nvSpPr>
        <cdr:cNvPr id="8" name="TextBox 7"/>
        <cdr:cNvSpPr txBox="1"/>
      </cdr:nvSpPr>
      <cdr:spPr>
        <a:xfrm xmlns:a="http://schemas.openxmlformats.org/drawingml/2006/main">
          <a:off x="3528392" y="4536504"/>
          <a:ext cx="1152128"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120</a:t>
          </a:r>
          <a:r>
            <a:rPr lang="ru-RU" sz="1400"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803,4</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0.2623</cdr:x>
      <cdr:y>0.10127</cdr:y>
    </cdr:from>
    <cdr:to>
      <cdr:x>0.37705</cdr:x>
      <cdr:y>0.1519</cdr:y>
    </cdr:to>
    <cdr:sp macro="" textlink="">
      <cdr:nvSpPr>
        <cdr:cNvPr id="9" name="TextBox 8"/>
        <cdr:cNvSpPr txBox="1"/>
      </cdr:nvSpPr>
      <cdr:spPr>
        <a:xfrm xmlns:a="http://schemas.openxmlformats.org/drawingml/2006/main">
          <a:off x="2304256" y="576064"/>
          <a:ext cx="100811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25 693,8</a:t>
          </a:r>
          <a:endParaRPr lang="ru-RU" sz="1400" b="1" dirty="0">
            <a:latin typeface="Times New Roman" pitchFamily="18" charset="0"/>
            <a:cs typeface="Times New Roman" pitchFamily="18"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0.2541</cdr:x>
      <cdr:y>0.1519</cdr:y>
    </cdr:from>
    <cdr:to>
      <cdr:x>0.36521</cdr:x>
      <cdr:y>0.31898</cdr:y>
    </cdr:to>
    <cdr:sp macro="" textlink="">
      <cdr:nvSpPr>
        <cdr:cNvPr id="2" name="TextBox 1"/>
        <cdr:cNvSpPr txBox="1"/>
      </cdr:nvSpPr>
      <cdr:spPr>
        <a:xfrm xmlns:a="http://schemas.openxmlformats.org/drawingml/2006/main">
          <a:off x="223224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0.2541</cdr:x>
      <cdr:y>0.12658</cdr:y>
    </cdr:from>
    <cdr:to>
      <cdr:x>0.34238</cdr:x>
      <cdr:y>0.18487</cdr:y>
    </cdr:to>
    <cdr:sp macro="" textlink="">
      <cdr:nvSpPr>
        <cdr:cNvPr id="3" name="TextBox 2"/>
        <cdr:cNvSpPr txBox="1"/>
      </cdr:nvSpPr>
      <cdr:spPr>
        <a:xfrm xmlns:a="http://schemas.openxmlformats.org/drawingml/2006/main">
          <a:off x="2232248" y="720080"/>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0.29508</cdr:x>
      <cdr:y>0.1519</cdr:y>
    </cdr:from>
    <cdr:to>
      <cdr:x>0.40619</cdr:x>
      <cdr:y>0.31898</cdr:y>
    </cdr:to>
    <cdr:sp macro="" textlink="">
      <cdr:nvSpPr>
        <cdr:cNvPr id="2" name="TextBox 1"/>
        <cdr:cNvSpPr txBox="1"/>
      </cdr:nvSpPr>
      <cdr:spPr>
        <a:xfrm xmlns:a="http://schemas.openxmlformats.org/drawingml/2006/main">
          <a:off x="259228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0.30328</cdr:x>
      <cdr:y>0.08861</cdr:y>
    </cdr:from>
    <cdr:to>
      <cdr:x>0.39156</cdr:x>
      <cdr:y>0.1469</cdr:y>
    </cdr:to>
    <cdr:sp macro="" textlink="">
      <cdr:nvSpPr>
        <cdr:cNvPr id="3" name="TextBox 2"/>
        <cdr:cNvSpPr txBox="1"/>
      </cdr:nvSpPr>
      <cdr:spPr>
        <a:xfrm xmlns:a="http://schemas.openxmlformats.org/drawingml/2006/main">
          <a:off x="2664296" y="504056"/>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5" name="Скругленный прямоугольник 4"/>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0.33607</cdr:x>
      <cdr:y>0.11392</cdr:y>
    </cdr:from>
    <cdr:to>
      <cdr:x>0.41803</cdr:x>
      <cdr:y>0.16456</cdr:y>
    </cdr:to>
    <cdr:sp macro="" textlink="">
      <cdr:nvSpPr>
        <cdr:cNvPr id="7" name="TextBox 6"/>
        <cdr:cNvSpPr txBox="1"/>
      </cdr:nvSpPr>
      <cdr:spPr>
        <a:xfrm xmlns:a="http://schemas.openxmlformats.org/drawingml/2006/main">
          <a:off x="2952328" y="648072"/>
          <a:ext cx="720080"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5 505,0</a:t>
          </a:r>
          <a:endParaRPr lang="ru-RU" sz="1400" b="1" dirty="0">
            <a:latin typeface="Times New Roman" pitchFamily="18" charset="0"/>
            <a:cs typeface="Times New Roman" pitchFamily="18"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0.56481</cdr:x>
      <cdr:y>0.75758</cdr:y>
    </cdr:from>
    <cdr:to>
      <cdr:x>0.99074</cdr:x>
      <cdr:y>0.93086</cdr:y>
    </cdr:to>
    <cdr:sp macro="" textlink="">
      <cdr:nvSpPr>
        <cdr:cNvPr id="3" name="TextBox 18"/>
        <cdr:cNvSpPr txBox="1"/>
      </cdr:nvSpPr>
      <cdr:spPr>
        <a:xfrm xmlns:a="http://schemas.openxmlformats.org/drawingml/2006/main">
          <a:off x="4392451" y="2018417"/>
          <a:ext cx="3312399" cy="461665"/>
        </a:xfrm>
        <a:prstGeom xmlns:a="http://schemas.openxmlformats.org/drawingml/2006/main" prst="rect">
          <a:avLst/>
        </a:prstGeom>
        <a:ln xmlns:a="http://schemas.openxmlformats.org/drawingml/2006/main"/>
        <a:scene3d xmlns:a="http://schemas.openxmlformats.org/drawingml/2006/main">
          <a:camera prst="orthographicFront"/>
          <a:lightRig rig="threePt" dir="t"/>
        </a:scene3d>
        <a:sp3d xmlns:a="http://schemas.openxmlformats.org/drawingml/2006/main">
          <a:bevelT prst="angle"/>
        </a:sp3d>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r>
            <a:rPr lang="ru-RU" sz="2000" b="1" dirty="0" smtClean="0">
              <a:solidFill>
                <a:schemeClr val="bg1"/>
              </a:solidFill>
              <a:latin typeface="Times New Roman" pitchFamily="18" charset="0"/>
              <a:cs typeface="Times New Roman" pitchFamily="18" charset="0"/>
            </a:rPr>
            <a:t>  Всего расходов</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6 320,1</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t>
          </a:r>
          <a:endParaRPr lang="ru-RU" sz="2400" b="1" dirty="0">
            <a:solidFill>
              <a:schemeClr val="bg1"/>
            </a:solidFill>
            <a:latin typeface="Times New Roman" pitchFamily="18" charset="0"/>
            <a:cs typeface="Times New Roman"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0.2973</cdr:x>
      <cdr:y>0.61765</cdr:y>
    </cdr:from>
    <cdr:to>
      <cdr:x>0.72973</cdr:x>
      <cdr:y>0.76471</cdr:y>
    </cdr:to>
    <cdr:sp macro="" textlink="">
      <cdr:nvSpPr>
        <cdr:cNvPr id="2" name="TextBox 1"/>
        <cdr:cNvSpPr txBox="1"/>
      </cdr:nvSpPr>
      <cdr:spPr>
        <a:xfrm xmlns:a="http://schemas.openxmlformats.org/drawingml/2006/main">
          <a:off x="792088" y="1512168"/>
          <a:ext cx="1152128" cy="360040"/>
        </a:xfrm>
        <a:prstGeom xmlns:a="http://schemas.openxmlformats.org/drawingml/2006/main" prst="rect">
          <a:avLst/>
        </a:prstGeom>
        <a:solidFill xmlns:a="http://schemas.openxmlformats.org/drawingml/2006/main">
          <a:srgbClr val="0066FF"/>
        </a:solidFill>
      </cdr:spPr>
      <cdr:txBody>
        <a:bodyPr xmlns:a="http://schemas.openxmlformats.org/drawingml/2006/main" vertOverflow="clip" wrap="square" rtlCol="0"/>
        <a:lstStyle xmlns:a="http://schemas.openxmlformats.org/drawingml/2006/main"/>
        <a:p xmlns:a="http://schemas.openxmlformats.org/drawingml/2006/main">
          <a:r>
            <a:rPr lang="ru-RU" sz="1800"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218 922,7</a:t>
          </a:r>
          <a:endParaRPr lang="ru-RU" sz="1800"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0.25</cdr:x>
      <cdr:y>0.66667</cdr:y>
    </cdr:from>
    <cdr:to>
      <cdr:x>0.55882</cdr:x>
      <cdr:y>0.77778</cdr:y>
    </cdr:to>
    <cdr:sp macro="" textlink="">
      <cdr:nvSpPr>
        <cdr:cNvPr id="2" name="TextBox 1"/>
        <cdr:cNvSpPr txBox="1"/>
      </cdr:nvSpPr>
      <cdr:spPr>
        <a:xfrm xmlns:a="http://schemas.openxmlformats.org/drawingml/2006/main">
          <a:off x="1224136" y="2592288"/>
          <a:ext cx="1512168"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solidFill>
                <a:srgbClr val="000099"/>
              </a:solidFill>
              <a:latin typeface="Times New Roman" pitchFamily="18" charset="0"/>
              <a:cs typeface="Times New Roman" pitchFamily="18" charset="0"/>
            </a:rPr>
            <a:t>18,0 тыс. руб.</a:t>
          </a:r>
          <a:endParaRPr lang="ru-RU" sz="14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0.48529</cdr:x>
      <cdr:y>0.03704</cdr:y>
    </cdr:from>
    <cdr:to>
      <cdr:x>0.55882</cdr:x>
      <cdr:y>0.14815</cdr:y>
    </cdr:to>
    <cdr:sp macro="" textlink="">
      <cdr:nvSpPr>
        <cdr:cNvPr id="3" name="TextBox 2"/>
        <cdr:cNvSpPr txBox="1"/>
      </cdr:nvSpPr>
      <cdr:spPr>
        <a:xfrm xmlns:a="http://schemas.openxmlformats.org/drawingml/2006/main">
          <a:off x="2376264" y="144016"/>
          <a:ext cx="360040"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userShapes>
</file>

<file path=ppt/drawings/drawing2.xml><?xml version="1.0" encoding="utf-8"?>
<c:userShapes xmlns:c="http://schemas.openxmlformats.org/drawingml/2006/chart">
  <cdr:relSizeAnchor xmlns:cdr="http://schemas.openxmlformats.org/drawingml/2006/chartDrawing">
    <cdr:from>
      <cdr:x>0.17053</cdr:x>
      <cdr:y>0.46451</cdr:y>
    </cdr:from>
    <cdr:to>
      <cdr:x>0.2899</cdr:x>
      <cdr:y>0.55366</cdr:y>
    </cdr:to>
    <cdr:sp macro="" textlink="">
      <cdr:nvSpPr>
        <cdr:cNvPr id="2" name="TextBox 1"/>
        <cdr:cNvSpPr txBox="1"/>
      </cdr:nvSpPr>
      <cdr:spPr>
        <a:xfrm xmlns:a="http://schemas.openxmlformats.org/drawingml/2006/main">
          <a:off x="1234480" y="2251323"/>
          <a:ext cx="86409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0.13288</cdr:x>
      <cdr:y>0.22857</cdr:y>
    </cdr:from>
    <cdr:to>
      <cdr:x>0.26006</cdr:x>
      <cdr:y>0.31429</cdr:y>
    </cdr:to>
    <cdr:sp macro="" textlink="">
      <cdr:nvSpPr>
        <cdr:cNvPr id="3" name="Прямоугольная выноска 2"/>
        <cdr:cNvSpPr/>
      </cdr:nvSpPr>
      <cdr:spPr>
        <a:xfrm xmlns:a="http://schemas.openxmlformats.org/drawingml/2006/main">
          <a:off x="827584" y="1152128"/>
          <a:ext cx="792100" cy="432048"/>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a:solidFill>
            <a:srgbClr val="006699"/>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b="1" dirty="0" smtClean="0">
              <a:solidFill>
                <a:srgbClr val="0033CC"/>
              </a:solidFill>
              <a:effectLst/>
              <a:latin typeface="Book Antiqua" pitchFamily="18" charset="0"/>
            </a:rPr>
            <a:t>7 312,2</a:t>
          </a:r>
        </a:p>
        <a:p xmlns:a="http://schemas.openxmlformats.org/drawingml/2006/main">
          <a:pPr algn="ctr"/>
          <a:r>
            <a:rPr lang="ru-RU" sz="1000" b="1" dirty="0" smtClean="0">
              <a:solidFill>
                <a:srgbClr val="0033CC"/>
              </a:solidFill>
              <a:effectLst/>
              <a:latin typeface="Book Antiqua" pitchFamily="18" charset="0"/>
            </a:rPr>
            <a:t>факт</a:t>
          </a:r>
          <a:endParaRPr lang="ru-RU" sz="1000" b="1" dirty="0">
            <a:solidFill>
              <a:srgbClr val="0033CC"/>
            </a:solidFill>
            <a:effectLst/>
            <a:latin typeface="Book Antiqua" pitchFamily="18" charset="0"/>
          </a:endParaRPr>
        </a:p>
      </cdr:txBody>
    </cdr:sp>
  </cdr:relSizeAnchor>
  <cdr:relSizeAnchor xmlns:cdr="http://schemas.openxmlformats.org/drawingml/2006/chartDrawing">
    <cdr:from>
      <cdr:x>0.43348</cdr:x>
      <cdr:y>0.01429</cdr:y>
    </cdr:from>
    <cdr:to>
      <cdr:x>0.56747</cdr:x>
      <cdr:y>0.08571</cdr:y>
    </cdr:to>
    <cdr:sp macro="" textlink="">
      <cdr:nvSpPr>
        <cdr:cNvPr id="5" name="Прямоугольная выноска 4"/>
        <cdr:cNvSpPr/>
      </cdr:nvSpPr>
      <cdr:spPr>
        <a:xfrm xmlns:a="http://schemas.openxmlformats.org/drawingml/2006/main">
          <a:off x="2699792" y="72008"/>
          <a:ext cx="834514" cy="360040"/>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100" b="1" dirty="0" smtClean="0">
              <a:solidFill>
                <a:srgbClr val="0033CC"/>
              </a:solidFill>
              <a:latin typeface="Book Antiqua" pitchFamily="18" charset="0"/>
            </a:rPr>
            <a:t>11 506,7</a:t>
          </a:r>
        </a:p>
        <a:p xmlns:a="http://schemas.openxmlformats.org/drawingml/2006/main">
          <a:pPr algn="ctr"/>
          <a:r>
            <a:rPr lang="ru-RU" sz="1000" b="1" dirty="0" smtClean="0">
              <a:solidFill>
                <a:srgbClr val="0033CC"/>
              </a:solidFill>
              <a:latin typeface="Book Antiqua" pitchFamily="18" charset="0"/>
            </a:rPr>
            <a:t>оценка</a:t>
          </a:r>
          <a:endParaRPr lang="ru-RU" sz="1000" b="1" dirty="0">
            <a:solidFill>
              <a:srgbClr val="0033CC"/>
            </a:solidFill>
            <a:latin typeface="Book Antiqua" pitchFamily="18" charset="0"/>
          </a:endParaRPr>
        </a:p>
      </cdr:txBody>
    </cdr:sp>
  </cdr:relSizeAnchor>
  <cdr:relSizeAnchor xmlns:cdr="http://schemas.openxmlformats.org/drawingml/2006/chartDrawing">
    <cdr:from>
      <cdr:x>0.61847</cdr:x>
      <cdr:y>0.12857</cdr:y>
    </cdr:from>
    <cdr:to>
      <cdr:x>0.74786</cdr:x>
      <cdr:y>0.19703</cdr:y>
    </cdr:to>
    <cdr:sp macro="" textlink="">
      <cdr:nvSpPr>
        <cdr:cNvPr id="6" name="Прямоугольная выноска 5"/>
        <cdr:cNvSpPr/>
      </cdr:nvSpPr>
      <cdr:spPr>
        <a:xfrm xmlns:a="http://schemas.openxmlformats.org/drawingml/2006/main">
          <a:off x="3851920" y="648072"/>
          <a:ext cx="805864" cy="345077"/>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rtl="0"/>
          <a:r>
            <a:rPr lang="ru-RU" sz="1000" b="1" kern="1200" dirty="0" smtClean="0">
              <a:solidFill>
                <a:srgbClr val="0033CC"/>
              </a:solidFill>
              <a:latin typeface="Book Antiqua" pitchFamily="18" charset="0"/>
            </a:rPr>
            <a:t>9 406,7</a:t>
          </a:r>
        </a:p>
        <a:p xmlns:a="http://schemas.openxmlformats.org/drawingml/2006/main">
          <a:pPr algn="ctr" rtl="0"/>
          <a:r>
            <a:rPr lang="ru-RU" sz="1000" b="1" kern="1200" dirty="0" smtClean="0">
              <a:solidFill>
                <a:srgbClr val="0033CC"/>
              </a:solidFill>
              <a:latin typeface="Book Antiqua" pitchFamily="18" charset="0"/>
            </a:rPr>
            <a:t>прогноз</a:t>
          </a:r>
          <a:endParaRPr lang="ru-RU" b="1" kern="1200" dirty="0">
            <a:solidFill>
              <a:srgbClr val="0033CC"/>
            </a:solidFill>
            <a:latin typeface="Book Antiqua" pitchFamily="18"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0.61722</cdr:x>
      <cdr:y>0.34211</cdr:y>
    </cdr:from>
    <cdr:to>
      <cdr:x>0.78061</cdr:x>
      <cdr:y>0.42105</cdr:y>
    </cdr:to>
    <cdr:sp macro="" textlink="">
      <cdr:nvSpPr>
        <cdr:cNvPr id="2" name="TextBox 1"/>
        <cdr:cNvSpPr txBox="1"/>
      </cdr:nvSpPr>
      <cdr:spPr>
        <a:xfrm xmlns:a="http://schemas.openxmlformats.org/drawingml/2006/main">
          <a:off x="2448272" y="936104"/>
          <a:ext cx="648072"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1 012,6</a:t>
          </a:r>
          <a:endParaRPr lang="ru-RU" sz="1200" b="1" dirty="0">
            <a:solidFill>
              <a:schemeClr val="bg1"/>
            </a:solidFill>
            <a:latin typeface="Book Antiqua" pitchFamily="18" charset="0"/>
          </a:endParaRPr>
        </a:p>
      </cdr:txBody>
    </cdr:sp>
  </cdr:relSizeAnchor>
  <cdr:relSizeAnchor xmlns:cdr="http://schemas.openxmlformats.org/drawingml/2006/chartDrawing">
    <cdr:from>
      <cdr:x>0.70059</cdr:x>
      <cdr:y>0.07895</cdr:y>
    </cdr:from>
    <cdr:to>
      <cdr:x>1</cdr:x>
      <cdr:y>0.21053</cdr:y>
    </cdr:to>
    <cdr:sp macro="" textlink="">
      <cdr:nvSpPr>
        <cdr:cNvPr id="3" name="Скругленный прямоугольник 2"/>
        <cdr:cNvSpPr/>
      </cdr:nvSpPr>
      <cdr:spPr>
        <a:xfrm xmlns:a="http://schemas.openxmlformats.org/drawingml/2006/main">
          <a:off x="2880320" y="216024"/>
          <a:ext cx="1187637" cy="360043"/>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1 042,3</a:t>
          </a:r>
          <a:endParaRPr lang="ru-RU" sz="1200" b="1" dirty="0">
            <a:solidFill>
              <a:schemeClr val="bg1"/>
            </a:solidFill>
            <a:latin typeface="Book Antiqua"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b="1" dirty="0">
            <a:solidFill>
              <a:schemeClr val="bg1"/>
            </a:solidFill>
            <a:latin typeface="Book Antiqua" pitchFamily="18" charset="0"/>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0.17127</cdr:x>
      <cdr:y>0.04938</cdr:y>
    </cdr:from>
    <cdr:to>
      <cdr:x>0.3147</cdr:x>
      <cdr:y>0.12346</cdr:y>
    </cdr:to>
    <cdr:sp macro="" textlink="">
      <cdr:nvSpPr>
        <cdr:cNvPr id="12" name="Прямоугольная выноска 11"/>
        <cdr:cNvSpPr/>
      </cdr:nvSpPr>
      <cdr:spPr>
        <a:xfrm xmlns:a="http://schemas.openxmlformats.org/drawingml/2006/main">
          <a:off x="1547664" y="28803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Налог на доходы физических лиц</a:t>
          </a:r>
          <a:endParaRPr lang="ru-RU" sz="1000" dirty="0">
            <a:solidFill>
              <a:schemeClr val="bg1"/>
            </a:solidFill>
            <a:latin typeface="Book Antiqua" pitchFamily="18" charset="0"/>
          </a:endParaRPr>
        </a:p>
      </cdr:txBody>
    </cdr:sp>
  </cdr:relSizeAnchor>
  <cdr:relSizeAnchor xmlns:cdr="http://schemas.openxmlformats.org/drawingml/2006/chartDrawing">
    <cdr:from>
      <cdr:x>0.33064</cdr:x>
      <cdr:y>0.54321</cdr:y>
    </cdr:from>
    <cdr:to>
      <cdr:x>0.47407</cdr:x>
      <cdr:y>0.61728</cdr:y>
    </cdr:to>
    <cdr:sp macro="" textlink="">
      <cdr:nvSpPr>
        <cdr:cNvPr id="13" name="Прямоугольная выноска 12"/>
        <cdr:cNvSpPr/>
      </cdr:nvSpPr>
      <cdr:spPr>
        <a:xfrm xmlns:a="http://schemas.openxmlformats.org/drawingml/2006/main">
          <a:off x="2987824" y="316835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Налоги на совокупный доход</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0.73704</cdr:x>
      <cdr:y>0.64198</cdr:y>
    </cdr:from>
    <cdr:to>
      <cdr:x>0.88047</cdr:x>
      <cdr:y>0.71605</cdr:y>
    </cdr:to>
    <cdr:sp macro="" textlink="">
      <cdr:nvSpPr>
        <cdr:cNvPr id="14" name="Прямоугольная выноска 13"/>
        <cdr:cNvSpPr/>
      </cdr:nvSpPr>
      <cdr:spPr>
        <a:xfrm xmlns:a="http://schemas.openxmlformats.org/drawingml/2006/main">
          <a:off x="6660232" y="3744416"/>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Неналоговые  доходы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0.52189</cdr:x>
      <cdr:y>0.65432</cdr:y>
    </cdr:from>
    <cdr:to>
      <cdr:x>0.66532</cdr:x>
      <cdr:y>0.7284</cdr:y>
    </cdr:to>
    <cdr:sp macro="" textlink="">
      <cdr:nvSpPr>
        <cdr:cNvPr id="15" name="Прямоугольная выноска 14"/>
        <cdr:cNvSpPr/>
      </cdr:nvSpPr>
      <cdr:spPr>
        <a:xfrm xmlns:a="http://schemas.openxmlformats.org/drawingml/2006/main">
          <a:off x="4716016" y="3816424"/>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Государственная пошлина</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0.85185</cdr:y>
    </cdr:from>
    <cdr:to>
      <cdr:x>0.21111</cdr:x>
      <cdr:y>0.96296</cdr:y>
    </cdr:to>
    <cdr:sp macro="" textlink="">
      <cdr:nvSpPr>
        <cdr:cNvPr id="20" name="TextBox 19"/>
        <cdr:cNvSpPr txBox="1"/>
      </cdr:nvSpPr>
      <cdr:spPr>
        <a:xfrm xmlns:a="http://schemas.openxmlformats.org/drawingml/2006/main" rot="803794">
          <a:off x="1475656"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39 787,3</a:t>
          </a:r>
          <a:endParaRPr lang="ru-RU" sz="1100" b="1" dirty="0">
            <a:latin typeface="Book Antiqua" pitchFamily="18" charset="0"/>
          </a:endParaRPr>
        </a:p>
      </cdr:txBody>
    </cdr:sp>
  </cdr:relSizeAnchor>
  <cdr:relSizeAnchor xmlns:cdr="http://schemas.openxmlformats.org/drawingml/2006/chartDrawing">
    <cdr:from>
      <cdr:x>0.21908</cdr:x>
      <cdr:y>0.85185</cdr:y>
    </cdr:from>
    <cdr:to>
      <cdr:x>0.26689</cdr:x>
      <cdr:y>0.96296</cdr:y>
    </cdr:to>
    <cdr:sp macro="" textlink="">
      <cdr:nvSpPr>
        <cdr:cNvPr id="21" name="TextBox 20"/>
        <cdr:cNvSpPr txBox="1"/>
      </cdr:nvSpPr>
      <cdr:spPr>
        <a:xfrm xmlns:a="http://schemas.openxmlformats.org/drawingml/2006/main" rot="672400">
          <a:off x="1979712"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40 887,1</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0.27486</cdr:x>
      <cdr:y>0.85185</cdr:y>
    </cdr:from>
    <cdr:to>
      <cdr:x>0.32267</cdr:x>
      <cdr:y>0.96296</cdr:y>
    </cdr:to>
    <cdr:sp macro="" textlink="">
      <cdr:nvSpPr>
        <cdr:cNvPr id="22" name="TextBox 21"/>
        <cdr:cNvSpPr txBox="1"/>
      </cdr:nvSpPr>
      <cdr:spPr>
        <a:xfrm xmlns:a="http://schemas.openxmlformats.org/drawingml/2006/main" rot="853923">
          <a:off x="2483768"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42 623,3</a:t>
          </a:r>
          <a:endParaRPr lang="ru-RU" sz="1100" b="1" dirty="0">
            <a:latin typeface="Book Antiqua" pitchFamily="18" charset="0"/>
          </a:endParaRPr>
        </a:p>
      </cdr:txBody>
    </cdr:sp>
  </cdr:relSizeAnchor>
  <cdr:relSizeAnchor xmlns:cdr="http://schemas.openxmlformats.org/drawingml/2006/chartDrawing">
    <cdr:from>
      <cdr:x>0.35612</cdr:x>
      <cdr:y>0.85088</cdr:y>
    </cdr:from>
    <cdr:to>
      <cdr:x>0.40393</cdr:x>
      <cdr:y>0.95259</cdr:y>
    </cdr:to>
    <cdr:sp macro="" textlink="">
      <cdr:nvSpPr>
        <cdr:cNvPr id="23" name="TextBox 22"/>
        <cdr:cNvSpPr txBox="1"/>
      </cdr:nvSpPr>
      <cdr:spPr>
        <a:xfrm xmlns:a="http://schemas.openxmlformats.org/drawingml/2006/main" rot="697524">
          <a:off x="3218061" y="4962874"/>
          <a:ext cx="432048" cy="59326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3 283,2</a:t>
          </a:r>
          <a:endParaRPr lang="ru-RU" sz="1100" b="1" dirty="0">
            <a:latin typeface="Book Antiqua" pitchFamily="18" charset="0"/>
          </a:endParaRPr>
        </a:p>
      </cdr:txBody>
    </cdr:sp>
  </cdr:relSizeAnchor>
  <cdr:relSizeAnchor xmlns:cdr="http://schemas.openxmlformats.org/drawingml/2006/chartDrawing">
    <cdr:from>
      <cdr:x>0.41184</cdr:x>
      <cdr:y>0.83983</cdr:y>
    </cdr:from>
    <cdr:to>
      <cdr:x>0.45169</cdr:x>
      <cdr:y>0.95122</cdr:y>
    </cdr:to>
    <cdr:sp macro="" textlink="">
      <cdr:nvSpPr>
        <cdr:cNvPr id="24" name="TextBox 23"/>
        <cdr:cNvSpPr txBox="1"/>
      </cdr:nvSpPr>
      <cdr:spPr>
        <a:xfrm xmlns:a="http://schemas.openxmlformats.org/drawingml/2006/main" rot="671375">
          <a:off x="3721611" y="4898430"/>
          <a:ext cx="360040" cy="649725"/>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3 267,3</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0.46114</cdr:x>
      <cdr:y>0.83946</cdr:y>
    </cdr:from>
    <cdr:to>
      <cdr:x>0.50895</cdr:x>
      <cdr:y>0.95317</cdr:y>
    </cdr:to>
    <cdr:sp macro="" textlink="">
      <cdr:nvSpPr>
        <cdr:cNvPr id="25" name="TextBox 24"/>
        <cdr:cNvSpPr txBox="1"/>
      </cdr:nvSpPr>
      <cdr:spPr>
        <a:xfrm xmlns:a="http://schemas.openxmlformats.org/drawingml/2006/main" rot="905259">
          <a:off x="4167098" y="4896289"/>
          <a:ext cx="432048" cy="66322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3 252,1</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0.54786</cdr:x>
      <cdr:y>0.86324</cdr:y>
    </cdr:from>
    <cdr:to>
      <cdr:x>0.59567</cdr:x>
      <cdr:y>0.95012</cdr:y>
    </cdr:to>
    <cdr:sp macro="" textlink="">
      <cdr:nvSpPr>
        <cdr:cNvPr id="26" name="TextBox 25"/>
        <cdr:cNvSpPr txBox="1"/>
      </cdr:nvSpPr>
      <cdr:spPr>
        <a:xfrm xmlns:a="http://schemas.openxmlformats.org/drawingml/2006/main" rot="825133">
          <a:off x="4950701" y="5034982"/>
          <a:ext cx="432048" cy="506724"/>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372,3</a:t>
          </a:r>
          <a:endParaRPr lang="ru-RU" sz="1100" b="1" dirty="0">
            <a:latin typeface="Book Antiqua" pitchFamily="18" charset="0"/>
          </a:endParaRPr>
        </a:p>
      </cdr:txBody>
    </cdr:sp>
  </cdr:relSizeAnchor>
  <cdr:relSizeAnchor xmlns:cdr="http://schemas.openxmlformats.org/drawingml/2006/chartDrawing">
    <cdr:from>
      <cdr:x>0.59751</cdr:x>
      <cdr:y>0.86394</cdr:y>
    </cdr:from>
    <cdr:to>
      <cdr:x>0.64533</cdr:x>
      <cdr:y>0.95082</cdr:y>
    </cdr:to>
    <cdr:sp macro="" textlink="">
      <cdr:nvSpPr>
        <cdr:cNvPr id="27" name="TextBox 26"/>
        <cdr:cNvSpPr txBox="1"/>
      </cdr:nvSpPr>
      <cdr:spPr>
        <a:xfrm xmlns:a="http://schemas.openxmlformats.org/drawingml/2006/main" rot="826376">
          <a:off x="5399429" y="5039074"/>
          <a:ext cx="432048" cy="506706"/>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387,2</a:t>
          </a:r>
          <a:endParaRPr lang="ru-RU" sz="1100" b="1" dirty="0">
            <a:latin typeface="Book Antiqua" pitchFamily="18" charset="0"/>
          </a:endParaRPr>
        </a:p>
      </cdr:txBody>
    </cdr:sp>
  </cdr:relSizeAnchor>
  <cdr:relSizeAnchor xmlns:cdr="http://schemas.openxmlformats.org/drawingml/2006/chartDrawing">
    <cdr:from>
      <cdr:x>0.6446</cdr:x>
      <cdr:y>0.86358</cdr:y>
    </cdr:from>
    <cdr:to>
      <cdr:x>0.69241</cdr:x>
      <cdr:y>0.95075</cdr:y>
    </cdr:to>
    <cdr:sp macro="" textlink="">
      <cdr:nvSpPr>
        <cdr:cNvPr id="28" name="TextBox 27"/>
        <cdr:cNvSpPr txBox="1"/>
      </cdr:nvSpPr>
      <cdr:spPr>
        <a:xfrm xmlns:a="http://schemas.openxmlformats.org/drawingml/2006/main" rot="672501">
          <a:off x="5824956" y="5036945"/>
          <a:ext cx="432048" cy="50843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402,7</a:t>
          </a:r>
          <a:endParaRPr lang="ru-RU" sz="1100" b="1" dirty="0">
            <a:latin typeface="Book Antiqua" pitchFamily="18" charset="0"/>
          </a:endParaRPr>
        </a:p>
      </cdr:txBody>
    </cdr:sp>
  </cdr:relSizeAnchor>
  <cdr:relSizeAnchor xmlns:cdr="http://schemas.openxmlformats.org/drawingml/2006/chartDrawing">
    <cdr:from>
      <cdr:x>0.72908</cdr:x>
      <cdr:y>0.84943</cdr:y>
    </cdr:from>
    <cdr:to>
      <cdr:x>0.77751</cdr:x>
      <cdr:y>0.96054</cdr:y>
    </cdr:to>
    <cdr:sp macro="" textlink="">
      <cdr:nvSpPr>
        <cdr:cNvPr id="29" name="TextBox 28"/>
        <cdr:cNvSpPr txBox="1"/>
      </cdr:nvSpPr>
      <cdr:spPr>
        <a:xfrm xmlns:a="http://schemas.openxmlformats.org/drawingml/2006/main" rot="693978">
          <a:off x="6588287" y="4954408"/>
          <a:ext cx="437712"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984,0</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0.7855</cdr:x>
      <cdr:y>0.84501</cdr:y>
    </cdr:from>
    <cdr:to>
      <cdr:x>0.82611</cdr:x>
      <cdr:y>0.95612</cdr:y>
    </cdr:to>
    <cdr:sp macro="" textlink="">
      <cdr:nvSpPr>
        <cdr:cNvPr id="30" name="TextBox 29"/>
        <cdr:cNvSpPr txBox="1"/>
      </cdr:nvSpPr>
      <cdr:spPr>
        <a:xfrm xmlns:a="http://schemas.openxmlformats.org/drawingml/2006/main" rot="789177">
          <a:off x="7098132" y="4928663"/>
          <a:ext cx="366980"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1 012,6</a:t>
          </a:r>
        </a:p>
        <a:p xmlns:a="http://schemas.openxmlformats.org/drawingml/2006/main">
          <a:endParaRPr lang="ru-RU" sz="1100" dirty="0"/>
        </a:p>
      </cdr:txBody>
    </cdr:sp>
  </cdr:relSizeAnchor>
  <cdr:relSizeAnchor xmlns:cdr="http://schemas.openxmlformats.org/drawingml/2006/chartDrawing">
    <cdr:from>
      <cdr:x>0.84195</cdr:x>
      <cdr:y>0.83931</cdr:y>
    </cdr:from>
    <cdr:to>
      <cdr:x>0.88258</cdr:x>
      <cdr:y>0.95042</cdr:y>
    </cdr:to>
    <cdr:sp macro="" textlink="">
      <cdr:nvSpPr>
        <cdr:cNvPr id="31" name="TextBox 30"/>
        <cdr:cNvSpPr txBox="1"/>
      </cdr:nvSpPr>
      <cdr:spPr>
        <a:xfrm xmlns:a="http://schemas.openxmlformats.org/drawingml/2006/main" rot="719262">
          <a:off x="7608317" y="4895402"/>
          <a:ext cx="367144"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1 042,3</a:t>
          </a:r>
          <a:endParaRPr lang="ru-RU" sz="1100" b="1" dirty="0">
            <a:latin typeface="Book Antiqua" pitchFamily="18" charset="0"/>
          </a:endParaRPr>
        </a:p>
      </cdr:txBody>
    </cdr:sp>
  </cdr:relSizeAnchor>
  <cdr:relSizeAnchor xmlns:cdr="http://schemas.openxmlformats.org/drawingml/2006/chartDrawing">
    <cdr:from>
      <cdr:x>0.84063</cdr:x>
      <cdr:y>0.01235</cdr:y>
    </cdr:from>
    <cdr:to>
      <cdr:x>0.97205</cdr:x>
      <cdr:y>0.07407</cdr:y>
    </cdr:to>
    <cdr:sp macro="" textlink="">
      <cdr:nvSpPr>
        <cdr:cNvPr id="32" name="Скругленный прямоугольник 31"/>
        <cdr:cNvSpPr/>
      </cdr:nvSpPr>
      <cdr:spPr>
        <a:xfrm xmlns:a="http://schemas.openxmlformats.org/drawingml/2006/main">
          <a:off x="7596336"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0.21111</cdr:x>
      <cdr:y>0.00469</cdr:y>
    </cdr:from>
    <cdr:to>
      <cdr:x>0.35454</cdr:x>
      <cdr:y>0.10347</cdr:y>
    </cdr:to>
    <cdr:sp macro="" textlink="">
      <cdr:nvSpPr>
        <cdr:cNvPr id="12" name="Прямоугольная выноска 11"/>
        <cdr:cNvSpPr/>
      </cdr:nvSpPr>
      <cdr:spPr>
        <a:xfrm xmlns:a="http://schemas.openxmlformats.org/drawingml/2006/main">
          <a:off x="1907704" y="27384"/>
          <a:ext cx="1296105" cy="576091"/>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Доходы от использования имущества</a:t>
          </a:r>
          <a:endParaRPr lang="ru-RU" sz="1000" dirty="0">
            <a:solidFill>
              <a:schemeClr val="bg1"/>
            </a:solidFill>
            <a:latin typeface="Book Antiqua" pitchFamily="18" charset="0"/>
          </a:endParaRPr>
        </a:p>
      </cdr:txBody>
    </cdr:sp>
  </cdr:relSizeAnchor>
  <cdr:relSizeAnchor xmlns:cdr="http://schemas.openxmlformats.org/drawingml/2006/chartDrawing">
    <cdr:from>
      <cdr:x>0.45017</cdr:x>
      <cdr:y>0.37507</cdr:y>
    </cdr:from>
    <cdr:to>
      <cdr:x>0.5936</cdr:x>
      <cdr:y>0.48618</cdr:y>
    </cdr:to>
    <cdr:sp macro="" textlink="">
      <cdr:nvSpPr>
        <cdr:cNvPr id="13" name="Прямоугольная выноска 12"/>
        <cdr:cNvSpPr/>
      </cdr:nvSpPr>
      <cdr:spPr>
        <a:xfrm xmlns:a="http://schemas.openxmlformats.org/drawingml/2006/main">
          <a:off x="4067944" y="2187624"/>
          <a:ext cx="1296104" cy="648066"/>
        </a:xfrm>
        <a:prstGeom xmlns:a="http://schemas.openxmlformats.org/drawingml/2006/main" prst="wedgeRectCallout">
          <a:avLst>
            <a:gd name="adj1" fmla="val -20098"/>
            <a:gd name="adj2" fmla="val 101987"/>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Доходы при пользовании природными ресурсами</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0.69719</cdr:x>
      <cdr:y>0.09111</cdr:y>
    </cdr:from>
    <cdr:to>
      <cdr:x>0.84062</cdr:x>
      <cdr:y>0.17754</cdr:y>
    </cdr:to>
    <cdr:sp macro="" textlink="">
      <cdr:nvSpPr>
        <cdr:cNvPr id="14" name="Прямоугольная выноска 13"/>
        <cdr:cNvSpPr/>
      </cdr:nvSpPr>
      <cdr:spPr>
        <a:xfrm xmlns:a="http://schemas.openxmlformats.org/drawingml/2006/main">
          <a:off x="6300192" y="531440"/>
          <a:ext cx="1296105" cy="504116"/>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000" dirty="0" smtClean="0">
            <a:solidFill>
              <a:sysClr val="windowText" lastClr="000000"/>
            </a:solidFill>
            <a:latin typeface="Book Antiqua" pitchFamily="18" charset="0"/>
          </a:endParaRPr>
        </a:p>
        <a:p xmlns:a="http://schemas.openxmlformats.org/drawingml/2006/main">
          <a:pPr algn="ctr"/>
          <a:r>
            <a:rPr lang="ru-RU" sz="1000" dirty="0" smtClean="0">
              <a:solidFill>
                <a:sysClr val="windowText" lastClr="000000"/>
              </a:solidFill>
              <a:latin typeface="Book Antiqua" pitchFamily="18" charset="0"/>
            </a:rPr>
            <a:t>Штрафы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0.19496</cdr:x>
      <cdr:y>0.84993</cdr:y>
    </cdr:from>
    <cdr:to>
      <cdr:x>0.23529</cdr:x>
      <cdr:y>0.96104</cdr:y>
    </cdr:to>
    <cdr:sp macro="" textlink="">
      <cdr:nvSpPr>
        <cdr:cNvPr id="20" name="TextBox 19"/>
        <cdr:cNvSpPr txBox="1"/>
      </cdr:nvSpPr>
      <cdr:spPr>
        <a:xfrm xmlns:a="http://schemas.openxmlformats.org/drawingml/2006/main" rot="803794">
          <a:off x="1761798" y="4957329"/>
          <a:ext cx="36444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436,1</a:t>
          </a:r>
          <a:endParaRPr lang="ru-RU" sz="1100" b="1" dirty="0">
            <a:latin typeface="Book Antiqua" pitchFamily="18" charset="0"/>
          </a:endParaRPr>
        </a:p>
      </cdr:txBody>
    </cdr:sp>
  </cdr:relSizeAnchor>
  <cdr:relSizeAnchor xmlns:cdr="http://schemas.openxmlformats.org/drawingml/2006/chartDrawing">
    <cdr:from>
      <cdr:x>0.25918</cdr:x>
      <cdr:y>0.85019</cdr:y>
    </cdr:from>
    <cdr:to>
      <cdr:x>0.29949</cdr:x>
      <cdr:y>0.9613</cdr:y>
    </cdr:to>
    <cdr:sp macro="" textlink="">
      <cdr:nvSpPr>
        <cdr:cNvPr id="21" name="TextBox 20"/>
        <cdr:cNvSpPr txBox="1"/>
      </cdr:nvSpPr>
      <cdr:spPr>
        <a:xfrm xmlns:a="http://schemas.openxmlformats.org/drawingml/2006/main" rot="857432">
          <a:off x="2342092" y="4958859"/>
          <a:ext cx="36426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453,5</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0.31493</cdr:x>
      <cdr:y>0.85018</cdr:y>
    </cdr:from>
    <cdr:to>
      <cdr:x>0.35527</cdr:x>
      <cdr:y>0.96129</cdr:y>
    </cdr:to>
    <cdr:sp macro="" textlink="">
      <cdr:nvSpPr>
        <cdr:cNvPr id="22" name="TextBox 21"/>
        <cdr:cNvSpPr txBox="1"/>
      </cdr:nvSpPr>
      <cdr:spPr>
        <a:xfrm xmlns:a="http://schemas.openxmlformats.org/drawingml/2006/main" rot="853923">
          <a:off x="2845870" y="4958792"/>
          <a:ext cx="36453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471,7</a:t>
          </a:r>
          <a:endParaRPr lang="ru-RU" sz="1100" b="1" dirty="0">
            <a:latin typeface="Book Antiqua" pitchFamily="18" charset="0"/>
          </a:endParaRPr>
        </a:p>
      </cdr:txBody>
    </cdr:sp>
  </cdr:relSizeAnchor>
  <cdr:relSizeAnchor xmlns:cdr="http://schemas.openxmlformats.org/drawingml/2006/chartDrawing">
    <cdr:from>
      <cdr:x>0.4405</cdr:x>
      <cdr:y>0.86083</cdr:y>
    </cdr:from>
    <cdr:to>
      <cdr:x>0.4746</cdr:x>
      <cdr:y>0.96254</cdr:y>
    </cdr:to>
    <cdr:sp macro="" textlink="">
      <cdr:nvSpPr>
        <cdr:cNvPr id="23" name="TextBox 22"/>
        <cdr:cNvSpPr txBox="1"/>
      </cdr:nvSpPr>
      <cdr:spPr>
        <a:xfrm xmlns:a="http://schemas.openxmlformats.org/drawingml/2006/main" rot="697524">
          <a:off x="3980540" y="5020899"/>
          <a:ext cx="308145" cy="593239"/>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156,4</a:t>
          </a:r>
          <a:endParaRPr lang="ru-RU" sz="1100" b="1" dirty="0">
            <a:latin typeface="Book Antiqua" pitchFamily="18" charset="0"/>
          </a:endParaRPr>
        </a:p>
      </cdr:txBody>
    </cdr:sp>
  </cdr:relSizeAnchor>
  <cdr:relSizeAnchor xmlns:cdr="http://schemas.openxmlformats.org/drawingml/2006/chartDrawing">
    <cdr:from>
      <cdr:x>0.50425</cdr:x>
      <cdr:y>0.86153</cdr:y>
    </cdr:from>
    <cdr:to>
      <cdr:x>0.5441</cdr:x>
      <cdr:y>0.96775</cdr:y>
    </cdr:to>
    <cdr:sp macro="" textlink="">
      <cdr:nvSpPr>
        <cdr:cNvPr id="24" name="TextBox 23"/>
        <cdr:cNvSpPr txBox="1"/>
      </cdr:nvSpPr>
      <cdr:spPr>
        <a:xfrm xmlns:a="http://schemas.openxmlformats.org/drawingml/2006/main" rot="671375">
          <a:off x="4556683" y="5024987"/>
          <a:ext cx="360104" cy="619544"/>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162,6</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0.56906</cdr:x>
      <cdr:y>0.84918</cdr:y>
    </cdr:from>
    <cdr:to>
      <cdr:x>0.60835</cdr:x>
      <cdr:y>0.96653</cdr:y>
    </cdr:to>
    <cdr:sp macro="" textlink="">
      <cdr:nvSpPr>
        <cdr:cNvPr id="25" name="TextBox 24"/>
        <cdr:cNvSpPr txBox="1"/>
      </cdr:nvSpPr>
      <cdr:spPr>
        <a:xfrm xmlns:a="http://schemas.openxmlformats.org/drawingml/2006/main" rot="707867">
          <a:off x="5142277" y="4952994"/>
          <a:ext cx="355043" cy="684461"/>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169,1</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0.60083</cdr:x>
      <cdr:y>0.85789</cdr:y>
    </cdr:from>
    <cdr:to>
      <cdr:x>0.64157</cdr:x>
      <cdr:y>0.95969</cdr:y>
    </cdr:to>
    <cdr:sp macro="" textlink="">
      <cdr:nvSpPr>
        <cdr:cNvPr id="26" name="TextBox 25"/>
        <cdr:cNvSpPr txBox="1"/>
      </cdr:nvSpPr>
      <cdr:spPr>
        <a:xfrm xmlns:a="http://schemas.openxmlformats.org/drawingml/2006/main" rot="825133">
          <a:off x="5429387" y="5003799"/>
          <a:ext cx="368147" cy="593764"/>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endParaRPr lang="ru-RU" b="1" dirty="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0.67927</cdr:x>
      <cdr:y>0.86957</cdr:y>
    </cdr:from>
    <cdr:to>
      <cdr:x>0.7214</cdr:x>
      <cdr:y>0.97125</cdr:y>
    </cdr:to>
    <cdr:sp macro="" textlink="">
      <cdr:nvSpPr>
        <cdr:cNvPr id="28" name="TextBox 27"/>
        <cdr:cNvSpPr txBox="1"/>
      </cdr:nvSpPr>
      <cdr:spPr>
        <a:xfrm xmlns:a="http://schemas.openxmlformats.org/drawingml/2006/main" rot="672501">
          <a:off x="6138176" y="5071905"/>
          <a:ext cx="380713" cy="593063"/>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0.68007</cdr:x>
      <cdr:y>0.83704</cdr:y>
    </cdr:from>
    <cdr:to>
      <cdr:x>0.7207</cdr:x>
      <cdr:y>0.94815</cdr:y>
    </cdr:to>
    <cdr:sp macro="" textlink="">
      <cdr:nvSpPr>
        <cdr:cNvPr id="29" name="TextBox 28"/>
        <cdr:cNvSpPr txBox="1"/>
      </cdr:nvSpPr>
      <cdr:spPr>
        <a:xfrm xmlns:a="http://schemas.openxmlformats.org/drawingml/2006/main" rot="693978">
          <a:off x="6145410" y="4882148"/>
          <a:ext cx="36715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391,5</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0.75084</cdr:x>
      <cdr:y>0.83642</cdr:y>
    </cdr:from>
    <cdr:to>
      <cdr:x>0.79145</cdr:x>
      <cdr:y>0.94753</cdr:y>
    </cdr:to>
    <cdr:sp macro="" textlink="">
      <cdr:nvSpPr>
        <cdr:cNvPr id="30" name="TextBox 29"/>
        <cdr:cNvSpPr txBox="1"/>
      </cdr:nvSpPr>
      <cdr:spPr>
        <a:xfrm xmlns:a="http://schemas.openxmlformats.org/drawingml/2006/main" rot="591120">
          <a:off x="6784977" y="4878537"/>
          <a:ext cx="36697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396,5</a:t>
          </a:r>
        </a:p>
        <a:p xmlns:a="http://schemas.openxmlformats.org/drawingml/2006/main">
          <a:endParaRPr lang="ru-RU" sz="1100" dirty="0"/>
        </a:p>
      </cdr:txBody>
    </cdr:sp>
  </cdr:relSizeAnchor>
  <cdr:relSizeAnchor xmlns:cdr="http://schemas.openxmlformats.org/drawingml/2006/chartDrawing">
    <cdr:from>
      <cdr:x>0.81415</cdr:x>
      <cdr:y>0.83612</cdr:y>
    </cdr:from>
    <cdr:to>
      <cdr:x>0.85478</cdr:x>
      <cdr:y>0.94723</cdr:y>
    </cdr:to>
    <cdr:sp macro="" textlink="">
      <cdr:nvSpPr>
        <cdr:cNvPr id="31" name="TextBox 30"/>
        <cdr:cNvSpPr txBox="1"/>
      </cdr:nvSpPr>
      <cdr:spPr>
        <a:xfrm xmlns:a="http://schemas.openxmlformats.org/drawingml/2006/main" rot="543722">
          <a:off x="7357049" y="4876789"/>
          <a:ext cx="367153"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401,5</a:t>
          </a:r>
          <a:endParaRPr lang="ru-RU" sz="1100" b="1" dirty="0">
            <a:latin typeface="Book Antiqua" pitchFamily="18" charset="0"/>
          </a:endParaRPr>
        </a:p>
      </cdr:txBody>
    </cdr:sp>
  </cdr:relSizeAnchor>
  <cdr:relSizeAnchor xmlns:cdr="http://schemas.openxmlformats.org/drawingml/2006/chartDrawing">
    <cdr:from>
      <cdr:x>0.8486</cdr:x>
      <cdr:y>0.01704</cdr:y>
    </cdr:from>
    <cdr:to>
      <cdr:x>0.98002</cdr:x>
      <cdr:y>0.07876</cdr:y>
    </cdr:to>
    <cdr:sp macro="" textlink="">
      <cdr:nvSpPr>
        <cdr:cNvPr id="32" name="Скругленный прямоугольник 31"/>
        <cdr:cNvSpPr/>
      </cdr:nvSpPr>
      <cdr:spPr>
        <a:xfrm xmlns:a="http://schemas.openxmlformats.org/drawingml/2006/main">
          <a:off x="7668344" y="99392"/>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cdr:x>
      <cdr:y>0</cdr:y>
    </cdr:from>
    <cdr:to>
      <cdr:x>0.51392</cdr:x>
      <cdr:y>0.05804</cdr:y>
    </cdr:to>
    <cdr:sp macro="" textlink="">
      <cdr:nvSpPr>
        <cdr:cNvPr id="35" name="Прямоугольник 34"/>
        <cdr:cNvSpPr/>
      </cdr:nvSpPr>
      <cdr:spPr>
        <a:xfrm xmlns:a="http://schemas.openxmlformats.org/drawingml/2006/main">
          <a:off x="0" y="0"/>
          <a:ext cx="4644036" cy="338527"/>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600" dirty="0"/>
        </a:p>
      </cdr:txBody>
    </cdr:sp>
  </cdr:relSizeAnchor>
  <cdr:relSizeAnchor xmlns:cdr="http://schemas.openxmlformats.org/drawingml/2006/chartDrawing">
    <cdr:from>
      <cdr:x>0.56038</cdr:x>
      <cdr:y>0.84939</cdr:y>
    </cdr:from>
    <cdr:to>
      <cdr:x>0.59967</cdr:x>
      <cdr:y>0.95439</cdr:y>
    </cdr:to>
    <cdr:sp macro="" textlink="">
      <cdr:nvSpPr>
        <cdr:cNvPr id="36" name="TextBox 1"/>
        <cdr:cNvSpPr txBox="1"/>
      </cdr:nvSpPr>
      <cdr:spPr>
        <a:xfrm xmlns:a="http://schemas.openxmlformats.org/drawingml/2006/main" rot="721039">
          <a:off x="5063913" y="4954178"/>
          <a:ext cx="355044" cy="612428"/>
        </a:xfrm>
        <a:prstGeom xmlns:a="http://schemas.openxmlformats.org/drawingml/2006/main" prst="rect">
          <a:avLst/>
        </a:prstGeom>
        <a:noFill xmlns:a="http://schemas.openxmlformats.org/drawingml/2006/main"/>
      </cdr:spPr>
      <cdr:txBody>
        <a:bodyPr xmlns:a="http://schemas.openxmlformats.org/drawingml/2006/main" vert="vert270"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0.55656</cdr:x>
      <cdr:y>0.05</cdr:y>
    </cdr:from>
    <cdr:to>
      <cdr:x>1</cdr:x>
      <cdr:y>0.325</cdr:y>
    </cdr:to>
    <cdr:pic>
      <cdr:nvPicPr>
        <cdr:cNvPr id="2" name="Рисунок 1" descr="льготы.pn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592288" y="288032"/>
          <a:ext cx="2011684" cy="1584176"/>
        </a:xfrm>
        <a:prstGeom xmlns:a="http://schemas.openxmlformats.org/drawingml/2006/main" prst="rect">
          <a:avLst/>
        </a:prstGeom>
      </cdr:spPr>
    </cdr:pic>
  </cdr:relSizeAnchor>
  <cdr:relSizeAnchor xmlns:cdr="http://schemas.openxmlformats.org/drawingml/2006/chartDrawing">
    <cdr:from>
      <cdr:x>0</cdr:x>
      <cdr:y>0.01282</cdr:y>
    </cdr:from>
    <cdr:to>
      <cdr:x>0.26178</cdr:x>
      <cdr:y>0.07691</cdr:y>
    </cdr:to>
    <cdr:sp macro="" textlink="">
      <cdr:nvSpPr>
        <cdr:cNvPr id="4" name="Скругленный прямоугольник 3"/>
        <cdr:cNvSpPr/>
      </cdr:nvSpPr>
      <cdr:spPr>
        <a:xfrm xmlns:a="http://schemas.openxmlformats.org/drawingml/2006/main">
          <a:off x="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0.15789</cdr:y>
    </cdr:from>
    <cdr:to>
      <cdr:x>0.31838</cdr:x>
      <cdr:y>0.25759</cdr:y>
    </cdr:to>
    <cdr:sp macro="" textlink="">
      <cdr:nvSpPr>
        <cdr:cNvPr id="5" name="TextBox 4"/>
        <cdr:cNvSpPr txBox="1"/>
      </cdr:nvSpPr>
      <cdr:spPr>
        <a:xfrm xmlns:a="http://schemas.openxmlformats.org/drawingml/2006/main">
          <a:off x="1440160" y="864096"/>
          <a:ext cx="1368144" cy="5456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0.34288</cdr:x>
      <cdr:y>0.55263</cdr:y>
    </cdr:from>
    <cdr:to>
      <cdr:x>0.48166</cdr:x>
      <cdr:y>0.64474</cdr:y>
    </cdr:to>
    <cdr:sp macro="" textlink="">
      <cdr:nvSpPr>
        <cdr:cNvPr id="6" name="TextBox 5"/>
        <cdr:cNvSpPr txBox="1"/>
      </cdr:nvSpPr>
      <cdr:spPr>
        <a:xfrm xmlns:a="http://schemas.openxmlformats.org/drawingml/2006/main">
          <a:off x="3024363" y="3024336"/>
          <a:ext cx="1224106"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b="1" u="sng" dirty="0">
            <a:latin typeface="Book Antiqua" pitchFamily="18" charset="0"/>
          </a:endParaRPr>
        </a:p>
      </cdr:txBody>
    </cdr:sp>
  </cdr:relSizeAnchor>
  <cdr:relSizeAnchor xmlns:cdr="http://schemas.openxmlformats.org/drawingml/2006/chartDrawing">
    <cdr:from>
      <cdr:x>0.53064</cdr:x>
      <cdr:y>1.82728E-7</cdr:y>
    </cdr:from>
    <cdr:to>
      <cdr:x>0.66126</cdr:x>
      <cdr:y>0.10526</cdr:y>
    </cdr:to>
    <cdr:sp macro="" textlink="">
      <cdr:nvSpPr>
        <cdr:cNvPr id="7" name="TextBox 6"/>
        <cdr:cNvSpPr txBox="1"/>
      </cdr:nvSpPr>
      <cdr:spPr>
        <a:xfrm xmlns:a="http://schemas.openxmlformats.org/drawingml/2006/main">
          <a:off x="4680495" y="1"/>
          <a:ext cx="1152130"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dirty="0" smtClean="0">
            <a:latin typeface="Book Antiqua" pitchFamily="18" charset="0"/>
          </a:endParaRPr>
        </a:p>
        <a:p xmlns:a="http://schemas.openxmlformats.org/drawingml/2006/main">
          <a:endParaRPr lang="ru-RU" b="1" u="sng" dirty="0">
            <a:latin typeface="Book Antiqua" pitchFamily="18" charset="0"/>
          </a:endParaRPr>
        </a:p>
      </cdr:txBody>
    </cdr:sp>
  </cdr:relSizeAnchor>
  <cdr:relSizeAnchor xmlns:cdr="http://schemas.openxmlformats.org/drawingml/2006/chartDrawing">
    <cdr:from>
      <cdr:x>0.71024</cdr:x>
      <cdr:y>0.56579</cdr:y>
    </cdr:from>
    <cdr:to>
      <cdr:x>0.82454</cdr:x>
      <cdr:y>0.71053</cdr:y>
    </cdr:to>
    <cdr:sp macro="" textlink="">
      <cdr:nvSpPr>
        <cdr:cNvPr id="8" name="TextBox 7"/>
        <cdr:cNvSpPr txBox="1"/>
      </cdr:nvSpPr>
      <cdr:spPr>
        <a:xfrm xmlns:a="http://schemas.openxmlformats.org/drawingml/2006/main">
          <a:off x="6264652" y="3096344"/>
          <a:ext cx="1008180" cy="7920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0.87342</cdr:y>
    </cdr:from>
    <cdr:to>
      <cdr:x>0.30205</cdr:x>
      <cdr:y>0.98734</cdr:y>
    </cdr:to>
    <cdr:sp macro="" textlink="">
      <cdr:nvSpPr>
        <cdr:cNvPr id="11" name="Прямоугольник с двумя скругленными противолежащими углами 10"/>
        <cdr:cNvSpPr/>
      </cdr:nvSpPr>
      <cdr:spPr>
        <a:xfrm xmlns:a="http://schemas.openxmlformats.org/drawingml/2006/main">
          <a:off x="1440160" y="4968552"/>
          <a:ext cx="1224105" cy="648059"/>
        </a:xfrm>
        <a:prstGeom xmlns:a="http://schemas.openxmlformats.org/drawingml/2006/main" prst="round2DiagRect">
          <a:avLst/>
        </a:prstGeom>
        <a:solidFill xmlns:a="http://schemas.openxmlformats.org/drawingml/2006/main">
          <a:srgbClr val="99CCFF"/>
        </a:solidFill>
        <a:ln xmlns:a="http://schemas.openxmlformats.org/drawingml/2006/main" w="12700">
          <a:solidFill>
            <a:srgbClr val="0066FF"/>
          </a:solidFill>
        </a:l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endParaRPr lang="ru-RU" b="1" dirty="0" smtClean="0">
            <a:solidFill>
              <a:schemeClr val="bg1"/>
            </a:solidFill>
            <a:latin typeface="Book Antiqua" pitchFamily="18" charset="0"/>
          </a:endParaRPr>
        </a:p>
        <a:p xmlns:a="http://schemas.openxmlformats.org/drawingml/2006/main">
          <a:pPr algn="ctr"/>
          <a:r>
            <a:rPr lang="ru-RU" b="1" dirty="0" smtClean="0">
              <a:solidFill>
                <a:schemeClr val="bg1"/>
              </a:solidFill>
              <a:latin typeface="Book Antiqua" pitchFamily="18" charset="0"/>
            </a:rPr>
            <a:t>Дотации</a:t>
          </a:r>
          <a:endParaRPr lang="ru-RU" b="1" dirty="0">
            <a:solidFill>
              <a:schemeClr val="bg1"/>
            </a:solidFill>
            <a:latin typeface="Book Antiqua" pitchFamily="18" charset="0"/>
          </a:endParaRPr>
        </a:p>
      </cdr:txBody>
    </cdr:sp>
  </cdr:relSizeAnchor>
  <cdr:relSizeAnchor xmlns:cdr="http://schemas.openxmlformats.org/drawingml/2006/chartDrawing">
    <cdr:from>
      <cdr:x>0.3592</cdr:x>
      <cdr:y>0.87342</cdr:y>
    </cdr:from>
    <cdr:to>
      <cdr:x>0.48982</cdr:x>
      <cdr:y>0.98734</cdr:y>
    </cdr:to>
    <cdr:sp macro="" textlink="">
      <cdr:nvSpPr>
        <cdr:cNvPr id="12" name="Прямоугольник с двумя скругленными противолежащими углами 11"/>
        <cdr:cNvSpPr/>
      </cdr:nvSpPr>
      <cdr:spPr>
        <a:xfrm xmlns:a="http://schemas.openxmlformats.org/drawingml/2006/main">
          <a:off x="3168352" y="4968552"/>
          <a:ext cx="1152131"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Субсидии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0.53881</cdr:x>
      <cdr:y>0.87342</cdr:y>
    </cdr:from>
    <cdr:to>
      <cdr:x>0.66943</cdr:x>
      <cdr:y>0.98734</cdr:y>
    </cdr:to>
    <cdr:sp macro="" textlink="">
      <cdr:nvSpPr>
        <cdr:cNvPr id="13" name="Прямоугольник с двумя скругленными противолежащими углами 12"/>
        <cdr:cNvSpPr/>
      </cdr:nvSpPr>
      <cdr:spPr>
        <a:xfrm xmlns:a="http://schemas.openxmlformats.org/drawingml/2006/main">
          <a:off x="4752528" y="4968552"/>
          <a:ext cx="1152130"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Субвенции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0.71841</cdr:x>
      <cdr:y>0.87342</cdr:y>
    </cdr:from>
    <cdr:to>
      <cdr:x>0.87352</cdr:x>
      <cdr:y>0.98734</cdr:y>
    </cdr:to>
    <cdr:sp macro="" textlink="">
      <cdr:nvSpPr>
        <cdr:cNvPr id="14" name="Прямоугольник с двумя скругленными противолежащими углами 13"/>
        <cdr:cNvSpPr/>
      </cdr:nvSpPr>
      <cdr:spPr>
        <a:xfrm xmlns:a="http://schemas.openxmlformats.org/drawingml/2006/main">
          <a:off x="6336704" y="4968552"/>
          <a:ext cx="1368143"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b="1" dirty="0" smtClean="0">
              <a:solidFill>
                <a:sysClr val="windowText" lastClr="000000"/>
              </a:solidFill>
              <a:latin typeface="Book Antiqua" pitchFamily="18" charset="0"/>
            </a:rPr>
            <a:t>Иные межбюджетные трансферты</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0.85719</cdr:x>
      <cdr:y>0.01266</cdr:y>
    </cdr:from>
    <cdr:to>
      <cdr:x>0.99183</cdr:x>
      <cdr:y>0.07594</cdr:y>
    </cdr:to>
    <cdr:sp macro="" textlink="">
      <cdr:nvSpPr>
        <cdr:cNvPr id="17" name="Скругленный прямоугольник 16"/>
        <cdr:cNvSpPr/>
      </cdr:nvSpPr>
      <cdr:spPr>
        <a:xfrm xmlns:a="http://schemas.openxmlformats.org/drawingml/2006/main">
          <a:off x="756084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CB21B5-C924-40A2-A57E-F66EC19A3B25}" type="datetimeFigureOut">
              <a:rPr lang="ru-RU" smtClean="0"/>
              <a:pPr/>
              <a:t>20.11.2018</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FB39CE-4A9A-4777-9E9E-B0D9D21446B9}" type="slidenum">
              <a:rPr lang="ru-RU" smtClean="0"/>
              <a:pPr/>
              <a:t>‹#›</a:t>
            </a:fld>
            <a:endParaRPr lang="ru-RU" dirty="0"/>
          </a:p>
        </p:txBody>
      </p:sp>
    </p:spTree>
    <p:extLst>
      <p:ext uri="{BB962C8B-B14F-4D97-AF65-F5344CB8AC3E}">
        <p14:creationId xmlns="" xmlns:p14="http://schemas.microsoft.com/office/powerpoint/2010/main" val="38363130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C69DA2-D43E-400D-A506-40BADF97C049}" type="datetimeFigureOut">
              <a:rPr lang="ru-RU" smtClean="0"/>
              <a:pPr/>
              <a:t>20.11.2018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31B901-6E5E-4A93-850B-994ED604A13D}" type="slidenum">
              <a:rPr lang="ru-RU" smtClean="0"/>
              <a:pPr/>
              <a:t>‹#›</a:t>
            </a:fld>
            <a:endParaRPr lang="ru-RU" dirty="0"/>
          </a:p>
        </p:txBody>
      </p:sp>
    </p:spTree>
    <p:extLst>
      <p:ext uri="{BB962C8B-B14F-4D97-AF65-F5344CB8AC3E}">
        <p14:creationId xmlns="" xmlns:p14="http://schemas.microsoft.com/office/powerpoint/2010/main" val="333477090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18</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19</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5031B901-6E5E-4A93-850B-994ED604A13D}" type="slidenum">
              <a:rPr lang="ru-RU" smtClean="0"/>
              <a:pPr/>
              <a:t>20</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22</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23</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24</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25</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26</a:t>
            </a:fld>
            <a:endParaRPr lang="ru-R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27</a:t>
            </a:fld>
            <a:endParaRPr lang="ru-R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28</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a:t>
            </a:fld>
            <a:endParaRPr lang="ru-R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29</a:t>
            </a:fld>
            <a:endParaRPr lang="ru-R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30</a:t>
            </a:fld>
            <a:endParaRPr lang="ru-R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31</a:t>
            </a:fld>
            <a:endParaRPr lang="ru-RU"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35</a:t>
            </a:fld>
            <a:endParaRPr lang="ru-RU"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38</a:t>
            </a:fld>
            <a:endParaRPr lang="ru-RU"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39</a:t>
            </a:fld>
            <a:endParaRPr lang="ru-RU"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40</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5</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6</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7</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8</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9</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12</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15</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63B5594-895A-4D83-B2EC-D23772B131C9}" type="datetime1">
              <a:rPr lang="ru-RU" smtClean="0"/>
              <a:pPr/>
              <a:t>20.11.2018</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21D7F8CA-0AB6-4775-BC8F-A18B134389C2}" type="datetime1">
              <a:rPr lang="ru-RU" smtClean="0"/>
              <a:pPr/>
              <a:t>20.11.2018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689862A4-4675-485E-B6A6-3EA55BD18289}" type="datetime1">
              <a:rPr lang="ru-RU" smtClean="0"/>
              <a:pPr/>
              <a:t>20.11.2018</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fld id="{FE5694AA-E84B-4198-A3E5-1A12D636ED92}" type="datetime1">
              <a:rPr lang="ru-RU" smtClean="0"/>
              <a:pPr>
                <a:defRPr/>
              </a:pPr>
              <a:t>20.11.2018</a:t>
            </a:fld>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E54F732-9674-41E2-9D19-FC40430A42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A72560F-0854-402D-839F-1573315A570D}" type="datetime1">
              <a:rPr lang="ru-RU" smtClean="0"/>
              <a:pPr/>
              <a:t>20.11.2018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9A60DBF8-3A50-4993-8BB2-E31D6C5E70C0}" type="datetime1">
              <a:rPr lang="ru-RU" smtClean="0"/>
              <a:pPr/>
              <a:t>20.11.2018</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DB7ADBA7-7CAE-4789-8DF7-05E268503D65}"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FD1EA826-60E6-409C-9D5F-09C84C735975}" type="datetime1">
              <a:rPr lang="ru-RU" smtClean="0"/>
              <a:pPr/>
              <a:t>20.11.2018</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A32366EA-B7EE-4F4B-AC1B-9422D1B31E1B}" type="datetime1">
              <a:rPr lang="ru-RU" smtClean="0"/>
              <a:pPr/>
              <a:t>20.11.2018</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9335CD62-15D1-4B20-B10F-1AE8A57A0AA3}" type="datetime1">
              <a:rPr lang="ru-RU" smtClean="0"/>
              <a:pPr/>
              <a:t>20.11.2018</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69211BDD-1AB0-42A8-8CB3-D886581D1C99}"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AA083489-E88F-4CB1-8EF5-BD700CDA1635}" type="datetime1">
              <a:rPr lang="ru-RU" smtClean="0"/>
              <a:pPr/>
              <a:t>20.11.2018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FFFF"/>
            </a:gs>
            <a:gs pos="100000">
              <a:schemeClr val="bg2">
                <a:shade val="35000"/>
                <a:satMod val="15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C81DFEA-8528-40B6-8F94-ED2C7F65FFE2}" type="datetime1">
              <a:rPr lang="ru-RU" smtClean="0"/>
              <a:pPr/>
              <a:t>20.11.2018</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hf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image" Target="../media/image17.png"/><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6.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23" Type="http://schemas.openxmlformats.org/officeDocument/2006/relationships/image" Target="../media/image3.png"/><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Layout" Target="../diagrams/layout8.xml"/><Relationship Id="rId7" Type="http://schemas.openxmlformats.org/officeDocument/2006/relationships/image" Target="../media/image3.png"/><Relationship Id="rId12" Type="http://schemas.microsoft.com/office/2007/relationships/diagramDrawing" Target="../diagrams/drawing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openxmlformats.org/officeDocument/2006/relationships/diagramColors" Target="../diagrams/colors9.xml"/><Relationship Id="rId5" Type="http://schemas.openxmlformats.org/officeDocument/2006/relationships/diagramColors" Target="../diagrams/colors8.xml"/><Relationship Id="rId10" Type="http://schemas.openxmlformats.org/officeDocument/2006/relationships/diagramQuickStyle" Target="../diagrams/quickStyle9.xml"/><Relationship Id="rId4" Type="http://schemas.openxmlformats.org/officeDocument/2006/relationships/diagramQuickStyle" Target="../diagrams/quickStyle8.xml"/><Relationship Id="rId9"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3.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30.jpeg"/><Relationship Id="rId4" Type="http://schemas.openxmlformats.org/officeDocument/2006/relationships/diagramLayout" Target="../diagrams/layout11.xml"/><Relationship Id="rId9"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6.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chart" Target="../charts/chart9.xml"/><Relationship Id="rId4" Type="http://schemas.openxmlformats.org/officeDocument/2006/relationships/chart" Target="../charts/chart8.xml"/></Relationships>
</file>

<file path=ppt/slides/_rels/slide2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1.xml"/></Relationships>
</file>

<file path=ppt/slides/_rels/slide24.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6.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chart" Target="../charts/chart24.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 Id="rId9"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chart" Target="../charts/chart28.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chart" Target="../charts/chart29.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chart" Target="../charts/chart30.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chart" Target="../charts/chart31.xml"/><Relationship Id="rId1" Type="http://schemas.openxmlformats.org/officeDocument/2006/relationships/slideLayout" Target="../slideLayouts/slideLayout8.xml"/><Relationship Id="rId4" Type="http://schemas.openxmlformats.org/officeDocument/2006/relationships/image" Target="../media/image55.jpeg"/></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chart" Target="../charts/chart32.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chart" Target="../charts/chart33.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chart" Target="../charts/chart34.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chart" Target="../charts/chart35.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chart" Target="../charts/chart36.xml"/><Relationship Id="rId1" Type="http://schemas.openxmlformats.org/officeDocument/2006/relationships/slideLayout" Target="../slideLayouts/slideLayout8.xml"/><Relationship Id="rId5" Type="http://schemas.openxmlformats.org/officeDocument/2006/relationships/image" Target="../media/image61.jpeg"/><Relationship Id="rId4" Type="http://schemas.openxmlformats.org/officeDocument/2006/relationships/image" Target="../media/image60.jpeg"/></Relationships>
</file>

<file path=ppt/slides/_rels/slide5.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slide" Target="slide20.xml"/><Relationship Id="rId18" Type="http://schemas.openxmlformats.org/officeDocument/2006/relationships/slide" Target="slide39.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8.xml"/><Relationship Id="rId17" Type="http://schemas.openxmlformats.org/officeDocument/2006/relationships/slide" Target="slide38.xml"/><Relationship Id="rId2" Type="http://schemas.openxmlformats.org/officeDocument/2006/relationships/notesSlide" Target="../notesSlides/notesSlide3.xml"/><Relationship Id="rId16" Type="http://schemas.openxmlformats.org/officeDocument/2006/relationships/slide" Target="slide16.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slide" Target="slide7.xml"/><Relationship Id="rId5" Type="http://schemas.openxmlformats.org/officeDocument/2006/relationships/diagramQuickStyle" Target="../diagrams/quickStyle1.xml"/><Relationship Id="rId15" Type="http://schemas.openxmlformats.org/officeDocument/2006/relationships/slide" Target="slide27.xml"/><Relationship Id="rId10" Type="http://schemas.openxmlformats.org/officeDocument/2006/relationships/image" Target="../media/image7.png"/><Relationship Id="rId4" Type="http://schemas.openxmlformats.org/officeDocument/2006/relationships/diagramLayout" Target="../diagrams/layout1.xml"/><Relationship Id="rId9" Type="http://schemas.openxmlformats.org/officeDocument/2006/relationships/slide" Target="slide6.xml"/><Relationship Id="rId14" Type="http://schemas.openxmlformats.org/officeDocument/2006/relationships/slide" Target="slide30.xml"/></Relationships>
</file>

<file path=ppt/slides/_rels/slide5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chart" Target="../charts/chart37.xml"/><Relationship Id="rId1" Type="http://schemas.openxmlformats.org/officeDocument/2006/relationships/slideLayout" Target="../slideLayouts/slideLayout8.xml"/><Relationship Id="rId5" Type="http://schemas.openxmlformats.org/officeDocument/2006/relationships/image" Target="../media/image64.jpeg"/><Relationship Id="rId4" Type="http://schemas.openxmlformats.org/officeDocument/2006/relationships/image" Target="../media/image63.png"/></Relationships>
</file>

<file path=ppt/slides/_rels/slide5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chart" Target="../charts/chart38.xml"/><Relationship Id="rId1" Type="http://schemas.openxmlformats.org/officeDocument/2006/relationships/slideLayout" Target="../slideLayouts/slideLayout8.xml"/><Relationship Id="rId4" Type="http://schemas.openxmlformats.org/officeDocument/2006/relationships/image" Target="../media/image66.jpeg"/></Relationships>
</file>

<file path=ppt/slides/_rels/slide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chart" Target="../charts/chart39.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image" Target="../media/image68.jpeg"/><Relationship Id="rId1" Type="http://schemas.openxmlformats.org/officeDocument/2006/relationships/slideLayout" Target="../slideLayouts/slideLayout8.xml"/><Relationship Id="rId4" Type="http://schemas.openxmlformats.org/officeDocument/2006/relationships/image" Target="../media/image69.jpeg"/></Relationships>
</file>

<file path=ppt/slides/_rels/slide5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chart" Target="../charts/chart41.xml"/><Relationship Id="rId1" Type="http://schemas.openxmlformats.org/officeDocument/2006/relationships/slideLayout" Target="../slideLayouts/slideLayout8.xml"/><Relationship Id="rId4" Type="http://schemas.openxmlformats.org/officeDocument/2006/relationships/image" Target="../media/image71.jpeg"/></Relationships>
</file>

<file path=ppt/slides/_rels/slide5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chart" Target="../charts/chart42.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smolinvest.com/projects/ooo-igorevskiy-derevoobrabatyvayushchiy-kombinat/" TargetMode="External"/><Relationship Id="rId5" Type="http://schemas.openxmlformats.org/officeDocument/2006/relationships/image" Target="../media/image75.jpeg"/><Relationship Id="rId4" Type="http://schemas.openxmlformats.org/officeDocument/2006/relationships/image" Target="../media/image74.jpeg"/></Relationships>
</file>

<file path=ppt/slides/_rels/slide57.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chart" Target="../charts/chart44.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 Id="rId4" Type="http://schemas.openxmlformats.org/officeDocument/2006/relationships/image" Target="../media/image83.jpeg"/></Relationships>
</file>

<file path=ppt/slides/_rels/slide7.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descr="2017-2.png"/>
          <p:cNvPicPr>
            <a:picLocks noChangeAspect="1"/>
          </p:cNvPicPr>
          <p:nvPr/>
        </p:nvPicPr>
        <p:blipFill>
          <a:blip r:embed="rId3" cstate="print"/>
          <a:stretch>
            <a:fillRect/>
          </a:stretch>
        </p:blipFill>
        <p:spPr>
          <a:xfrm>
            <a:off x="107504" y="116632"/>
            <a:ext cx="2664295" cy="2520280"/>
          </a:xfrm>
          <a:prstGeom prst="rect">
            <a:avLst/>
          </a:prstGeom>
          <a:ln>
            <a:noFill/>
          </a:ln>
          <a:effectLst>
            <a:outerShdw blurRad="215900" dist="152400" dir="5400000" algn="ctr" rotWithShape="0">
              <a:schemeClr val="accent4"/>
            </a:outerShdw>
          </a:effectLst>
          <a:scene3d>
            <a:camera prst="orthographicFront"/>
            <a:lightRig rig="threePt" dir="t"/>
          </a:scene3d>
          <a:sp3d>
            <a:bevelT/>
          </a:sp3d>
        </p:spPr>
      </p:pic>
      <p:sp>
        <p:nvSpPr>
          <p:cNvPr id="13" name="TextBox 12"/>
          <p:cNvSpPr txBox="1"/>
          <p:nvPr/>
        </p:nvSpPr>
        <p:spPr>
          <a:xfrm>
            <a:off x="539552" y="3717032"/>
            <a:ext cx="8208912" cy="2308324"/>
          </a:xfrm>
          <a:prstGeom prst="rect">
            <a:avLst/>
          </a:prstGeom>
          <a:noFill/>
          <a:ln w="28575">
            <a:solidFill>
              <a:schemeClr val="accent1"/>
            </a:solidFill>
          </a:ln>
          <a:effectLst>
            <a:innerShdw blurRad="254000" dist="50800" dir="2700000">
              <a:prstClr val="black">
                <a:alpha val="50000"/>
              </a:prstClr>
            </a:innerShdw>
          </a:effectLst>
          <a:scene3d>
            <a:camera prst="orthographicFront"/>
            <a:lightRig rig="threePt" dir="t"/>
          </a:scene3d>
          <a:sp3d>
            <a:bevelT/>
          </a:sp3d>
        </p:spPr>
        <p:txBody>
          <a:bodyPr wrap="square" rtlCol="0">
            <a:spAutoFit/>
          </a:bodyPr>
          <a:lstStyle/>
          <a:p>
            <a:pPr algn="ctr"/>
            <a:r>
              <a:rPr lang="ru-RU" sz="2400" b="1" dirty="0" smtClean="0">
                <a:solidFill>
                  <a:srgbClr val="0000FF"/>
                </a:solidFill>
                <a:latin typeface="Bookman Old Style" pitchFamily="18" charset="0"/>
              </a:rPr>
              <a:t>к    решению  «О бюджете муниципального образования «Холм-Жирковский район» </a:t>
            </a:r>
          </a:p>
          <a:p>
            <a:pPr algn="ctr"/>
            <a:r>
              <a:rPr lang="ru-RU" sz="2400" b="1" dirty="0" smtClean="0">
                <a:solidFill>
                  <a:srgbClr val="0000FF"/>
                </a:solidFill>
                <a:latin typeface="Bookman Old Style" pitchFamily="18" charset="0"/>
              </a:rPr>
              <a:t>Смоленской области </a:t>
            </a:r>
          </a:p>
          <a:p>
            <a:pPr algn="ctr"/>
            <a:r>
              <a:rPr lang="ru-RU" sz="2400" b="1" dirty="0" smtClean="0">
                <a:solidFill>
                  <a:srgbClr val="0000FF"/>
                </a:solidFill>
                <a:latin typeface="Bookman Old Style" pitchFamily="18" charset="0"/>
              </a:rPr>
              <a:t>на 2018 год  и на плановый период</a:t>
            </a:r>
          </a:p>
          <a:p>
            <a:pPr algn="ctr"/>
            <a:r>
              <a:rPr lang="ru-RU" sz="2400" b="1" dirty="0" smtClean="0">
                <a:solidFill>
                  <a:srgbClr val="0000FF"/>
                </a:solidFill>
                <a:latin typeface="Bookman Old Style" pitchFamily="18" charset="0"/>
              </a:rPr>
              <a:t> 2019 и 2020 годов» </a:t>
            </a:r>
          </a:p>
          <a:p>
            <a:pPr algn="ctr"/>
            <a:r>
              <a:rPr lang="ru-RU" sz="2400" b="1" dirty="0" smtClean="0">
                <a:solidFill>
                  <a:srgbClr val="0000FF"/>
                </a:solidFill>
                <a:latin typeface="Bookman Old Style" pitchFamily="18" charset="0"/>
              </a:rPr>
              <a:t>от 25.12.2017  № 60</a:t>
            </a:r>
          </a:p>
        </p:txBody>
      </p:sp>
      <p:sp>
        <p:nvSpPr>
          <p:cNvPr id="6" name="TextBox 5"/>
          <p:cNvSpPr txBox="1"/>
          <p:nvPr/>
        </p:nvSpPr>
        <p:spPr>
          <a:xfrm>
            <a:off x="467544" y="1916832"/>
            <a:ext cx="8424936" cy="1754326"/>
          </a:xfrm>
          <a:prstGeom prst="rect">
            <a:avLst/>
          </a:prstGeom>
          <a:noFill/>
        </p:spPr>
        <p:txBody>
          <a:bodyPr wrap="square" rtlCol="0">
            <a:spAutoFit/>
          </a:bodyPr>
          <a:lstStyle/>
          <a:p>
            <a:pPr algn="ctr"/>
            <a:r>
              <a:rPr lang="ru-RU" sz="5400" b="1" dirty="0" smtClean="0">
                <a:solidFill>
                  <a:srgbClr val="0000FF"/>
                </a:solidFill>
                <a:latin typeface="Bookman Old Style" pitchFamily="18" charset="0"/>
                <a:ea typeface="Arial Unicode MS" pitchFamily="34" charset="-128"/>
                <a:cs typeface="Arial Unicode MS" pitchFamily="34" charset="-128"/>
              </a:rPr>
              <a:t>БЮДЖЕТ               ДЛЯ ГРАЖДАН</a:t>
            </a:r>
            <a:endParaRPr lang="ru-RU" sz="5400" b="1" dirty="0">
              <a:solidFill>
                <a:srgbClr val="0000FF"/>
              </a:solidFill>
              <a:latin typeface="Bookman Old Style" pitchFamily="18" charset="0"/>
              <a:ea typeface="Arial Unicode MS" pitchFamily="34" charset="-128"/>
              <a:cs typeface="Arial Unicode MS" pitchFamily="34" charset="-128"/>
            </a:endParaRPr>
          </a:p>
        </p:txBody>
      </p:sp>
      <p:pic>
        <p:nvPicPr>
          <p:cNvPr id="4" name="i-main-pic" descr="Картинка 5 из 10"/>
          <p:cNvPicPr/>
          <p:nvPr/>
        </p:nvPicPr>
        <p:blipFill>
          <a:blip r:embed="rId4" cstate="print">
            <a:lum contrast="6000"/>
          </a:blip>
          <a:srcRect/>
          <a:stretch>
            <a:fillRect/>
          </a:stretch>
        </p:blipFill>
        <p:spPr bwMode="auto">
          <a:xfrm>
            <a:off x="7668344" y="332656"/>
            <a:ext cx="1152128" cy="1152128"/>
          </a:xfrm>
          <a:prstGeom prst="rect">
            <a:avLst/>
          </a:prstGeom>
          <a:noFill/>
          <a:ln w="9525">
            <a:noFill/>
            <a:miter lim="800000"/>
            <a:headEnd/>
            <a:tailEnd/>
          </a:ln>
          <a:scene3d>
            <a:camera prst="orthographicFront"/>
            <a:lightRig rig="threePt" dir="t"/>
          </a:scene3d>
          <a:sp3d>
            <a:bevelT/>
          </a:sp3d>
        </p:spPr>
      </p:pic>
      <p:sp>
        <p:nvSpPr>
          <p:cNvPr id="7" name="Номер слайда 6"/>
          <p:cNvSpPr>
            <a:spLocks noGrp="1"/>
          </p:cNvSpPr>
          <p:nvPr>
            <p:ph type="sldNum" sz="quarter" idx="12"/>
          </p:nvPr>
        </p:nvSpPr>
        <p:spPr/>
        <p:txBody>
          <a:bodyPr/>
          <a:lstStyle/>
          <a:p>
            <a:fld id="{B19B0651-EE4F-4900-A07F-96A6BFA9D0F0}" type="slidenum">
              <a:rPr lang="ru-RU" smtClean="0"/>
              <a:pPr/>
              <a:t>1</a:t>
            </a:fld>
            <a:endParaRPr lang="ru-RU" dirty="0"/>
          </a:p>
        </p:txBody>
      </p:sp>
    </p:spTree>
    <p:extLst>
      <p:ext uri="{BB962C8B-B14F-4D97-AF65-F5344CB8AC3E}">
        <p14:creationId xmlns="" xmlns:p14="http://schemas.microsoft.com/office/powerpoint/2010/main" val="1043633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0"/>
          </a:blip>
          <a:srcRect l="6119" t="9589" r="3006" b="25095"/>
          <a:stretch>
            <a:fillRect/>
          </a:stretch>
        </p:blipFill>
        <p:spPr bwMode="auto">
          <a:xfrm>
            <a:off x="107504" y="1329007"/>
            <a:ext cx="8928992" cy="5528993"/>
          </a:xfrm>
          <a:prstGeom prst="rect">
            <a:avLst/>
          </a:prstGeom>
          <a:solidFill>
            <a:srgbClr val="FF0066"/>
          </a:solidFill>
          <a:ln w="9525">
            <a:noFill/>
            <a:miter lim="800000"/>
            <a:headEnd/>
            <a:tailEnd/>
          </a:ln>
        </p:spPr>
      </p:pic>
      <p:graphicFrame>
        <p:nvGraphicFramePr>
          <p:cNvPr id="7" name="Схема 6"/>
          <p:cNvGraphicFramePr/>
          <p:nvPr/>
        </p:nvGraphicFramePr>
        <p:xfrm>
          <a:off x="6588224" y="1700808"/>
          <a:ext cx="2555776"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nvGraphicFramePr>
        <p:xfrm>
          <a:off x="323528" y="1268760"/>
          <a:ext cx="2520280" cy="1584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Схема 10"/>
          <p:cNvGraphicFramePr/>
          <p:nvPr/>
        </p:nvGraphicFramePr>
        <p:xfrm>
          <a:off x="179512" y="5013176"/>
          <a:ext cx="2376264" cy="17043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Схема 13"/>
          <p:cNvGraphicFramePr/>
          <p:nvPr/>
        </p:nvGraphicFramePr>
        <p:xfrm>
          <a:off x="7020272" y="5013176"/>
          <a:ext cx="2123728" cy="17043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8" name="Заголовок 7"/>
          <p:cNvSpPr>
            <a:spLocks noGrp="1"/>
          </p:cNvSpPr>
          <p:nvPr>
            <p:ph type="title"/>
          </p:nvPr>
        </p:nvSpPr>
        <p:spPr/>
        <p:txBody>
          <a:bodyPr/>
          <a:lstStyle/>
          <a:p>
            <a:endParaRPr lang="ru-RU" dirty="0"/>
          </a:p>
        </p:txBody>
      </p:sp>
      <p:sp>
        <p:nvSpPr>
          <p:cNvPr id="10" name="Горизонтальный свиток 9"/>
          <p:cNvSpPr/>
          <p:nvPr/>
        </p:nvSpPr>
        <p:spPr>
          <a:xfrm>
            <a:off x="107504" y="0"/>
            <a:ext cx="8928992" cy="1556792"/>
          </a:xfrm>
          <a:prstGeom prst="horizontalScroll">
            <a:avLst/>
          </a:prstGeom>
          <a:solidFill>
            <a:srgbClr val="0099FF"/>
          </a:solidFill>
          <a:ln>
            <a:solidFill>
              <a:srgbClr val="0000FF"/>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4000" b="1" dirty="0" smtClean="0">
                <a:solidFill>
                  <a:srgbClr val="0000FF"/>
                </a:solidFill>
                <a:effectLst>
                  <a:outerShdw blurRad="38100" dist="38100" dir="2700000" algn="tl">
                    <a:srgbClr val="000000">
                      <a:alpha val="43137"/>
                    </a:srgbClr>
                  </a:outerShdw>
                </a:effectLst>
                <a:latin typeface="Book Antiqua" pitchFamily="18" charset="0"/>
              </a:rPr>
              <a:t>Холм-Жирковский район</a:t>
            </a:r>
            <a:endParaRPr lang="ru-RU" sz="4000" b="1" dirty="0">
              <a:solidFill>
                <a:srgbClr val="0000FF"/>
              </a:solidFill>
              <a:effectLst>
                <a:outerShdw blurRad="38100" dist="38100" dir="2700000" algn="tl">
                  <a:srgbClr val="000000">
                    <a:alpha val="43137"/>
                  </a:srgbClr>
                </a:outerShdw>
              </a:effectLst>
              <a:latin typeface="Book Antiqua" pitchFamily="18" charset="0"/>
            </a:endParaRPr>
          </a:p>
        </p:txBody>
      </p:sp>
      <p:pic>
        <p:nvPicPr>
          <p:cNvPr id="12" name="i-main-pic" descr="Картинка 5 из 10"/>
          <p:cNvPicPr/>
          <p:nvPr/>
        </p:nvPicPr>
        <p:blipFill>
          <a:blip r:embed="rId23" cstate="print">
            <a:lum contrast="6000"/>
          </a:blip>
          <a:srcRect/>
          <a:stretch>
            <a:fillRect/>
          </a:stretch>
        </p:blipFill>
        <p:spPr bwMode="auto">
          <a:xfrm>
            <a:off x="8028384" y="404664"/>
            <a:ext cx="864096" cy="936104"/>
          </a:xfrm>
          <a:prstGeom prst="rect">
            <a:avLst/>
          </a:prstGeom>
          <a:noFill/>
          <a:ln w="9525">
            <a:noFill/>
            <a:miter lim="800000"/>
            <a:headEnd/>
            <a:tailEnd/>
          </a:ln>
          <a:scene3d>
            <a:camera prst="orthographicFront"/>
            <a:lightRig rig="threePt" dir="t"/>
          </a:scene3d>
          <a:sp3d>
            <a:bevelT/>
          </a:sp3d>
        </p:spPr>
      </p:pic>
      <p:sp>
        <p:nvSpPr>
          <p:cNvPr id="13" name="Номер слайда 12"/>
          <p:cNvSpPr>
            <a:spLocks noGrp="1"/>
          </p:cNvSpPr>
          <p:nvPr>
            <p:ph type="sldNum" sz="quarter" idx="12"/>
          </p:nvPr>
        </p:nvSpPr>
        <p:spPr/>
        <p:txBody>
          <a:bodyPr/>
          <a:lstStyle/>
          <a:p>
            <a:fld id="{B19B0651-EE4F-4900-A07F-96A6BFA9D0F0}" type="slidenum">
              <a:rPr lang="ru-RU" smtClean="0"/>
              <a:pPr/>
              <a:t>10</a:t>
            </a:fld>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67544" y="1412776"/>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3"/>
          <p:cNvSpPr>
            <a:spLocks noGrp="1"/>
          </p:cNvSpPr>
          <p:nvPr>
            <p:ph type="title"/>
          </p:nvPr>
        </p:nvSpPr>
        <p:spPr>
          <a:xfrm>
            <a:off x="457200" y="0"/>
            <a:ext cx="8219256" cy="98072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ПОКАЗАТЕЛИ ПРОГНОЗА СОЦИАЛЬНО-ЭКОНОМИЧЕСКОГО РАЗВИТИЯ</a:t>
            </a:r>
          </a:p>
        </p:txBody>
      </p:sp>
      <p:pic>
        <p:nvPicPr>
          <p:cNvPr id="5" name="i-main-pic" descr="Картинка 5 из 10"/>
          <p:cNvPicPr/>
          <p:nvPr/>
        </p:nvPicPr>
        <p:blipFill>
          <a:blip r:embed="rId7"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7" name="Схема 6"/>
          <p:cNvGraphicFramePr/>
          <p:nvPr/>
        </p:nvGraphicFramePr>
        <p:xfrm>
          <a:off x="539552" y="1700808"/>
          <a:ext cx="8208912" cy="48245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4139952" y="1268760"/>
            <a:ext cx="776175" cy="461665"/>
          </a:xfrm>
          <a:prstGeom prst="rect">
            <a:avLst/>
          </a:prstGeom>
          <a:noFill/>
        </p:spPr>
        <p:txBody>
          <a:bodyPr wrap="none" rtlCol="0">
            <a:spAutoFit/>
          </a:bodyPr>
          <a:lstStyle/>
          <a:p>
            <a:r>
              <a:rPr lang="ru-RU" sz="1200" b="1" u="sng" dirty="0" smtClean="0">
                <a:solidFill>
                  <a:srgbClr val="000099"/>
                </a:solidFill>
                <a:latin typeface="Book Antiqua" pitchFamily="18" charset="0"/>
              </a:rPr>
              <a:t>2016 год</a:t>
            </a:r>
          </a:p>
          <a:p>
            <a:r>
              <a:rPr lang="ru-RU" sz="1200" b="1" dirty="0" smtClean="0">
                <a:solidFill>
                  <a:srgbClr val="000099"/>
                </a:solidFill>
                <a:latin typeface="Book Antiqua" pitchFamily="18" charset="0"/>
              </a:rPr>
              <a:t>  (факт)</a:t>
            </a:r>
            <a:endParaRPr lang="ru-RU" sz="1200" b="1" dirty="0">
              <a:solidFill>
                <a:srgbClr val="000099"/>
              </a:solidFill>
              <a:latin typeface="Book Antiqua" pitchFamily="18" charset="0"/>
            </a:endParaRPr>
          </a:p>
        </p:txBody>
      </p:sp>
      <p:sp>
        <p:nvSpPr>
          <p:cNvPr id="9" name="TextBox 8"/>
          <p:cNvSpPr txBox="1"/>
          <p:nvPr/>
        </p:nvSpPr>
        <p:spPr>
          <a:xfrm>
            <a:off x="4932040" y="1268760"/>
            <a:ext cx="822661"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2017 год</a:t>
            </a:r>
          </a:p>
          <a:p>
            <a:r>
              <a:rPr lang="ru-RU" sz="1200" b="1" dirty="0" smtClean="0">
                <a:solidFill>
                  <a:srgbClr val="000099"/>
                </a:solidFill>
                <a:latin typeface="Book Antiqua" pitchFamily="18" charset="0"/>
              </a:rPr>
              <a:t>(оценка)</a:t>
            </a:r>
            <a:endParaRPr lang="ru-RU" sz="1200" b="1" dirty="0">
              <a:solidFill>
                <a:srgbClr val="000099"/>
              </a:solidFill>
              <a:latin typeface="Book Antiqua" pitchFamily="18" charset="0"/>
            </a:endParaRPr>
          </a:p>
        </p:txBody>
      </p:sp>
      <p:sp>
        <p:nvSpPr>
          <p:cNvPr id="10" name="TextBox 9"/>
          <p:cNvSpPr txBox="1"/>
          <p:nvPr/>
        </p:nvSpPr>
        <p:spPr>
          <a:xfrm>
            <a:off x="5796136"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2018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1" name="TextBox 10"/>
          <p:cNvSpPr txBox="1"/>
          <p:nvPr/>
        </p:nvSpPr>
        <p:spPr>
          <a:xfrm>
            <a:off x="6660232"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2019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2" name="TextBox 11"/>
          <p:cNvSpPr txBox="1"/>
          <p:nvPr/>
        </p:nvSpPr>
        <p:spPr>
          <a:xfrm>
            <a:off x="7452320"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2020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11</a:t>
            </a:fld>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Рисунок 18" descr="ИДК2.jpg"/>
          <p:cNvPicPr>
            <a:picLocks noChangeAspect="1"/>
          </p:cNvPicPr>
          <p:nvPr/>
        </p:nvPicPr>
        <p:blipFill>
          <a:blip r:embed="rId3" cstate="print"/>
          <a:stretch>
            <a:fillRect/>
          </a:stretch>
        </p:blipFill>
        <p:spPr>
          <a:xfrm>
            <a:off x="0" y="5229201"/>
            <a:ext cx="2325001" cy="1628800"/>
          </a:xfrm>
          <a:prstGeom prst="rect">
            <a:avLst/>
          </a:prstGeom>
          <a:scene3d>
            <a:camera prst="orthographicFront"/>
            <a:lightRig rig="threePt" dir="t"/>
          </a:scene3d>
          <a:sp3d>
            <a:bevelT w="165100" prst="coolSlant"/>
          </a:sp3d>
        </p:spPr>
      </p:pic>
      <p:sp>
        <p:nvSpPr>
          <p:cNvPr id="10" name="Прямоугольник с двумя скругленными противолежащими углами 9"/>
          <p:cNvSpPr/>
          <p:nvPr/>
        </p:nvSpPr>
        <p:spPr>
          <a:xfrm>
            <a:off x="0" y="0"/>
            <a:ext cx="903649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КРУПНЫЕ  ПРЕДПРИЯТИЯ   ХОЛМ-ЖИРКОВСКОГО РАЙОНА</a:t>
            </a:r>
            <a:endParaRPr lang="ru-RU" sz="2400" b="1" dirty="0">
              <a:effectLst>
                <a:outerShdw blurRad="38100" dist="38100" dir="2700000" algn="tl">
                  <a:srgbClr val="000000">
                    <a:alpha val="43137"/>
                  </a:srgbClr>
                </a:outerShdw>
              </a:effectLst>
              <a:latin typeface="Book Antiqua" pitchFamily="18" charset="0"/>
            </a:endParaRPr>
          </a:p>
        </p:txBody>
      </p:sp>
      <p:pic>
        <p:nvPicPr>
          <p:cNvPr id="16" name="Рисунок 15" descr="газ 2.jpg"/>
          <p:cNvPicPr>
            <a:picLocks noChangeAspect="1"/>
          </p:cNvPicPr>
          <p:nvPr/>
        </p:nvPicPr>
        <p:blipFill>
          <a:blip r:embed="rId4" cstate="print"/>
          <a:stretch>
            <a:fillRect/>
          </a:stretch>
        </p:blipFill>
        <p:spPr>
          <a:xfrm>
            <a:off x="6695728" y="5300009"/>
            <a:ext cx="2448272" cy="1557991"/>
          </a:xfrm>
          <a:prstGeom prst="rect">
            <a:avLst/>
          </a:prstGeom>
          <a:scene3d>
            <a:camera prst="orthographicFront"/>
            <a:lightRig rig="threePt" dir="t"/>
          </a:scene3d>
          <a:sp3d>
            <a:bevelT w="165100" prst="coolSlant"/>
          </a:sp3d>
        </p:spPr>
      </p:pic>
      <p:sp>
        <p:nvSpPr>
          <p:cNvPr id="14" name="TextBox 13"/>
          <p:cNvSpPr txBox="1"/>
          <p:nvPr/>
        </p:nvSpPr>
        <p:spPr>
          <a:xfrm>
            <a:off x="251520" y="764704"/>
            <a:ext cx="4320480" cy="5509200"/>
          </a:xfrm>
          <a:prstGeom prst="rect">
            <a:avLst/>
          </a:prstGeom>
          <a:noFill/>
        </p:spPr>
        <p:txBody>
          <a:bodyPr wrap="square" rtlCol="0">
            <a:spAutoFit/>
          </a:bodyPr>
          <a:lstStyle/>
          <a:p>
            <a:pPr algn="r"/>
            <a:r>
              <a:rPr lang="ru-RU" b="1" dirty="0" smtClean="0">
                <a:solidFill>
                  <a:srgbClr val="0000FF"/>
                </a:solidFill>
                <a:latin typeface="Book Antiqua" pitchFamily="18" charset="0"/>
              </a:rPr>
              <a:t>Общество с ограниченной ответственностью «Игоревский завод древесностружечных плит»</a:t>
            </a:r>
          </a:p>
          <a:p>
            <a:pPr algn="just"/>
            <a:r>
              <a:rPr lang="ru-RU" b="1" dirty="0" smtClean="0">
                <a:solidFill>
                  <a:srgbClr val="000099"/>
                </a:solidFill>
                <a:latin typeface="Book Antiqua" pitchFamily="18" charset="0"/>
              </a:rPr>
              <a:t>     </a:t>
            </a:r>
            <a:r>
              <a:rPr lang="ru-RU" sz="1600" b="1" dirty="0" smtClean="0">
                <a:solidFill>
                  <a:srgbClr val="000099"/>
                </a:solidFill>
                <a:latin typeface="Book Antiqua" pitchFamily="18" charset="0"/>
              </a:rPr>
              <a:t>Основным видом деятельности предприятия является производство фанеры, деревянных панелей и аналогичных слоистых материалов, древесных плит из древесины и других одревесневших материалов.</a:t>
            </a:r>
          </a:p>
          <a:p>
            <a:pPr algn="just"/>
            <a:r>
              <a:rPr lang="ru-RU" sz="1600" b="1" dirty="0" smtClean="0">
                <a:solidFill>
                  <a:srgbClr val="000099"/>
                </a:solidFill>
                <a:latin typeface="Book Antiqua" pitchFamily="18" charset="0"/>
              </a:rPr>
              <a:t>     Численность работающих на предприятии составляет более 600 человек.</a:t>
            </a:r>
          </a:p>
          <a:p>
            <a:pPr algn="just"/>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13,8 %. </a:t>
            </a:r>
          </a:p>
          <a:p>
            <a:pPr algn="just"/>
            <a:r>
              <a:rPr lang="ru-RU" sz="1600" b="1" dirty="0" smtClean="0">
                <a:solidFill>
                  <a:srgbClr val="000099"/>
                </a:solidFill>
                <a:latin typeface="Book Antiqua" pitchFamily="18" charset="0"/>
              </a:rPr>
              <a:t>	</a:t>
            </a: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a:solidFill>
                <a:srgbClr val="000099"/>
              </a:solidFill>
              <a:latin typeface="Book Antiqua" pitchFamily="18" charset="0"/>
            </a:endParaRPr>
          </a:p>
        </p:txBody>
      </p:sp>
      <p:sp>
        <p:nvSpPr>
          <p:cNvPr id="15" name="TextBox 14"/>
          <p:cNvSpPr txBox="1"/>
          <p:nvPr/>
        </p:nvSpPr>
        <p:spPr>
          <a:xfrm>
            <a:off x="4788024" y="836712"/>
            <a:ext cx="3960440" cy="3908762"/>
          </a:xfrm>
          <a:prstGeom prst="rect">
            <a:avLst/>
          </a:prstGeom>
          <a:noFill/>
        </p:spPr>
        <p:txBody>
          <a:bodyPr wrap="square" rtlCol="0">
            <a:spAutoFit/>
          </a:bodyPr>
          <a:lstStyle/>
          <a:p>
            <a:pPr>
              <a:buNone/>
            </a:pPr>
            <a:r>
              <a:rPr lang="ru-RU" b="1" dirty="0" smtClean="0">
                <a:solidFill>
                  <a:srgbClr val="0000FF"/>
                </a:solidFill>
                <a:latin typeface="Book Antiqua" pitchFamily="18" charset="0"/>
              </a:rPr>
              <a:t>Филиал  ООО «Газпром</a:t>
            </a:r>
          </a:p>
          <a:p>
            <a:pPr>
              <a:buNone/>
            </a:pPr>
            <a:r>
              <a:rPr lang="ru-RU" b="1" dirty="0" smtClean="0">
                <a:solidFill>
                  <a:srgbClr val="0000FF"/>
                </a:solidFill>
                <a:latin typeface="Book Antiqua" pitchFamily="18" charset="0"/>
              </a:rPr>
              <a:t> трансгаз Санкт-Петербург» Холм-Жирковское ЛПУ МГ</a:t>
            </a:r>
          </a:p>
          <a:p>
            <a:pPr algn="just">
              <a:buNone/>
            </a:pPr>
            <a:r>
              <a:rPr lang="ru-RU" sz="1600" b="1" dirty="0" smtClean="0">
                <a:solidFill>
                  <a:srgbClr val="000099"/>
                </a:solidFill>
                <a:latin typeface="Book Antiqua" pitchFamily="18" charset="0"/>
              </a:rPr>
              <a:t>     Основным видом деятельности предприятия является транспортировка по трубопроводам газа и продуктов его переработки.</a:t>
            </a:r>
          </a:p>
          <a:p>
            <a:pPr algn="just">
              <a:buNone/>
            </a:pPr>
            <a:r>
              <a:rPr lang="ru-RU" sz="1600" b="1" dirty="0" smtClean="0">
                <a:solidFill>
                  <a:srgbClr val="000099"/>
                </a:solidFill>
                <a:latin typeface="Book Antiqua" pitchFamily="18" charset="0"/>
              </a:rPr>
              <a:t>     Численность работающих на предприятии  составляет более 350  человек.</a:t>
            </a:r>
          </a:p>
          <a:p>
            <a:pPr algn="just">
              <a:buNone/>
            </a:pPr>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28,1 %.  </a:t>
            </a:r>
          </a:p>
          <a:p>
            <a:pPr algn="just">
              <a:buNone/>
            </a:pPr>
            <a:endParaRPr lang="ru-RU" b="1" dirty="0" smtClean="0">
              <a:solidFill>
                <a:srgbClr val="000099"/>
              </a:solidFill>
              <a:latin typeface="Book Antiqua" pitchFamily="18" charset="0"/>
            </a:endParaRPr>
          </a:p>
        </p:txBody>
      </p:sp>
      <p:pic>
        <p:nvPicPr>
          <p:cNvPr id="11" name="Рисунок 10" descr="газ 3.jpg"/>
          <p:cNvPicPr>
            <a:picLocks noChangeAspect="1"/>
          </p:cNvPicPr>
          <p:nvPr/>
        </p:nvPicPr>
        <p:blipFill>
          <a:blip r:embed="rId5" cstate="print"/>
          <a:stretch>
            <a:fillRect/>
          </a:stretch>
        </p:blipFill>
        <p:spPr>
          <a:xfrm>
            <a:off x="8100392" y="908720"/>
            <a:ext cx="864096" cy="614217"/>
          </a:xfrm>
          <a:prstGeom prst="rect">
            <a:avLst/>
          </a:prstGeom>
          <a:scene3d>
            <a:camera prst="orthographicFront"/>
            <a:lightRig rig="threePt" dir="t"/>
          </a:scene3d>
          <a:sp3d>
            <a:bevelT w="165100" prst="coolSlant"/>
          </a:sp3d>
        </p:spPr>
      </p:pic>
      <p:pic>
        <p:nvPicPr>
          <p:cNvPr id="12" name="Рисунок 11" descr="ламинат.png"/>
          <p:cNvPicPr>
            <a:picLocks noChangeAspect="1"/>
          </p:cNvPicPr>
          <p:nvPr/>
        </p:nvPicPr>
        <p:blipFill>
          <a:blip r:embed="rId6" cstate="print"/>
          <a:stretch>
            <a:fillRect/>
          </a:stretch>
        </p:blipFill>
        <p:spPr>
          <a:xfrm>
            <a:off x="107504" y="764704"/>
            <a:ext cx="610267" cy="720080"/>
          </a:xfrm>
          <a:prstGeom prst="rect">
            <a:avLst/>
          </a:prstGeom>
          <a:scene3d>
            <a:camera prst="orthographicFront"/>
            <a:lightRig rig="threePt" dir="t"/>
          </a:scene3d>
          <a:sp3d>
            <a:bevelT prst="angle"/>
          </a:sp3d>
        </p:spPr>
      </p:pic>
      <p:graphicFrame>
        <p:nvGraphicFramePr>
          <p:cNvPr id="21" name="Диаграмма 20"/>
          <p:cNvGraphicFramePr/>
          <p:nvPr/>
        </p:nvGraphicFramePr>
        <p:xfrm>
          <a:off x="3131840" y="4149080"/>
          <a:ext cx="3384376" cy="2923480"/>
        </p:xfrm>
        <a:graphic>
          <a:graphicData uri="http://schemas.openxmlformats.org/drawingml/2006/chart">
            <c:chart xmlns:c="http://schemas.openxmlformats.org/drawingml/2006/chart" xmlns:r="http://schemas.openxmlformats.org/officeDocument/2006/relationships" r:id="rId7"/>
          </a:graphicData>
        </a:graphic>
      </p:graphicFrame>
      <p:sp>
        <p:nvSpPr>
          <p:cNvPr id="22" name="Номер слайда 21"/>
          <p:cNvSpPr>
            <a:spLocks noGrp="1"/>
          </p:cNvSpPr>
          <p:nvPr>
            <p:ph type="sldNum" sz="quarter" idx="12"/>
          </p:nvPr>
        </p:nvSpPr>
        <p:spPr/>
        <p:txBody>
          <a:bodyPr/>
          <a:lstStyle/>
          <a:p>
            <a:pPr>
              <a:defRPr/>
            </a:pPr>
            <a:fld id="{FE54F732-9674-41E2-9D19-FC40430A42D2}" type="slidenum">
              <a:rPr lang="ru-RU" smtClean="0"/>
              <a:pPr>
                <a:defRPr/>
              </a:pPr>
              <a:t>12</a:t>
            </a:fld>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08720"/>
            <a:ext cx="8712968" cy="5760640"/>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Повышение объемов поступления налога на доходы физических лиц за счет роста объема фонда оплаты труда, легализации «теневой» заработной платы и проведения мероприятий по сокращению задолженности по налогу на доходы физических лиц;</a:t>
            </a:r>
          </a:p>
          <a:p>
            <a:pPr algn="just">
              <a:buFont typeface="Wingdings" pitchFamily="2" charset="2"/>
              <a:buChar char="Ø"/>
            </a:pPr>
            <a:r>
              <a:rPr lang="ru-RU" sz="1400" b="1" dirty="0" smtClean="0">
                <a:solidFill>
                  <a:srgbClr val="000099"/>
                </a:solidFill>
                <a:latin typeface="Book Antiqua" pitchFamily="18" charset="0"/>
              </a:rPr>
              <a:t>актуализация работы по расширению налоговой базы по имущественным налогам;</a:t>
            </a:r>
          </a:p>
          <a:p>
            <a:pPr algn="just">
              <a:buFont typeface="Wingdings" pitchFamily="2" charset="2"/>
              <a:buChar char="Ø"/>
            </a:pPr>
            <a:r>
              <a:rPr lang="ru-RU" sz="1400" b="1" dirty="0" smtClean="0">
                <a:solidFill>
                  <a:srgbClr val="000099"/>
                </a:solidFill>
                <a:latin typeface="Book Antiqua" pitchFamily="18" charset="0"/>
              </a:rPr>
              <a:t>улучшение качества администрирования земельного налога и повышения уровня его собираемости для целей пополнения доходной базы местных бюджетов;</a:t>
            </a:r>
          </a:p>
          <a:p>
            <a:pPr algn="just">
              <a:buFont typeface="Wingdings" pitchFamily="2" charset="2"/>
              <a:buChar char="Ø"/>
            </a:pPr>
            <a:r>
              <a:rPr lang="ru-RU" sz="1400" b="1" dirty="0" smtClean="0">
                <a:solidFill>
                  <a:srgbClr val="000099"/>
                </a:solidFill>
                <a:latin typeface="Book Antiqua" pitchFamily="18" charset="0"/>
              </a:rPr>
              <a:t>создание условий для развития малого и среднего предпринимательства;</a:t>
            </a:r>
          </a:p>
          <a:p>
            <a:pPr algn="just">
              <a:buFont typeface="Wingdings" pitchFamily="2" charset="2"/>
              <a:buChar char="Ø"/>
            </a:pPr>
            <a:r>
              <a:rPr lang="ru-RU" sz="1400" b="1" dirty="0" smtClean="0">
                <a:solidFill>
                  <a:srgbClr val="000099"/>
                </a:solidFill>
                <a:latin typeface="Book Antiqua" pitchFamily="18" charset="0"/>
              </a:rPr>
              <a:t>формирование бездефицитного местного бюджета, с целью снижения долговой нагрузки на местный бюджет;</a:t>
            </a:r>
          </a:p>
          <a:p>
            <a:pPr algn="just">
              <a:buFont typeface="Wingdings" pitchFamily="2" charset="2"/>
              <a:buChar char="Ø"/>
            </a:pPr>
            <a:r>
              <a:rPr lang="ru-RU" sz="1400" b="1" dirty="0" smtClean="0">
                <a:solidFill>
                  <a:srgbClr val="000099"/>
                </a:solidFill>
                <a:latin typeface="Book Antiqua" pitchFamily="18" charset="0"/>
              </a:rPr>
              <a:t>формирование реального прогноза доходов, расходов и источников финансирования дефицита;</a:t>
            </a:r>
          </a:p>
          <a:p>
            <a:pPr algn="just">
              <a:buFont typeface="Wingdings" pitchFamily="2" charset="2"/>
              <a:buChar char="Ø"/>
            </a:pPr>
            <a:r>
              <a:rPr lang="ru-RU" sz="1400" b="1" dirty="0" smtClean="0">
                <a:solidFill>
                  <a:srgbClr val="000099"/>
                </a:solidFill>
                <a:latin typeface="Book Antiqua" pitchFamily="18" charset="0"/>
              </a:rPr>
              <a:t>соразмерность расходов местного бюджета с поступающими доходами, безусловное исполнение действующих расходных обязательств, недопущение принятия новых расходных обязательств, не обеспеченных доходными источниками;</a:t>
            </a:r>
          </a:p>
          <a:p>
            <a:pPr algn="just">
              <a:buFont typeface="Wingdings" pitchFamily="2" charset="2"/>
              <a:buChar char="Ø"/>
            </a:pPr>
            <a:r>
              <a:rPr lang="ru-RU" sz="1400" b="1" dirty="0" smtClean="0">
                <a:solidFill>
                  <a:srgbClr val="000099"/>
                </a:solidFill>
                <a:latin typeface="Book Antiqua" pitchFamily="18" charset="0"/>
              </a:rPr>
              <a:t>концентрация расходов на приоритетных направлениях, связанных с улучшением условий жизни человека, адресном решении социальных проблем, повышении эффективности и качества предоставляемых населению муниципальных услуг;</a:t>
            </a:r>
          </a:p>
          <a:p>
            <a:pPr algn="just">
              <a:buFont typeface="Wingdings" pitchFamily="2" charset="2"/>
              <a:buChar char="Ø"/>
            </a:pPr>
            <a:r>
              <a:rPr lang="ru-RU" sz="1400" b="1" dirty="0" smtClean="0">
                <a:solidFill>
                  <a:srgbClr val="000099"/>
                </a:solidFill>
                <a:latin typeface="Book Antiqua" pitchFamily="18" charset="0"/>
              </a:rPr>
              <a:t>обеспечение реализации приоритетных задач государственной политики, в т.ч. предусмотренных в указах Президента РФ по достижению целевых показателей заработной платы отдельных категорий работников бюджетной сферы, индексации заработной платы работников бюджетного сектора экономики, на которых не распространяются указы Президента РФ на 4,0 процента, обеспечение месячной заработной платы работников бюджетной сферы на уровне не ниже минимального размера оплаты труда;</a:t>
            </a: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endParaRPr lang="ru-RU" sz="1400" b="1" dirty="0" smtClean="0">
              <a:latin typeface="Book Antiqua" pitchFamily="18" charset="0"/>
            </a:endParaRPr>
          </a:p>
          <a:p>
            <a:pPr algn="just"/>
            <a:endParaRPr lang="ru-RU" sz="1400" b="1" dirty="0" smtClean="0">
              <a:latin typeface="Book Antiqua" pitchFamily="18" charset="0"/>
            </a:endParaRPr>
          </a:p>
        </p:txBody>
      </p:sp>
      <p:sp>
        <p:nvSpPr>
          <p:cNvPr id="4" name="Заголовок 3"/>
          <p:cNvSpPr>
            <a:spLocks noGrp="1"/>
          </p:cNvSpPr>
          <p:nvPr>
            <p:ph type="title"/>
          </p:nvPr>
        </p:nvSpPr>
        <p:spPr>
          <a:xfrm>
            <a:off x="251520" y="116632"/>
            <a:ext cx="8507288" cy="79208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a:t>
            </a:r>
            <a:endParaRPr lang="ru-RU" sz="2400" dirty="0" smtClean="0">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pic>
        <p:nvPicPr>
          <p:cNvPr id="6" name="Picture 2" descr="M:\Переписка (04-09...04-14)\ПЕРЕПИСКА из отдела БП\!Брошюра БдГ\2017-2019\картинки\прочие\11861003.png"/>
          <p:cNvPicPr>
            <a:picLocks noChangeAspect="1" noChangeArrowheads="1"/>
          </p:cNvPicPr>
          <p:nvPr/>
        </p:nvPicPr>
        <p:blipFill>
          <a:blip r:embed="rId3" cstate="print"/>
          <a:srcRect/>
          <a:stretch>
            <a:fillRect/>
          </a:stretch>
        </p:blipFill>
        <p:spPr bwMode="auto">
          <a:xfrm>
            <a:off x="-180528" y="5733256"/>
            <a:ext cx="1268760" cy="1268760"/>
          </a:xfrm>
          <a:prstGeom prst="rect">
            <a:avLst/>
          </a:prstGeom>
          <a:noFill/>
        </p:spPr>
      </p:pic>
      <p:sp>
        <p:nvSpPr>
          <p:cNvPr id="7" name="Номер слайда 6"/>
          <p:cNvSpPr>
            <a:spLocks noGrp="1"/>
          </p:cNvSpPr>
          <p:nvPr>
            <p:ph type="sldNum" sz="quarter" idx="12"/>
          </p:nvPr>
        </p:nvSpPr>
        <p:spPr/>
        <p:txBody>
          <a:bodyPr/>
          <a:lstStyle/>
          <a:p>
            <a:fld id="{B19B0651-EE4F-4900-A07F-96A6BFA9D0F0}" type="slidenum">
              <a:rPr lang="ru-RU" smtClean="0"/>
              <a:pPr/>
              <a:t>13</a:t>
            </a:fld>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80728"/>
            <a:ext cx="8784976" cy="5688632"/>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сохранение всех социальных выплат ; </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и результативности бюджетных расходов за счет  сокращения неэффективных расходов, отмены расходных обязательств, не связанных с решением вопросов, отнесенных Конституцией РФ и федеральными законами к полномочиям органов местного самоуправления;</a:t>
            </a:r>
          </a:p>
          <a:p>
            <a:pPr algn="just">
              <a:buFont typeface="Wingdings" pitchFamily="2" charset="2"/>
              <a:buChar char="Ø"/>
            </a:pPr>
            <a:r>
              <a:rPr lang="ru-RU" sz="1400" b="1" dirty="0" smtClean="0">
                <a:solidFill>
                  <a:srgbClr val="000099"/>
                </a:solidFill>
                <a:latin typeface="Book Antiqua" pitchFamily="18" charset="0"/>
              </a:rPr>
              <a:t>внедрение автоматизированной информационной системы в целях повышения прозрачности оценки выполнения муниципального задания, оказания муниципальных услуг;</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муниципального управления за счет повышения качества финансового менеджмента в органах исполнительной власти и муниципальных учреждениях;</a:t>
            </a:r>
          </a:p>
          <a:p>
            <a:pPr algn="just">
              <a:buFont typeface="Wingdings" pitchFamily="2" charset="2"/>
              <a:buChar char="Ø"/>
            </a:pPr>
            <a:r>
              <a:rPr lang="ru-RU" sz="1400" b="1" dirty="0" smtClean="0">
                <a:solidFill>
                  <a:srgbClr val="000099"/>
                </a:solidFill>
                <a:latin typeface="Book Antiqua" pitchFamily="18" charset="0"/>
              </a:rPr>
              <a:t>недопущение просроченной задолженности по бюджетным и долговым обязательствам;</a:t>
            </a:r>
          </a:p>
          <a:p>
            <a:pPr algn="just">
              <a:buFont typeface="Wingdings" pitchFamily="2" charset="2"/>
              <a:buChar char="Ø"/>
            </a:pPr>
            <a:r>
              <a:rPr lang="ru-RU" sz="1400" b="1" dirty="0" smtClean="0">
                <a:solidFill>
                  <a:srgbClr val="000099"/>
                </a:solidFill>
                <a:latin typeface="Book Antiqua" pitchFamily="18" charset="0"/>
              </a:rPr>
              <a:t>выполнение плана мероприятий по росту доходов, оптимизации расходов и сокращению муниципального долга в целях оздоровления муниципальных финансов муниципального образования «Холм-Жирковский район» Смоленской области на период до 2022 года; </a:t>
            </a:r>
          </a:p>
          <a:p>
            <a:pPr algn="just">
              <a:buFont typeface="Wingdings" pitchFamily="2" charset="2"/>
              <a:buChar char="Ø"/>
            </a:pPr>
            <a:r>
              <a:rPr lang="ru-RU" sz="1400" b="1" dirty="0" smtClean="0">
                <a:solidFill>
                  <a:srgbClr val="000099"/>
                </a:solidFill>
                <a:latin typeface="Book Antiqua" pitchFamily="18" charset="0"/>
              </a:rPr>
              <a:t>повышение качества финансового контроля в управлении бюджетным процессом, в том числе внутреннего финансового контроля и внутреннего финансового  аудита;</a:t>
            </a:r>
          </a:p>
          <a:p>
            <a:pPr algn="just">
              <a:buFont typeface="Wingdings" pitchFamily="2" charset="2"/>
              <a:buChar char="Ø"/>
            </a:pPr>
            <a:r>
              <a:rPr lang="ru-RU" sz="1400" b="1" dirty="0" smtClean="0">
                <a:solidFill>
                  <a:srgbClr val="000099"/>
                </a:solidFill>
                <a:latin typeface="Book Antiqua" pitchFamily="18" charset="0"/>
              </a:rPr>
              <a:t>- повышение самостоятельности и ответственности органов местного самоуправления за проводимую бюджетную политику, создание условий для получения больших результатов в условиях рационального использования имеющихся ресурсов, концентрация их на проблемных направлениях. Повышение качества управления муниципальными финансами;</a:t>
            </a:r>
          </a:p>
          <a:p>
            <a:pPr algn="just">
              <a:buFont typeface="Wingdings" pitchFamily="2" charset="2"/>
              <a:buChar char="Ø"/>
            </a:pPr>
            <a:r>
              <a:rPr lang="ru-RU" sz="1400" b="1" dirty="0" smtClean="0">
                <a:solidFill>
                  <a:srgbClr val="000099"/>
                </a:solidFill>
                <a:latin typeface="Book Antiqua" pitchFamily="18" charset="0"/>
              </a:rPr>
              <a:t>совершенствование процедур муниципальных закупок товаров, работ и услуг;</a:t>
            </a:r>
          </a:p>
          <a:p>
            <a:pPr algn="just">
              <a:buFont typeface="Wingdings" pitchFamily="2" charset="2"/>
              <a:buChar char="Ø"/>
            </a:pPr>
            <a:r>
              <a:rPr lang="ru-RU" sz="1400" b="1" dirty="0" smtClean="0">
                <a:solidFill>
                  <a:srgbClr val="000099"/>
                </a:solidFill>
                <a:latin typeface="Book Antiqua" pitchFamily="18" charset="0"/>
              </a:rPr>
              <a:t>реализация принципов открытости и прозрачности управления муниципальными финансами, в т.ч. путем составления брошюры «Бюджет для граждан»;</a:t>
            </a:r>
          </a:p>
          <a:p>
            <a:pPr algn="just">
              <a:buFont typeface="Wingdings" pitchFamily="2" charset="2"/>
              <a:buChar char="Ø"/>
            </a:pPr>
            <a:r>
              <a:rPr lang="ru-RU" sz="1400" b="1" dirty="0" smtClean="0">
                <a:solidFill>
                  <a:srgbClr val="000099"/>
                </a:solidFill>
                <a:latin typeface="Book Antiqua" pitchFamily="18" charset="0"/>
              </a:rPr>
              <a:t>мониторинг муниципального долга в части не превышения предельных значений.</a:t>
            </a:r>
          </a:p>
          <a:p>
            <a:pPr algn="just">
              <a:buFont typeface="Wingdings" pitchFamily="2" charset="2"/>
              <a:buChar char="Ø"/>
            </a:pPr>
            <a:endParaRPr lang="ru-RU" sz="1400" b="1" dirty="0" smtClean="0">
              <a:solidFill>
                <a:srgbClr val="000099"/>
              </a:solidFill>
              <a:latin typeface="Book Antiqua" pitchFamily="18" charset="0"/>
            </a:endParaRPr>
          </a:p>
          <a:p>
            <a:pPr algn="just"/>
            <a:r>
              <a:rPr lang="ru-RU" sz="1200" b="1" dirty="0" smtClean="0">
                <a:solidFill>
                  <a:schemeClr val="bg1"/>
                </a:solidFill>
                <a:latin typeface="Book Antiqua" pitchFamily="18" charset="0"/>
              </a:rPr>
              <a:t> </a:t>
            </a:r>
          </a:p>
          <a:p>
            <a:pPr algn="just"/>
            <a:endParaRPr lang="ru-RU" sz="1200" b="1" dirty="0" smtClean="0">
              <a:latin typeface="Book Antiqua" pitchFamily="18" charset="0"/>
            </a:endParaRPr>
          </a:p>
          <a:p>
            <a:pPr algn="just"/>
            <a:endParaRPr lang="ru-RU" sz="1200" dirty="0">
              <a:latin typeface="Book Antiqua" pitchFamily="18" charset="0"/>
            </a:endParaRPr>
          </a:p>
        </p:txBody>
      </p:sp>
      <p:sp>
        <p:nvSpPr>
          <p:cNvPr id="4" name="Заголовок 3"/>
          <p:cNvSpPr>
            <a:spLocks noGrp="1"/>
          </p:cNvSpPr>
          <p:nvPr>
            <p:ph type="title"/>
          </p:nvPr>
        </p:nvSpPr>
        <p:spPr>
          <a:xfrm>
            <a:off x="457200" y="0"/>
            <a:ext cx="8291264" cy="83671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a:t>
            </a: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dirty="0" smtClean="0">
                <a:effectLst>
                  <a:outerShdw blurRad="38100" dist="38100" dir="2700000" algn="tl">
                    <a:srgbClr val="000000">
                      <a:alpha val="43137"/>
                    </a:srgbClr>
                  </a:outerShdw>
                </a:effectLst>
                <a:latin typeface="Book Antiqua" pitchFamily="18" charset="0"/>
              </a:rPr>
              <a:t> </a:t>
            </a: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pic>
        <p:nvPicPr>
          <p:cNvPr id="6" name="Picture 2" descr="M:\Переписка (04-09...04-14)\ПЕРЕПИСКА из отдела БП\!Брошюра БдГ\2017-2019\картинки\прочие\11861003.png"/>
          <p:cNvPicPr>
            <a:picLocks noChangeAspect="1" noChangeArrowheads="1"/>
          </p:cNvPicPr>
          <p:nvPr/>
        </p:nvPicPr>
        <p:blipFill>
          <a:blip r:embed="rId3" cstate="print"/>
          <a:srcRect/>
          <a:stretch>
            <a:fillRect/>
          </a:stretch>
        </p:blipFill>
        <p:spPr bwMode="auto">
          <a:xfrm>
            <a:off x="-180528" y="5733256"/>
            <a:ext cx="1268760" cy="1268760"/>
          </a:xfrm>
          <a:prstGeom prst="rect">
            <a:avLst/>
          </a:prstGeom>
          <a:noFill/>
        </p:spPr>
      </p:pic>
      <p:sp>
        <p:nvSpPr>
          <p:cNvPr id="7" name="Номер слайда 6"/>
          <p:cNvSpPr>
            <a:spLocks noGrp="1"/>
          </p:cNvSpPr>
          <p:nvPr>
            <p:ph type="sldNum" sz="quarter" idx="12"/>
          </p:nvPr>
        </p:nvSpPr>
        <p:spPr/>
        <p:txBody>
          <a:bodyPr/>
          <a:lstStyle/>
          <a:p>
            <a:fld id="{B19B0651-EE4F-4900-A07F-96A6BFA9D0F0}" type="slidenum">
              <a:rPr lang="ru-RU" smtClean="0"/>
              <a:pPr/>
              <a:t>14</a:t>
            </a:fld>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с двумя скругленными противолежащими углами 3"/>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ПАРАМЕТРЫ  БЮДЖЕТА  </a:t>
            </a:r>
          </a:p>
          <a:p>
            <a:pPr algn="ctr"/>
            <a:r>
              <a:rPr lang="ru-RU" sz="2400" b="1" dirty="0" smtClean="0">
                <a:effectLst>
                  <a:outerShdw blurRad="38100" dist="38100" dir="2700000" algn="tl">
                    <a:srgbClr val="000000">
                      <a:alpha val="43137"/>
                    </a:srgbClr>
                  </a:outerShdw>
                </a:effectLst>
                <a:latin typeface="Book Antiqua" pitchFamily="18" charset="0"/>
              </a:rPr>
              <a:t>НА  2018-2020 ГОДЫ</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5" name="Диаграмма 4"/>
          <p:cNvGraphicFramePr/>
          <p:nvPr/>
        </p:nvGraphicFramePr>
        <p:xfrm>
          <a:off x="431032" y="1052736"/>
          <a:ext cx="8712968" cy="5688632"/>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Прямая со стрелкой 6"/>
          <p:cNvCxnSpPr/>
          <p:nvPr/>
        </p:nvCxnSpPr>
        <p:spPr>
          <a:xfrm flipV="1">
            <a:off x="298782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pic>
        <p:nvPicPr>
          <p:cNvPr id="8"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9" name="TextBox 8"/>
          <p:cNvSpPr txBox="1"/>
          <p:nvPr/>
        </p:nvSpPr>
        <p:spPr>
          <a:xfrm>
            <a:off x="2915816" y="1196752"/>
            <a:ext cx="792088" cy="261610"/>
          </a:xfrm>
          <a:prstGeom prst="rect">
            <a:avLst/>
          </a:prstGeom>
          <a:noFill/>
        </p:spPr>
        <p:txBody>
          <a:bodyPr wrap="square" rtlCol="0">
            <a:spAutoFit/>
          </a:bodyPr>
          <a:lstStyle/>
          <a:p>
            <a:r>
              <a:rPr lang="ru-RU" sz="1100" b="1" dirty="0" smtClean="0">
                <a:solidFill>
                  <a:srgbClr val="003300"/>
                </a:solidFill>
                <a:latin typeface="Book Antiqua" pitchFamily="18" charset="0"/>
              </a:rPr>
              <a:t>+ 1 139,6</a:t>
            </a:r>
            <a:endParaRPr lang="ru-RU" sz="1100" b="1" dirty="0">
              <a:solidFill>
                <a:srgbClr val="003300"/>
              </a:solidFill>
              <a:latin typeface="Book Antiqua" pitchFamily="18" charset="0"/>
            </a:endParaRPr>
          </a:p>
        </p:txBody>
      </p:sp>
      <p:cxnSp>
        <p:nvCxnSpPr>
          <p:cNvPr id="11" name="Прямая со стрелкой 10"/>
          <p:cNvCxnSpPr/>
          <p:nvPr/>
        </p:nvCxnSpPr>
        <p:spPr>
          <a:xfrm>
            <a:off x="4427984" y="1340768"/>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cxnSp>
        <p:nvCxnSpPr>
          <p:cNvPr id="14" name="Прямая со стрелкой 13"/>
          <p:cNvCxnSpPr/>
          <p:nvPr/>
        </p:nvCxnSpPr>
        <p:spPr>
          <a:xfrm flipV="1">
            <a:off x="5292080" y="1412776"/>
            <a:ext cx="432048" cy="216024"/>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sp>
        <p:nvSpPr>
          <p:cNvPr id="10" name="Номер слайда 9"/>
          <p:cNvSpPr>
            <a:spLocks noGrp="1"/>
          </p:cNvSpPr>
          <p:nvPr>
            <p:ph type="sldNum" sz="quarter" idx="12"/>
          </p:nvPr>
        </p:nvSpPr>
        <p:spPr/>
        <p:txBody>
          <a:bodyPr/>
          <a:lstStyle/>
          <a:p>
            <a:fld id="{B19B0651-EE4F-4900-A07F-96A6BFA9D0F0}" type="slidenum">
              <a:rPr lang="ru-RU" smtClean="0"/>
              <a:pPr/>
              <a:t>15</a:t>
            </a:fld>
            <a:endParaRPr lang="ru-RU" dirty="0"/>
          </a:p>
        </p:txBody>
      </p:sp>
    </p:spTree>
    <p:extLst>
      <p:ext uri="{BB962C8B-B14F-4D97-AF65-F5344CB8AC3E}">
        <p14:creationId xmlns="" xmlns:p14="http://schemas.microsoft.com/office/powerpoint/2010/main" val="2889382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ДЕФИЦИТА</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43" name="TextBox 42"/>
          <p:cNvSpPr txBox="1"/>
          <p:nvPr/>
        </p:nvSpPr>
        <p:spPr>
          <a:xfrm>
            <a:off x="179512" y="908720"/>
            <a:ext cx="8784976"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ru-RU" b="1" dirty="0" smtClean="0">
                <a:solidFill>
                  <a:srgbClr val="000099"/>
                </a:solidFill>
                <a:latin typeface="Book Antiqua" pitchFamily="18" charset="0"/>
              </a:rPr>
              <a:t>В процессе принятия и исполнения бюджета большое значение приобретает сбалансированность  доходов и расходов бюджета. Если доходы превышают расходы, то возникает </a:t>
            </a:r>
            <a:r>
              <a:rPr lang="ru-RU" b="1" u="sng" dirty="0" err="1" smtClean="0">
                <a:solidFill>
                  <a:srgbClr val="000099"/>
                </a:solidFill>
                <a:latin typeface="Book Antiqua" pitchFamily="18" charset="0"/>
              </a:rPr>
              <a:t>профицит</a:t>
            </a:r>
            <a:r>
              <a:rPr lang="ru-RU" b="1" u="sng" dirty="0" smtClean="0">
                <a:solidFill>
                  <a:srgbClr val="000099"/>
                </a:solidFill>
                <a:latin typeface="Book Antiqua" pitchFamily="18" charset="0"/>
              </a:rPr>
              <a:t>.</a:t>
            </a:r>
            <a:r>
              <a:rPr lang="ru-RU" b="1" dirty="0" smtClean="0">
                <a:solidFill>
                  <a:srgbClr val="000099"/>
                </a:solidFill>
                <a:latin typeface="Book Antiqua" pitchFamily="18" charset="0"/>
              </a:rPr>
              <a:t> Но чаще расходы превышают доходы. В таком случае возникает </a:t>
            </a:r>
            <a:r>
              <a:rPr lang="ru-RU" b="1" u="sng" dirty="0" smtClean="0">
                <a:solidFill>
                  <a:srgbClr val="000099"/>
                </a:solidFill>
                <a:latin typeface="Book Antiqua" pitchFamily="18" charset="0"/>
              </a:rPr>
              <a:t>дефицит.</a:t>
            </a:r>
            <a:endParaRPr lang="ru-RU" b="1" dirty="0">
              <a:solidFill>
                <a:srgbClr val="000099"/>
              </a:solidFill>
              <a:latin typeface="Book Antiqua" pitchFamily="18" charset="0"/>
            </a:endParaRPr>
          </a:p>
        </p:txBody>
      </p:sp>
      <p:graphicFrame>
        <p:nvGraphicFramePr>
          <p:cNvPr id="44" name="Схема 43"/>
          <p:cNvGraphicFramePr/>
          <p:nvPr/>
        </p:nvGraphicFramePr>
        <p:xfrm>
          <a:off x="107504" y="2060848"/>
          <a:ext cx="8928992"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8" name="Рисунок 47" descr="бюджет калькулятор.jpg"/>
          <p:cNvPicPr>
            <a:picLocks noChangeAspect="1"/>
          </p:cNvPicPr>
          <p:nvPr/>
        </p:nvPicPr>
        <p:blipFill>
          <a:blip r:embed="rId7" cstate="print"/>
          <a:stretch>
            <a:fillRect/>
          </a:stretch>
        </p:blipFill>
        <p:spPr>
          <a:xfrm>
            <a:off x="3059832" y="5445224"/>
            <a:ext cx="3106097" cy="1412776"/>
          </a:xfrm>
          <a:prstGeom prst="rect">
            <a:avLst/>
          </a:prstGeom>
          <a:ln>
            <a:noFill/>
          </a:ln>
          <a:effectLst>
            <a:softEdge rad="112500"/>
          </a:effectLst>
        </p:spPr>
      </p:pic>
      <p:sp>
        <p:nvSpPr>
          <p:cNvPr id="49" name="Номер слайда 48"/>
          <p:cNvSpPr>
            <a:spLocks noGrp="1"/>
          </p:cNvSpPr>
          <p:nvPr>
            <p:ph type="sldNum" sz="quarter" idx="12"/>
          </p:nvPr>
        </p:nvSpPr>
        <p:spPr/>
        <p:txBody>
          <a:bodyPr/>
          <a:lstStyle/>
          <a:p>
            <a:fld id="{B19B0651-EE4F-4900-A07F-96A6BFA9D0F0}" type="slidenum">
              <a:rPr lang="ru-RU" smtClean="0"/>
              <a:pPr/>
              <a:t>16</a:t>
            </a:fld>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Пятиугольник 31"/>
          <p:cNvSpPr/>
          <p:nvPr/>
        </p:nvSpPr>
        <p:spPr>
          <a:xfrm rot="10800000">
            <a:off x="7092280" y="4725144"/>
            <a:ext cx="2051720"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1" name="Пятиугольник 30"/>
          <p:cNvSpPr/>
          <p:nvPr/>
        </p:nvSpPr>
        <p:spPr>
          <a:xfrm rot="10800000">
            <a:off x="7236296" y="1628800"/>
            <a:ext cx="1907704"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28" name="Пятиугольник 27"/>
          <p:cNvSpPr/>
          <p:nvPr/>
        </p:nvSpPr>
        <p:spPr>
          <a:xfrm>
            <a:off x="179512" y="1628800"/>
            <a:ext cx="3816424" cy="1584176"/>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107504"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ДЕФИЦИТА  БЮДЖЕТА В 2018-2019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7" name="Скругленный прямоугольник 6"/>
          <p:cNvSpPr/>
          <p:nvPr/>
        </p:nvSpPr>
        <p:spPr>
          <a:xfrm>
            <a:off x="7956376"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5123" name="Picture 3"/>
          <p:cNvPicPr>
            <a:picLocks noGrp="1" noChangeAspect="1" noChangeArrowheads="1"/>
          </p:cNvPicPr>
          <p:nvPr>
            <p:ph idx="1"/>
          </p:nvPr>
        </p:nvPicPr>
        <p:blipFill>
          <a:blip r:embed="rId3" cstate="print"/>
          <a:srcRect/>
          <a:stretch>
            <a:fillRect/>
          </a:stretch>
        </p:blipFill>
        <p:spPr bwMode="auto">
          <a:xfrm>
            <a:off x="5508104" y="4581128"/>
            <a:ext cx="1800200" cy="1800200"/>
          </a:xfrm>
          <a:prstGeom prst="rect">
            <a:avLst/>
          </a:prstGeom>
          <a:ln>
            <a:noFill/>
          </a:ln>
          <a:effectLst>
            <a:softEdge rad="112500"/>
          </a:effectLst>
        </p:spPr>
      </p:pic>
      <p:sp>
        <p:nvSpPr>
          <p:cNvPr id="13" name="TextBox 12"/>
          <p:cNvSpPr txBox="1"/>
          <p:nvPr/>
        </p:nvSpPr>
        <p:spPr>
          <a:xfrm>
            <a:off x="7308304" y="1916832"/>
            <a:ext cx="1835696" cy="784830"/>
          </a:xfrm>
          <a:prstGeom prst="rect">
            <a:avLst/>
          </a:prstGeom>
          <a:noFill/>
        </p:spPr>
        <p:txBody>
          <a:bodyPr wrap="square" rtlCol="0">
            <a:spAutoFit/>
          </a:bodyPr>
          <a:lstStyle/>
          <a:p>
            <a:pPr algn="ctr"/>
            <a:r>
              <a:rPr lang="ru-RU" sz="1500" dirty="0" smtClean="0">
                <a:solidFill>
                  <a:srgbClr val="000099"/>
                </a:solidFill>
                <a:latin typeface="Book Antiqua" pitchFamily="18" charset="0"/>
              </a:rPr>
              <a:t>                Кредиты                 </a:t>
            </a:r>
          </a:p>
          <a:p>
            <a:pPr algn="ctr"/>
            <a:r>
              <a:rPr lang="ru-RU" sz="1500" dirty="0" smtClean="0">
                <a:solidFill>
                  <a:srgbClr val="000099"/>
                </a:solidFill>
                <a:latin typeface="Book Antiqua" pitchFamily="18" charset="0"/>
              </a:rPr>
              <a:t>            кредитных  </a:t>
            </a:r>
          </a:p>
          <a:p>
            <a:pPr algn="ctr"/>
            <a:r>
              <a:rPr lang="ru-RU" sz="1500" dirty="0" smtClean="0">
                <a:solidFill>
                  <a:srgbClr val="000099"/>
                </a:solidFill>
                <a:latin typeface="Book Antiqua" pitchFamily="18" charset="0"/>
              </a:rPr>
              <a:t>         организаций</a:t>
            </a:r>
            <a:endParaRPr lang="ru-RU" sz="1500" dirty="0">
              <a:solidFill>
                <a:srgbClr val="000099"/>
              </a:solidFill>
              <a:latin typeface="Book Antiqua" pitchFamily="18" charset="0"/>
            </a:endParaRPr>
          </a:p>
        </p:txBody>
      </p:sp>
      <p:sp>
        <p:nvSpPr>
          <p:cNvPr id="14" name="TextBox 13"/>
          <p:cNvSpPr txBox="1"/>
          <p:nvPr/>
        </p:nvSpPr>
        <p:spPr>
          <a:xfrm>
            <a:off x="7236296" y="4725144"/>
            <a:ext cx="2088232" cy="1246495"/>
          </a:xfrm>
          <a:prstGeom prst="rect">
            <a:avLst/>
          </a:prstGeom>
          <a:noFill/>
          <a:ln>
            <a:noFill/>
          </a:ln>
        </p:spPr>
        <p:txBody>
          <a:bodyPr wrap="square" rtlCol="0">
            <a:spAutoFit/>
          </a:bodyPr>
          <a:lstStyle/>
          <a:p>
            <a:pPr algn="ctr"/>
            <a:r>
              <a:rPr lang="ru-RU" sz="1500" dirty="0" smtClean="0">
                <a:solidFill>
                  <a:srgbClr val="000099"/>
                </a:solidFill>
                <a:latin typeface="Book Antiqua" pitchFamily="18" charset="0"/>
              </a:rPr>
              <a:t>           Изменение              </a:t>
            </a:r>
          </a:p>
          <a:p>
            <a:pPr algn="ctr"/>
            <a:r>
              <a:rPr lang="ru-RU" sz="1500" dirty="0" smtClean="0">
                <a:solidFill>
                  <a:srgbClr val="000099"/>
                </a:solidFill>
                <a:latin typeface="Book Antiqua" pitchFamily="18" charset="0"/>
              </a:rPr>
              <a:t>                  остатка</a:t>
            </a:r>
          </a:p>
          <a:p>
            <a:pPr algn="ctr"/>
            <a:r>
              <a:rPr lang="ru-RU" sz="1500" dirty="0" smtClean="0">
                <a:solidFill>
                  <a:srgbClr val="000099"/>
                </a:solidFill>
                <a:latin typeface="Book Antiqua" pitchFamily="18" charset="0"/>
              </a:rPr>
              <a:t>средств на  счетах  </a:t>
            </a:r>
          </a:p>
          <a:p>
            <a:pPr algn="ctr"/>
            <a:r>
              <a:rPr lang="ru-RU" sz="1500" dirty="0" smtClean="0">
                <a:solidFill>
                  <a:srgbClr val="000099"/>
                </a:solidFill>
                <a:latin typeface="Book Antiqua" pitchFamily="18" charset="0"/>
              </a:rPr>
              <a:t>               местного   </a:t>
            </a:r>
          </a:p>
          <a:p>
            <a:pPr algn="ctr"/>
            <a:r>
              <a:rPr lang="ru-RU" sz="1500" dirty="0" smtClean="0">
                <a:solidFill>
                  <a:srgbClr val="000099"/>
                </a:solidFill>
                <a:latin typeface="Book Antiqua" pitchFamily="18" charset="0"/>
              </a:rPr>
              <a:t>               бюджета</a:t>
            </a:r>
            <a:endParaRPr lang="ru-RU" sz="1500" dirty="0">
              <a:solidFill>
                <a:srgbClr val="000099"/>
              </a:solidFill>
              <a:latin typeface="Book Antiqua" pitchFamily="18" charset="0"/>
            </a:endParaRPr>
          </a:p>
        </p:txBody>
      </p:sp>
      <p:pic>
        <p:nvPicPr>
          <p:cNvPr id="15" name="Рисунок 14" descr="деньги 2.jpg"/>
          <p:cNvPicPr>
            <a:picLocks noChangeAspect="1"/>
          </p:cNvPicPr>
          <p:nvPr/>
        </p:nvPicPr>
        <p:blipFill>
          <a:blip r:embed="rId4" cstate="print"/>
          <a:stretch>
            <a:fillRect/>
          </a:stretch>
        </p:blipFill>
        <p:spPr>
          <a:xfrm>
            <a:off x="3563888" y="1700808"/>
            <a:ext cx="1337752" cy="1584176"/>
          </a:xfrm>
          <a:prstGeom prst="rect">
            <a:avLst/>
          </a:prstGeom>
          <a:ln>
            <a:noFill/>
          </a:ln>
          <a:effectLst>
            <a:softEdge rad="112500"/>
          </a:effectLst>
        </p:spPr>
      </p:pic>
      <p:sp>
        <p:nvSpPr>
          <p:cNvPr id="18" name="Стрелка влево 17"/>
          <p:cNvSpPr/>
          <p:nvPr/>
        </p:nvSpPr>
        <p:spPr>
          <a:xfrm>
            <a:off x="4860032" y="2132856"/>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Рисунок 18" descr="банк1.jpg"/>
          <p:cNvPicPr>
            <a:picLocks noChangeAspect="1"/>
          </p:cNvPicPr>
          <p:nvPr/>
        </p:nvPicPr>
        <p:blipFill>
          <a:blip r:embed="rId5" cstate="print"/>
          <a:stretch>
            <a:fillRect/>
          </a:stretch>
        </p:blipFill>
        <p:spPr>
          <a:xfrm>
            <a:off x="5508104" y="1556792"/>
            <a:ext cx="2009011" cy="1800200"/>
          </a:xfrm>
          <a:prstGeom prst="rect">
            <a:avLst/>
          </a:prstGeom>
          <a:ln>
            <a:noFill/>
          </a:ln>
          <a:effectLst>
            <a:softEdge rad="112500"/>
          </a:effectLst>
        </p:spPr>
      </p:pic>
      <p:sp>
        <p:nvSpPr>
          <p:cNvPr id="24" name="Стрелка влево 23"/>
          <p:cNvSpPr/>
          <p:nvPr/>
        </p:nvSpPr>
        <p:spPr>
          <a:xfrm>
            <a:off x="4860032" y="5301208"/>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25"/>
          <p:cNvSpPr txBox="1"/>
          <p:nvPr/>
        </p:nvSpPr>
        <p:spPr>
          <a:xfrm>
            <a:off x="179512" y="1916832"/>
            <a:ext cx="3456384" cy="1107996"/>
          </a:xfrm>
          <a:prstGeom prst="rect">
            <a:avLst/>
          </a:prstGeom>
          <a:noFill/>
        </p:spPr>
        <p:txBody>
          <a:bodyPr wrap="square" rtlCol="0">
            <a:spAutoFit/>
          </a:bodyPr>
          <a:lstStyle/>
          <a:p>
            <a:r>
              <a:rPr lang="ru-RU" dirty="0" smtClean="0">
                <a:solidFill>
                  <a:srgbClr val="000099"/>
                </a:solidFill>
                <a:latin typeface="Times New Roman" pitchFamily="18" charset="0"/>
                <a:cs typeface="Times New Roman" pitchFamily="18" charset="0"/>
              </a:rPr>
              <a:t>     </a:t>
            </a: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4 194,5     -2 100,0      -2 094,5</a:t>
            </a:r>
          </a:p>
          <a:p>
            <a:r>
              <a:rPr lang="ru-RU" sz="1400" b="1" dirty="0" smtClean="0">
                <a:solidFill>
                  <a:srgbClr val="000099"/>
                </a:solidFill>
                <a:latin typeface="Times New Roman" pitchFamily="18" charset="0"/>
                <a:cs typeface="Times New Roman" pitchFamily="18" charset="0"/>
              </a:rPr>
              <a:t>Получение    Погашение     Погашение</a:t>
            </a:r>
          </a:p>
        </p:txBody>
      </p:sp>
      <p:sp>
        <p:nvSpPr>
          <p:cNvPr id="29" name="Пятиугольник 28"/>
          <p:cNvSpPr/>
          <p:nvPr/>
        </p:nvSpPr>
        <p:spPr>
          <a:xfrm>
            <a:off x="179512" y="4725144"/>
            <a:ext cx="3744416" cy="1440160"/>
          </a:xfrm>
          <a:prstGeom prst="homePlat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0" name="TextBox 29"/>
          <p:cNvSpPr txBox="1"/>
          <p:nvPr/>
        </p:nvSpPr>
        <p:spPr>
          <a:xfrm>
            <a:off x="251520" y="5013176"/>
            <a:ext cx="3456384" cy="846386"/>
          </a:xfrm>
          <a:prstGeom prst="rect">
            <a:avLst/>
          </a:prstGeom>
          <a:noFill/>
        </p:spPr>
        <p:txBody>
          <a:bodyPr wrap="square" rtlCol="0">
            <a:spAutoFit/>
          </a:bodyPr>
          <a:lstStyle/>
          <a:p>
            <a:endParaRPr lang="ru-RU" sz="1500" dirty="0" smtClean="0">
              <a:solidFill>
                <a:srgbClr val="000099"/>
              </a:solidFill>
              <a:latin typeface="Times New Roman" pitchFamily="18" charset="0"/>
              <a:cs typeface="Times New Roman" pitchFamily="18" charset="0"/>
            </a:endParaRP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 0,0            0,0            0,0</a:t>
            </a:r>
          </a:p>
        </p:txBody>
      </p:sp>
      <p:grpSp>
        <p:nvGrpSpPr>
          <p:cNvPr id="33" name="Группа 32"/>
          <p:cNvGrpSpPr/>
          <p:nvPr/>
        </p:nvGrpSpPr>
        <p:grpSpPr>
          <a:xfrm>
            <a:off x="179512" y="1340768"/>
            <a:ext cx="972542" cy="972542"/>
            <a:chOff x="817078" y="57372"/>
            <a:chExt cx="972542" cy="972542"/>
          </a:xfrm>
          <a:solidFill>
            <a:srgbClr val="FFCC00"/>
          </a:solidFill>
          <a:scene3d>
            <a:camera prst="orthographicFront"/>
            <a:lightRig rig="chilly" dir="t"/>
          </a:scene3d>
        </p:grpSpPr>
        <p:sp>
          <p:nvSpPr>
            <p:cNvPr id="34" name="Овал 3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36" name="Группа 35"/>
          <p:cNvGrpSpPr/>
          <p:nvPr/>
        </p:nvGrpSpPr>
        <p:grpSpPr>
          <a:xfrm>
            <a:off x="1187624" y="1340768"/>
            <a:ext cx="972542" cy="972542"/>
            <a:chOff x="817078" y="57372"/>
            <a:chExt cx="972542" cy="972542"/>
          </a:xfrm>
          <a:solidFill>
            <a:srgbClr val="FFCC00"/>
          </a:solidFill>
          <a:scene3d>
            <a:camera prst="orthographicFront"/>
            <a:lightRig rig="chilly" dir="t"/>
          </a:scene3d>
        </p:grpSpPr>
        <p:sp>
          <p:nvSpPr>
            <p:cNvPr id="37" name="Овал 36"/>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8"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39" name="Группа 38"/>
          <p:cNvGrpSpPr/>
          <p:nvPr/>
        </p:nvGrpSpPr>
        <p:grpSpPr>
          <a:xfrm>
            <a:off x="2195736" y="1340768"/>
            <a:ext cx="972542" cy="972542"/>
            <a:chOff x="817078" y="57372"/>
            <a:chExt cx="972542" cy="972542"/>
          </a:xfrm>
          <a:solidFill>
            <a:srgbClr val="FFCC00"/>
          </a:solidFill>
          <a:scene3d>
            <a:camera prst="orthographicFront"/>
            <a:lightRig rig="chilly" dir="t"/>
          </a:scene3d>
        </p:grpSpPr>
        <p:sp>
          <p:nvSpPr>
            <p:cNvPr id="40" name="Овал 39"/>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1"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grpSp>
        <p:nvGrpSpPr>
          <p:cNvPr id="45" name="Группа 44"/>
          <p:cNvGrpSpPr/>
          <p:nvPr/>
        </p:nvGrpSpPr>
        <p:grpSpPr>
          <a:xfrm>
            <a:off x="107504" y="4365104"/>
            <a:ext cx="972542" cy="972542"/>
            <a:chOff x="817078" y="57372"/>
            <a:chExt cx="972542" cy="972542"/>
          </a:xfrm>
          <a:solidFill>
            <a:srgbClr val="FFCC00"/>
          </a:solidFill>
          <a:scene3d>
            <a:camera prst="orthographicFront"/>
            <a:lightRig rig="chilly" dir="t"/>
          </a:scene3d>
        </p:grpSpPr>
        <p:sp>
          <p:nvSpPr>
            <p:cNvPr id="46" name="Овал 45"/>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7"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50" name="Группа 49"/>
          <p:cNvGrpSpPr/>
          <p:nvPr/>
        </p:nvGrpSpPr>
        <p:grpSpPr>
          <a:xfrm>
            <a:off x="1115616" y="4365104"/>
            <a:ext cx="972542" cy="972542"/>
            <a:chOff x="817078" y="57372"/>
            <a:chExt cx="972542" cy="972542"/>
          </a:xfrm>
          <a:solidFill>
            <a:srgbClr val="FFCC00"/>
          </a:solidFill>
          <a:scene3d>
            <a:camera prst="orthographicFront"/>
            <a:lightRig rig="chilly" dir="t"/>
          </a:scene3d>
        </p:grpSpPr>
        <p:sp>
          <p:nvSpPr>
            <p:cNvPr id="51" name="Овал 50"/>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2"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53" name="Группа 52"/>
          <p:cNvGrpSpPr/>
          <p:nvPr/>
        </p:nvGrpSpPr>
        <p:grpSpPr>
          <a:xfrm>
            <a:off x="2123728" y="4365104"/>
            <a:ext cx="972542" cy="972542"/>
            <a:chOff x="817078" y="57372"/>
            <a:chExt cx="972542" cy="972542"/>
          </a:xfrm>
          <a:solidFill>
            <a:srgbClr val="FFCC00"/>
          </a:solidFill>
          <a:scene3d>
            <a:camera prst="orthographicFront"/>
            <a:lightRig rig="chilly" dir="t"/>
          </a:scene3d>
        </p:grpSpPr>
        <p:sp>
          <p:nvSpPr>
            <p:cNvPr id="54" name="Овал 5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pic>
        <p:nvPicPr>
          <p:cNvPr id="17" name="Рисунок 16" descr="деньги 2.jpg"/>
          <p:cNvPicPr>
            <a:picLocks noChangeAspect="1"/>
          </p:cNvPicPr>
          <p:nvPr/>
        </p:nvPicPr>
        <p:blipFill>
          <a:blip r:embed="rId6" cstate="print"/>
          <a:stretch>
            <a:fillRect/>
          </a:stretch>
        </p:blipFill>
        <p:spPr>
          <a:xfrm>
            <a:off x="3635896" y="4653136"/>
            <a:ext cx="1288564" cy="1656184"/>
          </a:xfrm>
          <a:prstGeom prst="rect">
            <a:avLst/>
          </a:prstGeom>
          <a:ln>
            <a:noFill/>
          </a:ln>
          <a:effectLst>
            <a:softEdge rad="112500"/>
          </a:effectLst>
        </p:spPr>
      </p:pic>
      <p:sp>
        <p:nvSpPr>
          <p:cNvPr id="42" name="Номер слайда 41"/>
          <p:cNvSpPr>
            <a:spLocks noGrp="1"/>
          </p:cNvSpPr>
          <p:nvPr>
            <p:ph type="sldNum" sz="quarter" idx="12"/>
          </p:nvPr>
        </p:nvSpPr>
        <p:spPr/>
        <p:txBody>
          <a:bodyPr/>
          <a:lstStyle/>
          <a:p>
            <a:fld id="{B19B0651-EE4F-4900-A07F-96A6BFA9D0F0}" type="slidenum">
              <a:rPr lang="ru-RU" smtClean="0"/>
              <a:pPr/>
              <a:t>17</a:t>
            </a:fld>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Схема 26"/>
          <p:cNvGraphicFramePr/>
          <p:nvPr/>
        </p:nvGraphicFramePr>
        <p:xfrm>
          <a:off x="683568" y="764704"/>
          <a:ext cx="7992888"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8" name="Рисунок 27" descr="кредиты.jpg"/>
          <p:cNvPicPr>
            <a:picLocks noChangeAspect="1"/>
          </p:cNvPicPr>
          <p:nvPr/>
        </p:nvPicPr>
        <p:blipFill>
          <a:blip r:embed="rId8" cstate="print"/>
          <a:stretch>
            <a:fillRect/>
          </a:stretch>
        </p:blipFill>
        <p:spPr>
          <a:xfrm>
            <a:off x="899592" y="4149080"/>
            <a:ext cx="2358008" cy="1660494"/>
          </a:xfrm>
          <a:prstGeom prst="rect">
            <a:avLst/>
          </a:prstGeom>
          <a:ln>
            <a:noFill/>
          </a:ln>
          <a:effectLst>
            <a:softEdge rad="112500"/>
          </a:effectLst>
        </p:spPr>
      </p:pic>
      <p:pic>
        <p:nvPicPr>
          <p:cNvPr id="29" name="Рисунок 28" descr="гарантии.png"/>
          <p:cNvPicPr>
            <a:picLocks noChangeAspect="1"/>
          </p:cNvPicPr>
          <p:nvPr/>
        </p:nvPicPr>
        <p:blipFill>
          <a:blip r:embed="rId9" cstate="print"/>
          <a:stretch>
            <a:fillRect/>
          </a:stretch>
        </p:blipFill>
        <p:spPr>
          <a:xfrm>
            <a:off x="3491880" y="4365104"/>
            <a:ext cx="2459765" cy="1844824"/>
          </a:xfrm>
          <a:prstGeom prst="rect">
            <a:avLst/>
          </a:prstGeom>
        </p:spPr>
      </p:pic>
      <p:pic>
        <p:nvPicPr>
          <p:cNvPr id="30" name="Рисунок 29" descr="бумаги.jpg"/>
          <p:cNvPicPr>
            <a:picLocks noChangeAspect="1"/>
          </p:cNvPicPr>
          <p:nvPr/>
        </p:nvPicPr>
        <p:blipFill>
          <a:blip r:embed="rId10" cstate="print"/>
          <a:stretch>
            <a:fillRect/>
          </a:stretch>
        </p:blipFill>
        <p:spPr>
          <a:xfrm>
            <a:off x="6084168" y="4293096"/>
            <a:ext cx="2430016" cy="1618391"/>
          </a:xfrm>
          <a:prstGeom prst="rect">
            <a:avLst/>
          </a:prstGeom>
          <a:ln>
            <a:noFill/>
          </a:ln>
          <a:effectLst>
            <a:softEdge rad="112500"/>
          </a:effectLst>
        </p:spPr>
      </p:pic>
      <p:sp>
        <p:nvSpPr>
          <p:cNvPr id="31" name="TextBox 30"/>
          <p:cNvSpPr txBox="1"/>
          <p:nvPr/>
        </p:nvSpPr>
        <p:spPr>
          <a:xfrm>
            <a:off x="1043608" y="2420888"/>
            <a:ext cx="7344816" cy="400110"/>
          </a:xfrm>
          <a:prstGeom prst="rect">
            <a:avLst/>
          </a:prstGeom>
          <a:noFill/>
        </p:spPr>
        <p:txBody>
          <a:bodyPr wrap="square" rtlCol="0">
            <a:spAutoFit/>
          </a:bodyPr>
          <a:lstStyle/>
          <a:p>
            <a:pPr algn="ctr"/>
            <a:r>
              <a:rPr lang="ru-RU" sz="2000" dirty="0" smtClean="0">
                <a:latin typeface="Book Antiqua" pitchFamily="18" charset="0"/>
              </a:rPr>
              <a:t>Виды долговых обязательств: </a:t>
            </a:r>
            <a:endParaRPr lang="ru-RU" sz="2000" dirty="0">
              <a:latin typeface="Book Antiqua" pitchFamily="18" charset="0"/>
            </a:endParaRPr>
          </a:p>
        </p:txBody>
      </p:sp>
      <p:sp>
        <p:nvSpPr>
          <p:cNvPr id="9"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МУНИЦИПАЛЬНЫЙ    ДОЛГ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18</a:t>
            </a:fld>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idx="1"/>
          </p:nvPr>
        </p:nvGraphicFramePr>
        <p:xfrm>
          <a:off x="0" y="1124744"/>
          <a:ext cx="6228184" cy="5040561"/>
        </p:xfrm>
        <a:graphic>
          <a:graphicData uri="http://schemas.openxmlformats.org/drawingml/2006/chart">
            <c:chart xmlns:c="http://schemas.openxmlformats.org/drawingml/2006/chart" xmlns:r="http://schemas.openxmlformats.org/officeDocument/2006/relationships" r:id="rId3"/>
          </a:graphicData>
        </a:graphic>
      </p:graphicFrame>
      <p:sp>
        <p:nvSpPr>
          <p:cNvPr id="4" name="Заголовок 3"/>
          <p:cNvSpPr>
            <a:spLocks noGrp="1"/>
          </p:cNvSpPr>
          <p:nvPr>
            <p:ph type="title"/>
          </p:nvPr>
        </p:nvSpPr>
        <p:spPr>
          <a:xfrm>
            <a:off x="0" y="0"/>
            <a:ext cx="8856984"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ДИНАМИКА    ОБЪЕМА МУНИЦИПАЛЬНОГО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ДОЛГА И РАСХОДОВ  НА ЕГО  ОБСЛУЖИВАНИЕ</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14" name="Прямоугольная выноска 13"/>
          <p:cNvSpPr/>
          <p:nvPr/>
        </p:nvSpPr>
        <p:spPr>
          <a:xfrm>
            <a:off x="1835696" y="2348880"/>
            <a:ext cx="864096"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000" b="1" dirty="0" smtClean="0">
                <a:solidFill>
                  <a:srgbClr val="0033CC"/>
                </a:solidFill>
                <a:effectLst/>
                <a:latin typeface="Book Antiqua" pitchFamily="18" charset="0"/>
              </a:rPr>
              <a:t>7 312,2</a:t>
            </a:r>
          </a:p>
          <a:p>
            <a:pPr algn="ctr"/>
            <a:r>
              <a:rPr lang="ru-RU" sz="1000" b="1" dirty="0" smtClean="0">
                <a:solidFill>
                  <a:srgbClr val="0033CC"/>
                </a:solidFill>
                <a:latin typeface="Book Antiqua" pitchFamily="18" charset="0"/>
              </a:rPr>
              <a:t>факт</a:t>
            </a:r>
            <a:endParaRPr lang="ru-RU" sz="1000" b="1" dirty="0">
              <a:solidFill>
                <a:srgbClr val="0033CC"/>
              </a:solidFill>
              <a:effectLst/>
              <a:latin typeface="Book Antiqua" pitchFamily="18" charset="0"/>
            </a:endParaRPr>
          </a:p>
        </p:txBody>
      </p:sp>
      <p:sp>
        <p:nvSpPr>
          <p:cNvPr id="15" name="Прямоугольная выноска 14"/>
          <p:cNvSpPr/>
          <p:nvPr/>
        </p:nvSpPr>
        <p:spPr>
          <a:xfrm>
            <a:off x="5148064" y="2348880"/>
            <a:ext cx="792088"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cap="flat" cmpd="sng" algn="ctr">
            <a:solidFill>
              <a:srgbClr val="00669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latin typeface="Book Antiqua" pitchFamily="18" charset="0"/>
              </a:rPr>
              <a:t>7 312,2</a:t>
            </a:r>
          </a:p>
          <a:p>
            <a:pPr algn="ctr"/>
            <a:r>
              <a:rPr lang="ru-RU" sz="1000" b="1" dirty="0" smtClean="0">
                <a:solidFill>
                  <a:srgbClr val="0033CC"/>
                </a:solidFill>
                <a:latin typeface="Book Antiqua" pitchFamily="18" charset="0"/>
              </a:rPr>
              <a:t>прогноз</a:t>
            </a:r>
            <a:endParaRPr lang="ru-RU" sz="1000" b="1" dirty="0">
              <a:solidFill>
                <a:srgbClr val="0033CC"/>
              </a:solidFill>
              <a:latin typeface="Book Antiqua" pitchFamily="18" charset="0"/>
            </a:endParaRPr>
          </a:p>
        </p:txBody>
      </p:sp>
      <p:sp>
        <p:nvSpPr>
          <p:cNvPr id="8" name="Скругленный прямоугольник 7"/>
          <p:cNvSpPr/>
          <p:nvPr/>
        </p:nvSpPr>
        <p:spPr>
          <a:xfrm>
            <a:off x="6012160"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Скругленная прямоугольная выноска 8"/>
          <p:cNvSpPr/>
          <p:nvPr/>
        </p:nvSpPr>
        <p:spPr>
          <a:xfrm>
            <a:off x="6228184" y="3861048"/>
            <a:ext cx="2915816" cy="2592288"/>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TextBox 9"/>
          <p:cNvSpPr txBox="1"/>
          <p:nvPr/>
        </p:nvSpPr>
        <p:spPr>
          <a:xfrm>
            <a:off x="6372200" y="4077072"/>
            <a:ext cx="2592288"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2017-2019 годах  предусмотрена сумма на обслуживание долга в размере 7,3 тыс. рублей ежегодно,  что составляет </a:t>
            </a:r>
            <a:r>
              <a:rPr lang="ru-RU" sz="1300" b="1" dirty="0" smtClean="0">
                <a:solidFill>
                  <a:srgbClr val="000099"/>
                </a:solidFill>
                <a:latin typeface="Book Antiqua" pitchFamily="18" charset="0"/>
              </a:rPr>
              <a:t>0,01</a:t>
            </a:r>
            <a:r>
              <a:rPr lang="ru-RU" sz="1300" dirty="0" smtClean="0">
                <a:solidFill>
                  <a:srgbClr val="000099"/>
                </a:solidFill>
                <a:latin typeface="Book Antiqua" pitchFamily="18" charset="0"/>
              </a:rPr>
              <a:t> процента от объема расходов бюджета, за исключением расходов, которые осуществляются за счет субвенций из бюджетов бюджетной системы Российской Федерации. </a:t>
            </a:r>
            <a:endParaRPr lang="ru-RU" sz="1300" dirty="0">
              <a:solidFill>
                <a:srgbClr val="000099"/>
              </a:solidFill>
              <a:latin typeface="Book Antiqua" pitchFamily="18" charset="0"/>
            </a:endParaRPr>
          </a:p>
        </p:txBody>
      </p:sp>
      <p:sp>
        <p:nvSpPr>
          <p:cNvPr id="11" name="Скругленная прямоугольная выноска 10"/>
          <p:cNvSpPr/>
          <p:nvPr/>
        </p:nvSpPr>
        <p:spPr>
          <a:xfrm>
            <a:off x="6084168" y="1340768"/>
            <a:ext cx="3059832" cy="2448272"/>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27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3" name="TextBox 12"/>
          <p:cNvSpPr txBox="1"/>
          <p:nvPr/>
        </p:nvSpPr>
        <p:spPr>
          <a:xfrm>
            <a:off x="6300192" y="1556792"/>
            <a:ext cx="2736304"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соответствии с Бюджетным кодексом  Российской Федерации объем доходов на обслуживание муниципального долга не должен превышать </a:t>
            </a:r>
            <a:r>
              <a:rPr lang="ru-RU" sz="1300" b="1" dirty="0" smtClean="0">
                <a:solidFill>
                  <a:srgbClr val="000099"/>
                </a:solidFill>
                <a:latin typeface="Book Antiqua" pitchFamily="18" charset="0"/>
              </a:rPr>
              <a:t>15 %</a:t>
            </a:r>
            <a:r>
              <a:rPr lang="ru-RU" sz="1300" dirty="0" smtClean="0">
                <a:solidFill>
                  <a:srgbClr val="000099"/>
                </a:solidFill>
                <a:latin typeface="Book Antiqua" pitchFamily="18" charset="0"/>
              </a:rPr>
              <a:t> объема расходов бюджета муниципального района , за исключением объема расходов , которые осуществляются за счет субвенций из бюджетов бюджетной системы  РФ . </a:t>
            </a:r>
            <a:endParaRPr lang="ru-RU" sz="1300" dirty="0">
              <a:solidFill>
                <a:srgbClr val="000099"/>
              </a:solidFill>
              <a:latin typeface="Book Antiqua" pitchFamily="18" charset="0"/>
            </a:endParaRPr>
          </a:p>
        </p:txBody>
      </p:sp>
      <p:sp>
        <p:nvSpPr>
          <p:cNvPr id="16" name="Прямоугольная выноска 15"/>
          <p:cNvSpPr/>
          <p:nvPr/>
        </p:nvSpPr>
        <p:spPr>
          <a:xfrm>
            <a:off x="133164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7" name="Прямоугольная выноска 16"/>
          <p:cNvSpPr/>
          <p:nvPr/>
        </p:nvSpPr>
        <p:spPr>
          <a:xfrm>
            <a:off x="241176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8" name="Прямоугольная выноска 17"/>
          <p:cNvSpPr/>
          <p:nvPr/>
        </p:nvSpPr>
        <p:spPr>
          <a:xfrm>
            <a:off x="341987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9" name="Прямоугольная выноска 18"/>
          <p:cNvSpPr/>
          <p:nvPr/>
        </p:nvSpPr>
        <p:spPr>
          <a:xfrm>
            <a:off x="449999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0" name="Прямоугольная выноска 19"/>
          <p:cNvSpPr/>
          <p:nvPr/>
        </p:nvSpPr>
        <p:spPr>
          <a:xfrm>
            <a:off x="5508104"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1" name="Номер слайда 20"/>
          <p:cNvSpPr>
            <a:spLocks noGrp="1"/>
          </p:cNvSpPr>
          <p:nvPr>
            <p:ph type="sldNum" sz="quarter" idx="12"/>
          </p:nvPr>
        </p:nvSpPr>
        <p:spPr/>
        <p:txBody>
          <a:bodyPr/>
          <a:lstStyle/>
          <a:p>
            <a:fld id="{B19B0651-EE4F-4900-A07F-96A6BFA9D0F0}" type="slidenum">
              <a:rPr lang="ru-RU" smtClean="0"/>
              <a:pPr/>
              <a:t>19</a:t>
            </a:fld>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179512" y="116632"/>
            <a:ext cx="8856984" cy="648072"/>
          </a:xfrm>
          <a:prstGeom prst="round2DiagRect">
            <a:avLst/>
          </a:prstGeom>
          <a:solidFill>
            <a:srgbClr val="0099FF"/>
          </a:solidFill>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БРОШЮРЫ</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95536" y="1124744"/>
            <a:ext cx="8550696" cy="677108"/>
          </a:xfrm>
          <a:prstGeom prst="rect">
            <a:avLst/>
          </a:prstGeom>
        </p:spPr>
        <p:txBody>
          <a:bodyPr wrap="square">
            <a:spAutoFit/>
          </a:bodyPr>
          <a:lstStyle/>
          <a:p>
            <a:endParaRPr lang="ru-RU" dirty="0" smtClean="0"/>
          </a:p>
          <a:p>
            <a:pPr algn="just"/>
            <a:endParaRPr lang="ru-RU" sz="2000" b="1" i="1" dirty="0" smtClean="0">
              <a:solidFill>
                <a:srgbClr val="0000CC"/>
              </a:solidFill>
              <a:latin typeface="Book Antiqua" pitchFamily="18" charset="0"/>
            </a:endParaRPr>
          </a:p>
        </p:txBody>
      </p:sp>
      <p:sp>
        <p:nvSpPr>
          <p:cNvPr id="10" name="Горизонтальный свиток 9"/>
          <p:cNvSpPr/>
          <p:nvPr/>
        </p:nvSpPr>
        <p:spPr>
          <a:xfrm>
            <a:off x="107504" y="764704"/>
            <a:ext cx="9036496" cy="6093296"/>
          </a:xfrm>
          <a:prstGeom prst="horizontalScroll">
            <a:avLst>
              <a:gd name="adj" fmla="val 9019"/>
            </a:avLst>
          </a:prstGeom>
          <a:solidFill>
            <a:srgbClr val="CCEC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827584" y="1556792"/>
            <a:ext cx="7992888" cy="5355312"/>
          </a:xfrm>
          <a:prstGeom prst="rect">
            <a:avLst/>
          </a:prstGeom>
          <a:noFill/>
          <a:scene3d>
            <a:camera prst="orthographicFront"/>
            <a:lightRig rig="threePt" dir="t"/>
          </a:scene3d>
          <a:sp3d>
            <a:bevelT/>
          </a:sp3d>
        </p:spPr>
        <p:txBody>
          <a:bodyPr wrap="square" rtlCol="0">
            <a:spAutoFit/>
          </a:bodyPr>
          <a:lstStyle/>
          <a:p>
            <a:r>
              <a:rPr lang="ru-RU" b="1" u="sng" dirty="0" smtClean="0">
                <a:solidFill>
                  <a:schemeClr val="bg1"/>
                </a:solidFill>
                <a:latin typeface="Book Antiqua" pitchFamily="18" charset="0"/>
              </a:rPr>
              <a:t>Наименование</a:t>
            </a:r>
            <a:r>
              <a:rPr lang="ru-RU" dirty="0" smtClean="0">
                <a:solidFill>
                  <a:schemeClr val="bg1"/>
                </a:solidFill>
                <a:latin typeface="Book Antiqua" pitchFamily="18" charset="0"/>
              </a:rPr>
              <a:t>                                                                                                  </a:t>
            </a:r>
            <a:r>
              <a:rPr lang="ru-RU" b="1" u="sng" dirty="0" smtClean="0">
                <a:solidFill>
                  <a:schemeClr val="bg1"/>
                </a:solidFill>
                <a:latin typeface="Book Antiqua" pitchFamily="18" charset="0"/>
              </a:rPr>
              <a:t>Стр.</a:t>
            </a:r>
          </a:p>
          <a:p>
            <a:endParaRPr lang="ru-RU" dirty="0" smtClean="0">
              <a:solidFill>
                <a:schemeClr val="bg1"/>
              </a:solidFill>
              <a:latin typeface="Book Antiqua" pitchFamily="18" charset="0"/>
            </a:endParaRPr>
          </a:p>
          <a:p>
            <a:pPr marL="342900" indent="-342900">
              <a:buAutoNum type="arabicPeriod"/>
            </a:pPr>
            <a:r>
              <a:rPr lang="ru-RU" dirty="0" smtClean="0">
                <a:solidFill>
                  <a:schemeClr val="bg1"/>
                </a:solidFill>
                <a:latin typeface="Book Antiqua" pitchFamily="18" charset="0"/>
              </a:rPr>
              <a:t>Вводная часть.                                                                                                </a:t>
            </a:r>
            <a:r>
              <a:rPr lang="ru-RU" dirty="0" smtClean="0">
                <a:solidFill>
                  <a:schemeClr val="bg1"/>
                </a:solidFill>
                <a:latin typeface="Book Antiqua" pitchFamily="18" charset="0"/>
              </a:rPr>
              <a:t>3-8</a:t>
            </a:r>
            <a:endParaRPr lang="ru-RU" dirty="0" smtClean="0">
              <a:solidFill>
                <a:schemeClr val="bg1"/>
              </a:solidFill>
              <a:latin typeface="Book Antiqua" pitchFamily="18" charset="0"/>
            </a:endParaRPr>
          </a:p>
          <a:p>
            <a:pPr marL="342900" indent="-342900">
              <a:buAutoNum type="arabicPeriod"/>
            </a:pPr>
            <a:r>
              <a:rPr lang="ru-RU" dirty="0" smtClean="0">
                <a:solidFill>
                  <a:schemeClr val="bg1"/>
                </a:solidFill>
                <a:latin typeface="Book Antiqua" pitchFamily="18" charset="0"/>
              </a:rPr>
              <a:t>Социально-экономическое развитие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a:t>
            </a:r>
          </a:p>
          <a:p>
            <a:pPr marL="342900" indent="-342900"/>
            <a:r>
              <a:rPr lang="ru-RU" dirty="0" smtClean="0">
                <a:solidFill>
                  <a:schemeClr val="bg1"/>
                </a:solidFill>
                <a:latin typeface="Book Antiqua" pitchFamily="18" charset="0"/>
              </a:rPr>
              <a:t>      области.                                                                                                         </a:t>
            </a:r>
            <a:r>
              <a:rPr lang="ru-RU" dirty="0" smtClean="0">
                <a:solidFill>
                  <a:schemeClr val="bg1"/>
                </a:solidFill>
                <a:latin typeface="Book Antiqua" pitchFamily="18" charset="0"/>
              </a:rPr>
              <a:t>9-12</a:t>
            </a:r>
            <a:endParaRPr lang="ru-RU" dirty="0" smtClean="0">
              <a:solidFill>
                <a:schemeClr val="bg1"/>
              </a:solidFill>
              <a:latin typeface="Book Antiqua" pitchFamily="18" charset="0"/>
            </a:endParaRPr>
          </a:p>
          <a:p>
            <a:pPr marL="342900" indent="-342900">
              <a:buAutoNum type="arabicPeriod" startAt="3"/>
            </a:pPr>
            <a:r>
              <a:rPr lang="ru-RU" dirty="0" smtClean="0">
                <a:solidFill>
                  <a:schemeClr val="bg1"/>
                </a:solidFill>
                <a:latin typeface="Book Antiqua" pitchFamily="18" charset="0"/>
              </a:rPr>
              <a:t>Основные задачи и направления налоговой и бюджетной</a:t>
            </a:r>
          </a:p>
          <a:p>
            <a:pPr marL="342900" indent="-342900"/>
            <a:r>
              <a:rPr lang="ru-RU" dirty="0" smtClean="0">
                <a:solidFill>
                  <a:schemeClr val="bg1"/>
                </a:solidFill>
                <a:latin typeface="Book Antiqua" pitchFamily="18" charset="0"/>
              </a:rPr>
              <a:t>      политики муниципального образования «Холм-Жирковский</a:t>
            </a:r>
          </a:p>
          <a:p>
            <a:pPr marL="342900" indent="-342900"/>
            <a:r>
              <a:rPr lang="ru-RU" dirty="0" smtClean="0">
                <a:solidFill>
                  <a:schemeClr val="bg1"/>
                </a:solidFill>
                <a:latin typeface="Book Antiqua" pitchFamily="18" charset="0"/>
              </a:rPr>
              <a:t>      район» Смоленской  области на 2018 год и на плановый</a:t>
            </a:r>
          </a:p>
          <a:p>
            <a:pPr marL="342900" indent="-342900"/>
            <a:r>
              <a:rPr lang="ru-RU" dirty="0" smtClean="0">
                <a:solidFill>
                  <a:schemeClr val="bg1"/>
                </a:solidFill>
                <a:latin typeface="Book Antiqua" pitchFamily="18" charset="0"/>
              </a:rPr>
              <a:t>      период 2019 и 2020 годов.                                                                         </a:t>
            </a:r>
            <a:r>
              <a:rPr lang="ru-RU" dirty="0" smtClean="0">
                <a:solidFill>
                  <a:schemeClr val="bg1"/>
                </a:solidFill>
                <a:latin typeface="Book Antiqua" pitchFamily="18" charset="0"/>
              </a:rPr>
              <a:t>13-14</a:t>
            </a:r>
            <a:endParaRPr lang="ru-RU" dirty="0" smtClean="0">
              <a:solidFill>
                <a:schemeClr val="bg1"/>
              </a:solidFill>
              <a:latin typeface="Book Antiqua" pitchFamily="18" charset="0"/>
            </a:endParaRPr>
          </a:p>
          <a:p>
            <a:pPr marL="342900" indent="-342900">
              <a:buAutoNum type="arabicPeriod" startAt="4"/>
            </a:pPr>
            <a:r>
              <a:rPr lang="ru-RU" dirty="0" smtClean="0">
                <a:solidFill>
                  <a:schemeClr val="bg1"/>
                </a:solidFill>
                <a:latin typeface="Book Antiqua" pitchFamily="18" charset="0"/>
              </a:rPr>
              <a:t>Основные характеристики бюджета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области </a:t>
            </a:r>
          </a:p>
          <a:p>
            <a:pPr marL="342900" indent="-342900"/>
            <a:r>
              <a:rPr lang="ru-RU" dirty="0" smtClean="0">
                <a:solidFill>
                  <a:schemeClr val="bg1"/>
                </a:solidFill>
                <a:latin typeface="Book Antiqua" pitchFamily="18" charset="0"/>
              </a:rPr>
              <a:t>      на 2018 год и  на плановый период 2019 и 2020 годов.                     </a:t>
            </a:r>
            <a:r>
              <a:rPr lang="ru-RU" dirty="0" smtClean="0">
                <a:solidFill>
                  <a:schemeClr val="bg1"/>
                </a:solidFill>
                <a:latin typeface="Book Antiqua" pitchFamily="18" charset="0"/>
              </a:rPr>
              <a:t>15-37</a:t>
            </a:r>
            <a:endParaRPr lang="ru-RU" dirty="0" smtClean="0">
              <a:solidFill>
                <a:schemeClr val="bg1"/>
              </a:solidFill>
              <a:latin typeface="Book Antiqua" pitchFamily="18" charset="0"/>
            </a:endParaRPr>
          </a:p>
          <a:p>
            <a:pPr marL="342900" indent="-342900">
              <a:buAutoNum type="arabicPeriod" startAt="5"/>
            </a:pPr>
            <a:r>
              <a:rPr lang="ru-RU" dirty="0" smtClean="0">
                <a:solidFill>
                  <a:schemeClr val="bg1"/>
                </a:solidFill>
                <a:latin typeface="Book Antiqua" pitchFamily="18" charset="0"/>
              </a:rPr>
              <a:t>Сведения по муниципальным программам.                                      </a:t>
            </a:r>
            <a:r>
              <a:rPr lang="ru-RU" dirty="0" smtClean="0">
                <a:solidFill>
                  <a:schemeClr val="bg1"/>
                </a:solidFill>
                <a:latin typeface="Book Antiqua" pitchFamily="18" charset="0"/>
              </a:rPr>
              <a:t>38-55</a:t>
            </a:r>
            <a:endParaRPr lang="ru-RU" dirty="0" smtClean="0">
              <a:solidFill>
                <a:schemeClr val="bg1"/>
              </a:solidFill>
              <a:latin typeface="Book Antiqua" pitchFamily="18" charset="0"/>
            </a:endParaRPr>
          </a:p>
          <a:p>
            <a:pPr marL="342900" indent="-342900"/>
            <a:r>
              <a:rPr lang="ru-RU" dirty="0" smtClean="0">
                <a:solidFill>
                  <a:schemeClr val="bg1"/>
                </a:solidFill>
                <a:latin typeface="Book Antiqua" pitchFamily="18" charset="0"/>
              </a:rPr>
              <a:t>6.   Значимые инвестиционные проекты в регионе.                               </a:t>
            </a:r>
            <a:r>
              <a:rPr lang="ru-RU" dirty="0" smtClean="0">
                <a:solidFill>
                  <a:schemeClr val="bg1"/>
                </a:solidFill>
                <a:latin typeface="Book Antiqua" pitchFamily="18" charset="0"/>
              </a:rPr>
              <a:t>56-58</a:t>
            </a:r>
            <a:endParaRPr lang="ru-RU" dirty="0" smtClean="0">
              <a:solidFill>
                <a:schemeClr val="bg1"/>
              </a:solidFill>
              <a:latin typeface="Book Antiqua" pitchFamily="18" charset="0"/>
            </a:endParaRPr>
          </a:p>
          <a:p>
            <a:pPr marL="342900" indent="-342900"/>
            <a:r>
              <a:rPr lang="ru-RU" dirty="0" smtClean="0">
                <a:solidFill>
                  <a:schemeClr val="bg1"/>
                </a:solidFill>
                <a:latin typeface="Book Antiqua" pitchFamily="18" charset="0"/>
              </a:rPr>
              <a:t>7.   Контактная информация.                                                                        </a:t>
            </a:r>
            <a:r>
              <a:rPr lang="ru-RU" dirty="0" smtClean="0">
                <a:solidFill>
                  <a:schemeClr val="bg1"/>
                </a:solidFill>
                <a:latin typeface="Book Antiqua" pitchFamily="18" charset="0"/>
              </a:rPr>
              <a:t>59</a:t>
            </a:r>
            <a:r>
              <a:rPr lang="ru-RU" dirty="0" smtClean="0">
                <a:solidFill>
                  <a:schemeClr val="bg1"/>
                </a:solidFill>
                <a:latin typeface="Book Antiqua" pitchFamily="18" charset="0"/>
              </a:rPr>
              <a:t>-60</a:t>
            </a:r>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p:txBody>
      </p:sp>
      <p:sp>
        <p:nvSpPr>
          <p:cNvPr id="9" name="Номер слайда 8"/>
          <p:cNvSpPr>
            <a:spLocks noGrp="1"/>
          </p:cNvSpPr>
          <p:nvPr>
            <p:ph type="sldNum" sz="quarter" idx="12"/>
          </p:nvPr>
        </p:nvSpPr>
        <p:spPr/>
        <p:txBody>
          <a:bodyPr/>
          <a:lstStyle/>
          <a:p>
            <a:fld id="{B19B0651-EE4F-4900-A07F-96A6BFA9D0F0}" type="slidenum">
              <a:rPr lang="ru-RU" smtClean="0"/>
              <a:pPr/>
              <a:t>2</a:t>
            </a:fld>
            <a:endParaRPr lang="ru-RU" dirty="0"/>
          </a:p>
        </p:txBody>
      </p:sp>
    </p:spTree>
    <p:extLst>
      <p:ext uri="{BB962C8B-B14F-4D97-AF65-F5344CB8AC3E}">
        <p14:creationId xmlns="" xmlns:p14="http://schemas.microsoft.com/office/powerpoint/2010/main" val="1043633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5"/>
          <p:cNvGraphicFramePr>
            <a:graphicFrameLocks noGrp="1"/>
          </p:cNvGraphicFramePr>
          <p:nvPr>
            <p:ph idx="1"/>
          </p:nvPr>
        </p:nvGraphicFramePr>
        <p:xfrm>
          <a:off x="539552" y="1196752"/>
          <a:ext cx="828092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3"/>
          <p:cNvSpPr>
            <a:spLocks noGrp="1"/>
          </p:cNvSpPr>
          <p:nvPr>
            <p:ph type="title"/>
          </p:nvPr>
        </p:nvSpPr>
        <p:spPr>
          <a:xfrm>
            <a:off x="457200" y="116632"/>
            <a:ext cx="8435280" cy="10081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ДОХОДЫ  БЮДЖЕТА-</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денежные средства, поступающие  в бюджет в соответствии с законодательством. </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6" name="Рисунок 5" descr="доходы все.jpg"/>
          <p:cNvPicPr>
            <a:picLocks noChangeAspect="1"/>
          </p:cNvPicPr>
          <p:nvPr/>
        </p:nvPicPr>
        <p:blipFill>
          <a:blip r:embed="rId8" cstate="print"/>
          <a:stretch>
            <a:fillRect/>
          </a:stretch>
        </p:blipFill>
        <p:spPr>
          <a:xfrm>
            <a:off x="6300192" y="4437112"/>
            <a:ext cx="2843808" cy="2420888"/>
          </a:xfrm>
          <a:prstGeom prst="rect">
            <a:avLst/>
          </a:prstGeom>
          <a:ln>
            <a:noFill/>
          </a:ln>
          <a:effectLst>
            <a:softEdge rad="112500"/>
          </a:effectLst>
        </p:spPr>
      </p:pic>
      <p:sp>
        <p:nvSpPr>
          <p:cNvPr id="7" name="Выноска-облако 6"/>
          <p:cNvSpPr/>
          <p:nvPr/>
        </p:nvSpPr>
        <p:spPr>
          <a:xfrm>
            <a:off x="6876256" y="5517232"/>
            <a:ext cx="1440160" cy="864096"/>
          </a:xfrm>
          <a:prstGeom prst="cloudCallout">
            <a:avLst/>
          </a:prstGeom>
          <a:solidFill>
            <a:srgbClr val="CC9900"/>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bg1"/>
                </a:solidFill>
                <a:latin typeface="Book Antiqua" pitchFamily="18" charset="0"/>
              </a:rPr>
              <a:t>Доходы</a:t>
            </a:r>
          </a:p>
          <a:p>
            <a:pPr algn="ctr"/>
            <a:r>
              <a:rPr lang="ru-RU" sz="1400" b="1" dirty="0" smtClean="0">
                <a:solidFill>
                  <a:schemeClr val="bg1"/>
                </a:solidFill>
                <a:latin typeface="Book Antiqua" pitchFamily="18" charset="0"/>
              </a:rPr>
              <a:t>района</a:t>
            </a:r>
            <a:endParaRPr lang="ru-RU" sz="1400" b="1" dirty="0">
              <a:solidFill>
                <a:schemeClr val="bg1"/>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20</a:t>
            </a:fld>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0" y="620688"/>
          <a:ext cx="3960688" cy="31683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Содержимое 12"/>
          <p:cNvGraphicFramePr>
            <a:graphicFrameLocks noGrp="1"/>
          </p:cNvGraphicFramePr>
          <p:nvPr>
            <p:ph sz="quarter" idx="2"/>
          </p:nvPr>
        </p:nvGraphicFramePr>
        <p:xfrm>
          <a:off x="4788024" y="836712"/>
          <a:ext cx="3966592" cy="273630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Содержимое 13"/>
          <p:cNvGraphicFramePr>
            <a:graphicFrameLocks noGrp="1"/>
          </p:cNvGraphicFramePr>
          <p:nvPr>
            <p:ph sz="quarter" idx="3"/>
          </p:nvPr>
        </p:nvGraphicFramePr>
        <p:xfrm>
          <a:off x="2195736" y="2924944"/>
          <a:ext cx="4038600" cy="2259583"/>
        </p:xfrm>
        <a:graphic>
          <a:graphicData uri="http://schemas.openxmlformats.org/drawingml/2006/chart">
            <c:chart xmlns:c="http://schemas.openxmlformats.org/drawingml/2006/chart" xmlns:r="http://schemas.openxmlformats.org/officeDocument/2006/relationships" r:id="rId4"/>
          </a:graphicData>
        </a:graphic>
      </p:graphicFrame>
      <p:sp>
        <p:nvSpPr>
          <p:cNvPr id="7" name="Прямоугольник с двумя скругленными противолежащими углами 6"/>
          <p:cNvSpPr/>
          <p:nvPr/>
        </p:nvSpPr>
        <p:spPr>
          <a:xfrm>
            <a:off x="0" y="0"/>
            <a:ext cx="9144000"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ОБЩИЙ ОБЪЕМ ДОХОДОВ   БЮДЖЕТА  НА  </a:t>
            </a:r>
          </a:p>
          <a:p>
            <a:pPr algn="ctr"/>
            <a:r>
              <a:rPr lang="ru-RU" sz="2400" b="1" dirty="0" smtClean="0">
                <a:effectLst>
                  <a:outerShdw blurRad="38100" dist="38100" dir="2700000" algn="tl">
                    <a:srgbClr val="000000">
                      <a:alpha val="43137"/>
                    </a:srgbClr>
                  </a:outerShdw>
                </a:effectLst>
                <a:latin typeface="Book Antiqua" pitchFamily="18" charset="0"/>
              </a:rPr>
              <a:t>2018-2020  ГОДЫ</a:t>
            </a:r>
            <a:endParaRPr lang="ru-RU" sz="2400" b="1" dirty="0">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5"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17" name="Таблица 16"/>
          <p:cNvGraphicFramePr>
            <a:graphicFrameLocks noGrp="1"/>
          </p:cNvGraphicFramePr>
          <p:nvPr/>
        </p:nvGraphicFramePr>
        <p:xfrm>
          <a:off x="179511" y="5085184"/>
          <a:ext cx="8784977" cy="1774109"/>
        </p:xfrm>
        <a:graphic>
          <a:graphicData uri="http://schemas.openxmlformats.org/drawingml/2006/table">
            <a:tbl>
              <a:tblPr firstRow="1" bandRow="1">
                <a:tableStyleId>{69CF1AB2-1976-4502-BF36-3FF5EA218861}</a:tableStyleId>
              </a:tblPr>
              <a:tblGrid>
                <a:gridCol w="975769"/>
                <a:gridCol w="2524168"/>
                <a:gridCol w="1905619"/>
                <a:gridCol w="1591626"/>
                <a:gridCol w="1787795"/>
              </a:tblGrid>
              <a:tr h="291784">
                <a:tc rowSpan="2">
                  <a:txBody>
                    <a:bodyPr/>
                    <a:lstStyle/>
                    <a:p>
                      <a:pPr algn="ctr"/>
                      <a:r>
                        <a:rPr lang="ru-RU" sz="1200" b="1" dirty="0" smtClean="0">
                          <a:solidFill>
                            <a:schemeClr val="bg1"/>
                          </a:solidFill>
                          <a:effectLst/>
                          <a:latin typeface="Book Antiqua" pitchFamily="18" charset="0"/>
                        </a:rPr>
                        <a:t>Год</a:t>
                      </a:r>
                      <a:endParaRPr lang="ru-RU" sz="1200" b="1" dirty="0">
                        <a:solidFill>
                          <a:schemeClr val="bg1"/>
                        </a:solidFill>
                        <a:effectLst/>
                        <a:latin typeface="Book Antiqua" pitchFamily="18" charset="0"/>
                      </a:endParaRPr>
                    </a:p>
                  </a:txBody>
                  <a:tcPr>
                    <a:solidFill>
                      <a:srgbClr val="9CD7FC"/>
                    </a:solidFill>
                  </a:tcPr>
                </a:tc>
                <a:tc rowSpan="2">
                  <a:txBody>
                    <a:bodyPr/>
                    <a:lstStyle/>
                    <a:p>
                      <a:pPr algn="ctr"/>
                      <a:r>
                        <a:rPr lang="ru-RU" sz="1200" b="1" dirty="0" smtClean="0">
                          <a:solidFill>
                            <a:schemeClr val="bg1"/>
                          </a:solidFill>
                          <a:effectLst/>
                          <a:latin typeface="Book Antiqua" pitchFamily="18" charset="0"/>
                        </a:rPr>
                        <a:t>Общий объем доходов бюджета</a:t>
                      </a:r>
                      <a:endParaRPr lang="ru-RU" sz="1200" b="1" dirty="0">
                        <a:solidFill>
                          <a:schemeClr val="bg1"/>
                        </a:solidFill>
                        <a:effectLst/>
                        <a:latin typeface="Book Antiqua" pitchFamily="18" charset="0"/>
                      </a:endParaRPr>
                    </a:p>
                  </a:txBody>
                  <a:tcPr>
                    <a:solidFill>
                      <a:srgbClr val="9CD7FC"/>
                    </a:solidFill>
                  </a:tcPr>
                </a:tc>
                <a:tc gridSpan="3">
                  <a:txBody>
                    <a:bodyPr/>
                    <a:lstStyle/>
                    <a:p>
                      <a:pPr algn="ctr"/>
                      <a:r>
                        <a:rPr lang="ru-RU" sz="1200" b="1" dirty="0" smtClean="0">
                          <a:solidFill>
                            <a:schemeClr val="bg1"/>
                          </a:solidFill>
                          <a:effectLst/>
                          <a:latin typeface="Book Antiqua" pitchFamily="18" charset="0"/>
                        </a:rPr>
                        <a:t>в том числе:</a:t>
                      </a:r>
                      <a:endParaRPr lang="ru-RU" sz="1200" b="1" dirty="0">
                        <a:solidFill>
                          <a:schemeClr val="bg1"/>
                        </a:solidFill>
                        <a:effectLst/>
                        <a:latin typeface="Book Antiqua" pitchFamily="18" charset="0"/>
                      </a:endParaRPr>
                    </a:p>
                  </a:txBody>
                  <a:tcPr>
                    <a:solidFill>
                      <a:srgbClr val="9CD7FC"/>
                    </a:solidFill>
                  </a:tcPr>
                </a:tc>
                <a:tc hMerge="1">
                  <a:txBody>
                    <a:bodyPr/>
                    <a:lstStyle/>
                    <a:p>
                      <a:pPr algn="ctr"/>
                      <a:endParaRPr lang="ru-RU" sz="1400" b="1" dirty="0">
                        <a:solidFill>
                          <a:schemeClr val="bg1"/>
                        </a:solidFill>
                        <a:effectLst/>
                        <a:latin typeface="Bookman Old Style" pitchFamily="18" charset="0"/>
                      </a:endParaRPr>
                    </a:p>
                  </a:txBody>
                  <a:tcPr/>
                </a:tc>
                <a:tc hMerge="1">
                  <a:txBody>
                    <a:bodyPr/>
                    <a:lstStyle/>
                    <a:p>
                      <a:pPr algn="ctr"/>
                      <a:endParaRPr lang="ru-RU" sz="1400" b="1" dirty="0">
                        <a:solidFill>
                          <a:srgbClr val="003399"/>
                        </a:solidFill>
                        <a:effectLst/>
                        <a:latin typeface="Bookman Old Style" pitchFamily="18" charset="0"/>
                      </a:endParaRPr>
                    </a:p>
                  </a:txBody>
                  <a:tcPr/>
                </a:tc>
              </a:tr>
              <a:tr h="456676">
                <a:tc vMerge="1">
                  <a:txBody>
                    <a:bodyPr/>
                    <a:lstStyle/>
                    <a:p>
                      <a:endParaRPr lang="ru-RU"/>
                    </a:p>
                  </a:txBody>
                  <a:tcPr/>
                </a:tc>
                <a:tc vMerge="1">
                  <a:txBody>
                    <a:bodyPr/>
                    <a:lstStyle/>
                    <a:p>
                      <a:pPr algn="ctr"/>
                      <a:endParaRPr lang="ru-RU" sz="1400" b="1" dirty="0">
                        <a:solidFill>
                          <a:srgbClr val="003399"/>
                        </a:solidFill>
                        <a:effectLst/>
                        <a:latin typeface="Bookman Old Style" pitchFamily="18" charset="0"/>
                      </a:endParaRPr>
                    </a:p>
                  </a:txBody>
                  <a:tcPr/>
                </a:tc>
                <a:tc>
                  <a:txBody>
                    <a:bodyPr/>
                    <a:lstStyle/>
                    <a:p>
                      <a:pPr algn="ctr"/>
                      <a:r>
                        <a:rPr lang="ru-RU" sz="1200" b="1" dirty="0" smtClean="0">
                          <a:solidFill>
                            <a:schemeClr val="bg1"/>
                          </a:solidFill>
                          <a:effectLst/>
                          <a:latin typeface="Book Antiqua" pitchFamily="18" charset="0"/>
                        </a:rPr>
                        <a:t>Налоговые доходы</a:t>
                      </a:r>
                      <a:endParaRPr lang="ru-RU" sz="1200" b="1" dirty="0">
                        <a:solidFill>
                          <a:schemeClr val="bg1"/>
                        </a:solidFill>
                        <a:effectLst/>
                        <a:latin typeface="Book Antiqua" pitchFamily="18" charset="0"/>
                      </a:endParaRPr>
                    </a:p>
                  </a:txBody>
                  <a:tcPr>
                    <a:solidFill>
                      <a:srgbClr val="9966FF"/>
                    </a:solidFill>
                  </a:tcPr>
                </a:tc>
                <a:tc>
                  <a:txBody>
                    <a:bodyPr/>
                    <a:lstStyle/>
                    <a:p>
                      <a:pPr algn="ctr"/>
                      <a:r>
                        <a:rPr lang="ru-RU" sz="1200" b="1" dirty="0" smtClean="0">
                          <a:solidFill>
                            <a:schemeClr val="bg1"/>
                          </a:solidFill>
                          <a:effectLst/>
                          <a:latin typeface="Book Antiqua" pitchFamily="18" charset="0"/>
                        </a:rPr>
                        <a:t>Неналоговые доходы</a:t>
                      </a:r>
                      <a:endParaRPr lang="ru-RU" sz="1200" b="1" dirty="0">
                        <a:solidFill>
                          <a:schemeClr val="bg1"/>
                        </a:solidFill>
                        <a:effectLst/>
                        <a:latin typeface="Book Antiqua" pitchFamily="18" charset="0"/>
                      </a:endParaRPr>
                    </a:p>
                  </a:txBody>
                  <a:tcPr>
                    <a:solidFill>
                      <a:srgbClr val="FFCC00"/>
                    </a:solidFill>
                  </a:tcPr>
                </a:tc>
                <a:tc>
                  <a:txBody>
                    <a:bodyPr/>
                    <a:lstStyle/>
                    <a:p>
                      <a:pPr algn="ctr"/>
                      <a:r>
                        <a:rPr lang="ru-RU" sz="1200" b="1" dirty="0" smtClean="0">
                          <a:solidFill>
                            <a:schemeClr val="bg1"/>
                          </a:solidFill>
                          <a:effectLst/>
                          <a:latin typeface="Book Antiqua" pitchFamily="18" charset="0"/>
                        </a:rPr>
                        <a:t>Безвозмездные поступления</a:t>
                      </a:r>
                      <a:endParaRPr lang="ru-RU" sz="1200" b="1" dirty="0">
                        <a:solidFill>
                          <a:schemeClr val="bg1"/>
                        </a:solidFill>
                        <a:effectLst/>
                        <a:latin typeface="Book Antiqua" pitchFamily="18" charset="0"/>
                      </a:endParaRPr>
                    </a:p>
                  </a:txBody>
                  <a:tcPr>
                    <a:solidFill>
                      <a:srgbClr val="0066FF"/>
                    </a:solidFill>
                  </a:tcPr>
                </a:tc>
              </a:tr>
              <a:tr h="334895">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234 661,4</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43</a:t>
                      </a:r>
                      <a:r>
                        <a:rPr lang="ru-RU" sz="1600" b="1" i="0" baseline="0" dirty="0" smtClean="0">
                          <a:solidFill>
                            <a:srgbClr val="003366"/>
                          </a:solidFill>
                          <a:effectLst/>
                          <a:latin typeface="Book Antiqua" pitchFamily="18" charset="0"/>
                        </a:rPr>
                        <a:t> 442,8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984,0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190 234,6</a:t>
                      </a:r>
                      <a:endParaRPr lang="ru-RU" sz="1600" b="1" i="0" dirty="0">
                        <a:solidFill>
                          <a:srgbClr val="003366"/>
                        </a:solidFill>
                        <a:effectLst/>
                        <a:latin typeface="Book Antiqua" pitchFamily="18" charset="0"/>
                      </a:endParaRPr>
                    </a:p>
                  </a:txBody>
                  <a:tcPr>
                    <a:solidFill>
                      <a:srgbClr val="9CD7FC"/>
                    </a:solidFill>
                  </a:tcPr>
                </a:tc>
              </a:tr>
              <a:tr h="334895">
                <a:tc>
                  <a:txBody>
                    <a:bodyPr/>
                    <a:lstStyle/>
                    <a:p>
                      <a:pPr algn="ctr"/>
                      <a:r>
                        <a:rPr lang="ru-RU" sz="1600" b="1" i="0" dirty="0" smtClean="0">
                          <a:solidFill>
                            <a:srgbClr val="003366"/>
                          </a:solidFill>
                          <a:effectLst/>
                          <a:latin typeface="Book Antiqua" pitchFamily="18" charset="0"/>
                        </a:rPr>
                        <a:t>2019</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221</a:t>
                      </a:r>
                      <a:r>
                        <a:rPr lang="ru-RU" sz="1600" b="1" i="0" baseline="0" dirty="0" smtClean="0">
                          <a:solidFill>
                            <a:srgbClr val="003366"/>
                          </a:solidFill>
                          <a:effectLst/>
                          <a:latin typeface="Book Antiqua" pitchFamily="18" charset="0"/>
                        </a:rPr>
                        <a:t> 022,7</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44</a:t>
                      </a:r>
                      <a:r>
                        <a:rPr lang="ru-RU" sz="1600" b="1" i="0" baseline="0" dirty="0" smtClean="0">
                          <a:solidFill>
                            <a:srgbClr val="003366"/>
                          </a:solidFill>
                          <a:effectLst/>
                          <a:latin typeface="Book Antiqua" pitchFamily="18" charset="0"/>
                        </a:rPr>
                        <a:t> 541,6</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1 012,6</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175 468,5</a:t>
                      </a:r>
                      <a:endParaRPr lang="ru-RU" sz="1600" b="1" i="0" dirty="0">
                        <a:solidFill>
                          <a:srgbClr val="003366"/>
                        </a:solidFill>
                        <a:effectLst/>
                        <a:latin typeface="Book Antiqua" pitchFamily="18" charset="0"/>
                      </a:endParaRPr>
                    </a:p>
                  </a:txBody>
                  <a:tcPr>
                    <a:solidFill>
                      <a:srgbClr val="9CD7FC"/>
                    </a:solidFill>
                  </a:tcPr>
                </a:tc>
              </a:tr>
              <a:tr h="354565">
                <a:tc>
                  <a:txBody>
                    <a:bodyPr/>
                    <a:lstStyle/>
                    <a:p>
                      <a:pPr algn="ctr"/>
                      <a:r>
                        <a:rPr lang="ru-RU" sz="1600" b="1" i="0" dirty="0" smtClean="0">
                          <a:solidFill>
                            <a:srgbClr val="003366"/>
                          </a:solidFill>
                          <a:effectLst/>
                          <a:latin typeface="Book Antiqua" pitchFamily="18" charset="0"/>
                        </a:rPr>
                        <a:t>2020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222</a:t>
                      </a:r>
                      <a:r>
                        <a:rPr lang="ru-RU" sz="1600" b="1" i="0" baseline="0" dirty="0" smtClean="0">
                          <a:solidFill>
                            <a:srgbClr val="003366"/>
                          </a:solidFill>
                          <a:effectLst/>
                          <a:latin typeface="Book Antiqua" pitchFamily="18" charset="0"/>
                        </a:rPr>
                        <a:t> 162,3</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46 278,1</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1 042,3</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174 841,9</a:t>
                      </a:r>
                      <a:endParaRPr lang="ru-RU" sz="1600" b="1" i="0" dirty="0">
                        <a:solidFill>
                          <a:srgbClr val="003366"/>
                        </a:solidFill>
                        <a:effectLst/>
                        <a:latin typeface="Book Antiqua" pitchFamily="18" charset="0"/>
                      </a:endParaRPr>
                    </a:p>
                  </a:txBody>
                  <a:tcPr>
                    <a:solidFill>
                      <a:srgbClr val="9CD7FC"/>
                    </a:solidFill>
                  </a:tcPr>
                </a:tc>
              </a:tr>
            </a:tbl>
          </a:graphicData>
        </a:graphic>
      </p:graphicFrame>
      <p:sp>
        <p:nvSpPr>
          <p:cNvPr id="18" name="TextBox 17"/>
          <p:cNvSpPr txBox="1"/>
          <p:nvPr/>
        </p:nvSpPr>
        <p:spPr>
          <a:xfrm>
            <a:off x="611560" y="220486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190 234,6</a:t>
            </a:r>
            <a:endParaRPr lang="ru-RU" sz="1200" b="1" dirty="0">
              <a:solidFill>
                <a:schemeClr val="bg1"/>
              </a:solidFill>
              <a:latin typeface="Book Antiqua" pitchFamily="18" charset="0"/>
            </a:endParaRPr>
          </a:p>
        </p:txBody>
      </p:sp>
      <p:sp>
        <p:nvSpPr>
          <p:cNvPr id="19" name="TextBox 18"/>
          <p:cNvSpPr txBox="1"/>
          <p:nvPr/>
        </p:nvSpPr>
        <p:spPr>
          <a:xfrm>
            <a:off x="2987824" y="4221088"/>
            <a:ext cx="1008112" cy="276999"/>
          </a:xfrm>
          <a:prstGeom prst="rect">
            <a:avLst/>
          </a:prstGeom>
          <a:noFill/>
        </p:spPr>
        <p:txBody>
          <a:bodyPr wrap="square" rtlCol="0">
            <a:spAutoFit/>
          </a:bodyPr>
          <a:lstStyle/>
          <a:p>
            <a:r>
              <a:rPr lang="ru-RU" sz="1200" b="1" dirty="0" smtClean="0">
                <a:solidFill>
                  <a:schemeClr val="bg1"/>
                </a:solidFill>
                <a:latin typeface="Book Antiqua" pitchFamily="18" charset="0"/>
              </a:rPr>
              <a:t>174 841,9</a:t>
            </a:r>
            <a:endParaRPr lang="ru-RU" sz="1200" b="1" dirty="0">
              <a:solidFill>
                <a:schemeClr val="bg1"/>
              </a:solidFill>
              <a:latin typeface="Book Antiqua" pitchFamily="18" charset="0"/>
            </a:endParaRPr>
          </a:p>
        </p:txBody>
      </p:sp>
      <p:sp>
        <p:nvSpPr>
          <p:cNvPr id="20" name="TextBox 19"/>
          <p:cNvSpPr txBox="1"/>
          <p:nvPr/>
        </p:nvSpPr>
        <p:spPr>
          <a:xfrm>
            <a:off x="5652120" y="2420888"/>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175 468,5</a:t>
            </a:r>
            <a:endParaRPr lang="ru-RU" sz="1200" b="1" dirty="0">
              <a:solidFill>
                <a:schemeClr val="bg1"/>
              </a:solidFill>
              <a:latin typeface="Book Antiqua" pitchFamily="18" charset="0"/>
            </a:endParaRPr>
          </a:p>
        </p:txBody>
      </p:sp>
      <p:sp>
        <p:nvSpPr>
          <p:cNvPr id="21" name="TextBox 20"/>
          <p:cNvSpPr txBox="1"/>
          <p:nvPr/>
        </p:nvSpPr>
        <p:spPr>
          <a:xfrm>
            <a:off x="1259632" y="1196752"/>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43 442,8</a:t>
            </a:r>
            <a:endParaRPr lang="ru-RU" sz="1200" b="1" dirty="0">
              <a:solidFill>
                <a:schemeClr val="bg1"/>
              </a:solidFill>
              <a:latin typeface="Book Antiqua" pitchFamily="18" charset="0"/>
            </a:endParaRPr>
          </a:p>
        </p:txBody>
      </p:sp>
      <p:sp>
        <p:nvSpPr>
          <p:cNvPr id="22" name="TextBox 21"/>
          <p:cNvSpPr txBox="1"/>
          <p:nvPr/>
        </p:nvSpPr>
        <p:spPr>
          <a:xfrm>
            <a:off x="6084168" y="1340768"/>
            <a:ext cx="792088" cy="276999"/>
          </a:xfrm>
          <a:prstGeom prst="rect">
            <a:avLst/>
          </a:prstGeom>
          <a:noFill/>
        </p:spPr>
        <p:txBody>
          <a:bodyPr wrap="square" rtlCol="0">
            <a:spAutoFit/>
          </a:bodyPr>
          <a:lstStyle/>
          <a:p>
            <a:r>
              <a:rPr lang="ru-RU" sz="1200" b="1" dirty="0" smtClean="0">
                <a:solidFill>
                  <a:schemeClr val="bg1"/>
                </a:solidFill>
                <a:latin typeface="Book Antiqua" pitchFamily="18" charset="0"/>
              </a:rPr>
              <a:t>44 541,6</a:t>
            </a:r>
            <a:endParaRPr lang="ru-RU" sz="1200" b="1" dirty="0">
              <a:solidFill>
                <a:schemeClr val="bg1"/>
              </a:solidFill>
              <a:latin typeface="Book Antiqua" pitchFamily="18" charset="0"/>
            </a:endParaRPr>
          </a:p>
        </p:txBody>
      </p:sp>
      <p:sp>
        <p:nvSpPr>
          <p:cNvPr id="23" name="TextBox 22"/>
          <p:cNvSpPr txBox="1"/>
          <p:nvPr/>
        </p:nvSpPr>
        <p:spPr>
          <a:xfrm>
            <a:off x="2339752" y="1412776"/>
            <a:ext cx="648072" cy="276999"/>
          </a:xfrm>
          <a:prstGeom prst="rect">
            <a:avLst/>
          </a:prstGeom>
          <a:noFill/>
        </p:spPr>
        <p:txBody>
          <a:bodyPr wrap="square" rtlCol="0">
            <a:spAutoFit/>
          </a:bodyPr>
          <a:lstStyle/>
          <a:p>
            <a:r>
              <a:rPr lang="ru-RU" sz="1200" b="1" dirty="0" smtClean="0">
                <a:solidFill>
                  <a:schemeClr val="bg1"/>
                </a:solidFill>
                <a:latin typeface="Book Antiqua" pitchFamily="18" charset="0"/>
              </a:rPr>
              <a:t>984,0</a:t>
            </a:r>
            <a:endParaRPr lang="ru-RU" sz="1200" b="1" dirty="0">
              <a:solidFill>
                <a:schemeClr val="bg1"/>
              </a:solidFill>
              <a:latin typeface="Book Antiqua" pitchFamily="18" charset="0"/>
            </a:endParaRPr>
          </a:p>
        </p:txBody>
      </p:sp>
      <p:sp>
        <p:nvSpPr>
          <p:cNvPr id="24" name="TextBox 23"/>
          <p:cNvSpPr txBox="1"/>
          <p:nvPr/>
        </p:nvSpPr>
        <p:spPr>
          <a:xfrm>
            <a:off x="3635896" y="3284984"/>
            <a:ext cx="720080" cy="276999"/>
          </a:xfrm>
          <a:prstGeom prst="rect">
            <a:avLst/>
          </a:prstGeom>
          <a:noFill/>
        </p:spPr>
        <p:txBody>
          <a:bodyPr wrap="square" rtlCol="0">
            <a:spAutoFit/>
          </a:bodyPr>
          <a:lstStyle/>
          <a:p>
            <a:r>
              <a:rPr lang="ru-RU" sz="1200" b="1" dirty="0" smtClean="0">
                <a:solidFill>
                  <a:schemeClr val="bg1"/>
                </a:solidFill>
                <a:latin typeface="Book Antiqua" pitchFamily="18" charset="0"/>
              </a:rPr>
              <a:t>46 278,1</a:t>
            </a:r>
            <a:endParaRPr lang="ru-RU" sz="1200" b="1" dirty="0">
              <a:solidFill>
                <a:schemeClr val="bg1"/>
              </a:solidFill>
              <a:latin typeface="Book Antiqua" pitchFamily="18" charset="0"/>
            </a:endParaRPr>
          </a:p>
        </p:txBody>
      </p:sp>
      <p:sp>
        <p:nvSpPr>
          <p:cNvPr id="15" name="Номер слайда 14"/>
          <p:cNvSpPr>
            <a:spLocks noGrp="1"/>
          </p:cNvSpPr>
          <p:nvPr>
            <p:ph type="sldNum" sz="quarter" idx="12"/>
          </p:nvPr>
        </p:nvSpPr>
        <p:spPr/>
        <p:txBody>
          <a:bodyPr/>
          <a:lstStyle/>
          <a:p>
            <a:pPr>
              <a:defRPr/>
            </a:pPr>
            <a:fld id="{FE54F732-9674-41E2-9D19-FC40430A42D2}" type="slidenum">
              <a:rPr lang="ru-RU" smtClean="0"/>
              <a:pPr>
                <a:defRPr/>
              </a:pPr>
              <a:t>21</a:t>
            </a:fld>
            <a:endParaRPr lang="ru-RU"/>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251520" y="908720"/>
          <a:ext cx="4176464"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Содержимое 12"/>
          <p:cNvGraphicFramePr>
            <a:graphicFrameLocks noGrp="1"/>
          </p:cNvGraphicFramePr>
          <p:nvPr>
            <p:ph sz="quarter" idx="2"/>
          </p:nvPr>
        </p:nvGraphicFramePr>
        <p:xfrm>
          <a:off x="5076056" y="980728"/>
          <a:ext cx="3966592"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Содержимое 13"/>
          <p:cNvGraphicFramePr>
            <a:graphicFrameLocks noGrp="1"/>
          </p:cNvGraphicFramePr>
          <p:nvPr>
            <p:ph sz="quarter" idx="3"/>
          </p:nvPr>
        </p:nvGraphicFramePr>
        <p:xfrm>
          <a:off x="2483768" y="3645024"/>
          <a:ext cx="4248472" cy="3212976"/>
        </p:xfrm>
        <a:graphic>
          <a:graphicData uri="http://schemas.openxmlformats.org/drawingml/2006/chart">
            <c:chart xmlns:c="http://schemas.openxmlformats.org/drawingml/2006/chart" xmlns:r="http://schemas.openxmlformats.org/officeDocument/2006/relationships" r:id="rId5"/>
          </a:graphicData>
        </a:graphic>
      </p:graphicFrame>
      <p:sp>
        <p:nvSpPr>
          <p:cNvPr id="25" name="Скругленный прямоугольник 24"/>
          <p:cNvSpPr/>
          <p:nvPr/>
        </p:nvSpPr>
        <p:spPr>
          <a:xfrm>
            <a:off x="7956376" y="1052736"/>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27" name="Заголовок 26"/>
          <p:cNvSpPr>
            <a:spLocks noGrp="1"/>
          </p:cNvSpPr>
          <p:nvPr>
            <p:ph type="title"/>
          </p:nvPr>
        </p:nvSpPr>
        <p:spPr>
          <a:xfrm>
            <a:off x="251520" y="0"/>
            <a:ext cx="84352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НАЛОГОВЫХ   И   НЕНАЛОГОВЫХ ДОХОДОВ  БЮДЖЕТА  НА  2018-2020 ГОДЫ</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6"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8" name="Номер слайда 7"/>
          <p:cNvSpPr>
            <a:spLocks noGrp="1"/>
          </p:cNvSpPr>
          <p:nvPr>
            <p:ph type="sldNum" sz="quarter" idx="12"/>
          </p:nvPr>
        </p:nvSpPr>
        <p:spPr/>
        <p:txBody>
          <a:bodyPr/>
          <a:lstStyle/>
          <a:p>
            <a:pPr>
              <a:defRPr/>
            </a:pPr>
            <a:fld id="{FE54F732-9674-41E2-9D19-FC40430A42D2}" type="slidenum">
              <a:rPr lang="ru-RU" smtClean="0"/>
              <a:pPr>
                <a:defRPr/>
              </a:pPr>
              <a:t>22</a:t>
            </a:fld>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НАЛОГОВЫЕ  И  НЕНАЛОГОВЫЕ ДОХОДЫ БЮДЖЕТА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83671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23</a:t>
            </a:fld>
            <a:endParaRPr lang="ru-RU"/>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0" y="0"/>
            <a:ext cx="88924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ДИНАМИКА  ПОСТУПЛЕНИЯ  НЕНАЛОГОВЫХ    ДОХОДОВ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102535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7" name="Номер слайда 6"/>
          <p:cNvSpPr>
            <a:spLocks noGrp="1"/>
          </p:cNvSpPr>
          <p:nvPr>
            <p:ph type="sldNum" sz="quarter" idx="12"/>
          </p:nvPr>
        </p:nvSpPr>
        <p:spPr>
          <a:xfrm>
            <a:off x="6228184" y="6629400"/>
            <a:ext cx="588336" cy="228600"/>
          </a:xfrm>
        </p:spPr>
        <p:txBody>
          <a:bodyPr/>
          <a:lstStyle/>
          <a:p>
            <a:pPr>
              <a:defRPr/>
            </a:pPr>
            <a:fld id="{FE54F732-9674-41E2-9D19-FC40430A42D2}" type="slidenum">
              <a:rPr lang="ru-RU" smtClean="0"/>
              <a:pPr>
                <a:defRPr/>
              </a:pPr>
              <a:t>24</a:t>
            </a:fld>
            <a:endParaRPr lang="ru-RU"/>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СВЕДЕНИЯ  О  НАЛОГ</a:t>
            </a:r>
            <a:r>
              <a:rPr lang="en-US" sz="2400" b="1" dirty="0" smtClean="0">
                <a:effectLst>
                  <a:outerShdw blurRad="38100" dist="38100" dir="2700000" algn="tl">
                    <a:srgbClr val="000000">
                      <a:alpha val="43137"/>
                    </a:srgbClr>
                  </a:outerShdw>
                </a:effectLst>
                <a:latin typeface="Book Antiqua" pitchFamily="18" charset="0"/>
              </a:rPr>
              <a:t>O</a:t>
            </a:r>
            <a:r>
              <a:rPr lang="ru-RU" sz="2400" b="1" dirty="0" smtClean="0">
                <a:effectLst>
                  <a:outerShdw blurRad="38100" dist="38100" dir="2700000" algn="tl">
                    <a:srgbClr val="000000">
                      <a:alpha val="43137"/>
                    </a:srgbClr>
                  </a:outerShdw>
                </a:effectLst>
                <a:latin typeface="Book Antiqua" pitchFamily="18" charset="0"/>
              </a:rPr>
              <a:t>ВЫХ  ЛЬГОТАХ</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3203848" y="836712"/>
            <a:ext cx="5832648" cy="583264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ctr">
              <a:buNone/>
            </a:pPr>
            <a:endParaRPr lang="ru-RU" b="1" dirty="0" smtClean="0">
              <a:solidFill>
                <a:srgbClr val="660033"/>
              </a:solidFill>
              <a:latin typeface="Book Antiqua" pitchFamily="18" charset="0"/>
            </a:endParaRPr>
          </a:p>
          <a:p>
            <a:pPr algn="ctr">
              <a:buNone/>
            </a:pPr>
            <a:endParaRPr lang="ru-RU" b="1" dirty="0" smtClean="0">
              <a:solidFill>
                <a:srgbClr val="000099"/>
              </a:solidFill>
              <a:latin typeface="Book Antiqua" pitchFamily="18" charset="0"/>
            </a:endParaRPr>
          </a:p>
          <a:p>
            <a:pPr algn="ctr">
              <a:buNone/>
            </a:pPr>
            <a:r>
              <a:rPr lang="ru-RU" b="1" dirty="0" smtClean="0">
                <a:solidFill>
                  <a:srgbClr val="000099"/>
                </a:solidFill>
                <a:latin typeface="Book Antiqua" pitchFamily="18" charset="0"/>
              </a:rPr>
              <a:t>НАЛОГОВАЯ ЛЬГОТА – это полное или частичное освобождение от уплаты налога.</a:t>
            </a:r>
          </a:p>
          <a:p>
            <a:pPr algn="ctr">
              <a:buNone/>
            </a:pPr>
            <a:r>
              <a:rPr lang="ru-RU" dirty="0" smtClean="0">
                <a:solidFill>
                  <a:srgbClr val="000099"/>
                </a:solidFill>
                <a:latin typeface="Book Antiqua" pitchFamily="18" charset="0"/>
              </a:rPr>
              <a:t>На территории муниципального образования «Холм-Жирковский район» Смоленской области действует система налогообложения  в виде единого налога на вмененный доход для отдельных видов деятельности (ЕНВД). </a:t>
            </a:r>
          </a:p>
          <a:p>
            <a:pPr algn="ctr">
              <a:buNone/>
            </a:pPr>
            <a:r>
              <a:rPr lang="ru-RU" dirty="0" smtClean="0">
                <a:solidFill>
                  <a:srgbClr val="000099"/>
                </a:solidFill>
                <a:latin typeface="Book Antiqua" pitchFamily="18" charset="0"/>
              </a:rPr>
              <a:t>Решением  Холм-Жирковского районного Совета депутатов от 27.10.2011 года « О введении в действие системы налогообложения в виде единого налога на вмененный доход для отдельных видов деятельности на территории муниципального образования «Холм-Жирковский район» Смоленской области  налоговые льготы налогоплательщикам не предусмотрены.</a:t>
            </a:r>
          </a:p>
          <a:p>
            <a:pPr algn="ctr">
              <a:buNone/>
            </a:pPr>
            <a:r>
              <a:rPr lang="ru-RU" dirty="0" smtClean="0">
                <a:solidFill>
                  <a:srgbClr val="000099"/>
                </a:solidFill>
                <a:latin typeface="Book Antiqua" pitchFamily="18" charset="0"/>
              </a:rPr>
              <a:t>Стимулирование развития отдельных видов предпринимательской деятельности происходит через применение различных значений  корректирующего коэффициента базовой доходности (от 0,01 до 1,0)</a:t>
            </a:r>
            <a:endParaRPr lang="ru-RU" dirty="0">
              <a:solidFill>
                <a:srgbClr val="000099"/>
              </a:solidFill>
              <a:latin typeface="Book Antiqua" pitchFamily="18" charset="0"/>
            </a:endParaRPr>
          </a:p>
        </p:txBody>
      </p:sp>
      <p:pic>
        <p:nvPicPr>
          <p:cNvPr id="9" name="Рисунок 8" descr="налоги.jpg"/>
          <p:cNvPicPr>
            <a:picLocks noChangeAspect="1"/>
          </p:cNvPicPr>
          <p:nvPr/>
        </p:nvPicPr>
        <p:blipFill>
          <a:blip r:embed="rId3" cstate="print"/>
          <a:stretch>
            <a:fillRect/>
          </a:stretch>
        </p:blipFill>
        <p:spPr>
          <a:xfrm>
            <a:off x="179512" y="1556792"/>
            <a:ext cx="2834148" cy="3817243"/>
          </a:xfrm>
          <a:prstGeom prst="rect">
            <a:avLst/>
          </a:prstGeom>
          <a:ln>
            <a:noFill/>
          </a:ln>
          <a:effectLst>
            <a:outerShdw blurRad="292100" dist="139700" dir="2700000" algn="tl" rotWithShape="0">
              <a:srgbClr val="333333">
                <a:alpha val="65000"/>
              </a:srgbClr>
            </a:outerShdw>
          </a:effectLst>
        </p:spPr>
      </p:pic>
      <p:sp>
        <p:nvSpPr>
          <p:cNvPr id="5" name="Номер слайда 4"/>
          <p:cNvSpPr>
            <a:spLocks noGrp="1"/>
          </p:cNvSpPr>
          <p:nvPr>
            <p:ph type="sldNum" sz="quarter" idx="12"/>
          </p:nvPr>
        </p:nvSpPr>
        <p:spPr/>
        <p:txBody>
          <a:bodyPr/>
          <a:lstStyle/>
          <a:p>
            <a:pPr>
              <a:defRPr/>
            </a:pPr>
            <a:fld id="{FE54F732-9674-41E2-9D19-FC40430A42D2}" type="slidenum">
              <a:rPr lang="ru-RU" smtClean="0"/>
              <a:pPr>
                <a:defRPr/>
              </a:pPr>
              <a:t>25</a:t>
            </a:fld>
            <a:endParaRPr lang="ru-RU"/>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105273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ОЦЕНКА    ПОТЕРЬ     БЮДЖЕТОВ   ХОЛМ-ЖИРКОВСКОГО  РАЙОНА  ОТ  ПРЕДОСТАВЛЕНИЯ НАЛОГОВЫХ    ЛЬГОТ   ПО   МЕСТНЫМ  НАЛОГАМ </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4860032" y="1124744"/>
            <a:ext cx="4032448" cy="3456384"/>
          </a:xfrm>
          <a:prstGeom prst="foldedCorner">
            <a:avLst/>
          </a:prstGeom>
          <a:gradFill flip="none" rotWithShape="1">
            <a:gsLst>
              <a:gs pos="0">
                <a:srgbClr val="00FF99">
                  <a:tint val="66000"/>
                  <a:satMod val="160000"/>
                </a:srgbClr>
              </a:gs>
              <a:gs pos="50000">
                <a:srgbClr val="00FF99">
                  <a:tint val="44500"/>
                  <a:satMod val="160000"/>
                </a:srgbClr>
              </a:gs>
              <a:gs pos="100000">
                <a:srgbClr val="00FF99">
                  <a:tint val="23500"/>
                  <a:satMod val="160000"/>
                </a:srgbClr>
              </a:gs>
            </a:gsLst>
            <a:lin ang="13500000" scaled="1"/>
            <a:tileRect/>
          </a:gradFill>
          <a:ln w="3175">
            <a:solidFill>
              <a:srgbClr val="0099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None/>
            </a:pPr>
            <a:r>
              <a:rPr lang="ru-RU" sz="1600" b="1" dirty="0" smtClean="0">
                <a:solidFill>
                  <a:srgbClr val="000099"/>
                </a:solidFill>
                <a:latin typeface="Book Antiqua" pitchFamily="18" charset="0"/>
              </a:rPr>
              <a:t> </a:t>
            </a: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земельного налога предоставляются в соответствии со статьей 395 Налогового  кодекса Российской Федерации, а также дополнительно следующим категориям налогоплательщиков:</a:t>
            </a:r>
          </a:p>
          <a:p>
            <a:pPr marL="342900" indent="-342900" algn="just">
              <a:buAutoNum type="arabicParenR"/>
            </a:pPr>
            <a:r>
              <a:rPr lang="ru-RU" sz="1600" b="1" dirty="0" smtClean="0">
                <a:solidFill>
                  <a:srgbClr val="000099"/>
                </a:solidFill>
                <a:latin typeface="Book Antiqua" pitchFamily="18" charset="0"/>
              </a:rPr>
              <a:t>Органы местного самоуправления;</a:t>
            </a:r>
          </a:p>
          <a:p>
            <a:pPr marL="342900" indent="-342900" algn="just"/>
            <a:r>
              <a:rPr lang="ru-RU" sz="1600" b="1" dirty="0" smtClean="0">
                <a:solidFill>
                  <a:srgbClr val="000099"/>
                </a:solidFill>
                <a:latin typeface="Book Antiqua" pitchFamily="18" charset="0"/>
              </a:rPr>
              <a:t>2) Муниципальные учреждения;</a:t>
            </a:r>
          </a:p>
          <a:p>
            <a:pPr marL="342900" indent="-342900" algn="just"/>
            <a:r>
              <a:rPr lang="ru-RU" sz="1600" b="1" dirty="0" smtClean="0">
                <a:solidFill>
                  <a:srgbClr val="000099"/>
                </a:solidFill>
                <a:latin typeface="Book Antiqua" pitchFamily="18" charset="0"/>
              </a:rPr>
              <a:t>3) Инвалиды и участники ВОВ;</a:t>
            </a:r>
          </a:p>
          <a:p>
            <a:pPr marL="342900" indent="-342900" algn="just"/>
            <a:r>
              <a:rPr lang="ru-RU" sz="1600" b="1" dirty="0" smtClean="0">
                <a:solidFill>
                  <a:srgbClr val="000099"/>
                </a:solidFill>
                <a:latin typeface="Book Antiqua" pitchFamily="18" charset="0"/>
              </a:rPr>
              <a:t>4) Дети-сироты;</a:t>
            </a:r>
          </a:p>
          <a:p>
            <a:pPr marL="342900" indent="-342900" algn="just"/>
            <a:r>
              <a:rPr lang="ru-RU" sz="1600" b="1" dirty="0" smtClean="0">
                <a:solidFill>
                  <a:srgbClr val="000099"/>
                </a:solidFill>
                <a:latin typeface="Book Antiqua" pitchFamily="18" charset="0"/>
              </a:rPr>
              <a:t>5) Семьи с тремя и более детьми;</a:t>
            </a:r>
          </a:p>
          <a:p>
            <a:pPr marL="342900" indent="-342900" algn="just"/>
            <a:r>
              <a:rPr lang="ru-RU" sz="1600" b="1" dirty="0" smtClean="0">
                <a:solidFill>
                  <a:srgbClr val="000099"/>
                </a:solidFill>
                <a:latin typeface="Book Antiqua" pitchFamily="18" charset="0"/>
              </a:rPr>
              <a:t>6) Граждане старше 70 лет.</a:t>
            </a:r>
          </a:p>
          <a:p>
            <a:pPr marL="342900" indent="-342900" algn="just"/>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 </a:t>
            </a:r>
          </a:p>
        </p:txBody>
      </p:sp>
      <p:sp>
        <p:nvSpPr>
          <p:cNvPr id="5" name="Номер слайда 4"/>
          <p:cNvSpPr>
            <a:spLocks noGrp="1"/>
          </p:cNvSpPr>
          <p:nvPr>
            <p:ph type="sldNum" sz="quarter" idx="12"/>
          </p:nvPr>
        </p:nvSpPr>
        <p:spPr/>
        <p:txBody>
          <a:bodyPr/>
          <a:lstStyle/>
          <a:p>
            <a:pPr>
              <a:defRPr/>
            </a:pPr>
            <a:fld id="{FE54F732-9674-41E2-9D19-FC40430A42D2}" type="slidenum">
              <a:rPr lang="ru-RU" smtClean="0"/>
              <a:pPr>
                <a:defRPr/>
              </a:pPr>
              <a:t>26</a:t>
            </a:fld>
            <a:endParaRPr lang="ru-RU" dirty="0"/>
          </a:p>
        </p:txBody>
      </p:sp>
      <p:sp>
        <p:nvSpPr>
          <p:cNvPr id="6" name="Загнутый угол 5"/>
          <p:cNvSpPr/>
          <p:nvPr/>
        </p:nvSpPr>
        <p:spPr>
          <a:xfrm>
            <a:off x="4860032" y="4797152"/>
            <a:ext cx="4032448" cy="1656184"/>
          </a:xfrm>
          <a:prstGeom prst="foldedCorner">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3500000" scaled="1"/>
            <a:tileRect/>
          </a:gradFill>
          <a:ln w="3175">
            <a:solidFill>
              <a:srgbClr val="CCCC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налога на имущество физических лиц предоставляются </a:t>
            </a:r>
            <a:r>
              <a:rPr lang="ru-RU" sz="1600" b="1" dirty="0" err="1" smtClean="0">
                <a:solidFill>
                  <a:srgbClr val="000099"/>
                </a:solidFill>
                <a:latin typeface="Book Antiqua" pitchFamily="18" charset="0"/>
              </a:rPr>
              <a:t>налогоплательщи-кам</a:t>
            </a:r>
            <a:r>
              <a:rPr lang="ru-RU" sz="1600" b="1" dirty="0" smtClean="0">
                <a:solidFill>
                  <a:srgbClr val="000099"/>
                </a:solidFill>
                <a:latin typeface="Book Antiqua" pitchFamily="18" charset="0"/>
              </a:rPr>
              <a:t>, перечисленным в статье 407 Налогового кодекса Российской Федерации</a:t>
            </a:r>
          </a:p>
        </p:txBody>
      </p:sp>
      <p:graphicFrame>
        <p:nvGraphicFramePr>
          <p:cNvPr id="7" name="Диаграмма 6"/>
          <p:cNvGraphicFramePr/>
          <p:nvPr/>
        </p:nvGraphicFramePr>
        <p:xfrm>
          <a:off x="179512" y="1052736"/>
          <a:ext cx="4536504" cy="5616624"/>
        </p:xfrm>
        <a:graphic>
          <a:graphicData uri="http://schemas.openxmlformats.org/drawingml/2006/chart">
            <c:chart xmlns:c="http://schemas.openxmlformats.org/drawingml/2006/chart" xmlns:r="http://schemas.openxmlformats.org/officeDocument/2006/relationships" r:id="rId3"/>
          </a:graphicData>
        </a:graphic>
      </p:graphicFrame>
      <p:pic>
        <p:nvPicPr>
          <p:cNvPr id="8" name="Рисунок 7" descr="льготы 2.jpg"/>
          <p:cNvPicPr>
            <a:picLocks noChangeAspect="1"/>
          </p:cNvPicPr>
          <p:nvPr/>
        </p:nvPicPr>
        <p:blipFill>
          <a:blip r:embed="rId4" cstate="print"/>
          <a:stretch>
            <a:fillRect/>
          </a:stretch>
        </p:blipFill>
        <p:spPr>
          <a:xfrm>
            <a:off x="2699792" y="5085184"/>
            <a:ext cx="2053233" cy="1696097"/>
          </a:xfrm>
          <a:prstGeom prst="rect">
            <a:avLst/>
          </a:prstGeom>
          <a:ln>
            <a:noFill/>
          </a:ln>
          <a:effectLst>
            <a:softEdge rad="112500"/>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ПОНЯТИЕ  МЕЖБЮДЖЕТНЫХ ОТНОШЕНИЙ  </a:t>
            </a:r>
            <a:endParaRPr lang="ru-RU" sz="2400" b="1" dirty="0">
              <a:effectLst>
                <a:outerShdw blurRad="38100" dist="38100" dir="2700000" algn="tl">
                  <a:srgbClr val="000000">
                    <a:alpha val="43137"/>
                  </a:srgbClr>
                </a:outerShdw>
              </a:effectLst>
              <a:latin typeface="Book Antiqua" pitchFamily="18" charset="0"/>
            </a:endParaRPr>
          </a:p>
        </p:txBody>
      </p:sp>
      <p:pic>
        <p:nvPicPr>
          <p:cNvPr id="1026" name="Picture 2"/>
          <p:cNvPicPr>
            <a:picLocks noGrp="1" noChangeAspect="1" noChangeArrowheads="1"/>
          </p:cNvPicPr>
          <p:nvPr>
            <p:ph sz="quarter" idx="3"/>
          </p:nvPr>
        </p:nvPicPr>
        <p:blipFill>
          <a:blip r:embed="rId3" cstate="print"/>
          <a:srcRect/>
          <a:stretch>
            <a:fillRect/>
          </a:stretch>
        </p:blipFill>
        <p:spPr bwMode="auto">
          <a:xfrm>
            <a:off x="0" y="2852936"/>
            <a:ext cx="2483768" cy="4005064"/>
          </a:xfrm>
          <a:prstGeom prst="rect">
            <a:avLst/>
          </a:prstGeom>
          <a:ln>
            <a:noFill/>
          </a:ln>
          <a:effectLst>
            <a:softEdge rad="112500"/>
          </a:effectLst>
        </p:spPr>
      </p:pic>
      <p:sp>
        <p:nvSpPr>
          <p:cNvPr id="6" name="Выноска-облако 5"/>
          <p:cNvSpPr/>
          <p:nvPr/>
        </p:nvSpPr>
        <p:spPr>
          <a:xfrm>
            <a:off x="827584" y="1556792"/>
            <a:ext cx="1512168" cy="1080120"/>
          </a:xfrm>
          <a:prstGeom prst="cloudCallout">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8100000" scaled="1"/>
            <a:tileRect/>
          </a:gradFill>
          <a:ln>
            <a:solidFill>
              <a:srgbClr val="33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1043608" y="1844824"/>
            <a:ext cx="1008112" cy="523220"/>
          </a:xfrm>
          <a:prstGeom prst="rect">
            <a:avLst/>
          </a:prstGeom>
          <a:noFill/>
        </p:spPr>
        <p:txBody>
          <a:bodyPr wrap="square" rtlCol="0">
            <a:spAutoFit/>
          </a:bodyPr>
          <a:lstStyle/>
          <a:p>
            <a:pPr algn="ctr"/>
            <a:r>
              <a:rPr lang="ru-RU" sz="1400" b="1" i="1" dirty="0" smtClean="0">
                <a:solidFill>
                  <a:srgbClr val="000099"/>
                </a:solidFill>
                <a:latin typeface="Book Antiqua" pitchFamily="18" charset="0"/>
              </a:rPr>
              <a:t>Нужна помощь?</a:t>
            </a:r>
            <a:endParaRPr lang="ru-RU" sz="1400" b="1" i="1" dirty="0">
              <a:solidFill>
                <a:srgbClr val="000099"/>
              </a:solidFill>
              <a:latin typeface="Book Antiqua" pitchFamily="18" charset="0"/>
            </a:endParaRPr>
          </a:p>
        </p:txBody>
      </p:sp>
      <p:sp>
        <p:nvSpPr>
          <p:cNvPr id="14" name="Загнутый угол 13"/>
          <p:cNvSpPr/>
          <p:nvPr/>
        </p:nvSpPr>
        <p:spPr>
          <a:xfrm>
            <a:off x="2771800" y="1196752"/>
            <a:ext cx="6264696" cy="25202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отношения</a:t>
            </a:r>
            <a:r>
              <a:rPr lang="ru-RU" b="1" i="1" dirty="0" smtClean="0">
                <a:solidFill>
                  <a:srgbClr val="000099"/>
                </a:solidFill>
                <a:latin typeface="Book Antiqua" pitchFamily="18" charset="0"/>
              </a:rPr>
              <a:t> — взаимоотношения между федеральными органами государственной власти, органами государственной власти субъектов Российской Федерации, органами местного самоуправления по вопросам регулирования бюджетных правоотношений, организации и осуществления бюджетного процесса. </a:t>
            </a:r>
            <a:endParaRPr lang="ru-RU" dirty="0">
              <a:solidFill>
                <a:srgbClr val="000099"/>
              </a:solidFill>
              <a:latin typeface="Book Antiqua" pitchFamily="18" charset="0"/>
            </a:endParaRPr>
          </a:p>
        </p:txBody>
      </p:sp>
      <p:sp>
        <p:nvSpPr>
          <p:cNvPr id="15" name="Загнутый угол 14"/>
          <p:cNvSpPr/>
          <p:nvPr/>
        </p:nvSpPr>
        <p:spPr>
          <a:xfrm>
            <a:off x="2771800" y="4077072"/>
            <a:ext cx="6264696" cy="187220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13500000" scaled="1"/>
            <a:tileRect/>
          </a:gradFill>
          <a:ln w="19050">
            <a:solidFill>
              <a:srgbClr val="3366FF"/>
            </a:solidFill>
          </a:ln>
          <a:effectLst>
            <a:outerShdw blurRad="50800" dist="50800" dir="5400000" algn="ctr" rotWithShape="0">
              <a:schemeClr val="bg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трансферты </a:t>
            </a:r>
            <a:r>
              <a:rPr lang="ru-RU" b="1" i="1" dirty="0" smtClean="0">
                <a:solidFill>
                  <a:srgbClr val="000099"/>
                </a:solidFill>
                <a:latin typeface="Book Antiqua" pitchFamily="18" charset="0"/>
              </a:rPr>
              <a:t>— средства, предоставляемые одним бюджетом бюджетной системы Российской Федерации другому бюджету бюджетной системы Российской Федерации. </a:t>
            </a:r>
            <a:endParaRPr lang="ru-RU" dirty="0">
              <a:solidFill>
                <a:srgbClr val="000099"/>
              </a:solidFill>
              <a:latin typeface="Book Antiqua" pitchFamily="18" charset="0"/>
            </a:endParaRPr>
          </a:p>
        </p:txBody>
      </p:sp>
      <p:sp>
        <p:nvSpPr>
          <p:cNvPr id="8" name="Номер слайда 7"/>
          <p:cNvSpPr>
            <a:spLocks noGrp="1"/>
          </p:cNvSpPr>
          <p:nvPr>
            <p:ph type="sldNum" sz="quarter" idx="12"/>
          </p:nvPr>
        </p:nvSpPr>
        <p:spPr/>
        <p:txBody>
          <a:bodyPr/>
          <a:lstStyle/>
          <a:p>
            <a:pPr>
              <a:defRPr/>
            </a:pPr>
            <a:fld id="{FE54F732-9674-41E2-9D19-FC40430A42D2}" type="slidenum">
              <a:rPr lang="ru-RU" smtClean="0"/>
              <a:pPr>
                <a:defRPr/>
              </a:pPr>
              <a:t>27</a:t>
            </a:fld>
            <a:endParaRPr lang="ru-RU"/>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ВИДЫ    МЕЖБЮДЖЕТНЫХ  ТРАНСФЕРТОВ  </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9" name="Содержимое 8"/>
          <p:cNvGraphicFramePr>
            <a:graphicFrameLocks noGrp="1"/>
          </p:cNvGraphicFramePr>
          <p:nvPr>
            <p:ph sz="quarter" idx="3"/>
          </p:nvPr>
        </p:nvGraphicFramePr>
        <p:xfrm>
          <a:off x="395288" y="980728"/>
          <a:ext cx="8291512" cy="55438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Рисунок 4" descr="свинья.jpg"/>
          <p:cNvPicPr>
            <a:picLocks noChangeAspect="1"/>
          </p:cNvPicPr>
          <p:nvPr/>
        </p:nvPicPr>
        <p:blipFill>
          <a:blip r:embed="rId8" cstate="print"/>
          <a:stretch>
            <a:fillRect/>
          </a:stretch>
        </p:blipFill>
        <p:spPr>
          <a:xfrm>
            <a:off x="7236296" y="980728"/>
            <a:ext cx="1770766" cy="1296144"/>
          </a:xfrm>
          <a:prstGeom prst="rect">
            <a:avLst/>
          </a:prstGeom>
          <a:ln>
            <a:noFill/>
          </a:ln>
          <a:effectLst>
            <a:softEdge rad="112500"/>
          </a:effectLst>
        </p:spPr>
      </p:pic>
      <p:sp>
        <p:nvSpPr>
          <p:cNvPr id="6" name="Номер слайда 5"/>
          <p:cNvSpPr>
            <a:spLocks noGrp="1"/>
          </p:cNvSpPr>
          <p:nvPr>
            <p:ph type="sldNum" sz="quarter" idx="12"/>
          </p:nvPr>
        </p:nvSpPr>
        <p:spPr/>
        <p:txBody>
          <a:bodyPr/>
          <a:lstStyle/>
          <a:p>
            <a:pPr>
              <a:defRPr/>
            </a:pPr>
            <a:fld id="{FE54F732-9674-41E2-9D19-FC40430A42D2}" type="slidenum">
              <a:rPr lang="ru-RU" smtClean="0"/>
              <a:pPr>
                <a:defRPr/>
              </a:pPr>
              <a:t>28</a:t>
            </a:fld>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МЕЖБЮДЖЕТНЫХ  ТРАНСФЕРТОВ </a:t>
            </a:r>
          </a:p>
          <a:p>
            <a:pPr algn="ctr"/>
            <a:r>
              <a:rPr lang="ru-RU" sz="2400" b="1" dirty="0" smtClean="0">
                <a:effectLst>
                  <a:outerShdw blurRad="38100" dist="38100" dir="2700000" algn="tl">
                    <a:srgbClr val="000000">
                      <a:alpha val="43137"/>
                    </a:srgbClr>
                  </a:outerShdw>
                </a:effectLst>
                <a:latin typeface="Book Antiqua" pitchFamily="18" charset="0"/>
              </a:rPr>
              <a:t> В  2018-2020  гг.</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323528" y="1052736"/>
          <a:ext cx="8820472" cy="5688632"/>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29</a:t>
            </a:fld>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16632"/>
            <a:ext cx="8640960" cy="64807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ВСТУПЛЕНИЕ</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635896" y="1124744"/>
            <a:ext cx="5310336" cy="4678204"/>
          </a:xfrm>
          <a:prstGeom prst="rect">
            <a:avLst/>
          </a:prstGeom>
        </p:spPr>
        <p:txBody>
          <a:bodyPr wrap="square">
            <a:spAutoFit/>
          </a:bodyPr>
          <a:lstStyle/>
          <a:p>
            <a:endParaRPr lang="ru-RU" dirty="0" smtClean="0"/>
          </a:p>
          <a:p>
            <a:pPr algn="just"/>
            <a:r>
              <a:rPr lang="ru-RU" sz="2000" b="1" i="1" dirty="0" smtClean="0">
                <a:solidFill>
                  <a:srgbClr val="0000CC"/>
                </a:solidFill>
                <a:latin typeface="Book Antiqua" pitchFamily="18" charset="0"/>
              </a:rPr>
              <a:t>«Бюджет для граждан» познакомит Вас с положениями проекта важнейшего финансового документа муниципального образования «Холм-Жирковский район» Смоленской области  - бюджетом  муниципального района. </a:t>
            </a:r>
          </a:p>
          <a:p>
            <a:pPr algn="just"/>
            <a:endParaRPr lang="ru-RU" sz="2000" b="1" i="1" dirty="0" smtClean="0">
              <a:solidFill>
                <a:srgbClr val="0000CC"/>
              </a:solidFill>
              <a:latin typeface="Book Antiqua" pitchFamily="18" charset="0"/>
            </a:endParaRPr>
          </a:p>
          <a:p>
            <a:pPr algn="just"/>
            <a:r>
              <a:rPr lang="ru-RU" sz="2000" b="1" i="1" dirty="0" smtClean="0">
                <a:solidFill>
                  <a:srgbClr val="0000CC"/>
                </a:solidFill>
                <a:latin typeface="Book Antiqua" pitchFamily="18" charset="0"/>
              </a:rPr>
              <a:t>Каждый житель Холм-Жирковского района является участником формирования бюджета с одной стороны, как налогоплательщик, наполняя доходы бюджета, с другой — он получает часть расходов как потребитель общественных услуг. </a:t>
            </a:r>
          </a:p>
        </p:txBody>
      </p:sp>
      <p:pic>
        <p:nvPicPr>
          <p:cNvPr id="8" name="Рисунок 7" descr="для введения.jpg"/>
          <p:cNvPicPr>
            <a:picLocks noChangeAspect="1"/>
          </p:cNvPicPr>
          <p:nvPr/>
        </p:nvPicPr>
        <p:blipFill>
          <a:blip r:embed="rId2" cstate="print"/>
          <a:stretch>
            <a:fillRect/>
          </a:stretch>
        </p:blipFill>
        <p:spPr>
          <a:xfrm>
            <a:off x="179512" y="2924944"/>
            <a:ext cx="3456384" cy="3528392"/>
          </a:xfrm>
          <a:prstGeom prst="rect">
            <a:avLst/>
          </a:prstGeom>
          <a:ln>
            <a:noFill/>
          </a:ln>
          <a:effectLst>
            <a:softEdge rad="112500"/>
          </a:effectLst>
        </p:spPr>
      </p:pic>
      <p:pic>
        <p:nvPicPr>
          <p:cNvPr id="9" name="Рисунок 8" descr="фото холм для введения.jpg"/>
          <p:cNvPicPr>
            <a:picLocks noChangeAspect="1"/>
          </p:cNvPicPr>
          <p:nvPr/>
        </p:nvPicPr>
        <p:blipFill>
          <a:blip r:embed="rId3" cstate="print"/>
          <a:stretch>
            <a:fillRect/>
          </a:stretch>
        </p:blipFill>
        <p:spPr>
          <a:xfrm>
            <a:off x="107504" y="908720"/>
            <a:ext cx="3569362" cy="2160240"/>
          </a:xfrm>
          <a:prstGeom prst="rect">
            <a:avLst/>
          </a:prstGeom>
          <a:ln>
            <a:noFill/>
          </a:ln>
          <a:effectLst>
            <a:softEdge rad="112500"/>
          </a:effectLst>
        </p:spPr>
      </p:pic>
      <p:sp>
        <p:nvSpPr>
          <p:cNvPr id="10" name="Номер слайда 9"/>
          <p:cNvSpPr>
            <a:spLocks noGrp="1"/>
          </p:cNvSpPr>
          <p:nvPr>
            <p:ph type="sldNum" sz="quarter" idx="12"/>
          </p:nvPr>
        </p:nvSpPr>
        <p:spPr/>
        <p:txBody>
          <a:bodyPr/>
          <a:lstStyle/>
          <a:p>
            <a:fld id="{B19B0651-EE4F-4900-A07F-96A6BFA9D0F0}" type="slidenum">
              <a:rPr lang="ru-RU" smtClean="0"/>
              <a:pPr/>
              <a:t>3</a:t>
            </a:fld>
            <a:endParaRPr lang="ru-RU" dirty="0"/>
          </a:p>
        </p:txBody>
      </p:sp>
    </p:spTree>
    <p:extLst>
      <p:ext uri="{BB962C8B-B14F-4D97-AF65-F5344CB8AC3E}">
        <p14:creationId xmlns="" xmlns:p14="http://schemas.microsoft.com/office/powerpoint/2010/main" val="10436334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79512" y="980728"/>
          <a:ext cx="8856984"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НАПРАВЛЕНИЯ РАСХОДОВАНИЯ СРЕДСТВ</a:t>
            </a:r>
            <a:endParaRPr lang="ru-RU" sz="2400" b="1" dirty="0">
              <a:effectLst>
                <a:outerShdw blurRad="38100" dist="38100" dir="2700000" algn="tl">
                  <a:srgbClr val="000000">
                    <a:alpha val="43137"/>
                  </a:srgbClr>
                </a:outerShdw>
              </a:effectLst>
              <a:latin typeface="Book Antiqua" pitchFamily="18" charset="0"/>
            </a:endParaRPr>
          </a:p>
        </p:txBody>
      </p:sp>
      <p:sp>
        <p:nvSpPr>
          <p:cNvPr id="4" name="Номер слайда 3"/>
          <p:cNvSpPr>
            <a:spLocks noGrp="1"/>
          </p:cNvSpPr>
          <p:nvPr>
            <p:ph type="sldNum" sz="quarter" idx="12"/>
          </p:nvPr>
        </p:nvSpPr>
        <p:spPr/>
        <p:txBody>
          <a:bodyPr/>
          <a:lstStyle/>
          <a:p>
            <a:fld id="{B19B0651-EE4F-4900-A07F-96A6BFA9D0F0}" type="slidenum">
              <a:rPr lang="ru-RU" smtClean="0"/>
              <a:pPr/>
              <a:t>30</a:t>
            </a:fld>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2018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4"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B19B0651-EE4F-4900-A07F-96A6BFA9D0F0}" type="slidenum">
              <a:rPr lang="ru-RU" smtClean="0"/>
              <a:pPr/>
              <a:t>31</a:t>
            </a:fld>
            <a:endParaRPr lang="ru-R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2019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Скругленный прямоугольник 6"/>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32</a:t>
            </a:fld>
            <a:endParaRPr lang="ru-RU"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2020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B19B0651-EE4F-4900-A07F-96A6BFA9D0F0}" type="slidenum">
              <a:rPr lang="ru-RU" smtClean="0"/>
              <a:pPr/>
              <a:t>33</a:t>
            </a:fld>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 name="Содержимое 9"/>
          <p:cNvGraphicFramePr>
            <a:graphicFrameLocks noGrp="1"/>
          </p:cNvGraphicFramePr>
          <p:nvPr>
            <p:ph sz="half" idx="1"/>
          </p:nvPr>
        </p:nvGraphicFramePr>
        <p:xfrm>
          <a:off x="179512" y="764704"/>
          <a:ext cx="4248472" cy="39604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Содержимое 10"/>
          <p:cNvGraphicFramePr>
            <a:graphicFrameLocks noGrp="1"/>
          </p:cNvGraphicFramePr>
          <p:nvPr>
            <p:ph sz="quarter" idx="2"/>
          </p:nvPr>
        </p:nvGraphicFramePr>
        <p:xfrm>
          <a:off x="4648200" y="836712"/>
          <a:ext cx="4388296"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Содержимое 11"/>
          <p:cNvGraphicFramePr>
            <a:graphicFrameLocks noGrp="1"/>
          </p:cNvGraphicFramePr>
          <p:nvPr>
            <p:ph sz="quarter" idx="3"/>
          </p:nvPr>
        </p:nvGraphicFramePr>
        <p:xfrm>
          <a:off x="3995936" y="3933056"/>
          <a:ext cx="4686672" cy="2924944"/>
        </p:xfrm>
        <a:graphic>
          <a:graphicData uri="http://schemas.openxmlformats.org/drawingml/2006/chart">
            <c:chart xmlns:c="http://schemas.openxmlformats.org/drawingml/2006/chart" xmlns:r="http://schemas.openxmlformats.org/officeDocument/2006/relationships" r:id="rId4"/>
          </a:graphicData>
        </a:graphic>
      </p:graphicFrame>
      <p:sp>
        <p:nvSpPr>
          <p:cNvPr id="7" name="Заголовок 6"/>
          <p:cNvSpPr>
            <a:spLocks noGrp="1"/>
          </p:cNvSpPr>
          <p:nvPr>
            <p:ph type="title"/>
          </p:nvPr>
        </p:nvSpPr>
        <p:spPr>
          <a:xfrm>
            <a:off x="179512" y="0"/>
            <a:ext cx="878497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ФОРМИРОВАНИЕ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8"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3" name="Скругленный прямоугольник 12"/>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Номер слайда 8"/>
          <p:cNvSpPr>
            <a:spLocks noGrp="1"/>
          </p:cNvSpPr>
          <p:nvPr>
            <p:ph type="sldNum" sz="quarter" idx="12"/>
          </p:nvPr>
        </p:nvSpPr>
        <p:spPr/>
        <p:txBody>
          <a:bodyPr/>
          <a:lstStyle/>
          <a:p>
            <a:pPr>
              <a:defRPr/>
            </a:pPr>
            <a:fld id="{FE54F732-9674-41E2-9D19-FC40430A42D2}" type="slidenum">
              <a:rPr lang="ru-RU" smtClean="0"/>
              <a:pPr>
                <a:defRPr/>
              </a:pPr>
              <a:t>34</a:t>
            </a:fld>
            <a:endParaRPr lang="ru-RU"/>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lvl="8" algn="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5" name="Скругленный прямоугольник 4"/>
          <p:cNvSpPr/>
          <p:nvPr/>
        </p:nvSpPr>
        <p:spPr>
          <a:xfrm>
            <a:off x="539552" y="2492896"/>
            <a:ext cx="2520280" cy="3384376"/>
          </a:xfrm>
          <a:prstGeom prst="roundRect">
            <a:avLst/>
          </a:prstGeom>
          <a:solidFill>
            <a:srgbClr val="3399FF">
              <a:alpha val="90000"/>
            </a:srgbClr>
          </a:solidFill>
          <a:ln>
            <a:solidFill>
              <a:srgbClr val="0099FF"/>
            </a:solidFill>
          </a:ln>
          <a:effectLst>
            <a:outerShdw blurRad="50800" dist="88900" dir="18900000" algn="bl" rotWithShape="0">
              <a:srgbClr val="0066FF">
                <a:alpha val="40000"/>
              </a:srgbClr>
            </a:outerShdw>
          </a:effectLst>
          <a:scene3d>
            <a:camera prst="perspectiveRight" fov="0">
              <a:rot lat="0" lon="2159400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dirty="0" smtClean="0">
              <a:latin typeface="Times New Roman" pitchFamily="18" charset="0"/>
              <a:cs typeface="Times New Roman" pitchFamily="18" charset="0"/>
            </a:endParaRPr>
          </a:p>
          <a:p>
            <a:pPr algn="ctr"/>
            <a:r>
              <a:rPr lang="ru-RU" b="1" dirty="0" smtClean="0">
                <a:solidFill>
                  <a:schemeClr val="bg1"/>
                </a:solidFill>
                <a:latin typeface="Times New Roman" pitchFamily="18" charset="0"/>
                <a:cs typeface="Times New Roman" pitchFamily="18" charset="0"/>
              </a:rPr>
              <a:t>Межбюджетные трансферты, представленные бюджетам городского и сельских поселений из бюджета  МО «Холм-Жирковский район» </a:t>
            </a:r>
          </a:p>
          <a:p>
            <a:pPr algn="ctr"/>
            <a:endParaRPr lang="ru-RU" sz="1600" dirty="0"/>
          </a:p>
        </p:txBody>
      </p:sp>
      <p:sp>
        <p:nvSpPr>
          <p:cNvPr id="6" name="Скругленный прямоугольник 5"/>
          <p:cNvSpPr/>
          <p:nvPr/>
        </p:nvSpPr>
        <p:spPr>
          <a:xfrm>
            <a:off x="5868144" y="1700808"/>
            <a:ext cx="2520280" cy="3312368"/>
          </a:xfrm>
          <a:prstGeom prst="roundRect">
            <a:avLst/>
          </a:prstGeom>
          <a:solidFill>
            <a:srgbClr val="3399FF">
              <a:alpha val="90000"/>
            </a:srgbClr>
          </a:solidFill>
          <a:ln>
            <a:solidFill>
              <a:srgbClr val="0099FF"/>
            </a:solidFill>
          </a:ln>
          <a:effectLst>
            <a:innerShdw blurRad="190500" dist="88900" dir="13500000">
              <a:srgbClr val="0066FF">
                <a:alpha val="50000"/>
              </a:srgbClr>
            </a:innerShdw>
          </a:effectLst>
          <a:scene3d>
            <a:camera prst="perspectiveRight">
              <a:rot lat="0" lon="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Times New Roman" pitchFamily="18" charset="0"/>
                <a:cs typeface="Times New Roman" pitchFamily="18" charset="0"/>
              </a:rPr>
              <a:t>Межбюджетные трансферты, предоставленные бюджету МО «Холм-Жирковский район» из бюджетов городского и сельских  поселений</a:t>
            </a:r>
            <a:endParaRPr lang="ru-RU" b="1" dirty="0">
              <a:solidFill>
                <a:schemeClr val="bg1"/>
              </a:solidFill>
              <a:latin typeface="Times New Roman" pitchFamily="18" charset="0"/>
              <a:cs typeface="Times New Roman" pitchFamily="18" charset="0"/>
            </a:endParaRPr>
          </a:p>
        </p:txBody>
      </p:sp>
      <p:sp>
        <p:nvSpPr>
          <p:cNvPr id="8" name="Выгнутая вверх стрелка 7"/>
          <p:cNvSpPr/>
          <p:nvPr/>
        </p:nvSpPr>
        <p:spPr>
          <a:xfrm rot="21157445">
            <a:off x="1883650" y="1056882"/>
            <a:ext cx="4619142" cy="1044786"/>
          </a:xfrm>
          <a:prstGeom prst="curvedDownArrow">
            <a:avLst/>
          </a:prstGeom>
          <a:solidFill>
            <a:srgbClr val="0066FF"/>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2" name="Выгнутая вверх стрелка 11"/>
          <p:cNvSpPr/>
          <p:nvPr/>
        </p:nvSpPr>
        <p:spPr>
          <a:xfrm rot="21127519">
            <a:off x="2694009" y="4874655"/>
            <a:ext cx="4372109" cy="1267664"/>
          </a:xfrm>
          <a:prstGeom prst="curvedDownArrow">
            <a:avLst/>
          </a:prstGeom>
          <a:solidFill>
            <a:srgbClr val="0066FF"/>
          </a:solidFill>
          <a:ln>
            <a:solidFill>
              <a:srgbClr val="0033CC"/>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21" name="Скругленный прямоугольник 20"/>
          <p:cNvSpPr/>
          <p:nvPr/>
        </p:nvSpPr>
        <p:spPr>
          <a:xfrm>
            <a:off x="7865760" y="1052736"/>
            <a:ext cx="1278240" cy="394955"/>
          </a:xfrm>
          <a:prstGeom prst="roundRect">
            <a:avLst/>
          </a:prstGeom>
          <a:solidFill>
            <a:srgbClr val="0066FF"/>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ysClr val="window" lastClr="FFFFFF"/>
                </a:solidFill>
                <a:latin typeface="Book Antiqua" pitchFamily="18" charset="0"/>
              </a:rPr>
              <a:t>тыс. руб.</a:t>
            </a:r>
            <a:endParaRPr lang="ru-RU" sz="1400" b="1" dirty="0">
              <a:solidFill>
                <a:sysClr val="window" lastClr="FFFFFF"/>
              </a:solidFill>
              <a:latin typeface="Book Antiqua" pitchFamily="18" charset="0"/>
            </a:endParaRPr>
          </a:p>
        </p:txBody>
      </p:sp>
      <p:sp>
        <p:nvSpPr>
          <p:cNvPr id="23" name="TextBox 22"/>
          <p:cNvSpPr txBox="1"/>
          <p:nvPr/>
        </p:nvSpPr>
        <p:spPr>
          <a:xfrm>
            <a:off x="3419872" y="1268760"/>
            <a:ext cx="230425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25 693,8</a:t>
            </a:r>
          </a:p>
          <a:p>
            <a:r>
              <a:rPr lang="ru-RU" b="1" dirty="0" smtClean="0">
                <a:solidFill>
                  <a:schemeClr val="bg1"/>
                </a:solidFill>
                <a:latin typeface="Times New Roman" pitchFamily="18" charset="0"/>
                <a:cs typeface="Times New Roman" pitchFamily="18" charset="0"/>
              </a:rPr>
              <a:t>2019 год – 26 157,1</a:t>
            </a:r>
          </a:p>
          <a:p>
            <a:r>
              <a:rPr lang="ru-RU" b="1" dirty="0" smtClean="0">
                <a:solidFill>
                  <a:schemeClr val="bg1"/>
                </a:solidFill>
                <a:latin typeface="Times New Roman" pitchFamily="18" charset="0"/>
                <a:cs typeface="Times New Roman" pitchFamily="18" charset="0"/>
              </a:rPr>
              <a:t>2020 год -  26 542,9</a:t>
            </a:r>
            <a:endParaRPr lang="ru-RU" b="1" dirty="0">
              <a:solidFill>
                <a:schemeClr val="bg1"/>
              </a:solidFill>
              <a:latin typeface="Times New Roman" pitchFamily="18" charset="0"/>
              <a:cs typeface="Times New Roman" pitchFamily="18" charset="0"/>
            </a:endParaRPr>
          </a:p>
        </p:txBody>
      </p:sp>
      <p:sp>
        <p:nvSpPr>
          <p:cNvPr id="24" name="TextBox 23"/>
          <p:cNvSpPr txBox="1"/>
          <p:nvPr/>
        </p:nvSpPr>
        <p:spPr>
          <a:xfrm>
            <a:off x="3707904" y="5301208"/>
            <a:ext cx="194421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279,1 </a:t>
            </a:r>
          </a:p>
          <a:p>
            <a:r>
              <a:rPr lang="ru-RU" b="1" dirty="0" smtClean="0">
                <a:solidFill>
                  <a:schemeClr val="bg1"/>
                </a:solidFill>
                <a:latin typeface="Times New Roman" pitchFamily="18" charset="0"/>
                <a:cs typeface="Times New Roman" pitchFamily="18" charset="0"/>
              </a:rPr>
              <a:t>2019 год – 279,1</a:t>
            </a:r>
          </a:p>
          <a:p>
            <a:r>
              <a:rPr lang="ru-RU" b="1" dirty="0" smtClean="0">
                <a:solidFill>
                  <a:schemeClr val="bg1"/>
                </a:solidFill>
                <a:latin typeface="Times New Roman" pitchFamily="18" charset="0"/>
                <a:cs typeface="Times New Roman" pitchFamily="18" charset="0"/>
              </a:rPr>
              <a:t>2020 год -  279,1</a:t>
            </a:r>
            <a:endParaRPr lang="ru-RU" b="1" dirty="0">
              <a:solidFill>
                <a:schemeClr val="bg1"/>
              </a:solidFill>
              <a:latin typeface="Times New Roman" pitchFamily="18" charset="0"/>
              <a:cs typeface="Times New Roman" pitchFamily="18" charset="0"/>
            </a:endParaRPr>
          </a:p>
        </p:txBody>
      </p:sp>
      <p:sp>
        <p:nvSpPr>
          <p:cNvPr id="15" name="Прямоугольник с двумя скругленными противолежащими углами 14"/>
          <p:cNvSpPr/>
          <p:nvPr/>
        </p:nvSpPr>
        <p:spPr>
          <a:xfrm>
            <a:off x="0" y="0"/>
            <a:ext cx="9036496"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МЕЖБЮДЖЕТНЫЕ  ТРАНСФЕРТЫ  В 2018-2021 гг. </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pic>
        <p:nvPicPr>
          <p:cNvPr id="20" name="i-main-pic" descr="Картинка 5 из 10"/>
          <p:cNvPicPr/>
          <p:nvPr/>
        </p:nvPicPr>
        <p:blipFill>
          <a:blip r:embed="rId3" cstate="print">
            <a:lum contrast="6000"/>
          </a:blip>
          <a:srcRect/>
          <a:stretch>
            <a:fillRect/>
          </a:stretch>
        </p:blipFill>
        <p:spPr bwMode="auto">
          <a:xfrm>
            <a:off x="8279904" y="0"/>
            <a:ext cx="864096" cy="936104"/>
          </a:xfrm>
          <a:prstGeom prst="rect">
            <a:avLst/>
          </a:prstGeom>
          <a:noFill/>
          <a:ln w="9525">
            <a:noFill/>
            <a:miter lim="800000"/>
            <a:headEnd/>
            <a:tailEnd/>
          </a:ln>
        </p:spPr>
      </p:pic>
      <p:pic>
        <p:nvPicPr>
          <p:cNvPr id="19" name="Рисунок 18" descr="деньги.jpg"/>
          <p:cNvPicPr>
            <a:picLocks noChangeAspect="1"/>
          </p:cNvPicPr>
          <p:nvPr/>
        </p:nvPicPr>
        <p:blipFill>
          <a:blip r:embed="rId4" cstate="print"/>
          <a:stretch>
            <a:fillRect/>
          </a:stretch>
        </p:blipFill>
        <p:spPr>
          <a:xfrm>
            <a:off x="3131840" y="3140968"/>
            <a:ext cx="2699792" cy="1515846"/>
          </a:xfrm>
          <a:prstGeom prst="rect">
            <a:avLst/>
          </a:prstGeom>
          <a:ln>
            <a:noFill/>
          </a:ln>
          <a:effectLst>
            <a:softEdge rad="112500"/>
          </a:effectLst>
        </p:spPr>
      </p:pic>
      <p:pic>
        <p:nvPicPr>
          <p:cNvPr id="13" name="Рисунок 12" descr="село.jpg"/>
          <p:cNvPicPr>
            <a:picLocks noChangeAspect="1"/>
          </p:cNvPicPr>
          <p:nvPr/>
        </p:nvPicPr>
        <p:blipFill>
          <a:blip r:embed="rId5" cstate="print"/>
          <a:stretch>
            <a:fillRect/>
          </a:stretch>
        </p:blipFill>
        <p:spPr>
          <a:xfrm>
            <a:off x="7055768" y="4581128"/>
            <a:ext cx="2088232" cy="1296144"/>
          </a:xfrm>
          <a:prstGeom prst="rect">
            <a:avLst/>
          </a:prstGeom>
          <a:ln>
            <a:noFill/>
          </a:ln>
          <a:effectLst>
            <a:softEdge rad="112500"/>
          </a:effectLst>
        </p:spPr>
      </p:pic>
      <p:pic>
        <p:nvPicPr>
          <p:cNvPr id="14" name="Рисунок 13" descr="район.jpg"/>
          <p:cNvPicPr>
            <a:picLocks noChangeAspect="1"/>
          </p:cNvPicPr>
          <p:nvPr/>
        </p:nvPicPr>
        <p:blipFill>
          <a:blip r:embed="rId6" cstate="print"/>
          <a:stretch>
            <a:fillRect/>
          </a:stretch>
        </p:blipFill>
        <p:spPr>
          <a:xfrm>
            <a:off x="0" y="1412776"/>
            <a:ext cx="2051720" cy="1361410"/>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35</a:t>
            </a:fld>
            <a:endParaRPr lang="ru-RU"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sz="half" idx="1"/>
          </p:nvPr>
        </p:nvGraphicFramePr>
        <p:xfrm>
          <a:off x="179512" y="1196752"/>
          <a:ext cx="777686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8"/>
          <p:cNvGraphicFramePr>
            <a:graphicFrameLocks noGrp="1"/>
          </p:cNvGraphicFramePr>
          <p:nvPr>
            <p:ph sz="half" idx="2"/>
          </p:nvPr>
        </p:nvGraphicFramePr>
        <p:xfrm>
          <a:off x="0" y="3789040"/>
          <a:ext cx="8964613" cy="3068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4"/>
          <p:cNvSpPr>
            <a:spLocks noGrp="1"/>
          </p:cNvSpPr>
          <p:nvPr>
            <p:ph type="title"/>
          </p:nvPr>
        </p:nvSpPr>
        <p:spPr>
          <a:xfrm>
            <a:off x="107504" y="0"/>
            <a:ext cx="8928992"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dirty="0" smtClean="0">
                <a:ln w="500">
                  <a:noFill/>
                </a:ln>
                <a:effectLst>
                  <a:outerShdw blurRad="38100" dist="38100" dir="2700000" algn="tl">
                    <a:srgbClr val="000000">
                      <a:alpha val="43137"/>
                    </a:srgbClr>
                  </a:outerShdw>
                </a:effectLst>
                <a:latin typeface="Book Antiqua" pitchFamily="18" charset="0"/>
              </a:rPr>
              <a:t>ПУБЛИЧНЫЕ  ОБЯЗАТЕЛЬСТВА  В 2018 ГОДУ</a:t>
            </a:r>
            <a:endParaRPr lang="ru-RU" sz="2400" dirty="0">
              <a:ln w="500">
                <a:noFill/>
              </a:ln>
              <a:effectLst>
                <a:outerShdw blurRad="38100" dist="38100" dir="2700000" algn="tl">
                  <a:srgbClr val="000000">
                    <a:alpha val="43137"/>
                  </a:srgbClr>
                </a:outerShdw>
              </a:effectLst>
              <a:latin typeface="Book Antiqua" pitchFamily="18" charset="0"/>
            </a:endParaRPr>
          </a:p>
        </p:txBody>
      </p:sp>
      <p:pic>
        <p:nvPicPr>
          <p:cNvPr id="6" name="i-main-pic" descr="Картинка 5 из 10"/>
          <p:cNvPicPr/>
          <p:nvPr/>
        </p:nvPicPr>
        <p:blipFill>
          <a:blip r:embed="rId8"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8" name="Скругленный прямоугольник 7"/>
          <p:cNvSpPr/>
          <p:nvPr/>
        </p:nvSpPr>
        <p:spPr>
          <a:xfrm>
            <a:off x="7668344" y="1124744"/>
            <a:ext cx="1187553" cy="359977"/>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10" name="Рисунок 9" descr="соу сфера 1.jpg"/>
          <p:cNvPicPr>
            <a:picLocks noChangeAspect="1"/>
          </p:cNvPicPr>
          <p:nvPr/>
        </p:nvPicPr>
        <p:blipFill>
          <a:blip r:embed="rId9" cstate="print"/>
          <a:stretch>
            <a:fillRect/>
          </a:stretch>
        </p:blipFill>
        <p:spPr>
          <a:xfrm>
            <a:off x="7441086" y="1484784"/>
            <a:ext cx="1702914" cy="1728192"/>
          </a:xfrm>
          <a:prstGeom prst="rect">
            <a:avLst/>
          </a:prstGeom>
          <a:ln>
            <a:noFill/>
          </a:ln>
          <a:effectLst>
            <a:softEdge rad="112500"/>
          </a:effectLst>
        </p:spPr>
      </p:pic>
      <p:sp>
        <p:nvSpPr>
          <p:cNvPr id="11" name="Номер слайда 10"/>
          <p:cNvSpPr>
            <a:spLocks noGrp="1"/>
          </p:cNvSpPr>
          <p:nvPr>
            <p:ph type="sldNum" sz="quarter" idx="12"/>
          </p:nvPr>
        </p:nvSpPr>
        <p:spPr/>
        <p:txBody>
          <a:bodyPr/>
          <a:lstStyle/>
          <a:p>
            <a:fld id="{B19B0651-EE4F-4900-A07F-96A6BFA9D0F0}" type="slidenum">
              <a:rPr lang="ru-RU" smtClean="0"/>
              <a:pPr/>
              <a:t>36</a:t>
            </a:fld>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с двумя скругленными противолежащими углами 7"/>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ПОКАЗАТЕЛИ  ДОХОДОВ   И  РАСХОДОВ  БЮДЖЕТА</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В  2018-2020 ГГ.</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graphicFrame>
        <p:nvGraphicFramePr>
          <p:cNvPr id="5" name="Содержимое 4"/>
          <p:cNvGraphicFramePr>
            <a:graphicFrameLocks noGrp="1"/>
          </p:cNvGraphicFramePr>
          <p:nvPr>
            <p:ph idx="1"/>
          </p:nvPr>
        </p:nvGraphicFramePr>
        <p:xfrm>
          <a:off x="0" y="908720"/>
          <a:ext cx="885698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Скругленный прямоугольник 5"/>
          <p:cNvSpPr/>
          <p:nvPr/>
        </p:nvSpPr>
        <p:spPr>
          <a:xfrm>
            <a:off x="7956424" y="47667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 рублей</a:t>
            </a:r>
            <a:endParaRPr lang="ru-RU" sz="1400" b="1" dirty="0">
              <a:solidFill>
                <a:srgbClr val="DBF5F9">
                  <a:lumMod val="10000"/>
                </a:srgbClr>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37</a:t>
            </a:fld>
            <a:endParaRPr lang="ru-RU"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38</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ЗАЧЕМ НУЖЕН ПРОГРАММНЫЙ  БЮДЖЕТ</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1815882"/>
          </a:xfrm>
          <a:prstGeom prst="rect">
            <a:avLst/>
          </a:prstGeom>
        </p:spPr>
        <p:txBody>
          <a:bodyPr wrap="square">
            <a:spAutoFit/>
          </a:bodyPr>
          <a:lstStyle/>
          <a:p>
            <a:pPr algn="just"/>
            <a:r>
              <a:rPr lang="ru-RU" sz="1600" b="1" dirty="0" smtClean="0">
                <a:solidFill>
                  <a:srgbClr val="000099"/>
                </a:solidFill>
                <a:latin typeface="Book Antiqua" pitchFamily="18" charset="0"/>
              </a:rPr>
              <a:t>	Бюджет формируется в новом «программном» формате на основе муниципальных программ. Это связано со вступившими в силу изменениями в Бюджетный кодекс РФ в 2014 году. </a:t>
            </a:r>
          </a:p>
          <a:p>
            <a:pPr algn="just"/>
            <a:r>
              <a:rPr lang="ru-RU" sz="1600" b="1" dirty="0" smtClean="0">
                <a:solidFill>
                  <a:srgbClr val="000099"/>
                </a:solidFill>
                <a:latin typeface="Book Antiqua" pitchFamily="18" charset="0"/>
              </a:rPr>
              <a:t>	Каждая муниципальная программа увязывает бюджетные ассигнования с результатами их использования для достижения заявленных целей. Таким образом, программный бюджет призван повысить качество формирования и исполнения главного финансового документа. </a:t>
            </a:r>
            <a:endParaRPr lang="ru-RU" sz="1600" dirty="0">
              <a:solidFill>
                <a:srgbClr val="000099"/>
              </a:solidFill>
              <a:latin typeface="Book Antiqua" pitchFamily="18" charset="0"/>
            </a:endParaRPr>
          </a:p>
        </p:txBody>
      </p:sp>
      <p:sp>
        <p:nvSpPr>
          <p:cNvPr id="84" name="Прямоугольник 83"/>
          <p:cNvSpPr/>
          <p:nvPr/>
        </p:nvSpPr>
        <p:spPr>
          <a:xfrm>
            <a:off x="3491880" y="2924944"/>
            <a:ext cx="5472608" cy="1202432"/>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Повышение эффективности деятельности всех участников программы за счет полномасштабного охвата всех сфер деятельности органов местного самоуправления и, как следствие, бюджетных ассигнований, находящихся в их распоряжении. </a:t>
            </a:r>
            <a:endParaRPr lang="ru-RU" sz="1400" dirty="0">
              <a:solidFill>
                <a:srgbClr val="000099"/>
              </a:solidFill>
              <a:latin typeface="Book Antiqua" pitchFamily="18" charset="0"/>
            </a:endParaRPr>
          </a:p>
        </p:txBody>
      </p:sp>
      <p:sp>
        <p:nvSpPr>
          <p:cNvPr id="86" name="Прямоугольник 85"/>
          <p:cNvSpPr/>
          <p:nvPr/>
        </p:nvSpPr>
        <p:spPr>
          <a:xfrm>
            <a:off x="3491880" y="4221088"/>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Обеспечение прозрачности расходования бюджетных средств, что позволяет увязать результаты, достигнутые в ходе реализации программ с бюджетными ресурсами, направленными на их достижение. </a:t>
            </a:r>
            <a:endParaRPr lang="ru-RU" sz="1400" dirty="0">
              <a:solidFill>
                <a:srgbClr val="000099"/>
              </a:solidFill>
              <a:latin typeface="Book Antiqua" pitchFamily="18" charset="0"/>
            </a:endParaRPr>
          </a:p>
        </p:txBody>
      </p:sp>
      <p:sp>
        <p:nvSpPr>
          <p:cNvPr id="87" name="Прямоугольник 86"/>
          <p:cNvSpPr/>
          <p:nvPr/>
        </p:nvSpPr>
        <p:spPr>
          <a:xfrm>
            <a:off x="3491880" y="5445224"/>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Четкая определенная ответственность за достижение результатов. Вытекает из необходимости назначения исполнителя и соисполнителей, ответственных за реализацию муниципальной программы. </a:t>
            </a:r>
            <a:endParaRPr lang="ru-RU" sz="1400" dirty="0">
              <a:solidFill>
                <a:srgbClr val="000099"/>
              </a:solidFill>
              <a:latin typeface="Book Antiqua" pitchFamily="18" charset="0"/>
            </a:endParaRPr>
          </a:p>
        </p:txBody>
      </p:sp>
      <p:sp>
        <p:nvSpPr>
          <p:cNvPr id="88" name="Овал 87"/>
          <p:cNvSpPr/>
          <p:nvPr/>
        </p:nvSpPr>
        <p:spPr>
          <a:xfrm>
            <a:off x="179512" y="4365104"/>
            <a:ext cx="2304256" cy="1512168"/>
          </a:xfrm>
          <a:prstGeom prst="ellipse">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rgbClr val="000099"/>
                </a:solidFill>
                <a:latin typeface="Book Antiqua" pitchFamily="18" charset="0"/>
              </a:rPr>
              <a:t>Программный бюджет , это</a:t>
            </a:r>
            <a:endParaRPr lang="ru-RU" sz="1600" dirty="0">
              <a:solidFill>
                <a:srgbClr val="000099"/>
              </a:solidFill>
              <a:latin typeface="Book Antiqua" pitchFamily="18" charset="0"/>
            </a:endParaRPr>
          </a:p>
        </p:txBody>
      </p:sp>
      <p:sp>
        <p:nvSpPr>
          <p:cNvPr id="89" name="Левая фигурная скобка 88"/>
          <p:cNvSpPr/>
          <p:nvPr/>
        </p:nvSpPr>
        <p:spPr>
          <a:xfrm>
            <a:off x="2843808" y="3717032"/>
            <a:ext cx="371472" cy="2664296"/>
          </a:xfrm>
          <a:prstGeom prst="leftBrace">
            <a:avLst/>
          </a:prstGeom>
          <a:ln w="57150">
            <a:solidFill>
              <a:srgbClr val="0066FF"/>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90" name="Рисунок 89" descr="для программ.jpg"/>
          <p:cNvPicPr>
            <a:picLocks noChangeAspect="1"/>
          </p:cNvPicPr>
          <p:nvPr/>
        </p:nvPicPr>
        <p:blipFill>
          <a:blip r:embed="rId3" cstate="print"/>
          <a:stretch>
            <a:fillRect/>
          </a:stretch>
        </p:blipFill>
        <p:spPr>
          <a:xfrm>
            <a:off x="179512" y="2636912"/>
            <a:ext cx="2232248" cy="1656184"/>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a:off x="7452320" y="4797152"/>
            <a:ext cx="0" cy="72008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39</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МУНИЦИПАЛЬНЫЕ   ПРОГРАММЫ</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338554"/>
          </a:xfrm>
          <a:prstGeom prst="rect">
            <a:avLst/>
          </a:prstGeom>
        </p:spPr>
        <p:txBody>
          <a:bodyPr wrap="square">
            <a:spAutoFit/>
          </a:bodyPr>
          <a:lstStyle/>
          <a:p>
            <a:pPr algn="just"/>
            <a:r>
              <a:rPr lang="ru-RU" sz="1600" b="1"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84" name="Прямоугольник 83"/>
          <p:cNvSpPr/>
          <p:nvPr/>
        </p:nvSpPr>
        <p:spPr>
          <a:xfrm>
            <a:off x="2843808" y="908720"/>
            <a:ext cx="6120680" cy="1296144"/>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u="sng" dirty="0" smtClean="0">
                <a:solidFill>
                  <a:srgbClr val="000099"/>
                </a:solidFill>
                <a:latin typeface="Book Antiqua" pitchFamily="18" charset="0"/>
              </a:rPr>
              <a:t>Муниципальная программа </a:t>
            </a:r>
            <a:r>
              <a:rPr lang="ru-RU" sz="1600" b="1" dirty="0" smtClean="0">
                <a:solidFill>
                  <a:srgbClr val="000099"/>
                </a:solidFill>
                <a:latin typeface="Book Antiqua" pitchFamily="18" charset="0"/>
              </a:rPr>
              <a:t>- это совокупность мер, направленных на достижение единой цели, задач и ожидаемого результата, определение и реализацию которых осуществляет распорядитель бюджетных средств соответственно возложенных на него функций. </a:t>
            </a:r>
            <a:endParaRPr lang="ru-RU" sz="1600" dirty="0">
              <a:solidFill>
                <a:srgbClr val="000099"/>
              </a:solidFill>
              <a:latin typeface="Book Antiqua" pitchFamily="18" charset="0"/>
            </a:endParaRPr>
          </a:p>
        </p:txBody>
      </p:sp>
      <p:pic>
        <p:nvPicPr>
          <p:cNvPr id="3074" name="Picture 2"/>
          <p:cNvPicPr>
            <a:picLocks noChangeAspect="1" noChangeArrowheads="1"/>
          </p:cNvPicPr>
          <p:nvPr/>
        </p:nvPicPr>
        <p:blipFill>
          <a:blip r:embed="rId3" cstate="print"/>
          <a:srcRect/>
          <a:stretch>
            <a:fillRect/>
          </a:stretch>
        </p:blipFill>
        <p:spPr bwMode="auto">
          <a:xfrm>
            <a:off x="1" y="764704"/>
            <a:ext cx="2483768" cy="2016224"/>
          </a:xfrm>
          <a:prstGeom prst="rect">
            <a:avLst/>
          </a:prstGeom>
          <a:ln>
            <a:noFill/>
          </a:ln>
          <a:effectLst>
            <a:softEdge rad="112500"/>
          </a:effectLst>
        </p:spPr>
      </p:pic>
      <p:pic>
        <p:nvPicPr>
          <p:cNvPr id="16" name="Рисунок 15" descr="бюджет.jpg"/>
          <p:cNvPicPr>
            <a:picLocks noChangeAspect="1"/>
          </p:cNvPicPr>
          <p:nvPr/>
        </p:nvPicPr>
        <p:blipFill>
          <a:blip r:embed="rId4" cstate="print"/>
          <a:stretch>
            <a:fillRect/>
          </a:stretch>
        </p:blipFill>
        <p:spPr>
          <a:xfrm>
            <a:off x="5364088" y="2132856"/>
            <a:ext cx="1152128" cy="1152128"/>
          </a:xfrm>
          <a:prstGeom prst="rect">
            <a:avLst/>
          </a:prstGeom>
          <a:ln>
            <a:noFill/>
          </a:ln>
          <a:effectLst>
            <a:softEdge rad="112500"/>
          </a:effectLst>
        </p:spPr>
      </p:pic>
      <p:sp>
        <p:nvSpPr>
          <p:cNvPr id="17" name="TextBox 16"/>
          <p:cNvSpPr txBox="1"/>
          <p:nvPr/>
        </p:nvSpPr>
        <p:spPr>
          <a:xfrm>
            <a:off x="5436096" y="3212976"/>
            <a:ext cx="1224136" cy="338554"/>
          </a:xfrm>
          <a:prstGeom prst="rect">
            <a:avLst/>
          </a:prstGeom>
          <a:noFill/>
        </p:spPr>
        <p:txBody>
          <a:bodyPr wrap="square" rtlCol="0">
            <a:spAutoFit/>
          </a:bodyPr>
          <a:lstStyle/>
          <a:p>
            <a:r>
              <a:rPr lang="ru-RU" sz="1600" u="sng" dirty="0" smtClean="0">
                <a:solidFill>
                  <a:srgbClr val="000099"/>
                </a:solidFill>
                <a:latin typeface="Book Antiqua" pitchFamily="18" charset="0"/>
              </a:rPr>
              <a:t>БЮДЖЕТ</a:t>
            </a:r>
            <a:endParaRPr lang="ru-RU" sz="1600" u="sng" dirty="0">
              <a:solidFill>
                <a:srgbClr val="000099"/>
              </a:solidFill>
              <a:latin typeface="Book Antiqua" pitchFamily="18" charset="0"/>
            </a:endParaRPr>
          </a:p>
        </p:txBody>
      </p:sp>
      <p:pic>
        <p:nvPicPr>
          <p:cNvPr id="18" name="Рисунок 17" descr="программные расходы.jpg"/>
          <p:cNvPicPr>
            <a:picLocks noChangeAspect="1"/>
          </p:cNvPicPr>
          <p:nvPr/>
        </p:nvPicPr>
        <p:blipFill>
          <a:blip r:embed="rId5" cstate="print"/>
          <a:stretch>
            <a:fillRect/>
          </a:stretch>
        </p:blipFill>
        <p:spPr>
          <a:xfrm>
            <a:off x="2987824" y="3140968"/>
            <a:ext cx="1512168" cy="1265102"/>
          </a:xfrm>
          <a:prstGeom prst="rect">
            <a:avLst/>
          </a:prstGeom>
          <a:ln>
            <a:noFill/>
          </a:ln>
          <a:effectLst>
            <a:softEdge rad="112500"/>
          </a:effectLst>
        </p:spPr>
      </p:pic>
      <p:pic>
        <p:nvPicPr>
          <p:cNvPr id="19" name="Рисунок 18" descr="непрограммные расходы.jpg"/>
          <p:cNvPicPr>
            <a:picLocks noChangeAspect="1"/>
          </p:cNvPicPr>
          <p:nvPr/>
        </p:nvPicPr>
        <p:blipFill>
          <a:blip r:embed="rId6" cstate="print"/>
          <a:stretch>
            <a:fillRect/>
          </a:stretch>
        </p:blipFill>
        <p:spPr>
          <a:xfrm>
            <a:off x="7668344" y="3284984"/>
            <a:ext cx="1369288" cy="1296144"/>
          </a:xfrm>
          <a:prstGeom prst="rect">
            <a:avLst/>
          </a:prstGeom>
          <a:ln>
            <a:noFill/>
          </a:ln>
          <a:effectLst>
            <a:softEdge rad="112500"/>
          </a:effectLst>
        </p:spPr>
      </p:pic>
      <p:sp>
        <p:nvSpPr>
          <p:cNvPr id="20" name="TextBox 19"/>
          <p:cNvSpPr txBox="1"/>
          <p:nvPr/>
        </p:nvSpPr>
        <p:spPr>
          <a:xfrm>
            <a:off x="4283968" y="3861048"/>
            <a:ext cx="1440160" cy="523220"/>
          </a:xfrm>
          <a:prstGeom prst="rect">
            <a:avLst/>
          </a:prstGeom>
          <a:noFill/>
        </p:spPr>
        <p:txBody>
          <a:bodyPr wrap="square" rtlCol="0">
            <a:spAutoFit/>
          </a:bodyPr>
          <a:lstStyle/>
          <a:p>
            <a:pPr algn="ctr"/>
            <a:r>
              <a:rPr lang="ru-RU" sz="1400" u="sng" dirty="0" smtClean="0">
                <a:solidFill>
                  <a:srgbClr val="000099"/>
                </a:solidFill>
                <a:latin typeface="Book Antiqua" pitchFamily="18" charset="0"/>
              </a:rPr>
              <a:t>Программные расходы</a:t>
            </a:r>
            <a:endParaRPr lang="ru-RU" sz="1400" u="sng" dirty="0">
              <a:solidFill>
                <a:srgbClr val="000099"/>
              </a:solidFill>
              <a:latin typeface="Book Antiqua" pitchFamily="18" charset="0"/>
            </a:endParaRPr>
          </a:p>
        </p:txBody>
      </p:sp>
      <p:sp>
        <p:nvSpPr>
          <p:cNvPr id="21" name="TextBox 20"/>
          <p:cNvSpPr txBox="1"/>
          <p:nvPr/>
        </p:nvSpPr>
        <p:spPr>
          <a:xfrm>
            <a:off x="6156176" y="3933056"/>
            <a:ext cx="1584176" cy="523220"/>
          </a:xfrm>
          <a:prstGeom prst="rect">
            <a:avLst/>
          </a:prstGeom>
          <a:noFill/>
        </p:spPr>
        <p:txBody>
          <a:bodyPr wrap="square" rtlCol="0">
            <a:spAutoFit/>
          </a:bodyPr>
          <a:lstStyle/>
          <a:p>
            <a:pPr algn="ctr"/>
            <a:r>
              <a:rPr lang="ru-RU" sz="1400" u="sng" dirty="0" err="1" smtClean="0">
                <a:solidFill>
                  <a:srgbClr val="000099"/>
                </a:solidFill>
                <a:latin typeface="Book Antiqua" pitchFamily="18" charset="0"/>
              </a:rPr>
              <a:t>Непрограммные</a:t>
            </a:r>
            <a:r>
              <a:rPr lang="ru-RU" sz="1400" u="sng" dirty="0" smtClean="0">
                <a:solidFill>
                  <a:srgbClr val="000099"/>
                </a:solidFill>
                <a:latin typeface="Book Antiqua" pitchFamily="18" charset="0"/>
              </a:rPr>
              <a:t> расходы</a:t>
            </a:r>
            <a:endParaRPr lang="ru-RU" sz="1400" u="sng" dirty="0">
              <a:solidFill>
                <a:srgbClr val="000099"/>
              </a:solidFill>
              <a:latin typeface="Book Antiqua" pitchFamily="18" charset="0"/>
            </a:endParaRPr>
          </a:p>
        </p:txBody>
      </p:sp>
      <p:sp>
        <p:nvSpPr>
          <p:cNvPr id="23" name="Левая фигурная скобка 22"/>
          <p:cNvSpPr/>
          <p:nvPr/>
        </p:nvSpPr>
        <p:spPr>
          <a:xfrm rot="5400000">
            <a:off x="5851576" y="3085528"/>
            <a:ext cx="299464" cy="1274440"/>
          </a:xfrm>
          <a:prstGeom prst="leftBrace">
            <a:avLst>
              <a:gd name="adj1" fmla="val 0"/>
              <a:gd name="adj2" fmla="val 50000"/>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sp>
        <p:nvSpPr>
          <p:cNvPr id="24" name="Левая фигурная скобка 23"/>
          <p:cNvSpPr/>
          <p:nvPr/>
        </p:nvSpPr>
        <p:spPr>
          <a:xfrm>
            <a:off x="2699792" y="5589240"/>
            <a:ext cx="72008" cy="457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Левая фигурная скобка 26"/>
          <p:cNvSpPr/>
          <p:nvPr/>
        </p:nvSpPr>
        <p:spPr>
          <a:xfrm rot="5400000">
            <a:off x="4644008" y="2348880"/>
            <a:ext cx="792088" cy="4824536"/>
          </a:xfrm>
          <a:prstGeom prst="leftBrace">
            <a:avLst>
              <a:gd name="adj1" fmla="val 0"/>
              <a:gd name="adj2" fmla="val 50165"/>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cxnSp>
        <p:nvCxnSpPr>
          <p:cNvPr id="29" name="Прямая соединительная линия 28"/>
          <p:cNvCxnSpPr/>
          <p:nvPr/>
        </p:nvCxnSpPr>
        <p:spPr>
          <a:xfrm>
            <a:off x="3635896" y="4725144"/>
            <a:ext cx="0" cy="504056"/>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084168" y="4725144"/>
            <a:ext cx="0" cy="79208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34" name="Прямоугольник с одним скругленным углом 33"/>
          <p:cNvSpPr/>
          <p:nvPr/>
        </p:nvSpPr>
        <p:spPr>
          <a:xfrm>
            <a:off x="1475656" y="5013176"/>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Социальной направленности</a:t>
            </a:r>
            <a:endParaRPr lang="ru-RU" sz="1400" dirty="0">
              <a:solidFill>
                <a:srgbClr val="000099"/>
              </a:solidFill>
              <a:latin typeface="Book Antiqua" pitchFamily="18" charset="0"/>
            </a:endParaRPr>
          </a:p>
        </p:txBody>
      </p:sp>
      <p:sp>
        <p:nvSpPr>
          <p:cNvPr id="35" name="Прямоугольник с одним скругленным углом 34"/>
          <p:cNvSpPr/>
          <p:nvPr/>
        </p:nvSpPr>
        <p:spPr>
          <a:xfrm>
            <a:off x="3203848" y="5157192"/>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Общего характера</a:t>
            </a:r>
            <a:r>
              <a:rPr lang="ru-RU" sz="1600"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36" name="Прямоугольник с одним скругленным углом 35"/>
          <p:cNvSpPr/>
          <p:nvPr/>
        </p:nvSpPr>
        <p:spPr>
          <a:xfrm>
            <a:off x="4932040" y="5301208"/>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поддержку отраслей экономики</a:t>
            </a:r>
            <a:endParaRPr lang="ru-RU" sz="1400" dirty="0">
              <a:solidFill>
                <a:srgbClr val="000099"/>
              </a:solidFill>
              <a:latin typeface="Book Antiqua" pitchFamily="18" charset="0"/>
            </a:endParaRPr>
          </a:p>
        </p:txBody>
      </p:sp>
      <p:sp>
        <p:nvSpPr>
          <p:cNvPr id="37" name="Прямоугольник с одним скругленным углом 36"/>
          <p:cNvSpPr/>
          <p:nvPr/>
        </p:nvSpPr>
        <p:spPr>
          <a:xfrm>
            <a:off x="6660232" y="5445224"/>
            <a:ext cx="1728192"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развитие образования, культуры и спорта</a:t>
            </a:r>
            <a:endParaRPr lang="ru-RU" sz="1400" dirty="0">
              <a:solidFill>
                <a:srgbClr val="000099"/>
              </a:solidFill>
              <a:latin typeface="Book Antiqua" pitchFamily="18" charset="0"/>
            </a:endParaRPr>
          </a:p>
        </p:txBody>
      </p:sp>
      <p:sp>
        <p:nvSpPr>
          <p:cNvPr id="48" name="Прямоугольник 47"/>
          <p:cNvSpPr/>
          <p:nvPr/>
        </p:nvSpPr>
        <p:spPr>
          <a:xfrm>
            <a:off x="179512" y="2780928"/>
            <a:ext cx="2376264" cy="2160240"/>
          </a:xfrm>
          <a:prstGeom prst="rect">
            <a:avLst/>
          </a:prstGeom>
          <a:solidFill>
            <a:srgbClr val="66CCFF"/>
          </a:soli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300" dirty="0" smtClean="0">
                <a:solidFill>
                  <a:srgbClr val="000099"/>
                </a:solidFill>
                <a:latin typeface="Book Antiqua" pitchFamily="18" charset="0"/>
              </a:rPr>
              <a:t>Бюджет муниципального образования «Холм-Жирковский район» является </a:t>
            </a:r>
            <a:r>
              <a:rPr lang="ru-RU" sz="1300" b="1" dirty="0" smtClean="0">
                <a:solidFill>
                  <a:srgbClr val="000099"/>
                </a:solidFill>
                <a:latin typeface="Book Antiqua" pitchFamily="18" charset="0"/>
              </a:rPr>
              <a:t>программным бюджетом.</a:t>
            </a:r>
            <a:r>
              <a:rPr lang="ru-RU" sz="1300" dirty="0" smtClean="0">
                <a:solidFill>
                  <a:srgbClr val="000099"/>
                </a:solidFill>
                <a:latin typeface="Book Antiqua" pitchFamily="18" charset="0"/>
              </a:rPr>
              <a:t> Формирование и исполнение расходной части бюджета происходит через реализацию муниципальных программ.</a:t>
            </a:r>
            <a:endParaRPr lang="ru-RU" sz="1300" dirty="0">
              <a:solidFill>
                <a:srgbClr val="000099"/>
              </a:solidFill>
              <a:latin typeface="Book Antiqua" pitchFamily="18" charset="0"/>
            </a:endParaRPr>
          </a:p>
        </p:txBody>
      </p:sp>
      <p:pic>
        <p:nvPicPr>
          <p:cNvPr id="49" name="Рисунок 48" descr="соц политика.png"/>
          <p:cNvPicPr>
            <a:picLocks noChangeAspect="1"/>
          </p:cNvPicPr>
          <p:nvPr/>
        </p:nvPicPr>
        <p:blipFill>
          <a:blip r:embed="rId7" cstate="print"/>
          <a:stretch>
            <a:fillRect/>
          </a:stretch>
        </p:blipFill>
        <p:spPr>
          <a:xfrm>
            <a:off x="1691680" y="5788166"/>
            <a:ext cx="1152128" cy="1069834"/>
          </a:xfrm>
          <a:prstGeom prst="rect">
            <a:avLst/>
          </a:prstGeom>
          <a:ln>
            <a:noFill/>
          </a:ln>
          <a:effectLst>
            <a:softEdge rad="112500"/>
          </a:effectLst>
        </p:spPr>
      </p:pic>
      <p:pic>
        <p:nvPicPr>
          <p:cNvPr id="50" name="Рисунок 49" descr="экономика.jpg"/>
          <p:cNvPicPr>
            <a:picLocks noChangeAspect="1"/>
          </p:cNvPicPr>
          <p:nvPr/>
        </p:nvPicPr>
        <p:blipFill>
          <a:blip r:embed="rId8" cstate="print"/>
          <a:stretch>
            <a:fillRect/>
          </a:stretch>
        </p:blipFill>
        <p:spPr>
          <a:xfrm>
            <a:off x="5148064" y="5990394"/>
            <a:ext cx="1296144" cy="867606"/>
          </a:xfrm>
          <a:prstGeom prst="rect">
            <a:avLst/>
          </a:prstGeom>
          <a:ln>
            <a:noFill/>
          </a:ln>
          <a:effectLst>
            <a:softEdge rad="112500"/>
          </a:effectLst>
        </p:spPr>
      </p:pic>
      <p:pic>
        <p:nvPicPr>
          <p:cNvPr id="51" name="Рисунок 50" descr="образование.jpg"/>
          <p:cNvPicPr>
            <a:picLocks noChangeAspect="1"/>
          </p:cNvPicPr>
          <p:nvPr/>
        </p:nvPicPr>
        <p:blipFill>
          <a:blip r:embed="rId9" cstate="print"/>
          <a:stretch>
            <a:fillRect/>
          </a:stretch>
        </p:blipFill>
        <p:spPr>
          <a:xfrm>
            <a:off x="7956376" y="5777880"/>
            <a:ext cx="854391" cy="1080120"/>
          </a:xfrm>
          <a:prstGeom prst="rect">
            <a:avLst/>
          </a:prstGeom>
          <a:ln>
            <a:noFill/>
          </a:ln>
          <a:effectLst>
            <a:softEdge rad="112500"/>
          </a:effectLst>
        </p:spPr>
      </p:pic>
      <p:pic>
        <p:nvPicPr>
          <p:cNvPr id="52" name="Рисунок 51" descr="менеджмент.jpg"/>
          <p:cNvPicPr>
            <a:picLocks noChangeAspect="1"/>
          </p:cNvPicPr>
          <p:nvPr/>
        </p:nvPicPr>
        <p:blipFill>
          <a:blip r:embed="rId10" cstate="print"/>
          <a:stretch>
            <a:fillRect/>
          </a:stretch>
        </p:blipFill>
        <p:spPr>
          <a:xfrm>
            <a:off x="3491880" y="5993904"/>
            <a:ext cx="1152128" cy="864096"/>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836712"/>
            <a:ext cx="8147248" cy="2520280"/>
          </a:xfrm>
        </p:spPr>
        <p:txBody>
          <a:bodyPr>
            <a:noAutofit/>
          </a:bodyPr>
          <a:lstStyle/>
          <a:p>
            <a:pPr marL="0" algn="just">
              <a:buFont typeface="Wingdings" pitchFamily="2" charset="2"/>
              <a:buChar char="Ø"/>
            </a:pPr>
            <a:r>
              <a:rPr lang="ru-RU" sz="1800" b="1" dirty="0" smtClean="0">
                <a:solidFill>
                  <a:srgbClr val="0000CC"/>
                </a:solidFill>
                <a:latin typeface="Book Antiqua" pitchFamily="18" charset="0"/>
              </a:rPr>
              <a:t>«Бюджет  для граждан» – аналитический документ, разрабатываемый в целях предоставления гражданам актуальной информации о проекте бюджета муниципального образования «Холм-Жирковский район» Смоленской области в формате, доступном для широкого круга пользователей.</a:t>
            </a:r>
          </a:p>
          <a:p>
            <a:pPr marL="0" algn="just">
              <a:buFont typeface="Wingdings" pitchFamily="2" charset="2"/>
              <a:buChar char="Ø"/>
            </a:pPr>
            <a:r>
              <a:rPr lang="ru-RU" sz="1800" b="1" dirty="0" smtClean="0">
                <a:solidFill>
                  <a:srgbClr val="0000CC"/>
                </a:solidFill>
                <a:latin typeface="Book Antiqua" pitchFamily="18" charset="0"/>
              </a:rPr>
              <a:t>В представленной информации отражены положения проекта бюджета муниципального образования «Холм-Жирковский район» Смоленской области на предстоящий 2018 год и на плановый период 2019 и 2020 годов. </a:t>
            </a:r>
            <a:endParaRPr lang="ru-RU" sz="1800" b="1" dirty="0">
              <a:solidFill>
                <a:srgbClr val="0000CC"/>
              </a:solidFill>
              <a:latin typeface="Book Antiqua" pitchFamily="18" charset="0"/>
            </a:endParaRPr>
          </a:p>
        </p:txBody>
      </p:sp>
      <p:sp>
        <p:nvSpPr>
          <p:cNvPr id="7" name="Прямоугольник с двумя скругленными противолежащими углами 6"/>
          <p:cNvSpPr/>
          <p:nvPr/>
        </p:nvSpPr>
        <p:spPr>
          <a:xfrm>
            <a:off x="323528" y="0"/>
            <a:ext cx="8424936" cy="692696"/>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   ДЛЯ   ГРАЖДАН» ?</a:t>
            </a:r>
            <a:endParaRPr lang="ru-RU" sz="2400" b="1" dirty="0">
              <a:effectLst>
                <a:outerShdw blurRad="38100" dist="38100" dir="2700000" algn="tl">
                  <a:srgbClr val="000000">
                    <a:alpha val="43137"/>
                  </a:srgbClr>
                </a:outerShdw>
              </a:effectLst>
              <a:latin typeface="Book Antiqua" pitchFamily="18" charset="0"/>
            </a:endParaRPr>
          </a:p>
        </p:txBody>
      </p:sp>
      <p:sp>
        <p:nvSpPr>
          <p:cNvPr id="8" name="Прямоугольник с двумя скругленными противолежащими углами 7"/>
          <p:cNvSpPr/>
          <p:nvPr/>
        </p:nvSpPr>
        <p:spPr>
          <a:xfrm>
            <a:off x="467544" y="3501008"/>
            <a:ext cx="8208912"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ЦЕЛИ   СОЗДАНИЯ   «БЮДЖЕТА ДЛЯ ГРАЖДАН»</a:t>
            </a:r>
            <a:endParaRPr lang="ru-RU" sz="2400" b="1" dirty="0">
              <a:effectLst>
                <a:outerShdw blurRad="38100" dist="38100" dir="2700000" algn="tl">
                  <a:srgbClr val="000000">
                    <a:alpha val="43137"/>
                  </a:srgbClr>
                </a:outerShdw>
              </a:effectLst>
              <a:latin typeface="Book Antiqua" pitchFamily="18" charset="0"/>
            </a:endParaRPr>
          </a:p>
        </p:txBody>
      </p:sp>
      <p:sp>
        <p:nvSpPr>
          <p:cNvPr id="9" name="TextBox 8" descr="повышение"/>
          <p:cNvSpPr txBox="1"/>
          <p:nvPr/>
        </p:nvSpPr>
        <p:spPr>
          <a:xfrm>
            <a:off x="539552" y="4437112"/>
            <a:ext cx="7992888" cy="2185214"/>
          </a:xfrm>
          <a:prstGeom prst="rect">
            <a:avLst/>
          </a:prstGeom>
          <a:noFill/>
        </p:spPr>
        <p:txBody>
          <a:bodyPr wrap="square" rtlCol="0">
            <a:spAutoFit/>
          </a:bodyPr>
          <a:lstStyle/>
          <a:p>
            <a:pPr indent="-274320" algn="just">
              <a:spcBef>
                <a:spcPts val="600"/>
              </a:spcBef>
              <a:buClr>
                <a:schemeClr val="tx2"/>
              </a:buClr>
              <a:buSzPct val="73000"/>
              <a:buFont typeface="Wingdings" pitchFamily="2" charset="2"/>
              <a:buChar char="Ø"/>
            </a:pPr>
            <a:r>
              <a:rPr lang="ru-RU" dirty="0" smtClean="0"/>
              <a:t> </a:t>
            </a:r>
            <a:r>
              <a:rPr lang="ru-RU" b="1" dirty="0" smtClean="0">
                <a:solidFill>
                  <a:srgbClr val="0000CC"/>
                </a:solidFill>
                <a:latin typeface="Book Antiqua" pitchFamily="18" charset="0"/>
              </a:rPr>
              <a:t>Повышение прозрачности формирования и расходования бюджетных средств  в муниципальном образовании «Холм-Жирковский район»   Смоленской области.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Повышение ответственности органов местного самоуправления при  принятии решений в сфере бюджетной политики.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Формирование положительного имиджа муниципального образования   «Холм-Жирковский район» Смоленской области.</a:t>
            </a:r>
            <a:endParaRPr lang="ru-RU" b="1" dirty="0">
              <a:solidFill>
                <a:srgbClr val="0000CC"/>
              </a:solidFill>
              <a:latin typeface="Book Antiqua"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pPr/>
              <a:t>4</a:t>
            </a:fld>
            <a:endParaRPr lang="ru-RU" dirty="0"/>
          </a:p>
        </p:txBody>
      </p:sp>
    </p:spTree>
    <p:extLst>
      <p:ext uri="{BB962C8B-B14F-4D97-AF65-F5344CB8AC3E}">
        <p14:creationId xmlns="" xmlns:p14="http://schemas.microsoft.com/office/powerpoint/2010/main" val="3481107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0"/>
            <a:ext cx="8928992" cy="112474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ПО   ПРОГРАММНЫМ   И   НЕПРОГРАММНЫМ НАПРАВЛЕНИЯМ  ДЕЯТЕЛЬНОСТИ 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0" name="Скругленный прямоугольник 9"/>
          <p:cNvSpPr/>
          <p:nvPr/>
        </p:nvSpPr>
        <p:spPr>
          <a:xfrm>
            <a:off x="7956424" y="1124744"/>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graphicFrame>
        <p:nvGraphicFramePr>
          <p:cNvPr id="17" name="Содержимое 16"/>
          <p:cNvGraphicFramePr>
            <a:graphicFrameLocks noGrp="1"/>
          </p:cNvGraphicFramePr>
          <p:nvPr>
            <p:ph idx="1"/>
          </p:nvPr>
        </p:nvGraphicFramePr>
        <p:xfrm>
          <a:off x="1763688" y="1484784"/>
          <a:ext cx="2592288" cy="2232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Содержимое 16"/>
          <p:cNvGraphicFramePr>
            <a:graphicFrameLocks/>
          </p:cNvGraphicFramePr>
          <p:nvPr/>
        </p:nvGraphicFramePr>
        <p:xfrm>
          <a:off x="4139952" y="1412776"/>
          <a:ext cx="2664296" cy="24482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Содержимое 16"/>
          <p:cNvGraphicFramePr>
            <a:graphicFrameLocks/>
          </p:cNvGraphicFramePr>
          <p:nvPr/>
        </p:nvGraphicFramePr>
        <p:xfrm>
          <a:off x="6551712" y="1412776"/>
          <a:ext cx="2592288" cy="2376264"/>
        </p:xfrm>
        <a:graphic>
          <a:graphicData uri="http://schemas.openxmlformats.org/drawingml/2006/chart">
            <c:chart xmlns:c="http://schemas.openxmlformats.org/drawingml/2006/chart" xmlns:r="http://schemas.openxmlformats.org/officeDocument/2006/relationships" r:id="rId6"/>
          </a:graphicData>
        </a:graphic>
      </p:graphicFrame>
      <p:sp>
        <p:nvSpPr>
          <p:cNvPr id="9" name="TextBox 8"/>
          <p:cNvSpPr txBox="1"/>
          <p:nvPr/>
        </p:nvSpPr>
        <p:spPr>
          <a:xfrm>
            <a:off x="2555776" y="2852936"/>
            <a:ext cx="1224136"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238 855,9</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p:nvPr/>
        </p:nvSpPr>
        <p:spPr>
          <a:xfrm>
            <a:off x="7236296" y="2924944"/>
            <a:ext cx="1152128" cy="369332"/>
          </a:xfrm>
          <a:prstGeom prst="rect">
            <a:avLst/>
          </a:prstGeom>
          <a:no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220 067,8</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Box 11"/>
          <p:cNvSpPr txBox="1"/>
          <p:nvPr/>
        </p:nvSpPr>
        <p:spPr>
          <a:xfrm>
            <a:off x="251520" y="2276872"/>
            <a:ext cx="1872208" cy="923330"/>
          </a:xfrm>
          <a:prstGeom prst="rect">
            <a:avLst/>
          </a:prstGeom>
          <a:noFill/>
        </p:spPr>
        <p:txBody>
          <a:bodyPr wrap="square" rtlCol="0">
            <a:spAutoFit/>
          </a:bodyPr>
          <a:lstStyle/>
          <a:p>
            <a:r>
              <a:rPr lang="ru-RU" b="1" dirty="0" smtClean="0">
                <a:solidFill>
                  <a:srgbClr val="000099"/>
                </a:solidFill>
                <a:latin typeface="Book Antiqua" pitchFamily="18" charset="0"/>
              </a:rPr>
              <a:t>Расходы бюджета на 2018-2020 годы</a:t>
            </a:r>
            <a:endParaRPr lang="ru-RU" b="1" dirty="0">
              <a:solidFill>
                <a:srgbClr val="000099"/>
              </a:solidFill>
              <a:latin typeface="Book Antiqua" pitchFamily="18" charset="0"/>
            </a:endParaRPr>
          </a:p>
        </p:txBody>
      </p:sp>
      <p:sp>
        <p:nvSpPr>
          <p:cNvPr id="13" name="TextBox 12"/>
          <p:cNvSpPr txBox="1"/>
          <p:nvPr/>
        </p:nvSpPr>
        <p:spPr>
          <a:xfrm>
            <a:off x="323528" y="3933056"/>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Расходы в рамках           231 144,7                                 213 424,6                                209 064,4</a:t>
            </a:r>
          </a:p>
          <a:p>
            <a:r>
              <a:rPr lang="ru-RU" sz="1600" b="1" dirty="0" smtClean="0">
                <a:solidFill>
                  <a:srgbClr val="000099"/>
                </a:solidFill>
                <a:latin typeface="Book Antiqua" pitchFamily="18" charset="0"/>
              </a:rPr>
              <a:t>программ                             96,8%                                      97,5%                                     95,0%</a:t>
            </a:r>
            <a:endParaRPr lang="ru-RU" sz="1600" b="1" dirty="0">
              <a:solidFill>
                <a:srgbClr val="000099"/>
              </a:solidFill>
              <a:latin typeface="Book Antiqua" pitchFamily="18" charset="0"/>
            </a:endParaRPr>
          </a:p>
        </p:txBody>
      </p:sp>
      <p:sp>
        <p:nvSpPr>
          <p:cNvPr id="14" name="TextBox 13"/>
          <p:cNvSpPr txBox="1"/>
          <p:nvPr/>
        </p:nvSpPr>
        <p:spPr>
          <a:xfrm>
            <a:off x="323528" y="5085184"/>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err="1" smtClean="0">
                <a:solidFill>
                  <a:srgbClr val="000099"/>
                </a:solidFill>
                <a:latin typeface="Book Antiqua" pitchFamily="18" charset="0"/>
              </a:rPr>
              <a:t>Непрограммные</a:t>
            </a:r>
            <a:r>
              <a:rPr lang="ru-RU" sz="1600" b="1" dirty="0" smtClean="0">
                <a:solidFill>
                  <a:srgbClr val="000099"/>
                </a:solidFill>
                <a:latin typeface="Book Antiqua" pitchFamily="18" charset="0"/>
              </a:rPr>
              <a:t>             7 711,2                                     5 498,1                                    5 498,4</a:t>
            </a:r>
          </a:p>
          <a:p>
            <a:r>
              <a:rPr lang="ru-RU" sz="1600" b="1" dirty="0" smtClean="0">
                <a:solidFill>
                  <a:srgbClr val="000099"/>
                </a:solidFill>
                <a:latin typeface="Book Antiqua" pitchFamily="18" charset="0"/>
              </a:rPr>
              <a:t>расходы                               3,2 %                                        2,5 %                                      2,5 %</a:t>
            </a:r>
            <a:endParaRPr lang="ru-RU" sz="1600" b="1" dirty="0">
              <a:solidFill>
                <a:srgbClr val="000099"/>
              </a:solidFill>
              <a:latin typeface="Book Antiqua" pitchFamily="18" charset="0"/>
            </a:endParaRPr>
          </a:p>
        </p:txBody>
      </p:sp>
      <p:sp>
        <p:nvSpPr>
          <p:cNvPr id="15" name="TextBox 14"/>
          <p:cNvSpPr txBox="1"/>
          <p:nvPr/>
        </p:nvSpPr>
        <p:spPr>
          <a:xfrm>
            <a:off x="323528" y="6021288"/>
            <a:ext cx="8280920" cy="58477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Условно- утвержденные                                                                                               5 505,0</a:t>
            </a:r>
          </a:p>
          <a:p>
            <a:r>
              <a:rPr lang="ru-RU" sz="1600" b="1" dirty="0" smtClean="0">
                <a:solidFill>
                  <a:srgbClr val="000099"/>
                </a:solidFill>
                <a:latin typeface="Book Antiqua" pitchFamily="18" charset="0"/>
              </a:rPr>
              <a:t>расходы                                                                                                                                 2,5 %</a:t>
            </a:r>
            <a:endParaRPr lang="ru-RU" sz="1600" b="1" dirty="0">
              <a:solidFill>
                <a:srgbClr val="000099"/>
              </a:solidFill>
              <a:latin typeface="Book Antiqua" pitchFamily="18" charset="0"/>
            </a:endParaRPr>
          </a:p>
        </p:txBody>
      </p:sp>
      <p:sp>
        <p:nvSpPr>
          <p:cNvPr id="16" name="Номер слайда 15"/>
          <p:cNvSpPr>
            <a:spLocks noGrp="1"/>
          </p:cNvSpPr>
          <p:nvPr>
            <p:ph type="sldNum" sz="quarter" idx="12"/>
          </p:nvPr>
        </p:nvSpPr>
        <p:spPr/>
        <p:txBody>
          <a:bodyPr/>
          <a:lstStyle/>
          <a:p>
            <a:fld id="{B19B0651-EE4F-4900-A07F-96A6BFA9D0F0}" type="slidenum">
              <a:rPr lang="ru-RU" smtClean="0"/>
              <a:pPr/>
              <a:t>40</a:t>
            </a:fld>
            <a:endParaRPr lang="ru-RU"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79512" y="836712"/>
            <a:ext cx="8784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856984" cy="576064"/>
          </a:xfrm>
        </p:spPr>
        <p:txBody>
          <a:bodyPr>
            <a:normAutofit/>
          </a:bodyPr>
          <a:lstStyle/>
          <a:p>
            <a:r>
              <a:rPr lang="ru-RU" sz="1600"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создание условий для функционирования органов местного самоуправления    </a:t>
            </a:r>
          </a:p>
          <a:p>
            <a:r>
              <a:rPr lang="ru-RU" sz="1600" b="1" dirty="0" smtClean="0">
                <a:solidFill>
                  <a:srgbClr val="000099"/>
                </a:solidFill>
                <a:latin typeface="Book Antiqua" pitchFamily="18" charset="0"/>
              </a:rPr>
              <a:t>     муниципального образования «Холм-Жирковский  район» Смоленской области</a:t>
            </a:r>
          </a:p>
          <a:p>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муниципальным образованием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гг.»</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628800"/>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6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628800"/>
            <a:ext cx="4752528"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just">
              <a:buNone/>
            </a:pPr>
            <a:r>
              <a:rPr lang="ru-RU" sz="1600" b="1" dirty="0" smtClean="0">
                <a:solidFill>
                  <a:srgbClr val="000099"/>
                </a:solidFill>
                <a:latin typeface="Book Antiqua" pitchFamily="18" charset="0"/>
              </a:rPr>
              <a:t>     Общий объем бюджетных ассигнований  на 2018 год -22 041,3 тыс. руб., на 2019 год – 18 639,7 тыс. руб., на 2020 год – 18 664,3 тыс. руб.</a:t>
            </a:r>
            <a:endParaRPr lang="ru-RU" sz="1600" b="1" dirty="0">
              <a:solidFill>
                <a:srgbClr val="000099"/>
              </a:solidFill>
              <a:latin typeface="Book Antiqua" pitchFamily="18" charset="0"/>
            </a:endParaRPr>
          </a:p>
        </p:txBody>
      </p:sp>
      <p:graphicFrame>
        <p:nvGraphicFramePr>
          <p:cNvPr id="13" name="Диаграмма 12"/>
          <p:cNvGraphicFramePr/>
          <p:nvPr/>
        </p:nvGraphicFramePr>
        <p:xfrm>
          <a:off x="179512" y="2348880"/>
          <a:ext cx="3816424" cy="41764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780929"/>
          <a:ext cx="4716016" cy="390393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016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34327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626,7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632,3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656,9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39012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21 414,6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r>
              <a:tr h="60934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«Информационная политика и работа с общественностью»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83446">
                <a:tc>
                  <a:txBody>
                    <a:bodyPr/>
                    <a:lstStyle/>
                    <a:p>
                      <a:pPr algn="just"/>
                      <a:r>
                        <a:rPr lang="ru-RU" sz="1200" dirty="0" smtClean="0">
                          <a:solidFill>
                            <a:srgbClr val="000099"/>
                          </a:solidFill>
                          <a:latin typeface="Book Antiqua" pitchFamily="18" charset="0"/>
                        </a:rPr>
                        <a:t>«Обеспечение</a:t>
                      </a:r>
                      <a:r>
                        <a:rPr lang="ru-RU" sz="1200" baseline="0" dirty="0" smtClean="0">
                          <a:solidFill>
                            <a:srgbClr val="000099"/>
                          </a:solidFill>
                          <a:latin typeface="Book Antiqua" pitchFamily="18" charset="0"/>
                        </a:rPr>
                        <a:t> сохранности документов Архивного фонда РФ»</a:t>
                      </a:r>
                      <a:endParaRPr lang="ru-RU" sz="1200" dirty="0">
                        <a:solidFill>
                          <a:srgbClr val="000099"/>
                        </a:solidFill>
                        <a:latin typeface="Book Antiqua"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09347">
                <a:tc>
                  <a:txBody>
                    <a:bodyPr/>
                    <a:lstStyle/>
                    <a:p>
                      <a:r>
                        <a:rPr kumimoji="0" lang="ru-RU" sz="1200" kern="1200" dirty="0" smtClean="0">
                          <a:solidFill>
                            <a:srgbClr val="000099"/>
                          </a:solidFill>
                          <a:latin typeface="Book Antiqua" pitchFamily="18" charset="0"/>
                          <a:ea typeface="+mn-ea"/>
                          <a:cs typeface="+mn-cs"/>
                        </a:rPr>
                        <a:t>«Развитие  малого и среднего предпринимательства»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1614">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17 758,7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6" name="Рисунок 15" descr="управление.jpg"/>
          <p:cNvPicPr>
            <a:picLocks noChangeAspect="1"/>
          </p:cNvPicPr>
          <p:nvPr/>
        </p:nvPicPr>
        <p:blipFill>
          <a:blip r:embed="rId3" cstate="print"/>
          <a:stretch>
            <a:fillRect/>
          </a:stretch>
        </p:blipFill>
        <p:spPr>
          <a:xfrm>
            <a:off x="2267744" y="5777880"/>
            <a:ext cx="2156833" cy="1080120"/>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41</a:t>
            </a:fld>
            <a:endParaRPr lang="ru-RU"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928992" cy="648072"/>
          </a:xfrm>
        </p:spPr>
        <p:txBody>
          <a:bodyPr>
            <a:normAutofit lnSpcReduction="10000"/>
          </a:bodyPr>
          <a:lstStyle/>
          <a:p>
            <a:pPr algn="just"/>
            <a:r>
              <a:rPr lang="ru-RU" sz="1600"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условий для эффективного исполнения полномочий органов местного самоуправления Холм-Жирковского района, обеспечение долгосрочной сбалансированности  и устойчивости бюджетной системы, повышение качества управления муниципальными финансами</a:t>
            </a:r>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муниципальными финансами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772816"/>
            <a:ext cx="367240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500" b="1" dirty="0" smtClean="0">
                <a:solidFill>
                  <a:srgbClr val="000099"/>
                </a:solidFill>
                <a:latin typeface="Book Antiqua" pitchFamily="18" charset="0"/>
              </a:rPr>
              <a:t>Ответственные исполнители:  Финансовое управление Администрации муниципального образования «Холм-Жирковский район» Смоленской области</a:t>
            </a:r>
            <a:endParaRPr lang="ru-RU" sz="15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844824"/>
            <a:ext cx="4752528"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a:t>
            </a:r>
            <a:r>
              <a:rPr lang="ru-RU" sz="1500" b="1" dirty="0" smtClean="0">
                <a:solidFill>
                  <a:srgbClr val="000099"/>
                </a:solidFill>
                <a:latin typeface="Book Antiqua" pitchFamily="18" charset="0"/>
              </a:rPr>
              <a:t>Общий объем бюджетных ассигнований  на 2018 год -30 933,0 тыс. руб., на 2019 год – 30 968,9 тыс. руб., на 2020 год – 31 354,7 тыс. руб.</a:t>
            </a:r>
            <a:endParaRPr lang="ru-RU" sz="1500" b="1" dirty="0">
              <a:solidFill>
                <a:srgbClr val="000099"/>
              </a:solidFill>
              <a:latin typeface="Book Antiqua" pitchFamily="18" charset="0"/>
            </a:endParaRPr>
          </a:p>
        </p:txBody>
      </p:sp>
      <p:graphicFrame>
        <p:nvGraphicFramePr>
          <p:cNvPr id="13" name="Диаграмма 12"/>
          <p:cNvGraphicFramePr/>
          <p:nvPr/>
        </p:nvGraphicFramePr>
        <p:xfrm>
          <a:off x="179512" y="2636912"/>
          <a:ext cx="3816424" cy="3888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3212975"/>
          <a:ext cx="4716016" cy="3238089"/>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362086">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25 447,6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25 906,6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26 288,9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51522">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5 470,4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5 047,3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5 050,8</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бюджетов поселений</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98563">
                <a:tc>
                  <a:txBody>
                    <a:bodyPr/>
                    <a:lstStyle/>
                    <a:p>
                      <a:r>
                        <a:rPr kumimoji="0" lang="ru-RU" sz="1200" kern="1200" dirty="0" smtClean="0">
                          <a:solidFill>
                            <a:srgbClr val="000099"/>
                          </a:solidFill>
                          <a:latin typeface="Book Antiqua" pitchFamily="18" charset="0"/>
                          <a:ea typeface="+mn-ea"/>
                          <a:cs typeface="+mn-cs"/>
                        </a:rPr>
                        <a:t>Обеспечивающая подпрограмма </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5 239,2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14461">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Подпрограмма «Обеспечение устойчивости</a:t>
                      </a:r>
                      <a:r>
                        <a:rPr kumimoji="0" lang="ru-RU" sz="1200" kern="1200" baseline="0" dirty="0" smtClean="0">
                          <a:solidFill>
                            <a:srgbClr val="000099"/>
                          </a:solidFill>
                          <a:latin typeface="Book Antiqua" pitchFamily="18" charset="0"/>
                          <a:ea typeface="+mn-ea"/>
                          <a:cs typeface="+mn-cs"/>
                        </a:rPr>
                        <a:t> и сбалансированности  бюджетов поселений»</a:t>
                      </a:r>
                      <a:endParaRPr kumimoji="0" lang="ru-RU" sz="12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25 693,8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26 157,1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26 542,9</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4" name="Рисунок 13" descr="финансы.png"/>
          <p:cNvPicPr>
            <a:picLocks noChangeAspect="1"/>
          </p:cNvPicPr>
          <p:nvPr/>
        </p:nvPicPr>
        <p:blipFill>
          <a:blip r:embed="rId3" cstate="print"/>
          <a:stretch>
            <a:fillRect/>
          </a:stretch>
        </p:blipFill>
        <p:spPr>
          <a:xfrm>
            <a:off x="2555776" y="5117369"/>
            <a:ext cx="1910449" cy="1740631"/>
          </a:xfrm>
          <a:prstGeom prst="rect">
            <a:avLst/>
          </a:prstGeom>
        </p:spPr>
      </p:pic>
      <p:sp>
        <p:nvSpPr>
          <p:cNvPr id="16" name="Номер слайда 15"/>
          <p:cNvSpPr>
            <a:spLocks noGrp="1"/>
          </p:cNvSpPr>
          <p:nvPr>
            <p:ph type="sldNum" sz="quarter" idx="12"/>
          </p:nvPr>
        </p:nvSpPr>
        <p:spPr/>
        <p:txBody>
          <a:bodyPr/>
          <a:lstStyle/>
          <a:p>
            <a:fld id="{B19B0651-EE4F-4900-A07F-96A6BFA9D0F0}" type="slidenum">
              <a:rPr lang="ru-RU" smtClean="0"/>
              <a:pPr/>
              <a:t>42</a:t>
            </a:fld>
            <a:endParaRPr lang="ru-RU"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792088"/>
          </a:xfrm>
        </p:spPr>
        <p:txBody>
          <a:bodyPr>
            <a:noAutofit/>
          </a:bodyPr>
          <a:lstStyle/>
          <a:p>
            <a:pPr algn="just"/>
            <a:r>
              <a:rPr lang="ru-RU" sz="1300" b="1" dirty="0" smtClean="0">
                <a:solidFill>
                  <a:srgbClr val="000099"/>
                </a:solidFill>
                <a:latin typeface="Book Antiqua" pitchFamily="18" charset="0"/>
              </a:rPr>
              <a:t>     </a:t>
            </a:r>
            <a:r>
              <a:rPr lang="ru-RU" sz="1300" b="1" u="sng" dirty="0" smtClean="0">
                <a:solidFill>
                  <a:srgbClr val="000099"/>
                </a:solidFill>
                <a:latin typeface="Book Antiqua" pitchFamily="18" charset="0"/>
              </a:rPr>
              <a:t>Цель</a:t>
            </a:r>
            <a:r>
              <a:rPr lang="ru-RU" sz="1300" b="1" dirty="0" smtClean="0">
                <a:solidFill>
                  <a:srgbClr val="000099"/>
                </a:solidFill>
                <a:latin typeface="Book Antiqua" pitchFamily="18" charset="0"/>
              </a:rPr>
              <a:t>: Обеспечение общедоступного бесплатного дошкольного, начального общего, основного общего, среднего общего образования. Повышение доступности качества образования, соответствующего требованиям инновационного развития экономики. Создание условий для развития творческого потенциала молодежи.</a:t>
            </a:r>
            <a:endParaRPr lang="ru-RU" sz="13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системы образования и молодежной политики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179512"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772816"/>
            <a:ext cx="4355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smtClean="0">
                <a:solidFill>
                  <a:srgbClr val="000099"/>
                </a:solidFill>
                <a:latin typeface="Book Antiqua" pitchFamily="18" charset="0"/>
              </a:rPr>
              <a:t>Ответственные исполнители:  Отдел по образованию Администрации муниципального образования «Холм-Жирковский район» Смоленской области</a:t>
            </a:r>
            <a:endParaRPr lang="ru-RU" sz="12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772816"/>
            <a:ext cx="4320480"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200" b="1" dirty="0" smtClean="0">
                <a:solidFill>
                  <a:srgbClr val="000099"/>
                </a:solidFill>
                <a:latin typeface="Book Antiqua" pitchFamily="18" charset="0"/>
              </a:rPr>
              <a:t>     </a:t>
            </a:r>
            <a:r>
              <a:rPr lang="ru-RU" sz="1300" b="1" dirty="0" smtClean="0">
                <a:solidFill>
                  <a:srgbClr val="000099"/>
                </a:solidFill>
                <a:latin typeface="Book Antiqua" pitchFamily="18" charset="0"/>
              </a:rPr>
              <a:t>Общий объем бюджетных ассигнований  на 2018 год -135 738,1 тыс. руб., на 2019 год – 124 662,8 тыс. руб., на 2020 год – 123 104,0 тыс. руб.</a:t>
            </a:r>
            <a:endParaRPr lang="ru-RU" sz="1300" b="1" dirty="0">
              <a:solidFill>
                <a:srgbClr val="000099"/>
              </a:solidFill>
              <a:latin typeface="Book Antiqua" pitchFamily="18" charset="0"/>
            </a:endParaRPr>
          </a:p>
        </p:txBody>
      </p:sp>
      <p:graphicFrame>
        <p:nvGraphicFramePr>
          <p:cNvPr id="13" name="Диаграмма 12"/>
          <p:cNvGraphicFramePr/>
          <p:nvPr/>
        </p:nvGraphicFramePr>
        <p:xfrm>
          <a:off x="179512" y="3501008"/>
          <a:ext cx="3816424" cy="3240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572518"/>
          <a:ext cx="4716016" cy="4272127"/>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650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94 019,8</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94 747,7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97 688,9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5107">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41 718,3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29 915,2</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25 415,2</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78184">
                <a:tc>
                  <a:txBody>
                    <a:bodyPr/>
                    <a:lstStyle/>
                    <a:p>
                      <a:r>
                        <a:rPr kumimoji="0" lang="ru-RU" sz="1100" kern="1200" dirty="0" smtClean="0">
                          <a:solidFill>
                            <a:srgbClr val="000099"/>
                          </a:solidFill>
                          <a:latin typeface="Book Antiqua" pitchFamily="18" charset="0"/>
                          <a:ea typeface="+mn-ea"/>
                          <a:cs typeface="+mn-cs"/>
                        </a:rPr>
                        <a:t>«Развитие системы дошкольного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23 100,2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21 146,0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17 938,4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a:t>
                      </a:r>
                      <a:r>
                        <a:rPr kumimoji="0" lang="ru-RU" sz="1100" kern="1200" baseline="0" dirty="0" smtClean="0">
                          <a:solidFill>
                            <a:srgbClr val="000099"/>
                          </a:solidFill>
                          <a:latin typeface="Book Antiqua" pitchFamily="18" charset="0"/>
                          <a:ea typeface="+mn-ea"/>
                          <a:cs typeface="+mn-cs"/>
                        </a:rPr>
                        <a:t> общего образования»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82 735,4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79 597,7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81 212,1</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системы дополнительного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5 198,9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1510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«Совершенствование системы воспитания»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781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«Защита прав детей  и профилактика социального сиротства»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12 710,4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a:t>
                      </a:r>
                      <a:r>
                        <a:rPr lang="ru-RU" sz="1400" b="1" baseline="0" dirty="0" smtClean="0">
                          <a:solidFill>
                            <a:srgbClr val="000099"/>
                          </a:solidFill>
                          <a:latin typeface="Times New Roman" pitchFamily="18" charset="0"/>
                          <a:cs typeface="Times New Roman" pitchFamily="18" charset="0"/>
                        </a:rPr>
                        <a:t> 690,4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12 690,4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7736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6 193,8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7" name="Рисунок 16" descr="образование 2.jpg"/>
          <p:cNvPicPr>
            <a:picLocks noChangeAspect="1"/>
          </p:cNvPicPr>
          <p:nvPr/>
        </p:nvPicPr>
        <p:blipFill>
          <a:blip r:embed="rId3" cstate="print"/>
          <a:stretch>
            <a:fillRect/>
          </a:stretch>
        </p:blipFill>
        <p:spPr>
          <a:xfrm>
            <a:off x="2339752" y="2924944"/>
            <a:ext cx="2088232" cy="1512168"/>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43</a:t>
            </a:fld>
            <a:endParaRPr lang="ru-RU"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Реализация стратегической роли культуры  как духовно-нравственного основания развития личности, а также развитие туризма  для приобщения граждан к культурному и природному наследию.</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культуры, спорта и туризма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843808" y="386104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культуре и спорту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32048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на 2018 год -40 155,3 тыс. руб., на 2019 год – 37 037,2 тыс. руб., на 2020 год – 34 330,4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761656"/>
          <a:ext cx="3816424" cy="30963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103441" y="2563624"/>
          <a:ext cx="5040559" cy="414224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2016223"/>
                <a:gridCol w="1044624"/>
                <a:gridCol w="1008112"/>
                <a:gridCol w="971600"/>
              </a:tblGrid>
              <a:tr h="29971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40 011,3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r>
                        <a:rPr kumimoji="0" lang="ru-RU" sz="1100" kern="1200" dirty="0" smtClean="0">
                          <a:solidFill>
                            <a:srgbClr val="000099"/>
                          </a:solidFill>
                          <a:latin typeface="Book Antiqua" pitchFamily="18" charset="0"/>
                          <a:ea typeface="+mn-ea"/>
                          <a:cs typeface="+mn-cs"/>
                        </a:rPr>
                        <a:t>«Развитие </a:t>
                      </a:r>
                      <a:r>
                        <a:rPr kumimoji="0" lang="ru-RU" sz="1100" kern="1200" dirty="0" err="1" smtClean="0">
                          <a:solidFill>
                            <a:srgbClr val="000099"/>
                          </a:solidFill>
                          <a:latin typeface="Book Antiqua" pitchFamily="18" charset="0"/>
                          <a:ea typeface="+mn-ea"/>
                          <a:cs typeface="+mn-cs"/>
                        </a:rPr>
                        <a:t>культурно-досуговой</a:t>
                      </a:r>
                      <a:r>
                        <a:rPr kumimoji="0" lang="ru-RU" sz="1100" kern="1200" dirty="0" smtClean="0">
                          <a:solidFill>
                            <a:srgbClr val="000099"/>
                          </a:solidFill>
                          <a:latin typeface="Book Antiqua" pitchFamily="18" charset="0"/>
                          <a:ea typeface="+mn-ea"/>
                          <a:cs typeface="+mn-cs"/>
                        </a:rPr>
                        <a:t> деятельности»</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17 909,6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4445">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«Организация</a:t>
                      </a:r>
                      <a:r>
                        <a:rPr kumimoji="0" lang="ru-RU" sz="1100" kern="1200" baseline="0" dirty="0" smtClean="0">
                          <a:solidFill>
                            <a:srgbClr val="000099"/>
                          </a:solidFill>
                          <a:latin typeface="Book Antiqua" pitchFamily="18" charset="0"/>
                          <a:ea typeface="+mn-ea"/>
                          <a:cs typeface="+mn-cs"/>
                        </a:rPr>
                        <a:t>  библиотечного обслуживания населения»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9 618,4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9 381,7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8 881,7</a:t>
                      </a:r>
                      <a:endParaRPr lang="ru-RU" sz="1400" b="1" dirty="0">
                        <a:solidFill>
                          <a:srgbClr val="000099"/>
                        </a:solidFill>
                        <a:latin typeface="Times New Roman" pitchFamily="18" charset="0"/>
                        <a:cs typeface="Times New Roman" pitchFamily="18" charset="0"/>
                      </a:endParaRPr>
                    </a:p>
                  </a:txBody>
                  <a:tcPr>
                    <a:solidFill>
                      <a:srgbClr val="66CCFF"/>
                    </a:solidFill>
                  </a:tcPr>
                </a:tc>
              </a:tr>
              <a:tr h="26133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«Музейная деятельность»</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738,5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57520">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дополнительного образования детей в сфере культуры и искусства»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4 324,3</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3 852,6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3 645,8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23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«Развитие физической</a:t>
                      </a:r>
                      <a:r>
                        <a:rPr kumimoji="0" lang="ru-RU" sz="1100" kern="1200" baseline="0" dirty="0" smtClean="0">
                          <a:solidFill>
                            <a:srgbClr val="000099"/>
                          </a:solidFill>
                          <a:latin typeface="Book Antiqua" pitchFamily="18" charset="0"/>
                          <a:ea typeface="+mn-ea"/>
                          <a:cs typeface="+mn-cs"/>
                        </a:rPr>
                        <a:t> культуры и спорта»</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6940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7 364,5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8" name="Рисунок 17" descr="спорт.png"/>
          <p:cNvPicPr>
            <a:picLocks noChangeAspect="1"/>
          </p:cNvPicPr>
          <p:nvPr/>
        </p:nvPicPr>
        <p:blipFill>
          <a:blip r:embed="rId3" cstate="print"/>
          <a:stretch>
            <a:fillRect/>
          </a:stretch>
        </p:blipFill>
        <p:spPr>
          <a:xfrm>
            <a:off x="2339752" y="2636912"/>
            <a:ext cx="1791245" cy="1080120"/>
          </a:xfrm>
          <a:prstGeom prst="rect">
            <a:avLst/>
          </a:prstGeom>
        </p:spPr>
      </p:pic>
      <p:pic>
        <p:nvPicPr>
          <p:cNvPr id="19" name="Рисунок 18" descr="Ира.jpg"/>
          <p:cNvPicPr>
            <a:picLocks noChangeAspect="1"/>
          </p:cNvPicPr>
          <p:nvPr/>
        </p:nvPicPr>
        <p:blipFill>
          <a:blip r:embed="rId4" cstate="print"/>
          <a:stretch>
            <a:fillRect/>
          </a:stretch>
        </p:blipFill>
        <p:spPr>
          <a:xfrm>
            <a:off x="179512" y="2636912"/>
            <a:ext cx="2160240" cy="1440160"/>
          </a:xfrm>
          <a:prstGeom prst="rect">
            <a:avLst/>
          </a:prstGeom>
          <a:ln>
            <a:noFill/>
          </a:ln>
          <a:effectLst>
            <a:outerShdw blurRad="292100" dist="139700" dir="2700000" algn="tl" rotWithShape="0">
              <a:srgbClr val="333333">
                <a:alpha val="65000"/>
              </a:srgbClr>
            </a:outerShdw>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44</a:t>
            </a:fld>
            <a:endParaRPr lang="ru-R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Улучшение условий жизни  населения  Холм-Жирковского района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«Газификация населенных пунктов Холм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a:t>
            </a:r>
            <a:r>
              <a:rPr lang="ru-RU" sz="1800" cap="none" dirty="0" err="1" smtClean="0">
                <a:ln>
                  <a:noFill/>
                </a:ln>
                <a:solidFill>
                  <a:schemeClr val="tx1"/>
                </a:solidFill>
                <a:effectLst>
                  <a:outerShdw blurRad="38100" dist="38100" dir="2700000" algn="tl">
                    <a:srgbClr val="000000">
                      <a:alpha val="43137"/>
                    </a:srgbClr>
                  </a:outerShdw>
                </a:effectLst>
                <a:latin typeface="Book Antiqua" pitchFamily="18" charset="0"/>
              </a:rPr>
              <a:t>Жирковского</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района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63691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340768"/>
            <a:ext cx="46440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340768"/>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-100,0 тыс. руб., </a:t>
            </a:r>
          </a:p>
          <a:p>
            <a:pPr algn="just">
              <a:buNone/>
            </a:pPr>
            <a:r>
              <a:rPr lang="ru-RU" sz="1400" b="1" dirty="0" smtClean="0">
                <a:solidFill>
                  <a:srgbClr val="000099"/>
                </a:solidFill>
                <a:latin typeface="Book Antiqua" pitchFamily="18" charset="0"/>
              </a:rPr>
              <a:t>     на 2019 год – 100,0 тыс. руб., </a:t>
            </a:r>
          </a:p>
          <a:p>
            <a:pPr algn="just">
              <a:buNone/>
            </a:pPr>
            <a:r>
              <a:rPr lang="ru-RU" sz="1400" b="1" dirty="0" smtClean="0">
                <a:solidFill>
                  <a:srgbClr val="000099"/>
                </a:solidFill>
                <a:latin typeface="Book Antiqua" pitchFamily="18" charset="0"/>
              </a:rPr>
              <a:t>     на 2020 год – 95,0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2708920"/>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местного бюджета.</a:t>
            </a:r>
          </a:p>
        </p:txBody>
      </p:sp>
      <p:pic>
        <p:nvPicPr>
          <p:cNvPr id="17" name="Рисунок 16" descr="газ.jpg"/>
          <p:cNvPicPr>
            <a:picLocks noChangeAspect="1"/>
          </p:cNvPicPr>
          <p:nvPr/>
        </p:nvPicPr>
        <p:blipFill>
          <a:blip r:embed="rId3" cstate="print"/>
          <a:stretch>
            <a:fillRect/>
          </a:stretch>
        </p:blipFill>
        <p:spPr>
          <a:xfrm>
            <a:off x="4860032" y="3645024"/>
            <a:ext cx="3688042" cy="2756148"/>
          </a:xfrm>
          <a:prstGeom prst="rect">
            <a:avLst/>
          </a:prstGeom>
          <a:ln>
            <a:noFill/>
          </a:ln>
          <a:effectLst>
            <a:softEdge rad="112500"/>
          </a:effectLst>
        </p:spPr>
      </p:pic>
      <p:sp>
        <p:nvSpPr>
          <p:cNvPr id="15" name="Номер слайда 14"/>
          <p:cNvSpPr>
            <a:spLocks noGrp="1"/>
          </p:cNvSpPr>
          <p:nvPr>
            <p:ph type="sldNum" sz="quarter" idx="12"/>
          </p:nvPr>
        </p:nvSpPr>
        <p:spPr/>
        <p:txBody>
          <a:bodyPr/>
          <a:lstStyle/>
          <a:p>
            <a:fld id="{B19B0651-EE4F-4900-A07F-96A6BFA9D0F0}" type="slidenum">
              <a:rPr lang="ru-RU" smtClean="0"/>
              <a:pPr/>
              <a:t>45</a:t>
            </a:fld>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энергетической эффективности  потребления ресурсов  и экономии бюджетных средств  в муниципальном образовании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«Энергосбережение  и повышение энергетической эффективности  на территории  муниципального образования «Холм-Жирковский район»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7991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772816"/>
            <a:ext cx="464400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772816"/>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-50,0 тыс. руб., </a:t>
            </a:r>
          </a:p>
          <a:p>
            <a:pPr algn="just">
              <a:buNone/>
            </a:pPr>
            <a:r>
              <a:rPr lang="ru-RU" sz="1400" b="1" dirty="0" smtClean="0">
                <a:solidFill>
                  <a:srgbClr val="000099"/>
                </a:solidFill>
                <a:latin typeface="Book Antiqua" pitchFamily="18" charset="0"/>
              </a:rPr>
              <a:t>     на 2019 год – 50,0 тыс. руб., </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3140968"/>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энергосбережение.jpg"/>
          <p:cNvPicPr>
            <a:picLocks noChangeAspect="1"/>
          </p:cNvPicPr>
          <p:nvPr/>
        </p:nvPicPr>
        <p:blipFill>
          <a:blip r:embed="rId3" cstate="print"/>
          <a:stretch>
            <a:fillRect/>
          </a:stretch>
        </p:blipFill>
        <p:spPr>
          <a:xfrm>
            <a:off x="5004048" y="3861048"/>
            <a:ext cx="3851920" cy="2567947"/>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46</a:t>
            </a:fld>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Обеспечение безопасности  жизнедеятельности населения муниципального образования «Холм-Жирковский район» Смоленской области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«Создание условий  для обеспечения безопасности  жизнедеятельности  населения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-130,0 тыс. руб., </a:t>
            </a:r>
          </a:p>
          <a:p>
            <a:pPr algn="just">
              <a:buNone/>
            </a:pPr>
            <a:r>
              <a:rPr lang="ru-RU" sz="1400" b="1" dirty="0" smtClean="0">
                <a:solidFill>
                  <a:srgbClr val="000099"/>
                </a:solidFill>
                <a:latin typeface="Book Antiqua" pitchFamily="18" charset="0"/>
              </a:rPr>
              <a:t>на 2019 год – 130, тыс. руб.,</a:t>
            </a:r>
          </a:p>
          <a:p>
            <a:pPr algn="just">
              <a:buNone/>
            </a:pPr>
            <a:r>
              <a:rPr lang="ru-RU" sz="1400" b="1" dirty="0" smtClean="0">
                <a:solidFill>
                  <a:srgbClr val="000099"/>
                </a:solidFill>
                <a:latin typeface="Book Antiqua" pitchFamily="18" charset="0"/>
              </a:rPr>
              <a:t> на 2020 год – 130,0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3672408" cy="40050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716016" y="2563624"/>
          <a:ext cx="4427984" cy="3395063"/>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686166"/>
                <a:gridCol w="947041"/>
                <a:gridCol w="913939"/>
                <a:gridCol w="880838"/>
              </a:tblGrid>
              <a:tr h="385910">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540273">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87265">
                <a:tc>
                  <a:txBody>
                    <a:bodyPr/>
                    <a:lstStyle/>
                    <a:p>
                      <a:r>
                        <a:rPr kumimoji="0" lang="ru-RU" sz="1200" kern="1200" dirty="0" smtClean="0">
                          <a:solidFill>
                            <a:srgbClr val="000099"/>
                          </a:solidFill>
                          <a:latin typeface="Book Antiqua" pitchFamily="18" charset="0"/>
                          <a:ea typeface="+mn-ea"/>
                          <a:cs typeface="+mn-cs"/>
                        </a:rPr>
                        <a:t>«Противодействие терроризму и экстремизму»</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70845">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«Комплексные меры по профилактике правонарушений  и усилению борьбы с преступностью»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85910">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«Обеспечение безопасности  дорожного движения»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sp>
        <p:nvSpPr>
          <p:cNvPr id="14" name="Номер слайда 13"/>
          <p:cNvSpPr>
            <a:spLocks noGrp="1"/>
          </p:cNvSpPr>
          <p:nvPr>
            <p:ph type="sldNum" sz="quarter" idx="12"/>
          </p:nvPr>
        </p:nvSpPr>
        <p:spPr/>
        <p:txBody>
          <a:bodyPr/>
          <a:lstStyle/>
          <a:p>
            <a:fld id="{B19B0651-EE4F-4900-A07F-96A6BFA9D0F0}" type="slidenum">
              <a:rPr lang="ru-RU" smtClean="0"/>
              <a:pPr/>
              <a:t>47</a:t>
            </a:fld>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Удовлетворение потребности населения  в качественных услугах  пассажирского транспорта общего пользования.</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«Поддержка пассажирского транспорта   общего пользования  в  муниципальном образовании "Холм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07904" y="3645024"/>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151216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a:t>
            </a:r>
            <a:r>
              <a:rPr lang="ru-RU" sz="1400" b="1" dirty="0" smtClean="0">
                <a:solidFill>
                  <a:srgbClr val="000099"/>
                </a:solidFill>
                <a:latin typeface="Book Antiqua" pitchFamily="18" charset="0"/>
              </a:rPr>
              <a:t>: Муниципальное унитарное предприятие  «</a:t>
            </a:r>
            <a:r>
              <a:rPr lang="ru-RU" sz="1400" b="1" dirty="0" err="1" smtClean="0">
                <a:solidFill>
                  <a:srgbClr val="000099"/>
                </a:solidFill>
                <a:latin typeface="Book Antiqua" pitchFamily="18" charset="0"/>
              </a:rPr>
              <a:t>Холм-Жирковское</a:t>
            </a:r>
            <a:r>
              <a:rPr lang="ru-RU" sz="1400" b="1" dirty="0" smtClean="0">
                <a:solidFill>
                  <a:srgbClr val="000099"/>
                </a:solidFill>
                <a:latin typeface="Book Antiqua" pitchFamily="18" charset="0"/>
              </a:rPr>
              <a:t> ПАТП»</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-900,0 тыс. руб., </a:t>
            </a:r>
          </a:p>
          <a:p>
            <a:pPr algn="just">
              <a:buNone/>
            </a:pPr>
            <a:r>
              <a:rPr lang="ru-RU" sz="1400" b="1" dirty="0" smtClean="0">
                <a:solidFill>
                  <a:srgbClr val="000099"/>
                </a:solidFill>
                <a:latin typeface="Book Antiqua" pitchFamily="18" charset="0"/>
              </a:rPr>
              <a:t>на 2019 год – 900, тыс. руб.,</a:t>
            </a:r>
          </a:p>
          <a:p>
            <a:pPr algn="just">
              <a:buNone/>
            </a:pPr>
            <a:r>
              <a:rPr lang="ru-RU" sz="1400" b="1" dirty="0" smtClean="0">
                <a:solidFill>
                  <a:srgbClr val="000099"/>
                </a:solidFill>
                <a:latin typeface="Book Antiqua" pitchFamily="18" charset="0"/>
              </a:rPr>
              <a:t> на 2020 год – 600,0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536504" cy="378904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80928"/>
            <a:ext cx="4176464" cy="954107"/>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22" name="Рисунок 21" descr="автобус.jpg"/>
          <p:cNvPicPr>
            <a:picLocks noChangeAspect="1"/>
          </p:cNvPicPr>
          <p:nvPr/>
        </p:nvPicPr>
        <p:blipFill>
          <a:blip r:embed="rId3" cstate="print"/>
          <a:stretch>
            <a:fillRect/>
          </a:stretch>
        </p:blipFill>
        <p:spPr>
          <a:xfrm>
            <a:off x="4884034" y="3645024"/>
            <a:ext cx="3936437" cy="2952328"/>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48</a:t>
            </a:fld>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Поддержка сельскохозяйственных товаропроизводителей.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сельского хозяйства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212976"/>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Сектор по сельскому хозяйству Администрации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Участники</a:t>
            </a:r>
            <a:r>
              <a:rPr lang="ru-RU" sz="1400" b="1" dirty="0" smtClean="0">
                <a:solidFill>
                  <a:srgbClr val="000099"/>
                </a:solidFill>
                <a:latin typeface="Book Antiqua" pitchFamily="18" charset="0"/>
              </a:rPr>
              <a:t>: Сельскохозяйственные товаропроизводители Холм-Жирковского района</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484784"/>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-800,0 тыс. руб., </a:t>
            </a:r>
          </a:p>
          <a:p>
            <a:pPr algn="just">
              <a:buNone/>
            </a:pPr>
            <a:r>
              <a:rPr lang="ru-RU" sz="1400" b="1" dirty="0" smtClean="0">
                <a:solidFill>
                  <a:srgbClr val="000099"/>
                </a:solidFill>
                <a:latin typeface="Book Antiqua" pitchFamily="18" charset="0"/>
              </a:rPr>
              <a:t>на 2019 год – 710, тыс. руб.,</a:t>
            </a:r>
          </a:p>
          <a:p>
            <a:pPr algn="just">
              <a:buNone/>
            </a:pPr>
            <a:r>
              <a:rPr lang="ru-RU" sz="1400" b="1" dirty="0" smtClean="0">
                <a:solidFill>
                  <a:srgbClr val="000099"/>
                </a:solidFill>
                <a:latin typeface="Book Antiqua" pitchFamily="18" charset="0"/>
              </a:rPr>
              <a:t> на 2020 год – 510,0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4" name="Рисунок 13" descr="сельское хозяйство 2.jpg"/>
          <p:cNvPicPr>
            <a:picLocks noChangeAspect="1"/>
          </p:cNvPicPr>
          <p:nvPr/>
        </p:nvPicPr>
        <p:blipFill>
          <a:blip r:embed="rId3" cstate="print"/>
          <a:stretch>
            <a:fillRect/>
          </a:stretch>
        </p:blipFill>
        <p:spPr>
          <a:xfrm>
            <a:off x="4211960" y="3429000"/>
            <a:ext cx="2015716"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сх.jpg"/>
          <p:cNvPicPr>
            <a:picLocks noChangeAspect="1"/>
          </p:cNvPicPr>
          <p:nvPr/>
        </p:nvPicPr>
        <p:blipFill>
          <a:blip r:embed="rId4" cstate="print"/>
          <a:stretch>
            <a:fillRect/>
          </a:stretch>
        </p:blipFill>
        <p:spPr>
          <a:xfrm>
            <a:off x="5652120" y="4293096"/>
            <a:ext cx="2016224" cy="1537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Рисунок 16" descr="сельское  хозяйство 3.jpg"/>
          <p:cNvPicPr>
            <a:picLocks noChangeAspect="1"/>
          </p:cNvPicPr>
          <p:nvPr/>
        </p:nvPicPr>
        <p:blipFill>
          <a:blip r:embed="rId5" cstate="print"/>
          <a:stretch>
            <a:fillRect/>
          </a:stretch>
        </p:blipFill>
        <p:spPr>
          <a:xfrm>
            <a:off x="7199784" y="5301208"/>
            <a:ext cx="194421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омер слайда 14"/>
          <p:cNvSpPr>
            <a:spLocks noGrp="1"/>
          </p:cNvSpPr>
          <p:nvPr>
            <p:ph type="sldNum" sz="quarter" idx="12"/>
          </p:nvPr>
        </p:nvSpPr>
        <p:spPr/>
        <p:txBody>
          <a:bodyPr/>
          <a:lstStyle/>
          <a:p>
            <a:fld id="{B19B0651-EE4F-4900-A07F-96A6BFA9D0F0}" type="slidenum">
              <a:rPr lang="ru-RU" smtClean="0"/>
              <a:pPr/>
              <a:t>49</a:t>
            </a:fld>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88640"/>
            <a:ext cx="8640960"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ПОНЯТИЯ   И  ОПРЕДЕЛЕНИЯ</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411760" y="1484784"/>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11" name="TextBox 10"/>
          <p:cNvSpPr txBox="1"/>
          <p:nvPr/>
        </p:nvSpPr>
        <p:spPr>
          <a:xfrm>
            <a:off x="539552" y="1196752"/>
            <a:ext cx="8280920" cy="369332"/>
          </a:xfrm>
          <a:prstGeom prst="rect">
            <a:avLst/>
          </a:prstGeom>
          <a:noFill/>
        </p:spPr>
        <p:txBody>
          <a:bodyPr wrap="square" rtlCol="0">
            <a:spAutoFit/>
          </a:bodyPr>
          <a:lstStyle/>
          <a:p>
            <a:endParaRPr lang="ru-RU" dirty="0"/>
          </a:p>
        </p:txBody>
      </p:sp>
      <p:graphicFrame>
        <p:nvGraphicFramePr>
          <p:cNvPr id="22" name="Схема 21"/>
          <p:cNvGraphicFramePr/>
          <p:nvPr/>
        </p:nvGraphicFramePr>
        <p:xfrm>
          <a:off x="179512" y="1556792"/>
          <a:ext cx="828092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 name="Рисунок 23" descr="понятия.jpg"/>
          <p:cNvPicPr>
            <a:picLocks noChangeAspect="1"/>
          </p:cNvPicPr>
          <p:nvPr/>
        </p:nvPicPr>
        <p:blipFill>
          <a:blip r:embed="rId8" cstate="print"/>
          <a:stretch>
            <a:fillRect/>
          </a:stretch>
        </p:blipFill>
        <p:spPr>
          <a:xfrm>
            <a:off x="7596336" y="620688"/>
            <a:ext cx="1547664" cy="1444487"/>
          </a:xfrm>
          <a:prstGeom prst="rect">
            <a:avLst/>
          </a:prstGeom>
          <a:ln>
            <a:noFill/>
          </a:ln>
          <a:effectLst>
            <a:softEdge rad="112500"/>
          </a:effectLst>
        </p:spPr>
      </p:pic>
      <p:sp>
        <p:nvSpPr>
          <p:cNvPr id="8" name="Номер слайда 7"/>
          <p:cNvSpPr>
            <a:spLocks noGrp="1"/>
          </p:cNvSpPr>
          <p:nvPr>
            <p:ph type="sldNum" sz="quarter" idx="12"/>
          </p:nvPr>
        </p:nvSpPr>
        <p:spPr/>
        <p:txBody>
          <a:bodyPr/>
          <a:lstStyle/>
          <a:p>
            <a:fld id="{B19B0651-EE4F-4900-A07F-96A6BFA9D0F0}" type="slidenum">
              <a:rPr lang="ru-RU" smtClean="0"/>
              <a:pPr/>
              <a:t>5</a:t>
            </a:fld>
            <a:endParaRPr lang="ru-RU" dirty="0"/>
          </a:p>
        </p:txBody>
      </p:sp>
      <p:pic>
        <p:nvPicPr>
          <p:cNvPr id="9" name="Рисунок 8" descr="лупа 2.png">
            <a:hlinkClick r:id="rId9" action="ppaction://hlinksldjump"/>
          </p:cNvPr>
          <p:cNvPicPr>
            <a:picLocks noChangeAspect="1"/>
          </p:cNvPicPr>
          <p:nvPr/>
        </p:nvPicPr>
        <p:blipFill>
          <a:blip r:embed="rId10" cstate="print"/>
          <a:stretch>
            <a:fillRect/>
          </a:stretch>
        </p:blipFill>
        <p:spPr>
          <a:xfrm>
            <a:off x="2051720" y="2708920"/>
            <a:ext cx="366369" cy="360040"/>
          </a:xfrm>
          <a:prstGeom prst="rect">
            <a:avLst/>
          </a:prstGeom>
        </p:spPr>
      </p:pic>
      <p:pic>
        <p:nvPicPr>
          <p:cNvPr id="10" name="Рисунок 9" descr="лупа 2.png">
            <a:hlinkClick r:id="rId11" action="ppaction://hlinksldjump"/>
          </p:cNvPr>
          <p:cNvPicPr>
            <a:picLocks noChangeAspect="1"/>
          </p:cNvPicPr>
          <p:nvPr/>
        </p:nvPicPr>
        <p:blipFill>
          <a:blip r:embed="rId10" cstate="print"/>
          <a:stretch>
            <a:fillRect/>
          </a:stretch>
        </p:blipFill>
        <p:spPr>
          <a:xfrm>
            <a:off x="2051720" y="4365104"/>
            <a:ext cx="366369" cy="360040"/>
          </a:xfrm>
          <a:prstGeom prst="rect">
            <a:avLst/>
          </a:prstGeom>
        </p:spPr>
      </p:pic>
      <p:pic>
        <p:nvPicPr>
          <p:cNvPr id="12" name="Рисунок 11" descr="лупа 2.png">
            <a:hlinkClick r:id="rId12" action="ppaction://hlinksldjump"/>
          </p:cNvPr>
          <p:cNvPicPr>
            <a:picLocks noChangeAspect="1"/>
          </p:cNvPicPr>
          <p:nvPr/>
        </p:nvPicPr>
        <p:blipFill>
          <a:blip r:embed="rId10" cstate="print"/>
          <a:stretch>
            <a:fillRect/>
          </a:stretch>
        </p:blipFill>
        <p:spPr>
          <a:xfrm>
            <a:off x="2051720" y="6093296"/>
            <a:ext cx="366369" cy="360040"/>
          </a:xfrm>
          <a:prstGeom prst="rect">
            <a:avLst/>
          </a:prstGeom>
        </p:spPr>
      </p:pic>
      <p:pic>
        <p:nvPicPr>
          <p:cNvPr id="13" name="Рисунок 12" descr="лупа 2.png">
            <a:hlinkClick r:id="rId13" action="ppaction://hlinksldjump"/>
          </p:cNvPr>
          <p:cNvPicPr>
            <a:picLocks noChangeAspect="1"/>
          </p:cNvPicPr>
          <p:nvPr/>
        </p:nvPicPr>
        <p:blipFill>
          <a:blip r:embed="rId10" cstate="print"/>
          <a:stretch>
            <a:fillRect/>
          </a:stretch>
        </p:blipFill>
        <p:spPr>
          <a:xfrm>
            <a:off x="5076056" y="2708920"/>
            <a:ext cx="366369" cy="360040"/>
          </a:xfrm>
          <a:prstGeom prst="rect">
            <a:avLst/>
          </a:prstGeom>
        </p:spPr>
      </p:pic>
      <p:pic>
        <p:nvPicPr>
          <p:cNvPr id="14" name="Рисунок 13" descr="лупа 2.png">
            <a:hlinkClick r:id="rId14" action="ppaction://hlinksldjump"/>
          </p:cNvPr>
          <p:cNvPicPr>
            <a:picLocks noChangeAspect="1"/>
          </p:cNvPicPr>
          <p:nvPr/>
        </p:nvPicPr>
        <p:blipFill>
          <a:blip r:embed="rId10" cstate="print"/>
          <a:stretch>
            <a:fillRect/>
          </a:stretch>
        </p:blipFill>
        <p:spPr>
          <a:xfrm>
            <a:off x="5004048" y="4437112"/>
            <a:ext cx="366369" cy="360040"/>
          </a:xfrm>
          <a:prstGeom prst="rect">
            <a:avLst/>
          </a:prstGeom>
        </p:spPr>
      </p:pic>
      <p:pic>
        <p:nvPicPr>
          <p:cNvPr id="15" name="Рисунок 14" descr="лупа 2.png">
            <a:hlinkClick r:id="rId15" action="ppaction://hlinksldjump"/>
          </p:cNvPr>
          <p:cNvPicPr>
            <a:picLocks noChangeAspect="1"/>
          </p:cNvPicPr>
          <p:nvPr/>
        </p:nvPicPr>
        <p:blipFill>
          <a:blip r:embed="rId10" cstate="print"/>
          <a:stretch>
            <a:fillRect/>
          </a:stretch>
        </p:blipFill>
        <p:spPr>
          <a:xfrm>
            <a:off x="5004048" y="6093296"/>
            <a:ext cx="366369" cy="360040"/>
          </a:xfrm>
          <a:prstGeom prst="rect">
            <a:avLst/>
          </a:prstGeom>
        </p:spPr>
      </p:pic>
      <p:pic>
        <p:nvPicPr>
          <p:cNvPr id="16" name="Рисунок 15" descr="лупа 2.png">
            <a:hlinkClick r:id="rId16" action="ppaction://hlinksldjump"/>
          </p:cNvPr>
          <p:cNvPicPr>
            <a:picLocks noChangeAspect="1"/>
          </p:cNvPicPr>
          <p:nvPr/>
        </p:nvPicPr>
        <p:blipFill>
          <a:blip r:embed="rId10" cstate="print"/>
          <a:stretch>
            <a:fillRect/>
          </a:stretch>
        </p:blipFill>
        <p:spPr>
          <a:xfrm>
            <a:off x="8028384" y="2708920"/>
            <a:ext cx="366369" cy="360040"/>
          </a:xfrm>
          <a:prstGeom prst="rect">
            <a:avLst/>
          </a:prstGeom>
        </p:spPr>
      </p:pic>
      <p:pic>
        <p:nvPicPr>
          <p:cNvPr id="17" name="Рисунок 16" descr="лупа 2.png">
            <a:hlinkClick r:id="rId17" action="ppaction://hlinksldjump"/>
          </p:cNvPr>
          <p:cNvPicPr>
            <a:picLocks noChangeAspect="1"/>
          </p:cNvPicPr>
          <p:nvPr/>
        </p:nvPicPr>
        <p:blipFill>
          <a:blip r:embed="rId10" cstate="print"/>
          <a:stretch>
            <a:fillRect/>
          </a:stretch>
        </p:blipFill>
        <p:spPr>
          <a:xfrm>
            <a:off x="8028384" y="4365104"/>
            <a:ext cx="366369" cy="360040"/>
          </a:xfrm>
          <a:prstGeom prst="rect">
            <a:avLst/>
          </a:prstGeom>
        </p:spPr>
      </p:pic>
      <p:pic>
        <p:nvPicPr>
          <p:cNvPr id="18" name="Рисунок 17" descr="лупа 2.png">
            <a:hlinkClick r:id="rId18" action="ppaction://hlinksldjump"/>
          </p:cNvPr>
          <p:cNvPicPr>
            <a:picLocks noChangeAspect="1"/>
          </p:cNvPicPr>
          <p:nvPr/>
        </p:nvPicPr>
        <p:blipFill>
          <a:blip r:embed="rId10" cstate="print"/>
          <a:stretch>
            <a:fillRect/>
          </a:stretch>
        </p:blipFill>
        <p:spPr>
          <a:xfrm>
            <a:off x="8028384" y="6093296"/>
            <a:ext cx="366369" cy="360040"/>
          </a:xfrm>
          <a:prstGeom prst="rect">
            <a:avLst/>
          </a:prstGeom>
        </p:spPr>
      </p:pic>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9036496" cy="504056"/>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Стабилизация демографической ситуации, поддержка материнства и формирование предпосылок к последующему демографическому росту.</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«Демографическое развитие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a:t>
            </a:r>
          </a:p>
          <a:p>
            <a:pPr algn="just"/>
            <a:r>
              <a:rPr lang="ru-RU" sz="1400" b="1" dirty="0" smtClean="0">
                <a:solidFill>
                  <a:srgbClr val="000099"/>
                </a:solidFill>
                <a:latin typeface="Book Antiqua" pitchFamily="18" charset="0"/>
              </a:rPr>
              <a:t>Отдел по культуре и спорту Администрации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374441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На реализацию мероприятий программы в 2018 году предусмотрено 20,0 тыс. рублей.</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4896544"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sp>
        <p:nvSpPr>
          <p:cNvPr id="15" name="TextBox 14"/>
          <p:cNvSpPr txBox="1"/>
          <p:nvPr/>
        </p:nvSpPr>
        <p:spPr>
          <a:xfrm>
            <a:off x="683568" y="3140969"/>
            <a:ext cx="1440160" cy="553998"/>
          </a:xfrm>
          <a:prstGeom prst="rect">
            <a:avLst/>
          </a:prstGeom>
          <a:noFill/>
        </p:spPr>
        <p:txBody>
          <a:bodyPr wrap="square" rtlCol="0">
            <a:spAutoFit/>
          </a:bodyPr>
          <a:lstStyle/>
          <a:p>
            <a:r>
              <a:rPr lang="ru-RU" sz="1400" b="1" dirty="0" smtClean="0">
                <a:solidFill>
                  <a:srgbClr val="000099"/>
                </a:solidFill>
                <a:latin typeface="Times New Roman" pitchFamily="18" charset="0"/>
                <a:cs typeface="Times New Roman" pitchFamily="18" charset="0"/>
              </a:rPr>
              <a:t>2,0 тыс. руб.</a:t>
            </a:r>
          </a:p>
          <a:p>
            <a:endParaRPr lang="ru-RU" sz="1600" dirty="0">
              <a:solidFill>
                <a:srgbClr val="000099"/>
              </a:solidFill>
              <a:latin typeface="Times New Roman" pitchFamily="18" charset="0"/>
              <a:cs typeface="Times New Roman" pitchFamily="18" charset="0"/>
            </a:endParaRPr>
          </a:p>
        </p:txBody>
      </p:sp>
      <p:pic>
        <p:nvPicPr>
          <p:cNvPr id="18" name="Рисунок 17" descr="дети 1.jpg"/>
          <p:cNvPicPr>
            <a:picLocks noChangeAspect="1"/>
          </p:cNvPicPr>
          <p:nvPr/>
        </p:nvPicPr>
        <p:blipFill>
          <a:blip r:embed="rId3" cstate="print"/>
          <a:stretch>
            <a:fillRect/>
          </a:stretch>
        </p:blipFill>
        <p:spPr>
          <a:xfrm>
            <a:off x="6660232" y="3429000"/>
            <a:ext cx="230425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Рисунок 20" descr="дети 3.png"/>
          <p:cNvPicPr>
            <a:picLocks noChangeAspect="1"/>
          </p:cNvPicPr>
          <p:nvPr/>
        </p:nvPicPr>
        <p:blipFill>
          <a:blip r:embed="rId4" cstate="print"/>
          <a:stretch>
            <a:fillRect/>
          </a:stretch>
        </p:blipFill>
        <p:spPr>
          <a:xfrm>
            <a:off x="5148064" y="4005064"/>
            <a:ext cx="1773203" cy="1551552"/>
          </a:xfrm>
          <a:prstGeom prst="rect">
            <a:avLst/>
          </a:prstGeom>
          <a:ln>
            <a:noFill/>
          </a:ln>
          <a:effectLst>
            <a:outerShdw blurRad="292100" dist="139700" dir="2700000" algn="tl" rotWithShape="0">
              <a:srgbClr val="333333">
                <a:alpha val="65000"/>
              </a:srgbClr>
            </a:outerShdw>
          </a:effectLst>
        </p:spPr>
      </p:pic>
      <p:pic>
        <p:nvPicPr>
          <p:cNvPr id="22" name="Рисунок 21" descr="дети 4.jpg"/>
          <p:cNvPicPr>
            <a:picLocks noChangeAspect="1"/>
          </p:cNvPicPr>
          <p:nvPr/>
        </p:nvPicPr>
        <p:blipFill>
          <a:blip r:embed="rId5" cstate="print"/>
          <a:stretch>
            <a:fillRect/>
          </a:stretch>
        </p:blipFill>
        <p:spPr>
          <a:xfrm>
            <a:off x="6660232" y="5229200"/>
            <a:ext cx="2304256" cy="142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50</a:t>
            </a:fld>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5472608"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Повышение качества жизни молодых семей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«Обеспечение жильем молодых семей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278092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580112" y="1484784"/>
            <a:ext cx="3563888"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266429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a:t>
            </a:r>
          </a:p>
          <a:p>
            <a:pPr algn="just">
              <a:buNone/>
            </a:pPr>
            <a:r>
              <a:rPr lang="ru-RU" sz="1400" b="1" dirty="0" smtClean="0">
                <a:solidFill>
                  <a:srgbClr val="000099"/>
                </a:solidFill>
                <a:latin typeface="Book Antiqua" pitchFamily="18" charset="0"/>
              </a:rPr>
              <a:t>бюджетных ассигнований  </a:t>
            </a:r>
          </a:p>
          <a:p>
            <a:pPr algn="just">
              <a:buNone/>
            </a:pPr>
            <a:r>
              <a:rPr lang="ru-RU" sz="1400" b="1" dirty="0" smtClean="0">
                <a:solidFill>
                  <a:srgbClr val="000099"/>
                </a:solidFill>
                <a:latin typeface="Book Antiqua" pitchFamily="18" charset="0"/>
              </a:rPr>
              <a:t>на 2018 год -70,0 тыс. руб., </a:t>
            </a:r>
          </a:p>
          <a:p>
            <a:pPr algn="just">
              <a:buNone/>
            </a:pPr>
            <a:r>
              <a:rPr lang="ru-RU" sz="1400" b="1" dirty="0" smtClean="0">
                <a:solidFill>
                  <a:srgbClr val="000099"/>
                </a:solidFill>
                <a:latin typeface="Book Antiqua" pitchFamily="18" charset="0"/>
              </a:rPr>
              <a:t>на 2019 год – 70, тыс. руб.,</a:t>
            </a:r>
          </a:p>
          <a:p>
            <a:pPr algn="just">
              <a:buNone/>
            </a:pPr>
            <a:r>
              <a:rPr lang="ru-RU" sz="1400" b="1" dirty="0" smtClean="0">
                <a:solidFill>
                  <a:srgbClr val="000099"/>
                </a:solidFill>
                <a:latin typeface="Book Antiqua" pitchFamily="18" charset="0"/>
              </a:rPr>
              <a:t> на 2020 год – 70,0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852936"/>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жилье семье1.jpg"/>
          <p:cNvPicPr>
            <a:picLocks noChangeAspect="1"/>
          </p:cNvPicPr>
          <p:nvPr/>
        </p:nvPicPr>
        <p:blipFill>
          <a:blip r:embed="rId3" cstate="print"/>
          <a:stretch>
            <a:fillRect/>
          </a:stretch>
        </p:blipFill>
        <p:spPr>
          <a:xfrm>
            <a:off x="6300192" y="5013176"/>
            <a:ext cx="2736304" cy="1700808"/>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pic>
        <p:nvPicPr>
          <p:cNvPr id="18" name="Рисунок 17" descr="жилье семье 2.jpg"/>
          <p:cNvPicPr>
            <a:picLocks noChangeAspect="1"/>
          </p:cNvPicPr>
          <p:nvPr/>
        </p:nvPicPr>
        <p:blipFill>
          <a:blip r:embed="rId4" cstate="print"/>
          <a:stretch>
            <a:fillRect/>
          </a:stretch>
        </p:blipFill>
        <p:spPr>
          <a:xfrm>
            <a:off x="4283968" y="3429000"/>
            <a:ext cx="2631765" cy="1728192"/>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51</a:t>
            </a:fld>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доступности социально значимых объектов, информационных ресурсов, услуг для лиц с ограниченными возможностями и других </a:t>
            </a:r>
            <a:r>
              <a:rPr lang="ru-RU" b="1" dirty="0" err="1" smtClean="0">
                <a:solidFill>
                  <a:srgbClr val="000099"/>
                </a:solidFill>
                <a:latin typeface="Book Antiqua" pitchFamily="18" charset="0"/>
              </a:rPr>
              <a:t>маломобильных</a:t>
            </a:r>
            <a:r>
              <a:rPr lang="ru-RU" b="1" dirty="0" smtClean="0">
                <a:solidFill>
                  <a:srgbClr val="000099"/>
                </a:solidFill>
                <a:latin typeface="Book Antiqua" pitchFamily="18" charset="0"/>
              </a:rPr>
              <a:t> групп населения.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«Доступная среда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572000" y="1556792"/>
            <a:ext cx="457200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u="sng" dirty="0" smtClean="0">
                <a:solidFill>
                  <a:srgbClr val="000099"/>
                </a:solidFill>
                <a:latin typeface="Book Antiqua" pitchFamily="18" charset="0"/>
              </a:rPr>
              <a:t>Ответственные исполнители:</a:t>
            </a:r>
            <a:r>
              <a:rPr lang="ru-RU" sz="12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2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03244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-77,0 тыс. руб., </a:t>
            </a:r>
          </a:p>
          <a:p>
            <a:pPr algn="just">
              <a:buNone/>
            </a:pPr>
            <a:r>
              <a:rPr lang="ru-RU" sz="1400" b="1" dirty="0" smtClean="0">
                <a:solidFill>
                  <a:srgbClr val="000099"/>
                </a:solidFill>
                <a:latin typeface="Book Antiqua" pitchFamily="18" charset="0"/>
              </a:rPr>
              <a:t>на 2019 год – 26, тыс. руб.,</a:t>
            </a:r>
          </a:p>
          <a:p>
            <a:pPr algn="just">
              <a:buNone/>
            </a:pPr>
            <a:r>
              <a:rPr lang="ru-RU" sz="1400" b="1" dirty="0" smtClean="0">
                <a:solidFill>
                  <a:srgbClr val="000099"/>
                </a:solidFill>
                <a:latin typeface="Book Antiqua" pitchFamily="18" charset="0"/>
              </a:rPr>
              <a:t> на 2020 год – 26,0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дост ср1.png"/>
          <p:cNvPicPr>
            <a:picLocks noChangeAspect="1"/>
          </p:cNvPicPr>
          <p:nvPr/>
        </p:nvPicPr>
        <p:blipFill>
          <a:blip r:embed="rId3" cstate="print"/>
          <a:stretch>
            <a:fillRect/>
          </a:stretch>
        </p:blipFill>
        <p:spPr>
          <a:xfrm>
            <a:off x="3923928" y="3284984"/>
            <a:ext cx="5220072" cy="3397559"/>
          </a:xfrm>
          <a:prstGeom prst="rect">
            <a:avLst/>
          </a:prstGeom>
          <a:ln>
            <a:noFill/>
          </a:ln>
          <a:effectLst>
            <a:outerShdw blurRad="292100" dist="139700" dir="2700000" algn="tl" rotWithShape="0">
              <a:srgbClr val="333333">
                <a:alpha val="65000"/>
              </a:srgbClr>
            </a:outerShdw>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52</a:t>
            </a:fld>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Рисунок 18" descr="без город.jpg"/>
          <p:cNvPicPr>
            <a:picLocks noChangeAspect="1"/>
          </p:cNvPicPr>
          <p:nvPr/>
        </p:nvPicPr>
        <p:blipFill>
          <a:blip r:embed="rId2" cstate="print"/>
          <a:stretch>
            <a:fillRect/>
          </a:stretch>
        </p:blipFill>
        <p:spPr>
          <a:xfrm>
            <a:off x="6516216" y="4941300"/>
            <a:ext cx="2627784" cy="1756901"/>
          </a:xfrm>
          <a:prstGeom prst="rect">
            <a:avLst/>
          </a:prstGeom>
          <a:scene3d>
            <a:camera prst="orthographicFront"/>
            <a:lightRig rig="threePt" dir="t"/>
          </a:scene3d>
          <a:sp3d>
            <a:bevelT w="165100" prst="coolSlant"/>
          </a:sp3d>
        </p:spPr>
      </p:pic>
      <p:sp>
        <p:nvSpPr>
          <p:cNvPr id="10" name="Прямоугольник 9"/>
          <p:cNvSpPr/>
          <p:nvPr/>
        </p:nvSpPr>
        <p:spPr>
          <a:xfrm>
            <a:off x="107504" y="836712"/>
            <a:ext cx="8928992"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комплексной системы безопасности на территории муниципального образования «Холм-Жирковский район» Смоленской области  для повышения  общественной и личной безопасности граждан за счет применения  новых информационных технологий.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«Построение и развитие аппаратно-программного  комплекса «Безопасный город»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364088" y="1700808"/>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700808"/>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3"/>
          </a:graphicData>
        </a:graphic>
      </p:graphicFrame>
      <p:sp>
        <p:nvSpPr>
          <p:cNvPr id="20" name="Прямоугольник 19"/>
          <p:cNvSpPr/>
          <p:nvPr/>
        </p:nvSpPr>
        <p:spPr>
          <a:xfrm>
            <a:off x="4788024" y="2780928"/>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7" name="Рисунок 16" descr="бг.jpg"/>
          <p:cNvPicPr>
            <a:picLocks noChangeAspect="1"/>
          </p:cNvPicPr>
          <p:nvPr/>
        </p:nvPicPr>
        <p:blipFill>
          <a:blip r:embed="rId4" cstate="print"/>
          <a:stretch>
            <a:fillRect/>
          </a:stretch>
        </p:blipFill>
        <p:spPr>
          <a:xfrm>
            <a:off x="4932348" y="3861048"/>
            <a:ext cx="2484694" cy="1658830"/>
          </a:xfrm>
          <a:prstGeom prst="rect">
            <a:avLst/>
          </a:prstGeom>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53</a:t>
            </a:fld>
            <a:endParaRPr lang="ru-RU"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Эффективное и  рациональное  использование имущества и земельных ресурсов  муниципального образования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«Управление муниципальным имуществом  и земельными ресурсами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556792"/>
            <a:ext cx="439248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Отдел по экономике, имущественным и земельным  отношениям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556792"/>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924944"/>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имущество 3.jpg"/>
          <p:cNvPicPr>
            <a:picLocks noChangeAspect="1"/>
          </p:cNvPicPr>
          <p:nvPr/>
        </p:nvPicPr>
        <p:blipFill>
          <a:blip r:embed="rId3" cstate="print"/>
          <a:stretch>
            <a:fillRect/>
          </a:stretch>
        </p:blipFill>
        <p:spPr>
          <a:xfrm>
            <a:off x="6540354" y="3501008"/>
            <a:ext cx="2238375" cy="1604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имущество.jpg"/>
          <p:cNvPicPr>
            <a:picLocks noChangeAspect="1"/>
          </p:cNvPicPr>
          <p:nvPr/>
        </p:nvPicPr>
        <p:blipFill>
          <a:blip r:embed="rId4" cstate="print"/>
          <a:stretch>
            <a:fillRect/>
          </a:stretch>
        </p:blipFill>
        <p:spPr>
          <a:xfrm>
            <a:off x="4499992" y="4797152"/>
            <a:ext cx="2340864"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54</a:t>
            </a:fld>
            <a:endParaRPr lang="ru-RU"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036496"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0" y="908720"/>
            <a:ext cx="8892480" cy="720080"/>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Развитие  и совершенствование  системы  гражданско-патриотического воспитания  граждан  Холм-Жирковского района,  укрепление чувства сопричастности граждан к истории и культуре  родного края и России  в целом,  сплочение общества  для противодействия экстремизму  и терроризму</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«Гражданско-патриотическое воспитание граждан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844824"/>
            <a:ext cx="4392488" cy="208823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844824"/>
            <a:ext cx="3960440"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-30,0 тыс. руб., </a:t>
            </a:r>
          </a:p>
          <a:p>
            <a:pPr algn="just">
              <a:buNone/>
            </a:pPr>
            <a:r>
              <a:rPr lang="ru-RU" sz="1400" b="1" dirty="0" smtClean="0">
                <a:solidFill>
                  <a:srgbClr val="000099"/>
                </a:solidFill>
                <a:latin typeface="Book Antiqua" pitchFamily="18" charset="0"/>
              </a:rPr>
              <a:t>на 2019 год – 30, тыс. руб.,</a:t>
            </a:r>
          </a:p>
          <a:p>
            <a:pPr algn="just">
              <a:buNone/>
            </a:pPr>
            <a:r>
              <a:rPr lang="ru-RU" sz="1400" b="1" dirty="0" smtClean="0">
                <a:solidFill>
                  <a:srgbClr val="000099"/>
                </a:solidFill>
                <a:latin typeface="Book Antiqua" pitchFamily="18" charset="0"/>
              </a:rPr>
              <a:t> на 2020 год – 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4077072"/>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патриоты1.jpg"/>
          <p:cNvPicPr>
            <a:picLocks noChangeAspect="1"/>
          </p:cNvPicPr>
          <p:nvPr/>
        </p:nvPicPr>
        <p:blipFill>
          <a:blip r:embed="rId3" cstate="print"/>
          <a:stretch>
            <a:fillRect/>
          </a:stretch>
        </p:blipFill>
        <p:spPr>
          <a:xfrm>
            <a:off x="4932040" y="4581128"/>
            <a:ext cx="360040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55</a:t>
            </a:fld>
            <a:endParaRPr lang="ru-RU"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188640"/>
            <a:ext cx="9036496"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ЗНАЧИМЫЕ   ИВЕСТИЦИОННЫЕ ПРОЕКТЫ</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В РЕГИОНЕ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pic>
        <p:nvPicPr>
          <p:cNvPr id="8"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pic>
        <p:nvPicPr>
          <p:cNvPr id="9" name="Рисунок 8" descr="ИДК1.jpg"/>
          <p:cNvPicPr>
            <a:picLocks noChangeAspect="1"/>
          </p:cNvPicPr>
          <p:nvPr/>
        </p:nvPicPr>
        <p:blipFill>
          <a:blip r:embed="rId3" cstate="print"/>
          <a:stretch>
            <a:fillRect/>
          </a:stretch>
        </p:blipFill>
        <p:spPr>
          <a:xfrm>
            <a:off x="107504" y="908720"/>
            <a:ext cx="3851920" cy="2569231"/>
          </a:xfrm>
          <a:prstGeom prst="rect">
            <a:avLst/>
          </a:prstGeom>
          <a:scene3d>
            <a:camera prst="orthographicFront"/>
            <a:lightRig rig="threePt" dir="t"/>
          </a:scene3d>
          <a:sp3d>
            <a:bevelT w="165100" prst="coolSlant"/>
          </a:sp3d>
        </p:spPr>
      </p:pic>
      <p:pic>
        <p:nvPicPr>
          <p:cNvPr id="10" name="Рисунок 9" descr="ИДК 2.jpg"/>
          <p:cNvPicPr>
            <a:picLocks noChangeAspect="1"/>
          </p:cNvPicPr>
          <p:nvPr/>
        </p:nvPicPr>
        <p:blipFill>
          <a:blip r:embed="rId4" cstate="print"/>
          <a:stretch>
            <a:fillRect/>
          </a:stretch>
        </p:blipFill>
        <p:spPr>
          <a:xfrm>
            <a:off x="107504" y="3501008"/>
            <a:ext cx="3816424" cy="1656184"/>
          </a:xfrm>
          <a:prstGeom prst="rect">
            <a:avLst/>
          </a:prstGeom>
          <a:scene3d>
            <a:camera prst="orthographicFront"/>
            <a:lightRig rig="threePt" dir="t"/>
          </a:scene3d>
          <a:sp3d>
            <a:bevelT w="165100" prst="coolSlant"/>
          </a:sp3d>
        </p:spPr>
      </p:pic>
      <p:pic>
        <p:nvPicPr>
          <p:cNvPr id="11" name="Рисунок 10" descr="ИДК.jpg"/>
          <p:cNvPicPr>
            <a:picLocks noChangeAspect="1"/>
          </p:cNvPicPr>
          <p:nvPr/>
        </p:nvPicPr>
        <p:blipFill>
          <a:blip r:embed="rId5" cstate="print"/>
          <a:stretch>
            <a:fillRect/>
          </a:stretch>
        </p:blipFill>
        <p:spPr>
          <a:xfrm>
            <a:off x="107504" y="5230368"/>
            <a:ext cx="3816424" cy="1627632"/>
          </a:xfrm>
          <a:prstGeom prst="rect">
            <a:avLst/>
          </a:prstGeom>
          <a:scene3d>
            <a:camera prst="orthographicFront"/>
            <a:lightRig rig="threePt" dir="t"/>
          </a:scene3d>
          <a:sp3d>
            <a:bevelT w="165100" prst="coolSlant"/>
          </a:sp3d>
        </p:spPr>
      </p:pic>
      <p:sp>
        <p:nvSpPr>
          <p:cNvPr id="12" name="Прямоугольник 11"/>
          <p:cNvSpPr/>
          <p:nvPr/>
        </p:nvSpPr>
        <p:spPr>
          <a:xfrm>
            <a:off x="4211960" y="980728"/>
            <a:ext cx="4572000" cy="5893921"/>
          </a:xfrm>
          <a:prstGeom prst="rect">
            <a:avLst/>
          </a:prstGeom>
        </p:spPr>
        <p:txBody>
          <a:bodyPr wrap="square">
            <a:spAutoFit/>
          </a:bodyPr>
          <a:lstStyle/>
          <a:p>
            <a:pPr algn="just"/>
            <a:r>
              <a:rPr lang="ru-RU" sz="1300" b="1" dirty="0" smtClean="0">
                <a:solidFill>
                  <a:srgbClr val="000099"/>
                </a:solidFill>
                <a:latin typeface="Book Antiqua" pitchFamily="18" charset="0"/>
              </a:rPr>
              <a:t>Информация о ходе реализации инвестиционного проекта «Реконструкция и расширение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 Строительство завода древесноволокнистых плит (MDF). Развитие инфраструктуры в муниципальном образовании «Холм-Жирковский район» Смоленской области»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a:t>
            </a:r>
            <a:r>
              <a:rPr lang="ru-RU" sz="1300" dirty="0" smtClean="0">
                <a:solidFill>
                  <a:srgbClr val="000099"/>
                </a:solidFill>
                <a:latin typeface="Book Antiqua" pitchFamily="18" charset="0"/>
              </a:rPr>
              <a:t> (ст. </a:t>
            </a:r>
            <a:r>
              <a:rPr lang="ru-RU" sz="1300" dirty="0" err="1" smtClean="0">
                <a:solidFill>
                  <a:srgbClr val="000099"/>
                </a:solidFill>
                <a:latin typeface="Book Antiqua" pitchFamily="18" charset="0"/>
              </a:rPr>
              <a:t>Игоревская</a:t>
            </a:r>
            <a:r>
              <a:rPr lang="ru-RU" sz="1300" dirty="0" smtClean="0">
                <a:solidFill>
                  <a:srgbClr val="000099"/>
                </a:solidFill>
                <a:latin typeface="Book Antiqua" pitchFamily="18" charset="0"/>
              </a:rPr>
              <a:t>, Холм-Жирковский район) </a:t>
            </a:r>
          </a:p>
          <a:p>
            <a:pPr algn="just"/>
            <a:r>
              <a:rPr lang="ru-RU" sz="1300" dirty="0" smtClean="0">
                <a:solidFill>
                  <a:srgbClr val="000099"/>
                </a:solidFill>
                <a:latin typeface="Book Antiqua" pitchFamily="18" charset="0"/>
              </a:rPr>
              <a:t>	Срок реализации проекта: 2009-2019 гг.</a:t>
            </a:r>
            <a:br>
              <a:rPr lang="ru-RU" sz="1300" dirty="0" smtClean="0">
                <a:solidFill>
                  <a:srgbClr val="000099"/>
                </a:solidFill>
                <a:latin typeface="Book Antiqua" pitchFamily="18" charset="0"/>
              </a:rPr>
            </a:br>
            <a:r>
              <a:rPr lang="ru-RU" sz="1300" dirty="0" smtClean="0">
                <a:solidFill>
                  <a:srgbClr val="000099"/>
                </a:solidFill>
                <a:latin typeface="Book Antiqua" pitchFamily="18" charset="0"/>
              </a:rPr>
              <a:t>Общая стоимость инвестиционного проекта составляет 7,1 млрд. рублей. Социальный эффект – создание 276 рабочих мест. </a:t>
            </a:r>
          </a:p>
          <a:p>
            <a:pPr algn="just"/>
            <a:r>
              <a:rPr lang="ru-RU" sz="1300" dirty="0" smtClean="0">
                <a:solidFill>
                  <a:srgbClr val="000099"/>
                </a:solidFill>
                <a:latin typeface="Book Antiqua" pitchFamily="18" charset="0"/>
              </a:rPr>
              <a:t>	В результате реализации инвестиционного проекта будет построен завод древесноволокнистых плит, созданы объекты социальной и инженерной инфраструктуры, необходимые для его стабильной работы. На ООО «</a:t>
            </a:r>
            <a:r>
              <a:rPr lang="ru-RU" sz="1300" dirty="0" err="1" smtClean="0">
                <a:solidFill>
                  <a:srgbClr val="000099"/>
                </a:solidFill>
                <a:latin typeface="Book Antiqua" pitchFamily="18" charset="0"/>
              </a:rPr>
              <a:t>Игоревский</a:t>
            </a:r>
            <a:r>
              <a:rPr lang="ru-RU" sz="1300" dirty="0" smtClean="0">
                <a:solidFill>
                  <a:srgbClr val="000099"/>
                </a:solidFill>
                <a:latin typeface="Book Antiqua" pitchFamily="18" charset="0"/>
              </a:rPr>
              <a:t> деревообрабатывающий комбинат» будет установлено современное, высокотехнологическое, ресурсосберегающее оборудование немецкой фирмы «</a:t>
            </a:r>
            <a:r>
              <a:rPr lang="ru-RU" sz="1300" dirty="0" err="1" smtClean="0">
                <a:solidFill>
                  <a:srgbClr val="000099"/>
                </a:solidFill>
                <a:latin typeface="Book Antiqua" pitchFamily="18" charset="0"/>
              </a:rPr>
              <a:t>Siempelkamp</a:t>
            </a:r>
            <a:r>
              <a:rPr lang="ru-RU" sz="1300" dirty="0" smtClean="0">
                <a:solidFill>
                  <a:srgbClr val="000099"/>
                </a:solidFill>
                <a:latin typeface="Book Antiqua" pitchFamily="18" charset="0"/>
              </a:rPr>
              <a:t>», мощностью 396 тыс. м3 МДФ плит в год, в результате предприятие станет одним из крупнейших производителей МДФ плит в России. </a:t>
            </a: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r>
              <a:rPr lang="ru-RU" sz="1300" dirty="0" smtClean="0">
                <a:solidFill>
                  <a:srgbClr val="000099"/>
                </a:solidFill>
                <a:latin typeface="Book Antiqua" pitchFamily="18" charset="0"/>
              </a:rPr>
              <a:t>Использованы данные сайта: </a:t>
            </a:r>
            <a:r>
              <a:rPr lang="en-US" sz="1300" b="1" dirty="0" smtClean="0">
                <a:solidFill>
                  <a:srgbClr val="000099"/>
                </a:solidFill>
                <a:latin typeface="Book Antiqua" pitchFamily="18" charset="0"/>
                <a:hlinkClick r:id="rId6"/>
              </a:rPr>
              <a:t>https://smolinvest.com/projects/ooo-igorevskiy-derevoobrabatyvayushchiy-kombinat/</a:t>
            </a:r>
            <a:r>
              <a:rPr lang="en-US" sz="1300" b="1" dirty="0" smtClean="0">
                <a:solidFill>
                  <a:srgbClr val="000099"/>
                </a:solidFill>
                <a:latin typeface="Book Antiqua" pitchFamily="18" charset="0"/>
              </a:rPr>
              <a:t> </a:t>
            </a:r>
            <a:endParaRPr lang="ru-RU" sz="1300" b="1" u="sng" dirty="0">
              <a:solidFill>
                <a:srgbClr val="000099"/>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56</a:t>
            </a:fld>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268760"/>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57</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7" name="Прямоугольник 16"/>
          <p:cNvSpPr/>
          <p:nvPr/>
        </p:nvSpPr>
        <p:spPr>
          <a:xfrm>
            <a:off x="215516" y="1124745"/>
            <a:ext cx="8712968" cy="2769989"/>
          </a:xfrm>
          <a:prstGeom prst="rect">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p:spPr>
        <p:style>
          <a:lnRef idx="0">
            <a:schemeClr val="accent3"/>
          </a:lnRef>
          <a:fillRef idx="3">
            <a:schemeClr val="accent3"/>
          </a:fillRef>
          <a:effectRef idx="3">
            <a:schemeClr val="accent3"/>
          </a:effectRef>
          <a:fontRef idx="minor">
            <a:schemeClr val="lt1"/>
          </a:fontRef>
        </p:style>
        <p:txBody>
          <a:bodyPr wrap="square">
            <a:spAutoFit/>
          </a:bodyPr>
          <a:lstStyle/>
          <a:p>
            <a:pPr lvl="0" fontAlgn="base">
              <a:spcBef>
                <a:spcPct val="0"/>
              </a:spcBef>
              <a:spcAft>
                <a:spcPct val="0"/>
              </a:spcAft>
            </a:pPr>
            <a:r>
              <a:rPr lang="ru-RU" sz="1600" dirty="0">
                <a:solidFill>
                  <a:schemeClr val="bg1"/>
                </a:solidFill>
                <a:latin typeface="Calibri" pitchFamily="34" charset="0"/>
                <a:ea typeface="Times New Roman" pitchFamily="18" charset="0"/>
                <a:cs typeface="Calibri" pitchFamily="34" charset="0"/>
              </a:rPr>
              <a:t>Инвестиционный </a:t>
            </a:r>
            <a:r>
              <a:rPr lang="ru-RU" sz="1600" dirty="0" smtClean="0">
                <a:solidFill>
                  <a:schemeClr val="bg1"/>
                </a:solidFill>
                <a:latin typeface="Calibri" pitchFamily="34" charset="0"/>
                <a:ea typeface="Times New Roman" pitchFamily="18" charset="0"/>
                <a:cs typeface="Calibri" pitchFamily="34" charset="0"/>
              </a:rPr>
              <a:t>проект «</a:t>
            </a:r>
            <a:r>
              <a:rPr lang="ru-RU" sz="1600" dirty="0">
                <a:solidFill>
                  <a:schemeClr val="bg1"/>
                </a:solidFill>
                <a:latin typeface="Calibri" pitchFamily="34" charset="0"/>
                <a:ea typeface="Times New Roman" pitchFamily="18" charset="0"/>
                <a:cs typeface="Calibri" pitchFamily="34" charset="0"/>
              </a:rPr>
              <a:t>Реконструкция и расширение </a:t>
            </a:r>
            <a:r>
              <a:rPr lang="ru-RU" sz="1600" dirty="0" smtClean="0">
                <a:solidFill>
                  <a:schemeClr val="bg1"/>
                </a:solidFill>
                <a:latin typeface="Calibri" pitchFamily="34" charset="0"/>
                <a:ea typeface="Times New Roman" pitchFamily="18" charset="0"/>
                <a:cs typeface="Calibri" pitchFamily="34" charset="0"/>
              </a:rPr>
              <a:t>ООО </a:t>
            </a:r>
            <a:r>
              <a:rPr lang="ru-RU" sz="1600" dirty="0">
                <a:solidFill>
                  <a:schemeClr val="bg1"/>
                </a:solidFill>
                <a:latin typeface="Calibri" pitchFamily="34" charset="0"/>
                <a:ea typeface="Times New Roman" pitchFamily="18" charset="0"/>
                <a:cs typeface="Calibri" pitchFamily="34" charset="0"/>
              </a:rPr>
              <a:t>«</a:t>
            </a:r>
            <a:r>
              <a:rPr lang="ru-RU" sz="1600" dirty="0" err="1">
                <a:solidFill>
                  <a:schemeClr val="bg1"/>
                </a:solidFill>
                <a:latin typeface="Calibri" pitchFamily="34" charset="0"/>
                <a:ea typeface="Times New Roman" pitchFamily="18" charset="0"/>
                <a:cs typeface="Calibri" pitchFamily="34" charset="0"/>
              </a:rPr>
              <a:t>Игоревский</a:t>
            </a:r>
            <a:r>
              <a:rPr lang="ru-RU" sz="1600" dirty="0">
                <a:solidFill>
                  <a:schemeClr val="bg1"/>
                </a:solidFill>
                <a:latin typeface="Calibri" pitchFamily="34" charset="0"/>
                <a:ea typeface="Times New Roman" pitchFamily="18" charset="0"/>
                <a:cs typeface="Calibri" pitchFamily="34" charset="0"/>
              </a:rPr>
              <a:t> деревообрабатывающий комбинат». Строительство завода древесноволокнистых плит (MDF). Развитие инфраструктуры в </a:t>
            </a:r>
            <a:r>
              <a:rPr lang="ru-RU" sz="1600" dirty="0" smtClean="0">
                <a:solidFill>
                  <a:schemeClr val="bg1"/>
                </a:solidFill>
                <a:latin typeface="Calibri" pitchFamily="34" charset="0"/>
                <a:ea typeface="Times New Roman" pitchFamily="18" charset="0"/>
                <a:cs typeface="Calibri" pitchFamily="34" charset="0"/>
              </a:rPr>
              <a:t>муниципальном </a:t>
            </a:r>
            <a:r>
              <a:rPr lang="ru-RU" sz="1600" dirty="0">
                <a:solidFill>
                  <a:schemeClr val="bg1"/>
                </a:solidFill>
                <a:latin typeface="Calibri" pitchFamily="34" charset="0"/>
                <a:ea typeface="Times New Roman" pitchFamily="18" charset="0"/>
                <a:cs typeface="Calibri" pitchFamily="34" charset="0"/>
              </a:rPr>
              <a:t>образовании «Холм-Жирковский район» Смоленской области</a:t>
            </a:r>
            <a:r>
              <a:rPr lang="ru-RU" sz="1600" dirty="0" smtClean="0">
                <a:solidFill>
                  <a:schemeClr val="bg1"/>
                </a:solidFill>
                <a:latin typeface="Calibri" pitchFamily="34" charset="0"/>
                <a:ea typeface="Times New Roman" pitchFamily="18" charset="0"/>
                <a:cs typeface="Calibri" pitchFamily="34" charset="0"/>
              </a:rPr>
              <a:t>» (</a:t>
            </a:r>
            <a:r>
              <a:rPr lang="ru-RU" sz="1600" dirty="0">
                <a:solidFill>
                  <a:schemeClr val="bg1"/>
                </a:solidFill>
                <a:latin typeface="Calibri" pitchFamily="34" charset="0"/>
                <a:ea typeface="Times New Roman" pitchFamily="18" charset="0"/>
                <a:cs typeface="Calibri" pitchFamily="34" charset="0"/>
              </a:rPr>
              <a:t>ст. </a:t>
            </a:r>
            <a:r>
              <a:rPr lang="ru-RU" sz="1600" dirty="0" err="1">
                <a:solidFill>
                  <a:schemeClr val="bg1"/>
                </a:solidFill>
                <a:latin typeface="Calibri" pitchFamily="34" charset="0"/>
                <a:ea typeface="Times New Roman" pitchFamily="18" charset="0"/>
                <a:cs typeface="Calibri" pitchFamily="34" charset="0"/>
              </a:rPr>
              <a:t>Игоревская</a:t>
            </a:r>
            <a:r>
              <a:rPr lang="ru-RU" sz="1600" dirty="0">
                <a:solidFill>
                  <a:schemeClr val="bg1"/>
                </a:solidFill>
                <a:latin typeface="Calibri" pitchFamily="34" charset="0"/>
                <a:ea typeface="Times New Roman" pitchFamily="18" charset="0"/>
                <a:cs typeface="Calibri" pitchFamily="34" charset="0"/>
              </a:rPr>
              <a:t>, Холм-Жирковский район</a:t>
            </a:r>
            <a:r>
              <a:rPr lang="ru-RU" sz="1600" dirty="0" smtClean="0">
                <a:solidFill>
                  <a:schemeClr val="bg1"/>
                </a:solidFill>
                <a:latin typeface="Calibri" pitchFamily="34" charset="0"/>
                <a:ea typeface="Times New Roman" pitchFamily="18" charset="0"/>
                <a:cs typeface="Calibri" pitchFamily="34" charset="0"/>
              </a:rPr>
              <a:t>)</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endParaRPr lang="ru-RU" sz="1600" dirty="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itchFamily="34" charset="0"/>
                <a:cs typeface="Calibri" pitchFamily="34" charset="0"/>
              </a:rPr>
              <a:t>ориентировочный объем инвестиций в проект - 200 </a:t>
            </a:r>
            <a:r>
              <a:rPr lang="ru-RU" sz="1600" dirty="0" err="1" smtClean="0">
                <a:solidFill>
                  <a:schemeClr val="bg1"/>
                </a:solidFill>
                <a:latin typeface="Calibri" pitchFamily="34" charset="0"/>
                <a:cs typeface="Calibri" pitchFamily="34" charset="0"/>
              </a:rPr>
              <a:t>млн.евро</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anose="020F0502020204030204" pitchFamily="34" charset="0"/>
              </a:rPr>
              <a:t>около 300 новых высокопроизводительных рабочих мест</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развитие малого и среднего предпринимательства (более 1000 рабочих мест в </a:t>
            </a:r>
            <a:r>
              <a:rPr lang="ru-RU" sz="1600" dirty="0" smtClean="0">
                <a:solidFill>
                  <a:schemeClr val="bg1"/>
                </a:solidFill>
                <a:latin typeface="Calibri" panose="020F0502020204030204" pitchFamily="34" charset="0"/>
              </a:rPr>
              <a:t>смежных </a:t>
            </a:r>
            <a:r>
              <a:rPr lang="ru-RU" sz="1600" dirty="0">
                <a:solidFill>
                  <a:schemeClr val="bg1"/>
                </a:solidFill>
                <a:latin typeface="Calibri" panose="020F0502020204030204" pitchFamily="34" charset="0"/>
              </a:rPr>
              <a:t>отраслях -  лесозаготовки, транспорт, мебельная и строительная отрасли и прочее</a:t>
            </a:r>
            <a:r>
              <a:rPr lang="ru-RU" sz="1600" dirty="0" smtClean="0">
                <a:solidFill>
                  <a:schemeClr val="bg1"/>
                </a:solidFill>
                <a:latin typeface="Calibri" panose="020F0502020204030204" pitchFamily="34" charset="0"/>
              </a:rPr>
              <a:t>)</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увеличение объема налоговых поступлений в бюджеты всех </a:t>
            </a:r>
            <a:r>
              <a:rPr lang="ru-RU" sz="1600" dirty="0" smtClean="0">
                <a:solidFill>
                  <a:schemeClr val="bg1"/>
                </a:solidFill>
                <a:latin typeface="Calibri" panose="020F0502020204030204" pitchFamily="34" charset="0"/>
              </a:rPr>
              <a:t>уровней</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endParaRPr lang="ru-RU" sz="1400" b="1" dirty="0" smtClean="0">
              <a:solidFill>
                <a:schemeClr val="tx1">
                  <a:lumMod val="25000"/>
                </a:schemeClr>
              </a:solidFill>
              <a:latin typeface="Calibri" panose="020F0502020204030204" pitchFamily="34" charset="0"/>
            </a:endParaRPr>
          </a:p>
        </p:txBody>
      </p:sp>
      <p:pic>
        <p:nvPicPr>
          <p:cNvPr id="18" name="Picture 3" descr="\\HOST-BG\Personal-Documents\Отдел Маркетинга\Титова Оксана\PR\ИДК\фильм_ИДК\фото с идк\МДФ\DSC02088.JPG"/>
          <p:cNvPicPr>
            <a:picLocks noChangeAspect="1" noChangeArrowheads="1"/>
          </p:cNvPicPr>
          <p:nvPr/>
        </p:nvPicPr>
        <p:blipFill>
          <a:blip r:embed="rId3" cstate="print"/>
          <a:stretch>
            <a:fillRect/>
          </a:stretch>
        </p:blipFill>
        <p:spPr bwMode="auto">
          <a:xfrm>
            <a:off x="251520" y="4005064"/>
            <a:ext cx="8568952" cy="253939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58</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5" name="TextBox 14"/>
          <p:cNvSpPr txBox="1"/>
          <p:nvPr/>
        </p:nvSpPr>
        <p:spPr>
          <a:xfrm>
            <a:off x="251520" y="1124744"/>
            <a:ext cx="8892480" cy="707886"/>
          </a:xfrm>
          <a:prstGeom prst="rect">
            <a:avLst/>
          </a:prstGeom>
          <a:noFill/>
        </p:spPr>
        <p:txBody>
          <a:bodyPr wrap="square" rtlCol="0">
            <a:spAutoFit/>
          </a:bodyPr>
          <a:lstStyle/>
          <a:p>
            <a:endParaRPr lang="ru-RU" sz="2000" dirty="0" smtClean="0">
              <a:solidFill>
                <a:srgbClr val="000099"/>
              </a:solidFill>
              <a:latin typeface="Book Antiqua" pitchFamily="18" charset="0"/>
            </a:endParaRPr>
          </a:p>
          <a:p>
            <a:endParaRPr lang="ru-RU" sz="2000" dirty="0">
              <a:solidFill>
                <a:srgbClr val="000099"/>
              </a:solidFill>
              <a:latin typeface="Book Antiqua" pitchFamily="18" charset="0"/>
            </a:endParaRPr>
          </a:p>
        </p:txBody>
      </p:sp>
      <p:graphicFrame>
        <p:nvGraphicFramePr>
          <p:cNvPr id="9" name="Диаграмма 8"/>
          <p:cNvGraphicFramePr>
            <a:graphicFrameLocks/>
          </p:cNvGraphicFramePr>
          <p:nvPr>
            <p:extLst>
              <p:ext uri="{D42A27DB-BD31-4B8C-83A1-F6EECF244321}">
                <p14:modId xmlns="" xmlns:p14="http://schemas.microsoft.com/office/powerpoint/2010/main" val="3497051809"/>
              </p:ext>
            </p:extLst>
          </p:nvPr>
        </p:nvGraphicFramePr>
        <p:xfrm>
          <a:off x="107504" y="1052736"/>
          <a:ext cx="4608512" cy="42484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a:graphicFrameLocks/>
          </p:cNvGraphicFramePr>
          <p:nvPr>
            <p:extLst>
              <p:ext uri="{D42A27DB-BD31-4B8C-83A1-F6EECF244321}">
                <p14:modId xmlns="" xmlns:p14="http://schemas.microsoft.com/office/powerpoint/2010/main" val="18815104"/>
              </p:ext>
            </p:extLst>
          </p:nvPr>
        </p:nvGraphicFramePr>
        <p:xfrm>
          <a:off x="4860032" y="2780928"/>
          <a:ext cx="4283968" cy="4077072"/>
        </p:xfrm>
        <a:graphic>
          <a:graphicData uri="http://schemas.openxmlformats.org/drawingml/2006/chart">
            <c:chart xmlns:c="http://schemas.openxmlformats.org/drawingml/2006/chart" xmlns:r="http://schemas.openxmlformats.org/officeDocument/2006/relationships" r:id="rId4"/>
          </a:graphicData>
        </a:graphic>
      </p:graphicFrame>
      <p:pic>
        <p:nvPicPr>
          <p:cNvPr id="12" name="Рисунок 11" descr="ИДК инвест.jpg"/>
          <p:cNvPicPr>
            <a:picLocks noChangeAspect="1"/>
          </p:cNvPicPr>
          <p:nvPr/>
        </p:nvPicPr>
        <p:blipFill>
          <a:blip r:embed="rId5" cstate="print"/>
          <a:stretch>
            <a:fillRect/>
          </a:stretch>
        </p:blipFill>
        <p:spPr>
          <a:xfrm>
            <a:off x="611560" y="5157192"/>
            <a:ext cx="3240360" cy="1556792"/>
          </a:xfrm>
          <a:prstGeom prst="rect">
            <a:avLst/>
          </a:prstGeom>
          <a:ln>
            <a:noFill/>
          </a:ln>
          <a:effectLst>
            <a:softEdge rad="112500"/>
          </a:effectLst>
        </p:spPr>
      </p:pic>
      <p:pic>
        <p:nvPicPr>
          <p:cNvPr id="16" name="Рисунок 15" descr="ИДК ро.jpg"/>
          <p:cNvPicPr>
            <a:picLocks noChangeAspect="1"/>
          </p:cNvPicPr>
          <p:nvPr/>
        </p:nvPicPr>
        <p:blipFill>
          <a:blip r:embed="rId6" cstate="print"/>
          <a:stretch>
            <a:fillRect/>
          </a:stretch>
        </p:blipFill>
        <p:spPr>
          <a:xfrm>
            <a:off x="6804248" y="836713"/>
            <a:ext cx="2133636" cy="2160240"/>
          </a:xfrm>
          <a:prstGeom prst="rect">
            <a:avLst/>
          </a:prstGeom>
          <a:ln>
            <a:noFill/>
          </a:ln>
          <a:effectLst>
            <a:softEdge rad="112500"/>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ИСТОЧНИКИ  РАЗМЕЩЕНИЯ  ИНФОРМАЦИИ О  БЮДЖЕТЕ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Font typeface="Wingdings" pitchFamily="2" charset="2"/>
              <a:buChar char="v"/>
            </a:pPr>
            <a:r>
              <a:rPr lang="ru-RU" sz="2400" b="1" dirty="0" smtClean="0">
                <a:solidFill>
                  <a:srgbClr val="000099"/>
                </a:solidFill>
                <a:latin typeface="Book Antiqua" pitchFamily="18" charset="0"/>
              </a:rPr>
              <a:t>Официальный сайт Администрации муниципального  образования «Холм-Жирковский район» Смоленской области</a:t>
            </a: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holm.admin-smolensk.ru</a:t>
            </a: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just"/>
            <a:endParaRPr lang="ru-RU" sz="2400" dirty="0" smtClean="0">
              <a:solidFill>
                <a:schemeClr val="tx2">
                  <a:lumMod val="10000"/>
                </a:schemeClr>
              </a:solidFill>
              <a:latin typeface="Book Antiqua" pitchFamily="18" charset="0"/>
            </a:endParaRPr>
          </a:p>
          <a:p>
            <a:pPr algn="ctr">
              <a:buFont typeface="Wingdings" pitchFamily="2" charset="2"/>
              <a:buChar char="v"/>
            </a:pPr>
            <a:r>
              <a:rPr lang="ru-RU" sz="2400" b="1" dirty="0" smtClean="0">
                <a:solidFill>
                  <a:srgbClr val="000099"/>
                </a:solidFill>
                <a:latin typeface="Book Antiqua" pitchFamily="18" charset="0"/>
              </a:rPr>
              <a:t>Официальное печатное издание</a:t>
            </a:r>
          </a:p>
          <a:p>
            <a:pPr algn="just">
              <a:buNone/>
            </a:pPr>
            <a:endParaRPr lang="en-US" sz="2400" b="1" dirty="0" smtClean="0">
              <a:solidFill>
                <a:schemeClr val="tx2">
                  <a:lumMod val="10000"/>
                </a:schemeClr>
              </a:solidFill>
              <a:latin typeface="Book Antiqua" pitchFamily="18" charset="0"/>
            </a:endParaRP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    </a:t>
            </a:r>
            <a:r>
              <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СОГУП «Редакция газеты «Вперед»</a:t>
            </a: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59</a:t>
            </a:fld>
            <a:endParaRPr lang="ru-RU" dirty="0"/>
          </a:p>
        </p:txBody>
      </p:sp>
      <p:pic>
        <p:nvPicPr>
          <p:cNvPr id="9" name="Рисунок 8" descr="связь.jpg"/>
          <p:cNvPicPr>
            <a:picLocks noChangeAspect="1"/>
          </p:cNvPicPr>
          <p:nvPr/>
        </p:nvPicPr>
        <p:blipFill>
          <a:blip r:embed="rId2" cstate="print"/>
          <a:stretch>
            <a:fillRect/>
          </a:stretch>
        </p:blipFill>
        <p:spPr>
          <a:xfrm>
            <a:off x="2195736" y="4725144"/>
            <a:ext cx="4896544" cy="2023905"/>
          </a:xfrm>
          <a:prstGeom prst="rect">
            <a:avLst/>
          </a:prstGeom>
          <a:ln>
            <a:noFill/>
          </a:ln>
          <a:effectLst>
            <a:outerShdw blurRad="76200" dir="18900000" sy="23000" kx="-1200000" algn="bl" rotWithShape="0">
              <a:prstClr val="black">
                <a:alpha val="20000"/>
              </a:prstClr>
            </a:outerShdw>
            <a:softEdge rad="112500"/>
          </a:effectLst>
        </p:spPr>
      </p:pic>
      <p:pic>
        <p:nvPicPr>
          <p:cNvPr id="10" name="Рисунок 9" descr="холм-жирковский.jpg"/>
          <p:cNvPicPr>
            <a:picLocks noChangeAspect="1"/>
          </p:cNvPicPr>
          <p:nvPr/>
        </p:nvPicPr>
        <p:blipFill>
          <a:blip r:embed="rId3" cstate="print"/>
          <a:stretch>
            <a:fillRect/>
          </a:stretch>
        </p:blipFill>
        <p:spPr>
          <a:xfrm>
            <a:off x="323528" y="2060848"/>
            <a:ext cx="1728192" cy="2193086"/>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323528" y="0"/>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a:t>
            </a:r>
            <a:endParaRPr lang="ru-RU" sz="2400" b="1" dirty="0">
              <a:effectLst>
                <a:outerShdw blurRad="38100" dist="38100" dir="2700000" algn="tl">
                  <a:srgbClr val="000000">
                    <a:alpha val="43137"/>
                  </a:srgbClr>
                </a:outerShdw>
              </a:effectLst>
              <a:latin typeface="Book Antiqua" pitchFamily="18" charset="0"/>
            </a:endParaRPr>
          </a:p>
        </p:txBody>
      </p:sp>
      <p:pic>
        <p:nvPicPr>
          <p:cNvPr id="12" name="Рисунок 11" descr="муниципальный бюджет.png"/>
          <p:cNvPicPr>
            <a:picLocks noChangeAspect="1"/>
          </p:cNvPicPr>
          <p:nvPr/>
        </p:nvPicPr>
        <p:blipFill>
          <a:blip r:embed="rId3" cstate="print"/>
          <a:stretch>
            <a:fillRect/>
          </a:stretch>
        </p:blipFill>
        <p:spPr>
          <a:xfrm>
            <a:off x="3419872" y="908720"/>
            <a:ext cx="2448272" cy="1872208"/>
          </a:xfrm>
          <a:prstGeom prst="rect">
            <a:avLst/>
          </a:prstGeom>
          <a:ln>
            <a:solidFill>
              <a:srgbClr val="008000"/>
            </a:solidFill>
          </a:ln>
          <a:effectLst>
            <a:softEdge rad="112500"/>
          </a:effectLst>
        </p:spPr>
      </p:pic>
      <p:sp>
        <p:nvSpPr>
          <p:cNvPr id="17" name="Прямоугольник с двумя скругленными противолежащими углами 16"/>
          <p:cNvSpPr/>
          <p:nvPr/>
        </p:nvSpPr>
        <p:spPr>
          <a:xfrm>
            <a:off x="251520" y="2924944"/>
            <a:ext cx="8712968" cy="936104"/>
          </a:xfrm>
          <a:prstGeom prst="round2DiagRect">
            <a:avLst/>
          </a:prstGeom>
          <a:solidFill>
            <a:srgbClr val="0099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b="1" i="1" dirty="0" smtClean="0">
                <a:solidFill>
                  <a:srgbClr val="0000CC"/>
                </a:solidFill>
                <a:latin typeface="Book Antiqua"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endParaRPr lang="ru-RU" b="1" dirty="0">
              <a:solidFill>
                <a:srgbClr val="0000CC"/>
              </a:solidFill>
              <a:latin typeface="Book Antiqua" pitchFamily="18" charset="0"/>
            </a:endParaRPr>
          </a:p>
        </p:txBody>
      </p:sp>
      <p:sp>
        <p:nvSpPr>
          <p:cNvPr id="25" name="Прямоугольник 24"/>
          <p:cNvSpPr/>
          <p:nvPr/>
        </p:nvSpPr>
        <p:spPr>
          <a:xfrm>
            <a:off x="179512" y="908720"/>
            <a:ext cx="3096344" cy="1872208"/>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0" scaled="1"/>
            <a:tileRect/>
          </a:gradFill>
          <a:ln>
            <a:solidFill>
              <a:srgbClr val="0000FF"/>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i="1" dirty="0" smtClean="0">
                <a:solidFill>
                  <a:srgbClr val="0000CC"/>
                </a:solidFill>
                <a:latin typeface="Book Antiqua" pitchFamily="18" charset="0"/>
              </a:rPr>
              <a:t>ДОХОДЫ</a:t>
            </a:r>
          </a:p>
          <a:p>
            <a:pPr algn="ctr"/>
            <a:r>
              <a:rPr lang="ru-RU" sz="1600" b="1" dirty="0" smtClean="0">
                <a:solidFill>
                  <a:srgbClr val="0000CC"/>
                </a:solidFill>
                <a:latin typeface="Book Antiqua" pitchFamily="18" charset="0"/>
              </a:rPr>
              <a:t> это поступающие в бюджет денежные средства (налоговые, неналоговые доходы и безвозмездные поступления) </a:t>
            </a:r>
            <a:endParaRPr lang="ru-RU" sz="1600" dirty="0">
              <a:solidFill>
                <a:srgbClr val="0000CC"/>
              </a:solidFill>
              <a:latin typeface="Book Antiqua" pitchFamily="18" charset="0"/>
            </a:endParaRPr>
          </a:p>
        </p:txBody>
      </p:sp>
      <p:sp>
        <p:nvSpPr>
          <p:cNvPr id="28" name="Содержимое 27"/>
          <p:cNvSpPr>
            <a:spLocks noGrp="1"/>
          </p:cNvSpPr>
          <p:nvPr>
            <p:ph idx="1"/>
          </p:nvPr>
        </p:nvSpPr>
        <p:spPr>
          <a:xfrm>
            <a:off x="6012160" y="980728"/>
            <a:ext cx="2952327" cy="1871414"/>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3500000" scaled="1"/>
            <a:tileRect/>
          </a:gradFill>
          <a:ln>
            <a:solidFill>
              <a:srgbClr val="0000FF"/>
            </a:solidFill>
          </a:ln>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marL="0" algn="ctr">
              <a:buNone/>
            </a:pPr>
            <a:r>
              <a:rPr lang="ru-RU" sz="3400" b="1" i="1" dirty="0" smtClean="0">
                <a:solidFill>
                  <a:srgbClr val="0000CC"/>
                </a:solidFill>
                <a:latin typeface="Book Antiqua" pitchFamily="18" charset="0"/>
              </a:rPr>
              <a:t>РАСХОДЫ</a:t>
            </a:r>
            <a:r>
              <a:rPr lang="ru-RU" sz="3400" b="1" dirty="0" smtClean="0">
                <a:solidFill>
                  <a:srgbClr val="0000CC"/>
                </a:solidFill>
                <a:latin typeface="Book Antiqua" pitchFamily="18" charset="0"/>
              </a:rPr>
              <a:t> </a:t>
            </a:r>
          </a:p>
          <a:p>
            <a:pPr marL="0" algn="ctr">
              <a:buNone/>
            </a:pPr>
            <a:r>
              <a:rPr lang="ru-RU" sz="3400" b="1" dirty="0" smtClean="0">
                <a:solidFill>
                  <a:srgbClr val="0000CC"/>
                </a:solidFill>
                <a:latin typeface="Book Antiqua" pitchFamily="18" charset="0"/>
              </a:rPr>
              <a:t>это выплачиваемые из бюджета денежные средства (социальные выплаты населению, оказание муниципальных услуг, благоустройство, и другие)</a:t>
            </a:r>
          </a:p>
        </p:txBody>
      </p:sp>
      <p:pic>
        <p:nvPicPr>
          <p:cNvPr id="29" name="Рисунок 28" descr="новые весы17.png"/>
          <p:cNvPicPr>
            <a:picLocks noChangeAspect="1"/>
          </p:cNvPicPr>
          <p:nvPr/>
        </p:nvPicPr>
        <p:blipFill>
          <a:blip r:embed="rId4" cstate="print"/>
          <a:stretch>
            <a:fillRect/>
          </a:stretch>
        </p:blipFill>
        <p:spPr>
          <a:xfrm>
            <a:off x="2627784" y="4121696"/>
            <a:ext cx="3744416" cy="2736304"/>
          </a:xfrm>
          <a:prstGeom prst="rect">
            <a:avLst/>
          </a:prstGeom>
        </p:spPr>
      </p:pic>
      <p:sp>
        <p:nvSpPr>
          <p:cNvPr id="30" name="Блок-схема: магнитный диск 29"/>
          <p:cNvSpPr/>
          <p:nvPr/>
        </p:nvSpPr>
        <p:spPr>
          <a:xfrm>
            <a:off x="323528"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89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r>
              <a:rPr lang="ru-RU" sz="1600" b="1" dirty="0" smtClean="0">
                <a:solidFill>
                  <a:srgbClr val="003300"/>
                </a:solidFill>
                <a:latin typeface="Book Antiqua" pitchFamily="18" charset="0"/>
              </a:rPr>
              <a:t>Превышение </a:t>
            </a:r>
          </a:p>
          <a:p>
            <a:pPr algn="ctr"/>
            <a:r>
              <a:rPr lang="ru-RU" sz="1600" b="1" dirty="0" smtClean="0">
                <a:solidFill>
                  <a:srgbClr val="003300"/>
                </a:solidFill>
                <a:latin typeface="Book Antiqua" pitchFamily="18" charset="0"/>
              </a:rPr>
              <a:t>доходов над расходами образует положительный остаток бюджета </a:t>
            </a:r>
          </a:p>
          <a:p>
            <a:pPr algn="ctr"/>
            <a:r>
              <a:rPr lang="ru-RU" sz="1600" b="1" i="1" dirty="0" smtClean="0">
                <a:solidFill>
                  <a:srgbClr val="003300"/>
                </a:solidFill>
                <a:latin typeface="Book Antiqua" pitchFamily="18" charset="0"/>
              </a:rPr>
              <a:t>ПРОФИЦИТ .</a:t>
            </a:r>
          </a:p>
          <a:p>
            <a:pPr algn="ctr"/>
            <a:r>
              <a:rPr lang="ru-RU" sz="1600" b="1" dirty="0" smtClean="0">
                <a:solidFill>
                  <a:srgbClr val="003300"/>
                </a:solidFill>
                <a:latin typeface="Book Antiqua" pitchFamily="18" charset="0"/>
              </a:rPr>
              <a:t>При </a:t>
            </a:r>
            <a:r>
              <a:rPr lang="ru-RU" sz="1600" b="1" dirty="0" err="1" smtClean="0">
                <a:solidFill>
                  <a:srgbClr val="003300"/>
                </a:solidFill>
                <a:latin typeface="Book Antiqua" pitchFamily="18" charset="0"/>
              </a:rPr>
              <a:t>профиците</a:t>
            </a:r>
            <a:r>
              <a:rPr lang="ru-RU" sz="1600" b="1" dirty="0" smtClean="0">
                <a:solidFill>
                  <a:srgbClr val="003300"/>
                </a:solidFill>
                <a:latin typeface="Book Antiqua" pitchFamily="18" charset="0"/>
              </a:rPr>
              <a:t> снижается долг и (или) растут</a:t>
            </a:r>
          </a:p>
          <a:p>
            <a:pPr algn="ctr"/>
            <a:r>
              <a:rPr lang="ru-RU" sz="1600" b="1" dirty="0" smtClean="0">
                <a:solidFill>
                  <a:srgbClr val="003300"/>
                </a:solidFill>
                <a:latin typeface="Book Antiqua" pitchFamily="18" charset="0"/>
              </a:rPr>
              <a:t> остатки.</a:t>
            </a:r>
          </a:p>
          <a:p>
            <a:pPr algn="ctr"/>
            <a:endParaRPr lang="ru-RU" sz="1600" b="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a:solidFill>
                <a:srgbClr val="0000CC"/>
              </a:solidFill>
              <a:latin typeface="Book Antiqua" pitchFamily="18" charset="0"/>
            </a:endParaRPr>
          </a:p>
        </p:txBody>
      </p:sp>
      <p:sp>
        <p:nvSpPr>
          <p:cNvPr id="31" name="Блок-схема: магнитный диск 30"/>
          <p:cNvSpPr/>
          <p:nvPr/>
        </p:nvSpPr>
        <p:spPr>
          <a:xfrm>
            <a:off x="6516216"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35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1600" b="1" dirty="0" smtClean="0">
                <a:solidFill>
                  <a:srgbClr val="003300"/>
                </a:solidFill>
                <a:latin typeface="Book Antiqua" pitchFamily="18" charset="0"/>
              </a:rPr>
              <a:t>Если расходная </a:t>
            </a:r>
          </a:p>
          <a:p>
            <a:pPr algn="ctr"/>
            <a:r>
              <a:rPr lang="ru-RU" sz="1600" b="1" dirty="0" smtClean="0">
                <a:solidFill>
                  <a:srgbClr val="003300"/>
                </a:solidFill>
                <a:latin typeface="Book Antiqua" pitchFamily="18" charset="0"/>
              </a:rPr>
              <a:t>часть бюджета превышает доходную, то бюджет формируется с </a:t>
            </a:r>
            <a:r>
              <a:rPr lang="ru-RU" sz="1600" b="1" i="1" dirty="0" smtClean="0">
                <a:solidFill>
                  <a:srgbClr val="003300"/>
                </a:solidFill>
                <a:latin typeface="Book Antiqua" pitchFamily="18" charset="0"/>
              </a:rPr>
              <a:t>ДЕФИЦИТОМ . </a:t>
            </a:r>
            <a:r>
              <a:rPr lang="ru-RU" sz="1600" b="1" dirty="0" smtClean="0">
                <a:solidFill>
                  <a:srgbClr val="003300"/>
                </a:solidFill>
                <a:latin typeface="Book Antiqua" pitchFamily="18" charset="0"/>
              </a:rPr>
              <a:t>При дефиците растет долг и (или) снижаются остатки.</a:t>
            </a:r>
          </a:p>
          <a:p>
            <a:pPr algn="ctr"/>
            <a:endParaRPr lang="ru-RU" sz="1600" b="1" i="1" dirty="0" smtClean="0">
              <a:solidFill>
                <a:srgbClr val="0000CC"/>
              </a:solidFill>
              <a:latin typeface="Book Antiqua" pitchFamily="18" charset="0"/>
            </a:endParaRPr>
          </a:p>
          <a:p>
            <a:pPr algn="ctr"/>
            <a:endParaRPr lang="ru-RU" sz="1600" i="1" dirty="0">
              <a:solidFill>
                <a:srgbClr val="0000CC"/>
              </a:solidFill>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6</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88640"/>
            <a:ext cx="8856984" cy="6552728"/>
          </a:xfrm>
        </p:spPr>
        <p:txBody>
          <a:bodyPr>
            <a:normAutofit fontScale="92500" lnSpcReduction="20000"/>
          </a:bodyPr>
          <a:lstStyle/>
          <a:p>
            <a:pPr algn="just">
              <a:buNone/>
            </a:pPr>
            <a:r>
              <a:rPr lang="ru-RU" sz="2000" dirty="0" smtClean="0">
                <a:latin typeface="Book Antiqua" pitchFamily="18" charset="0"/>
              </a:rPr>
              <a:t>   </a:t>
            </a:r>
            <a:r>
              <a:rPr lang="ru-RU" sz="2000" b="1" dirty="0" smtClean="0">
                <a:solidFill>
                  <a:srgbClr val="000099"/>
                </a:solidFill>
                <a:latin typeface="Book Antiqua" pitchFamily="18" charset="0"/>
              </a:rPr>
              <a:t> 		</a:t>
            </a:r>
            <a:r>
              <a:rPr lang="ru-RU" sz="1800" b="1" dirty="0" smtClean="0">
                <a:solidFill>
                  <a:srgbClr val="000099"/>
                </a:solidFill>
                <a:latin typeface="Book Antiqua" pitchFamily="18" charset="0"/>
              </a:rPr>
              <a:t>Финансовым  управлением Администрации муниципального образования  «Холм-Жирковский район» Смоленской области подготовлена брошюра «Бюджет для граждан к решению «О бюджете муниципального образования «Холм-Жирковский район» Смоленской области на 2018 год и плановый период 2019 и 2020 годов» от 25.12.2017 № 60.</a:t>
            </a:r>
          </a:p>
          <a:p>
            <a:pPr algn="just">
              <a:buNone/>
            </a:pPr>
            <a:r>
              <a:rPr lang="ru-RU" sz="1800" b="1" dirty="0" smtClean="0">
                <a:solidFill>
                  <a:srgbClr val="000099"/>
                </a:solidFill>
                <a:latin typeface="Book Antiqua" pitchFamily="18" charset="0"/>
              </a:rPr>
              <a:t>		В настоящем документе  мы постарались в доступной и понятной форме изложить принципы формирования бюджета нашего района, а также показать  на какие цели и в каких объемах  направляются бюджетные средства, что позволит всем заинтересованным жителям Холм-Жирковского района принять активное участие в обсуждении  проектов бюджета на последующие годы  и итогах их исполнения.</a:t>
            </a:r>
          </a:p>
          <a:p>
            <a:pPr algn="just">
              <a:buNone/>
            </a:pPr>
            <a:r>
              <a:rPr lang="ru-RU" sz="1800" b="1" dirty="0" smtClean="0">
                <a:solidFill>
                  <a:srgbClr val="000099"/>
                </a:solidFill>
                <a:latin typeface="Book Antiqua" pitchFamily="18" charset="0"/>
              </a:rPr>
              <a:t>		Информация о проводимых публичных слушаниях по бюджету размещается на  официальном сайте Администрации муниципального образования «Холм-Жирковский район» Смоленской области.</a:t>
            </a: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r>
              <a:rPr lang="ru-RU" sz="1800" b="1" dirty="0" smtClean="0">
                <a:solidFill>
                  <a:srgbClr val="000099"/>
                </a:solidFill>
                <a:latin typeface="Book Antiqua" pitchFamily="18" charset="0"/>
              </a:rPr>
              <a:t>Адрес:   215650, Смоленская область,</a:t>
            </a:r>
          </a:p>
          <a:p>
            <a:pPr algn="ctr">
              <a:buNone/>
            </a:pPr>
            <a:r>
              <a:rPr lang="ru-RU" sz="1800" b="1" dirty="0" smtClean="0">
                <a:solidFill>
                  <a:srgbClr val="000099"/>
                </a:solidFill>
                <a:latin typeface="Book Antiqua" pitchFamily="18" charset="0"/>
              </a:rPr>
              <a:t> </a:t>
            </a:r>
            <a:r>
              <a:rPr lang="ru-RU" sz="1800" b="1" dirty="0" err="1" smtClean="0">
                <a:solidFill>
                  <a:srgbClr val="000099"/>
                </a:solidFill>
                <a:latin typeface="Book Antiqua" pitchFamily="18" charset="0"/>
              </a:rPr>
              <a:t>пгт</a:t>
            </a:r>
            <a:r>
              <a:rPr lang="ru-RU" sz="1800" b="1" dirty="0" smtClean="0">
                <a:solidFill>
                  <a:srgbClr val="000099"/>
                </a:solidFill>
                <a:latin typeface="Book Antiqua" pitchFamily="18" charset="0"/>
              </a:rPr>
              <a:t>. Холм-Жирковский, ул.       </a:t>
            </a:r>
          </a:p>
          <a:p>
            <a:pPr algn="ctr">
              <a:buNone/>
            </a:pPr>
            <a:r>
              <a:rPr lang="ru-RU" sz="1800" b="1" dirty="0" smtClean="0">
                <a:solidFill>
                  <a:srgbClr val="000099"/>
                </a:solidFill>
                <a:latin typeface="Book Antiqua" pitchFamily="18" charset="0"/>
              </a:rPr>
              <a:t>      Нахимовская, д.9</a:t>
            </a:r>
          </a:p>
          <a:p>
            <a:pPr algn="ctr">
              <a:buNone/>
            </a:pPr>
            <a:r>
              <a:rPr lang="ru-RU" sz="1800" b="1" dirty="0" smtClean="0">
                <a:solidFill>
                  <a:srgbClr val="000099"/>
                </a:solidFill>
                <a:latin typeface="Book Antiqua" pitchFamily="18" charset="0"/>
              </a:rPr>
              <a:t>Телефон: 48139 (2-11-73)</a:t>
            </a:r>
          </a:p>
          <a:p>
            <a:pPr algn="ctr">
              <a:buNone/>
            </a:pPr>
            <a:r>
              <a:rPr lang="en-US" sz="1800" b="1" dirty="0" smtClean="0">
                <a:solidFill>
                  <a:srgbClr val="000099"/>
                </a:solidFill>
                <a:latin typeface="Book Antiqua" pitchFamily="18" charset="0"/>
              </a:rPr>
              <a:t>E-mail</a:t>
            </a:r>
            <a:r>
              <a:rPr lang="ru-RU" sz="1800" b="1" dirty="0" smtClean="0">
                <a:solidFill>
                  <a:srgbClr val="000099"/>
                </a:solidFill>
                <a:latin typeface="Book Antiqua" pitchFamily="18" charset="0"/>
              </a:rPr>
              <a:t>: </a:t>
            </a:r>
            <a:r>
              <a:rPr lang="en-US" sz="1800" dirty="0" smtClean="0">
                <a:solidFill>
                  <a:srgbClr val="000099"/>
                </a:solidFill>
              </a:rPr>
              <a:t>fin_holm19@mail.ru</a:t>
            </a:r>
            <a:endParaRPr lang="ru-RU" sz="1800" dirty="0" smtClean="0">
              <a:solidFill>
                <a:srgbClr val="000099"/>
              </a:solidFill>
            </a:endParaRPr>
          </a:p>
          <a:p>
            <a:pPr algn="ctr">
              <a:buNone/>
            </a:pPr>
            <a:r>
              <a:rPr lang="ru-RU" sz="1800" b="1" dirty="0" smtClean="0">
                <a:solidFill>
                  <a:srgbClr val="000099"/>
                </a:solidFill>
                <a:latin typeface="Book Antiqua" pitchFamily="18" charset="0"/>
              </a:rPr>
              <a:t>Начальник Финансового управления</a:t>
            </a:r>
          </a:p>
          <a:p>
            <a:pPr algn="ctr">
              <a:buNone/>
            </a:pPr>
            <a:r>
              <a:rPr lang="ru-RU" sz="1800" b="1" dirty="0" err="1" smtClean="0">
                <a:solidFill>
                  <a:srgbClr val="000099"/>
                </a:solidFill>
                <a:latin typeface="Book Antiqua" pitchFamily="18" charset="0"/>
              </a:rPr>
              <a:t>Станько</a:t>
            </a:r>
            <a:r>
              <a:rPr lang="ru-RU" sz="1800" b="1" dirty="0" smtClean="0">
                <a:solidFill>
                  <a:srgbClr val="000099"/>
                </a:solidFill>
                <a:latin typeface="Book Antiqua" pitchFamily="18" charset="0"/>
              </a:rPr>
              <a:t> Татьяна Михайловна</a:t>
            </a:r>
            <a:endParaRPr lang="en-US"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60</a:t>
            </a:fld>
            <a:endParaRPr lang="ru-RU" dirty="0"/>
          </a:p>
        </p:txBody>
      </p:sp>
      <p:pic>
        <p:nvPicPr>
          <p:cNvPr id="8" name="Рисунок 7" descr="контакты.jpg"/>
          <p:cNvPicPr>
            <a:picLocks noChangeAspect="1"/>
          </p:cNvPicPr>
          <p:nvPr/>
        </p:nvPicPr>
        <p:blipFill>
          <a:blip r:embed="rId2" cstate="print"/>
          <a:stretch>
            <a:fillRect/>
          </a:stretch>
        </p:blipFill>
        <p:spPr>
          <a:xfrm>
            <a:off x="6804248" y="4293096"/>
            <a:ext cx="2138951" cy="1969974"/>
          </a:xfrm>
          <a:prstGeom prst="rect">
            <a:avLst/>
          </a:prstGeom>
          <a:ln>
            <a:noFill/>
          </a:ln>
          <a:effectLst>
            <a:outerShdw blurRad="76200" dir="13500000" sy="23000" kx="1200000" algn="br" rotWithShape="0">
              <a:prstClr val="black">
                <a:alpha val="20000"/>
              </a:prstClr>
            </a:outerShdw>
            <a:softEdge rad="112500"/>
          </a:effectLst>
        </p:spPr>
      </p:pic>
      <p:pic>
        <p:nvPicPr>
          <p:cNvPr id="9" name="Рисунок 8" descr="конт.jpg"/>
          <p:cNvPicPr>
            <a:picLocks noChangeAspect="1"/>
          </p:cNvPicPr>
          <p:nvPr/>
        </p:nvPicPr>
        <p:blipFill>
          <a:blip r:embed="rId3" cstate="print"/>
          <a:stretch>
            <a:fillRect/>
          </a:stretch>
        </p:blipFill>
        <p:spPr>
          <a:xfrm>
            <a:off x="3347864" y="3429000"/>
            <a:ext cx="2264934" cy="1080120"/>
          </a:xfrm>
          <a:prstGeom prst="rect">
            <a:avLst/>
          </a:prstGeom>
          <a:ln>
            <a:noFill/>
          </a:ln>
          <a:effectLst>
            <a:softEdge rad="112500"/>
          </a:effectLst>
        </p:spPr>
      </p:pic>
      <p:pic>
        <p:nvPicPr>
          <p:cNvPr id="10" name="Рисунок 9" descr="нахимов.jpg"/>
          <p:cNvPicPr>
            <a:picLocks noChangeAspect="1"/>
          </p:cNvPicPr>
          <p:nvPr/>
        </p:nvPicPr>
        <p:blipFill>
          <a:blip r:embed="rId4" cstate="print"/>
          <a:stretch>
            <a:fillRect/>
          </a:stretch>
        </p:blipFill>
        <p:spPr>
          <a:xfrm>
            <a:off x="179512" y="4293096"/>
            <a:ext cx="2483768" cy="1800200"/>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Прямая соединительная линия 44"/>
          <p:cNvCxnSpPr/>
          <p:nvPr/>
        </p:nvCxnSpPr>
        <p:spPr>
          <a:xfrm>
            <a:off x="5364088" y="4869160"/>
            <a:ext cx="1008112"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flipH="1">
            <a:off x="4067944" y="4869160"/>
            <a:ext cx="1224136"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6012160" y="3284984"/>
            <a:ext cx="1872208"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H="1">
            <a:off x="5796136" y="3284984"/>
            <a:ext cx="216024"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flipH="1">
            <a:off x="3275856" y="3212976"/>
            <a:ext cx="2520280" cy="360040"/>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3059832" y="2060848"/>
            <a:ext cx="864096"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2339752" y="2060848"/>
            <a:ext cx="576064" cy="50405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sp>
        <p:nvSpPr>
          <p:cNvPr id="7" name="Прямоугольник с двумя скругленными противолежащими углами 6"/>
          <p:cNvSpPr/>
          <p:nvPr/>
        </p:nvSpPr>
        <p:spPr>
          <a:xfrm>
            <a:off x="0" y="0"/>
            <a:ext cx="9144000" cy="1196752"/>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2000" b="1" dirty="0" smtClean="0">
                <a:solidFill>
                  <a:srgbClr val="0000CC"/>
                </a:solidFill>
                <a:latin typeface="Book Antiqua" pitchFamily="18" charset="0"/>
              </a:rPr>
              <a:t>Консолидированный бюджет – это свод бюджетов всех уровней на соответствующей территории (за исключением бюджетов государственных внебюджетных фондов) без учета межбюджетных трансфертов между этими бюджетами.</a:t>
            </a:r>
            <a:endParaRPr lang="ru-RU" sz="2000" b="1" dirty="0">
              <a:solidFill>
                <a:srgbClr val="0000CC"/>
              </a:solidFill>
              <a:latin typeface="Book Antiqua" pitchFamily="18" charset="0"/>
            </a:endParaRPr>
          </a:p>
        </p:txBody>
      </p:sp>
      <p:graphicFrame>
        <p:nvGraphicFramePr>
          <p:cNvPr id="28" name="Содержимое 27"/>
          <p:cNvGraphicFramePr>
            <a:graphicFrameLocks noGrp="1"/>
          </p:cNvGraphicFramePr>
          <p:nvPr>
            <p:ph idx="1"/>
          </p:nvPr>
        </p:nvGraphicFramePr>
        <p:xfrm>
          <a:off x="323528" y="1196975"/>
          <a:ext cx="8568952"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6" name="Рисунок 45" descr="основа.jpg"/>
          <p:cNvPicPr>
            <a:picLocks noChangeAspect="1"/>
          </p:cNvPicPr>
          <p:nvPr/>
        </p:nvPicPr>
        <p:blipFill>
          <a:blip r:embed="rId8" cstate="print"/>
          <a:stretch>
            <a:fillRect/>
          </a:stretch>
        </p:blipFill>
        <p:spPr>
          <a:xfrm>
            <a:off x="107504" y="5157192"/>
            <a:ext cx="2762334" cy="1700808"/>
          </a:xfrm>
          <a:prstGeom prst="rect">
            <a:avLst/>
          </a:prstGeom>
          <a:ln>
            <a:noFill/>
          </a:ln>
          <a:effectLst>
            <a:softEdge rad="112500"/>
          </a:effectLst>
        </p:spPr>
      </p:pic>
      <p:pic>
        <p:nvPicPr>
          <p:cNvPr id="48" name="Рисунок 47" descr="система.gif"/>
          <p:cNvPicPr>
            <a:picLocks noChangeAspect="1"/>
          </p:cNvPicPr>
          <p:nvPr/>
        </p:nvPicPr>
        <p:blipFill>
          <a:blip r:embed="rId9" cstate="print"/>
          <a:stretch>
            <a:fillRect/>
          </a:stretch>
        </p:blipFill>
        <p:spPr>
          <a:xfrm>
            <a:off x="7144756" y="5229200"/>
            <a:ext cx="1999244" cy="1507430"/>
          </a:xfrm>
          <a:prstGeom prst="rect">
            <a:avLst/>
          </a:prstGeom>
        </p:spPr>
      </p:pic>
      <p:sp>
        <p:nvSpPr>
          <p:cNvPr id="13" name="Номер слайда 12"/>
          <p:cNvSpPr>
            <a:spLocks noGrp="1"/>
          </p:cNvSpPr>
          <p:nvPr>
            <p:ph type="sldNum" sz="quarter" idx="12"/>
          </p:nvPr>
        </p:nvSpPr>
        <p:spPr/>
        <p:txBody>
          <a:bodyPr/>
          <a:lstStyle/>
          <a:p>
            <a:fld id="{B19B0651-EE4F-4900-A07F-96A6BFA9D0F0}" type="slidenum">
              <a:rPr lang="ru-RU" smtClean="0"/>
              <a:pPr/>
              <a:t>7</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Содержимое 14" descr="папка с лупой.jpg"/>
          <p:cNvPicPr>
            <a:picLocks noGrp="1" noChangeAspect="1"/>
          </p:cNvPicPr>
          <p:nvPr>
            <p:ph idx="1"/>
          </p:nvPr>
        </p:nvPicPr>
        <p:blipFill>
          <a:blip r:embed="rId3" cstate="print"/>
          <a:stretch>
            <a:fillRect/>
          </a:stretch>
        </p:blipFill>
        <p:spPr>
          <a:xfrm>
            <a:off x="2123728" y="3284984"/>
            <a:ext cx="2016224" cy="1440160"/>
          </a:xfrm>
          <a:prstGeom prst="rect">
            <a:avLst/>
          </a:prstGeom>
          <a:ln>
            <a:noFill/>
          </a:ln>
          <a:effectLst>
            <a:softEdge rad="112500"/>
          </a:effectLst>
        </p:spPr>
      </p:pic>
      <p:sp>
        <p:nvSpPr>
          <p:cNvPr id="7" name="Прямоугольник с двумя скругленными противолежащими углами 6"/>
          <p:cNvSpPr/>
          <p:nvPr/>
        </p:nvSpPr>
        <p:spPr>
          <a:xfrm>
            <a:off x="107504" y="116632"/>
            <a:ext cx="8856984" cy="144016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a:t>
            </a:r>
            <a:r>
              <a:rPr lang="ru-RU" sz="1600" b="1" u="sng" dirty="0" smtClean="0">
                <a:solidFill>
                  <a:srgbClr val="0000CC"/>
                </a:solidFill>
                <a:latin typeface="Book Antiqua" pitchFamily="18" charset="0"/>
              </a:rPr>
              <a:t>Бюджетный процесс </a:t>
            </a:r>
            <a:r>
              <a:rPr lang="ru-RU" sz="1600" b="1" dirty="0" smtClean="0">
                <a:solidFill>
                  <a:srgbClr val="0000CC"/>
                </a:solidFill>
                <a:latin typeface="Book Antiqua" pitchFamily="18" charset="0"/>
              </a:rPr>
              <a:t>– это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внешней проверке, рассмотрению и утверждению бюджетной отчетности.</a:t>
            </a:r>
            <a:endParaRPr lang="ru-RU" sz="1600" b="1" dirty="0">
              <a:solidFill>
                <a:srgbClr val="0000CC"/>
              </a:solidFill>
              <a:latin typeface="Book Antiqua" pitchFamily="18" charset="0"/>
            </a:endParaRPr>
          </a:p>
        </p:txBody>
      </p:sp>
      <p:sp>
        <p:nvSpPr>
          <p:cNvPr id="8" name="Прямоугольник с двумя скругленными противолежащими углами 7"/>
          <p:cNvSpPr/>
          <p:nvPr/>
        </p:nvSpPr>
        <p:spPr>
          <a:xfrm>
            <a:off x="107504" y="5661248"/>
            <a:ext cx="8928992" cy="108012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Ежегодно решением Холм-Жирковского районного Совета депутатов Смоленской области утверждается бюджет муниципального образования «Холм-Жирковский район» Смоленской области.</a:t>
            </a:r>
            <a:endParaRPr lang="ru-RU" sz="1600" b="1" dirty="0">
              <a:solidFill>
                <a:srgbClr val="0000CC"/>
              </a:solidFill>
              <a:latin typeface="Book Antiqua" pitchFamily="18" charset="0"/>
            </a:endParaRPr>
          </a:p>
        </p:txBody>
      </p:sp>
      <p:sp>
        <p:nvSpPr>
          <p:cNvPr id="10" name="Блок-схема: узел 9"/>
          <p:cNvSpPr/>
          <p:nvPr/>
        </p:nvSpPr>
        <p:spPr>
          <a:xfrm>
            <a:off x="395536" y="3284984"/>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1</a:t>
            </a:r>
            <a:endParaRPr lang="ru-RU" sz="3200" dirty="0">
              <a:solidFill>
                <a:srgbClr val="0000CC"/>
              </a:solidFill>
            </a:endParaRPr>
          </a:p>
        </p:txBody>
      </p:sp>
      <p:sp>
        <p:nvSpPr>
          <p:cNvPr id="11" name="Блок-схема: узел 10"/>
          <p:cNvSpPr/>
          <p:nvPr/>
        </p:nvSpPr>
        <p:spPr>
          <a:xfrm>
            <a:off x="2627784" y="2636912"/>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2</a:t>
            </a:r>
            <a:endParaRPr lang="ru-RU" sz="3200" dirty="0">
              <a:solidFill>
                <a:srgbClr val="0000CC"/>
              </a:solidFill>
            </a:endParaRPr>
          </a:p>
        </p:txBody>
      </p:sp>
      <p:sp>
        <p:nvSpPr>
          <p:cNvPr id="13" name="Блок-схема: узел 12"/>
          <p:cNvSpPr/>
          <p:nvPr/>
        </p:nvSpPr>
        <p:spPr>
          <a:xfrm>
            <a:off x="5004048" y="2132856"/>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3</a:t>
            </a:r>
            <a:endParaRPr lang="ru-RU" sz="3200" dirty="0">
              <a:solidFill>
                <a:srgbClr val="0000CC"/>
              </a:solidFill>
            </a:endParaRPr>
          </a:p>
        </p:txBody>
      </p:sp>
      <p:sp>
        <p:nvSpPr>
          <p:cNvPr id="14" name="Блок-схема: узел 13"/>
          <p:cNvSpPr/>
          <p:nvPr/>
        </p:nvSpPr>
        <p:spPr>
          <a:xfrm>
            <a:off x="7452320" y="1700808"/>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4</a:t>
            </a:r>
            <a:endParaRPr lang="ru-RU" sz="3200" dirty="0">
              <a:solidFill>
                <a:srgbClr val="0000CC"/>
              </a:solidFill>
            </a:endParaRPr>
          </a:p>
        </p:txBody>
      </p:sp>
      <p:pic>
        <p:nvPicPr>
          <p:cNvPr id="16" name="Рисунок 15" descr="папки.jpg"/>
          <p:cNvPicPr>
            <a:picLocks noChangeAspect="1"/>
          </p:cNvPicPr>
          <p:nvPr/>
        </p:nvPicPr>
        <p:blipFill>
          <a:blip r:embed="rId4" cstate="print"/>
          <a:stretch>
            <a:fillRect/>
          </a:stretch>
        </p:blipFill>
        <p:spPr>
          <a:xfrm>
            <a:off x="107504" y="4005064"/>
            <a:ext cx="1800200" cy="1080120"/>
          </a:xfrm>
          <a:prstGeom prst="rect">
            <a:avLst/>
          </a:prstGeom>
          <a:ln>
            <a:noFill/>
          </a:ln>
          <a:effectLst>
            <a:softEdge rad="112500"/>
          </a:effectLst>
        </p:spPr>
      </p:pic>
      <p:pic>
        <p:nvPicPr>
          <p:cNvPr id="18" name="Рисунок 17" descr="исполнение.jpg"/>
          <p:cNvPicPr>
            <a:picLocks noChangeAspect="1"/>
          </p:cNvPicPr>
          <p:nvPr/>
        </p:nvPicPr>
        <p:blipFill>
          <a:blip r:embed="rId5" cstate="print"/>
          <a:stretch>
            <a:fillRect/>
          </a:stretch>
        </p:blipFill>
        <p:spPr>
          <a:xfrm>
            <a:off x="4499992" y="2996952"/>
            <a:ext cx="2160240" cy="1440160"/>
          </a:xfrm>
          <a:prstGeom prst="rect">
            <a:avLst/>
          </a:prstGeom>
          <a:ln>
            <a:noFill/>
          </a:ln>
          <a:effectLst>
            <a:softEdge rad="112500"/>
          </a:effectLst>
        </p:spPr>
      </p:pic>
      <p:pic>
        <p:nvPicPr>
          <p:cNvPr id="19" name="Рисунок 18" descr="диаграмма с лупой.jpg"/>
          <p:cNvPicPr>
            <a:picLocks noChangeAspect="1"/>
          </p:cNvPicPr>
          <p:nvPr/>
        </p:nvPicPr>
        <p:blipFill>
          <a:blip r:embed="rId6" cstate="print"/>
          <a:stretch>
            <a:fillRect/>
          </a:stretch>
        </p:blipFill>
        <p:spPr>
          <a:xfrm>
            <a:off x="7020272" y="2276872"/>
            <a:ext cx="2123728" cy="1608959"/>
          </a:xfrm>
          <a:prstGeom prst="rect">
            <a:avLst/>
          </a:prstGeom>
          <a:ln>
            <a:noFill/>
          </a:ln>
          <a:effectLst>
            <a:softEdge rad="112500"/>
          </a:effectLst>
        </p:spPr>
      </p:pic>
      <p:sp>
        <p:nvSpPr>
          <p:cNvPr id="20" name="TextBox 19"/>
          <p:cNvSpPr txBox="1"/>
          <p:nvPr/>
        </p:nvSpPr>
        <p:spPr>
          <a:xfrm>
            <a:off x="0" y="5157192"/>
            <a:ext cx="2483768" cy="523220"/>
          </a:xfrm>
          <a:prstGeom prst="rect">
            <a:avLst/>
          </a:prstGeom>
          <a:noFill/>
        </p:spPr>
        <p:txBody>
          <a:bodyPr wrap="square" rtlCol="0">
            <a:spAutoFit/>
          </a:bodyPr>
          <a:lstStyle/>
          <a:p>
            <a:r>
              <a:rPr lang="ru-RU" sz="1400" b="1" dirty="0" smtClean="0">
                <a:solidFill>
                  <a:srgbClr val="0000CC"/>
                </a:solidFill>
                <a:latin typeface="Book Antiqua" pitchFamily="18" charset="0"/>
              </a:rPr>
              <a:t>        Разработка и </a:t>
            </a:r>
          </a:p>
          <a:p>
            <a:r>
              <a:rPr lang="ru-RU" sz="1400" b="1" dirty="0" smtClean="0">
                <a:solidFill>
                  <a:srgbClr val="0000CC"/>
                </a:solidFill>
                <a:latin typeface="Book Antiqua" pitchFamily="18" charset="0"/>
              </a:rPr>
              <a:t>составление проекта</a:t>
            </a:r>
            <a:endParaRPr lang="ru-RU" sz="1400" b="1" dirty="0">
              <a:solidFill>
                <a:srgbClr val="0000CC"/>
              </a:solidFill>
              <a:latin typeface="Book Antiqua" pitchFamily="18" charset="0"/>
            </a:endParaRPr>
          </a:p>
        </p:txBody>
      </p:sp>
      <p:sp>
        <p:nvSpPr>
          <p:cNvPr id="21" name="TextBox 20"/>
          <p:cNvSpPr txBox="1"/>
          <p:nvPr/>
        </p:nvSpPr>
        <p:spPr>
          <a:xfrm>
            <a:off x="2123728" y="4725144"/>
            <a:ext cx="2376264" cy="523220"/>
          </a:xfrm>
          <a:prstGeom prst="rect">
            <a:avLst/>
          </a:prstGeom>
          <a:noFill/>
        </p:spPr>
        <p:txBody>
          <a:bodyPr wrap="square" rtlCol="0">
            <a:spAutoFit/>
          </a:bodyPr>
          <a:lstStyle/>
          <a:p>
            <a:r>
              <a:rPr lang="ru-RU" sz="1400" dirty="0" smtClean="0">
                <a:latin typeface="Book Antiqua" pitchFamily="18" charset="0"/>
              </a:rPr>
              <a:t>        </a:t>
            </a:r>
            <a:r>
              <a:rPr lang="ru-RU" sz="1400" b="1" dirty="0" smtClean="0">
                <a:solidFill>
                  <a:srgbClr val="0000CC"/>
                </a:solidFill>
                <a:latin typeface="Book Antiqua" pitchFamily="18" charset="0"/>
              </a:rPr>
              <a:t>Рассмотрение и утверждение бюджета </a:t>
            </a:r>
            <a:endParaRPr lang="ru-RU" sz="1400" b="1" dirty="0">
              <a:solidFill>
                <a:srgbClr val="0000CC"/>
              </a:solidFill>
              <a:latin typeface="Book Antiqua" pitchFamily="18" charset="0"/>
            </a:endParaRPr>
          </a:p>
        </p:txBody>
      </p:sp>
      <p:pic>
        <p:nvPicPr>
          <p:cNvPr id="22" name="Рисунок 21" descr="ок.jpg"/>
          <p:cNvPicPr>
            <a:picLocks noChangeAspect="1"/>
          </p:cNvPicPr>
          <p:nvPr/>
        </p:nvPicPr>
        <p:blipFill>
          <a:blip r:embed="rId7" cstate="print"/>
          <a:stretch>
            <a:fillRect/>
          </a:stretch>
        </p:blipFill>
        <p:spPr>
          <a:xfrm>
            <a:off x="5796136" y="2780928"/>
            <a:ext cx="659904" cy="6599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 name="TextBox 22"/>
          <p:cNvSpPr txBox="1"/>
          <p:nvPr/>
        </p:nvSpPr>
        <p:spPr>
          <a:xfrm>
            <a:off x="4716016" y="4293096"/>
            <a:ext cx="1512168" cy="523220"/>
          </a:xfrm>
          <a:prstGeom prst="rect">
            <a:avLst/>
          </a:prstGeom>
          <a:noFill/>
        </p:spPr>
        <p:txBody>
          <a:bodyPr wrap="square" rtlCol="0">
            <a:spAutoFit/>
          </a:bodyPr>
          <a:lstStyle/>
          <a:p>
            <a:pPr algn="ctr"/>
            <a:r>
              <a:rPr lang="ru-RU" sz="1400" b="1" dirty="0" smtClean="0">
                <a:solidFill>
                  <a:srgbClr val="0000CC"/>
                </a:solidFill>
                <a:latin typeface="Book Antiqua" pitchFamily="18" charset="0"/>
              </a:rPr>
              <a:t>Исполнение бюджета</a:t>
            </a:r>
            <a:endParaRPr lang="ru-RU" sz="1400" b="1" dirty="0">
              <a:solidFill>
                <a:srgbClr val="0000CC"/>
              </a:solidFill>
              <a:latin typeface="Book Antiqua" pitchFamily="18" charset="0"/>
            </a:endParaRPr>
          </a:p>
        </p:txBody>
      </p:sp>
      <p:sp>
        <p:nvSpPr>
          <p:cNvPr id="24" name="TextBox 23"/>
          <p:cNvSpPr txBox="1"/>
          <p:nvPr/>
        </p:nvSpPr>
        <p:spPr>
          <a:xfrm>
            <a:off x="6876256" y="3861048"/>
            <a:ext cx="2160240" cy="1025217"/>
          </a:xfrm>
          <a:prstGeom prst="rect">
            <a:avLst/>
          </a:prstGeom>
          <a:noFill/>
        </p:spPr>
        <p:txBody>
          <a:bodyPr wrap="square" rtlCol="0">
            <a:spAutoFit/>
          </a:bodyPr>
          <a:lstStyle/>
          <a:p>
            <a:pPr algn="ctr">
              <a:lnSpc>
                <a:spcPts val="1200"/>
              </a:lnSpc>
            </a:pPr>
            <a:r>
              <a:rPr lang="ru-RU" sz="1400" b="1" dirty="0" smtClean="0">
                <a:solidFill>
                  <a:srgbClr val="0000CC"/>
                </a:solidFill>
                <a:latin typeface="Book Antiqua" pitchFamily="18" charset="0"/>
              </a:rPr>
              <a:t>Контроль за исполнением бюджета  и утверждение отчета об исполнении бюджета</a:t>
            </a:r>
            <a:endParaRPr lang="ru-RU" sz="1400" b="1" dirty="0">
              <a:solidFill>
                <a:srgbClr val="0000CC"/>
              </a:solidFill>
              <a:latin typeface="Book Antiqua" pitchFamily="18" charset="0"/>
            </a:endParaRPr>
          </a:p>
        </p:txBody>
      </p:sp>
      <p:sp>
        <p:nvSpPr>
          <p:cNvPr id="17" name="Номер слайда 16"/>
          <p:cNvSpPr>
            <a:spLocks noGrp="1"/>
          </p:cNvSpPr>
          <p:nvPr>
            <p:ph type="sldNum" sz="quarter" idx="12"/>
          </p:nvPr>
        </p:nvSpPr>
        <p:spPr/>
        <p:txBody>
          <a:bodyPr/>
          <a:lstStyle/>
          <a:p>
            <a:fld id="{B19B0651-EE4F-4900-A07F-96A6BFA9D0F0}" type="slidenum">
              <a:rPr lang="ru-RU" smtClean="0"/>
              <a:pPr/>
              <a:t>8</a:t>
            </a:fld>
            <a:endParaRPr lang="ru-RU" dirty="0"/>
          </a:p>
        </p:txBody>
      </p:sp>
    </p:spTree>
    <p:extLst>
      <p:ext uri="{BB962C8B-B14F-4D97-AF65-F5344CB8AC3E}">
        <p14:creationId xmlns="" xmlns:p14="http://schemas.microsoft.com/office/powerpoint/2010/main" val="3481107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8291264" cy="660688"/>
          </a:xfrm>
          <a:ln>
            <a:noFill/>
          </a:ln>
          <a:effectLst>
            <a:glow rad="101600">
              <a:schemeClr val="accent1">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oAutofit/>
          </a:bodyPr>
          <a:lstStyle/>
          <a:p>
            <a:pPr algn="ctr" fontAlgn="auto">
              <a:spcAft>
                <a:spcPts val="0"/>
              </a:spcAft>
              <a:defRPr/>
            </a:pPr>
            <a:r>
              <a:rPr lang="ru-RU" sz="1800" dirty="0" smtClean="0">
                <a:solidFill>
                  <a:srgbClr val="0000FF"/>
                </a:solidFill>
                <a:latin typeface="Book Antiqua" pitchFamily="18" charset="0"/>
              </a:rPr>
              <a:t>Основы для формирования проекта бюджета на 2017 год и на плановый период 2018 и 2019 годов</a:t>
            </a:r>
            <a:endParaRPr lang="ru-RU" sz="1800" dirty="0">
              <a:solidFill>
                <a:srgbClr val="0000FF"/>
              </a:solidFill>
              <a:latin typeface="Book Antiqua" pitchFamily="18" charset="0"/>
            </a:endParaRPr>
          </a:p>
        </p:txBody>
      </p:sp>
      <p:graphicFrame>
        <p:nvGraphicFramePr>
          <p:cNvPr id="4" name="Содержимое 3"/>
          <p:cNvGraphicFramePr>
            <a:graphicFrameLocks noGrp="1"/>
          </p:cNvGraphicFramePr>
          <p:nvPr>
            <p:ph idx="1"/>
            <p:extLst>
              <p:ext uri="{D42A27DB-BD31-4B8C-83A1-F6EECF244321}">
                <p14:modId xmlns="" xmlns:p14="http://schemas.microsoft.com/office/powerpoint/2010/main" val="2081388314"/>
              </p:ext>
            </p:extLst>
          </p:nvPr>
        </p:nvGraphicFramePr>
        <p:xfrm>
          <a:off x="457200" y="1124744"/>
          <a:ext cx="822960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p:cNvCxnSpPr/>
          <p:nvPr/>
        </p:nvCxnSpPr>
        <p:spPr>
          <a:xfrm>
            <a:off x="428625" y="1412776"/>
            <a:ext cx="8286750" cy="1588"/>
          </a:xfrm>
          <a:prstGeom prst="line">
            <a:avLst/>
          </a:prstGeom>
          <a:ln w="12700">
            <a:solidFill>
              <a:schemeClr val="accent4">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с двумя скругленными противолежащими углами 5"/>
          <p:cNvSpPr/>
          <p:nvPr/>
        </p:nvSpPr>
        <p:spPr>
          <a:xfrm>
            <a:off x="467544" y="6093296"/>
            <a:ext cx="8208912"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Book Antiqua" pitchFamily="18" charset="0"/>
              </a:rPr>
              <a:t>Проект бюджета сформирован в программном формате. Всего в Холм-Жирковском районе утверждено  15  муниципальных  программ .</a:t>
            </a:r>
          </a:p>
        </p:txBody>
      </p:sp>
      <p:sp>
        <p:nvSpPr>
          <p:cNvPr id="7" name="Прямоугольник с двумя скругленными противолежащими углами 6"/>
          <p:cNvSpPr/>
          <p:nvPr/>
        </p:nvSpPr>
        <p:spPr>
          <a:xfrm>
            <a:off x="467544" y="260648"/>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ОСНОВЫ ДЛЯ СОСТАВЛЕНИЯ ПРОЕКТА БЮДЖЕТА</a:t>
            </a:r>
            <a:endParaRPr lang="ru-RU" sz="2400" b="1" dirty="0">
              <a:effectLst>
                <a:outerShdw blurRad="38100" dist="38100" dir="2700000" algn="tl">
                  <a:srgbClr val="000000">
                    <a:alpha val="43137"/>
                  </a:srgbClr>
                </a:outerShdw>
              </a:effectLst>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9</a:t>
            </a:fld>
            <a:endParaRPr lang="ru-RU" dirty="0"/>
          </a:p>
        </p:txBody>
      </p:sp>
    </p:spTree>
    <p:extLst>
      <p:ext uri="{BB962C8B-B14F-4D97-AF65-F5344CB8AC3E}">
        <p14:creationId xmlns="" xmlns:p14="http://schemas.microsoft.com/office/powerpoint/2010/main" val="24238259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Другая 7">
      <a:dk1>
        <a:sysClr val="windowText" lastClr="000000"/>
      </a:dk1>
      <a:lt1>
        <a:sysClr val="window" lastClr="FFFFFF"/>
      </a:lt1>
      <a:dk2>
        <a:srgbClr val="0072E5"/>
      </a:dk2>
      <a:lt2>
        <a:srgbClr val="DBF5F9"/>
      </a:lt2>
      <a:accent1>
        <a:srgbClr val="009999"/>
      </a:accent1>
      <a:accent2>
        <a:srgbClr val="04617B"/>
      </a:accent2>
      <a:accent3>
        <a:srgbClr val="0BD0D9"/>
      </a:accent3>
      <a:accent4>
        <a:srgbClr val="008080"/>
      </a:accent4>
      <a:accent5>
        <a:srgbClr val="7CCA62"/>
      </a:accent5>
      <a:accent6>
        <a:srgbClr val="A5C249"/>
      </a:accent6>
      <a:hlink>
        <a:srgbClr val="E2D700"/>
      </a:hlink>
      <a:folHlink>
        <a:srgbClr val="85DFD0"/>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Opulent</Template>
  <TotalTime>11230</TotalTime>
  <Words>5188</Words>
  <Application>Microsoft Office PowerPoint</Application>
  <PresentationFormat>Экран (4:3)</PresentationFormat>
  <Paragraphs>944</Paragraphs>
  <Slides>60</Slides>
  <Notes>26</Notes>
  <HiddenSlides>0</HiddenSlides>
  <MMClips>0</MMClips>
  <ScaleCrop>false</ScaleCrop>
  <HeadingPairs>
    <vt:vector size="4" baseType="variant">
      <vt:variant>
        <vt:lpstr>Тема</vt:lpstr>
      </vt:variant>
      <vt:variant>
        <vt:i4>1</vt:i4>
      </vt:variant>
      <vt:variant>
        <vt:lpstr>Заголовки слайдов</vt:lpstr>
      </vt:variant>
      <vt:variant>
        <vt:i4>60</vt:i4>
      </vt:variant>
    </vt:vector>
  </HeadingPairs>
  <TitlesOfParts>
    <vt:vector size="61" baseType="lpstr">
      <vt:lpstr>Изящная</vt:lpstr>
      <vt:lpstr>Слайд 1</vt:lpstr>
      <vt:lpstr>Слайд 2</vt:lpstr>
      <vt:lpstr>Слайд 3</vt:lpstr>
      <vt:lpstr>Слайд 4</vt:lpstr>
      <vt:lpstr>Слайд 5</vt:lpstr>
      <vt:lpstr>Слайд 6</vt:lpstr>
      <vt:lpstr>Слайд 7</vt:lpstr>
      <vt:lpstr>Слайд 8</vt:lpstr>
      <vt:lpstr>Основы для формирования проекта бюджета на 2017 год и на плановый период 2018 и 2019 годов</vt:lpstr>
      <vt:lpstr>Слайд 10</vt:lpstr>
      <vt:lpstr>ОСНОВНЫЕ ПОКАЗАТЕЛИ ПРОГНОЗА СОЦИАЛЬНО-ЭКОНОМИЧЕСКОГО РАЗВИТИЯ</vt:lpstr>
      <vt:lpstr>Слайд 12</vt:lpstr>
      <vt:lpstr> ОСНОВНЫЕ НАПРАВЛЕНИЯ  НАЛОГОВОЙ  И БЮДЖЕТНОЙ     ПОЛИТИКИ  </vt:lpstr>
      <vt:lpstr> ОСНОВНЫЕ НАПРАВЛЕНИЯ   НАЛОГОВОЙ И БЮДЖЕТНОЙ ПОЛИТИКИ  </vt:lpstr>
      <vt:lpstr>Слайд 15</vt:lpstr>
      <vt:lpstr>ИСТОЧНИКИ  ФИНАНСИРОВАНИЯ   ДЕФИЦИТА</vt:lpstr>
      <vt:lpstr>ИСТОЧНИКИ  ФИНАНСИРОВАНИЯ   ДЕФИЦИТА  БЮДЖЕТА В 2018-2019 гг.</vt:lpstr>
      <vt:lpstr>МУНИЦИПАЛЬНЫЙ    ДОЛГ</vt:lpstr>
      <vt:lpstr>ДИНАМИКА    ОБЪЕМА МУНИЦИПАЛЬНОГО    ДОЛГА И РАСХОДОВ  НА ЕГО  ОБСЛУЖИВАНИЕ</vt:lpstr>
      <vt:lpstr>ДОХОДЫ  БЮДЖЕТА- денежные средства, поступающие  в бюджет в соответствии с законодательством. </vt:lpstr>
      <vt:lpstr>Слайд 21</vt:lpstr>
      <vt:lpstr>СТРУКТУРА   НАЛОГОВЫХ   И   НЕНАЛОГОВЫХ ДОХОДОВ  БЮДЖЕТА  НА  2018-2020 ГОДЫ</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ФОРМИРОВАНИЕ  РАСХОДОВ  БЮДЖЕТА  В  2018-2020 ГГ.</vt:lpstr>
      <vt:lpstr>Слайд 35</vt:lpstr>
      <vt:lpstr>ПУБЛИЧНЫЕ  ОБЯЗАТЕЛЬСТВА  В 2018 ГОДУ</vt:lpstr>
      <vt:lpstr>Слайд 37</vt:lpstr>
      <vt:lpstr> </vt:lpstr>
      <vt:lpstr> </vt:lpstr>
      <vt:lpstr>СТРУКТУРА  РАСХОДОВ  БЮДЖЕТА   ПО   ПРОГРАММНЫМ   И   НЕПРОГРАММНЫМ НАПРАВЛЕНИЯМ  ДЕЯТЕЛЬНОСТИ В  2018-2020  гг.</vt:lpstr>
      <vt:lpstr>Муниципальная программа  «Создание условий для эффективного управления  муниципальным образованием "Холм - Жирковский район" Смоленской области на  2016-2020 гг.»</vt:lpstr>
      <vt:lpstr>Муниципальная программа  «Создание условий для эффективного управления  муниципальными финансами в муниципальном образовании "Холм - Жирковский район" Смоленской области на  2014-2020 годы»</vt:lpstr>
      <vt:lpstr>Муниципальная программа  «Развитие системы образования и молодежной политики в муниципальном образовании "Холм - Жирковский район" Смоленской области на  2014-2020 годы»</vt:lpstr>
      <vt:lpstr>Муниципальная программа  «Развитие  культуры, спорта и туризма на территории  муниципального образования "Холм - Жирковский район" Смоленской области на  2014-2020 годы»</vt:lpstr>
      <vt:lpstr>Муниципальная программа  «Газификация населенных пунктов Холм - Жирковского района Смоленской области на  2014-2020 годы»</vt:lpstr>
      <vt:lpstr>Муниципальная программа  «Энергосбережение  и повышение энергетической эффективности  на территории  муниципального образования «Холм-Жирковский район» Смоленской области на  2014-2020 годы»</vt:lpstr>
      <vt:lpstr>Муниципальная программа  «Создание условий  для обеспечения безопасности  жизнедеятельности  населения   муниципального   образования "Холм - Жирковский район" Смоленской области на  2016-2020 годы»</vt:lpstr>
      <vt:lpstr>Муниципальная программа «Поддержка пассажирского транспорта   общего пользования  в  муниципальном образовании "Холм - Жирковский район" Смоленской области на  2014-2020 годы»</vt:lpstr>
      <vt:lpstr>Муниципальная программа «Развитие сельского хозяйства  в  муниципальном образовании "Холм - Жирковский район" Смоленской области на  2016-2020 годы»</vt:lpstr>
      <vt:lpstr>Муниципальная программа «Демографическое развитие   муниципального образования "Холм - Жирковский район" Смоленской области на  2015-2020 годы»</vt:lpstr>
      <vt:lpstr>Муниципальная программа «Обеспечение жильем молодых семей  на территории   муниципального образования "Холм - Жирковский район" Смоленской области на  2015-2020 годы»</vt:lpstr>
      <vt:lpstr>Муниципальная программа «Доступная среда на территории   муниципального образования "Холм - Жирковский район" Смоленской области на  2016-2020 годы»</vt:lpstr>
      <vt:lpstr>Муниципальная программа «Построение и развитие аппаратно-программного  комплекса «Безопасный город» на территории   муниципального образования "Холм - Жирковский район" Смоленской области на  2016-2020 годы»</vt:lpstr>
      <vt:lpstr>Муниципальная программа «Управление муниципальным имуществом  и земельными ресурсами  муниципального образования "Холм - Жирковский район" Смоленской области на  2017-2020 годы»</vt:lpstr>
      <vt:lpstr>Муниципальная программа «Гражданско-патриотическое воспитание граждан  муниципального образования "Холм - Жирковский район" Смоленской области на  2017-2020 годы»</vt:lpstr>
      <vt:lpstr>Слайд 56</vt:lpstr>
      <vt:lpstr>Слайд 57</vt:lpstr>
      <vt:lpstr>Слайд 58</vt:lpstr>
      <vt:lpstr>Слайд 59</vt:lpstr>
      <vt:lpstr>Слайд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wizard</dc:creator>
  <cp:lastModifiedBy>f_jon</cp:lastModifiedBy>
  <cp:revision>1713</cp:revision>
  <dcterms:modified xsi:type="dcterms:W3CDTF">2018-11-20T13:39:18Z</dcterms:modified>
</cp:coreProperties>
</file>