
<file path=[Content_Types].xml><?xml version="1.0" encoding="utf-8"?>
<Types xmlns="http://schemas.openxmlformats.org/package/2006/content-types">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drawings/drawing2.xml" ContentType="application/vnd.openxmlformats-officedocument.drawingml.chartshapes+xml"/>
  <Override PartName="/ppt/charts/chart28.xml" ContentType="application/vnd.openxmlformats-officedocument.drawingml.char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diagrams/layout9.xml" ContentType="application/vnd.openxmlformats-officedocument.drawingml.diagramLayout+xml"/>
  <Override PartName="/ppt/charts/chart17.xml" ContentType="application/vnd.openxmlformats-officedocument.drawingml.chart+xml"/>
  <Override PartName="/ppt/charts/chart35.xml" ContentType="application/vnd.openxmlformats-officedocument.drawingml.char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charts/chart13.xml" ContentType="application/vnd.openxmlformats-officedocument.drawingml.chart+xml"/>
  <Override PartName="/ppt/notesSlides/notesSlide16.xml" ContentType="application/vnd.openxmlformats-officedocument.presentationml.notesSlide+xml"/>
  <Override PartName="/ppt/charts/chart24.xml" ContentType="application/vnd.openxmlformats-officedocument.drawingml.char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diagrams/layout5.xml" ContentType="application/vnd.openxmlformats-officedocument.drawingml.diagramLayout+xml"/>
  <Override PartName="/ppt/diagrams/data6.xml" ContentType="application/vnd.openxmlformats-officedocument.drawingml.diagramData+xml"/>
  <Override PartName="/ppt/charts/chart31.xml" ContentType="application/vnd.openxmlformats-officedocument.drawingml.chart+xml"/>
  <Override PartName="/ppt/diagrams/colors8.xml" ContentType="application/vnd.openxmlformats-officedocument.drawingml.diagramColors+xml"/>
  <Override PartName="/ppt/charts/chart7.xml" ContentType="application/vnd.openxmlformats-officedocument.drawingml.chart+xml"/>
  <Override PartName="/ppt/notesSlides/notesSlide12.xml" ContentType="application/vnd.openxmlformats-officedocument.presentationml.notesSlide+xml"/>
  <Override PartName="/ppt/charts/chart20.xml" ContentType="application/vnd.openxmlformats-officedocument.drawingml.chart+xml"/>
  <Override PartName="/ppt/drawings/drawing13.xml" ContentType="application/vnd.openxmlformats-officedocument.drawingml.chartshapes+xml"/>
  <Override PartName="/ppt/diagrams/layout1.xml" ContentType="application/vnd.openxmlformats-officedocument.drawingml.diagramLayout+xml"/>
  <Override PartName="/ppt/diagrams/data2.xml" ContentType="application/vnd.openxmlformats-officedocument.drawingml.diagramData+xml"/>
  <Override PartName="/ppt/diagrams/drawing7.xml" ContentType="application/vnd.ms-office.drawingml.diagramDrawing+xml"/>
  <Default Extension="xlsx" ContentType="application/vnd.openxmlformats-officedocument.spreadsheetml.sheet"/>
  <Override PartName="/ppt/charts/chart3.xml" ContentType="application/vnd.openxmlformats-officedocument.drawingml.chart+xml"/>
  <Override PartName="/ppt/notesSlides/notesSlide7.xml" ContentType="application/vnd.openxmlformats-officedocument.presentationml.notesSlide+xml"/>
  <Override PartName="/ppt/drawings/drawing7.xml" ContentType="application/vnd.openxmlformats-officedocument.drawingml.chartshapes+xml"/>
  <Override PartName="/ppt/slides/slide9.xml" ContentType="application/vnd.openxmlformats-officedocument.presentationml.slide+xml"/>
  <Override PartName="/ppt/viewProps.xml" ContentType="application/vnd.openxmlformats-officedocument.presentationml.viewProps+xml"/>
  <Override PartName="/ppt/diagrams/colors4.xml" ContentType="application/vnd.openxmlformats-officedocument.drawingml.diagramColors+xml"/>
  <Override PartName="/ppt/diagrams/quickStyle7.xml" ContentType="application/vnd.openxmlformats-officedocument.drawingml.diagramStyle+xml"/>
  <Override PartName="/ppt/diagrams/drawing10.xml" ContentType="application/vnd.ms-office.drawingml.diagramDrawing+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diagrams/drawing3.xml" ContentType="application/vnd.ms-office.drawingml.diagramDrawing+xml"/>
  <Override PartName="/ppt/notesSlides/notesSlide3.xml" ContentType="application/vnd.openxmlformats-officedocument.presentationml.notesSlide+xml"/>
  <Override PartName="/ppt/drawings/drawing3.xml" ContentType="application/vnd.openxmlformats-officedocument.drawingml.chartshapes+xml"/>
  <Override PartName="/ppt/charts/chart29.xml" ContentType="application/vnd.openxmlformats-officedocument.drawingml.chart+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diagrams/quickStyle3.xml" ContentType="application/vnd.openxmlformats-officedocument.drawingml.diagramStyle+xml"/>
  <Override PartName="/ppt/charts/chart18.xml" ContentType="application/vnd.openxmlformats-officedocument.drawingml.chart+xml"/>
  <Override PartName="/ppt/charts/chart36.xml" ContentType="application/vnd.openxmlformats-officedocument.drawingml.chart+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charts/chart25.xml" ContentType="application/vnd.openxmlformats-officedocument.drawingml.chart+xml"/>
  <Override PartName="/ppt/presentation.xml" ContentType="application/vnd.openxmlformats-officedocument.presentationml.presentation.main+xml"/>
  <Override PartName="/ppt/slides/slide22.xml" ContentType="application/vnd.openxmlformats-officedocument.presentationml.slide+xml"/>
  <Override PartName="/ppt/diagrams/layout6.xml" ContentType="application/vnd.openxmlformats-officedocument.drawingml.diagramLayout+xml"/>
  <Override PartName="/ppt/diagrams/data10.xml" ContentType="application/vnd.openxmlformats-officedocument.drawingml.diagramData+xml"/>
  <Override PartName="/ppt/charts/chart14.xml" ContentType="application/vnd.openxmlformats-officedocument.drawingml.chart+xml"/>
  <Override PartName="/ppt/charts/chart32.xml" ContentType="application/vnd.openxmlformats-officedocument.drawingml.chart+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diagrams/data7.xml" ContentType="application/vnd.openxmlformats-officedocument.drawingml.diagramData+xml"/>
  <Override PartName="/ppt/diagrams/colors9.xml" ContentType="application/vnd.openxmlformats-officedocument.drawingml.diagramColors+xml"/>
  <Override PartName="/ppt/charts/chart8.xml" ContentType="application/vnd.openxmlformats-officedocument.drawingml.chart+xml"/>
  <Override PartName="/ppt/notesSlides/notesSlide13.xml" ContentType="application/vnd.openxmlformats-officedocument.presentationml.notesSlide+xml"/>
  <Override PartName="/ppt/charts/chart21.xml" ContentType="application/vnd.openxmlformats-officedocument.drawingml.char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rawing8.xml" ContentType="application/vnd.ms-office.drawingml.diagramDrawing+xml"/>
  <Override PartName="/ppt/notesSlides/notesSlide8.xml" ContentType="application/vnd.openxmlformats-officedocument.presentationml.notesSlide+xml"/>
  <Override PartName="/ppt/charts/chart10.xml" ContentType="application/vnd.openxmlformats-officedocument.drawingml.chart+xml"/>
  <Override PartName="/ppt/diagrams/data3.xml" ContentType="application/vnd.openxmlformats-officedocument.drawingml.diagramData+xml"/>
  <Override PartName="/ppt/diagrams/colors5.xml" ContentType="application/vnd.openxmlformats-officedocument.drawingml.diagramColors+xml"/>
  <Override PartName="/ppt/diagrams/quickStyle8.xml" ContentType="application/vnd.openxmlformats-officedocument.drawingml.diagramStyle+xml"/>
  <Override PartName="/ppt/charts/chart4.xml" ContentType="application/vnd.openxmlformats-officedocument.drawingml.chart+xml"/>
  <Override PartName="/ppt/diagrams/quickStyle10.xml" ContentType="application/vnd.openxmlformats-officedocument.drawingml.diagramStyle+xml"/>
  <Override PartName="/ppt/drawings/drawing8.xml" ContentType="application/vnd.openxmlformats-officedocument.drawingml.chartshapes+xml"/>
  <Override PartName="/ppt/handoutMasters/handoutMaster1.xml" ContentType="application/vnd.openxmlformats-officedocument.presentationml.handoutMaster+xml"/>
  <Override PartName="/ppt/diagrams/drawing4.xml" ContentType="application/vnd.ms-office.drawingml.diagramDrawing+xml"/>
  <Override PartName="/ppt/notesSlides/notesSlide4.xml" ContentType="application/vnd.openxmlformats-officedocument.presentationml.notesSlide+xml"/>
  <Override PartName="/ppt/drawings/drawing10.xml" ContentType="application/vnd.openxmlformats-officedocument.drawingml.chartshapes+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rawings/drawing4.xml" ContentType="application/vnd.openxmlformats-officedocument.drawingml.chartshapes+xml"/>
  <Override PartName="/ppt/diagrams/layout10.xml" ContentType="application/vnd.openxmlformats-officedocument.drawingml.diagram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charts/chart19.xml" ContentType="application/vnd.openxmlformats-officedocument.drawingml.chart+xml"/>
  <Override PartName="/ppt/charts/chart37.xml" ContentType="application/vnd.openxmlformats-officedocument.drawingml.char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Override PartName="/ppt/charts/chart26.xml" ContentType="application/vnd.openxmlformats-officedocument.drawingml.chart+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diagrams/layout7.xml" ContentType="application/vnd.openxmlformats-officedocument.drawingml.diagramLayout+xml"/>
  <Override PartName="/ppt/diagrams/data8.xml" ContentType="application/vnd.openxmlformats-officedocument.drawingml.diagramData+xml"/>
  <Override PartName="/ppt/charts/chart15.xml" ContentType="application/vnd.openxmlformats-officedocument.drawingml.chart+xml"/>
  <Override PartName="/ppt/charts/chart33.xml" ContentType="application/vnd.openxmlformats-officedocument.drawingml.char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charts/chart9.xml" ContentType="application/vnd.openxmlformats-officedocument.drawingml.chart+xml"/>
  <Override PartName="/ppt/charts/chart11.xml" ContentType="application/vnd.openxmlformats-officedocument.drawingml.chart+xml"/>
  <Override PartName="/ppt/notesSlides/notesSlide14.xml" ContentType="application/vnd.openxmlformats-officedocument.presentationml.notesSlide+xml"/>
  <Override PartName="/ppt/charts/chart22.xml" ContentType="application/vnd.openxmlformats-officedocument.drawingml.chart+xml"/>
  <Override PartName="/ppt/diagrams/layout3.xml" ContentType="application/vnd.openxmlformats-officedocument.drawingml.diagramLayout+xml"/>
  <Override PartName="/ppt/diagrams/data4.xml" ContentType="application/vnd.openxmlformats-officedocument.drawingml.diagramData+xml"/>
  <Override PartName="/ppt/diagrams/drawing9.xml" ContentType="application/vnd.ms-office.drawingml.diagramDrawing+xml"/>
  <Override PartName="/ppt/notesSlides/notesSlide9.xml" ContentType="application/vnd.openxmlformats-officedocument.presentationml.notesSlide+xml"/>
  <Override PartName="/ppt/drawings/drawing9.xml" ContentType="application/vnd.openxmlformats-officedocument.drawingml.chartshapes+xml"/>
  <Override PartName="/ppt/diagrams/colors6.xml" ContentType="application/vnd.openxmlformats-officedocument.drawingml.diagramColors+xml"/>
  <Override PartName="/ppt/diagrams/quickStyle9.xml" ContentType="application/vnd.openxmlformats-officedocument.drawingml.diagramStyle+xml"/>
  <Override PartName="/ppt/charts/chart5.xml" ContentType="application/vnd.openxmlformats-officedocument.drawingml.chart+xml"/>
  <Override PartName="/ppt/notesSlides/notesSlide10.xml" ContentType="application/vnd.openxmlformats-officedocument.presentationml.notesSlide+xml"/>
  <Override PartName="/ppt/drawings/drawing11.xml" ContentType="application/vnd.openxmlformats-officedocument.drawingml.chartshapes+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diagrams/drawing5.xml" ContentType="application/vnd.ms-office.drawingml.diagramDrawing+xml"/>
  <Override PartName="/ppt/charts/chart1.xml" ContentType="application/vnd.openxmlformats-officedocument.drawingml.chart+xml"/>
  <Override PartName="/ppt/drawings/drawing5.xml" ContentType="application/vnd.openxmlformats-officedocument.drawingml.chartshapes+xml"/>
  <Override PartName="/ppt/slides/slide28.xml" ContentType="application/vnd.openxmlformats-officedocument.presentationml.slide+xml"/>
  <Override PartName="/ppt/slides/slide39.xml" ContentType="application/vnd.openxmlformats-officedocument.presentationml.slide+xml"/>
  <Override PartName="/ppt/notesSlides/notesSlide1.xml" ContentType="application/vnd.openxmlformats-officedocument.presentationml.notesSlide+xml"/>
  <Override PartName="/ppt/diagrams/colors2.xml" ContentType="application/vnd.openxmlformats-officedocument.drawingml.diagramColors+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diagrams/drawing1.xml" ContentType="application/vnd.ms-office.drawingml.diagramDrawing+xml"/>
  <Override PartName="/ppt/drawings/drawing1.xml" ContentType="application/vnd.openxmlformats-officedocument.drawingml.chartshapes+xml"/>
  <Override PartName="/ppt/diagrams/colors10.xml" ContentType="application/vnd.openxmlformats-officedocument.drawingml.diagramColors+xml"/>
  <Override PartName="/ppt/charts/chart27.xml" ContentType="application/vnd.openxmlformats-officedocument.drawingml.chart+xml"/>
  <Override PartName="/ppt/slides/slide24.xml" ContentType="application/vnd.openxmlformats-officedocument.presentationml.slide+xml"/>
  <Override PartName="/ppt/slides/slide35.xml" ContentType="application/vnd.openxmlformats-officedocument.presentationml.slide+xml"/>
  <Default Extension="jpeg" ContentType="image/jpeg"/>
  <Override PartName="/ppt/diagrams/quickStyle1.xml" ContentType="application/vnd.openxmlformats-officedocument.drawingml.diagramStyle+xml"/>
  <Override PartName="/ppt/diagrams/layout8.xml" ContentType="application/vnd.openxmlformats-officedocument.drawingml.diagramLayout+xml"/>
  <Override PartName="/ppt/charts/chart16.xml" ContentType="application/vnd.openxmlformats-officedocument.drawingml.chart+xml"/>
  <Override PartName="/ppt/charts/chart34.xml" ContentType="application/vnd.openxmlformats-officedocument.drawingml.chart+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diagrams/data9.xml" ContentType="application/vnd.openxmlformats-officedocument.drawingml.diagramData+xml"/>
  <Override PartName="/ppt/notesSlides/notesSlide15.xml" ContentType="application/vnd.openxmlformats-officedocument.presentationml.notesSlide+xml"/>
  <Override PartName="/ppt/charts/chart23.xml" ContentType="application/vnd.openxmlformats-officedocument.drawingml.chart+xml"/>
  <Override PartName="/ppt/slides/slide20.xml" ContentType="application/vnd.openxmlformats-officedocument.presentationml.slide+xml"/>
  <Override PartName="/ppt/slideLayouts/slideLayout12.xml" ContentType="application/vnd.openxmlformats-officedocument.presentationml.slideLayout+xml"/>
  <Override PartName="/ppt/diagrams/layout4.xml" ContentType="application/vnd.openxmlformats-officedocument.drawingml.diagramLayout+xml"/>
  <Override PartName="/ppt/charts/chart12.xml" ContentType="application/vnd.openxmlformats-officedocument.drawingml.chart+xml"/>
  <Override PartName="/ppt/charts/chart30.xml" ContentType="application/vnd.openxmlformats-officedocument.drawingml.chart+xml"/>
  <Override PartName="/ppt/diagrams/data5.xml" ContentType="application/vnd.openxmlformats-officedocument.drawingml.diagramData+xml"/>
  <Override PartName="/ppt/diagrams/colors7.xml" ContentType="application/vnd.openxmlformats-officedocument.drawingml.diagramColors+xml"/>
  <Override PartName="/ppt/charts/chart6.xml" ContentType="application/vnd.openxmlformats-officedocument.drawingml.chart+xml"/>
  <Override PartName="/ppt/notesSlides/notesSlide11.xml" ContentType="application/vnd.openxmlformats-officedocument.presentationml.notesSlide+xml"/>
  <Override PartName="/ppt/diagrams/drawing6.xml" ContentType="application/vnd.ms-office.drawingml.diagramDrawing+xml"/>
  <Override PartName="/ppt/notesSlides/notesSlide6.xml" ContentType="application/vnd.openxmlformats-officedocument.presentationml.notesSlide+xml"/>
  <Override PartName="/ppt/drawings/drawing12.xml" ContentType="application/vnd.openxmlformats-officedocument.drawingml.chartshapes+xml"/>
  <Override PartName="/ppt/slides/slide8.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quickStyle6.xml" ContentType="application/vnd.openxmlformats-officedocument.drawingml.diagramStyle+xml"/>
  <Override PartName="/ppt/charts/chart2.xml" ContentType="application/vnd.openxmlformats-officedocument.drawingml.chart+xml"/>
  <Override PartName="/ppt/drawings/drawing6.xml" ContentType="application/vnd.openxmlformats-officedocument.drawingml.chartshapes+xml"/>
  <Override PartName="/ppt/slides/slide29.xml" ContentType="application/vnd.openxmlformats-officedocument.presentationml.slide+xml"/>
  <Override PartName="/ppt/diagrams/drawing2.xml" ContentType="application/vnd.ms-office.drawingml.diagramDrawing+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7" r:id="rId1"/>
  </p:sldMasterIdLst>
  <p:notesMasterIdLst>
    <p:notesMasterId r:id="rId50"/>
  </p:notesMasterIdLst>
  <p:handoutMasterIdLst>
    <p:handoutMasterId r:id="rId51"/>
  </p:handoutMasterIdLst>
  <p:sldIdLst>
    <p:sldId id="361" r:id="rId2"/>
    <p:sldId id="411" r:id="rId3"/>
    <p:sldId id="364" r:id="rId4"/>
    <p:sldId id="363" r:id="rId5"/>
    <p:sldId id="384" r:id="rId6"/>
    <p:sldId id="413" r:id="rId7"/>
    <p:sldId id="259" r:id="rId8"/>
    <p:sldId id="381" r:id="rId9"/>
    <p:sldId id="372" r:id="rId10"/>
    <p:sldId id="382" r:id="rId11"/>
    <p:sldId id="383" r:id="rId12"/>
    <p:sldId id="347" r:id="rId13"/>
    <p:sldId id="417" r:id="rId14"/>
    <p:sldId id="386" r:id="rId15"/>
    <p:sldId id="385" r:id="rId16"/>
    <p:sldId id="387" r:id="rId17"/>
    <p:sldId id="388" r:id="rId18"/>
    <p:sldId id="374" r:id="rId19"/>
    <p:sldId id="379" r:id="rId20"/>
    <p:sldId id="432" r:id="rId21"/>
    <p:sldId id="433" r:id="rId22"/>
    <p:sldId id="414" r:id="rId23"/>
    <p:sldId id="375" r:id="rId24"/>
    <p:sldId id="369" r:id="rId25"/>
    <p:sldId id="415" r:id="rId26"/>
    <p:sldId id="389" r:id="rId27"/>
    <p:sldId id="390" r:id="rId28"/>
    <p:sldId id="391" r:id="rId29"/>
    <p:sldId id="378" r:id="rId30"/>
    <p:sldId id="416" r:id="rId31"/>
    <p:sldId id="409" r:id="rId32"/>
    <p:sldId id="395" r:id="rId33"/>
    <p:sldId id="418" r:id="rId34"/>
    <p:sldId id="419" r:id="rId35"/>
    <p:sldId id="420" r:id="rId36"/>
    <p:sldId id="421" r:id="rId37"/>
    <p:sldId id="422" r:id="rId38"/>
    <p:sldId id="424" r:id="rId39"/>
    <p:sldId id="423" r:id="rId40"/>
    <p:sldId id="425" r:id="rId41"/>
    <p:sldId id="426" r:id="rId42"/>
    <p:sldId id="427" r:id="rId43"/>
    <p:sldId id="428" r:id="rId44"/>
    <p:sldId id="429" r:id="rId45"/>
    <p:sldId id="430" r:id="rId46"/>
    <p:sldId id="431" r:id="rId47"/>
    <p:sldId id="371" r:id="rId48"/>
    <p:sldId id="410" r:id="rId4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0099"/>
    <a:srgbClr val="FFFF00"/>
    <a:srgbClr val="0033CC"/>
    <a:srgbClr val="66FF33"/>
    <a:srgbClr val="0000FF"/>
    <a:srgbClr val="0066FF"/>
    <a:srgbClr val="CCFF33"/>
    <a:srgbClr val="FF3300"/>
    <a:srgbClr val="F8F8F8"/>
    <a:srgbClr val="00CC66"/>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Стиль из темы 1 - акцент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CF1AB2-1976-4502-BF36-3FF5EA218861}" styleName="Средний стиль 4 - акцент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C4B1156A-380E-4F78-BDF5-A606A8083BF9}" styleName="Средний стиль 4 - акцент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84E427A-3D55-4303-BF80-6455036E1DE7}" styleName="Стиль из темы 1 - акцент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012ECD-51FC-41F1-AA8D-1B2483CD663E}" styleName="Светлый стиль 2 - акцент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734" autoAdjust="0"/>
    <p:restoredTop sz="96625" autoAdjust="0"/>
  </p:normalViewPr>
  <p:slideViewPr>
    <p:cSldViewPr>
      <p:cViewPr>
        <p:scale>
          <a:sx n="100" d="100"/>
          <a:sy n="100" d="100"/>
        </p:scale>
        <p:origin x="-1968" y="-36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684"/>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_____Microsoft_Office_Excel1.xlsx"/></Relationships>
</file>

<file path=ppt/charts/_rels/chart10.xml.rels><?xml version="1.0" encoding="UTF-8" standalone="yes"?>
<Relationships xmlns="http://schemas.openxmlformats.org/package/2006/relationships"><Relationship Id="rId2" Type="http://schemas.openxmlformats.org/officeDocument/2006/relationships/chartUserShapes" Target="../drawings/drawing6.xml"/><Relationship Id="rId1" Type="http://schemas.openxmlformats.org/officeDocument/2006/relationships/package" Target="../embeddings/_____Microsoft_Office_Excel10.xlsx"/></Relationships>
</file>

<file path=ppt/charts/_rels/chart11.xml.rels><?xml version="1.0" encoding="UTF-8" standalone="yes"?>
<Relationships xmlns="http://schemas.openxmlformats.org/package/2006/relationships"><Relationship Id="rId1" Type="http://schemas.openxmlformats.org/officeDocument/2006/relationships/package" Target="../embeddings/_____Microsoft_Office_Excel11.xlsx"/></Relationships>
</file>

<file path=ppt/charts/_rels/chart12.xml.rels><?xml version="1.0" encoding="UTF-8" standalone="yes"?>
<Relationships xmlns="http://schemas.openxmlformats.org/package/2006/relationships"><Relationship Id="rId2" Type="http://schemas.openxmlformats.org/officeDocument/2006/relationships/chartUserShapes" Target="../drawings/drawing7.xml"/><Relationship Id="rId1" Type="http://schemas.openxmlformats.org/officeDocument/2006/relationships/package" Target="../embeddings/_____Microsoft_Office_Excel12.xlsx"/></Relationships>
</file>

<file path=ppt/charts/_rels/chart13.xml.rels><?xml version="1.0" encoding="UTF-8" standalone="yes"?>
<Relationships xmlns="http://schemas.openxmlformats.org/package/2006/relationships"><Relationship Id="rId2" Type="http://schemas.openxmlformats.org/officeDocument/2006/relationships/chartUserShapes" Target="../drawings/drawing8.xml"/><Relationship Id="rId1" Type="http://schemas.openxmlformats.org/officeDocument/2006/relationships/package" Target="../embeddings/_____Microsoft_Office_Excel13.xlsx"/></Relationships>
</file>

<file path=ppt/charts/_rels/chart14.xml.rels><?xml version="1.0" encoding="UTF-8" standalone="yes"?>
<Relationships xmlns="http://schemas.openxmlformats.org/package/2006/relationships"><Relationship Id="rId2" Type="http://schemas.openxmlformats.org/officeDocument/2006/relationships/chartUserShapes" Target="../drawings/drawing9.xml"/><Relationship Id="rId1" Type="http://schemas.openxmlformats.org/officeDocument/2006/relationships/package" Target="../embeddings/_____Microsoft_Office_Excel14.xlsx"/></Relationships>
</file>

<file path=ppt/charts/_rels/chart15.xml.rels><?xml version="1.0" encoding="UTF-8" standalone="yes"?>
<Relationships xmlns="http://schemas.openxmlformats.org/package/2006/relationships"><Relationship Id="rId2" Type="http://schemas.openxmlformats.org/officeDocument/2006/relationships/chartUserShapes" Target="../drawings/drawing10.xml"/><Relationship Id="rId1" Type="http://schemas.openxmlformats.org/officeDocument/2006/relationships/package" Target="../embeddings/_____Microsoft_Office_Excel15.xlsx"/></Relationships>
</file>

<file path=ppt/charts/_rels/chart16.xml.rels><?xml version="1.0" encoding="UTF-8" standalone="yes"?>
<Relationships xmlns="http://schemas.openxmlformats.org/package/2006/relationships"><Relationship Id="rId2" Type="http://schemas.openxmlformats.org/officeDocument/2006/relationships/chartUserShapes" Target="../drawings/drawing11.xml"/><Relationship Id="rId1" Type="http://schemas.openxmlformats.org/officeDocument/2006/relationships/package" Target="../embeddings/_____Microsoft_Office_Excel16.xlsx"/></Relationships>
</file>

<file path=ppt/charts/_rels/chart17.xml.rels><?xml version="1.0" encoding="UTF-8" standalone="yes"?>
<Relationships xmlns="http://schemas.openxmlformats.org/package/2006/relationships"><Relationship Id="rId1" Type="http://schemas.openxmlformats.org/officeDocument/2006/relationships/package" Target="../embeddings/_____Microsoft_Office_Excel17.xlsx"/></Relationships>
</file>

<file path=ppt/charts/_rels/chart18.xml.rels><?xml version="1.0" encoding="UTF-8" standalone="yes"?>
<Relationships xmlns="http://schemas.openxmlformats.org/package/2006/relationships"><Relationship Id="rId1" Type="http://schemas.openxmlformats.org/officeDocument/2006/relationships/package" Target="../embeddings/_____Microsoft_Office_Excel18.xlsx"/></Relationships>
</file>

<file path=ppt/charts/_rels/chart19.xml.rels><?xml version="1.0" encoding="UTF-8" standalone="yes"?>
<Relationships xmlns="http://schemas.openxmlformats.org/package/2006/relationships"><Relationship Id="rId1" Type="http://schemas.openxmlformats.org/officeDocument/2006/relationships/package" Target="../embeddings/_____Microsoft_Office_Excel19.xlsx"/></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_____Microsoft_Office_Excel2.xlsx"/></Relationships>
</file>

<file path=ppt/charts/_rels/chart20.xml.rels><?xml version="1.0" encoding="UTF-8" standalone="yes"?>
<Relationships xmlns="http://schemas.openxmlformats.org/package/2006/relationships"><Relationship Id="rId1" Type="http://schemas.openxmlformats.org/officeDocument/2006/relationships/package" Target="../embeddings/_____Microsoft_Office_Excel20.xlsx"/></Relationships>
</file>

<file path=ppt/charts/_rels/chart21.xml.rels><?xml version="1.0" encoding="UTF-8" standalone="yes"?>
<Relationships xmlns="http://schemas.openxmlformats.org/package/2006/relationships"><Relationship Id="rId2" Type="http://schemas.openxmlformats.org/officeDocument/2006/relationships/chartUserShapes" Target="../drawings/drawing12.xml"/><Relationship Id="rId1" Type="http://schemas.openxmlformats.org/officeDocument/2006/relationships/package" Target="../embeddings/_____Microsoft_Office_Excel21.xlsx"/></Relationships>
</file>

<file path=ppt/charts/_rels/chart22.xml.rels><?xml version="1.0" encoding="UTF-8" standalone="yes"?>
<Relationships xmlns="http://schemas.openxmlformats.org/package/2006/relationships"><Relationship Id="rId1" Type="http://schemas.openxmlformats.org/officeDocument/2006/relationships/package" Target="../embeddings/_____Microsoft_Office_Excel22.xlsx"/></Relationships>
</file>

<file path=ppt/charts/_rels/chart23.xml.rels><?xml version="1.0" encoding="UTF-8" standalone="yes"?>
<Relationships xmlns="http://schemas.openxmlformats.org/package/2006/relationships"><Relationship Id="rId1" Type="http://schemas.openxmlformats.org/officeDocument/2006/relationships/package" Target="../embeddings/_____Microsoft_Office_Excel23.xlsx"/></Relationships>
</file>

<file path=ppt/charts/_rels/chart24.xml.rels><?xml version="1.0" encoding="UTF-8" standalone="yes"?>
<Relationships xmlns="http://schemas.openxmlformats.org/package/2006/relationships"><Relationship Id="rId1" Type="http://schemas.openxmlformats.org/officeDocument/2006/relationships/package" Target="../embeddings/_____Microsoft_Office_Excel24.xlsx"/></Relationships>
</file>

<file path=ppt/charts/_rels/chart25.xml.rels><?xml version="1.0" encoding="UTF-8" standalone="yes"?>
<Relationships xmlns="http://schemas.openxmlformats.org/package/2006/relationships"><Relationship Id="rId1" Type="http://schemas.openxmlformats.org/officeDocument/2006/relationships/package" Target="../embeddings/_____Microsoft_Office_Excel25.xlsx"/></Relationships>
</file>

<file path=ppt/charts/_rels/chart26.xml.rels><?xml version="1.0" encoding="UTF-8" standalone="yes"?>
<Relationships xmlns="http://schemas.openxmlformats.org/package/2006/relationships"><Relationship Id="rId1" Type="http://schemas.openxmlformats.org/officeDocument/2006/relationships/package" Target="../embeddings/_____Microsoft_Office_Excel26.xlsx"/></Relationships>
</file>

<file path=ppt/charts/_rels/chart27.xml.rels><?xml version="1.0" encoding="UTF-8" standalone="yes"?>
<Relationships xmlns="http://schemas.openxmlformats.org/package/2006/relationships"><Relationship Id="rId1" Type="http://schemas.openxmlformats.org/officeDocument/2006/relationships/package" Target="../embeddings/_____Microsoft_Office_Excel27.xlsx"/></Relationships>
</file>

<file path=ppt/charts/_rels/chart28.xml.rels><?xml version="1.0" encoding="UTF-8" standalone="yes"?>
<Relationships xmlns="http://schemas.openxmlformats.org/package/2006/relationships"><Relationship Id="rId1" Type="http://schemas.openxmlformats.org/officeDocument/2006/relationships/package" Target="../embeddings/_____Microsoft_Office_Excel28.xlsx"/></Relationships>
</file>

<file path=ppt/charts/_rels/chart29.xml.rels><?xml version="1.0" encoding="UTF-8" standalone="yes"?>
<Relationships xmlns="http://schemas.openxmlformats.org/package/2006/relationships"><Relationship Id="rId1" Type="http://schemas.openxmlformats.org/officeDocument/2006/relationships/package" Target="../embeddings/_____Microsoft_Office_Excel29.xlsx"/></Relationships>
</file>

<file path=ppt/charts/_rels/chart3.xml.rels><?xml version="1.0" encoding="UTF-8" standalone="yes"?>
<Relationships xmlns="http://schemas.openxmlformats.org/package/2006/relationships"><Relationship Id="rId1" Type="http://schemas.openxmlformats.org/officeDocument/2006/relationships/package" Target="../embeddings/_____Microsoft_Office_Excel3.xlsx"/></Relationships>
</file>

<file path=ppt/charts/_rels/chart30.xml.rels><?xml version="1.0" encoding="UTF-8" standalone="yes"?>
<Relationships xmlns="http://schemas.openxmlformats.org/package/2006/relationships"><Relationship Id="rId1" Type="http://schemas.openxmlformats.org/officeDocument/2006/relationships/package" Target="../embeddings/_____Microsoft_Office_Excel30.xlsx"/></Relationships>
</file>

<file path=ppt/charts/_rels/chart31.xml.rels><?xml version="1.0" encoding="UTF-8" standalone="yes"?>
<Relationships xmlns="http://schemas.openxmlformats.org/package/2006/relationships"><Relationship Id="rId1" Type="http://schemas.openxmlformats.org/officeDocument/2006/relationships/package" Target="../embeddings/_____Microsoft_Office_Excel31.xlsx"/></Relationships>
</file>

<file path=ppt/charts/_rels/chart32.xml.rels><?xml version="1.0" encoding="UTF-8" standalone="yes"?>
<Relationships xmlns="http://schemas.openxmlformats.org/package/2006/relationships"><Relationship Id="rId2" Type="http://schemas.openxmlformats.org/officeDocument/2006/relationships/chartUserShapes" Target="../drawings/drawing13.xml"/><Relationship Id="rId1" Type="http://schemas.openxmlformats.org/officeDocument/2006/relationships/package" Target="../embeddings/_____Microsoft_Office_Excel32.xlsx"/></Relationships>
</file>

<file path=ppt/charts/_rels/chart33.xml.rels><?xml version="1.0" encoding="UTF-8" standalone="yes"?>
<Relationships xmlns="http://schemas.openxmlformats.org/package/2006/relationships"><Relationship Id="rId1" Type="http://schemas.openxmlformats.org/officeDocument/2006/relationships/package" Target="../embeddings/_____Microsoft_Office_Excel33.xlsx"/></Relationships>
</file>

<file path=ppt/charts/_rels/chart34.xml.rels><?xml version="1.0" encoding="UTF-8" standalone="yes"?>
<Relationships xmlns="http://schemas.openxmlformats.org/package/2006/relationships"><Relationship Id="rId1" Type="http://schemas.openxmlformats.org/officeDocument/2006/relationships/package" Target="../embeddings/_____Microsoft_Office_Excel34.xlsx"/></Relationships>
</file>

<file path=ppt/charts/_rels/chart35.xml.rels><?xml version="1.0" encoding="UTF-8" standalone="yes"?>
<Relationships xmlns="http://schemas.openxmlformats.org/package/2006/relationships"><Relationship Id="rId1" Type="http://schemas.openxmlformats.org/officeDocument/2006/relationships/package" Target="../embeddings/_____Microsoft_Office_Excel35.xlsx"/></Relationships>
</file>

<file path=ppt/charts/_rels/chart36.xml.rels><?xml version="1.0" encoding="UTF-8" standalone="yes"?>
<Relationships xmlns="http://schemas.openxmlformats.org/package/2006/relationships"><Relationship Id="rId1" Type="http://schemas.openxmlformats.org/officeDocument/2006/relationships/package" Target="../embeddings/_____Microsoft_Office_Excel36.xlsx"/></Relationships>
</file>

<file path=ppt/charts/_rels/chart37.xml.rels><?xml version="1.0" encoding="UTF-8" standalone="yes"?>
<Relationships xmlns="http://schemas.openxmlformats.org/package/2006/relationships"><Relationship Id="rId1" Type="http://schemas.openxmlformats.org/officeDocument/2006/relationships/package" Target="../embeddings/_____Microsoft_Office_Excel37.xlsx"/></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_____Microsoft_Office_Excel4.xlsx"/></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package" Target="../embeddings/_____Microsoft_Office_Excel5.xlsx"/></Relationships>
</file>

<file path=ppt/charts/_rels/chart6.xml.rels><?xml version="1.0" encoding="UTF-8" standalone="yes"?>
<Relationships xmlns="http://schemas.openxmlformats.org/package/2006/relationships"><Relationship Id="rId1" Type="http://schemas.openxmlformats.org/officeDocument/2006/relationships/package" Target="../embeddings/_____Microsoft_Office_Excel6.xlsx"/></Relationships>
</file>

<file path=ppt/charts/_rels/chart7.xml.rels><?xml version="1.0" encoding="UTF-8" standalone="yes"?>
<Relationships xmlns="http://schemas.openxmlformats.org/package/2006/relationships"><Relationship Id="rId1" Type="http://schemas.openxmlformats.org/officeDocument/2006/relationships/package" Target="../embeddings/_____Microsoft_Office_Excel7.xlsx"/></Relationships>
</file>

<file path=ppt/charts/_rels/chart8.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package" Target="../embeddings/_____Microsoft_Office_Excel8.xlsx"/></Relationships>
</file>

<file path=ppt/charts/_rels/chart9.xml.rels><?xml version="1.0" encoding="UTF-8" standalone="yes"?>
<Relationships xmlns="http://schemas.openxmlformats.org/package/2006/relationships"><Relationship Id="rId1" Type="http://schemas.openxmlformats.org/officeDocument/2006/relationships/package" Target="../embeddings/_____Microsoft_Office_Excel9.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ru-RU"/>
  <c:chart>
    <c:autoTitleDeleted val="1"/>
    <c:view3D>
      <c:rAngAx val="1"/>
    </c:view3D>
    <c:sideWall>
      <c:spPr>
        <a:solidFill>
          <a:schemeClr val="bg2">
            <a:lumMod val="20000"/>
            <a:lumOff val="80000"/>
          </a:schemeClr>
        </a:solidFill>
      </c:spPr>
    </c:sideWall>
    <c:backWall>
      <c:spPr>
        <a:solidFill>
          <a:schemeClr val="bg2">
            <a:lumMod val="20000"/>
            <a:lumOff val="80000"/>
          </a:schemeClr>
        </a:solidFill>
      </c:spPr>
    </c:backWall>
    <c:plotArea>
      <c:layout>
        <c:manualLayout>
          <c:layoutTarget val="inner"/>
          <c:xMode val="edge"/>
          <c:yMode val="edge"/>
          <c:x val="0.10964530111897576"/>
          <c:y val="2.45741213939192E-2"/>
          <c:w val="0.83630262385905652"/>
          <c:h val="0.71741343554420001"/>
        </c:manualLayout>
      </c:layout>
      <c:bar3DChart>
        <c:barDir val="col"/>
        <c:grouping val="clustered"/>
        <c:ser>
          <c:idx val="0"/>
          <c:order val="0"/>
          <c:tx>
            <c:strRef>
              <c:f>Лист1!$B$1</c:f>
              <c:strCache>
                <c:ptCount val="1"/>
                <c:pt idx="0">
                  <c:v>Столбец1</c:v>
                </c:pt>
              </c:strCache>
            </c:strRef>
          </c:tx>
          <c:dPt>
            <c:idx val="0"/>
            <c:spPr>
              <a:solidFill>
                <a:srgbClr val="006666"/>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Pt>
          <c:dPt>
            <c:idx val="1"/>
            <c:spPr>
              <a:solidFill>
                <a:srgbClr val="006666"/>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Pt>
          <c:dPt>
            <c:idx val="2"/>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Pt>
          <c:cat>
            <c:strRef>
              <c:f>Лист1!$A$2:$A$4</c:f>
              <c:strCache>
                <c:ptCount val="3"/>
                <c:pt idx="0">
                  <c:v>Общий объем доходов</c:v>
                </c:pt>
                <c:pt idx="1">
                  <c:v>Общий объем расходов</c:v>
                </c:pt>
                <c:pt idx="2">
                  <c:v>Дефицит</c:v>
                </c:pt>
              </c:strCache>
            </c:strRef>
          </c:cat>
          <c:val>
            <c:numRef>
              <c:f>Лист1!$B$2:$B$4</c:f>
              <c:numCache>
                <c:formatCode>General</c:formatCode>
                <c:ptCount val="3"/>
                <c:pt idx="0">
                  <c:v>234661.4</c:v>
                </c:pt>
                <c:pt idx="1">
                  <c:v>238855.9</c:v>
                </c:pt>
                <c:pt idx="2">
                  <c:v>-4194.5</c:v>
                </c:pt>
              </c:numCache>
            </c:numRef>
          </c:val>
        </c:ser>
        <c:ser>
          <c:idx val="1"/>
          <c:order val="1"/>
          <c:tx>
            <c:strRef>
              <c:f>Лист1!$C$1</c:f>
              <c:strCache>
                <c:ptCount val="1"/>
                <c:pt idx="0">
                  <c:v>Столбец2</c:v>
                </c:pt>
              </c:strCache>
            </c:strRef>
          </c:tx>
          <c:cat>
            <c:strRef>
              <c:f>Лист1!$A$2:$A$4</c:f>
              <c:strCache>
                <c:ptCount val="3"/>
                <c:pt idx="0">
                  <c:v>Общий объем доходов</c:v>
                </c:pt>
                <c:pt idx="1">
                  <c:v>Общий объем расходов</c:v>
                </c:pt>
                <c:pt idx="2">
                  <c:v>Дефицит</c:v>
                </c:pt>
              </c:strCache>
            </c:strRef>
          </c:cat>
          <c:val>
            <c:numRef>
              <c:f>Лист1!$C$2:$C$4</c:f>
            </c:numRef>
          </c:val>
        </c:ser>
        <c:ser>
          <c:idx val="2"/>
          <c:order val="2"/>
          <c:tx>
            <c:strRef>
              <c:f>Лист1!$D$1</c:f>
              <c:strCache>
                <c:ptCount val="1"/>
                <c:pt idx="0">
                  <c:v>Столбец3</c:v>
                </c:pt>
              </c:strCache>
            </c:strRef>
          </c:tx>
          <c:cat>
            <c:strRef>
              <c:f>Лист1!$A$2:$A$4</c:f>
              <c:strCache>
                <c:ptCount val="3"/>
                <c:pt idx="0">
                  <c:v>Общий объем доходов</c:v>
                </c:pt>
                <c:pt idx="1">
                  <c:v>Общий объем расходов</c:v>
                </c:pt>
                <c:pt idx="2">
                  <c:v>Дефицит</c:v>
                </c:pt>
              </c:strCache>
            </c:strRef>
          </c:cat>
          <c:val>
            <c:numRef>
              <c:f>Лист1!$D$2:$D$4</c:f>
            </c:numRef>
          </c:val>
        </c:ser>
        <c:ser>
          <c:idx val="3"/>
          <c:order val="3"/>
          <c:tx>
            <c:strRef>
              <c:f>Лист1!$E$1</c:f>
              <c:strCache>
                <c:ptCount val="1"/>
                <c:pt idx="0">
                  <c:v>Столбец4</c:v>
                </c:pt>
              </c:strCache>
            </c:strRef>
          </c:tx>
          <c:spPr>
            <a:solidFill>
              <a:srgbClr val="33CCCC"/>
            </a:solidFill>
          </c:spPr>
          <c:cat>
            <c:strRef>
              <c:f>Лист1!$A$2:$A$4</c:f>
              <c:strCache>
                <c:ptCount val="3"/>
                <c:pt idx="0">
                  <c:v>Общий объем доходов</c:v>
                </c:pt>
                <c:pt idx="1">
                  <c:v>Общий объем расходов</c:v>
                </c:pt>
                <c:pt idx="2">
                  <c:v>Дефицит</c:v>
                </c:pt>
              </c:strCache>
            </c:strRef>
          </c:cat>
          <c:val>
            <c:numRef>
              <c:f>Лист1!$E$2:$E$4</c:f>
              <c:numCache>
                <c:formatCode>General</c:formatCode>
                <c:ptCount val="3"/>
                <c:pt idx="0">
                  <c:v>221022.7</c:v>
                </c:pt>
                <c:pt idx="1">
                  <c:v>218922.7</c:v>
                </c:pt>
                <c:pt idx="2">
                  <c:v>2100</c:v>
                </c:pt>
              </c:numCache>
            </c:numRef>
          </c:val>
        </c:ser>
        <c:ser>
          <c:idx val="4"/>
          <c:order val="4"/>
          <c:tx>
            <c:strRef>
              <c:f>Лист1!$F$1</c:f>
              <c:strCache>
                <c:ptCount val="1"/>
                <c:pt idx="0">
                  <c:v>Столбец5</c:v>
                </c:pt>
              </c:strCache>
            </c:strRef>
          </c:tx>
          <c:spPr>
            <a:solidFill>
              <a:srgbClr val="00FF99"/>
            </a:solidFill>
          </c:spPr>
          <c:cat>
            <c:strRef>
              <c:f>Лист1!$A$2:$A$4</c:f>
              <c:strCache>
                <c:ptCount val="3"/>
                <c:pt idx="0">
                  <c:v>Общий объем доходов</c:v>
                </c:pt>
                <c:pt idx="1">
                  <c:v>Общий объем расходов</c:v>
                </c:pt>
                <c:pt idx="2">
                  <c:v>Дефицит</c:v>
                </c:pt>
              </c:strCache>
            </c:strRef>
          </c:cat>
          <c:val>
            <c:numRef>
              <c:f>Лист1!$F$2:$F$4</c:f>
              <c:numCache>
                <c:formatCode>General</c:formatCode>
                <c:ptCount val="3"/>
                <c:pt idx="0">
                  <c:v>222162.3</c:v>
                </c:pt>
                <c:pt idx="1">
                  <c:v>220067.8</c:v>
                </c:pt>
                <c:pt idx="2">
                  <c:v>2094.5</c:v>
                </c:pt>
              </c:numCache>
            </c:numRef>
          </c:val>
        </c:ser>
        <c:shape val="cylinder"/>
        <c:axId val="80898688"/>
        <c:axId val="80908672"/>
        <c:axId val="0"/>
      </c:bar3DChart>
      <c:catAx>
        <c:axId val="80898688"/>
        <c:scaling>
          <c:orientation val="minMax"/>
        </c:scaling>
        <c:axPos val="b"/>
        <c:tickLblPos val="nextTo"/>
        <c:txPr>
          <a:bodyPr/>
          <a:lstStyle/>
          <a:p>
            <a:pPr>
              <a:defRPr sz="1600">
                <a:solidFill>
                  <a:schemeClr val="tx2">
                    <a:lumMod val="10000"/>
                  </a:schemeClr>
                </a:solidFill>
                <a:latin typeface="Book Antiqua" pitchFamily="18" charset="0"/>
              </a:defRPr>
            </a:pPr>
            <a:endParaRPr lang="ru-RU"/>
          </a:p>
        </c:txPr>
        <c:crossAx val="80908672"/>
        <c:crosses val="autoZero"/>
        <c:auto val="1"/>
        <c:lblAlgn val="ctr"/>
        <c:lblOffset val="100"/>
      </c:catAx>
      <c:valAx>
        <c:axId val="80908672"/>
        <c:scaling>
          <c:orientation val="minMax"/>
        </c:scaling>
        <c:axPos val="l"/>
        <c:majorGridlines/>
        <c:numFmt formatCode="General" sourceLinked="1"/>
        <c:tickLblPos val="nextTo"/>
        <c:txPr>
          <a:bodyPr/>
          <a:lstStyle/>
          <a:p>
            <a:pPr>
              <a:defRPr>
                <a:solidFill>
                  <a:schemeClr val="tx2">
                    <a:lumMod val="10000"/>
                  </a:schemeClr>
                </a:solidFill>
                <a:latin typeface="Book Antiqua" pitchFamily="18" charset="0"/>
              </a:defRPr>
            </a:pPr>
            <a:endParaRPr lang="ru-RU"/>
          </a:p>
        </c:txPr>
        <c:crossAx val="80898688"/>
        <c:crosses val="autoZero"/>
        <c:crossBetween val="between"/>
      </c:valAx>
    </c:plotArea>
    <c:plotVisOnly val="1"/>
  </c:chart>
  <c:spPr>
    <a:effectLst>
      <a:outerShdw blurRad="50800" dist="50800" dir="5400000" algn="ctr" rotWithShape="0">
        <a:schemeClr val="tx1"/>
      </a:outerShdw>
    </a:effectLst>
  </c:spPr>
  <c:txPr>
    <a:bodyPr/>
    <a:lstStyle/>
    <a:p>
      <a:pPr>
        <a:defRPr sz="1800"/>
      </a:pPr>
      <a:endParaRPr lang="ru-RU"/>
    </a:p>
  </c:txPr>
  <c:externalData r:id="rId1"/>
  <c:userShapes r:id="rId2"/>
</c:chartSpace>
</file>

<file path=ppt/charts/chart10.xml><?xml version="1.0" encoding="utf-8"?>
<c:chartSpace xmlns:c="http://schemas.openxmlformats.org/drawingml/2006/chart" xmlns:a="http://schemas.openxmlformats.org/drawingml/2006/main" xmlns:r="http://schemas.openxmlformats.org/officeDocument/2006/relationships">
  <c:date1904 val="1"/>
  <c:lang val="ru-RU"/>
  <c:chart>
    <c:autoTitleDeleted val="1"/>
    <c:view3D>
      <c:rotX val="0"/>
      <c:rotY val="0"/>
      <c:perspective val="30"/>
    </c:view3D>
    <c:sideWall>
      <c:spPr>
        <a:noFill/>
      </c:spPr>
    </c:sideWall>
    <c:backWall>
      <c:spPr>
        <a:noFill/>
      </c:spPr>
    </c:backWall>
    <c:plotArea>
      <c:layout>
        <c:manualLayout>
          <c:layoutTarget val="inner"/>
          <c:xMode val="edge"/>
          <c:yMode val="edge"/>
          <c:x val="0.12593753153877343"/>
          <c:y val="8.1583527756175209E-2"/>
          <c:w val="0.78645660884484436"/>
          <c:h val="0.75168414071961831"/>
        </c:manualLayout>
      </c:layout>
      <c:bar3DChart>
        <c:barDir val="col"/>
        <c:grouping val="clustered"/>
        <c:ser>
          <c:idx val="0"/>
          <c:order val="0"/>
          <c:tx>
            <c:strRef>
              <c:f>Лист1!$B$1</c:f>
              <c:strCache>
                <c:ptCount val="1"/>
                <c:pt idx="0">
                  <c:v>2018</c:v>
                </c:pt>
              </c:strCache>
            </c:strRef>
          </c:tx>
          <c:spPr>
            <a:solidFill>
              <a:srgbClr val="CC3399"/>
            </a:solidFill>
            <a:effectLst>
              <a:innerShdw blurRad="63500" dist="50800" dir="18900000">
                <a:prstClr val="black">
                  <a:alpha val="50000"/>
                </a:prstClr>
              </a:innerShdw>
            </a:effectLst>
            <a:scene3d>
              <a:camera prst="orthographicFront"/>
              <a:lightRig rig="threePt" dir="t"/>
            </a:scene3d>
            <a:sp3d>
              <a:bevelT w="152400" h="50800" prst="softRound"/>
            </a:sp3d>
          </c:spPr>
          <c:dPt>
            <c:idx val="0"/>
            <c:explosion val="23"/>
            <c:spPr>
              <a:solidFill>
                <a:srgbClr val="CC3399"/>
              </a:solidFill>
              <a:ln>
                <a:noFill/>
              </a:ln>
              <a:effectLst>
                <a:innerShdw blurRad="63500" dist="50800" dir="18900000">
                  <a:prstClr val="black">
                    <a:alpha val="50000"/>
                  </a:prstClr>
                </a:innerShdw>
              </a:effectLst>
              <a:scene3d>
                <a:camera prst="orthographicFront"/>
                <a:lightRig rig="threePt" dir="t"/>
              </a:scene3d>
              <a:sp3d>
                <a:bevelT w="152400" h="50800" prst="softRound"/>
              </a:sp3d>
            </c:spPr>
          </c:dPt>
          <c:dPt>
            <c:idx val="1"/>
            <c:spPr>
              <a:solidFill>
                <a:srgbClr val="CC3399"/>
              </a:solidFill>
              <a:ln>
                <a:noFill/>
              </a:ln>
              <a:effectLst>
                <a:innerShdw blurRad="63500" dist="50800" dir="18900000">
                  <a:prstClr val="black">
                    <a:alpha val="50000"/>
                  </a:prstClr>
                </a:innerShdw>
              </a:effectLst>
              <a:scene3d>
                <a:camera prst="orthographicFront"/>
                <a:lightRig rig="threePt" dir="t"/>
              </a:scene3d>
              <a:sp3d>
                <a:bevelT w="152400" h="50800" prst="softRound"/>
              </a:sp3d>
            </c:spPr>
          </c:dPt>
          <c:dPt>
            <c:idx val="4"/>
            <c:spPr>
              <a:solidFill>
                <a:srgbClr val="CC3399"/>
              </a:solidFill>
              <a:ln w="9525" cap="flat" cmpd="sng" algn="ctr">
                <a:solidFill>
                  <a:schemeClr val="accent1">
                    <a:shade val="95000"/>
                    <a:satMod val="105000"/>
                  </a:schemeClr>
                </a:solidFill>
                <a:prstDash val="solid"/>
              </a:ln>
              <a:effectLst>
                <a:innerShdw blurRad="63500" dist="50800" dir="18900000">
                  <a:prstClr val="black">
                    <a:alpha val="50000"/>
                  </a:prstClr>
                </a:innerShdw>
              </a:effectLst>
              <a:scene3d>
                <a:camera prst="orthographicFront"/>
                <a:lightRig rig="threePt" dir="t"/>
              </a:scene3d>
              <a:sp3d>
                <a:bevelT w="152400" h="50800" prst="softRound"/>
              </a:sp3d>
            </c:spPr>
          </c:dPt>
          <c:cat>
            <c:strRef>
              <c:f>Лист1!$A$2:$A$5</c:f>
              <c:strCache>
                <c:ptCount val="4"/>
                <c:pt idx="0">
                  <c:v>Налог на доходы физических лиц</c:v>
                </c:pt>
                <c:pt idx="1">
                  <c:v>Налоги на соввокупный доход</c:v>
                </c:pt>
                <c:pt idx="2">
                  <c:v>Государственная пошлина</c:v>
                </c:pt>
                <c:pt idx="3">
                  <c:v>Неналоговые доходы</c:v>
                </c:pt>
              </c:strCache>
            </c:strRef>
          </c:cat>
          <c:val>
            <c:numRef>
              <c:f>Лист1!$B$2:$B$5</c:f>
              <c:numCache>
                <c:formatCode>#,##0.0</c:formatCode>
                <c:ptCount val="4"/>
                <c:pt idx="0">
                  <c:v>39787.300000000003</c:v>
                </c:pt>
                <c:pt idx="1">
                  <c:v>3283.2</c:v>
                </c:pt>
                <c:pt idx="2">
                  <c:v>372.3</c:v>
                </c:pt>
                <c:pt idx="3">
                  <c:v>984</c:v>
                </c:pt>
              </c:numCache>
            </c:numRef>
          </c:val>
        </c:ser>
        <c:ser>
          <c:idx val="1"/>
          <c:order val="1"/>
          <c:tx>
            <c:strRef>
              <c:f>Лист1!$C$1</c:f>
              <c:strCache>
                <c:ptCount val="1"/>
                <c:pt idx="0">
                  <c:v>2019</c:v>
                </c:pt>
              </c:strCache>
            </c:strRef>
          </c:tx>
          <c:spPr>
            <a:solidFill>
              <a:srgbClr val="3399FF"/>
            </a:solidFill>
            <a:scene3d>
              <a:camera prst="orthographicFront"/>
              <a:lightRig rig="threePt" dir="t"/>
            </a:scene3d>
            <a:sp3d>
              <a:bevelT/>
            </a:sp3d>
          </c:spPr>
          <c:cat>
            <c:strRef>
              <c:f>Лист1!$A$2:$A$5</c:f>
              <c:strCache>
                <c:ptCount val="4"/>
                <c:pt idx="0">
                  <c:v>Налог на доходы физических лиц</c:v>
                </c:pt>
                <c:pt idx="1">
                  <c:v>Налоги на соввокупный доход</c:v>
                </c:pt>
                <c:pt idx="2">
                  <c:v>Государственная пошлина</c:v>
                </c:pt>
                <c:pt idx="3">
                  <c:v>Неналоговые доходы</c:v>
                </c:pt>
              </c:strCache>
            </c:strRef>
          </c:cat>
          <c:val>
            <c:numRef>
              <c:f>Лист1!$C$2:$C$5</c:f>
              <c:numCache>
                <c:formatCode>General</c:formatCode>
                <c:ptCount val="4"/>
                <c:pt idx="0">
                  <c:v>40887.1</c:v>
                </c:pt>
                <c:pt idx="1">
                  <c:v>3267.3</c:v>
                </c:pt>
                <c:pt idx="2">
                  <c:v>387.2</c:v>
                </c:pt>
                <c:pt idx="3" formatCode="#,##0.0">
                  <c:v>1012.6</c:v>
                </c:pt>
              </c:numCache>
            </c:numRef>
          </c:val>
        </c:ser>
        <c:ser>
          <c:idx val="2"/>
          <c:order val="2"/>
          <c:tx>
            <c:strRef>
              <c:f>Лист1!$D$1</c:f>
              <c:strCache>
                <c:ptCount val="1"/>
                <c:pt idx="0">
                  <c:v>2020</c:v>
                </c:pt>
              </c:strCache>
            </c:strRef>
          </c:tx>
          <c:spPr>
            <a:solidFill>
              <a:srgbClr val="9900FF"/>
            </a:solidFill>
            <a:scene3d>
              <a:camera prst="orthographicFront"/>
              <a:lightRig rig="threePt" dir="t"/>
            </a:scene3d>
            <a:sp3d>
              <a:bevelT/>
            </a:sp3d>
          </c:spPr>
          <c:cat>
            <c:strRef>
              <c:f>Лист1!$A$2:$A$5</c:f>
              <c:strCache>
                <c:ptCount val="4"/>
                <c:pt idx="0">
                  <c:v>Налог на доходы физических лиц</c:v>
                </c:pt>
                <c:pt idx="1">
                  <c:v>Налоги на соввокупный доход</c:v>
                </c:pt>
                <c:pt idx="2">
                  <c:v>Государственная пошлина</c:v>
                </c:pt>
                <c:pt idx="3">
                  <c:v>Неналоговые доходы</c:v>
                </c:pt>
              </c:strCache>
            </c:strRef>
          </c:cat>
          <c:val>
            <c:numRef>
              <c:f>Лист1!$D$2:$D$5</c:f>
              <c:numCache>
                <c:formatCode>General</c:formatCode>
                <c:ptCount val="4"/>
                <c:pt idx="0">
                  <c:v>42623.3</c:v>
                </c:pt>
                <c:pt idx="1">
                  <c:v>3252.1</c:v>
                </c:pt>
                <c:pt idx="2">
                  <c:v>402.7</c:v>
                </c:pt>
                <c:pt idx="3" formatCode="#,##0.0">
                  <c:v>1042.3</c:v>
                </c:pt>
              </c:numCache>
            </c:numRef>
          </c:val>
        </c:ser>
        <c:gapWidth val="100"/>
        <c:shape val="cylinder"/>
        <c:axId val="138825728"/>
        <c:axId val="138827264"/>
        <c:axId val="0"/>
      </c:bar3DChart>
      <c:catAx>
        <c:axId val="138825728"/>
        <c:scaling>
          <c:orientation val="minMax"/>
        </c:scaling>
        <c:delete val="1"/>
        <c:axPos val="b"/>
        <c:tickLblPos val="none"/>
        <c:crossAx val="138827264"/>
        <c:crosses val="autoZero"/>
        <c:auto val="1"/>
        <c:lblAlgn val="ctr"/>
        <c:lblOffset val="50"/>
      </c:catAx>
      <c:valAx>
        <c:axId val="138827264"/>
        <c:scaling>
          <c:orientation val="minMax"/>
        </c:scaling>
        <c:axPos val="l"/>
        <c:majorGridlines>
          <c:spPr>
            <a:ln>
              <a:solidFill>
                <a:srgbClr val="006600"/>
              </a:solidFill>
            </a:ln>
            <a:effectLst>
              <a:outerShdw blurRad="50800" dist="50800" dir="5400000" algn="ctr" rotWithShape="0">
                <a:schemeClr val="accent1"/>
              </a:outerShdw>
            </a:effectLst>
          </c:spPr>
        </c:majorGridlines>
        <c:numFmt formatCode="#,##0.0" sourceLinked="1"/>
        <c:tickLblPos val="nextTo"/>
        <c:txPr>
          <a:bodyPr/>
          <a:lstStyle/>
          <a:p>
            <a:pPr>
              <a:defRPr sz="1400">
                <a:solidFill>
                  <a:schemeClr val="tx2">
                    <a:lumMod val="10000"/>
                  </a:schemeClr>
                </a:solidFill>
                <a:latin typeface="Book Antiqua" pitchFamily="18" charset="0"/>
              </a:defRPr>
            </a:pPr>
            <a:endParaRPr lang="ru-RU"/>
          </a:p>
        </c:txPr>
        <c:crossAx val="138825728"/>
        <c:crosses val="autoZero"/>
        <c:crossBetween val="between"/>
      </c:valAx>
    </c:plotArea>
    <c:legend>
      <c:legendPos val="r"/>
      <c:layout>
        <c:manualLayout>
          <c:xMode val="edge"/>
          <c:yMode val="edge"/>
          <c:x val="0.90700798185490927"/>
          <c:y val="0.11484114282660576"/>
          <c:w val="9.1718515672446502E-2"/>
          <c:h val="0.17200145834710456"/>
        </c:manualLayout>
      </c:layout>
      <c:txPr>
        <a:bodyPr/>
        <a:lstStyle/>
        <a:p>
          <a:pPr>
            <a:defRPr sz="1600">
              <a:solidFill>
                <a:schemeClr val="tx2">
                  <a:lumMod val="10000"/>
                </a:schemeClr>
              </a:solidFill>
              <a:latin typeface="Book Antiqua" pitchFamily="18" charset="0"/>
            </a:defRPr>
          </a:pPr>
          <a:endParaRPr lang="ru-RU"/>
        </a:p>
      </c:txPr>
    </c:legend>
    <c:plotVisOnly val="1"/>
  </c:chart>
  <c:txPr>
    <a:bodyPr/>
    <a:lstStyle/>
    <a:p>
      <a:pPr>
        <a:defRPr sz="1800"/>
      </a:pPr>
      <a:endParaRPr lang="ru-RU"/>
    </a:p>
  </c:txPr>
  <c:externalData r:id="rId1"/>
  <c:userShapes r:id="rId2"/>
</c:chartSpace>
</file>

<file path=ppt/charts/chart11.xml><?xml version="1.0" encoding="utf-8"?>
<c:chartSpace xmlns:c="http://schemas.openxmlformats.org/drawingml/2006/chart" xmlns:a="http://schemas.openxmlformats.org/drawingml/2006/main" xmlns:r="http://schemas.openxmlformats.org/officeDocument/2006/relationships">
  <c:date1904 val="1"/>
  <c:lang val="ru-RU"/>
  <c:chart>
    <c:title>
      <c:tx>
        <c:rich>
          <a:bodyPr/>
          <a:lstStyle/>
          <a:p>
            <a:pPr>
              <a:defRPr u="sng"/>
            </a:pPr>
            <a:r>
              <a:rPr lang="en-US" u="sng" dirty="0"/>
              <a:t>2015 </a:t>
            </a:r>
            <a:r>
              <a:rPr lang="en-US" u="sng" dirty="0" smtClean="0"/>
              <a:t>  </a:t>
            </a:r>
            <a:endParaRPr lang="ru-RU" u="sng" dirty="0" smtClean="0"/>
          </a:p>
          <a:p>
            <a:pPr>
              <a:defRPr u="sng"/>
            </a:pPr>
            <a:r>
              <a:rPr lang="en-US" sz="1800" u="none" dirty="0" smtClean="0"/>
              <a:t>31 </a:t>
            </a:r>
            <a:r>
              <a:rPr lang="en-US" sz="1800" u="none" dirty="0"/>
              <a:t>679,1</a:t>
            </a:r>
          </a:p>
        </c:rich>
      </c:tx>
      <c:layout>
        <c:manualLayout>
          <c:xMode val="edge"/>
          <c:yMode val="edge"/>
          <c:x val="0.57198936708181869"/>
          <c:y val="2.4609676641121486E-2"/>
        </c:manualLayout>
      </c:layout>
    </c:title>
    <c:view3D>
      <c:rotX val="30"/>
      <c:perspective val="30"/>
    </c:view3D>
    <c:plotArea>
      <c:layout>
        <c:manualLayout>
          <c:layoutTarget val="inner"/>
          <c:xMode val="edge"/>
          <c:yMode val="edge"/>
          <c:x val="7.3805736144259837E-2"/>
          <c:y val="0.24360544035334591"/>
          <c:w val="0.55586759517141759"/>
          <c:h val="0.73167184643304517"/>
        </c:manualLayout>
      </c:layout>
      <c:pie3DChart>
        <c:varyColors val="1"/>
      </c:pie3DChart>
    </c:plotArea>
    <c:legend>
      <c:legendPos val="r"/>
      <c:layout>
        <c:manualLayout>
          <c:xMode val="edge"/>
          <c:yMode val="edge"/>
          <c:x val="0.64570291998207163"/>
          <c:y val="0.35050218919545256"/>
          <c:w val="0.33605198081439513"/>
          <c:h val="0.5095720984399984"/>
        </c:manualLayout>
      </c:layout>
      <c:txPr>
        <a:bodyPr/>
        <a:lstStyle/>
        <a:p>
          <a:pPr>
            <a:defRPr sz="900">
              <a:latin typeface="Bookman Old Style" pitchFamily="18" charset="0"/>
            </a:defRPr>
          </a:pPr>
          <a:endParaRPr lang="ru-RU"/>
        </a:p>
      </c:txPr>
    </c:legend>
    <c:plotVisOnly val="1"/>
  </c:chart>
  <c:txPr>
    <a:bodyPr/>
    <a:lstStyle/>
    <a:p>
      <a:pPr>
        <a:defRPr sz="1800"/>
      </a:pPr>
      <a:endParaRPr lang="ru-RU"/>
    </a:p>
  </c:txPr>
  <c:externalData r:id="rId1"/>
</c:chartSpace>
</file>

<file path=ppt/charts/chart12.xml><?xml version="1.0" encoding="utf-8"?>
<c:chartSpace xmlns:c="http://schemas.openxmlformats.org/drawingml/2006/chart" xmlns:a="http://schemas.openxmlformats.org/drawingml/2006/main" xmlns:r="http://schemas.openxmlformats.org/officeDocument/2006/relationships">
  <c:date1904 val="1"/>
  <c:lang val="ru-RU"/>
  <c:chart>
    <c:autoTitleDeleted val="1"/>
    <c:view3D>
      <c:rotX val="0"/>
      <c:rotY val="0"/>
      <c:perspective val="30"/>
    </c:view3D>
    <c:sideWall>
      <c:spPr>
        <a:noFill/>
      </c:spPr>
    </c:sideWall>
    <c:backWall>
      <c:spPr>
        <a:noFill/>
      </c:spPr>
    </c:backWall>
    <c:plotArea>
      <c:layout>
        <c:manualLayout>
          <c:layoutTarget val="inner"/>
          <c:xMode val="edge"/>
          <c:yMode val="edge"/>
          <c:x val="0.13299900504190748"/>
          <c:y val="3.206043210388719E-2"/>
          <c:w val="0.77343514043239403"/>
          <c:h val="0.833660711397749"/>
        </c:manualLayout>
      </c:layout>
      <c:bar3DChart>
        <c:barDir val="col"/>
        <c:grouping val="clustered"/>
        <c:ser>
          <c:idx val="0"/>
          <c:order val="0"/>
          <c:tx>
            <c:strRef>
              <c:f>Лист1!$B$1</c:f>
              <c:strCache>
                <c:ptCount val="1"/>
                <c:pt idx="0">
                  <c:v>2018</c:v>
                </c:pt>
              </c:strCache>
            </c:strRef>
          </c:tx>
          <c:spPr>
            <a:solidFill>
              <a:srgbClr val="0066FF"/>
            </a:solidFill>
            <a:scene3d>
              <a:camera prst="orthographicFront"/>
              <a:lightRig rig="threePt" dir="t"/>
            </a:scene3d>
            <a:sp3d>
              <a:bevelT/>
            </a:sp3d>
          </c:spPr>
          <c:dPt>
            <c:idx val="0"/>
            <c:explosion val="23"/>
            <c:spPr>
              <a:solidFill>
                <a:srgbClr val="0066FF"/>
              </a:solidFill>
              <a:ln>
                <a:noFill/>
              </a:ln>
              <a:effectLst>
                <a:outerShdw blurRad="50800" dist="38100" dir="2700000" algn="tl" rotWithShape="0">
                  <a:prstClr val="black">
                    <a:alpha val="40000"/>
                  </a:prstClr>
                </a:outerShdw>
              </a:effectLst>
              <a:scene3d>
                <a:camera prst="orthographicFront"/>
                <a:lightRig rig="threePt" dir="t"/>
              </a:scene3d>
              <a:sp3d>
                <a:bevelT/>
              </a:sp3d>
            </c:spPr>
          </c:dPt>
          <c:dPt>
            <c:idx val="1"/>
            <c:spPr>
              <a:solidFill>
                <a:srgbClr val="0066FF"/>
              </a:solidFill>
              <a:ln>
                <a:noFill/>
              </a:ln>
              <a:effectLst>
                <a:outerShdw blurRad="40000" dist="23000" dir="5400000" rotWithShape="0">
                  <a:srgbClr val="000000">
                    <a:alpha val="35000"/>
                  </a:srgbClr>
                </a:outerShdw>
              </a:effectLst>
              <a:scene3d>
                <a:camera prst="orthographicFront"/>
                <a:lightRig rig="threePt" dir="t"/>
              </a:scene3d>
              <a:sp3d>
                <a:bevelT/>
              </a:sp3d>
            </c:spPr>
          </c:dPt>
          <c:dPt>
            <c:idx val="4"/>
            <c:spPr>
              <a:solidFill>
                <a:srgbClr val="0066FF"/>
              </a:soli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a:scene3d>
                <a:camera prst="orthographicFront"/>
                <a:lightRig rig="threePt" dir="t"/>
              </a:scene3d>
              <a:sp3d>
                <a:bevelT/>
              </a:sp3d>
            </c:spPr>
          </c:dPt>
          <c:dLbls>
            <c:dLbl>
              <c:idx val="0"/>
              <c:layout>
                <c:manualLayout>
                  <c:x val="-7.1991612240251994E-3"/>
                  <c:y val="-1.7860357288008832E-2"/>
                </c:manualLayout>
              </c:layout>
              <c:tx>
                <c:rich>
                  <a:bodyPr/>
                  <a:lstStyle/>
                  <a:p>
                    <a:r>
                      <a:rPr lang="en-US" sz="1200" dirty="0">
                        <a:latin typeface="Times New Roman" pitchFamily="18" charset="0"/>
                        <a:cs typeface="Times New Roman" pitchFamily="18" charset="0"/>
                      </a:rPr>
                      <a:t>69 061,0</a:t>
                    </a:r>
                  </a:p>
                </c:rich>
              </c:tx>
              <c:showVal val="1"/>
            </c:dLbl>
            <c:dLbl>
              <c:idx val="1"/>
              <c:layout>
                <c:manualLayout>
                  <c:x val="-2.5916980406490719E-2"/>
                  <c:y val="2.2325226873526052E-3"/>
                </c:manualLayout>
              </c:layout>
              <c:showVal val="1"/>
            </c:dLbl>
            <c:dLbl>
              <c:idx val="2"/>
              <c:layout>
                <c:manualLayout>
                  <c:x val="-4.1755135099346162E-2"/>
                  <c:y val="1.6155026375409764E-3"/>
                </c:manualLayout>
              </c:layout>
              <c:tx>
                <c:rich>
                  <a:bodyPr/>
                  <a:lstStyle/>
                  <a:p>
                    <a:r>
                      <a:rPr lang="en-US" sz="1200" dirty="0">
                        <a:latin typeface="Times New Roman" pitchFamily="18" charset="0"/>
                        <a:cs typeface="Times New Roman" pitchFamily="18" charset="0"/>
                      </a:rPr>
                      <a:t>96 271,5</a:t>
                    </a:r>
                  </a:p>
                </c:rich>
              </c:tx>
              <c:showVal val="1"/>
            </c:dLbl>
            <c:dLbl>
              <c:idx val="3"/>
              <c:layout>
                <c:manualLayout>
                  <c:x val="-1.1518657958440318E-2"/>
                  <c:y val="-1.1603242914529958E-2"/>
                </c:manualLayout>
              </c:layout>
              <c:showVal val="1"/>
            </c:dLbl>
            <c:txPr>
              <a:bodyPr/>
              <a:lstStyle/>
              <a:p>
                <a:pPr>
                  <a:defRPr sz="1200" b="1">
                    <a:solidFill>
                      <a:schemeClr val="bg1"/>
                    </a:solidFill>
                    <a:latin typeface="Times New Roman" pitchFamily="18" charset="0"/>
                    <a:cs typeface="Times New Roman" pitchFamily="18" charset="0"/>
                  </a:defRPr>
                </a:pPr>
                <a:endParaRPr lang="ru-RU"/>
              </a:p>
            </c:txPr>
            <c:showVal val="1"/>
          </c:dLbls>
          <c:cat>
            <c:strRef>
              <c:f>Лист1!$A$2:$A$5</c:f>
              <c:strCache>
                <c:ptCount val="4"/>
                <c:pt idx="0">
                  <c:v>Дотации</c:v>
                </c:pt>
                <c:pt idx="1">
                  <c:v>Субсидии</c:v>
                </c:pt>
                <c:pt idx="2">
                  <c:v>Субвенции</c:v>
                </c:pt>
                <c:pt idx="3">
                  <c:v>Иные межбюджетные трансферты</c:v>
                </c:pt>
              </c:strCache>
            </c:strRef>
          </c:cat>
          <c:val>
            <c:numRef>
              <c:f>Лист1!$B$2:$B$5</c:f>
              <c:numCache>
                <c:formatCode>#,##0.0</c:formatCode>
                <c:ptCount val="4"/>
                <c:pt idx="0">
                  <c:v>69061</c:v>
                </c:pt>
                <c:pt idx="1">
                  <c:v>24623</c:v>
                </c:pt>
                <c:pt idx="2">
                  <c:v>96271.5</c:v>
                </c:pt>
                <c:pt idx="3">
                  <c:v>279.10000000000002</c:v>
                </c:pt>
              </c:numCache>
            </c:numRef>
          </c:val>
        </c:ser>
        <c:ser>
          <c:idx val="1"/>
          <c:order val="1"/>
          <c:tx>
            <c:strRef>
              <c:f>Лист1!$C$1</c:f>
              <c:strCache>
                <c:ptCount val="1"/>
                <c:pt idx="0">
                  <c:v>2019</c:v>
                </c:pt>
              </c:strCache>
            </c:strRef>
          </c:tx>
          <c:spPr>
            <a:solidFill>
              <a:srgbClr val="FFCC00"/>
            </a:solidFill>
            <a:scene3d>
              <a:camera prst="orthographicFront"/>
              <a:lightRig rig="threePt" dir="t"/>
            </a:scene3d>
            <a:sp3d>
              <a:bevelT/>
            </a:sp3d>
          </c:spPr>
          <c:dLbls>
            <c:dLbl>
              <c:idx val="0"/>
              <c:layout>
                <c:manualLayout>
                  <c:x val="1.4398322448050373E-2"/>
                  <c:y val="-2.7847782994872016E-2"/>
                </c:manualLayout>
              </c:layout>
              <c:tx>
                <c:rich>
                  <a:bodyPr/>
                  <a:lstStyle/>
                  <a:p>
                    <a:r>
                      <a:rPr lang="en-US" sz="1200" dirty="0">
                        <a:latin typeface="Times New Roman" pitchFamily="18" charset="0"/>
                        <a:cs typeface="Times New Roman" pitchFamily="18" charset="0"/>
                      </a:rPr>
                      <a:t>53 107,0</a:t>
                    </a:r>
                  </a:p>
                </c:rich>
              </c:tx>
              <c:showVal val="1"/>
            </c:dLbl>
            <c:dLbl>
              <c:idx val="1"/>
              <c:layout>
                <c:manualLayout>
                  <c:x val="-5.2793239104182405E-17"/>
                  <c:y val="-1.7860181498820855E-2"/>
                </c:manualLayout>
              </c:layout>
              <c:showVal val="1"/>
            </c:dLbl>
            <c:dLbl>
              <c:idx val="2"/>
              <c:layout>
                <c:manualLayout>
                  <c:x val="-7.1991612240251994E-3"/>
                  <c:y val="-1.6596960393992791E-2"/>
                </c:manualLayout>
              </c:layout>
              <c:tx>
                <c:rich>
                  <a:bodyPr/>
                  <a:lstStyle/>
                  <a:p>
                    <a:r>
                      <a:rPr lang="en-US" sz="1200" dirty="0">
                        <a:latin typeface="Times New Roman" pitchFamily="18" charset="0"/>
                        <a:cs typeface="Times New Roman" pitchFamily="18" charset="0"/>
                      </a:rPr>
                      <a:t>97 033,4</a:t>
                    </a:r>
                  </a:p>
                </c:rich>
              </c:tx>
              <c:showVal val="1"/>
            </c:dLbl>
            <c:txPr>
              <a:bodyPr/>
              <a:lstStyle/>
              <a:p>
                <a:pPr>
                  <a:defRPr sz="1200" b="1">
                    <a:solidFill>
                      <a:schemeClr val="bg1"/>
                    </a:solidFill>
                    <a:latin typeface="Times New Roman" pitchFamily="18" charset="0"/>
                    <a:cs typeface="Times New Roman" pitchFamily="18" charset="0"/>
                  </a:defRPr>
                </a:pPr>
                <a:endParaRPr lang="ru-RU"/>
              </a:p>
            </c:txPr>
            <c:showVal val="1"/>
          </c:dLbls>
          <c:cat>
            <c:strRef>
              <c:f>Лист1!$A$2:$A$5</c:f>
              <c:strCache>
                <c:ptCount val="4"/>
                <c:pt idx="0">
                  <c:v>Дотации</c:v>
                </c:pt>
                <c:pt idx="1">
                  <c:v>Субсидии</c:v>
                </c:pt>
                <c:pt idx="2">
                  <c:v>Субвенции</c:v>
                </c:pt>
                <c:pt idx="3">
                  <c:v>Иные межбюджетные трансферты</c:v>
                </c:pt>
              </c:strCache>
            </c:strRef>
          </c:cat>
          <c:val>
            <c:numRef>
              <c:f>Лист1!$C$2:$C$5</c:f>
              <c:numCache>
                <c:formatCode>#,##0.0</c:formatCode>
                <c:ptCount val="4"/>
                <c:pt idx="0">
                  <c:v>53107</c:v>
                </c:pt>
                <c:pt idx="1">
                  <c:v>25049</c:v>
                </c:pt>
                <c:pt idx="2">
                  <c:v>97033.4</c:v>
                </c:pt>
                <c:pt idx="3">
                  <c:v>279.10000000000002</c:v>
                </c:pt>
              </c:numCache>
            </c:numRef>
          </c:val>
        </c:ser>
        <c:ser>
          <c:idx val="2"/>
          <c:order val="2"/>
          <c:tx>
            <c:strRef>
              <c:f>Лист1!$D$1</c:f>
              <c:strCache>
                <c:ptCount val="1"/>
                <c:pt idx="0">
                  <c:v>2020</c:v>
                </c:pt>
              </c:strCache>
            </c:strRef>
          </c:tx>
          <c:spPr>
            <a:solidFill>
              <a:srgbClr val="009900"/>
            </a:solidFill>
            <a:scene3d>
              <a:camera prst="orthographicFront"/>
              <a:lightRig rig="threePt" dir="t"/>
            </a:scene3d>
            <a:sp3d>
              <a:bevelT/>
            </a:sp3d>
          </c:spPr>
          <c:dLbls>
            <c:dLbl>
              <c:idx val="0"/>
              <c:layout>
                <c:manualLayout>
                  <c:x val="3.5995806120126012E-2"/>
                  <c:y val="-4.6412971658120342E-3"/>
                </c:manualLayout>
              </c:layout>
              <c:tx>
                <c:rich>
                  <a:bodyPr/>
                  <a:lstStyle/>
                  <a:p>
                    <a:r>
                      <a:rPr lang="en-US" sz="1200" dirty="0">
                        <a:latin typeface="Times New Roman" pitchFamily="18" charset="0"/>
                        <a:cs typeface="Times New Roman" pitchFamily="18" charset="0"/>
                      </a:rPr>
                      <a:t>49 132,0</a:t>
                    </a:r>
                  </a:p>
                </c:rich>
              </c:tx>
              <c:showVal val="1"/>
            </c:dLbl>
            <c:dLbl>
              <c:idx val="1"/>
              <c:layout>
                <c:manualLayout>
                  <c:x val="3.4555973875321042E-2"/>
                  <c:y val="9.1064073049548708E-3"/>
                </c:manualLayout>
              </c:layout>
              <c:showVal val="1"/>
            </c:dLbl>
            <c:dLbl>
              <c:idx val="2"/>
              <c:layout>
                <c:manualLayout>
                  <c:x val="2.4477148161685756E-2"/>
                  <c:y val="-9.1944776881331056E-3"/>
                </c:manualLayout>
              </c:layout>
              <c:tx>
                <c:rich>
                  <a:bodyPr/>
                  <a:lstStyle/>
                  <a:p>
                    <a:r>
                      <a:rPr lang="en-US" sz="1200" dirty="0">
                        <a:latin typeface="Times New Roman" pitchFamily="18" charset="0"/>
                        <a:cs typeface="Times New Roman" pitchFamily="18" charset="0"/>
                      </a:rPr>
                      <a:t>100 033,8</a:t>
                    </a:r>
                  </a:p>
                </c:rich>
              </c:tx>
              <c:showVal val="1"/>
            </c:dLbl>
            <c:dLbl>
              <c:idx val="3"/>
              <c:layout>
                <c:manualLayout>
                  <c:x val="1.4398322448050399E-2"/>
                  <c:y val="-1.1603242914529958E-2"/>
                </c:manualLayout>
              </c:layout>
              <c:showVal val="1"/>
            </c:dLbl>
            <c:txPr>
              <a:bodyPr/>
              <a:lstStyle/>
              <a:p>
                <a:pPr>
                  <a:defRPr sz="1200" b="1">
                    <a:solidFill>
                      <a:schemeClr val="bg1"/>
                    </a:solidFill>
                    <a:latin typeface="Times New Roman" pitchFamily="18" charset="0"/>
                    <a:cs typeface="Times New Roman" pitchFamily="18" charset="0"/>
                  </a:defRPr>
                </a:pPr>
                <a:endParaRPr lang="ru-RU"/>
              </a:p>
            </c:txPr>
            <c:showVal val="1"/>
          </c:dLbls>
          <c:cat>
            <c:strRef>
              <c:f>Лист1!$A$2:$A$5</c:f>
              <c:strCache>
                <c:ptCount val="4"/>
                <c:pt idx="0">
                  <c:v>Дотации</c:v>
                </c:pt>
                <c:pt idx="1">
                  <c:v>Субсидии</c:v>
                </c:pt>
                <c:pt idx="2">
                  <c:v>Субвенции</c:v>
                </c:pt>
                <c:pt idx="3">
                  <c:v>Иные межбюджетные трансферты</c:v>
                </c:pt>
              </c:strCache>
            </c:strRef>
          </c:cat>
          <c:val>
            <c:numRef>
              <c:f>Лист1!$D$2:$D$5</c:f>
              <c:numCache>
                <c:formatCode>#,##0.0</c:formatCode>
                <c:ptCount val="4"/>
                <c:pt idx="0">
                  <c:v>49132</c:v>
                </c:pt>
                <c:pt idx="1">
                  <c:v>25397</c:v>
                </c:pt>
                <c:pt idx="2">
                  <c:v>100033.8</c:v>
                </c:pt>
                <c:pt idx="3">
                  <c:v>279.10000000000002</c:v>
                </c:pt>
              </c:numCache>
            </c:numRef>
          </c:val>
        </c:ser>
        <c:gapWidth val="100"/>
        <c:shape val="cylinder"/>
        <c:axId val="139254016"/>
        <c:axId val="140001280"/>
        <c:axId val="0"/>
      </c:bar3DChart>
      <c:catAx>
        <c:axId val="139254016"/>
        <c:scaling>
          <c:orientation val="minMax"/>
        </c:scaling>
        <c:delete val="1"/>
        <c:axPos val="b"/>
        <c:tickLblPos val="none"/>
        <c:crossAx val="140001280"/>
        <c:crosses val="autoZero"/>
        <c:auto val="1"/>
        <c:lblAlgn val="ctr"/>
        <c:lblOffset val="50"/>
      </c:catAx>
      <c:valAx>
        <c:axId val="140001280"/>
        <c:scaling>
          <c:orientation val="minMax"/>
        </c:scaling>
        <c:axPos val="l"/>
        <c:majorGridlines>
          <c:spPr>
            <a:ln w="19050">
              <a:solidFill>
                <a:srgbClr val="F8F8F8"/>
              </a:solidFill>
            </a:ln>
            <a:effectLst>
              <a:outerShdw blurRad="50800" dist="50800" dir="5400000" algn="ctr" rotWithShape="0">
                <a:srgbClr val="009900"/>
              </a:outerShdw>
            </a:effectLst>
          </c:spPr>
        </c:majorGridlines>
        <c:numFmt formatCode="#,##0.0" sourceLinked="1"/>
        <c:tickLblPos val="nextTo"/>
        <c:spPr>
          <a:noFill/>
          <a:ln>
            <a:solidFill>
              <a:srgbClr val="009999"/>
            </a:solidFill>
          </a:ln>
          <a:effectLst>
            <a:outerShdw blurRad="50800" dist="50800" dir="5400000" algn="ctr" rotWithShape="0">
              <a:srgbClr val="009900"/>
            </a:outerShdw>
          </a:effectLst>
        </c:spPr>
        <c:txPr>
          <a:bodyPr/>
          <a:lstStyle/>
          <a:p>
            <a:pPr>
              <a:defRPr sz="1400">
                <a:solidFill>
                  <a:srgbClr val="000099"/>
                </a:solidFill>
                <a:latin typeface="Book Antiqua" pitchFamily="18" charset="0"/>
              </a:defRPr>
            </a:pPr>
            <a:endParaRPr lang="ru-RU"/>
          </a:p>
        </c:txPr>
        <c:crossAx val="139254016"/>
        <c:crosses val="autoZero"/>
        <c:crossBetween val="between"/>
      </c:valAx>
      <c:spPr>
        <a:ln>
          <a:noFill/>
        </a:ln>
      </c:spPr>
    </c:plotArea>
    <c:legend>
      <c:legendPos val="r"/>
      <c:layout>
        <c:manualLayout>
          <c:xMode val="edge"/>
          <c:yMode val="edge"/>
          <c:x val="0.8806493575400518"/>
          <c:y val="0.11484114282660576"/>
          <c:w val="0.10639215225670486"/>
          <c:h val="0.17200145834710459"/>
        </c:manualLayout>
      </c:layout>
      <c:txPr>
        <a:bodyPr/>
        <a:lstStyle/>
        <a:p>
          <a:pPr>
            <a:defRPr sz="1600">
              <a:solidFill>
                <a:schemeClr val="tx2">
                  <a:lumMod val="10000"/>
                </a:schemeClr>
              </a:solidFill>
              <a:latin typeface="Book Antiqua" pitchFamily="18" charset="0"/>
            </a:defRPr>
          </a:pPr>
          <a:endParaRPr lang="ru-RU"/>
        </a:p>
      </c:txPr>
    </c:legend>
    <c:plotVisOnly val="1"/>
  </c:chart>
  <c:txPr>
    <a:bodyPr/>
    <a:lstStyle/>
    <a:p>
      <a:pPr>
        <a:defRPr sz="1800"/>
      </a:pPr>
      <a:endParaRPr lang="ru-RU"/>
    </a:p>
  </c:txPr>
  <c:externalData r:id="rId1"/>
  <c:userShapes r:id="rId2"/>
</c:chartSpace>
</file>

<file path=ppt/charts/chart13.xml><?xml version="1.0" encoding="utf-8"?>
<c:chartSpace xmlns:c="http://schemas.openxmlformats.org/drawingml/2006/chart" xmlns:a="http://schemas.openxmlformats.org/drawingml/2006/main" xmlns:r="http://schemas.openxmlformats.org/officeDocument/2006/relationships">
  <c:date1904 val="1"/>
  <c:lang val="ru-RU"/>
  <c:chart>
    <c:autoTitleDeleted val="1"/>
    <c:view3D>
      <c:rotX val="30"/>
      <c:perspective val="30"/>
    </c:view3D>
    <c:plotArea>
      <c:layout>
        <c:manualLayout>
          <c:layoutTarget val="inner"/>
          <c:xMode val="edge"/>
          <c:yMode val="edge"/>
          <c:x val="2.4788912343073052E-2"/>
          <c:y val="2.5273387345147398E-2"/>
          <c:w val="0.71190993486925269"/>
          <c:h val="0.96101611072749948"/>
        </c:manualLayout>
      </c:layout>
      <c:pie3DChart>
        <c:varyColors val="1"/>
      </c:pie3DChart>
      <c:spPr>
        <a:noFill/>
        <a:ln w="25400">
          <a:noFill/>
        </a:ln>
      </c:spPr>
    </c:plotArea>
    <c:legend>
      <c:legendPos val="r"/>
      <c:layout>
        <c:manualLayout>
          <c:xMode val="edge"/>
          <c:yMode val="edge"/>
          <c:x val="0.71169471606980628"/>
          <c:y val="8.9980156916460732E-2"/>
          <c:w val="0.28049171676735385"/>
          <c:h val="0.7664006038710186"/>
        </c:manualLayout>
      </c:layout>
      <c:txPr>
        <a:bodyPr/>
        <a:lstStyle/>
        <a:p>
          <a:pPr>
            <a:defRPr sz="1200" b="0" baseline="0">
              <a:solidFill>
                <a:schemeClr val="bg1"/>
              </a:solidFill>
              <a:latin typeface="Book Antiqua" pitchFamily="18" charset="0"/>
            </a:defRPr>
          </a:pPr>
          <a:endParaRPr lang="ru-RU"/>
        </a:p>
      </c:txPr>
    </c:legend>
    <c:plotVisOnly val="1"/>
  </c:chart>
  <c:txPr>
    <a:bodyPr/>
    <a:lstStyle/>
    <a:p>
      <a:pPr>
        <a:defRPr sz="1800"/>
      </a:pPr>
      <a:endParaRPr lang="ru-RU"/>
    </a:p>
  </c:txPr>
  <c:externalData r:id="rId1"/>
  <c:userShapes r:id="rId2"/>
</c:chartSpace>
</file>

<file path=ppt/charts/chart14.xml><?xml version="1.0" encoding="utf-8"?>
<c:chartSpace xmlns:c="http://schemas.openxmlformats.org/drawingml/2006/chart" xmlns:a="http://schemas.openxmlformats.org/drawingml/2006/main" xmlns:r="http://schemas.openxmlformats.org/officeDocument/2006/relationships">
  <c:lang val="ru-RU"/>
  <c:chart>
    <c:autoTitleDeleted val="1"/>
    <c:view3D>
      <c:rotX val="30"/>
      <c:perspective val="30"/>
    </c:view3D>
    <c:plotArea>
      <c:layout>
        <c:manualLayout>
          <c:layoutTarget val="inner"/>
          <c:xMode val="edge"/>
          <c:yMode val="edge"/>
          <c:x val="2.4788912343073052E-2"/>
          <c:y val="2.5273387345147367E-2"/>
          <c:w val="0.71190993486925269"/>
          <c:h val="0.96101611072749948"/>
        </c:manualLayout>
      </c:layout>
      <c:pie3DChart>
        <c:varyColors val="1"/>
        <c:ser>
          <c:idx val="0"/>
          <c:order val="0"/>
          <c:tx>
            <c:strRef>
              <c:f>Лист1!$B$1</c:f>
              <c:strCache>
                <c:ptCount val="1"/>
                <c:pt idx="0">
                  <c:v>2018 год</c:v>
                </c:pt>
              </c:strCache>
            </c:strRef>
          </c:tx>
          <c:spPr>
            <a:scene3d>
              <a:camera prst="orthographicFront"/>
              <a:lightRig rig="threePt" dir="t"/>
            </a:scene3d>
            <a:sp3d>
              <a:bevelT/>
            </a:sp3d>
          </c:spPr>
          <c:explosion val="34"/>
          <c:dPt>
            <c:idx val="0"/>
            <c:spPr>
              <a:solidFill>
                <a:srgbClr val="0000FF"/>
              </a:solidFill>
              <a:scene3d>
                <a:camera prst="orthographicFront"/>
                <a:lightRig rig="threePt" dir="t"/>
              </a:scene3d>
              <a:sp3d>
                <a:bevelT/>
              </a:sp3d>
            </c:spPr>
          </c:dPt>
          <c:dPt>
            <c:idx val="1"/>
            <c:spPr>
              <a:solidFill>
                <a:srgbClr val="FF3300"/>
              </a:solidFill>
              <a:scene3d>
                <a:camera prst="orthographicFront"/>
                <a:lightRig rig="threePt" dir="t"/>
              </a:scene3d>
              <a:sp3d>
                <a:bevelT/>
              </a:sp3d>
            </c:spPr>
          </c:dPt>
          <c:dPt>
            <c:idx val="2"/>
            <c:spPr>
              <a:solidFill>
                <a:srgbClr val="3399FF"/>
              </a:solidFill>
              <a:scene3d>
                <a:camera prst="orthographicFront"/>
                <a:lightRig rig="threePt" dir="t"/>
              </a:scene3d>
              <a:sp3d>
                <a:bevelT/>
              </a:sp3d>
            </c:spPr>
          </c:dPt>
          <c:dPt>
            <c:idx val="3"/>
            <c:spPr>
              <a:solidFill>
                <a:srgbClr val="CC66FF"/>
              </a:solidFill>
              <a:scene3d>
                <a:camera prst="orthographicFront"/>
                <a:lightRig rig="threePt" dir="t"/>
              </a:scene3d>
              <a:sp3d>
                <a:bevelT/>
              </a:sp3d>
            </c:spPr>
          </c:dPt>
          <c:dPt>
            <c:idx val="4"/>
            <c:spPr>
              <a:solidFill>
                <a:srgbClr val="00CC99"/>
              </a:solidFill>
              <a:scene3d>
                <a:camera prst="orthographicFront"/>
                <a:lightRig rig="threePt" dir="t"/>
              </a:scene3d>
              <a:sp3d>
                <a:bevelT/>
              </a:sp3d>
            </c:spPr>
          </c:dPt>
          <c:dPt>
            <c:idx val="5"/>
            <c:spPr>
              <a:solidFill>
                <a:srgbClr val="A50021"/>
              </a:solidFill>
              <a:scene3d>
                <a:camera prst="orthographicFront"/>
                <a:lightRig rig="threePt" dir="t"/>
              </a:scene3d>
              <a:sp3d>
                <a:bevelT/>
              </a:sp3d>
            </c:spPr>
          </c:dPt>
          <c:dPt>
            <c:idx val="6"/>
            <c:spPr>
              <a:solidFill>
                <a:srgbClr val="FFFF00"/>
              </a:solidFill>
              <a:scene3d>
                <a:camera prst="orthographicFront"/>
                <a:lightRig rig="threePt" dir="t"/>
              </a:scene3d>
              <a:sp3d>
                <a:bevelT/>
              </a:sp3d>
            </c:spPr>
          </c:dPt>
          <c:dPt>
            <c:idx val="7"/>
            <c:spPr>
              <a:solidFill>
                <a:srgbClr val="FF33CC"/>
              </a:solidFill>
              <a:scene3d>
                <a:camera prst="orthographicFront"/>
                <a:lightRig rig="threePt" dir="t"/>
              </a:scene3d>
              <a:sp3d>
                <a:bevelT/>
              </a:sp3d>
            </c:spPr>
          </c:dPt>
          <c:dPt>
            <c:idx val="8"/>
            <c:spPr>
              <a:solidFill>
                <a:srgbClr val="33CC33"/>
              </a:solidFill>
              <a:scene3d>
                <a:camera prst="orthographicFront"/>
                <a:lightRig rig="threePt" dir="t"/>
              </a:scene3d>
              <a:sp3d>
                <a:bevelT/>
              </a:sp3d>
            </c:spPr>
          </c:dPt>
          <c:dLbls>
            <c:dLbl>
              <c:idx val="0"/>
              <c:layout>
                <c:manualLayout>
                  <c:x val="-1.7301583977008022E-2"/>
                  <c:y val="-2.8711296494482331E-2"/>
                </c:manualLayout>
              </c:layout>
              <c:showVal val="1"/>
            </c:dLbl>
            <c:dLbl>
              <c:idx val="1"/>
              <c:layout>
                <c:manualLayout>
                  <c:x val="-2.2420436891347227E-2"/>
                  <c:y val="-3.2077659444309389E-2"/>
                </c:manualLayout>
              </c:layout>
              <c:showVal val="1"/>
            </c:dLbl>
            <c:dLbl>
              <c:idx val="2"/>
              <c:layout>
                <c:manualLayout>
                  <c:x val="-0.13523190046279127"/>
                  <c:y val="-0.17558562410083831"/>
                </c:manualLayout>
              </c:layout>
              <c:tx>
                <c:rich>
                  <a:bodyPr/>
                  <a:lstStyle/>
                  <a:p>
                    <a:r>
                      <a:rPr lang="ru-RU" sz="1400" dirty="0" smtClean="0">
                        <a:latin typeface="Times New Roman" pitchFamily="18" charset="0"/>
                        <a:cs typeface="Times New Roman" pitchFamily="18" charset="0"/>
                      </a:rPr>
                      <a:t> </a:t>
                    </a:r>
                    <a:r>
                      <a:rPr lang="ru-RU" sz="1200" dirty="0" smtClean="0"/>
                      <a:t>   </a:t>
                    </a:r>
                    <a:endParaRPr lang="en-US" sz="1200" dirty="0"/>
                  </a:p>
                </c:rich>
              </c:tx>
              <c:showVal val="1"/>
            </c:dLbl>
            <c:dLbl>
              <c:idx val="3"/>
              <c:layout>
                <c:manualLayout>
                  <c:x val="1.5186723333108739E-2"/>
                  <c:y val="0.12235331798576507"/>
                </c:manualLayout>
              </c:layout>
              <c:tx>
                <c:rich>
                  <a:bodyPr/>
                  <a:lstStyle/>
                  <a:p>
                    <a:r>
                      <a:rPr lang="en-US" sz="1400" dirty="0">
                        <a:latin typeface="Times New Roman" pitchFamily="18" charset="0"/>
                        <a:cs typeface="Times New Roman" pitchFamily="18" charset="0"/>
                      </a:rPr>
                      <a:t>35 681,9</a:t>
                    </a:r>
                  </a:p>
                </c:rich>
              </c:tx>
              <c:showVal val="1"/>
            </c:dLbl>
            <c:dLbl>
              <c:idx val="4"/>
              <c:layout>
                <c:manualLayout>
                  <c:x val="7.3991095707034394E-3"/>
                  <c:y val="-8.2666623539719465E-3"/>
                </c:manualLayout>
              </c:layout>
              <c:tx>
                <c:rich>
                  <a:bodyPr/>
                  <a:lstStyle/>
                  <a:p>
                    <a:r>
                      <a:rPr lang="en-US" sz="1400" dirty="0">
                        <a:latin typeface="Times New Roman" pitchFamily="18" charset="0"/>
                        <a:cs typeface="Times New Roman" pitchFamily="18" charset="0"/>
                      </a:rPr>
                      <a:t>22 960,9</a:t>
                    </a:r>
                  </a:p>
                </c:rich>
              </c:tx>
              <c:showVal val="1"/>
            </c:dLbl>
            <c:dLbl>
              <c:idx val="5"/>
              <c:layout>
                <c:manualLayout>
                  <c:x val="-1.6908185065047491E-2"/>
                  <c:y val="-2.4493410718077813E-2"/>
                </c:manualLayout>
              </c:layout>
              <c:showVal val="1"/>
            </c:dLbl>
            <c:dLbl>
              <c:idx val="6"/>
              <c:layout>
                <c:manualLayout>
                  <c:x val="1.9111492165715661E-2"/>
                  <c:y val="-4.8077639755920401E-2"/>
                </c:manualLayout>
              </c:layout>
              <c:showVal val="1"/>
            </c:dLbl>
            <c:dLbl>
              <c:idx val="8"/>
              <c:layout>
                <c:manualLayout>
                  <c:x val="0.10603546327275112"/>
                  <c:y val="-7.7203095577284664E-2"/>
                </c:manualLayout>
              </c:layout>
              <c:showVal val="1"/>
            </c:dLbl>
            <c:delete val="1"/>
            <c:txPr>
              <a:bodyPr/>
              <a:lstStyle/>
              <a:p>
                <a:pPr>
                  <a:defRPr sz="1400" b="1">
                    <a:solidFill>
                      <a:schemeClr val="bg1"/>
                    </a:solidFill>
                    <a:latin typeface="Times New Roman" pitchFamily="18" charset="0"/>
                    <a:cs typeface="Times New Roman" pitchFamily="18" charset="0"/>
                  </a:defRPr>
                </a:pPr>
                <a:endParaRPr lang="ru-RU"/>
              </a:p>
            </c:txPr>
          </c:dLbls>
          <c:cat>
            <c:strRef>
              <c:f>Лист1!$A$2:$A$9</c:f>
              <c:strCache>
                <c:ptCount val="8"/>
                <c:pt idx="0">
                  <c:v>Общегосударстивенные вопросы</c:v>
                </c:pt>
                <c:pt idx="1">
                  <c:v>Национальная экономика</c:v>
                </c:pt>
                <c:pt idx="2">
                  <c:v>Образование</c:v>
                </c:pt>
                <c:pt idx="3">
                  <c:v>Культура, кинематография</c:v>
                </c:pt>
                <c:pt idx="4">
                  <c:v>Социальная политика</c:v>
                </c:pt>
                <c:pt idx="5">
                  <c:v>Физическая культура и спорт</c:v>
                </c:pt>
                <c:pt idx="6">
                  <c:v>Обслуживанеие государственного и муниципального долга</c:v>
                </c:pt>
                <c:pt idx="7">
                  <c:v>Межбюджетные трансферты </c:v>
                </c:pt>
              </c:strCache>
            </c:strRef>
          </c:cat>
          <c:val>
            <c:numRef>
              <c:f>Лист1!$B$2:$B$9</c:f>
              <c:numCache>
                <c:formatCode>#,##0.0</c:formatCode>
                <c:ptCount val="8"/>
                <c:pt idx="0">
                  <c:v>31678.480000000021</c:v>
                </c:pt>
                <c:pt idx="1">
                  <c:v>1830</c:v>
                </c:pt>
                <c:pt idx="2">
                  <c:v>120803.43999999999</c:v>
                </c:pt>
                <c:pt idx="3">
                  <c:v>35681.93</c:v>
                </c:pt>
                <c:pt idx="4">
                  <c:v>22960.87</c:v>
                </c:pt>
                <c:pt idx="5">
                  <c:v>200</c:v>
                </c:pt>
                <c:pt idx="6">
                  <c:v>7.3</c:v>
                </c:pt>
                <c:pt idx="7">
                  <c:v>25693.829999999962</c:v>
                </c:pt>
              </c:numCache>
            </c:numRef>
          </c:val>
        </c:ser>
      </c:pie3DChart>
    </c:plotArea>
    <c:legend>
      <c:legendPos val="r"/>
      <c:layout>
        <c:manualLayout>
          <c:xMode val="edge"/>
          <c:yMode val="edge"/>
          <c:x val="0.71169471606980661"/>
          <c:y val="8.9980156916460732E-2"/>
          <c:w val="0.28049171676735385"/>
          <c:h val="0.7664006038710186"/>
        </c:manualLayout>
      </c:layout>
      <c:txPr>
        <a:bodyPr/>
        <a:lstStyle/>
        <a:p>
          <a:pPr>
            <a:defRPr sz="1200" b="0" baseline="0">
              <a:solidFill>
                <a:schemeClr val="bg1"/>
              </a:solidFill>
              <a:latin typeface="Book Antiqua" pitchFamily="18" charset="0"/>
            </a:defRPr>
          </a:pPr>
          <a:endParaRPr lang="ru-RU"/>
        </a:p>
      </c:txPr>
    </c:legend>
    <c:plotVisOnly val="1"/>
  </c:chart>
  <c:txPr>
    <a:bodyPr/>
    <a:lstStyle/>
    <a:p>
      <a:pPr>
        <a:defRPr sz="1800"/>
      </a:pPr>
      <a:endParaRPr lang="ru-RU"/>
    </a:p>
  </c:txPr>
  <c:externalData r:id="rId1"/>
  <c:userShapes r:id="rId2"/>
</c:chartSpace>
</file>

<file path=ppt/charts/chart15.xml><?xml version="1.0" encoding="utf-8"?>
<c:chartSpace xmlns:c="http://schemas.openxmlformats.org/drawingml/2006/chart" xmlns:a="http://schemas.openxmlformats.org/drawingml/2006/main" xmlns:r="http://schemas.openxmlformats.org/officeDocument/2006/relationships">
  <c:date1904 val="1"/>
  <c:lang val="ru-RU"/>
  <c:chart>
    <c:autoTitleDeleted val="1"/>
    <c:view3D>
      <c:rotX val="30"/>
      <c:perspective val="30"/>
    </c:view3D>
    <c:plotArea>
      <c:layout>
        <c:manualLayout>
          <c:layoutTarget val="inner"/>
          <c:xMode val="edge"/>
          <c:yMode val="edge"/>
          <c:x val="2.4788912343073052E-2"/>
          <c:y val="2.5273387345147367E-2"/>
          <c:w val="0.71190993486925269"/>
          <c:h val="0.96101611072749948"/>
        </c:manualLayout>
      </c:layout>
      <c:pie3DChart>
        <c:varyColors val="1"/>
        <c:ser>
          <c:idx val="0"/>
          <c:order val="0"/>
          <c:tx>
            <c:strRef>
              <c:f>Лист1!$B$1</c:f>
              <c:strCache>
                <c:ptCount val="1"/>
                <c:pt idx="0">
                  <c:v>2019 год</c:v>
                </c:pt>
              </c:strCache>
            </c:strRef>
          </c:tx>
          <c:spPr>
            <a:scene3d>
              <a:camera prst="orthographicFront"/>
              <a:lightRig rig="threePt" dir="t"/>
            </a:scene3d>
            <a:sp3d>
              <a:bevelT/>
            </a:sp3d>
          </c:spPr>
          <c:explosion val="31"/>
          <c:dPt>
            <c:idx val="0"/>
            <c:spPr>
              <a:solidFill>
                <a:srgbClr val="0000FF"/>
              </a:solidFill>
              <a:scene3d>
                <a:camera prst="orthographicFront"/>
                <a:lightRig rig="threePt" dir="t"/>
              </a:scene3d>
              <a:sp3d>
                <a:bevelT/>
              </a:sp3d>
            </c:spPr>
          </c:dPt>
          <c:dPt>
            <c:idx val="1"/>
            <c:spPr>
              <a:solidFill>
                <a:srgbClr val="FF3300"/>
              </a:solidFill>
              <a:scene3d>
                <a:camera prst="orthographicFront"/>
                <a:lightRig rig="threePt" dir="t"/>
              </a:scene3d>
              <a:sp3d>
                <a:bevelT/>
              </a:sp3d>
            </c:spPr>
          </c:dPt>
          <c:dPt>
            <c:idx val="2"/>
            <c:spPr>
              <a:solidFill>
                <a:srgbClr val="3399FF"/>
              </a:solidFill>
              <a:scene3d>
                <a:camera prst="orthographicFront"/>
                <a:lightRig rig="threePt" dir="t"/>
              </a:scene3d>
              <a:sp3d>
                <a:bevelT/>
              </a:sp3d>
            </c:spPr>
          </c:dPt>
          <c:dPt>
            <c:idx val="3"/>
            <c:spPr>
              <a:solidFill>
                <a:srgbClr val="CC66FF"/>
              </a:solidFill>
              <a:scene3d>
                <a:camera prst="orthographicFront"/>
                <a:lightRig rig="threePt" dir="t"/>
              </a:scene3d>
              <a:sp3d>
                <a:bevelT/>
              </a:sp3d>
            </c:spPr>
          </c:dPt>
          <c:dPt>
            <c:idx val="4"/>
            <c:spPr>
              <a:solidFill>
                <a:srgbClr val="00CC99"/>
              </a:solidFill>
              <a:scene3d>
                <a:camera prst="orthographicFront"/>
                <a:lightRig rig="threePt" dir="t"/>
              </a:scene3d>
              <a:sp3d>
                <a:bevelT/>
              </a:sp3d>
            </c:spPr>
          </c:dPt>
          <c:dPt>
            <c:idx val="5"/>
            <c:spPr>
              <a:solidFill>
                <a:srgbClr val="A50021"/>
              </a:solidFill>
              <a:scene3d>
                <a:camera prst="orthographicFront"/>
                <a:lightRig rig="threePt" dir="t"/>
              </a:scene3d>
              <a:sp3d>
                <a:bevelT/>
              </a:sp3d>
            </c:spPr>
          </c:dPt>
          <c:dPt>
            <c:idx val="6"/>
            <c:spPr>
              <a:solidFill>
                <a:srgbClr val="FF33CC"/>
              </a:solidFill>
              <a:scene3d>
                <a:camera prst="orthographicFront"/>
                <a:lightRig rig="threePt" dir="t"/>
              </a:scene3d>
              <a:sp3d>
                <a:bevelT/>
              </a:sp3d>
            </c:spPr>
          </c:dPt>
          <c:dPt>
            <c:idx val="7"/>
            <c:spPr>
              <a:solidFill>
                <a:srgbClr val="FF66CC"/>
              </a:solidFill>
              <a:scene3d>
                <a:camera prst="orthographicFront"/>
                <a:lightRig rig="threePt" dir="t"/>
              </a:scene3d>
              <a:sp3d>
                <a:bevelT/>
              </a:sp3d>
            </c:spPr>
          </c:dPt>
          <c:dPt>
            <c:idx val="8"/>
            <c:spPr>
              <a:solidFill>
                <a:srgbClr val="33CC33"/>
              </a:solidFill>
              <a:scene3d>
                <a:camera prst="orthographicFront"/>
                <a:lightRig rig="threePt" dir="t"/>
              </a:scene3d>
              <a:sp3d>
                <a:bevelT/>
              </a:sp3d>
            </c:spPr>
          </c:dPt>
          <c:dLbls>
            <c:dLbl>
              <c:idx val="0"/>
              <c:layout>
                <c:manualLayout>
                  <c:x val="-1.0073334292546731E-2"/>
                  <c:y val="-6.3860696209563439E-3"/>
                </c:manualLayout>
              </c:layout>
              <c:tx>
                <c:rich>
                  <a:bodyPr/>
                  <a:lstStyle/>
                  <a:p>
                    <a:r>
                      <a:rPr lang="ru-RU" dirty="0" smtClean="0"/>
                      <a:t>2</a:t>
                    </a:r>
                    <a:r>
                      <a:rPr lang="en-US" dirty="0" smtClean="0"/>
                      <a:t>5 </a:t>
                    </a:r>
                    <a:r>
                      <a:rPr lang="ru-RU" dirty="0" smtClean="0"/>
                      <a:t>6</a:t>
                    </a:r>
                    <a:r>
                      <a:rPr lang="en-US" dirty="0" smtClean="0"/>
                      <a:t>36,4</a:t>
                    </a:r>
                    <a:endParaRPr lang="en-US" dirty="0"/>
                  </a:p>
                </c:rich>
              </c:tx>
              <c:showVal val="1"/>
            </c:dLbl>
            <c:dLbl>
              <c:idx val="1"/>
              <c:layout>
                <c:manualLayout>
                  <c:x val="1.6612111404743737E-2"/>
                  <c:y val="3.6428793425203241E-3"/>
                </c:manualLayout>
              </c:layout>
              <c:showVal val="1"/>
            </c:dLbl>
            <c:dLbl>
              <c:idx val="2"/>
              <c:layout>
                <c:manualLayout>
                  <c:x val="-0.14101450021035913"/>
                  <c:y val="0.11017727988029459"/>
                </c:manualLayout>
              </c:layout>
              <c:tx>
                <c:rich>
                  <a:bodyPr/>
                  <a:lstStyle/>
                  <a:p>
                    <a:r>
                      <a:rPr lang="ru-RU" sz="1400" dirty="0" smtClean="0">
                        <a:latin typeface="Times New Roman" pitchFamily="18" charset="0"/>
                        <a:cs typeface="Times New Roman" pitchFamily="18" charset="0"/>
                      </a:rPr>
                      <a:t>1</a:t>
                    </a:r>
                    <a:r>
                      <a:rPr lang="ru-RU" sz="1400" dirty="0" smtClean="0"/>
                      <a:t>09 267,9</a:t>
                    </a:r>
                    <a:endParaRPr lang="en-US" sz="1400" dirty="0"/>
                  </a:p>
                </c:rich>
              </c:tx>
              <c:showVal val="1"/>
            </c:dLbl>
            <c:dLbl>
              <c:idx val="3"/>
              <c:layout>
                <c:manualLayout>
                  <c:x val="1.5186837163812436E-2"/>
                  <c:y val="9.7795568424887125E-2"/>
                </c:manualLayout>
              </c:layout>
              <c:showVal val="1"/>
            </c:dLbl>
            <c:dLbl>
              <c:idx val="4"/>
              <c:layout>
                <c:manualLayout>
                  <c:x val="2.0409959002733801E-2"/>
                  <c:y val="-1.9429100001546951E-2"/>
                </c:manualLayout>
              </c:layout>
              <c:showVal val="1"/>
            </c:dLbl>
            <c:dLbl>
              <c:idx val="5"/>
              <c:layout>
                <c:manualLayout>
                  <c:x val="4.3961417765967718E-4"/>
                  <c:y val="-4.6818637591603901E-2"/>
                </c:manualLayout>
              </c:layout>
              <c:showVal val="1"/>
            </c:dLbl>
            <c:dLbl>
              <c:idx val="6"/>
              <c:layout>
                <c:manualLayout>
                  <c:x val="4.2241891155991793E-2"/>
                  <c:y val="-1.6822322132983823E-2"/>
                </c:manualLayout>
              </c:layout>
              <c:tx>
                <c:rich>
                  <a:bodyPr/>
                  <a:lstStyle/>
                  <a:p>
                    <a:r>
                      <a:rPr lang="ru-RU" dirty="0" smtClean="0"/>
                      <a:t>26 157,1</a:t>
                    </a:r>
                    <a:endParaRPr lang="en-US" dirty="0"/>
                  </a:p>
                </c:rich>
              </c:tx>
              <c:showVal val="1"/>
            </c:dLbl>
            <c:dLbl>
              <c:idx val="8"/>
              <c:layout>
                <c:manualLayout>
                  <c:x val="6.1220350928356176E-2"/>
                  <c:y val="-5.9342950881392534E-2"/>
                </c:manualLayout>
              </c:layout>
              <c:showVal val="1"/>
            </c:dLbl>
            <c:delete val="1"/>
            <c:txPr>
              <a:bodyPr/>
              <a:lstStyle/>
              <a:p>
                <a:pPr>
                  <a:defRPr sz="1400" b="1">
                    <a:solidFill>
                      <a:schemeClr val="bg1"/>
                    </a:solidFill>
                    <a:latin typeface="Times New Roman" pitchFamily="18" charset="0"/>
                    <a:cs typeface="Times New Roman" pitchFamily="18" charset="0"/>
                  </a:defRPr>
                </a:pPr>
                <a:endParaRPr lang="ru-RU"/>
              </a:p>
            </c:txPr>
          </c:dLbls>
          <c:cat>
            <c:strRef>
              <c:f>Лист1!$A$2:$A$8</c:f>
              <c:strCache>
                <c:ptCount val="7"/>
                <c:pt idx="0">
                  <c:v>Общегосударстивенные вопросы</c:v>
                </c:pt>
                <c:pt idx="1">
                  <c:v>Национальная экономика</c:v>
                </c:pt>
                <c:pt idx="2">
                  <c:v>Образование</c:v>
                </c:pt>
                <c:pt idx="3">
                  <c:v>Культура, кинематография</c:v>
                </c:pt>
                <c:pt idx="4">
                  <c:v>Социальная политика</c:v>
                </c:pt>
                <c:pt idx="5">
                  <c:v>Обслуживанеие государственного и муниципального долга</c:v>
                </c:pt>
                <c:pt idx="6">
                  <c:v>Межбюджетные трансферты </c:v>
                </c:pt>
              </c:strCache>
            </c:strRef>
          </c:cat>
          <c:val>
            <c:numRef>
              <c:f>Лист1!$B$2:$B$8</c:f>
              <c:numCache>
                <c:formatCode>#,##0.0</c:formatCode>
                <c:ptCount val="7"/>
                <c:pt idx="0">
                  <c:v>25436.35</c:v>
                </c:pt>
                <c:pt idx="1">
                  <c:v>1740</c:v>
                </c:pt>
                <c:pt idx="2">
                  <c:v>109267.92</c:v>
                </c:pt>
                <c:pt idx="3">
                  <c:v>33184.61</c:v>
                </c:pt>
                <c:pt idx="4">
                  <c:v>22929.37</c:v>
                </c:pt>
                <c:pt idx="5">
                  <c:v>7.3</c:v>
                </c:pt>
                <c:pt idx="6">
                  <c:v>26157.1</c:v>
                </c:pt>
              </c:numCache>
            </c:numRef>
          </c:val>
        </c:ser>
      </c:pie3DChart>
    </c:plotArea>
    <c:legend>
      <c:legendPos val="r"/>
      <c:layout>
        <c:manualLayout>
          <c:xMode val="edge"/>
          <c:yMode val="edge"/>
          <c:x val="0.71169471606980661"/>
          <c:y val="8.9980156916460732E-2"/>
          <c:w val="0.28049171676735385"/>
          <c:h val="0.7664006038710186"/>
        </c:manualLayout>
      </c:layout>
      <c:txPr>
        <a:bodyPr/>
        <a:lstStyle/>
        <a:p>
          <a:pPr>
            <a:defRPr sz="1200" b="0" baseline="0">
              <a:solidFill>
                <a:schemeClr val="bg1"/>
              </a:solidFill>
              <a:latin typeface="Book Antiqua" pitchFamily="18" charset="0"/>
            </a:defRPr>
          </a:pPr>
          <a:endParaRPr lang="ru-RU"/>
        </a:p>
      </c:txPr>
    </c:legend>
    <c:plotVisOnly val="1"/>
  </c:chart>
  <c:txPr>
    <a:bodyPr/>
    <a:lstStyle/>
    <a:p>
      <a:pPr>
        <a:defRPr sz="1800"/>
      </a:pPr>
      <a:endParaRPr lang="ru-RU"/>
    </a:p>
  </c:txPr>
  <c:externalData r:id="rId1"/>
  <c:userShapes r:id="rId2"/>
</c:chartSpace>
</file>

<file path=ppt/charts/chart16.xml><?xml version="1.0" encoding="utf-8"?>
<c:chartSpace xmlns:c="http://schemas.openxmlformats.org/drawingml/2006/chart" xmlns:a="http://schemas.openxmlformats.org/drawingml/2006/main" xmlns:r="http://schemas.openxmlformats.org/officeDocument/2006/relationships">
  <c:lang val="ru-RU"/>
  <c:chart>
    <c:autoTitleDeleted val="1"/>
    <c:view3D>
      <c:rotX val="30"/>
      <c:perspective val="30"/>
    </c:view3D>
    <c:plotArea>
      <c:layout>
        <c:manualLayout>
          <c:layoutTarget val="inner"/>
          <c:xMode val="edge"/>
          <c:yMode val="edge"/>
          <c:x val="3.2017162027534414E-2"/>
          <c:y val="2.5273387345147367E-2"/>
          <c:w val="0.71190993486925269"/>
          <c:h val="0.96101611072749948"/>
        </c:manualLayout>
      </c:layout>
      <c:pie3DChart>
        <c:varyColors val="1"/>
        <c:ser>
          <c:idx val="0"/>
          <c:order val="0"/>
          <c:tx>
            <c:strRef>
              <c:f>Лист1!$B$1</c:f>
              <c:strCache>
                <c:ptCount val="1"/>
                <c:pt idx="0">
                  <c:v>2020 год</c:v>
                </c:pt>
              </c:strCache>
            </c:strRef>
          </c:tx>
          <c:spPr>
            <a:scene3d>
              <a:camera prst="orthographicFront"/>
              <a:lightRig rig="threePt" dir="t"/>
            </a:scene3d>
            <a:sp3d>
              <a:bevelT/>
            </a:sp3d>
          </c:spPr>
          <c:explosion val="34"/>
          <c:dPt>
            <c:idx val="0"/>
            <c:spPr>
              <a:solidFill>
                <a:srgbClr val="0000FF"/>
              </a:solidFill>
              <a:scene3d>
                <a:camera prst="orthographicFront"/>
                <a:lightRig rig="threePt" dir="t"/>
              </a:scene3d>
              <a:sp3d>
                <a:bevelT/>
              </a:sp3d>
            </c:spPr>
          </c:dPt>
          <c:dPt>
            <c:idx val="1"/>
            <c:spPr>
              <a:solidFill>
                <a:srgbClr val="FF3300"/>
              </a:solidFill>
              <a:scene3d>
                <a:camera prst="orthographicFront"/>
                <a:lightRig rig="threePt" dir="t"/>
              </a:scene3d>
              <a:sp3d>
                <a:bevelT/>
              </a:sp3d>
            </c:spPr>
          </c:dPt>
          <c:dPt>
            <c:idx val="2"/>
            <c:spPr>
              <a:solidFill>
                <a:srgbClr val="3399FF"/>
              </a:solidFill>
              <a:scene3d>
                <a:camera prst="orthographicFront"/>
                <a:lightRig rig="threePt" dir="t"/>
              </a:scene3d>
              <a:sp3d>
                <a:bevelT/>
              </a:sp3d>
            </c:spPr>
          </c:dPt>
          <c:dPt>
            <c:idx val="3"/>
            <c:spPr>
              <a:solidFill>
                <a:srgbClr val="CC66FF"/>
              </a:solidFill>
              <a:scene3d>
                <a:camera prst="orthographicFront"/>
                <a:lightRig rig="threePt" dir="t"/>
              </a:scene3d>
              <a:sp3d>
                <a:bevelT/>
              </a:sp3d>
            </c:spPr>
          </c:dPt>
          <c:dPt>
            <c:idx val="4"/>
            <c:spPr>
              <a:solidFill>
                <a:srgbClr val="00CC99"/>
              </a:solidFill>
              <a:scene3d>
                <a:camera prst="orthographicFront"/>
                <a:lightRig rig="threePt" dir="t"/>
              </a:scene3d>
              <a:sp3d>
                <a:bevelT/>
              </a:sp3d>
            </c:spPr>
          </c:dPt>
          <c:dPt>
            <c:idx val="5"/>
            <c:spPr>
              <a:solidFill>
                <a:srgbClr val="A50021"/>
              </a:solidFill>
              <a:scene3d>
                <a:camera prst="orthographicFront"/>
                <a:lightRig rig="threePt" dir="t"/>
              </a:scene3d>
              <a:sp3d>
                <a:bevelT/>
              </a:sp3d>
            </c:spPr>
          </c:dPt>
          <c:dPt>
            <c:idx val="6"/>
            <c:spPr>
              <a:solidFill>
                <a:srgbClr val="FF33CC"/>
              </a:solidFill>
              <a:scene3d>
                <a:camera prst="orthographicFront"/>
                <a:lightRig rig="threePt" dir="t"/>
              </a:scene3d>
              <a:sp3d>
                <a:bevelT/>
              </a:sp3d>
            </c:spPr>
          </c:dPt>
          <c:dPt>
            <c:idx val="7"/>
            <c:spPr>
              <a:solidFill>
                <a:srgbClr val="CCFF33"/>
              </a:solidFill>
              <a:scene3d>
                <a:camera prst="orthographicFront"/>
                <a:lightRig rig="threePt" dir="t"/>
              </a:scene3d>
              <a:sp3d>
                <a:bevelT/>
              </a:sp3d>
            </c:spPr>
          </c:dPt>
          <c:dPt>
            <c:idx val="8"/>
            <c:spPr>
              <a:solidFill>
                <a:srgbClr val="33CC33"/>
              </a:solidFill>
              <a:scene3d>
                <a:camera prst="orthographicFront"/>
                <a:lightRig rig="threePt" dir="t"/>
              </a:scene3d>
              <a:sp3d>
                <a:bevelT/>
              </a:sp3d>
            </c:spPr>
          </c:dPt>
          <c:dLbls>
            <c:dLbl>
              <c:idx val="0"/>
              <c:layout>
                <c:manualLayout>
                  <c:x val="-1.0073334292546731E-2"/>
                  <c:y val="-6.3860696209563448E-3"/>
                </c:manualLayout>
              </c:layout>
              <c:showVal val="1"/>
            </c:dLbl>
            <c:dLbl>
              <c:idx val="1"/>
              <c:layout>
                <c:manualLayout>
                  <c:x val="-6.5182875855324274E-3"/>
                  <c:y val="1.9270538153988614E-2"/>
                </c:manualLayout>
              </c:layout>
              <c:showVal val="1"/>
            </c:dLbl>
            <c:dLbl>
              <c:idx val="2"/>
              <c:layout>
                <c:manualLayout>
                  <c:x val="-0.21618829692875655"/>
                  <c:y val="-8.1819671232028879E-2"/>
                </c:manualLayout>
              </c:layout>
              <c:tx>
                <c:rich>
                  <a:bodyPr/>
                  <a:lstStyle/>
                  <a:p>
                    <a:r>
                      <a:rPr lang="ru-RU" sz="1400" b="1" dirty="0" smtClean="0">
                        <a:latin typeface="Times New Roman" pitchFamily="18" charset="0"/>
                        <a:cs typeface="Times New Roman" pitchFamily="18" charset="0"/>
                      </a:rPr>
                      <a:t>107 467,92</a:t>
                    </a:r>
                    <a:endParaRPr lang="ru-RU" sz="1400" dirty="0" smtClean="0"/>
                  </a:p>
                  <a:p>
                    <a:endParaRPr lang="en-US" sz="1200" dirty="0"/>
                  </a:p>
                </c:rich>
              </c:tx>
              <c:showVal val="1"/>
            </c:dLbl>
            <c:dLbl>
              <c:idx val="3"/>
              <c:layout>
                <c:manualLayout>
                  <c:x val="4.8436785712334333E-2"/>
                  <c:y val="9.1098000362829168E-2"/>
                </c:manualLayout>
              </c:layout>
              <c:showVal val="1"/>
            </c:dLbl>
            <c:dLbl>
              <c:idx val="4"/>
              <c:layout>
                <c:manualLayout>
                  <c:x val="3.0621597600266823E-3"/>
                  <c:y val="-1.4964054626841743E-2"/>
                </c:manualLayout>
              </c:layout>
              <c:showVal val="1"/>
            </c:dLbl>
            <c:dLbl>
              <c:idx val="5"/>
              <c:layout>
                <c:manualLayout>
                  <c:x val="-6.7886355068016123E-3"/>
                  <c:y val="2.2968615301534709E-3"/>
                </c:manualLayout>
              </c:layout>
              <c:showVal val="1"/>
            </c:dLbl>
            <c:dLbl>
              <c:idx val="6"/>
              <c:layout>
                <c:manualLayout>
                  <c:x val="2.6339690342890607E-2"/>
                  <c:y val="-1.9054844820336422E-2"/>
                </c:manualLayout>
              </c:layout>
              <c:numFmt formatCode="#,##0.00" sourceLinked="0"/>
              <c:spPr/>
              <c:txPr>
                <a:bodyPr/>
                <a:lstStyle/>
                <a:p>
                  <a:pPr>
                    <a:defRPr sz="1400" b="1">
                      <a:solidFill>
                        <a:schemeClr val="bg1"/>
                      </a:solidFill>
                      <a:latin typeface="Times New Roman" pitchFamily="18" charset="0"/>
                      <a:cs typeface="Times New Roman" pitchFamily="18" charset="0"/>
                    </a:defRPr>
                  </a:pPr>
                  <a:endParaRPr lang="ru-RU"/>
                </a:p>
              </c:txPr>
              <c:showVal val="1"/>
            </c:dLbl>
            <c:dLbl>
              <c:idx val="8"/>
              <c:layout>
                <c:manualLayout>
                  <c:x val="6.1220350928356176E-2"/>
                  <c:y val="-5.9342950881392534E-2"/>
                </c:manualLayout>
              </c:layout>
              <c:showVal val="1"/>
            </c:dLbl>
            <c:delete val="1"/>
            <c:txPr>
              <a:bodyPr/>
              <a:lstStyle/>
              <a:p>
                <a:pPr>
                  <a:defRPr sz="1400" b="1">
                    <a:solidFill>
                      <a:schemeClr val="bg1"/>
                    </a:solidFill>
                    <a:latin typeface="Times New Roman" pitchFamily="18" charset="0"/>
                    <a:cs typeface="Times New Roman" pitchFamily="18" charset="0"/>
                  </a:defRPr>
                </a:pPr>
                <a:endParaRPr lang="ru-RU"/>
              </a:p>
            </c:txPr>
          </c:dLbls>
          <c:cat>
            <c:strRef>
              <c:f>Лист1!$A$2:$A$9</c:f>
              <c:strCache>
                <c:ptCount val="8"/>
                <c:pt idx="0">
                  <c:v>Общегосударстивенные вопросы</c:v>
                </c:pt>
                <c:pt idx="1">
                  <c:v>Национальная экономика</c:v>
                </c:pt>
                <c:pt idx="2">
                  <c:v>Образование</c:v>
                </c:pt>
                <c:pt idx="3">
                  <c:v>Культура, кинематография</c:v>
                </c:pt>
                <c:pt idx="4">
                  <c:v>Социальная политика</c:v>
                </c:pt>
                <c:pt idx="5">
                  <c:v>Обслуживанеие государственного и муниципального долга</c:v>
                </c:pt>
                <c:pt idx="6">
                  <c:v>Межбюджетные трансферты </c:v>
                </c:pt>
                <c:pt idx="7">
                  <c:v>Условно-утвержденные расходы</c:v>
                </c:pt>
              </c:strCache>
            </c:strRef>
          </c:cat>
          <c:val>
            <c:numRef>
              <c:f>Лист1!$B$2:$B$9</c:f>
              <c:numCache>
                <c:formatCode>#,##0.0</c:formatCode>
                <c:ptCount val="8"/>
                <c:pt idx="0">
                  <c:v>25661.25</c:v>
                </c:pt>
                <c:pt idx="1">
                  <c:v>1235</c:v>
                </c:pt>
                <c:pt idx="2">
                  <c:v>107467.92</c:v>
                </c:pt>
                <c:pt idx="3">
                  <c:v>30684.609999999953</c:v>
                </c:pt>
                <c:pt idx="4">
                  <c:v>22963.77</c:v>
                </c:pt>
                <c:pt idx="5">
                  <c:v>7.3</c:v>
                </c:pt>
                <c:pt idx="6">
                  <c:v>26542.799999999996</c:v>
                </c:pt>
                <c:pt idx="7">
                  <c:v>5505</c:v>
                </c:pt>
              </c:numCache>
            </c:numRef>
          </c:val>
        </c:ser>
      </c:pie3DChart>
    </c:plotArea>
    <c:legend>
      <c:legendPos val="r"/>
      <c:layout>
        <c:manualLayout>
          <c:xMode val="edge"/>
          <c:yMode val="edge"/>
          <c:x val="0.71169471606980683"/>
          <c:y val="8.9980156916460732E-2"/>
          <c:w val="0.28049171676735385"/>
          <c:h val="0.7664006038710186"/>
        </c:manualLayout>
      </c:layout>
      <c:txPr>
        <a:bodyPr/>
        <a:lstStyle/>
        <a:p>
          <a:pPr>
            <a:defRPr sz="1200" b="0" baseline="0">
              <a:solidFill>
                <a:schemeClr val="bg1"/>
              </a:solidFill>
              <a:latin typeface="Book Antiqua" pitchFamily="18" charset="0"/>
            </a:defRPr>
          </a:pPr>
          <a:endParaRPr lang="ru-RU"/>
        </a:p>
      </c:txPr>
    </c:legend>
    <c:plotVisOnly val="1"/>
  </c:chart>
  <c:txPr>
    <a:bodyPr/>
    <a:lstStyle/>
    <a:p>
      <a:pPr>
        <a:defRPr sz="1800"/>
      </a:pPr>
      <a:endParaRPr lang="ru-RU"/>
    </a:p>
  </c:txPr>
  <c:externalData r:id="rId1"/>
  <c:userShapes r:id="rId2"/>
</c:chartSpace>
</file>

<file path=ppt/charts/chart17.xml><?xml version="1.0" encoding="utf-8"?>
<c:chartSpace xmlns:c="http://schemas.openxmlformats.org/drawingml/2006/chart" xmlns:a="http://schemas.openxmlformats.org/drawingml/2006/main" xmlns:r="http://schemas.openxmlformats.org/officeDocument/2006/relationships">
  <c:date1904 val="1"/>
  <c:lang val="ru-RU"/>
  <c:chart>
    <c:title>
      <c:layout/>
      <c:txPr>
        <a:bodyPr/>
        <a:lstStyle/>
        <a:p>
          <a:pPr>
            <a:defRPr sz="1400" b="1" u="sng">
              <a:solidFill>
                <a:schemeClr val="bg1"/>
              </a:solidFill>
              <a:latin typeface="Book Antiqua" pitchFamily="18" charset="0"/>
            </a:defRPr>
          </a:pPr>
          <a:endParaRPr lang="ru-RU"/>
        </a:p>
      </c:txPr>
    </c:title>
    <c:view3D>
      <c:rotX val="30"/>
      <c:perspective val="30"/>
    </c:view3D>
    <c:plotArea>
      <c:layout>
        <c:manualLayout>
          <c:layoutTarget val="inner"/>
          <c:xMode val="edge"/>
          <c:yMode val="edge"/>
          <c:x val="3.4591260104809451E-2"/>
          <c:y val="0.11632334655123815"/>
          <c:w val="0.57398405388005769"/>
          <c:h val="0.84069173719927315"/>
        </c:manualLayout>
      </c:layout>
      <c:pie3DChart>
        <c:varyColors val="1"/>
        <c:ser>
          <c:idx val="0"/>
          <c:order val="0"/>
          <c:tx>
            <c:strRef>
              <c:f>Лист1!$B$1</c:f>
              <c:strCache>
                <c:ptCount val="1"/>
                <c:pt idx="0">
                  <c:v>2018 год</c:v>
                </c:pt>
              </c:strCache>
            </c:strRef>
          </c:tx>
          <c:explosion val="25"/>
          <c:dPt>
            <c:idx val="0"/>
            <c:spPr>
              <a:solidFill>
                <a:srgbClr val="0033CC"/>
              </a:solidFill>
            </c:spPr>
          </c:dPt>
          <c:dPt>
            <c:idx val="1"/>
            <c:spPr>
              <a:solidFill>
                <a:srgbClr val="9933FF"/>
              </a:solidFill>
            </c:spPr>
          </c:dPt>
          <c:dPt>
            <c:idx val="2"/>
            <c:spPr>
              <a:solidFill>
                <a:srgbClr val="0099FF"/>
              </a:solidFill>
            </c:spPr>
          </c:dPt>
          <c:dPt>
            <c:idx val="3"/>
            <c:spPr>
              <a:solidFill>
                <a:srgbClr val="00CC00"/>
              </a:solidFill>
            </c:spPr>
          </c:dPt>
          <c:dPt>
            <c:idx val="4"/>
            <c:spPr>
              <a:solidFill>
                <a:srgbClr val="CCFF66"/>
              </a:solidFill>
            </c:spPr>
          </c:dPt>
          <c:dLbls>
            <c:dLbl>
              <c:idx val="0"/>
              <c:layout>
                <c:manualLayout>
                  <c:x val="-0.14724941108238607"/>
                  <c:y val="-0.14775625837491979"/>
                </c:manualLayout>
              </c:layout>
              <c:showVal val="1"/>
            </c:dLbl>
            <c:dLbl>
              <c:idx val="1"/>
              <c:layout>
                <c:manualLayout>
                  <c:x val="1.3326895458822435E-2"/>
                  <c:y val="3.3575351038093275E-2"/>
                </c:manualLayout>
              </c:layout>
              <c:showVal val="1"/>
            </c:dLbl>
            <c:dLbl>
              <c:idx val="2"/>
              <c:layout>
                <c:manualLayout>
                  <c:x val="0"/>
                  <c:y val="0.1037996312375553"/>
                </c:manualLayout>
              </c:layout>
              <c:showVal val="1"/>
            </c:dLbl>
            <c:dLbl>
              <c:idx val="3"/>
              <c:layout>
                <c:manualLayout>
                  <c:x val="-5.6033402664289605E-2"/>
                  <c:y val="-7.3513090382247834E-2"/>
                </c:manualLayout>
              </c:layout>
              <c:showVal val="1"/>
            </c:dLbl>
            <c:dLbl>
              <c:idx val="4"/>
              <c:layout>
                <c:manualLayout>
                  <c:x val="2.3258802555340959E-2"/>
                  <c:y val="-6.9634553076868999E-2"/>
                </c:manualLayout>
              </c:layout>
              <c:showVal val="1"/>
            </c:dLbl>
            <c:txPr>
              <a:bodyPr/>
              <a:lstStyle/>
              <a:p>
                <a:pPr>
                  <a:defRPr sz="1200" b="1">
                    <a:solidFill>
                      <a:schemeClr val="bg1"/>
                    </a:solidFill>
                    <a:latin typeface="Times New Roman" pitchFamily="18" charset="0"/>
                    <a:cs typeface="Times New Roman" pitchFamily="18" charset="0"/>
                  </a:defRPr>
                </a:pPr>
                <a:endParaRPr lang="ru-RU"/>
              </a:p>
            </c:txPr>
            <c:showVal val="1"/>
            <c:showLeaderLines val="1"/>
            <c:leaderLines>
              <c:spPr>
                <a:ln>
                  <a:solidFill>
                    <a:srgbClr val="003366"/>
                  </a:solidFill>
                </a:ln>
              </c:spPr>
            </c:leaderLines>
          </c:dLbls>
          <c:cat>
            <c:strRef>
              <c:f>Лист1!$A$2:$A$6</c:f>
              <c:strCache>
                <c:ptCount val="5"/>
                <c:pt idx="0">
                  <c:v>Расходы за счет субвенций</c:v>
                </c:pt>
                <c:pt idx="1">
                  <c:v>Расходы за счет субсидий и иных МБТ</c:v>
                </c:pt>
                <c:pt idx="2">
                  <c:v>Расходы за счет дотаций</c:v>
                </c:pt>
                <c:pt idx="3">
                  <c:v>Расходы за счет собственных доходов</c:v>
                </c:pt>
                <c:pt idx="4">
                  <c:v>Расходы за счет внешних заимствований</c:v>
                </c:pt>
              </c:strCache>
            </c:strRef>
          </c:cat>
          <c:val>
            <c:numRef>
              <c:f>Лист1!$B$2:$B$6</c:f>
              <c:numCache>
                <c:formatCode>#,##0.0</c:formatCode>
                <c:ptCount val="5"/>
                <c:pt idx="0">
                  <c:v>96271.5</c:v>
                </c:pt>
                <c:pt idx="1">
                  <c:v>24902.1</c:v>
                </c:pt>
                <c:pt idx="2">
                  <c:v>69061</c:v>
                </c:pt>
                <c:pt idx="3">
                  <c:v>44426.8</c:v>
                </c:pt>
                <c:pt idx="4">
                  <c:v>4194.5</c:v>
                </c:pt>
              </c:numCache>
            </c:numRef>
          </c:val>
        </c:ser>
      </c:pie3DChart>
    </c:plotArea>
    <c:legend>
      <c:legendPos val="r"/>
      <c:layout/>
      <c:txPr>
        <a:bodyPr/>
        <a:lstStyle/>
        <a:p>
          <a:pPr>
            <a:defRPr sz="1050">
              <a:solidFill>
                <a:schemeClr val="bg1"/>
              </a:solidFill>
              <a:latin typeface="Book Antiqua" pitchFamily="18" charset="0"/>
            </a:defRPr>
          </a:pPr>
          <a:endParaRPr lang="ru-RU"/>
        </a:p>
      </c:txPr>
    </c:legend>
    <c:plotVisOnly val="1"/>
  </c:chart>
  <c:txPr>
    <a:bodyPr/>
    <a:lstStyle/>
    <a:p>
      <a:pPr>
        <a:defRPr sz="1800"/>
      </a:pPr>
      <a:endParaRPr lang="ru-RU"/>
    </a:p>
  </c:txPr>
  <c:externalData r:id="rId1"/>
</c:chartSpace>
</file>

<file path=ppt/charts/chart18.xml><?xml version="1.0" encoding="utf-8"?>
<c:chartSpace xmlns:c="http://schemas.openxmlformats.org/drawingml/2006/chart" xmlns:a="http://schemas.openxmlformats.org/drawingml/2006/main" xmlns:r="http://schemas.openxmlformats.org/officeDocument/2006/relationships">
  <c:date1904 val="1"/>
  <c:lang val="ru-RU"/>
  <c:chart>
    <c:title>
      <c:tx>
        <c:rich>
          <a:bodyPr/>
          <a:lstStyle/>
          <a:p>
            <a:pPr>
              <a:defRPr sz="1400" b="1" u="sng">
                <a:latin typeface="Book Antiqua" pitchFamily="18" charset="0"/>
              </a:defRPr>
            </a:pPr>
            <a:r>
              <a:rPr lang="ru-RU" sz="1400" b="1" u="sng" dirty="0" smtClean="0">
                <a:solidFill>
                  <a:schemeClr val="bg1"/>
                </a:solidFill>
                <a:latin typeface="Book Antiqua" pitchFamily="18" charset="0"/>
              </a:rPr>
              <a:t>2019 </a:t>
            </a:r>
            <a:r>
              <a:rPr lang="ru-RU" sz="1400" b="1" u="sng" dirty="0">
                <a:solidFill>
                  <a:schemeClr val="bg1"/>
                </a:solidFill>
                <a:latin typeface="Book Antiqua" pitchFamily="18" charset="0"/>
              </a:rPr>
              <a:t>год</a:t>
            </a:r>
          </a:p>
        </c:rich>
      </c:tx>
      <c:layout/>
    </c:title>
    <c:view3D>
      <c:rotX val="30"/>
      <c:perspective val="30"/>
    </c:view3D>
    <c:plotArea>
      <c:layout>
        <c:manualLayout>
          <c:layoutTarget val="inner"/>
          <c:xMode val="edge"/>
          <c:yMode val="edge"/>
          <c:x val="3.3292877235264001E-2"/>
          <c:y val="0.13412493308824272"/>
          <c:w val="0.56449929539849208"/>
          <c:h val="0.76485946005999716"/>
        </c:manualLayout>
      </c:layout>
      <c:pie3DChart>
        <c:varyColors val="1"/>
        <c:ser>
          <c:idx val="0"/>
          <c:order val="0"/>
          <c:tx>
            <c:strRef>
              <c:f>Лист1!$B$1</c:f>
              <c:strCache>
                <c:ptCount val="1"/>
                <c:pt idx="0">
                  <c:v>2019 год</c:v>
                </c:pt>
              </c:strCache>
            </c:strRef>
          </c:tx>
          <c:explosion val="25"/>
          <c:dPt>
            <c:idx val="0"/>
            <c:explosion val="17"/>
            <c:spPr>
              <a:solidFill>
                <a:srgbClr val="0033CC"/>
              </a:solidFill>
            </c:spPr>
          </c:dPt>
          <c:dPt>
            <c:idx val="1"/>
            <c:spPr>
              <a:solidFill>
                <a:srgbClr val="9933FF"/>
              </a:solidFill>
            </c:spPr>
          </c:dPt>
          <c:dPt>
            <c:idx val="2"/>
            <c:spPr>
              <a:solidFill>
                <a:srgbClr val="0099FF"/>
              </a:solidFill>
            </c:spPr>
          </c:dPt>
          <c:dPt>
            <c:idx val="3"/>
            <c:spPr>
              <a:solidFill>
                <a:srgbClr val="00CC00"/>
              </a:solidFill>
            </c:spPr>
          </c:dPt>
          <c:dLbls>
            <c:dLbl>
              <c:idx val="0"/>
              <c:layout>
                <c:manualLayout>
                  <c:x val="-0.12144292454292056"/>
                  <c:y val="-0.14578083495773272"/>
                </c:manualLayout>
              </c:layout>
              <c:showVal val="1"/>
            </c:dLbl>
            <c:dLbl>
              <c:idx val="1"/>
              <c:layout>
                <c:manualLayout>
                  <c:x val="-3.0254340181245832E-2"/>
                  <c:y val="7.0743086626738533E-2"/>
                </c:manualLayout>
              </c:layout>
              <c:showVal val="1"/>
            </c:dLbl>
            <c:dLbl>
              <c:idx val="2"/>
              <c:layout>
                <c:manualLayout>
                  <c:x val="5.0284324484948163E-2"/>
                  <c:y val="0.11993364373655528"/>
                </c:manualLayout>
              </c:layout>
              <c:showVal val="1"/>
            </c:dLbl>
            <c:dLbl>
              <c:idx val="3"/>
              <c:layout>
                <c:manualLayout>
                  <c:x val="6.6087155469913604E-3"/>
                  <c:y val="-8.8326675823898568E-2"/>
                </c:manualLayout>
              </c:layout>
              <c:showVal val="1"/>
            </c:dLbl>
            <c:txPr>
              <a:bodyPr/>
              <a:lstStyle/>
              <a:p>
                <a:pPr>
                  <a:defRPr sz="1200" b="1">
                    <a:solidFill>
                      <a:schemeClr val="bg1"/>
                    </a:solidFill>
                    <a:latin typeface="Times New Roman" pitchFamily="18" charset="0"/>
                    <a:cs typeface="Times New Roman" pitchFamily="18" charset="0"/>
                  </a:defRPr>
                </a:pPr>
                <a:endParaRPr lang="ru-RU"/>
              </a:p>
            </c:txPr>
            <c:showVal val="1"/>
            <c:showLeaderLines val="1"/>
            <c:leaderLines>
              <c:spPr>
                <a:ln>
                  <a:solidFill>
                    <a:srgbClr val="003366"/>
                  </a:solidFill>
                </a:ln>
              </c:spPr>
            </c:leaderLines>
          </c:dLbls>
          <c:cat>
            <c:strRef>
              <c:f>Лист1!$A$2:$A$5</c:f>
              <c:strCache>
                <c:ptCount val="4"/>
                <c:pt idx="0">
                  <c:v>Расходы за счет субвенций</c:v>
                </c:pt>
                <c:pt idx="1">
                  <c:v>Расходы за счет субсидий и иных МБТ</c:v>
                </c:pt>
                <c:pt idx="2">
                  <c:v>Расходы за счет дотаций</c:v>
                </c:pt>
                <c:pt idx="3">
                  <c:v>Расходы за счет собственных доходов</c:v>
                </c:pt>
              </c:strCache>
            </c:strRef>
          </c:cat>
          <c:val>
            <c:numRef>
              <c:f>Лист1!$B$2:$B$5</c:f>
              <c:numCache>
                <c:formatCode>#,##0.0</c:formatCode>
                <c:ptCount val="4"/>
                <c:pt idx="0">
                  <c:v>97033.4</c:v>
                </c:pt>
                <c:pt idx="1">
                  <c:v>25328.1</c:v>
                </c:pt>
                <c:pt idx="2">
                  <c:v>53107</c:v>
                </c:pt>
                <c:pt idx="3">
                  <c:v>45554.2</c:v>
                </c:pt>
              </c:numCache>
            </c:numRef>
          </c:val>
        </c:ser>
      </c:pie3DChart>
    </c:plotArea>
    <c:legend>
      <c:legendPos val="r"/>
      <c:layout>
        <c:manualLayout>
          <c:xMode val="edge"/>
          <c:yMode val="edge"/>
          <c:x val="0.64316644381716437"/>
          <c:y val="0.21947531618213742"/>
          <c:w val="0.33796563165453586"/>
          <c:h val="0.78052468381786133"/>
        </c:manualLayout>
      </c:layout>
      <c:txPr>
        <a:bodyPr/>
        <a:lstStyle/>
        <a:p>
          <a:pPr>
            <a:defRPr sz="1050">
              <a:solidFill>
                <a:schemeClr val="bg1"/>
              </a:solidFill>
              <a:latin typeface="Book Antiqua" pitchFamily="18" charset="0"/>
            </a:defRPr>
          </a:pPr>
          <a:endParaRPr lang="ru-RU"/>
        </a:p>
      </c:txPr>
    </c:legend>
    <c:plotVisOnly val="1"/>
  </c:chart>
  <c:txPr>
    <a:bodyPr/>
    <a:lstStyle/>
    <a:p>
      <a:pPr>
        <a:defRPr sz="1800"/>
      </a:pPr>
      <a:endParaRPr lang="ru-RU"/>
    </a:p>
  </c:txPr>
  <c:externalData r:id="rId1"/>
</c:chartSpace>
</file>

<file path=ppt/charts/chart19.xml><?xml version="1.0" encoding="utf-8"?>
<c:chartSpace xmlns:c="http://schemas.openxmlformats.org/drawingml/2006/chart" xmlns:a="http://schemas.openxmlformats.org/drawingml/2006/main" xmlns:r="http://schemas.openxmlformats.org/officeDocument/2006/relationships">
  <c:date1904 val="1"/>
  <c:lang val="ru-RU"/>
  <c:chart>
    <c:title>
      <c:layout/>
      <c:txPr>
        <a:bodyPr/>
        <a:lstStyle/>
        <a:p>
          <a:pPr>
            <a:defRPr sz="1400" b="1" i="0" u="sng">
              <a:solidFill>
                <a:schemeClr val="bg1"/>
              </a:solidFill>
              <a:latin typeface="Book Antiqua" pitchFamily="18" charset="0"/>
            </a:defRPr>
          </a:pPr>
          <a:endParaRPr lang="ru-RU"/>
        </a:p>
      </c:txPr>
    </c:title>
    <c:view3D>
      <c:rotX val="30"/>
      <c:perspective val="30"/>
    </c:view3D>
    <c:plotArea>
      <c:layout>
        <c:manualLayout>
          <c:layoutTarget val="inner"/>
          <c:xMode val="edge"/>
          <c:yMode val="edge"/>
          <c:x val="0"/>
          <c:y val="0.12455178629060983"/>
          <c:w val="0.63186711681220242"/>
          <c:h val="0.87544821370939474"/>
        </c:manualLayout>
      </c:layout>
      <c:pie3DChart>
        <c:varyColors val="1"/>
        <c:ser>
          <c:idx val="0"/>
          <c:order val="0"/>
          <c:tx>
            <c:strRef>
              <c:f>Лист1!$B$1</c:f>
              <c:strCache>
                <c:ptCount val="1"/>
                <c:pt idx="0">
                  <c:v>2020 год</c:v>
                </c:pt>
              </c:strCache>
            </c:strRef>
          </c:tx>
          <c:explosion val="25"/>
          <c:dPt>
            <c:idx val="0"/>
            <c:spPr>
              <a:solidFill>
                <a:srgbClr val="0033CC"/>
              </a:solidFill>
            </c:spPr>
          </c:dPt>
          <c:dPt>
            <c:idx val="1"/>
            <c:spPr>
              <a:solidFill>
                <a:srgbClr val="9933FF"/>
              </a:solidFill>
            </c:spPr>
          </c:dPt>
          <c:dPt>
            <c:idx val="2"/>
            <c:spPr>
              <a:solidFill>
                <a:srgbClr val="0099FF"/>
              </a:solidFill>
            </c:spPr>
          </c:dPt>
          <c:dPt>
            <c:idx val="3"/>
            <c:spPr>
              <a:solidFill>
                <a:srgbClr val="00CC00"/>
              </a:solidFill>
            </c:spPr>
          </c:dPt>
          <c:dLbls>
            <c:dLbl>
              <c:idx val="0"/>
              <c:layout>
                <c:manualLayout>
                  <c:x val="-0.12194986122348651"/>
                  <c:y val="-0.21547079191943541"/>
                </c:manualLayout>
              </c:layout>
              <c:showVal val="1"/>
            </c:dLbl>
            <c:dLbl>
              <c:idx val="1"/>
              <c:layout>
                <c:manualLayout>
                  <c:x val="0.15655736095890646"/>
                  <c:y val="5.3578461673112372E-2"/>
                </c:manualLayout>
              </c:layout>
              <c:showVal val="1"/>
            </c:dLbl>
            <c:dLbl>
              <c:idx val="2"/>
              <c:layout>
                <c:manualLayout>
                  <c:x val="1.8656172672367848E-2"/>
                  <c:y val="0.17327100963300487"/>
                </c:manualLayout>
              </c:layout>
              <c:showVal val="1"/>
            </c:dLbl>
            <c:dLbl>
              <c:idx val="3"/>
              <c:layout>
                <c:manualLayout>
                  <c:x val="0.11381910598915439"/>
                  <c:y val="-0.10811865116050109"/>
                </c:manualLayout>
              </c:layout>
              <c:showVal val="1"/>
            </c:dLbl>
            <c:txPr>
              <a:bodyPr/>
              <a:lstStyle/>
              <a:p>
                <a:pPr>
                  <a:defRPr sz="1200" b="1">
                    <a:solidFill>
                      <a:schemeClr val="bg1"/>
                    </a:solidFill>
                    <a:latin typeface="Times New Roman" pitchFamily="18" charset="0"/>
                    <a:cs typeface="Times New Roman" pitchFamily="18" charset="0"/>
                  </a:defRPr>
                </a:pPr>
                <a:endParaRPr lang="ru-RU"/>
              </a:p>
            </c:txPr>
            <c:showVal val="1"/>
            <c:showLeaderLines val="1"/>
            <c:leaderLines>
              <c:spPr>
                <a:ln>
                  <a:solidFill>
                    <a:srgbClr val="003366"/>
                  </a:solidFill>
                </a:ln>
              </c:spPr>
            </c:leaderLines>
          </c:dLbls>
          <c:cat>
            <c:strRef>
              <c:f>Лист1!$A$2:$A$5</c:f>
              <c:strCache>
                <c:ptCount val="4"/>
                <c:pt idx="0">
                  <c:v>Расходы за счет субвенций</c:v>
                </c:pt>
                <c:pt idx="1">
                  <c:v>Расходы за счет субсидий и иных МБТ</c:v>
                </c:pt>
                <c:pt idx="2">
                  <c:v>Расходы за счет дотаций</c:v>
                </c:pt>
                <c:pt idx="3">
                  <c:v>Расходы за счет собственных доходов </c:v>
                </c:pt>
              </c:strCache>
            </c:strRef>
          </c:cat>
          <c:val>
            <c:numRef>
              <c:f>Лист1!$B$2:$B$5</c:f>
              <c:numCache>
                <c:formatCode>#,##0.0</c:formatCode>
                <c:ptCount val="4"/>
                <c:pt idx="0">
                  <c:v>100033.8</c:v>
                </c:pt>
                <c:pt idx="1">
                  <c:v>25676.1</c:v>
                </c:pt>
                <c:pt idx="2">
                  <c:v>49132</c:v>
                </c:pt>
                <c:pt idx="3">
                  <c:v>47320.4</c:v>
                </c:pt>
              </c:numCache>
            </c:numRef>
          </c:val>
        </c:ser>
      </c:pie3DChart>
    </c:plotArea>
    <c:legend>
      <c:legendPos val="r"/>
      <c:layout>
        <c:manualLayout>
          <c:xMode val="edge"/>
          <c:yMode val="edge"/>
          <c:x val="0.64316644381716437"/>
          <c:y val="0.13113823874620351"/>
          <c:w val="0.33796563165453586"/>
          <c:h val="0.80284602837613961"/>
        </c:manualLayout>
      </c:layout>
      <c:txPr>
        <a:bodyPr/>
        <a:lstStyle/>
        <a:p>
          <a:pPr>
            <a:defRPr sz="1050">
              <a:solidFill>
                <a:schemeClr val="bg1"/>
              </a:solidFill>
              <a:latin typeface="Book Antiqua" pitchFamily="18" charset="0"/>
            </a:defRPr>
          </a:pPr>
          <a:endParaRPr lang="ru-RU"/>
        </a:p>
      </c:txPr>
    </c:legend>
    <c:plotVisOnly val="1"/>
  </c:chart>
  <c:txPr>
    <a:bodyPr/>
    <a:lstStyle/>
    <a:p>
      <a:pPr>
        <a:defRPr sz="1800"/>
      </a:pPr>
      <a:endParaRPr lang="ru-RU"/>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ru-RU"/>
  <c:chart>
    <c:autoTitleDeleted val="1"/>
    <c:view3D>
      <c:rAngAx val="1"/>
    </c:view3D>
    <c:plotArea>
      <c:layout>
        <c:manualLayout>
          <c:layoutTarget val="inner"/>
          <c:xMode val="edge"/>
          <c:yMode val="edge"/>
          <c:x val="0.10449412902334576"/>
          <c:y val="4.1768747738122801E-2"/>
          <c:w val="0.88673394115209259"/>
          <c:h val="0.87475049714875053"/>
        </c:manualLayout>
      </c:layout>
      <c:bar3DChart>
        <c:barDir val="col"/>
        <c:grouping val="clustered"/>
        <c:ser>
          <c:idx val="0"/>
          <c:order val="0"/>
          <c:tx>
            <c:strRef>
              <c:f>Лист1!$B$1</c:f>
              <c:strCache>
                <c:ptCount val="1"/>
                <c:pt idx="0">
                  <c:v>Столбец1</c:v>
                </c:pt>
              </c:strCache>
            </c:strRef>
          </c:tx>
          <c:spPr>
            <a:solidFill>
              <a:schemeClr val="accent1"/>
            </a:solidFill>
            <a:ln w="25400" cap="flat" cmpd="sng" algn="ctr">
              <a:solidFill>
                <a:schemeClr val="accent1">
                  <a:shade val="50000"/>
                </a:schemeClr>
              </a:solidFill>
              <a:prstDash val="solid"/>
            </a:ln>
            <a:effectLst/>
          </c:spPr>
          <c:cat>
            <c:strRef>
              <c:f>Лист1!$A$2:$A$6</c:f>
              <c:strCache>
                <c:ptCount val="5"/>
                <c:pt idx="0">
                  <c:v>на 01.01.2017</c:v>
                </c:pt>
                <c:pt idx="1">
                  <c:v>на 01.01.2018</c:v>
                </c:pt>
                <c:pt idx="2">
                  <c:v>на 01.01.2019</c:v>
                </c:pt>
                <c:pt idx="3">
                  <c:v>на 01.01.2020</c:v>
                </c:pt>
                <c:pt idx="4">
                  <c:v>на 01.01.2021</c:v>
                </c:pt>
              </c:strCache>
            </c:strRef>
          </c:cat>
          <c:val>
            <c:numRef>
              <c:f>Лист1!$B$2:$B$6</c:f>
              <c:numCache>
                <c:formatCode>General</c:formatCode>
                <c:ptCount val="5"/>
                <c:pt idx="0">
                  <c:v>7312.2</c:v>
                </c:pt>
                <c:pt idx="1">
                  <c:v>7312.2</c:v>
                </c:pt>
                <c:pt idx="2">
                  <c:v>7312.2</c:v>
                </c:pt>
                <c:pt idx="3">
                  <c:v>7312.2</c:v>
                </c:pt>
                <c:pt idx="4">
                  <c:v>7312.2</c:v>
                </c:pt>
              </c:numCache>
            </c:numRef>
          </c:val>
        </c:ser>
        <c:shape val="cylinder"/>
        <c:axId val="137485312"/>
        <c:axId val="137069312"/>
        <c:axId val="0"/>
      </c:bar3DChart>
      <c:catAx>
        <c:axId val="137485312"/>
        <c:scaling>
          <c:orientation val="minMax"/>
        </c:scaling>
        <c:axPos val="b"/>
        <c:tickLblPos val="nextTo"/>
        <c:txPr>
          <a:bodyPr/>
          <a:lstStyle/>
          <a:p>
            <a:pPr>
              <a:defRPr sz="1400" b="1">
                <a:solidFill>
                  <a:srgbClr val="003300"/>
                </a:solidFill>
                <a:latin typeface="Book Antiqua" pitchFamily="18" charset="0"/>
              </a:defRPr>
            </a:pPr>
            <a:endParaRPr lang="ru-RU"/>
          </a:p>
        </c:txPr>
        <c:crossAx val="137069312"/>
        <c:crosses val="autoZero"/>
        <c:auto val="1"/>
        <c:lblAlgn val="ctr"/>
        <c:lblOffset val="100"/>
      </c:catAx>
      <c:valAx>
        <c:axId val="137069312"/>
        <c:scaling>
          <c:orientation val="minMax"/>
        </c:scaling>
        <c:axPos val="l"/>
        <c:majorGridlines>
          <c:spPr>
            <a:effectLst>
              <a:outerShdw blurRad="50800" dist="50800" dir="5400000" algn="ctr" rotWithShape="0">
                <a:schemeClr val="bg2"/>
              </a:outerShdw>
            </a:effectLst>
          </c:spPr>
        </c:majorGridlines>
        <c:numFmt formatCode="General" sourceLinked="1"/>
        <c:tickLblPos val="nextTo"/>
        <c:txPr>
          <a:bodyPr/>
          <a:lstStyle/>
          <a:p>
            <a:pPr>
              <a:defRPr sz="1600">
                <a:solidFill>
                  <a:srgbClr val="003300"/>
                </a:solidFill>
                <a:latin typeface="Book Antiqua" pitchFamily="18" charset="0"/>
              </a:defRPr>
            </a:pPr>
            <a:endParaRPr lang="ru-RU"/>
          </a:p>
        </c:txPr>
        <c:crossAx val="137485312"/>
        <c:crosses val="autoZero"/>
        <c:crossBetween val="between"/>
      </c:valAx>
    </c:plotArea>
    <c:plotVisOnly val="1"/>
  </c:chart>
  <c:txPr>
    <a:bodyPr/>
    <a:lstStyle/>
    <a:p>
      <a:pPr>
        <a:defRPr sz="1800"/>
      </a:pPr>
      <a:endParaRPr lang="ru-RU"/>
    </a:p>
  </c:txPr>
  <c:externalData r:id="rId1"/>
  <c:userShapes r:id="rId2"/>
</c:chartSpace>
</file>

<file path=ppt/charts/chart20.xml><?xml version="1.0" encoding="utf-8"?>
<c:chartSpace xmlns:c="http://schemas.openxmlformats.org/drawingml/2006/chart" xmlns:a="http://schemas.openxmlformats.org/drawingml/2006/main" xmlns:r="http://schemas.openxmlformats.org/officeDocument/2006/relationships">
  <c:date1904 val="1"/>
  <c:lang val="ru-RU"/>
  <c:chart>
    <c:title>
      <c:layout/>
      <c:txPr>
        <a:bodyPr/>
        <a:lstStyle/>
        <a:p>
          <a:pPr>
            <a:defRPr sz="1800">
              <a:solidFill>
                <a:srgbClr val="000099"/>
              </a:solidFill>
              <a:latin typeface="Times New Roman" pitchFamily="18" charset="0"/>
              <a:cs typeface="Times New Roman" pitchFamily="18" charset="0"/>
            </a:defRPr>
          </a:pPr>
          <a:endParaRPr lang="ru-RU"/>
        </a:p>
      </c:txPr>
    </c:title>
    <c:plotArea>
      <c:layout/>
      <c:pieChart>
        <c:varyColors val="1"/>
        <c:ser>
          <c:idx val="0"/>
          <c:order val="0"/>
          <c:tx>
            <c:strRef>
              <c:f>Лист1!$B$1</c:f>
              <c:strCache>
                <c:ptCount val="1"/>
                <c:pt idx="0">
                  <c:v>2018 год</c:v>
                </c:pt>
              </c:strCache>
            </c:strRef>
          </c:tx>
          <c:spPr>
            <a:ln>
              <a:solidFill>
                <a:srgbClr val="0000FF"/>
              </a:solidFill>
            </a:ln>
          </c:spPr>
          <c:dPt>
            <c:idx val="0"/>
            <c:spPr>
              <a:solidFill>
                <a:srgbClr val="0066FF"/>
              </a:solidFill>
              <a:ln>
                <a:solidFill>
                  <a:srgbClr val="0000FF"/>
                </a:solidFill>
              </a:ln>
            </c:spPr>
          </c:dPt>
          <c:dPt>
            <c:idx val="1"/>
            <c:explosion val="17"/>
            <c:spPr>
              <a:solidFill>
                <a:srgbClr val="0000FF"/>
              </a:solidFill>
              <a:ln>
                <a:solidFill>
                  <a:srgbClr val="0000FF"/>
                </a:solidFill>
              </a:ln>
            </c:spPr>
          </c:dPt>
          <c:cat>
            <c:strRef>
              <c:f>Лист1!$A$2:$A$3</c:f>
              <c:strCache>
                <c:ptCount val="2"/>
                <c:pt idx="0">
                  <c:v>Программные расходы</c:v>
                </c:pt>
                <c:pt idx="1">
                  <c:v>Непрограммные расходы</c:v>
                </c:pt>
              </c:strCache>
            </c:strRef>
          </c:cat>
          <c:val>
            <c:numRef>
              <c:f>Лист1!$B$2:$B$3</c:f>
              <c:numCache>
                <c:formatCode>General</c:formatCode>
                <c:ptCount val="2"/>
                <c:pt idx="0">
                  <c:v>231144.7</c:v>
                </c:pt>
                <c:pt idx="1">
                  <c:v>7711.2</c:v>
                </c:pt>
              </c:numCache>
            </c:numRef>
          </c:val>
        </c:ser>
        <c:firstSliceAng val="0"/>
      </c:pieChart>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plotArea>
    <c:plotVisOnly val="1"/>
  </c:chart>
  <c:txPr>
    <a:bodyPr/>
    <a:lstStyle/>
    <a:p>
      <a:pPr>
        <a:defRPr sz="1800"/>
      </a:pPr>
      <a:endParaRPr lang="ru-RU"/>
    </a:p>
  </c:txPr>
  <c:externalData r:id="rId1"/>
</c:chartSpace>
</file>

<file path=ppt/charts/chart21.xml><?xml version="1.0" encoding="utf-8"?>
<c:chartSpace xmlns:c="http://schemas.openxmlformats.org/drawingml/2006/chart" xmlns:a="http://schemas.openxmlformats.org/drawingml/2006/main" xmlns:r="http://schemas.openxmlformats.org/officeDocument/2006/relationships">
  <c:date1904 val="1"/>
  <c:lang val="ru-RU"/>
  <c:chart>
    <c:title>
      <c:layout/>
      <c:txPr>
        <a:bodyPr/>
        <a:lstStyle/>
        <a:p>
          <a:pPr algn="ctr" rtl="0">
            <a:defRPr lang="ru-RU" sz="1800" b="1" i="0" u="none" strike="noStrike" kern="1200" baseline="0">
              <a:solidFill>
                <a:srgbClr val="000099"/>
              </a:solidFill>
              <a:latin typeface="Times New Roman" pitchFamily="18" charset="0"/>
              <a:ea typeface="+mn-ea"/>
              <a:cs typeface="Times New Roman" pitchFamily="18" charset="0"/>
            </a:defRPr>
          </a:pPr>
          <a:endParaRPr lang="ru-RU"/>
        </a:p>
      </c:txPr>
    </c:title>
    <c:plotArea>
      <c:layout>
        <c:manualLayout>
          <c:layoutTarget val="inner"/>
          <c:xMode val="edge"/>
          <c:yMode val="edge"/>
          <c:x val="0.20244710047232084"/>
          <c:y val="0.23773420600325454"/>
          <c:w val="0.60066711806796247"/>
          <c:h val="0.65366715789748864"/>
        </c:manualLayout>
      </c:layout>
      <c:pieChart>
        <c:varyColors val="1"/>
        <c:ser>
          <c:idx val="0"/>
          <c:order val="0"/>
          <c:tx>
            <c:strRef>
              <c:f>Лист1!$B$1</c:f>
              <c:strCache>
                <c:ptCount val="1"/>
                <c:pt idx="0">
                  <c:v>2019 год</c:v>
                </c:pt>
              </c:strCache>
            </c:strRef>
          </c:tx>
          <c:spPr>
            <a:ln>
              <a:solidFill>
                <a:srgbClr val="0000FF"/>
              </a:solidFill>
            </a:ln>
          </c:spPr>
          <c:explosion val="3"/>
          <c:dPt>
            <c:idx val="0"/>
            <c:explosion val="0"/>
            <c:spPr>
              <a:solidFill>
                <a:srgbClr val="0066FF"/>
              </a:solidFill>
              <a:ln>
                <a:solidFill>
                  <a:srgbClr val="0000FF"/>
                </a:solidFill>
              </a:ln>
            </c:spPr>
          </c:dPt>
          <c:dPt>
            <c:idx val="1"/>
            <c:explosion val="25"/>
            <c:spPr>
              <a:solidFill>
                <a:srgbClr val="0000FF"/>
              </a:solidFill>
              <a:ln>
                <a:solidFill>
                  <a:srgbClr val="0000FF"/>
                </a:solidFill>
              </a:ln>
            </c:spPr>
          </c:dPt>
          <c:cat>
            <c:strRef>
              <c:f>Лист1!$A$2:$A$3</c:f>
              <c:strCache>
                <c:ptCount val="2"/>
                <c:pt idx="0">
                  <c:v>Программные расходы</c:v>
                </c:pt>
                <c:pt idx="1">
                  <c:v>Непрограммные расходы</c:v>
                </c:pt>
              </c:strCache>
            </c:strRef>
          </c:cat>
          <c:val>
            <c:numRef>
              <c:f>Лист1!$B$2:$B$3</c:f>
              <c:numCache>
                <c:formatCode>General</c:formatCode>
                <c:ptCount val="2"/>
                <c:pt idx="0">
                  <c:v>213424.57</c:v>
                </c:pt>
                <c:pt idx="1">
                  <c:v>5498.1</c:v>
                </c:pt>
              </c:numCache>
            </c:numRef>
          </c:val>
        </c:ser>
        <c:firstSliceAng val="0"/>
      </c:pieChart>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plotArea>
    <c:plotVisOnly val="1"/>
  </c:chart>
  <c:txPr>
    <a:bodyPr/>
    <a:lstStyle/>
    <a:p>
      <a:pPr>
        <a:defRPr sz="1800"/>
      </a:pPr>
      <a:endParaRPr lang="ru-RU"/>
    </a:p>
  </c:txPr>
  <c:externalData r:id="rId1"/>
  <c:userShapes r:id="rId2"/>
</c:chartSpace>
</file>

<file path=ppt/charts/chart22.xml><?xml version="1.0" encoding="utf-8"?>
<c:chartSpace xmlns:c="http://schemas.openxmlformats.org/drawingml/2006/chart" xmlns:a="http://schemas.openxmlformats.org/drawingml/2006/main" xmlns:r="http://schemas.openxmlformats.org/officeDocument/2006/relationships">
  <c:date1904 val="1"/>
  <c:lang val="ru-RU"/>
  <c:chart>
    <c:title>
      <c:layout/>
      <c:txPr>
        <a:bodyPr/>
        <a:lstStyle/>
        <a:p>
          <a:pPr algn="ctr" rtl="0">
            <a:defRPr lang="ru-RU" sz="1800" b="1" i="0" u="none" strike="noStrike" kern="1200" baseline="0">
              <a:solidFill>
                <a:srgbClr val="000099"/>
              </a:solidFill>
              <a:latin typeface="Times New Roman" pitchFamily="18" charset="0"/>
              <a:ea typeface="+mn-ea"/>
              <a:cs typeface="Times New Roman" pitchFamily="18" charset="0"/>
            </a:defRPr>
          </a:pPr>
          <a:endParaRPr lang="ru-RU"/>
        </a:p>
      </c:txPr>
    </c:title>
    <c:plotArea>
      <c:layout>
        <c:manualLayout>
          <c:layoutTarget val="inner"/>
          <c:xMode val="edge"/>
          <c:yMode val="edge"/>
          <c:x val="0.17810791084941191"/>
          <c:y val="0.27096736726222426"/>
          <c:w val="0.60459100223432105"/>
          <c:h val="0.65955382061925782"/>
        </c:manualLayout>
      </c:layout>
      <c:pieChart>
        <c:varyColors val="1"/>
        <c:ser>
          <c:idx val="0"/>
          <c:order val="0"/>
          <c:tx>
            <c:strRef>
              <c:f>Лист1!$B$1</c:f>
              <c:strCache>
                <c:ptCount val="1"/>
                <c:pt idx="0">
                  <c:v>2020 год</c:v>
                </c:pt>
              </c:strCache>
            </c:strRef>
          </c:tx>
          <c:spPr>
            <a:ln>
              <a:solidFill>
                <a:srgbClr val="0000FF"/>
              </a:solidFill>
            </a:ln>
          </c:spPr>
          <c:dPt>
            <c:idx val="0"/>
            <c:spPr>
              <a:solidFill>
                <a:srgbClr val="0066FF"/>
              </a:solidFill>
              <a:ln>
                <a:solidFill>
                  <a:srgbClr val="0000FF"/>
                </a:solidFill>
              </a:ln>
            </c:spPr>
          </c:dPt>
          <c:dPt>
            <c:idx val="1"/>
            <c:explosion val="18"/>
            <c:spPr>
              <a:solidFill>
                <a:srgbClr val="0000FF"/>
              </a:solidFill>
              <a:ln>
                <a:solidFill>
                  <a:srgbClr val="0000FF"/>
                </a:solidFill>
              </a:ln>
            </c:spPr>
          </c:dPt>
          <c:dPt>
            <c:idx val="2"/>
            <c:explosion val="19"/>
            <c:spPr>
              <a:solidFill>
                <a:srgbClr val="66FF33"/>
              </a:solidFill>
              <a:ln>
                <a:solidFill>
                  <a:srgbClr val="0000FF"/>
                </a:solidFill>
              </a:ln>
            </c:spPr>
          </c:dPt>
          <c:cat>
            <c:strRef>
              <c:f>Лист1!$A$2:$A$4</c:f>
              <c:strCache>
                <c:ptCount val="3"/>
                <c:pt idx="0">
                  <c:v>Программные расходы</c:v>
                </c:pt>
                <c:pt idx="1">
                  <c:v>Непрограммные расходы</c:v>
                </c:pt>
                <c:pt idx="2">
                  <c:v>Условно-утвержденные расходы</c:v>
                </c:pt>
              </c:strCache>
            </c:strRef>
          </c:cat>
          <c:val>
            <c:numRef>
              <c:f>Лист1!$B$2:$B$4</c:f>
              <c:numCache>
                <c:formatCode>General</c:formatCode>
                <c:ptCount val="3"/>
                <c:pt idx="0">
                  <c:v>209064.37</c:v>
                </c:pt>
                <c:pt idx="1">
                  <c:v>5498.4</c:v>
                </c:pt>
                <c:pt idx="2">
                  <c:v>5505</c:v>
                </c:pt>
              </c:numCache>
            </c:numRef>
          </c:val>
        </c:ser>
        <c:firstSliceAng val="0"/>
      </c:pieChart>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plotArea>
    <c:plotVisOnly val="1"/>
  </c:chart>
  <c:txPr>
    <a:bodyPr/>
    <a:lstStyle/>
    <a:p>
      <a:pPr>
        <a:defRPr sz="1800"/>
      </a:pPr>
      <a:endParaRPr lang="ru-RU"/>
    </a:p>
  </c:txPr>
  <c:externalData r:id="rId1"/>
</c:chartSpace>
</file>

<file path=ppt/charts/chart23.xml><?xml version="1.0" encoding="utf-8"?>
<c:chartSpace xmlns:c="http://schemas.openxmlformats.org/drawingml/2006/chart" xmlns:a="http://schemas.openxmlformats.org/drawingml/2006/main" xmlns:r="http://schemas.openxmlformats.org/officeDocument/2006/relationships">
  <c:date1904 val="1"/>
  <c:lang val="ru-RU"/>
  <c:chart>
    <c:view3D>
      <c:rAngAx val="1"/>
    </c:view3D>
    <c:plotArea>
      <c:layout>
        <c:manualLayout>
          <c:layoutTarget val="inner"/>
          <c:xMode val="edge"/>
          <c:yMode val="edge"/>
          <c:x val="0.1777365408036424"/>
          <c:y val="2.648574026754235E-2"/>
          <c:w val="0.61280855799449963"/>
          <c:h val="0.77085685569820594"/>
        </c:manualLayout>
      </c:layout>
      <c:bar3DChart>
        <c:barDir val="col"/>
        <c:grouping val="clustered"/>
        <c:ser>
          <c:idx val="0"/>
          <c:order val="0"/>
          <c:tx>
            <c:strRef>
              <c:f>Лист1!$B$1</c:f>
              <c:strCache>
                <c:ptCount val="1"/>
                <c:pt idx="0">
                  <c:v>2018 г.</c:v>
                </c:pt>
              </c:strCache>
            </c:strRef>
          </c:tx>
          <c:spPr>
            <a:solidFill>
              <a:srgbClr val="009900"/>
            </a:solidFill>
          </c:spPr>
          <c:cat>
            <c:strRef>
              <c:f>Лист1!$A$2</c:f>
              <c:strCache>
                <c:ptCount val="1"/>
                <c:pt idx="0">
                  <c:v>Объем бюджетных ассигнований</c:v>
                </c:pt>
              </c:strCache>
            </c:strRef>
          </c:cat>
          <c:val>
            <c:numRef>
              <c:f>Лист1!$B$2</c:f>
              <c:numCache>
                <c:formatCode>General</c:formatCode>
                <c:ptCount val="1"/>
                <c:pt idx="0">
                  <c:v>22041.3</c:v>
                </c:pt>
              </c:numCache>
            </c:numRef>
          </c:val>
        </c:ser>
        <c:ser>
          <c:idx val="1"/>
          <c:order val="1"/>
          <c:tx>
            <c:strRef>
              <c:f>Лист1!$C$1</c:f>
              <c:strCache>
                <c:ptCount val="1"/>
                <c:pt idx="0">
                  <c:v>2019 г.</c:v>
                </c:pt>
              </c:strCache>
            </c:strRef>
          </c:tx>
          <c:spPr>
            <a:solidFill>
              <a:srgbClr val="0033CC"/>
            </a:solidFill>
          </c:spPr>
          <c:cat>
            <c:strRef>
              <c:f>Лист1!$A$2</c:f>
              <c:strCache>
                <c:ptCount val="1"/>
                <c:pt idx="0">
                  <c:v>Объем бюджетных ассигнований</c:v>
                </c:pt>
              </c:strCache>
            </c:strRef>
          </c:cat>
          <c:val>
            <c:numRef>
              <c:f>Лист1!$C$2</c:f>
              <c:numCache>
                <c:formatCode>General</c:formatCode>
                <c:ptCount val="1"/>
                <c:pt idx="0">
                  <c:v>18639.7</c:v>
                </c:pt>
              </c:numCache>
            </c:numRef>
          </c:val>
        </c:ser>
        <c:ser>
          <c:idx val="2"/>
          <c:order val="2"/>
          <c:tx>
            <c:strRef>
              <c:f>Лист1!$D$1</c:f>
              <c:strCache>
                <c:ptCount val="1"/>
                <c:pt idx="0">
                  <c:v>2020 г.</c:v>
                </c:pt>
              </c:strCache>
            </c:strRef>
          </c:tx>
          <c:spPr>
            <a:solidFill>
              <a:srgbClr val="FF9900"/>
            </a:solidFill>
          </c:spPr>
          <c:cat>
            <c:strRef>
              <c:f>Лист1!$A$2</c:f>
              <c:strCache>
                <c:ptCount val="1"/>
                <c:pt idx="0">
                  <c:v>Объем бюджетных ассигнований</c:v>
                </c:pt>
              </c:strCache>
            </c:strRef>
          </c:cat>
          <c:val>
            <c:numRef>
              <c:f>Лист1!$D$2</c:f>
              <c:numCache>
                <c:formatCode>General</c:formatCode>
                <c:ptCount val="1"/>
                <c:pt idx="0">
                  <c:v>18664.3</c:v>
                </c:pt>
              </c:numCache>
            </c:numRef>
          </c:val>
        </c:ser>
        <c:shape val="cylinder"/>
        <c:axId val="141079680"/>
        <c:axId val="141081216"/>
        <c:axId val="0"/>
      </c:bar3DChart>
      <c:catAx>
        <c:axId val="141079680"/>
        <c:scaling>
          <c:orientation val="minMax"/>
        </c:scaling>
        <c:axPos val="b"/>
        <c:tickLblPos val="nextTo"/>
        <c:txPr>
          <a:bodyPr/>
          <a:lstStyle/>
          <a:p>
            <a:pPr>
              <a:defRPr sz="1200" b="1">
                <a:solidFill>
                  <a:srgbClr val="000099"/>
                </a:solidFill>
                <a:latin typeface="Book Antiqua" pitchFamily="18" charset="0"/>
              </a:defRPr>
            </a:pPr>
            <a:endParaRPr lang="ru-RU"/>
          </a:p>
        </c:txPr>
        <c:crossAx val="141081216"/>
        <c:crosses val="autoZero"/>
        <c:auto val="1"/>
        <c:lblAlgn val="ctr"/>
        <c:lblOffset val="100"/>
      </c:catAx>
      <c:valAx>
        <c:axId val="141081216"/>
        <c:scaling>
          <c:orientation val="minMax"/>
        </c:scaling>
        <c:axPos val="l"/>
        <c:majorGridlines/>
        <c:numFmt formatCode="General" sourceLinked="1"/>
        <c:tickLblPos val="nextTo"/>
        <c:txPr>
          <a:bodyPr/>
          <a:lstStyle/>
          <a:p>
            <a:pPr>
              <a:defRPr sz="1400" b="1">
                <a:solidFill>
                  <a:srgbClr val="000099"/>
                </a:solidFill>
                <a:latin typeface="Times New Roman" pitchFamily="18" charset="0"/>
                <a:cs typeface="Times New Roman" pitchFamily="18" charset="0"/>
              </a:defRPr>
            </a:pPr>
            <a:endParaRPr lang="ru-RU"/>
          </a:p>
        </c:txPr>
        <c:crossAx val="141079680"/>
        <c:crosses val="autoZero"/>
        <c:crossBetween val="between"/>
      </c:valAx>
    </c:plotArea>
    <c:legend>
      <c:legendPos val="r"/>
      <c:layout/>
      <c:txPr>
        <a:bodyPr/>
        <a:lstStyle/>
        <a:p>
          <a:pPr>
            <a:defRPr sz="1400">
              <a:solidFill>
                <a:srgbClr val="000099"/>
              </a:solidFill>
              <a:latin typeface="Times New Roman" pitchFamily="18" charset="0"/>
              <a:cs typeface="Times New Roman" pitchFamily="18" charset="0"/>
            </a:defRPr>
          </a:pPr>
          <a:endParaRPr lang="ru-RU"/>
        </a:p>
      </c:txPr>
    </c:legend>
    <c:plotVisOnly val="1"/>
  </c:chart>
  <c:txPr>
    <a:bodyPr/>
    <a:lstStyle/>
    <a:p>
      <a:pPr>
        <a:defRPr sz="1800"/>
      </a:pPr>
      <a:endParaRPr lang="ru-RU"/>
    </a:p>
  </c:txPr>
  <c:externalData r:id="rId1"/>
</c:chartSpace>
</file>

<file path=ppt/charts/chart24.xml><?xml version="1.0" encoding="utf-8"?>
<c:chartSpace xmlns:c="http://schemas.openxmlformats.org/drawingml/2006/chart" xmlns:a="http://schemas.openxmlformats.org/drawingml/2006/main" xmlns:r="http://schemas.openxmlformats.org/officeDocument/2006/relationships">
  <c:date1904 val="1"/>
  <c:lang val="ru-RU"/>
  <c:chart>
    <c:view3D>
      <c:rAngAx val="1"/>
    </c:view3D>
    <c:plotArea>
      <c:layout>
        <c:manualLayout>
          <c:layoutTarget val="inner"/>
          <c:xMode val="edge"/>
          <c:yMode val="edge"/>
          <c:x val="0.1777365408036424"/>
          <c:y val="2.6485740267542357E-2"/>
          <c:w val="0.61280855799449974"/>
          <c:h val="0.77085685569820606"/>
        </c:manualLayout>
      </c:layout>
      <c:bar3DChart>
        <c:barDir val="col"/>
        <c:grouping val="clustered"/>
        <c:ser>
          <c:idx val="0"/>
          <c:order val="0"/>
          <c:tx>
            <c:strRef>
              <c:f>Лист1!$B$1</c:f>
              <c:strCache>
                <c:ptCount val="1"/>
                <c:pt idx="0">
                  <c:v>2018 г.</c:v>
                </c:pt>
              </c:strCache>
            </c:strRef>
          </c:tx>
          <c:spPr>
            <a:solidFill>
              <a:srgbClr val="33CC33"/>
            </a:solidFill>
          </c:spPr>
          <c:cat>
            <c:strRef>
              <c:f>Лист1!$A$2</c:f>
              <c:strCache>
                <c:ptCount val="1"/>
                <c:pt idx="0">
                  <c:v>Объем бюджетных ассигнований</c:v>
                </c:pt>
              </c:strCache>
            </c:strRef>
          </c:cat>
          <c:val>
            <c:numRef>
              <c:f>Лист1!$B$2</c:f>
              <c:numCache>
                <c:formatCode>General</c:formatCode>
                <c:ptCount val="1"/>
                <c:pt idx="0">
                  <c:v>30933</c:v>
                </c:pt>
              </c:numCache>
            </c:numRef>
          </c:val>
        </c:ser>
        <c:ser>
          <c:idx val="1"/>
          <c:order val="1"/>
          <c:tx>
            <c:strRef>
              <c:f>Лист1!$C$1</c:f>
              <c:strCache>
                <c:ptCount val="1"/>
                <c:pt idx="0">
                  <c:v>2019 г.</c:v>
                </c:pt>
              </c:strCache>
            </c:strRef>
          </c:tx>
          <c:spPr>
            <a:solidFill>
              <a:srgbClr val="0066FF"/>
            </a:solidFill>
          </c:spPr>
          <c:cat>
            <c:strRef>
              <c:f>Лист1!$A$2</c:f>
              <c:strCache>
                <c:ptCount val="1"/>
                <c:pt idx="0">
                  <c:v>Объем бюджетных ассигнований</c:v>
                </c:pt>
              </c:strCache>
            </c:strRef>
          </c:cat>
          <c:val>
            <c:numRef>
              <c:f>Лист1!$C$2</c:f>
              <c:numCache>
                <c:formatCode>General</c:formatCode>
                <c:ptCount val="1"/>
                <c:pt idx="0">
                  <c:v>30968.9</c:v>
                </c:pt>
              </c:numCache>
            </c:numRef>
          </c:val>
        </c:ser>
        <c:ser>
          <c:idx val="2"/>
          <c:order val="2"/>
          <c:tx>
            <c:strRef>
              <c:f>Лист1!$D$1</c:f>
              <c:strCache>
                <c:ptCount val="1"/>
                <c:pt idx="0">
                  <c:v>2020 г.</c:v>
                </c:pt>
              </c:strCache>
            </c:strRef>
          </c:tx>
          <c:spPr>
            <a:solidFill>
              <a:srgbClr val="FF6600"/>
            </a:solidFill>
          </c:spPr>
          <c:cat>
            <c:strRef>
              <c:f>Лист1!$A$2</c:f>
              <c:strCache>
                <c:ptCount val="1"/>
                <c:pt idx="0">
                  <c:v>Объем бюджетных ассигнований</c:v>
                </c:pt>
              </c:strCache>
            </c:strRef>
          </c:cat>
          <c:val>
            <c:numRef>
              <c:f>Лист1!$D$2</c:f>
              <c:numCache>
                <c:formatCode>General</c:formatCode>
                <c:ptCount val="1"/>
                <c:pt idx="0">
                  <c:v>31354.7</c:v>
                </c:pt>
              </c:numCache>
            </c:numRef>
          </c:val>
        </c:ser>
        <c:shape val="cylinder"/>
        <c:axId val="141223808"/>
        <c:axId val="141225344"/>
        <c:axId val="0"/>
      </c:bar3DChart>
      <c:catAx>
        <c:axId val="141223808"/>
        <c:scaling>
          <c:orientation val="minMax"/>
        </c:scaling>
        <c:axPos val="b"/>
        <c:tickLblPos val="nextTo"/>
        <c:txPr>
          <a:bodyPr/>
          <a:lstStyle/>
          <a:p>
            <a:pPr>
              <a:defRPr sz="1200" b="1">
                <a:solidFill>
                  <a:srgbClr val="000099"/>
                </a:solidFill>
                <a:latin typeface="Book Antiqua" pitchFamily="18" charset="0"/>
              </a:defRPr>
            </a:pPr>
            <a:endParaRPr lang="ru-RU"/>
          </a:p>
        </c:txPr>
        <c:crossAx val="141225344"/>
        <c:crosses val="autoZero"/>
        <c:auto val="1"/>
        <c:lblAlgn val="ctr"/>
        <c:lblOffset val="100"/>
      </c:catAx>
      <c:valAx>
        <c:axId val="141225344"/>
        <c:scaling>
          <c:orientation val="minMax"/>
        </c:scaling>
        <c:axPos val="l"/>
        <c:majorGridlines/>
        <c:numFmt formatCode="General" sourceLinked="1"/>
        <c:tickLblPos val="nextTo"/>
        <c:txPr>
          <a:bodyPr/>
          <a:lstStyle/>
          <a:p>
            <a:pPr>
              <a:defRPr sz="1400" b="1">
                <a:solidFill>
                  <a:srgbClr val="000099"/>
                </a:solidFill>
                <a:latin typeface="Times New Roman" pitchFamily="18" charset="0"/>
                <a:cs typeface="Times New Roman" pitchFamily="18" charset="0"/>
              </a:defRPr>
            </a:pPr>
            <a:endParaRPr lang="ru-RU"/>
          </a:p>
        </c:txPr>
        <c:crossAx val="141223808"/>
        <c:crosses val="autoZero"/>
        <c:crossBetween val="between"/>
      </c:valAx>
    </c:plotArea>
    <c:legend>
      <c:legendPos val="r"/>
      <c:layout/>
      <c:txPr>
        <a:bodyPr/>
        <a:lstStyle/>
        <a:p>
          <a:pPr>
            <a:defRPr sz="1400">
              <a:solidFill>
                <a:srgbClr val="000099"/>
              </a:solidFill>
              <a:latin typeface="Times New Roman" pitchFamily="18" charset="0"/>
              <a:cs typeface="Times New Roman" pitchFamily="18" charset="0"/>
            </a:defRPr>
          </a:pPr>
          <a:endParaRPr lang="ru-RU"/>
        </a:p>
      </c:txPr>
    </c:legend>
    <c:plotVisOnly val="1"/>
  </c:chart>
  <c:txPr>
    <a:bodyPr/>
    <a:lstStyle/>
    <a:p>
      <a:pPr>
        <a:defRPr sz="1800"/>
      </a:pPr>
      <a:endParaRPr lang="ru-RU"/>
    </a:p>
  </c:txPr>
  <c:externalData r:id="rId1"/>
</c:chartSpace>
</file>

<file path=ppt/charts/chart25.xml><?xml version="1.0" encoding="utf-8"?>
<c:chartSpace xmlns:c="http://schemas.openxmlformats.org/drawingml/2006/chart" xmlns:a="http://schemas.openxmlformats.org/drawingml/2006/main" xmlns:r="http://schemas.openxmlformats.org/officeDocument/2006/relationships">
  <c:date1904 val="1"/>
  <c:lang val="ru-RU"/>
  <c:chart>
    <c:view3D>
      <c:rAngAx val="1"/>
    </c:view3D>
    <c:plotArea>
      <c:layout>
        <c:manualLayout>
          <c:layoutTarget val="inner"/>
          <c:xMode val="edge"/>
          <c:yMode val="edge"/>
          <c:x val="0.1777365408036424"/>
          <c:y val="2.6485740267542364E-2"/>
          <c:w val="0.61280855799449985"/>
          <c:h val="0.77085685569820628"/>
        </c:manualLayout>
      </c:layout>
      <c:bar3DChart>
        <c:barDir val="col"/>
        <c:grouping val="clustered"/>
        <c:ser>
          <c:idx val="0"/>
          <c:order val="0"/>
          <c:tx>
            <c:strRef>
              <c:f>Лист1!$B$1</c:f>
              <c:strCache>
                <c:ptCount val="1"/>
                <c:pt idx="0">
                  <c:v>2018 г.</c:v>
                </c:pt>
              </c:strCache>
            </c:strRef>
          </c:tx>
          <c:spPr>
            <a:solidFill>
              <a:srgbClr val="FF6600"/>
            </a:solidFill>
          </c:spPr>
          <c:cat>
            <c:strRef>
              <c:f>Лист1!$A$2</c:f>
              <c:strCache>
                <c:ptCount val="1"/>
                <c:pt idx="0">
                  <c:v>Объем бюджетных ассигнований</c:v>
                </c:pt>
              </c:strCache>
            </c:strRef>
          </c:cat>
          <c:val>
            <c:numRef>
              <c:f>Лист1!$B$2</c:f>
              <c:numCache>
                <c:formatCode>General</c:formatCode>
                <c:ptCount val="1"/>
                <c:pt idx="0">
                  <c:v>135738.1</c:v>
                </c:pt>
              </c:numCache>
            </c:numRef>
          </c:val>
        </c:ser>
        <c:ser>
          <c:idx val="1"/>
          <c:order val="1"/>
          <c:tx>
            <c:strRef>
              <c:f>Лист1!$C$1</c:f>
              <c:strCache>
                <c:ptCount val="1"/>
                <c:pt idx="0">
                  <c:v>2019 г.</c:v>
                </c:pt>
              </c:strCache>
            </c:strRef>
          </c:tx>
          <c:spPr>
            <a:solidFill>
              <a:srgbClr val="6666FF"/>
            </a:solidFill>
          </c:spPr>
          <c:cat>
            <c:strRef>
              <c:f>Лист1!$A$2</c:f>
              <c:strCache>
                <c:ptCount val="1"/>
                <c:pt idx="0">
                  <c:v>Объем бюджетных ассигнований</c:v>
                </c:pt>
              </c:strCache>
            </c:strRef>
          </c:cat>
          <c:val>
            <c:numRef>
              <c:f>Лист1!$C$2</c:f>
              <c:numCache>
                <c:formatCode>General</c:formatCode>
                <c:ptCount val="1"/>
                <c:pt idx="0">
                  <c:v>124662.8</c:v>
                </c:pt>
              </c:numCache>
            </c:numRef>
          </c:val>
        </c:ser>
        <c:ser>
          <c:idx val="2"/>
          <c:order val="2"/>
          <c:tx>
            <c:strRef>
              <c:f>Лист1!$D$1</c:f>
              <c:strCache>
                <c:ptCount val="1"/>
                <c:pt idx="0">
                  <c:v>2020 г.</c:v>
                </c:pt>
              </c:strCache>
            </c:strRef>
          </c:tx>
          <c:spPr>
            <a:solidFill>
              <a:srgbClr val="33CC33"/>
            </a:solidFill>
          </c:spPr>
          <c:cat>
            <c:strRef>
              <c:f>Лист1!$A$2</c:f>
              <c:strCache>
                <c:ptCount val="1"/>
                <c:pt idx="0">
                  <c:v>Объем бюджетных ассигнований</c:v>
                </c:pt>
              </c:strCache>
            </c:strRef>
          </c:cat>
          <c:val>
            <c:numRef>
              <c:f>Лист1!$D$2</c:f>
              <c:numCache>
                <c:formatCode>General</c:formatCode>
                <c:ptCount val="1"/>
                <c:pt idx="0">
                  <c:v>123104</c:v>
                </c:pt>
              </c:numCache>
            </c:numRef>
          </c:val>
        </c:ser>
        <c:shape val="cylinder"/>
        <c:axId val="141404032"/>
        <c:axId val="141405568"/>
        <c:axId val="0"/>
      </c:bar3DChart>
      <c:catAx>
        <c:axId val="141404032"/>
        <c:scaling>
          <c:orientation val="minMax"/>
        </c:scaling>
        <c:axPos val="b"/>
        <c:tickLblPos val="nextTo"/>
        <c:txPr>
          <a:bodyPr/>
          <a:lstStyle/>
          <a:p>
            <a:pPr>
              <a:defRPr sz="1200" b="1">
                <a:solidFill>
                  <a:srgbClr val="000099"/>
                </a:solidFill>
                <a:latin typeface="Book Antiqua" pitchFamily="18" charset="0"/>
              </a:defRPr>
            </a:pPr>
            <a:endParaRPr lang="ru-RU"/>
          </a:p>
        </c:txPr>
        <c:crossAx val="141405568"/>
        <c:crosses val="autoZero"/>
        <c:auto val="1"/>
        <c:lblAlgn val="ctr"/>
        <c:lblOffset val="100"/>
      </c:catAx>
      <c:valAx>
        <c:axId val="141405568"/>
        <c:scaling>
          <c:orientation val="minMax"/>
        </c:scaling>
        <c:axPos val="l"/>
        <c:majorGridlines/>
        <c:numFmt formatCode="General" sourceLinked="1"/>
        <c:tickLblPos val="nextTo"/>
        <c:txPr>
          <a:bodyPr/>
          <a:lstStyle/>
          <a:p>
            <a:pPr>
              <a:defRPr sz="1400" b="1">
                <a:solidFill>
                  <a:srgbClr val="000099"/>
                </a:solidFill>
                <a:latin typeface="Times New Roman" pitchFamily="18" charset="0"/>
                <a:cs typeface="Times New Roman" pitchFamily="18" charset="0"/>
              </a:defRPr>
            </a:pPr>
            <a:endParaRPr lang="ru-RU"/>
          </a:p>
        </c:txPr>
        <c:crossAx val="141404032"/>
        <c:crosses val="autoZero"/>
        <c:crossBetween val="between"/>
      </c:valAx>
    </c:plotArea>
    <c:legend>
      <c:legendPos val="r"/>
      <c:layout/>
      <c:txPr>
        <a:bodyPr/>
        <a:lstStyle/>
        <a:p>
          <a:pPr>
            <a:defRPr sz="1400">
              <a:solidFill>
                <a:srgbClr val="000099"/>
              </a:solidFill>
              <a:latin typeface="Times New Roman" pitchFamily="18" charset="0"/>
              <a:cs typeface="Times New Roman" pitchFamily="18" charset="0"/>
            </a:defRPr>
          </a:pPr>
          <a:endParaRPr lang="ru-RU"/>
        </a:p>
      </c:txPr>
    </c:legend>
    <c:plotVisOnly val="1"/>
  </c:chart>
  <c:txPr>
    <a:bodyPr/>
    <a:lstStyle/>
    <a:p>
      <a:pPr>
        <a:defRPr sz="1800"/>
      </a:pPr>
      <a:endParaRPr lang="ru-RU"/>
    </a:p>
  </c:txPr>
  <c:externalData r:id="rId1"/>
</c:chartSpace>
</file>

<file path=ppt/charts/chart26.xml><?xml version="1.0" encoding="utf-8"?>
<c:chartSpace xmlns:c="http://schemas.openxmlformats.org/drawingml/2006/chart" xmlns:a="http://schemas.openxmlformats.org/drawingml/2006/main" xmlns:r="http://schemas.openxmlformats.org/officeDocument/2006/relationships">
  <c:date1904 val="1"/>
  <c:lang val="ru-RU"/>
  <c:chart>
    <c:view3D>
      <c:rAngAx val="1"/>
    </c:view3D>
    <c:plotArea>
      <c:layout>
        <c:manualLayout>
          <c:layoutTarget val="inner"/>
          <c:xMode val="edge"/>
          <c:yMode val="edge"/>
          <c:x val="0.1777365408036424"/>
          <c:y val="2.6485740267542374E-2"/>
          <c:w val="0.61280855799449996"/>
          <c:h val="0.7708568556982065"/>
        </c:manualLayout>
      </c:layout>
      <c:bar3DChart>
        <c:barDir val="col"/>
        <c:grouping val="clustered"/>
        <c:ser>
          <c:idx val="0"/>
          <c:order val="0"/>
          <c:tx>
            <c:strRef>
              <c:f>Лист1!$B$1</c:f>
              <c:strCache>
                <c:ptCount val="1"/>
                <c:pt idx="0">
                  <c:v>2018 г.</c:v>
                </c:pt>
              </c:strCache>
            </c:strRef>
          </c:tx>
          <c:spPr>
            <a:solidFill>
              <a:srgbClr val="FF6600"/>
            </a:solidFill>
          </c:spPr>
          <c:cat>
            <c:strRef>
              <c:f>Лист1!$A$2</c:f>
              <c:strCache>
                <c:ptCount val="1"/>
                <c:pt idx="0">
                  <c:v>Объем бюджетных ассигнований</c:v>
                </c:pt>
              </c:strCache>
            </c:strRef>
          </c:cat>
          <c:val>
            <c:numRef>
              <c:f>Лист1!$B$2</c:f>
              <c:numCache>
                <c:formatCode>General</c:formatCode>
                <c:ptCount val="1"/>
                <c:pt idx="0">
                  <c:v>40155.300000000003</c:v>
                </c:pt>
              </c:numCache>
            </c:numRef>
          </c:val>
        </c:ser>
        <c:ser>
          <c:idx val="1"/>
          <c:order val="1"/>
          <c:tx>
            <c:strRef>
              <c:f>Лист1!$C$1</c:f>
              <c:strCache>
                <c:ptCount val="1"/>
                <c:pt idx="0">
                  <c:v>2019 г.</c:v>
                </c:pt>
              </c:strCache>
            </c:strRef>
          </c:tx>
          <c:spPr>
            <a:solidFill>
              <a:srgbClr val="6666FF"/>
            </a:solidFill>
          </c:spPr>
          <c:cat>
            <c:strRef>
              <c:f>Лист1!$A$2</c:f>
              <c:strCache>
                <c:ptCount val="1"/>
                <c:pt idx="0">
                  <c:v>Объем бюджетных ассигнований</c:v>
                </c:pt>
              </c:strCache>
            </c:strRef>
          </c:cat>
          <c:val>
            <c:numRef>
              <c:f>Лист1!$C$2</c:f>
              <c:numCache>
                <c:formatCode>General</c:formatCode>
                <c:ptCount val="1"/>
                <c:pt idx="0">
                  <c:v>37037.199999999997</c:v>
                </c:pt>
              </c:numCache>
            </c:numRef>
          </c:val>
        </c:ser>
        <c:ser>
          <c:idx val="2"/>
          <c:order val="2"/>
          <c:tx>
            <c:strRef>
              <c:f>Лист1!$D$1</c:f>
              <c:strCache>
                <c:ptCount val="1"/>
                <c:pt idx="0">
                  <c:v>2020 г.</c:v>
                </c:pt>
              </c:strCache>
            </c:strRef>
          </c:tx>
          <c:spPr>
            <a:solidFill>
              <a:srgbClr val="33CC33"/>
            </a:solidFill>
          </c:spPr>
          <c:cat>
            <c:strRef>
              <c:f>Лист1!$A$2</c:f>
              <c:strCache>
                <c:ptCount val="1"/>
                <c:pt idx="0">
                  <c:v>Объем бюджетных ассигнований</c:v>
                </c:pt>
              </c:strCache>
            </c:strRef>
          </c:cat>
          <c:val>
            <c:numRef>
              <c:f>Лист1!$D$2</c:f>
              <c:numCache>
                <c:formatCode>General</c:formatCode>
                <c:ptCount val="1"/>
                <c:pt idx="0">
                  <c:v>34330.400000000001</c:v>
                </c:pt>
              </c:numCache>
            </c:numRef>
          </c:val>
        </c:ser>
        <c:shape val="cylinder"/>
        <c:axId val="82270848"/>
        <c:axId val="82284928"/>
        <c:axId val="0"/>
      </c:bar3DChart>
      <c:catAx>
        <c:axId val="82270848"/>
        <c:scaling>
          <c:orientation val="minMax"/>
        </c:scaling>
        <c:axPos val="b"/>
        <c:tickLblPos val="nextTo"/>
        <c:txPr>
          <a:bodyPr/>
          <a:lstStyle/>
          <a:p>
            <a:pPr>
              <a:defRPr sz="1200" b="1">
                <a:solidFill>
                  <a:srgbClr val="000099"/>
                </a:solidFill>
                <a:latin typeface="Book Antiqua" pitchFamily="18" charset="0"/>
              </a:defRPr>
            </a:pPr>
            <a:endParaRPr lang="ru-RU"/>
          </a:p>
        </c:txPr>
        <c:crossAx val="82284928"/>
        <c:crosses val="autoZero"/>
        <c:auto val="1"/>
        <c:lblAlgn val="ctr"/>
        <c:lblOffset val="100"/>
      </c:catAx>
      <c:valAx>
        <c:axId val="82284928"/>
        <c:scaling>
          <c:orientation val="minMax"/>
        </c:scaling>
        <c:axPos val="l"/>
        <c:majorGridlines/>
        <c:numFmt formatCode="General" sourceLinked="1"/>
        <c:tickLblPos val="nextTo"/>
        <c:txPr>
          <a:bodyPr/>
          <a:lstStyle/>
          <a:p>
            <a:pPr>
              <a:defRPr sz="1400" b="1">
                <a:solidFill>
                  <a:srgbClr val="000099"/>
                </a:solidFill>
                <a:latin typeface="Times New Roman" pitchFamily="18" charset="0"/>
                <a:cs typeface="Times New Roman" pitchFamily="18" charset="0"/>
              </a:defRPr>
            </a:pPr>
            <a:endParaRPr lang="ru-RU"/>
          </a:p>
        </c:txPr>
        <c:crossAx val="82270848"/>
        <c:crosses val="autoZero"/>
        <c:crossBetween val="between"/>
      </c:valAx>
    </c:plotArea>
    <c:legend>
      <c:legendPos val="r"/>
      <c:layout/>
      <c:txPr>
        <a:bodyPr/>
        <a:lstStyle/>
        <a:p>
          <a:pPr>
            <a:defRPr sz="1400">
              <a:solidFill>
                <a:srgbClr val="000099"/>
              </a:solidFill>
              <a:latin typeface="Times New Roman" pitchFamily="18" charset="0"/>
              <a:cs typeface="Times New Roman" pitchFamily="18" charset="0"/>
            </a:defRPr>
          </a:pPr>
          <a:endParaRPr lang="ru-RU"/>
        </a:p>
      </c:txPr>
    </c:legend>
    <c:plotVisOnly val="1"/>
  </c:chart>
  <c:txPr>
    <a:bodyPr/>
    <a:lstStyle/>
    <a:p>
      <a:pPr>
        <a:defRPr sz="1800"/>
      </a:pPr>
      <a:endParaRPr lang="ru-RU"/>
    </a:p>
  </c:txPr>
  <c:externalData r:id="rId1"/>
</c:chartSpace>
</file>

<file path=ppt/charts/chart27.xml><?xml version="1.0" encoding="utf-8"?>
<c:chartSpace xmlns:c="http://schemas.openxmlformats.org/drawingml/2006/chart" xmlns:a="http://schemas.openxmlformats.org/drawingml/2006/main" xmlns:r="http://schemas.openxmlformats.org/officeDocument/2006/relationships">
  <c:date1904 val="1"/>
  <c:lang val="ru-RU"/>
  <c:chart>
    <c:view3D>
      <c:rAngAx val="1"/>
    </c:view3D>
    <c:plotArea>
      <c:layout>
        <c:manualLayout>
          <c:layoutTarget val="inner"/>
          <c:xMode val="edge"/>
          <c:yMode val="edge"/>
          <c:x val="0.15980074718628295"/>
          <c:y val="9.8229198638945997E-2"/>
          <c:w val="0.61280855799450018"/>
          <c:h val="0.76188898032045393"/>
        </c:manualLayout>
      </c:layout>
      <c:bar3DChart>
        <c:barDir val="col"/>
        <c:grouping val="clustered"/>
        <c:ser>
          <c:idx val="0"/>
          <c:order val="0"/>
          <c:tx>
            <c:strRef>
              <c:f>Лист1!$B$1</c:f>
              <c:strCache>
                <c:ptCount val="1"/>
                <c:pt idx="0">
                  <c:v>2018 г.</c:v>
                </c:pt>
              </c:strCache>
            </c:strRef>
          </c:tx>
          <c:spPr>
            <a:solidFill>
              <a:srgbClr val="A50021"/>
            </a:solidFill>
          </c:spPr>
          <c:cat>
            <c:strRef>
              <c:f>Лист1!$A$2</c:f>
              <c:strCache>
                <c:ptCount val="1"/>
                <c:pt idx="0">
                  <c:v>Объем бюджетных ассигнований</c:v>
                </c:pt>
              </c:strCache>
            </c:strRef>
          </c:cat>
          <c:val>
            <c:numRef>
              <c:f>Лист1!$B$2</c:f>
              <c:numCache>
                <c:formatCode>General</c:formatCode>
                <c:ptCount val="1"/>
                <c:pt idx="0">
                  <c:v>100</c:v>
                </c:pt>
              </c:numCache>
            </c:numRef>
          </c:val>
        </c:ser>
        <c:ser>
          <c:idx val="1"/>
          <c:order val="1"/>
          <c:tx>
            <c:strRef>
              <c:f>Лист1!$C$1</c:f>
              <c:strCache>
                <c:ptCount val="1"/>
                <c:pt idx="0">
                  <c:v>2019 г.</c:v>
                </c:pt>
              </c:strCache>
            </c:strRef>
          </c:tx>
          <c:spPr>
            <a:solidFill>
              <a:srgbClr val="993300"/>
            </a:solidFill>
          </c:spPr>
          <c:cat>
            <c:strRef>
              <c:f>Лист1!$A$2</c:f>
              <c:strCache>
                <c:ptCount val="1"/>
                <c:pt idx="0">
                  <c:v>Объем бюджетных ассигнований</c:v>
                </c:pt>
              </c:strCache>
            </c:strRef>
          </c:cat>
          <c:val>
            <c:numRef>
              <c:f>Лист1!$C$2</c:f>
              <c:numCache>
                <c:formatCode>General</c:formatCode>
                <c:ptCount val="1"/>
                <c:pt idx="0">
                  <c:v>100</c:v>
                </c:pt>
              </c:numCache>
            </c:numRef>
          </c:val>
        </c:ser>
        <c:ser>
          <c:idx val="2"/>
          <c:order val="2"/>
          <c:tx>
            <c:strRef>
              <c:f>Лист1!$D$1</c:f>
              <c:strCache>
                <c:ptCount val="1"/>
                <c:pt idx="0">
                  <c:v>2020 г.</c:v>
                </c:pt>
              </c:strCache>
            </c:strRef>
          </c:tx>
          <c:spPr>
            <a:solidFill>
              <a:srgbClr val="FF9900"/>
            </a:solidFill>
          </c:spPr>
          <c:cat>
            <c:strRef>
              <c:f>Лист1!$A$2</c:f>
              <c:strCache>
                <c:ptCount val="1"/>
                <c:pt idx="0">
                  <c:v>Объем бюджетных ассигнований</c:v>
                </c:pt>
              </c:strCache>
            </c:strRef>
          </c:cat>
          <c:val>
            <c:numRef>
              <c:f>Лист1!$D$2</c:f>
              <c:numCache>
                <c:formatCode>General</c:formatCode>
                <c:ptCount val="1"/>
                <c:pt idx="0">
                  <c:v>95</c:v>
                </c:pt>
              </c:numCache>
            </c:numRef>
          </c:val>
        </c:ser>
        <c:shape val="cylinder"/>
        <c:axId val="82505088"/>
        <c:axId val="82506880"/>
        <c:axId val="0"/>
      </c:bar3DChart>
      <c:catAx>
        <c:axId val="82505088"/>
        <c:scaling>
          <c:orientation val="minMax"/>
        </c:scaling>
        <c:axPos val="b"/>
        <c:tickLblPos val="nextTo"/>
        <c:txPr>
          <a:bodyPr/>
          <a:lstStyle/>
          <a:p>
            <a:pPr>
              <a:defRPr sz="1200" b="1">
                <a:solidFill>
                  <a:srgbClr val="000099"/>
                </a:solidFill>
                <a:latin typeface="Book Antiqua" pitchFamily="18" charset="0"/>
              </a:defRPr>
            </a:pPr>
            <a:endParaRPr lang="ru-RU"/>
          </a:p>
        </c:txPr>
        <c:crossAx val="82506880"/>
        <c:crosses val="autoZero"/>
        <c:auto val="1"/>
        <c:lblAlgn val="ctr"/>
        <c:lblOffset val="100"/>
      </c:catAx>
      <c:valAx>
        <c:axId val="82506880"/>
        <c:scaling>
          <c:orientation val="minMax"/>
        </c:scaling>
        <c:axPos val="l"/>
        <c:majorGridlines/>
        <c:numFmt formatCode="General" sourceLinked="1"/>
        <c:tickLblPos val="nextTo"/>
        <c:txPr>
          <a:bodyPr/>
          <a:lstStyle/>
          <a:p>
            <a:pPr>
              <a:defRPr sz="1400" b="1">
                <a:solidFill>
                  <a:srgbClr val="000099"/>
                </a:solidFill>
                <a:latin typeface="Times New Roman" pitchFamily="18" charset="0"/>
                <a:cs typeface="Times New Roman" pitchFamily="18" charset="0"/>
              </a:defRPr>
            </a:pPr>
            <a:endParaRPr lang="ru-RU"/>
          </a:p>
        </c:txPr>
        <c:crossAx val="82505088"/>
        <c:crosses val="autoZero"/>
        <c:crossBetween val="between"/>
      </c:valAx>
    </c:plotArea>
    <c:legend>
      <c:legendPos val="r"/>
      <c:layout/>
      <c:txPr>
        <a:bodyPr/>
        <a:lstStyle/>
        <a:p>
          <a:pPr>
            <a:defRPr sz="1400">
              <a:solidFill>
                <a:srgbClr val="000099"/>
              </a:solidFill>
              <a:latin typeface="Times New Roman" pitchFamily="18" charset="0"/>
              <a:cs typeface="Times New Roman" pitchFamily="18" charset="0"/>
            </a:defRPr>
          </a:pPr>
          <a:endParaRPr lang="ru-RU"/>
        </a:p>
      </c:txPr>
    </c:legend>
    <c:plotVisOnly val="1"/>
  </c:chart>
  <c:txPr>
    <a:bodyPr/>
    <a:lstStyle/>
    <a:p>
      <a:pPr>
        <a:defRPr sz="1800"/>
      </a:pPr>
      <a:endParaRPr lang="ru-RU"/>
    </a:p>
  </c:txPr>
  <c:externalData r:id="rId1"/>
</c:chartSpace>
</file>

<file path=ppt/charts/chart28.xml><?xml version="1.0" encoding="utf-8"?>
<c:chartSpace xmlns:c="http://schemas.openxmlformats.org/drawingml/2006/chart" xmlns:a="http://schemas.openxmlformats.org/drawingml/2006/main" xmlns:r="http://schemas.openxmlformats.org/officeDocument/2006/relationships">
  <c:date1904 val="1"/>
  <c:lang val="ru-RU"/>
  <c:chart>
    <c:view3D>
      <c:rAngAx val="1"/>
    </c:view3D>
    <c:plotArea>
      <c:layout>
        <c:manualLayout>
          <c:layoutTarget val="inner"/>
          <c:xMode val="edge"/>
          <c:yMode val="edge"/>
          <c:x val="0.13676159230096241"/>
          <c:y val="0.12513298898992389"/>
          <c:w val="0.72669750656168186"/>
          <c:h val="0.80373932086641986"/>
        </c:manualLayout>
      </c:layout>
      <c:bar3DChart>
        <c:barDir val="col"/>
        <c:grouping val="clustered"/>
        <c:ser>
          <c:idx val="0"/>
          <c:order val="0"/>
          <c:tx>
            <c:strRef>
              <c:f>Лист1!$B$1</c:f>
              <c:strCache>
                <c:ptCount val="1"/>
                <c:pt idx="0">
                  <c:v>2018 г.</c:v>
                </c:pt>
              </c:strCache>
            </c:strRef>
          </c:tx>
          <c:spPr>
            <a:solidFill>
              <a:srgbClr val="00CC66"/>
            </a:solidFill>
          </c:spPr>
          <c:cat>
            <c:strRef>
              <c:f>Лист1!$A$2</c:f>
              <c:strCache>
                <c:ptCount val="1"/>
                <c:pt idx="0">
                  <c:v>Объем бюджетных ассигнований</c:v>
                </c:pt>
              </c:strCache>
            </c:strRef>
          </c:cat>
          <c:val>
            <c:numRef>
              <c:f>Лист1!$B$2</c:f>
              <c:numCache>
                <c:formatCode>General</c:formatCode>
                <c:ptCount val="1"/>
                <c:pt idx="0">
                  <c:v>50</c:v>
                </c:pt>
              </c:numCache>
            </c:numRef>
          </c:val>
        </c:ser>
        <c:ser>
          <c:idx val="1"/>
          <c:order val="1"/>
          <c:tx>
            <c:strRef>
              <c:f>Лист1!$C$1</c:f>
              <c:strCache>
                <c:ptCount val="1"/>
                <c:pt idx="0">
                  <c:v>2019 г.</c:v>
                </c:pt>
              </c:strCache>
            </c:strRef>
          </c:tx>
          <c:spPr>
            <a:solidFill>
              <a:srgbClr val="FF9900"/>
            </a:solidFill>
          </c:spPr>
          <c:cat>
            <c:strRef>
              <c:f>Лист1!$A$2</c:f>
              <c:strCache>
                <c:ptCount val="1"/>
                <c:pt idx="0">
                  <c:v>Объем бюджетных ассигнований</c:v>
                </c:pt>
              </c:strCache>
            </c:strRef>
          </c:cat>
          <c:val>
            <c:numRef>
              <c:f>Лист1!$C$2</c:f>
              <c:numCache>
                <c:formatCode>General</c:formatCode>
                <c:ptCount val="1"/>
                <c:pt idx="0">
                  <c:v>50</c:v>
                </c:pt>
              </c:numCache>
            </c:numRef>
          </c:val>
        </c:ser>
        <c:ser>
          <c:idx val="2"/>
          <c:order val="2"/>
          <c:tx>
            <c:strRef>
              <c:f>Лист1!$D$1</c:f>
              <c:strCache>
                <c:ptCount val="1"/>
                <c:pt idx="0">
                  <c:v>2020 г.</c:v>
                </c:pt>
              </c:strCache>
            </c:strRef>
          </c:tx>
          <c:spPr>
            <a:solidFill>
              <a:srgbClr val="0099FF"/>
            </a:solidFill>
          </c:spPr>
          <c:cat>
            <c:strRef>
              <c:f>Лист1!$A$2</c:f>
              <c:strCache>
                <c:ptCount val="1"/>
                <c:pt idx="0">
                  <c:v>Объем бюджетных ассигнований</c:v>
                </c:pt>
              </c:strCache>
            </c:strRef>
          </c:cat>
          <c:val>
            <c:numRef>
              <c:f>Лист1!$D$2</c:f>
              <c:numCache>
                <c:formatCode>General</c:formatCode>
                <c:ptCount val="1"/>
                <c:pt idx="0">
                  <c:v>50</c:v>
                </c:pt>
              </c:numCache>
            </c:numRef>
          </c:val>
        </c:ser>
        <c:shape val="cylinder"/>
        <c:axId val="82571264"/>
        <c:axId val="82572800"/>
        <c:axId val="0"/>
      </c:bar3DChart>
      <c:catAx>
        <c:axId val="82571264"/>
        <c:scaling>
          <c:orientation val="minMax"/>
        </c:scaling>
        <c:axPos val="b"/>
        <c:tickLblPos val="nextTo"/>
        <c:txPr>
          <a:bodyPr/>
          <a:lstStyle/>
          <a:p>
            <a:pPr>
              <a:defRPr sz="1200" b="1">
                <a:solidFill>
                  <a:srgbClr val="000099"/>
                </a:solidFill>
                <a:latin typeface="Book Antiqua" pitchFamily="18" charset="0"/>
              </a:defRPr>
            </a:pPr>
            <a:endParaRPr lang="ru-RU"/>
          </a:p>
        </c:txPr>
        <c:crossAx val="82572800"/>
        <c:crosses val="autoZero"/>
        <c:auto val="1"/>
        <c:lblAlgn val="ctr"/>
        <c:lblOffset val="100"/>
      </c:catAx>
      <c:valAx>
        <c:axId val="82572800"/>
        <c:scaling>
          <c:orientation val="minMax"/>
        </c:scaling>
        <c:axPos val="l"/>
        <c:majorGridlines/>
        <c:numFmt formatCode="General" sourceLinked="1"/>
        <c:tickLblPos val="nextTo"/>
        <c:txPr>
          <a:bodyPr/>
          <a:lstStyle/>
          <a:p>
            <a:pPr>
              <a:defRPr sz="1400" b="1">
                <a:solidFill>
                  <a:srgbClr val="000099"/>
                </a:solidFill>
                <a:latin typeface="Times New Roman" pitchFamily="18" charset="0"/>
                <a:cs typeface="Times New Roman" pitchFamily="18" charset="0"/>
              </a:defRPr>
            </a:pPr>
            <a:endParaRPr lang="ru-RU"/>
          </a:p>
        </c:txPr>
        <c:crossAx val="82571264"/>
        <c:crosses val="autoZero"/>
        <c:crossBetween val="between"/>
      </c:valAx>
    </c:plotArea>
    <c:legend>
      <c:legendPos val="r"/>
      <c:layout/>
      <c:txPr>
        <a:bodyPr/>
        <a:lstStyle/>
        <a:p>
          <a:pPr>
            <a:defRPr sz="1400">
              <a:solidFill>
                <a:srgbClr val="000099"/>
              </a:solidFill>
              <a:latin typeface="Times New Roman" pitchFamily="18" charset="0"/>
              <a:cs typeface="Times New Roman" pitchFamily="18" charset="0"/>
            </a:defRPr>
          </a:pPr>
          <a:endParaRPr lang="ru-RU"/>
        </a:p>
      </c:txPr>
    </c:legend>
    <c:plotVisOnly val="1"/>
  </c:chart>
  <c:txPr>
    <a:bodyPr/>
    <a:lstStyle/>
    <a:p>
      <a:pPr>
        <a:defRPr sz="1800"/>
      </a:pPr>
      <a:endParaRPr lang="ru-RU"/>
    </a:p>
  </c:txPr>
  <c:externalData r:id="rId1"/>
</c:chartSpace>
</file>

<file path=ppt/charts/chart29.xml><?xml version="1.0" encoding="utf-8"?>
<c:chartSpace xmlns:c="http://schemas.openxmlformats.org/drawingml/2006/chart" xmlns:a="http://schemas.openxmlformats.org/drawingml/2006/main" xmlns:r="http://schemas.openxmlformats.org/officeDocument/2006/relationships">
  <c:date1904 val="1"/>
  <c:lang val="ru-RU"/>
  <c:chart>
    <c:view3D>
      <c:rAngAx val="1"/>
    </c:view3D>
    <c:plotArea>
      <c:layout>
        <c:manualLayout>
          <c:layoutTarget val="inner"/>
          <c:xMode val="edge"/>
          <c:yMode val="edge"/>
          <c:x val="0.13447614835248944"/>
          <c:y val="2.6485740267542388E-2"/>
          <c:w val="0.65606887494680965"/>
          <c:h val="0.84459572873339961"/>
        </c:manualLayout>
      </c:layout>
      <c:bar3DChart>
        <c:barDir val="col"/>
        <c:grouping val="clustered"/>
        <c:ser>
          <c:idx val="0"/>
          <c:order val="0"/>
          <c:tx>
            <c:strRef>
              <c:f>Лист1!$B$1</c:f>
              <c:strCache>
                <c:ptCount val="1"/>
                <c:pt idx="0">
                  <c:v>2018 г.</c:v>
                </c:pt>
              </c:strCache>
            </c:strRef>
          </c:tx>
          <c:spPr>
            <a:solidFill>
              <a:srgbClr val="FF6600"/>
            </a:solidFill>
          </c:spPr>
          <c:cat>
            <c:strRef>
              <c:f>Лист1!$A$2</c:f>
              <c:strCache>
                <c:ptCount val="1"/>
                <c:pt idx="0">
                  <c:v>Объем бюджетных ассигнований</c:v>
                </c:pt>
              </c:strCache>
            </c:strRef>
          </c:cat>
          <c:val>
            <c:numRef>
              <c:f>Лист1!$B$2</c:f>
              <c:numCache>
                <c:formatCode>General</c:formatCode>
                <c:ptCount val="1"/>
                <c:pt idx="0">
                  <c:v>130</c:v>
                </c:pt>
              </c:numCache>
            </c:numRef>
          </c:val>
        </c:ser>
        <c:ser>
          <c:idx val="1"/>
          <c:order val="1"/>
          <c:tx>
            <c:strRef>
              <c:f>Лист1!$C$1</c:f>
              <c:strCache>
                <c:ptCount val="1"/>
                <c:pt idx="0">
                  <c:v>2019 г.</c:v>
                </c:pt>
              </c:strCache>
            </c:strRef>
          </c:tx>
          <c:spPr>
            <a:solidFill>
              <a:srgbClr val="6666FF"/>
            </a:solidFill>
          </c:spPr>
          <c:cat>
            <c:strRef>
              <c:f>Лист1!$A$2</c:f>
              <c:strCache>
                <c:ptCount val="1"/>
                <c:pt idx="0">
                  <c:v>Объем бюджетных ассигнований</c:v>
                </c:pt>
              </c:strCache>
            </c:strRef>
          </c:cat>
          <c:val>
            <c:numRef>
              <c:f>Лист1!$C$2</c:f>
              <c:numCache>
                <c:formatCode>General</c:formatCode>
                <c:ptCount val="1"/>
                <c:pt idx="0">
                  <c:v>130</c:v>
                </c:pt>
              </c:numCache>
            </c:numRef>
          </c:val>
        </c:ser>
        <c:ser>
          <c:idx val="2"/>
          <c:order val="2"/>
          <c:tx>
            <c:strRef>
              <c:f>Лист1!$D$1</c:f>
              <c:strCache>
                <c:ptCount val="1"/>
                <c:pt idx="0">
                  <c:v>2020 г.</c:v>
                </c:pt>
              </c:strCache>
            </c:strRef>
          </c:tx>
          <c:spPr>
            <a:solidFill>
              <a:srgbClr val="33CC33"/>
            </a:solidFill>
          </c:spPr>
          <c:cat>
            <c:strRef>
              <c:f>Лист1!$A$2</c:f>
              <c:strCache>
                <c:ptCount val="1"/>
                <c:pt idx="0">
                  <c:v>Объем бюджетных ассигнований</c:v>
                </c:pt>
              </c:strCache>
            </c:strRef>
          </c:cat>
          <c:val>
            <c:numRef>
              <c:f>Лист1!$D$2</c:f>
              <c:numCache>
                <c:formatCode>General</c:formatCode>
                <c:ptCount val="1"/>
                <c:pt idx="0">
                  <c:v>130</c:v>
                </c:pt>
              </c:numCache>
            </c:numRef>
          </c:val>
        </c:ser>
        <c:shape val="cylinder"/>
        <c:axId val="141651328"/>
        <c:axId val="141661312"/>
        <c:axId val="0"/>
      </c:bar3DChart>
      <c:catAx>
        <c:axId val="141651328"/>
        <c:scaling>
          <c:orientation val="minMax"/>
        </c:scaling>
        <c:axPos val="b"/>
        <c:tickLblPos val="nextTo"/>
        <c:txPr>
          <a:bodyPr/>
          <a:lstStyle/>
          <a:p>
            <a:pPr>
              <a:defRPr sz="1200" b="1">
                <a:solidFill>
                  <a:srgbClr val="000099"/>
                </a:solidFill>
                <a:latin typeface="Book Antiqua" pitchFamily="18" charset="0"/>
              </a:defRPr>
            </a:pPr>
            <a:endParaRPr lang="ru-RU"/>
          </a:p>
        </c:txPr>
        <c:crossAx val="141661312"/>
        <c:crosses val="autoZero"/>
        <c:auto val="1"/>
        <c:lblAlgn val="ctr"/>
        <c:lblOffset val="100"/>
      </c:catAx>
      <c:valAx>
        <c:axId val="141661312"/>
        <c:scaling>
          <c:orientation val="minMax"/>
        </c:scaling>
        <c:axPos val="l"/>
        <c:majorGridlines/>
        <c:numFmt formatCode="General" sourceLinked="1"/>
        <c:tickLblPos val="nextTo"/>
        <c:txPr>
          <a:bodyPr/>
          <a:lstStyle/>
          <a:p>
            <a:pPr>
              <a:defRPr sz="1400" b="1">
                <a:solidFill>
                  <a:srgbClr val="000099"/>
                </a:solidFill>
                <a:latin typeface="Times New Roman" pitchFamily="18" charset="0"/>
                <a:cs typeface="Times New Roman" pitchFamily="18" charset="0"/>
              </a:defRPr>
            </a:pPr>
            <a:endParaRPr lang="ru-RU"/>
          </a:p>
        </c:txPr>
        <c:crossAx val="141651328"/>
        <c:crosses val="autoZero"/>
        <c:crossBetween val="between"/>
      </c:valAx>
    </c:plotArea>
    <c:legend>
      <c:legendPos val="r"/>
      <c:layout>
        <c:manualLayout>
          <c:xMode val="edge"/>
          <c:yMode val="edge"/>
          <c:x val="0.77481968234466503"/>
          <c:y val="0.26843915602846774"/>
          <c:w val="0.20443098914935418"/>
          <c:h val="0.2538366428102023"/>
        </c:manualLayout>
      </c:layout>
      <c:txPr>
        <a:bodyPr/>
        <a:lstStyle/>
        <a:p>
          <a:pPr>
            <a:defRPr sz="1400">
              <a:solidFill>
                <a:srgbClr val="000099"/>
              </a:solidFill>
              <a:latin typeface="Times New Roman" pitchFamily="18" charset="0"/>
              <a:cs typeface="Times New Roman" pitchFamily="18" charset="0"/>
            </a:defRPr>
          </a:pPr>
          <a:endParaRPr lang="ru-RU"/>
        </a:p>
      </c:txPr>
    </c:legend>
    <c:plotVisOnly val="1"/>
  </c:chart>
  <c:txPr>
    <a:bodyPr/>
    <a:lstStyle/>
    <a:p>
      <a:pPr>
        <a:defRPr sz="1800"/>
      </a:pPr>
      <a:endParaRPr lang="ru-RU"/>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ru-RU"/>
  <c:chart>
    <c:title>
      <c:layout/>
      <c:txPr>
        <a:bodyPr/>
        <a:lstStyle/>
        <a:p>
          <a:pPr>
            <a:defRPr sz="1400" u="sng">
              <a:solidFill>
                <a:srgbClr val="003366"/>
              </a:solidFill>
              <a:latin typeface="Bookman Old Style" pitchFamily="18" charset="0"/>
            </a:defRPr>
          </a:pPr>
          <a:endParaRPr lang="ru-RU"/>
        </a:p>
      </c:txPr>
    </c:title>
    <c:view3D>
      <c:rotX val="30"/>
      <c:perspective val="30"/>
    </c:view3D>
    <c:plotArea>
      <c:layout>
        <c:manualLayout>
          <c:layoutTarget val="inner"/>
          <c:xMode val="edge"/>
          <c:yMode val="edge"/>
          <c:x val="4.4891190621427504E-2"/>
          <c:y val="0.10752666602682025"/>
          <c:w val="0.64839593525165362"/>
          <c:h val="0.87020440601436033"/>
        </c:manualLayout>
      </c:layout>
      <c:pie3DChart>
        <c:varyColors val="1"/>
        <c:ser>
          <c:idx val="0"/>
          <c:order val="0"/>
          <c:tx>
            <c:strRef>
              <c:f>Лист1!$B$1</c:f>
              <c:strCache>
                <c:ptCount val="1"/>
                <c:pt idx="0">
                  <c:v>2018 год</c:v>
                </c:pt>
              </c:strCache>
            </c:strRef>
          </c:tx>
          <c:spPr>
            <a:scene3d>
              <a:camera prst="orthographicFront"/>
              <a:lightRig rig="threePt" dir="t"/>
            </a:scene3d>
            <a:sp3d>
              <a:bevelT/>
            </a:sp3d>
          </c:spPr>
          <c:dPt>
            <c:idx val="0"/>
            <c:spPr>
              <a:solidFill>
                <a:srgbClr val="9966FF"/>
              </a:solidFill>
              <a:scene3d>
                <a:camera prst="orthographicFront"/>
                <a:lightRig rig="threePt" dir="t"/>
              </a:scene3d>
              <a:sp3d>
                <a:bevelT/>
              </a:sp3d>
            </c:spPr>
          </c:dPt>
          <c:dPt>
            <c:idx val="1"/>
            <c:spPr>
              <a:solidFill>
                <a:srgbClr val="FFCC00"/>
              </a:solidFill>
              <a:scene3d>
                <a:camera prst="orthographicFront"/>
                <a:lightRig rig="threePt" dir="t"/>
              </a:scene3d>
              <a:sp3d>
                <a:bevelT/>
              </a:sp3d>
            </c:spPr>
          </c:dPt>
          <c:dPt>
            <c:idx val="2"/>
            <c:spPr>
              <a:solidFill>
                <a:srgbClr val="0066FF"/>
              </a:solidFill>
              <a:scene3d>
                <a:camera prst="orthographicFront"/>
                <a:lightRig rig="threePt" dir="t"/>
              </a:scene3d>
              <a:sp3d>
                <a:bevelT/>
              </a:sp3d>
            </c:spPr>
          </c:dPt>
          <c:cat>
            <c:strRef>
              <c:f>Лист1!$A$2:$A$4</c:f>
              <c:strCache>
                <c:ptCount val="3"/>
                <c:pt idx="0">
                  <c:v>Налоговые доходы</c:v>
                </c:pt>
                <c:pt idx="1">
                  <c:v>Неналоговые доходы</c:v>
                </c:pt>
                <c:pt idx="2">
                  <c:v>Безвозмездные поступления</c:v>
                </c:pt>
              </c:strCache>
            </c:strRef>
          </c:cat>
          <c:val>
            <c:numRef>
              <c:f>Лист1!$B$2:$B$4</c:f>
              <c:numCache>
                <c:formatCode>General</c:formatCode>
                <c:ptCount val="3"/>
                <c:pt idx="0">
                  <c:v>43442.8</c:v>
                </c:pt>
                <c:pt idx="1">
                  <c:v>984</c:v>
                </c:pt>
                <c:pt idx="2">
                  <c:v>190234.6</c:v>
                </c:pt>
              </c:numCache>
            </c:numRef>
          </c:val>
        </c:ser>
      </c:pie3DChart>
      <c:spPr>
        <a:scene3d>
          <a:camera prst="orthographicFront"/>
          <a:lightRig rig="threePt" dir="t"/>
        </a:scene3d>
        <a:sp3d>
          <a:bevelT/>
        </a:sp3d>
      </c:spPr>
    </c:plotArea>
    <c:legend>
      <c:legendPos val="r"/>
      <c:layout/>
      <c:txPr>
        <a:bodyPr/>
        <a:lstStyle/>
        <a:p>
          <a:pPr>
            <a:defRPr sz="1100">
              <a:solidFill>
                <a:srgbClr val="003366"/>
              </a:solidFill>
              <a:latin typeface="Book Antiqua" pitchFamily="18" charset="0"/>
            </a:defRPr>
          </a:pPr>
          <a:endParaRPr lang="ru-RU"/>
        </a:p>
      </c:txPr>
    </c:legend>
    <c:plotVisOnly val="1"/>
  </c:chart>
  <c:txPr>
    <a:bodyPr/>
    <a:lstStyle/>
    <a:p>
      <a:pPr>
        <a:defRPr sz="1800"/>
      </a:pPr>
      <a:endParaRPr lang="ru-RU"/>
    </a:p>
  </c:txPr>
  <c:externalData r:id="rId1"/>
</c:chartSpace>
</file>

<file path=ppt/charts/chart30.xml><?xml version="1.0" encoding="utf-8"?>
<c:chartSpace xmlns:c="http://schemas.openxmlformats.org/drawingml/2006/chart" xmlns:a="http://schemas.openxmlformats.org/drawingml/2006/main" xmlns:r="http://schemas.openxmlformats.org/officeDocument/2006/relationships">
  <c:date1904 val="1"/>
  <c:lang val="ru-RU"/>
  <c:chart>
    <c:view3D>
      <c:rAngAx val="1"/>
    </c:view3D>
    <c:plotArea>
      <c:layout>
        <c:manualLayout>
          <c:layoutTarget val="inner"/>
          <c:xMode val="edge"/>
          <c:yMode val="edge"/>
          <c:x val="0.13447614835248944"/>
          <c:y val="2.6485740267542381E-2"/>
          <c:w val="0.65606887494680965"/>
          <c:h val="0.84459572873339961"/>
        </c:manualLayout>
      </c:layout>
      <c:bar3DChart>
        <c:barDir val="col"/>
        <c:grouping val="clustered"/>
        <c:ser>
          <c:idx val="0"/>
          <c:order val="0"/>
          <c:tx>
            <c:strRef>
              <c:f>Лист1!$B$1</c:f>
              <c:strCache>
                <c:ptCount val="1"/>
                <c:pt idx="0">
                  <c:v>2018 г.</c:v>
                </c:pt>
              </c:strCache>
            </c:strRef>
          </c:tx>
          <c:spPr>
            <a:solidFill>
              <a:srgbClr val="0099FF"/>
            </a:solidFill>
          </c:spPr>
          <c:cat>
            <c:strRef>
              <c:f>Лист1!$A$2</c:f>
              <c:strCache>
                <c:ptCount val="1"/>
                <c:pt idx="0">
                  <c:v>Объем бюджетных ассигнований</c:v>
                </c:pt>
              </c:strCache>
            </c:strRef>
          </c:cat>
          <c:val>
            <c:numRef>
              <c:f>Лист1!$B$2</c:f>
              <c:numCache>
                <c:formatCode>General</c:formatCode>
                <c:ptCount val="1"/>
                <c:pt idx="0">
                  <c:v>900</c:v>
                </c:pt>
              </c:numCache>
            </c:numRef>
          </c:val>
        </c:ser>
        <c:ser>
          <c:idx val="1"/>
          <c:order val="1"/>
          <c:tx>
            <c:strRef>
              <c:f>Лист1!$C$1</c:f>
              <c:strCache>
                <c:ptCount val="1"/>
                <c:pt idx="0">
                  <c:v>2019 г.</c:v>
                </c:pt>
              </c:strCache>
            </c:strRef>
          </c:tx>
          <c:spPr>
            <a:solidFill>
              <a:srgbClr val="6666FF"/>
            </a:solidFill>
          </c:spPr>
          <c:cat>
            <c:strRef>
              <c:f>Лист1!$A$2</c:f>
              <c:strCache>
                <c:ptCount val="1"/>
                <c:pt idx="0">
                  <c:v>Объем бюджетных ассигнований</c:v>
                </c:pt>
              </c:strCache>
            </c:strRef>
          </c:cat>
          <c:val>
            <c:numRef>
              <c:f>Лист1!$C$2</c:f>
              <c:numCache>
                <c:formatCode>General</c:formatCode>
                <c:ptCount val="1"/>
                <c:pt idx="0">
                  <c:v>900</c:v>
                </c:pt>
              </c:numCache>
            </c:numRef>
          </c:val>
        </c:ser>
        <c:ser>
          <c:idx val="2"/>
          <c:order val="2"/>
          <c:tx>
            <c:strRef>
              <c:f>Лист1!$D$1</c:f>
              <c:strCache>
                <c:ptCount val="1"/>
                <c:pt idx="0">
                  <c:v>2020 г.</c:v>
                </c:pt>
              </c:strCache>
            </c:strRef>
          </c:tx>
          <c:spPr>
            <a:solidFill>
              <a:srgbClr val="33CC33"/>
            </a:solidFill>
          </c:spPr>
          <c:cat>
            <c:strRef>
              <c:f>Лист1!$A$2</c:f>
              <c:strCache>
                <c:ptCount val="1"/>
                <c:pt idx="0">
                  <c:v>Объем бюджетных ассигнований</c:v>
                </c:pt>
              </c:strCache>
            </c:strRef>
          </c:cat>
          <c:val>
            <c:numRef>
              <c:f>Лист1!$D$2</c:f>
              <c:numCache>
                <c:formatCode>General</c:formatCode>
                <c:ptCount val="1"/>
                <c:pt idx="0">
                  <c:v>600</c:v>
                </c:pt>
              </c:numCache>
            </c:numRef>
          </c:val>
        </c:ser>
        <c:shape val="cylinder"/>
        <c:axId val="142126080"/>
        <c:axId val="142136064"/>
        <c:axId val="0"/>
      </c:bar3DChart>
      <c:catAx>
        <c:axId val="142126080"/>
        <c:scaling>
          <c:orientation val="minMax"/>
        </c:scaling>
        <c:axPos val="b"/>
        <c:tickLblPos val="nextTo"/>
        <c:txPr>
          <a:bodyPr/>
          <a:lstStyle/>
          <a:p>
            <a:pPr>
              <a:defRPr sz="1200" b="1">
                <a:solidFill>
                  <a:srgbClr val="000099"/>
                </a:solidFill>
                <a:latin typeface="Book Antiqua" pitchFamily="18" charset="0"/>
              </a:defRPr>
            </a:pPr>
            <a:endParaRPr lang="ru-RU"/>
          </a:p>
        </c:txPr>
        <c:crossAx val="142136064"/>
        <c:crosses val="autoZero"/>
        <c:auto val="1"/>
        <c:lblAlgn val="ctr"/>
        <c:lblOffset val="100"/>
      </c:catAx>
      <c:valAx>
        <c:axId val="142136064"/>
        <c:scaling>
          <c:orientation val="minMax"/>
        </c:scaling>
        <c:axPos val="l"/>
        <c:majorGridlines/>
        <c:numFmt formatCode="General" sourceLinked="1"/>
        <c:tickLblPos val="nextTo"/>
        <c:txPr>
          <a:bodyPr/>
          <a:lstStyle/>
          <a:p>
            <a:pPr>
              <a:defRPr sz="1400" b="1">
                <a:solidFill>
                  <a:srgbClr val="000099"/>
                </a:solidFill>
                <a:latin typeface="Times New Roman" pitchFamily="18" charset="0"/>
                <a:cs typeface="Times New Roman" pitchFamily="18" charset="0"/>
              </a:defRPr>
            </a:pPr>
            <a:endParaRPr lang="ru-RU"/>
          </a:p>
        </c:txPr>
        <c:crossAx val="142126080"/>
        <c:crosses val="autoZero"/>
        <c:crossBetween val="between"/>
      </c:valAx>
    </c:plotArea>
    <c:legend>
      <c:legendPos val="r"/>
      <c:layout>
        <c:manualLayout>
          <c:xMode val="edge"/>
          <c:yMode val="edge"/>
          <c:x val="0.77481968234466492"/>
          <c:y val="0.26843915602846774"/>
          <c:w val="0.20443098914935412"/>
          <c:h val="0.2538366428102023"/>
        </c:manualLayout>
      </c:layout>
      <c:txPr>
        <a:bodyPr/>
        <a:lstStyle/>
        <a:p>
          <a:pPr>
            <a:defRPr sz="1400">
              <a:solidFill>
                <a:srgbClr val="000099"/>
              </a:solidFill>
              <a:latin typeface="Times New Roman" pitchFamily="18" charset="0"/>
              <a:cs typeface="Times New Roman" pitchFamily="18" charset="0"/>
            </a:defRPr>
          </a:pPr>
          <a:endParaRPr lang="ru-RU"/>
        </a:p>
      </c:txPr>
    </c:legend>
    <c:plotVisOnly val="1"/>
  </c:chart>
  <c:txPr>
    <a:bodyPr/>
    <a:lstStyle/>
    <a:p>
      <a:pPr>
        <a:defRPr sz="1800"/>
      </a:pPr>
      <a:endParaRPr lang="ru-RU"/>
    </a:p>
  </c:txPr>
  <c:externalData r:id="rId1"/>
</c:chartSpace>
</file>

<file path=ppt/charts/chart31.xml><?xml version="1.0" encoding="utf-8"?>
<c:chartSpace xmlns:c="http://schemas.openxmlformats.org/drawingml/2006/chart" xmlns:a="http://schemas.openxmlformats.org/drawingml/2006/main" xmlns:r="http://schemas.openxmlformats.org/officeDocument/2006/relationships">
  <c:lang val="ru-RU"/>
  <c:chart>
    <c:view3D>
      <c:rAngAx val="1"/>
    </c:view3D>
    <c:plotArea>
      <c:layout>
        <c:manualLayout>
          <c:layoutTarget val="inner"/>
          <c:xMode val="edge"/>
          <c:yMode val="edge"/>
          <c:x val="0.13447614835248944"/>
          <c:y val="2.6485740267542388E-2"/>
          <c:w val="0.65606887494680965"/>
          <c:h val="0.84459572873339961"/>
        </c:manualLayout>
      </c:layout>
      <c:bar3DChart>
        <c:barDir val="col"/>
        <c:grouping val="clustered"/>
        <c:ser>
          <c:idx val="0"/>
          <c:order val="0"/>
          <c:tx>
            <c:strRef>
              <c:f>Лист1!$B$1</c:f>
              <c:strCache>
                <c:ptCount val="1"/>
                <c:pt idx="0">
                  <c:v>2018 г.</c:v>
                </c:pt>
              </c:strCache>
            </c:strRef>
          </c:tx>
          <c:spPr>
            <a:solidFill>
              <a:srgbClr val="669900"/>
            </a:solidFill>
          </c:spPr>
          <c:cat>
            <c:strRef>
              <c:f>Лист1!$A$2</c:f>
              <c:strCache>
                <c:ptCount val="1"/>
                <c:pt idx="0">
                  <c:v>Объем бюджетных ассигнований</c:v>
                </c:pt>
              </c:strCache>
            </c:strRef>
          </c:cat>
          <c:val>
            <c:numRef>
              <c:f>Лист1!$B$2</c:f>
              <c:numCache>
                <c:formatCode>General</c:formatCode>
                <c:ptCount val="1"/>
                <c:pt idx="0">
                  <c:v>800</c:v>
                </c:pt>
              </c:numCache>
            </c:numRef>
          </c:val>
        </c:ser>
        <c:ser>
          <c:idx val="1"/>
          <c:order val="1"/>
          <c:tx>
            <c:strRef>
              <c:f>Лист1!$C$1</c:f>
              <c:strCache>
                <c:ptCount val="1"/>
                <c:pt idx="0">
                  <c:v>2019 г.</c:v>
                </c:pt>
              </c:strCache>
            </c:strRef>
          </c:tx>
          <c:spPr>
            <a:solidFill>
              <a:srgbClr val="FFCC00"/>
            </a:solidFill>
          </c:spPr>
          <c:cat>
            <c:strRef>
              <c:f>Лист1!$A$2</c:f>
              <c:strCache>
                <c:ptCount val="1"/>
                <c:pt idx="0">
                  <c:v>Объем бюджетных ассигнований</c:v>
                </c:pt>
              </c:strCache>
            </c:strRef>
          </c:cat>
          <c:val>
            <c:numRef>
              <c:f>Лист1!$C$2</c:f>
              <c:numCache>
                <c:formatCode>General</c:formatCode>
                <c:ptCount val="1"/>
                <c:pt idx="0">
                  <c:v>710</c:v>
                </c:pt>
              </c:numCache>
            </c:numRef>
          </c:val>
        </c:ser>
        <c:ser>
          <c:idx val="2"/>
          <c:order val="2"/>
          <c:tx>
            <c:strRef>
              <c:f>Лист1!$D$1</c:f>
              <c:strCache>
                <c:ptCount val="1"/>
                <c:pt idx="0">
                  <c:v>2020 г.</c:v>
                </c:pt>
              </c:strCache>
            </c:strRef>
          </c:tx>
          <c:spPr>
            <a:solidFill>
              <a:srgbClr val="33CC33"/>
            </a:solidFill>
          </c:spPr>
          <c:cat>
            <c:strRef>
              <c:f>Лист1!$A$2</c:f>
              <c:strCache>
                <c:ptCount val="1"/>
                <c:pt idx="0">
                  <c:v>Объем бюджетных ассигнований</c:v>
                </c:pt>
              </c:strCache>
            </c:strRef>
          </c:cat>
          <c:val>
            <c:numRef>
              <c:f>Лист1!$D$2</c:f>
              <c:numCache>
                <c:formatCode>General</c:formatCode>
                <c:ptCount val="1"/>
                <c:pt idx="0">
                  <c:v>510</c:v>
                </c:pt>
              </c:numCache>
            </c:numRef>
          </c:val>
        </c:ser>
        <c:shape val="cylinder"/>
        <c:axId val="142196096"/>
        <c:axId val="142197888"/>
        <c:axId val="0"/>
      </c:bar3DChart>
      <c:catAx>
        <c:axId val="142196096"/>
        <c:scaling>
          <c:orientation val="minMax"/>
        </c:scaling>
        <c:axPos val="b"/>
        <c:tickLblPos val="nextTo"/>
        <c:txPr>
          <a:bodyPr/>
          <a:lstStyle/>
          <a:p>
            <a:pPr>
              <a:defRPr sz="1200" b="1">
                <a:solidFill>
                  <a:srgbClr val="000099"/>
                </a:solidFill>
                <a:latin typeface="Book Antiqua" pitchFamily="18" charset="0"/>
              </a:defRPr>
            </a:pPr>
            <a:endParaRPr lang="ru-RU"/>
          </a:p>
        </c:txPr>
        <c:crossAx val="142197888"/>
        <c:crosses val="autoZero"/>
        <c:auto val="1"/>
        <c:lblAlgn val="ctr"/>
        <c:lblOffset val="100"/>
      </c:catAx>
      <c:valAx>
        <c:axId val="142197888"/>
        <c:scaling>
          <c:orientation val="minMax"/>
        </c:scaling>
        <c:axPos val="l"/>
        <c:majorGridlines/>
        <c:numFmt formatCode="General" sourceLinked="1"/>
        <c:tickLblPos val="nextTo"/>
        <c:txPr>
          <a:bodyPr/>
          <a:lstStyle/>
          <a:p>
            <a:pPr>
              <a:defRPr sz="1400" b="1">
                <a:solidFill>
                  <a:srgbClr val="000099"/>
                </a:solidFill>
                <a:latin typeface="Times New Roman" pitchFamily="18" charset="0"/>
                <a:cs typeface="Times New Roman" pitchFamily="18" charset="0"/>
              </a:defRPr>
            </a:pPr>
            <a:endParaRPr lang="ru-RU"/>
          </a:p>
        </c:txPr>
        <c:crossAx val="142196096"/>
        <c:crosses val="autoZero"/>
        <c:crossBetween val="between"/>
      </c:valAx>
    </c:plotArea>
    <c:legend>
      <c:legendPos val="r"/>
      <c:layout>
        <c:manualLayout>
          <c:xMode val="edge"/>
          <c:yMode val="edge"/>
          <c:x val="0.77481968234466503"/>
          <c:y val="0.26843915602846774"/>
          <c:w val="0.20443098914935418"/>
          <c:h val="0.2538366428102023"/>
        </c:manualLayout>
      </c:layout>
      <c:txPr>
        <a:bodyPr/>
        <a:lstStyle/>
        <a:p>
          <a:pPr>
            <a:defRPr sz="1400">
              <a:solidFill>
                <a:srgbClr val="000099"/>
              </a:solidFill>
              <a:latin typeface="Times New Roman" pitchFamily="18" charset="0"/>
              <a:cs typeface="Times New Roman" pitchFamily="18" charset="0"/>
            </a:defRPr>
          </a:pPr>
          <a:endParaRPr lang="ru-RU"/>
        </a:p>
      </c:txPr>
    </c:legend>
    <c:plotVisOnly val="1"/>
  </c:chart>
  <c:txPr>
    <a:bodyPr/>
    <a:lstStyle/>
    <a:p>
      <a:pPr>
        <a:defRPr sz="1800"/>
      </a:pPr>
      <a:endParaRPr lang="ru-RU"/>
    </a:p>
  </c:txPr>
  <c:externalData r:id="rId1"/>
</c:chartSpace>
</file>

<file path=ppt/charts/chart32.xml><?xml version="1.0" encoding="utf-8"?>
<c:chartSpace xmlns:c="http://schemas.openxmlformats.org/drawingml/2006/chart" xmlns:a="http://schemas.openxmlformats.org/drawingml/2006/main" xmlns:r="http://schemas.openxmlformats.org/officeDocument/2006/relationships">
  <c:lang val="ru-RU"/>
  <c:chart>
    <c:autoTitleDeleted val="1"/>
    <c:view3D>
      <c:rotX val="75"/>
      <c:rAngAx val="1"/>
    </c:view3D>
    <c:plotArea>
      <c:layout>
        <c:manualLayout>
          <c:layoutTarget val="inner"/>
          <c:xMode val="edge"/>
          <c:yMode val="edge"/>
          <c:x val="3.5130273223610092E-2"/>
          <c:y val="8.2306614457803795E-2"/>
          <c:w val="0.66500699268708896"/>
          <c:h val="0.85652784611233668"/>
        </c:manualLayout>
      </c:layout>
      <c:pie3DChart>
        <c:varyColors val="1"/>
        <c:ser>
          <c:idx val="0"/>
          <c:order val="0"/>
          <c:tx>
            <c:strRef>
              <c:f>Лист1!$B$1</c:f>
              <c:strCache>
                <c:ptCount val="1"/>
                <c:pt idx="0">
                  <c:v>2018 г.</c:v>
                </c:pt>
              </c:strCache>
            </c:strRef>
          </c:tx>
          <c:spPr>
            <a:solidFill>
              <a:srgbClr val="00CC00"/>
            </a:solidFill>
          </c:spPr>
          <c:dPt>
            <c:idx val="0"/>
            <c:explosion val="25"/>
            <c:spPr>
              <a:solidFill>
                <a:srgbClr val="00FF00"/>
              </a:solidFill>
              <a:scene3d>
                <a:camera prst="orthographicFront"/>
                <a:lightRig rig="threePt" dir="t"/>
              </a:scene3d>
              <a:sp3d>
                <a:bevelT/>
              </a:sp3d>
            </c:spPr>
          </c:dPt>
          <c:dPt>
            <c:idx val="1"/>
            <c:spPr>
              <a:solidFill>
                <a:srgbClr val="FFCC00"/>
              </a:solidFill>
              <a:scene3d>
                <a:camera prst="orthographicFront"/>
                <a:lightRig rig="threePt" dir="t"/>
              </a:scene3d>
              <a:sp3d>
                <a:bevelT/>
              </a:sp3d>
            </c:spPr>
          </c:dPt>
          <c:cat>
            <c:strRef>
              <c:f>Лист1!$A$2:$A$3</c:f>
              <c:strCache>
                <c:ptCount val="2"/>
                <c:pt idx="0">
                  <c:v>Формирование общественного мнения, направленного на стабилизацию демографической ситуации</c:v>
                </c:pt>
                <c:pt idx="1">
                  <c:v>Информационное обеспечение и сопровождение проведения демографической политики</c:v>
                </c:pt>
              </c:strCache>
            </c:strRef>
          </c:cat>
          <c:val>
            <c:numRef>
              <c:f>Лист1!$B$2:$B$3</c:f>
              <c:numCache>
                <c:formatCode>General</c:formatCode>
                <c:ptCount val="2"/>
                <c:pt idx="0">
                  <c:v>18</c:v>
                </c:pt>
                <c:pt idx="1">
                  <c:v>2</c:v>
                </c:pt>
              </c:numCache>
            </c:numRef>
          </c:val>
        </c:ser>
      </c:pie3DChart>
    </c:plotArea>
    <c:legend>
      <c:legendPos val="r"/>
      <c:legendEntry>
        <c:idx val="0"/>
        <c:txPr>
          <a:bodyPr/>
          <a:lstStyle/>
          <a:p>
            <a:pPr>
              <a:defRPr sz="1200">
                <a:solidFill>
                  <a:srgbClr val="000099"/>
                </a:solidFill>
                <a:latin typeface="Times New Roman" pitchFamily="18" charset="0"/>
                <a:cs typeface="Times New Roman" pitchFamily="18" charset="0"/>
              </a:defRPr>
            </a:pPr>
            <a:endParaRPr lang="ru-RU"/>
          </a:p>
        </c:txPr>
      </c:legendEntry>
      <c:legendEntry>
        <c:idx val="1"/>
        <c:txPr>
          <a:bodyPr/>
          <a:lstStyle/>
          <a:p>
            <a:pPr>
              <a:defRPr sz="1200">
                <a:solidFill>
                  <a:srgbClr val="000099"/>
                </a:solidFill>
                <a:latin typeface="Times New Roman" pitchFamily="18" charset="0"/>
                <a:cs typeface="Times New Roman" pitchFamily="18" charset="0"/>
              </a:defRPr>
            </a:pPr>
            <a:endParaRPr lang="ru-RU"/>
          </a:p>
        </c:txPr>
      </c:legendEntry>
      <c:layout/>
      <c:txPr>
        <a:bodyPr/>
        <a:lstStyle/>
        <a:p>
          <a:pPr>
            <a:defRPr sz="1400">
              <a:solidFill>
                <a:srgbClr val="000099"/>
              </a:solidFill>
              <a:latin typeface="Times New Roman" pitchFamily="18" charset="0"/>
              <a:cs typeface="Times New Roman" pitchFamily="18" charset="0"/>
            </a:defRPr>
          </a:pPr>
          <a:endParaRPr lang="ru-RU"/>
        </a:p>
      </c:txPr>
    </c:legend>
    <c:plotVisOnly val="1"/>
  </c:chart>
  <c:txPr>
    <a:bodyPr/>
    <a:lstStyle/>
    <a:p>
      <a:pPr>
        <a:defRPr sz="1800"/>
      </a:pPr>
      <a:endParaRPr lang="ru-RU"/>
    </a:p>
  </c:txPr>
  <c:externalData r:id="rId1"/>
  <c:userShapes r:id="rId2"/>
</c:chartSpace>
</file>

<file path=ppt/charts/chart33.xml><?xml version="1.0" encoding="utf-8"?>
<c:chartSpace xmlns:c="http://schemas.openxmlformats.org/drawingml/2006/chart" xmlns:a="http://schemas.openxmlformats.org/drawingml/2006/main" xmlns:r="http://schemas.openxmlformats.org/officeDocument/2006/relationships">
  <c:lang val="ru-RU"/>
  <c:chart>
    <c:view3D>
      <c:rAngAx val="1"/>
    </c:view3D>
    <c:plotArea>
      <c:layout>
        <c:manualLayout>
          <c:layoutTarget val="inner"/>
          <c:xMode val="edge"/>
          <c:yMode val="edge"/>
          <c:x val="0.10956823510837979"/>
          <c:y val="4.8682617805857899E-2"/>
          <c:w val="0.65606887494680965"/>
          <c:h val="0.84459572873339961"/>
        </c:manualLayout>
      </c:layout>
      <c:bar3DChart>
        <c:barDir val="col"/>
        <c:grouping val="clustered"/>
        <c:ser>
          <c:idx val="0"/>
          <c:order val="0"/>
          <c:tx>
            <c:strRef>
              <c:f>Лист1!$B$1</c:f>
              <c:strCache>
                <c:ptCount val="1"/>
                <c:pt idx="0">
                  <c:v>2018 г.</c:v>
                </c:pt>
              </c:strCache>
            </c:strRef>
          </c:tx>
          <c:spPr>
            <a:solidFill>
              <a:srgbClr val="0066FF"/>
            </a:solidFill>
          </c:spPr>
          <c:cat>
            <c:strRef>
              <c:f>Лист1!$A$2</c:f>
              <c:strCache>
                <c:ptCount val="1"/>
                <c:pt idx="0">
                  <c:v>Объем бюджетных ассигнований</c:v>
                </c:pt>
              </c:strCache>
            </c:strRef>
          </c:cat>
          <c:val>
            <c:numRef>
              <c:f>Лист1!$B$2</c:f>
              <c:numCache>
                <c:formatCode>General</c:formatCode>
                <c:ptCount val="1"/>
                <c:pt idx="0">
                  <c:v>70</c:v>
                </c:pt>
              </c:numCache>
            </c:numRef>
          </c:val>
        </c:ser>
        <c:ser>
          <c:idx val="1"/>
          <c:order val="1"/>
          <c:tx>
            <c:strRef>
              <c:f>Лист1!$C$1</c:f>
              <c:strCache>
                <c:ptCount val="1"/>
                <c:pt idx="0">
                  <c:v>2019 г.</c:v>
                </c:pt>
              </c:strCache>
            </c:strRef>
          </c:tx>
          <c:spPr>
            <a:solidFill>
              <a:srgbClr val="99FF66"/>
            </a:solidFill>
          </c:spPr>
          <c:cat>
            <c:strRef>
              <c:f>Лист1!$A$2</c:f>
              <c:strCache>
                <c:ptCount val="1"/>
                <c:pt idx="0">
                  <c:v>Объем бюджетных ассигнований</c:v>
                </c:pt>
              </c:strCache>
            </c:strRef>
          </c:cat>
          <c:val>
            <c:numRef>
              <c:f>Лист1!$C$2</c:f>
              <c:numCache>
                <c:formatCode>General</c:formatCode>
                <c:ptCount val="1"/>
                <c:pt idx="0">
                  <c:v>70</c:v>
                </c:pt>
              </c:numCache>
            </c:numRef>
          </c:val>
        </c:ser>
        <c:ser>
          <c:idx val="2"/>
          <c:order val="2"/>
          <c:tx>
            <c:strRef>
              <c:f>Лист1!$D$1</c:f>
              <c:strCache>
                <c:ptCount val="1"/>
                <c:pt idx="0">
                  <c:v>2020 г.</c:v>
                </c:pt>
              </c:strCache>
            </c:strRef>
          </c:tx>
          <c:spPr>
            <a:solidFill>
              <a:srgbClr val="FF9966"/>
            </a:solidFill>
          </c:spPr>
          <c:cat>
            <c:strRef>
              <c:f>Лист1!$A$2</c:f>
              <c:strCache>
                <c:ptCount val="1"/>
                <c:pt idx="0">
                  <c:v>Объем бюджетных ассигнований</c:v>
                </c:pt>
              </c:strCache>
            </c:strRef>
          </c:cat>
          <c:val>
            <c:numRef>
              <c:f>Лист1!$D$2</c:f>
              <c:numCache>
                <c:formatCode>General</c:formatCode>
                <c:ptCount val="1"/>
                <c:pt idx="0">
                  <c:v>70</c:v>
                </c:pt>
              </c:numCache>
            </c:numRef>
          </c:val>
        </c:ser>
        <c:shape val="cylinder"/>
        <c:axId val="142373632"/>
        <c:axId val="142375168"/>
        <c:axId val="0"/>
      </c:bar3DChart>
      <c:catAx>
        <c:axId val="142373632"/>
        <c:scaling>
          <c:orientation val="minMax"/>
        </c:scaling>
        <c:axPos val="b"/>
        <c:tickLblPos val="nextTo"/>
        <c:txPr>
          <a:bodyPr/>
          <a:lstStyle/>
          <a:p>
            <a:pPr>
              <a:defRPr sz="1200" b="1">
                <a:solidFill>
                  <a:srgbClr val="000099"/>
                </a:solidFill>
                <a:latin typeface="Book Antiqua" pitchFamily="18" charset="0"/>
              </a:defRPr>
            </a:pPr>
            <a:endParaRPr lang="ru-RU"/>
          </a:p>
        </c:txPr>
        <c:crossAx val="142375168"/>
        <c:crosses val="autoZero"/>
        <c:auto val="1"/>
        <c:lblAlgn val="ctr"/>
        <c:lblOffset val="100"/>
      </c:catAx>
      <c:valAx>
        <c:axId val="142375168"/>
        <c:scaling>
          <c:orientation val="minMax"/>
        </c:scaling>
        <c:axPos val="l"/>
        <c:majorGridlines/>
        <c:numFmt formatCode="General" sourceLinked="1"/>
        <c:tickLblPos val="nextTo"/>
        <c:txPr>
          <a:bodyPr/>
          <a:lstStyle/>
          <a:p>
            <a:pPr>
              <a:defRPr sz="1400" b="1">
                <a:solidFill>
                  <a:srgbClr val="000099"/>
                </a:solidFill>
                <a:latin typeface="Times New Roman" pitchFamily="18" charset="0"/>
                <a:cs typeface="Times New Roman" pitchFamily="18" charset="0"/>
              </a:defRPr>
            </a:pPr>
            <a:endParaRPr lang="ru-RU"/>
          </a:p>
        </c:txPr>
        <c:crossAx val="142373632"/>
        <c:crosses val="autoZero"/>
        <c:crossBetween val="between"/>
      </c:valAx>
    </c:plotArea>
    <c:legend>
      <c:legendPos val="r"/>
      <c:layout>
        <c:manualLayout>
          <c:xMode val="edge"/>
          <c:yMode val="edge"/>
          <c:x val="0.77481968234466514"/>
          <c:y val="0.26843915602846774"/>
          <c:w val="0.20443098914935423"/>
          <c:h val="0.2538366428102023"/>
        </c:manualLayout>
      </c:layout>
      <c:txPr>
        <a:bodyPr/>
        <a:lstStyle/>
        <a:p>
          <a:pPr>
            <a:defRPr sz="1400">
              <a:solidFill>
                <a:srgbClr val="000099"/>
              </a:solidFill>
              <a:latin typeface="Times New Roman" pitchFamily="18" charset="0"/>
              <a:cs typeface="Times New Roman" pitchFamily="18" charset="0"/>
            </a:defRPr>
          </a:pPr>
          <a:endParaRPr lang="ru-RU"/>
        </a:p>
      </c:txPr>
    </c:legend>
    <c:plotVisOnly val="1"/>
  </c:chart>
  <c:txPr>
    <a:bodyPr/>
    <a:lstStyle/>
    <a:p>
      <a:pPr>
        <a:defRPr sz="1800"/>
      </a:pPr>
      <a:endParaRPr lang="ru-RU"/>
    </a:p>
  </c:txPr>
  <c:externalData r:id="rId1"/>
</c:chartSpace>
</file>

<file path=ppt/charts/chart34.xml><?xml version="1.0" encoding="utf-8"?>
<c:chartSpace xmlns:c="http://schemas.openxmlformats.org/drawingml/2006/chart" xmlns:a="http://schemas.openxmlformats.org/drawingml/2006/main" xmlns:r="http://schemas.openxmlformats.org/officeDocument/2006/relationships">
  <c:date1904 val="1"/>
  <c:lang val="ru-RU"/>
  <c:chart>
    <c:view3D>
      <c:rAngAx val="1"/>
    </c:view3D>
    <c:plotArea>
      <c:layout>
        <c:manualLayout>
          <c:layoutTarget val="inner"/>
          <c:xMode val="edge"/>
          <c:yMode val="edge"/>
          <c:x val="0.10956823510837979"/>
          <c:y val="4.8682617805857906E-2"/>
          <c:w val="0.65606887494680965"/>
          <c:h val="0.86908302563460005"/>
        </c:manualLayout>
      </c:layout>
      <c:bar3DChart>
        <c:barDir val="col"/>
        <c:grouping val="clustered"/>
        <c:ser>
          <c:idx val="0"/>
          <c:order val="0"/>
          <c:tx>
            <c:strRef>
              <c:f>Лист1!$B$1</c:f>
              <c:strCache>
                <c:ptCount val="1"/>
                <c:pt idx="0">
                  <c:v>2018 г.</c:v>
                </c:pt>
              </c:strCache>
            </c:strRef>
          </c:tx>
          <c:spPr>
            <a:solidFill>
              <a:srgbClr val="0000FF"/>
            </a:solidFill>
          </c:spPr>
          <c:cat>
            <c:strRef>
              <c:f>Лист1!$A$2</c:f>
              <c:strCache>
                <c:ptCount val="1"/>
                <c:pt idx="0">
                  <c:v>Объем бюджетных ассигнований</c:v>
                </c:pt>
              </c:strCache>
            </c:strRef>
          </c:cat>
          <c:val>
            <c:numRef>
              <c:f>Лист1!$B$2</c:f>
              <c:numCache>
                <c:formatCode>General</c:formatCode>
                <c:ptCount val="1"/>
                <c:pt idx="0">
                  <c:v>77</c:v>
                </c:pt>
              </c:numCache>
            </c:numRef>
          </c:val>
        </c:ser>
        <c:ser>
          <c:idx val="1"/>
          <c:order val="1"/>
          <c:tx>
            <c:strRef>
              <c:f>Лист1!$C$1</c:f>
              <c:strCache>
                <c:ptCount val="1"/>
                <c:pt idx="0">
                  <c:v>2019 г.</c:v>
                </c:pt>
              </c:strCache>
            </c:strRef>
          </c:tx>
          <c:spPr>
            <a:solidFill>
              <a:srgbClr val="FFFFCC"/>
            </a:solidFill>
          </c:spPr>
          <c:cat>
            <c:strRef>
              <c:f>Лист1!$A$2</c:f>
              <c:strCache>
                <c:ptCount val="1"/>
                <c:pt idx="0">
                  <c:v>Объем бюджетных ассигнований</c:v>
                </c:pt>
              </c:strCache>
            </c:strRef>
          </c:cat>
          <c:val>
            <c:numRef>
              <c:f>Лист1!$C$2</c:f>
              <c:numCache>
                <c:formatCode>General</c:formatCode>
                <c:ptCount val="1"/>
                <c:pt idx="0">
                  <c:v>26</c:v>
                </c:pt>
              </c:numCache>
            </c:numRef>
          </c:val>
        </c:ser>
        <c:ser>
          <c:idx val="2"/>
          <c:order val="2"/>
          <c:tx>
            <c:strRef>
              <c:f>Лист1!$D$1</c:f>
              <c:strCache>
                <c:ptCount val="1"/>
                <c:pt idx="0">
                  <c:v>2020 г.</c:v>
                </c:pt>
              </c:strCache>
            </c:strRef>
          </c:tx>
          <c:spPr>
            <a:solidFill>
              <a:srgbClr val="3399FF"/>
            </a:solidFill>
          </c:spPr>
          <c:cat>
            <c:strRef>
              <c:f>Лист1!$A$2</c:f>
              <c:strCache>
                <c:ptCount val="1"/>
                <c:pt idx="0">
                  <c:v>Объем бюджетных ассигнований</c:v>
                </c:pt>
              </c:strCache>
            </c:strRef>
          </c:cat>
          <c:val>
            <c:numRef>
              <c:f>Лист1!$D$2</c:f>
              <c:numCache>
                <c:formatCode>General</c:formatCode>
                <c:ptCount val="1"/>
                <c:pt idx="0">
                  <c:v>26</c:v>
                </c:pt>
              </c:numCache>
            </c:numRef>
          </c:val>
        </c:ser>
        <c:shape val="cylinder"/>
        <c:axId val="142529664"/>
        <c:axId val="142531200"/>
        <c:axId val="0"/>
      </c:bar3DChart>
      <c:catAx>
        <c:axId val="142529664"/>
        <c:scaling>
          <c:orientation val="minMax"/>
        </c:scaling>
        <c:axPos val="b"/>
        <c:tickLblPos val="nextTo"/>
        <c:txPr>
          <a:bodyPr/>
          <a:lstStyle/>
          <a:p>
            <a:pPr>
              <a:defRPr sz="1200" b="1">
                <a:solidFill>
                  <a:srgbClr val="000099"/>
                </a:solidFill>
                <a:latin typeface="Book Antiqua" pitchFamily="18" charset="0"/>
              </a:defRPr>
            </a:pPr>
            <a:endParaRPr lang="ru-RU"/>
          </a:p>
        </c:txPr>
        <c:crossAx val="142531200"/>
        <c:crosses val="autoZero"/>
        <c:auto val="1"/>
        <c:lblAlgn val="ctr"/>
        <c:lblOffset val="100"/>
      </c:catAx>
      <c:valAx>
        <c:axId val="142531200"/>
        <c:scaling>
          <c:orientation val="minMax"/>
        </c:scaling>
        <c:axPos val="l"/>
        <c:majorGridlines/>
        <c:numFmt formatCode="General" sourceLinked="1"/>
        <c:tickLblPos val="nextTo"/>
        <c:txPr>
          <a:bodyPr/>
          <a:lstStyle/>
          <a:p>
            <a:pPr>
              <a:defRPr sz="1400" b="1">
                <a:solidFill>
                  <a:srgbClr val="000099"/>
                </a:solidFill>
                <a:latin typeface="Times New Roman" pitchFamily="18" charset="0"/>
                <a:cs typeface="Times New Roman" pitchFamily="18" charset="0"/>
              </a:defRPr>
            </a:pPr>
            <a:endParaRPr lang="ru-RU"/>
          </a:p>
        </c:txPr>
        <c:crossAx val="142529664"/>
        <c:crosses val="autoZero"/>
        <c:crossBetween val="between"/>
      </c:valAx>
    </c:plotArea>
    <c:legend>
      <c:legendPos val="r"/>
      <c:layout>
        <c:manualLayout>
          <c:xMode val="edge"/>
          <c:yMode val="edge"/>
          <c:x val="0.77481968234466525"/>
          <c:y val="0.26843915602846774"/>
          <c:w val="0.20443098914935426"/>
          <c:h val="0.2538366428102023"/>
        </c:manualLayout>
      </c:layout>
      <c:txPr>
        <a:bodyPr/>
        <a:lstStyle/>
        <a:p>
          <a:pPr>
            <a:defRPr sz="1400">
              <a:solidFill>
                <a:srgbClr val="000099"/>
              </a:solidFill>
              <a:latin typeface="Times New Roman" pitchFamily="18" charset="0"/>
              <a:cs typeface="Times New Roman" pitchFamily="18" charset="0"/>
            </a:defRPr>
          </a:pPr>
          <a:endParaRPr lang="ru-RU"/>
        </a:p>
      </c:txPr>
    </c:legend>
    <c:plotVisOnly val="1"/>
  </c:chart>
  <c:txPr>
    <a:bodyPr/>
    <a:lstStyle/>
    <a:p>
      <a:pPr>
        <a:defRPr sz="1800"/>
      </a:pPr>
      <a:endParaRPr lang="ru-RU"/>
    </a:p>
  </c:txPr>
  <c:externalData r:id="rId1"/>
</c:chartSpace>
</file>

<file path=ppt/charts/chart35.xml><?xml version="1.0" encoding="utf-8"?>
<c:chartSpace xmlns:c="http://schemas.openxmlformats.org/drawingml/2006/chart" xmlns:a="http://schemas.openxmlformats.org/drawingml/2006/main" xmlns:r="http://schemas.openxmlformats.org/officeDocument/2006/relationships">
  <c:date1904 val="1"/>
  <c:lang val="ru-RU"/>
  <c:chart>
    <c:view3D>
      <c:rAngAx val="1"/>
    </c:view3D>
    <c:plotArea>
      <c:layout>
        <c:manualLayout>
          <c:layoutTarget val="inner"/>
          <c:xMode val="edge"/>
          <c:yMode val="edge"/>
          <c:x val="0.10956823510837979"/>
          <c:y val="4.8682617805857913E-2"/>
          <c:w val="0.65606887494680965"/>
          <c:h val="0.86908302563460005"/>
        </c:manualLayout>
      </c:layout>
      <c:bar3DChart>
        <c:barDir val="col"/>
        <c:grouping val="clustered"/>
        <c:ser>
          <c:idx val="0"/>
          <c:order val="0"/>
          <c:tx>
            <c:strRef>
              <c:f>Лист1!$B$1</c:f>
              <c:strCache>
                <c:ptCount val="1"/>
                <c:pt idx="0">
                  <c:v>2018 г.</c:v>
                </c:pt>
              </c:strCache>
            </c:strRef>
          </c:tx>
          <c:spPr>
            <a:solidFill>
              <a:srgbClr val="0066CC"/>
            </a:solidFill>
          </c:spPr>
          <c:cat>
            <c:strRef>
              <c:f>Лист1!$A$2</c:f>
              <c:strCache>
                <c:ptCount val="1"/>
                <c:pt idx="0">
                  <c:v>Объем бюджетных ассигнований</c:v>
                </c:pt>
              </c:strCache>
            </c:strRef>
          </c:cat>
          <c:val>
            <c:numRef>
              <c:f>Лист1!$B$2</c:f>
              <c:numCache>
                <c:formatCode>General</c:formatCode>
                <c:ptCount val="1"/>
                <c:pt idx="0">
                  <c:v>50</c:v>
                </c:pt>
              </c:numCache>
            </c:numRef>
          </c:val>
        </c:ser>
        <c:ser>
          <c:idx val="1"/>
          <c:order val="1"/>
          <c:tx>
            <c:strRef>
              <c:f>Лист1!$C$1</c:f>
              <c:strCache>
                <c:ptCount val="1"/>
                <c:pt idx="0">
                  <c:v>2019 г.</c:v>
                </c:pt>
              </c:strCache>
            </c:strRef>
          </c:tx>
          <c:spPr>
            <a:solidFill>
              <a:srgbClr val="FFFFCC"/>
            </a:solidFill>
          </c:spPr>
          <c:cat>
            <c:strRef>
              <c:f>Лист1!$A$2</c:f>
              <c:strCache>
                <c:ptCount val="1"/>
                <c:pt idx="0">
                  <c:v>Объем бюджетных ассигнований</c:v>
                </c:pt>
              </c:strCache>
            </c:strRef>
          </c:cat>
          <c:val>
            <c:numRef>
              <c:f>Лист1!$C$2</c:f>
              <c:numCache>
                <c:formatCode>General</c:formatCode>
                <c:ptCount val="1"/>
                <c:pt idx="0">
                  <c:v>50</c:v>
                </c:pt>
              </c:numCache>
            </c:numRef>
          </c:val>
        </c:ser>
        <c:ser>
          <c:idx val="2"/>
          <c:order val="2"/>
          <c:tx>
            <c:strRef>
              <c:f>Лист1!$D$1</c:f>
              <c:strCache>
                <c:ptCount val="1"/>
                <c:pt idx="0">
                  <c:v>2020 г.</c:v>
                </c:pt>
              </c:strCache>
            </c:strRef>
          </c:tx>
          <c:spPr>
            <a:solidFill>
              <a:srgbClr val="0099CC"/>
            </a:solidFill>
          </c:spPr>
          <c:cat>
            <c:strRef>
              <c:f>Лист1!$A$2</c:f>
              <c:strCache>
                <c:ptCount val="1"/>
                <c:pt idx="0">
                  <c:v>Объем бюджетных ассигнований</c:v>
                </c:pt>
              </c:strCache>
            </c:strRef>
          </c:cat>
          <c:val>
            <c:numRef>
              <c:f>Лист1!$D$2</c:f>
              <c:numCache>
                <c:formatCode>General</c:formatCode>
                <c:ptCount val="1"/>
                <c:pt idx="0">
                  <c:v>50</c:v>
                </c:pt>
              </c:numCache>
            </c:numRef>
          </c:val>
        </c:ser>
        <c:shape val="cylinder"/>
        <c:axId val="142652544"/>
        <c:axId val="142654080"/>
        <c:axId val="0"/>
      </c:bar3DChart>
      <c:catAx>
        <c:axId val="142652544"/>
        <c:scaling>
          <c:orientation val="minMax"/>
        </c:scaling>
        <c:axPos val="b"/>
        <c:tickLblPos val="nextTo"/>
        <c:txPr>
          <a:bodyPr/>
          <a:lstStyle/>
          <a:p>
            <a:pPr>
              <a:defRPr sz="1200" b="1">
                <a:solidFill>
                  <a:srgbClr val="000099"/>
                </a:solidFill>
                <a:latin typeface="Book Antiqua" pitchFamily="18" charset="0"/>
              </a:defRPr>
            </a:pPr>
            <a:endParaRPr lang="ru-RU"/>
          </a:p>
        </c:txPr>
        <c:crossAx val="142654080"/>
        <c:crosses val="autoZero"/>
        <c:auto val="1"/>
        <c:lblAlgn val="ctr"/>
        <c:lblOffset val="100"/>
      </c:catAx>
      <c:valAx>
        <c:axId val="142654080"/>
        <c:scaling>
          <c:orientation val="minMax"/>
        </c:scaling>
        <c:axPos val="l"/>
        <c:majorGridlines/>
        <c:numFmt formatCode="General" sourceLinked="1"/>
        <c:tickLblPos val="nextTo"/>
        <c:txPr>
          <a:bodyPr/>
          <a:lstStyle/>
          <a:p>
            <a:pPr>
              <a:defRPr sz="1400" b="1">
                <a:solidFill>
                  <a:srgbClr val="000099"/>
                </a:solidFill>
                <a:latin typeface="Times New Roman" pitchFamily="18" charset="0"/>
                <a:cs typeface="Times New Roman" pitchFamily="18" charset="0"/>
              </a:defRPr>
            </a:pPr>
            <a:endParaRPr lang="ru-RU"/>
          </a:p>
        </c:txPr>
        <c:crossAx val="142652544"/>
        <c:crosses val="autoZero"/>
        <c:crossBetween val="between"/>
      </c:valAx>
    </c:plotArea>
    <c:legend>
      <c:legendPos val="r"/>
      <c:layout>
        <c:manualLayout>
          <c:xMode val="edge"/>
          <c:yMode val="edge"/>
          <c:x val="0.77481968234466536"/>
          <c:y val="0.26843915602846774"/>
          <c:w val="0.20443098914935429"/>
          <c:h val="0.2538366428102023"/>
        </c:manualLayout>
      </c:layout>
      <c:txPr>
        <a:bodyPr/>
        <a:lstStyle/>
        <a:p>
          <a:pPr>
            <a:defRPr sz="1400">
              <a:solidFill>
                <a:srgbClr val="000099"/>
              </a:solidFill>
              <a:latin typeface="Times New Roman" pitchFamily="18" charset="0"/>
              <a:cs typeface="Times New Roman" pitchFamily="18" charset="0"/>
            </a:defRPr>
          </a:pPr>
          <a:endParaRPr lang="ru-RU"/>
        </a:p>
      </c:txPr>
    </c:legend>
    <c:plotVisOnly val="1"/>
  </c:chart>
  <c:txPr>
    <a:bodyPr/>
    <a:lstStyle/>
    <a:p>
      <a:pPr>
        <a:defRPr sz="1800"/>
      </a:pPr>
      <a:endParaRPr lang="ru-RU"/>
    </a:p>
  </c:txPr>
  <c:externalData r:id="rId1"/>
</c:chartSpace>
</file>

<file path=ppt/charts/chart36.xml><?xml version="1.0" encoding="utf-8"?>
<c:chartSpace xmlns:c="http://schemas.openxmlformats.org/drawingml/2006/chart" xmlns:a="http://schemas.openxmlformats.org/drawingml/2006/main" xmlns:r="http://schemas.openxmlformats.org/officeDocument/2006/relationships">
  <c:date1904 val="1"/>
  <c:lang val="ru-RU"/>
  <c:chart>
    <c:view3D>
      <c:rAngAx val="1"/>
    </c:view3D>
    <c:plotArea>
      <c:layout>
        <c:manualLayout>
          <c:layoutTarget val="inner"/>
          <c:xMode val="edge"/>
          <c:yMode val="edge"/>
          <c:x val="0.10956823510837979"/>
          <c:y val="4.8682617805857913E-2"/>
          <c:w val="0.65606887494680965"/>
          <c:h val="0.86908302563460005"/>
        </c:manualLayout>
      </c:layout>
      <c:bar3DChart>
        <c:barDir val="col"/>
        <c:grouping val="clustered"/>
        <c:ser>
          <c:idx val="0"/>
          <c:order val="0"/>
          <c:tx>
            <c:strRef>
              <c:f>Лист1!$B$1</c:f>
              <c:strCache>
                <c:ptCount val="1"/>
                <c:pt idx="0">
                  <c:v>2018 г.</c:v>
                </c:pt>
              </c:strCache>
            </c:strRef>
          </c:tx>
          <c:spPr>
            <a:solidFill>
              <a:srgbClr val="00CC66"/>
            </a:solidFill>
          </c:spPr>
          <c:cat>
            <c:strRef>
              <c:f>Лист1!$A$2</c:f>
              <c:strCache>
                <c:ptCount val="1"/>
                <c:pt idx="0">
                  <c:v>Объем бюджетных ассигнований</c:v>
                </c:pt>
              </c:strCache>
            </c:strRef>
          </c:cat>
          <c:val>
            <c:numRef>
              <c:f>Лист1!$B$2</c:f>
              <c:numCache>
                <c:formatCode>General</c:formatCode>
                <c:ptCount val="1"/>
                <c:pt idx="0">
                  <c:v>50</c:v>
                </c:pt>
              </c:numCache>
            </c:numRef>
          </c:val>
        </c:ser>
        <c:ser>
          <c:idx val="1"/>
          <c:order val="1"/>
          <c:tx>
            <c:strRef>
              <c:f>Лист1!$C$1</c:f>
              <c:strCache>
                <c:ptCount val="1"/>
                <c:pt idx="0">
                  <c:v>2019 г.</c:v>
                </c:pt>
              </c:strCache>
            </c:strRef>
          </c:tx>
          <c:spPr>
            <a:solidFill>
              <a:srgbClr val="FFCC00"/>
            </a:solidFill>
          </c:spPr>
          <c:cat>
            <c:strRef>
              <c:f>Лист1!$A$2</c:f>
              <c:strCache>
                <c:ptCount val="1"/>
                <c:pt idx="0">
                  <c:v>Объем бюджетных ассигнований</c:v>
                </c:pt>
              </c:strCache>
            </c:strRef>
          </c:cat>
          <c:val>
            <c:numRef>
              <c:f>Лист1!$C$2</c:f>
              <c:numCache>
                <c:formatCode>General</c:formatCode>
                <c:ptCount val="1"/>
                <c:pt idx="0">
                  <c:v>50</c:v>
                </c:pt>
              </c:numCache>
            </c:numRef>
          </c:val>
        </c:ser>
        <c:ser>
          <c:idx val="2"/>
          <c:order val="2"/>
          <c:tx>
            <c:strRef>
              <c:f>Лист1!$D$1</c:f>
              <c:strCache>
                <c:ptCount val="1"/>
                <c:pt idx="0">
                  <c:v>2020 г.</c:v>
                </c:pt>
              </c:strCache>
            </c:strRef>
          </c:tx>
          <c:spPr>
            <a:solidFill>
              <a:srgbClr val="3399FF"/>
            </a:solidFill>
          </c:spPr>
          <c:cat>
            <c:strRef>
              <c:f>Лист1!$A$2</c:f>
              <c:strCache>
                <c:ptCount val="1"/>
                <c:pt idx="0">
                  <c:v>Объем бюджетных ассигнований</c:v>
                </c:pt>
              </c:strCache>
            </c:strRef>
          </c:cat>
          <c:val>
            <c:numRef>
              <c:f>Лист1!$D$2</c:f>
              <c:numCache>
                <c:formatCode>General</c:formatCode>
                <c:ptCount val="1"/>
                <c:pt idx="0">
                  <c:v>50</c:v>
                </c:pt>
              </c:numCache>
            </c:numRef>
          </c:val>
        </c:ser>
        <c:shape val="cylinder"/>
        <c:axId val="142730368"/>
        <c:axId val="142731904"/>
        <c:axId val="0"/>
      </c:bar3DChart>
      <c:catAx>
        <c:axId val="142730368"/>
        <c:scaling>
          <c:orientation val="minMax"/>
        </c:scaling>
        <c:axPos val="b"/>
        <c:tickLblPos val="nextTo"/>
        <c:txPr>
          <a:bodyPr/>
          <a:lstStyle/>
          <a:p>
            <a:pPr>
              <a:defRPr sz="1200" b="1">
                <a:solidFill>
                  <a:srgbClr val="000099"/>
                </a:solidFill>
                <a:latin typeface="Book Antiqua" pitchFamily="18" charset="0"/>
              </a:defRPr>
            </a:pPr>
            <a:endParaRPr lang="ru-RU"/>
          </a:p>
        </c:txPr>
        <c:crossAx val="142731904"/>
        <c:crosses val="autoZero"/>
        <c:auto val="1"/>
        <c:lblAlgn val="ctr"/>
        <c:lblOffset val="100"/>
      </c:catAx>
      <c:valAx>
        <c:axId val="142731904"/>
        <c:scaling>
          <c:orientation val="minMax"/>
        </c:scaling>
        <c:axPos val="l"/>
        <c:majorGridlines/>
        <c:numFmt formatCode="General" sourceLinked="1"/>
        <c:tickLblPos val="nextTo"/>
        <c:txPr>
          <a:bodyPr/>
          <a:lstStyle/>
          <a:p>
            <a:pPr>
              <a:defRPr sz="1400" b="1">
                <a:solidFill>
                  <a:srgbClr val="000099"/>
                </a:solidFill>
                <a:latin typeface="Times New Roman" pitchFamily="18" charset="0"/>
                <a:cs typeface="Times New Roman" pitchFamily="18" charset="0"/>
              </a:defRPr>
            </a:pPr>
            <a:endParaRPr lang="ru-RU"/>
          </a:p>
        </c:txPr>
        <c:crossAx val="142730368"/>
        <c:crosses val="autoZero"/>
        <c:crossBetween val="between"/>
      </c:valAx>
    </c:plotArea>
    <c:legend>
      <c:legendPos val="r"/>
      <c:layout>
        <c:manualLayout>
          <c:xMode val="edge"/>
          <c:yMode val="edge"/>
          <c:x val="0.77481968234466558"/>
          <c:y val="0.26843915602846774"/>
          <c:w val="0.20443098914935431"/>
          <c:h val="0.2538366428102023"/>
        </c:manualLayout>
      </c:layout>
      <c:txPr>
        <a:bodyPr/>
        <a:lstStyle/>
        <a:p>
          <a:pPr>
            <a:defRPr sz="1400">
              <a:solidFill>
                <a:srgbClr val="000099"/>
              </a:solidFill>
              <a:latin typeface="Times New Roman" pitchFamily="18" charset="0"/>
              <a:cs typeface="Times New Roman" pitchFamily="18" charset="0"/>
            </a:defRPr>
          </a:pPr>
          <a:endParaRPr lang="ru-RU"/>
        </a:p>
      </c:txPr>
    </c:legend>
    <c:plotVisOnly val="1"/>
  </c:chart>
  <c:txPr>
    <a:bodyPr/>
    <a:lstStyle/>
    <a:p>
      <a:pPr>
        <a:defRPr sz="1800"/>
      </a:pPr>
      <a:endParaRPr lang="ru-RU"/>
    </a:p>
  </c:txPr>
  <c:externalData r:id="rId1"/>
</c:chartSpace>
</file>

<file path=ppt/charts/chart37.xml><?xml version="1.0" encoding="utf-8"?>
<c:chartSpace xmlns:c="http://schemas.openxmlformats.org/drawingml/2006/chart" xmlns:a="http://schemas.openxmlformats.org/drawingml/2006/main" xmlns:r="http://schemas.openxmlformats.org/officeDocument/2006/relationships">
  <c:date1904 val="1"/>
  <c:lang val="ru-RU"/>
  <c:chart>
    <c:view3D>
      <c:rAngAx val="1"/>
    </c:view3D>
    <c:plotArea>
      <c:layout>
        <c:manualLayout>
          <c:layoutTarget val="inner"/>
          <c:xMode val="edge"/>
          <c:yMode val="edge"/>
          <c:x val="0.10956823510837979"/>
          <c:y val="0.11005186691989526"/>
          <c:w val="0.65606887494680965"/>
          <c:h val="0.77419452023099233"/>
        </c:manualLayout>
      </c:layout>
      <c:bar3DChart>
        <c:barDir val="col"/>
        <c:grouping val="clustered"/>
        <c:ser>
          <c:idx val="0"/>
          <c:order val="0"/>
          <c:tx>
            <c:strRef>
              <c:f>Лист1!$B$1</c:f>
              <c:strCache>
                <c:ptCount val="1"/>
                <c:pt idx="0">
                  <c:v>2018 г.</c:v>
                </c:pt>
              </c:strCache>
            </c:strRef>
          </c:tx>
          <c:spPr>
            <a:solidFill>
              <a:srgbClr val="F8F8F8"/>
            </a:solidFill>
          </c:spPr>
          <c:cat>
            <c:strRef>
              <c:f>Лист1!$A$2</c:f>
              <c:strCache>
                <c:ptCount val="1"/>
                <c:pt idx="0">
                  <c:v>Объем бюджетных ассигнований</c:v>
                </c:pt>
              </c:strCache>
            </c:strRef>
          </c:cat>
          <c:val>
            <c:numRef>
              <c:f>Лист1!$B$2</c:f>
              <c:numCache>
                <c:formatCode>General</c:formatCode>
                <c:ptCount val="1"/>
                <c:pt idx="0">
                  <c:v>30</c:v>
                </c:pt>
              </c:numCache>
            </c:numRef>
          </c:val>
        </c:ser>
        <c:ser>
          <c:idx val="1"/>
          <c:order val="1"/>
          <c:tx>
            <c:strRef>
              <c:f>Лист1!$C$1</c:f>
              <c:strCache>
                <c:ptCount val="1"/>
                <c:pt idx="0">
                  <c:v>2019 г.</c:v>
                </c:pt>
              </c:strCache>
            </c:strRef>
          </c:tx>
          <c:spPr>
            <a:solidFill>
              <a:srgbClr val="0033CC"/>
            </a:solidFill>
          </c:spPr>
          <c:cat>
            <c:strRef>
              <c:f>Лист1!$A$2</c:f>
              <c:strCache>
                <c:ptCount val="1"/>
                <c:pt idx="0">
                  <c:v>Объем бюджетных ассигнований</c:v>
                </c:pt>
              </c:strCache>
            </c:strRef>
          </c:cat>
          <c:val>
            <c:numRef>
              <c:f>Лист1!$C$2</c:f>
              <c:numCache>
                <c:formatCode>General</c:formatCode>
                <c:ptCount val="1"/>
                <c:pt idx="0">
                  <c:v>30</c:v>
                </c:pt>
              </c:numCache>
            </c:numRef>
          </c:val>
        </c:ser>
        <c:ser>
          <c:idx val="2"/>
          <c:order val="2"/>
          <c:tx>
            <c:strRef>
              <c:f>Лист1!$D$1</c:f>
              <c:strCache>
                <c:ptCount val="1"/>
                <c:pt idx="0">
                  <c:v>2020 г.</c:v>
                </c:pt>
              </c:strCache>
            </c:strRef>
          </c:tx>
          <c:spPr>
            <a:solidFill>
              <a:srgbClr val="FF3300"/>
            </a:solidFill>
          </c:spPr>
          <c:cat>
            <c:strRef>
              <c:f>Лист1!$A$2</c:f>
              <c:strCache>
                <c:ptCount val="1"/>
                <c:pt idx="0">
                  <c:v>Объем бюджетных ассигнований</c:v>
                </c:pt>
              </c:strCache>
            </c:strRef>
          </c:cat>
          <c:val>
            <c:numRef>
              <c:f>Лист1!$D$2</c:f>
              <c:numCache>
                <c:formatCode>General</c:formatCode>
                <c:ptCount val="1"/>
                <c:pt idx="0">
                  <c:v>30</c:v>
                </c:pt>
              </c:numCache>
            </c:numRef>
          </c:val>
        </c:ser>
        <c:shape val="cylinder"/>
        <c:axId val="143890304"/>
        <c:axId val="143891840"/>
        <c:axId val="0"/>
      </c:bar3DChart>
      <c:catAx>
        <c:axId val="143890304"/>
        <c:scaling>
          <c:orientation val="minMax"/>
        </c:scaling>
        <c:axPos val="b"/>
        <c:tickLblPos val="nextTo"/>
        <c:txPr>
          <a:bodyPr/>
          <a:lstStyle/>
          <a:p>
            <a:pPr>
              <a:defRPr sz="1200" b="1">
                <a:solidFill>
                  <a:srgbClr val="000099"/>
                </a:solidFill>
                <a:latin typeface="Book Antiqua" pitchFamily="18" charset="0"/>
              </a:defRPr>
            </a:pPr>
            <a:endParaRPr lang="ru-RU"/>
          </a:p>
        </c:txPr>
        <c:crossAx val="143891840"/>
        <c:crosses val="autoZero"/>
        <c:auto val="1"/>
        <c:lblAlgn val="ctr"/>
        <c:lblOffset val="100"/>
      </c:catAx>
      <c:valAx>
        <c:axId val="143891840"/>
        <c:scaling>
          <c:orientation val="minMax"/>
        </c:scaling>
        <c:axPos val="l"/>
        <c:majorGridlines/>
        <c:numFmt formatCode="General" sourceLinked="1"/>
        <c:tickLblPos val="nextTo"/>
        <c:txPr>
          <a:bodyPr/>
          <a:lstStyle/>
          <a:p>
            <a:pPr>
              <a:defRPr sz="1400" b="1">
                <a:solidFill>
                  <a:srgbClr val="000099"/>
                </a:solidFill>
                <a:latin typeface="Times New Roman" pitchFamily="18" charset="0"/>
                <a:cs typeface="Times New Roman" pitchFamily="18" charset="0"/>
              </a:defRPr>
            </a:pPr>
            <a:endParaRPr lang="ru-RU"/>
          </a:p>
        </c:txPr>
        <c:crossAx val="143890304"/>
        <c:crosses val="autoZero"/>
        <c:crossBetween val="between"/>
      </c:valAx>
    </c:plotArea>
    <c:legend>
      <c:legendPos val="r"/>
      <c:layout>
        <c:manualLayout>
          <c:xMode val="edge"/>
          <c:yMode val="edge"/>
          <c:x val="0.77481968234466581"/>
          <c:y val="0.26843915602846774"/>
          <c:w val="0.20443098914935434"/>
          <c:h val="0.2538366428102023"/>
        </c:manualLayout>
      </c:layout>
      <c:txPr>
        <a:bodyPr/>
        <a:lstStyle/>
        <a:p>
          <a:pPr>
            <a:defRPr sz="1400">
              <a:solidFill>
                <a:srgbClr val="000099"/>
              </a:solidFill>
              <a:latin typeface="Times New Roman" pitchFamily="18" charset="0"/>
              <a:cs typeface="Times New Roman" pitchFamily="18" charset="0"/>
            </a:defRPr>
          </a:pPr>
          <a:endParaRPr lang="ru-RU"/>
        </a:p>
      </c:txPr>
    </c:legend>
    <c:plotVisOnly val="1"/>
  </c:chart>
  <c:txPr>
    <a:bodyPr/>
    <a:lstStyle/>
    <a:p>
      <a:pPr>
        <a:defRPr sz="1800"/>
      </a:pPr>
      <a:endParaRPr lang="ru-RU"/>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ru-RU"/>
  <c:chart>
    <c:title>
      <c:tx>
        <c:rich>
          <a:bodyPr/>
          <a:lstStyle/>
          <a:p>
            <a:pPr algn="ctr" rtl="0">
              <a:defRPr sz="1400" b="1" i="0" u="sng" strike="noStrike" kern="1200" baseline="0">
                <a:solidFill>
                  <a:srgbClr val="003366"/>
                </a:solidFill>
                <a:latin typeface="Bookman Old Style" pitchFamily="18" charset="0"/>
                <a:ea typeface="+mn-ea"/>
                <a:cs typeface="+mn-cs"/>
              </a:defRPr>
            </a:pPr>
            <a:r>
              <a:rPr lang="ru-RU" sz="1400" b="1" i="0" u="sng" strike="noStrike" kern="1200" baseline="0" dirty="0" smtClean="0">
                <a:solidFill>
                  <a:srgbClr val="003366"/>
                </a:solidFill>
                <a:latin typeface="Bookman Old Style" pitchFamily="18" charset="0"/>
                <a:ea typeface="+mn-ea"/>
                <a:cs typeface="+mn-cs"/>
              </a:rPr>
              <a:t>2019 </a:t>
            </a:r>
            <a:r>
              <a:rPr lang="ru-RU" sz="1400" b="1" i="0" u="sng" strike="noStrike" kern="1200" baseline="0" dirty="0">
                <a:solidFill>
                  <a:srgbClr val="003366"/>
                </a:solidFill>
                <a:latin typeface="Bookman Old Style" pitchFamily="18" charset="0"/>
                <a:ea typeface="+mn-ea"/>
                <a:cs typeface="+mn-cs"/>
              </a:rPr>
              <a:t>год</a:t>
            </a:r>
          </a:p>
        </c:rich>
      </c:tx>
      <c:layout/>
    </c:title>
    <c:view3D>
      <c:rotX val="30"/>
      <c:perspective val="30"/>
    </c:view3D>
    <c:plotArea>
      <c:layout>
        <c:manualLayout>
          <c:layoutTarget val="inner"/>
          <c:xMode val="edge"/>
          <c:yMode val="edge"/>
          <c:x val="5.4429595985672333E-2"/>
          <c:y val="0.20623622229109134"/>
          <c:w val="0.60729664155022745"/>
          <c:h val="0.77983988621148015"/>
        </c:manualLayout>
      </c:layout>
      <c:pie3DChart>
        <c:varyColors val="1"/>
        <c:ser>
          <c:idx val="0"/>
          <c:order val="0"/>
          <c:tx>
            <c:strRef>
              <c:f>Лист1!$B$1</c:f>
              <c:strCache>
                <c:ptCount val="1"/>
                <c:pt idx="0">
                  <c:v>2019 год</c:v>
                </c:pt>
              </c:strCache>
            </c:strRef>
          </c:tx>
          <c:spPr>
            <a:scene3d>
              <a:camera prst="orthographicFront"/>
              <a:lightRig rig="threePt" dir="t"/>
            </a:scene3d>
            <a:sp3d>
              <a:bevelT/>
            </a:sp3d>
          </c:spPr>
          <c:dPt>
            <c:idx val="0"/>
            <c:spPr>
              <a:solidFill>
                <a:srgbClr val="9966FF"/>
              </a:solidFill>
              <a:scene3d>
                <a:camera prst="orthographicFront"/>
                <a:lightRig rig="threePt" dir="t"/>
              </a:scene3d>
              <a:sp3d>
                <a:bevelT/>
              </a:sp3d>
            </c:spPr>
          </c:dPt>
          <c:dPt>
            <c:idx val="1"/>
            <c:spPr>
              <a:solidFill>
                <a:srgbClr val="FFFF66"/>
              </a:solidFill>
              <a:scene3d>
                <a:camera prst="orthographicFront"/>
                <a:lightRig rig="threePt" dir="t"/>
              </a:scene3d>
              <a:sp3d>
                <a:bevelT/>
              </a:sp3d>
            </c:spPr>
          </c:dPt>
          <c:dPt>
            <c:idx val="2"/>
            <c:spPr>
              <a:solidFill>
                <a:srgbClr val="0066FF"/>
              </a:solidFill>
              <a:scene3d>
                <a:camera prst="orthographicFront"/>
                <a:lightRig rig="threePt" dir="t"/>
              </a:scene3d>
              <a:sp3d>
                <a:bevelT/>
              </a:sp3d>
            </c:spPr>
          </c:dPt>
          <c:cat>
            <c:strRef>
              <c:f>Лист1!$A$2:$A$4</c:f>
              <c:strCache>
                <c:ptCount val="3"/>
                <c:pt idx="0">
                  <c:v>Налоговые доходы</c:v>
                </c:pt>
                <c:pt idx="1">
                  <c:v>Неналоговые доходы</c:v>
                </c:pt>
                <c:pt idx="2">
                  <c:v>Безвозмездные поступления</c:v>
                </c:pt>
              </c:strCache>
            </c:strRef>
          </c:cat>
          <c:val>
            <c:numRef>
              <c:f>Лист1!$B$2:$B$4</c:f>
              <c:numCache>
                <c:formatCode>General</c:formatCode>
                <c:ptCount val="3"/>
                <c:pt idx="0">
                  <c:v>44541.599999999999</c:v>
                </c:pt>
                <c:pt idx="1">
                  <c:v>1012.6</c:v>
                </c:pt>
                <c:pt idx="2">
                  <c:v>175468.5</c:v>
                </c:pt>
              </c:numCache>
            </c:numRef>
          </c:val>
        </c:ser>
      </c:pie3DChart>
    </c:plotArea>
    <c:legend>
      <c:legendPos val="r"/>
      <c:layout>
        <c:manualLayout>
          <c:xMode val="edge"/>
          <c:yMode val="edge"/>
          <c:x val="0.65532275565523268"/>
          <c:y val="0.49590432934352507"/>
          <c:w val="0.30305461212043128"/>
          <c:h val="0.46041594793561158"/>
        </c:manualLayout>
      </c:layout>
      <c:txPr>
        <a:bodyPr/>
        <a:lstStyle/>
        <a:p>
          <a:pPr>
            <a:defRPr sz="1100">
              <a:solidFill>
                <a:srgbClr val="003366"/>
              </a:solidFill>
              <a:latin typeface="Book Antiqua" pitchFamily="18" charset="0"/>
            </a:defRPr>
          </a:pPr>
          <a:endParaRPr lang="ru-RU"/>
        </a:p>
      </c:txPr>
    </c:legend>
    <c:plotVisOnly val="1"/>
  </c:chart>
  <c:txPr>
    <a:bodyPr/>
    <a:lstStyle/>
    <a:p>
      <a:pPr>
        <a:defRPr sz="1800"/>
      </a:pPr>
      <a:endParaRPr lang="ru-RU"/>
    </a:p>
  </c:txPr>
  <c:externalData r:id="rId1"/>
  <c:userShapes r:id="rId2"/>
</c:chartSpace>
</file>

<file path=ppt/charts/chart5.xml><?xml version="1.0" encoding="utf-8"?>
<c:chartSpace xmlns:c="http://schemas.openxmlformats.org/drawingml/2006/chart" xmlns:a="http://schemas.openxmlformats.org/drawingml/2006/main" xmlns:r="http://schemas.openxmlformats.org/officeDocument/2006/relationships">
  <c:date1904 val="1"/>
  <c:lang val="ru-RU"/>
  <c:chart>
    <c:title>
      <c:layout/>
      <c:txPr>
        <a:bodyPr/>
        <a:lstStyle/>
        <a:p>
          <a:pPr algn="ctr" rtl="0">
            <a:defRPr lang="ru-RU" sz="1400" b="1" i="0" u="sng" strike="noStrike" kern="1200" baseline="0" dirty="0">
              <a:solidFill>
                <a:srgbClr val="003366"/>
              </a:solidFill>
              <a:latin typeface="Bookman Old Style" pitchFamily="18" charset="0"/>
              <a:ea typeface="+mn-ea"/>
              <a:cs typeface="+mn-cs"/>
            </a:defRPr>
          </a:pPr>
          <a:endParaRPr lang="ru-RU"/>
        </a:p>
      </c:txPr>
    </c:title>
    <c:view3D>
      <c:rotX val="30"/>
      <c:perspective val="30"/>
    </c:view3D>
    <c:plotArea>
      <c:layout/>
      <c:pie3DChart>
        <c:varyColors val="1"/>
        <c:ser>
          <c:idx val="0"/>
          <c:order val="0"/>
          <c:tx>
            <c:strRef>
              <c:f>Лист1!$B$1</c:f>
              <c:strCache>
                <c:ptCount val="1"/>
                <c:pt idx="0">
                  <c:v>2020 год</c:v>
                </c:pt>
              </c:strCache>
            </c:strRef>
          </c:tx>
          <c:spPr>
            <a:scene3d>
              <a:camera prst="orthographicFront"/>
              <a:lightRig rig="threePt" dir="t"/>
            </a:scene3d>
            <a:sp3d>
              <a:bevelT/>
            </a:sp3d>
          </c:spPr>
          <c:dPt>
            <c:idx val="0"/>
            <c:spPr>
              <a:solidFill>
                <a:srgbClr val="9966FF"/>
              </a:solidFill>
              <a:scene3d>
                <a:camera prst="orthographicFront"/>
                <a:lightRig rig="threePt" dir="t"/>
              </a:scene3d>
              <a:sp3d>
                <a:bevelT/>
              </a:sp3d>
            </c:spPr>
          </c:dPt>
          <c:dPt>
            <c:idx val="1"/>
            <c:spPr>
              <a:solidFill>
                <a:srgbClr val="FFFF66"/>
              </a:solidFill>
              <a:scene3d>
                <a:camera prst="orthographicFront"/>
                <a:lightRig rig="threePt" dir="t"/>
              </a:scene3d>
              <a:sp3d>
                <a:bevelT/>
              </a:sp3d>
            </c:spPr>
          </c:dPt>
          <c:dPt>
            <c:idx val="2"/>
            <c:spPr>
              <a:solidFill>
                <a:srgbClr val="0066FF"/>
              </a:solidFill>
              <a:scene3d>
                <a:camera prst="orthographicFront"/>
                <a:lightRig rig="threePt" dir="t"/>
              </a:scene3d>
              <a:sp3d>
                <a:bevelT/>
              </a:sp3d>
            </c:spPr>
          </c:dPt>
          <c:cat>
            <c:strRef>
              <c:f>Лист1!$A$2:$A$4</c:f>
              <c:strCache>
                <c:ptCount val="3"/>
                <c:pt idx="0">
                  <c:v>Налоговые доходы</c:v>
                </c:pt>
                <c:pt idx="1">
                  <c:v>Неналоговые доходы</c:v>
                </c:pt>
                <c:pt idx="2">
                  <c:v>Безвозмездные поступления</c:v>
                </c:pt>
              </c:strCache>
            </c:strRef>
          </c:cat>
          <c:val>
            <c:numRef>
              <c:f>Лист1!$B$2:$B$4</c:f>
              <c:numCache>
                <c:formatCode>General</c:formatCode>
                <c:ptCount val="3"/>
                <c:pt idx="0" formatCode="#,##0.00">
                  <c:v>46278.1</c:v>
                </c:pt>
                <c:pt idx="1">
                  <c:v>1042.3</c:v>
                </c:pt>
                <c:pt idx="2">
                  <c:v>174841.9</c:v>
                </c:pt>
              </c:numCache>
            </c:numRef>
          </c:val>
        </c:ser>
      </c:pie3DChart>
    </c:plotArea>
    <c:legend>
      <c:legendPos val="r"/>
      <c:layout>
        <c:manualLayout>
          <c:xMode val="edge"/>
          <c:yMode val="edge"/>
          <c:x val="0.69291487149012065"/>
          <c:y val="0.19415617837450461"/>
          <c:w val="0.29765116624572885"/>
          <c:h val="0.74340442462171163"/>
        </c:manualLayout>
      </c:layout>
      <c:txPr>
        <a:bodyPr/>
        <a:lstStyle/>
        <a:p>
          <a:pPr>
            <a:defRPr sz="1100">
              <a:solidFill>
                <a:srgbClr val="003366"/>
              </a:solidFill>
              <a:latin typeface="Book Antiqua" pitchFamily="18" charset="0"/>
            </a:defRPr>
          </a:pPr>
          <a:endParaRPr lang="ru-RU"/>
        </a:p>
      </c:txPr>
    </c:legend>
    <c:plotVisOnly val="1"/>
  </c:chart>
  <c:txPr>
    <a:bodyPr/>
    <a:lstStyle/>
    <a:p>
      <a:pPr>
        <a:defRPr sz="1800"/>
      </a:pPr>
      <a:endParaRPr lang="ru-RU"/>
    </a:p>
  </c:txPr>
  <c:externalData r:id="rId1"/>
  <c:userShapes r:id="rId2"/>
</c:chartSpace>
</file>

<file path=ppt/charts/chart6.xml><?xml version="1.0" encoding="utf-8"?>
<c:chartSpace xmlns:c="http://schemas.openxmlformats.org/drawingml/2006/chart" xmlns:a="http://schemas.openxmlformats.org/drawingml/2006/main" xmlns:r="http://schemas.openxmlformats.org/officeDocument/2006/relationships">
  <c:date1904 val="1"/>
  <c:lang val="ru-RU"/>
  <c:chart>
    <c:title>
      <c:tx>
        <c:rich>
          <a:bodyPr/>
          <a:lstStyle/>
          <a:p>
            <a:pPr>
              <a:defRPr sz="1400" u="sng">
                <a:solidFill>
                  <a:schemeClr val="bg1"/>
                </a:solidFill>
                <a:latin typeface="Bookman Old Style" pitchFamily="18" charset="0"/>
              </a:defRPr>
            </a:pPr>
            <a:r>
              <a:rPr lang="ru-RU" dirty="0" smtClean="0"/>
              <a:t>2018 </a:t>
            </a:r>
            <a:r>
              <a:rPr lang="ru-RU" dirty="0"/>
              <a:t>год</a:t>
            </a:r>
          </a:p>
        </c:rich>
      </c:tx>
      <c:layout/>
    </c:title>
    <c:view3D>
      <c:rotX val="30"/>
      <c:perspective val="30"/>
    </c:view3D>
    <c:plotArea>
      <c:layout>
        <c:manualLayout>
          <c:layoutTarget val="inner"/>
          <c:xMode val="edge"/>
          <c:yMode val="edge"/>
          <c:x val="0"/>
          <c:y val="9.9104266192645632E-2"/>
          <c:w val="0.65840577100628661"/>
          <c:h val="0.88463476280413289"/>
        </c:manualLayout>
      </c:layout>
      <c:pie3DChart>
        <c:varyColors val="1"/>
        <c:ser>
          <c:idx val="0"/>
          <c:order val="0"/>
          <c:tx>
            <c:strRef>
              <c:f>Лист1!$B$1</c:f>
              <c:strCache>
                <c:ptCount val="1"/>
                <c:pt idx="0">
                  <c:v>2018 год</c:v>
                </c:pt>
              </c:strCache>
            </c:strRef>
          </c:tx>
          <c:explosion val="25"/>
          <c:dPt>
            <c:idx val="0"/>
            <c:spPr>
              <a:solidFill>
                <a:srgbClr val="00FF99"/>
              </a:solidFill>
              <a:scene3d>
                <a:camera prst="orthographicFront"/>
                <a:lightRig rig="threePt" dir="t"/>
              </a:scene3d>
              <a:sp3d>
                <a:bevelT/>
              </a:sp3d>
            </c:spPr>
          </c:dPt>
          <c:dPt>
            <c:idx val="1"/>
            <c:spPr>
              <a:solidFill>
                <a:srgbClr val="6699FF"/>
              </a:solidFill>
            </c:spPr>
          </c:dPt>
          <c:dPt>
            <c:idx val="2"/>
            <c:spPr>
              <a:solidFill>
                <a:srgbClr val="FF5050"/>
              </a:solidFill>
              <a:scene3d>
                <a:camera prst="orthographicFront"/>
                <a:lightRig rig="threePt" dir="t"/>
              </a:scene3d>
              <a:sp3d>
                <a:bevelT/>
              </a:sp3d>
            </c:spPr>
          </c:dPt>
          <c:dPt>
            <c:idx val="3"/>
            <c:spPr>
              <a:solidFill>
                <a:srgbClr val="CC99FF"/>
              </a:solidFill>
            </c:spPr>
          </c:dPt>
          <c:dLbls>
            <c:dLbl>
              <c:idx val="0"/>
              <c:layout>
                <c:manualLayout>
                  <c:x val="3.4863224009592804E-2"/>
                  <c:y val="5.8707129467884166E-2"/>
                </c:manualLayout>
              </c:layout>
              <c:showVal val="1"/>
            </c:dLbl>
            <c:dLbl>
              <c:idx val="1"/>
              <c:layout>
                <c:manualLayout>
                  <c:x val="-4.7448032594079467E-2"/>
                  <c:y val="-2.7509354752545241E-2"/>
                </c:manualLayout>
              </c:layout>
              <c:showVal val="1"/>
            </c:dLbl>
            <c:dLbl>
              <c:idx val="2"/>
              <c:layout>
                <c:manualLayout>
                  <c:x val="-4.3136251144509023E-2"/>
                  <c:y val="-4.9391084205774136E-2"/>
                </c:manualLayout>
              </c:layout>
              <c:showVal val="1"/>
            </c:dLbl>
            <c:dLbl>
              <c:idx val="3"/>
              <c:layout>
                <c:manualLayout>
                  <c:x val="0.13906883909450674"/>
                  <c:y val="-6.0577784501485633E-2"/>
                </c:manualLayout>
              </c:layout>
              <c:showVal val="1"/>
            </c:dLbl>
            <c:txPr>
              <a:bodyPr/>
              <a:lstStyle/>
              <a:p>
                <a:pPr>
                  <a:defRPr sz="1100" b="1">
                    <a:solidFill>
                      <a:schemeClr val="bg1"/>
                    </a:solidFill>
                    <a:latin typeface="Book Antiqua" pitchFamily="18" charset="0"/>
                  </a:defRPr>
                </a:pPr>
                <a:endParaRPr lang="ru-RU"/>
              </a:p>
            </c:txPr>
            <c:showVal val="1"/>
            <c:showLeaderLines val="1"/>
            <c:leaderLines>
              <c:spPr>
                <a:ln w="19050">
                  <a:solidFill>
                    <a:srgbClr val="003300"/>
                  </a:solidFill>
                </a:ln>
              </c:spPr>
            </c:leaderLines>
          </c:dLbls>
          <c:cat>
            <c:strRef>
              <c:f>Лист1!$A$2:$A$5</c:f>
              <c:strCache>
                <c:ptCount val="4"/>
                <c:pt idx="0">
                  <c:v>Налог на доходы физических лиц</c:v>
                </c:pt>
                <c:pt idx="1">
                  <c:v>налоги на соввокупный доход</c:v>
                </c:pt>
                <c:pt idx="2">
                  <c:v>Государственная пошлина</c:v>
                </c:pt>
                <c:pt idx="3">
                  <c:v>Неналоговые доходы</c:v>
                </c:pt>
              </c:strCache>
            </c:strRef>
          </c:cat>
          <c:val>
            <c:numRef>
              <c:f>Лист1!$B$2:$B$5</c:f>
              <c:numCache>
                <c:formatCode>#,##0.0</c:formatCode>
                <c:ptCount val="4"/>
                <c:pt idx="0">
                  <c:v>39787.300000000003</c:v>
                </c:pt>
                <c:pt idx="1">
                  <c:v>3283.2</c:v>
                </c:pt>
                <c:pt idx="2">
                  <c:v>372.3</c:v>
                </c:pt>
                <c:pt idx="3">
                  <c:v>984</c:v>
                </c:pt>
              </c:numCache>
            </c:numRef>
          </c:val>
        </c:ser>
      </c:pie3DChart>
      <c:spPr>
        <a:scene3d>
          <a:camera prst="orthographicFront"/>
          <a:lightRig rig="threePt" dir="t"/>
        </a:scene3d>
        <a:sp3d>
          <a:bevelT/>
        </a:sp3d>
      </c:spPr>
    </c:plotArea>
    <c:legend>
      <c:legendPos val="r"/>
      <c:layout/>
      <c:txPr>
        <a:bodyPr/>
        <a:lstStyle/>
        <a:p>
          <a:pPr>
            <a:defRPr sz="1000">
              <a:solidFill>
                <a:schemeClr val="bg1"/>
              </a:solidFill>
              <a:latin typeface="Book Antiqua" pitchFamily="18" charset="0"/>
            </a:defRPr>
          </a:pPr>
          <a:endParaRPr lang="ru-RU"/>
        </a:p>
      </c:txPr>
    </c:legend>
    <c:plotVisOnly val="1"/>
  </c:chart>
  <c:txPr>
    <a:bodyPr/>
    <a:lstStyle/>
    <a:p>
      <a:pPr>
        <a:defRPr sz="1800"/>
      </a:pPr>
      <a:endParaRPr lang="ru-RU"/>
    </a:p>
  </c:txPr>
  <c:externalData r:id="rId1"/>
</c:chartSpace>
</file>

<file path=ppt/charts/chart7.xml><?xml version="1.0" encoding="utf-8"?>
<c:chartSpace xmlns:c="http://schemas.openxmlformats.org/drawingml/2006/chart" xmlns:a="http://schemas.openxmlformats.org/drawingml/2006/main" xmlns:r="http://schemas.openxmlformats.org/officeDocument/2006/relationships">
  <c:date1904 val="1"/>
  <c:lang val="ru-RU"/>
  <c:chart>
    <c:title>
      <c:tx>
        <c:rich>
          <a:bodyPr/>
          <a:lstStyle/>
          <a:p>
            <a:pPr algn="ctr" rtl="0">
              <a:defRPr sz="1400" b="1" i="0" u="sng" strike="noStrike" kern="1200" baseline="0">
                <a:solidFill>
                  <a:schemeClr val="bg1"/>
                </a:solidFill>
                <a:latin typeface="Bookman Old Style" pitchFamily="18" charset="0"/>
                <a:ea typeface="+mn-ea"/>
                <a:cs typeface="+mn-cs"/>
              </a:defRPr>
            </a:pPr>
            <a:r>
              <a:rPr lang="ru-RU" sz="1400" b="1" i="0" u="sng" strike="noStrike" kern="1200" baseline="0" dirty="0" smtClean="0">
                <a:solidFill>
                  <a:schemeClr val="bg1"/>
                </a:solidFill>
                <a:latin typeface="Bookman Old Style" pitchFamily="18" charset="0"/>
                <a:ea typeface="+mn-ea"/>
                <a:cs typeface="+mn-cs"/>
              </a:rPr>
              <a:t>2019 </a:t>
            </a:r>
            <a:r>
              <a:rPr lang="ru-RU" sz="1400" b="1" i="0" u="sng" strike="noStrike" kern="1200" baseline="0" dirty="0">
                <a:solidFill>
                  <a:schemeClr val="bg1"/>
                </a:solidFill>
                <a:latin typeface="Bookman Old Style" pitchFamily="18" charset="0"/>
                <a:ea typeface="+mn-ea"/>
                <a:cs typeface="+mn-cs"/>
              </a:rPr>
              <a:t>год</a:t>
            </a:r>
          </a:p>
        </c:rich>
      </c:tx>
      <c:layout/>
    </c:title>
    <c:view3D>
      <c:rotX val="30"/>
      <c:perspective val="30"/>
    </c:view3D>
    <c:plotArea>
      <c:layout>
        <c:manualLayout>
          <c:layoutTarget val="inner"/>
          <c:xMode val="edge"/>
          <c:yMode val="edge"/>
          <c:x val="0"/>
          <c:y val="9.538069488005603E-2"/>
          <c:w val="0.65532275565523268"/>
          <c:h val="0.84428252630049661"/>
        </c:manualLayout>
      </c:layout>
      <c:pie3DChart>
        <c:varyColors val="1"/>
        <c:ser>
          <c:idx val="0"/>
          <c:order val="0"/>
          <c:tx>
            <c:strRef>
              <c:f>Лист1!$B$1</c:f>
              <c:strCache>
                <c:ptCount val="1"/>
                <c:pt idx="0">
                  <c:v>2019 год</c:v>
                </c:pt>
              </c:strCache>
            </c:strRef>
          </c:tx>
          <c:spPr>
            <a:scene3d>
              <a:camera prst="orthographicFront"/>
              <a:lightRig rig="threePt" dir="t"/>
            </a:scene3d>
            <a:sp3d>
              <a:bevelT/>
            </a:sp3d>
          </c:spPr>
          <c:explosion val="25"/>
          <c:dPt>
            <c:idx val="0"/>
            <c:explosion val="0"/>
            <c:spPr>
              <a:solidFill>
                <a:srgbClr val="00FF99"/>
              </a:solidFill>
              <a:scene3d>
                <a:camera prst="orthographicFront"/>
                <a:lightRig rig="threePt" dir="t"/>
              </a:scene3d>
              <a:sp3d>
                <a:bevelT/>
              </a:sp3d>
            </c:spPr>
          </c:dPt>
          <c:dPt>
            <c:idx val="1"/>
            <c:spPr>
              <a:solidFill>
                <a:srgbClr val="6699FF"/>
              </a:solidFill>
              <a:scene3d>
                <a:camera prst="orthographicFront"/>
                <a:lightRig rig="threePt" dir="t"/>
              </a:scene3d>
              <a:sp3d>
                <a:bevelT/>
              </a:sp3d>
            </c:spPr>
          </c:dPt>
          <c:dPt>
            <c:idx val="2"/>
            <c:spPr>
              <a:solidFill>
                <a:srgbClr val="FF5050"/>
              </a:solidFill>
              <a:scene3d>
                <a:camera prst="orthographicFront"/>
                <a:lightRig rig="threePt" dir="t"/>
              </a:scene3d>
              <a:sp3d>
                <a:bevelT/>
              </a:sp3d>
            </c:spPr>
          </c:dPt>
          <c:dPt>
            <c:idx val="3"/>
            <c:spPr>
              <a:solidFill>
                <a:srgbClr val="CC99FF"/>
              </a:solidFill>
              <a:scene3d>
                <a:camera prst="orthographicFront"/>
                <a:lightRig rig="threePt" dir="t"/>
              </a:scene3d>
              <a:sp3d>
                <a:bevelT/>
              </a:sp3d>
            </c:spPr>
          </c:dPt>
          <c:dLbls>
            <c:dLbl>
              <c:idx val="0"/>
              <c:layout>
                <c:manualLayout>
                  <c:x val="8.2596092565104511E-3"/>
                  <c:y val="3.1102604761087147E-2"/>
                </c:manualLayout>
              </c:layout>
              <c:showVal val="1"/>
            </c:dLbl>
            <c:dLbl>
              <c:idx val="1"/>
              <c:layout>
                <c:manualLayout>
                  <c:x val="-3.2618933331182029E-2"/>
                  <c:y val="-4.0670354809061622E-2"/>
                </c:manualLayout>
              </c:layout>
              <c:showVal val="1"/>
            </c:dLbl>
            <c:dLbl>
              <c:idx val="2"/>
              <c:layout>
                <c:manualLayout>
                  <c:x val="2.6393690099712798E-2"/>
                  <c:y val="-6.4856430093626627E-2"/>
                </c:manualLayout>
              </c:layout>
              <c:showVal val="1"/>
            </c:dLbl>
            <c:dLbl>
              <c:idx val="3"/>
              <c:layout>
                <c:manualLayout>
                  <c:x val="0.11195782172706384"/>
                  <c:y val="-6.1640878286250519E-2"/>
                </c:manualLayout>
              </c:layout>
              <c:showVal val="1"/>
            </c:dLbl>
            <c:txPr>
              <a:bodyPr/>
              <a:lstStyle/>
              <a:p>
                <a:pPr>
                  <a:defRPr sz="1100" b="1">
                    <a:solidFill>
                      <a:schemeClr val="bg1"/>
                    </a:solidFill>
                    <a:latin typeface="Book Antiqua" pitchFamily="18" charset="0"/>
                  </a:defRPr>
                </a:pPr>
                <a:endParaRPr lang="ru-RU"/>
              </a:p>
            </c:txPr>
            <c:showVal val="1"/>
            <c:showLeaderLines val="1"/>
            <c:leaderLines>
              <c:spPr>
                <a:ln w="19050">
                  <a:solidFill>
                    <a:srgbClr val="003300"/>
                  </a:solidFill>
                </a:ln>
              </c:spPr>
            </c:leaderLines>
          </c:dLbls>
          <c:cat>
            <c:strRef>
              <c:f>Лист1!$A$2:$A$5</c:f>
              <c:strCache>
                <c:ptCount val="4"/>
                <c:pt idx="0">
                  <c:v>Налог на доходы физических лиц</c:v>
                </c:pt>
                <c:pt idx="1">
                  <c:v>Налоги на совокупный доход</c:v>
                </c:pt>
                <c:pt idx="2">
                  <c:v>Государственная пошлина</c:v>
                </c:pt>
                <c:pt idx="3">
                  <c:v>Неналоговые доходы</c:v>
                </c:pt>
              </c:strCache>
            </c:strRef>
          </c:cat>
          <c:val>
            <c:numRef>
              <c:f>Лист1!$B$2:$B$5</c:f>
              <c:numCache>
                <c:formatCode>#,##0.0</c:formatCode>
                <c:ptCount val="4"/>
                <c:pt idx="0">
                  <c:v>40887.1</c:v>
                </c:pt>
                <c:pt idx="1">
                  <c:v>3267.3</c:v>
                </c:pt>
                <c:pt idx="2">
                  <c:v>387.2</c:v>
                </c:pt>
                <c:pt idx="3">
                  <c:v>1012.6</c:v>
                </c:pt>
              </c:numCache>
            </c:numRef>
          </c:val>
        </c:ser>
      </c:pie3DChart>
    </c:plotArea>
    <c:legend>
      <c:legendPos val="r"/>
      <c:layout/>
      <c:txPr>
        <a:bodyPr/>
        <a:lstStyle/>
        <a:p>
          <a:pPr>
            <a:defRPr sz="1000">
              <a:solidFill>
                <a:schemeClr val="bg1"/>
              </a:solidFill>
              <a:latin typeface="Book Antiqua" pitchFamily="18" charset="0"/>
            </a:defRPr>
          </a:pPr>
          <a:endParaRPr lang="ru-RU"/>
        </a:p>
      </c:txPr>
    </c:legend>
    <c:plotVisOnly val="1"/>
  </c:chart>
  <c:txPr>
    <a:bodyPr/>
    <a:lstStyle/>
    <a:p>
      <a:pPr>
        <a:defRPr sz="1800"/>
      </a:pPr>
      <a:endParaRPr lang="ru-RU"/>
    </a:p>
  </c:txPr>
  <c:externalData r:id="rId1"/>
</c:chartSpace>
</file>

<file path=ppt/charts/chart8.xml><?xml version="1.0" encoding="utf-8"?>
<c:chartSpace xmlns:c="http://schemas.openxmlformats.org/drawingml/2006/chart" xmlns:a="http://schemas.openxmlformats.org/drawingml/2006/main" xmlns:r="http://schemas.openxmlformats.org/officeDocument/2006/relationships">
  <c:date1904 val="1"/>
  <c:lang val="ru-RU"/>
  <c:chart>
    <c:title>
      <c:tx>
        <c:rich>
          <a:bodyPr/>
          <a:lstStyle/>
          <a:p>
            <a:pPr algn="ctr" rtl="0">
              <a:defRPr lang="ru-RU" sz="1400" b="1" i="0" u="sng" strike="noStrike" kern="1200" baseline="0" dirty="0">
                <a:solidFill>
                  <a:schemeClr val="bg1"/>
                </a:solidFill>
                <a:latin typeface="Bookman Old Style" pitchFamily="18" charset="0"/>
                <a:ea typeface="+mn-ea"/>
                <a:cs typeface="+mn-cs"/>
              </a:defRPr>
            </a:pPr>
            <a:r>
              <a:rPr dirty="0" smtClean="0"/>
              <a:t>2020 </a:t>
            </a:r>
            <a:r>
              <a:rPr dirty="0" err="1"/>
              <a:t>год</a:t>
            </a:r>
            <a:endParaRPr dirty="0"/>
          </a:p>
        </c:rich>
      </c:tx>
      <c:layout/>
    </c:title>
    <c:view3D>
      <c:rotX val="30"/>
      <c:perspective val="30"/>
    </c:view3D>
    <c:plotArea>
      <c:layout>
        <c:manualLayout>
          <c:layoutTarget val="inner"/>
          <c:xMode val="edge"/>
          <c:yMode val="edge"/>
          <c:x val="0"/>
          <c:y val="0.12510375276557187"/>
          <c:w val="0.71892435680404665"/>
          <c:h val="0.85803467024847691"/>
        </c:manualLayout>
      </c:layout>
      <c:pie3DChart>
        <c:varyColors val="1"/>
        <c:ser>
          <c:idx val="0"/>
          <c:order val="0"/>
          <c:tx>
            <c:strRef>
              <c:f>Лист1!$B$1</c:f>
              <c:strCache>
                <c:ptCount val="1"/>
                <c:pt idx="0">
                  <c:v>2020 год</c:v>
                </c:pt>
              </c:strCache>
            </c:strRef>
          </c:tx>
          <c:spPr>
            <a:scene3d>
              <a:camera prst="orthographicFront"/>
              <a:lightRig rig="threePt" dir="t"/>
            </a:scene3d>
            <a:sp3d>
              <a:bevelT/>
            </a:sp3d>
          </c:spPr>
          <c:explosion val="25"/>
          <c:dPt>
            <c:idx val="0"/>
            <c:spPr>
              <a:solidFill>
                <a:srgbClr val="00FF99"/>
              </a:solidFill>
              <a:scene3d>
                <a:camera prst="orthographicFront"/>
                <a:lightRig rig="threePt" dir="t"/>
              </a:scene3d>
              <a:sp3d>
                <a:bevelT/>
              </a:sp3d>
            </c:spPr>
          </c:dPt>
          <c:dPt>
            <c:idx val="1"/>
            <c:spPr>
              <a:solidFill>
                <a:srgbClr val="6699FF"/>
              </a:solidFill>
              <a:scene3d>
                <a:camera prst="orthographicFront"/>
                <a:lightRig rig="threePt" dir="t"/>
              </a:scene3d>
              <a:sp3d>
                <a:bevelT/>
              </a:sp3d>
            </c:spPr>
          </c:dPt>
          <c:dPt>
            <c:idx val="2"/>
            <c:spPr>
              <a:solidFill>
                <a:srgbClr val="FF5050"/>
              </a:solidFill>
              <a:scene3d>
                <a:camera prst="orthographicFront"/>
                <a:lightRig rig="threePt" dir="t"/>
              </a:scene3d>
              <a:sp3d>
                <a:bevelT/>
              </a:sp3d>
            </c:spPr>
          </c:dPt>
          <c:dPt>
            <c:idx val="3"/>
            <c:spPr>
              <a:solidFill>
                <a:srgbClr val="CC99FF"/>
              </a:solidFill>
              <a:scene3d>
                <a:camera prst="orthographicFront"/>
                <a:lightRig rig="threePt" dir="t"/>
              </a:scene3d>
              <a:sp3d>
                <a:bevelT/>
              </a:sp3d>
            </c:spPr>
          </c:dPt>
          <c:dLbls>
            <c:dLbl>
              <c:idx val="0"/>
              <c:layout>
                <c:manualLayout>
                  <c:x val="2.7591213970576026E-2"/>
                  <c:y val="-1.6242483632370085E-2"/>
                </c:manualLayout>
              </c:layout>
              <c:showVal val="1"/>
            </c:dLbl>
            <c:dLbl>
              <c:idx val="1"/>
              <c:layout>
                <c:manualLayout>
                  <c:x val="-4.1037577745598894E-2"/>
                  <c:y val="-1.6278131390050271E-2"/>
                </c:manualLayout>
              </c:layout>
              <c:showVal val="1"/>
            </c:dLbl>
            <c:dLbl>
              <c:idx val="2"/>
              <c:layout>
                <c:manualLayout>
                  <c:x val="-9.4763482023655192E-3"/>
                  <c:y val="-7.3500746327522501E-2"/>
                </c:manualLayout>
              </c:layout>
              <c:showVal val="1"/>
            </c:dLbl>
            <c:dLbl>
              <c:idx val="3"/>
              <c:layout>
                <c:manualLayout>
                  <c:x val="0.12094983796527321"/>
                  <c:y val="-7.1116138877596324E-2"/>
                </c:manualLayout>
              </c:layout>
              <c:showVal val="1"/>
            </c:dLbl>
            <c:txPr>
              <a:bodyPr/>
              <a:lstStyle/>
              <a:p>
                <a:pPr>
                  <a:defRPr sz="1100" b="1">
                    <a:solidFill>
                      <a:schemeClr val="bg1"/>
                    </a:solidFill>
                    <a:latin typeface="Book Antiqua" pitchFamily="18" charset="0"/>
                  </a:defRPr>
                </a:pPr>
                <a:endParaRPr lang="ru-RU"/>
              </a:p>
            </c:txPr>
            <c:showVal val="1"/>
            <c:showLeaderLines val="1"/>
            <c:leaderLines>
              <c:spPr>
                <a:ln w="12700">
                  <a:solidFill>
                    <a:srgbClr val="003300"/>
                  </a:solidFill>
                </a:ln>
              </c:spPr>
            </c:leaderLines>
          </c:dLbls>
          <c:cat>
            <c:strRef>
              <c:f>Лист1!$A$2:$A$5</c:f>
              <c:strCache>
                <c:ptCount val="4"/>
                <c:pt idx="0">
                  <c:v>Налог на доходы физических лиц</c:v>
                </c:pt>
                <c:pt idx="1">
                  <c:v>Налоги на совокупный доход</c:v>
                </c:pt>
                <c:pt idx="2">
                  <c:v>Государственная пошлина</c:v>
                </c:pt>
                <c:pt idx="3">
                  <c:v>Неналоговые доходы</c:v>
                </c:pt>
              </c:strCache>
            </c:strRef>
          </c:cat>
          <c:val>
            <c:numRef>
              <c:f>Лист1!$B$2:$B$5</c:f>
              <c:numCache>
                <c:formatCode>#,##0.0</c:formatCode>
                <c:ptCount val="4"/>
                <c:pt idx="0">
                  <c:v>42623.3</c:v>
                </c:pt>
                <c:pt idx="1">
                  <c:v>3252.1</c:v>
                </c:pt>
                <c:pt idx="2">
                  <c:v>402.7</c:v>
                </c:pt>
                <c:pt idx="3">
                  <c:v>1042.3</c:v>
                </c:pt>
              </c:numCache>
            </c:numRef>
          </c:val>
        </c:ser>
      </c:pie3DChart>
    </c:plotArea>
    <c:legend>
      <c:legendPos val="r"/>
      <c:layout>
        <c:manualLayout>
          <c:xMode val="edge"/>
          <c:yMode val="edge"/>
          <c:x val="0.69291487149012065"/>
          <c:y val="5.448532222539091E-2"/>
          <c:w val="0.29765116624572885"/>
          <c:h val="0.88307535480895838"/>
        </c:manualLayout>
      </c:layout>
      <c:txPr>
        <a:bodyPr/>
        <a:lstStyle/>
        <a:p>
          <a:pPr>
            <a:defRPr sz="1000">
              <a:solidFill>
                <a:schemeClr val="bg1"/>
              </a:solidFill>
              <a:latin typeface="Book Antiqua" pitchFamily="18" charset="0"/>
            </a:defRPr>
          </a:pPr>
          <a:endParaRPr lang="ru-RU"/>
        </a:p>
      </c:txPr>
    </c:legend>
    <c:plotVisOnly val="1"/>
  </c:chart>
  <c:txPr>
    <a:bodyPr/>
    <a:lstStyle/>
    <a:p>
      <a:pPr>
        <a:defRPr sz="1800"/>
      </a:pPr>
      <a:endParaRPr lang="ru-RU"/>
    </a:p>
  </c:txPr>
  <c:externalData r:id="rId1"/>
  <c:userShapes r:id="rId2"/>
</c:chartSpace>
</file>

<file path=ppt/charts/chart9.xml><?xml version="1.0" encoding="utf-8"?>
<c:chartSpace xmlns:c="http://schemas.openxmlformats.org/drawingml/2006/chart" xmlns:a="http://schemas.openxmlformats.org/drawingml/2006/main" xmlns:r="http://schemas.openxmlformats.org/officeDocument/2006/relationships">
  <c:date1904 val="1"/>
  <c:lang val="ru-RU"/>
  <c:chart>
    <c:title>
      <c:tx>
        <c:rich>
          <a:bodyPr/>
          <a:lstStyle/>
          <a:p>
            <a:pPr>
              <a:defRPr u="sng"/>
            </a:pPr>
            <a:r>
              <a:rPr lang="en-US" u="sng" dirty="0"/>
              <a:t>2015 </a:t>
            </a:r>
            <a:r>
              <a:rPr lang="en-US" u="sng" dirty="0" smtClean="0"/>
              <a:t>  </a:t>
            </a:r>
            <a:endParaRPr lang="ru-RU" u="sng" dirty="0" smtClean="0"/>
          </a:p>
          <a:p>
            <a:pPr>
              <a:defRPr u="sng"/>
            </a:pPr>
            <a:r>
              <a:rPr lang="en-US" sz="1800" u="none" dirty="0" smtClean="0"/>
              <a:t>31 </a:t>
            </a:r>
            <a:r>
              <a:rPr lang="en-US" sz="1800" u="none" dirty="0"/>
              <a:t>679,1</a:t>
            </a:r>
          </a:p>
        </c:rich>
      </c:tx>
      <c:layout>
        <c:manualLayout>
          <c:xMode val="edge"/>
          <c:yMode val="edge"/>
          <c:x val="0.57198936708181869"/>
          <c:y val="2.4609676641121486E-2"/>
        </c:manualLayout>
      </c:layout>
    </c:title>
    <c:view3D>
      <c:rotX val="30"/>
      <c:perspective val="30"/>
    </c:view3D>
    <c:plotArea>
      <c:layout>
        <c:manualLayout>
          <c:layoutTarget val="inner"/>
          <c:xMode val="edge"/>
          <c:yMode val="edge"/>
          <c:x val="7.3805736144259837E-2"/>
          <c:y val="0.24360544035334591"/>
          <c:w val="0.55586759517141759"/>
          <c:h val="0.73167184643304495"/>
        </c:manualLayout>
      </c:layout>
      <c:pie3DChart>
        <c:varyColors val="1"/>
      </c:pie3DChart>
    </c:plotArea>
    <c:legend>
      <c:legendPos val="r"/>
      <c:layout>
        <c:manualLayout>
          <c:xMode val="edge"/>
          <c:yMode val="edge"/>
          <c:x val="0.64570291998207163"/>
          <c:y val="0.35050218919545245"/>
          <c:w val="0.33605198081439508"/>
          <c:h val="0.5095720984399984"/>
        </c:manualLayout>
      </c:layout>
      <c:txPr>
        <a:bodyPr/>
        <a:lstStyle/>
        <a:p>
          <a:pPr>
            <a:defRPr sz="900">
              <a:latin typeface="Bookman Old Style" pitchFamily="18" charset="0"/>
            </a:defRPr>
          </a:pPr>
          <a:endParaRPr lang="ru-RU"/>
        </a:p>
      </c:txPr>
    </c:legend>
    <c:plotVisOnly val="1"/>
  </c:chart>
  <c:txPr>
    <a:bodyPr/>
    <a:lstStyle/>
    <a:p>
      <a:pPr>
        <a:defRPr sz="1800"/>
      </a:pPr>
      <a:endParaRPr lang="ru-RU"/>
    </a:p>
  </c:txPr>
  <c:externalData r:id="rId1"/>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9D79684-7987-4CC0-B384-90DD347A6FCC}"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ru-RU"/>
        </a:p>
      </dgm:t>
    </dgm:pt>
    <dgm:pt modelId="{1C3E96EE-AB5D-4732-93D9-08FF4C35A5C7}">
      <dgm:prSet custT="1">
        <dgm:style>
          <a:lnRef idx="0">
            <a:schemeClr val="accent1"/>
          </a:lnRef>
          <a:fillRef idx="3">
            <a:schemeClr val="accent1"/>
          </a:fillRef>
          <a:effectRef idx="3">
            <a:schemeClr val="accent1"/>
          </a:effectRef>
          <a:fontRef idx="minor">
            <a:schemeClr val="lt1"/>
          </a:fontRef>
        </dgm:style>
      </dgm:prSet>
      <dgm:spPr>
        <a:gradFill flip="none" rotWithShape="0">
          <a:gsLst>
            <a:gs pos="0">
              <a:srgbClr val="0099FF">
                <a:shade val="30000"/>
                <a:satMod val="115000"/>
              </a:srgbClr>
            </a:gs>
            <a:gs pos="50000">
              <a:srgbClr val="0099FF">
                <a:shade val="67500"/>
                <a:satMod val="115000"/>
              </a:srgbClr>
            </a:gs>
            <a:gs pos="100000">
              <a:srgbClr val="0099FF">
                <a:shade val="100000"/>
                <a:satMod val="115000"/>
              </a:srgbClr>
            </a:gs>
          </a:gsLst>
          <a:lin ang="8100000" scaled="1"/>
          <a:tileRect/>
        </a:gradFill>
      </dgm:spPr>
      <dgm:t>
        <a:bodyPr/>
        <a:lstStyle/>
        <a:p>
          <a:pPr rtl="0"/>
          <a:r>
            <a:rPr lang="ru-RU" sz="1500" dirty="0" smtClean="0">
              <a:effectLst>
                <a:outerShdw blurRad="38100" dist="38100" dir="2700000" algn="tl">
                  <a:srgbClr val="000000">
                    <a:alpha val="43137"/>
                  </a:srgbClr>
                </a:outerShdw>
              </a:effectLst>
              <a:latin typeface="Book Antiqua" pitchFamily="18" charset="0"/>
            </a:rPr>
            <a:t>Численность населения на 01.01.2017 г.           9 536 человек</a:t>
          </a:r>
          <a:endParaRPr lang="ru-RU" sz="1500" dirty="0">
            <a:effectLst>
              <a:outerShdw blurRad="38100" dist="38100" dir="2700000" algn="tl">
                <a:srgbClr val="000000">
                  <a:alpha val="43137"/>
                </a:srgbClr>
              </a:outerShdw>
            </a:effectLst>
            <a:latin typeface="Book Antiqua" pitchFamily="18" charset="0"/>
          </a:endParaRPr>
        </a:p>
      </dgm:t>
    </dgm:pt>
    <dgm:pt modelId="{409E3DAA-ABF7-40B8-A81D-DBA078D032E8}" type="parTrans" cxnId="{FE5FF70F-0741-44DE-B538-4A8BC1B79CC9}">
      <dgm:prSet/>
      <dgm:spPr/>
      <dgm:t>
        <a:bodyPr/>
        <a:lstStyle/>
        <a:p>
          <a:endParaRPr lang="ru-RU"/>
        </a:p>
      </dgm:t>
    </dgm:pt>
    <dgm:pt modelId="{6015779B-1EC6-4228-9E9C-EA0339BEF0CE}" type="sibTrans" cxnId="{FE5FF70F-0741-44DE-B538-4A8BC1B79CC9}">
      <dgm:prSet/>
      <dgm:spPr/>
      <dgm:t>
        <a:bodyPr/>
        <a:lstStyle/>
        <a:p>
          <a:endParaRPr lang="ru-RU"/>
        </a:p>
      </dgm:t>
    </dgm:pt>
    <dgm:pt modelId="{141AC1BF-BDE4-46C6-91AE-706DD2686969}" type="pres">
      <dgm:prSet presAssocID="{79D79684-7987-4CC0-B384-90DD347A6FCC}" presName="Name0" presStyleCnt="0">
        <dgm:presLayoutVars>
          <dgm:chPref val="3"/>
          <dgm:dir/>
          <dgm:animLvl val="lvl"/>
          <dgm:resizeHandles/>
        </dgm:presLayoutVars>
      </dgm:prSet>
      <dgm:spPr/>
      <dgm:t>
        <a:bodyPr/>
        <a:lstStyle/>
        <a:p>
          <a:endParaRPr lang="ru-RU"/>
        </a:p>
      </dgm:t>
    </dgm:pt>
    <dgm:pt modelId="{E7CA0297-A98F-4293-8EB7-BD79A17707DA}" type="pres">
      <dgm:prSet presAssocID="{1C3E96EE-AB5D-4732-93D9-08FF4C35A5C7}" presName="horFlow" presStyleCnt="0"/>
      <dgm:spPr/>
    </dgm:pt>
    <dgm:pt modelId="{30C103A0-357A-420A-AADA-C781BF756532}" type="pres">
      <dgm:prSet presAssocID="{1C3E96EE-AB5D-4732-93D9-08FF4C35A5C7}" presName="bigChev" presStyleLbl="node1" presStyleIdx="0" presStyleCnt="1" custScaleX="133856" custScaleY="141300" custLinFactNeighborX="-18857" custLinFactNeighborY="-33062"/>
      <dgm:spPr/>
      <dgm:t>
        <a:bodyPr/>
        <a:lstStyle/>
        <a:p>
          <a:endParaRPr lang="ru-RU"/>
        </a:p>
      </dgm:t>
    </dgm:pt>
  </dgm:ptLst>
  <dgm:cxnLst>
    <dgm:cxn modelId="{126E8905-4381-46DD-AE4D-40F36935C715}" type="presOf" srcId="{79D79684-7987-4CC0-B384-90DD347A6FCC}" destId="{141AC1BF-BDE4-46C6-91AE-706DD2686969}" srcOrd="0" destOrd="0" presId="urn:microsoft.com/office/officeart/2005/8/layout/lProcess3"/>
    <dgm:cxn modelId="{83421D0E-8E53-44BB-9CFC-156E1232D8B0}" type="presOf" srcId="{1C3E96EE-AB5D-4732-93D9-08FF4C35A5C7}" destId="{30C103A0-357A-420A-AADA-C781BF756532}" srcOrd="0" destOrd="0" presId="urn:microsoft.com/office/officeart/2005/8/layout/lProcess3"/>
    <dgm:cxn modelId="{FE5FF70F-0741-44DE-B538-4A8BC1B79CC9}" srcId="{79D79684-7987-4CC0-B384-90DD347A6FCC}" destId="{1C3E96EE-AB5D-4732-93D9-08FF4C35A5C7}" srcOrd="0" destOrd="0" parTransId="{409E3DAA-ABF7-40B8-A81D-DBA078D032E8}" sibTransId="{6015779B-1EC6-4228-9E9C-EA0339BEF0CE}"/>
    <dgm:cxn modelId="{52580A02-E2FD-49B6-A665-9A138A2B18CA}" type="presParOf" srcId="{141AC1BF-BDE4-46C6-91AE-706DD2686969}" destId="{E7CA0297-A98F-4293-8EB7-BD79A17707DA}" srcOrd="0" destOrd="0" presId="urn:microsoft.com/office/officeart/2005/8/layout/lProcess3"/>
    <dgm:cxn modelId="{8C93F4A0-111A-47D2-BFE7-A23170E17098}" type="presParOf" srcId="{E7CA0297-A98F-4293-8EB7-BD79A17707DA}" destId="{30C103A0-357A-420A-AADA-C781BF756532}" srcOrd="0" destOrd="0" presId="urn:microsoft.com/office/officeart/2005/8/layout/lProcess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92B22A5F-7C50-45A9-A128-EAF707AD7DA0}" type="doc">
      <dgm:prSet loTypeId="urn:microsoft.com/office/officeart/2005/8/layout/vProcess5" loCatId="process" qsTypeId="urn:microsoft.com/office/officeart/2005/8/quickstyle/3d2" qsCatId="3D" csTypeId="urn:microsoft.com/office/officeart/2005/8/colors/accent1_3" csCatId="accent1" phldr="1"/>
      <dgm:spPr/>
      <dgm:t>
        <a:bodyPr/>
        <a:lstStyle/>
        <a:p>
          <a:endParaRPr lang="ru-RU"/>
        </a:p>
      </dgm:t>
    </dgm:pt>
    <dgm:pt modelId="{1CC65711-61E0-44E5-B472-F7D3EDAD62BD}">
      <dgm:prSet phldrT="[Текст]" custT="1"/>
      <dgm:spPr>
        <a:solidFill>
          <a:srgbClr val="0066FF"/>
        </a:solidFill>
        <a:effectLst>
          <a:outerShdw blurRad="50800" dist="38100" dir="2700000" algn="tl" rotWithShape="0">
            <a:prstClr val="black">
              <a:alpha val="40000"/>
            </a:prstClr>
          </a:outerShdw>
        </a:effectLst>
      </dgm:spPr>
      <dgm:t>
        <a:bodyPr/>
        <a:lstStyle/>
        <a:p>
          <a:pPr algn="just"/>
          <a:r>
            <a:rPr lang="ru-RU" sz="2000" b="1" u="sng" dirty="0" smtClean="0">
              <a:solidFill>
                <a:schemeClr val="tx2">
                  <a:lumMod val="10000"/>
                </a:schemeClr>
              </a:solidFill>
              <a:latin typeface="Book Antiqua" pitchFamily="18" charset="0"/>
            </a:rPr>
            <a:t>Дотации</a:t>
          </a:r>
          <a:r>
            <a:rPr lang="ru-RU" sz="2000" dirty="0" smtClean="0">
              <a:solidFill>
                <a:schemeClr val="tx2">
                  <a:lumMod val="10000"/>
                </a:schemeClr>
              </a:solidFill>
              <a:latin typeface="Book Antiqua" pitchFamily="18" charset="0"/>
            </a:rPr>
            <a:t> – денежная помощь со стороны бюджета другого уровня, предоставляемая на безвозмездной и безвозвратной основе</a:t>
          </a:r>
          <a:endParaRPr lang="ru-RU" sz="2000" dirty="0">
            <a:solidFill>
              <a:schemeClr val="tx2">
                <a:lumMod val="10000"/>
              </a:schemeClr>
            </a:solidFill>
            <a:latin typeface="Book Antiqua" pitchFamily="18" charset="0"/>
          </a:endParaRPr>
        </a:p>
      </dgm:t>
    </dgm:pt>
    <dgm:pt modelId="{71E4292C-E05B-49D3-B55A-571E8E1CEC16}" type="parTrans" cxnId="{95897406-EE23-449A-B86A-B999A9CAC77E}">
      <dgm:prSet/>
      <dgm:spPr/>
      <dgm:t>
        <a:bodyPr/>
        <a:lstStyle/>
        <a:p>
          <a:endParaRPr lang="ru-RU"/>
        </a:p>
      </dgm:t>
    </dgm:pt>
    <dgm:pt modelId="{52337DFF-E383-461B-9334-D92F990D56D9}" type="sibTrans" cxnId="{95897406-EE23-449A-B86A-B999A9CAC77E}">
      <dgm:prSet/>
      <dgm:spPr>
        <a:solidFill>
          <a:srgbClr val="0099CC">
            <a:alpha val="89804"/>
          </a:srgbClr>
        </a:solidFill>
        <a:ln>
          <a:solidFill>
            <a:srgbClr val="3399FF">
              <a:alpha val="89804"/>
            </a:srgbClr>
          </a:solidFill>
        </a:ln>
      </dgm:spPr>
      <dgm:t>
        <a:bodyPr/>
        <a:lstStyle/>
        <a:p>
          <a:endParaRPr lang="ru-RU"/>
        </a:p>
      </dgm:t>
    </dgm:pt>
    <dgm:pt modelId="{F449EDBA-C359-483E-92A1-10F66E4A60B2}">
      <dgm:prSet phldrT="[Текст]" custT="1"/>
      <dgm:spPr>
        <a:solidFill>
          <a:srgbClr val="6699FF"/>
        </a:solidFill>
        <a:effectLst>
          <a:outerShdw blurRad="50800" dist="38100" dir="2700000" algn="tl" rotWithShape="0">
            <a:prstClr val="black">
              <a:alpha val="40000"/>
            </a:prstClr>
          </a:outerShdw>
        </a:effectLst>
      </dgm:spPr>
      <dgm:t>
        <a:bodyPr/>
        <a:lstStyle/>
        <a:p>
          <a:pPr algn="l"/>
          <a:endParaRPr lang="ru-RU" sz="1200" dirty="0" smtClean="0">
            <a:latin typeface="Book Antiqua" pitchFamily="18" charset="0"/>
          </a:endParaRPr>
        </a:p>
        <a:p>
          <a:pPr algn="just"/>
          <a:r>
            <a:rPr lang="ru-RU" sz="2000" b="1" i="0" u="sng" dirty="0" smtClean="0">
              <a:solidFill>
                <a:schemeClr val="tx2">
                  <a:lumMod val="10000"/>
                </a:schemeClr>
              </a:solidFill>
              <a:latin typeface="Book Antiqua" pitchFamily="18" charset="0"/>
            </a:rPr>
            <a:t>Субсидии</a:t>
          </a:r>
          <a:r>
            <a:rPr lang="ru-RU" sz="2000" dirty="0" smtClean="0">
              <a:solidFill>
                <a:schemeClr val="tx2">
                  <a:lumMod val="10000"/>
                </a:schemeClr>
              </a:solidFill>
              <a:latin typeface="Book Antiqua" pitchFamily="18" charset="0"/>
            </a:rPr>
            <a:t>  - межбюджетные трансферты, предоставляемые бюджету другого уровня на условиях долевого финансирования расходов</a:t>
          </a:r>
        </a:p>
        <a:p>
          <a:pPr algn="l"/>
          <a:r>
            <a:rPr lang="ru-RU" sz="1800" dirty="0" smtClean="0"/>
            <a:t> </a:t>
          </a:r>
          <a:endParaRPr lang="ru-RU" sz="1800" dirty="0"/>
        </a:p>
      </dgm:t>
    </dgm:pt>
    <dgm:pt modelId="{C774A548-0B12-46A8-8B8A-0192C12C399B}" type="parTrans" cxnId="{50E5A926-146A-43EE-A29F-A5D039A9F039}">
      <dgm:prSet/>
      <dgm:spPr/>
      <dgm:t>
        <a:bodyPr/>
        <a:lstStyle/>
        <a:p>
          <a:endParaRPr lang="ru-RU"/>
        </a:p>
      </dgm:t>
    </dgm:pt>
    <dgm:pt modelId="{64540C70-5236-4909-88F2-F8D02EAF99A1}" type="sibTrans" cxnId="{50E5A926-146A-43EE-A29F-A5D039A9F039}">
      <dgm:prSet/>
      <dgm:spPr>
        <a:solidFill>
          <a:srgbClr val="0099CC">
            <a:alpha val="90000"/>
          </a:srgbClr>
        </a:solidFill>
        <a:ln>
          <a:solidFill>
            <a:srgbClr val="6666FF">
              <a:alpha val="89804"/>
            </a:srgbClr>
          </a:solidFill>
        </a:ln>
      </dgm:spPr>
      <dgm:t>
        <a:bodyPr/>
        <a:lstStyle/>
        <a:p>
          <a:endParaRPr lang="ru-RU"/>
        </a:p>
      </dgm:t>
    </dgm:pt>
    <dgm:pt modelId="{2D7DE91B-796A-4177-A0FB-3A646E902107}">
      <dgm:prSet custT="1"/>
      <dgm:spPr>
        <a:solidFill>
          <a:srgbClr val="CC99FF"/>
        </a:solidFill>
      </dgm:spPr>
      <dgm:t>
        <a:bodyPr/>
        <a:lstStyle/>
        <a:p>
          <a:pPr algn="just"/>
          <a:r>
            <a:rPr lang="ru-RU" sz="2000" b="1" u="sng" dirty="0" smtClean="0">
              <a:solidFill>
                <a:schemeClr val="tx2">
                  <a:lumMod val="10000"/>
                </a:schemeClr>
              </a:solidFill>
              <a:latin typeface="Book Antiqua" pitchFamily="18" charset="0"/>
            </a:rPr>
            <a:t>Субвенции</a:t>
          </a:r>
          <a:r>
            <a:rPr lang="ru-RU" sz="2000" dirty="0" smtClean="0">
              <a:solidFill>
                <a:schemeClr val="tx2">
                  <a:lumMod val="10000"/>
                </a:schemeClr>
              </a:solidFill>
              <a:latin typeface="Book Antiqua" pitchFamily="18" charset="0"/>
            </a:rPr>
            <a:t> – межбюджетные трансферты, предоставляемые местным бюджетам на исполнение переданных государственных полномочий </a:t>
          </a:r>
          <a:endParaRPr lang="ru-RU" sz="2000" dirty="0">
            <a:solidFill>
              <a:schemeClr val="tx2">
                <a:lumMod val="10000"/>
              </a:schemeClr>
            </a:solidFill>
            <a:latin typeface="Book Antiqua" pitchFamily="18" charset="0"/>
          </a:endParaRPr>
        </a:p>
      </dgm:t>
    </dgm:pt>
    <dgm:pt modelId="{87A3EC28-D257-4C28-BC1D-A7FE7569CA24}" type="parTrans" cxnId="{A401B4C0-0E94-43F5-9D03-59CBA193F521}">
      <dgm:prSet/>
      <dgm:spPr/>
      <dgm:t>
        <a:bodyPr/>
        <a:lstStyle/>
        <a:p>
          <a:endParaRPr lang="ru-RU"/>
        </a:p>
      </dgm:t>
    </dgm:pt>
    <dgm:pt modelId="{A01088EC-3308-47C5-9A55-C4769DE66AA1}" type="sibTrans" cxnId="{A401B4C0-0E94-43F5-9D03-59CBA193F521}">
      <dgm:prSet/>
      <dgm:spPr>
        <a:solidFill>
          <a:srgbClr val="0099CC">
            <a:alpha val="90000"/>
          </a:srgbClr>
        </a:solidFill>
        <a:ln>
          <a:solidFill>
            <a:srgbClr val="FF66FF">
              <a:alpha val="89804"/>
            </a:srgbClr>
          </a:solidFill>
        </a:ln>
      </dgm:spPr>
      <dgm:t>
        <a:bodyPr/>
        <a:lstStyle/>
        <a:p>
          <a:endParaRPr lang="ru-RU"/>
        </a:p>
      </dgm:t>
    </dgm:pt>
    <dgm:pt modelId="{21E5C3DA-5115-440E-B56E-5DCA8F93B1BB}">
      <dgm:prSet custT="1"/>
      <dgm:spPr>
        <a:solidFill>
          <a:srgbClr val="FF99CC"/>
        </a:solidFill>
      </dgm:spPr>
      <dgm:t>
        <a:bodyPr/>
        <a:lstStyle/>
        <a:p>
          <a:r>
            <a:rPr lang="ru-RU" sz="2000" b="1" u="sng" dirty="0" smtClean="0">
              <a:solidFill>
                <a:schemeClr val="tx2">
                  <a:lumMod val="10000"/>
                </a:schemeClr>
              </a:solidFill>
              <a:latin typeface="Book Antiqua" pitchFamily="18" charset="0"/>
            </a:rPr>
            <a:t>Иные межбюджетные трансферты</a:t>
          </a:r>
          <a:endParaRPr lang="ru-RU" sz="2000" b="1" u="sng" dirty="0">
            <a:solidFill>
              <a:schemeClr val="tx2">
                <a:lumMod val="10000"/>
              </a:schemeClr>
            </a:solidFill>
            <a:latin typeface="Book Antiqua" pitchFamily="18" charset="0"/>
          </a:endParaRPr>
        </a:p>
      </dgm:t>
    </dgm:pt>
    <dgm:pt modelId="{706114FB-E472-431C-81C9-C5DCC060E5B0}" type="parTrans" cxnId="{7D1F8A23-F819-449C-9545-7CFECED4525C}">
      <dgm:prSet/>
      <dgm:spPr/>
      <dgm:t>
        <a:bodyPr/>
        <a:lstStyle/>
        <a:p>
          <a:endParaRPr lang="ru-RU"/>
        </a:p>
      </dgm:t>
    </dgm:pt>
    <dgm:pt modelId="{563442B4-77BC-4A16-89BD-E62999AAA117}" type="sibTrans" cxnId="{7D1F8A23-F819-449C-9545-7CFECED4525C}">
      <dgm:prSet/>
      <dgm:spPr/>
      <dgm:t>
        <a:bodyPr/>
        <a:lstStyle/>
        <a:p>
          <a:endParaRPr lang="ru-RU"/>
        </a:p>
      </dgm:t>
    </dgm:pt>
    <dgm:pt modelId="{F7DB0BF1-2966-4912-8D39-B0022291816C}" type="pres">
      <dgm:prSet presAssocID="{92B22A5F-7C50-45A9-A128-EAF707AD7DA0}" presName="outerComposite" presStyleCnt="0">
        <dgm:presLayoutVars>
          <dgm:chMax val="5"/>
          <dgm:dir/>
          <dgm:resizeHandles val="exact"/>
        </dgm:presLayoutVars>
      </dgm:prSet>
      <dgm:spPr/>
      <dgm:t>
        <a:bodyPr/>
        <a:lstStyle/>
        <a:p>
          <a:endParaRPr lang="ru-RU"/>
        </a:p>
      </dgm:t>
    </dgm:pt>
    <dgm:pt modelId="{A57C7D7A-E713-45EB-B900-268290840730}" type="pres">
      <dgm:prSet presAssocID="{92B22A5F-7C50-45A9-A128-EAF707AD7DA0}" presName="dummyMaxCanvas" presStyleCnt="0">
        <dgm:presLayoutVars/>
      </dgm:prSet>
      <dgm:spPr/>
    </dgm:pt>
    <dgm:pt modelId="{3C023A05-0CA6-4B1C-9C90-98508B193786}" type="pres">
      <dgm:prSet presAssocID="{92B22A5F-7C50-45A9-A128-EAF707AD7DA0}" presName="FourNodes_1" presStyleLbl="node1" presStyleIdx="0" presStyleCnt="4">
        <dgm:presLayoutVars>
          <dgm:bulletEnabled val="1"/>
        </dgm:presLayoutVars>
      </dgm:prSet>
      <dgm:spPr/>
      <dgm:t>
        <a:bodyPr/>
        <a:lstStyle/>
        <a:p>
          <a:endParaRPr lang="ru-RU"/>
        </a:p>
      </dgm:t>
    </dgm:pt>
    <dgm:pt modelId="{347415BA-DC97-43E2-AE7E-CB1E89BDB6C4}" type="pres">
      <dgm:prSet presAssocID="{92B22A5F-7C50-45A9-A128-EAF707AD7DA0}" presName="FourNodes_2" presStyleLbl="node1" presStyleIdx="1" presStyleCnt="4">
        <dgm:presLayoutVars>
          <dgm:bulletEnabled val="1"/>
        </dgm:presLayoutVars>
      </dgm:prSet>
      <dgm:spPr/>
      <dgm:t>
        <a:bodyPr/>
        <a:lstStyle/>
        <a:p>
          <a:endParaRPr lang="ru-RU"/>
        </a:p>
      </dgm:t>
    </dgm:pt>
    <dgm:pt modelId="{EFCD9B4C-DA78-46C7-9E8E-1E5C23521922}" type="pres">
      <dgm:prSet presAssocID="{92B22A5F-7C50-45A9-A128-EAF707AD7DA0}" presName="FourNodes_3" presStyleLbl="node1" presStyleIdx="2" presStyleCnt="4">
        <dgm:presLayoutVars>
          <dgm:bulletEnabled val="1"/>
        </dgm:presLayoutVars>
      </dgm:prSet>
      <dgm:spPr/>
      <dgm:t>
        <a:bodyPr/>
        <a:lstStyle/>
        <a:p>
          <a:endParaRPr lang="ru-RU"/>
        </a:p>
      </dgm:t>
    </dgm:pt>
    <dgm:pt modelId="{98AFC14A-0294-454A-9D8E-0DEDF513300C}" type="pres">
      <dgm:prSet presAssocID="{92B22A5F-7C50-45A9-A128-EAF707AD7DA0}" presName="FourNodes_4" presStyleLbl="node1" presStyleIdx="3" presStyleCnt="4" custScaleY="55093" custLinFactNeighborX="-28" custLinFactNeighborY="-22762">
        <dgm:presLayoutVars>
          <dgm:bulletEnabled val="1"/>
        </dgm:presLayoutVars>
      </dgm:prSet>
      <dgm:spPr/>
      <dgm:t>
        <a:bodyPr/>
        <a:lstStyle/>
        <a:p>
          <a:endParaRPr lang="ru-RU"/>
        </a:p>
      </dgm:t>
    </dgm:pt>
    <dgm:pt modelId="{C21735EF-571B-421D-B69C-575E32C59B3D}" type="pres">
      <dgm:prSet presAssocID="{92B22A5F-7C50-45A9-A128-EAF707AD7DA0}" presName="FourConn_1-2" presStyleLbl="fgAccFollowNode1" presStyleIdx="0" presStyleCnt="3">
        <dgm:presLayoutVars>
          <dgm:bulletEnabled val="1"/>
        </dgm:presLayoutVars>
      </dgm:prSet>
      <dgm:spPr/>
      <dgm:t>
        <a:bodyPr/>
        <a:lstStyle/>
        <a:p>
          <a:endParaRPr lang="ru-RU"/>
        </a:p>
      </dgm:t>
    </dgm:pt>
    <dgm:pt modelId="{A19D2155-7612-468E-A3DC-8E1D47EBEE5B}" type="pres">
      <dgm:prSet presAssocID="{92B22A5F-7C50-45A9-A128-EAF707AD7DA0}" presName="FourConn_2-3" presStyleLbl="fgAccFollowNode1" presStyleIdx="1" presStyleCnt="3">
        <dgm:presLayoutVars>
          <dgm:bulletEnabled val="1"/>
        </dgm:presLayoutVars>
      </dgm:prSet>
      <dgm:spPr/>
      <dgm:t>
        <a:bodyPr/>
        <a:lstStyle/>
        <a:p>
          <a:endParaRPr lang="ru-RU"/>
        </a:p>
      </dgm:t>
    </dgm:pt>
    <dgm:pt modelId="{2C7A71E0-8E04-4158-8B58-BB3714727D7B}" type="pres">
      <dgm:prSet presAssocID="{92B22A5F-7C50-45A9-A128-EAF707AD7DA0}" presName="FourConn_3-4" presStyleLbl="fgAccFollowNode1" presStyleIdx="2" presStyleCnt="3">
        <dgm:presLayoutVars>
          <dgm:bulletEnabled val="1"/>
        </dgm:presLayoutVars>
      </dgm:prSet>
      <dgm:spPr/>
      <dgm:t>
        <a:bodyPr/>
        <a:lstStyle/>
        <a:p>
          <a:endParaRPr lang="ru-RU"/>
        </a:p>
      </dgm:t>
    </dgm:pt>
    <dgm:pt modelId="{1B7F054D-0001-4AB9-89D8-68A07030852D}" type="pres">
      <dgm:prSet presAssocID="{92B22A5F-7C50-45A9-A128-EAF707AD7DA0}" presName="FourNodes_1_text" presStyleLbl="node1" presStyleIdx="3" presStyleCnt="4">
        <dgm:presLayoutVars>
          <dgm:bulletEnabled val="1"/>
        </dgm:presLayoutVars>
      </dgm:prSet>
      <dgm:spPr/>
      <dgm:t>
        <a:bodyPr/>
        <a:lstStyle/>
        <a:p>
          <a:endParaRPr lang="ru-RU"/>
        </a:p>
      </dgm:t>
    </dgm:pt>
    <dgm:pt modelId="{D7FE6E65-588E-4D34-80FF-15BC2F55240A}" type="pres">
      <dgm:prSet presAssocID="{92B22A5F-7C50-45A9-A128-EAF707AD7DA0}" presName="FourNodes_2_text" presStyleLbl="node1" presStyleIdx="3" presStyleCnt="4">
        <dgm:presLayoutVars>
          <dgm:bulletEnabled val="1"/>
        </dgm:presLayoutVars>
      </dgm:prSet>
      <dgm:spPr/>
      <dgm:t>
        <a:bodyPr/>
        <a:lstStyle/>
        <a:p>
          <a:endParaRPr lang="ru-RU"/>
        </a:p>
      </dgm:t>
    </dgm:pt>
    <dgm:pt modelId="{808EF898-A196-4E17-8A67-4D9319F3A9FA}" type="pres">
      <dgm:prSet presAssocID="{92B22A5F-7C50-45A9-A128-EAF707AD7DA0}" presName="FourNodes_3_text" presStyleLbl="node1" presStyleIdx="3" presStyleCnt="4">
        <dgm:presLayoutVars>
          <dgm:bulletEnabled val="1"/>
        </dgm:presLayoutVars>
      </dgm:prSet>
      <dgm:spPr/>
      <dgm:t>
        <a:bodyPr/>
        <a:lstStyle/>
        <a:p>
          <a:endParaRPr lang="ru-RU"/>
        </a:p>
      </dgm:t>
    </dgm:pt>
    <dgm:pt modelId="{E786F31D-B268-4DC9-AA02-B68777929D4F}" type="pres">
      <dgm:prSet presAssocID="{92B22A5F-7C50-45A9-A128-EAF707AD7DA0}" presName="FourNodes_4_text" presStyleLbl="node1" presStyleIdx="3" presStyleCnt="4">
        <dgm:presLayoutVars>
          <dgm:bulletEnabled val="1"/>
        </dgm:presLayoutVars>
      </dgm:prSet>
      <dgm:spPr/>
      <dgm:t>
        <a:bodyPr/>
        <a:lstStyle/>
        <a:p>
          <a:endParaRPr lang="ru-RU"/>
        </a:p>
      </dgm:t>
    </dgm:pt>
  </dgm:ptLst>
  <dgm:cxnLst>
    <dgm:cxn modelId="{A401B4C0-0E94-43F5-9D03-59CBA193F521}" srcId="{92B22A5F-7C50-45A9-A128-EAF707AD7DA0}" destId="{2D7DE91B-796A-4177-A0FB-3A646E902107}" srcOrd="2" destOrd="0" parTransId="{87A3EC28-D257-4C28-BC1D-A7FE7569CA24}" sibTransId="{A01088EC-3308-47C5-9A55-C4769DE66AA1}"/>
    <dgm:cxn modelId="{47697029-8554-405F-8FA7-7BD541DE32BA}" type="presOf" srcId="{2D7DE91B-796A-4177-A0FB-3A646E902107}" destId="{808EF898-A196-4E17-8A67-4D9319F3A9FA}" srcOrd="1" destOrd="0" presId="urn:microsoft.com/office/officeart/2005/8/layout/vProcess5"/>
    <dgm:cxn modelId="{989A1D30-B2D8-40CC-94E3-3F42B255EE83}" type="presOf" srcId="{92B22A5F-7C50-45A9-A128-EAF707AD7DA0}" destId="{F7DB0BF1-2966-4912-8D39-B0022291816C}" srcOrd="0" destOrd="0" presId="urn:microsoft.com/office/officeart/2005/8/layout/vProcess5"/>
    <dgm:cxn modelId="{096C7D79-020E-44B3-A1CB-3549B9C59C7A}" type="presOf" srcId="{A01088EC-3308-47C5-9A55-C4769DE66AA1}" destId="{2C7A71E0-8E04-4158-8B58-BB3714727D7B}" srcOrd="0" destOrd="0" presId="urn:microsoft.com/office/officeart/2005/8/layout/vProcess5"/>
    <dgm:cxn modelId="{ADF98623-BB29-4DA7-81BC-47D652CF2A68}" type="presOf" srcId="{52337DFF-E383-461B-9334-D92F990D56D9}" destId="{C21735EF-571B-421D-B69C-575E32C59B3D}" srcOrd="0" destOrd="0" presId="urn:microsoft.com/office/officeart/2005/8/layout/vProcess5"/>
    <dgm:cxn modelId="{BCFAEF7B-63CF-4466-ADBB-B119CE7A079B}" type="presOf" srcId="{F449EDBA-C359-483E-92A1-10F66E4A60B2}" destId="{D7FE6E65-588E-4D34-80FF-15BC2F55240A}" srcOrd="1" destOrd="0" presId="urn:microsoft.com/office/officeart/2005/8/layout/vProcess5"/>
    <dgm:cxn modelId="{B2F388D3-1D25-493B-A4CB-0DB95F6EFFF2}" type="presOf" srcId="{64540C70-5236-4909-88F2-F8D02EAF99A1}" destId="{A19D2155-7612-468E-A3DC-8E1D47EBEE5B}" srcOrd="0" destOrd="0" presId="urn:microsoft.com/office/officeart/2005/8/layout/vProcess5"/>
    <dgm:cxn modelId="{141B8258-242F-4ECC-B18C-62CDC61623E3}" type="presOf" srcId="{F449EDBA-C359-483E-92A1-10F66E4A60B2}" destId="{347415BA-DC97-43E2-AE7E-CB1E89BDB6C4}" srcOrd="0" destOrd="0" presId="urn:microsoft.com/office/officeart/2005/8/layout/vProcess5"/>
    <dgm:cxn modelId="{95897406-EE23-449A-B86A-B999A9CAC77E}" srcId="{92B22A5F-7C50-45A9-A128-EAF707AD7DA0}" destId="{1CC65711-61E0-44E5-B472-F7D3EDAD62BD}" srcOrd="0" destOrd="0" parTransId="{71E4292C-E05B-49D3-B55A-571E8E1CEC16}" sibTransId="{52337DFF-E383-461B-9334-D92F990D56D9}"/>
    <dgm:cxn modelId="{3C4E0D7A-7037-4FFE-9036-C8522262E359}" type="presOf" srcId="{2D7DE91B-796A-4177-A0FB-3A646E902107}" destId="{EFCD9B4C-DA78-46C7-9E8E-1E5C23521922}" srcOrd="0" destOrd="0" presId="urn:microsoft.com/office/officeart/2005/8/layout/vProcess5"/>
    <dgm:cxn modelId="{2349A8AD-4DFA-490D-A635-A0B8668CC46E}" type="presOf" srcId="{21E5C3DA-5115-440E-B56E-5DCA8F93B1BB}" destId="{E786F31D-B268-4DC9-AA02-B68777929D4F}" srcOrd="1" destOrd="0" presId="urn:microsoft.com/office/officeart/2005/8/layout/vProcess5"/>
    <dgm:cxn modelId="{C7110A37-0034-446D-A796-9BD88BDC7BEB}" type="presOf" srcId="{1CC65711-61E0-44E5-B472-F7D3EDAD62BD}" destId="{3C023A05-0CA6-4B1C-9C90-98508B193786}" srcOrd="0" destOrd="0" presId="urn:microsoft.com/office/officeart/2005/8/layout/vProcess5"/>
    <dgm:cxn modelId="{7D1F8A23-F819-449C-9545-7CFECED4525C}" srcId="{92B22A5F-7C50-45A9-A128-EAF707AD7DA0}" destId="{21E5C3DA-5115-440E-B56E-5DCA8F93B1BB}" srcOrd="3" destOrd="0" parTransId="{706114FB-E472-431C-81C9-C5DCC060E5B0}" sibTransId="{563442B4-77BC-4A16-89BD-E62999AAA117}"/>
    <dgm:cxn modelId="{50E5A926-146A-43EE-A29F-A5D039A9F039}" srcId="{92B22A5F-7C50-45A9-A128-EAF707AD7DA0}" destId="{F449EDBA-C359-483E-92A1-10F66E4A60B2}" srcOrd="1" destOrd="0" parTransId="{C774A548-0B12-46A8-8B8A-0192C12C399B}" sibTransId="{64540C70-5236-4909-88F2-F8D02EAF99A1}"/>
    <dgm:cxn modelId="{BDBED9C7-6940-4D57-8781-66196AB815BA}" type="presOf" srcId="{1CC65711-61E0-44E5-B472-F7D3EDAD62BD}" destId="{1B7F054D-0001-4AB9-89D8-68A07030852D}" srcOrd="1" destOrd="0" presId="urn:microsoft.com/office/officeart/2005/8/layout/vProcess5"/>
    <dgm:cxn modelId="{9C2B66B2-7052-4063-A017-97B308D5925E}" type="presOf" srcId="{21E5C3DA-5115-440E-B56E-5DCA8F93B1BB}" destId="{98AFC14A-0294-454A-9D8E-0DEDF513300C}" srcOrd="0" destOrd="0" presId="urn:microsoft.com/office/officeart/2005/8/layout/vProcess5"/>
    <dgm:cxn modelId="{4FAE0987-A3CC-4325-9CF7-DA47663959F8}" type="presParOf" srcId="{F7DB0BF1-2966-4912-8D39-B0022291816C}" destId="{A57C7D7A-E713-45EB-B900-268290840730}" srcOrd="0" destOrd="0" presId="urn:microsoft.com/office/officeart/2005/8/layout/vProcess5"/>
    <dgm:cxn modelId="{305D74EC-6F91-45FE-9501-659726AC5EB2}" type="presParOf" srcId="{F7DB0BF1-2966-4912-8D39-B0022291816C}" destId="{3C023A05-0CA6-4B1C-9C90-98508B193786}" srcOrd="1" destOrd="0" presId="urn:microsoft.com/office/officeart/2005/8/layout/vProcess5"/>
    <dgm:cxn modelId="{77B46D90-0012-452B-AC1F-8752A348DA8B}" type="presParOf" srcId="{F7DB0BF1-2966-4912-8D39-B0022291816C}" destId="{347415BA-DC97-43E2-AE7E-CB1E89BDB6C4}" srcOrd="2" destOrd="0" presId="urn:microsoft.com/office/officeart/2005/8/layout/vProcess5"/>
    <dgm:cxn modelId="{7E9C1717-B071-4074-8184-D0BA5CAF05DB}" type="presParOf" srcId="{F7DB0BF1-2966-4912-8D39-B0022291816C}" destId="{EFCD9B4C-DA78-46C7-9E8E-1E5C23521922}" srcOrd="3" destOrd="0" presId="urn:microsoft.com/office/officeart/2005/8/layout/vProcess5"/>
    <dgm:cxn modelId="{9ADBB14F-04EA-4C0B-B4BA-01C79D08D321}" type="presParOf" srcId="{F7DB0BF1-2966-4912-8D39-B0022291816C}" destId="{98AFC14A-0294-454A-9D8E-0DEDF513300C}" srcOrd="4" destOrd="0" presId="urn:microsoft.com/office/officeart/2005/8/layout/vProcess5"/>
    <dgm:cxn modelId="{99A86747-F437-453D-8E85-81394284305F}" type="presParOf" srcId="{F7DB0BF1-2966-4912-8D39-B0022291816C}" destId="{C21735EF-571B-421D-B69C-575E32C59B3D}" srcOrd="5" destOrd="0" presId="urn:microsoft.com/office/officeart/2005/8/layout/vProcess5"/>
    <dgm:cxn modelId="{5BA63704-171A-4DF3-B281-36A734D46AAE}" type="presParOf" srcId="{F7DB0BF1-2966-4912-8D39-B0022291816C}" destId="{A19D2155-7612-468E-A3DC-8E1D47EBEE5B}" srcOrd="6" destOrd="0" presId="urn:microsoft.com/office/officeart/2005/8/layout/vProcess5"/>
    <dgm:cxn modelId="{806024B9-D19E-49DE-B9AC-1DF5BE40FB63}" type="presParOf" srcId="{F7DB0BF1-2966-4912-8D39-B0022291816C}" destId="{2C7A71E0-8E04-4158-8B58-BB3714727D7B}" srcOrd="7" destOrd="0" presId="urn:microsoft.com/office/officeart/2005/8/layout/vProcess5"/>
    <dgm:cxn modelId="{C8862129-FEA9-4003-B689-B7280A8D9034}" type="presParOf" srcId="{F7DB0BF1-2966-4912-8D39-B0022291816C}" destId="{1B7F054D-0001-4AB9-89D8-68A07030852D}" srcOrd="8" destOrd="0" presId="urn:microsoft.com/office/officeart/2005/8/layout/vProcess5"/>
    <dgm:cxn modelId="{193C7812-8286-4827-AFB2-A063B482582E}" type="presParOf" srcId="{F7DB0BF1-2966-4912-8D39-B0022291816C}" destId="{D7FE6E65-588E-4D34-80FF-15BC2F55240A}" srcOrd="9" destOrd="0" presId="urn:microsoft.com/office/officeart/2005/8/layout/vProcess5"/>
    <dgm:cxn modelId="{CF5238C9-9109-4069-8F9C-B642154C7875}" type="presParOf" srcId="{F7DB0BF1-2966-4912-8D39-B0022291816C}" destId="{808EF898-A196-4E17-8A67-4D9319F3A9FA}" srcOrd="10" destOrd="0" presId="urn:microsoft.com/office/officeart/2005/8/layout/vProcess5"/>
    <dgm:cxn modelId="{E5FD0BD8-5700-4BB6-8149-70C338B0D3A4}" type="presParOf" srcId="{F7DB0BF1-2966-4912-8D39-B0022291816C}" destId="{E786F31D-B268-4DC9-AA02-B68777929D4F}" srcOrd="11" destOrd="0" presId="urn:microsoft.com/office/officeart/2005/8/layout/vProcess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A7D2543-E60A-4A45-BCB8-57D0CA4F44EB}"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ru-RU"/>
        </a:p>
      </dgm:t>
    </dgm:pt>
    <dgm:pt modelId="{6CB694ED-70DC-4B82-8688-1FACA26BACFC}">
      <dgm:prSet custT="1">
        <dgm:style>
          <a:lnRef idx="0">
            <a:schemeClr val="accent1"/>
          </a:lnRef>
          <a:fillRef idx="3">
            <a:schemeClr val="accent1"/>
          </a:fillRef>
          <a:effectRef idx="3">
            <a:schemeClr val="accent1"/>
          </a:effectRef>
          <a:fontRef idx="minor">
            <a:schemeClr val="lt1"/>
          </a:fontRef>
        </dgm:style>
      </dgm:prSet>
      <dgm:spPr>
        <a:gradFill flip="none" rotWithShape="0">
          <a:gsLst>
            <a:gs pos="0">
              <a:srgbClr val="0099FF">
                <a:shade val="30000"/>
                <a:satMod val="115000"/>
              </a:srgbClr>
            </a:gs>
            <a:gs pos="50000">
              <a:srgbClr val="0099FF">
                <a:shade val="67500"/>
                <a:satMod val="115000"/>
              </a:srgbClr>
            </a:gs>
            <a:gs pos="100000">
              <a:srgbClr val="0099FF">
                <a:shade val="100000"/>
                <a:satMod val="115000"/>
              </a:srgbClr>
            </a:gs>
          </a:gsLst>
          <a:lin ang="2700000" scaled="1"/>
          <a:tileRect/>
        </a:gradFill>
      </dgm:spPr>
      <dgm:t>
        <a:bodyPr/>
        <a:lstStyle/>
        <a:p>
          <a:pPr rtl="0"/>
          <a:r>
            <a:rPr lang="ru-RU" sz="1800" dirty="0" smtClean="0">
              <a:effectLst>
                <a:outerShdw blurRad="38100" dist="38100" dir="2700000" algn="tl">
                  <a:srgbClr val="000000">
                    <a:alpha val="43137"/>
                  </a:srgbClr>
                </a:outerShdw>
              </a:effectLst>
              <a:latin typeface="Book Antiqua" pitchFamily="18" charset="0"/>
            </a:rPr>
            <a:t>Территория  -  203,34 тыс.га</a:t>
          </a:r>
          <a:endParaRPr lang="ru-RU" sz="1800" dirty="0">
            <a:effectLst>
              <a:outerShdw blurRad="38100" dist="38100" dir="2700000" algn="tl">
                <a:srgbClr val="000000">
                  <a:alpha val="43137"/>
                </a:srgbClr>
              </a:outerShdw>
            </a:effectLst>
            <a:latin typeface="Book Antiqua" pitchFamily="18" charset="0"/>
          </a:endParaRPr>
        </a:p>
      </dgm:t>
    </dgm:pt>
    <dgm:pt modelId="{C2781D07-946A-4627-BA55-02F559614DBA}" type="parTrans" cxnId="{B17F5A0C-3EA9-4E71-A376-8CC7E4887F90}">
      <dgm:prSet/>
      <dgm:spPr/>
      <dgm:t>
        <a:bodyPr/>
        <a:lstStyle/>
        <a:p>
          <a:endParaRPr lang="ru-RU"/>
        </a:p>
      </dgm:t>
    </dgm:pt>
    <dgm:pt modelId="{602AE971-5F22-413B-98E1-6EB57D4CB512}" type="sibTrans" cxnId="{B17F5A0C-3EA9-4E71-A376-8CC7E4887F90}">
      <dgm:prSet/>
      <dgm:spPr/>
      <dgm:t>
        <a:bodyPr/>
        <a:lstStyle/>
        <a:p>
          <a:endParaRPr lang="ru-RU"/>
        </a:p>
      </dgm:t>
    </dgm:pt>
    <dgm:pt modelId="{B2930BE3-AC8C-46E7-8C74-FDA3F66D0922}" type="pres">
      <dgm:prSet presAssocID="{9A7D2543-E60A-4A45-BCB8-57D0CA4F44EB}" presName="Name0" presStyleCnt="0">
        <dgm:presLayoutVars>
          <dgm:chPref val="3"/>
          <dgm:dir/>
          <dgm:animLvl val="lvl"/>
          <dgm:resizeHandles/>
        </dgm:presLayoutVars>
      </dgm:prSet>
      <dgm:spPr/>
      <dgm:t>
        <a:bodyPr/>
        <a:lstStyle/>
        <a:p>
          <a:endParaRPr lang="ru-RU"/>
        </a:p>
      </dgm:t>
    </dgm:pt>
    <dgm:pt modelId="{DF610496-8FD4-45F9-83AD-40DE3CB3E9DD}" type="pres">
      <dgm:prSet presAssocID="{6CB694ED-70DC-4B82-8688-1FACA26BACFC}" presName="horFlow" presStyleCnt="0"/>
      <dgm:spPr/>
    </dgm:pt>
    <dgm:pt modelId="{BACE0FBD-4505-41E9-885F-58F4FC0C072A}" type="pres">
      <dgm:prSet presAssocID="{6CB694ED-70DC-4B82-8688-1FACA26BACFC}" presName="bigChev" presStyleLbl="node1" presStyleIdx="0" presStyleCnt="1" custAng="0" custScaleY="84722" custLinFactNeighborX="55388" custLinFactNeighborY="-7767"/>
      <dgm:spPr/>
      <dgm:t>
        <a:bodyPr/>
        <a:lstStyle/>
        <a:p>
          <a:endParaRPr lang="ru-RU"/>
        </a:p>
      </dgm:t>
    </dgm:pt>
  </dgm:ptLst>
  <dgm:cxnLst>
    <dgm:cxn modelId="{375C111E-A913-4AAE-986B-A9DB18CF96F9}" type="presOf" srcId="{9A7D2543-E60A-4A45-BCB8-57D0CA4F44EB}" destId="{B2930BE3-AC8C-46E7-8C74-FDA3F66D0922}" srcOrd="0" destOrd="0" presId="urn:microsoft.com/office/officeart/2005/8/layout/lProcess3"/>
    <dgm:cxn modelId="{B17F5A0C-3EA9-4E71-A376-8CC7E4887F90}" srcId="{9A7D2543-E60A-4A45-BCB8-57D0CA4F44EB}" destId="{6CB694ED-70DC-4B82-8688-1FACA26BACFC}" srcOrd="0" destOrd="0" parTransId="{C2781D07-946A-4627-BA55-02F559614DBA}" sibTransId="{602AE971-5F22-413B-98E1-6EB57D4CB512}"/>
    <dgm:cxn modelId="{A8C93769-3FB3-4800-83B1-830411456C58}" type="presOf" srcId="{6CB694ED-70DC-4B82-8688-1FACA26BACFC}" destId="{BACE0FBD-4505-41E9-885F-58F4FC0C072A}" srcOrd="0" destOrd="0" presId="urn:microsoft.com/office/officeart/2005/8/layout/lProcess3"/>
    <dgm:cxn modelId="{C29E39A3-0B4F-4269-84B4-27D0277B1A7F}" type="presParOf" srcId="{B2930BE3-AC8C-46E7-8C74-FDA3F66D0922}" destId="{DF610496-8FD4-45F9-83AD-40DE3CB3E9DD}" srcOrd="0" destOrd="0" presId="urn:microsoft.com/office/officeart/2005/8/layout/lProcess3"/>
    <dgm:cxn modelId="{D526B67B-843A-445E-8A7E-2618676B2D22}" type="presParOf" srcId="{DF610496-8FD4-45F9-83AD-40DE3CB3E9DD}" destId="{BACE0FBD-4505-41E9-885F-58F4FC0C072A}" srcOrd="0" destOrd="0" presId="urn:microsoft.com/office/officeart/2005/8/layout/lProcess3"/>
  </dgm:cxnLst>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5FEE77C-B526-44E8-B59E-7723C1FCC497}"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ru-RU"/>
        </a:p>
      </dgm:t>
    </dgm:pt>
    <dgm:pt modelId="{D9B9E171-34A7-4D2F-B8EA-E9A47DE355C0}">
      <dgm:prSet>
        <dgm:style>
          <a:lnRef idx="0">
            <a:schemeClr val="accent1"/>
          </a:lnRef>
          <a:fillRef idx="3">
            <a:schemeClr val="accent1"/>
          </a:fillRef>
          <a:effectRef idx="3">
            <a:schemeClr val="accent1"/>
          </a:effectRef>
          <a:fontRef idx="minor">
            <a:schemeClr val="lt1"/>
          </a:fontRef>
        </dgm:style>
      </dgm:prSet>
      <dgm:spPr>
        <a:gradFill flip="none" rotWithShape="0">
          <a:gsLst>
            <a:gs pos="0">
              <a:srgbClr val="0099FF">
                <a:shade val="30000"/>
                <a:satMod val="115000"/>
              </a:srgbClr>
            </a:gs>
            <a:gs pos="50000">
              <a:srgbClr val="0099FF">
                <a:shade val="67500"/>
                <a:satMod val="115000"/>
              </a:srgbClr>
            </a:gs>
            <a:gs pos="100000">
              <a:srgbClr val="0099FF">
                <a:shade val="100000"/>
                <a:satMod val="115000"/>
              </a:srgbClr>
            </a:gs>
          </a:gsLst>
          <a:lin ang="0" scaled="1"/>
          <a:tileRect/>
        </a:gradFill>
      </dgm:spPr>
      <dgm:t>
        <a:bodyPr/>
        <a:lstStyle/>
        <a:p>
          <a:pPr rtl="0"/>
          <a:r>
            <a:rPr lang="ru-RU" dirty="0" smtClean="0">
              <a:effectLst>
                <a:outerShdw blurRad="38100" dist="38100" dir="2700000" algn="tl">
                  <a:srgbClr val="000000">
                    <a:alpha val="43137"/>
                  </a:srgbClr>
                </a:outerShdw>
              </a:effectLst>
              <a:latin typeface="Book Antiqua" pitchFamily="18" charset="0"/>
            </a:rPr>
            <a:t>Городское поселение</a:t>
          </a:r>
          <a:r>
            <a:rPr lang="ru-RU" dirty="0" smtClean="0">
              <a:latin typeface="Book Antiqua" pitchFamily="18" charset="0"/>
            </a:rPr>
            <a:t> – 1</a:t>
          </a:r>
          <a:endParaRPr lang="ru-RU" dirty="0">
            <a:latin typeface="Book Antiqua" pitchFamily="18" charset="0"/>
          </a:endParaRPr>
        </a:p>
      </dgm:t>
    </dgm:pt>
    <dgm:pt modelId="{5762D07D-F33C-4D81-9DE3-56CC8B807C7C}" type="parTrans" cxnId="{04420147-03C4-4ECA-9585-A6845E653576}">
      <dgm:prSet/>
      <dgm:spPr/>
      <dgm:t>
        <a:bodyPr/>
        <a:lstStyle/>
        <a:p>
          <a:endParaRPr lang="ru-RU"/>
        </a:p>
      </dgm:t>
    </dgm:pt>
    <dgm:pt modelId="{216F4456-CBA4-4AF4-B9B7-AAF641127DF6}" type="sibTrans" cxnId="{04420147-03C4-4ECA-9585-A6845E653576}">
      <dgm:prSet/>
      <dgm:spPr/>
      <dgm:t>
        <a:bodyPr/>
        <a:lstStyle/>
        <a:p>
          <a:endParaRPr lang="ru-RU"/>
        </a:p>
      </dgm:t>
    </dgm:pt>
    <dgm:pt modelId="{A70E0849-5EEB-4CFB-A3A3-6BE8818A3605}">
      <dgm:prSet>
        <dgm:style>
          <a:lnRef idx="0">
            <a:schemeClr val="accent1"/>
          </a:lnRef>
          <a:fillRef idx="3">
            <a:schemeClr val="accent1"/>
          </a:fillRef>
          <a:effectRef idx="3">
            <a:schemeClr val="accent1"/>
          </a:effectRef>
          <a:fontRef idx="minor">
            <a:schemeClr val="lt1"/>
          </a:fontRef>
        </dgm:style>
      </dgm:prSet>
      <dgm:spPr>
        <a:gradFill flip="none" rotWithShape="0">
          <a:gsLst>
            <a:gs pos="0">
              <a:srgbClr val="0099FF">
                <a:shade val="30000"/>
                <a:satMod val="115000"/>
              </a:srgbClr>
            </a:gs>
            <a:gs pos="50000">
              <a:srgbClr val="0099FF">
                <a:shade val="67500"/>
                <a:satMod val="115000"/>
              </a:srgbClr>
            </a:gs>
            <a:gs pos="100000">
              <a:srgbClr val="0099FF">
                <a:shade val="100000"/>
                <a:satMod val="115000"/>
              </a:srgbClr>
            </a:gs>
          </a:gsLst>
          <a:lin ang="18900000" scaled="1"/>
          <a:tileRect/>
        </a:gradFill>
      </dgm:spPr>
      <dgm:t>
        <a:bodyPr/>
        <a:lstStyle/>
        <a:p>
          <a:pPr rtl="0"/>
          <a:r>
            <a:rPr lang="ru-RU" dirty="0" smtClean="0">
              <a:effectLst>
                <a:outerShdw blurRad="38100" dist="38100" dir="2700000" algn="tl">
                  <a:srgbClr val="000000">
                    <a:alpha val="43137"/>
                  </a:srgbClr>
                </a:outerShdw>
              </a:effectLst>
              <a:latin typeface="Book Antiqua" pitchFamily="18" charset="0"/>
            </a:rPr>
            <a:t>Сельских поселений - 14</a:t>
          </a:r>
          <a:endParaRPr lang="ru-RU" dirty="0">
            <a:effectLst>
              <a:outerShdw blurRad="38100" dist="38100" dir="2700000" algn="tl">
                <a:srgbClr val="000000">
                  <a:alpha val="43137"/>
                </a:srgbClr>
              </a:outerShdw>
            </a:effectLst>
            <a:latin typeface="Book Antiqua" pitchFamily="18" charset="0"/>
          </a:endParaRPr>
        </a:p>
      </dgm:t>
    </dgm:pt>
    <dgm:pt modelId="{B8F16D79-107D-4AF9-A37C-BEE58577FFB9}" type="parTrans" cxnId="{0C5F2D3F-AFC9-4605-B2D2-9689B2C1C9D9}">
      <dgm:prSet/>
      <dgm:spPr/>
      <dgm:t>
        <a:bodyPr/>
        <a:lstStyle/>
        <a:p>
          <a:endParaRPr lang="ru-RU"/>
        </a:p>
      </dgm:t>
    </dgm:pt>
    <dgm:pt modelId="{4C9A032D-99DA-408D-A8D4-1069DA05AFE3}" type="sibTrans" cxnId="{0C5F2D3F-AFC9-4605-B2D2-9689B2C1C9D9}">
      <dgm:prSet/>
      <dgm:spPr/>
      <dgm:t>
        <a:bodyPr/>
        <a:lstStyle/>
        <a:p>
          <a:endParaRPr lang="ru-RU"/>
        </a:p>
      </dgm:t>
    </dgm:pt>
    <dgm:pt modelId="{776AA742-1802-44CE-99AE-82D7D4557B8E}" type="pres">
      <dgm:prSet presAssocID="{05FEE77C-B526-44E8-B59E-7723C1FCC497}" presName="Name0" presStyleCnt="0">
        <dgm:presLayoutVars>
          <dgm:chPref val="3"/>
          <dgm:dir/>
          <dgm:animLvl val="lvl"/>
          <dgm:resizeHandles/>
        </dgm:presLayoutVars>
      </dgm:prSet>
      <dgm:spPr/>
      <dgm:t>
        <a:bodyPr/>
        <a:lstStyle/>
        <a:p>
          <a:endParaRPr lang="ru-RU"/>
        </a:p>
      </dgm:t>
    </dgm:pt>
    <dgm:pt modelId="{73707EE1-10A5-4F76-8EB3-D61503D5919E}" type="pres">
      <dgm:prSet presAssocID="{D9B9E171-34A7-4D2F-B8EA-E9A47DE355C0}" presName="horFlow" presStyleCnt="0"/>
      <dgm:spPr/>
    </dgm:pt>
    <dgm:pt modelId="{A35CE742-C92E-471D-AE33-FC87EDA40D4A}" type="pres">
      <dgm:prSet presAssocID="{D9B9E171-34A7-4D2F-B8EA-E9A47DE355C0}" presName="bigChev" presStyleLbl="node1" presStyleIdx="0" presStyleCnt="2" custLinFactNeighborX="40741" custLinFactNeighborY="-39618"/>
      <dgm:spPr/>
      <dgm:t>
        <a:bodyPr/>
        <a:lstStyle/>
        <a:p>
          <a:endParaRPr lang="ru-RU"/>
        </a:p>
      </dgm:t>
    </dgm:pt>
    <dgm:pt modelId="{434E9F64-F7DF-4394-A5CC-C26AC408F5F5}" type="pres">
      <dgm:prSet presAssocID="{D9B9E171-34A7-4D2F-B8EA-E9A47DE355C0}" presName="vSp" presStyleCnt="0"/>
      <dgm:spPr/>
    </dgm:pt>
    <dgm:pt modelId="{A13FDFE1-09DB-483E-B7E9-7C6C27D49B67}" type="pres">
      <dgm:prSet presAssocID="{A70E0849-5EEB-4CFB-A3A3-6BE8818A3605}" presName="horFlow" presStyleCnt="0"/>
      <dgm:spPr/>
    </dgm:pt>
    <dgm:pt modelId="{584093BA-FBF9-44C9-B06B-4924A014C6F1}" type="pres">
      <dgm:prSet presAssocID="{A70E0849-5EEB-4CFB-A3A3-6BE8818A3605}" presName="bigChev" presStyleLbl="node1" presStyleIdx="1" presStyleCnt="2" custLinFactNeighborX="8409" custLinFactNeighborY="17637"/>
      <dgm:spPr/>
      <dgm:t>
        <a:bodyPr/>
        <a:lstStyle/>
        <a:p>
          <a:endParaRPr lang="ru-RU"/>
        </a:p>
      </dgm:t>
    </dgm:pt>
  </dgm:ptLst>
  <dgm:cxnLst>
    <dgm:cxn modelId="{C9D2039C-7A9C-4750-9C27-168F4137BABC}" type="presOf" srcId="{A70E0849-5EEB-4CFB-A3A3-6BE8818A3605}" destId="{584093BA-FBF9-44C9-B06B-4924A014C6F1}" srcOrd="0" destOrd="0" presId="urn:microsoft.com/office/officeart/2005/8/layout/lProcess3"/>
    <dgm:cxn modelId="{709C0E45-226A-4A9B-AAAA-B3C322EBA1B3}" type="presOf" srcId="{05FEE77C-B526-44E8-B59E-7723C1FCC497}" destId="{776AA742-1802-44CE-99AE-82D7D4557B8E}" srcOrd="0" destOrd="0" presId="urn:microsoft.com/office/officeart/2005/8/layout/lProcess3"/>
    <dgm:cxn modelId="{F2A8C927-372D-43B0-A3A0-982BF4DCA452}" type="presOf" srcId="{D9B9E171-34A7-4D2F-B8EA-E9A47DE355C0}" destId="{A35CE742-C92E-471D-AE33-FC87EDA40D4A}" srcOrd="0" destOrd="0" presId="urn:microsoft.com/office/officeart/2005/8/layout/lProcess3"/>
    <dgm:cxn modelId="{04420147-03C4-4ECA-9585-A6845E653576}" srcId="{05FEE77C-B526-44E8-B59E-7723C1FCC497}" destId="{D9B9E171-34A7-4D2F-B8EA-E9A47DE355C0}" srcOrd="0" destOrd="0" parTransId="{5762D07D-F33C-4D81-9DE3-56CC8B807C7C}" sibTransId="{216F4456-CBA4-4AF4-B9B7-AAF641127DF6}"/>
    <dgm:cxn modelId="{0C5F2D3F-AFC9-4605-B2D2-9689B2C1C9D9}" srcId="{05FEE77C-B526-44E8-B59E-7723C1FCC497}" destId="{A70E0849-5EEB-4CFB-A3A3-6BE8818A3605}" srcOrd="1" destOrd="0" parTransId="{B8F16D79-107D-4AF9-A37C-BEE58577FFB9}" sibTransId="{4C9A032D-99DA-408D-A8D4-1069DA05AFE3}"/>
    <dgm:cxn modelId="{728908A1-E327-4299-AC15-695EECBF87D3}" type="presParOf" srcId="{776AA742-1802-44CE-99AE-82D7D4557B8E}" destId="{73707EE1-10A5-4F76-8EB3-D61503D5919E}" srcOrd="0" destOrd="0" presId="urn:microsoft.com/office/officeart/2005/8/layout/lProcess3"/>
    <dgm:cxn modelId="{835F10C6-AF50-4682-BBB2-0597354B7325}" type="presParOf" srcId="{73707EE1-10A5-4F76-8EB3-D61503D5919E}" destId="{A35CE742-C92E-471D-AE33-FC87EDA40D4A}" srcOrd="0" destOrd="0" presId="urn:microsoft.com/office/officeart/2005/8/layout/lProcess3"/>
    <dgm:cxn modelId="{D4F7F708-6340-4029-8FE2-EA0B71689B8B}" type="presParOf" srcId="{776AA742-1802-44CE-99AE-82D7D4557B8E}" destId="{434E9F64-F7DF-4394-A5CC-C26AC408F5F5}" srcOrd="1" destOrd="0" presId="urn:microsoft.com/office/officeart/2005/8/layout/lProcess3"/>
    <dgm:cxn modelId="{CED500DC-1ADF-44D3-96A7-949904A3E9F2}" type="presParOf" srcId="{776AA742-1802-44CE-99AE-82D7D4557B8E}" destId="{A13FDFE1-09DB-483E-B7E9-7C6C27D49B67}" srcOrd="2" destOrd="0" presId="urn:microsoft.com/office/officeart/2005/8/layout/lProcess3"/>
    <dgm:cxn modelId="{038FE8EC-03AB-4743-A6CA-E88EF169C646}" type="presParOf" srcId="{A13FDFE1-09DB-483E-B7E9-7C6C27D49B67}" destId="{584093BA-FBF9-44C9-B06B-4924A014C6F1}" srcOrd="0" destOrd="0" presId="urn:microsoft.com/office/officeart/2005/8/layout/lProcess3"/>
  </dgm:cxnLst>
  <dgm:bg/>
  <dgm:whole/>
  <dgm:extLst>
    <a:ext uri="http://schemas.microsoft.com/office/drawing/2008/diagram">
      <dsp:dataModelExt xmlns:dsp="http://schemas.microsoft.com/office/drawing/2008/diagram" xmlns="" relId="rId1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E0C0A02-3A93-4C7D-AAD8-8DD81A8D0BB8}"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ru-RU"/>
        </a:p>
      </dgm:t>
    </dgm:pt>
    <dgm:pt modelId="{23DED248-F1F4-44EE-996C-13D2D3F47572}">
      <dgm:prSet>
        <dgm:style>
          <a:lnRef idx="0">
            <a:schemeClr val="accent1"/>
          </a:lnRef>
          <a:fillRef idx="3">
            <a:schemeClr val="accent1"/>
          </a:fillRef>
          <a:effectRef idx="3">
            <a:schemeClr val="accent1"/>
          </a:effectRef>
          <a:fontRef idx="minor">
            <a:schemeClr val="lt1"/>
          </a:fontRef>
        </dgm:style>
      </dgm:prSet>
      <dgm:spPr>
        <a:gradFill flip="none" rotWithShape="0">
          <a:gsLst>
            <a:gs pos="0">
              <a:srgbClr val="0099FF">
                <a:shade val="30000"/>
                <a:satMod val="115000"/>
              </a:srgbClr>
            </a:gs>
            <a:gs pos="50000">
              <a:srgbClr val="0099FF">
                <a:shade val="67500"/>
                <a:satMod val="115000"/>
              </a:srgbClr>
            </a:gs>
            <a:gs pos="100000">
              <a:srgbClr val="0099FF">
                <a:shade val="100000"/>
                <a:satMod val="115000"/>
              </a:srgbClr>
            </a:gs>
          </a:gsLst>
          <a:lin ang="10800000" scaled="1"/>
          <a:tileRect/>
        </a:gradFill>
      </dgm:spPr>
      <dgm:t>
        <a:bodyPr/>
        <a:lstStyle/>
        <a:p>
          <a:pPr rtl="0"/>
          <a:r>
            <a:rPr lang="ru-RU" dirty="0" smtClean="0">
              <a:effectLst>
                <a:outerShdw blurRad="38100" dist="38100" dir="2700000" algn="tl">
                  <a:srgbClr val="000000">
                    <a:alpha val="43137"/>
                  </a:srgbClr>
                </a:outerShdw>
              </a:effectLst>
              <a:latin typeface="Book Antiqua" pitchFamily="18" charset="0"/>
            </a:rPr>
            <a:t>Городское население – 34%</a:t>
          </a:r>
          <a:endParaRPr lang="ru-RU" dirty="0">
            <a:effectLst>
              <a:outerShdw blurRad="38100" dist="38100" dir="2700000" algn="tl">
                <a:srgbClr val="000000">
                  <a:alpha val="43137"/>
                </a:srgbClr>
              </a:outerShdw>
            </a:effectLst>
            <a:latin typeface="Book Antiqua" pitchFamily="18" charset="0"/>
          </a:endParaRPr>
        </a:p>
      </dgm:t>
    </dgm:pt>
    <dgm:pt modelId="{B1249AAD-B284-4E64-A3EB-B9CFEF579D5F}" type="parTrans" cxnId="{7AF49615-F11E-41BF-8298-D229C71E9525}">
      <dgm:prSet/>
      <dgm:spPr/>
      <dgm:t>
        <a:bodyPr/>
        <a:lstStyle/>
        <a:p>
          <a:endParaRPr lang="ru-RU"/>
        </a:p>
      </dgm:t>
    </dgm:pt>
    <dgm:pt modelId="{0AF1799E-A717-4BB8-93DB-542D71A499FD}" type="sibTrans" cxnId="{7AF49615-F11E-41BF-8298-D229C71E9525}">
      <dgm:prSet/>
      <dgm:spPr/>
      <dgm:t>
        <a:bodyPr/>
        <a:lstStyle/>
        <a:p>
          <a:endParaRPr lang="ru-RU"/>
        </a:p>
      </dgm:t>
    </dgm:pt>
    <dgm:pt modelId="{4116441A-9C74-4EF1-8F64-BC0CCD9A36E6}">
      <dgm:prSet>
        <dgm:style>
          <a:lnRef idx="0">
            <a:schemeClr val="accent1"/>
          </a:lnRef>
          <a:fillRef idx="3">
            <a:schemeClr val="accent1"/>
          </a:fillRef>
          <a:effectRef idx="3">
            <a:schemeClr val="accent1"/>
          </a:effectRef>
          <a:fontRef idx="minor">
            <a:schemeClr val="lt1"/>
          </a:fontRef>
        </dgm:style>
      </dgm:prSet>
      <dgm:spPr>
        <a:gradFill flip="none" rotWithShape="0">
          <a:gsLst>
            <a:gs pos="0">
              <a:srgbClr val="0099FF">
                <a:shade val="30000"/>
                <a:satMod val="115000"/>
              </a:srgbClr>
            </a:gs>
            <a:gs pos="50000">
              <a:srgbClr val="0099FF">
                <a:shade val="67500"/>
                <a:satMod val="115000"/>
              </a:srgbClr>
            </a:gs>
            <a:gs pos="100000">
              <a:srgbClr val="0099FF">
                <a:shade val="100000"/>
                <a:satMod val="115000"/>
              </a:srgbClr>
            </a:gs>
          </a:gsLst>
          <a:lin ang="10800000" scaled="1"/>
          <a:tileRect/>
        </a:gradFill>
      </dgm:spPr>
      <dgm:t>
        <a:bodyPr/>
        <a:lstStyle/>
        <a:p>
          <a:pPr rtl="0"/>
          <a:r>
            <a:rPr lang="ru-RU" dirty="0" smtClean="0">
              <a:effectLst>
                <a:outerShdw blurRad="38100" dist="38100" dir="2700000" algn="tl">
                  <a:srgbClr val="000000">
                    <a:alpha val="43137"/>
                  </a:srgbClr>
                </a:outerShdw>
              </a:effectLst>
              <a:latin typeface="Book Antiqua" pitchFamily="18" charset="0"/>
            </a:rPr>
            <a:t>Сельское население – 66%</a:t>
          </a:r>
          <a:r>
            <a:rPr lang="ru-RU" dirty="0" smtClean="0">
              <a:latin typeface="Book Antiqua" pitchFamily="18" charset="0"/>
            </a:rPr>
            <a:t>    </a:t>
          </a:r>
          <a:endParaRPr lang="ru-RU" dirty="0">
            <a:latin typeface="Book Antiqua" pitchFamily="18" charset="0"/>
          </a:endParaRPr>
        </a:p>
      </dgm:t>
    </dgm:pt>
    <dgm:pt modelId="{DD4074FB-BB17-4138-823F-10DB09CB51FF}" type="parTrans" cxnId="{1F4B43B1-D721-4AFC-93E0-39657B9DC746}">
      <dgm:prSet/>
      <dgm:spPr/>
      <dgm:t>
        <a:bodyPr/>
        <a:lstStyle/>
        <a:p>
          <a:endParaRPr lang="ru-RU"/>
        </a:p>
      </dgm:t>
    </dgm:pt>
    <dgm:pt modelId="{951F3A36-1E23-48C9-9147-ECCF776881D6}" type="sibTrans" cxnId="{1F4B43B1-D721-4AFC-93E0-39657B9DC746}">
      <dgm:prSet/>
      <dgm:spPr/>
      <dgm:t>
        <a:bodyPr/>
        <a:lstStyle/>
        <a:p>
          <a:endParaRPr lang="ru-RU"/>
        </a:p>
      </dgm:t>
    </dgm:pt>
    <dgm:pt modelId="{F172F06A-EE67-438F-BC75-A8BED5B6F49A}" type="pres">
      <dgm:prSet presAssocID="{BE0C0A02-3A93-4C7D-AAD8-8DD81A8D0BB8}" presName="Name0" presStyleCnt="0">
        <dgm:presLayoutVars>
          <dgm:chPref val="3"/>
          <dgm:dir/>
          <dgm:animLvl val="lvl"/>
          <dgm:resizeHandles/>
        </dgm:presLayoutVars>
      </dgm:prSet>
      <dgm:spPr/>
      <dgm:t>
        <a:bodyPr/>
        <a:lstStyle/>
        <a:p>
          <a:endParaRPr lang="ru-RU"/>
        </a:p>
      </dgm:t>
    </dgm:pt>
    <dgm:pt modelId="{67A46328-9F50-4E5B-A279-CA5282980619}" type="pres">
      <dgm:prSet presAssocID="{23DED248-F1F4-44EE-996C-13D2D3F47572}" presName="horFlow" presStyleCnt="0"/>
      <dgm:spPr/>
    </dgm:pt>
    <dgm:pt modelId="{A6EFF1F9-070C-4F75-AEF2-175080E03D73}" type="pres">
      <dgm:prSet presAssocID="{23DED248-F1F4-44EE-996C-13D2D3F47572}" presName="bigChev" presStyleLbl="node1" presStyleIdx="0" presStyleCnt="2" custLinFactNeighborX="3333" custLinFactNeighborY="-6"/>
      <dgm:spPr/>
      <dgm:t>
        <a:bodyPr/>
        <a:lstStyle/>
        <a:p>
          <a:endParaRPr lang="ru-RU"/>
        </a:p>
      </dgm:t>
    </dgm:pt>
    <dgm:pt modelId="{23C530EC-5FD0-496A-9C6C-FC684B2C6B86}" type="pres">
      <dgm:prSet presAssocID="{23DED248-F1F4-44EE-996C-13D2D3F47572}" presName="vSp" presStyleCnt="0"/>
      <dgm:spPr/>
    </dgm:pt>
    <dgm:pt modelId="{608ECB5D-C324-4BFB-9E73-FE1787ABE07B}" type="pres">
      <dgm:prSet presAssocID="{4116441A-9C74-4EF1-8F64-BC0CCD9A36E6}" presName="horFlow" presStyleCnt="0"/>
      <dgm:spPr/>
    </dgm:pt>
    <dgm:pt modelId="{F90D0886-8325-40D6-9726-F788C42AAA44}" type="pres">
      <dgm:prSet presAssocID="{4116441A-9C74-4EF1-8F64-BC0CCD9A36E6}" presName="bigChev" presStyleLbl="node1" presStyleIdx="1" presStyleCnt="2" custLinFactNeighborX="3333" custLinFactNeighborY="-5505"/>
      <dgm:spPr/>
      <dgm:t>
        <a:bodyPr/>
        <a:lstStyle/>
        <a:p>
          <a:endParaRPr lang="ru-RU"/>
        </a:p>
      </dgm:t>
    </dgm:pt>
  </dgm:ptLst>
  <dgm:cxnLst>
    <dgm:cxn modelId="{1F4B43B1-D721-4AFC-93E0-39657B9DC746}" srcId="{BE0C0A02-3A93-4C7D-AAD8-8DD81A8D0BB8}" destId="{4116441A-9C74-4EF1-8F64-BC0CCD9A36E6}" srcOrd="1" destOrd="0" parTransId="{DD4074FB-BB17-4138-823F-10DB09CB51FF}" sibTransId="{951F3A36-1E23-48C9-9147-ECCF776881D6}"/>
    <dgm:cxn modelId="{7AF49615-F11E-41BF-8298-D229C71E9525}" srcId="{BE0C0A02-3A93-4C7D-AAD8-8DD81A8D0BB8}" destId="{23DED248-F1F4-44EE-996C-13D2D3F47572}" srcOrd="0" destOrd="0" parTransId="{B1249AAD-B284-4E64-A3EB-B9CFEF579D5F}" sibTransId="{0AF1799E-A717-4BB8-93DB-542D71A499FD}"/>
    <dgm:cxn modelId="{9FEFD912-2F4B-4BF1-A641-099CFFF118B8}" type="presOf" srcId="{BE0C0A02-3A93-4C7D-AAD8-8DD81A8D0BB8}" destId="{F172F06A-EE67-438F-BC75-A8BED5B6F49A}" srcOrd="0" destOrd="0" presId="urn:microsoft.com/office/officeart/2005/8/layout/lProcess3"/>
    <dgm:cxn modelId="{0B1AD1E7-AFF3-465D-9A75-47F8ECAC8975}" type="presOf" srcId="{23DED248-F1F4-44EE-996C-13D2D3F47572}" destId="{A6EFF1F9-070C-4F75-AEF2-175080E03D73}" srcOrd="0" destOrd="0" presId="urn:microsoft.com/office/officeart/2005/8/layout/lProcess3"/>
    <dgm:cxn modelId="{68937179-BB58-4A58-BBE7-A2C43669AAFA}" type="presOf" srcId="{4116441A-9C74-4EF1-8F64-BC0CCD9A36E6}" destId="{F90D0886-8325-40D6-9726-F788C42AAA44}" srcOrd="0" destOrd="0" presId="urn:microsoft.com/office/officeart/2005/8/layout/lProcess3"/>
    <dgm:cxn modelId="{9324E212-B3EC-4526-9BAD-BA172F31F7B6}" type="presParOf" srcId="{F172F06A-EE67-438F-BC75-A8BED5B6F49A}" destId="{67A46328-9F50-4E5B-A279-CA5282980619}" srcOrd="0" destOrd="0" presId="urn:microsoft.com/office/officeart/2005/8/layout/lProcess3"/>
    <dgm:cxn modelId="{39BD5877-D097-4136-9F3B-3793021BB739}" type="presParOf" srcId="{67A46328-9F50-4E5B-A279-CA5282980619}" destId="{A6EFF1F9-070C-4F75-AEF2-175080E03D73}" srcOrd="0" destOrd="0" presId="urn:microsoft.com/office/officeart/2005/8/layout/lProcess3"/>
    <dgm:cxn modelId="{FEA95227-ADD9-4E43-BA35-4CC775F1E205}" type="presParOf" srcId="{F172F06A-EE67-438F-BC75-A8BED5B6F49A}" destId="{23C530EC-5FD0-496A-9C6C-FC684B2C6B86}" srcOrd="1" destOrd="0" presId="urn:microsoft.com/office/officeart/2005/8/layout/lProcess3"/>
    <dgm:cxn modelId="{29626D72-C4CC-4C52-B0CF-B80A61C66EA1}" type="presParOf" srcId="{F172F06A-EE67-438F-BC75-A8BED5B6F49A}" destId="{608ECB5D-C324-4BFB-9E73-FE1787ABE07B}" srcOrd="2" destOrd="0" presId="urn:microsoft.com/office/officeart/2005/8/layout/lProcess3"/>
    <dgm:cxn modelId="{6EA00D35-6A0F-4DCD-97D0-6284844C4981}" type="presParOf" srcId="{608ECB5D-C324-4BFB-9E73-FE1787ABE07B}" destId="{F90D0886-8325-40D6-9726-F788C42AAA44}" srcOrd="0" destOrd="0" presId="urn:microsoft.com/office/officeart/2005/8/layout/lProcess3"/>
  </dgm:cxnLst>
  <dgm:bg/>
  <dgm:whole/>
  <dgm:extLst>
    <a:ext uri="http://schemas.microsoft.com/office/drawing/2008/diagram">
      <dsp:dataModelExt xmlns:dsp="http://schemas.microsoft.com/office/drawing/2008/diagram" xmlns="" relId="rId2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384E981-E2A2-4F33-8A22-171224B9A76E}" type="doc">
      <dgm:prSet loTypeId="urn:microsoft.com/office/officeart/2005/8/layout/cycle3" loCatId="cycle" qsTypeId="urn:microsoft.com/office/officeart/2005/8/quickstyle/3d1" qsCatId="3D" csTypeId="urn:microsoft.com/office/officeart/2005/8/colors/accent1_2" csCatId="accent1" phldr="1"/>
      <dgm:spPr/>
      <dgm:t>
        <a:bodyPr/>
        <a:lstStyle/>
        <a:p>
          <a:endParaRPr lang="ru-RU"/>
        </a:p>
      </dgm:t>
    </dgm:pt>
    <dgm:pt modelId="{B7EA8298-ECDE-4155-BDEC-96200970E77A}">
      <dgm:prSet custT="1">
        <dgm:style>
          <a:lnRef idx="2">
            <a:schemeClr val="accent4">
              <a:shade val="50000"/>
            </a:schemeClr>
          </a:lnRef>
          <a:fillRef idx="1">
            <a:schemeClr val="accent4"/>
          </a:fillRef>
          <a:effectRef idx="0">
            <a:schemeClr val="accent4"/>
          </a:effectRef>
          <a:fontRef idx="minor">
            <a:schemeClr val="lt1"/>
          </a:fontRef>
        </dgm:style>
      </dgm:prSet>
      <dgm:spPr>
        <a:gradFill flip="none" rotWithShape="0">
          <a:gsLst>
            <a:gs pos="0">
              <a:srgbClr val="3399FF">
                <a:shade val="30000"/>
                <a:satMod val="115000"/>
              </a:srgbClr>
            </a:gs>
            <a:gs pos="50000">
              <a:srgbClr val="3399FF">
                <a:shade val="67500"/>
                <a:satMod val="115000"/>
              </a:srgbClr>
            </a:gs>
            <a:gs pos="100000">
              <a:srgbClr val="3399FF">
                <a:shade val="100000"/>
                <a:satMod val="115000"/>
              </a:srgbClr>
            </a:gs>
          </a:gsLst>
          <a:path path="circle">
            <a:fillToRect l="50000" t="50000" r="50000" b="50000"/>
          </a:path>
          <a:tileRect/>
        </a:gradFill>
        <a:ln w="12700">
          <a:solidFill>
            <a:srgbClr val="0000FF"/>
          </a:solidFill>
        </a:ln>
      </dgm:spPr>
      <dgm:t>
        <a:bodyPr/>
        <a:lstStyle/>
        <a:p>
          <a:r>
            <a:rPr lang="ru-RU" sz="2000" b="1" dirty="0" smtClean="0">
              <a:latin typeface="Book Antiqua" pitchFamily="18" charset="0"/>
            </a:rPr>
            <a:t>Основные направления бюджетной и налоговой политики муниципального образования «Холм-Жирковский район» Смоленской области  с учетом изменений бюджетного и налогового законодательства</a:t>
          </a:r>
          <a:endParaRPr lang="ru-RU" sz="2000" b="1" dirty="0">
            <a:latin typeface="Book Antiqua" pitchFamily="18" charset="0"/>
          </a:endParaRPr>
        </a:p>
      </dgm:t>
    </dgm:pt>
    <dgm:pt modelId="{E453CE63-3D26-4C57-9FA9-E977662C36BC}" type="parTrans" cxnId="{7E0D0D87-10B8-48E2-933F-222189CFD52F}">
      <dgm:prSet/>
      <dgm:spPr/>
      <dgm:t>
        <a:bodyPr/>
        <a:lstStyle/>
        <a:p>
          <a:endParaRPr lang="ru-RU" sz="2400" b="1"/>
        </a:p>
      </dgm:t>
    </dgm:pt>
    <dgm:pt modelId="{0DB5CF0B-C82B-48A8-AA38-AFAEB8EE3502}" type="sibTrans" cxnId="{7E0D0D87-10B8-48E2-933F-222189CFD52F}">
      <dgm:prSet/>
      <dgm:spPr/>
      <dgm:t>
        <a:bodyPr/>
        <a:lstStyle/>
        <a:p>
          <a:endParaRPr lang="ru-RU" sz="2400" b="1"/>
        </a:p>
      </dgm:t>
    </dgm:pt>
    <dgm:pt modelId="{E6981AFA-B8DE-40BD-A34C-8C0933CB14A7}">
      <dgm:prSet custT="1">
        <dgm:style>
          <a:lnRef idx="2">
            <a:schemeClr val="accent4">
              <a:shade val="50000"/>
            </a:schemeClr>
          </a:lnRef>
          <a:fillRef idx="1">
            <a:schemeClr val="accent4"/>
          </a:fillRef>
          <a:effectRef idx="0">
            <a:schemeClr val="accent4"/>
          </a:effectRef>
          <a:fontRef idx="minor">
            <a:schemeClr val="lt1"/>
          </a:fontRef>
        </dgm:style>
      </dgm:prSet>
      <dgm:spPr>
        <a:gradFill flip="none" rotWithShape="0">
          <a:gsLst>
            <a:gs pos="0">
              <a:srgbClr val="3399FF">
                <a:shade val="30000"/>
                <a:satMod val="115000"/>
              </a:srgbClr>
            </a:gs>
            <a:gs pos="50000">
              <a:srgbClr val="3399FF">
                <a:shade val="67500"/>
                <a:satMod val="115000"/>
              </a:srgbClr>
            </a:gs>
            <a:gs pos="100000">
              <a:srgbClr val="3399FF">
                <a:shade val="100000"/>
                <a:satMod val="115000"/>
              </a:srgbClr>
            </a:gs>
          </a:gsLst>
          <a:path path="circle">
            <a:fillToRect l="50000" t="50000" r="50000" b="50000"/>
          </a:path>
          <a:tileRect/>
        </a:gradFill>
        <a:ln w="12700">
          <a:solidFill>
            <a:srgbClr val="0000FF"/>
          </a:solidFill>
        </a:ln>
      </dgm:spPr>
      <dgm:t>
        <a:bodyPr/>
        <a:lstStyle/>
        <a:p>
          <a:r>
            <a:rPr lang="ru-RU" sz="2000" b="1" dirty="0" smtClean="0">
              <a:latin typeface="Book Antiqua" pitchFamily="18" charset="0"/>
            </a:rPr>
            <a:t>Основные параметры Прогноза социально-экономического развития муниципального образования «Холм-Жирковский район» Смоленской области  </a:t>
          </a:r>
          <a:endParaRPr lang="ru-RU" sz="2000" b="1" dirty="0">
            <a:latin typeface="Book Antiqua" pitchFamily="18" charset="0"/>
          </a:endParaRPr>
        </a:p>
      </dgm:t>
    </dgm:pt>
    <dgm:pt modelId="{591821FD-4FEF-4890-99B9-5D3C4948C40B}" type="parTrans" cxnId="{42C76A93-4513-4AEF-B111-C0BB614092F1}">
      <dgm:prSet/>
      <dgm:spPr/>
      <dgm:t>
        <a:bodyPr/>
        <a:lstStyle/>
        <a:p>
          <a:endParaRPr lang="ru-RU" sz="2400" b="1"/>
        </a:p>
      </dgm:t>
    </dgm:pt>
    <dgm:pt modelId="{566B52C8-398B-4562-990D-0D648421A22C}" type="sibTrans" cxnId="{42C76A93-4513-4AEF-B111-C0BB614092F1}">
      <dgm:prSet/>
      <dgm:spPr/>
      <dgm:t>
        <a:bodyPr/>
        <a:lstStyle/>
        <a:p>
          <a:endParaRPr lang="ru-RU" sz="2400" b="1"/>
        </a:p>
      </dgm:t>
    </dgm:pt>
    <dgm:pt modelId="{AFF46D7E-2136-4145-BC57-76826FD2852D}">
      <dgm:prSet custT="1">
        <dgm:style>
          <a:lnRef idx="2">
            <a:schemeClr val="accent4">
              <a:shade val="50000"/>
            </a:schemeClr>
          </a:lnRef>
          <a:fillRef idx="1">
            <a:schemeClr val="accent4"/>
          </a:fillRef>
          <a:effectRef idx="0">
            <a:schemeClr val="accent4"/>
          </a:effectRef>
          <a:fontRef idx="minor">
            <a:schemeClr val="lt1"/>
          </a:fontRef>
        </dgm:style>
      </dgm:prSet>
      <dgm:spPr>
        <a:gradFill flip="none" rotWithShape="0">
          <a:gsLst>
            <a:gs pos="0">
              <a:srgbClr val="3399FF">
                <a:shade val="30000"/>
                <a:satMod val="115000"/>
              </a:srgbClr>
            </a:gs>
            <a:gs pos="50000">
              <a:srgbClr val="3399FF">
                <a:shade val="67500"/>
                <a:satMod val="115000"/>
              </a:srgbClr>
            </a:gs>
            <a:gs pos="100000">
              <a:srgbClr val="3399FF">
                <a:shade val="100000"/>
                <a:satMod val="115000"/>
              </a:srgbClr>
            </a:gs>
          </a:gsLst>
          <a:path path="circle">
            <a:fillToRect l="50000" t="50000" r="50000" b="50000"/>
          </a:path>
          <a:tileRect/>
        </a:gradFill>
        <a:ln w="12700">
          <a:solidFill>
            <a:srgbClr val="0000FF"/>
          </a:solidFill>
        </a:ln>
      </dgm:spPr>
      <dgm:t>
        <a:bodyPr/>
        <a:lstStyle/>
        <a:p>
          <a:r>
            <a:rPr lang="ru-RU" sz="2000" b="1" dirty="0" smtClean="0">
              <a:latin typeface="Book Antiqua" pitchFamily="18" charset="0"/>
            </a:rPr>
            <a:t>Муниципальные программы Холм-Жирковского   района</a:t>
          </a:r>
        </a:p>
      </dgm:t>
    </dgm:pt>
    <dgm:pt modelId="{38C90CD7-517B-4E00-826F-9A70CB8BA50E}" type="parTrans" cxnId="{21113EF3-FEBF-439A-BA7F-CD40AF78CFF4}">
      <dgm:prSet/>
      <dgm:spPr/>
      <dgm:t>
        <a:bodyPr/>
        <a:lstStyle/>
        <a:p>
          <a:endParaRPr lang="ru-RU"/>
        </a:p>
      </dgm:t>
    </dgm:pt>
    <dgm:pt modelId="{1961359C-A556-411A-9EE3-790F41448CC6}" type="sibTrans" cxnId="{21113EF3-FEBF-439A-BA7F-CD40AF78CFF4}">
      <dgm:prSet/>
      <dgm:spPr/>
      <dgm:t>
        <a:bodyPr/>
        <a:lstStyle/>
        <a:p>
          <a:endParaRPr lang="ru-RU"/>
        </a:p>
      </dgm:t>
    </dgm:pt>
    <dgm:pt modelId="{08441C6B-5A4F-43AB-905F-08CF009531C8}">
      <dgm:prSet custT="1">
        <dgm:style>
          <a:lnRef idx="2">
            <a:schemeClr val="accent4">
              <a:shade val="50000"/>
            </a:schemeClr>
          </a:lnRef>
          <a:fillRef idx="1">
            <a:schemeClr val="accent4"/>
          </a:fillRef>
          <a:effectRef idx="0">
            <a:schemeClr val="accent4"/>
          </a:effectRef>
          <a:fontRef idx="minor">
            <a:schemeClr val="lt1"/>
          </a:fontRef>
        </dgm:style>
      </dgm:prSet>
      <dgm:spPr>
        <a:gradFill flip="none" rotWithShape="0">
          <a:gsLst>
            <a:gs pos="0">
              <a:srgbClr val="3399FF">
                <a:shade val="30000"/>
                <a:satMod val="115000"/>
              </a:srgbClr>
            </a:gs>
            <a:gs pos="50000">
              <a:srgbClr val="3399FF">
                <a:shade val="67500"/>
                <a:satMod val="115000"/>
              </a:srgbClr>
            </a:gs>
            <a:gs pos="100000">
              <a:srgbClr val="3399FF">
                <a:shade val="100000"/>
                <a:satMod val="115000"/>
              </a:srgbClr>
            </a:gs>
          </a:gsLst>
          <a:path path="circle">
            <a:fillToRect l="50000" t="50000" r="50000" b="50000"/>
          </a:path>
          <a:tileRect/>
        </a:gradFill>
        <a:ln w="19050">
          <a:solidFill>
            <a:srgbClr val="0000FF"/>
          </a:solidFill>
        </a:ln>
      </dgm:spPr>
      <dgm:t>
        <a:bodyPr/>
        <a:lstStyle/>
        <a:p>
          <a:r>
            <a:rPr lang="ru-RU" sz="2000" b="1" dirty="0" smtClean="0">
              <a:latin typeface="Book Antiqua" pitchFamily="18" charset="0"/>
            </a:rPr>
            <a:t>Бюджетное послание Президента Российской Федерации на 2018-2020 годы</a:t>
          </a:r>
          <a:endParaRPr lang="ru-RU" sz="2000" b="1" dirty="0">
            <a:latin typeface="Book Antiqua" pitchFamily="18" charset="0"/>
          </a:endParaRPr>
        </a:p>
      </dgm:t>
    </dgm:pt>
    <dgm:pt modelId="{DA6BA9CF-E060-4928-AFF6-AEB10EC0F12C}" type="sibTrans" cxnId="{923D1AA7-FCD9-44D2-B600-83694EA0E35D}">
      <dgm:prSet/>
      <dgm:spPr>
        <a:solidFill>
          <a:srgbClr val="6699FF"/>
        </a:solidFill>
        <a:ln>
          <a:solidFill>
            <a:srgbClr val="3333CC"/>
          </a:solidFill>
        </a:ln>
      </dgm:spPr>
      <dgm:t>
        <a:bodyPr/>
        <a:lstStyle/>
        <a:p>
          <a:endParaRPr lang="ru-RU" sz="2400" b="1" dirty="0"/>
        </a:p>
      </dgm:t>
    </dgm:pt>
    <dgm:pt modelId="{D42987AF-A6D0-4CE3-9952-4944571D430A}" type="parTrans" cxnId="{923D1AA7-FCD9-44D2-B600-83694EA0E35D}">
      <dgm:prSet/>
      <dgm:spPr/>
      <dgm:t>
        <a:bodyPr/>
        <a:lstStyle/>
        <a:p>
          <a:endParaRPr lang="ru-RU" sz="2400" b="1"/>
        </a:p>
      </dgm:t>
    </dgm:pt>
    <dgm:pt modelId="{2FE4C72B-DAC2-4F3C-AD10-1571FF09B386}" type="pres">
      <dgm:prSet presAssocID="{2384E981-E2A2-4F33-8A22-171224B9A76E}" presName="Name0" presStyleCnt="0">
        <dgm:presLayoutVars>
          <dgm:dir/>
          <dgm:resizeHandles val="exact"/>
        </dgm:presLayoutVars>
      </dgm:prSet>
      <dgm:spPr/>
      <dgm:t>
        <a:bodyPr/>
        <a:lstStyle/>
        <a:p>
          <a:endParaRPr lang="ru-RU"/>
        </a:p>
      </dgm:t>
    </dgm:pt>
    <dgm:pt modelId="{1122A013-4749-4CD1-91E0-DEB23E351BD8}" type="pres">
      <dgm:prSet presAssocID="{2384E981-E2A2-4F33-8A22-171224B9A76E}" presName="cycle" presStyleCnt="0"/>
      <dgm:spPr/>
      <dgm:t>
        <a:bodyPr/>
        <a:lstStyle/>
        <a:p>
          <a:endParaRPr lang="ru-RU"/>
        </a:p>
      </dgm:t>
    </dgm:pt>
    <dgm:pt modelId="{D73C32C9-B7C5-4705-BB81-A89B055DE445}" type="pres">
      <dgm:prSet presAssocID="{08441C6B-5A4F-43AB-905F-08CF009531C8}" presName="nodeFirstNode" presStyleLbl="node1" presStyleIdx="0" presStyleCnt="4" custScaleX="216567" custScaleY="37696" custRadScaleRad="108732" custRadScaleInc="-1495">
        <dgm:presLayoutVars>
          <dgm:bulletEnabled val="1"/>
        </dgm:presLayoutVars>
      </dgm:prSet>
      <dgm:spPr/>
      <dgm:t>
        <a:bodyPr/>
        <a:lstStyle/>
        <a:p>
          <a:endParaRPr lang="ru-RU"/>
        </a:p>
      </dgm:t>
    </dgm:pt>
    <dgm:pt modelId="{358734D2-6690-400B-92F1-00E2BE5EDD5E}" type="pres">
      <dgm:prSet presAssocID="{DA6BA9CF-E060-4928-AFF6-AEB10EC0F12C}" presName="sibTransFirstNode" presStyleLbl="bgShp" presStyleIdx="0" presStyleCnt="1" custAng="0" custScaleX="42729" custScaleY="70633" custLinFactNeighborX="-470" custLinFactNeighborY="25566"/>
      <dgm:spPr>
        <a:prstGeom prst="downArrow">
          <a:avLst/>
        </a:prstGeom>
      </dgm:spPr>
      <dgm:t>
        <a:bodyPr/>
        <a:lstStyle/>
        <a:p>
          <a:endParaRPr lang="ru-RU"/>
        </a:p>
      </dgm:t>
    </dgm:pt>
    <dgm:pt modelId="{C271A942-9659-40F0-B91E-421AA1A868F7}" type="pres">
      <dgm:prSet presAssocID="{E6981AFA-B8DE-40BD-A34C-8C0933CB14A7}" presName="nodeFollowingNodes" presStyleLbl="node1" presStyleIdx="1" presStyleCnt="4" custScaleX="219430" custScaleY="65450" custRadScaleRad="27901" custRadScaleInc="134716">
        <dgm:presLayoutVars>
          <dgm:bulletEnabled val="1"/>
        </dgm:presLayoutVars>
      </dgm:prSet>
      <dgm:spPr/>
      <dgm:t>
        <a:bodyPr/>
        <a:lstStyle/>
        <a:p>
          <a:endParaRPr lang="ru-RU"/>
        </a:p>
      </dgm:t>
    </dgm:pt>
    <dgm:pt modelId="{C0F74AEC-6F1E-4CA5-9898-938E5B53D98C}" type="pres">
      <dgm:prSet presAssocID="{AFF46D7E-2136-4145-BC57-76826FD2852D}" presName="nodeFollowingNodes" presStyleLbl="node1" presStyleIdx="2" presStyleCnt="4" custScaleX="219079" custScaleY="36129" custRadScaleRad="86310" custRadScaleInc="3430">
        <dgm:presLayoutVars>
          <dgm:bulletEnabled val="1"/>
        </dgm:presLayoutVars>
      </dgm:prSet>
      <dgm:spPr/>
      <dgm:t>
        <a:bodyPr/>
        <a:lstStyle/>
        <a:p>
          <a:endParaRPr lang="ru-RU"/>
        </a:p>
      </dgm:t>
    </dgm:pt>
    <dgm:pt modelId="{27783912-6789-4E1A-8B8C-1CAE98185405}" type="pres">
      <dgm:prSet presAssocID="{B7EA8298-ECDE-4155-BDEC-96200970E77A}" presName="nodeFollowingNodes" presStyleLbl="node1" presStyleIdx="3" presStyleCnt="4" custScaleX="218758" custScaleY="73778" custRadScaleRad="47680" custRadScaleInc="118294">
        <dgm:presLayoutVars>
          <dgm:bulletEnabled val="1"/>
        </dgm:presLayoutVars>
      </dgm:prSet>
      <dgm:spPr/>
      <dgm:t>
        <a:bodyPr/>
        <a:lstStyle/>
        <a:p>
          <a:endParaRPr lang="ru-RU"/>
        </a:p>
      </dgm:t>
    </dgm:pt>
  </dgm:ptLst>
  <dgm:cxnLst>
    <dgm:cxn modelId="{3A566B7A-3221-4AE6-ACD2-60A9D04B4793}" type="presOf" srcId="{08441C6B-5A4F-43AB-905F-08CF009531C8}" destId="{D73C32C9-B7C5-4705-BB81-A89B055DE445}" srcOrd="0" destOrd="0" presId="urn:microsoft.com/office/officeart/2005/8/layout/cycle3"/>
    <dgm:cxn modelId="{3A35B60A-E2CF-4919-8010-F84DDF56AF86}" type="presOf" srcId="{AFF46D7E-2136-4145-BC57-76826FD2852D}" destId="{C0F74AEC-6F1E-4CA5-9898-938E5B53D98C}" srcOrd="0" destOrd="0" presId="urn:microsoft.com/office/officeart/2005/8/layout/cycle3"/>
    <dgm:cxn modelId="{21113EF3-FEBF-439A-BA7F-CD40AF78CFF4}" srcId="{2384E981-E2A2-4F33-8A22-171224B9A76E}" destId="{AFF46D7E-2136-4145-BC57-76826FD2852D}" srcOrd="2" destOrd="0" parTransId="{38C90CD7-517B-4E00-826F-9A70CB8BA50E}" sibTransId="{1961359C-A556-411A-9EE3-790F41448CC6}"/>
    <dgm:cxn modelId="{F6024697-143A-407F-B4BB-1BFF4AAC2E5E}" type="presOf" srcId="{B7EA8298-ECDE-4155-BDEC-96200970E77A}" destId="{27783912-6789-4E1A-8B8C-1CAE98185405}" srcOrd="0" destOrd="0" presId="urn:microsoft.com/office/officeart/2005/8/layout/cycle3"/>
    <dgm:cxn modelId="{7E0D0D87-10B8-48E2-933F-222189CFD52F}" srcId="{2384E981-E2A2-4F33-8A22-171224B9A76E}" destId="{B7EA8298-ECDE-4155-BDEC-96200970E77A}" srcOrd="3" destOrd="0" parTransId="{E453CE63-3D26-4C57-9FA9-E977662C36BC}" sibTransId="{0DB5CF0B-C82B-48A8-AA38-AFAEB8EE3502}"/>
    <dgm:cxn modelId="{42C76A93-4513-4AEF-B111-C0BB614092F1}" srcId="{2384E981-E2A2-4F33-8A22-171224B9A76E}" destId="{E6981AFA-B8DE-40BD-A34C-8C0933CB14A7}" srcOrd="1" destOrd="0" parTransId="{591821FD-4FEF-4890-99B9-5D3C4948C40B}" sibTransId="{566B52C8-398B-4562-990D-0D648421A22C}"/>
    <dgm:cxn modelId="{2F09CD79-7883-40E1-BE89-132948AFBA7A}" type="presOf" srcId="{2384E981-E2A2-4F33-8A22-171224B9A76E}" destId="{2FE4C72B-DAC2-4F3C-AD10-1571FF09B386}" srcOrd="0" destOrd="0" presId="urn:microsoft.com/office/officeart/2005/8/layout/cycle3"/>
    <dgm:cxn modelId="{B64855E2-604D-4A4C-BE53-414A3C803588}" type="presOf" srcId="{DA6BA9CF-E060-4928-AFF6-AEB10EC0F12C}" destId="{358734D2-6690-400B-92F1-00E2BE5EDD5E}" srcOrd="0" destOrd="0" presId="urn:microsoft.com/office/officeart/2005/8/layout/cycle3"/>
    <dgm:cxn modelId="{923D1AA7-FCD9-44D2-B600-83694EA0E35D}" srcId="{2384E981-E2A2-4F33-8A22-171224B9A76E}" destId="{08441C6B-5A4F-43AB-905F-08CF009531C8}" srcOrd="0" destOrd="0" parTransId="{D42987AF-A6D0-4CE3-9952-4944571D430A}" sibTransId="{DA6BA9CF-E060-4928-AFF6-AEB10EC0F12C}"/>
    <dgm:cxn modelId="{A1E931EF-8397-44A6-BD5D-286D37A51733}" type="presOf" srcId="{E6981AFA-B8DE-40BD-A34C-8C0933CB14A7}" destId="{C271A942-9659-40F0-B91E-421AA1A868F7}" srcOrd="0" destOrd="0" presId="urn:microsoft.com/office/officeart/2005/8/layout/cycle3"/>
    <dgm:cxn modelId="{6FFBB7B2-F932-43C9-82AB-B4DA8DD623AA}" type="presParOf" srcId="{2FE4C72B-DAC2-4F3C-AD10-1571FF09B386}" destId="{1122A013-4749-4CD1-91E0-DEB23E351BD8}" srcOrd="0" destOrd="0" presId="urn:microsoft.com/office/officeart/2005/8/layout/cycle3"/>
    <dgm:cxn modelId="{6C65F561-1FDB-4206-9149-8FF157F84369}" type="presParOf" srcId="{1122A013-4749-4CD1-91E0-DEB23E351BD8}" destId="{D73C32C9-B7C5-4705-BB81-A89B055DE445}" srcOrd="0" destOrd="0" presId="urn:microsoft.com/office/officeart/2005/8/layout/cycle3"/>
    <dgm:cxn modelId="{10E5F132-955D-4F82-92F2-B5B6EBB268C7}" type="presParOf" srcId="{1122A013-4749-4CD1-91E0-DEB23E351BD8}" destId="{358734D2-6690-400B-92F1-00E2BE5EDD5E}" srcOrd="1" destOrd="0" presId="urn:microsoft.com/office/officeart/2005/8/layout/cycle3"/>
    <dgm:cxn modelId="{06404270-38A2-46F5-84FA-8A3874A4A16C}" type="presParOf" srcId="{1122A013-4749-4CD1-91E0-DEB23E351BD8}" destId="{C271A942-9659-40F0-B91E-421AA1A868F7}" srcOrd="2" destOrd="0" presId="urn:microsoft.com/office/officeart/2005/8/layout/cycle3"/>
    <dgm:cxn modelId="{6E8A8731-8E03-47A6-B52C-39F823C94EF4}" type="presParOf" srcId="{1122A013-4749-4CD1-91E0-DEB23E351BD8}" destId="{C0F74AEC-6F1E-4CA5-9898-938E5B53D98C}" srcOrd="3" destOrd="0" presId="urn:microsoft.com/office/officeart/2005/8/layout/cycle3"/>
    <dgm:cxn modelId="{62F083DF-7C70-4887-AA56-2D4F14A613FA}" type="presParOf" srcId="{1122A013-4749-4CD1-91E0-DEB23E351BD8}" destId="{27783912-6789-4E1A-8B8C-1CAE98185405}" srcOrd="4" destOrd="0" presId="urn:microsoft.com/office/officeart/2005/8/layout/cycle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54F00C0-7875-4964-8FCB-AB81F2FDA412}"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ru-RU"/>
        </a:p>
      </dgm:t>
    </dgm:pt>
    <dgm:pt modelId="{AE8B42A2-AB82-4B9D-8434-F56FB1DB36D2}" type="pres">
      <dgm:prSet presAssocID="{B54F00C0-7875-4964-8FCB-AB81F2FDA412}" presName="diagram" presStyleCnt="0">
        <dgm:presLayoutVars>
          <dgm:dir/>
          <dgm:resizeHandles val="exact"/>
        </dgm:presLayoutVars>
      </dgm:prSet>
      <dgm:spPr/>
      <dgm:t>
        <a:bodyPr/>
        <a:lstStyle/>
        <a:p>
          <a:endParaRPr lang="ru-RU"/>
        </a:p>
      </dgm:t>
    </dgm:pt>
  </dgm:ptLst>
  <dgm:cxnLst>
    <dgm:cxn modelId="{8228B17D-BFB2-4471-8AFC-9CEFAA9D246C}" type="presOf" srcId="{B54F00C0-7875-4964-8FCB-AB81F2FDA412}" destId="{AE8B42A2-AB82-4B9D-8434-F56FB1DB36D2}" srcOrd="0" destOrd="0" presId="urn:microsoft.com/office/officeart/2005/8/layout/defaul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BD785E0-FE4F-474E-B084-CBF2EB3A8EC6}"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ru-RU"/>
        </a:p>
      </dgm:t>
    </dgm:pt>
    <dgm:pt modelId="{69DF384F-E4AA-4AF1-8090-4723F6C0220C}">
      <dgm:prSet phldrT="[Текст]" custT="1"/>
      <dgm:spPr>
        <a:gradFill flip="none" rotWithShape="0">
          <a:gsLst>
            <a:gs pos="0">
              <a:srgbClr val="0099FF">
                <a:shade val="30000"/>
                <a:satMod val="115000"/>
              </a:srgbClr>
            </a:gs>
            <a:gs pos="50000">
              <a:srgbClr val="0099FF">
                <a:shade val="67500"/>
                <a:satMod val="115000"/>
              </a:srgbClr>
            </a:gs>
            <a:gs pos="100000">
              <a:srgbClr val="0099FF">
                <a:shade val="100000"/>
                <a:satMod val="115000"/>
              </a:srgbClr>
            </a:gs>
          </a:gsLst>
          <a:lin ang="2700000" scaled="1"/>
          <a:tileRect/>
        </a:gradFill>
      </dgm:spPr>
      <dgm:t>
        <a:bodyPr/>
        <a:lstStyle/>
        <a:p>
          <a:r>
            <a:rPr lang="ru-RU" sz="1600" b="1" dirty="0" smtClean="0">
              <a:effectLst>
                <a:outerShdw blurRad="38100" dist="38100" dir="2700000" algn="tl">
                  <a:srgbClr val="000000">
                    <a:alpha val="43137"/>
                  </a:srgbClr>
                </a:outerShdw>
              </a:effectLst>
              <a:latin typeface="Book Antiqua" pitchFamily="18" charset="0"/>
            </a:rPr>
            <a:t>Объем реализации продукции сельского хозяйства </a:t>
          </a:r>
        </a:p>
      </dgm:t>
    </dgm:pt>
    <dgm:pt modelId="{73226DAC-3FEB-4B14-9FFE-192A2C9DA38A}" type="parTrans" cxnId="{5076E6DD-70A2-4DA3-8B5A-92383B53BBCE}">
      <dgm:prSet/>
      <dgm:spPr/>
      <dgm:t>
        <a:bodyPr/>
        <a:lstStyle/>
        <a:p>
          <a:endParaRPr lang="ru-RU"/>
        </a:p>
      </dgm:t>
    </dgm:pt>
    <dgm:pt modelId="{B4BD078E-5564-4CFE-823E-0A72E7FCFEF4}" type="sibTrans" cxnId="{5076E6DD-70A2-4DA3-8B5A-92383B53BBCE}">
      <dgm:prSet/>
      <dgm:spPr/>
      <dgm:t>
        <a:bodyPr/>
        <a:lstStyle/>
        <a:p>
          <a:endParaRPr lang="ru-RU"/>
        </a:p>
      </dgm:t>
    </dgm:pt>
    <dgm:pt modelId="{4B64C2AD-8058-4485-A4A4-BBA2FE7F2AC7}">
      <dgm:prSet phldrT="[Текст]" custT="1"/>
      <dgm:spPr>
        <a:solidFill>
          <a:srgbClr val="CCECFF">
            <a:alpha val="89804"/>
          </a:srgbClr>
        </a:solidFill>
        <a:ln>
          <a:solidFill>
            <a:srgbClr val="0066FF">
              <a:alpha val="89804"/>
            </a:srgbClr>
          </a:solidFill>
        </a:ln>
      </dgm:spPr>
      <dgm:t>
        <a:bodyPr/>
        <a:lstStyle/>
        <a:p>
          <a:r>
            <a:rPr lang="ru-RU" sz="1600" dirty="0" smtClean="0">
              <a:solidFill>
                <a:srgbClr val="000099"/>
              </a:solidFill>
              <a:latin typeface="Book Antiqua" pitchFamily="18" charset="0"/>
            </a:rPr>
            <a:t>2 023,78   1 951,97    2 206,89    3 531,23    7 871,01</a:t>
          </a:r>
          <a:endParaRPr lang="ru-RU" sz="1600" dirty="0">
            <a:solidFill>
              <a:srgbClr val="000099"/>
            </a:solidFill>
            <a:latin typeface="Book Antiqua" pitchFamily="18" charset="0"/>
          </a:endParaRPr>
        </a:p>
      </dgm:t>
    </dgm:pt>
    <dgm:pt modelId="{F721BA96-9A21-4D9E-B1D6-92D47BE9CBE1}" type="parTrans" cxnId="{0B7C606E-0AFF-4503-BFB1-29725BBA93B8}">
      <dgm:prSet/>
      <dgm:spPr/>
      <dgm:t>
        <a:bodyPr/>
        <a:lstStyle/>
        <a:p>
          <a:endParaRPr lang="ru-RU"/>
        </a:p>
      </dgm:t>
    </dgm:pt>
    <dgm:pt modelId="{5834DBF4-D777-43C2-A550-8B328421FBA0}" type="sibTrans" cxnId="{0B7C606E-0AFF-4503-BFB1-29725BBA93B8}">
      <dgm:prSet/>
      <dgm:spPr/>
      <dgm:t>
        <a:bodyPr/>
        <a:lstStyle/>
        <a:p>
          <a:endParaRPr lang="ru-RU"/>
        </a:p>
      </dgm:t>
    </dgm:pt>
    <dgm:pt modelId="{50495281-AA76-4BBB-BAA8-9B73A25DE803}">
      <dgm:prSet phldrT="[Текст]" custT="1"/>
      <dgm:spPr>
        <a:gradFill flip="none" rotWithShape="0">
          <a:gsLst>
            <a:gs pos="0">
              <a:srgbClr val="0099FF">
                <a:shade val="30000"/>
                <a:satMod val="115000"/>
              </a:srgbClr>
            </a:gs>
            <a:gs pos="50000">
              <a:srgbClr val="0099FF">
                <a:shade val="67500"/>
                <a:satMod val="115000"/>
              </a:srgbClr>
            </a:gs>
            <a:gs pos="100000">
              <a:srgbClr val="0099FF">
                <a:shade val="100000"/>
                <a:satMod val="115000"/>
              </a:srgbClr>
            </a:gs>
          </a:gsLst>
          <a:lin ang="2700000" scaled="1"/>
          <a:tileRect/>
        </a:gradFill>
      </dgm:spPr>
      <dgm:t>
        <a:bodyPr/>
        <a:lstStyle/>
        <a:p>
          <a:r>
            <a:rPr lang="ru-RU" sz="1600" b="1" dirty="0" smtClean="0">
              <a:effectLst>
                <a:outerShdw blurRad="38100" dist="38100" dir="2700000" algn="tl">
                  <a:srgbClr val="000000">
                    <a:alpha val="43137"/>
                  </a:srgbClr>
                </a:outerShdw>
              </a:effectLst>
              <a:latin typeface="Book Antiqua" pitchFamily="18" charset="0"/>
            </a:rPr>
            <a:t>Объем промышленного производства, млн. руб.</a:t>
          </a:r>
          <a:endParaRPr lang="ru-RU" sz="1600" b="1" dirty="0">
            <a:effectLst>
              <a:outerShdw blurRad="38100" dist="38100" dir="2700000" algn="tl">
                <a:srgbClr val="000000">
                  <a:alpha val="43137"/>
                </a:srgbClr>
              </a:outerShdw>
            </a:effectLst>
            <a:latin typeface="Book Antiqua" pitchFamily="18" charset="0"/>
          </a:endParaRPr>
        </a:p>
      </dgm:t>
    </dgm:pt>
    <dgm:pt modelId="{6D41EE0D-A7F4-46B9-BD8B-8362FB73C971}" type="parTrans" cxnId="{9B5D816F-6F3E-4C2B-82D6-53CF609D79B3}">
      <dgm:prSet/>
      <dgm:spPr/>
      <dgm:t>
        <a:bodyPr/>
        <a:lstStyle/>
        <a:p>
          <a:endParaRPr lang="ru-RU"/>
        </a:p>
      </dgm:t>
    </dgm:pt>
    <dgm:pt modelId="{63513CB3-1CE3-4FF3-A0EC-43857060F01E}" type="sibTrans" cxnId="{9B5D816F-6F3E-4C2B-82D6-53CF609D79B3}">
      <dgm:prSet/>
      <dgm:spPr/>
      <dgm:t>
        <a:bodyPr/>
        <a:lstStyle/>
        <a:p>
          <a:endParaRPr lang="ru-RU"/>
        </a:p>
      </dgm:t>
    </dgm:pt>
    <dgm:pt modelId="{9AD0E474-0D4C-475B-A460-2235075C52D0}">
      <dgm:prSet phldrT="[Текст]" custT="1"/>
      <dgm:spPr>
        <a:solidFill>
          <a:srgbClr val="CCECFF">
            <a:alpha val="90000"/>
          </a:srgbClr>
        </a:solidFill>
        <a:ln>
          <a:solidFill>
            <a:srgbClr val="0066FF">
              <a:alpha val="90000"/>
            </a:srgbClr>
          </a:solidFill>
        </a:ln>
      </dgm:spPr>
      <dgm:t>
        <a:bodyPr/>
        <a:lstStyle/>
        <a:p>
          <a:r>
            <a:rPr lang="ru-RU" sz="1600" dirty="0" smtClean="0"/>
            <a:t>  </a:t>
          </a:r>
          <a:r>
            <a:rPr lang="ru-RU" sz="1600" dirty="0" smtClean="0">
              <a:solidFill>
                <a:srgbClr val="000099"/>
              </a:solidFill>
              <a:latin typeface="Book Antiqua" pitchFamily="18" charset="0"/>
            </a:rPr>
            <a:t>343,7       350,0       374,82       394,53      416,51</a:t>
          </a:r>
        </a:p>
      </dgm:t>
    </dgm:pt>
    <dgm:pt modelId="{3C92AFE6-46B7-4382-8AEE-89D93DC7C081}" type="parTrans" cxnId="{C6161AA5-8056-4FA2-972F-1F1752644688}">
      <dgm:prSet/>
      <dgm:spPr/>
      <dgm:t>
        <a:bodyPr/>
        <a:lstStyle/>
        <a:p>
          <a:endParaRPr lang="ru-RU"/>
        </a:p>
      </dgm:t>
    </dgm:pt>
    <dgm:pt modelId="{A1DE7CC8-C602-4532-BE7D-78258C327618}" type="sibTrans" cxnId="{C6161AA5-8056-4FA2-972F-1F1752644688}">
      <dgm:prSet/>
      <dgm:spPr/>
      <dgm:t>
        <a:bodyPr/>
        <a:lstStyle/>
        <a:p>
          <a:endParaRPr lang="ru-RU"/>
        </a:p>
      </dgm:t>
    </dgm:pt>
    <dgm:pt modelId="{975A6FDE-21AC-4195-8587-D03307FB1088}">
      <dgm:prSet custT="1"/>
      <dgm:spPr>
        <a:gradFill flip="none" rotWithShape="1">
          <a:gsLst>
            <a:gs pos="0">
              <a:srgbClr val="0099FF">
                <a:shade val="30000"/>
                <a:satMod val="115000"/>
              </a:srgbClr>
            </a:gs>
            <a:gs pos="50000">
              <a:srgbClr val="0099FF">
                <a:shade val="67500"/>
                <a:satMod val="115000"/>
              </a:srgbClr>
            </a:gs>
            <a:gs pos="100000">
              <a:srgbClr val="0099FF">
                <a:shade val="100000"/>
                <a:satMod val="115000"/>
              </a:srgbClr>
            </a:gs>
          </a:gsLst>
          <a:lin ang="2700000" scaled="1"/>
          <a:tileRect/>
        </a:gradFill>
      </dgm:spPr>
      <dgm:t>
        <a:bodyPr/>
        <a:lstStyle/>
        <a:p>
          <a:r>
            <a:rPr lang="ru-RU" sz="1600" b="1" dirty="0" smtClean="0">
              <a:effectLst>
                <a:outerShdw blurRad="38100" dist="38100" dir="2700000" algn="tl">
                  <a:srgbClr val="000000">
                    <a:alpha val="43137"/>
                  </a:srgbClr>
                </a:outerShdw>
              </a:effectLst>
              <a:latin typeface="Book Antiqua" pitchFamily="18" charset="0"/>
            </a:rPr>
            <a:t>Объем розничной торговли, млн. руб.</a:t>
          </a:r>
        </a:p>
      </dgm:t>
    </dgm:pt>
    <dgm:pt modelId="{48C1E968-548F-4457-859E-1818BB6D3BE2}" type="parTrans" cxnId="{61F984DB-307C-4377-A918-AEE3AAF803ED}">
      <dgm:prSet/>
      <dgm:spPr/>
      <dgm:t>
        <a:bodyPr/>
        <a:lstStyle/>
        <a:p>
          <a:endParaRPr lang="ru-RU"/>
        </a:p>
      </dgm:t>
    </dgm:pt>
    <dgm:pt modelId="{83B93E76-A7B6-4303-98E3-1455FC5FC435}" type="sibTrans" cxnId="{61F984DB-307C-4377-A918-AEE3AAF803ED}">
      <dgm:prSet/>
      <dgm:spPr/>
      <dgm:t>
        <a:bodyPr/>
        <a:lstStyle/>
        <a:p>
          <a:endParaRPr lang="ru-RU"/>
        </a:p>
      </dgm:t>
    </dgm:pt>
    <dgm:pt modelId="{7CFFFDAF-56AE-47A6-B131-A9530155665C}">
      <dgm:prSet custT="1"/>
      <dgm:spPr>
        <a:gradFill flip="none" rotWithShape="0">
          <a:gsLst>
            <a:gs pos="0">
              <a:srgbClr val="0099FF">
                <a:shade val="30000"/>
                <a:satMod val="115000"/>
              </a:srgbClr>
            </a:gs>
            <a:gs pos="50000">
              <a:srgbClr val="0099FF">
                <a:shade val="67500"/>
                <a:satMod val="115000"/>
              </a:srgbClr>
            </a:gs>
            <a:gs pos="100000">
              <a:srgbClr val="0099FF">
                <a:shade val="100000"/>
                <a:satMod val="115000"/>
              </a:srgbClr>
            </a:gs>
          </a:gsLst>
          <a:lin ang="2700000" scaled="1"/>
          <a:tileRect/>
        </a:gradFill>
      </dgm:spPr>
      <dgm:t>
        <a:bodyPr/>
        <a:lstStyle/>
        <a:p>
          <a:r>
            <a:rPr lang="ru-RU" sz="1600" b="1" dirty="0" smtClean="0">
              <a:effectLst>
                <a:outerShdw blurRad="38100" dist="38100" dir="2700000" algn="tl">
                  <a:srgbClr val="000000">
                    <a:alpha val="43137"/>
                  </a:srgbClr>
                </a:outerShdw>
              </a:effectLst>
              <a:latin typeface="Book Antiqua" pitchFamily="18" charset="0"/>
            </a:rPr>
            <a:t>Объем платных услуг населению, млн. руб.</a:t>
          </a:r>
          <a:endParaRPr lang="ru-RU" sz="1600" b="1" dirty="0">
            <a:effectLst>
              <a:outerShdw blurRad="38100" dist="38100" dir="2700000" algn="tl">
                <a:srgbClr val="000000">
                  <a:alpha val="43137"/>
                </a:srgbClr>
              </a:outerShdw>
            </a:effectLst>
            <a:latin typeface="Book Antiqua" pitchFamily="18" charset="0"/>
          </a:endParaRPr>
        </a:p>
      </dgm:t>
    </dgm:pt>
    <dgm:pt modelId="{8B17C215-32CC-429E-9A41-795D950C860E}" type="parTrans" cxnId="{FA82EFF3-9458-48E5-A731-A565F2A739C5}">
      <dgm:prSet/>
      <dgm:spPr/>
      <dgm:t>
        <a:bodyPr/>
        <a:lstStyle/>
        <a:p>
          <a:endParaRPr lang="ru-RU"/>
        </a:p>
      </dgm:t>
    </dgm:pt>
    <dgm:pt modelId="{C66460AA-6E1F-45A5-B4FE-BE45670977C5}" type="sibTrans" cxnId="{FA82EFF3-9458-48E5-A731-A565F2A739C5}">
      <dgm:prSet/>
      <dgm:spPr/>
      <dgm:t>
        <a:bodyPr/>
        <a:lstStyle/>
        <a:p>
          <a:endParaRPr lang="ru-RU"/>
        </a:p>
      </dgm:t>
    </dgm:pt>
    <dgm:pt modelId="{52D522F1-F2A4-4A04-A7D0-63D1B8E18D24}">
      <dgm:prSet custT="1"/>
      <dgm:spPr>
        <a:gradFill flip="none" rotWithShape="0">
          <a:gsLst>
            <a:gs pos="0">
              <a:srgbClr val="0099FF">
                <a:shade val="30000"/>
                <a:satMod val="115000"/>
              </a:srgbClr>
            </a:gs>
            <a:gs pos="50000">
              <a:srgbClr val="0099FF">
                <a:shade val="67500"/>
                <a:satMod val="115000"/>
              </a:srgbClr>
            </a:gs>
            <a:gs pos="100000">
              <a:srgbClr val="0099FF">
                <a:shade val="100000"/>
                <a:satMod val="115000"/>
              </a:srgbClr>
            </a:gs>
          </a:gsLst>
          <a:lin ang="2700000" scaled="1"/>
          <a:tileRect/>
        </a:gradFill>
      </dgm:spPr>
      <dgm:t>
        <a:bodyPr/>
        <a:lstStyle/>
        <a:p>
          <a:r>
            <a:rPr lang="ru-RU" sz="1600" b="1" dirty="0" smtClean="0">
              <a:effectLst>
                <a:outerShdw blurRad="38100" dist="38100" dir="2700000" algn="tl">
                  <a:srgbClr val="000000">
                    <a:alpha val="43137"/>
                  </a:srgbClr>
                </a:outerShdw>
              </a:effectLst>
              <a:latin typeface="Book Antiqua" pitchFamily="18" charset="0"/>
            </a:rPr>
            <a:t>Объем инвестиций в основной капитал, млн. руб.</a:t>
          </a:r>
          <a:endParaRPr lang="ru-RU" sz="1600" b="1" dirty="0">
            <a:effectLst>
              <a:outerShdw blurRad="38100" dist="38100" dir="2700000" algn="tl">
                <a:srgbClr val="000000">
                  <a:alpha val="43137"/>
                </a:srgbClr>
              </a:outerShdw>
            </a:effectLst>
            <a:latin typeface="Book Antiqua" pitchFamily="18" charset="0"/>
          </a:endParaRPr>
        </a:p>
      </dgm:t>
    </dgm:pt>
    <dgm:pt modelId="{2703BD60-034C-4320-9018-7505925ADEB3}" type="parTrans" cxnId="{E62E318A-53D2-458E-8286-C920D5A6EE00}">
      <dgm:prSet/>
      <dgm:spPr/>
      <dgm:t>
        <a:bodyPr/>
        <a:lstStyle/>
        <a:p>
          <a:endParaRPr lang="ru-RU"/>
        </a:p>
      </dgm:t>
    </dgm:pt>
    <dgm:pt modelId="{894B5879-1895-4B6C-B09B-00E6AE703B9A}" type="sibTrans" cxnId="{E62E318A-53D2-458E-8286-C920D5A6EE00}">
      <dgm:prSet/>
      <dgm:spPr/>
      <dgm:t>
        <a:bodyPr/>
        <a:lstStyle/>
        <a:p>
          <a:endParaRPr lang="ru-RU"/>
        </a:p>
      </dgm:t>
    </dgm:pt>
    <dgm:pt modelId="{18F084E8-22A6-4815-B8F5-C511D36F3FEC}">
      <dgm:prSet custT="1"/>
      <dgm:spPr>
        <a:gradFill flip="none" rotWithShape="0">
          <a:gsLst>
            <a:gs pos="0">
              <a:srgbClr val="0099FF">
                <a:shade val="30000"/>
                <a:satMod val="115000"/>
              </a:srgbClr>
            </a:gs>
            <a:gs pos="50000">
              <a:srgbClr val="0099FF">
                <a:shade val="67500"/>
                <a:satMod val="115000"/>
              </a:srgbClr>
            </a:gs>
            <a:gs pos="100000">
              <a:srgbClr val="0099FF">
                <a:shade val="100000"/>
                <a:satMod val="115000"/>
              </a:srgbClr>
            </a:gs>
          </a:gsLst>
          <a:lin ang="2700000" scaled="1"/>
          <a:tileRect/>
        </a:gradFill>
      </dgm:spPr>
      <dgm:t>
        <a:bodyPr/>
        <a:lstStyle/>
        <a:p>
          <a:r>
            <a:rPr lang="ru-RU" sz="1600" b="1" dirty="0" smtClean="0">
              <a:effectLst>
                <a:outerShdw blurRad="38100" dist="38100" dir="2700000" algn="tl">
                  <a:srgbClr val="000000">
                    <a:alpha val="43137"/>
                  </a:srgbClr>
                </a:outerShdw>
              </a:effectLst>
              <a:latin typeface="Book Antiqua" pitchFamily="18" charset="0"/>
            </a:rPr>
            <a:t>Численность  населения (среднегодовая) , человек</a:t>
          </a:r>
          <a:endParaRPr lang="ru-RU" sz="1600" b="1" dirty="0">
            <a:effectLst>
              <a:outerShdw blurRad="38100" dist="38100" dir="2700000" algn="tl">
                <a:srgbClr val="000000">
                  <a:alpha val="43137"/>
                </a:srgbClr>
              </a:outerShdw>
            </a:effectLst>
            <a:latin typeface="Book Antiqua" pitchFamily="18" charset="0"/>
          </a:endParaRPr>
        </a:p>
      </dgm:t>
    </dgm:pt>
    <dgm:pt modelId="{3058CE21-9F5B-42AA-8354-9FF43FF0ABD8}" type="parTrans" cxnId="{E2BA61B5-729E-458A-B621-1EF2E47C2D27}">
      <dgm:prSet/>
      <dgm:spPr/>
      <dgm:t>
        <a:bodyPr/>
        <a:lstStyle/>
        <a:p>
          <a:endParaRPr lang="ru-RU"/>
        </a:p>
      </dgm:t>
    </dgm:pt>
    <dgm:pt modelId="{14E998FE-45B5-4D6A-88EE-8D4ADF47AA17}" type="sibTrans" cxnId="{E2BA61B5-729E-458A-B621-1EF2E47C2D27}">
      <dgm:prSet/>
      <dgm:spPr/>
      <dgm:t>
        <a:bodyPr/>
        <a:lstStyle/>
        <a:p>
          <a:endParaRPr lang="ru-RU"/>
        </a:p>
      </dgm:t>
    </dgm:pt>
    <dgm:pt modelId="{CE26621C-970C-4E81-857B-105CD0015899}">
      <dgm:prSet custT="1"/>
      <dgm:spPr>
        <a:gradFill flip="none" rotWithShape="0">
          <a:gsLst>
            <a:gs pos="0">
              <a:srgbClr val="0099FF">
                <a:shade val="30000"/>
                <a:satMod val="115000"/>
              </a:srgbClr>
            </a:gs>
            <a:gs pos="50000">
              <a:srgbClr val="0099FF">
                <a:shade val="67500"/>
                <a:satMod val="115000"/>
              </a:srgbClr>
            </a:gs>
            <a:gs pos="100000">
              <a:srgbClr val="0099FF">
                <a:shade val="100000"/>
                <a:satMod val="115000"/>
              </a:srgbClr>
            </a:gs>
          </a:gsLst>
          <a:lin ang="2700000" scaled="1"/>
          <a:tileRect/>
        </a:gradFill>
      </dgm:spPr>
      <dgm:t>
        <a:bodyPr/>
        <a:lstStyle/>
        <a:p>
          <a:r>
            <a:rPr lang="ru-RU" sz="1600" b="1" dirty="0" smtClean="0">
              <a:effectLst>
                <a:outerShdw blurRad="38100" dist="38100" dir="2700000" algn="tl">
                  <a:srgbClr val="000000">
                    <a:alpha val="43137"/>
                  </a:srgbClr>
                </a:outerShdw>
              </a:effectLst>
              <a:latin typeface="Book Antiqua" pitchFamily="18" charset="0"/>
            </a:rPr>
            <a:t>Фонд заработной платы , млн. руб.</a:t>
          </a:r>
          <a:endParaRPr lang="ru-RU" sz="1600" b="1" dirty="0">
            <a:effectLst>
              <a:outerShdw blurRad="38100" dist="38100" dir="2700000" algn="tl">
                <a:srgbClr val="000000">
                  <a:alpha val="43137"/>
                </a:srgbClr>
              </a:outerShdw>
            </a:effectLst>
            <a:latin typeface="Book Antiqua" pitchFamily="18" charset="0"/>
          </a:endParaRPr>
        </a:p>
      </dgm:t>
    </dgm:pt>
    <dgm:pt modelId="{39AEF955-7C1D-4157-BCE9-755CED1F67F8}" type="parTrans" cxnId="{B68B59AB-1B65-4CF2-BD7D-1B9DE5B2CE23}">
      <dgm:prSet/>
      <dgm:spPr/>
      <dgm:t>
        <a:bodyPr/>
        <a:lstStyle/>
        <a:p>
          <a:endParaRPr lang="ru-RU"/>
        </a:p>
      </dgm:t>
    </dgm:pt>
    <dgm:pt modelId="{E08FBABB-FEB3-45B1-A377-4FCF14ED88AB}" type="sibTrans" cxnId="{B68B59AB-1B65-4CF2-BD7D-1B9DE5B2CE23}">
      <dgm:prSet/>
      <dgm:spPr/>
      <dgm:t>
        <a:bodyPr/>
        <a:lstStyle/>
        <a:p>
          <a:endParaRPr lang="ru-RU"/>
        </a:p>
      </dgm:t>
    </dgm:pt>
    <dgm:pt modelId="{F060CB44-B02F-4881-A509-6E74037DD076}">
      <dgm:prSet custT="1"/>
      <dgm:spPr>
        <a:gradFill flip="none" rotWithShape="0">
          <a:gsLst>
            <a:gs pos="0">
              <a:srgbClr val="0099FF">
                <a:shade val="30000"/>
                <a:satMod val="115000"/>
              </a:srgbClr>
            </a:gs>
            <a:gs pos="50000">
              <a:srgbClr val="0099FF">
                <a:shade val="67500"/>
                <a:satMod val="115000"/>
              </a:srgbClr>
            </a:gs>
            <a:gs pos="100000">
              <a:srgbClr val="0099FF">
                <a:shade val="100000"/>
                <a:satMod val="115000"/>
              </a:srgbClr>
            </a:gs>
          </a:gsLst>
          <a:lin ang="2700000" scaled="1"/>
          <a:tileRect/>
        </a:gradFill>
      </dgm:spPr>
      <dgm:t>
        <a:bodyPr/>
        <a:lstStyle/>
        <a:p>
          <a:r>
            <a:rPr lang="ru-RU" sz="1600" b="1" dirty="0" smtClean="0">
              <a:effectLst>
                <a:outerShdw blurRad="38100" dist="38100" dir="2700000" algn="tl">
                  <a:srgbClr val="000000">
                    <a:alpha val="43137"/>
                  </a:srgbClr>
                </a:outerShdw>
              </a:effectLst>
              <a:latin typeface="Book Antiqua" pitchFamily="18" charset="0"/>
            </a:rPr>
            <a:t>Среднемесячная заработная плата, рублей</a:t>
          </a:r>
          <a:endParaRPr lang="ru-RU" sz="1600" b="1" dirty="0">
            <a:effectLst>
              <a:outerShdw blurRad="38100" dist="38100" dir="2700000" algn="tl">
                <a:srgbClr val="000000">
                  <a:alpha val="43137"/>
                </a:srgbClr>
              </a:outerShdw>
            </a:effectLst>
            <a:latin typeface="Book Antiqua" pitchFamily="18" charset="0"/>
          </a:endParaRPr>
        </a:p>
      </dgm:t>
    </dgm:pt>
    <dgm:pt modelId="{156FEEB0-A380-46FC-874C-BA6ADC993EA1}" type="parTrans" cxnId="{BC8EC7B9-4313-4431-9529-01BF685606F3}">
      <dgm:prSet/>
      <dgm:spPr/>
      <dgm:t>
        <a:bodyPr/>
        <a:lstStyle/>
        <a:p>
          <a:endParaRPr lang="ru-RU"/>
        </a:p>
      </dgm:t>
    </dgm:pt>
    <dgm:pt modelId="{C23803FC-1E9E-4F28-888C-862B35756897}" type="sibTrans" cxnId="{BC8EC7B9-4313-4431-9529-01BF685606F3}">
      <dgm:prSet/>
      <dgm:spPr/>
      <dgm:t>
        <a:bodyPr/>
        <a:lstStyle/>
        <a:p>
          <a:endParaRPr lang="ru-RU"/>
        </a:p>
      </dgm:t>
    </dgm:pt>
    <dgm:pt modelId="{7A8EA2D3-54C9-43C0-80B0-FEC9A7C5205D}">
      <dgm:prSet custT="1"/>
      <dgm:spPr>
        <a:solidFill>
          <a:srgbClr val="CCECFF">
            <a:alpha val="90000"/>
          </a:srgbClr>
        </a:solidFill>
        <a:ln>
          <a:solidFill>
            <a:srgbClr val="0066FF">
              <a:alpha val="90000"/>
            </a:srgbClr>
          </a:solidFill>
        </a:ln>
      </dgm:spPr>
      <dgm:t>
        <a:bodyPr/>
        <a:lstStyle/>
        <a:p>
          <a:r>
            <a:rPr lang="ru-RU" sz="1600" dirty="0" smtClean="0"/>
            <a:t>  </a:t>
          </a:r>
          <a:r>
            <a:rPr lang="ru-RU" sz="1600" dirty="0" smtClean="0">
              <a:solidFill>
                <a:srgbClr val="000099"/>
              </a:solidFill>
              <a:latin typeface="Book Antiqua" pitchFamily="18" charset="0"/>
            </a:rPr>
            <a:t>69,22       72,06        75,32         78,65        82,21</a:t>
          </a:r>
        </a:p>
      </dgm:t>
    </dgm:pt>
    <dgm:pt modelId="{E2987096-E972-43E4-983B-0E0BC32FFC7C}" type="parTrans" cxnId="{7DE10033-F86B-4F74-AEA6-CFD44C3AA8BD}">
      <dgm:prSet/>
      <dgm:spPr/>
      <dgm:t>
        <a:bodyPr/>
        <a:lstStyle/>
        <a:p>
          <a:endParaRPr lang="ru-RU"/>
        </a:p>
      </dgm:t>
    </dgm:pt>
    <dgm:pt modelId="{5612D84F-E7B6-41CF-9CA0-17EFAA327FA3}" type="sibTrans" cxnId="{7DE10033-F86B-4F74-AEA6-CFD44C3AA8BD}">
      <dgm:prSet/>
      <dgm:spPr/>
      <dgm:t>
        <a:bodyPr/>
        <a:lstStyle/>
        <a:p>
          <a:endParaRPr lang="ru-RU"/>
        </a:p>
      </dgm:t>
    </dgm:pt>
    <dgm:pt modelId="{D4A7AFD5-CEAE-48AF-922F-7A7D35458CA7}">
      <dgm:prSet custT="1"/>
      <dgm:spPr>
        <a:solidFill>
          <a:srgbClr val="CCECFF">
            <a:alpha val="90000"/>
          </a:srgbClr>
        </a:solidFill>
        <a:ln>
          <a:solidFill>
            <a:srgbClr val="0066FF">
              <a:alpha val="90000"/>
            </a:srgbClr>
          </a:solidFill>
        </a:ln>
      </dgm:spPr>
      <dgm:t>
        <a:bodyPr/>
        <a:lstStyle/>
        <a:p>
          <a:r>
            <a:rPr lang="ru-RU" sz="1600" dirty="0" smtClean="0">
              <a:solidFill>
                <a:srgbClr val="000099"/>
              </a:solidFill>
              <a:latin typeface="Book Antiqua" pitchFamily="18" charset="0"/>
            </a:rPr>
            <a:t>   36,10       38,00       41,10          42,36       44,31</a:t>
          </a:r>
        </a:p>
      </dgm:t>
    </dgm:pt>
    <dgm:pt modelId="{C59823AF-B458-4517-9F07-124254E07654}" type="parTrans" cxnId="{DAFC5F2C-281A-46C8-9072-8405A039F1AE}">
      <dgm:prSet/>
      <dgm:spPr/>
      <dgm:t>
        <a:bodyPr/>
        <a:lstStyle/>
        <a:p>
          <a:endParaRPr lang="ru-RU"/>
        </a:p>
      </dgm:t>
    </dgm:pt>
    <dgm:pt modelId="{CABF43DD-26C6-49D6-9359-0EDBB455A54F}" type="sibTrans" cxnId="{DAFC5F2C-281A-46C8-9072-8405A039F1AE}">
      <dgm:prSet/>
      <dgm:spPr/>
      <dgm:t>
        <a:bodyPr/>
        <a:lstStyle/>
        <a:p>
          <a:endParaRPr lang="ru-RU"/>
        </a:p>
      </dgm:t>
    </dgm:pt>
    <dgm:pt modelId="{7E7B3BBF-2C2F-4885-A468-3E50E1B41F14}">
      <dgm:prSet custT="1"/>
      <dgm:spPr>
        <a:solidFill>
          <a:srgbClr val="CCECFF">
            <a:alpha val="90000"/>
          </a:srgbClr>
        </a:solidFill>
        <a:ln>
          <a:solidFill>
            <a:srgbClr val="0066FF">
              <a:alpha val="90000"/>
            </a:srgbClr>
          </a:solidFill>
        </a:ln>
      </dgm:spPr>
      <dgm:t>
        <a:bodyPr/>
        <a:lstStyle/>
        <a:p>
          <a:r>
            <a:rPr lang="ru-RU" sz="1600" dirty="0" smtClean="0">
              <a:solidFill>
                <a:srgbClr val="000099"/>
              </a:solidFill>
              <a:latin typeface="Book Antiqua" pitchFamily="18" charset="0"/>
            </a:rPr>
            <a:t> 1 948,21     830,42      1 497,9      1 509,18    112,5  </a:t>
          </a:r>
          <a:endParaRPr lang="ru-RU" sz="1600" dirty="0">
            <a:solidFill>
              <a:srgbClr val="000099"/>
            </a:solidFill>
            <a:latin typeface="Book Antiqua" pitchFamily="18" charset="0"/>
          </a:endParaRPr>
        </a:p>
      </dgm:t>
    </dgm:pt>
    <dgm:pt modelId="{C18A62AC-A374-48E6-ACFC-0DFE34D6C572}" type="parTrans" cxnId="{DDC4D090-9DED-4B23-8DE0-6E8535462A09}">
      <dgm:prSet/>
      <dgm:spPr/>
      <dgm:t>
        <a:bodyPr/>
        <a:lstStyle/>
        <a:p>
          <a:endParaRPr lang="ru-RU"/>
        </a:p>
      </dgm:t>
    </dgm:pt>
    <dgm:pt modelId="{9C6F6A2B-648F-4D01-9582-2C1713907E39}" type="sibTrans" cxnId="{DDC4D090-9DED-4B23-8DE0-6E8535462A09}">
      <dgm:prSet/>
      <dgm:spPr/>
      <dgm:t>
        <a:bodyPr/>
        <a:lstStyle/>
        <a:p>
          <a:endParaRPr lang="ru-RU"/>
        </a:p>
      </dgm:t>
    </dgm:pt>
    <dgm:pt modelId="{6925D895-48C9-4393-8DC7-4261248873FF}">
      <dgm:prSet custT="1"/>
      <dgm:spPr>
        <a:solidFill>
          <a:srgbClr val="CCECFF">
            <a:alpha val="90000"/>
          </a:srgbClr>
        </a:solidFill>
        <a:ln>
          <a:solidFill>
            <a:srgbClr val="0066FF">
              <a:alpha val="90000"/>
            </a:srgbClr>
          </a:solidFill>
        </a:ln>
      </dgm:spPr>
      <dgm:t>
        <a:bodyPr/>
        <a:lstStyle/>
        <a:p>
          <a:r>
            <a:rPr lang="ru-RU" sz="1600" dirty="0" smtClean="0">
              <a:solidFill>
                <a:srgbClr val="000099"/>
              </a:solidFill>
              <a:latin typeface="Book Antiqua" pitchFamily="18" charset="0"/>
            </a:rPr>
            <a:t>  9 589          9 485         9 389        9 303         9 224</a:t>
          </a:r>
          <a:endParaRPr lang="ru-RU" sz="1600" dirty="0">
            <a:solidFill>
              <a:srgbClr val="000099"/>
            </a:solidFill>
            <a:latin typeface="Book Antiqua" pitchFamily="18" charset="0"/>
          </a:endParaRPr>
        </a:p>
      </dgm:t>
    </dgm:pt>
    <dgm:pt modelId="{6E843644-95EF-4296-B3F9-1AC0F90B2469}" type="parTrans" cxnId="{C70C589E-97EA-4E5F-BDAE-C4DC8CFC1C48}">
      <dgm:prSet/>
      <dgm:spPr/>
      <dgm:t>
        <a:bodyPr/>
        <a:lstStyle/>
        <a:p>
          <a:endParaRPr lang="ru-RU"/>
        </a:p>
      </dgm:t>
    </dgm:pt>
    <dgm:pt modelId="{B36454C2-3965-463A-B2C4-50D14F202BD8}" type="sibTrans" cxnId="{C70C589E-97EA-4E5F-BDAE-C4DC8CFC1C48}">
      <dgm:prSet/>
      <dgm:spPr/>
      <dgm:t>
        <a:bodyPr/>
        <a:lstStyle/>
        <a:p>
          <a:endParaRPr lang="ru-RU"/>
        </a:p>
      </dgm:t>
    </dgm:pt>
    <dgm:pt modelId="{4127E947-7DA4-4418-8877-13892D5DB809}">
      <dgm:prSet custT="1"/>
      <dgm:spPr>
        <a:solidFill>
          <a:srgbClr val="CCECFF">
            <a:alpha val="90000"/>
          </a:srgbClr>
        </a:solidFill>
        <a:ln>
          <a:solidFill>
            <a:srgbClr val="0066FF">
              <a:alpha val="90000"/>
            </a:srgbClr>
          </a:solidFill>
        </a:ln>
      </dgm:spPr>
      <dgm:t>
        <a:bodyPr/>
        <a:lstStyle/>
        <a:p>
          <a:r>
            <a:rPr lang="ru-RU" sz="1600" dirty="0" smtClean="0"/>
            <a:t>  </a:t>
          </a:r>
          <a:r>
            <a:rPr lang="ru-RU" sz="1600" dirty="0" smtClean="0">
              <a:solidFill>
                <a:srgbClr val="000099"/>
              </a:solidFill>
              <a:latin typeface="Book Antiqua" pitchFamily="18" charset="0"/>
            </a:rPr>
            <a:t>706,81      657,7      671,86      687,6       708,26     </a:t>
          </a:r>
          <a:endParaRPr lang="ru-RU" sz="1600" dirty="0">
            <a:solidFill>
              <a:srgbClr val="000099"/>
            </a:solidFill>
            <a:latin typeface="Book Antiqua" pitchFamily="18" charset="0"/>
          </a:endParaRPr>
        </a:p>
      </dgm:t>
    </dgm:pt>
    <dgm:pt modelId="{022900C8-D84C-4D39-AA05-9E9854B314CF}" type="parTrans" cxnId="{849D48A5-ED7A-4C1E-AA4D-8D8C3BA1DDC4}">
      <dgm:prSet/>
      <dgm:spPr/>
      <dgm:t>
        <a:bodyPr/>
        <a:lstStyle/>
        <a:p>
          <a:endParaRPr lang="ru-RU"/>
        </a:p>
      </dgm:t>
    </dgm:pt>
    <dgm:pt modelId="{380E5F76-4380-4151-904E-4C9714A86D0E}" type="sibTrans" cxnId="{849D48A5-ED7A-4C1E-AA4D-8D8C3BA1DDC4}">
      <dgm:prSet/>
      <dgm:spPr/>
      <dgm:t>
        <a:bodyPr/>
        <a:lstStyle/>
        <a:p>
          <a:endParaRPr lang="ru-RU"/>
        </a:p>
      </dgm:t>
    </dgm:pt>
    <dgm:pt modelId="{1D812021-10A3-496B-B767-3A55278D18B6}">
      <dgm:prSet custT="1"/>
      <dgm:spPr>
        <a:solidFill>
          <a:srgbClr val="CCECFF">
            <a:alpha val="90000"/>
          </a:srgbClr>
        </a:solidFill>
        <a:ln>
          <a:solidFill>
            <a:srgbClr val="0066FF">
              <a:alpha val="90000"/>
            </a:srgbClr>
          </a:solidFill>
        </a:ln>
      </dgm:spPr>
      <dgm:t>
        <a:bodyPr/>
        <a:lstStyle/>
        <a:p>
          <a:r>
            <a:rPr lang="ru-RU" sz="1600" dirty="0" smtClean="0">
              <a:latin typeface="Book Antiqua" pitchFamily="18" charset="0"/>
            </a:rPr>
            <a:t> </a:t>
          </a:r>
          <a:r>
            <a:rPr lang="ru-RU" sz="1600" dirty="0" smtClean="0">
              <a:solidFill>
                <a:srgbClr val="000099"/>
              </a:solidFill>
              <a:latin typeface="Book Antiqua" pitchFamily="18" charset="0"/>
            </a:rPr>
            <a:t>28 276,0    28 756,0   29 332,0   30 065,0    30 967,0</a:t>
          </a:r>
          <a:endParaRPr lang="ru-RU" sz="1600" dirty="0">
            <a:solidFill>
              <a:srgbClr val="000099"/>
            </a:solidFill>
            <a:latin typeface="Book Antiqua" pitchFamily="18" charset="0"/>
          </a:endParaRPr>
        </a:p>
      </dgm:t>
    </dgm:pt>
    <dgm:pt modelId="{E385F123-725F-43B2-8EED-40112A56974A}" type="parTrans" cxnId="{975BBE66-4C77-4891-975A-226D1E719A8D}">
      <dgm:prSet/>
      <dgm:spPr/>
      <dgm:t>
        <a:bodyPr/>
        <a:lstStyle/>
        <a:p>
          <a:endParaRPr lang="ru-RU"/>
        </a:p>
      </dgm:t>
    </dgm:pt>
    <dgm:pt modelId="{8CE1C38B-3EEC-45FF-83EF-6CF440C86F16}" type="sibTrans" cxnId="{975BBE66-4C77-4891-975A-226D1E719A8D}">
      <dgm:prSet/>
      <dgm:spPr/>
      <dgm:t>
        <a:bodyPr/>
        <a:lstStyle/>
        <a:p>
          <a:endParaRPr lang="ru-RU"/>
        </a:p>
      </dgm:t>
    </dgm:pt>
    <dgm:pt modelId="{FA18C0BE-F997-4959-BF3E-5144D50E488E}" type="pres">
      <dgm:prSet presAssocID="{CBD785E0-FE4F-474E-B084-CBF2EB3A8EC6}" presName="Name0" presStyleCnt="0">
        <dgm:presLayoutVars>
          <dgm:dir/>
          <dgm:animLvl val="lvl"/>
          <dgm:resizeHandles/>
        </dgm:presLayoutVars>
      </dgm:prSet>
      <dgm:spPr/>
      <dgm:t>
        <a:bodyPr/>
        <a:lstStyle/>
        <a:p>
          <a:endParaRPr lang="ru-RU"/>
        </a:p>
      </dgm:t>
    </dgm:pt>
    <dgm:pt modelId="{55B79F77-A189-492C-B7BC-A35FD986B986}" type="pres">
      <dgm:prSet presAssocID="{69DF384F-E4AA-4AF1-8090-4723F6C0220C}" presName="linNode" presStyleCnt="0"/>
      <dgm:spPr/>
    </dgm:pt>
    <dgm:pt modelId="{03FBB181-99F4-4C38-ADB6-9BE4DC139BC6}" type="pres">
      <dgm:prSet presAssocID="{69DF384F-E4AA-4AF1-8090-4723F6C0220C}" presName="parentShp" presStyleLbl="node1" presStyleIdx="0" presStyleCnt="8" custScaleX="108838" custScaleY="107897" custLinFactY="17879" custLinFactNeighborX="-3" custLinFactNeighborY="100000">
        <dgm:presLayoutVars>
          <dgm:bulletEnabled val="1"/>
        </dgm:presLayoutVars>
      </dgm:prSet>
      <dgm:spPr/>
      <dgm:t>
        <a:bodyPr/>
        <a:lstStyle/>
        <a:p>
          <a:endParaRPr lang="ru-RU"/>
        </a:p>
      </dgm:t>
    </dgm:pt>
    <dgm:pt modelId="{2F15BBE4-9BF7-427B-95BC-091EAFC8FEE0}" type="pres">
      <dgm:prSet presAssocID="{69DF384F-E4AA-4AF1-8090-4723F6C0220C}" presName="childShp" presStyleLbl="bgAccFollowNode1" presStyleIdx="0" presStyleCnt="8">
        <dgm:presLayoutVars>
          <dgm:bulletEnabled val="1"/>
        </dgm:presLayoutVars>
      </dgm:prSet>
      <dgm:spPr/>
      <dgm:t>
        <a:bodyPr/>
        <a:lstStyle/>
        <a:p>
          <a:endParaRPr lang="ru-RU"/>
        </a:p>
      </dgm:t>
    </dgm:pt>
    <dgm:pt modelId="{20D11050-5BBB-418D-9D90-6A2858C9CF8A}" type="pres">
      <dgm:prSet presAssocID="{B4BD078E-5564-4CFE-823E-0A72E7FCFEF4}" presName="spacing" presStyleCnt="0"/>
      <dgm:spPr/>
    </dgm:pt>
    <dgm:pt modelId="{E7D20046-D1F3-487C-8201-35B6A6C80714}" type="pres">
      <dgm:prSet presAssocID="{50495281-AA76-4BBB-BAA8-9B73A25DE803}" presName="linNode" presStyleCnt="0"/>
      <dgm:spPr/>
    </dgm:pt>
    <dgm:pt modelId="{C10417B2-9554-4AFB-931E-555801F9657D}" type="pres">
      <dgm:prSet presAssocID="{50495281-AA76-4BBB-BAA8-9B73A25DE803}" presName="parentShp" presStyleLbl="node1" presStyleIdx="1" presStyleCnt="8" custScaleX="108326" custLinFactY="-10282" custLinFactNeighborX="-22940" custLinFactNeighborY="-100000">
        <dgm:presLayoutVars>
          <dgm:bulletEnabled val="1"/>
        </dgm:presLayoutVars>
      </dgm:prSet>
      <dgm:spPr/>
      <dgm:t>
        <a:bodyPr/>
        <a:lstStyle/>
        <a:p>
          <a:endParaRPr lang="ru-RU"/>
        </a:p>
      </dgm:t>
    </dgm:pt>
    <dgm:pt modelId="{908B6AFF-A230-4BA6-9AB8-AF7992F9C594}" type="pres">
      <dgm:prSet presAssocID="{50495281-AA76-4BBB-BAA8-9B73A25DE803}" presName="childShp" presStyleLbl="bgAccFollowNode1" presStyleIdx="1" presStyleCnt="8" custLinFactNeighborX="422" custLinFactNeighborY="-18">
        <dgm:presLayoutVars>
          <dgm:bulletEnabled val="1"/>
        </dgm:presLayoutVars>
      </dgm:prSet>
      <dgm:spPr/>
      <dgm:t>
        <a:bodyPr/>
        <a:lstStyle/>
        <a:p>
          <a:endParaRPr lang="ru-RU"/>
        </a:p>
      </dgm:t>
    </dgm:pt>
    <dgm:pt modelId="{34FE4745-50C3-4E90-91C8-E5596A70D19D}" type="pres">
      <dgm:prSet presAssocID="{63513CB3-1CE3-4FF3-A0EC-43857060F01E}" presName="spacing" presStyleCnt="0"/>
      <dgm:spPr/>
    </dgm:pt>
    <dgm:pt modelId="{2E0CB413-EE31-4C98-955D-3BDD0350D8C1}" type="pres">
      <dgm:prSet presAssocID="{975A6FDE-21AC-4195-8587-D03307FB1088}" presName="linNode" presStyleCnt="0"/>
      <dgm:spPr/>
    </dgm:pt>
    <dgm:pt modelId="{426AD58C-4758-4A76-A632-D85D8C2C0481}" type="pres">
      <dgm:prSet presAssocID="{975A6FDE-21AC-4195-8587-D03307FB1088}" presName="parentShp" presStyleLbl="node1" presStyleIdx="2" presStyleCnt="8" custScaleX="104386" custLinFactNeighborX="-2047" custLinFactNeighborY="7926">
        <dgm:presLayoutVars>
          <dgm:bulletEnabled val="1"/>
        </dgm:presLayoutVars>
      </dgm:prSet>
      <dgm:spPr/>
      <dgm:t>
        <a:bodyPr/>
        <a:lstStyle/>
        <a:p>
          <a:endParaRPr lang="ru-RU"/>
        </a:p>
      </dgm:t>
    </dgm:pt>
    <dgm:pt modelId="{6F6D69CD-3D9C-4132-8B43-5A2E10B3355D}" type="pres">
      <dgm:prSet presAssocID="{975A6FDE-21AC-4195-8587-D03307FB1088}" presName="childShp" presStyleLbl="bgAccFollowNode1" presStyleIdx="2" presStyleCnt="8" custScaleX="97076">
        <dgm:presLayoutVars>
          <dgm:bulletEnabled val="1"/>
        </dgm:presLayoutVars>
      </dgm:prSet>
      <dgm:spPr/>
      <dgm:t>
        <a:bodyPr/>
        <a:lstStyle/>
        <a:p>
          <a:endParaRPr lang="ru-RU"/>
        </a:p>
      </dgm:t>
    </dgm:pt>
    <dgm:pt modelId="{543AD9C6-65C0-48B8-BD14-171ECCB34E42}" type="pres">
      <dgm:prSet presAssocID="{83B93E76-A7B6-4303-98E3-1455FC5FC435}" presName="spacing" presStyleCnt="0"/>
      <dgm:spPr/>
    </dgm:pt>
    <dgm:pt modelId="{BF908035-AE19-4196-A4D9-D99F8594108B}" type="pres">
      <dgm:prSet presAssocID="{7CFFFDAF-56AE-47A6-B131-A9530155665C}" presName="linNode" presStyleCnt="0"/>
      <dgm:spPr/>
    </dgm:pt>
    <dgm:pt modelId="{8BD29FCE-1BF0-4971-AA15-7EE2FD950751}" type="pres">
      <dgm:prSet presAssocID="{7CFFFDAF-56AE-47A6-B131-A9530155665C}" presName="parentShp" presStyleLbl="node1" presStyleIdx="3" presStyleCnt="8" custScaleX="106140">
        <dgm:presLayoutVars>
          <dgm:bulletEnabled val="1"/>
        </dgm:presLayoutVars>
      </dgm:prSet>
      <dgm:spPr/>
      <dgm:t>
        <a:bodyPr/>
        <a:lstStyle/>
        <a:p>
          <a:endParaRPr lang="ru-RU"/>
        </a:p>
      </dgm:t>
    </dgm:pt>
    <dgm:pt modelId="{8955D0E5-ED7C-44E2-B219-ECE5D6A8FA78}" type="pres">
      <dgm:prSet presAssocID="{7CFFFDAF-56AE-47A6-B131-A9530155665C}" presName="childShp" presStyleLbl="bgAccFollowNode1" presStyleIdx="3" presStyleCnt="8">
        <dgm:presLayoutVars>
          <dgm:bulletEnabled val="1"/>
        </dgm:presLayoutVars>
      </dgm:prSet>
      <dgm:spPr/>
      <dgm:t>
        <a:bodyPr/>
        <a:lstStyle/>
        <a:p>
          <a:endParaRPr lang="ru-RU"/>
        </a:p>
      </dgm:t>
    </dgm:pt>
    <dgm:pt modelId="{687BF64D-42EF-4B52-B2F7-1FB49255C6AD}" type="pres">
      <dgm:prSet presAssocID="{C66460AA-6E1F-45A5-B4FE-BE45670977C5}" presName="spacing" presStyleCnt="0"/>
      <dgm:spPr/>
    </dgm:pt>
    <dgm:pt modelId="{532C7AA8-DECA-472A-A0E2-D2AE82707257}" type="pres">
      <dgm:prSet presAssocID="{52D522F1-F2A4-4A04-A7D0-63D1B8E18D24}" presName="linNode" presStyleCnt="0"/>
      <dgm:spPr/>
    </dgm:pt>
    <dgm:pt modelId="{47F22AA8-C287-4A4C-B255-28775BB11840}" type="pres">
      <dgm:prSet presAssocID="{52D522F1-F2A4-4A04-A7D0-63D1B8E18D24}" presName="parentShp" presStyleLbl="node1" presStyleIdx="4" presStyleCnt="8" custScaleX="106140">
        <dgm:presLayoutVars>
          <dgm:bulletEnabled val="1"/>
        </dgm:presLayoutVars>
      </dgm:prSet>
      <dgm:spPr/>
      <dgm:t>
        <a:bodyPr/>
        <a:lstStyle/>
        <a:p>
          <a:endParaRPr lang="ru-RU"/>
        </a:p>
      </dgm:t>
    </dgm:pt>
    <dgm:pt modelId="{A1B5F517-B891-43B5-B441-590EE1D0E32F}" type="pres">
      <dgm:prSet presAssocID="{52D522F1-F2A4-4A04-A7D0-63D1B8E18D24}" presName="childShp" presStyleLbl="bgAccFollowNode1" presStyleIdx="4" presStyleCnt="8">
        <dgm:presLayoutVars>
          <dgm:bulletEnabled val="1"/>
        </dgm:presLayoutVars>
      </dgm:prSet>
      <dgm:spPr/>
      <dgm:t>
        <a:bodyPr/>
        <a:lstStyle/>
        <a:p>
          <a:endParaRPr lang="ru-RU"/>
        </a:p>
      </dgm:t>
    </dgm:pt>
    <dgm:pt modelId="{64EC9C6A-D3D7-45F6-8F25-362E7797606C}" type="pres">
      <dgm:prSet presAssocID="{894B5879-1895-4B6C-B09B-00E6AE703B9A}" presName="spacing" presStyleCnt="0"/>
      <dgm:spPr/>
    </dgm:pt>
    <dgm:pt modelId="{389948F4-5BE0-4D75-B3E8-34BCB22753FC}" type="pres">
      <dgm:prSet presAssocID="{18F084E8-22A6-4815-B8F5-C511D36F3FEC}" presName="linNode" presStyleCnt="0"/>
      <dgm:spPr/>
    </dgm:pt>
    <dgm:pt modelId="{0C1FC446-2410-44F5-B73F-A4BA8F78379E}" type="pres">
      <dgm:prSet presAssocID="{18F084E8-22A6-4815-B8F5-C511D36F3FEC}" presName="parentShp" presStyleLbl="node1" presStyleIdx="5" presStyleCnt="8" custScaleX="106140">
        <dgm:presLayoutVars>
          <dgm:bulletEnabled val="1"/>
        </dgm:presLayoutVars>
      </dgm:prSet>
      <dgm:spPr/>
      <dgm:t>
        <a:bodyPr/>
        <a:lstStyle/>
        <a:p>
          <a:endParaRPr lang="ru-RU"/>
        </a:p>
      </dgm:t>
    </dgm:pt>
    <dgm:pt modelId="{B4C3AF95-6777-410C-A905-9D9F34A1267A}" type="pres">
      <dgm:prSet presAssocID="{18F084E8-22A6-4815-B8F5-C511D36F3FEC}" presName="childShp" presStyleLbl="bgAccFollowNode1" presStyleIdx="5" presStyleCnt="8">
        <dgm:presLayoutVars>
          <dgm:bulletEnabled val="1"/>
        </dgm:presLayoutVars>
      </dgm:prSet>
      <dgm:spPr/>
      <dgm:t>
        <a:bodyPr/>
        <a:lstStyle/>
        <a:p>
          <a:endParaRPr lang="ru-RU"/>
        </a:p>
      </dgm:t>
    </dgm:pt>
    <dgm:pt modelId="{63D13421-1E6E-4C62-BCB7-D8D1C9D34389}" type="pres">
      <dgm:prSet presAssocID="{14E998FE-45B5-4D6A-88EE-8D4ADF47AA17}" presName="spacing" presStyleCnt="0"/>
      <dgm:spPr/>
    </dgm:pt>
    <dgm:pt modelId="{40FAD291-74C4-4454-A7C2-8578FDE5F890}" type="pres">
      <dgm:prSet presAssocID="{CE26621C-970C-4E81-857B-105CD0015899}" presName="linNode" presStyleCnt="0"/>
      <dgm:spPr/>
    </dgm:pt>
    <dgm:pt modelId="{C2B32D2A-B93D-451C-80A9-0C4B4B6629D8}" type="pres">
      <dgm:prSet presAssocID="{CE26621C-970C-4E81-857B-105CD0015899}" presName="parentShp" presStyleLbl="node1" presStyleIdx="6" presStyleCnt="8" custScaleX="106140">
        <dgm:presLayoutVars>
          <dgm:bulletEnabled val="1"/>
        </dgm:presLayoutVars>
      </dgm:prSet>
      <dgm:spPr/>
      <dgm:t>
        <a:bodyPr/>
        <a:lstStyle/>
        <a:p>
          <a:endParaRPr lang="ru-RU"/>
        </a:p>
      </dgm:t>
    </dgm:pt>
    <dgm:pt modelId="{CA751718-927B-4344-BBC2-48E3C48F6EFD}" type="pres">
      <dgm:prSet presAssocID="{CE26621C-970C-4E81-857B-105CD0015899}" presName="childShp" presStyleLbl="bgAccFollowNode1" presStyleIdx="6" presStyleCnt="8">
        <dgm:presLayoutVars>
          <dgm:bulletEnabled val="1"/>
        </dgm:presLayoutVars>
      </dgm:prSet>
      <dgm:spPr/>
      <dgm:t>
        <a:bodyPr/>
        <a:lstStyle/>
        <a:p>
          <a:endParaRPr lang="ru-RU"/>
        </a:p>
      </dgm:t>
    </dgm:pt>
    <dgm:pt modelId="{9D1B3DC8-352C-46A4-BCC3-F1DC1F7F94DB}" type="pres">
      <dgm:prSet presAssocID="{E08FBABB-FEB3-45B1-A377-4FCF14ED88AB}" presName="spacing" presStyleCnt="0"/>
      <dgm:spPr/>
    </dgm:pt>
    <dgm:pt modelId="{456026E0-018D-4151-9663-528CE941C3CA}" type="pres">
      <dgm:prSet presAssocID="{F060CB44-B02F-4881-A509-6E74037DD076}" presName="linNode" presStyleCnt="0"/>
      <dgm:spPr/>
    </dgm:pt>
    <dgm:pt modelId="{842ABAB0-A391-425B-8AFA-9FD815F509ED}" type="pres">
      <dgm:prSet presAssocID="{F060CB44-B02F-4881-A509-6E74037DD076}" presName="parentShp" presStyleLbl="node1" presStyleIdx="7" presStyleCnt="8" custScaleX="106140">
        <dgm:presLayoutVars>
          <dgm:bulletEnabled val="1"/>
        </dgm:presLayoutVars>
      </dgm:prSet>
      <dgm:spPr/>
      <dgm:t>
        <a:bodyPr/>
        <a:lstStyle/>
        <a:p>
          <a:endParaRPr lang="ru-RU"/>
        </a:p>
      </dgm:t>
    </dgm:pt>
    <dgm:pt modelId="{5A2A80F9-9627-4211-A16B-CFC2C54A2E9C}" type="pres">
      <dgm:prSet presAssocID="{F060CB44-B02F-4881-A509-6E74037DD076}" presName="childShp" presStyleLbl="bgAccFollowNode1" presStyleIdx="7" presStyleCnt="8">
        <dgm:presLayoutVars>
          <dgm:bulletEnabled val="1"/>
        </dgm:presLayoutVars>
      </dgm:prSet>
      <dgm:spPr/>
      <dgm:t>
        <a:bodyPr/>
        <a:lstStyle/>
        <a:p>
          <a:endParaRPr lang="ru-RU"/>
        </a:p>
      </dgm:t>
    </dgm:pt>
  </dgm:ptLst>
  <dgm:cxnLst>
    <dgm:cxn modelId="{1A313FCB-9CA8-441F-BEB4-1F33AF9DE663}" type="presOf" srcId="{1D812021-10A3-496B-B767-3A55278D18B6}" destId="{5A2A80F9-9627-4211-A16B-CFC2C54A2E9C}" srcOrd="0" destOrd="0" presId="urn:microsoft.com/office/officeart/2005/8/layout/vList6"/>
    <dgm:cxn modelId="{3C3A98A6-38AE-4A14-8700-193DD3E3C26D}" type="presOf" srcId="{50495281-AA76-4BBB-BAA8-9B73A25DE803}" destId="{C10417B2-9554-4AFB-931E-555801F9657D}" srcOrd="0" destOrd="0" presId="urn:microsoft.com/office/officeart/2005/8/layout/vList6"/>
    <dgm:cxn modelId="{975BBE66-4C77-4891-975A-226D1E719A8D}" srcId="{F060CB44-B02F-4881-A509-6E74037DD076}" destId="{1D812021-10A3-496B-B767-3A55278D18B6}" srcOrd="0" destOrd="0" parTransId="{E385F123-725F-43B2-8EED-40112A56974A}" sibTransId="{8CE1C38B-3EEC-45FF-83EF-6CF440C86F16}"/>
    <dgm:cxn modelId="{5076E6DD-70A2-4DA3-8B5A-92383B53BBCE}" srcId="{CBD785E0-FE4F-474E-B084-CBF2EB3A8EC6}" destId="{69DF384F-E4AA-4AF1-8090-4723F6C0220C}" srcOrd="0" destOrd="0" parTransId="{73226DAC-3FEB-4B14-9FFE-192A2C9DA38A}" sibTransId="{B4BD078E-5564-4CFE-823E-0A72E7FCFEF4}"/>
    <dgm:cxn modelId="{61F984DB-307C-4377-A918-AEE3AAF803ED}" srcId="{CBD785E0-FE4F-474E-B084-CBF2EB3A8EC6}" destId="{975A6FDE-21AC-4195-8587-D03307FB1088}" srcOrd="2" destOrd="0" parTransId="{48C1E968-548F-4457-859E-1818BB6D3BE2}" sibTransId="{83B93E76-A7B6-4303-98E3-1455FC5FC435}"/>
    <dgm:cxn modelId="{0B7C606E-0AFF-4503-BFB1-29725BBA93B8}" srcId="{69DF384F-E4AA-4AF1-8090-4723F6C0220C}" destId="{4B64C2AD-8058-4485-A4A4-BBA2FE7F2AC7}" srcOrd="0" destOrd="0" parTransId="{F721BA96-9A21-4D9E-B1D6-92D47BE9CBE1}" sibTransId="{5834DBF4-D777-43C2-A550-8B328421FBA0}"/>
    <dgm:cxn modelId="{FA82EFF3-9458-48E5-A731-A565F2A739C5}" srcId="{CBD785E0-FE4F-474E-B084-CBF2EB3A8EC6}" destId="{7CFFFDAF-56AE-47A6-B131-A9530155665C}" srcOrd="3" destOrd="0" parTransId="{8B17C215-32CC-429E-9A41-795D950C860E}" sibTransId="{C66460AA-6E1F-45A5-B4FE-BE45670977C5}"/>
    <dgm:cxn modelId="{DAFC5F2C-281A-46C8-9072-8405A039F1AE}" srcId="{7CFFFDAF-56AE-47A6-B131-A9530155665C}" destId="{D4A7AFD5-CEAE-48AF-922F-7A7D35458CA7}" srcOrd="0" destOrd="0" parTransId="{C59823AF-B458-4517-9F07-124254E07654}" sibTransId="{CABF43DD-26C6-49D6-9359-0EDBB455A54F}"/>
    <dgm:cxn modelId="{DDC4D090-9DED-4B23-8DE0-6E8535462A09}" srcId="{52D522F1-F2A4-4A04-A7D0-63D1B8E18D24}" destId="{7E7B3BBF-2C2F-4885-A468-3E50E1B41F14}" srcOrd="0" destOrd="0" parTransId="{C18A62AC-A374-48E6-ACFC-0DFE34D6C572}" sibTransId="{9C6F6A2B-648F-4D01-9582-2C1713907E39}"/>
    <dgm:cxn modelId="{294F8EC2-194D-49BE-8FF7-3EC11A800F75}" type="presOf" srcId="{52D522F1-F2A4-4A04-A7D0-63D1B8E18D24}" destId="{47F22AA8-C287-4A4C-B255-28775BB11840}" srcOrd="0" destOrd="0" presId="urn:microsoft.com/office/officeart/2005/8/layout/vList6"/>
    <dgm:cxn modelId="{531EF692-4806-4EA6-9745-7683B6817F9C}" type="presOf" srcId="{CBD785E0-FE4F-474E-B084-CBF2EB3A8EC6}" destId="{FA18C0BE-F997-4959-BF3E-5144D50E488E}" srcOrd="0" destOrd="0" presId="urn:microsoft.com/office/officeart/2005/8/layout/vList6"/>
    <dgm:cxn modelId="{AB28232B-9304-4759-B4D6-83B944F225B7}" type="presOf" srcId="{F060CB44-B02F-4881-A509-6E74037DD076}" destId="{842ABAB0-A391-425B-8AFA-9FD815F509ED}" srcOrd="0" destOrd="0" presId="urn:microsoft.com/office/officeart/2005/8/layout/vList6"/>
    <dgm:cxn modelId="{849D48A5-ED7A-4C1E-AA4D-8D8C3BA1DDC4}" srcId="{CE26621C-970C-4E81-857B-105CD0015899}" destId="{4127E947-7DA4-4418-8877-13892D5DB809}" srcOrd="0" destOrd="0" parTransId="{022900C8-D84C-4D39-AA05-9E9854B314CF}" sibTransId="{380E5F76-4380-4151-904E-4C9714A86D0E}"/>
    <dgm:cxn modelId="{1C83B87C-788D-426D-9DF9-DE36544DE417}" type="presOf" srcId="{18F084E8-22A6-4815-B8F5-C511D36F3FEC}" destId="{0C1FC446-2410-44F5-B73F-A4BA8F78379E}" srcOrd="0" destOrd="0" presId="urn:microsoft.com/office/officeart/2005/8/layout/vList6"/>
    <dgm:cxn modelId="{F1E79F6C-215C-4721-8E91-C4137E382BD2}" type="presOf" srcId="{D4A7AFD5-CEAE-48AF-922F-7A7D35458CA7}" destId="{8955D0E5-ED7C-44E2-B219-ECE5D6A8FA78}" srcOrd="0" destOrd="0" presId="urn:microsoft.com/office/officeart/2005/8/layout/vList6"/>
    <dgm:cxn modelId="{EA20262F-7744-4841-8CA0-B231C039BB1A}" type="presOf" srcId="{6925D895-48C9-4393-8DC7-4261248873FF}" destId="{B4C3AF95-6777-410C-A905-9D9F34A1267A}" srcOrd="0" destOrd="0" presId="urn:microsoft.com/office/officeart/2005/8/layout/vList6"/>
    <dgm:cxn modelId="{B68B59AB-1B65-4CF2-BD7D-1B9DE5B2CE23}" srcId="{CBD785E0-FE4F-474E-B084-CBF2EB3A8EC6}" destId="{CE26621C-970C-4E81-857B-105CD0015899}" srcOrd="6" destOrd="0" parTransId="{39AEF955-7C1D-4157-BCE9-755CED1F67F8}" sibTransId="{E08FBABB-FEB3-45B1-A377-4FCF14ED88AB}"/>
    <dgm:cxn modelId="{676C3173-5D69-4434-AACF-37F01DFA392E}" type="presOf" srcId="{7A8EA2D3-54C9-43C0-80B0-FEC9A7C5205D}" destId="{6F6D69CD-3D9C-4132-8B43-5A2E10B3355D}" srcOrd="0" destOrd="0" presId="urn:microsoft.com/office/officeart/2005/8/layout/vList6"/>
    <dgm:cxn modelId="{E2BA61B5-729E-458A-B621-1EF2E47C2D27}" srcId="{CBD785E0-FE4F-474E-B084-CBF2EB3A8EC6}" destId="{18F084E8-22A6-4815-B8F5-C511D36F3FEC}" srcOrd="5" destOrd="0" parTransId="{3058CE21-9F5B-42AA-8354-9FF43FF0ABD8}" sibTransId="{14E998FE-45B5-4D6A-88EE-8D4ADF47AA17}"/>
    <dgm:cxn modelId="{C311CE46-7778-4CB4-8753-52A5409B3307}" type="presOf" srcId="{69DF384F-E4AA-4AF1-8090-4723F6C0220C}" destId="{03FBB181-99F4-4C38-ADB6-9BE4DC139BC6}" srcOrd="0" destOrd="0" presId="urn:microsoft.com/office/officeart/2005/8/layout/vList6"/>
    <dgm:cxn modelId="{762EDE97-273B-4A85-AF50-35EBDC086BBE}" type="presOf" srcId="{9AD0E474-0D4C-475B-A460-2235075C52D0}" destId="{908B6AFF-A230-4BA6-9AB8-AF7992F9C594}" srcOrd="0" destOrd="0" presId="urn:microsoft.com/office/officeart/2005/8/layout/vList6"/>
    <dgm:cxn modelId="{C9C99722-5D88-4E05-806B-CF08B970F60F}" type="presOf" srcId="{4B64C2AD-8058-4485-A4A4-BBA2FE7F2AC7}" destId="{2F15BBE4-9BF7-427B-95BC-091EAFC8FEE0}" srcOrd="0" destOrd="0" presId="urn:microsoft.com/office/officeart/2005/8/layout/vList6"/>
    <dgm:cxn modelId="{0C3F0AC2-F3E2-40E8-9BD5-B03373E49F98}" type="presOf" srcId="{7CFFFDAF-56AE-47A6-B131-A9530155665C}" destId="{8BD29FCE-1BF0-4971-AA15-7EE2FD950751}" srcOrd="0" destOrd="0" presId="urn:microsoft.com/office/officeart/2005/8/layout/vList6"/>
    <dgm:cxn modelId="{7DE10033-F86B-4F74-AEA6-CFD44C3AA8BD}" srcId="{975A6FDE-21AC-4195-8587-D03307FB1088}" destId="{7A8EA2D3-54C9-43C0-80B0-FEC9A7C5205D}" srcOrd="0" destOrd="0" parTransId="{E2987096-E972-43E4-983B-0E0BC32FFC7C}" sibTransId="{5612D84F-E7B6-41CF-9CA0-17EFAA327FA3}"/>
    <dgm:cxn modelId="{C70C589E-97EA-4E5F-BDAE-C4DC8CFC1C48}" srcId="{18F084E8-22A6-4815-B8F5-C511D36F3FEC}" destId="{6925D895-48C9-4393-8DC7-4261248873FF}" srcOrd="0" destOrd="0" parTransId="{6E843644-95EF-4296-B3F9-1AC0F90B2469}" sibTransId="{B36454C2-3965-463A-B2C4-50D14F202BD8}"/>
    <dgm:cxn modelId="{41F9A09B-FD77-4ADE-90E1-668B2542AE9E}" type="presOf" srcId="{975A6FDE-21AC-4195-8587-D03307FB1088}" destId="{426AD58C-4758-4A76-A632-D85D8C2C0481}" srcOrd="0" destOrd="0" presId="urn:microsoft.com/office/officeart/2005/8/layout/vList6"/>
    <dgm:cxn modelId="{BC8EC7B9-4313-4431-9529-01BF685606F3}" srcId="{CBD785E0-FE4F-474E-B084-CBF2EB3A8EC6}" destId="{F060CB44-B02F-4881-A509-6E74037DD076}" srcOrd="7" destOrd="0" parTransId="{156FEEB0-A380-46FC-874C-BA6ADC993EA1}" sibTransId="{C23803FC-1E9E-4F28-888C-862B35756897}"/>
    <dgm:cxn modelId="{C6161AA5-8056-4FA2-972F-1F1752644688}" srcId="{50495281-AA76-4BBB-BAA8-9B73A25DE803}" destId="{9AD0E474-0D4C-475B-A460-2235075C52D0}" srcOrd="0" destOrd="0" parTransId="{3C92AFE6-46B7-4382-8AEE-89D93DC7C081}" sibTransId="{A1DE7CC8-C602-4532-BE7D-78258C327618}"/>
    <dgm:cxn modelId="{DA22EB7A-4FA8-4663-9BD7-43AAA716DDF5}" type="presOf" srcId="{7E7B3BBF-2C2F-4885-A468-3E50E1B41F14}" destId="{A1B5F517-B891-43B5-B441-590EE1D0E32F}" srcOrd="0" destOrd="0" presId="urn:microsoft.com/office/officeart/2005/8/layout/vList6"/>
    <dgm:cxn modelId="{BFE029FF-C008-49CF-913A-3199E7C3E892}" type="presOf" srcId="{CE26621C-970C-4E81-857B-105CD0015899}" destId="{C2B32D2A-B93D-451C-80A9-0C4B4B6629D8}" srcOrd="0" destOrd="0" presId="urn:microsoft.com/office/officeart/2005/8/layout/vList6"/>
    <dgm:cxn modelId="{FC1C79C1-412D-4529-983E-29D8933DB813}" type="presOf" srcId="{4127E947-7DA4-4418-8877-13892D5DB809}" destId="{CA751718-927B-4344-BBC2-48E3C48F6EFD}" srcOrd="0" destOrd="0" presId="urn:microsoft.com/office/officeart/2005/8/layout/vList6"/>
    <dgm:cxn modelId="{9B5D816F-6F3E-4C2B-82D6-53CF609D79B3}" srcId="{CBD785E0-FE4F-474E-B084-CBF2EB3A8EC6}" destId="{50495281-AA76-4BBB-BAA8-9B73A25DE803}" srcOrd="1" destOrd="0" parTransId="{6D41EE0D-A7F4-46B9-BD8B-8362FB73C971}" sibTransId="{63513CB3-1CE3-4FF3-A0EC-43857060F01E}"/>
    <dgm:cxn modelId="{E62E318A-53D2-458E-8286-C920D5A6EE00}" srcId="{CBD785E0-FE4F-474E-B084-CBF2EB3A8EC6}" destId="{52D522F1-F2A4-4A04-A7D0-63D1B8E18D24}" srcOrd="4" destOrd="0" parTransId="{2703BD60-034C-4320-9018-7505925ADEB3}" sibTransId="{894B5879-1895-4B6C-B09B-00E6AE703B9A}"/>
    <dgm:cxn modelId="{ABD51CF1-ACFB-4677-9125-D5ED696FC98F}" type="presParOf" srcId="{FA18C0BE-F997-4959-BF3E-5144D50E488E}" destId="{55B79F77-A189-492C-B7BC-A35FD986B986}" srcOrd="0" destOrd="0" presId="urn:microsoft.com/office/officeart/2005/8/layout/vList6"/>
    <dgm:cxn modelId="{97C92F33-7FDA-495E-85E3-546561828C74}" type="presParOf" srcId="{55B79F77-A189-492C-B7BC-A35FD986B986}" destId="{03FBB181-99F4-4C38-ADB6-9BE4DC139BC6}" srcOrd="0" destOrd="0" presId="urn:microsoft.com/office/officeart/2005/8/layout/vList6"/>
    <dgm:cxn modelId="{E3EA2321-0625-4383-AF0A-4AAD5F009A8E}" type="presParOf" srcId="{55B79F77-A189-492C-B7BC-A35FD986B986}" destId="{2F15BBE4-9BF7-427B-95BC-091EAFC8FEE0}" srcOrd="1" destOrd="0" presId="urn:microsoft.com/office/officeart/2005/8/layout/vList6"/>
    <dgm:cxn modelId="{C617C808-EDC7-452A-BF8C-E5AFD8B239FA}" type="presParOf" srcId="{FA18C0BE-F997-4959-BF3E-5144D50E488E}" destId="{20D11050-5BBB-418D-9D90-6A2858C9CF8A}" srcOrd="1" destOrd="0" presId="urn:microsoft.com/office/officeart/2005/8/layout/vList6"/>
    <dgm:cxn modelId="{045F0FC8-FC74-4014-B071-EF3210ACFFC6}" type="presParOf" srcId="{FA18C0BE-F997-4959-BF3E-5144D50E488E}" destId="{E7D20046-D1F3-487C-8201-35B6A6C80714}" srcOrd="2" destOrd="0" presId="urn:microsoft.com/office/officeart/2005/8/layout/vList6"/>
    <dgm:cxn modelId="{C9DD0289-AEA7-4843-8BEB-E4C340D8C90D}" type="presParOf" srcId="{E7D20046-D1F3-487C-8201-35B6A6C80714}" destId="{C10417B2-9554-4AFB-931E-555801F9657D}" srcOrd="0" destOrd="0" presId="urn:microsoft.com/office/officeart/2005/8/layout/vList6"/>
    <dgm:cxn modelId="{7D6E19D9-4A6F-4066-9CBE-48A25E87F272}" type="presParOf" srcId="{E7D20046-D1F3-487C-8201-35B6A6C80714}" destId="{908B6AFF-A230-4BA6-9AB8-AF7992F9C594}" srcOrd="1" destOrd="0" presId="urn:microsoft.com/office/officeart/2005/8/layout/vList6"/>
    <dgm:cxn modelId="{9D31CEE2-45B5-4384-B48B-03E415471854}" type="presParOf" srcId="{FA18C0BE-F997-4959-BF3E-5144D50E488E}" destId="{34FE4745-50C3-4E90-91C8-E5596A70D19D}" srcOrd="3" destOrd="0" presId="urn:microsoft.com/office/officeart/2005/8/layout/vList6"/>
    <dgm:cxn modelId="{5D3F5F59-EA46-4500-8238-1EAD79880D0B}" type="presParOf" srcId="{FA18C0BE-F997-4959-BF3E-5144D50E488E}" destId="{2E0CB413-EE31-4C98-955D-3BDD0350D8C1}" srcOrd="4" destOrd="0" presId="urn:microsoft.com/office/officeart/2005/8/layout/vList6"/>
    <dgm:cxn modelId="{933EEC1E-7C8E-4B1E-9236-8B0A0DF8B69D}" type="presParOf" srcId="{2E0CB413-EE31-4C98-955D-3BDD0350D8C1}" destId="{426AD58C-4758-4A76-A632-D85D8C2C0481}" srcOrd="0" destOrd="0" presId="urn:microsoft.com/office/officeart/2005/8/layout/vList6"/>
    <dgm:cxn modelId="{41075540-905F-442E-94EE-78F63758EC5D}" type="presParOf" srcId="{2E0CB413-EE31-4C98-955D-3BDD0350D8C1}" destId="{6F6D69CD-3D9C-4132-8B43-5A2E10B3355D}" srcOrd="1" destOrd="0" presId="urn:microsoft.com/office/officeart/2005/8/layout/vList6"/>
    <dgm:cxn modelId="{FB01F6A7-1792-4351-A3D4-B50426AC5FFA}" type="presParOf" srcId="{FA18C0BE-F997-4959-BF3E-5144D50E488E}" destId="{543AD9C6-65C0-48B8-BD14-171ECCB34E42}" srcOrd="5" destOrd="0" presId="urn:microsoft.com/office/officeart/2005/8/layout/vList6"/>
    <dgm:cxn modelId="{4C09EAE9-BEA5-43D6-B02F-B0D7F10371A4}" type="presParOf" srcId="{FA18C0BE-F997-4959-BF3E-5144D50E488E}" destId="{BF908035-AE19-4196-A4D9-D99F8594108B}" srcOrd="6" destOrd="0" presId="urn:microsoft.com/office/officeart/2005/8/layout/vList6"/>
    <dgm:cxn modelId="{928CBDA6-7AB5-41FE-A698-BF88D474560C}" type="presParOf" srcId="{BF908035-AE19-4196-A4D9-D99F8594108B}" destId="{8BD29FCE-1BF0-4971-AA15-7EE2FD950751}" srcOrd="0" destOrd="0" presId="urn:microsoft.com/office/officeart/2005/8/layout/vList6"/>
    <dgm:cxn modelId="{99DEAB5A-331F-4AEA-B3CD-DF741E137A40}" type="presParOf" srcId="{BF908035-AE19-4196-A4D9-D99F8594108B}" destId="{8955D0E5-ED7C-44E2-B219-ECE5D6A8FA78}" srcOrd="1" destOrd="0" presId="urn:microsoft.com/office/officeart/2005/8/layout/vList6"/>
    <dgm:cxn modelId="{7C6CA873-4C74-4594-8D08-C890D4DF663B}" type="presParOf" srcId="{FA18C0BE-F997-4959-BF3E-5144D50E488E}" destId="{687BF64D-42EF-4B52-B2F7-1FB49255C6AD}" srcOrd="7" destOrd="0" presId="urn:microsoft.com/office/officeart/2005/8/layout/vList6"/>
    <dgm:cxn modelId="{ABF9E858-DA78-4CC4-810F-02A913AD4801}" type="presParOf" srcId="{FA18C0BE-F997-4959-BF3E-5144D50E488E}" destId="{532C7AA8-DECA-472A-A0E2-D2AE82707257}" srcOrd="8" destOrd="0" presId="urn:microsoft.com/office/officeart/2005/8/layout/vList6"/>
    <dgm:cxn modelId="{9C16846E-C753-4569-B97A-FF00496A3E1F}" type="presParOf" srcId="{532C7AA8-DECA-472A-A0E2-D2AE82707257}" destId="{47F22AA8-C287-4A4C-B255-28775BB11840}" srcOrd="0" destOrd="0" presId="urn:microsoft.com/office/officeart/2005/8/layout/vList6"/>
    <dgm:cxn modelId="{A480A9D4-F5B3-48E8-8B22-FD33C82723F7}" type="presParOf" srcId="{532C7AA8-DECA-472A-A0E2-D2AE82707257}" destId="{A1B5F517-B891-43B5-B441-590EE1D0E32F}" srcOrd="1" destOrd="0" presId="urn:microsoft.com/office/officeart/2005/8/layout/vList6"/>
    <dgm:cxn modelId="{448C91F7-C681-455B-A40A-88E620FB6BD0}" type="presParOf" srcId="{FA18C0BE-F997-4959-BF3E-5144D50E488E}" destId="{64EC9C6A-D3D7-45F6-8F25-362E7797606C}" srcOrd="9" destOrd="0" presId="urn:microsoft.com/office/officeart/2005/8/layout/vList6"/>
    <dgm:cxn modelId="{826996A6-9D7E-4057-B00E-696BB79C2A74}" type="presParOf" srcId="{FA18C0BE-F997-4959-BF3E-5144D50E488E}" destId="{389948F4-5BE0-4D75-B3E8-34BCB22753FC}" srcOrd="10" destOrd="0" presId="urn:microsoft.com/office/officeart/2005/8/layout/vList6"/>
    <dgm:cxn modelId="{1ED16009-A1F1-4CB5-AE5F-1A09967D6F21}" type="presParOf" srcId="{389948F4-5BE0-4D75-B3E8-34BCB22753FC}" destId="{0C1FC446-2410-44F5-B73F-A4BA8F78379E}" srcOrd="0" destOrd="0" presId="urn:microsoft.com/office/officeart/2005/8/layout/vList6"/>
    <dgm:cxn modelId="{78B06081-0C29-4AD2-8A65-09EC1ECDD9D1}" type="presParOf" srcId="{389948F4-5BE0-4D75-B3E8-34BCB22753FC}" destId="{B4C3AF95-6777-410C-A905-9D9F34A1267A}" srcOrd="1" destOrd="0" presId="urn:microsoft.com/office/officeart/2005/8/layout/vList6"/>
    <dgm:cxn modelId="{A2F42B62-54DD-4C9B-BD79-68138FA92693}" type="presParOf" srcId="{FA18C0BE-F997-4959-BF3E-5144D50E488E}" destId="{63D13421-1E6E-4C62-BCB7-D8D1C9D34389}" srcOrd="11" destOrd="0" presId="urn:microsoft.com/office/officeart/2005/8/layout/vList6"/>
    <dgm:cxn modelId="{E7AC4D5D-29EE-492F-9490-55CAD46F2FFF}" type="presParOf" srcId="{FA18C0BE-F997-4959-BF3E-5144D50E488E}" destId="{40FAD291-74C4-4454-A7C2-8578FDE5F890}" srcOrd="12" destOrd="0" presId="urn:microsoft.com/office/officeart/2005/8/layout/vList6"/>
    <dgm:cxn modelId="{48E4EC7A-4BE5-4644-B23F-92B987DAA33F}" type="presParOf" srcId="{40FAD291-74C4-4454-A7C2-8578FDE5F890}" destId="{C2B32D2A-B93D-451C-80A9-0C4B4B6629D8}" srcOrd="0" destOrd="0" presId="urn:microsoft.com/office/officeart/2005/8/layout/vList6"/>
    <dgm:cxn modelId="{D66FF76F-A58B-410A-B460-5BA96484E92B}" type="presParOf" srcId="{40FAD291-74C4-4454-A7C2-8578FDE5F890}" destId="{CA751718-927B-4344-BBC2-48E3C48F6EFD}" srcOrd="1" destOrd="0" presId="urn:microsoft.com/office/officeart/2005/8/layout/vList6"/>
    <dgm:cxn modelId="{7F472019-302B-45A2-9CF0-0BB104068180}" type="presParOf" srcId="{FA18C0BE-F997-4959-BF3E-5144D50E488E}" destId="{9D1B3DC8-352C-46A4-BCC3-F1DC1F7F94DB}" srcOrd="13" destOrd="0" presId="urn:microsoft.com/office/officeart/2005/8/layout/vList6"/>
    <dgm:cxn modelId="{3AB1E0B9-8BC1-47C1-A998-FA1D4D621861}" type="presParOf" srcId="{FA18C0BE-F997-4959-BF3E-5144D50E488E}" destId="{456026E0-018D-4151-9663-528CE941C3CA}" srcOrd="14" destOrd="0" presId="urn:microsoft.com/office/officeart/2005/8/layout/vList6"/>
    <dgm:cxn modelId="{6EA0E3C7-79AB-4668-985B-5873FB128EFC}" type="presParOf" srcId="{456026E0-018D-4151-9663-528CE941C3CA}" destId="{842ABAB0-A391-425B-8AFA-9FD815F509ED}" srcOrd="0" destOrd="0" presId="urn:microsoft.com/office/officeart/2005/8/layout/vList6"/>
    <dgm:cxn modelId="{87671188-F19D-4F32-A3E2-635791E8EFE5}" type="presParOf" srcId="{456026E0-018D-4151-9663-528CE941C3CA}" destId="{5A2A80F9-9627-4211-A16B-CFC2C54A2E9C}" srcOrd="1" destOrd="0" presId="urn:microsoft.com/office/officeart/2005/8/layout/vList6"/>
  </dgm:cxnLst>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EDFEBA5-2FBA-421D-9D2C-37454CED3B66}" type="doc">
      <dgm:prSet loTypeId="urn:microsoft.com/office/officeart/2005/8/layout/vList6" loCatId="list" qsTypeId="urn:microsoft.com/office/officeart/2005/8/quickstyle/simple5" qsCatId="simple" csTypeId="urn:microsoft.com/office/officeart/2005/8/colors/accent1_2" csCatId="accent1" phldr="1"/>
      <dgm:spPr/>
      <dgm:t>
        <a:bodyPr/>
        <a:lstStyle/>
        <a:p>
          <a:endParaRPr lang="ru-RU"/>
        </a:p>
      </dgm:t>
    </dgm:pt>
    <dgm:pt modelId="{58369FA3-F55A-4A7B-8A8A-7E23378A4F97}">
      <dgm:prSet phldrT="[Текст]" custT="1"/>
      <dgm:spPr>
        <a:gradFill flip="none"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5400000" scaled="1"/>
          <a:tileRect/>
        </a:gradFill>
        <a:ln>
          <a:solidFill>
            <a:srgbClr val="00CC99"/>
          </a:solidFill>
        </a:ln>
      </dgm:spPr>
      <dgm:t>
        <a:bodyPr/>
        <a:lstStyle/>
        <a:p>
          <a:r>
            <a:rPr lang="ru-RU" sz="2000" b="0" cap="none" spc="0" dirty="0" smtClean="0">
              <a:ln w="18415" cmpd="sng">
                <a:solidFill>
                  <a:srgbClr val="FFFFFF"/>
                </a:solidFill>
                <a:prstDash val="solid"/>
              </a:ln>
              <a:solidFill>
                <a:schemeClr val="bg1"/>
              </a:solidFill>
              <a:effectLst>
                <a:outerShdw blurRad="63500" dir="3600000" algn="tl" rotWithShape="0">
                  <a:srgbClr val="000000">
                    <a:alpha val="70000"/>
                  </a:srgbClr>
                </a:outerShdw>
              </a:effectLst>
              <a:latin typeface="Times New Roman" pitchFamily="18" charset="0"/>
              <a:cs typeface="Times New Roman" pitchFamily="18" charset="0"/>
            </a:rPr>
            <a:t>2018 г      2019 г      2020 г</a:t>
          </a:r>
          <a:endParaRPr lang="ru-RU" sz="2000" b="0" cap="none" spc="0" dirty="0">
            <a:ln w="18415" cmpd="sng">
              <a:solidFill>
                <a:srgbClr val="FFFFFF"/>
              </a:solidFill>
              <a:prstDash val="solid"/>
            </a:ln>
            <a:solidFill>
              <a:schemeClr val="bg1"/>
            </a:solidFill>
            <a:effectLst>
              <a:outerShdw blurRad="63500" dir="3600000" algn="tl" rotWithShape="0">
                <a:srgbClr val="000000">
                  <a:alpha val="70000"/>
                </a:srgbClr>
              </a:outerShdw>
            </a:effectLst>
            <a:latin typeface="Times New Roman" pitchFamily="18" charset="0"/>
            <a:cs typeface="Times New Roman" pitchFamily="18" charset="0"/>
          </a:endParaRPr>
        </a:p>
      </dgm:t>
    </dgm:pt>
    <dgm:pt modelId="{F89973E0-B602-4A86-95CE-FF9031FCC0DE}" type="parTrans" cxnId="{D88A8B4C-1483-4590-AA42-B81BAA3BECCF}">
      <dgm:prSet/>
      <dgm:spPr/>
      <dgm:t>
        <a:bodyPr/>
        <a:lstStyle/>
        <a:p>
          <a:endParaRPr lang="ru-RU"/>
        </a:p>
      </dgm:t>
    </dgm:pt>
    <dgm:pt modelId="{3E171B15-A7B1-4A38-A3CD-4EAC9A1C8054}" type="sibTrans" cxnId="{D88A8B4C-1483-4590-AA42-B81BAA3BECCF}">
      <dgm:prSet/>
      <dgm:spPr/>
      <dgm:t>
        <a:bodyPr/>
        <a:lstStyle/>
        <a:p>
          <a:endParaRPr lang="ru-RU"/>
        </a:p>
      </dgm:t>
    </dgm:pt>
    <dgm:pt modelId="{72BF3DC4-EB9D-4528-B878-C59BCE2F023A}">
      <dgm:prSet phldrT="[Текст]" custT="1"/>
      <dgm:spPr>
        <a:gradFill flip="none"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1"/>
          <a:tileRect/>
        </a:gradFill>
        <a:ln>
          <a:solidFill>
            <a:srgbClr val="00CC99"/>
          </a:solidFill>
        </a:ln>
      </dgm:spPr>
      <dgm:t>
        <a:bodyPr/>
        <a:lstStyle/>
        <a:p>
          <a:pPr algn="just"/>
          <a:r>
            <a:rPr lang="ru-RU" sz="2000" dirty="0" smtClean="0">
              <a:solidFill>
                <a:schemeClr val="bg1"/>
              </a:solidFill>
              <a:effectLst>
                <a:outerShdw blurRad="38100" dist="38100" dir="2700000" algn="tl">
                  <a:srgbClr val="000000">
                    <a:alpha val="43137"/>
                  </a:srgbClr>
                </a:outerShdw>
              </a:effectLst>
              <a:latin typeface="Book Antiqua" pitchFamily="18" charset="0"/>
            </a:rPr>
            <a:t>24 607,9     23 177,7    23 297,2</a:t>
          </a:r>
          <a:endParaRPr lang="ru-RU" sz="2000" dirty="0">
            <a:solidFill>
              <a:schemeClr val="bg1"/>
            </a:solidFill>
            <a:effectLst>
              <a:outerShdw blurRad="38100" dist="38100" dir="2700000" algn="tl">
                <a:srgbClr val="000000">
                  <a:alpha val="43137"/>
                </a:srgbClr>
              </a:outerShdw>
            </a:effectLst>
            <a:latin typeface="Book Antiqua" pitchFamily="18" charset="0"/>
          </a:endParaRPr>
        </a:p>
      </dgm:t>
    </dgm:pt>
    <dgm:pt modelId="{7CF9B1E6-DE1D-44D2-B9EE-53CBA6751784}" type="parTrans" cxnId="{50E1A9F2-4BCA-46CC-A80B-0E86E5E205A1}">
      <dgm:prSet/>
      <dgm:spPr/>
      <dgm:t>
        <a:bodyPr/>
        <a:lstStyle/>
        <a:p>
          <a:endParaRPr lang="ru-RU"/>
        </a:p>
      </dgm:t>
    </dgm:pt>
    <dgm:pt modelId="{E1B862A6-5CF2-4743-8027-B61C22264819}" type="sibTrans" cxnId="{50E1A9F2-4BCA-46CC-A80B-0E86E5E205A1}">
      <dgm:prSet/>
      <dgm:spPr/>
      <dgm:t>
        <a:bodyPr/>
        <a:lstStyle/>
        <a:p>
          <a:endParaRPr lang="ru-RU"/>
        </a:p>
      </dgm:t>
    </dgm:pt>
    <dgm:pt modelId="{04483AC4-E7BF-4E3B-8BBA-EC6BFDC5916C}">
      <dgm:prSet phldrT="[Текст]" custT="1">
        <dgm:style>
          <a:lnRef idx="1">
            <a:schemeClr val="accent3"/>
          </a:lnRef>
          <a:fillRef idx="3">
            <a:schemeClr val="accent3"/>
          </a:fillRef>
          <a:effectRef idx="2">
            <a:schemeClr val="accent3"/>
          </a:effectRef>
          <a:fontRef idx="minor">
            <a:schemeClr val="lt1"/>
          </a:fontRef>
        </dgm:style>
      </dgm:prSet>
      <dgm:spPr>
        <a:ln>
          <a:solidFill>
            <a:schemeClr val="accent1"/>
          </a:solidFill>
        </a:ln>
      </dgm:spPr>
      <dgm:t>
        <a:bodyPr/>
        <a:lstStyle/>
        <a:p>
          <a:r>
            <a:rPr lang="ru-RU" sz="1800" dirty="0" smtClean="0">
              <a:latin typeface="Book Antiqua" pitchFamily="18" charset="0"/>
            </a:rPr>
            <a:t>Объем доходов местного бюджета в расчете на 1 жителя</a:t>
          </a:r>
          <a:endParaRPr lang="ru-RU" sz="1800" dirty="0">
            <a:latin typeface="Book Antiqua" pitchFamily="18" charset="0"/>
          </a:endParaRPr>
        </a:p>
      </dgm:t>
    </dgm:pt>
    <dgm:pt modelId="{BFC6B100-2E1A-4A18-94A9-45B06824B127}" type="parTrans" cxnId="{384CE64D-FEA5-45DF-81B7-9F98C982C5BB}">
      <dgm:prSet/>
      <dgm:spPr/>
      <dgm:t>
        <a:bodyPr/>
        <a:lstStyle/>
        <a:p>
          <a:endParaRPr lang="ru-RU"/>
        </a:p>
      </dgm:t>
    </dgm:pt>
    <dgm:pt modelId="{712B84F4-0C8B-4D3E-8B80-342B8809CC8A}" type="sibTrans" cxnId="{384CE64D-FEA5-45DF-81B7-9F98C982C5BB}">
      <dgm:prSet/>
      <dgm:spPr/>
      <dgm:t>
        <a:bodyPr/>
        <a:lstStyle/>
        <a:p>
          <a:endParaRPr lang="ru-RU"/>
        </a:p>
      </dgm:t>
    </dgm:pt>
    <dgm:pt modelId="{D2AE9391-B746-40B0-B4EA-377C8E6769A6}">
      <dgm:prSet custT="1">
        <dgm:style>
          <a:lnRef idx="1">
            <a:schemeClr val="accent3"/>
          </a:lnRef>
          <a:fillRef idx="3">
            <a:schemeClr val="accent3"/>
          </a:fillRef>
          <a:effectRef idx="2">
            <a:schemeClr val="accent3"/>
          </a:effectRef>
          <a:fontRef idx="minor">
            <a:schemeClr val="lt1"/>
          </a:fontRef>
        </dgm:style>
      </dgm:prSet>
      <dgm:spPr>
        <a:ln>
          <a:solidFill>
            <a:schemeClr val="accent1"/>
          </a:solidFill>
        </a:ln>
      </dgm:spPr>
      <dgm:t>
        <a:bodyPr/>
        <a:lstStyle/>
        <a:p>
          <a:endParaRPr lang="ru-RU" sz="1600" dirty="0">
            <a:latin typeface="Book Antiqua" pitchFamily="18" charset="0"/>
          </a:endParaRPr>
        </a:p>
      </dgm:t>
    </dgm:pt>
    <dgm:pt modelId="{882BDE67-A78D-4EE6-9D7E-2877A259C9D2}" type="parTrans" cxnId="{529821E7-8B40-4919-830B-4273F6616F1A}">
      <dgm:prSet/>
      <dgm:spPr/>
      <dgm:t>
        <a:bodyPr/>
        <a:lstStyle/>
        <a:p>
          <a:endParaRPr lang="ru-RU"/>
        </a:p>
      </dgm:t>
    </dgm:pt>
    <dgm:pt modelId="{7E3CCA34-6B1A-49DF-B827-2C5E0E65CCC6}" type="sibTrans" cxnId="{529821E7-8B40-4919-830B-4273F6616F1A}">
      <dgm:prSet/>
      <dgm:spPr/>
      <dgm:t>
        <a:bodyPr/>
        <a:lstStyle/>
        <a:p>
          <a:endParaRPr lang="ru-RU"/>
        </a:p>
      </dgm:t>
    </dgm:pt>
    <dgm:pt modelId="{3D3D51BA-ABBB-4FD6-A645-82511E1327AE}">
      <dgm:prSet custT="1"/>
      <dgm:spPr>
        <a:gradFill flip="none"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1"/>
          <a:tileRect/>
        </a:gradFill>
        <a:ln>
          <a:solidFill>
            <a:srgbClr val="00CC99"/>
          </a:solidFill>
        </a:ln>
      </dgm:spPr>
      <dgm:t>
        <a:bodyPr/>
        <a:lstStyle/>
        <a:p>
          <a:pPr algn="just"/>
          <a:r>
            <a:rPr lang="ru-RU" sz="2000" dirty="0" smtClean="0">
              <a:solidFill>
                <a:schemeClr val="bg1"/>
              </a:solidFill>
              <a:effectLst>
                <a:outerShdw blurRad="38100" dist="38100" dir="2700000" algn="tl">
                  <a:srgbClr val="000000">
                    <a:alpha val="43137"/>
                  </a:srgbClr>
                </a:outerShdw>
              </a:effectLst>
              <a:latin typeface="Book Antiqua" pitchFamily="18" charset="0"/>
            </a:rPr>
            <a:t>25 047,8     22 957,5     23 077,5</a:t>
          </a:r>
          <a:endParaRPr lang="ru-RU" sz="2000" dirty="0">
            <a:solidFill>
              <a:schemeClr val="bg1"/>
            </a:solidFill>
            <a:effectLst>
              <a:outerShdw blurRad="38100" dist="38100" dir="2700000" algn="tl">
                <a:srgbClr val="000000">
                  <a:alpha val="43137"/>
                </a:srgbClr>
              </a:outerShdw>
            </a:effectLst>
            <a:latin typeface="Book Antiqua" pitchFamily="18" charset="0"/>
          </a:endParaRPr>
        </a:p>
      </dgm:t>
    </dgm:pt>
    <dgm:pt modelId="{EC324748-B88E-4F67-BA69-D32B422D0B66}" type="parTrans" cxnId="{15E1A52C-888F-4127-8B7F-DB9631F51EC9}">
      <dgm:prSet/>
      <dgm:spPr/>
      <dgm:t>
        <a:bodyPr/>
        <a:lstStyle/>
        <a:p>
          <a:endParaRPr lang="ru-RU"/>
        </a:p>
      </dgm:t>
    </dgm:pt>
    <dgm:pt modelId="{83360899-176B-432B-B5E0-FA1DF6EDBBEF}" type="sibTrans" cxnId="{15E1A52C-888F-4127-8B7F-DB9631F51EC9}">
      <dgm:prSet/>
      <dgm:spPr/>
      <dgm:t>
        <a:bodyPr/>
        <a:lstStyle/>
        <a:p>
          <a:endParaRPr lang="ru-RU"/>
        </a:p>
      </dgm:t>
    </dgm:pt>
    <dgm:pt modelId="{1429CFF6-F84C-43BA-BE2D-44E1FBFD7923}">
      <dgm:prSet custT="1"/>
      <dgm:spPr>
        <a:gradFill flip="none"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1"/>
          <a:tileRect/>
        </a:gradFill>
        <a:ln>
          <a:solidFill>
            <a:srgbClr val="00CC99"/>
          </a:solidFill>
        </a:ln>
      </dgm:spPr>
      <dgm:t>
        <a:bodyPr/>
        <a:lstStyle/>
        <a:p>
          <a:pPr algn="just"/>
          <a:r>
            <a:rPr lang="ru-RU" sz="2000" dirty="0" smtClean="0">
              <a:solidFill>
                <a:schemeClr val="bg1"/>
              </a:solidFill>
              <a:effectLst>
                <a:outerShdw blurRad="38100" dist="38100" dir="2700000" algn="tl">
                  <a:srgbClr val="000000">
                    <a:alpha val="43137"/>
                  </a:srgbClr>
                </a:outerShdw>
              </a:effectLst>
              <a:latin typeface="Book Antiqua" pitchFamily="18" charset="0"/>
            </a:rPr>
            <a:t>12 668, 1     11 458,5    11 269,7</a:t>
          </a:r>
          <a:endParaRPr lang="ru-RU" sz="2000" dirty="0">
            <a:solidFill>
              <a:schemeClr val="bg1"/>
            </a:solidFill>
            <a:effectLst>
              <a:outerShdw blurRad="38100" dist="38100" dir="2700000" algn="tl">
                <a:srgbClr val="000000">
                  <a:alpha val="43137"/>
                </a:srgbClr>
              </a:outerShdw>
            </a:effectLst>
            <a:latin typeface="Book Antiqua" pitchFamily="18" charset="0"/>
          </a:endParaRPr>
        </a:p>
      </dgm:t>
    </dgm:pt>
    <dgm:pt modelId="{8DF3454E-0527-4BEA-9037-B9B4E3BF13EF}" type="parTrans" cxnId="{DEBC8A15-A3DC-4921-9FD7-54020A4C008F}">
      <dgm:prSet/>
      <dgm:spPr/>
      <dgm:t>
        <a:bodyPr/>
        <a:lstStyle/>
        <a:p>
          <a:endParaRPr lang="ru-RU"/>
        </a:p>
      </dgm:t>
    </dgm:pt>
    <dgm:pt modelId="{E19AB800-D991-4582-A146-9C1E4C7ADDD8}" type="sibTrans" cxnId="{DEBC8A15-A3DC-4921-9FD7-54020A4C008F}">
      <dgm:prSet/>
      <dgm:spPr/>
      <dgm:t>
        <a:bodyPr/>
        <a:lstStyle/>
        <a:p>
          <a:endParaRPr lang="ru-RU"/>
        </a:p>
      </dgm:t>
    </dgm:pt>
    <dgm:pt modelId="{DE5C4943-41B5-4D79-86B0-E2402D40EBAF}">
      <dgm:prSet custT="1"/>
      <dgm:spPr>
        <a:gradFill flip="none"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1"/>
          <a:tileRect/>
        </a:gradFill>
        <a:ln>
          <a:solidFill>
            <a:srgbClr val="00CC99"/>
          </a:solidFill>
        </a:ln>
      </dgm:spPr>
      <dgm:t>
        <a:bodyPr/>
        <a:lstStyle/>
        <a:p>
          <a:pPr algn="just"/>
          <a:r>
            <a:rPr lang="ru-RU" sz="2000" dirty="0" smtClean="0">
              <a:solidFill>
                <a:schemeClr val="bg1"/>
              </a:solidFill>
              <a:effectLst>
                <a:outerShdw blurRad="38100" dist="38100" dir="2700000" algn="tl">
                  <a:srgbClr val="000000">
                    <a:alpha val="43137"/>
                  </a:srgbClr>
                </a:outerShdw>
              </a:effectLst>
              <a:latin typeface="Book Antiqua" pitchFamily="18" charset="0"/>
            </a:rPr>
            <a:t>3 741,8        3 479,9       3 217,8</a:t>
          </a:r>
          <a:endParaRPr lang="ru-RU" sz="2000" dirty="0">
            <a:solidFill>
              <a:schemeClr val="bg1"/>
            </a:solidFill>
            <a:effectLst>
              <a:outerShdw blurRad="38100" dist="38100" dir="2700000" algn="tl">
                <a:srgbClr val="000000">
                  <a:alpha val="43137"/>
                </a:srgbClr>
              </a:outerShdw>
            </a:effectLst>
            <a:latin typeface="Book Antiqua" pitchFamily="18" charset="0"/>
          </a:endParaRPr>
        </a:p>
      </dgm:t>
    </dgm:pt>
    <dgm:pt modelId="{63D8D627-779E-40A4-BDA7-74254490F22A}" type="parTrans" cxnId="{BCB0F8E0-823C-49E9-AFD3-5BB9EC07092B}">
      <dgm:prSet/>
      <dgm:spPr/>
      <dgm:t>
        <a:bodyPr/>
        <a:lstStyle/>
        <a:p>
          <a:endParaRPr lang="ru-RU"/>
        </a:p>
      </dgm:t>
    </dgm:pt>
    <dgm:pt modelId="{4B0756EA-2537-4B36-85D2-A5FF02931DDF}" type="sibTrans" cxnId="{BCB0F8E0-823C-49E9-AFD3-5BB9EC07092B}">
      <dgm:prSet/>
      <dgm:spPr/>
      <dgm:t>
        <a:bodyPr/>
        <a:lstStyle/>
        <a:p>
          <a:endParaRPr lang="ru-RU"/>
        </a:p>
      </dgm:t>
    </dgm:pt>
    <dgm:pt modelId="{5136F46D-DAA8-44FC-B8DF-0F8AA04B3A7D}">
      <dgm:prSet custT="1"/>
      <dgm:spPr>
        <a:gradFill flip="none"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1"/>
          <a:tileRect/>
        </a:gradFill>
        <a:ln>
          <a:solidFill>
            <a:srgbClr val="00CC99"/>
          </a:solidFill>
        </a:ln>
      </dgm:spPr>
      <dgm:t>
        <a:bodyPr/>
        <a:lstStyle/>
        <a:p>
          <a:pPr algn="just"/>
          <a:r>
            <a:rPr lang="ru-RU" sz="2000" dirty="0" smtClean="0">
              <a:solidFill>
                <a:schemeClr val="bg1"/>
              </a:solidFill>
              <a:effectLst>
                <a:outerShdw blurRad="38100" dist="38100" dir="2700000" algn="tl">
                  <a:srgbClr val="000000">
                    <a:alpha val="43137"/>
                  </a:srgbClr>
                </a:outerShdw>
              </a:effectLst>
              <a:latin typeface="Book Antiqua" pitchFamily="18" charset="0"/>
            </a:rPr>
            <a:t>2 407,8        2 404,5      2 408,1</a:t>
          </a:r>
          <a:endParaRPr lang="ru-RU" sz="2000" dirty="0">
            <a:solidFill>
              <a:schemeClr val="bg1"/>
            </a:solidFill>
            <a:effectLst>
              <a:outerShdw blurRad="38100" dist="38100" dir="2700000" algn="tl">
                <a:srgbClr val="000000">
                  <a:alpha val="43137"/>
                </a:srgbClr>
              </a:outerShdw>
            </a:effectLst>
            <a:latin typeface="Book Antiqua" pitchFamily="18" charset="0"/>
          </a:endParaRPr>
        </a:p>
      </dgm:t>
    </dgm:pt>
    <dgm:pt modelId="{47B6D271-6AB0-4B8E-9F5B-DF961E86DD09}" type="parTrans" cxnId="{0CFB6F02-47FC-4BE4-B3DD-0A03A0EA0460}">
      <dgm:prSet/>
      <dgm:spPr/>
      <dgm:t>
        <a:bodyPr/>
        <a:lstStyle/>
        <a:p>
          <a:endParaRPr lang="ru-RU"/>
        </a:p>
      </dgm:t>
    </dgm:pt>
    <dgm:pt modelId="{6E149DC6-27F8-430C-AFAA-D36DC43FD2AD}" type="sibTrans" cxnId="{0CFB6F02-47FC-4BE4-B3DD-0A03A0EA0460}">
      <dgm:prSet/>
      <dgm:spPr/>
      <dgm:t>
        <a:bodyPr/>
        <a:lstStyle/>
        <a:p>
          <a:endParaRPr lang="ru-RU"/>
        </a:p>
      </dgm:t>
    </dgm:pt>
    <dgm:pt modelId="{7CC5CF70-B216-42BB-9E96-B2D12A82CB10}">
      <dgm:prSet custT="1"/>
      <dgm:spPr>
        <a:gradFill flip="none"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1"/>
          <a:tileRect/>
        </a:gradFill>
        <a:ln>
          <a:solidFill>
            <a:srgbClr val="00CC99"/>
          </a:solidFill>
        </a:ln>
      </dgm:spPr>
      <dgm:t>
        <a:bodyPr/>
        <a:lstStyle/>
        <a:p>
          <a:pPr algn="just"/>
          <a:r>
            <a:rPr lang="ru-RU" sz="2000" dirty="0" smtClean="0">
              <a:effectLst>
                <a:outerShdw blurRad="38100" dist="38100" dir="2700000" algn="tl">
                  <a:srgbClr val="000000">
                    <a:alpha val="43137"/>
                  </a:srgbClr>
                </a:outerShdw>
              </a:effectLst>
              <a:latin typeface="Book Antiqua" pitchFamily="18" charset="0"/>
            </a:rPr>
            <a:t>   </a:t>
          </a:r>
          <a:r>
            <a:rPr lang="ru-RU" sz="2000" dirty="0" smtClean="0">
              <a:solidFill>
                <a:schemeClr val="bg1"/>
              </a:solidFill>
              <a:effectLst>
                <a:outerShdw blurRad="38100" dist="38100" dir="2700000" algn="tl">
                  <a:srgbClr val="000000">
                    <a:alpha val="43137"/>
                  </a:srgbClr>
                </a:outerShdw>
              </a:effectLst>
              <a:latin typeface="Book Antiqua" pitchFamily="18" charset="0"/>
            </a:rPr>
            <a:t>20,9                -                  -</a:t>
          </a:r>
          <a:endParaRPr lang="ru-RU" sz="2000" dirty="0">
            <a:solidFill>
              <a:schemeClr val="bg1"/>
            </a:solidFill>
            <a:effectLst>
              <a:outerShdw blurRad="38100" dist="38100" dir="2700000" algn="tl">
                <a:srgbClr val="000000">
                  <a:alpha val="43137"/>
                </a:srgbClr>
              </a:outerShdw>
            </a:effectLst>
            <a:latin typeface="Book Antiqua" pitchFamily="18" charset="0"/>
          </a:endParaRPr>
        </a:p>
      </dgm:t>
    </dgm:pt>
    <dgm:pt modelId="{7C2BE421-D426-4AE0-8C45-FBA1439C416B}" type="parTrans" cxnId="{EE25AFCE-A80E-4783-A05D-72046BEB2125}">
      <dgm:prSet/>
      <dgm:spPr/>
      <dgm:t>
        <a:bodyPr/>
        <a:lstStyle/>
        <a:p>
          <a:endParaRPr lang="ru-RU"/>
        </a:p>
      </dgm:t>
    </dgm:pt>
    <dgm:pt modelId="{5AA7AF5D-7420-4413-82A9-A0BC9CB27C7B}" type="sibTrans" cxnId="{EE25AFCE-A80E-4783-A05D-72046BEB2125}">
      <dgm:prSet/>
      <dgm:spPr/>
      <dgm:t>
        <a:bodyPr/>
        <a:lstStyle/>
        <a:p>
          <a:endParaRPr lang="ru-RU"/>
        </a:p>
      </dgm:t>
    </dgm:pt>
    <dgm:pt modelId="{9059EED0-448A-4F9B-89C3-D52ECCF76412}">
      <dgm:prSet phldrT="[Текст]" custT="1"/>
      <dgm:spPr>
        <a:gradFill flip="none" rotWithShape="0">
          <a:gsLst>
            <a:gs pos="0">
              <a:srgbClr val="0099FF">
                <a:shade val="30000"/>
                <a:satMod val="115000"/>
              </a:srgbClr>
            </a:gs>
            <a:gs pos="50000">
              <a:srgbClr val="0099FF">
                <a:shade val="67500"/>
                <a:satMod val="115000"/>
              </a:srgbClr>
            </a:gs>
            <a:gs pos="100000">
              <a:srgbClr val="0099FF">
                <a:shade val="100000"/>
                <a:satMod val="115000"/>
              </a:srgbClr>
            </a:gs>
          </a:gsLst>
          <a:path path="circle">
            <a:fillToRect r="100000" b="100000"/>
          </a:path>
          <a:tileRect l="-100000" t="-100000"/>
        </a:gradFill>
        <a:ln w="12700">
          <a:solidFill>
            <a:srgbClr val="0033CC">
              <a:alpha val="89804"/>
            </a:srgbClr>
          </a:solidFill>
        </a:ln>
      </dgm:spPr>
      <dgm:t>
        <a:bodyPr/>
        <a:lstStyle/>
        <a:p>
          <a:pPr algn="ctr"/>
          <a:r>
            <a:rPr lang="ru-RU" sz="2000" b="1" dirty="0" smtClean="0">
              <a:latin typeface="Book Antiqua" pitchFamily="18" charset="0"/>
            </a:rPr>
            <a:t>Показатели  бюджета</a:t>
          </a:r>
          <a:endParaRPr lang="ru-RU" sz="2000" b="1" dirty="0">
            <a:latin typeface="Book Antiqua" pitchFamily="18" charset="0"/>
          </a:endParaRPr>
        </a:p>
      </dgm:t>
    </dgm:pt>
    <dgm:pt modelId="{D6109A50-3730-4DC3-9C9D-79FFB576FFE8}" type="parTrans" cxnId="{A289FF28-3D5D-4072-A944-A5BC976E0ECB}">
      <dgm:prSet/>
      <dgm:spPr/>
      <dgm:t>
        <a:bodyPr/>
        <a:lstStyle/>
        <a:p>
          <a:endParaRPr lang="ru-RU"/>
        </a:p>
      </dgm:t>
    </dgm:pt>
    <dgm:pt modelId="{7DFA7368-73B2-4C89-81C2-7D15692B2BA2}" type="sibTrans" cxnId="{A289FF28-3D5D-4072-A944-A5BC976E0ECB}">
      <dgm:prSet/>
      <dgm:spPr/>
      <dgm:t>
        <a:bodyPr/>
        <a:lstStyle/>
        <a:p>
          <a:endParaRPr lang="ru-RU"/>
        </a:p>
      </dgm:t>
    </dgm:pt>
    <dgm:pt modelId="{116305C4-799D-4FB5-AF98-FE6B4AEB8B75}">
      <dgm:prSet custT="1">
        <dgm:style>
          <a:lnRef idx="1">
            <a:schemeClr val="accent3"/>
          </a:lnRef>
          <a:fillRef idx="3">
            <a:schemeClr val="accent3"/>
          </a:fillRef>
          <a:effectRef idx="2">
            <a:schemeClr val="accent3"/>
          </a:effectRef>
          <a:fontRef idx="minor">
            <a:schemeClr val="lt1"/>
          </a:fontRef>
        </dgm:style>
      </dgm:prSet>
      <dgm:spPr>
        <a:ln>
          <a:solidFill>
            <a:schemeClr val="accent1"/>
          </a:solidFill>
        </a:ln>
      </dgm:spPr>
      <dgm:t>
        <a:bodyPr/>
        <a:lstStyle/>
        <a:p>
          <a:r>
            <a:rPr lang="ru-RU" sz="1800" dirty="0" smtClean="0">
              <a:latin typeface="Book Antiqua" pitchFamily="18" charset="0"/>
            </a:rPr>
            <a:t>Объем расходов местного бюджета в расчете на 1 жителя , </a:t>
          </a:r>
          <a:endParaRPr lang="ru-RU" sz="1800" dirty="0">
            <a:latin typeface="Book Antiqua" pitchFamily="18" charset="0"/>
          </a:endParaRPr>
        </a:p>
      </dgm:t>
    </dgm:pt>
    <dgm:pt modelId="{0F996D65-ECC6-48CE-85A5-C7519D2885FD}" type="parTrans" cxnId="{8B2BDFF8-B50B-4455-9D87-E4A216153599}">
      <dgm:prSet/>
      <dgm:spPr/>
      <dgm:t>
        <a:bodyPr/>
        <a:lstStyle/>
        <a:p>
          <a:endParaRPr lang="ru-RU"/>
        </a:p>
      </dgm:t>
    </dgm:pt>
    <dgm:pt modelId="{E1BA80F5-F796-47B3-8B93-677C8FCC4F1A}" type="sibTrans" cxnId="{8B2BDFF8-B50B-4455-9D87-E4A216153599}">
      <dgm:prSet/>
      <dgm:spPr/>
      <dgm:t>
        <a:bodyPr/>
        <a:lstStyle/>
        <a:p>
          <a:endParaRPr lang="ru-RU"/>
        </a:p>
      </dgm:t>
    </dgm:pt>
    <dgm:pt modelId="{DA88A47A-EB08-4818-B112-23DE29A0C66A}">
      <dgm:prSet custT="1">
        <dgm:style>
          <a:lnRef idx="1">
            <a:schemeClr val="accent3"/>
          </a:lnRef>
          <a:fillRef idx="3">
            <a:schemeClr val="accent3"/>
          </a:fillRef>
          <a:effectRef idx="2">
            <a:schemeClr val="accent3"/>
          </a:effectRef>
          <a:fontRef idx="minor">
            <a:schemeClr val="lt1"/>
          </a:fontRef>
        </dgm:style>
      </dgm:prSet>
      <dgm:spPr>
        <a:ln>
          <a:solidFill>
            <a:schemeClr val="accent1"/>
          </a:solidFill>
        </a:ln>
      </dgm:spPr>
      <dgm:t>
        <a:bodyPr/>
        <a:lstStyle/>
        <a:p>
          <a:r>
            <a:rPr lang="ru-RU" sz="1800" dirty="0" smtClean="0">
              <a:latin typeface="Book Antiqua" pitchFamily="18" charset="0"/>
            </a:rPr>
            <a:t>Объем расходов местного бюджета на образование в расчете на 1 жителя,</a:t>
          </a:r>
          <a:endParaRPr lang="ru-RU" sz="1800" dirty="0">
            <a:latin typeface="Book Antiqua" pitchFamily="18" charset="0"/>
          </a:endParaRPr>
        </a:p>
      </dgm:t>
    </dgm:pt>
    <dgm:pt modelId="{237F12F3-BC33-4786-90D7-28F1E163EC29}" type="parTrans" cxnId="{99AFFDE1-2AF1-429D-85CE-A5DA6C77C68A}">
      <dgm:prSet/>
      <dgm:spPr/>
      <dgm:t>
        <a:bodyPr/>
        <a:lstStyle/>
        <a:p>
          <a:endParaRPr lang="ru-RU"/>
        </a:p>
      </dgm:t>
    </dgm:pt>
    <dgm:pt modelId="{2DB83C77-C1E5-445D-8AF5-62E6EE25C864}" type="sibTrans" cxnId="{99AFFDE1-2AF1-429D-85CE-A5DA6C77C68A}">
      <dgm:prSet/>
      <dgm:spPr/>
      <dgm:t>
        <a:bodyPr/>
        <a:lstStyle/>
        <a:p>
          <a:endParaRPr lang="ru-RU"/>
        </a:p>
      </dgm:t>
    </dgm:pt>
    <dgm:pt modelId="{9A169E28-5D27-4BF3-B56C-ECD150877FA8}">
      <dgm:prSet custT="1">
        <dgm:style>
          <a:lnRef idx="1">
            <a:schemeClr val="accent3"/>
          </a:lnRef>
          <a:fillRef idx="3">
            <a:schemeClr val="accent3"/>
          </a:fillRef>
          <a:effectRef idx="2">
            <a:schemeClr val="accent3"/>
          </a:effectRef>
          <a:fontRef idx="minor">
            <a:schemeClr val="lt1"/>
          </a:fontRef>
        </dgm:style>
      </dgm:prSet>
      <dgm:spPr>
        <a:ln>
          <a:solidFill>
            <a:schemeClr val="accent1"/>
          </a:solidFill>
        </a:ln>
      </dgm:spPr>
      <dgm:t>
        <a:bodyPr/>
        <a:lstStyle/>
        <a:p>
          <a:r>
            <a:rPr lang="ru-RU" sz="1800" dirty="0" smtClean="0">
              <a:latin typeface="Book Antiqua" pitchFamily="18" charset="0"/>
            </a:rPr>
            <a:t>Объем расходов местного бюджета на культуру в расчете  на 1 жителя, </a:t>
          </a:r>
          <a:endParaRPr lang="ru-RU" sz="1800" dirty="0">
            <a:latin typeface="Book Antiqua" pitchFamily="18" charset="0"/>
          </a:endParaRPr>
        </a:p>
      </dgm:t>
    </dgm:pt>
    <dgm:pt modelId="{463588AB-8AEC-4183-8348-4DBFD495DF26}" type="parTrans" cxnId="{67D046B0-9158-4376-9FE6-9F93A0CC6EE7}">
      <dgm:prSet/>
      <dgm:spPr/>
      <dgm:t>
        <a:bodyPr/>
        <a:lstStyle/>
        <a:p>
          <a:endParaRPr lang="ru-RU"/>
        </a:p>
      </dgm:t>
    </dgm:pt>
    <dgm:pt modelId="{A348D45C-6979-4CA2-9AF0-E93619BC763A}" type="sibTrans" cxnId="{67D046B0-9158-4376-9FE6-9F93A0CC6EE7}">
      <dgm:prSet/>
      <dgm:spPr/>
      <dgm:t>
        <a:bodyPr/>
        <a:lstStyle/>
        <a:p>
          <a:endParaRPr lang="ru-RU"/>
        </a:p>
      </dgm:t>
    </dgm:pt>
    <dgm:pt modelId="{06F273BD-9C32-4ED3-A90A-F742D9EB9F5F}">
      <dgm:prSet custT="1">
        <dgm:style>
          <a:lnRef idx="1">
            <a:schemeClr val="accent3"/>
          </a:lnRef>
          <a:fillRef idx="3">
            <a:schemeClr val="accent3"/>
          </a:fillRef>
          <a:effectRef idx="2">
            <a:schemeClr val="accent3"/>
          </a:effectRef>
          <a:fontRef idx="minor">
            <a:schemeClr val="lt1"/>
          </a:fontRef>
        </dgm:style>
      </dgm:prSet>
      <dgm:spPr>
        <a:ln>
          <a:solidFill>
            <a:schemeClr val="accent1"/>
          </a:solidFill>
        </a:ln>
      </dgm:spPr>
      <dgm:t>
        <a:bodyPr/>
        <a:lstStyle/>
        <a:p>
          <a:r>
            <a:rPr lang="ru-RU" sz="1800" dirty="0" smtClean="0">
              <a:latin typeface="Book Antiqua" pitchFamily="18" charset="0"/>
            </a:rPr>
            <a:t>Объем расходов местного  бюджета на </a:t>
          </a:r>
          <a:r>
            <a:rPr lang="ru-RU" sz="1800" dirty="0" err="1" smtClean="0">
              <a:latin typeface="Book Antiqua" pitchFamily="18" charset="0"/>
            </a:rPr>
            <a:t>со-циальную</a:t>
          </a:r>
          <a:r>
            <a:rPr lang="ru-RU" sz="1800" dirty="0" smtClean="0">
              <a:latin typeface="Book Antiqua" pitchFamily="18" charset="0"/>
            </a:rPr>
            <a:t> политику в расчете на </a:t>
          </a:r>
          <a:r>
            <a:rPr lang="ru-RU" sz="1800" dirty="0" smtClean="0">
              <a:latin typeface="Book Antiqua" pitchFamily="18" charset="0"/>
            </a:rPr>
            <a:t>1жителя </a:t>
          </a:r>
          <a:endParaRPr lang="ru-RU" sz="1800" dirty="0">
            <a:latin typeface="Book Antiqua" pitchFamily="18" charset="0"/>
          </a:endParaRPr>
        </a:p>
      </dgm:t>
    </dgm:pt>
    <dgm:pt modelId="{0D4BDB61-B091-4427-8ADC-9A368AFC899F}" type="parTrans" cxnId="{5A1ED11E-2603-4C6F-9EBA-54DDC90A5AA1}">
      <dgm:prSet/>
      <dgm:spPr/>
      <dgm:t>
        <a:bodyPr/>
        <a:lstStyle/>
        <a:p>
          <a:endParaRPr lang="ru-RU"/>
        </a:p>
      </dgm:t>
    </dgm:pt>
    <dgm:pt modelId="{DAB6315B-EA44-4AAF-9B1E-F3029D33BE3D}" type="sibTrans" cxnId="{5A1ED11E-2603-4C6F-9EBA-54DDC90A5AA1}">
      <dgm:prSet/>
      <dgm:spPr/>
      <dgm:t>
        <a:bodyPr/>
        <a:lstStyle/>
        <a:p>
          <a:endParaRPr lang="ru-RU"/>
        </a:p>
      </dgm:t>
    </dgm:pt>
    <dgm:pt modelId="{5AB0905C-1EE4-420E-B9C9-B4EB22040575}">
      <dgm:prSet custT="1">
        <dgm:style>
          <a:lnRef idx="1">
            <a:schemeClr val="accent3"/>
          </a:lnRef>
          <a:fillRef idx="3">
            <a:schemeClr val="accent3"/>
          </a:fillRef>
          <a:effectRef idx="2">
            <a:schemeClr val="accent3"/>
          </a:effectRef>
          <a:fontRef idx="minor">
            <a:schemeClr val="lt1"/>
          </a:fontRef>
        </dgm:style>
      </dgm:prSet>
      <dgm:spPr>
        <a:ln>
          <a:solidFill>
            <a:schemeClr val="accent1"/>
          </a:solidFill>
        </a:ln>
      </dgm:spPr>
      <dgm:t>
        <a:bodyPr/>
        <a:lstStyle/>
        <a:p>
          <a:r>
            <a:rPr lang="ru-RU" sz="1800" dirty="0" smtClean="0">
              <a:latin typeface="Book Antiqua" pitchFamily="18" charset="0"/>
            </a:rPr>
            <a:t>Объем расходов местного бюджета на физкультуру и спорт в расчете на 1 жителя</a:t>
          </a:r>
          <a:endParaRPr lang="ru-RU" sz="1800" dirty="0">
            <a:latin typeface="Book Antiqua" pitchFamily="18" charset="0"/>
          </a:endParaRPr>
        </a:p>
      </dgm:t>
    </dgm:pt>
    <dgm:pt modelId="{6D4DA6CA-1BB7-48D3-8F6F-461D3EEDE8DA}" type="parTrans" cxnId="{11E111CF-EAFF-4D01-BD46-657729A11896}">
      <dgm:prSet/>
      <dgm:spPr/>
      <dgm:t>
        <a:bodyPr/>
        <a:lstStyle/>
        <a:p>
          <a:endParaRPr lang="ru-RU"/>
        </a:p>
      </dgm:t>
    </dgm:pt>
    <dgm:pt modelId="{174B9621-6D3A-4CA1-BFF4-9A8956FDF515}" type="sibTrans" cxnId="{11E111CF-EAFF-4D01-BD46-657729A11896}">
      <dgm:prSet/>
      <dgm:spPr/>
      <dgm:t>
        <a:bodyPr/>
        <a:lstStyle/>
        <a:p>
          <a:endParaRPr lang="ru-RU"/>
        </a:p>
      </dgm:t>
    </dgm:pt>
    <dgm:pt modelId="{DD801410-4993-4090-A510-1AAF759F3292}" type="pres">
      <dgm:prSet presAssocID="{7EDFEBA5-2FBA-421D-9D2C-37454CED3B66}" presName="Name0" presStyleCnt="0">
        <dgm:presLayoutVars>
          <dgm:dir/>
          <dgm:animLvl val="lvl"/>
          <dgm:resizeHandles/>
        </dgm:presLayoutVars>
      </dgm:prSet>
      <dgm:spPr/>
      <dgm:t>
        <a:bodyPr/>
        <a:lstStyle/>
        <a:p>
          <a:endParaRPr lang="ru-RU"/>
        </a:p>
      </dgm:t>
    </dgm:pt>
    <dgm:pt modelId="{01328944-7441-49D0-9CBF-D11BE1039DF1}" type="pres">
      <dgm:prSet presAssocID="{58369FA3-F55A-4A7B-8A8A-7E23378A4F97}" presName="linNode" presStyleCnt="0"/>
      <dgm:spPr/>
    </dgm:pt>
    <dgm:pt modelId="{E78CD6AE-696D-448D-BC5F-A0089294AE7C}" type="pres">
      <dgm:prSet presAssocID="{58369FA3-F55A-4A7B-8A8A-7E23378A4F97}" presName="parentShp" presStyleLbl="node1" presStyleIdx="0" presStyleCnt="7" custLinFactNeighborX="99710" custLinFactNeighborY="801">
        <dgm:presLayoutVars>
          <dgm:bulletEnabled val="1"/>
        </dgm:presLayoutVars>
      </dgm:prSet>
      <dgm:spPr>
        <a:prstGeom prst="downArrowCallout">
          <a:avLst/>
        </a:prstGeom>
      </dgm:spPr>
      <dgm:t>
        <a:bodyPr/>
        <a:lstStyle/>
        <a:p>
          <a:endParaRPr lang="ru-RU"/>
        </a:p>
      </dgm:t>
    </dgm:pt>
    <dgm:pt modelId="{0A12912E-19C0-45D9-B67B-E68552CF60DB}" type="pres">
      <dgm:prSet presAssocID="{58369FA3-F55A-4A7B-8A8A-7E23378A4F97}" presName="childShp" presStyleLbl="bgAccFollowNode1" presStyleIdx="0" presStyleCnt="7" custLinFactNeighborX="-97156" custLinFactNeighborY="-5441">
        <dgm:presLayoutVars>
          <dgm:bulletEnabled val="1"/>
        </dgm:presLayoutVars>
      </dgm:prSet>
      <dgm:spPr>
        <a:prstGeom prst="downArrow">
          <a:avLst/>
        </a:prstGeom>
      </dgm:spPr>
      <dgm:t>
        <a:bodyPr/>
        <a:lstStyle/>
        <a:p>
          <a:endParaRPr lang="ru-RU"/>
        </a:p>
      </dgm:t>
    </dgm:pt>
    <dgm:pt modelId="{44BF3A21-44DA-4F87-96D5-D0496E76748E}" type="pres">
      <dgm:prSet presAssocID="{3E171B15-A7B1-4A38-A3CD-4EAC9A1C8054}" presName="spacing" presStyleCnt="0"/>
      <dgm:spPr/>
    </dgm:pt>
    <dgm:pt modelId="{32B7B473-A927-4101-AB0C-B37B6AF6C372}" type="pres">
      <dgm:prSet presAssocID="{72BF3DC4-EB9D-4528-B878-C59BCE2F023A}" presName="linNode" presStyleCnt="0"/>
      <dgm:spPr/>
    </dgm:pt>
    <dgm:pt modelId="{A4BB1370-5349-482E-ADFD-A6DE7CD3B00F}" type="pres">
      <dgm:prSet presAssocID="{72BF3DC4-EB9D-4528-B878-C59BCE2F023A}" presName="parentShp" presStyleLbl="node1" presStyleIdx="1" presStyleCnt="7" custLinFactNeighborX="99797" custLinFactNeighborY="-18799">
        <dgm:presLayoutVars>
          <dgm:bulletEnabled val="1"/>
        </dgm:presLayoutVars>
      </dgm:prSet>
      <dgm:spPr/>
      <dgm:t>
        <a:bodyPr/>
        <a:lstStyle/>
        <a:p>
          <a:endParaRPr lang="ru-RU"/>
        </a:p>
      </dgm:t>
    </dgm:pt>
    <dgm:pt modelId="{34C19EB5-35C9-479D-82BE-A65E1278CE01}" type="pres">
      <dgm:prSet presAssocID="{72BF3DC4-EB9D-4528-B878-C59BCE2F023A}" presName="childShp" presStyleLbl="bgAccFollowNode1" presStyleIdx="1" presStyleCnt="7" custLinFactNeighborX="-97156" custLinFactNeighborY="-9333">
        <dgm:presLayoutVars>
          <dgm:bulletEnabled val="1"/>
        </dgm:presLayoutVars>
      </dgm:prSet>
      <dgm:spPr/>
      <dgm:t>
        <a:bodyPr/>
        <a:lstStyle/>
        <a:p>
          <a:endParaRPr lang="ru-RU"/>
        </a:p>
      </dgm:t>
    </dgm:pt>
    <dgm:pt modelId="{38952C62-0674-4D08-9283-527B746A7F60}" type="pres">
      <dgm:prSet presAssocID="{E1B862A6-5CF2-4743-8027-B61C22264819}" presName="spacing" presStyleCnt="0"/>
      <dgm:spPr/>
    </dgm:pt>
    <dgm:pt modelId="{FBBA23A2-780E-47E9-ADC5-EADE9F535764}" type="pres">
      <dgm:prSet presAssocID="{3D3D51BA-ABBB-4FD6-A645-82511E1327AE}" presName="linNode" presStyleCnt="0"/>
      <dgm:spPr/>
    </dgm:pt>
    <dgm:pt modelId="{11517417-A034-4464-A03D-58D3F94DE34E}" type="pres">
      <dgm:prSet presAssocID="{3D3D51BA-ABBB-4FD6-A645-82511E1327AE}" presName="parentShp" presStyleLbl="node1" presStyleIdx="2" presStyleCnt="7" custLinFactNeighborX="99797" custLinFactNeighborY="-7161">
        <dgm:presLayoutVars>
          <dgm:bulletEnabled val="1"/>
        </dgm:presLayoutVars>
      </dgm:prSet>
      <dgm:spPr/>
      <dgm:t>
        <a:bodyPr/>
        <a:lstStyle/>
        <a:p>
          <a:endParaRPr lang="ru-RU"/>
        </a:p>
      </dgm:t>
    </dgm:pt>
    <dgm:pt modelId="{01C3F6A1-5D30-4037-A950-593E19E30F14}" type="pres">
      <dgm:prSet presAssocID="{3D3D51BA-ABBB-4FD6-A645-82511E1327AE}" presName="childShp" presStyleLbl="bgAccFollowNode1" presStyleIdx="2" presStyleCnt="7" custLinFactNeighborX="-97156" custLinFactNeighborY="-14304">
        <dgm:presLayoutVars>
          <dgm:bulletEnabled val="1"/>
        </dgm:presLayoutVars>
      </dgm:prSet>
      <dgm:spPr/>
      <dgm:t>
        <a:bodyPr/>
        <a:lstStyle/>
        <a:p>
          <a:endParaRPr lang="ru-RU"/>
        </a:p>
      </dgm:t>
    </dgm:pt>
    <dgm:pt modelId="{BFF284BD-8280-4615-98BC-52ED4DE3561C}" type="pres">
      <dgm:prSet presAssocID="{83360899-176B-432B-B5E0-FA1DF6EDBBEF}" presName="spacing" presStyleCnt="0"/>
      <dgm:spPr/>
    </dgm:pt>
    <dgm:pt modelId="{61EDACA0-F0A8-44D1-A548-2E8591BE6D72}" type="pres">
      <dgm:prSet presAssocID="{1429CFF6-F84C-43BA-BE2D-44E1FBFD7923}" presName="linNode" presStyleCnt="0"/>
      <dgm:spPr/>
    </dgm:pt>
    <dgm:pt modelId="{C204A256-4527-4161-AB91-B32F01DF851F}" type="pres">
      <dgm:prSet presAssocID="{1429CFF6-F84C-43BA-BE2D-44E1FBFD7923}" presName="parentShp" presStyleLbl="node1" presStyleIdx="3" presStyleCnt="7" custLinFactNeighborX="99710" custLinFactNeighborY="-6150">
        <dgm:presLayoutVars>
          <dgm:bulletEnabled val="1"/>
        </dgm:presLayoutVars>
      </dgm:prSet>
      <dgm:spPr/>
      <dgm:t>
        <a:bodyPr/>
        <a:lstStyle/>
        <a:p>
          <a:endParaRPr lang="ru-RU"/>
        </a:p>
      </dgm:t>
    </dgm:pt>
    <dgm:pt modelId="{78672797-5462-4DD7-9261-CB38EE4896A1}" type="pres">
      <dgm:prSet presAssocID="{1429CFF6-F84C-43BA-BE2D-44E1FBFD7923}" presName="childShp" presStyleLbl="bgAccFollowNode1" presStyleIdx="3" presStyleCnt="7" custLinFactNeighborX="-97559" custLinFactNeighborY="-88">
        <dgm:presLayoutVars>
          <dgm:bulletEnabled val="1"/>
        </dgm:presLayoutVars>
      </dgm:prSet>
      <dgm:spPr/>
      <dgm:t>
        <a:bodyPr/>
        <a:lstStyle/>
        <a:p>
          <a:endParaRPr lang="ru-RU"/>
        </a:p>
      </dgm:t>
    </dgm:pt>
    <dgm:pt modelId="{404F3D62-4BBA-4C52-A4E2-93A05EE0DB99}" type="pres">
      <dgm:prSet presAssocID="{E19AB800-D991-4582-A146-9C1E4C7ADDD8}" presName="spacing" presStyleCnt="0"/>
      <dgm:spPr/>
    </dgm:pt>
    <dgm:pt modelId="{CC5F8BA2-B26C-44CD-AC51-D003D7F16818}" type="pres">
      <dgm:prSet presAssocID="{DE5C4943-41B5-4D79-86B0-E2402D40EBAF}" presName="linNode" presStyleCnt="0"/>
      <dgm:spPr/>
    </dgm:pt>
    <dgm:pt modelId="{146CCA42-A0B8-4327-AE1E-414D1EFD28AC}" type="pres">
      <dgm:prSet presAssocID="{DE5C4943-41B5-4D79-86B0-E2402D40EBAF}" presName="parentShp" presStyleLbl="node1" presStyleIdx="4" presStyleCnt="7" custLinFactNeighborX="99797" custLinFactNeighborY="-4158">
        <dgm:presLayoutVars>
          <dgm:bulletEnabled val="1"/>
        </dgm:presLayoutVars>
      </dgm:prSet>
      <dgm:spPr/>
      <dgm:t>
        <a:bodyPr/>
        <a:lstStyle/>
        <a:p>
          <a:endParaRPr lang="ru-RU"/>
        </a:p>
      </dgm:t>
    </dgm:pt>
    <dgm:pt modelId="{A5757A6C-49F7-4D59-99FD-178F86CF2F49}" type="pres">
      <dgm:prSet presAssocID="{DE5C4943-41B5-4D79-86B0-E2402D40EBAF}" presName="childShp" presStyleLbl="bgAccFollowNode1" presStyleIdx="4" presStyleCnt="7" custLinFactNeighborX="-97559" custLinFactNeighborY="-9912">
        <dgm:presLayoutVars>
          <dgm:bulletEnabled val="1"/>
        </dgm:presLayoutVars>
      </dgm:prSet>
      <dgm:spPr/>
      <dgm:t>
        <a:bodyPr/>
        <a:lstStyle/>
        <a:p>
          <a:endParaRPr lang="ru-RU"/>
        </a:p>
      </dgm:t>
    </dgm:pt>
    <dgm:pt modelId="{00D7CA0B-6668-4EF7-9C0E-AA895AD38DBE}" type="pres">
      <dgm:prSet presAssocID="{4B0756EA-2537-4B36-85D2-A5FF02931DDF}" presName="spacing" presStyleCnt="0"/>
      <dgm:spPr/>
    </dgm:pt>
    <dgm:pt modelId="{7DC0E797-5B3E-4D18-83A5-48160E97372A}" type="pres">
      <dgm:prSet presAssocID="{5136F46D-DAA8-44FC-B8DF-0F8AA04B3A7D}" presName="linNode" presStyleCnt="0"/>
      <dgm:spPr/>
    </dgm:pt>
    <dgm:pt modelId="{F103612B-E609-402F-8667-AEF20AC75E91}" type="pres">
      <dgm:prSet presAssocID="{5136F46D-DAA8-44FC-B8DF-0F8AA04B3A7D}" presName="parentShp" presStyleLbl="node1" presStyleIdx="5" presStyleCnt="7" custLinFactNeighborX="99710" custLinFactNeighborY="1793">
        <dgm:presLayoutVars>
          <dgm:bulletEnabled val="1"/>
        </dgm:presLayoutVars>
      </dgm:prSet>
      <dgm:spPr/>
      <dgm:t>
        <a:bodyPr/>
        <a:lstStyle/>
        <a:p>
          <a:endParaRPr lang="ru-RU"/>
        </a:p>
      </dgm:t>
    </dgm:pt>
    <dgm:pt modelId="{5F504740-7E75-4321-BDE2-2A673ECB6AEC}" type="pres">
      <dgm:prSet presAssocID="{5136F46D-DAA8-44FC-B8DF-0F8AA04B3A7D}" presName="childShp" presStyleLbl="bgAccFollowNode1" presStyleIdx="5" presStyleCnt="7" custLinFactNeighborX="-97156" custLinFactNeighborY="-7109">
        <dgm:presLayoutVars>
          <dgm:bulletEnabled val="1"/>
        </dgm:presLayoutVars>
      </dgm:prSet>
      <dgm:spPr/>
      <dgm:t>
        <a:bodyPr/>
        <a:lstStyle/>
        <a:p>
          <a:endParaRPr lang="ru-RU"/>
        </a:p>
      </dgm:t>
    </dgm:pt>
    <dgm:pt modelId="{33875D06-4847-4949-84A3-64BC9D2FF68A}" type="pres">
      <dgm:prSet presAssocID="{6E149DC6-27F8-430C-AFAA-D36DC43FD2AD}" presName="spacing" presStyleCnt="0"/>
      <dgm:spPr/>
    </dgm:pt>
    <dgm:pt modelId="{4F0044A9-8C30-4FA4-82FF-6FE05A21590C}" type="pres">
      <dgm:prSet presAssocID="{7CC5CF70-B216-42BB-9E96-B2D12A82CB10}" presName="linNode" presStyleCnt="0"/>
      <dgm:spPr/>
    </dgm:pt>
    <dgm:pt modelId="{DDFE3F0D-A085-4C26-BC77-FFA35F8AA7DA}" type="pres">
      <dgm:prSet presAssocID="{7CC5CF70-B216-42BB-9E96-B2D12A82CB10}" presName="parentShp" presStyleLbl="node1" presStyleIdx="6" presStyleCnt="7" custScaleX="117357" custLinFactX="26654" custLinFactNeighborX="100000" custLinFactNeighborY="-11383">
        <dgm:presLayoutVars>
          <dgm:bulletEnabled val="1"/>
        </dgm:presLayoutVars>
      </dgm:prSet>
      <dgm:spPr/>
      <dgm:t>
        <a:bodyPr/>
        <a:lstStyle/>
        <a:p>
          <a:endParaRPr lang="ru-RU"/>
        </a:p>
      </dgm:t>
    </dgm:pt>
    <dgm:pt modelId="{93E7959F-9839-421C-8963-EAEA14A0D21F}" type="pres">
      <dgm:prSet presAssocID="{7CC5CF70-B216-42BB-9E96-B2D12A82CB10}" presName="childShp" presStyleLbl="bgAccFollowNode1" presStyleIdx="6" presStyleCnt="7" custScaleX="118543" custScaleY="140728" custLinFactX="-8404" custLinFactNeighborX="-100000" custLinFactNeighborY="-11292">
        <dgm:presLayoutVars>
          <dgm:bulletEnabled val="1"/>
        </dgm:presLayoutVars>
      </dgm:prSet>
      <dgm:spPr/>
      <dgm:t>
        <a:bodyPr/>
        <a:lstStyle/>
        <a:p>
          <a:endParaRPr lang="ru-RU"/>
        </a:p>
      </dgm:t>
    </dgm:pt>
  </dgm:ptLst>
  <dgm:cxnLst>
    <dgm:cxn modelId="{F603B765-D0C0-47C0-A5F5-36A0DC1867FC}" type="presOf" srcId="{9059EED0-448A-4F9B-89C3-D52ECCF76412}" destId="{0A12912E-19C0-45D9-B67B-E68552CF60DB}" srcOrd="0" destOrd="0" presId="urn:microsoft.com/office/officeart/2005/8/layout/vList6"/>
    <dgm:cxn modelId="{A289FF28-3D5D-4072-A944-A5BC976E0ECB}" srcId="{58369FA3-F55A-4A7B-8A8A-7E23378A4F97}" destId="{9059EED0-448A-4F9B-89C3-D52ECCF76412}" srcOrd="0" destOrd="0" parTransId="{D6109A50-3730-4DC3-9C9D-79FFB576FFE8}" sibTransId="{7DFA7368-73B2-4C89-81C2-7D15692B2BA2}"/>
    <dgm:cxn modelId="{8E831CBC-9417-4889-8D34-35AC32FD1737}" type="presOf" srcId="{5AB0905C-1EE4-420E-B9C9-B4EB22040575}" destId="{93E7959F-9839-421C-8963-EAEA14A0D21F}" srcOrd="0" destOrd="0" presId="urn:microsoft.com/office/officeart/2005/8/layout/vList6"/>
    <dgm:cxn modelId="{8D151ABF-0C32-4E8D-82EA-22778BFDB98F}" type="presOf" srcId="{7EDFEBA5-2FBA-421D-9D2C-37454CED3B66}" destId="{DD801410-4993-4090-A510-1AAF759F3292}" srcOrd="0" destOrd="0" presId="urn:microsoft.com/office/officeart/2005/8/layout/vList6"/>
    <dgm:cxn modelId="{5A1ED11E-2603-4C6F-9EBA-54DDC90A5AA1}" srcId="{5136F46D-DAA8-44FC-B8DF-0F8AA04B3A7D}" destId="{06F273BD-9C32-4ED3-A90A-F742D9EB9F5F}" srcOrd="0" destOrd="0" parTransId="{0D4BDB61-B091-4427-8ADC-9A368AFC899F}" sibTransId="{DAB6315B-EA44-4AAF-9B1E-F3029D33BE3D}"/>
    <dgm:cxn modelId="{D88A8B4C-1483-4590-AA42-B81BAA3BECCF}" srcId="{7EDFEBA5-2FBA-421D-9D2C-37454CED3B66}" destId="{58369FA3-F55A-4A7B-8A8A-7E23378A4F97}" srcOrd="0" destOrd="0" parTransId="{F89973E0-B602-4A86-95CE-FF9031FCC0DE}" sibTransId="{3E171B15-A7B1-4A38-A3CD-4EAC9A1C8054}"/>
    <dgm:cxn modelId="{A742FB20-94C5-4C52-B8B0-79B24B89BC98}" type="presOf" srcId="{116305C4-799D-4FB5-AF98-FE6B4AEB8B75}" destId="{01C3F6A1-5D30-4037-A950-593E19E30F14}" srcOrd="0" destOrd="0" presId="urn:microsoft.com/office/officeart/2005/8/layout/vList6"/>
    <dgm:cxn modelId="{FE9B7A88-5D7F-4894-8A57-4DDBB9E9A86E}" type="presOf" srcId="{58369FA3-F55A-4A7B-8A8A-7E23378A4F97}" destId="{E78CD6AE-696D-448D-BC5F-A0089294AE7C}" srcOrd="0" destOrd="0" presId="urn:microsoft.com/office/officeart/2005/8/layout/vList6"/>
    <dgm:cxn modelId="{90685A82-B684-4402-A711-7C64175EB144}" type="presOf" srcId="{04483AC4-E7BF-4E3B-8BBA-EC6BFDC5916C}" destId="{34C19EB5-35C9-479D-82BE-A65E1278CE01}" srcOrd="0" destOrd="0" presId="urn:microsoft.com/office/officeart/2005/8/layout/vList6"/>
    <dgm:cxn modelId="{529821E7-8B40-4919-830B-4273F6616F1A}" srcId="{72BF3DC4-EB9D-4528-B878-C59BCE2F023A}" destId="{D2AE9391-B746-40B0-B4EA-377C8E6769A6}" srcOrd="1" destOrd="0" parTransId="{882BDE67-A78D-4EE6-9D7E-2877A259C9D2}" sibTransId="{7E3CCA34-6B1A-49DF-B827-2C5E0E65CCC6}"/>
    <dgm:cxn modelId="{50E1A9F2-4BCA-46CC-A80B-0E86E5E205A1}" srcId="{7EDFEBA5-2FBA-421D-9D2C-37454CED3B66}" destId="{72BF3DC4-EB9D-4528-B878-C59BCE2F023A}" srcOrd="1" destOrd="0" parTransId="{7CF9B1E6-DE1D-44D2-B9EE-53CBA6751784}" sibTransId="{E1B862A6-5CF2-4743-8027-B61C22264819}"/>
    <dgm:cxn modelId="{C65A864B-F55E-4FAC-8A3C-B42A415F283F}" type="presOf" srcId="{3D3D51BA-ABBB-4FD6-A645-82511E1327AE}" destId="{11517417-A034-4464-A03D-58D3F94DE34E}" srcOrd="0" destOrd="0" presId="urn:microsoft.com/office/officeart/2005/8/layout/vList6"/>
    <dgm:cxn modelId="{64285D11-1289-4817-BC37-00CF7E8F09D0}" type="presOf" srcId="{DA88A47A-EB08-4818-B112-23DE29A0C66A}" destId="{78672797-5462-4DD7-9261-CB38EE4896A1}" srcOrd="0" destOrd="0" presId="urn:microsoft.com/office/officeart/2005/8/layout/vList6"/>
    <dgm:cxn modelId="{98B939D8-B61A-4167-A75D-D88F9985C42D}" type="presOf" srcId="{7CC5CF70-B216-42BB-9E96-B2D12A82CB10}" destId="{DDFE3F0D-A085-4C26-BC77-FFA35F8AA7DA}" srcOrd="0" destOrd="0" presId="urn:microsoft.com/office/officeart/2005/8/layout/vList6"/>
    <dgm:cxn modelId="{DEBC8A15-A3DC-4921-9FD7-54020A4C008F}" srcId="{7EDFEBA5-2FBA-421D-9D2C-37454CED3B66}" destId="{1429CFF6-F84C-43BA-BE2D-44E1FBFD7923}" srcOrd="3" destOrd="0" parTransId="{8DF3454E-0527-4BEA-9037-B9B4E3BF13EF}" sibTransId="{E19AB800-D991-4582-A146-9C1E4C7ADDD8}"/>
    <dgm:cxn modelId="{783B6F60-28BF-417D-8234-601DDE1ACC6E}" type="presOf" srcId="{1429CFF6-F84C-43BA-BE2D-44E1FBFD7923}" destId="{C204A256-4527-4161-AB91-B32F01DF851F}" srcOrd="0" destOrd="0" presId="urn:microsoft.com/office/officeart/2005/8/layout/vList6"/>
    <dgm:cxn modelId="{0CFB6F02-47FC-4BE4-B3DD-0A03A0EA0460}" srcId="{7EDFEBA5-2FBA-421D-9D2C-37454CED3B66}" destId="{5136F46D-DAA8-44FC-B8DF-0F8AA04B3A7D}" srcOrd="5" destOrd="0" parTransId="{47B6D271-6AB0-4B8E-9F5B-DF961E86DD09}" sibTransId="{6E149DC6-27F8-430C-AFAA-D36DC43FD2AD}"/>
    <dgm:cxn modelId="{359CBD51-EA07-4E0F-9425-5464B2791DDF}" type="presOf" srcId="{72BF3DC4-EB9D-4528-B878-C59BCE2F023A}" destId="{A4BB1370-5349-482E-ADFD-A6DE7CD3B00F}" srcOrd="0" destOrd="0" presId="urn:microsoft.com/office/officeart/2005/8/layout/vList6"/>
    <dgm:cxn modelId="{15E1A52C-888F-4127-8B7F-DB9631F51EC9}" srcId="{7EDFEBA5-2FBA-421D-9D2C-37454CED3B66}" destId="{3D3D51BA-ABBB-4FD6-A645-82511E1327AE}" srcOrd="2" destOrd="0" parTransId="{EC324748-B88E-4F67-BA69-D32B422D0B66}" sibTransId="{83360899-176B-432B-B5E0-FA1DF6EDBBEF}"/>
    <dgm:cxn modelId="{1F7969FA-2BAF-4615-A19A-EB020936ABA5}" type="presOf" srcId="{06F273BD-9C32-4ED3-A90A-F742D9EB9F5F}" destId="{5F504740-7E75-4321-BDE2-2A673ECB6AEC}" srcOrd="0" destOrd="0" presId="urn:microsoft.com/office/officeart/2005/8/layout/vList6"/>
    <dgm:cxn modelId="{BCB0F8E0-823C-49E9-AFD3-5BB9EC07092B}" srcId="{7EDFEBA5-2FBA-421D-9D2C-37454CED3B66}" destId="{DE5C4943-41B5-4D79-86B0-E2402D40EBAF}" srcOrd="4" destOrd="0" parTransId="{63D8D627-779E-40A4-BDA7-74254490F22A}" sibTransId="{4B0756EA-2537-4B36-85D2-A5FF02931DDF}"/>
    <dgm:cxn modelId="{076EE207-FF71-4EED-8972-8C1E36056D68}" type="presOf" srcId="{5136F46D-DAA8-44FC-B8DF-0F8AA04B3A7D}" destId="{F103612B-E609-402F-8667-AEF20AC75E91}" srcOrd="0" destOrd="0" presId="urn:microsoft.com/office/officeart/2005/8/layout/vList6"/>
    <dgm:cxn modelId="{49B1D334-DFC1-493F-8A3F-EC1DFFECFAA3}" type="presOf" srcId="{9A169E28-5D27-4BF3-B56C-ECD150877FA8}" destId="{A5757A6C-49F7-4D59-99FD-178F86CF2F49}" srcOrd="0" destOrd="0" presId="urn:microsoft.com/office/officeart/2005/8/layout/vList6"/>
    <dgm:cxn modelId="{384CE64D-FEA5-45DF-81B7-9F98C982C5BB}" srcId="{72BF3DC4-EB9D-4528-B878-C59BCE2F023A}" destId="{04483AC4-E7BF-4E3B-8BBA-EC6BFDC5916C}" srcOrd="0" destOrd="0" parTransId="{BFC6B100-2E1A-4A18-94A9-45B06824B127}" sibTransId="{712B84F4-0C8B-4D3E-8B80-342B8809CC8A}"/>
    <dgm:cxn modelId="{99AFFDE1-2AF1-429D-85CE-A5DA6C77C68A}" srcId="{1429CFF6-F84C-43BA-BE2D-44E1FBFD7923}" destId="{DA88A47A-EB08-4818-B112-23DE29A0C66A}" srcOrd="0" destOrd="0" parTransId="{237F12F3-BC33-4786-90D7-28F1E163EC29}" sibTransId="{2DB83C77-C1E5-445D-8AF5-62E6EE25C864}"/>
    <dgm:cxn modelId="{11E111CF-EAFF-4D01-BD46-657729A11896}" srcId="{7CC5CF70-B216-42BB-9E96-B2D12A82CB10}" destId="{5AB0905C-1EE4-420E-B9C9-B4EB22040575}" srcOrd="0" destOrd="0" parTransId="{6D4DA6CA-1BB7-48D3-8F6F-461D3EEDE8DA}" sibTransId="{174B9621-6D3A-4CA1-BFF4-9A8956FDF515}"/>
    <dgm:cxn modelId="{8B2BDFF8-B50B-4455-9D87-E4A216153599}" srcId="{3D3D51BA-ABBB-4FD6-A645-82511E1327AE}" destId="{116305C4-799D-4FB5-AF98-FE6B4AEB8B75}" srcOrd="0" destOrd="0" parTransId="{0F996D65-ECC6-48CE-85A5-C7519D2885FD}" sibTransId="{E1BA80F5-F796-47B3-8B93-677C8FCC4F1A}"/>
    <dgm:cxn modelId="{EE25AFCE-A80E-4783-A05D-72046BEB2125}" srcId="{7EDFEBA5-2FBA-421D-9D2C-37454CED3B66}" destId="{7CC5CF70-B216-42BB-9E96-B2D12A82CB10}" srcOrd="6" destOrd="0" parTransId="{7C2BE421-D426-4AE0-8C45-FBA1439C416B}" sibTransId="{5AA7AF5D-7420-4413-82A9-A0BC9CB27C7B}"/>
    <dgm:cxn modelId="{017FFE83-215D-48B4-B9D8-FFBAF015811D}" type="presOf" srcId="{D2AE9391-B746-40B0-B4EA-377C8E6769A6}" destId="{34C19EB5-35C9-479D-82BE-A65E1278CE01}" srcOrd="0" destOrd="1" presId="urn:microsoft.com/office/officeart/2005/8/layout/vList6"/>
    <dgm:cxn modelId="{FA930079-4C50-4FE9-9249-B6CCB35E1B59}" type="presOf" srcId="{DE5C4943-41B5-4D79-86B0-E2402D40EBAF}" destId="{146CCA42-A0B8-4327-AE1E-414D1EFD28AC}" srcOrd="0" destOrd="0" presId="urn:microsoft.com/office/officeart/2005/8/layout/vList6"/>
    <dgm:cxn modelId="{67D046B0-9158-4376-9FE6-9F93A0CC6EE7}" srcId="{DE5C4943-41B5-4D79-86B0-E2402D40EBAF}" destId="{9A169E28-5D27-4BF3-B56C-ECD150877FA8}" srcOrd="0" destOrd="0" parTransId="{463588AB-8AEC-4183-8348-4DBFD495DF26}" sibTransId="{A348D45C-6979-4CA2-9AF0-E93619BC763A}"/>
    <dgm:cxn modelId="{9271313F-EA0A-4F94-8F2F-9076EBC9A2EC}" type="presParOf" srcId="{DD801410-4993-4090-A510-1AAF759F3292}" destId="{01328944-7441-49D0-9CBF-D11BE1039DF1}" srcOrd="0" destOrd="0" presId="urn:microsoft.com/office/officeart/2005/8/layout/vList6"/>
    <dgm:cxn modelId="{0DBE1B4A-63B6-4A26-A52C-0F6F2FB73817}" type="presParOf" srcId="{01328944-7441-49D0-9CBF-D11BE1039DF1}" destId="{E78CD6AE-696D-448D-BC5F-A0089294AE7C}" srcOrd="0" destOrd="0" presId="urn:microsoft.com/office/officeart/2005/8/layout/vList6"/>
    <dgm:cxn modelId="{0C6562D2-22ED-40D9-95E2-E71B658B9FDB}" type="presParOf" srcId="{01328944-7441-49D0-9CBF-D11BE1039DF1}" destId="{0A12912E-19C0-45D9-B67B-E68552CF60DB}" srcOrd="1" destOrd="0" presId="urn:microsoft.com/office/officeart/2005/8/layout/vList6"/>
    <dgm:cxn modelId="{72A9C831-A712-406A-A511-D3FEF09EFAAB}" type="presParOf" srcId="{DD801410-4993-4090-A510-1AAF759F3292}" destId="{44BF3A21-44DA-4F87-96D5-D0496E76748E}" srcOrd="1" destOrd="0" presId="urn:microsoft.com/office/officeart/2005/8/layout/vList6"/>
    <dgm:cxn modelId="{E9AB87D8-F1FF-4C51-9349-01C6542568E5}" type="presParOf" srcId="{DD801410-4993-4090-A510-1AAF759F3292}" destId="{32B7B473-A927-4101-AB0C-B37B6AF6C372}" srcOrd="2" destOrd="0" presId="urn:microsoft.com/office/officeart/2005/8/layout/vList6"/>
    <dgm:cxn modelId="{CBA91E19-03D1-4045-900B-B95489FAF4F5}" type="presParOf" srcId="{32B7B473-A927-4101-AB0C-B37B6AF6C372}" destId="{A4BB1370-5349-482E-ADFD-A6DE7CD3B00F}" srcOrd="0" destOrd="0" presId="urn:microsoft.com/office/officeart/2005/8/layout/vList6"/>
    <dgm:cxn modelId="{A4ACB5BA-ADB6-4E86-97D1-B0401FFA9CB2}" type="presParOf" srcId="{32B7B473-A927-4101-AB0C-B37B6AF6C372}" destId="{34C19EB5-35C9-479D-82BE-A65E1278CE01}" srcOrd="1" destOrd="0" presId="urn:microsoft.com/office/officeart/2005/8/layout/vList6"/>
    <dgm:cxn modelId="{C45523FF-5BF4-4A0B-B7F7-6B985E3783A0}" type="presParOf" srcId="{DD801410-4993-4090-A510-1AAF759F3292}" destId="{38952C62-0674-4D08-9283-527B746A7F60}" srcOrd="3" destOrd="0" presId="urn:microsoft.com/office/officeart/2005/8/layout/vList6"/>
    <dgm:cxn modelId="{4B00B37E-3F5C-4102-AF20-1E0FEC722FEC}" type="presParOf" srcId="{DD801410-4993-4090-A510-1AAF759F3292}" destId="{FBBA23A2-780E-47E9-ADC5-EADE9F535764}" srcOrd="4" destOrd="0" presId="urn:microsoft.com/office/officeart/2005/8/layout/vList6"/>
    <dgm:cxn modelId="{87534BBC-CE91-4E46-9F14-20AAEEAF3F3F}" type="presParOf" srcId="{FBBA23A2-780E-47E9-ADC5-EADE9F535764}" destId="{11517417-A034-4464-A03D-58D3F94DE34E}" srcOrd="0" destOrd="0" presId="urn:microsoft.com/office/officeart/2005/8/layout/vList6"/>
    <dgm:cxn modelId="{523AEC9B-10EF-4C7C-9393-D48BBEFCCB3C}" type="presParOf" srcId="{FBBA23A2-780E-47E9-ADC5-EADE9F535764}" destId="{01C3F6A1-5D30-4037-A950-593E19E30F14}" srcOrd="1" destOrd="0" presId="urn:microsoft.com/office/officeart/2005/8/layout/vList6"/>
    <dgm:cxn modelId="{53A5B2D6-D78C-4246-BD03-B8B271F80898}" type="presParOf" srcId="{DD801410-4993-4090-A510-1AAF759F3292}" destId="{BFF284BD-8280-4615-98BC-52ED4DE3561C}" srcOrd="5" destOrd="0" presId="urn:microsoft.com/office/officeart/2005/8/layout/vList6"/>
    <dgm:cxn modelId="{47EE942A-EF5A-4CCC-ACE9-6E0DACC8456C}" type="presParOf" srcId="{DD801410-4993-4090-A510-1AAF759F3292}" destId="{61EDACA0-F0A8-44D1-A548-2E8591BE6D72}" srcOrd="6" destOrd="0" presId="urn:microsoft.com/office/officeart/2005/8/layout/vList6"/>
    <dgm:cxn modelId="{C6AA987B-B84E-438F-967E-31589F043FA4}" type="presParOf" srcId="{61EDACA0-F0A8-44D1-A548-2E8591BE6D72}" destId="{C204A256-4527-4161-AB91-B32F01DF851F}" srcOrd="0" destOrd="0" presId="urn:microsoft.com/office/officeart/2005/8/layout/vList6"/>
    <dgm:cxn modelId="{A6A4913D-4F9A-4C84-95B2-1B53F65C3F98}" type="presParOf" srcId="{61EDACA0-F0A8-44D1-A548-2E8591BE6D72}" destId="{78672797-5462-4DD7-9261-CB38EE4896A1}" srcOrd="1" destOrd="0" presId="urn:microsoft.com/office/officeart/2005/8/layout/vList6"/>
    <dgm:cxn modelId="{0C56D65A-B566-46F3-BEE3-063F5282E9CF}" type="presParOf" srcId="{DD801410-4993-4090-A510-1AAF759F3292}" destId="{404F3D62-4BBA-4C52-A4E2-93A05EE0DB99}" srcOrd="7" destOrd="0" presId="urn:microsoft.com/office/officeart/2005/8/layout/vList6"/>
    <dgm:cxn modelId="{9100B815-3D34-49E7-9478-DB3C2B35919F}" type="presParOf" srcId="{DD801410-4993-4090-A510-1AAF759F3292}" destId="{CC5F8BA2-B26C-44CD-AC51-D003D7F16818}" srcOrd="8" destOrd="0" presId="urn:microsoft.com/office/officeart/2005/8/layout/vList6"/>
    <dgm:cxn modelId="{CEB1F4A1-CC27-4171-AAEC-E79AAFEE2486}" type="presParOf" srcId="{CC5F8BA2-B26C-44CD-AC51-D003D7F16818}" destId="{146CCA42-A0B8-4327-AE1E-414D1EFD28AC}" srcOrd="0" destOrd="0" presId="urn:microsoft.com/office/officeart/2005/8/layout/vList6"/>
    <dgm:cxn modelId="{72E0FE7E-F24C-4517-A7F5-94ED16FB7A75}" type="presParOf" srcId="{CC5F8BA2-B26C-44CD-AC51-D003D7F16818}" destId="{A5757A6C-49F7-4D59-99FD-178F86CF2F49}" srcOrd="1" destOrd="0" presId="urn:microsoft.com/office/officeart/2005/8/layout/vList6"/>
    <dgm:cxn modelId="{5FF0B2E9-45A3-4E7C-B889-08C2588418F8}" type="presParOf" srcId="{DD801410-4993-4090-A510-1AAF759F3292}" destId="{00D7CA0B-6668-4EF7-9C0E-AA895AD38DBE}" srcOrd="9" destOrd="0" presId="urn:microsoft.com/office/officeart/2005/8/layout/vList6"/>
    <dgm:cxn modelId="{390506A6-63C9-43C8-AC15-A61E1E17BC12}" type="presParOf" srcId="{DD801410-4993-4090-A510-1AAF759F3292}" destId="{7DC0E797-5B3E-4D18-83A5-48160E97372A}" srcOrd="10" destOrd="0" presId="urn:microsoft.com/office/officeart/2005/8/layout/vList6"/>
    <dgm:cxn modelId="{3BAE1594-6AC3-49E6-8282-DA43D96DA1CF}" type="presParOf" srcId="{7DC0E797-5B3E-4D18-83A5-48160E97372A}" destId="{F103612B-E609-402F-8667-AEF20AC75E91}" srcOrd="0" destOrd="0" presId="urn:microsoft.com/office/officeart/2005/8/layout/vList6"/>
    <dgm:cxn modelId="{0E96EB7F-8C36-44A3-A3C8-0D7591503012}" type="presParOf" srcId="{7DC0E797-5B3E-4D18-83A5-48160E97372A}" destId="{5F504740-7E75-4321-BDE2-2A673ECB6AEC}" srcOrd="1" destOrd="0" presId="urn:microsoft.com/office/officeart/2005/8/layout/vList6"/>
    <dgm:cxn modelId="{2908405D-A341-4349-BBB2-54884E1CC8D0}" type="presParOf" srcId="{DD801410-4993-4090-A510-1AAF759F3292}" destId="{33875D06-4847-4949-84A3-64BC9D2FF68A}" srcOrd="11" destOrd="0" presId="urn:microsoft.com/office/officeart/2005/8/layout/vList6"/>
    <dgm:cxn modelId="{D45B86E3-6E98-4DAF-A253-572E7A384EEA}" type="presParOf" srcId="{DD801410-4993-4090-A510-1AAF759F3292}" destId="{4F0044A9-8C30-4FA4-82FF-6FE05A21590C}" srcOrd="12" destOrd="0" presId="urn:microsoft.com/office/officeart/2005/8/layout/vList6"/>
    <dgm:cxn modelId="{9D161E7F-73D2-4477-A3DC-970FD2779C9B}" type="presParOf" srcId="{4F0044A9-8C30-4FA4-82FF-6FE05A21590C}" destId="{DDFE3F0D-A085-4C26-BC77-FFA35F8AA7DA}" srcOrd="0" destOrd="0" presId="urn:microsoft.com/office/officeart/2005/8/layout/vList6"/>
    <dgm:cxn modelId="{571DD743-52FB-45BB-BF3D-3E2DDE43564F}" type="presParOf" srcId="{4F0044A9-8C30-4FA4-82FF-6FE05A21590C}" destId="{93E7959F-9839-421C-8963-EAEA14A0D21F}" srcOrd="1" destOrd="0" presId="urn:microsoft.com/office/officeart/2005/8/layout/vList6"/>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FD371F85-7801-4233-95F7-2968E256DDD5}" type="doc">
      <dgm:prSet loTypeId="urn:microsoft.com/office/officeart/2005/8/layout/radial4" loCatId="relationship" qsTypeId="urn:microsoft.com/office/officeart/2005/8/quickstyle/3d2" qsCatId="3D" csTypeId="urn:microsoft.com/office/officeart/2005/8/colors/colorful2" csCatId="colorful" phldr="1"/>
      <dgm:spPr/>
      <dgm:t>
        <a:bodyPr/>
        <a:lstStyle/>
        <a:p>
          <a:endParaRPr lang="ru-RU"/>
        </a:p>
      </dgm:t>
    </dgm:pt>
    <dgm:pt modelId="{F03BC644-0CF3-4F89-94C3-ABCD7DC6D1FF}">
      <dgm:prSet phldrT="[Текст]" custT="1"/>
      <dgm:spPr>
        <a:solidFill>
          <a:srgbClr val="3366FF"/>
        </a:solidFill>
      </dgm:spPr>
      <dgm:t>
        <a:bodyPr/>
        <a:lstStyle/>
        <a:p>
          <a:r>
            <a:rPr lang="ru-RU" sz="1800" b="1" dirty="0" smtClean="0">
              <a:solidFill>
                <a:schemeClr val="tx1"/>
              </a:solidFill>
              <a:latin typeface="Times New Roman" pitchFamily="18" charset="0"/>
              <a:cs typeface="Times New Roman" pitchFamily="18" charset="0"/>
            </a:rPr>
            <a:t>ДОХОДЫ БЮДЖЕТА</a:t>
          </a:r>
          <a:endParaRPr lang="ru-RU" sz="1800" b="1" dirty="0">
            <a:solidFill>
              <a:schemeClr val="tx1"/>
            </a:solidFill>
            <a:latin typeface="Times New Roman" pitchFamily="18" charset="0"/>
            <a:cs typeface="Times New Roman" pitchFamily="18" charset="0"/>
          </a:endParaRPr>
        </a:p>
      </dgm:t>
    </dgm:pt>
    <dgm:pt modelId="{74A53E87-F23B-4076-88B5-9CC639173AC8}" type="parTrans" cxnId="{5ECDAC9E-4510-49E1-AAB9-2082406B4492}">
      <dgm:prSet/>
      <dgm:spPr/>
      <dgm:t>
        <a:bodyPr/>
        <a:lstStyle/>
        <a:p>
          <a:endParaRPr lang="ru-RU"/>
        </a:p>
      </dgm:t>
    </dgm:pt>
    <dgm:pt modelId="{8F54DD95-09DE-46E4-A201-BD755BB99C94}" type="sibTrans" cxnId="{5ECDAC9E-4510-49E1-AAB9-2082406B4492}">
      <dgm:prSet/>
      <dgm:spPr/>
      <dgm:t>
        <a:bodyPr/>
        <a:lstStyle/>
        <a:p>
          <a:endParaRPr lang="ru-RU"/>
        </a:p>
      </dgm:t>
    </dgm:pt>
    <dgm:pt modelId="{C7E7BE82-51F9-4614-8578-DC9ADEC0F04B}">
      <dgm:prSet phldrT="[Текст]" custT="1"/>
      <dgm:spPr>
        <a:solidFill>
          <a:srgbClr val="3366FF"/>
        </a:solidFill>
      </dgm:spPr>
      <dgm:t>
        <a:bodyPr/>
        <a:lstStyle/>
        <a:p>
          <a:pPr algn="ctr"/>
          <a:r>
            <a:rPr lang="ru-RU" sz="1700" b="1" u="sng" dirty="0" smtClean="0">
              <a:solidFill>
                <a:schemeClr val="tx1"/>
              </a:solidFill>
              <a:latin typeface="Times New Roman" pitchFamily="18" charset="0"/>
              <a:cs typeface="Times New Roman" pitchFamily="18" charset="0"/>
            </a:rPr>
            <a:t>Налоговые доходы- </a:t>
          </a:r>
          <a:r>
            <a:rPr lang="ru-RU" sz="1700" dirty="0" smtClean="0">
              <a:solidFill>
                <a:schemeClr val="tx1"/>
              </a:solidFill>
              <a:latin typeface="Times New Roman" pitchFamily="18" charset="0"/>
              <a:cs typeface="Times New Roman" pitchFamily="18" charset="0"/>
            </a:rPr>
            <a:t>доходы от уплаты налогов, установленных Налоговым кодексом  Российской Федерации (федеральные, региональные и местные налоги и сборы, специальные налоговые режимы:</a:t>
          </a:r>
        </a:p>
        <a:p>
          <a:pPr algn="ctr"/>
          <a:r>
            <a:rPr lang="ru-RU" sz="1700" dirty="0" smtClean="0">
              <a:solidFill>
                <a:schemeClr val="tx1"/>
              </a:solidFill>
              <a:latin typeface="Times New Roman" pitchFamily="18" charset="0"/>
              <a:cs typeface="Times New Roman" pitchFamily="18" charset="0"/>
            </a:rPr>
            <a:t>- Налог на доходы физических лиц;</a:t>
          </a:r>
        </a:p>
        <a:p>
          <a:pPr algn="ctr"/>
          <a:r>
            <a:rPr lang="ru-RU" sz="1700" dirty="0" smtClean="0">
              <a:solidFill>
                <a:schemeClr val="tx1"/>
              </a:solidFill>
              <a:latin typeface="Times New Roman" pitchFamily="18" charset="0"/>
              <a:cs typeface="Times New Roman" pitchFamily="18" charset="0"/>
            </a:rPr>
            <a:t>- Налоги  на совокупный доход;</a:t>
          </a:r>
        </a:p>
        <a:p>
          <a:pPr algn="ctr"/>
          <a:r>
            <a:rPr lang="ru-RU" sz="1700" dirty="0" smtClean="0">
              <a:solidFill>
                <a:schemeClr val="tx1"/>
              </a:solidFill>
              <a:latin typeface="Times New Roman" pitchFamily="18" charset="0"/>
              <a:cs typeface="Times New Roman" pitchFamily="18" charset="0"/>
            </a:rPr>
            <a:t>- Государственная  пошлина;</a:t>
          </a:r>
        </a:p>
        <a:p>
          <a:pPr algn="ctr"/>
          <a:r>
            <a:rPr lang="ru-RU" sz="1700" dirty="0" smtClean="0">
              <a:solidFill>
                <a:schemeClr val="tx1"/>
              </a:solidFill>
              <a:latin typeface="Times New Roman" pitchFamily="18" charset="0"/>
              <a:cs typeface="Times New Roman" pitchFamily="18" charset="0"/>
            </a:rPr>
            <a:t>- Другие</a:t>
          </a:r>
          <a:endParaRPr lang="ru-RU" sz="1700" dirty="0">
            <a:solidFill>
              <a:schemeClr val="tx1"/>
            </a:solidFill>
            <a:latin typeface="Times New Roman" pitchFamily="18" charset="0"/>
            <a:cs typeface="Times New Roman" pitchFamily="18" charset="0"/>
          </a:endParaRPr>
        </a:p>
      </dgm:t>
    </dgm:pt>
    <dgm:pt modelId="{1308977C-B5C0-4EE3-B22B-1ACA6465B710}" type="parTrans" cxnId="{F038C9EA-7669-4B46-A2AD-3A7495908283}">
      <dgm:prSet/>
      <dgm:spPr>
        <a:solidFill>
          <a:srgbClr val="6699FF"/>
        </a:solidFill>
        <a:ln>
          <a:solidFill>
            <a:srgbClr val="99CCFF"/>
          </a:solidFill>
        </a:ln>
      </dgm:spPr>
      <dgm:t>
        <a:bodyPr/>
        <a:lstStyle/>
        <a:p>
          <a:endParaRPr lang="ru-RU" dirty="0"/>
        </a:p>
      </dgm:t>
    </dgm:pt>
    <dgm:pt modelId="{397391D5-EC80-4467-9071-0D3D5547E1FC}" type="sibTrans" cxnId="{F038C9EA-7669-4B46-A2AD-3A7495908283}">
      <dgm:prSet/>
      <dgm:spPr/>
      <dgm:t>
        <a:bodyPr/>
        <a:lstStyle/>
        <a:p>
          <a:endParaRPr lang="ru-RU"/>
        </a:p>
      </dgm:t>
    </dgm:pt>
    <dgm:pt modelId="{3FF0F976-E430-4D1F-99AF-07177B944F7C}">
      <dgm:prSet phldrT="[Текст]" custT="1"/>
      <dgm:spPr>
        <a:solidFill>
          <a:srgbClr val="3366FF"/>
        </a:solidFill>
      </dgm:spPr>
      <dgm:t>
        <a:bodyPr/>
        <a:lstStyle/>
        <a:p>
          <a:r>
            <a:rPr lang="ru-RU" sz="1700" b="1" u="sng" dirty="0" smtClean="0">
              <a:solidFill>
                <a:schemeClr val="tx1"/>
              </a:solidFill>
              <a:latin typeface="Times New Roman" pitchFamily="18" charset="0"/>
              <a:cs typeface="Times New Roman" pitchFamily="18" charset="0"/>
            </a:rPr>
            <a:t>Безвозмездные поступления- </a:t>
          </a:r>
          <a:r>
            <a:rPr lang="ru-RU" sz="1700" dirty="0" smtClean="0">
              <a:solidFill>
                <a:schemeClr val="tx1"/>
              </a:solidFill>
              <a:latin typeface="Times New Roman" pitchFamily="18" charset="0"/>
              <a:cs typeface="Times New Roman" pitchFamily="18" charset="0"/>
            </a:rPr>
            <a:t>поступающие в бюджет денежные средства из других бюджетов бюджетной системы РФ, а так же перечисления от  физических и юридических лиц</a:t>
          </a:r>
          <a:endParaRPr lang="ru-RU" sz="1700" dirty="0">
            <a:solidFill>
              <a:schemeClr val="tx1"/>
            </a:solidFill>
            <a:latin typeface="Times New Roman" pitchFamily="18" charset="0"/>
            <a:cs typeface="Times New Roman" pitchFamily="18" charset="0"/>
          </a:endParaRPr>
        </a:p>
      </dgm:t>
    </dgm:pt>
    <dgm:pt modelId="{04314C92-F169-4EFF-835C-AA5E582131CA}" type="parTrans" cxnId="{A3E67AB5-11A7-47DB-8E6A-10B1BC2D1536}">
      <dgm:prSet/>
      <dgm:spPr>
        <a:solidFill>
          <a:srgbClr val="6699FF"/>
        </a:solidFill>
        <a:ln>
          <a:solidFill>
            <a:srgbClr val="6699FF"/>
          </a:solidFill>
        </a:ln>
      </dgm:spPr>
      <dgm:t>
        <a:bodyPr/>
        <a:lstStyle/>
        <a:p>
          <a:endParaRPr lang="ru-RU" dirty="0"/>
        </a:p>
      </dgm:t>
    </dgm:pt>
    <dgm:pt modelId="{D449E078-7D5D-49D6-A890-8FA05575F534}" type="sibTrans" cxnId="{A3E67AB5-11A7-47DB-8E6A-10B1BC2D1536}">
      <dgm:prSet/>
      <dgm:spPr/>
      <dgm:t>
        <a:bodyPr/>
        <a:lstStyle/>
        <a:p>
          <a:endParaRPr lang="ru-RU"/>
        </a:p>
      </dgm:t>
    </dgm:pt>
    <dgm:pt modelId="{24541B9B-D371-49BA-A5B2-F771C5B494A7}">
      <dgm:prSet phldrT="[Текст]" custT="1"/>
      <dgm:spPr>
        <a:solidFill>
          <a:srgbClr val="3366FF"/>
        </a:solidFill>
        <a:ln>
          <a:solidFill>
            <a:schemeClr val="accent1"/>
          </a:solidFill>
        </a:ln>
        <a:scene3d>
          <a:camera prst="orthographicFront">
            <a:rot lat="0" lon="0" rev="0"/>
          </a:camera>
          <a:lightRig rig="threePt" dir="t">
            <a:rot lat="0" lon="0" rev="7500000"/>
          </a:lightRig>
        </a:scene3d>
        <a:sp3d prstMaterial="plastic">
          <a:bevelT w="127000" h="25400" prst="relaxedInset"/>
        </a:sp3d>
      </dgm:spPr>
      <dgm:t>
        <a:bodyPr/>
        <a:lstStyle/>
        <a:p>
          <a:r>
            <a:rPr lang="ru-RU" sz="1700" b="1" u="sng" dirty="0" smtClean="0">
              <a:solidFill>
                <a:schemeClr val="tx1"/>
              </a:solidFill>
              <a:latin typeface="Times New Roman" pitchFamily="18" charset="0"/>
              <a:cs typeface="Times New Roman" pitchFamily="18" charset="0"/>
            </a:rPr>
            <a:t>Неналоговые доходы </a:t>
          </a:r>
          <a:r>
            <a:rPr lang="ru-RU" sz="1700" dirty="0" smtClean="0">
              <a:solidFill>
                <a:schemeClr val="tx1"/>
              </a:solidFill>
              <a:latin typeface="Times New Roman" pitchFamily="18" charset="0"/>
              <a:cs typeface="Times New Roman" pitchFamily="18" charset="0"/>
            </a:rPr>
            <a:t>– доходы от использования имущества, находящегося в муниципальной собственности, плата за негативное воздействие на окружающую среду, доходы от продажи  материальных и нематериальных активов, штрафы, санкции, возмещения</a:t>
          </a:r>
          <a:endParaRPr lang="ru-RU" sz="1700" dirty="0">
            <a:solidFill>
              <a:schemeClr val="tx1"/>
            </a:solidFill>
            <a:latin typeface="Times New Roman" pitchFamily="18" charset="0"/>
            <a:cs typeface="Times New Roman" pitchFamily="18" charset="0"/>
          </a:endParaRPr>
        </a:p>
      </dgm:t>
    </dgm:pt>
    <dgm:pt modelId="{0BABBF11-1227-411A-863C-874B6BAEA5AC}" type="parTrans" cxnId="{93913D89-7E9A-47C7-8D7A-3ABE32CBB138}">
      <dgm:prSet/>
      <dgm:spPr>
        <a:solidFill>
          <a:srgbClr val="6699FF"/>
        </a:solidFill>
        <a:ln>
          <a:solidFill>
            <a:srgbClr val="6699FF"/>
          </a:solidFill>
        </a:ln>
      </dgm:spPr>
      <dgm:t>
        <a:bodyPr/>
        <a:lstStyle/>
        <a:p>
          <a:endParaRPr lang="ru-RU" dirty="0"/>
        </a:p>
      </dgm:t>
    </dgm:pt>
    <dgm:pt modelId="{89528275-5E5B-44DF-902D-6EF7E5597E8A}" type="sibTrans" cxnId="{93913D89-7E9A-47C7-8D7A-3ABE32CBB138}">
      <dgm:prSet/>
      <dgm:spPr/>
      <dgm:t>
        <a:bodyPr/>
        <a:lstStyle/>
        <a:p>
          <a:endParaRPr lang="ru-RU"/>
        </a:p>
      </dgm:t>
    </dgm:pt>
    <dgm:pt modelId="{8450C838-883F-49BB-ADCD-9FDD8CECD47D}" type="pres">
      <dgm:prSet presAssocID="{FD371F85-7801-4233-95F7-2968E256DDD5}" presName="cycle" presStyleCnt="0">
        <dgm:presLayoutVars>
          <dgm:chMax val="1"/>
          <dgm:dir/>
          <dgm:animLvl val="ctr"/>
          <dgm:resizeHandles val="exact"/>
        </dgm:presLayoutVars>
      </dgm:prSet>
      <dgm:spPr/>
      <dgm:t>
        <a:bodyPr/>
        <a:lstStyle/>
        <a:p>
          <a:endParaRPr lang="ru-RU"/>
        </a:p>
      </dgm:t>
    </dgm:pt>
    <dgm:pt modelId="{7C9377F2-6DE3-41EC-9D05-635A90327943}" type="pres">
      <dgm:prSet presAssocID="{F03BC644-0CF3-4F89-94C3-ABCD7DC6D1FF}" presName="centerShape" presStyleLbl="node0" presStyleIdx="0" presStyleCnt="1" custScaleY="77980" custLinFactNeighborX="-518" custLinFactNeighborY="-1967"/>
      <dgm:spPr/>
      <dgm:t>
        <a:bodyPr/>
        <a:lstStyle/>
        <a:p>
          <a:endParaRPr lang="ru-RU"/>
        </a:p>
      </dgm:t>
    </dgm:pt>
    <dgm:pt modelId="{4D18CED3-1142-40EA-9116-88C40631624C}" type="pres">
      <dgm:prSet presAssocID="{1308977C-B5C0-4EE3-B22B-1ACA6465B710}" presName="parTrans" presStyleLbl="bgSibTrans2D1" presStyleIdx="0" presStyleCnt="3"/>
      <dgm:spPr/>
      <dgm:t>
        <a:bodyPr/>
        <a:lstStyle/>
        <a:p>
          <a:endParaRPr lang="ru-RU"/>
        </a:p>
      </dgm:t>
    </dgm:pt>
    <dgm:pt modelId="{260436B6-97A1-4106-A465-1698EFC5DB02}" type="pres">
      <dgm:prSet presAssocID="{C7E7BE82-51F9-4614-8578-DC9ADEC0F04B}" presName="node" presStyleLbl="node1" presStyleIdx="0" presStyleCnt="3" custScaleX="108797" custScaleY="251843" custRadScaleRad="108296" custRadScaleInc="-2831">
        <dgm:presLayoutVars>
          <dgm:bulletEnabled val="1"/>
        </dgm:presLayoutVars>
      </dgm:prSet>
      <dgm:spPr/>
      <dgm:t>
        <a:bodyPr/>
        <a:lstStyle/>
        <a:p>
          <a:endParaRPr lang="ru-RU"/>
        </a:p>
      </dgm:t>
    </dgm:pt>
    <dgm:pt modelId="{33AE49E3-7EAF-4671-ACEC-5EF4114D59E5}" type="pres">
      <dgm:prSet presAssocID="{04314C92-F169-4EFF-835C-AA5E582131CA}" presName="parTrans" presStyleLbl="bgSibTrans2D1" presStyleIdx="1" presStyleCnt="3" custAng="21497965" custScaleX="96563" custLinFactNeighborX="3373" custLinFactNeighborY="27879"/>
      <dgm:spPr/>
      <dgm:t>
        <a:bodyPr/>
        <a:lstStyle/>
        <a:p>
          <a:endParaRPr lang="ru-RU"/>
        </a:p>
      </dgm:t>
    </dgm:pt>
    <dgm:pt modelId="{4C1BB923-E7F2-4FAE-BCE2-9CBC75F98424}" type="pres">
      <dgm:prSet presAssocID="{3FF0F976-E430-4D1F-99AF-07177B944F7C}" presName="node" presStyleLbl="node1" presStyleIdx="1" presStyleCnt="3" custScaleY="158270" custRadScaleRad="122127" custRadScaleInc="74494">
        <dgm:presLayoutVars>
          <dgm:bulletEnabled val="1"/>
        </dgm:presLayoutVars>
      </dgm:prSet>
      <dgm:spPr/>
      <dgm:t>
        <a:bodyPr/>
        <a:lstStyle/>
        <a:p>
          <a:endParaRPr lang="ru-RU"/>
        </a:p>
      </dgm:t>
    </dgm:pt>
    <dgm:pt modelId="{4C3C8D6A-0A5F-4907-83DC-AB25FCA93C97}" type="pres">
      <dgm:prSet presAssocID="{0BABBF11-1227-411A-863C-874B6BAEA5AC}" presName="parTrans" presStyleLbl="bgSibTrans2D1" presStyleIdx="2" presStyleCnt="3" custLinFactNeighborX="188" custLinFactNeighborY="15399"/>
      <dgm:spPr/>
      <dgm:t>
        <a:bodyPr/>
        <a:lstStyle/>
        <a:p>
          <a:endParaRPr lang="ru-RU"/>
        </a:p>
      </dgm:t>
    </dgm:pt>
    <dgm:pt modelId="{D71078B0-61B0-4A49-ACC5-75E45D65A14C}" type="pres">
      <dgm:prSet presAssocID="{24541B9B-D371-49BA-A5B2-F771C5B494A7}" presName="node" presStyleLbl="node1" presStyleIdx="2" presStyleCnt="3" custScaleX="110952" custScaleY="168276" custRadScaleRad="99706" custRadScaleInc="-92842">
        <dgm:presLayoutVars>
          <dgm:bulletEnabled val="1"/>
        </dgm:presLayoutVars>
      </dgm:prSet>
      <dgm:spPr/>
      <dgm:t>
        <a:bodyPr/>
        <a:lstStyle/>
        <a:p>
          <a:endParaRPr lang="ru-RU"/>
        </a:p>
      </dgm:t>
    </dgm:pt>
  </dgm:ptLst>
  <dgm:cxnLst>
    <dgm:cxn modelId="{F038C9EA-7669-4B46-A2AD-3A7495908283}" srcId="{F03BC644-0CF3-4F89-94C3-ABCD7DC6D1FF}" destId="{C7E7BE82-51F9-4614-8578-DC9ADEC0F04B}" srcOrd="0" destOrd="0" parTransId="{1308977C-B5C0-4EE3-B22B-1ACA6465B710}" sibTransId="{397391D5-EC80-4467-9071-0D3D5547E1FC}"/>
    <dgm:cxn modelId="{A3E67AB5-11A7-47DB-8E6A-10B1BC2D1536}" srcId="{F03BC644-0CF3-4F89-94C3-ABCD7DC6D1FF}" destId="{3FF0F976-E430-4D1F-99AF-07177B944F7C}" srcOrd="1" destOrd="0" parTransId="{04314C92-F169-4EFF-835C-AA5E582131CA}" sibTransId="{D449E078-7D5D-49D6-A890-8FA05575F534}"/>
    <dgm:cxn modelId="{AFC9F6B8-451C-4B94-9A20-81C6922C1432}" type="presOf" srcId="{1308977C-B5C0-4EE3-B22B-1ACA6465B710}" destId="{4D18CED3-1142-40EA-9116-88C40631624C}" srcOrd="0" destOrd="0" presId="urn:microsoft.com/office/officeart/2005/8/layout/radial4"/>
    <dgm:cxn modelId="{93913D89-7E9A-47C7-8D7A-3ABE32CBB138}" srcId="{F03BC644-0CF3-4F89-94C3-ABCD7DC6D1FF}" destId="{24541B9B-D371-49BA-A5B2-F771C5B494A7}" srcOrd="2" destOrd="0" parTransId="{0BABBF11-1227-411A-863C-874B6BAEA5AC}" sibTransId="{89528275-5E5B-44DF-902D-6EF7E5597E8A}"/>
    <dgm:cxn modelId="{D2D65A7A-7D12-4600-A988-1657039BA096}" type="presOf" srcId="{C7E7BE82-51F9-4614-8578-DC9ADEC0F04B}" destId="{260436B6-97A1-4106-A465-1698EFC5DB02}" srcOrd="0" destOrd="0" presId="urn:microsoft.com/office/officeart/2005/8/layout/radial4"/>
    <dgm:cxn modelId="{C41C04FC-7693-4A33-9ABD-1ABEEAFC1E56}" type="presOf" srcId="{F03BC644-0CF3-4F89-94C3-ABCD7DC6D1FF}" destId="{7C9377F2-6DE3-41EC-9D05-635A90327943}" srcOrd="0" destOrd="0" presId="urn:microsoft.com/office/officeart/2005/8/layout/radial4"/>
    <dgm:cxn modelId="{C24AE16A-FA96-4323-83AE-22DB67BDFCF9}" type="presOf" srcId="{0BABBF11-1227-411A-863C-874B6BAEA5AC}" destId="{4C3C8D6A-0A5F-4907-83DC-AB25FCA93C97}" srcOrd="0" destOrd="0" presId="urn:microsoft.com/office/officeart/2005/8/layout/radial4"/>
    <dgm:cxn modelId="{A8DAD2B3-CC0D-4BDC-9C19-7AA9DC6FB88A}" type="presOf" srcId="{FD371F85-7801-4233-95F7-2968E256DDD5}" destId="{8450C838-883F-49BB-ADCD-9FDD8CECD47D}" srcOrd="0" destOrd="0" presId="urn:microsoft.com/office/officeart/2005/8/layout/radial4"/>
    <dgm:cxn modelId="{1323577C-E682-4C8C-8032-31C6BD063025}" type="presOf" srcId="{04314C92-F169-4EFF-835C-AA5E582131CA}" destId="{33AE49E3-7EAF-4671-ACEC-5EF4114D59E5}" srcOrd="0" destOrd="0" presId="urn:microsoft.com/office/officeart/2005/8/layout/radial4"/>
    <dgm:cxn modelId="{5ECDAC9E-4510-49E1-AAB9-2082406B4492}" srcId="{FD371F85-7801-4233-95F7-2968E256DDD5}" destId="{F03BC644-0CF3-4F89-94C3-ABCD7DC6D1FF}" srcOrd="0" destOrd="0" parTransId="{74A53E87-F23B-4076-88B5-9CC639173AC8}" sibTransId="{8F54DD95-09DE-46E4-A201-BD755BB99C94}"/>
    <dgm:cxn modelId="{DCEE90B1-9B61-4C4B-BB26-0E5B08BB34E5}" type="presOf" srcId="{3FF0F976-E430-4D1F-99AF-07177B944F7C}" destId="{4C1BB923-E7F2-4FAE-BCE2-9CBC75F98424}" srcOrd="0" destOrd="0" presId="urn:microsoft.com/office/officeart/2005/8/layout/radial4"/>
    <dgm:cxn modelId="{0C9C6E93-3167-4853-BC3A-6DF548E9EE15}" type="presOf" srcId="{24541B9B-D371-49BA-A5B2-F771C5B494A7}" destId="{D71078B0-61B0-4A49-ACC5-75E45D65A14C}" srcOrd="0" destOrd="0" presId="urn:microsoft.com/office/officeart/2005/8/layout/radial4"/>
    <dgm:cxn modelId="{4FBFDD95-CD41-460F-B6B0-9E7EFE232C2C}" type="presParOf" srcId="{8450C838-883F-49BB-ADCD-9FDD8CECD47D}" destId="{7C9377F2-6DE3-41EC-9D05-635A90327943}" srcOrd="0" destOrd="0" presId="urn:microsoft.com/office/officeart/2005/8/layout/radial4"/>
    <dgm:cxn modelId="{FF5725F0-5A28-45D8-A49A-4E3D207C22BC}" type="presParOf" srcId="{8450C838-883F-49BB-ADCD-9FDD8CECD47D}" destId="{4D18CED3-1142-40EA-9116-88C40631624C}" srcOrd="1" destOrd="0" presId="urn:microsoft.com/office/officeart/2005/8/layout/radial4"/>
    <dgm:cxn modelId="{5722149E-AE15-44D2-AD20-E89D166F0D9E}" type="presParOf" srcId="{8450C838-883F-49BB-ADCD-9FDD8CECD47D}" destId="{260436B6-97A1-4106-A465-1698EFC5DB02}" srcOrd="2" destOrd="0" presId="urn:microsoft.com/office/officeart/2005/8/layout/radial4"/>
    <dgm:cxn modelId="{EB8C33DC-3D06-4035-B73E-AFA473BDDF56}" type="presParOf" srcId="{8450C838-883F-49BB-ADCD-9FDD8CECD47D}" destId="{33AE49E3-7EAF-4671-ACEC-5EF4114D59E5}" srcOrd="3" destOrd="0" presId="urn:microsoft.com/office/officeart/2005/8/layout/radial4"/>
    <dgm:cxn modelId="{375E3AB5-6A6A-4FB9-8D07-A53EF17F6A11}" type="presParOf" srcId="{8450C838-883F-49BB-ADCD-9FDD8CECD47D}" destId="{4C1BB923-E7F2-4FAE-BCE2-9CBC75F98424}" srcOrd="4" destOrd="0" presId="urn:microsoft.com/office/officeart/2005/8/layout/radial4"/>
    <dgm:cxn modelId="{BBA5423E-A9A3-45DE-BFC3-6BB85C03EBCE}" type="presParOf" srcId="{8450C838-883F-49BB-ADCD-9FDD8CECD47D}" destId="{4C3C8D6A-0A5F-4907-83DC-AB25FCA93C97}" srcOrd="5" destOrd="0" presId="urn:microsoft.com/office/officeart/2005/8/layout/radial4"/>
    <dgm:cxn modelId="{E8E62657-24CA-4038-8D86-7D3FFE0BEF9F}" type="presParOf" srcId="{8450C838-883F-49BB-ADCD-9FDD8CECD47D}" destId="{D71078B0-61B0-4A49-ACC5-75E45D65A14C}" srcOrd="6" destOrd="0" presId="urn:microsoft.com/office/officeart/2005/8/layout/radial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0C103A0-357A-420A-AADA-C781BF756532}">
      <dsp:nvSpPr>
        <dsp:cNvPr id="0" name=""/>
        <dsp:cNvSpPr/>
      </dsp:nvSpPr>
      <dsp:spPr>
        <a:xfrm>
          <a:off x="0" y="0"/>
          <a:ext cx="2555772" cy="1079161"/>
        </a:xfrm>
        <a:prstGeom prst="chevron">
          <a:avLst/>
        </a:prstGeom>
        <a:gradFill flip="none" rotWithShape="0">
          <a:gsLst>
            <a:gs pos="0">
              <a:srgbClr val="0099FF">
                <a:shade val="30000"/>
                <a:satMod val="115000"/>
              </a:srgbClr>
            </a:gs>
            <a:gs pos="50000">
              <a:srgbClr val="0099FF">
                <a:shade val="67500"/>
                <a:satMod val="115000"/>
              </a:srgbClr>
            </a:gs>
            <a:gs pos="100000">
              <a:srgbClr val="0099FF">
                <a:shade val="100000"/>
                <a:satMod val="115000"/>
              </a:srgbClr>
            </a:gs>
          </a:gsLst>
          <a:lin ang="8100000" scaled="1"/>
          <a:tileRect/>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1"/>
        </a:lnRef>
        <a:fillRef idx="3">
          <a:schemeClr val="accent1"/>
        </a:fillRef>
        <a:effectRef idx="3">
          <a:schemeClr val="accent1"/>
        </a:effectRef>
        <a:fontRef idx="minor">
          <a:schemeClr val="lt1"/>
        </a:fontRef>
      </dsp:style>
      <dsp:txBody>
        <a:bodyPr spcFirstLastPara="0" vert="horz" wrap="square" lIns="19050" tIns="9525" rIns="0" bIns="9525" numCol="1" spcCol="1270" anchor="ctr" anchorCtr="0">
          <a:noAutofit/>
        </a:bodyPr>
        <a:lstStyle/>
        <a:p>
          <a:pPr lvl="0" algn="ctr" defTabSz="666750" rtl="0">
            <a:lnSpc>
              <a:spcPct val="90000"/>
            </a:lnSpc>
            <a:spcBef>
              <a:spcPct val="0"/>
            </a:spcBef>
            <a:spcAft>
              <a:spcPct val="35000"/>
            </a:spcAft>
          </a:pPr>
          <a:r>
            <a:rPr lang="ru-RU" sz="1500" kern="1200" dirty="0" smtClean="0">
              <a:effectLst>
                <a:outerShdw blurRad="38100" dist="38100" dir="2700000" algn="tl">
                  <a:srgbClr val="000000">
                    <a:alpha val="43137"/>
                  </a:srgbClr>
                </a:outerShdw>
              </a:effectLst>
              <a:latin typeface="Book Antiqua" pitchFamily="18" charset="0"/>
            </a:rPr>
            <a:t>Численность населения на 01.01.2017 г.           9 536 человек</a:t>
          </a:r>
          <a:endParaRPr lang="ru-RU" sz="1500" kern="1200" dirty="0">
            <a:effectLst>
              <a:outerShdw blurRad="38100" dist="38100" dir="2700000" algn="tl">
                <a:srgbClr val="000000">
                  <a:alpha val="43137"/>
                </a:srgbClr>
              </a:outerShdw>
            </a:effectLst>
            <a:latin typeface="Book Antiqua" pitchFamily="18" charset="0"/>
          </a:endParaRPr>
        </a:p>
      </dsp:txBody>
      <dsp:txXfrm>
        <a:off x="0" y="0"/>
        <a:ext cx="2555772" cy="1079161"/>
      </dsp:txXfrm>
    </dsp:sp>
  </dsp:spTree>
</dsp:drawing>
</file>

<file path=ppt/diagrams/drawing1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C023A05-0CA6-4B1C-9C90-98508B193786}">
      <dsp:nvSpPr>
        <dsp:cNvPr id="0" name=""/>
        <dsp:cNvSpPr/>
      </dsp:nvSpPr>
      <dsp:spPr>
        <a:xfrm>
          <a:off x="0" y="0"/>
          <a:ext cx="6633209" cy="1219657"/>
        </a:xfrm>
        <a:prstGeom prst="roundRect">
          <a:avLst>
            <a:gd name="adj" fmla="val 10000"/>
          </a:avLst>
        </a:prstGeom>
        <a:solidFill>
          <a:srgbClr val="0066FF"/>
        </a:solidFill>
        <a:ln>
          <a:noFill/>
        </a:ln>
        <a:effectLst>
          <a:outerShdw blurRad="50800" dist="38100" dir="2700000" algn="tl" rotWithShape="0">
            <a:prstClr val="black">
              <a:alpha val="40000"/>
            </a:prst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just" defTabSz="889000">
            <a:lnSpc>
              <a:spcPct val="90000"/>
            </a:lnSpc>
            <a:spcBef>
              <a:spcPct val="0"/>
            </a:spcBef>
            <a:spcAft>
              <a:spcPct val="35000"/>
            </a:spcAft>
          </a:pPr>
          <a:r>
            <a:rPr lang="ru-RU" sz="2000" b="1" u="sng" kern="1200" dirty="0" smtClean="0">
              <a:solidFill>
                <a:schemeClr val="tx2">
                  <a:lumMod val="10000"/>
                </a:schemeClr>
              </a:solidFill>
              <a:latin typeface="Book Antiqua" pitchFamily="18" charset="0"/>
            </a:rPr>
            <a:t>Дотации</a:t>
          </a:r>
          <a:r>
            <a:rPr lang="ru-RU" sz="2000" kern="1200" dirty="0" smtClean="0">
              <a:solidFill>
                <a:schemeClr val="tx2">
                  <a:lumMod val="10000"/>
                </a:schemeClr>
              </a:solidFill>
              <a:latin typeface="Book Antiqua" pitchFamily="18" charset="0"/>
            </a:rPr>
            <a:t> – денежная помощь со стороны бюджета другого уровня, предоставляемая на безвозмездной и безвозвратной основе</a:t>
          </a:r>
          <a:endParaRPr lang="ru-RU" sz="2000" kern="1200" dirty="0">
            <a:solidFill>
              <a:schemeClr val="tx2">
                <a:lumMod val="10000"/>
              </a:schemeClr>
            </a:solidFill>
            <a:latin typeface="Book Antiqua" pitchFamily="18" charset="0"/>
          </a:endParaRPr>
        </a:p>
      </dsp:txBody>
      <dsp:txXfrm>
        <a:off x="0" y="0"/>
        <a:ext cx="5285488" cy="1219657"/>
      </dsp:txXfrm>
    </dsp:sp>
    <dsp:sp modelId="{347415BA-DC97-43E2-AE7E-CB1E89BDB6C4}">
      <dsp:nvSpPr>
        <dsp:cNvPr id="0" name=""/>
        <dsp:cNvSpPr/>
      </dsp:nvSpPr>
      <dsp:spPr>
        <a:xfrm>
          <a:off x="555531" y="1441413"/>
          <a:ext cx="6633209" cy="1219657"/>
        </a:xfrm>
        <a:prstGeom prst="roundRect">
          <a:avLst>
            <a:gd name="adj" fmla="val 10000"/>
          </a:avLst>
        </a:prstGeom>
        <a:solidFill>
          <a:srgbClr val="6699FF"/>
        </a:solidFill>
        <a:ln>
          <a:noFill/>
        </a:ln>
        <a:effectLst>
          <a:outerShdw blurRad="50800" dist="38100" dir="2700000" algn="tl" rotWithShape="0">
            <a:prstClr val="black">
              <a:alpha val="40000"/>
            </a:prst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l" defTabSz="533400">
            <a:lnSpc>
              <a:spcPct val="90000"/>
            </a:lnSpc>
            <a:spcBef>
              <a:spcPct val="0"/>
            </a:spcBef>
            <a:spcAft>
              <a:spcPct val="35000"/>
            </a:spcAft>
          </a:pPr>
          <a:endParaRPr lang="ru-RU" sz="1200" kern="1200" dirty="0" smtClean="0">
            <a:latin typeface="Book Antiqua" pitchFamily="18" charset="0"/>
          </a:endParaRPr>
        </a:p>
        <a:p>
          <a:pPr lvl="0" algn="just" defTabSz="533400">
            <a:lnSpc>
              <a:spcPct val="90000"/>
            </a:lnSpc>
            <a:spcBef>
              <a:spcPct val="0"/>
            </a:spcBef>
            <a:spcAft>
              <a:spcPct val="35000"/>
            </a:spcAft>
          </a:pPr>
          <a:r>
            <a:rPr lang="ru-RU" sz="2000" b="1" i="0" u="sng" kern="1200" dirty="0" smtClean="0">
              <a:solidFill>
                <a:schemeClr val="tx2">
                  <a:lumMod val="10000"/>
                </a:schemeClr>
              </a:solidFill>
              <a:latin typeface="Book Antiqua" pitchFamily="18" charset="0"/>
            </a:rPr>
            <a:t>Субсидии</a:t>
          </a:r>
          <a:r>
            <a:rPr lang="ru-RU" sz="2000" kern="1200" dirty="0" smtClean="0">
              <a:solidFill>
                <a:schemeClr val="tx2">
                  <a:lumMod val="10000"/>
                </a:schemeClr>
              </a:solidFill>
              <a:latin typeface="Book Antiqua" pitchFamily="18" charset="0"/>
            </a:rPr>
            <a:t>  - межбюджетные трансферты, предоставляемые бюджету другого уровня на условиях долевого финансирования расходов</a:t>
          </a:r>
        </a:p>
        <a:p>
          <a:pPr lvl="0" algn="l" defTabSz="533400">
            <a:lnSpc>
              <a:spcPct val="90000"/>
            </a:lnSpc>
            <a:spcBef>
              <a:spcPct val="0"/>
            </a:spcBef>
            <a:spcAft>
              <a:spcPct val="35000"/>
            </a:spcAft>
          </a:pPr>
          <a:r>
            <a:rPr lang="ru-RU" sz="1800" kern="1200" dirty="0" smtClean="0"/>
            <a:t> </a:t>
          </a:r>
          <a:endParaRPr lang="ru-RU" sz="1800" kern="1200" dirty="0"/>
        </a:p>
      </dsp:txBody>
      <dsp:txXfrm>
        <a:off x="555531" y="1441413"/>
        <a:ext cx="5284901" cy="1219657"/>
      </dsp:txXfrm>
    </dsp:sp>
    <dsp:sp modelId="{EFCD9B4C-DA78-46C7-9E8E-1E5C23521922}">
      <dsp:nvSpPr>
        <dsp:cNvPr id="0" name=""/>
        <dsp:cNvSpPr/>
      </dsp:nvSpPr>
      <dsp:spPr>
        <a:xfrm>
          <a:off x="1102771" y="2882826"/>
          <a:ext cx="6633209" cy="1219657"/>
        </a:xfrm>
        <a:prstGeom prst="roundRect">
          <a:avLst>
            <a:gd name="adj" fmla="val 10000"/>
          </a:avLst>
        </a:prstGeom>
        <a:solidFill>
          <a:srgbClr val="CC99FF"/>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just" defTabSz="889000">
            <a:lnSpc>
              <a:spcPct val="90000"/>
            </a:lnSpc>
            <a:spcBef>
              <a:spcPct val="0"/>
            </a:spcBef>
            <a:spcAft>
              <a:spcPct val="35000"/>
            </a:spcAft>
          </a:pPr>
          <a:r>
            <a:rPr lang="ru-RU" sz="2000" b="1" u="sng" kern="1200" dirty="0" smtClean="0">
              <a:solidFill>
                <a:schemeClr val="tx2">
                  <a:lumMod val="10000"/>
                </a:schemeClr>
              </a:solidFill>
              <a:latin typeface="Book Antiqua" pitchFamily="18" charset="0"/>
            </a:rPr>
            <a:t>Субвенции</a:t>
          </a:r>
          <a:r>
            <a:rPr lang="ru-RU" sz="2000" kern="1200" dirty="0" smtClean="0">
              <a:solidFill>
                <a:schemeClr val="tx2">
                  <a:lumMod val="10000"/>
                </a:schemeClr>
              </a:solidFill>
              <a:latin typeface="Book Antiqua" pitchFamily="18" charset="0"/>
            </a:rPr>
            <a:t> – межбюджетные трансферты, предоставляемые местным бюджетам на исполнение переданных государственных полномочий </a:t>
          </a:r>
          <a:endParaRPr lang="ru-RU" sz="2000" kern="1200" dirty="0">
            <a:solidFill>
              <a:schemeClr val="tx2">
                <a:lumMod val="10000"/>
              </a:schemeClr>
            </a:solidFill>
            <a:latin typeface="Book Antiqua" pitchFamily="18" charset="0"/>
          </a:endParaRPr>
        </a:p>
      </dsp:txBody>
      <dsp:txXfrm>
        <a:off x="1102771" y="2882826"/>
        <a:ext cx="5293192" cy="1219657"/>
      </dsp:txXfrm>
    </dsp:sp>
    <dsp:sp modelId="{98AFC14A-0294-454A-9D8E-0DEDF513300C}">
      <dsp:nvSpPr>
        <dsp:cNvPr id="0" name=""/>
        <dsp:cNvSpPr/>
      </dsp:nvSpPr>
      <dsp:spPr>
        <a:xfrm>
          <a:off x="1656445" y="4320477"/>
          <a:ext cx="6633209" cy="671945"/>
        </a:xfrm>
        <a:prstGeom prst="roundRect">
          <a:avLst>
            <a:gd name="adj" fmla="val 10000"/>
          </a:avLst>
        </a:prstGeom>
        <a:solidFill>
          <a:srgbClr val="FF99CC"/>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ru-RU" sz="2000" b="1" u="sng" kern="1200" dirty="0" smtClean="0">
              <a:solidFill>
                <a:schemeClr val="tx2">
                  <a:lumMod val="10000"/>
                </a:schemeClr>
              </a:solidFill>
              <a:latin typeface="Book Antiqua" pitchFamily="18" charset="0"/>
            </a:rPr>
            <a:t>Иные межбюджетные трансферты</a:t>
          </a:r>
          <a:endParaRPr lang="ru-RU" sz="2000" b="1" u="sng" kern="1200" dirty="0">
            <a:solidFill>
              <a:schemeClr val="tx2">
                <a:lumMod val="10000"/>
              </a:schemeClr>
            </a:solidFill>
            <a:latin typeface="Book Antiqua" pitchFamily="18" charset="0"/>
          </a:endParaRPr>
        </a:p>
      </dsp:txBody>
      <dsp:txXfrm>
        <a:off x="1656445" y="4320477"/>
        <a:ext cx="5284901" cy="671945"/>
      </dsp:txXfrm>
    </dsp:sp>
    <dsp:sp modelId="{C21735EF-571B-421D-B69C-575E32C59B3D}">
      <dsp:nvSpPr>
        <dsp:cNvPr id="0" name=""/>
        <dsp:cNvSpPr/>
      </dsp:nvSpPr>
      <dsp:spPr>
        <a:xfrm>
          <a:off x="5840432" y="934146"/>
          <a:ext cx="792777" cy="792777"/>
        </a:xfrm>
        <a:prstGeom prst="downArrow">
          <a:avLst>
            <a:gd name="adj1" fmla="val 55000"/>
            <a:gd name="adj2" fmla="val 45000"/>
          </a:avLst>
        </a:prstGeom>
        <a:solidFill>
          <a:srgbClr val="0099CC">
            <a:alpha val="89804"/>
          </a:srgbClr>
        </a:solidFill>
        <a:ln w="9525" cap="flat" cmpd="sng" algn="ctr">
          <a:solidFill>
            <a:srgbClr val="3399FF">
              <a:alpha val="89804"/>
            </a:srgbClr>
          </a:solidFill>
          <a:prstDash val="solid"/>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ru-RU" sz="3600" kern="1200"/>
        </a:p>
      </dsp:txBody>
      <dsp:txXfrm>
        <a:off x="5840432" y="934146"/>
        <a:ext cx="792777" cy="792777"/>
      </dsp:txXfrm>
    </dsp:sp>
    <dsp:sp modelId="{A19D2155-7612-468E-A3DC-8E1D47EBEE5B}">
      <dsp:nvSpPr>
        <dsp:cNvPr id="0" name=""/>
        <dsp:cNvSpPr/>
      </dsp:nvSpPr>
      <dsp:spPr>
        <a:xfrm>
          <a:off x="6395963" y="2375559"/>
          <a:ext cx="792777" cy="792777"/>
        </a:xfrm>
        <a:prstGeom prst="downArrow">
          <a:avLst>
            <a:gd name="adj1" fmla="val 55000"/>
            <a:gd name="adj2" fmla="val 45000"/>
          </a:avLst>
        </a:prstGeom>
        <a:solidFill>
          <a:srgbClr val="0099CC">
            <a:alpha val="90000"/>
          </a:srgbClr>
        </a:solidFill>
        <a:ln w="9525" cap="flat" cmpd="sng" algn="ctr">
          <a:solidFill>
            <a:srgbClr val="6666FF">
              <a:alpha val="89804"/>
            </a:srgbClr>
          </a:solidFill>
          <a:prstDash val="solid"/>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ru-RU" sz="3600" kern="1200"/>
        </a:p>
      </dsp:txBody>
      <dsp:txXfrm>
        <a:off x="6395963" y="2375559"/>
        <a:ext cx="792777" cy="792777"/>
      </dsp:txXfrm>
    </dsp:sp>
    <dsp:sp modelId="{2C7A71E0-8E04-4158-8B58-BB3714727D7B}">
      <dsp:nvSpPr>
        <dsp:cNvPr id="0" name=""/>
        <dsp:cNvSpPr/>
      </dsp:nvSpPr>
      <dsp:spPr>
        <a:xfrm>
          <a:off x="6943203" y="3816973"/>
          <a:ext cx="792777" cy="792777"/>
        </a:xfrm>
        <a:prstGeom prst="downArrow">
          <a:avLst>
            <a:gd name="adj1" fmla="val 55000"/>
            <a:gd name="adj2" fmla="val 45000"/>
          </a:avLst>
        </a:prstGeom>
        <a:solidFill>
          <a:srgbClr val="0099CC">
            <a:alpha val="90000"/>
          </a:srgbClr>
        </a:solidFill>
        <a:ln w="9525" cap="flat" cmpd="sng" algn="ctr">
          <a:solidFill>
            <a:srgbClr val="FF66FF">
              <a:alpha val="89804"/>
            </a:srgbClr>
          </a:solidFill>
          <a:prstDash val="solid"/>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ru-RU" sz="3600" kern="1200"/>
        </a:p>
      </dsp:txBody>
      <dsp:txXfrm>
        <a:off x="6943203" y="3816973"/>
        <a:ext cx="792777" cy="792777"/>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ACE0FBD-4505-41E9-885F-58F4FC0C072A}">
      <dsp:nvSpPr>
        <dsp:cNvPr id="0" name=""/>
        <dsp:cNvSpPr/>
      </dsp:nvSpPr>
      <dsp:spPr>
        <a:xfrm>
          <a:off x="0" y="286741"/>
          <a:ext cx="2520280" cy="854092"/>
        </a:xfrm>
        <a:prstGeom prst="chevron">
          <a:avLst/>
        </a:prstGeom>
        <a:gradFill flip="none" rotWithShape="0">
          <a:gsLst>
            <a:gs pos="0">
              <a:srgbClr val="0099FF">
                <a:shade val="30000"/>
                <a:satMod val="115000"/>
              </a:srgbClr>
            </a:gs>
            <a:gs pos="50000">
              <a:srgbClr val="0099FF">
                <a:shade val="67500"/>
                <a:satMod val="115000"/>
              </a:srgbClr>
            </a:gs>
            <a:gs pos="100000">
              <a:srgbClr val="0099FF">
                <a:shade val="100000"/>
                <a:satMod val="115000"/>
              </a:srgbClr>
            </a:gs>
          </a:gsLst>
          <a:lin ang="2700000" scaled="1"/>
          <a:tileRect/>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1"/>
        </a:lnRef>
        <a:fillRef idx="3">
          <a:schemeClr val="accent1"/>
        </a:fillRef>
        <a:effectRef idx="3">
          <a:schemeClr val="accent1"/>
        </a:effectRef>
        <a:fontRef idx="minor">
          <a:schemeClr val="lt1"/>
        </a:fontRef>
      </dsp:style>
      <dsp:txBody>
        <a:bodyPr spcFirstLastPara="0" vert="horz" wrap="square" lIns="22860" tIns="11430" rIns="0" bIns="11430" numCol="1" spcCol="1270" anchor="ctr" anchorCtr="0">
          <a:noAutofit/>
        </a:bodyPr>
        <a:lstStyle/>
        <a:p>
          <a:pPr lvl="0" algn="ctr" defTabSz="800100" rtl="0">
            <a:lnSpc>
              <a:spcPct val="90000"/>
            </a:lnSpc>
            <a:spcBef>
              <a:spcPct val="0"/>
            </a:spcBef>
            <a:spcAft>
              <a:spcPct val="35000"/>
            </a:spcAft>
          </a:pPr>
          <a:r>
            <a:rPr lang="ru-RU" sz="1800" kern="1200" dirty="0" smtClean="0">
              <a:effectLst>
                <a:outerShdw blurRad="38100" dist="38100" dir="2700000" algn="tl">
                  <a:srgbClr val="000000">
                    <a:alpha val="43137"/>
                  </a:srgbClr>
                </a:outerShdw>
              </a:effectLst>
              <a:latin typeface="Book Antiqua" pitchFamily="18" charset="0"/>
            </a:rPr>
            <a:t>Территория  -  203,34 тыс.га</a:t>
          </a:r>
          <a:endParaRPr lang="ru-RU" sz="1800" kern="1200" dirty="0">
            <a:effectLst>
              <a:outerShdw blurRad="38100" dist="38100" dir="2700000" algn="tl">
                <a:srgbClr val="000000">
                  <a:alpha val="43137"/>
                </a:srgbClr>
              </a:outerShdw>
            </a:effectLst>
            <a:latin typeface="Book Antiqua" pitchFamily="18" charset="0"/>
          </a:endParaRPr>
        </a:p>
      </dsp:txBody>
      <dsp:txXfrm>
        <a:off x="0" y="286741"/>
        <a:ext cx="2520280" cy="854092"/>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35CE742-C92E-471D-AE33-FC87EDA40D4A}">
      <dsp:nvSpPr>
        <dsp:cNvPr id="0" name=""/>
        <dsp:cNvSpPr/>
      </dsp:nvSpPr>
      <dsp:spPr>
        <a:xfrm>
          <a:off x="385214" y="0"/>
          <a:ext cx="1991049" cy="796419"/>
        </a:xfrm>
        <a:prstGeom prst="chevron">
          <a:avLst/>
        </a:prstGeom>
        <a:gradFill flip="none" rotWithShape="0">
          <a:gsLst>
            <a:gs pos="0">
              <a:srgbClr val="0099FF">
                <a:shade val="30000"/>
                <a:satMod val="115000"/>
              </a:srgbClr>
            </a:gs>
            <a:gs pos="50000">
              <a:srgbClr val="0099FF">
                <a:shade val="67500"/>
                <a:satMod val="115000"/>
              </a:srgbClr>
            </a:gs>
            <a:gs pos="100000">
              <a:srgbClr val="0099FF">
                <a:shade val="100000"/>
                <a:satMod val="115000"/>
              </a:srgbClr>
            </a:gs>
          </a:gsLst>
          <a:lin ang="0" scaled="1"/>
          <a:tileRect/>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1"/>
        </a:lnRef>
        <a:fillRef idx="3">
          <a:schemeClr val="accent1"/>
        </a:fillRef>
        <a:effectRef idx="3">
          <a:schemeClr val="accent1"/>
        </a:effectRef>
        <a:fontRef idx="minor">
          <a:schemeClr val="lt1"/>
        </a:fontRef>
      </dsp:style>
      <dsp:txBody>
        <a:bodyPr spcFirstLastPara="0" vert="horz" wrap="square" lIns="22860" tIns="11430" rIns="0" bIns="11430" numCol="1" spcCol="1270" anchor="ctr" anchorCtr="0">
          <a:noAutofit/>
        </a:bodyPr>
        <a:lstStyle/>
        <a:p>
          <a:pPr lvl="0" algn="ctr" defTabSz="800100" rtl="0">
            <a:lnSpc>
              <a:spcPct val="90000"/>
            </a:lnSpc>
            <a:spcBef>
              <a:spcPct val="0"/>
            </a:spcBef>
            <a:spcAft>
              <a:spcPct val="35000"/>
            </a:spcAft>
          </a:pPr>
          <a:r>
            <a:rPr lang="ru-RU" sz="1800" kern="1200" dirty="0" smtClean="0">
              <a:effectLst>
                <a:outerShdw blurRad="38100" dist="38100" dir="2700000" algn="tl">
                  <a:srgbClr val="000000">
                    <a:alpha val="43137"/>
                  </a:srgbClr>
                </a:outerShdw>
              </a:effectLst>
              <a:latin typeface="Book Antiqua" pitchFamily="18" charset="0"/>
            </a:rPr>
            <a:t>Городское поселение</a:t>
          </a:r>
          <a:r>
            <a:rPr lang="ru-RU" sz="1800" kern="1200" dirty="0" smtClean="0">
              <a:latin typeface="Book Antiqua" pitchFamily="18" charset="0"/>
            </a:rPr>
            <a:t> – 1</a:t>
          </a:r>
          <a:endParaRPr lang="ru-RU" sz="1800" kern="1200" dirty="0">
            <a:latin typeface="Book Antiqua" pitchFamily="18" charset="0"/>
          </a:endParaRPr>
        </a:p>
      </dsp:txBody>
      <dsp:txXfrm>
        <a:off x="385214" y="0"/>
        <a:ext cx="1991049" cy="796419"/>
      </dsp:txXfrm>
    </dsp:sp>
    <dsp:sp modelId="{584093BA-FBF9-44C9-B06B-4924A014C6F1}">
      <dsp:nvSpPr>
        <dsp:cNvPr id="0" name=""/>
        <dsp:cNvSpPr/>
      </dsp:nvSpPr>
      <dsp:spPr>
        <a:xfrm>
          <a:off x="360034" y="907965"/>
          <a:ext cx="1991049" cy="796419"/>
        </a:xfrm>
        <a:prstGeom prst="chevron">
          <a:avLst/>
        </a:prstGeom>
        <a:gradFill flip="none" rotWithShape="0">
          <a:gsLst>
            <a:gs pos="0">
              <a:srgbClr val="0099FF">
                <a:shade val="30000"/>
                <a:satMod val="115000"/>
              </a:srgbClr>
            </a:gs>
            <a:gs pos="50000">
              <a:srgbClr val="0099FF">
                <a:shade val="67500"/>
                <a:satMod val="115000"/>
              </a:srgbClr>
            </a:gs>
            <a:gs pos="100000">
              <a:srgbClr val="0099FF">
                <a:shade val="100000"/>
                <a:satMod val="115000"/>
              </a:srgbClr>
            </a:gs>
          </a:gsLst>
          <a:lin ang="18900000" scaled="1"/>
          <a:tileRect/>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1"/>
        </a:lnRef>
        <a:fillRef idx="3">
          <a:schemeClr val="accent1"/>
        </a:fillRef>
        <a:effectRef idx="3">
          <a:schemeClr val="accent1"/>
        </a:effectRef>
        <a:fontRef idx="minor">
          <a:schemeClr val="lt1"/>
        </a:fontRef>
      </dsp:style>
      <dsp:txBody>
        <a:bodyPr spcFirstLastPara="0" vert="horz" wrap="square" lIns="22860" tIns="11430" rIns="0" bIns="11430" numCol="1" spcCol="1270" anchor="ctr" anchorCtr="0">
          <a:noAutofit/>
        </a:bodyPr>
        <a:lstStyle/>
        <a:p>
          <a:pPr lvl="0" algn="ctr" defTabSz="800100" rtl="0">
            <a:lnSpc>
              <a:spcPct val="90000"/>
            </a:lnSpc>
            <a:spcBef>
              <a:spcPct val="0"/>
            </a:spcBef>
            <a:spcAft>
              <a:spcPct val="35000"/>
            </a:spcAft>
          </a:pPr>
          <a:r>
            <a:rPr lang="ru-RU" sz="1800" kern="1200" dirty="0" smtClean="0">
              <a:effectLst>
                <a:outerShdw blurRad="38100" dist="38100" dir="2700000" algn="tl">
                  <a:srgbClr val="000000">
                    <a:alpha val="43137"/>
                  </a:srgbClr>
                </a:outerShdw>
              </a:effectLst>
              <a:latin typeface="Book Antiqua" pitchFamily="18" charset="0"/>
            </a:rPr>
            <a:t>Сельских поселений - 14</a:t>
          </a:r>
          <a:endParaRPr lang="ru-RU" sz="1800" kern="1200" dirty="0">
            <a:effectLst>
              <a:outerShdw blurRad="38100" dist="38100" dir="2700000" algn="tl">
                <a:srgbClr val="000000">
                  <a:alpha val="43137"/>
                </a:srgbClr>
              </a:outerShdw>
            </a:effectLst>
            <a:latin typeface="Book Antiqua" pitchFamily="18" charset="0"/>
          </a:endParaRPr>
        </a:p>
      </dsp:txBody>
      <dsp:txXfrm>
        <a:off x="360034" y="907965"/>
        <a:ext cx="1991049" cy="796419"/>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6EFF1F9-070C-4F75-AEF2-175080E03D73}">
      <dsp:nvSpPr>
        <dsp:cNvPr id="0" name=""/>
        <dsp:cNvSpPr/>
      </dsp:nvSpPr>
      <dsp:spPr>
        <a:xfrm>
          <a:off x="132726" y="0"/>
          <a:ext cx="1990995" cy="796398"/>
        </a:xfrm>
        <a:prstGeom prst="chevron">
          <a:avLst/>
        </a:prstGeom>
        <a:gradFill flip="none" rotWithShape="0">
          <a:gsLst>
            <a:gs pos="0">
              <a:srgbClr val="0099FF">
                <a:shade val="30000"/>
                <a:satMod val="115000"/>
              </a:srgbClr>
            </a:gs>
            <a:gs pos="50000">
              <a:srgbClr val="0099FF">
                <a:shade val="67500"/>
                <a:satMod val="115000"/>
              </a:srgbClr>
            </a:gs>
            <a:gs pos="100000">
              <a:srgbClr val="0099FF">
                <a:shade val="100000"/>
                <a:satMod val="115000"/>
              </a:srgbClr>
            </a:gs>
          </a:gsLst>
          <a:lin ang="10800000" scaled="1"/>
          <a:tileRect/>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1"/>
        </a:lnRef>
        <a:fillRef idx="3">
          <a:schemeClr val="accent1"/>
        </a:fillRef>
        <a:effectRef idx="3">
          <a:schemeClr val="accent1"/>
        </a:effectRef>
        <a:fontRef idx="minor">
          <a:schemeClr val="lt1"/>
        </a:fontRef>
      </dsp:style>
      <dsp:txBody>
        <a:bodyPr spcFirstLastPara="0" vert="horz" wrap="square" lIns="22860" tIns="11430" rIns="0" bIns="11430" numCol="1" spcCol="1270" anchor="ctr" anchorCtr="0">
          <a:noAutofit/>
        </a:bodyPr>
        <a:lstStyle/>
        <a:p>
          <a:pPr lvl="0" algn="ctr" defTabSz="800100" rtl="0">
            <a:lnSpc>
              <a:spcPct val="90000"/>
            </a:lnSpc>
            <a:spcBef>
              <a:spcPct val="0"/>
            </a:spcBef>
            <a:spcAft>
              <a:spcPct val="35000"/>
            </a:spcAft>
          </a:pPr>
          <a:r>
            <a:rPr lang="ru-RU" sz="1800" kern="1200" dirty="0" smtClean="0">
              <a:effectLst>
                <a:outerShdw blurRad="38100" dist="38100" dir="2700000" algn="tl">
                  <a:srgbClr val="000000">
                    <a:alpha val="43137"/>
                  </a:srgbClr>
                </a:outerShdw>
              </a:effectLst>
              <a:latin typeface="Book Antiqua" pitchFamily="18" charset="0"/>
            </a:rPr>
            <a:t>Городское население – 34%</a:t>
          </a:r>
          <a:endParaRPr lang="ru-RU" sz="1800" kern="1200" dirty="0">
            <a:effectLst>
              <a:outerShdw blurRad="38100" dist="38100" dir="2700000" algn="tl">
                <a:srgbClr val="000000">
                  <a:alpha val="43137"/>
                </a:srgbClr>
              </a:outerShdw>
            </a:effectLst>
            <a:latin typeface="Book Antiqua" pitchFamily="18" charset="0"/>
          </a:endParaRPr>
        </a:p>
      </dsp:txBody>
      <dsp:txXfrm>
        <a:off x="132726" y="0"/>
        <a:ext cx="1990995" cy="796398"/>
      </dsp:txXfrm>
    </dsp:sp>
    <dsp:sp modelId="{F90D0886-8325-40D6-9726-F788C42AAA44}">
      <dsp:nvSpPr>
        <dsp:cNvPr id="0" name=""/>
        <dsp:cNvSpPr/>
      </dsp:nvSpPr>
      <dsp:spPr>
        <a:xfrm>
          <a:off x="132726" y="864098"/>
          <a:ext cx="1990995" cy="796398"/>
        </a:xfrm>
        <a:prstGeom prst="chevron">
          <a:avLst/>
        </a:prstGeom>
        <a:gradFill flip="none" rotWithShape="0">
          <a:gsLst>
            <a:gs pos="0">
              <a:srgbClr val="0099FF">
                <a:shade val="30000"/>
                <a:satMod val="115000"/>
              </a:srgbClr>
            </a:gs>
            <a:gs pos="50000">
              <a:srgbClr val="0099FF">
                <a:shade val="67500"/>
                <a:satMod val="115000"/>
              </a:srgbClr>
            </a:gs>
            <a:gs pos="100000">
              <a:srgbClr val="0099FF">
                <a:shade val="100000"/>
                <a:satMod val="115000"/>
              </a:srgbClr>
            </a:gs>
          </a:gsLst>
          <a:lin ang="10800000" scaled="1"/>
          <a:tileRect/>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1"/>
        </a:lnRef>
        <a:fillRef idx="3">
          <a:schemeClr val="accent1"/>
        </a:fillRef>
        <a:effectRef idx="3">
          <a:schemeClr val="accent1"/>
        </a:effectRef>
        <a:fontRef idx="minor">
          <a:schemeClr val="lt1"/>
        </a:fontRef>
      </dsp:style>
      <dsp:txBody>
        <a:bodyPr spcFirstLastPara="0" vert="horz" wrap="square" lIns="22860" tIns="11430" rIns="0" bIns="11430" numCol="1" spcCol="1270" anchor="ctr" anchorCtr="0">
          <a:noAutofit/>
        </a:bodyPr>
        <a:lstStyle/>
        <a:p>
          <a:pPr lvl="0" algn="ctr" defTabSz="800100" rtl="0">
            <a:lnSpc>
              <a:spcPct val="90000"/>
            </a:lnSpc>
            <a:spcBef>
              <a:spcPct val="0"/>
            </a:spcBef>
            <a:spcAft>
              <a:spcPct val="35000"/>
            </a:spcAft>
          </a:pPr>
          <a:r>
            <a:rPr lang="ru-RU" sz="1800" kern="1200" dirty="0" smtClean="0">
              <a:effectLst>
                <a:outerShdw blurRad="38100" dist="38100" dir="2700000" algn="tl">
                  <a:srgbClr val="000000">
                    <a:alpha val="43137"/>
                  </a:srgbClr>
                </a:outerShdw>
              </a:effectLst>
              <a:latin typeface="Book Antiqua" pitchFamily="18" charset="0"/>
            </a:rPr>
            <a:t>Сельское население – 66%</a:t>
          </a:r>
          <a:r>
            <a:rPr lang="ru-RU" sz="1800" kern="1200" dirty="0" smtClean="0">
              <a:latin typeface="Book Antiqua" pitchFamily="18" charset="0"/>
            </a:rPr>
            <a:t>    </a:t>
          </a:r>
          <a:endParaRPr lang="ru-RU" sz="1800" kern="1200" dirty="0">
            <a:latin typeface="Book Antiqua" pitchFamily="18" charset="0"/>
          </a:endParaRPr>
        </a:p>
      </dsp:txBody>
      <dsp:txXfrm>
        <a:off x="132726" y="864098"/>
        <a:ext cx="1990995" cy="796398"/>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58734D2-6690-400B-92F1-00E2BE5EDD5E}">
      <dsp:nvSpPr>
        <dsp:cNvPr id="0" name=""/>
        <dsp:cNvSpPr/>
      </dsp:nvSpPr>
      <dsp:spPr>
        <a:xfrm>
          <a:off x="2314574" y="-71998"/>
          <a:ext cx="3435500" cy="5679040"/>
        </a:xfrm>
        <a:prstGeom prst="downArrow">
          <a:avLst/>
        </a:prstGeom>
        <a:solidFill>
          <a:srgbClr val="6699FF"/>
        </a:solidFill>
        <a:ln>
          <a:solidFill>
            <a:srgbClr val="3333CC"/>
          </a:solid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D73C32C9-B7C5-4705-BB81-A89B055DE445}">
      <dsp:nvSpPr>
        <dsp:cNvPr id="0" name=""/>
        <dsp:cNvSpPr/>
      </dsp:nvSpPr>
      <dsp:spPr>
        <a:xfrm>
          <a:off x="301957" y="384016"/>
          <a:ext cx="7536313" cy="655891"/>
        </a:xfrm>
        <a:prstGeom prst="roundRect">
          <a:avLst/>
        </a:prstGeom>
        <a:gradFill flip="none" rotWithShape="0">
          <a:gsLst>
            <a:gs pos="0">
              <a:srgbClr val="3399FF">
                <a:shade val="30000"/>
                <a:satMod val="115000"/>
              </a:srgbClr>
            </a:gs>
            <a:gs pos="50000">
              <a:srgbClr val="3399FF">
                <a:shade val="67500"/>
                <a:satMod val="115000"/>
              </a:srgbClr>
            </a:gs>
            <a:gs pos="100000">
              <a:srgbClr val="3399FF">
                <a:shade val="100000"/>
                <a:satMod val="115000"/>
              </a:srgbClr>
            </a:gs>
          </a:gsLst>
          <a:path path="circle">
            <a:fillToRect l="50000" t="50000" r="50000" b="50000"/>
          </a:path>
          <a:tileRect/>
        </a:gradFill>
        <a:ln w="19050" cap="flat" cmpd="sng" algn="ctr">
          <a:solidFill>
            <a:srgbClr val="0000FF"/>
          </a:solidFill>
          <a:prstDash val="solid"/>
        </a:ln>
        <a:effectLst/>
        <a:scene3d>
          <a:camera prst="orthographicFront"/>
          <a:lightRig rig="flat" dir="t"/>
        </a:scene3d>
        <a:sp3d/>
      </dsp:spPr>
      <dsp:style>
        <a:lnRef idx="2">
          <a:schemeClr val="accent4">
            <a:shade val="50000"/>
          </a:schemeClr>
        </a:lnRef>
        <a:fillRef idx="1">
          <a:schemeClr val="accent4"/>
        </a:fillRef>
        <a:effectRef idx="0">
          <a:schemeClr val="accent4"/>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ru-RU" sz="2000" b="1" kern="1200" dirty="0" smtClean="0">
              <a:latin typeface="Book Antiqua" pitchFamily="18" charset="0"/>
            </a:rPr>
            <a:t>Бюджетное послание Президента Российской Федерации на 2018-2020 годы</a:t>
          </a:r>
          <a:endParaRPr lang="ru-RU" sz="2000" b="1" kern="1200" dirty="0">
            <a:latin typeface="Book Antiqua" pitchFamily="18" charset="0"/>
          </a:endParaRPr>
        </a:p>
      </dsp:txBody>
      <dsp:txXfrm>
        <a:off x="301957" y="384016"/>
        <a:ext cx="7536313" cy="655891"/>
      </dsp:txXfrm>
    </dsp:sp>
    <dsp:sp modelId="{C271A942-9659-40F0-B91E-421AA1A868F7}">
      <dsp:nvSpPr>
        <dsp:cNvPr id="0" name=""/>
        <dsp:cNvSpPr/>
      </dsp:nvSpPr>
      <dsp:spPr>
        <a:xfrm>
          <a:off x="226367" y="2736310"/>
          <a:ext cx="7635942" cy="1138797"/>
        </a:xfrm>
        <a:prstGeom prst="roundRect">
          <a:avLst/>
        </a:prstGeom>
        <a:gradFill flip="none" rotWithShape="0">
          <a:gsLst>
            <a:gs pos="0">
              <a:srgbClr val="3399FF">
                <a:shade val="30000"/>
                <a:satMod val="115000"/>
              </a:srgbClr>
            </a:gs>
            <a:gs pos="50000">
              <a:srgbClr val="3399FF">
                <a:shade val="67500"/>
                <a:satMod val="115000"/>
              </a:srgbClr>
            </a:gs>
            <a:gs pos="100000">
              <a:srgbClr val="3399FF">
                <a:shade val="100000"/>
                <a:satMod val="115000"/>
              </a:srgbClr>
            </a:gs>
          </a:gsLst>
          <a:path path="circle">
            <a:fillToRect l="50000" t="50000" r="50000" b="50000"/>
          </a:path>
          <a:tileRect/>
        </a:gradFill>
        <a:ln w="12700" cap="flat" cmpd="sng" algn="ctr">
          <a:solidFill>
            <a:srgbClr val="0000FF"/>
          </a:solidFill>
          <a:prstDash val="solid"/>
        </a:ln>
        <a:effectLst/>
        <a:scene3d>
          <a:camera prst="orthographicFront"/>
          <a:lightRig rig="flat" dir="t"/>
        </a:scene3d>
        <a:sp3d/>
      </dsp:spPr>
      <dsp:style>
        <a:lnRef idx="2">
          <a:schemeClr val="accent4">
            <a:shade val="50000"/>
          </a:schemeClr>
        </a:lnRef>
        <a:fillRef idx="1">
          <a:schemeClr val="accent4"/>
        </a:fillRef>
        <a:effectRef idx="0">
          <a:schemeClr val="accent4"/>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ru-RU" sz="2000" b="1" kern="1200" dirty="0" smtClean="0">
              <a:latin typeface="Book Antiqua" pitchFamily="18" charset="0"/>
            </a:rPr>
            <a:t>Основные параметры Прогноза социально-экономического развития муниципального образования «Холм-Жирковский район» Смоленской области  </a:t>
          </a:r>
          <a:endParaRPr lang="ru-RU" sz="2000" b="1" kern="1200" dirty="0">
            <a:latin typeface="Book Antiqua" pitchFamily="18" charset="0"/>
          </a:endParaRPr>
        </a:p>
      </dsp:txBody>
      <dsp:txXfrm>
        <a:off x="226367" y="2736310"/>
        <a:ext cx="7635942" cy="1138797"/>
      </dsp:txXfrm>
    </dsp:sp>
    <dsp:sp modelId="{C0F74AEC-6F1E-4CA5-9898-938E5B53D98C}">
      <dsp:nvSpPr>
        <dsp:cNvPr id="0" name=""/>
        <dsp:cNvSpPr/>
      </dsp:nvSpPr>
      <dsp:spPr>
        <a:xfrm>
          <a:off x="226372" y="4104461"/>
          <a:ext cx="7623728" cy="628626"/>
        </a:xfrm>
        <a:prstGeom prst="roundRect">
          <a:avLst/>
        </a:prstGeom>
        <a:gradFill flip="none" rotWithShape="0">
          <a:gsLst>
            <a:gs pos="0">
              <a:srgbClr val="3399FF">
                <a:shade val="30000"/>
                <a:satMod val="115000"/>
              </a:srgbClr>
            </a:gs>
            <a:gs pos="50000">
              <a:srgbClr val="3399FF">
                <a:shade val="67500"/>
                <a:satMod val="115000"/>
              </a:srgbClr>
            </a:gs>
            <a:gs pos="100000">
              <a:srgbClr val="3399FF">
                <a:shade val="100000"/>
                <a:satMod val="115000"/>
              </a:srgbClr>
            </a:gs>
          </a:gsLst>
          <a:path path="circle">
            <a:fillToRect l="50000" t="50000" r="50000" b="50000"/>
          </a:path>
          <a:tileRect/>
        </a:gradFill>
        <a:ln w="12700" cap="flat" cmpd="sng" algn="ctr">
          <a:solidFill>
            <a:srgbClr val="0000FF"/>
          </a:solidFill>
          <a:prstDash val="solid"/>
        </a:ln>
        <a:effectLst/>
        <a:scene3d>
          <a:camera prst="orthographicFront"/>
          <a:lightRig rig="flat" dir="t"/>
        </a:scene3d>
        <a:sp3d/>
      </dsp:spPr>
      <dsp:style>
        <a:lnRef idx="2">
          <a:schemeClr val="accent4">
            <a:shade val="50000"/>
          </a:schemeClr>
        </a:lnRef>
        <a:fillRef idx="1">
          <a:schemeClr val="accent4"/>
        </a:fillRef>
        <a:effectRef idx="0">
          <a:schemeClr val="accent4"/>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ru-RU" sz="2000" b="1" kern="1200" dirty="0" smtClean="0">
              <a:latin typeface="Book Antiqua" pitchFamily="18" charset="0"/>
            </a:rPr>
            <a:t>Муниципальные программы Холм-Жирковского   района</a:t>
          </a:r>
        </a:p>
      </dsp:txBody>
      <dsp:txXfrm>
        <a:off x="226372" y="4104461"/>
        <a:ext cx="7623728" cy="628626"/>
      </dsp:txXfrm>
    </dsp:sp>
    <dsp:sp modelId="{27783912-6789-4E1A-8B8C-1CAE98185405}">
      <dsp:nvSpPr>
        <dsp:cNvPr id="0" name=""/>
        <dsp:cNvSpPr/>
      </dsp:nvSpPr>
      <dsp:spPr>
        <a:xfrm>
          <a:off x="226363" y="1233861"/>
          <a:ext cx="7612557" cy="1283700"/>
        </a:xfrm>
        <a:prstGeom prst="roundRect">
          <a:avLst/>
        </a:prstGeom>
        <a:gradFill flip="none" rotWithShape="0">
          <a:gsLst>
            <a:gs pos="0">
              <a:srgbClr val="3399FF">
                <a:shade val="30000"/>
                <a:satMod val="115000"/>
              </a:srgbClr>
            </a:gs>
            <a:gs pos="50000">
              <a:srgbClr val="3399FF">
                <a:shade val="67500"/>
                <a:satMod val="115000"/>
              </a:srgbClr>
            </a:gs>
            <a:gs pos="100000">
              <a:srgbClr val="3399FF">
                <a:shade val="100000"/>
                <a:satMod val="115000"/>
              </a:srgbClr>
            </a:gs>
          </a:gsLst>
          <a:path path="circle">
            <a:fillToRect l="50000" t="50000" r="50000" b="50000"/>
          </a:path>
          <a:tileRect/>
        </a:gradFill>
        <a:ln w="12700" cap="flat" cmpd="sng" algn="ctr">
          <a:solidFill>
            <a:srgbClr val="0000FF"/>
          </a:solidFill>
          <a:prstDash val="solid"/>
        </a:ln>
        <a:effectLst/>
        <a:scene3d>
          <a:camera prst="orthographicFront"/>
          <a:lightRig rig="flat" dir="t"/>
        </a:scene3d>
        <a:sp3d/>
      </dsp:spPr>
      <dsp:style>
        <a:lnRef idx="2">
          <a:schemeClr val="accent4">
            <a:shade val="50000"/>
          </a:schemeClr>
        </a:lnRef>
        <a:fillRef idx="1">
          <a:schemeClr val="accent4"/>
        </a:fillRef>
        <a:effectRef idx="0">
          <a:schemeClr val="accent4"/>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ru-RU" sz="2000" b="1" kern="1200" dirty="0" smtClean="0">
              <a:latin typeface="Book Antiqua" pitchFamily="18" charset="0"/>
            </a:rPr>
            <a:t>Основные направления бюджетной и налоговой политики муниципального образования «Холм-Жирковский район» Смоленской области  с учетом изменений бюджетного и налогового законодательства</a:t>
          </a:r>
          <a:endParaRPr lang="ru-RU" sz="2000" b="1" kern="1200" dirty="0">
            <a:latin typeface="Book Antiqua" pitchFamily="18" charset="0"/>
          </a:endParaRPr>
        </a:p>
      </dsp:txBody>
      <dsp:txXfrm>
        <a:off x="226363" y="1233861"/>
        <a:ext cx="7612557" cy="1283700"/>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F15BBE4-9BF7-427B-95BC-091EAFC8FEE0}">
      <dsp:nvSpPr>
        <dsp:cNvPr id="0" name=""/>
        <dsp:cNvSpPr/>
      </dsp:nvSpPr>
      <dsp:spPr>
        <a:xfrm>
          <a:off x="3451763" y="22055"/>
          <a:ext cx="4757000" cy="549474"/>
        </a:xfrm>
        <a:prstGeom prst="rightArrow">
          <a:avLst>
            <a:gd name="adj1" fmla="val 75000"/>
            <a:gd name="adj2" fmla="val 50000"/>
          </a:avLst>
        </a:prstGeom>
        <a:solidFill>
          <a:srgbClr val="CCECFF">
            <a:alpha val="89804"/>
          </a:srgbClr>
        </a:solidFill>
        <a:ln w="25400" cap="flat" cmpd="sng" algn="ctr">
          <a:solidFill>
            <a:srgbClr val="0066FF">
              <a:alpha val="89804"/>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t" anchorCtr="0">
          <a:noAutofit/>
        </a:bodyPr>
        <a:lstStyle/>
        <a:p>
          <a:pPr marL="171450" lvl="1" indent="-171450" algn="l" defTabSz="711200">
            <a:lnSpc>
              <a:spcPct val="90000"/>
            </a:lnSpc>
            <a:spcBef>
              <a:spcPct val="0"/>
            </a:spcBef>
            <a:spcAft>
              <a:spcPct val="15000"/>
            </a:spcAft>
            <a:buChar char="••"/>
          </a:pPr>
          <a:r>
            <a:rPr lang="ru-RU" sz="1600" kern="1200" dirty="0" smtClean="0">
              <a:solidFill>
                <a:srgbClr val="000099"/>
              </a:solidFill>
              <a:latin typeface="Book Antiqua" pitchFamily="18" charset="0"/>
            </a:rPr>
            <a:t>2 023,78   1 951,97    2 206,89    3 531,23    7 871,01</a:t>
          </a:r>
          <a:endParaRPr lang="ru-RU" sz="1600" kern="1200" dirty="0">
            <a:solidFill>
              <a:srgbClr val="000099"/>
            </a:solidFill>
            <a:latin typeface="Book Antiqua" pitchFamily="18" charset="0"/>
          </a:endParaRPr>
        </a:p>
      </dsp:txBody>
      <dsp:txXfrm>
        <a:off x="3451763" y="22055"/>
        <a:ext cx="4757000" cy="549474"/>
      </dsp:txXfrm>
    </dsp:sp>
    <dsp:sp modelId="{03FBB181-99F4-4C38-ADB6-9BE4DC139BC6}">
      <dsp:nvSpPr>
        <dsp:cNvPr id="0" name=""/>
        <dsp:cNvSpPr/>
      </dsp:nvSpPr>
      <dsp:spPr>
        <a:xfrm>
          <a:off x="5" y="648074"/>
          <a:ext cx="3451616" cy="592866"/>
        </a:xfrm>
        <a:prstGeom prst="roundRect">
          <a:avLst/>
        </a:prstGeom>
        <a:gradFill flip="none" rotWithShape="0">
          <a:gsLst>
            <a:gs pos="0">
              <a:srgbClr val="0099FF">
                <a:shade val="30000"/>
                <a:satMod val="115000"/>
              </a:srgbClr>
            </a:gs>
            <a:gs pos="50000">
              <a:srgbClr val="0099FF">
                <a:shade val="67500"/>
                <a:satMod val="115000"/>
              </a:srgbClr>
            </a:gs>
            <a:gs pos="100000">
              <a:srgbClr val="0099FF">
                <a:shade val="100000"/>
                <a:satMod val="115000"/>
              </a:srgbClr>
            </a:gs>
          </a:gsLst>
          <a:lin ang="2700000" scaled="1"/>
          <a:tileRect/>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ru-RU" sz="1600" b="1" kern="1200" dirty="0" smtClean="0">
              <a:effectLst>
                <a:outerShdw blurRad="38100" dist="38100" dir="2700000" algn="tl">
                  <a:srgbClr val="000000">
                    <a:alpha val="43137"/>
                  </a:srgbClr>
                </a:outerShdw>
              </a:effectLst>
              <a:latin typeface="Book Antiqua" pitchFamily="18" charset="0"/>
            </a:rPr>
            <a:t>Объем реализации продукции сельского хозяйства </a:t>
          </a:r>
        </a:p>
      </dsp:txBody>
      <dsp:txXfrm>
        <a:off x="5" y="648074"/>
        <a:ext cx="3451616" cy="592866"/>
      </dsp:txXfrm>
    </dsp:sp>
    <dsp:sp modelId="{908B6AFF-A230-4BA6-9AB8-AF7992F9C594}">
      <dsp:nvSpPr>
        <dsp:cNvPr id="0" name=""/>
        <dsp:cNvSpPr/>
      </dsp:nvSpPr>
      <dsp:spPr>
        <a:xfrm>
          <a:off x="3447101" y="648074"/>
          <a:ext cx="4761810" cy="549474"/>
        </a:xfrm>
        <a:prstGeom prst="rightArrow">
          <a:avLst>
            <a:gd name="adj1" fmla="val 75000"/>
            <a:gd name="adj2" fmla="val 50000"/>
          </a:avLst>
        </a:prstGeom>
        <a:solidFill>
          <a:srgbClr val="CCECFF">
            <a:alpha val="90000"/>
          </a:srgbClr>
        </a:solidFill>
        <a:ln w="25400" cap="flat" cmpd="sng" algn="ctr">
          <a:solidFill>
            <a:srgbClr val="0066FF">
              <a:alpha val="9000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t" anchorCtr="0">
          <a:noAutofit/>
        </a:bodyPr>
        <a:lstStyle/>
        <a:p>
          <a:pPr marL="171450" lvl="1" indent="-171450" algn="l" defTabSz="711200">
            <a:lnSpc>
              <a:spcPct val="90000"/>
            </a:lnSpc>
            <a:spcBef>
              <a:spcPct val="0"/>
            </a:spcBef>
            <a:spcAft>
              <a:spcPct val="15000"/>
            </a:spcAft>
            <a:buChar char="••"/>
          </a:pPr>
          <a:r>
            <a:rPr lang="ru-RU" sz="1600" kern="1200" dirty="0" smtClean="0"/>
            <a:t>  </a:t>
          </a:r>
          <a:r>
            <a:rPr lang="ru-RU" sz="1600" kern="1200" dirty="0" smtClean="0">
              <a:solidFill>
                <a:srgbClr val="000099"/>
              </a:solidFill>
              <a:latin typeface="Book Antiqua" pitchFamily="18" charset="0"/>
            </a:rPr>
            <a:t>343,7       350,0       374,82       394,53      416,51</a:t>
          </a:r>
        </a:p>
      </dsp:txBody>
      <dsp:txXfrm>
        <a:off x="3447101" y="648074"/>
        <a:ext cx="4761810" cy="549474"/>
      </dsp:txXfrm>
    </dsp:sp>
    <dsp:sp modelId="{C10417B2-9554-4AFB-931E-555801F9657D}">
      <dsp:nvSpPr>
        <dsp:cNvPr id="0" name=""/>
        <dsp:cNvSpPr/>
      </dsp:nvSpPr>
      <dsp:spPr>
        <a:xfrm>
          <a:off x="0" y="42201"/>
          <a:ext cx="3438852" cy="549474"/>
        </a:xfrm>
        <a:prstGeom prst="roundRect">
          <a:avLst/>
        </a:prstGeom>
        <a:gradFill flip="none" rotWithShape="0">
          <a:gsLst>
            <a:gs pos="0">
              <a:srgbClr val="0099FF">
                <a:shade val="30000"/>
                <a:satMod val="115000"/>
              </a:srgbClr>
            </a:gs>
            <a:gs pos="50000">
              <a:srgbClr val="0099FF">
                <a:shade val="67500"/>
                <a:satMod val="115000"/>
              </a:srgbClr>
            </a:gs>
            <a:gs pos="100000">
              <a:srgbClr val="0099FF">
                <a:shade val="100000"/>
                <a:satMod val="115000"/>
              </a:srgbClr>
            </a:gs>
          </a:gsLst>
          <a:lin ang="2700000" scaled="1"/>
          <a:tileRect/>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ru-RU" sz="1600" b="1" kern="1200" dirty="0" smtClean="0">
              <a:effectLst>
                <a:outerShdw blurRad="38100" dist="38100" dir="2700000" algn="tl">
                  <a:srgbClr val="000000">
                    <a:alpha val="43137"/>
                  </a:srgbClr>
                </a:outerShdw>
              </a:effectLst>
              <a:latin typeface="Book Antiqua" pitchFamily="18" charset="0"/>
            </a:rPr>
            <a:t>Объем промышленного производства, млн. руб.</a:t>
          </a:r>
          <a:endParaRPr lang="ru-RU" sz="1600" b="1" kern="1200" dirty="0">
            <a:effectLst>
              <a:outerShdw blurRad="38100" dist="38100" dir="2700000" algn="tl">
                <a:srgbClr val="000000">
                  <a:alpha val="43137"/>
                </a:srgbClr>
              </a:outerShdw>
            </a:effectLst>
            <a:latin typeface="Book Antiqua" pitchFamily="18" charset="0"/>
          </a:endParaRPr>
        </a:p>
      </dsp:txBody>
      <dsp:txXfrm>
        <a:off x="0" y="42201"/>
        <a:ext cx="3438852" cy="549474"/>
      </dsp:txXfrm>
    </dsp:sp>
    <dsp:sp modelId="{6F6D69CD-3D9C-4132-8B43-5A2E10B3355D}">
      <dsp:nvSpPr>
        <dsp:cNvPr id="0" name=""/>
        <dsp:cNvSpPr/>
      </dsp:nvSpPr>
      <dsp:spPr>
        <a:xfrm>
          <a:off x="3427581" y="1252594"/>
          <a:ext cx="4781330" cy="549474"/>
        </a:xfrm>
        <a:prstGeom prst="rightArrow">
          <a:avLst>
            <a:gd name="adj1" fmla="val 75000"/>
            <a:gd name="adj2" fmla="val 50000"/>
          </a:avLst>
        </a:prstGeom>
        <a:solidFill>
          <a:srgbClr val="CCECFF">
            <a:alpha val="90000"/>
          </a:srgbClr>
        </a:solidFill>
        <a:ln w="25400" cap="flat" cmpd="sng" algn="ctr">
          <a:solidFill>
            <a:srgbClr val="0066FF">
              <a:alpha val="9000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t" anchorCtr="0">
          <a:noAutofit/>
        </a:bodyPr>
        <a:lstStyle/>
        <a:p>
          <a:pPr marL="171450" lvl="1" indent="-171450" algn="l" defTabSz="711200">
            <a:lnSpc>
              <a:spcPct val="90000"/>
            </a:lnSpc>
            <a:spcBef>
              <a:spcPct val="0"/>
            </a:spcBef>
            <a:spcAft>
              <a:spcPct val="15000"/>
            </a:spcAft>
            <a:buChar char="••"/>
          </a:pPr>
          <a:r>
            <a:rPr lang="ru-RU" sz="1600" kern="1200" dirty="0" smtClean="0"/>
            <a:t>  </a:t>
          </a:r>
          <a:r>
            <a:rPr lang="ru-RU" sz="1600" kern="1200" dirty="0" smtClean="0">
              <a:solidFill>
                <a:srgbClr val="000099"/>
              </a:solidFill>
              <a:latin typeface="Book Antiqua" pitchFamily="18" charset="0"/>
            </a:rPr>
            <a:t>69,22       72,06        75,32         78,65        82,21</a:t>
          </a:r>
        </a:p>
      </dsp:txBody>
      <dsp:txXfrm>
        <a:off x="3427581" y="1252594"/>
        <a:ext cx="4781330" cy="549474"/>
      </dsp:txXfrm>
    </dsp:sp>
    <dsp:sp modelId="{426AD58C-4758-4A76-A632-D85D8C2C0481}">
      <dsp:nvSpPr>
        <dsp:cNvPr id="0" name=""/>
        <dsp:cNvSpPr/>
      </dsp:nvSpPr>
      <dsp:spPr>
        <a:xfrm>
          <a:off x="0" y="1296145"/>
          <a:ext cx="3427581" cy="549474"/>
        </a:xfrm>
        <a:prstGeom prst="roundRect">
          <a:avLst/>
        </a:prstGeom>
        <a:gradFill flip="none" rotWithShape="1">
          <a:gsLst>
            <a:gs pos="0">
              <a:srgbClr val="0099FF">
                <a:shade val="30000"/>
                <a:satMod val="115000"/>
              </a:srgbClr>
            </a:gs>
            <a:gs pos="50000">
              <a:srgbClr val="0099FF">
                <a:shade val="67500"/>
                <a:satMod val="115000"/>
              </a:srgbClr>
            </a:gs>
            <a:gs pos="100000">
              <a:srgbClr val="0099FF">
                <a:shade val="100000"/>
                <a:satMod val="115000"/>
              </a:srgbClr>
            </a:gs>
          </a:gsLst>
          <a:lin ang="2700000" scaled="1"/>
          <a:tileRect/>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ru-RU" sz="1600" b="1" kern="1200" dirty="0" smtClean="0">
              <a:effectLst>
                <a:outerShdw blurRad="38100" dist="38100" dir="2700000" algn="tl">
                  <a:srgbClr val="000000">
                    <a:alpha val="43137"/>
                  </a:srgbClr>
                </a:outerShdw>
              </a:effectLst>
              <a:latin typeface="Book Antiqua" pitchFamily="18" charset="0"/>
            </a:rPr>
            <a:t>Объем розничной торговли, млн. руб.</a:t>
          </a:r>
        </a:p>
      </dsp:txBody>
      <dsp:txXfrm>
        <a:off x="0" y="1296145"/>
        <a:ext cx="3427581" cy="549474"/>
      </dsp:txXfrm>
    </dsp:sp>
    <dsp:sp modelId="{8955D0E5-ED7C-44E2-B219-ECE5D6A8FA78}">
      <dsp:nvSpPr>
        <dsp:cNvPr id="0" name=""/>
        <dsp:cNvSpPr/>
      </dsp:nvSpPr>
      <dsp:spPr>
        <a:xfrm>
          <a:off x="3401950" y="1857016"/>
          <a:ext cx="4805099" cy="549474"/>
        </a:xfrm>
        <a:prstGeom prst="rightArrow">
          <a:avLst>
            <a:gd name="adj1" fmla="val 75000"/>
            <a:gd name="adj2" fmla="val 50000"/>
          </a:avLst>
        </a:prstGeom>
        <a:solidFill>
          <a:srgbClr val="CCECFF">
            <a:alpha val="90000"/>
          </a:srgbClr>
        </a:solidFill>
        <a:ln w="25400" cap="flat" cmpd="sng" algn="ctr">
          <a:solidFill>
            <a:srgbClr val="0066FF">
              <a:alpha val="9000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t" anchorCtr="0">
          <a:noAutofit/>
        </a:bodyPr>
        <a:lstStyle/>
        <a:p>
          <a:pPr marL="171450" lvl="1" indent="-171450" algn="l" defTabSz="711200">
            <a:lnSpc>
              <a:spcPct val="90000"/>
            </a:lnSpc>
            <a:spcBef>
              <a:spcPct val="0"/>
            </a:spcBef>
            <a:spcAft>
              <a:spcPct val="15000"/>
            </a:spcAft>
            <a:buChar char="••"/>
          </a:pPr>
          <a:r>
            <a:rPr lang="ru-RU" sz="1600" kern="1200" dirty="0" smtClean="0">
              <a:solidFill>
                <a:srgbClr val="000099"/>
              </a:solidFill>
              <a:latin typeface="Book Antiqua" pitchFamily="18" charset="0"/>
            </a:rPr>
            <a:t>   36,10       38,00       41,10          42,36       44,31</a:t>
          </a:r>
        </a:p>
      </dsp:txBody>
      <dsp:txXfrm>
        <a:off x="3401950" y="1857016"/>
        <a:ext cx="4805099" cy="549474"/>
      </dsp:txXfrm>
    </dsp:sp>
    <dsp:sp modelId="{8BD29FCE-1BF0-4971-AA15-7EE2FD950751}">
      <dsp:nvSpPr>
        <dsp:cNvPr id="0" name=""/>
        <dsp:cNvSpPr/>
      </dsp:nvSpPr>
      <dsp:spPr>
        <a:xfrm>
          <a:off x="1862" y="1857016"/>
          <a:ext cx="3400088" cy="549474"/>
        </a:xfrm>
        <a:prstGeom prst="roundRect">
          <a:avLst/>
        </a:prstGeom>
        <a:gradFill flip="none" rotWithShape="0">
          <a:gsLst>
            <a:gs pos="0">
              <a:srgbClr val="0099FF">
                <a:shade val="30000"/>
                <a:satMod val="115000"/>
              </a:srgbClr>
            </a:gs>
            <a:gs pos="50000">
              <a:srgbClr val="0099FF">
                <a:shade val="67500"/>
                <a:satMod val="115000"/>
              </a:srgbClr>
            </a:gs>
            <a:gs pos="100000">
              <a:srgbClr val="0099FF">
                <a:shade val="100000"/>
                <a:satMod val="115000"/>
              </a:srgbClr>
            </a:gs>
          </a:gsLst>
          <a:lin ang="2700000" scaled="1"/>
          <a:tileRect/>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ru-RU" sz="1600" b="1" kern="1200" dirty="0" smtClean="0">
              <a:effectLst>
                <a:outerShdw blurRad="38100" dist="38100" dir="2700000" algn="tl">
                  <a:srgbClr val="000000">
                    <a:alpha val="43137"/>
                  </a:srgbClr>
                </a:outerShdw>
              </a:effectLst>
              <a:latin typeface="Book Antiqua" pitchFamily="18" charset="0"/>
            </a:rPr>
            <a:t>Объем платных услуг населению, млн. руб.</a:t>
          </a:r>
          <a:endParaRPr lang="ru-RU" sz="1600" b="1" kern="1200" dirty="0">
            <a:effectLst>
              <a:outerShdw blurRad="38100" dist="38100" dir="2700000" algn="tl">
                <a:srgbClr val="000000">
                  <a:alpha val="43137"/>
                </a:srgbClr>
              </a:outerShdw>
            </a:effectLst>
            <a:latin typeface="Book Antiqua" pitchFamily="18" charset="0"/>
          </a:endParaRPr>
        </a:p>
      </dsp:txBody>
      <dsp:txXfrm>
        <a:off x="1862" y="1857016"/>
        <a:ext cx="3400088" cy="549474"/>
      </dsp:txXfrm>
    </dsp:sp>
    <dsp:sp modelId="{A1B5F517-B891-43B5-B441-590EE1D0E32F}">
      <dsp:nvSpPr>
        <dsp:cNvPr id="0" name=""/>
        <dsp:cNvSpPr/>
      </dsp:nvSpPr>
      <dsp:spPr>
        <a:xfrm>
          <a:off x="3401950" y="2461437"/>
          <a:ext cx="4805099" cy="549474"/>
        </a:xfrm>
        <a:prstGeom prst="rightArrow">
          <a:avLst>
            <a:gd name="adj1" fmla="val 75000"/>
            <a:gd name="adj2" fmla="val 50000"/>
          </a:avLst>
        </a:prstGeom>
        <a:solidFill>
          <a:srgbClr val="CCECFF">
            <a:alpha val="90000"/>
          </a:srgbClr>
        </a:solidFill>
        <a:ln w="25400" cap="flat" cmpd="sng" algn="ctr">
          <a:solidFill>
            <a:srgbClr val="0066FF">
              <a:alpha val="9000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t" anchorCtr="0">
          <a:noAutofit/>
        </a:bodyPr>
        <a:lstStyle/>
        <a:p>
          <a:pPr marL="171450" lvl="1" indent="-171450" algn="l" defTabSz="711200">
            <a:lnSpc>
              <a:spcPct val="90000"/>
            </a:lnSpc>
            <a:spcBef>
              <a:spcPct val="0"/>
            </a:spcBef>
            <a:spcAft>
              <a:spcPct val="15000"/>
            </a:spcAft>
            <a:buChar char="••"/>
          </a:pPr>
          <a:r>
            <a:rPr lang="ru-RU" sz="1600" kern="1200" dirty="0" smtClean="0">
              <a:solidFill>
                <a:srgbClr val="000099"/>
              </a:solidFill>
              <a:latin typeface="Book Antiqua" pitchFamily="18" charset="0"/>
            </a:rPr>
            <a:t> 1 948,21     830,42      1 497,9      1 509,18    112,5  </a:t>
          </a:r>
          <a:endParaRPr lang="ru-RU" sz="1600" kern="1200" dirty="0">
            <a:solidFill>
              <a:srgbClr val="000099"/>
            </a:solidFill>
            <a:latin typeface="Book Antiqua" pitchFamily="18" charset="0"/>
          </a:endParaRPr>
        </a:p>
      </dsp:txBody>
      <dsp:txXfrm>
        <a:off x="3401950" y="2461437"/>
        <a:ext cx="4805099" cy="549474"/>
      </dsp:txXfrm>
    </dsp:sp>
    <dsp:sp modelId="{47F22AA8-C287-4A4C-B255-28775BB11840}">
      <dsp:nvSpPr>
        <dsp:cNvPr id="0" name=""/>
        <dsp:cNvSpPr/>
      </dsp:nvSpPr>
      <dsp:spPr>
        <a:xfrm>
          <a:off x="1862" y="2461437"/>
          <a:ext cx="3400088" cy="549474"/>
        </a:xfrm>
        <a:prstGeom prst="roundRect">
          <a:avLst/>
        </a:prstGeom>
        <a:gradFill flip="none" rotWithShape="0">
          <a:gsLst>
            <a:gs pos="0">
              <a:srgbClr val="0099FF">
                <a:shade val="30000"/>
                <a:satMod val="115000"/>
              </a:srgbClr>
            </a:gs>
            <a:gs pos="50000">
              <a:srgbClr val="0099FF">
                <a:shade val="67500"/>
                <a:satMod val="115000"/>
              </a:srgbClr>
            </a:gs>
            <a:gs pos="100000">
              <a:srgbClr val="0099FF">
                <a:shade val="100000"/>
                <a:satMod val="115000"/>
              </a:srgbClr>
            </a:gs>
          </a:gsLst>
          <a:lin ang="2700000" scaled="1"/>
          <a:tileRect/>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ru-RU" sz="1600" b="1" kern="1200" dirty="0" smtClean="0">
              <a:effectLst>
                <a:outerShdw blurRad="38100" dist="38100" dir="2700000" algn="tl">
                  <a:srgbClr val="000000">
                    <a:alpha val="43137"/>
                  </a:srgbClr>
                </a:outerShdw>
              </a:effectLst>
              <a:latin typeface="Book Antiqua" pitchFamily="18" charset="0"/>
            </a:rPr>
            <a:t>Объем инвестиций в основной капитал, млн. руб.</a:t>
          </a:r>
          <a:endParaRPr lang="ru-RU" sz="1600" b="1" kern="1200" dirty="0">
            <a:effectLst>
              <a:outerShdw blurRad="38100" dist="38100" dir="2700000" algn="tl">
                <a:srgbClr val="000000">
                  <a:alpha val="43137"/>
                </a:srgbClr>
              </a:outerShdw>
            </a:effectLst>
            <a:latin typeface="Book Antiqua" pitchFamily="18" charset="0"/>
          </a:endParaRPr>
        </a:p>
      </dsp:txBody>
      <dsp:txXfrm>
        <a:off x="1862" y="2461437"/>
        <a:ext cx="3400088" cy="549474"/>
      </dsp:txXfrm>
    </dsp:sp>
    <dsp:sp modelId="{B4C3AF95-6777-410C-A905-9D9F34A1267A}">
      <dsp:nvSpPr>
        <dsp:cNvPr id="0" name=""/>
        <dsp:cNvSpPr/>
      </dsp:nvSpPr>
      <dsp:spPr>
        <a:xfrm>
          <a:off x="3401950" y="3065859"/>
          <a:ext cx="4805099" cy="549474"/>
        </a:xfrm>
        <a:prstGeom prst="rightArrow">
          <a:avLst>
            <a:gd name="adj1" fmla="val 75000"/>
            <a:gd name="adj2" fmla="val 50000"/>
          </a:avLst>
        </a:prstGeom>
        <a:solidFill>
          <a:srgbClr val="CCECFF">
            <a:alpha val="90000"/>
          </a:srgbClr>
        </a:solidFill>
        <a:ln w="25400" cap="flat" cmpd="sng" algn="ctr">
          <a:solidFill>
            <a:srgbClr val="0066FF">
              <a:alpha val="9000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t" anchorCtr="0">
          <a:noAutofit/>
        </a:bodyPr>
        <a:lstStyle/>
        <a:p>
          <a:pPr marL="171450" lvl="1" indent="-171450" algn="l" defTabSz="711200">
            <a:lnSpc>
              <a:spcPct val="90000"/>
            </a:lnSpc>
            <a:spcBef>
              <a:spcPct val="0"/>
            </a:spcBef>
            <a:spcAft>
              <a:spcPct val="15000"/>
            </a:spcAft>
            <a:buChar char="••"/>
          </a:pPr>
          <a:r>
            <a:rPr lang="ru-RU" sz="1600" kern="1200" dirty="0" smtClean="0">
              <a:solidFill>
                <a:srgbClr val="000099"/>
              </a:solidFill>
              <a:latin typeface="Book Antiqua" pitchFamily="18" charset="0"/>
            </a:rPr>
            <a:t>  9 589          9 485         9 389        9 303         9 224</a:t>
          </a:r>
          <a:endParaRPr lang="ru-RU" sz="1600" kern="1200" dirty="0">
            <a:solidFill>
              <a:srgbClr val="000099"/>
            </a:solidFill>
            <a:latin typeface="Book Antiqua" pitchFamily="18" charset="0"/>
          </a:endParaRPr>
        </a:p>
      </dsp:txBody>
      <dsp:txXfrm>
        <a:off x="3401950" y="3065859"/>
        <a:ext cx="4805099" cy="549474"/>
      </dsp:txXfrm>
    </dsp:sp>
    <dsp:sp modelId="{0C1FC446-2410-44F5-B73F-A4BA8F78379E}">
      <dsp:nvSpPr>
        <dsp:cNvPr id="0" name=""/>
        <dsp:cNvSpPr/>
      </dsp:nvSpPr>
      <dsp:spPr>
        <a:xfrm>
          <a:off x="1862" y="3065859"/>
          <a:ext cx="3400088" cy="549474"/>
        </a:xfrm>
        <a:prstGeom prst="roundRect">
          <a:avLst/>
        </a:prstGeom>
        <a:gradFill flip="none" rotWithShape="0">
          <a:gsLst>
            <a:gs pos="0">
              <a:srgbClr val="0099FF">
                <a:shade val="30000"/>
                <a:satMod val="115000"/>
              </a:srgbClr>
            </a:gs>
            <a:gs pos="50000">
              <a:srgbClr val="0099FF">
                <a:shade val="67500"/>
                <a:satMod val="115000"/>
              </a:srgbClr>
            </a:gs>
            <a:gs pos="100000">
              <a:srgbClr val="0099FF">
                <a:shade val="100000"/>
                <a:satMod val="115000"/>
              </a:srgbClr>
            </a:gs>
          </a:gsLst>
          <a:lin ang="2700000" scaled="1"/>
          <a:tileRect/>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ru-RU" sz="1600" b="1" kern="1200" dirty="0" smtClean="0">
              <a:effectLst>
                <a:outerShdw blurRad="38100" dist="38100" dir="2700000" algn="tl">
                  <a:srgbClr val="000000">
                    <a:alpha val="43137"/>
                  </a:srgbClr>
                </a:outerShdw>
              </a:effectLst>
              <a:latin typeface="Book Antiqua" pitchFamily="18" charset="0"/>
            </a:rPr>
            <a:t>Численность  населения (среднегодовая) , человек</a:t>
          </a:r>
          <a:endParaRPr lang="ru-RU" sz="1600" b="1" kern="1200" dirty="0">
            <a:effectLst>
              <a:outerShdw blurRad="38100" dist="38100" dir="2700000" algn="tl">
                <a:srgbClr val="000000">
                  <a:alpha val="43137"/>
                </a:srgbClr>
              </a:outerShdw>
            </a:effectLst>
            <a:latin typeface="Book Antiqua" pitchFamily="18" charset="0"/>
          </a:endParaRPr>
        </a:p>
      </dsp:txBody>
      <dsp:txXfrm>
        <a:off x="1862" y="3065859"/>
        <a:ext cx="3400088" cy="549474"/>
      </dsp:txXfrm>
    </dsp:sp>
    <dsp:sp modelId="{CA751718-927B-4344-BBC2-48E3C48F6EFD}">
      <dsp:nvSpPr>
        <dsp:cNvPr id="0" name=""/>
        <dsp:cNvSpPr/>
      </dsp:nvSpPr>
      <dsp:spPr>
        <a:xfrm>
          <a:off x="3401950" y="3670280"/>
          <a:ext cx="4805099" cy="549474"/>
        </a:xfrm>
        <a:prstGeom prst="rightArrow">
          <a:avLst>
            <a:gd name="adj1" fmla="val 75000"/>
            <a:gd name="adj2" fmla="val 50000"/>
          </a:avLst>
        </a:prstGeom>
        <a:solidFill>
          <a:srgbClr val="CCECFF">
            <a:alpha val="90000"/>
          </a:srgbClr>
        </a:solidFill>
        <a:ln w="25400" cap="flat" cmpd="sng" algn="ctr">
          <a:solidFill>
            <a:srgbClr val="0066FF">
              <a:alpha val="9000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t" anchorCtr="0">
          <a:noAutofit/>
        </a:bodyPr>
        <a:lstStyle/>
        <a:p>
          <a:pPr marL="171450" lvl="1" indent="-171450" algn="l" defTabSz="711200">
            <a:lnSpc>
              <a:spcPct val="90000"/>
            </a:lnSpc>
            <a:spcBef>
              <a:spcPct val="0"/>
            </a:spcBef>
            <a:spcAft>
              <a:spcPct val="15000"/>
            </a:spcAft>
            <a:buChar char="••"/>
          </a:pPr>
          <a:r>
            <a:rPr lang="ru-RU" sz="1600" kern="1200" dirty="0" smtClean="0"/>
            <a:t>  </a:t>
          </a:r>
          <a:r>
            <a:rPr lang="ru-RU" sz="1600" kern="1200" dirty="0" smtClean="0">
              <a:solidFill>
                <a:srgbClr val="000099"/>
              </a:solidFill>
              <a:latin typeface="Book Antiqua" pitchFamily="18" charset="0"/>
            </a:rPr>
            <a:t>706,81      657,7      671,86      687,6       708,26     </a:t>
          </a:r>
          <a:endParaRPr lang="ru-RU" sz="1600" kern="1200" dirty="0">
            <a:solidFill>
              <a:srgbClr val="000099"/>
            </a:solidFill>
            <a:latin typeface="Book Antiqua" pitchFamily="18" charset="0"/>
          </a:endParaRPr>
        </a:p>
      </dsp:txBody>
      <dsp:txXfrm>
        <a:off x="3401950" y="3670280"/>
        <a:ext cx="4805099" cy="549474"/>
      </dsp:txXfrm>
    </dsp:sp>
    <dsp:sp modelId="{C2B32D2A-B93D-451C-80A9-0C4B4B6629D8}">
      <dsp:nvSpPr>
        <dsp:cNvPr id="0" name=""/>
        <dsp:cNvSpPr/>
      </dsp:nvSpPr>
      <dsp:spPr>
        <a:xfrm>
          <a:off x="1862" y="3670280"/>
          <a:ext cx="3400088" cy="549474"/>
        </a:xfrm>
        <a:prstGeom prst="roundRect">
          <a:avLst/>
        </a:prstGeom>
        <a:gradFill flip="none" rotWithShape="0">
          <a:gsLst>
            <a:gs pos="0">
              <a:srgbClr val="0099FF">
                <a:shade val="30000"/>
                <a:satMod val="115000"/>
              </a:srgbClr>
            </a:gs>
            <a:gs pos="50000">
              <a:srgbClr val="0099FF">
                <a:shade val="67500"/>
                <a:satMod val="115000"/>
              </a:srgbClr>
            </a:gs>
            <a:gs pos="100000">
              <a:srgbClr val="0099FF">
                <a:shade val="100000"/>
                <a:satMod val="115000"/>
              </a:srgbClr>
            </a:gs>
          </a:gsLst>
          <a:lin ang="2700000" scaled="1"/>
          <a:tileRect/>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ru-RU" sz="1600" b="1" kern="1200" dirty="0" smtClean="0">
              <a:effectLst>
                <a:outerShdw blurRad="38100" dist="38100" dir="2700000" algn="tl">
                  <a:srgbClr val="000000">
                    <a:alpha val="43137"/>
                  </a:srgbClr>
                </a:outerShdw>
              </a:effectLst>
              <a:latin typeface="Book Antiqua" pitchFamily="18" charset="0"/>
            </a:rPr>
            <a:t>Фонд заработной платы , млн. руб.</a:t>
          </a:r>
          <a:endParaRPr lang="ru-RU" sz="1600" b="1" kern="1200" dirty="0">
            <a:effectLst>
              <a:outerShdw blurRad="38100" dist="38100" dir="2700000" algn="tl">
                <a:srgbClr val="000000">
                  <a:alpha val="43137"/>
                </a:srgbClr>
              </a:outerShdw>
            </a:effectLst>
            <a:latin typeface="Book Antiqua" pitchFamily="18" charset="0"/>
          </a:endParaRPr>
        </a:p>
      </dsp:txBody>
      <dsp:txXfrm>
        <a:off x="1862" y="3670280"/>
        <a:ext cx="3400088" cy="549474"/>
      </dsp:txXfrm>
    </dsp:sp>
    <dsp:sp modelId="{5A2A80F9-9627-4211-A16B-CFC2C54A2E9C}">
      <dsp:nvSpPr>
        <dsp:cNvPr id="0" name=""/>
        <dsp:cNvSpPr/>
      </dsp:nvSpPr>
      <dsp:spPr>
        <a:xfrm>
          <a:off x="3401950" y="4274702"/>
          <a:ext cx="4805099" cy="549474"/>
        </a:xfrm>
        <a:prstGeom prst="rightArrow">
          <a:avLst>
            <a:gd name="adj1" fmla="val 75000"/>
            <a:gd name="adj2" fmla="val 50000"/>
          </a:avLst>
        </a:prstGeom>
        <a:solidFill>
          <a:srgbClr val="CCECFF">
            <a:alpha val="90000"/>
          </a:srgbClr>
        </a:solidFill>
        <a:ln w="25400" cap="flat" cmpd="sng" algn="ctr">
          <a:solidFill>
            <a:srgbClr val="0066FF">
              <a:alpha val="9000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t" anchorCtr="0">
          <a:noAutofit/>
        </a:bodyPr>
        <a:lstStyle/>
        <a:p>
          <a:pPr marL="171450" lvl="1" indent="-171450" algn="l" defTabSz="711200">
            <a:lnSpc>
              <a:spcPct val="90000"/>
            </a:lnSpc>
            <a:spcBef>
              <a:spcPct val="0"/>
            </a:spcBef>
            <a:spcAft>
              <a:spcPct val="15000"/>
            </a:spcAft>
            <a:buChar char="••"/>
          </a:pPr>
          <a:r>
            <a:rPr lang="ru-RU" sz="1600" kern="1200" dirty="0" smtClean="0">
              <a:latin typeface="Book Antiqua" pitchFamily="18" charset="0"/>
            </a:rPr>
            <a:t> </a:t>
          </a:r>
          <a:r>
            <a:rPr lang="ru-RU" sz="1600" kern="1200" dirty="0" smtClean="0">
              <a:solidFill>
                <a:srgbClr val="000099"/>
              </a:solidFill>
              <a:latin typeface="Book Antiqua" pitchFamily="18" charset="0"/>
            </a:rPr>
            <a:t>28 276,0    28 756,0   29 332,0   30 065,0    30 967,0</a:t>
          </a:r>
          <a:endParaRPr lang="ru-RU" sz="1600" kern="1200" dirty="0">
            <a:solidFill>
              <a:srgbClr val="000099"/>
            </a:solidFill>
            <a:latin typeface="Book Antiqua" pitchFamily="18" charset="0"/>
          </a:endParaRPr>
        </a:p>
      </dsp:txBody>
      <dsp:txXfrm>
        <a:off x="3401950" y="4274702"/>
        <a:ext cx="4805099" cy="549474"/>
      </dsp:txXfrm>
    </dsp:sp>
    <dsp:sp modelId="{842ABAB0-A391-425B-8AFA-9FD815F509ED}">
      <dsp:nvSpPr>
        <dsp:cNvPr id="0" name=""/>
        <dsp:cNvSpPr/>
      </dsp:nvSpPr>
      <dsp:spPr>
        <a:xfrm>
          <a:off x="1862" y="4274702"/>
          <a:ext cx="3400088" cy="549474"/>
        </a:xfrm>
        <a:prstGeom prst="roundRect">
          <a:avLst/>
        </a:prstGeom>
        <a:gradFill flip="none" rotWithShape="0">
          <a:gsLst>
            <a:gs pos="0">
              <a:srgbClr val="0099FF">
                <a:shade val="30000"/>
                <a:satMod val="115000"/>
              </a:srgbClr>
            </a:gs>
            <a:gs pos="50000">
              <a:srgbClr val="0099FF">
                <a:shade val="67500"/>
                <a:satMod val="115000"/>
              </a:srgbClr>
            </a:gs>
            <a:gs pos="100000">
              <a:srgbClr val="0099FF">
                <a:shade val="100000"/>
                <a:satMod val="115000"/>
              </a:srgbClr>
            </a:gs>
          </a:gsLst>
          <a:lin ang="2700000" scaled="1"/>
          <a:tileRect/>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ru-RU" sz="1600" b="1" kern="1200" dirty="0" smtClean="0">
              <a:effectLst>
                <a:outerShdw blurRad="38100" dist="38100" dir="2700000" algn="tl">
                  <a:srgbClr val="000000">
                    <a:alpha val="43137"/>
                  </a:srgbClr>
                </a:outerShdw>
              </a:effectLst>
              <a:latin typeface="Book Antiqua" pitchFamily="18" charset="0"/>
            </a:rPr>
            <a:t>Среднемесячная заработная плата, рублей</a:t>
          </a:r>
          <a:endParaRPr lang="ru-RU" sz="1600" b="1" kern="1200" dirty="0">
            <a:effectLst>
              <a:outerShdw blurRad="38100" dist="38100" dir="2700000" algn="tl">
                <a:srgbClr val="000000">
                  <a:alpha val="43137"/>
                </a:srgbClr>
              </a:outerShdw>
            </a:effectLst>
            <a:latin typeface="Book Antiqua" pitchFamily="18" charset="0"/>
          </a:endParaRPr>
        </a:p>
      </dsp:txBody>
      <dsp:txXfrm>
        <a:off x="1862" y="4274702"/>
        <a:ext cx="3400088" cy="549474"/>
      </dsp:txXfrm>
    </dsp:sp>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A12912E-19C0-45D9-B67B-E68552CF60DB}">
      <dsp:nvSpPr>
        <dsp:cNvPr id="0" name=""/>
        <dsp:cNvSpPr/>
      </dsp:nvSpPr>
      <dsp:spPr>
        <a:xfrm>
          <a:off x="100757" y="0"/>
          <a:ext cx="5314190" cy="710384"/>
        </a:xfrm>
        <a:prstGeom prst="downArrow">
          <a:avLst/>
        </a:prstGeom>
        <a:gradFill flip="none" rotWithShape="0">
          <a:gsLst>
            <a:gs pos="0">
              <a:srgbClr val="0099FF">
                <a:shade val="30000"/>
                <a:satMod val="115000"/>
              </a:srgbClr>
            </a:gs>
            <a:gs pos="50000">
              <a:srgbClr val="0099FF">
                <a:shade val="67500"/>
                <a:satMod val="115000"/>
              </a:srgbClr>
            </a:gs>
            <a:gs pos="100000">
              <a:srgbClr val="0099FF">
                <a:shade val="100000"/>
                <a:satMod val="115000"/>
              </a:srgbClr>
            </a:gs>
          </a:gsLst>
          <a:path path="circle">
            <a:fillToRect r="100000" b="100000"/>
          </a:path>
          <a:tileRect l="-100000" t="-100000"/>
        </a:gradFill>
        <a:ln w="12700" cap="flat" cmpd="sng" algn="ctr">
          <a:solidFill>
            <a:srgbClr val="0033CC">
              <a:alpha val="89804"/>
            </a:srgb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2700" tIns="12700" rIns="12700" bIns="12700" numCol="1" spcCol="1270" anchor="t" anchorCtr="0">
          <a:noAutofit/>
        </a:bodyPr>
        <a:lstStyle/>
        <a:p>
          <a:pPr marL="228600" lvl="1" indent="-228600" algn="ctr" defTabSz="889000">
            <a:lnSpc>
              <a:spcPct val="90000"/>
            </a:lnSpc>
            <a:spcBef>
              <a:spcPct val="0"/>
            </a:spcBef>
            <a:spcAft>
              <a:spcPct val="15000"/>
            </a:spcAft>
            <a:buChar char="••"/>
          </a:pPr>
          <a:r>
            <a:rPr lang="ru-RU" sz="2000" b="1" kern="1200" dirty="0" smtClean="0">
              <a:latin typeface="Book Antiqua" pitchFamily="18" charset="0"/>
            </a:rPr>
            <a:t>Показатели  бюджета</a:t>
          </a:r>
          <a:endParaRPr lang="ru-RU" sz="2000" b="1" kern="1200" dirty="0">
            <a:latin typeface="Book Antiqua" pitchFamily="18" charset="0"/>
          </a:endParaRPr>
        </a:p>
      </dsp:txBody>
      <dsp:txXfrm>
        <a:off x="100757" y="0"/>
        <a:ext cx="5314190" cy="710384"/>
      </dsp:txXfrm>
    </dsp:sp>
    <dsp:sp modelId="{E78CD6AE-696D-448D-BC5F-A0089294AE7C}">
      <dsp:nvSpPr>
        <dsp:cNvPr id="0" name=""/>
        <dsp:cNvSpPr/>
      </dsp:nvSpPr>
      <dsp:spPr>
        <a:xfrm>
          <a:off x="5298779" y="5882"/>
          <a:ext cx="3542793" cy="710384"/>
        </a:xfrm>
        <a:prstGeom prst="downArrowCallout">
          <a:avLst/>
        </a:prstGeom>
        <a:gradFill flip="none"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5400000" scaled="1"/>
          <a:tileRect/>
        </a:gradFill>
        <a:ln>
          <a:solidFill>
            <a:srgbClr val="00CC99"/>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ru-RU" sz="2000" b="0" kern="1200" cap="none" spc="0" dirty="0" smtClean="0">
              <a:ln w="18415" cmpd="sng">
                <a:solidFill>
                  <a:srgbClr val="FFFFFF"/>
                </a:solidFill>
                <a:prstDash val="solid"/>
              </a:ln>
              <a:solidFill>
                <a:schemeClr val="bg1"/>
              </a:solidFill>
              <a:effectLst>
                <a:outerShdw blurRad="63500" dir="3600000" algn="tl" rotWithShape="0">
                  <a:srgbClr val="000000">
                    <a:alpha val="70000"/>
                  </a:srgbClr>
                </a:outerShdw>
              </a:effectLst>
              <a:latin typeface="Times New Roman" pitchFamily="18" charset="0"/>
              <a:cs typeface="Times New Roman" pitchFamily="18" charset="0"/>
            </a:rPr>
            <a:t>2018 г      2019 г      2020 г</a:t>
          </a:r>
          <a:endParaRPr lang="ru-RU" sz="2000" b="0" kern="1200" cap="none" spc="0" dirty="0">
            <a:ln w="18415" cmpd="sng">
              <a:solidFill>
                <a:srgbClr val="FFFFFF"/>
              </a:solidFill>
              <a:prstDash val="solid"/>
            </a:ln>
            <a:solidFill>
              <a:schemeClr val="bg1"/>
            </a:solidFill>
            <a:effectLst>
              <a:outerShdw blurRad="63500" dir="3600000" algn="tl" rotWithShape="0">
                <a:srgbClr val="000000">
                  <a:alpha val="70000"/>
                </a:srgbClr>
              </a:outerShdw>
            </a:effectLst>
            <a:latin typeface="Times New Roman" pitchFamily="18" charset="0"/>
            <a:cs typeface="Times New Roman" pitchFamily="18" charset="0"/>
          </a:endParaRPr>
        </a:p>
      </dsp:txBody>
      <dsp:txXfrm>
        <a:off x="5298779" y="5882"/>
        <a:ext cx="3542793" cy="710384"/>
      </dsp:txXfrm>
    </dsp:sp>
    <dsp:sp modelId="{34C19EB5-35C9-479D-82BE-A65E1278CE01}">
      <dsp:nvSpPr>
        <dsp:cNvPr id="0" name=""/>
        <dsp:cNvSpPr/>
      </dsp:nvSpPr>
      <dsp:spPr>
        <a:xfrm>
          <a:off x="100757" y="715314"/>
          <a:ext cx="5314190" cy="710384"/>
        </a:xfrm>
        <a:prstGeom prst="rightArrow">
          <a:avLst>
            <a:gd name="adj1" fmla="val 75000"/>
            <a:gd name="adj2" fmla="val 50000"/>
          </a:avLst>
        </a:prstGeom>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w="9525" cap="flat" cmpd="sng" algn="ctr">
          <a:solidFill>
            <a:schemeClr val="accent1"/>
          </a:solidFill>
          <a:prstDash val="solid"/>
        </a:ln>
        <a:effectLst>
          <a:outerShdw blurRad="40000" dist="23000" dir="5400000" rotWithShape="0">
            <a:srgbClr val="000000">
              <a:alpha val="35000"/>
            </a:srgbClr>
          </a:outerShdw>
        </a:effectLst>
      </dsp:spPr>
      <dsp:style>
        <a:lnRef idx="1">
          <a:schemeClr val="accent3"/>
        </a:lnRef>
        <a:fillRef idx="3">
          <a:schemeClr val="accent3"/>
        </a:fillRef>
        <a:effectRef idx="2">
          <a:schemeClr val="accent3"/>
        </a:effectRef>
        <a:fontRef idx="minor">
          <a:schemeClr val="lt1"/>
        </a:fontRef>
      </dsp:style>
      <dsp:txBody>
        <a:bodyPr spcFirstLastPara="0" vert="horz" wrap="square" lIns="11430" tIns="11430" rIns="11430" bIns="11430" numCol="1" spcCol="1270" anchor="t" anchorCtr="0">
          <a:noAutofit/>
        </a:bodyPr>
        <a:lstStyle/>
        <a:p>
          <a:pPr marL="171450" lvl="1" indent="-171450" algn="l" defTabSz="800100">
            <a:lnSpc>
              <a:spcPct val="90000"/>
            </a:lnSpc>
            <a:spcBef>
              <a:spcPct val="0"/>
            </a:spcBef>
            <a:spcAft>
              <a:spcPct val="15000"/>
            </a:spcAft>
            <a:buChar char="••"/>
          </a:pPr>
          <a:r>
            <a:rPr lang="ru-RU" sz="1800" kern="1200" dirty="0" smtClean="0">
              <a:latin typeface="Book Antiqua" pitchFamily="18" charset="0"/>
            </a:rPr>
            <a:t>Объем доходов местного бюджета в расчете на 1 жителя</a:t>
          </a:r>
          <a:endParaRPr lang="ru-RU" sz="1800" kern="1200" dirty="0">
            <a:latin typeface="Book Antiqua" pitchFamily="18" charset="0"/>
          </a:endParaRPr>
        </a:p>
        <a:p>
          <a:pPr marL="171450" lvl="1" indent="-171450" algn="l" defTabSz="711200">
            <a:lnSpc>
              <a:spcPct val="90000"/>
            </a:lnSpc>
            <a:spcBef>
              <a:spcPct val="0"/>
            </a:spcBef>
            <a:spcAft>
              <a:spcPct val="15000"/>
            </a:spcAft>
            <a:buChar char="••"/>
          </a:pPr>
          <a:endParaRPr lang="ru-RU" sz="1600" kern="1200" dirty="0">
            <a:latin typeface="Book Antiqua" pitchFamily="18" charset="0"/>
          </a:endParaRPr>
        </a:p>
      </dsp:txBody>
      <dsp:txXfrm>
        <a:off x="100757" y="715314"/>
        <a:ext cx="5314190" cy="710384"/>
      </dsp:txXfrm>
    </dsp:sp>
    <dsp:sp modelId="{A4BB1370-5349-482E-ADFD-A6DE7CD3B00F}">
      <dsp:nvSpPr>
        <dsp:cNvPr id="0" name=""/>
        <dsp:cNvSpPr/>
      </dsp:nvSpPr>
      <dsp:spPr>
        <a:xfrm>
          <a:off x="5303402" y="648069"/>
          <a:ext cx="3542793" cy="710384"/>
        </a:xfrm>
        <a:prstGeom prst="roundRect">
          <a:avLst/>
        </a:prstGeom>
        <a:gradFill flip="none"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1"/>
          <a:tileRect/>
        </a:gradFill>
        <a:ln>
          <a:solidFill>
            <a:srgbClr val="00CC99"/>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0" tIns="38100" rIns="76200" bIns="38100" numCol="1" spcCol="1270" anchor="ctr" anchorCtr="0">
          <a:noAutofit/>
        </a:bodyPr>
        <a:lstStyle/>
        <a:p>
          <a:pPr lvl="0" algn="just" defTabSz="889000">
            <a:lnSpc>
              <a:spcPct val="90000"/>
            </a:lnSpc>
            <a:spcBef>
              <a:spcPct val="0"/>
            </a:spcBef>
            <a:spcAft>
              <a:spcPct val="35000"/>
            </a:spcAft>
          </a:pPr>
          <a:r>
            <a:rPr lang="ru-RU" sz="2000" kern="1200" dirty="0" smtClean="0">
              <a:solidFill>
                <a:schemeClr val="bg1"/>
              </a:solidFill>
              <a:effectLst>
                <a:outerShdw blurRad="38100" dist="38100" dir="2700000" algn="tl">
                  <a:srgbClr val="000000">
                    <a:alpha val="43137"/>
                  </a:srgbClr>
                </a:outerShdw>
              </a:effectLst>
              <a:latin typeface="Book Antiqua" pitchFamily="18" charset="0"/>
            </a:rPr>
            <a:t>24 607,9     23 177,7    23 297,2</a:t>
          </a:r>
          <a:endParaRPr lang="ru-RU" sz="2000" kern="1200" dirty="0">
            <a:solidFill>
              <a:schemeClr val="bg1"/>
            </a:solidFill>
            <a:effectLst>
              <a:outerShdw blurRad="38100" dist="38100" dir="2700000" algn="tl">
                <a:srgbClr val="000000">
                  <a:alpha val="43137"/>
                </a:srgbClr>
              </a:outerShdw>
            </a:effectLst>
            <a:latin typeface="Book Antiqua" pitchFamily="18" charset="0"/>
          </a:endParaRPr>
        </a:p>
      </dsp:txBody>
      <dsp:txXfrm>
        <a:off x="5303402" y="648069"/>
        <a:ext cx="3542793" cy="710384"/>
      </dsp:txXfrm>
    </dsp:sp>
    <dsp:sp modelId="{01C3F6A1-5D30-4037-A950-593E19E30F14}">
      <dsp:nvSpPr>
        <dsp:cNvPr id="0" name=""/>
        <dsp:cNvSpPr/>
      </dsp:nvSpPr>
      <dsp:spPr>
        <a:xfrm>
          <a:off x="100757" y="1461424"/>
          <a:ext cx="5314190" cy="710384"/>
        </a:xfrm>
        <a:prstGeom prst="rightArrow">
          <a:avLst>
            <a:gd name="adj1" fmla="val 75000"/>
            <a:gd name="adj2" fmla="val 50000"/>
          </a:avLst>
        </a:prstGeom>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w="9525" cap="flat" cmpd="sng" algn="ctr">
          <a:solidFill>
            <a:schemeClr val="accent1"/>
          </a:solidFill>
          <a:prstDash val="solid"/>
        </a:ln>
        <a:effectLst>
          <a:outerShdw blurRad="40000" dist="23000" dir="5400000" rotWithShape="0">
            <a:srgbClr val="000000">
              <a:alpha val="35000"/>
            </a:srgbClr>
          </a:outerShdw>
        </a:effectLst>
      </dsp:spPr>
      <dsp:style>
        <a:lnRef idx="1">
          <a:schemeClr val="accent3"/>
        </a:lnRef>
        <a:fillRef idx="3">
          <a:schemeClr val="accent3"/>
        </a:fillRef>
        <a:effectRef idx="2">
          <a:schemeClr val="accent3"/>
        </a:effectRef>
        <a:fontRef idx="minor">
          <a:schemeClr val="lt1"/>
        </a:fontRef>
      </dsp:style>
      <dsp:txBody>
        <a:bodyPr spcFirstLastPara="0" vert="horz" wrap="square" lIns="11430" tIns="11430" rIns="11430" bIns="11430" numCol="1" spcCol="1270" anchor="t" anchorCtr="0">
          <a:noAutofit/>
        </a:bodyPr>
        <a:lstStyle/>
        <a:p>
          <a:pPr marL="171450" lvl="1" indent="-171450" algn="l" defTabSz="800100">
            <a:lnSpc>
              <a:spcPct val="90000"/>
            </a:lnSpc>
            <a:spcBef>
              <a:spcPct val="0"/>
            </a:spcBef>
            <a:spcAft>
              <a:spcPct val="15000"/>
            </a:spcAft>
            <a:buChar char="••"/>
          </a:pPr>
          <a:r>
            <a:rPr lang="ru-RU" sz="1800" kern="1200" dirty="0" smtClean="0">
              <a:latin typeface="Book Antiqua" pitchFamily="18" charset="0"/>
            </a:rPr>
            <a:t>Объем расходов местного бюджета в расчете на 1 жителя , </a:t>
          </a:r>
          <a:endParaRPr lang="ru-RU" sz="1800" kern="1200" dirty="0">
            <a:latin typeface="Book Antiqua" pitchFamily="18" charset="0"/>
          </a:endParaRPr>
        </a:p>
      </dsp:txBody>
      <dsp:txXfrm>
        <a:off x="100757" y="1461424"/>
        <a:ext cx="5314190" cy="710384"/>
      </dsp:txXfrm>
    </dsp:sp>
    <dsp:sp modelId="{11517417-A034-4464-A03D-58D3F94DE34E}">
      <dsp:nvSpPr>
        <dsp:cNvPr id="0" name=""/>
        <dsp:cNvSpPr/>
      </dsp:nvSpPr>
      <dsp:spPr>
        <a:xfrm>
          <a:off x="5303402" y="1512167"/>
          <a:ext cx="3542793" cy="710384"/>
        </a:xfrm>
        <a:prstGeom prst="roundRect">
          <a:avLst/>
        </a:prstGeom>
        <a:gradFill flip="none"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1"/>
          <a:tileRect/>
        </a:gradFill>
        <a:ln>
          <a:solidFill>
            <a:srgbClr val="00CC99"/>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0" tIns="38100" rIns="76200" bIns="38100" numCol="1" spcCol="1270" anchor="ctr" anchorCtr="0">
          <a:noAutofit/>
        </a:bodyPr>
        <a:lstStyle/>
        <a:p>
          <a:pPr lvl="0" algn="just" defTabSz="889000">
            <a:lnSpc>
              <a:spcPct val="90000"/>
            </a:lnSpc>
            <a:spcBef>
              <a:spcPct val="0"/>
            </a:spcBef>
            <a:spcAft>
              <a:spcPct val="35000"/>
            </a:spcAft>
          </a:pPr>
          <a:r>
            <a:rPr lang="ru-RU" sz="2000" kern="1200" dirty="0" smtClean="0">
              <a:solidFill>
                <a:schemeClr val="bg1"/>
              </a:solidFill>
              <a:effectLst>
                <a:outerShdw blurRad="38100" dist="38100" dir="2700000" algn="tl">
                  <a:srgbClr val="000000">
                    <a:alpha val="43137"/>
                  </a:srgbClr>
                </a:outerShdw>
              </a:effectLst>
              <a:latin typeface="Book Antiqua" pitchFamily="18" charset="0"/>
            </a:rPr>
            <a:t>25 047,8     22 957,5     23 077,5</a:t>
          </a:r>
          <a:endParaRPr lang="ru-RU" sz="2000" kern="1200" dirty="0">
            <a:solidFill>
              <a:schemeClr val="bg1"/>
            </a:solidFill>
            <a:effectLst>
              <a:outerShdw blurRad="38100" dist="38100" dir="2700000" algn="tl">
                <a:srgbClr val="000000">
                  <a:alpha val="43137"/>
                </a:srgbClr>
              </a:outerShdw>
            </a:effectLst>
            <a:latin typeface="Book Antiqua" pitchFamily="18" charset="0"/>
          </a:endParaRPr>
        </a:p>
      </dsp:txBody>
      <dsp:txXfrm>
        <a:off x="5303402" y="1512167"/>
        <a:ext cx="3542793" cy="710384"/>
      </dsp:txXfrm>
    </dsp:sp>
    <dsp:sp modelId="{78672797-5462-4DD7-9261-CB38EE4896A1}">
      <dsp:nvSpPr>
        <dsp:cNvPr id="0" name=""/>
        <dsp:cNvSpPr/>
      </dsp:nvSpPr>
      <dsp:spPr>
        <a:xfrm>
          <a:off x="86479" y="2343835"/>
          <a:ext cx="5314190" cy="710384"/>
        </a:xfrm>
        <a:prstGeom prst="rightArrow">
          <a:avLst>
            <a:gd name="adj1" fmla="val 75000"/>
            <a:gd name="adj2" fmla="val 50000"/>
          </a:avLst>
        </a:prstGeom>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w="9525" cap="flat" cmpd="sng" algn="ctr">
          <a:solidFill>
            <a:schemeClr val="accent1"/>
          </a:solidFill>
          <a:prstDash val="solid"/>
        </a:ln>
        <a:effectLst>
          <a:outerShdw blurRad="40000" dist="23000" dir="5400000" rotWithShape="0">
            <a:srgbClr val="000000">
              <a:alpha val="35000"/>
            </a:srgbClr>
          </a:outerShdw>
        </a:effectLst>
      </dsp:spPr>
      <dsp:style>
        <a:lnRef idx="1">
          <a:schemeClr val="accent3"/>
        </a:lnRef>
        <a:fillRef idx="3">
          <a:schemeClr val="accent3"/>
        </a:fillRef>
        <a:effectRef idx="2">
          <a:schemeClr val="accent3"/>
        </a:effectRef>
        <a:fontRef idx="minor">
          <a:schemeClr val="lt1"/>
        </a:fontRef>
      </dsp:style>
      <dsp:txBody>
        <a:bodyPr spcFirstLastPara="0" vert="horz" wrap="square" lIns="11430" tIns="11430" rIns="11430" bIns="11430" numCol="1" spcCol="1270" anchor="t" anchorCtr="0">
          <a:noAutofit/>
        </a:bodyPr>
        <a:lstStyle/>
        <a:p>
          <a:pPr marL="171450" lvl="1" indent="-171450" algn="l" defTabSz="800100">
            <a:lnSpc>
              <a:spcPct val="90000"/>
            </a:lnSpc>
            <a:spcBef>
              <a:spcPct val="0"/>
            </a:spcBef>
            <a:spcAft>
              <a:spcPct val="15000"/>
            </a:spcAft>
            <a:buChar char="••"/>
          </a:pPr>
          <a:r>
            <a:rPr lang="ru-RU" sz="1800" kern="1200" dirty="0" smtClean="0">
              <a:latin typeface="Book Antiqua" pitchFamily="18" charset="0"/>
            </a:rPr>
            <a:t>Объем расходов местного бюджета на образование в расчете на 1 жителя,</a:t>
          </a:r>
          <a:endParaRPr lang="ru-RU" sz="1800" kern="1200" dirty="0">
            <a:latin typeface="Book Antiqua" pitchFamily="18" charset="0"/>
          </a:endParaRPr>
        </a:p>
      </dsp:txBody>
      <dsp:txXfrm>
        <a:off x="86479" y="2343835"/>
        <a:ext cx="5314190" cy="710384"/>
      </dsp:txXfrm>
    </dsp:sp>
    <dsp:sp modelId="{C204A256-4527-4161-AB91-B32F01DF851F}">
      <dsp:nvSpPr>
        <dsp:cNvPr id="0" name=""/>
        <dsp:cNvSpPr/>
      </dsp:nvSpPr>
      <dsp:spPr>
        <a:xfrm>
          <a:off x="5298779" y="2300772"/>
          <a:ext cx="3542793" cy="710384"/>
        </a:xfrm>
        <a:prstGeom prst="roundRect">
          <a:avLst/>
        </a:prstGeom>
        <a:gradFill flip="none"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1"/>
          <a:tileRect/>
        </a:gradFill>
        <a:ln>
          <a:solidFill>
            <a:srgbClr val="00CC99"/>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0" tIns="38100" rIns="76200" bIns="38100" numCol="1" spcCol="1270" anchor="ctr" anchorCtr="0">
          <a:noAutofit/>
        </a:bodyPr>
        <a:lstStyle/>
        <a:p>
          <a:pPr lvl="0" algn="just" defTabSz="889000">
            <a:lnSpc>
              <a:spcPct val="90000"/>
            </a:lnSpc>
            <a:spcBef>
              <a:spcPct val="0"/>
            </a:spcBef>
            <a:spcAft>
              <a:spcPct val="35000"/>
            </a:spcAft>
          </a:pPr>
          <a:r>
            <a:rPr lang="ru-RU" sz="2000" kern="1200" dirty="0" smtClean="0">
              <a:solidFill>
                <a:schemeClr val="bg1"/>
              </a:solidFill>
              <a:effectLst>
                <a:outerShdw blurRad="38100" dist="38100" dir="2700000" algn="tl">
                  <a:srgbClr val="000000">
                    <a:alpha val="43137"/>
                  </a:srgbClr>
                </a:outerShdw>
              </a:effectLst>
              <a:latin typeface="Book Antiqua" pitchFamily="18" charset="0"/>
            </a:rPr>
            <a:t>12 668, 1     11 458,5    11 269,7</a:t>
          </a:r>
          <a:endParaRPr lang="ru-RU" sz="2000" kern="1200" dirty="0">
            <a:solidFill>
              <a:schemeClr val="bg1"/>
            </a:solidFill>
            <a:effectLst>
              <a:outerShdw blurRad="38100" dist="38100" dir="2700000" algn="tl">
                <a:srgbClr val="000000">
                  <a:alpha val="43137"/>
                </a:srgbClr>
              </a:outerShdw>
            </a:effectLst>
            <a:latin typeface="Book Antiqua" pitchFamily="18" charset="0"/>
          </a:endParaRPr>
        </a:p>
      </dsp:txBody>
      <dsp:txXfrm>
        <a:off x="5298779" y="2300772"/>
        <a:ext cx="3542793" cy="710384"/>
      </dsp:txXfrm>
    </dsp:sp>
    <dsp:sp modelId="{A5757A6C-49F7-4D59-99FD-178F86CF2F49}">
      <dsp:nvSpPr>
        <dsp:cNvPr id="0" name=""/>
        <dsp:cNvSpPr/>
      </dsp:nvSpPr>
      <dsp:spPr>
        <a:xfrm>
          <a:off x="86479" y="3055470"/>
          <a:ext cx="5314190" cy="710384"/>
        </a:xfrm>
        <a:prstGeom prst="rightArrow">
          <a:avLst>
            <a:gd name="adj1" fmla="val 75000"/>
            <a:gd name="adj2" fmla="val 50000"/>
          </a:avLst>
        </a:prstGeom>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w="9525" cap="flat" cmpd="sng" algn="ctr">
          <a:solidFill>
            <a:schemeClr val="accent1"/>
          </a:solidFill>
          <a:prstDash val="solid"/>
        </a:ln>
        <a:effectLst>
          <a:outerShdw blurRad="40000" dist="23000" dir="5400000" rotWithShape="0">
            <a:srgbClr val="000000">
              <a:alpha val="35000"/>
            </a:srgbClr>
          </a:outerShdw>
        </a:effectLst>
      </dsp:spPr>
      <dsp:style>
        <a:lnRef idx="1">
          <a:schemeClr val="accent3"/>
        </a:lnRef>
        <a:fillRef idx="3">
          <a:schemeClr val="accent3"/>
        </a:fillRef>
        <a:effectRef idx="2">
          <a:schemeClr val="accent3"/>
        </a:effectRef>
        <a:fontRef idx="minor">
          <a:schemeClr val="lt1"/>
        </a:fontRef>
      </dsp:style>
      <dsp:txBody>
        <a:bodyPr spcFirstLastPara="0" vert="horz" wrap="square" lIns="11430" tIns="11430" rIns="11430" bIns="11430" numCol="1" spcCol="1270" anchor="t" anchorCtr="0">
          <a:noAutofit/>
        </a:bodyPr>
        <a:lstStyle/>
        <a:p>
          <a:pPr marL="171450" lvl="1" indent="-171450" algn="l" defTabSz="800100">
            <a:lnSpc>
              <a:spcPct val="90000"/>
            </a:lnSpc>
            <a:spcBef>
              <a:spcPct val="0"/>
            </a:spcBef>
            <a:spcAft>
              <a:spcPct val="15000"/>
            </a:spcAft>
            <a:buChar char="••"/>
          </a:pPr>
          <a:r>
            <a:rPr lang="ru-RU" sz="1800" kern="1200" dirty="0" smtClean="0">
              <a:latin typeface="Book Antiqua" pitchFamily="18" charset="0"/>
            </a:rPr>
            <a:t>Объем расходов местного бюджета на культуру в расчете  на 1 жителя, </a:t>
          </a:r>
          <a:endParaRPr lang="ru-RU" sz="1800" kern="1200" dirty="0">
            <a:latin typeface="Book Antiqua" pitchFamily="18" charset="0"/>
          </a:endParaRPr>
        </a:p>
      </dsp:txBody>
      <dsp:txXfrm>
        <a:off x="86479" y="3055470"/>
        <a:ext cx="5314190" cy="710384"/>
      </dsp:txXfrm>
    </dsp:sp>
    <dsp:sp modelId="{146CCA42-A0B8-4327-AE1E-414D1EFD28AC}">
      <dsp:nvSpPr>
        <dsp:cNvPr id="0" name=""/>
        <dsp:cNvSpPr/>
      </dsp:nvSpPr>
      <dsp:spPr>
        <a:xfrm>
          <a:off x="5303402" y="3096346"/>
          <a:ext cx="3542793" cy="710384"/>
        </a:xfrm>
        <a:prstGeom prst="roundRect">
          <a:avLst/>
        </a:prstGeom>
        <a:gradFill flip="none"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1"/>
          <a:tileRect/>
        </a:gradFill>
        <a:ln>
          <a:solidFill>
            <a:srgbClr val="00CC99"/>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0" tIns="38100" rIns="76200" bIns="38100" numCol="1" spcCol="1270" anchor="ctr" anchorCtr="0">
          <a:noAutofit/>
        </a:bodyPr>
        <a:lstStyle/>
        <a:p>
          <a:pPr lvl="0" algn="just" defTabSz="889000">
            <a:lnSpc>
              <a:spcPct val="90000"/>
            </a:lnSpc>
            <a:spcBef>
              <a:spcPct val="0"/>
            </a:spcBef>
            <a:spcAft>
              <a:spcPct val="35000"/>
            </a:spcAft>
          </a:pPr>
          <a:r>
            <a:rPr lang="ru-RU" sz="2000" kern="1200" dirty="0" smtClean="0">
              <a:solidFill>
                <a:schemeClr val="bg1"/>
              </a:solidFill>
              <a:effectLst>
                <a:outerShdw blurRad="38100" dist="38100" dir="2700000" algn="tl">
                  <a:srgbClr val="000000">
                    <a:alpha val="43137"/>
                  </a:srgbClr>
                </a:outerShdw>
              </a:effectLst>
              <a:latin typeface="Book Antiqua" pitchFamily="18" charset="0"/>
            </a:rPr>
            <a:t>3 741,8        3 479,9       3 217,8</a:t>
          </a:r>
          <a:endParaRPr lang="ru-RU" sz="2000" kern="1200" dirty="0">
            <a:solidFill>
              <a:schemeClr val="bg1"/>
            </a:solidFill>
            <a:effectLst>
              <a:outerShdw blurRad="38100" dist="38100" dir="2700000" algn="tl">
                <a:srgbClr val="000000">
                  <a:alpha val="43137"/>
                </a:srgbClr>
              </a:outerShdw>
            </a:effectLst>
            <a:latin typeface="Book Antiqua" pitchFamily="18" charset="0"/>
          </a:endParaRPr>
        </a:p>
      </dsp:txBody>
      <dsp:txXfrm>
        <a:off x="5303402" y="3096346"/>
        <a:ext cx="3542793" cy="710384"/>
      </dsp:txXfrm>
    </dsp:sp>
    <dsp:sp modelId="{5F504740-7E75-4321-BDE2-2A673ECB6AEC}">
      <dsp:nvSpPr>
        <dsp:cNvPr id="0" name=""/>
        <dsp:cNvSpPr/>
      </dsp:nvSpPr>
      <dsp:spPr>
        <a:xfrm>
          <a:off x="100757" y="3856805"/>
          <a:ext cx="5314190" cy="710384"/>
        </a:xfrm>
        <a:prstGeom prst="rightArrow">
          <a:avLst>
            <a:gd name="adj1" fmla="val 75000"/>
            <a:gd name="adj2" fmla="val 50000"/>
          </a:avLst>
        </a:prstGeom>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w="9525" cap="flat" cmpd="sng" algn="ctr">
          <a:solidFill>
            <a:schemeClr val="accent1"/>
          </a:solidFill>
          <a:prstDash val="solid"/>
        </a:ln>
        <a:effectLst>
          <a:outerShdw blurRad="40000" dist="23000" dir="5400000" rotWithShape="0">
            <a:srgbClr val="000000">
              <a:alpha val="35000"/>
            </a:srgbClr>
          </a:outerShdw>
        </a:effectLst>
      </dsp:spPr>
      <dsp:style>
        <a:lnRef idx="1">
          <a:schemeClr val="accent3"/>
        </a:lnRef>
        <a:fillRef idx="3">
          <a:schemeClr val="accent3"/>
        </a:fillRef>
        <a:effectRef idx="2">
          <a:schemeClr val="accent3"/>
        </a:effectRef>
        <a:fontRef idx="minor">
          <a:schemeClr val="lt1"/>
        </a:fontRef>
      </dsp:style>
      <dsp:txBody>
        <a:bodyPr spcFirstLastPara="0" vert="horz" wrap="square" lIns="11430" tIns="11430" rIns="11430" bIns="11430" numCol="1" spcCol="1270" anchor="t" anchorCtr="0">
          <a:noAutofit/>
        </a:bodyPr>
        <a:lstStyle/>
        <a:p>
          <a:pPr marL="171450" lvl="1" indent="-171450" algn="l" defTabSz="800100">
            <a:lnSpc>
              <a:spcPct val="90000"/>
            </a:lnSpc>
            <a:spcBef>
              <a:spcPct val="0"/>
            </a:spcBef>
            <a:spcAft>
              <a:spcPct val="15000"/>
            </a:spcAft>
            <a:buChar char="••"/>
          </a:pPr>
          <a:r>
            <a:rPr lang="ru-RU" sz="1800" kern="1200" dirty="0" smtClean="0">
              <a:latin typeface="Book Antiqua" pitchFamily="18" charset="0"/>
            </a:rPr>
            <a:t>Объем расходов местного  бюджета на </a:t>
          </a:r>
          <a:r>
            <a:rPr lang="ru-RU" sz="1800" kern="1200" dirty="0" err="1" smtClean="0">
              <a:latin typeface="Book Antiqua" pitchFamily="18" charset="0"/>
            </a:rPr>
            <a:t>со-циальную</a:t>
          </a:r>
          <a:r>
            <a:rPr lang="ru-RU" sz="1800" kern="1200" dirty="0" smtClean="0">
              <a:latin typeface="Book Antiqua" pitchFamily="18" charset="0"/>
            </a:rPr>
            <a:t> политику в расчете на </a:t>
          </a:r>
          <a:r>
            <a:rPr lang="ru-RU" sz="1800" kern="1200" dirty="0" smtClean="0">
              <a:latin typeface="Book Antiqua" pitchFamily="18" charset="0"/>
            </a:rPr>
            <a:t>1жителя </a:t>
          </a:r>
          <a:endParaRPr lang="ru-RU" sz="1800" kern="1200" dirty="0">
            <a:latin typeface="Book Antiqua" pitchFamily="18" charset="0"/>
          </a:endParaRPr>
        </a:p>
      </dsp:txBody>
      <dsp:txXfrm>
        <a:off x="100757" y="3856805"/>
        <a:ext cx="5314190" cy="710384"/>
      </dsp:txXfrm>
    </dsp:sp>
    <dsp:sp modelId="{F103612B-E609-402F-8667-AEF20AC75E91}">
      <dsp:nvSpPr>
        <dsp:cNvPr id="0" name=""/>
        <dsp:cNvSpPr/>
      </dsp:nvSpPr>
      <dsp:spPr>
        <a:xfrm>
          <a:off x="5298779" y="3920044"/>
          <a:ext cx="3542793" cy="710384"/>
        </a:xfrm>
        <a:prstGeom prst="roundRect">
          <a:avLst/>
        </a:prstGeom>
        <a:gradFill flip="none"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1"/>
          <a:tileRect/>
        </a:gradFill>
        <a:ln>
          <a:solidFill>
            <a:srgbClr val="00CC99"/>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0" tIns="38100" rIns="76200" bIns="38100" numCol="1" spcCol="1270" anchor="ctr" anchorCtr="0">
          <a:noAutofit/>
        </a:bodyPr>
        <a:lstStyle/>
        <a:p>
          <a:pPr lvl="0" algn="just" defTabSz="889000">
            <a:lnSpc>
              <a:spcPct val="90000"/>
            </a:lnSpc>
            <a:spcBef>
              <a:spcPct val="0"/>
            </a:spcBef>
            <a:spcAft>
              <a:spcPct val="35000"/>
            </a:spcAft>
          </a:pPr>
          <a:r>
            <a:rPr lang="ru-RU" sz="2000" kern="1200" dirty="0" smtClean="0">
              <a:solidFill>
                <a:schemeClr val="bg1"/>
              </a:solidFill>
              <a:effectLst>
                <a:outerShdw blurRad="38100" dist="38100" dir="2700000" algn="tl">
                  <a:srgbClr val="000000">
                    <a:alpha val="43137"/>
                  </a:srgbClr>
                </a:outerShdw>
              </a:effectLst>
              <a:latin typeface="Book Antiqua" pitchFamily="18" charset="0"/>
            </a:rPr>
            <a:t>2 407,8        2 404,5      2 408,1</a:t>
          </a:r>
          <a:endParaRPr lang="ru-RU" sz="2000" kern="1200" dirty="0">
            <a:solidFill>
              <a:schemeClr val="bg1"/>
            </a:solidFill>
            <a:effectLst>
              <a:outerShdw blurRad="38100" dist="38100" dir="2700000" algn="tl">
                <a:srgbClr val="000000">
                  <a:alpha val="43137"/>
                </a:srgbClr>
              </a:outerShdw>
            </a:effectLst>
            <a:latin typeface="Book Antiqua" pitchFamily="18" charset="0"/>
          </a:endParaRPr>
        </a:p>
      </dsp:txBody>
      <dsp:txXfrm>
        <a:off x="5298779" y="3920044"/>
        <a:ext cx="3542793" cy="710384"/>
      </dsp:txXfrm>
    </dsp:sp>
    <dsp:sp modelId="{93E7959F-9839-421C-8963-EAEA14A0D21F}">
      <dsp:nvSpPr>
        <dsp:cNvPr id="0" name=""/>
        <dsp:cNvSpPr/>
      </dsp:nvSpPr>
      <dsp:spPr>
        <a:xfrm>
          <a:off x="144004" y="4608513"/>
          <a:ext cx="5333743" cy="999710"/>
        </a:xfrm>
        <a:prstGeom prst="rightArrow">
          <a:avLst>
            <a:gd name="adj1" fmla="val 75000"/>
            <a:gd name="adj2" fmla="val 50000"/>
          </a:avLst>
        </a:prstGeom>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w="9525" cap="flat" cmpd="sng" algn="ctr">
          <a:solidFill>
            <a:schemeClr val="accent1"/>
          </a:solidFill>
          <a:prstDash val="solid"/>
        </a:ln>
        <a:effectLst>
          <a:outerShdw blurRad="40000" dist="23000" dir="5400000" rotWithShape="0">
            <a:srgbClr val="000000">
              <a:alpha val="35000"/>
            </a:srgbClr>
          </a:outerShdw>
        </a:effectLst>
      </dsp:spPr>
      <dsp:style>
        <a:lnRef idx="1">
          <a:schemeClr val="accent3"/>
        </a:lnRef>
        <a:fillRef idx="3">
          <a:schemeClr val="accent3"/>
        </a:fillRef>
        <a:effectRef idx="2">
          <a:schemeClr val="accent3"/>
        </a:effectRef>
        <a:fontRef idx="minor">
          <a:schemeClr val="lt1"/>
        </a:fontRef>
      </dsp:style>
      <dsp:txBody>
        <a:bodyPr spcFirstLastPara="0" vert="horz" wrap="square" lIns="11430" tIns="11430" rIns="11430" bIns="11430" numCol="1" spcCol="1270" anchor="t" anchorCtr="0">
          <a:noAutofit/>
        </a:bodyPr>
        <a:lstStyle/>
        <a:p>
          <a:pPr marL="171450" lvl="1" indent="-171450" algn="l" defTabSz="800100">
            <a:lnSpc>
              <a:spcPct val="90000"/>
            </a:lnSpc>
            <a:spcBef>
              <a:spcPct val="0"/>
            </a:spcBef>
            <a:spcAft>
              <a:spcPct val="15000"/>
            </a:spcAft>
            <a:buChar char="••"/>
          </a:pPr>
          <a:r>
            <a:rPr lang="ru-RU" sz="1800" kern="1200" dirty="0" smtClean="0">
              <a:latin typeface="Book Antiqua" pitchFamily="18" charset="0"/>
            </a:rPr>
            <a:t>Объем расходов местного бюджета на физкультуру и спорт в расчете на 1 жителя</a:t>
          </a:r>
          <a:endParaRPr lang="ru-RU" sz="1800" kern="1200" dirty="0">
            <a:latin typeface="Book Antiqua" pitchFamily="18" charset="0"/>
          </a:endParaRPr>
        </a:p>
      </dsp:txBody>
      <dsp:txXfrm>
        <a:off x="144004" y="4608513"/>
        <a:ext cx="5333743" cy="999710"/>
      </dsp:txXfrm>
    </dsp:sp>
    <dsp:sp modelId="{DDFE3F0D-A085-4C26-BC77-FFA35F8AA7DA}">
      <dsp:nvSpPr>
        <dsp:cNvPr id="0" name=""/>
        <dsp:cNvSpPr/>
      </dsp:nvSpPr>
      <dsp:spPr>
        <a:xfrm>
          <a:off x="5300426" y="4752529"/>
          <a:ext cx="3520253" cy="710384"/>
        </a:xfrm>
        <a:prstGeom prst="roundRect">
          <a:avLst/>
        </a:prstGeom>
        <a:gradFill flip="none"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1"/>
          <a:tileRect/>
        </a:gradFill>
        <a:ln>
          <a:solidFill>
            <a:srgbClr val="00CC99"/>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0" tIns="38100" rIns="76200" bIns="38100" numCol="1" spcCol="1270" anchor="ctr" anchorCtr="0">
          <a:noAutofit/>
        </a:bodyPr>
        <a:lstStyle/>
        <a:p>
          <a:pPr lvl="0" algn="just" defTabSz="889000">
            <a:lnSpc>
              <a:spcPct val="90000"/>
            </a:lnSpc>
            <a:spcBef>
              <a:spcPct val="0"/>
            </a:spcBef>
            <a:spcAft>
              <a:spcPct val="35000"/>
            </a:spcAft>
          </a:pPr>
          <a:r>
            <a:rPr lang="ru-RU" sz="2000" kern="1200" dirty="0" smtClean="0">
              <a:effectLst>
                <a:outerShdw blurRad="38100" dist="38100" dir="2700000" algn="tl">
                  <a:srgbClr val="000000">
                    <a:alpha val="43137"/>
                  </a:srgbClr>
                </a:outerShdw>
              </a:effectLst>
              <a:latin typeface="Book Antiqua" pitchFamily="18" charset="0"/>
            </a:rPr>
            <a:t>   </a:t>
          </a:r>
          <a:r>
            <a:rPr lang="ru-RU" sz="2000" kern="1200" dirty="0" smtClean="0">
              <a:solidFill>
                <a:schemeClr val="bg1"/>
              </a:solidFill>
              <a:effectLst>
                <a:outerShdw blurRad="38100" dist="38100" dir="2700000" algn="tl">
                  <a:srgbClr val="000000">
                    <a:alpha val="43137"/>
                  </a:srgbClr>
                </a:outerShdw>
              </a:effectLst>
              <a:latin typeface="Book Antiqua" pitchFamily="18" charset="0"/>
            </a:rPr>
            <a:t>20,9                -                  -</a:t>
          </a:r>
          <a:endParaRPr lang="ru-RU" sz="2000" kern="1200" dirty="0">
            <a:solidFill>
              <a:schemeClr val="bg1"/>
            </a:solidFill>
            <a:effectLst>
              <a:outerShdw blurRad="38100" dist="38100" dir="2700000" algn="tl">
                <a:srgbClr val="000000">
                  <a:alpha val="43137"/>
                </a:srgbClr>
              </a:outerShdw>
            </a:effectLst>
            <a:latin typeface="Book Antiqua" pitchFamily="18" charset="0"/>
          </a:endParaRPr>
        </a:p>
      </dsp:txBody>
      <dsp:txXfrm>
        <a:off x="5300426" y="4752529"/>
        <a:ext cx="3520253" cy="710384"/>
      </dsp:txXfrm>
    </dsp:sp>
  </dsp:spTree>
</dsp:drawing>
</file>

<file path=ppt/diagrams/drawing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C9377F2-6DE3-41EC-9D05-635A90327943}">
      <dsp:nvSpPr>
        <dsp:cNvPr id="0" name=""/>
        <dsp:cNvSpPr/>
      </dsp:nvSpPr>
      <dsp:spPr>
        <a:xfrm>
          <a:off x="2880352" y="3653794"/>
          <a:ext cx="2424756" cy="1890825"/>
        </a:xfrm>
        <a:prstGeom prst="ellipse">
          <a:avLst/>
        </a:prstGeom>
        <a:solidFill>
          <a:srgbClr val="3366FF"/>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ru-RU" sz="1800" b="1" kern="1200" dirty="0" smtClean="0">
              <a:solidFill>
                <a:schemeClr val="tx1"/>
              </a:solidFill>
              <a:latin typeface="Times New Roman" pitchFamily="18" charset="0"/>
              <a:cs typeface="Times New Roman" pitchFamily="18" charset="0"/>
            </a:rPr>
            <a:t>ДОХОДЫ БЮДЖЕТА</a:t>
          </a:r>
          <a:endParaRPr lang="ru-RU" sz="1800" b="1" kern="1200" dirty="0">
            <a:solidFill>
              <a:schemeClr val="tx1"/>
            </a:solidFill>
            <a:latin typeface="Times New Roman" pitchFamily="18" charset="0"/>
            <a:cs typeface="Times New Roman" pitchFamily="18" charset="0"/>
          </a:endParaRPr>
        </a:p>
      </dsp:txBody>
      <dsp:txXfrm>
        <a:off x="2880352" y="3653794"/>
        <a:ext cx="2424756" cy="1890825"/>
      </dsp:txXfrm>
    </dsp:sp>
    <dsp:sp modelId="{4D18CED3-1142-40EA-9116-88C40631624C}">
      <dsp:nvSpPr>
        <dsp:cNvPr id="0" name=""/>
        <dsp:cNvSpPr/>
      </dsp:nvSpPr>
      <dsp:spPr>
        <a:xfrm rot="12821257">
          <a:off x="1070173" y="2964898"/>
          <a:ext cx="2178414" cy="691055"/>
        </a:xfrm>
        <a:prstGeom prst="leftArrow">
          <a:avLst>
            <a:gd name="adj1" fmla="val 60000"/>
            <a:gd name="adj2" fmla="val 50000"/>
          </a:avLst>
        </a:prstGeom>
        <a:solidFill>
          <a:srgbClr val="6699FF"/>
        </a:solidFill>
        <a:ln>
          <a:solidFill>
            <a:srgbClr val="99CCFF"/>
          </a:solidFill>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260436B6-97A1-4106-A465-1698EFC5DB02}">
      <dsp:nvSpPr>
        <dsp:cNvPr id="0" name=""/>
        <dsp:cNvSpPr/>
      </dsp:nvSpPr>
      <dsp:spPr>
        <a:xfrm>
          <a:off x="0" y="385781"/>
          <a:ext cx="2506159" cy="4641001"/>
        </a:xfrm>
        <a:prstGeom prst="roundRect">
          <a:avLst>
            <a:gd name="adj" fmla="val 10000"/>
          </a:avLst>
        </a:prstGeom>
        <a:solidFill>
          <a:srgbClr val="3366FF"/>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2385" tIns="32385" rIns="32385" bIns="32385" numCol="1" spcCol="1270" anchor="ctr" anchorCtr="0">
          <a:noAutofit/>
        </a:bodyPr>
        <a:lstStyle/>
        <a:p>
          <a:pPr lvl="0" algn="ctr" defTabSz="755650">
            <a:lnSpc>
              <a:spcPct val="90000"/>
            </a:lnSpc>
            <a:spcBef>
              <a:spcPct val="0"/>
            </a:spcBef>
            <a:spcAft>
              <a:spcPct val="35000"/>
            </a:spcAft>
          </a:pPr>
          <a:r>
            <a:rPr lang="ru-RU" sz="1700" b="1" u="sng" kern="1200" dirty="0" smtClean="0">
              <a:solidFill>
                <a:schemeClr val="tx1"/>
              </a:solidFill>
              <a:latin typeface="Times New Roman" pitchFamily="18" charset="0"/>
              <a:cs typeface="Times New Roman" pitchFamily="18" charset="0"/>
            </a:rPr>
            <a:t>Налоговые доходы- </a:t>
          </a:r>
          <a:r>
            <a:rPr lang="ru-RU" sz="1700" kern="1200" dirty="0" smtClean="0">
              <a:solidFill>
                <a:schemeClr val="tx1"/>
              </a:solidFill>
              <a:latin typeface="Times New Roman" pitchFamily="18" charset="0"/>
              <a:cs typeface="Times New Roman" pitchFamily="18" charset="0"/>
            </a:rPr>
            <a:t>доходы от уплаты налогов, установленных Налоговым кодексом  Российской Федерации (федеральные, региональные и местные налоги и сборы, специальные налоговые режимы:</a:t>
          </a:r>
        </a:p>
        <a:p>
          <a:pPr lvl="0" algn="ctr" defTabSz="755650">
            <a:lnSpc>
              <a:spcPct val="90000"/>
            </a:lnSpc>
            <a:spcBef>
              <a:spcPct val="0"/>
            </a:spcBef>
            <a:spcAft>
              <a:spcPct val="35000"/>
            </a:spcAft>
          </a:pPr>
          <a:r>
            <a:rPr lang="ru-RU" sz="1700" kern="1200" dirty="0" smtClean="0">
              <a:solidFill>
                <a:schemeClr val="tx1"/>
              </a:solidFill>
              <a:latin typeface="Times New Roman" pitchFamily="18" charset="0"/>
              <a:cs typeface="Times New Roman" pitchFamily="18" charset="0"/>
            </a:rPr>
            <a:t>- Налог на доходы физических лиц;</a:t>
          </a:r>
        </a:p>
        <a:p>
          <a:pPr lvl="0" algn="ctr" defTabSz="755650">
            <a:lnSpc>
              <a:spcPct val="90000"/>
            </a:lnSpc>
            <a:spcBef>
              <a:spcPct val="0"/>
            </a:spcBef>
            <a:spcAft>
              <a:spcPct val="35000"/>
            </a:spcAft>
          </a:pPr>
          <a:r>
            <a:rPr lang="ru-RU" sz="1700" kern="1200" dirty="0" smtClean="0">
              <a:solidFill>
                <a:schemeClr val="tx1"/>
              </a:solidFill>
              <a:latin typeface="Times New Roman" pitchFamily="18" charset="0"/>
              <a:cs typeface="Times New Roman" pitchFamily="18" charset="0"/>
            </a:rPr>
            <a:t>- Налоги  на совокупный доход;</a:t>
          </a:r>
        </a:p>
        <a:p>
          <a:pPr lvl="0" algn="ctr" defTabSz="755650">
            <a:lnSpc>
              <a:spcPct val="90000"/>
            </a:lnSpc>
            <a:spcBef>
              <a:spcPct val="0"/>
            </a:spcBef>
            <a:spcAft>
              <a:spcPct val="35000"/>
            </a:spcAft>
          </a:pPr>
          <a:r>
            <a:rPr lang="ru-RU" sz="1700" kern="1200" dirty="0" smtClean="0">
              <a:solidFill>
                <a:schemeClr val="tx1"/>
              </a:solidFill>
              <a:latin typeface="Times New Roman" pitchFamily="18" charset="0"/>
              <a:cs typeface="Times New Roman" pitchFamily="18" charset="0"/>
            </a:rPr>
            <a:t>- Государственная  пошлина;</a:t>
          </a:r>
        </a:p>
        <a:p>
          <a:pPr lvl="0" algn="ctr" defTabSz="755650">
            <a:lnSpc>
              <a:spcPct val="90000"/>
            </a:lnSpc>
            <a:spcBef>
              <a:spcPct val="0"/>
            </a:spcBef>
            <a:spcAft>
              <a:spcPct val="35000"/>
            </a:spcAft>
          </a:pPr>
          <a:r>
            <a:rPr lang="ru-RU" sz="1700" kern="1200" dirty="0" smtClean="0">
              <a:solidFill>
                <a:schemeClr val="tx1"/>
              </a:solidFill>
              <a:latin typeface="Times New Roman" pitchFamily="18" charset="0"/>
              <a:cs typeface="Times New Roman" pitchFamily="18" charset="0"/>
            </a:rPr>
            <a:t>- Другие</a:t>
          </a:r>
          <a:endParaRPr lang="ru-RU" sz="1700" kern="1200" dirty="0">
            <a:solidFill>
              <a:schemeClr val="tx1"/>
            </a:solidFill>
            <a:latin typeface="Times New Roman" pitchFamily="18" charset="0"/>
            <a:cs typeface="Times New Roman" pitchFamily="18" charset="0"/>
          </a:endParaRPr>
        </a:p>
      </dsp:txBody>
      <dsp:txXfrm>
        <a:off x="0" y="385781"/>
        <a:ext cx="2506159" cy="4641001"/>
      </dsp:txXfrm>
    </dsp:sp>
    <dsp:sp modelId="{33AE49E3-7EAF-4671-ACEC-5EF4114D59E5}">
      <dsp:nvSpPr>
        <dsp:cNvPr id="0" name=""/>
        <dsp:cNvSpPr/>
      </dsp:nvSpPr>
      <dsp:spPr>
        <a:xfrm rot="18880036">
          <a:off x="4731103" y="2610137"/>
          <a:ext cx="2768757" cy="691055"/>
        </a:xfrm>
        <a:prstGeom prst="leftArrow">
          <a:avLst>
            <a:gd name="adj1" fmla="val 60000"/>
            <a:gd name="adj2" fmla="val 50000"/>
          </a:avLst>
        </a:prstGeom>
        <a:solidFill>
          <a:srgbClr val="6699FF"/>
        </a:solidFill>
        <a:ln>
          <a:solidFill>
            <a:srgbClr val="6699FF"/>
          </a:solidFill>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4C1BB923-E7F2-4FAE-BCE2-9CBC75F98424}">
      <dsp:nvSpPr>
        <dsp:cNvPr id="0" name=""/>
        <dsp:cNvSpPr/>
      </dsp:nvSpPr>
      <dsp:spPr>
        <a:xfrm>
          <a:off x="5904664" y="315436"/>
          <a:ext cx="2303519" cy="2916623"/>
        </a:xfrm>
        <a:prstGeom prst="roundRect">
          <a:avLst>
            <a:gd name="adj" fmla="val 10000"/>
          </a:avLst>
        </a:prstGeom>
        <a:solidFill>
          <a:srgbClr val="3366FF"/>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2385" tIns="32385" rIns="32385" bIns="32385" numCol="1" spcCol="1270" anchor="ctr" anchorCtr="0">
          <a:noAutofit/>
        </a:bodyPr>
        <a:lstStyle/>
        <a:p>
          <a:pPr lvl="0" algn="ctr" defTabSz="755650">
            <a:lnSpc>
              <a:spcPct val="90000"/>
            </a:lnSpc>
            <a:spcBef>
              <a:spcPct val="0"/>
            </a:spcBef>
            <a:spcAft>
              <a:spcPct val="35000"/>
            </a:spcAft>
          </a:pPr>
          <a:r>
            <a:rPr lang="ru-RU" sz="1700" b="1" u="sng" kern="1200" dirty="0" smtClean="0">
              <a:solidFill>
                <a:schemeClr val="tx1"/>
              </a:solidFill>
              <a:latin typeface="Times New Roman" pitchFamily="18" charset="0"/>
              <a:cs typeface="Times New Roman" pitchFamily="18" charset="0"/>
            </a:rPr>
            <a:t>Безвозмездные поступления- </a:t>
          </a:r>
          <a:r>
            <a:rPr lang="ru-RU" sz="1700" kern="1200" dirty="0" smtClean="0">
              <a:solidFill>
                <a:schemeClr val="tx1"/>
              </a:solidFill>
              <a:latin typeface="Times New Roman" pitchFamily="18" charset="0"/>
              <a:cs typeface="Times New Roman" pitchFamily="18" charset="0"/>
            </a:rPr>
            <a:t>поступающие в бюджет денежные средства из других бюджетов бюджетной системы РФ, а так же перечисления от  физических и юридических лиц</a:t>
          </a:r>
          <a:endParaRPr lang="ru-RU" sz="1700" kern="1200" dirty="0">
            <a:solidFill>
              <a:schemeClr val="tx1"/>
            </a:solidFill>
            <a:latin typeface="Times New Roman" pitchFamily="18" charset="0"/>
            <a:cs typeface="Times New Roman" pitchFamily="18" charset="0"/>
          </a:endParaRPr>
        </a:p>
      </dsp:txBody>
      <dsp:txXfrm>
        <a:off x="5904664" y="315436"/>
        <a:ext cx="2303519" cy="2916623"/>
      </dsp:txXfrm>
    </dsp:sp>
    <dsp:sp modelId="{4C3C8D6A-0A5F-4907-83DC-AB25FCA93C97}">
      <dsp:nvSpPr>
        <dsp:cNvPr id="0" name=""/>
        <dsp:cNvSpPr/>
      </dsp:nvSpPr>
      <dsp:spPr>
        <a:xfrm rot="16192652">
          <a:off x="3098269" y="2305199"/>
          <a:ext cx="1987611" cy="691055"/>
        </a:xfrm>
        <a:prstGeom prst="leftArrow">
          <a:avLst>
            <a:gd name="adj1" fmla="val 60000"/>
            <a:gd name="adj2" fmla="val 50000"/>
          </a:avLst>
        </a:prstGeom>
        <a:solidFill>
          <a:srgbClr val="6699FF"/>
        </a:solidFill>
        <a:ln>
          <a:solidFill>
            <a:srgbClr val="6699FF"/>
          </a:solidFill>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D71078B0-61B0-4A49-ACC5-75E45D65A14C}">
      <dsp:nvSpPr>
        <dsp:cNvPr id="0" name=""/>
        <dsp:cNvSpPr/>
      </dsp:nvSpPr>
      <dsp:spPr>
        <a:xfrm>
          <a:off x="2808314" y="0"/>
          <a:ext cx="2555800" cy="3101015"/>
        </a:xfrm>
        <a:prstGeom prst="roundRect">
          <a:avLst>
            <a:gd name="adj" fmla="val 10000"/>
          </a:avLst>
        </a:prstGeom>
        <a:solidFill>
          <a:srgbClr val="3366FF"/>
        </a:solidFill>
        <a:ln>
          <a:solidFill>
            <a:schemeClr val="accent1"/>
          </a:solidFill>
        </a:ln>
        <a:effectLst>
          <a:outerShdw blurRad="40000" dist="23000" dir="5400000" rotWithShape="0">
            <a:srgbClr val="000000">
              <a:alpha val="35000"/>
            </a:srgbClr>
          </a:outerShdw>
        </a:effectLst>
        <a:scene3d>
          <a:camera prst="orthographicFront">
            <a:rot lat="0" lon="0" rev="0"/>
          </a:camera>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2385" tIns="32385" rIns="32385" bIns="32385" numCol="1" spcCol="1270" anchor="ctr" anchorCtr="0">
          <a:noAutofit/>
        </a:bodyPr>
        <a:lstStyle/>
        <a:p>
          <a:pPr lvl="0" algn="ctr" defTabSz="755650">
            <a:lnSpc>
              <a:spcPct val="90000"/>
            </a:lnSpc>
            <a:spcBef>
              <a:spcPct val="0"/>
            </a:spcBef>
            <a:spcAft>
              <a:spcPct val="35000"/>
            </a:spcAft>
          </a:pPr>
          <a:r>
            <a:rPr lang="ru-RU" sz="1700" b="1" u="sng" kern="1200" dirty="0" smtClean="0">
              <a:solidFill>
                <a:schemeClr val="tx1"/>
              </a:solidFill>
              <a:latin typeface="Times New Roman" pitchFamily="18" charset="0"/>
              <a:cs typeface="Times New Roman" pitchFamily="18" charset="0"/>
            </a:rPr>
            <a:t>Неналоговые доходы </a:t>
          </a:r>
          <a:r>
            <a:rPr lang="ru-RU" sz="1700" kern="1200" dirty="0" smtClean="0">
              <a:solidFill>
                <a:schemeClr val="tx1"/>
              </a:solidFill>
              <a:latin typeface="Times New Roman" pitchFamily="18" charset="0"/>
              <a:cs typeface="Times New Roman" pitchFamily="18" charset="0"/>
            </a:rPr>
            <a:t>– доходы от использования имущества, находящегося в муниципальной собственности, плата за негативное воздействие на окружающую среду, доходы от продажи  материальных и нематериальных активов, штрафы, санкции, возмещения</a:t>
          </a:r>
          <a:endParaRPr lang="ru-RU" sz="1700" kern="1200" dirty="0">
            <a:solidFill>
              <a:schemeClr val="tx1"/>
            </a:solidFill>
            <a:latin typeface="Times New Roman" pitchFamily="18" charset="0"/>
            <a:cs typeface="Times New Roman" pitchFamily="18" charset="0"/>
          </a:endParaRPr>
        </a:p>
      </dsp:txBody>
      <dsp:txXfrm>
        <a:off x="2808314" y="0"/>
        <a:ext cx="2555800" cy="3101015"/>
      </dsp:txXfrm>
    </dsp:sp>
  </dsp:spTree>
</dsp:drawing>
</file>

<file path=ppt/diagrams/layout1.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drawing8.xml.rels><?xml version="1.0" encoding="UTF-8" standalone="yes"?>
<Relationships xmlns="http://schemas.openxmlformats.org/package/2006/relationships"><Relationship Id="rId1" Type="http://schemas.openxmlformats.org/officeDocument/2006/relationships/image" Target="../media/image27.png"/></Relationships>
</file>

<file path=ppt/drawings/drawing1.xml><?xml version="1.0" encoding="utf-8"?>
<c:userShapes xmlns:c="http://schemas.openxmlformats.org/drawingml/2006/chart">
  <cdr:relSizeAnchor xmlns:cdr="http://schemas.openxmlformats.org/drawingml/2006/chartDrawing">
    <cdr:from>
      <cdr:x>0.16948</cdr:x>
      <cdr:y>0.79747</cdr:y>
    </cdr:from>
    <cdr:to>
      <cdr:x>0.34303</cdr:x>
      <cdr:y>0.9708</cdr:y>
    </cdr:to>
    <cdr:sp macro="" textlink="">
      <cdr:nvSpPr>
        <cdr:cNvPr id="3" name="Загнутый угол 2"/>
        <cdr:cNvSpPr/>
      </cdr:nvSpPr>
      <cdr:spPr>
        <a:xfrm xmlns:a="http://schemas.openxmlformats.org/drawingml/2006/main">
          <a:off x="1476672" y="4536504"/>
          <a:ext cx="1512168" cy="986029"/>
        </a:xfrm>
        <a:prstGeom xmlns:a="http://schemas.openxmlformats.org/drawingml/2006/main" prst="foldedCorner">
          <a:avLst/>
        </a:prstGeom>
        <a:gradFill xmlns:a="http://schemas.openxmlformats.org/drawingml/2006/main" flip="none" rotWithShape="1">
          <a:gsLst>
            <a:gs pos="0">
              <a:srgbClr val="00CC99">
                <a:shade val="30000"/>
                <a:satMod val="115000"/>
              </a:srgbClr>
            </a:gs>
            <a:gs pos="50000">
              <a:srgbClr val="00CC99">
                <a:shade val="67500"/>
                <a:satMod val="115000"/>
              </a:srgbClr>
            </a:gs>
            <a:gs pos="100000">
              <a:srgbClr val="00CC99">
                <a:shade val="100000"/>
                <a:satMod val="115000"/>
              </a:srgbClr>
            </a:gs>
          </a:gsLst>
          <a:lin ang="18900000" scaled="1"/>
          <a:tileRect/>
        </a:gradFill>
        <a:ln xmlns:a="http://schemas.openxmlformats.org/drawingml/2006/main">
          <a:solidFill>
            <a:srgbClr val="006600"/>
          </a:solidFill>
        </a:ln>
        <a:effectLst xmlns:a="http://schemas.openxmlformats.org/drawingml/2006/main">
          <a:glow rad="63500">
            <a:schemeClr val="accent2">
              <a:satMod val="175000"/>
              <a:alpha val="40000"/>
            </a:schemeClr>
          </a:glow>
          <a:outerShdw blurRad="40000" dist="20000" dir="5400000" rotWithShape="0">
            <a:srgbClr val="000000">
              <a:alpha val="38000"/>
            </a:srgbClr>
          </a:outerShdw>
        </a:effectLst>
      </cdr:spPr>
      <cdr:style>
        <a:lnRef xmlns:a="http://schemas.openxmlformats.org/drawingml/2006/main" idx="1">
          <a:schemeClr val="accent2"/>
        </a:lnRef>
        <a:fillRef xmlns:a="http://schemas.openxmlformats.org/drawingml/2006/main" idx="2">
          <a:schemeClr val="accent2"/>
        </a:fillRef>
        <a:effectRef xmlns:a="http://schemas.openxmlformats.org/drawingml/2006/main" idx="1">
          <a:schemeClr val="accent2"/>
        </a:effectRef>
        <a:fontRef xmlns:a="http://schemas.openxmlformats.org/drawingml/2006/main" idx="minor">
          <a:schemeClr val="dk1"/>
        </a:fontRef>
      </cdr:style>
      <cdr:txBody>
        <a:bodyPr xmlns:a="http://schemas.openxmlformats.org/drawingml/2006/main" vertOverflow="clip"/>
        <a:lstStyle xmlns:a="http://schemas.openxmlformats.org/drawingml/2006/main"/>
        <a:p xmlns:a="http://schemas.openxmlformats.org/drawingml/2006/main">
          <a:pPr marL="342900" indent="-342900" algn="ctr"/>
          <a:r>
            <a:rPr lang="ru-RU" sz="1400" dirty="0" smtClean="0">
              <a:solidFill>
                <a:schemeClr val="tx2">
                  <a:lumMod val="10000"/>
                </a:schemeClr>
              </a:solidFill>
              <a:latin typeface="Book Antiqua" pitchFamily="18" charset="0"/>
            </a:rPr>
            <a:t>2018 г- 234 661,4</a:t>
          </a:r>
        </a:p>
        <a:p xmlns:a="http://schemas.openxmlformats.org/drawingml/2006/main">
          <a:pPr marL="342900" indent="-342900" algn="ctr"/>
          <a:r>
            <a:rPr lang="ru-RU" sz="1400" dirty="0" smtClean="0">
              <a:solidFill>
                <a:schemeClr val="tx2">
                  <a:lumMod val="10000"/>
                </a:schemeClr>
              </a:solidFill>
              <a:latin typeface="Book Antiqua" pitchFamily="18" charset="0"/>
            </a:rPr>
            <a:t>2019 г- 221 022,7</a:t>
          </a:r>
        </a:p>
        <a:p xmlns:a="http://schemas.openxmlformats.org/drawingml/2006/main">
          <a:pPr marL="342900" indent="-342900" algn="ctr"/>
          <a:r>
            <a:rPr lang="ru-RU" sz="1400" dirty="0" smtClean="0">
              <a:solidFill>
                <a:schemeClr val="tx2">
                  <a:lumMod val="10000"/>
                </a:schemeClr>
              </a:solidFill>
              <a:latin typeface="Book Antiqua" pitchFamily="18" charset="0"/>
            </a:rPr>
            <a:t>2020 г- 222 162,3</a:t>
          </a:r>
          <a:endParaRPr lang="ru-RU" sz="1400" dirty="0">
            <a:solidFill>
              <a:schemeClr val="tx2">
                <a:lumMod val="10000"/>
              </a:schemeClr>
            </a:solidFill>
            <a:latin typeface="Book Antiqua" pitchFamily="18" charset="0"/>
          </a:endParaRPr>
        </a:p>
      </cdr:txBody>
    </cdr:sp>
  </cdr:relSizeAnchor>
  <cdr:relSizeAnchor xmlns:cdr="http://schemas.openxmlformats.org/drawingml/2006/chartDrawing">
    <cdr:from>
      <cdr:x>0.42568</cdr:x>
      <cdr:y>0.79747</cdr:y>
    </cdr:from>
    <cdr:to>
      <cdr:x>0.6075</cdr:x>
      <cdr:y>0.9708</cdr:y>
    </cdr:to>
    <cdr:sp macro="" textlink="">
      <cdr:nvSpPr>
        <cdr:cNvPr id="4" name="Загнутый угол 3"/>
        <cdr:cNvSpPr/>
      </cdr:nvSpPr>
      <cdr:spPr>
        <a:xfrm xmlns:a="http://schemas.openxmlformats.org/drawingml/2006/main">
          <a:off x="3708920" y="4536504"/>
          <a:ext cx="1584176" cy="986029"/>
        </a:xfrm>
        <a:prstGeom xmlns:a="http://schemas.openxmlformats.org/drawingml/2006/main" prst="foldedCorner">
          <a:avLst/>
        </a:prstGeom>
        <a:gradFill xmlns:a="http://schemas.openxmlformats.org/drawingml/2006/main" flip="none" rotWithShape="1">
          <a:gsLst>
            <a:gs pos="0">
              <a:srgbClr val="00FFFF">
                <a:shade val="30000"/>
                <a:satMod val="115000"/>
              </a:srgbClr>
            </a:gs>
            <a:gs pos="50000">
              <a:srgbClr val="00FFFF">
                <a:shade val="67500"/>
                <a:satMod val="115000"/>
              </a:srgbClr>
            </a:gs>
            <a:gs pos="100000">
              <a:srgbClr val="00FFFF">
                <a:shade val="100000"/>
                <a:satMod val="115000"/>
              </a:srgbClr>
            </a:gs>
          </a:gsLst>
          <a:lin ang="18900000" scaled="1"/>
          <a:tileRect/>
        </a:gradFill>
        <a:ln xmlns:a="http://schemas.openxmlformats.org/drawingml/2006/main">
          <a:solidFill>
            <a:srgbClr val="006600"/>
          </a:solidFill>
        </a:ln>
        <a:effectLst xmlns:a="http://schemas.openxmlformats.org/drawingml/2006/main">
          <a:glow rad="101600">
            <a:schemeClr val="accent3">
              <a:satMod val="175000"/>
              <a:alpha val="40000"/>
            </a:schemeClr>
          </a:glow>
          <a:outerShdw blurRad="40000" dist="20000" dir="5400000" rotWithShape="0">
            <a:srgbClr val="000000">
              <a:alpha val="38000"/>
            </a:srgbClr>
          </a:outerShdw>
        </a:effectLst>
      </cdr:spPr>
      <cdr:style>
        <a:lnRef xmlns:a="http://schemas.openxmlformats.org/drawingml/2006/main" idx="1">
          <a:schemeClr val="accent3"/>
        </a:lnRef>
        <a:fillRef xmlns:a="http://schemas.openxmlformats.org/drawingml/2006/main" idx="2">
          <a:schemeClr val="accent3"/>
        </a:fillRef>
        <a:effectRef xmlns:a="http://schemas.openxmlformats.org/drawingml/2006/main" idx="1">
          <a:schemeClr val="accent3"/>
        </a:effectRef>
        <a:fontRef xmlns:a="http://schemas.openxmlformats.org/drawingml/2006/main" idx="minor">
          <a:schemeClr val="dk1"/>
        </a:fontRef>
      </cdr:style>
      <cdr:txBody>
        <a:bodyPr xmlns:a="http://schemas.openxmlformats.org/drawingml/2006/main" vertOverflow="clip"/>
        <a:lstStyle xmlns:a="http://schemas.openxmlformats.org/drawingml/2006/main"/>
        <a:p xmlns:a="http://schemas.openxmlformats.org/drawingml/2006/main">
          <a:pPr algn="ctr"/>
          <a:r>
            <a:rPr lang="ru-RU" sz="1400" dirty="0" smtClean="0">
              <a:solidFill>
                <a:schemeClr val="tx2">
                  <a:lumMod val="10000"/>
                </a:schemeClr>
              </a:solidFill>
              <a:latin typeface="Book Antiqua" pitchFamily="18" charset="0"/>
            </a:rPr>
            <a:t>2018 г – 238 855,9</a:t>
          </a:r>
        </a:p>
        <a:p xmlns:a="http://schemas.openxmlformats.org/drawingml/2006/main">
          <a:pPr algn="ctr"/>
          <a:r>
            <a:rPr lang="ru-RU" sz="1400" dirty="0" smtClean="0">
              <a:solidFill>
                <a:schemeClr val="tx2">
                  <a:lumMod val="10000"/>
                </a:schemeClr>
              </a:solidFill>
              <a:latin typeface="Book Antiqua" pitchFamily="18" charset="0"/>
            </a:rPr>
            <a:t>2019 г – 218 922,7</a:t>
          </a:r>
        </a:p>
        <a:p xmlns:a="http://schemas.openxmlformats.org/drawingml/2006/main">
          <a:pPr algn="ctr"/>
          <a:r>
            <a:rPr lang="ru-RU" sz="1400" dirty="0" smtClean="0">
              <a:solidFill>
                <a:schemeClr val="tx2">
                  <a:lumMod val="10000"/>
                </a:schemeClr>
              </a:solidFill>
              <a:latin typeface="Book Antiqua" pitchFamily="18" charset="0"/>
            </a:rPr>
            <a:t>2020 г – 220 067,8</a:t>
          </a:r>
          <a:endParaRPr lang="ru-RU" sz="1400" dirty="0">
            <a:solidFill>
              <a:schemeClr val="tx2">
                <a:lumMod val="10000"/>
              </a:schemeClr>
            </a:solidFill>
            <a:latin typeface="Book Antiqua" pitchFamily="18" charset="0"/>
          </a:endParaRPr>
        </a:p>
      </cdr:txBody>
    </cdr:sp>
  </cdr:relSizeAnchor>
  <cdr:relSizeAnchor xmlns:cdr="http://schemas.openxmlformats.org/drawingml/2006/chartDrawing">
    <cdr:from>
      <cdr:x>0.20254</cdr:x>
      <cdr:y>0.06329</cdr:y>
    </cdr:from>
    <cdr:to>
      <cdr:x>0.26865</cdr:x>
      <cdr:y>0.08861</cdr:y>
    </cdr:to>
    <cdr:sp macro="" textlink="">
      <cdr:nvSpPr>
        <cdr:cNvPr id="9" name="Прямая со стрелкой 8"/>
        <cdr:cNvSpPr/>
      </cdr:nvSpPr>
      <cdr:spPr>
        <a:xfrm xmlns:a="http://schemas.openxmlformats.org/drawingml/2006/main">
          <a:off x="1764704" y="360041"/>
          <a:ext cx="576064" cy="144016"/>
        </a:xfrm>
        <a:prstGeom xmlns:a="http://schemas.openxmlformats.org/drawingml/2006/main" prst="straightConnector1">
          <a:avLst/>
        </a:prstGeom>
        <a:ln xmlns:a="http://schemas.openxmlformats.org/drawingml/2006/main" w="28575">
          <a:tailEnd type="arrow"/>
        </a:ln>
      </cdr:spPr>
      <cdr:style>
        <a:lnRef xmlns:a="http://schemas.openxmlformats.org/drawingml/2006/main" idx="3">
          <a:schemeClr val="accent2"/>
        </a:lnRef>
        <a:fillRef xmlns:a="http://schemas.openxmlformats.org/drawingml/2006/main" idx="0">
          <a:schemeClr val="accent2"/>
        </a:fillRef>
        <a:effectRef xmlns:a="http://schemas.openxmlformats.org/drawingml/2006/main" idx="2">
          <a:schemeClr val="accent2"/>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ru-RU">
            <a:ln>
              <a:solidFill>
                <a:sysClr val="windowText" lastClr="000000"/>
              </a:solidFill>
            </a:ln>
          </a:endParaRPr>
        </a:p>
      </cdr:txBody>
    </cdr:sp>
  </cdr:relSizeAnchor>
  <cdr:relSizeAnchor xmlns:cdr="http://schemas.openxmlformats.org/drawingml/2006/chartDrawing">
    <cdr:from>
      <cdr:x>0.19427</cdr:x>
      <cdr:y>0.05063</cdr:y>
    </cdr:from>
    <cdr:to>
      <cdr:x>0.29922</cdr:x>
      <cdr:y>0.10126</cdr:y>
    </cdr:to>
    <cdr:sp macro="" textlink="">
      <cdr:nvSpPr>
        <cdr:cNvPr id="11" name="TextBox 10"/>
        <cdr:cNvSpPr txBox="1"/>
      </cdr:nvSpPr>
      <cdr:spPr>
        <a:xfrm xmlns:a="http://schemas.openxmlformats.org/drawingml/2006/main">
          <a:off x="1692696" y="288032"/>
          <a:ext cx="914426" cy="288015"/>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ru-RU" sz="1100" dirty="0">
            <a:solidFill>
              <a:srgbClr val="003399"/>
            </a:solidFill>
            <a:latin typeface="Book Antiqua" pitchFamily="18" charset="0"/>
          </a:endParaRPr>
        </a:p>
      </cdr:txBody>
    </cdr:sp>
  </cdr:relSizeAnchor>
  <cdr:relSizeAnchor xmlns:cdr="http://schemas.openxmlformats.org/drawingml/2006/chartDrawing">
    <cdr:from>
      <cdr:x>0.17774</cdr:x>
      <cdr:y>0.02532</cdr:y>
    </cdr:from>
    <cdr:to>
      <cdr:x>0.27692</cdr:x>
      <cdr:y>0.0633</cdr:y>
    </cdr:to>
    <cdr:sp macro="" textlink="">
      <cdr:nvSpPr>
        <cdr:cNvPr id="12" name="TextBox 11"/>
        <cdr:cNvSpPr txBox="1"/>
      </cdr:nvSpPr>
      <cdr:spPr>
        <a:xfrm xmlns:a="http://schemas.openxmlformats.org/drawingml/2006/main">
          <a:off x="1548680" y="144016"/>
          <a:ext cx="864152" cy="216055"/>
        </a:xfrm>
        <a:prstGeom xmlns:a="http://schemas.openxmlformats.org/drawingml/2006/main" prst="rect">
          <a:avLst/>
        </a:prstGeom>
      </cdr:spPr>
      <cdr:txBody>
        <a:bodyPr xmlns:a="http://schemas.openxmlformats.org/drawingml/2006/main" vertOverflow="clip" wrap="square" rtlCol="0">
          <a:scene3d>
            <a:camera prst="orthographicFront"/>
            <a:lightRig rig="balanced" dir="t">
              <a:rot lat="0" lon="0" rev="2100000"/>
            </a:lightRig>
          </a:scene3d>
          <a:sp3d extrusionH="57150" prstMaterial="metal">
            <a:bevelT w="38100" h="25400"/>
            <a:contourClr>
              <a:schemeClr val="bg2"/>
            </a:contourClr>
          </a:sp3d>
        </a:bodyPr>
        <a:lstStyle xmlns:a="http://schemas.openxmlformats.org/drawingml/2006/main"/>
        <a:p xmlns:a="http://schemas.openxmlformats.org/drawingml/2006/main">
          <a:r>
            <a:rPr lang="ru-RU" sz="1100" b="1" cap="none" spc="0" dirty="0" smtClean="0">
              <a:ln w="50800"/>
              <a:solidFill>
                <a:srgbClr val="003300"/>
              </a:solidFill>
              <a:effectLst/>
              <a:latin typeface="Book Antiqua" pitchFamily="18" charset="0"/>
            </a:rPr>
            <a:t>- 13 638,7</a:t>
          </a:r>
          <a:endParaRPr lang="ru-RU" sz="1100" b="1" cap="none" spc="0" dirty="0">
            <a:ln w="50800"/>
            <a:solidFill>
              <a:srgbClr val="003300"/>
            </a:solidFill>
            <a:effectLst/>
            <a:latin typeface="Book Antiqua" pitchFamily="18" charset="0"/>
          </a:endParaRPr>
        </a:p>
      </cdr:txBody>
    </cdr:sp>
  </cdr:relSizeAnchor>
  <cdr:relSizeAnchor xmlns:cdr="http://schemas.openxmlformats.org/drawingml/2006/chartDrawing">
    <cdr:from>
      <cdr:x>0.42568</cdr:x>
      <cdr:y>0.01266</cdr:y>
    </cdr:from>
    <cdr:to>
      <cdr:x>0.52485</cdr:x>
      <cdr:y>0.05064</cdr:y>
    </cdr:to>
    <cdr:sp macro="" textlink="">
      <cdr:nvSpPr>
        <cdr:cNvPr id="14" name="TextBox 13"/>
        <cdr:cNvSpPr txBox="1"/>
      </cdr:nvSpPr>
      <cdr:spPr>
        <a:xfrm xmlns:a="http://schemas.openxmlformats.org/drawingml/2006/main">
          <a:off x="3708920" y="72008"/>
          <a:ext cx="864065" cy="21605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ru-RU" b="1" dirty="0" smtClean="0">
              <a:solidFill>
                <a:srgbClr val="003300"/>
              </a:solidFill>
              <a:latin typeface="Book Antiqua" pitchFamily="18" charset="0"/>
            </a:rPr>
            <a:t>- 19 933,2</a:t>
          </a:r>
          <a:endParaRPr lang="ru-RU" sz="1100" b="1" dirty="0">
            <a:solidFill>
              <a:srgbClr val="003300"/>
            </a:solidFill>
            <a:latin typeface="Book Antiqua" pitchFamily="18" charset="0"/>
          </a:endParaRPr>
        </a:p>
      </cdr:txBody>
    </cdr:sp>
  </cdr:relSizeAnchor>
  <cdr:relSizeAnchor xmlns:cdr="http://schemas.openxmlformats.org/drawingml/2006/chartDrawing">
    <cdr:from>
      <cdr:x>0.54965</cdr:x>
      <cdr:y>0.01266</cdr:y>
    </cdr:from>
    <cdr:to>
      <cdr:x>0.64882</cdr:x>
      <cdr:y>0.05064</cdr:y>
    </cdr:to>
    <cdr:sp macro="" textlink="">
      <cdr:nvSpPr>
        <cdr:cNvPr id="15" name="TextBox 14"/>
        <cdr:cNvSpPr txBox="1"/>
      </cdr:nvSpPr>
      <cdr:spPr>
        <a:xfrm xmlns:a="http://schemas.openxmlformats.org/drawingml/2006/main">
          <a:off x="4789040" y="72008"/>
          <a:ext cx="864065" cy="21605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ru-RU" sz="1100" b="1" dirty="0" smtClean="0">
              <a:solidFill>
                <a:srgbClr val="003300"/>
              </a:solidFill>
              <a:latin typeface="Book Antiqua" pitchFamily="18" charset="0"/>
            </a:rPr>
            <a:t>+ 1 145,1</a:t>
          </a:r>
          <a:endParaRPr lang="ru-RU" sz="1100" b="1" dirty="0">
            <a:solidFill>
              <a:srgbClr val="003300"/>
            </a:solidFill>
            <a:latin typeface="Book Antiqua" pitchFamily="18" charset="0"/>
          </a:endParaRPr>
        </a:p>
      </cdr:txBody>
    </cdr:sp>
  </cdr:relSizeAnchor>
  <cdr:relSizeAnchor xmlns:cdr="http://schemas.openxmlformats.org/drawingml/2006/chartDrawing">
    <cdr:from>
      <cdr:x>0.86369</cdr:x>
      <cdr:y>0.01266</cdr:y>
    </cdr:from>
    <cdr:to>
      <cdr:x>1</cdr:x>
      <cdr:y>0.07595</cdr:y>
    </cdr:to>
    <cdr:sp macro="" textlink="">
      <cdr:nvSpPr>
        <cdr:cNvPr id="13" name="Скругленный прямоугольник 12"/>
        <cdr:cNvSpPr/>
      </cdr:nvSpPr>
      <cdr:spPr>
        <a:xfrm xmlns:a="http://schemas.openxmlformats.org/drawingml/2006/main">
          <a:off x="7525344" y="72008"/>
          <a:ext cx="1187624" cy="360040"/>
        </a:xfrm>
        <a:prstGeom xmlns:a="http://schemas.openxmlformats.org/drawingml/2006/main" prst="roundRect">
          <a:avLst/>
        </a:prstGeom>
        <a:solidFill xmlns:a="http://schemas.openxmlformats.org/drawingml/2006/main">
          <a:srgbClr val="0099FF"/>
        </a:solidFill>
        <a:ln xmlns:a="http://schemas.openxmlformats.org/drawingml/2006/main" w="9525" cap="flat" cmpd="sng" algn="ctr">
          <a:solidFill>
            <a:srgbClr val="3399FF"/>
          </a:solidFill>
          <a:prstDash val="solid"/>
        </a:ln>
        <a:effectLst xmlns:a="http://schemas.openxmlformats.org/drawingml/2006/main">
          <a:outerShdw blurRad="40000" dist="23000" dir="5400000" rotWithShape="0">
            <a:srgbClr val="000000">
              <a:alpha val="35000"/>
            </a:srgbClr>
          </a:outerShdw>
        </a:effectLst>
      </cdr:spPr>
      <cdr:style>
        <a:lnRef xmlns:a="http://schemas.openxmlformats.org/drawingml/2006/main" idx="1">
          <a:schemeClr val="accent5"/>
        </a:lnRef>
        <a:fillRef xmlns:a="http://schemas.openxmlformats.org/drawingml/2006/main" idx="3">
          <a:schemeClr val="accent5"/>
        </a:fillRef>
        <a:effectRef xmlns:a="http://schemas.openxmlformats.org/drawingml/2006/main" idx="2">
          <a:schemeClr val="accent5"/>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ru-RU"/>
          </a:defPPr>
          <a:lvl1pPr marL="0" algn="l" defTabSz="914400" rtl="0" eaLnBrk="1" latinLnBrk="0" hangingPunct="1">
            <a:defRPr sz="1800" kern="1200">
              <a:solidFill>
                <a:sysClr val="window" lastClr="FFFFFF"/>
              </a:solidFill>
              <a:latin typeface="Trebuchet MS"/>
            </a:defRPr>
          </a:lvl1pPr>
          <a:lvl2pPr marL="457200" algn="l" defTabSz="914400" rtl="0" eaLnBrk="1" latinLnBrk="0" hangingPunct="1">
            <a:defRPr sz="1800" kern="1200">
              <a:solidFill>
                <a:sysClr val="window" lastClr="FFFFFF"/>
              </a:solidFill>
              <a:latin typeface="Trebuchet MS"/>
            </a:defRPr>
          </a:lvl2pPr>
          <a:lvl3pPr marL="914400" algn="l" defTabSz="914400" rtl="0" eaLnBrk="1" latinLnBrk="0" hangingPunct="1">
            <a:defRPr sz="1800" kern="1200">
              <a:solidFill>
                <a:sysClr val="window" lastClr="FFFFFF"/>
              </a:solidFill>
              <a:latin typeface="Trebuchet MS"/>
            </a:defRPr>
          </a:lvl3pPr>
          <a:lvl4pPr marL="1371600" algn="l" defTabSz="914400" rtl="0" eaLnBrk="1" latinLnBrk="0" hangingPunct="1">
            <a:defRPr sz="1800" kern="1200">
              <a:solidFill>
                <a:sysClr val="window" lastClr="FFFFFF"/>
              </a:solidFill>
              <a:latin typeface="Trebuchet MS"/>
            </a:defRPr>
          </a:lvl4pPr>
          <a:lvl5pPr marL="1828800" algn="l" defTabSz="914400" rtl="0" eaLnBrk="1" latinLnBrk="0" hangingPunct="1">
            <a:defRPr sz="1800" kern="1200">
              <a:solidFill>
                <a:sysClr val="window" lastClr="FFFFFF"/>
              </a:solidFill>
              <a:latin typeface="Trebuchet MS"/>
            </a:defRPr>
          </a:lvl5pPr>
          <a:lvl6pPr marL="2286000" algn="l" defTabSz="914400" rtl="0" eaLnBrk="1" latinLnBrk="0" hangingPunct="1">
            <a:defRPr sz="1800" kern="1200">
              <a:solidFill>
                <a:sysClr val="window" lastClr="FFFFFF"/>
              </a:solidFill>
              <a:latin typeface="Trebuchet MS"/>
            </a:defRPr>
          </a:lvl6pPr>
          <a:lvl7pPr marL="2743200" algn="l" defTabSz="914400" rtl="0" eaLnBrk="1" latinLnBrk="0" hangingPunct="1">
            <a:defRPr sz="1800" kern="1200">
              <a:solidFill>
                <a:sysClr val="window" lastClr="FFFFFF"/>
              </a:solidFill>
              <a:latin typeface="Trebuchet MS"/>
            </a:defRPr>
          </a:lvl7pPr>
          <a:lvl8pPr marL="3200400" algn="l" defTabSz="914400" rtl="0" eaLnBrk="1" latinLnBrk="0" hangingPunct="1">
            <a:defRPr sz="1800" kern="1200">
              <a:solidFill>
                <a:sysClr val="window" lastClr="FFFFFF"/>
              </a:solidFill>
              <a:latin typeface="Trebuchet MS"/>
            </a:defRPr>
          </a:lvl8pPr>
          <a:lvl9pPr marL="3657600" algn="l" defTabSz="914400" rtl="0" eaLnBrk="1" latinLnBrk="0" hangingPunct="1">
            <a:defRPr sz="1800" kern="1200">
              <a:solidFill>
                <a:sysClr val="window" lastClr="FFFFFF"/>
              </a:solidFill>
              <a:latin typeface="Trebuchet MS"/>
            </a:defRPr>
          </a:lvl9pPr>
        </a:lstStyle>
        <a:p xmlns:a="http://schemas.openxmlformats.org/drawingml/2006/main">
          <a:pPr algn="ctr"/>
          <a:r>
            <a:rPr lang="ru-RU" sz="1400" b="1" dirty="0" smtClean="0">
              <a:solidFill>
                <a:srgbClr val="DBF5F9">
                  <a:lumMod val="10000"/>
                </a:srgbClr>
              </a:solidFill>
              <a:latin typeface="Book Antiqua" pitchFamily="18" charset="0"/>
            </a:rPr>
            <a:t>тыс. руб.</a:t>
          </a:r>
          <a:endParaRPr lang="ru-RU" sz="1400" b="1" dirty="0">
            <a:solidFill>
              <a:srgbClr val="DBF5F9">
                <a:lumMod val="10000"/>
              </a:srgbClr>
            </a:solidFill>
            <a:latin typeface="Book Antiqua" pitchFamily="18" charset="0"/>
          </a:endParaRPr>
        </a:p>
      </cdr:txBody>
    </cdr:sp>
  </cdr:relSizeAnchor>
  <cdr:relSizeAnchor xmlns:cdr="http://schemas.openxmlformats.org/drawingml/2006/chartDrawing">
    <cdr:from>
      <cdr:x>0.70667</cdr:x>
      <cdr:y>0.79747</cdr:y>
    </cdr:from>
    <cdr:to>
      <cdr:x>0.88849</cdr:x>
      <cdr:y>0.9708</cdr:y>
    </cdr:to>
    <cdr:sp macro="" textlink="">
      <cdr:nvSpPr>
        <cdr:cNvPr id="16" name="Загнутый угол 15"/>
        <cdr:cNvSpPr/>
      </cdr:nvSpPr>
      <cdr:spPr>
        <a:xfrm xmlns:a="http://schemas.openxmlformats.org/drawingml/2006/main">
          <a:off x="6157192" y="4536504"/>
          <a:ext cx="1584192" cy="986011"/>
        </a:xfrm>
        <a:prstGeom xmlns:a="http://schemas.openxmlformats.org/drawingml/2006/main" prst="foldedCorner">
          <a:avLst/>
        </a:prstGeom>
        <a:gradFill xmlns:a="http://schemas.openxmlformats.org/drawingml/2006/main" flip="none" rotWithShape="1">
          <a:gsLst>
            <a:gs pos="0">
              <a:srgbClr val="00CC99">
                <a:shade val="30000"/>
                <a:satMod val="115000"/>
              </a:srgbClr>
            </a:gs>
            <a:gs pos="50000">
              <a:srgbClr val="00CC99">
                <a:shade val="67500"/>
                <a:satMod val="115000"/>
              </a:srgbClr>
            </a:gs>
            <a:gs pos="100000">
              <a:srgbClr val="00CC99">
                <a:shade val="100000"/>
                <a:satMod val="115000"/>
              </a:srgbClr>
            </a:gs>
          </a:gsLst>
          <a:lin ang="18900000" scaled="1"/>
          <a:tileRect/>
        </a:gradFill>
        <a:ln xmlns:a="http://schemas.openxmlformats.org/drawingml/2006/main" w="9525" cap="flat" cmpd="sng" algn="ctr">
          <a:solidFill>
            <a:srgbClr val="006600"/>
          </a:solidFill>
          <a:prstDash val="solid"/>
        </a:ln>
        <a:effectLst xmlns:a="http://schemas.openxmlformats.org/drawingml/2006/main">
          <a:glow rad="101600">
            <a:srgbClr val="0BD0D9">
              <a:satMod val="175000"/>
              <a:alpha val="40000"/>
            </a:srgbClr>
          </a:glow>
          <a:outerShdw blurRad="40000" dist="20000" dir="5400000" rotWithShape="0">
            <a:srgbClr val="000000">
              <a:alpha val="38000"/>
            </a:srgbClr>
          </a:outerShdw>
        </a:effectLst>
      </cdr:spPr>
      <cdr:style>
        <a:lnRef xmlns:a="http://schemas.openxmlformats.org/drawingml/2006/main" idx="1">
          <a:schemeClr val="accent3"/>
        </a:lnRef>
        <a:fillRef xmlns:a="http://schemas.openxmlformats.org/drawingml/2006/main" idx="2">
          <a:schemeClr val="accent3"/>
        </a:fillRef>
        <a:effectRef xmlns:a="http://schemas.openxmlformats.org/drawingml/2006/main" idx="1">
          <a:schemeClr val="accent3"/>
        </a:effectRef>
        <a:fontRef xmlns:a="http://schemas.openxmlformats.org/drawingml/2006/main" idx="minor">
          <a:schemeClr val="dk1"/>
        </a:fontRef>
      </cdr:style>
      <cdr:txBody>
        <a:bodyPr xmlns:a="http://schemas.openxmlformats.org/drawingml/2006/main"/>
        <a:lstStyle xmlns:a="http://schemas.openxmlformats.org/drawingml/2006/main">
          <a:lvl1pPr marL="0" indent="0">
            <a:defRPr sz="1100">
              <a:solidFill>
                <a:sysClr val="windowText" lastClr="000000"/>
              </a:solidFill>
              <a:latin typeface="Trebuchet MS"/>
            </a:defRPr>
          </a:lvl1pPr>
          <a:lvl2pPr marL="457200" indent="0">
            <a:defRPr sz="1100">
              <a:solidFill>
                <a:sysClr val="windowText" lastClr="000000"/>
              </a:solidFill>
              <a:latin typeface="Trebuchet MS"/>
            </a:defRPr>
          </a:lvl2pPr>
          <a:lvl3pPr marL="914400" indent="0">
            <a:defRPr sz="1100">
              <a:solidFill>
                <a:sysClr val="windowText" lastClr="000000"/>
              </a:solidFill>
              <a:latin typeface="Trebuchet MS"/>
            </a:defRPr>
          </a:lvl3pPr>
          <a:lvl4pPr marL="1371600" indent="0">
            <a:defRPr sz="1100">
              <a:solidFill>
                <a:sysClr val="windowText" lastClr="000000"/>
              </a:solidFill>
              <a:latin typeface="Trebuchet MS"/>
            </a:defRPr>
          </a:lvl4pPr>
          <a:lvl5pPr marL="1828800" indent="0">
            <a:defRPr sz="1100">
              <a:solidFill>
                <a:sysClr val="windowText" lastClr="000000"/>
              </a:solidFill>
              <a:latin typeface="Trebuchet MS"/>
            </a:defRPr>
          </a:lvl5pPr>
          <a:lvl6pPr marL="2286000" indent="0">
            <a:defRPr sz="1100">
              <a:solidFill>
                <a:sysClr val="windowText" lastClr="000000"/>
              </a:solidFill>
              <a:latin typeface="Trebuchet MS"/>
            </a:defRPr>
          </a:lvl6pPr>
          <a:lvl7pPr marL="2743200" indent="0">
            <a:defRPr sz="1100">
              <a:solidFill>
                <a:sysClr val="windowText" lastClr="000000"/>
              </a:solidFill>
              <a:latin typeface="Trebuchet MS"/>
            </a:defRPr>
          </a:lvl7pPr>
          <a:lvl8pPr marL="3200400" indent="0">
            <a:defRPr sz="1100">
              <a:solidFill>
                <a:sysClr val="windowText" lastClr="000000"/>
              </a:solidFill>
              <a:latin typeface="Trebuchet MS"/>
            </a:defRPr>
          </a:lvl8pPr>
          <a:lvl9pPr marL="3657600" indent="0">
            <a:defRPr sz="1100">
              <a:solidFill>
                <a:sysClr val="windowText" lastClr="000000"/>
              </a:solidFill>
              <a:latin typeface="Trebuchet MS"/>
            </a:defRPr>
          </a:lvl9pPr>
        </a:lstStyle>
        <a:p xmlns:a="http://schemas.openxmlformats.org/drawingml/2006/main">
          <a:pPr algn="ctr"/>
          <a:r>
            <a:rPr lang="ru-RU" sz="1400" dirty="0" smtClean="0">
              <a:solidFill>
                <a:srgbClr val="DBF5F9">
                  <a:lumMod val="10000"/>
                </a:srgbClr>
              </a:solidFill>
              <a:latin typeface="Book Antiqua" pitchFamily="18" charset="0"/>
            </a:rPr>
            <a:t>2018 г –(- 4 194,5)</a:t>
          </a:r>
        </a:p>
        <a:p xmlns:a="http://schemas.openxmlformats.org/drawingml/2006/main">
          <a:pPr algn="ctr"/>
          <a:r>
            <a:rPr lang="ru-RU" sz="1400" dirty="0" smtClean="0">
              <a:solidFill>
                <a:srgbClr val="DBF5F9">
                  <a:lumMod val="10000"/>
                </a:srgbClr>
              </a:solidFill>
              <a:latin typeface="Book Antiqua" pitchFamily="18" charset="0"/>
            </a:rPr>
            <a:t>2019 г –(+2 100,0)</a:t>
          </a:r>
        </a:p>
        <a:p xmlns:a="http://schemas.openxmlformats.org/drawingml/2006/main">
          <a:pPr algn="ctr"/>
          <a:r>
            <a:rPr lang="ru-RU" sz="1400" dirty="0" smtClean="0">
              <a:solidFill>
                <a:srgbClr val="DBF5F9">
                  <a:lumMod val="10000"/>
                </a:srgbClr>
              </a:solidFill>
              <a:latin typeface="Book Antiqua" pitchFamily="18" charset="0"/>
            </a:rPr>
            <a:t>2020 г –(+2 094,5)</a:t>
          </a:r>
          <a:endParaRPr lang="ru-RU" sz="1400" dirty="0">
            <a:solidFill>
              <a:srgbClr val="DBF5F9">
                <a:lumMod val="10000"/>
              </a:srgbClr>
            </a:solidFill>
            <a:latin typeface="Book Antiqua" pitchFamily="18" charset="0"/>
          </a:endParaRPr>
        </a:p>
      </cdr:txBody>
    </cdr:sp>
  </cdr:relSizeAnchor>
</c:userShapes>
</file>

<file path=ppt/drawings/drawing10.xml><?xml version="1.0" encoding="utf-8"?>
<c:userShapes xmlns:c="http://schemas.openxmlformats.org/drawingml/2006/chart">
  <cdr:relSizeAnchor xmlns:cdr="http://schemas.openxmlformats.org/drawingml/2006/chartDrawing">
    <cdr:from>
      <cdr:x>0.2541</cdr:x>
      <cdr:y>0.1519</cdr:y>
    </cdr:from>
    <cdr:to>
      <cdr:x>0.36521</cdr:x>
      <cdr:y>0.31898</cdr:y>
    </cdr:to>
    <cdr:sp macro="" textlink="">
      <cdr:nvSpPr>
        <cdr:cNvPr id="2" name="TextBox 1"/>
        <cdr:cNvSpPr txBox="1"/>
      </cdr:nvSpPr>
      <cdr:spPr>
        <a:xfrm xmlns:a="http://schemas.openxmlformats.org/drawingml/2006/main">
          <a:off x="2232248" y="864096"/>
          <a:ext cx="976098" cy="950456"/>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ru-RU" sz="1100" dirty="0"/>
        </a:p>
      </cdr:txBody>
    </cdr:sp>
  </cdr:relSizeAnchor>
  <cdr:relSizeAnchor xmlns:cdr="http://schemas.openxmlformats.org/drawingml/2006/chartDrawing">
    <cdr:from>
      <cdr:x>0.2541</cdr:x>
      <cdr:y>0.12658</cdr:y>
    </cdr:from>
    <cdr:to>
      <cdr:x>0.34238</cdr:x>
      <cdr:y>0.18487</cdr:y>
    </cdr:to>
    <cdr:sp macro="" textlink="">
      <cdr:nvSpPr>
        <cdr:cNvPr id="3" name="TextBox 2"/>
        <cdr:cNvSpPr txBox="1"/>
      </cdr:nvSpPr>
      <cdr:spPr>
        <a:xfrm xmlns:a="http://schemas.openxmlformats.org/drawingml/2006/main">
          <a:off x="2232248" y="720080"/>
          <a:ext cx="775538" cy="331591"/>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ru-RU" sz="1200" b="1" dirty="0" smtClean="0">
            <a:solidFill>
              <a:schemeClr val="bg1"/>
            </a:solidFill>
            <a:latin typeface="Book Antiqua" pitchFamily="18" charset="0"/>
          </a:endParaRPr>
        </a:p>
        <a:p xmlns:a="http://schemas.openxmlformats.org/drawingml/2006/main">
          <a:endParaRPr lang="ru-RU" sz="1200" b="1" dirty="0" smtClean="0">
            <a:solidFill>
              <a:schemeClr val="bg1"/>
            </a:solidFill>
            <a:latin typeface="Book Antiqua" pitchFamily="18" charset="0"/>
          </a:endParaRPr>
        </a:p>
        <a:p xmlns:a="http://schemas.openxmlformats.org/drawingml/2006/main">
          <a:endParaRPr lang="ru-RU" sz="1200" b="1" dirty="0">
            <a:solidFill>
              <a:schemeClr val="accent1">
                <a:lumMod val="50000"/>
              </a:schemeClr>
            </a:solidFill>
            <a:latin typeface="Book Antiqua" pitchFamily="18" charset="0"/>
          </a:endParaRPr>
        </a:p>
      </cdr:txBody>
    </cdr:sp>
  </cdr:relSizeAnchor>
</c:userShapes>
</file>

<file path=ppt/drawings/drawing11.xml><?xml version="1.0" encoding="utf-8"?>
<c:userShapes xmlns:c="http://schemas.openxmlformats.org/drawingml/2006/chart">
  <cdr:relSizeAnchor xmlns:cdr="http://schemas.openxmlformats.org/drawingml/2006/chartDrawing">
    <cdr:from>
      <cdr:x>0.29508</cdr:x>
      <cdr:y>0.1519</cdr:y>
    </cdr:from>
    <cdr:to>
      <cdr:x>0.40619</cdr:x>
      <cdr:y>0.31898</cdr:y>
    </cdr:to>
    <cdr:sp macro="" textlink="">
      <cdr:nvSpPr>
        <cdr:cNvPr id="2" name="TextBox 1"/>
        <cdr:cNvSpPr txBox="1"/>
      </cdr:nvSpPr>
      <cdr:spPr>
        <a:xfrm xmlns:a="http://schemas.openxmlformats.org/drawingml/2006/main">
          <a:off x="2592288" y="864096"/>
          <a:ext cx="976098" cy="950456"/>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ru-RU" sz="1100" dirty="0"/>
        </a:p>
      </cdr:txBody>
    </cdr:sp>
  </cdr:relSizeAnchor>
  <cdr:relSizeAnchor xmlns:cdr="http://schemas.openxmlformats.org/drawingml/2006/chartDrawing">
    <cdr:from>
      <cdr:x>0.30328</cdr:x>
      <cdr:y>0.08861</cdr:y>
    </cdr:from>
    <cdr:to>
      <cdr:x>0.39156</cdr:x>
      <cdr:y>0.1469</cdr:y>
    </cdr:to>
    <cdr:sp macro="" textlink="">
      <cdr:nvSpPr>
        <cdr:cNvPr id="3" name="TextBox 2"/>
        <cdr:cNvSpPr txBox="1"/>
      </cdr:nvSpPr>
      <cdr:spPr>
        <a:xfrm xmlns:a="http://schemas.openxmlformats.org/drawingml/2006/main">
          <a:off x="2664296" y="504056"/>
          <a:ext cx="775538" cy="331591"/>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ru-RU" sz="1200" b="1" dirty="0" smtClean="0">
            <a:solidFill>
              <a:schemeClr val="bg1"/>
            </a:solidFill>
            <a:latin typeface="Book Antiqua" pitchFamily="18" charset="0"/>
          </a:endParaRPr>
        </a:p>
        <a:p xmlns:a="http://schemas.openxmlformats.org/drawingml/2006/main">
          <a:endParaRPr lang="ru-RU" sz="1200" b="1" dirty="0" smtClean="0">
            <a:solidFill>
              <a:schemeClr val="bg1"/>
            </a:solidFill>
            <a:latin typeface="Book Antiqua" pitchFamily="18" charset="0"/>
          </a:endParaRPr>
        </a:p>
        <a:p xmlns:a="http://schemas.openxmlformats.org/drawingml/2006/main">
          <a:endParaRPr lang="ru-RU" sz="1200" b="1" dirty="0">
            <a:solidFill>
              <a:schemeClr val="accent1">
                <a:lumMod val="50000"/>
              </a:schemeClr>
            </a:solidFill>
            <a:latin typeface="Book Antiqua" pitchFamily="18" charset="0"/>
          </a:endParaRPr>
        </a:p>
      </cdr:txBody>
    </cdr:sp>
  </cdr:relSizeAnchor>
  <cdr:relSizeAnchor xmlns:cdr="http://schemas.openxmlformats.org/drawingml/2006/chartDrawing">
    <cdr:from>
      <cdr:x>0.85246</cdr:x>
      <cdr:y>0.01266</cdr:y>
    </cdr:from>
    <cdr:to>
      <cdr:x>0.98764</cdr:x>
      <cdr:y>0.07594</cdr:y>
    </cdr:to>
    <cdr:sp macro="" textlink="">
      <cdr:nvSpPr>
        <cdr:cNvPr id="5" name="Скругленный прямоугольник 4"/>
        <cdr:cNvSpPr/>
      </cdr:nvSpPr>
      <cdr:spPr>
        <a:xfrm xmlns:a="http://schemas.openxmlformats.org/drawingml/2006/main">
          <a:off x="7488832" y="72008"/>
          <a:ext cx="1187576" cy="359991"/>
        </a:xfrm>
        <a:prstGeom xmlns:a="http://schemas.openxmlformats.org/drawingml/2006/main" prst="roundRect">
          <a:avLst/>
        </a:prstGeom>
        <a:solidFill xmlns:a="http://schemas.openxmlformats.org/drawingml/2006/main">
          <a:srgbClr val="0099FF"/>
        </a:solidFill>
        <a:ln xmlns:a="http://schemas.openxmlformats.org/drawingml/2006/main" w="9525" cap="flat" cmpd="sng" algn="ctr">
          <a:solidFill>
            <a:srgbClr val="3399FF"/>
          </a:solidFill>
          <a:prstDash val="solid"/>
        </a:ln>
        <a:effectLst xmlns:a="http://schemas.openxmlformats.org/drawingml/2006/main">
          <a:outerShdw blurRad="40000" dist="23000" dir="5400000" rotWithShape="0">
            <a:srgbClr val="000000">
              <a:alpha val="35000"/>
            </a:srgbClr>
          </a:outerShdw>
        </a:effectLst>
      </cdr:spPr>
      <cdr:style>
        <a:lnRef xmlns:a="http://schemas.openxmlformats.org/drawingml/2006/main" idx="1">
          <a:schemeClr val="accent5"/>
        </a:lnRef>
        <a:fillRef xmlns:a="http://schemas.openxmlformats.org/drawingml/2006/main" idx="3">
          <a:schemeClr val="accent5"/>
        </a:fillRef>
        <a:effectRef xmlns:a="http://schemas.openxmlformats.org/drawingml/2006/main" idx="2">
          <a:schemeClr val="accent5"/>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ru-RU"/>
          </a:defPPr>
          <a:lvl1pPr marL="0" algn="l" defTabSz="914400" rtl="0" eaLnBrk="1" latinLnBrk="0" hangingPunct="1">
            <a:defRPr sz="1800" kern="1200">
              <a:solidFill>
                <a:sysClr val="window" lastClr="FFFFFF"/>
              </a:solidFill>
              <a:latin typeface="Trebuchet MS"/>
            </a:defRPr>
          </a:lvl1pPr>
          <a:lvl2pPr marL="457200" algn="l" defTabSz="914400" rtl="0" eaLnBrk="1" latinLnBrk="0" hangingPunct="1">
            <a:defRPr sz="1800" kern="1200">
              <a:solidFill>
                <a:sysClr val="window" lastClr="FFFFFF"/>
              </a:solidFill>
              <a:latin typeface="Trebuchet MS"/>
            </a:defRPr>
          </a:lvl2pPr>
          <a:lvl3pPr marL="914400" algn="l" defTabSz="914400" rtl="0" eaLnBrk="1" latinLnBrk="0" hangingPunct="1">
            <a:defRPr sz="1800" kern="1200">
              <a:solidFill>
                <a:sysClr val="window" lastClr="FFFFFF"/>
              </a:solidFill>
              <a:latin typeface="Trebuchet MS"/>
            </a:defRPr>
          </a:lvl3pPr>
          <a:lvl4pPr marL="1371600" algn="l" defTabSz="914400" rtl="0" eaLnBrk="1" latinLnBrk="0" hangingPunct="1">
            <a:defRPr sz="1800" kern="1200">
              <a:solidFill>
                <a:sysClr val="window" lastClr="FFFFFF"/>
              </a:solidFill>
              <a:latin typeface="Trebuchet MS"/>
            </a:defRPr>
          </a:lvl4pPr>
          <a:lvl5pPr marL="1828800" algn="l" defTabSz="914400" rtl="0" eaLnBrk="1" latinLnBrk="0" hangingPunct="1">
            <a:defRPr sz="1800" kern="1200">
              <a:solidFill>
                <a:sysClr val="window" lastClr="FFFFFF"/>
              </a:solidFill>
              <a:latin typeface="Trebuchet MS"/>
            </a:defRPr>
          </a:lvl5pPr>
          <a:lvl6pPr marL="2286000" algn="l" defTabSz="914400" rtl="0" eaLnBrk="1" latinLnBrk="0" hangingPunct="1">
            <a:defRPr sz="1800" kern="1200">
              <a:solidFill>
                <a:sysClr val="window" lastClr="FFFFFF"/>
              </a:solidFill>
              <a:latin typeface="Trebuchet MS"/>
            </a:defRPr>
          </a:lvl6pPr>
          <a:lvl7pPr marL="2743200" algn="l" defTabSz="914400" rtl="0" eaLnBrk="1" latinLnBrk="0" hangingPunct="1">
            <a:defRPr sz="1800" kern="1200">
              <a:solidFill>
                <a:sysClr val="window" lastClr="FFFFFF"/>
              </a:solidFill>
              <a:latin typeface="Trebuchet MS"/>
            </a:defRPr>
          </a:lvl7pPr>
          <a:lvl8pPr marL="3200400" algn="l" defTabSz="914400" rtl="0" eaLnBrk="1" latinLnBrk="0" hangingPunct="1">
            <a:defRPr sz="1800" kern="1200">
              <a:solidFill>
                <a:sysClr val="window" lastClr="FFFFFF"/>
              </a:solidFill>
              <a:latin typeface="Trebuchet MS"/>
            </a:defRPr>
          </a:lvl8pPr>
          <a:lvl9pPr marL="3657600" algn="l" defTabSz="914400" rtl="0" eaLnBrk="1" latinLnBrk="0" hangingPunct="1">
            <a:defRPr sz="1800" kern="1200">
              <a:solidFill>
                <a:sysClr val="window" lastClr="FFFFFF"/>
              </a:solidFill>
              <a:latin typeface="Trebuchet MS"/>
            </a:defRPr>
          </a:lvl9pPr>
        </a:lstStyle>
        <a:p xmlns:a="http://schemas.openxmlformats.org/drawingml/2006/main">
          <a:pPr algn="ctr"/>
          <a:r>
            <a:rPr lang="ru-RU" sz="1400" b="1" dirty="0" smtClean="0">
              <a:solidFill>
                <a:srgbClr val="DBF5F9">
                  <a:lumMod val="10000"/>
                </a:srgbClr>
              </a:solidFill>
              <a:latin typeface="Book Antiqua" pitchFamily="18" charset="0"/>
            </a:rPr>
            <a:t>тыс. руб.</a:t>
          </a:r>
          <a:endParaRPr lang="ru-RU" sz="1400" b="1" dirty="0">
            <a:solidFill>
              <a:srgbClr val="DBF5F9">
                <a:lumMod val="10000"/>
              </a:srgbClr>
            </a:solidFill>
            <a:latin typeface="Book Antiqua" pitchFamily="18" charset="0"/>
          </a:endParaRPr>
        </a:p>
      </cdr:txBody>
    </cdr:sp>
  </cdr:relSizeAnchor>
  <cdr:relSizeAnchor xmlns:cdr="http://schemas.openxmlformats.org/drawingml/2006/chartDrawing">
    <cdr:from>
      <cdr:x>0.33607</cdr:x>
      <cdr:y>0.11392</cdr:y>
    </cdr:from>
    <cdr:to>
      <cdr:x>0.41803</cdr:x>
      <cdr:y>0.16456</cdr:y>
    </cdr:to>
    <cdr:sp macro="" textlink="">
      <cdr:nvSpPr>
        <cdr:cNvPr id="7" name="TextBox 6"/>
        <cdr:cNvSpPr txBox="1"/>
      </cdr:nvSpPr>
      <cdr:spPr>
        <a:xfrm xmlns:a="http://schemas.openxmlformats.org/drawingml/2006/main">
          <a:off x="2952328" y="648072"/>
          <a:ext cx="720080" cy="28803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ru-RU" sz="1400" b="1" dirty="0" smtClean="0">
              <a:latin typeface="Times New Roman" pitchFamily="18" charset="0"/>
              <a:cs typeface="Times New Roman" pitchFamily="18" charset="0"/>
            </a:rPr>
            <a:t>5 505,0</a:t>
          </a:r>
          <a:endParaRPr lang="ru-RU" sz="1400" b="1" dirty="0">
            <a:latin typeface="Times New Roman" pitchFamily="18" charset="0"/>
            <a:cs typeface="Times New Roman" pitchFamily="18" charset="0"/>
          </a:endParaRPr>
        </a:p>
      </cdr:txBody>
    </cdr:sp>
  </cdr:relSizeAnchor>
</c:userShapes>
</file>

<file path=ppt/drawings/drawing12.xml><?xml version="1.0" encoding="utf-8"?>
<c:userShapes xmlns:c="http://schemas.openxmlformats.org/drawingml/2006/chart">
  <cdr:relSizeAnchor xmlns:cdr="http://schemas.openxmlformats.org/drawingml/2006/chartDrawing">
    <cdr:from>
      <cdr:x>0.2973</cdr:x>
      <cdr:y>0.61765</cdr:y>
    </cdr:from>
    <cdr:to>
      <cdr:x>0.72973</cdr:x>
      <cdr:y>0.76471</cdr:y>
    </cdr:to>
    <cdr:sp macro="" textlink="">
      <cdr:nvSpPr>
        <cdr:cNvPr id="2" name="TextBox 1"/>
        <cdr:cNvSpPr txBox="1"/>
      </cdr:nvSpPr>
      <cdr:spPr>
        <a:xfrm xmlns:a="http://schemas.openxmlformats.org/drawingml/2006/main">
          <a:off x="792088" y="1512168"/>
          <a:ext cx="1152128" cy="360040"/>
        </a:xfrm>
        <a:prstGeom xmlns:a="http://schemas.openxmlformats.org/drawingml/2006/main" prst="rect">
          <a:avLst/>
        </a:prstGeom>
        <a:solidFill xmlns:a="http://schemas.openxmlformats.org/drawingml/2006/main">
          <a:srgbClr val="0066FF"/>
        </a:solidFill>
      </cdr:spPr>
      <cdr:txBody>
        <a:bodyPr xmlns:a="http://schemas.openxmlformats.org/drawingml/2006/main" vertOverflow="clip" wrap="square" rtlCol="0"/>
        <a:lstStyle xmlns:a="http://schemas.openxmlformats.org/drawingml/2006/main"/>
        <a:p xmlns:a="http://schemas.openxmlformats.org/drawingml/2006/main">
          <a:r>
            <a:rPr lang="ru-RU" sz="1800"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218 922,7</a:t>
          </a:r>
          <a:endParaRPr lang="ru-RU" sz="1800"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cdr:txBody>
    </cdr:sp>
  </cdr:relSizeAnchor>
</c:userShapes>
</file>

<file path=ppt/drawings/drawing13.xml><?xml version="1.0" encoding="utf-8"?>
<c:userShapes xmlns:c="http://schemas.openxmlformats.org/drawingml/2006/chart">
  <cdr:relSizeAnchor xmlns:cdr="http://schemas.openxmlformats.org/drawingml/2006/chartDrawing">
    <cdr:from>
      <cdr:x>0.25</cdr:x>
      <cdr:y>0.66667</cdr:y>
    </cdr:from>
    <cdr:to>
      <cdr:x>0.55882</cdr:x>
      <cdr:y>0.77778</cdr:y>
    </cdr:to>
    <cdr:sp macro="" textlink="">
      <cdr:nvSpPr>
        <cdr:cNvPr id="2" name="TextBox 1"/>
        <cdr:cNvSpPr txBox="1"/>
      </cdr:nvSpPr>
      <cdr:spPr>
        <a:xfrm xmlns:a="http://schemas.openxmlformats.org/drawingml/2006/main">
          <a:off x="1224136" y="2592288"/>
          <a:ext cx="1512168" cy="43204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ru-RU" sz="1400" b="1" dirty="0" smtClean="0">
              <a:solidFill>
                <a:srgbClr val="000099"/>
              </a:solidFill>
              <a:latin typeface="Times New Roman" pitchFamily="18" charset="0"/>
              <a:cs typeface="Times New Roman" pitchFamily="18" charset="0"/>
            </a:rPr>
            <a:t>18,0 тыс. руб.</a:t>
          </a:r>
          <a:endParaRPr lang="ru-RU" sz="1400" b="1" dirty="0">
            <a:solidFill>
              <a:srgbClr val="000099"/>
            </a:solidFill>
            <a:latin typeface="Times New Roman" pitchFamily="18" charset="0"/>
            <a:cs typeface="Times New Roman" pitchFamily="18" charset="0"/>
          </a:endParaRPr>
        </a:p>
      </cdr:txBody>
    </cdr:sp>
  </cdr:relSizeAnchor>
  <cdr:relSizeAnchor xmlns:cdr="http://schemas.openxmlformats.org/drawingml/2006/chartDrawing">
    <cdr:from>
      <cdr:x>0.48529</cdr:x>
      <cdr:y>0.03704</cdr:y>
    </cdr:from>
    <cdr:to>
      <cdr:x>0.55882</cdr:x>
      <cdr:y>0.14815</cdr:y>
    </cdr:to>
    <cdr:sp macro="" textlink="">
      <cdr:nvSpPr>
        <cdr:cNvPr id="3" name="TextBox 2"/>
        <cdr:cNvSpPr txBox="1"/>
      </cdr:nvSpPr>
      <cdr:spPr>
        <a:xfrm xmlns:a="http://schemas.openxmlformats.org/drawingml/2006/main">
          <a:off x="2376264" y="144016"/>
          <a:ext cx="360040" cy="43204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ru-RU" sz="1100" dirty="0"/>
        </a:p>
      </cdr:txBody>
    </cdr:sp>
  </cdr:relSizeAnchor>
</c:userShapes>
</file>

<file path=ppt/drawings/drawing2.xml><?xml version="1.0" encoding="utf-8"?>
<c:userShapes xmlns:c="http://schemas.openxmlformats.org/drawingml/2006/chart">
  <cdr:relSizeAnchor xmlns:cdr="http://schemas.openxmlformats.org/drawingml/2006/chartDrawing">
    <cdr:from>
      <cdr:x>0.17053</cdr:x>
      <cdr:y>0.46451</cdr:y>
    </cdr:from>
    <cdr:to>
      <cdr:x>0.2899</cdr:x>
      <cdr:y>0.55366</cdr:y>
    </cdr:to>
    <cdr:sp macro="" textlink="">
      <cdr:nvSpPr>
        <cdr:cNvPr id="2" name="TextBox 1"/>
        <cdr:cNvSpPr txBox="1"/>
      </cdr:nvSpPr>
      <cdr:spPr>
        <a:xfrm xmlns:a="http://schemas.openxmlformats.org/drawingml/2006/main">
          <a:off x="1234480" y="2251323"/>
          <a:ext cx="864096" cy="43204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ru-RU" sz="1100" dirty="0"/>
        </a:p>
      </cdr:txBody>
    </cdr:sp>
  </cdr:relSizeAnchor>
  <cdr:relSizeAnchor xmlns:cdr="http://schemas.openxmlformats.org/drawingml/2006/chartDrawing">
    <cdr:from>
      <cdr:x>0.15853</cdr:x>
      <cdr:y>0.04107</cdr:y>
    </cdr:from>
    <cdr:to>
      <cdr:x>0.28485</cdr:x>
      <cdr:y>0.11536</cdr:y>
    </cdr:to>
    <cdr:sp macro="" textlink="">
      <cdr:nvSpPr>
        <cdr:cNvPr id="3" name="Прямоугольная выноска 2"/>
        <cdr:cNvSpPr/>
      </cdr:nvSpPr>
      <cdr:spPr>
        <a:xfrm xmlns:a="http://schemas.openxmlformats.org/drawingml/2006/main">
          <a:off x="1234480" y="216024"/>
          <a:ext cx="983680" cy="390737"/>
        </a:xfrm>
        <a:prstGeom xmlns:a="http://schemas.openxmlformats.org/drawingml/2006/main" prst="wedgeRectCallout">
          <a:avLst>
            <a:gd name="adj1" fmla="val -18981"/>
            <a:gd name="adj2" fmla="val 111883"/>
          </a:avLst>
        </a:prstGeom>
        <a:gradFill xmlns:a="http://schemas.openxmlformats.org/drawingml/2006/main" flip="none" rotWithShape="1">
          <a:gsLst>
            <a:gs pos="0">
              <a:srgbClr val="33CCFF">
                <a:shade val="30000"/>
                <a:satMod val="115000"/>
              </a:srgbClr>
            </a:gs>
            <a:gs pos="50000">
              <a:srgbClr val="33CCFF">
                <a:shade val="67500"/>
                <a:satMod val="115000"/>
              </a:srgbClr>
            </a:gs>
            <a:gs pos="100000">
              <a:srgbClr val="33CCFF">
                <a:shade val="100000"/>
                <a:satMod val="115000"/>
              </a:srgbClr>
            </a:gs>
          </a:gsLst>
          <a:lin ang="18900000" scaled="1"/>
          <a:tileRect/>
        </a:gradFill>
        <a:ln xmlns:a="http://schemas.openxmlformats.org/drawingml/2006/main" w="9525">
          <a:solidFill>
            <a:srgbClr val="006699"/>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pPr algn="ctr"/>
          <a:r>
            <a:rPr lang="ru-RU" sz="1200" b="1" dirty="0" smtClean="0">
              <a:solidFill>
                <a:srgbClr val="0033CC"/>
              </a:solidFill>
              <a:effectLst/>
              <a:latin typeface="Bookman Old Style" pitchFamily="18" charset="0"/>
            </a:rPr>
            <a:t>7 312,2</a:t>
          </a:r>
          <a:endParaRPr lang="ru-RU" sz="1200" b="1" dirty="0">
            <a:solidFill>
              <a:srgbClr val="0033CC"/>
            </a:solidFill>
            <a:effectLst/>
            <a:latin typeface="Bookman Old Style" pitchFamily="18" charset="0"/>
          </a:endParaRPr>
        </a:p>
      </cdr:txBody>
    </cdr:sp>
  </cdr:relSizeAnchor>
  <cdr:relSizeAnchor xmlns:cdr="http://schemas.openxmlformats.org/drawingml/2006/chartDrawing">
    <cdr:from>
      <cdr:x>0.47292</cdr:x>
      <cdr:y>0.04107</cdr:y>
    </cdr:from>
    <cdr:to>
      <cdr:x>0.59035</cdr:x>
      <cdr:y>0.10953</cdr:y>
    </cdr:to>
    <cdr:sp macro="" textlink="">
      <cdr:nvSpPr>
        <cdr:cNvPr id="5" name="Прямоугольная выноска 4"/>
        <cdr:cNvSpPr/>
      </cdr:nvSpPr>
      <cdr:spPr>
        <a:xfrm xmlns:a="http://schemas.openxmlformats.org/drawingml/2006/main">
          <a:off x="3682752" y="216024"/>
          <a:ext cx="914452" cy="360073"/>
        </a:xfrm>
        <a:prstGeom xmlns:a="http://schemas.openxmlformats.org/drawingml/2006/main" prst="wedgeRectCallout">
          <a:avLst>
            <a:gd name="adj1" fmla="val -18981"/>
            <a:gd name="adj2" fmla="val 111883"/>
          </a:avLst>
        </a:prstGeom>
        <a:gradFill xmlns:a="http://schemas.openxmlformats.org/drawingml/2006/main" flip="none" rotWithShape="1">
          <a:gsLst>
            <a:gs pos="0">
              <a:srgbClr val="33CCFF">
                <a:shade val="30000"/>
                <a:satMod val="115000"/>
              </a:srgbClr>
            </a:gs>
            <a:gs pos="50000">
              <a:srgbClr val="33CCFF">
                <a:shade val="67500"/>
                <a:satMod val="115000"/>
              </a:srgbClr>
            </a:gs>
            <a:gs pos="100000">
              <a:srgbClr val="33CCFF">
                <a:shade val="100000"/>
                <a:satMod val="115000"/>
              </a:srgbClr>
            </a:gs>
          </a:gsLst>
          <a:lin ang="18900000" scaled="1"/>
          <a:tileRect/>
        </a:gradFill>
        <a:ln xmlns:a="http://schemas.openxmlformats.org/drawingml/2006/main" w="9525" cap="flat" cmpd="sng" algn="ctr">
          <a:solidFill>
            <a:srgbClr val="006699"/>
          </a:solidFill>
          <a:prstDash val="solid"/>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defPPr>
            <a:defRPr lang="ru-RU"/>
          </a:defPPr>
          <a:lvl1pPr marL="0" algn="l" defTabSz="914400" rtl="0" eaLnBrk="1" latinLnBrk="0" hangingPunct="1">
            <a:defRPr sz="1800" kern="1200">
              <a:solidFill>
                <a:sysClr val="window" lastClr="FFFFFF"/>
              </a:solidFill>
              <a:latin typeface="Trebuchet MS"/>
            </a:defRPr>
          </a:lvl1pPr>
          <a:lvl2pPr marL="457200" algn="l" defTabSz="914400" rtl="0" eaLnBrk="1" latinLnBrk="0" hangingPunct="1">
            <a:defRPr sz="1800" kern="1200">
              <a:solidFill>
                <a:sysClr val="window" lastClr="FFFFFF"/>
              </a:solidFill>
              <a:latin typeface="Trebuchet MS"/>
            </a:defRPr>
          </a:lvl2pPr>
          <a:lvl3pPr marL="914400" algn="l" defTabSz="914400" rtl="0" eaLnBrk="1" latinLnBrk="0" hangingPunct="1">
            <a:defRPr sz="1800" kern="1200">
              <a:solidFill>
                <a:sysClr val="window" lastClr="FFFFFF"/>
              </a:solidFill>
              <a:latin typeface="Trebuchet MS"/>
            </a:defRPr>
          </a:lvl3pPr>
          <a:lvl4pPr marL="1371600" algn="l" defTabSz="914400" rtl="0" eaLnBrk="1" latinLnBrk="0" hangingPunct="1">
            <a:defRPr sz="1800" kern="1200">
              <a:solidFill>
                <a:sysClr val="window" lastClr="FFFFFF"/>
              </a:solidFill>
              <a:latin typeface="Trebuchet MS"/>
            </a:defRPr>
          </a:lvl4pPr>
          <a:lvl5pPr marL="1828800" algn="l" defTabSz="914400" rtl="0" eaLnBrk="1" latinLnBrk="0" hangingPunct="1">
            <a:defRPr sz="1800" kern="1200">
              <a:solidFill>
                <a:sysClr val="window" lastClr="FFFFFF"/>
              </a:solidFill>
              <a:latin typeface="Trebuchet MS"/>
            </a:defRPr>
          </a:lvl5pPr>
          <a:lvl6pPr marL="2286000" algn="l" defTabSz="914400" rtl="0" eaLnBrk="1" latinLnBrk="0" hangingPunct="1">
            <a:defRPr sz="1800" kern="1200">
              <a:solidFill>
                <a:sysClr val="window" lastClr="FFFFFF"/>
              </a:solidFill>
              <a:latin typeface="Trebuchet MS"/>
            </a:defRPr>
          </a:lvl6pPr>
          <a:lvl7pPr marL="2743200" algn="l" defTabSz="914400" rtl="0" eaLnBrk="1" latinLnBrk="0" hangingPunct="1">
            <a:defRPr sz="1800" kern="1200">
              <a:solidFill>
                <a:sysClr val="window" lastClr="FFFFFF"/>
              </a:solidFill>
              <a:latin typeface="Trebuchet MS"/>
            </a:defRPr>
          </a:lvl7pPr>
          <a:lvl8pPr marL="3200400" algn="l" defTabSz="914400" rtl="0" eaLnBrk="1" latinLnBrk="0" hangingPunct="1">
            <a:defRPr sz="1800" kern="1200">
              <a:solidFill>
                <a:sysClr val="window" lastClr="FFFFFF"/>
              </a:solidFill>
              <a:latin typeface="Trebuchet MS"/>
            </a:defRPr>
          </a:lvl8pPr>
          <a:lvl9pPr marL="3657600" algn="l" defTabSz="914400" rtl="0" eaLnBrk="1" latinLnBrk="0" hangingPunct="1">
            <a:defRPr sz="1800" kern="1200">
              <a:solidFill>
                <a:sysClr val="window" lastClr="FFFFFF"/>
              </a:solidFill>
              <a:latin typeface="Trebuchet MS"/>
            </a:defRPr>
          </a:lvl9pPr>
        </a:lstStyle>
        <a:p xmlns:a="http://schemas.openxmlformats.org/drawingml/2006/main">
          <a:pPr algn="ctr"/>
          <a:r>
            <a:rPr lang="ru-RU" sz="1200" b="1" dirty="0" smtClean="0">
              <a:solidFill>
                <a:srgbClr val="0033CC"/>
              </a:solidFill>
              <a:latin typeface="Bookman Old Style" pitchFamily="18" charset="0"/>
            </a:rPr>
            <a:t>7 312,2</a:t>
          </a:r>
          <a:endParaRPr lang="ru-RU" sz="1200" b="1" dirty="0">
            <a:solidFill>
              <a:srgbClr val="0033CC"/>
            </a:solidFill>
            <a:latin typeface="Bookman Old Style" pitchFamily="18" charset="0"/>
          </a:endParaRPr>
        </a:p>
      </cdr:txBody>
    </cdr:sp>
  </cdr:relSizeAnchor>
  <cdr:relSizeAnchor xmlns:cdr="http://schemas.openxmlformats.org/drawingml/2006/chartDrawing">
    <cdr:from>
      <cdr:x>0.63937</cdr:x>
      <cdr:y>0.04107</cdr:y>
    </cdr:from>
    <cdr:to>
      <cdr:x>0.75679</cdr:x>
      <cdr:y>0.10953</cdr:y>
    </cdr:to>
    <cdr:sp macro="" textlink="">
      <cdr:nvSpPr>
        <cdr:cNvPr id="6" name="Прямоугольная выноска 5"/>
        <cdr:cNvSpPr/>
      </cdr:nvSpPr>
      <cdr:spPr>
        <a:xfrm xmlns:a="http://schemas.openxmlformats.org/drawingml/2006/main">
          <a:off x="4978896" y="216024"/>
          <a:ext cx="914400" cy="360040"/>
        </a:xfrm>
        <a:prstGeom xmlns:a="http://schemas.openxmlformats.org/drawingml/2006/main" prst="wedgeRectCallout">
          <a:avLst>
            <a:gd name="adj1" fmla="val -18981"/>
            <a:gd name="adj2" fmla="val 111883"/>
          </a:avLst>
        </a:prstGeom>
        <a:gradFill xmlns:a="http://schemas.openxmlformats.org/drawingml/2006/main" flip="none" rotWithShape="1">
          <a:gsLst>
            <a:gs pos="0">
              <a:srgbClr val="33CCFF">
                <a:shade val="30000"/>
                <a:satMod val="115000"/>
              </a:srgbClr>
            </a:gs>
            <a:gs pos="50000">
              <a:srgbClr val="33CCFF">
                <a:shade val="67500"/>
                <a:satMod val="115000"/>
              </a:srgbClr>
            </a:gs>
            <a:gs pos="100000">
              <a:srgbClr val="33CCFF">
                <a:shade val="100000"/>
                <a:satMod val="115000"/>
              </a:srgbClr>
            </a:gs>
          </a:gsLst>
          <a:lin ang="18900000" scaled="1"/>
          <a:tileRect/>
        </a:gradFill>
        <a:ln xmlns:a="http://schemas.openxmlformats.org/drawingml/2006/main" w="9525" cap="flat" cmpd="sng" algn="ctr">
          <a:solidFill>
            <a:srgbClr val="006699"/>
          </a:solidFill>
          <a:prstDash val="solid"/>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ysClr val="window" lastClr="FFFFFF"/>
              </a:solidFill>
              <a:latin typeface="Trebuchet MS"/>
            </a:defRPr>
          </a:lvl1pPr>
          <a:lvl2pPr marL="457200" indent="0">
            <a:defRPr sz="1100">
              <a:solidFill>
                <a:sysClr val="window" lastClr="FFFFFF"/>
              </a:solidFill>
              <a:latin typeface="Trebuchet MS"/>
            </a:defRPr>
          </a:lvl2pPr>
          <a:lvl3pPr marL="914400" indent="0">
            <a:defRPr sz="1100">
              <a:solidFill>
                <a:sysClr val="window" lastClr="FFFFFF"/>
              </a:solidFill>
              <a:latin typeface="Trebuchet MS"/>
            </a:defRPr>
          </a:lvl3pPr>
          <a:lvl4pPr marL="1371600" indent="0">
            <a:defRPr sz="1100">
              <a:solidFill>
                <a:sysClr val="window" lastClr="FFFFFF"/>
              </a:solidFill>
              <a:latin typeface="Trebuchet MS"/>
            </a:defRPr>
          </a:lvl4pPr>
          <a:lvl5pPr marL="1828800" indent="0">
            <a:defRPr sz="1100">
              <a:solidFill>
                <a:sysClr val="window" lastClr="FFFFFF"/>
              </a:solidFill>
              <a:latin typeface="Trebuchet MS"/>
            </a:defRPr>
          </a:lvl5pPr>
          <a:lvl6pPr marL="2286000" indent="0">
            <a:defRPr sz="1100">
              <a:solidFill>
                <a:sysClr val="window" lastClr="FFFFFF"/>
              </a:solidFill>
              <a:latin typeface="Trebuchet MS"/>
            </a:defRPr>
          </a:lvl6pPr>
          <a:lvl7pPr marL="2743200" indent="0">
            <a:defRPr sz="1100">
              <a:solidFill>
                <a:sysClr val="window" lastClr="FFFFFF"/>
              </a:solidFill>
              <a:latin typeface="Trebuchet MS"/>
            </a:defRPr>
          </a:lvl7pPr>
          <a:lvl8pPr marL="3200400" indent="0">
            <a:defRPr sz="1100">
              <a:solidFill>
                <a:sysClr val="window" lastClr="FFFFFF"/>
              </a:solidFill>
              <a:latin typeface="Trebuchet MS"/>
            </a:defRPr>
          </a:lvl8pPr>
          <a:lvl9pPr marL="3657600" indent="0">
            <a:defRPr sz="1100">
              <a:solidFill>
                <a:sysClr val="window" lastClr="FFFFFF"/>
              </a:solidFill>
              <a:latin typeface="Trebuchet MS"/>
            </a:defRPr>
          </a:lvl9pPr>
        </a:lstStyle>
        <a:p xmlns:a="http://schemas.openxmlformats.org/drawingml/2006/main">
          <a:pPr algn="ctr" rtl="0"/>
          <a:r>
            <a:rPr lang="ru-RU" sz="1200" b="1" kern="1200" dirty="0" smtClean="0">
              <a:solidFill>
                <a:srgbClr val="0033CC"/>
              </a:solidFill>
              <a:latin typeface="Bookman Old Style" pitchFamily="18" charset="0"/>
            </a:rPr>
            <a:t>7 312,2</a:t>
          </a:r>
          <a:endParaRPr lang="ru-RU" sz="1200" b="1" kern="1200" dirty="0">
            <a:solidFill>
              <a:srgbClr val="0033CC"/>
            </a:solidFill>
            <a:latin typeface="Bookman Old Style" pitchFamily="18" charset="0"/>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0.61722</cdr:x>
      <cdr:y>0.34211</cdr:y>
    </cdr:from>
    <cdr:to>
      <cdr:x>0.78061</cdr:x>
      <cdr:y>0.42105</cdr:y>
    </cdr:to>
    <cdr:sp macro="" textlink="">
      <cdr:nvSpPr>
        <cdr:cNvPr id="2" name="TextBox 1"/>
        <cdr:cNvSpPr txBox="1"/>
      </cdr:nvSpPr>
      <cdr:spPr>
        <a:xfrm xmlns:a="http://schemas.openxmlformats.org/drawingml/2006/main">
          <a:off x="2448272" y="936104"/>
          <a:ext cx="648072" cy="21602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ru-RU" sz="1200" b="1" dirty="0" smtClean="0">
              <a:solidFill>
                <a:schemeClr val="bg1"/>
              </a:solidFill>
              <a:latin typeface="Book Antiqua" pitchFamily="18" charset="0"/>
            </a:rPr>
            <a:t>1 012,6</a:t>
          </a:r>
          <a:endParaRPr lang="ru-RU" sz="1200" b="1" dirty="0">
            <a:solidFill>
              <a:schemeClr val="bg1"/>
            </a:solidFill>
            <a:latin typeface="Book Antiqua" pitchFamily="18" charset="0"/>
          </a:endParaRPr>
        </a:p>
      </cdr:txBody>
    </cdr:sp>
  </cdr:relSizeAnchor>
  <cdr:relSizeAnchor xmlns:cdr="http://schemas.openxmlformats.org/drawingml/2006/chartDrawing">
    <cdr:from>
      <cdr:x>0.70059</cdr:x>
      <cdr:y>0.07895</cdr:y>
    </cdr:from>
    <cdr:to>
      <cdr:x>1</cdr:x>
      <cdr:y>0.21053</cdr:y>
    </cdr:to>
    <cdr:sp macro="" textlink="">
      <cdr:nvSpPr>
        <cdr:cNvPr id="3" name="Скругленный прямоугольник 2"/>
        <cdr:cNvSpPr/>
      </cdr:nvSpPr>
      <cdr:spPr>
        <a:xfrm xmlns:a="http://schemas.openxmlformats.org/drawingml/2006/main">
          <a:off x="2880320" y="216024"/>
          <a:ext cx="1187637" cy="360043"/>
        </a:xfrm>
        <a:prstGeom xmlns:a="http://schemas.openxmlformats.org/drawingml/2006/main" prst="roundRect">
          <a:avLst/>
        </a:prstGeom>
        <a:solidFill xmlns:a="http://schemas.openxmlformats.org/drawingml/2006/main">
          <a:srgbClr val="0099FF"/>
        </a:solidFill>
        <a:ln xmlns:a="http://schemas.openxmlformats.org/drawingml/2006/main" w="9525" cap="flat" cmpd="sng" algn="ctr">
          <a:solidFill>
            <a:srgbClr val="3399FF"/>
          </a:solidFill>
          <a:prstDash val="solid"/>
        </a:ln>
        <a:effectLst xmlns:a="http://schemas.openxmlformats.org/drawingml/2006/main">
          <a:outerShdw blurRad="40000" dist="23000" dir="5400000" rotWithShape="0">
            <a:srgbClr val="000000">
              <a:alpha val="35000"/>
            </a:srgbClr>
          </a:outerShdw>
        </a:effectLst>
      </cdr:spPr>
      <cdr:style>
        <a:lnRef xmlns:a="http://schemas.openxmlformats.org/drawingml/2006/main" idx="1">
          <a:schemeClr val="accent5"/>
        </a:lnRef>
        <a:fillRef xmlns:a="http://schemas.openxmlformats.org/drawingml/2006/main" idx="3">
          <a:schemeClr val="accent5"/>
        </a:fillRef>
        <a:effectRef xmlns:a="http://schemas.openxmlformats.org/drawingml/2006/main" idx="2">
          <a:schemeClr val="accent5"/>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ru-RU"/>
          </a:defPPr>
          <a:lvl1pPr marL="0" algn="l" defTabSz="914400" rtl="0" eaLnBrk="1" latinLnBrk="0" hangingPunct="1">
            <a:defRPr sz="1800" kern="1200">
              <a:solidFill>
                <a:sysClr val="window" lastClr="FFFFFF"/>
              </a:solidFill>
              <a:latin typeface="Trebuchet MS"/>
            </a:defRPr>
          </a:lvl1pPr>
          <a:lvl2pPr marL="457200" algn="l" defTabSz="914400" rtl="0" eaLnBrk="1" latinLnBrk="0" hangingPunct="1">
            <a:defRPr sz="1800" kern="1200">
              <a:solidFill>
                <a:sysClr val="window" lastClr="FFFFFF"/>
              </a:solidFill>
              <a:latin typeface="Trebuchet MS"/>
            </a:defRPr>
          </a:lvl2pPr>
          <a:lvl3pPr marL="914400" algn="l" defTabSz="914400" rtl="0" eaLnBrk="1" latinLnBrk="0" hangingPunct="1">
            <a:defRPr sz="1800" kern="1200">
              <a:solidFill>
                <a:sysClr val="window" lastClr="FFFFFF"/>
              </a:solidFill>
              <a:latin typeface="Trebuchet MS"/>
            </a:defRPr>
          </a:lvl3pPr>
          <a:lvl4pPr marL="1371600" algn="l" defTabSz="914400" rtl="0" eaLnBrk="1" latinLnBrk="0" hangingPunct="1">
            <a:defRPr sz="1800" kern="1200">
              <a:solidFill>
                <a:sysClr val="window" lastClr="FFFFFF"/>
              </a:solidFill>
              <a:latin typeface="Trebuchet MS"/>
            </a:defRPr>
          </a:lvl4pPr>
          <a:lvl5pPr marL="1828800" algn="l" defTabSz="914400" rtl="0" eaLnBrk="1" latinLnBrk="0" hangingPunct="1">
            <a:defRPr sz="1800" kern="1200">
              <a:solidFill>
                <a:sysClr val="window" lastClr="FFFFFF"/>
              </a:solidFill>
              <a:latin typeface="Trebuchet MS"/>
            </a:defRPr>
          </a:lvl5pPr>
          <a:lvl6pPr marL="2286000" algn="l" defTabSz="914400" rtl="0" eaLnBrk="1" latinLnBrk="0" hangingPunct="1">
            <a:defRPr sz="1800" kern="1200">
              <a:solidFill>
                <a:sysClr val="window" lastClr="FFFFFF"/>
              </a:solidFill>
              <a:latin typeface="Trebuchet MS"/>
            </a:defRPr>
          </a:lvl6pPr>
          <a:lvl7pPr marL="2743200" algn="l" defTabSz="914400" rtl="0" eaLnBrk="1" latinLnBrk="0" hangingPunct="1">
            <a:defRPr sz="1800" kern="1200">
              <a:solidFill>
                <a:sysClr val="window" lastClr="FFFFFF"/>
              </a:solidFill>
              <a:latin typeface="Trebuchet MS"/>
            </a:defRPr>
          </a:lvl7pPr>
          <a:lvl8pPr marL="3200400" algn="l" defTabSz="914400" rtl="0" eaLnBrk="1" latinLnBrk="0" hangingPunct="1">
            <a:defRPr sz="1800" kern="1200">
              <a:solidFill>
                <a:sysClr val="window" lastClr="FFFFFF"/>
              </a:solidFill>
              <a:latin typeface="Trebuchet MS"/>
            </a:defRPr>
          </a:lvl8pPr>
          <a:lvl9pPr marL="3657600" algn="l" defTabSz="914400" rtl="0" eaLnBrk="1" latinLnBrk="0" hangingPunct="1">
            <a:defRPr sz="1800" kern="1200">
              <a:solidFill>
                <a:sysClr val="window" lastClr="FFFFFF"/>
              </a:solidFill>
              <a:latin typeface="Trebuchet MS"/>
            </a:defRPr>
          </a:lvl9pPr>
        </a:lstStyle>
        <a:p xmlns:a="http://schemas.openxmlformats.org/drawingml/2006/main">
          <a:pPr algn="ctr"/>
          <a:r>
            <a:rPr lang="ru-RU" sz="1400" b="1" dirty="0" smtClean="0">
              <a:solidFill>
                <a:srgbClr val="DBF5F9">
                  <a:lumMod val="10000"/>
                </a:srgbClr>
              </a:solidFill>
              <a:latin typeface="Book Antiqua" pitchFamily="18" charset="0"/>
            </a:rPr>
            <a:t>тыс. руб.</a:t>
          </a:r>
          <a:endParaRPr lang="ru-RU" sz="1400" b="1" dirty="0">
            <a:solidFill>
              <a:srgbClr val="DBF5F9">
                <a:lumMod val="10000"/>
              </a:srgbClr>
            </a:solidFill>
            <a:latin typeface="Book Antiqua" pitchFamily="18" charset="0"/>
          </a:endParaRPr>
        </a:p>
      </cdr:txBody>
    </cdr:sp>
  </cdr:relSizeAnchor>
</c:userShapes>
</file>

<file path=ppt/drawings/drawing4.xml><?xml version="1.0" encoding="utf-8"?>
<c:userShapes xmlns:c="http://schemas.openxmlformats.org/drawingml/2006/chart">
  <cdr:relSizeAnchor xmlns:cdr="http://schemas.openxmlformats.org/drawingml/2006/chartDrawing">
    <cdr:from>
      <cdr:x>0.5349</cdr:x>
      <cdr:y>0.22307</cdr:y>
    </cdr:from>
    <cdr:to>
      <cdr:x>0.69537</cdr:x>
      <cdr:y>0.35055</cdr:y>
    </cdr:to>
    <cdr:sp macro="" textlink="">
      <cdr:nvSpPr>
        <cdr:cNvPr id="2" name="TextBox 1"/>
        <cdr:cNvSpPr txBox="1"/>
      </cdr:nvSpPr>
      <cdr:spPr>
        <a:xfrm xmlns:a="http://schemas.openxmlformats.org/drawingml/2006/main">
          <a:off x="2160240" y="504056"/>
          <a:ext cx="648072" cy="28803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ru-RU" sz="1200" b="1" dirty="0" smtClean="0">
              <a:solidFill>
                <a:schemeClr val="bg1"/>
              </a:solidFill>
              <a:latin typeface="Book Antiqua" pitchFamily="18" charset="0"/>
            </a:rPr>
            <a:t>1 042,3</a:t>
          </a:r>
          <a:endParaRPr lang="ru-RU" sz="1200" b="1" dirty="0">
            <a:solidFill>
              <a:schemeClr val="bg1"/>
            </a:solidFill>
            <a:latin typeface="Book Antiqua" pitchFamily="18" charset="0"/>
          </a:endParaRPr>
        </a:p>
      </cdr:txBody>
    </cdr:sp>
  </cdr:relSizeAnchor>
</c:userShapes>
</file>

<file path=ppt/drawings/drawing5.xml><?xml version="1.0" encoding="utf-8"?>
<c:userShapes xmlns:c="http://schemas.openxmlformats.org/drawingml/2006/chart">
  <cdr:relSizeAnchor xmlns:cdr="http://schemas.openxmlformats.org/drawingml/2006/chartDrawing">
    <cdr:from>
      <cdr:x>0.5349</cdr:x>
      <cdr:y>0.22307</cdr:y>
    </cdr:from>
    <cdr:to>
      <cdr:x>0.69537</cdr:x>
      <cdr:y>0.35055</cdr:y>
    </cdr:to>
    <cdr:sp macro="" textlink="">
      <cdr:nvSpPr>
        <cdr:cNvPr id="2" name="TextBox 1"/>
        <cdr:cNvSpPr txBox="1"/>
      </cdr:nvSpPr>
      <cdr:spPr>
        <a:xfrm xmlns:a="http://schemas.openxmlformats.org/drawingml/2006/main">
          <a:off x="2160240" y="504056"/>
          <a:ext cx="648072" cy="28803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ru-RU" sz="1100" b="1" dirty="0">
            <a:solidFill>
              <a:schemeClr val="bg1"/>
            </a:solidFill>
            <a:latin typeface="Book Antiqua" pitchFamily="18" charset="0"/>
          </a:endParaRPr>
        </a:p>
      </cdr:txBody>
    </cdr:sp>
  </cdr:relSizeAnchor>
</c:userShapes>
</file>

<file path=ppt/drawings/drawing6.xml><?xml version="1.0" encoding="utf-8"?>
<c:userShapes xmlns:c="http://schemas.openxmlformats.org/drawingml/2006/chart">
  <cdr:relSizeAnchor xmlns:cdr="http://schemas.openxmlformats.org/drawingml/2006/chartDrawing">
    <cdr:from>
      <cdr:x>0.32655</cdr:x>
      <cdr:y>0.41772</cdr:y>
    </cdr:from>
    <cdr:to>
      <cdr:x>0.43022</cdr:x>
      <cdr:y>0.57846</cdr:y>
    </cdr:to>
    <cdr:sp macro="" textlink="">
      <cdr:nvSpPr>
        <cdr:cNvPr id="4" name="TextBox 3"/>
        <cdr:cNvSpPr txBox="1"/>
      </cdr:nvSpPr>
      <cdr:spPr>
        <a:xfrm xmlns:a="http://schemas.openxmlformats.org/drawingml/2006/main">
          <a:off x="2880320" y="2376264"/>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ru-RU" sz="1100" dirty="0"/>
        </a:p>
      </cdr:txBody>
    </cdr:sp>
  </cdr:relSizeAnchor>
  <cdr:relSizeAnchor xmlns:cdr="http://schemas.openxmlformats.org/drawingml/2006/chartDrawing">
    <cdr:from>
      <cdr:x>0.17127</cdr:x>
      <cdr:y>0.04938</cdr:y>
    </cdr:from>
    <cdr:to>
      <cdr:x>0.3147</cdr:x>
      <cdr:y>0.12346</cdr:y>
    </cdr:to>
    <cdr:sp macro="" textlink="">
      <cdr:nvSpPr>
        <cdr:cNvPr id="12" name="Прямоугольная выноска 11"/>
        <cdr:cNvSpPr/>
      </cdr:nvSpPr>
      <cdr:spPr>
        <a:xfrm xmlns:a="http://schemas.openxmlformats.org/drawingml/2006/main">
          <a:off x="1547664" y="288032"/>
          <a:ext cx="1296144" cy="432048"/>
        </a:xfrm>
        <a:prstGeom xmlns:a="http://schemas.openxmlformats.org/drawingml/2006/main" prst="wedgeRectCallout">
          <a:avLst>
            <a:gd name="adj1" fmla="val -20833"/>
            <a:gd name="adj2" fmla="val 112276"/>
          </a:avLst>
        </a:prstGeom>
        <a:solidFill xmlns:a="http://schemas.openxmlformats.org/drawingml/2006/main">
          <a:srgbClr val="99CCFF"/>
        </a:solidFill>
        <a:ln xmlns:a="http://schemas.openxmlformats.org/drawingml/2006/main" w="6350">
          <a:solidFill>
            <a:srgbClr val="6600CC"/>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pPr algn="ctr"/>
          <a:r>
            <a:rPr lang="ru-RU" sz="1000" dirty="0" smtClean="0">
              <a:solidFill>
                <a:schemeClr val="bg1"/>
              </a:solidFill>
              <a:latin typeface="Book Antiqua" pitchFamily="18" charset="0"/>
            </a:rPr>
            <a:t>Налог на доходы физических лиц</a:t>
          </a:r>
          <a:endParaRPr lang="ru-RU" sz="1000" dirty="0">
            <a:solidFill>
              <a:schemeClr val="bg1"/>
            </a:solidFill>
            <a:latin typeface="Book Antiqua" pitchFamily="18" charset="0"/>
          </a:endParaRPr>
        </a:p>
      </cdr:txBody>
    </cdr:sp>
  </cdr:relSizeAnchor>
  <cdr:relSizeAnchor xmlns:cdr="http://schemas.openxmlformats.org/drawingml/2006/chartDrawing">
    <cdr:from>
      <cdr:x>0.33064</cdr:x>
      <cdr:y>0.54321</cdr:y>
    </cdr:from>
    <cdr:to>
      <cdr:x>0.47407</cdr:x>
      <cdr:y>0.61728</cdr:y>
    </cdr:to>
    <cdr:sp macro="" textlink="">
      <cdr:nvSpPr>
        <cdr:cNvPr id="13" name="Прямоугольная выноска 12"/>
        <cdr:cNvSpPr/>
      </cdr:nvSpPr>
      <cdr:spPr>
        <a:xfrm xmlns:a="http://schemas.openxmlformats.org/drawingml/2006/main">
          <a:off x="2987824" y="3168352"/>
          <a:ext cx="1296144" cy="432048"/>
        </a:xfrm>
        <a:prstGeom xmlns:a="http://schemas.openxmlformats.org/drawingml/2006/main" prst="wedgeRectCallout">
          <a:avLst>
            <a:gd name="adj1" fmla="val -20833"/>
            <a:gd name="adj2" fmla="val 112276"/>
          </a:avLst>
        </a:prstGeom>
        <a:solidFill xmlns:a="http://schemas.openxmlformats.org/drawingml/2006/main">
          <a:srgbClr val="99CCFF"/>
        </a:solidFill>
        <a:ln xmlns:a="http://schemas.openxmlformats.org/drawingml/2006/main" w="6350" cap="flat" cmpd="sng" algn="ctr">
          <a:solidFill>
            <a:srgbClr val="6600CC"/>
          </a:solidFill>
          <a:prstDash val="solid"/>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ysClr val="window" lastClr="FFFFFF"/>
              </a:solidFill>
              <a:latin typeface="Trebuchet MS"/>
            </a:defRPr>
          </a:lvl1pPr>
          <a:lvl2pPr marL="457200" indent="0">
            <a:defRPr sz="1100">
              <a:solidFill>
                <a:sysClr val="window" lastClr="FFFFFF"/>
              </a:solidFill>
              <a:latin typeface="Trebuchet MS"/>
            </a:defRPr>
          </a:lvl2pPr>
          <a:lvl3pPr marL="914400" indent="0">
            <a:defRPr sz="1100">
              <a:solidFill>
                <a:sysClr val="window" lastClr="FFFFFF"/>
              </a:solidFill>
              <a:latin typeface="Trebuchet MS"/>
            </a:defRPr>
          </a:lvl3pPr>
          <a:lvl4pPr marL="1371600" indent="0">
            <a:defRPr sz="1100">
              <a:solidFill>
                <a:sysClr val="window" lastClr="FFFFFF"/>
              </a:solidFill>
              <a:latin typeface="Trebuchet MS"/>
            </a:defRPr>
          </a:lvl4pPr>
          <a:lvl5pPr marL="1828800" indent="0">
            <a:defRPr sz="1100">
              <a:solidFill>
                <a:sysClr val="window" lastClr="FFFFFF"/>
              </a:solidFill>
              <a:latin typeface="Trebuchet MS"/>
            </a:defRPr>
          </a:lvl5pPr>
          <a:lvl6pPr marL="2286000" indent="0">
            <a:defRPr sz="1100">
              <a:solidFill>
                <a:sysClr val="window" lastClr="FFFFFF"/>
              </a:solidFill>
              <a:latin typeface="Trebuchet MS"/>
            </a:defRPr>
          </a:lvl6pPr>
          <a:lvl7pPr marL="2743200" indent="0">
            <a:defRPr sz="1100">
              <a:solidFill>
                <a:sysClr val="window" lastClr="FFFFFF"/>
              </a:solidFill>
              <a:latin typeface="Trebuchet MS"/>
            </a:defRPr>
          </a:lvl7pPr>
          <a:lvl8pPr marL="3200400" indent="0">
            <a:defRPr sz="1100">
              <a:solidFill>
                <a:sysClr val="window" lastClr="FFFFFF"/>
              </a:solidFill>
              <a:latin typeface="Trebuchet MS"/>
            </a:defRPr>
          </a:lvl8pPr>
          <a:lvl9pPr marL="3657600" indent="0">
            <a:defRPr sz="1100">
              <a:solidFill>
                <a:sysClr val="window" lastClr="FFFFFF"/>
              </a:solidFill>
              <a:latin typeface="Trebuchet MS"/>
            </a:defRPr>
          </a:lvl9pPr>
        </a:lstStyle>
        <a:p xmlns:a="http://schemas.openxmlformats.org/drawingml/2006/main">
          <a:pPr algn="ctr"/>
          <a:r>
            <a:rPr lang="ru-RU" sz="1000" dirty="0" smtClean="0">
              <a:solidFill>
                <a:sysClr val="windowText" lastClr="000000"/>
              </a:solidFill>
              <a:latin typeface="Book Antiqua" pitchFamily="18" charset="0"/>
            </a:rPr>
            <a:t>Налоги на совокупный доход</a:t>
          </a:r>
          <a:endParaRPr lang="ru-RU" sz="1000" dirty="0">
            <a:solidFill>
              <a:sysClr val="windowText" lastClr="000000"/>
            </a:solidFill>
            <a:latin typeface="Book Antiqua" pitchFamily="18" charset="0"/>
          </a:endParaRPr>
        </a:p>
      </cdr:txBody>
    </cdr:sp>
  </cdr:relSizeAnchor>
  <cdr:relSizeAnchor xmlns:cdr="http://schemas.openxmlformats.org/drawingml/2006/chartDrawing">
    <cdr:from>
      <cdr:x>0.73704</cdr:x>
      <cdr:y>0.64198</cdr:y>
    </cdr:from>
    <cdr:to>
      <cdr:x>0.88047</cdr:x>
      <cdr:y>0.71605</cdr:y>
    </cdr:to>
    <cdr:sp macro="" textlink="">
      <cdr:nvSpPr>
        <cdr:cNvPr id="14" name="Прямоугольная выноска 13"/>
        <cdr:cNvSpPr/>
      </cdr:nvSpPr>
      <cdr:spPr>
        <a:xfrm xmlns:a="http://schemas.openxmlformats.org/drawingml/2006/main">
          <a:off x="6660232" y="3744416"/>
          <a:ext cx="1296144" cy="432048"/>
        </a:xfrm>
        <a:prstGeom xmlns:a="http://schemas.openxmlformats.org/drawingml/2006/main" prst="wedgeRectCallout">
          <a:avLst>
            <a:gd name="adj1" fmla="val -20833"/>
            <a:gd name="adj2" fmla="val 112276"/>
          </a:avLst>
        </a:prstGeom>
        <a:solidFill xmlns:a="http://schemas.openxmlformats.org/drawingml/2006/main">
          <a:srgbClr val="99CCFF"/>
        </a:solidFill>
        <a:ln xmlns:a="http://schemas.openxmlformats.org/drawingml/2006/main" w="9525" cap="flat" cmpd="sng" algn="ctr">
          <a:solidFill>
            <a:srgbClr val="6600CC"/>
          </a:solidFill>
          <a:prstDash val="solid"/>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ysClr val="window" lastClr="FFFFFF"/>
              </a:solidFill>
              <a:latin typeface="Trebuchet MS"/>
            </a:defRPr>
          </a:lvl1pPr>
          <a:lvl2pPr marL="457200" indent="0">
            <a:defRPr sz="1100">
              <a:solidFill>
                <a:sysClr val="window" lastClr="FFFFFF"/>
              </a:solidFill>
              <a:latin typeface="Trebuchet MS"/>
            </a:defRPr>
          </a:lvl2pPr>
          <a:lvl3pPr marL="914400" indent="0">
            <a:defRPr sz="1100">
              <a:solidFill>
                <a:sysClr val="window" lastClr="FFFFFF"/>
              </a:solidFill>
              <a:latin typeface="Trebuchet MS"/>
            </a:defRPr>
          </a:lvl3pPr>
          <a:lvl4pPr marL="1371600" indent="0">
            <a:defRPr sz="1100">
              <a:solidFill>
                <a:sysClr val="window" lastClr="FFFFFF"/>
              </a:solidFill>
              <a:latin typeface="Trebuchet MS"/>
            </a:defRPr>
          </a:lvl4pPr>
          <a:lvl5pPr marL="1828800" indent="0">
            <a:defRPr sz="1100">
              <a:solidFill>
                <a:sysClr val="window" lastClr="FFFFFF"/>
              </a:solidFill>
              <a:latin typeface="Trebuchet MS"/>
            </a:defRPr>
          </a:lvl5pPr>
          <a:lvl6pPr marL="2286000" indent="0">
            <a:defRPr sz="1100">
              <a:solidFill>
                <a:sysClr val="window" lastClr="FFFFFF"/>
              </a:solidFill>
              <a:latin typeface="Trebuchet MS"/>
            </a:defRPr>
          </a:lvl6pPr>
          <a:lvl7pPr marL="2743200" indent="0">
            <a:defRPr sz="1100">
              <a:solidFill>
                <a:sysClr val="window" lastClr="FFFFFF"/>
              </a:solidFill>
              <a:latin typeface="Trebuchet MS"/>
            </a:defRPr>
          </a:lvl7pPr>
          <a:lvl8pPr marL="3200400" indent="0">
            <a:defRPr sz="1100">
              <a:solidFill>
                <a:sysClr val="window" lastClr="FFFFFF"/>
              </a:solidFill>
              <a:latin typeface="Trebuchet MS"/>
            </a:defRPr>
          </a:lvl8pPr>
          <a:lvl9pPr marL="3657600" indent="0">
            <a:defRPr sz="1100">
              <a:solidFill>
                <a:sysClr val="window" lastClr="FFFFFF"/>
              </a:solidFill>
              <a:latin typeface="Trebuchet MS"/>
            </a:defRPr>
          </a:lvl9pPr>
        </a:lstStyle>
        <a:p xmlns:a="http://schemas.openxmlformats.org/drawingml/2006/main">
          <a:pPr algn="ctr"/>
          <a:r>
            <a:rPr lang="ru-RU" sz="1000" dirty="0" smtClean="0">
              <a:solidFill>
                <a:sysClr val="windowText" lastClr="000000"/>
              </a:solidFill>
              <a:latin typeface="Book Antiqua" pitchFamily="18" charset="0"/>
            </a:rPr>
            <a:t>Неналоговые  доходы</a:t>
          </a:r>
          <a:endParaRPr lang="ru-RU" sz="1000" dirty="0">
            <a:solidFill>
              <a:sysClr val="windowText" lastClr="000000"/>
            </a:solidFill>
            <a:latin typeface="Book Antiqua" pitchFamily="18" charset="0"/>
          </a:endParaRPr>
        </a:p>
      </cdr:txBody>
    </cdr:sp>
  </cdr:relSizeAnchor>
  <cdr:relSizeAnchor xmlns:cdr="http://schemas.openxmlformats.org/drawingml/2006/chartDrawing">
    <cdr:from>
      <cdr:x>0.52189</cdr:x>
      <cdr:y>0.65432</cdr:y>
    </cdr:from>
    <cdr:to>
      <cdr:x>0.66532</cdr:x>
      <cdr:y>0.7284</cdr:y>
    </cdr:to>
    <cdr:sp macro="" textlink="">
      <cdr:nvSpPr>
        <cdr:cNvPr id="15" name="Прямоугольная выноска 14"/>
        <cdr:cNvSpPr/>
      </cdr:nvSpPr>
      <cdr:spPr>
        <a:xfrm xmlns:a="http://schemas.openxmlformats.org/drawingml/2006/main">
          <a:off x="4716016" y="3816424"/>
          <a:ext cx="1296144" cy="432048"/>
        </a:xfrm>
        <a:prstGeom xmlns:a="http://schemas.openxmlformats.org/drawingml/2006/main" prst="wedgeRectCallout">
          <a:avLst>
            <a:gd name="adj1" fmla="val -20833"/>
            <a:gd name="adj2" fmla="val 112276"/>
          </a:avLst>
        </a:prstGeom>
        <a:solidFill xmlns:a="http://schemas.openxmlformats.org/drawingml/2006/main">
          <a:srgbClr val="99CCFF"/>
        </a:solidFill>
        <a:ln xmlns:a="http://schemas.openxmlformats.org/drawingml/2006/main" w="9525" cap="flat" cmpd="sng" algn="ctr">
          <a:solidFill>
            <a:srgbClr val="6600CC"/>
          </a:solidFill>
          <a:prstDash val="solid"/>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ysClr val="window" lastClr="FFFFFF"/>
              </a:solidFill>
              <a:latin typeface="Trebuchet MS"/>
            </a:defRPr>
          </a:lvl1pPr>
          <a:lvl2pPr marL="457200" indent="0">
            <a:defRPr sz="1100">
              <a:solidFill>
                <a:sysClr val="window" lastClr="FFFFFF"/>
              </a:solidFill>
              <a:latin typeface="Trebuchet MS"/>
            </a:defRPr>
          </a:lvl2pPr>
          <a:lvl3pPr marL="914400" indent="0">
            <a:defRPr sz="1100">
              <a:solidFill>
                <a:sysClr val="window" lastClr="FFFFFF"/>
              </a:solidFill>
              <a:latin typeface="Trebuchet MS"/>
            </a:defRPr>
          </a:lvl3pPr>
          <a:lvl4pPr marL="1371600" indent="0">
            <a:defRPr sz="1100">
              <a:solidFill>
                <a:sysClr val="window" lastClr="FFFFFF"/>
              </a:solidFill>
              <a:latin typeface="Trebuchet MS"/>
            </a:defRPr>
          </a:lvl4pPr>
          <a:lvl5pPr marL="1828800" indent="0">
            <a:defRPr sz="1100">
              <a:solidFill>
                <a:sysClr val="window" lastClr="FFFFFF"/>
              </a:solidFill>
              <a:latin typeface="Trebuchet MS"/>
            </a:defRPr>
          </a:lvl5pPr>
          <a:lvl6pPr marL="2286000" indent="0">
            <a:defRPr sz="1100">
              <a:solidFill>
                <a:sysClr val="window" lastClr="FFFFFF"/>
              </a:solidFill>
              <a:latin typeface="Trebuchet MS"/>
            </a:defRPr>
          </a:lvl6pPr>
          <a:lvl7pPr marL="2743200" indent="0">
            <a:defRPr sz="1100">
              <a:solidFill>
                <a:sysClr val="window" lastClr="FFFFFF"/>
              </a:solidFill>
              <a:latin typeface="Trebuchet MS"/>
            </a:defRPr>
          </a:lvl7pPr>
          <a:lvl8pPr marL="3200400" indent="0">
            <a:defRPr sz="1100">
              <a:solidFill>
                <a:sysClr val="window" lastClr="FFFFFF"/>
              </a:solidFill>
              <a:latin typeface="Trebuchet MS"/>
            </a:defRPr>
          </a:lvl8pPr>
          <a:lvl9pPr marL="3657600" indent="0">
            <a:defRPr sz="1100">
              <a:solidFill>
                <a:sysClr val="window" lastClr="FFFFFF"/>
              </a:solidFill>
              <a:latin typeface="Trebuchet MS"/>
            </a:defRPr>
          </a:lvl9pPr>
        </a:lstStyle>
        <a:p xmlns:a="http://schemas.openxmlformats.org/drawingml/2006/main">
          <a:pPr algn="ctr"/>
          <a:r>
            <a:rPr lang="ru-RU" sz="1000" dirty="0" smtClean="0">
              <a:solidFill>
                <a:sysClr val="windowText" lastClr="000000"/>
              </a:solidFill>
              <a:latin typeface="Book Antiqua" pitchFamily="18" charset="0"/>
            </a:rPr>
            <a:t>Государственная пошлина</a:t>
          </a:r>
          <a:endParaRPr lang="ru-RU" sz="1000" dirty="0">
            <a:solidFill>
              <a:sysClr val="windowText" lastClr="000000"/>
            </a:solidFill>
            <a:latin typeface="Book Antiqua" pitchFamily="18" charset="0"/>
          </a:endParaRPr>
        </a:p>
      </cdr:txBody>
    </cdr:sp>
  </cdr:relSizeAnchor>
  <cdr:relSizeAnchor xmlns:cdr="http://schemas.openxmlformats.org/drawingml/2006/chartDrawing">
    <cdr:from>
      <cdr:x>0.18721</cdr:x>
      <cdr:y>0.44444</cdr:y>
    </cdr:from>
    <cdr:to>
      <cdr:x>0.21111</cdr:x>
      <cdr:y>0.55556</cdr:y>
    </cdr:to>
    <cdr:sp macro="" textlink="">
      <cdr:nvSpPr>
        <cdr:cNvPr id="16" name="TextBox 15"/>
        <cdr:cNvSpPr txBox="1"/>
      </cdr:nvSpPr>
      <cdr:spPr>
        <a:xfrm xmlns:a="http://schemas.openxmlformats.org/drawingml/2006/main">
          <a:off x="1691680" y="2592288"/>
          <a:ext cx="216024" cy="64807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ru-RU" sz="1100" dirty="0"/>
        </a:p>
      </cdr:txBody>
    </cdr:sp>
  </cdr:relSizeAnchor>
  <cdr:relSizeAnchor xmlns:cdr="http://schemas.openxmlformats.org/drawingml/2006/chartDrawing">
    <cdr:from>
      <cdr:x>0.1633</cdr:x>
      <cdr:y>0.81481</cdr:y>
    </cdr:from>
    <cdr:to>
      <cdr:x>0.21111</cdr:x>
      <cdr:y>0.93827</cdr:y>
    </cdr:to>
    <cdr:sp macro="" textlink="">
      <cdr:nvSpPr>
        <cdr:cNvPr id="19" name="TextBox 18"/>
        <cdr:cNvSpPr txBox="1"/>
      </cdr:nvSpPr>
      <cdr:spPr>
        <a:xfrm xmlns:a="http://schemas.openxmlformats.org/drawingml/2006/main">
          <a:off x="1475656" y="4752528"/>
          <a:ext cx="432048" cy="72008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ru-RU" sz="1100" dirty="0"/>
        </a:p>
      </cdr:txBody>
    </cdr:sp>
  </cdr:relSizeAnchor>
  <cdr:relSizeAnchor xmlns:cdr="http://schemas.openxmlformats.org/drawingml/2006/chartDrawing">
    <cdr:from>
      <cdr:x>0.1633</cdr:x>
      <cdr:y>0.85185</cdr:y>
    </cdr:from>
    <cdr:to>
      <cdr:x>0.21111</cdr:x>
      <cdr:y>0.96296</cdr:y>
    </cdr:to>
    <cdr:sp macro="" textlink="">
      <cdr:nvSpPr>
        <cdr:cNvPr id="20" name="TextBox 19"/>
        <cdr:cNvSpPr txBox="1"/>
      </cdr:nvSpPr>
      <cdr:spPr>
        <a:xfrm xmlns:a="http://schemas.openxmlformats.org/drawingml/2006/main" rot="803794">
          <a:off x="1475656" y="4968552"/>
          <a:ext cx="432048" cy="648072"/>
        </a:xfrm>
        <a:prstGeom xmlns:a="http://schemas.openxmlformats.org/drawingml/2006/main" prst="rect">
          <a:avLst/>
        </a:prstGeom>
      </cdr:spPr>
      <cdr:txBody>
        <a:bodyPr xmlns:a="http://schemas.openxmlformats.org/drawingml/2006/main" vertOverflow="clip" vert="vert270" wrap="square" rtlCol="0"/>
        <a:lstStyle xmlns:a="http://schemas.openxmlformats.org/drawingml/2006/main"/>
        <a:p xmlns:a="http://schemas.openxmlformats.org/drawingml/2006/main">
          <a:r>
            <a:rPr lang="ru-RU" sz="1100" b="1" dirty="0" smtClean="0">
              <a:latin typeface="Book Antiqua" pitchFamily="18" charset="0"/>
            </a:rPr>
            <a:t>39 787,3</a:t>
          </a:r>
          <a:endParaRPr lang="ru-RU" sz="1100" b="1" dirty="0">
            <a:latin typeface="Book Antiqua" pitchFamily="18" charset="0"/>
          </a:endParaRPr>
        </a:p>
      </cdr:txBody>
    </cdr:sp>
  </cdr:relSizeAnchor>
  <cdr:relSizeAnchor xmlns:cdr="http://schemas.openxmlformats.org/drawingml/2006/chartDrawing">
    <cdr:from>
      <cdr:x>0.21908</cdr:x>
      <cdr:y>0.85185</cdr:y>
    </cdr:from>
    <cdr:to>
      <cdr:x>0.26689</cdr:x>
      <cdr:y>0.96296</cdr:y>
    </cdr:to>
    <cdr:sp macro="" textlink="">
      <cdr:nvSpPr>
        <cdr:cNvPr id="21" name="TextBox 20"/>
        <cdr:cNvSpPr txBox="1"/>
      </cdr:nvSpPr>
      <cdr:spPr>
        <a:xfrm xmlns:a="http://schemas.openxmlformats.org/drawingml/2006/main" rot="672400">
          <a:off x="1979712" y="4968552"/>
          <a:ext cx="432048" cy="648072"/>
        </a:xfrm>
        <a:prstGeom xmlns:a="http://schemas.openxmlformats.org/drawingml/2006/main" prst="rect">
          <a:avLst/>
        </a:prstGeom>
      </cdr:spPr>
      <cdr:txBody>
        <a:bodyPr xmlns:a="http://schemas.openxmlformats.org/drawingml/2006/main" vertOverflow="clip" vert="vert270" wrap="square" rtlCol="0"/>
        <a:lstStyle xmlns:a="http://schemas.openxmlformats.org/drawingml/2006/main"/>
        <a:p xmlns:a="http://schemas.openxmlformats.org/drawingml/2006/main">
          <a:r>
            <a:rPr lang="ru-RU" sz="1100" b="1" dirty="0" smtClean="0">
              <a:latin typeface="Book Antiqua" pitchFamily="18" charset="0"/>
            </a:rPr>
            <a:t>40 887,1</a:t>
          </a:r>
        </a:p>
        <a:p xmlns:a="http://schemas.openxmlformats.org/drawingml/2006/main">
          <a:endParaRPr lang="ru-RU" sz="1100" dirty="0" smtClean="0"/>
        </a:p>
        <a:p xmlns:a="http://schemas.openxmlformats.org/drawingml/2006/main">
          <a:endParaRPr lang="ru-RU" sz="1100" dirty="0"/>
        </a:p>
      </cdr:txBody>
    </cdr:sp>
  </cdr:relSizeAnchor>
  <cdr:relSizeAnchor xmlns:cdr="http://schemas.openxmlformats.org/drawingml/2006/chartDrawing">
    <cdr:from>
      <cdr:x>0.27486</cdr:x>
      <cdr:y>0.85185</cdr:y>
    </cdr:from>
    <cdr:to>
      <cdr:x>0.32267</cdr:x>
      <cdr:y>0.96296</cdr:y>
    </cdr:to>
    <cdr:sp macro="" textlink="">
      <cdr:nvSpPr>
        <cdr:cNvPr id="22" name="TextBox 21"/>
        <cdr:cNvSpPr txBox="1"/>
      </cdr:nvSpPr>
      <cdr:spPr>
        <a:xfrm xmlns:a="http://schemas.openxmlformats.org/drawingml/2006/main" rot="853923">
          <a:off x="2483768" y="4968552"/>
          <a:ext cx="432048" cy="648072"/>
        </a:xfrm>
        <a:prstGeom xmlns:a="http://schemas.openxmlformats.org/drawingml/2006/main" prst="rect">
          <a:avLst/>
        </a:prstGeom>
      </cdr:spPr>
      <cdr:txBody>
        <a:bodyPr xmlns:a="http://schemas.openxmlformats.org/drawingml/2006/main" vertOverflow="clip" vert="vert270" wrap="square" rtlCol="0"/>
        <a:lstStyle xmlns:a="http://schemas.openxmlformats.org/drawingml/2006/main"/>
        <a:p xmlns:a="http://schemas.openxmlformats.org/drawingml/2006/main">
          <a:r>
            <a:rPr lang="ru-RU" sz="1100" b="1" dirty="0" smtClean="0">
              <a:latin typeface="Book Antiqua" pitchFamily="18" charset="0"/>
            </a:rPr>
            <a:t>42 623,3</a:t>
          </a:r>
          <a:endParaRPr lang="ru-RU" sz="1100" b="1" dirty="0">
            <a:latin typeface="Book Antiqua" pitchFamily="18" charset="0"/>
          </a:endParaRPr>
        </a:p>
      </cdr:txBody>
    </cdr:sp>
  </cdr:relSizeAnchor>
  <cdr:relSizeAnchor xmlns:cdr="http://schemas.openxmlformats.org/drawingml/2006/chartDrawing">
    <cdr:from>
      <cdr:x>0.35612</cdr:x>
      <cdr:y>0.85088</cdr:y>
    </cdr:from>
    <cdr:to>
      <cdr:x>0.40393</cdr:x>
      <cdr:y>0.95259</cdr:y>
    </cdr:to>
    <cdr:sp macro="" textlink="">
      <cdr:nvSpPr>
        <cdr:cNvPr id="23" name="TextBox 22"/>
        <cdr:cNvSpPr txBox="1"/>
      </cdr:nvSpPr>
      <cdr:spPr>
        <a:xfrm xmlns:a="http://schemas.openxmlformats.org/drawingml/2006/main" rot="697524">
          <a:off x="3218061" y="4962874"/>
          <a:ext cx="432048" cy="593269"/>
        </a:xfrm>
        <a:prstGeom xmlns:a="http://schemas.openxmlformats.org/drawingml/2006/main" prst="rect">
          <a:avLst/>
        </a:prstGeom>
      </cdr:spPr>
      <cdr:txBody>
        <a:bodyPr xmlns:a="http://schemas.openxmlformats.org/drawingml/2006/main" vertOverflow="clip" vert="vert270" wrap="square" rtlCol="0"/>
        <a:lstStyle xmlns:a="http://schemas.openxmlformats.org/drawingml/2006/main"/>
        <a:p xmlns:a="http://schemas.openxmlformats.org/drawingml/2006/main">
          <a:r>
            <a:rPr lang="ru-RU" sz="1100" b="1" dirty="0" smtClean="0">
              <a:latin typeface="Book Antiqua" pitchFamily="18" charset="0"/>
            </a:rPr>
            <a:t>3 283,2</a:t>
          </a:r>
          <a:endParaRPr lang="ru-RU" sz="1100" b="1" dirty="0">
            <a:latin typeface="Book Antiqua" pitchFamily="18" charset="0"/>
          </a:endParaRPr>
        </a:p>
      </cdr:txBody>
    </cdr:sp>
  </cdr:relSizeAnchor>
  <cdr:relSizeAnchor xmlns:cdr="http://schemas.openxmlformats.org/drawingml/2006/chartDrawing">
    <cdr:from>
      <cdr:x>0.41184</cdr:x>
      <cdr:y>0.83983</cdr:y>
    </cdr:from>
    <cdr:to>
      <cdr:x>0.45169</cdr:x>
      <cdr:y>0.95122</cdr:y>
    </cdr:to>
    <cdr:sp macro="" textlink="">
      <cdr:nvSpPr>
        <cdr:cNvPr id="24" name="TextBox 23"/>
        <cdr:cNvSpPr txBox="1"/>
      </cdr:nvSpPr>
      <cdr:spPr>
        <a:xfrm xmlns:a="http://schemas.openxmlformats.org/drawingml/2006/main" rot="671375">
          <a:off x="3721611" y="4898430"/>
          <a:ext cx="360040" cy="649725"/>
        </a:xfrm>
        <a:prstGeom xmlns:a="http://schemas.openxmlformats.org/drawingml/2006/main" prst="rect">
          <a:avLst/>
        </a:prstGeom>
      </cdr:spPr>
      <cdr:txBody>
        <a:bodyPr xmlns:a="http://schemas.openxmlformats.org/drawingml/2006/main" vertOverflow="clip" vert="vert270" wrap="square" rtlCol="0"/>
        <a:lstStyle xmlns:a="http://schemas.openxmlformats.org/drawingml/2006/main"/>
        <a:p xmlns:a="http://schemas.openxmlformats.org/drawingml/2006/main">
          <a:r>
            <a:rPr lang="ru-RU" sz="1100" b="1" dirty="0" smtClean="0">
              <a:latin typeface="Book Antiqua" pitchFamily="18" charset="0"/>
            </a:rPr>
            <a:t>3 267,3</a:t>
          </a:r>
        </a:p>
        <a:p xmlns:a="http://schemas.openxmlformats.org/drawingml/2006/main">
          <a:endParaRPr lang="ru-RU" sz="1100" b="1" dirty="0">
            <a:latin typeface="Book Antiqua" pitchFamily="18" charset="0"/>
          </a:endParaRPr>
        </a:p>
      </cdr:txBody>
    </cdr:sp>
  </cdr:relSizeAnchor>
  <cdr:relSizeAnchor xmlns:cdr="http://schemas.openxmlformats.org/drawingml/2006/chartDrawing">
    <cdr:from>
      <cdr:x>0.46114</cdr:x>
      <cdr:y>0.83946</cdr:y>
    </cdr:from>
    <cdr:to>
      <cdr:x>0.50895</cdr:x>
      <cdr:y>0.95317</cdr:y>
    </cdr:to>
    <cdr:sp macro="" textlink="">
      <cdr:nvSpPr>
        <cdr:cNvPr id="25" name="TextBox 24"/>
        <cdr:cNvSpPr txBox="1"/>
      </cdr:nvSpPr>
      <cdr:spPr>
        <a:xfrm xmlns:a="http://schemas.openxmlformats.org/drawingml/2006/main" rot="905259">
          <a:off x="4167098" y="4896289"/>
          <a:ext cx="432048" cy="663220"/>
        </a:xfrm>
        <a:prstGeom xmlns:a="http://schemas.openxmlformats.org/drawingml/2006/main" prst="rect">
          <a:avLst/>
        </a:prstGeom>
      </cdr:spPr>
      <cdr:txBody>
        <a:bodyPr xmlns:a="http://schemas.openxmlformats.org/drawingml/2006/main" vertOverflow="clip" vert="vert270" wrap="square" rtlCol="0"/>
        <a:lstStyle xmlns:a="http://schemas.openxmlformats.org/drawingml/2006/main"/>
        <a:p xmlns:a="http://schemas.openxmlformats.org/drawingml/2006/main">
          <a:r>
            <a:rPr lang="ru-RU" sz="1100" b="1" dirty="0" smtClean="0">
              <a:latin typeface="Book Antiqua" pitchFamily="18" charset="0"/>
            </a:rPr>
            <a:t>3 252,1</a:t>
          </a:r>
        </a:p>
        <a:p xmlns:a="http://schemas.openxmlformats.org/drawingml/2006/main">
          <a:endParaRPr lang="ru-RU" sz="1100" b="1" dirty="0">
            <a:latin typeface="Book Antiqua" pitchFamily="18" charset="0"/>
          </a:endParaRPr>
        </a:p>
      </cdr:txBody>
    </cdr:sp>
  </cdr:relSizeAnchor>
  <cdr:relSizeAnchor xmlns:cdr="http://schemas.openxmlformats.org/drawingml/2006/chartDrawing">
    <cdr:from>
      <cdr:x>0.54786</cdr:x>
      <cdr:y>0.86324</cdr:y>
    </cdr:from>
    <cdr:to>
      <cdr:x>0.59567</cdr:x>
      <cdr:y>0.95012</cdr:y>
    </cdr:to>
    <cdr:sp macro="" textlink="">
      <cdr:nvSpPr>
        <cdr:cNvPr id="26" name="TextBox 25"/>
        <cdr:cNvSpPr txBox="1"/>
      </cdr:nvSpPr>
      <cdr:spPr>
        <a:xfrm xmlns:a="http://schemas.openxmlformats.org/drawingml/2006/main" rot="825133">
          <a:off x="4950701" y="5034982"/>
          <a:ext cx="432048" cy="506724"/>
        </a:xfrm>
        <a:prstGeom xmlns:a="http://schemas.openxmlformats.org/drawingml/2006/main" prst="rect">
          <a:avLst/>
        </a:prstGeom>
      </cdr:spPr>
      <cdr:txBody>
        <a:bodyPr xmlns:a="http://schemas.openxmlformats.org/drawingml/2006/main" vertOverflow="clip" vert="vert270" wrap="square" rtlCol="0"/>
        <a:lstStyle xmlns:a="http://schemas.openxmlformats.org/drawingml/2006/main"/>
        <a:p xmlns:a="http://schemas.openxmlformats.org/drawingml/2006/main">
          <a:r>
            <a:rPr lang="ru-RU" sz="1100" b="1" dirty="0" smtClean="0">
              <a:latin typeface="Book Antiqua" pitchFamily="18" charset="0"/>
            </a:rPr>
            <a:t>372,3</a:t>
          </a:r>
          <a:endParaRPr lang="ru-RU" sz="1100" b="1" dirty="0">
            <a:latin typeface="Book Antiqua" pitchFamily="18" charset="0"/>
          </a:endParaRPr>
        </a:p>
      </cdr:txBody>
    </cdr:sp>
  </cdr:relSizeAnchor>
  <cdr:relSizeAnchor xmlns:cdr="http://schemas.openxmlformats.org/drawingml/2006/chartDrawing">
    <cdr:from>
      <cdr:x>0.59751</cdr:x>
      <cdr:y>0.86394</cdr:y>
    </cdr:from>
    <cdr:to>
      <cdr:x>0.64533</cdr:x>
      <cdr:y>0.95082</cdr:y>
    </cdr:to>
    <cdr:sp macro="" textlink="">
      <cdr:nvSpPr>
        <cdr:cNvPr id="27" name="TextBox 26"/>
        <cdr:cNvSpPr txBox="1"/>
      </cdr:nvSpPr>
      <cdr:spPr>
        <a:xfrm xmlns:a="http://schemas.openxmlformats.org/drawingml/2006/main" rot="826376">
          <a:off x="5399429" y="5039074"/>
          <a:ext cx="432048" cy="506706"/>
        </a:xfrm>
        <a:prstGeom xmlns:a="http://schemas.openxmlformats.org/drawingml/2006/main" prst="rect">
          <a:avLst/>
        </a:prstGeom>
      </cdr:spPr>
      <cdr:txBody>
        <a:bodyPr xmlns:a="http://schemas.openxmlformats.org/drawingml/2006/main" vertOverflow="clip" vert="vert270" wrap="square" rtlCol="0"/>
        <a:lstStyle xmlns:a="http://schemas.openxmlformats.org/drawingml/2006/main"/>
        <a:p xmlns:a="http://schemas.openxmlformats.org/drawingml/2006/main">
          <a:r>
            <a:rPr lang="ru-RU" sz="1100" b="1" dirty="0" smtClean="0">
              <a:latin typeface="Book Antiqua" pitchFamily="18" charset="0"/>
            </a:rPr>
            <a:t>387,2</a:t>
          </a:r>
          <a:endParaRPr lang="ru-RU" sz="1100" b="1" dirty="0">
            <a:latin typeface="Book Antiqua" pitchFamily="18" charset="0"/>
          </a:endParaRPr>
        </a:p>
      </cdr:txBody>
    </cdr:sp>
  </cdr:relSizeAnchor>
  <cdr:relSizeAnchor xmlns:cdr="http://schemas.openxmlformats.org/drawingml/2006/chartDrawing">
    <cdr:from>
      <cdr:x>0.6446</cdr:x>
      <cdr:y>0.86358</cdr:y>
    </cdr:from>
    <cdr:to>
      <cdr:x>0.69241</cdr:x>
      <cdr:y>0.95075</cdr:y>
    </cdr:to>
    <cdr:sp macro="" textlink="">
      <cdr:nvSpPr>
        <cdr:cNvPr id="28" name="TextBox 27"/>
        <cdr:cNvSpPr txBox="1"/>
      </cdr:nvSpPr>
      <cdr:spPr>
        <a:xfrm xmlns:a="http://schemas.openxmlformats.org/drawingml/2006/main" rot="672501">
          <a:off x="5824956" y="5036945"/>
          <a:ext cx="432048" cy="508439"/>
        </a:xfrm>
        <a:prstGeom xmlns:a="http://schemas.openxmlformats.org/drawingml/2006/main" prst="rect">
          <a:avLst/>
        </a:prstGeom>
      </cdr:spPr>
      <cdr:txBody>
        <a:bodyPr xmlns:a="http://schemas.openxmlformats.org/drawingml/2006/main" vertOverflow="clip" vert="vert270" wrap="square" rtlCol="0"/>
        <a:lstStyle xmlns:a="http://schemas.openxmlformats.org/drawingml/2006/main"/>
        <a:p xmlns:a="http://schemas.openxmlformats.org/drawingml/2006/main">
          <a:r>
            <a:rPr lang="ru-RU" sz="1100" b="1" dirty="0" smtClean="0">
              <a:latin typeface="Book Antiqua" pitchFamily="18" charset="0"/>
            </a:rPr>
            <a:t>402,7</a:t>
          </a:r>
          <a:endParaRPr lang="ru-RU" sz="1100" b="1" dirty="0">
            <a:latin typeface="Book Antiqua" pitchFamily="18" charset="0"/>
          </a:endParaRPr>
        </a:p>
      </cdr:txBody>
    </cdr:sp>
  </cdr:relSizeAnchor>
  <cdr:relSizeAnchor xmlns:cdr="http://schemas.openxmlformats.org/drawingml/2006/chartDrawing">
    <cdr:from>
      <cdr:x>0.72908</cdr:x>
      <cdr:y>0.84943</cdr:y>
    </cdr:from>
    <cdr:to>
      <cdr:x>0.77751</cdr:x>
      <cdr:y>0.96054</cdr:y>
    </cdr:to>
    <cdr:sp macro="" textlink="">
      <cdr:nvSpPr>
        <cdr:cNvPr id="29" name="TextBox 28"/>
        <cdr:cNvSpPr txBox="1"/>
      </cdr:nvSpPr>
      <cdr:spPr>
        <a:xfrm xmlns:a="http://schemas.openxmlformats.org/drawingml/2006/main" rot="693978">
          <a:off x="6588287" y="4954408"/>
          <a:ext cx="437712" cy="648072"/>
        </a:xfrm>
        <a:prstGeom xmlns:a="http://schemas.openxmlformats.org/drawingml/2006/main" prst="rect">
          <a:avLst/>
        </a:prstGeom>
      </cdr:spPr>
      <cdr:txBody>
        <a:bodyPr xmlns:a="http://schemas.openxmlformats.org/drawingml/2006/main" vertOverflow="clip" vert="vert270" wrap="square" rtlCol="0"/>
        <a:lstStyle xmlns:a="http://schemas.openxmlformats.org/drawingml/2006/main"/>
        <a:p xmlns:a="http://schemas.openxmlformats.org/drawingml/2006/main">
          <a:r>
            <a:rPr lang="ru-RU" b="1" dirty="0" smtClean="0">
              <a:latin typeface="Book Antiqua" pitchFamily="18" charset="0"/>
            </a:rPr>
            <a:t> 984,0</a:t>
          </a:r>
          <a:endParaRPr lang="ru-RU" sz="1100" b="1" dirty="0" smtClean="0">
            <a:latin typeface="Book Antiqua" pitchFamily="18" charset="0"/>
          </a:endParaRPr>
        </a:p>
        <a:p xmlns:a="http://schemas.openxmlformats.org/drawingml/2006/main">
          <a:endParaRPr lang="ru-RU" sz="1100" dirty="0"/>
        </a:p>
      </cdr:txBody>
    </cdr:sp>
  </cdr:relSizeAnchor>
  <cdr:relSizeAnchor xmlns:cdr="http://schemas.openxmlformats.org/drawingml/2006/chartDrawing">
    <cdr:from>
      <cdr:x>0.7855</cdr:x>
      <cdr:y>0.84501</cdr:y>
    </cdr:from>
    <cdr:to>
      <cdr:x>0.82611</cdr:x>
      <cdr:y>0.95612</cdr:y>
    </cdr:to>
    <cdr:sp macro="" textlink="">
      <cdr:nvSpPr>
        <cdr:cNvPr id="30" name="TextBox 29"/>
        <cdr:cNvSpPr txBox="1"/>
      </cdr:nvSpPr>
      <cdr:spPr>
        <a:xfrm xmlns:a="http://schemas.openxmlformats.org/drawingml/2006/main" rot="789177">
          <a:off x="7098132" y="4928663"/>
          <a:ext cx="366980" cy="648072"/>
        </a:xfrm>
        <a:prstGeom xmlns:a="http://schemas.openxmlformats.org/drawingml/2006/main" prst="rect">
          <a:avLst/>
        </a:prstGeom>
      </cdr:spPr>
      <cdr:txBody>
        <a:bodyPr xmlns:a="http://schemas.openxmlformats.org/drawingml/2006/main" vertOverflow="clip" vert="vert270" wrap="square" rtlCol="0"/>
        <a:lstStyle xmlns:a="http://schemas.openxmlformats.org/drawingml/2006/main"/>
        <a:p xmlns:a="http://schemas.openxmlformats.org/drawingml/2006/main">
          <a:r>
            <a:rPr lang="ru-RU" sz="1100" b="1" dirty="0" smtClean="0">
              <a:latin typeface="Book Antiqua" pitchFamily="18" charset="0"/>
            </a:rPr>
            <a:t>1 012,6</a:t>
          </a:r>
        </a:p>
        <a:p xmlns:a="http://schemas.openxmlformats.org/drawingml/2006/main">
          <a:endParaRPr lang="ru-RU" sz="1100" dirty="0"/>
        </a:p>
      </cdr:txBody>
    </cdr:sp>
  </cdr:relSizeAnchor>
  <cdr:relSizeAnchor xmlns:cdr="http://schemas.openxmlformats.org/drawingml/2006/chartDrawing">
    <cdr:from>
      <cdr:x>0.84195</cdr:x>
      <cdr:y>0.83931</cdr:y>
    </cdr:from>
    <cdr:to>
      <cdr:x>0.88258</cdr:x>
      <cdr:y>0.95042</cdr:y>
    </cdr:to>
    <cdr:sp macro="" textlink="">
      <cdr:nvSpPr>
        <cdr:cNvPr id="31" name="TextBox 30"/>
        <cdr:cNvSpPr txBox="1"/>
      </cdr:nvSpPr>
      <cdr:spPr>
        <a:xfrm xmlns:a="http://schemas.openxmlformats.org/drawingml/2006/main" rot="719262">
          <a:off x="7608317" y="4895402"/>
          <a:ext cx="367144" cy="648072"/>
        </a:xfrm>
        <a:prstGeom xmlns:a="http://schemas.openxmlformats.org/drawingml/2006/main" prst="rect">
          <a:avLst/>
        </a:prstGeom>
      </cdr:spPr>
      <cdr:txBody>
        <a:bodyPr xmlns:a="http://schemas.openxmlformats.org/drawingml/2006/main" vertOverflow="clip" vert="vert270" wrap="square" rtlCol="0"/>
        <a:lstStyle xmlns:a="http://schemas.openxmlformats.org/drawingml/2006/main"/>
        <a:p xmlns:a="http://schemas.openxmlformats.org/drawingml/2006/main">
          <a:r>
            <a:rPr lang="ru-RU" sz="1100" b="1" dirty="0" smtClean="0">
              <a:latin typeface="Book Antiqua" pitchFamily="18" charset="0"/>
            </a:rPr>
            <a:t>1 042,3</a:t>
          </a:r>
          <a:endParaRPr lang="ru-RU" sz="1100" b="1" dirty="0">
            <a:latin typeface="Book Antiqua" pitchFamily="18" charset="0"/>
          </a:endParaRPr>
        </a:p>
      </cdr:txBody>
    </cdr:sp>
  </cdr:relSizeAnchor>
  <cdr:relSizeAnchor xmlns:cdr="http://schemas.openxmlformats.org/drawingml/2006/chartDrawing">
    <cdr:from>
      <cdr:x>0.84063</cdr:x>
      <cdr:y>0.01235</cdr:y>
    </cdr:from>
    <cdr:to>
      <cdr:x>0.97205</cdr:x>
      <cdr:y>0.07407</cdr:y>
    </cdr:to>
    <cdr:sp macro="" textlink="">
      <cdr:nvSpPr>
        <cdr:cNvPr id="32" name="Скругленный прямоугольник 31"/>
        <cdr:cNvSpPr/>
      </cdr:nvSpPr>
      <cdr:spPr>
        <a:xfrm xmlns:a="http://schemas.openxmlformats.org/drawingml/2006/main">
          <a:off x="7596336" y="72008"/>
          <a:ext cx="1187624" cy="360040"/>
        </a:xfrm>
        <a:prstGeom xmlns:a="http://schemas.openxmlformats.org/drawingml/2006/main" prst="roundRect">
          <a:avLst/>
        </a:prstGeom>
        <a:solidFill xmlns:a="http://schemas.openxmlformats.org/drawingml/2006/main">
          <a:srgbClr val="0099FF"/>
        </a:solidFill>
        <a:ln xmlns:a="http://schemas.openxmlformats.org/drawingml/2006/main" w="9525" cap="flat" cmpd="sng" algn="ctr">
          <a:solidFill>
            <a:srgbClr val="3399FF"/>
          </a:solidFill>
          <a:prstDash val="solid"/>
        </a:ln>
        <a:effectLst xmlns:a="http://schemas.openxmlformats.org/drawingml/2006/main">
          <a:outerShdw blurRad="40000" dist="23000" dir="5400000" rotWithShape="0">
            <a:srgbClr val="000000">
              <a:alpha val="35000"/>
            </a:srgbClr>
          </a:outerShdw>
        </a:effectLst>
      </cdr:spPr>
      <cdr:style>
        <a:lnRef xmlns:a="http://schemas.openxmlformats.org/drawingml/2006/main" idx="1">
          <a:schemeClr val="accent5"/>
        </a:lnRef>
        <a:fillRef xmlns:a="http://schemas.openxmlformats.org/drawingml/2006/main" idx="3">
          <a:schemeClr val="accent5"/>
        </a:fillRef>
        <a:effectRef xmlns:a="http://schemas.openxmlformats.org/drawingml/2006/main" idx="2">
          <a:schemeClr val="accent5"/>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ru-RU"/>
          </a:defPPr>
          <a:lvl1pPr marL="0" algn="l" defTabSz="914400" rtl="0" eaLnBrk="1" latinLnBrk="0" hangingPunct="1">
            <a:defRPr sz="1800" kern="1200">
              <a:solidFill>
                <a:sysClr val="window" lastClr="FFFFFF"/>
              </a:solidFill>
              <a:latin typeface="Trebuchet MS"/>
            </a:defRPr>
          </a:lvl1pPr>
          <a:lvl2pPr marL="457200" algn="l" defTabSz="914400" rtl="0" eaLnBrk="1" latinLnBrk="0" hangingPunct="1">
            <a:defRPr sz="1800" kern="1200">
              <a:solidFill>
                <a:sysClr val="window" lastClr="FFFFFF"/>
              </a:solidFill>
              <a:latin typeface="Trebuchet MS"/>
            </a:defRPr>
          </a:lvl2pPr>
          <a:lvl3pPr marL="914400" algn="l" defTabSz="914400" rtl="0" eaLnBrk="1" latinLnBrk="0" hangingPunct="1">
            <a:defRPr sz="1800" kern="1200">
              <a:solidFill>
                <a:sysClr val="window" lastClr="FFFFFF"/>
              </a:solidFill>
              <a:latin typeface="Trebuchet MS"/>
            </a:defRPr>
          </a:lvl3pPr>
          <a:lvl4pPr marL="1371600" algn="l" defTabSz="914400" rtl="0" eaLnBrk="1" latinLnBrk="0" hangingPunct="1">
            <a:defRPr sz="1800" kern="1200">
              <a:solidFill>
                <a:sysClr val="window" lastClr="FFFFFF"/>
              </a:solidFill>
              <a:latin typeface="Trebuchet MS"/>
            </a:defRPr>
          </a:lvl4pPr>
          <a:lvl5pPr marL="1828800" algn="l" defTabSz="914400" rtl="0" eaLnBrk="1" latinLnBrk="0" hangingPunct="1">
            <a:defRPr sz="1800" kern="1200">
              <a:solidFill>
                <a:sysClr val="window" lastClr="FFFFFF"/>
              </a:solidFill>
              <a:latin typeface="Trebuchet MS"/>
            </a:defRPr>
          </a:lvl5pPr>
          <a:lvl6pPr marL="2286000" algn="l" defTabSz="914400" rtl="0" eaLnBrk="1" latinLnBrk="0" hangingPunct="1">
            <a:defRPr sz="1800" kern="1200">
              <a:solidFill>
                <a:sysClr val="window" lastClr="FFFFFF"/>
              </a:solidFill>
              <a:latin typeface="Trebuchet MS"/>
            </a:defRPr>
          </a:lvl6pPr>
          <a:lvl7pPr marL="2743200" algn="l" defTabSz="914400" rtl="0" eaLnBrk="1" latinLnBrk="0" hangingPunct="1">
            <a:defRPr sz="1800" kern="1200">
              <a:solidFill>
                <a:sysClr val="window" lastClr="FFFFFF"/>
              </a:solidFill>
              <a:latin typeface="Trebuchet MS"/>
            </a:defRPr>
          </a:lvl7pPr>
          <a:lvl8pPr marL="3200400" algn="l" defTabSz="914400" rtl="0" eaLnBrk="1" latinLnBrk="0" hangingPunct="1">
            <a:defRPr sz="1800" kern="1200">
              <a:solidFill>
                <a:sysClr val="window" lastClr="FFFFFF"/>
              </a:solidFill>
              <a:latin typeface="Trebuchet MS"/>
            </a:defRPr>
          </a:lvl8pPr>
          <a:lvl9pPr marL="3657600" algn="l" defTabSz="914400" rtl="0" eaLnBrk="1" latinLnBrk="0" hangingPunct="1">
            <a:defRPr sz="1800" kern="1200">
              <a:solidFill>
                <a:sysClr val="window" lastClr="FFFFFF"/>
              </a:solidFill>
              <a:latin typeface="Trebuchet MS"/>
            </a:defRPr>
          </a:lvl9pPr>
        </a:lstStyle>
        <a:p xmlns:a="http://schemas.openxmlformats.org/drawingml/2006/main">
          <a:pPr algn="ctr"/>
          <a:r>
            <a:rPr lang="ru-RU" sz="1400" b="1" dirty="0" smtClean="0">
              <a:solidFill>
                <a:srgbClr val="DBF5F9">
                  <a:lumMod val="10000"/>
                </a:srgbClr>
              </a:solidFill>
              <a:latin typeface="Book Antiqua" pitchFamily="18" charset="0"/>
            </a:rPr>
            <a:t>тыс. руб.</a:t>
          </a:r>
          <a:endParaRPr lang="ru-RU" sz="1400" b="1" dirty="0">
            <a:solidFill>
              <a:srgbClr val="DBF5F9">
                <a:lumMod val="10000"/>
              </a:srgbClr>
            </a:solidFill>
            <a:latin typeface="Book Antiqua" pitchFamily="18" charset="0"/>
          </a:endParaRPr>
        </a:p>
      </cdr:txBody>
    </cdr:sp>
  </cdr:relSizeAnchor>
</c:userShapes>
</file>

<file path=ppt/drawings/drawing7.xml><?xml version="1.0" encoding="utf-8"?>
<c:userShapes xmlns:c="http://schemas.openxmlformats.org/drawingml/2006/chart">
  <cdr:relSizeAnchor xmlns:cdr="http://schemas.openxmlformats.org/drawingml/2006/chartDrawing">
    <cdr:from>
      <cdr:x>0.32655</cdr:x>
      <cdr:y>0.41772</cdr:y>
    </cdr:from>
    <cdr:to>
      <cdr:x>0.43022</cdr:x>
      <cdr:y>0.57846</cdr:y>
    </cdr:to>
    <cdr:sp macro="" textlink="">
      <cdr:nvSpPr>
        <cdr:cNvPr id="4" name="TextBox 3"/>
        <cdr:cNvSpPr txBox="1"/>
      </cdr:nvSpPr>
      <cdr:spPr>
        <a:xfrm xmlns:a="http://schemas.openxmlformats.org/drawingml/2006/main">
          <a:off x="2880320" y="2376264"/>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ru-RU" sz="1100" dirty="0"/>
        </a:p>
      </cdr:txBody>
    </cdr:sp>
  </cdr:relSizeAnchor>
  <cdr:relSizeAnchor xmlns:cdr="http://schemas.openxmlformats.org/drawingml/2006/chartDrawing">
    <cdr:from>
      <cdr:x>0.16327</cdr:x>
      <cdr:y>0.15789</cdr:y>
    </cdr:from>
    <cdr:to>
      <cdr:x>0.31838</cdr:x>
      <cdr:y>0.25759</cdr:y>
    </cdr:to>
    <cdr:sp macro="" textlink="">
      <cdr:nvSpPr>
        <cdr:cNvPr id="5" name="TextBox 4"/>
        <cdr:cNvSpPr txBox="1"/>
      </cdr:nvSpPr>
      <cdr:spPr>
        <a:xfrm xmlns:a="http://schemas.openxmlformats.org/drawingml/2006/main">
          <a:off x="1440160" y="864096"/>
          <a:ext cx="1368144" cy="545619"/>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endParaRPr lang="ru-RU" sz="1200" dirty="0" smtClean="0">
            <a:latin typeface="Book Antiqua" pitchFamily="18" charset="0"/>
          </a:endParaRPr>
        </a:p>
        <a:p xmlns:a="http://schemas.openxmlformats.org/drawingml/2006/main">
          <a:pPr algn="ctr"/>
          <a:endParaRPr lang="ru-RU" sz="1200" b="1" u="sng" dirty="0" smtClean="0">
            <a:latin typeface="Book Antiqua" pitchFamily="18" charset="0"/>
          </a:endParaRPr>
        </a:p>
        <a:p xmlns:a="http://schemas.openxmlformats.org/drawingml/2006/main">
          <a:pPr algn="ctr"/>
          <a:endParaRPr lang="ru-RU" sz="1200" b="1" u="sng" dirty="0" smtClean="0">
            <a:latin typeface="Book Antiqua" pitchFamily="18" charset="0"/>
          </a:endParaRPr>
        </a:p>
        <a:p xmlns:a="http://schemas.openxmlformats.org/drawingml/2006/main">
          <a:endParaRPr lang="ru-RU" sz="1100" dirty="0"/>
        </a:p>
      </cdr:txBody>
    </cdr:sp>
  </cdr:relSizeAnchor>
  <cdr:relSizeAnchor xmlns:cdr="http://schemas.openxmlformats.org/drawingml/2006/chartDrawing">
    <cdr:from>
      <cdr:x>0.34288</cdr:x>
      <cdr:y>0.55263</cdr:y>
    </cdr:from>
    <cdr:to>
      <cdr:x>0.48166</cdr:x>
      <cdr:y>0.64474</cdr:y>
    </cdr:to>
    <cdr:sp macro="" textlink="">
      <cdr:nvSpPr>
        <cdr:cNvPr id="6" name="TextBox 5"/>
        <cdr:cNvSpPr txBox="1"/>
      </cdr:nvSpPr>
      <cdr:spPr>
        <a:xfrm xmlns:a="http://schemas.openxmlformats.org/drawingml/2006/main">
          <a:off x="3024363" y="3024336"/>
          <a:ext cx="1224106" cy="504056"/>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endParaRPr lang="ru-RU" sz="1200" b="1" u="sng" dirty="0">
            <a:latin typeface="Book Antiqua" pitchFamily="18" charset="0"/>
          </a:endParaRPr>
        </a:p>
      </cdr:txBody>
    </cdr:sp>
  </cdr:relSizeAnchor>
  <cdr:relSizeAnchor xmlns:cdr="http://schemas.openxmlformats.org/drawingml/2006/chartDrawing">
    <cdr:from>
      <cdr:x>0.53064</cdr:x>
      <cdr:y>1.82728E-7</cdr:y>
    </cdr:from>
    <cdr:to>
      <cdr:x>0.66126</cdr:x>
      <cdr:y>0.10526</cdr:y>
    </cdr:to>
    <cdr:sp macro="" textlink="">
      <cdr:nvSpPr>
        <cdr:cNvPr id="7" name="TextBox 6"/>
        <cdr:cNvSpPr txBox="1"/>
      </cdr:nvSpPr>
      <cdr:spPr>
        <a:xfrm xmlns:a="http://schemas.openxmlformats.org/drawingml/2006/main">
          <a:off x="4680495" y="1"/>
          <a:ext cx="1152130" cy="576064"/>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ru-RU" sz="1200" dirty="0" smtClean="0">
            <a:latin typeface="Book Antiqua" pitchFamily="18" charset="0"/>
          </a:endParaRPr>
        </a:p>
        <a:p xmlns:a="http://schemas.openxmlformats.org/drawingml/2006/main">
          <a:endParaRPr lang="ru-RU" b="1" u="sng" dirty="0">
            <a:latin typeface="Book Antiqua" pitchFamily="18" charset="0"/>
          </a:endParaRPr>
        </a:p>
      </cdr:txBody>
    </cdr:sp>
  </cdr:relSizeAnchor>
  <cdr:relSizeAnchor xmlns:cdr="http://schemas.openxmlformats.org/drawingml/2006/chartDrawing">
    <cdr:from>
      <cdr:x>0.71024</cdr:x>
      <cdr:y>0.56579</cdr:y>
    </cdr:from>
    <cdr:to>
      <cdr:x>0.82454</cdr:x>
      <cdr:y>0.71053</cdr:y>
    </cdr:to>
    <cdr:sp macro="" textlink="">
      <cdr:nvSpPr>
        <cdr:cNvPr id="8" name="TextBox 7"/>
        <cdr:cNvSpPr txBox="1"/>
      </cdr:nvSpPr>
      <cdr:spPr>
        <a:xfrm xmlns:a="http://schemas.openxmlformats.org/drawingml/2006/main">
          <a:off x="6264652" y="3096344"/>
          <a:ext cx="1008180" cy="792088"/>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ru-RU" sz="1100" dirty="0"/>
        </a:p>
      </cdr:txBody>
    </cdr:sp>
  </cdr:relSizeAnchor>
  <cdr:relSizeAnchor xmlns:cdr="http://schemas.openxmlformats.org/drawingml/2006/chartDrawing">
    <cdr:from>
      <cdr:x>0.16327</cdr:x>
      <cdr:y>0.87342</cdr:y>
    </cdr:from>
    <cdr:to>
      <cdr:x>0.30205</cdr:x>
      <cdr:y>0.98734</cdr:y>
    </cdr:to>
    <cdr:sp macro="" textlink="">
      <cdr:nvSpPr>
        <cdr:cNvPr id="11" name="Прямоугольник с двумя скругленными противолежащими углами 10"/>
        <cdr:cNvSpPr/>
      </cdr:nvSpPr>
      <cdr:spPr>
        <a:xfrm xmlns:a="http://schemas.openxmlformats.org/drawingml/2006/main">
          <a:off x="1440160" y="4968552"/>
          <a:ext cx="1224105" cy="648059"/>
        </a:xfrm>
        <a:prstGeom xmlns:a="http://schemas.openxmlformats.org/drawingml/2006/main" prst="round2DiagRect">
          <a:avLst/>
        </a:prstGeom>
        <a:solidFill xmlns:a="http://schemas.openxmlformats.org/drawingml/2006/main">
          <a:srgbClr val="99CCFF"/>
        </a:solidFill>
        <a:ln xmlns:a="http://schemas.openxmlformats.org/drawingml/2006/main" w="12700">
          <a:solidFill>
            <a:srgbClr val="0066FF"/>
          </a:solidFill>
        </a:ln>
        <a:scene3d xmlns:a="http://schemas.openxmlformats.org/drawingml/2006/main">
          <a:camera prst="orthographicFront"/>
          <a:lightRig rig="threePt" dir="t"/>
        </a:scene3d>
        <a:sp3d xmlns:a="http://schemas.openxmlformats.org/drawingml/2006/main">
          <a:bevelT/>
        </a:sp3d>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pPr algn="ctr"/>
          <a:endParaRPr lang="ru-RU" b="1" dirty="0" smtClean="0">
            <a:solidFill>
              <a:schemeClr val="bg1"/>
            </a:solidFill>
            <a:latin typeface="Book Antiqua" pitchFamily="18" charset="0"/>
          </a:endParaRPr>
        </a:p>
        <a:p xmlns:a="http://schemas.openxmlformats.org/drawingml/2006/main">
          <a:pPr algn="ctr"/>
          <a:r>
            <a:rPr lang="ru-RU" b="1" dirty="0" smtClean="0">
              <a:solidFill>
                <a:schemeClr val="bg1"/>
              </a:solidFill>
              <a:latin typeface="Book Antiqua" pitchFamily="18" charset="0"/>
            </a:rPr>
            <a:t>Дотации</a:t>
          </a:r>
          <a:endParaRPr lang="ru-RU" b="1" dirty="0">
            <a:solidFill>
              <a:schemeClr val="bg1"/>
            </a:solidFill>
            <a:latin typeface="Book Antiqua" pitchFamily="18" charset="0"/>
          </a:endParaRPr>
        </a:p>
      </cdr:txBody>
    </cdr:sp>
  </cdr:relSizeAnchor>
  <cdr:relSizeAnchor xmlns:cdr="http://schemas.openxmlformats.org/drawingml/2006/chartDrawing">
    <cdr:from>
      <cdr:x>0.3592</cdr:x>
      <cdr:y>0.87342</cdr:y>
    </cdr:from>
    <cdr:to>
      <cdr:x>0.48982</cdr:x>
      <cdr:y>0.98734</cdr:y>
    </cdr:to>
    <cdr:sp macro="" textlink="">
      <cdr:nvSpPr>
        <cdr:cNvPr id="12" name="Прямоугольник с двумя скругленными противолежащими углами 11"/>
        <cdr:cNvSpPr/>
      </cdr:nvSpPr>
      <cdr:spPr>
        <a:xfrm xmlns:a="http://schemas.openxmlformats.org/drawingml/2006/main">
          <a:off x="3168352" y="4968552"/>
          <a:ext cx="1152131" cy="648059"/>
        </a:xfrm>
        <a:prstGeom xmlns:a="http://schemas.openxmlformats.org/drawingml/2006/main" prst="round2DiagRect">
          <a:avLst/>
        </a:prstGeom>
        <a:solidFill xmlns:a="http://schemas.openxmlformats.org/drawingml/2006/main">
          <a:srgbClr val="99CCFF"/>
        </a:solidFill>
        <a:ln xmlns:a="http://schemas.openxmlformats.org/drawingml/2006/main" w="12700" cap="flat" cmpd="sng" algn="ctr">
          <a:solidFill>
            <a:srgbClr val="0066FF"/>
          </a:solidFill>
          <a:prstDash val="solid"/>
        </a:ln>
        <a:effectLst xmlns:a="http://schemas.openxmlformats.org/drawingml/2006/main"/>
        <a:scene3d xmlns:a="http://schemas.openxmlformats.org/drawingml/2006/main">
          <a:camera prst="orthographicFront"/>
          <a:lightRig rig="threePt" dir="t"/>
        </a:scene3d>
        <a:sp3d xmlns:a="http://schemas.openxmlformats.org/drawingml/2006/main">
          <a:bevelT/>
        </a:sp3d>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ysClr val="window" lastClr="FFFFFF"/>
              </a:solidFill>
              <a:latin typeface="Trebuchet MS"/>
            </a:defRPr>
          </a:lvl1pPr>
          <a:lvl2pPr marL="457200" indent="0">
            <a:defRPr sz="1100">
              <a:solidFill>
                <a:sysClr val="window" lastClr="FFFFFF"/>
              </a:solidFill>
              <a:latin typeface="Trebuchet MS"/>
            </a:defRPr>
          </a:lvl2pPr>
          <a:lvl3pPr marL="914400" indent="0">
            <a:defRPr sz="1100">
              <a:solidFill>
                <a:sysClr val="window" lastClr="FFFFFF"/>
              </a:solidFill>
              <a:latin typeface="Trebuchet MS"/>
            </a:defRPr>
          </a:lvl3pPr>
          <a:lvl4pPr marL="1371600" indent="0">
            <a:defRPr sz="1100">
              <a:solidFill>
                <a:sysClr val="window" lastClr="FFFFFF"/>
              </a:solidFill>
              <a:latin typeface="Trebuchet MS"/>
            </a:defRPr>
          </a:lvl4pPr>
          <a:lvl5pPr marL="1828800" indent="0">
            <a:defRPr sz="1100">
              <a:solidFill>
                <a:sysClr val="window" lastClr="FFFFFF"/>
              </a:solidFill>
              <a:latin typeface="Trebuchet MS"/>
            </a:defRPr>
          </a:lvl5pPr>
          <a:lvl6pPr marL="2286000" indent="0">
            <a:defRPr sz="1100">
              <a:solidFill>
                <a:sysClr val="window" lastClr="FFFFFF"/>
              </a:solidFill>
              <a:latin typeface="Trebuchet MS"/>
            </a:defRPr>
          </a:lvl6pPr>
          <a:lvl7pPr marL="2743200" indent="0">
            <a:defRPr sz="1100">
              <a:solidFill>
                <a:sysClr val="window" lastClr="FFFFFF"/>
              </a:solidFill>
              <a:latin typeface="Trebuchet MS"/>
            </a:defRPr>
          </a:lvl7pPr>
          <a:lvl8pPr marL="3200400" indent="0">
            <a:defRPr sz="1100">
              <a:solidFill>
                <a:sysClr val="window" lastClr="FFFFFF"/>
              </a:solidFill>
              <a:latin typeface="Trebuchet MS"/>
            </a:defRPr>
          </a:lvl8pPr>
          <a:lvl9pPr marL="3657600" indent="0">
            <a:defRPr sz="1100">
              <a:solidFill>
                <a:sysClr val="window" lastClr="FFFFFF"/>
              </a:solidFill>
              <a:latin typeface="Trebuchet MS"/>
            </a:defRPr>
          </a:lvl9pPr>
        </a:lstStyle>
        <a:p xmlns:a="http://schemas.openxmlformats.org/drawingml/2006/main">
          <a:pPr algn="ctr"/>
          <a:endParaRPr lang="ru-RU" b="1" dirty="0" smtClean="0">
            <a:solidFill>
              <a:sysClr val="windowText" lastClr="000000"/>
            </a:solidFill>
            <a:latin typeface="Book Antiqua" pitchFamily="18" charset="0"/>
          </a:endParaRPr>
        </a:p>
        <a:p xmlns:a="http://schemas.openxmlformats.org/drawingml/2006/main">
          <a:pPr algn="ctr"/>
          <a:r>
            <a:rPr lang="ru-RU" b="1" dirty="0" smtClean="0">
              <a:solidFill>
                <a:sysClr val="windowText" lastClr="000000"/>
              </a:solidFill>
              <a:latin typeface="Book Antiqua" pitchFamily="18" charset="0"/>
            </a:rPr>
            <a:t>Субсидии</a:t>
          </a:r>
          <a:endParaRPr lang="ru-RU" b="1" dirty="0">
            <a:solidFill>
              <a:sysClr val="windowText" lastClr="000000"/>
            </a:solidFill>
            <a:latin typeface="Book Antiqua" pitchFamily="18" charset="0"/>
          </a:endParaRPr>
        </a:p>
      </cdr:txBody>
    </cdr:sp>
  </cdr:relSizeAnchor>
  <cdr:relSizeAnchor xmlns:cdr="http://schemas.openxmlformats.org/drawingml/2006/chartDrawing">
    <cdr:from>
      <cdr:x>0.53881</cdr:x>
      <cdr:y>0.87342</cdr:y>
    </cdr:from>
    <cdr:to>
      <cdr:x>0.66943</cdr:x>
      <cdr:y>0.98734</cdr:y>
    </cdr:to>
    <cdr:sp macro="" textlink="">
      <cdr:nvSpPr>
        <cdr:cNvPr id="13" name="Прямоугольник с двумя скругленными противолежащими углами 12"/>
        <cdr:cNvSpPr/>
      </cdr:nvSpPr>
      <cdr:spPr>
        <a:xfrm xmlns:a="http://schemas.openxmlformats.org/drawingml/2006/main">
          <a:off x="4752528" y="4968552"/>
          <a:ext cx="1152130" cy="648059"/>
        </a:xfrm>
        <a:prstGeom xmlns:a="http://schemas.openxmlformats.org/drawingml/2006/main" prst="round2DiagRect">
          <a:avLst/>
        </a:prstGeom>
        <a:solidFill xmlns:a="http://schemas.openxmlformats.org/drawingml/2006/main">
          <a:srgbClr val="99CCFF"/>
        </a:solidFill>
        <a:ln xmlns:a="http://schemas.openxmlformats.org/drawingml/2006/main" w="12700" cap="flat" cmpd="sng" algn="ctr">
          <a:solidFill>
            <a:srgbClr val="0066FF"/>
          </a:solidFill>
          <a:prstDash val="solid"/>
        </a:ln>
        <a:effectLst xmlns:a="http://schemas.openxmlformats.org/drawingml/2006/main"/>
        <a:scene3d xmlns:a="http://schemas.openxmlformats.org/drawingml/2006/main">
          <a:camera prst="orthographicFront"/>
          <a:lightRig rig="threePt" dir="t"/>
        </a:scene3d>
        <a:sp3d xmlns:a="http://schemas.openxmlformats.org/drawingml/2006/main">
          <a:bevelT/>
        </a:sp3d>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ysClr val="window" lastClr="FFFFFF"/>
              </a:solidFill>
              <a:latin typeface="Trebuchet MS"/>
            </a:defRPr>
          </a:lvl1pPr>
          <a:lvl2pPr marL="457200" indent="0">
            <a:defRPr sz="1100">
              <a:solidFill>
                <a:sysClr val="window" lastClr="FFFFFF"/>
              </a:solidFill>
              <a:latin typeface="Trebuchet MS"/>
            </a:defRPr>
          </a:lvl2pPr>
          <a:lvl3pPr marL="914400" indent="0">
            <a:defRPr sz="1100">
              <a:solidFill>
                <a:sysClr val="window" lastClr="FFFFFF"/>
              </a:solidFill>
              <a:latin typeface="Trebuchet MS"/>
            </a:defRPr>
          </a:lvl3pPr>
          <a:lvl4pPr marL="1371600" indent="0">
            <a:defRPr sz="1100">
              <a:solidFill>
                <a:sysClr val="window" lastClr="FFFFFF"/>
              </a:solidFill>
              <a:latin typeface="Trebuchet MS"/>
            </a:defRPr>
          </a:lvl4pPr>
          <a:lvl5pPr marL="1828800" indent="0">
            <a:defRPr sz="1100">
              <a:solidFill>
                <a:sysClr val="window" lastClr="FFFFFF"/>
              </a:solidFill>
              <a:latin typeface="Trebuchet MS"/>
            </a:defRPr>
          </a:lvl5pPr>
          <a:lvl6pPr marL="2286000" indent="0">
            <a:defRPr sz="1100">
              <a:solidFill>
                <a:sysClr val="window" lastClr="FFFFFF"/>
              </a:solidFill>
              <a:latin typeface="Trebuchet MS"/>
            </a:defRPr>
          </a:lvl6pPr>
          <a:lvl7pPr marL="2743200" indent="0">
            <a:defRPr sz="1100">
              <a:solidFill>
                <a:sysClr val="window" lastClr="FFFFFF"/>
              </a:solidFill>
              <a:latin typeface="Trebuchet MS"/>
            </a:defRPr>
          </a:lvl7pPr>
          <a:lvl8pPr marL="3200400" indent="0">
            <a:defRPr sz="1100">
              <a:solidFill>
                <a:sysClr val="window" lastClr="FFFFFF"/>
              </a:solidFill>
              <a:latin typeface="Trebuchet MS"/>
            </a:defRPr>
          </a:lvl8pPr>
          <a:lvl9pPr marL="3657600" indent="0">
            <a:defRPr sz="1100">
              <a:solidFill>
                <a:sysClr val="window" lastClr="FFFFFF"/>
              </a:solidFill>
              <a:latin typeface="Trebuchet MS"/>
            </a:defRPr>
          </a:lvl9pPr>
        </a:lstStyle>
        <a:p xmlns:a="http://schemas.openxmlformats.org/drawingml/2006/main">
          <a:pPr algn="ctr"/>
          <a:endParaRPr lang="ru-RU" b="1" dirty="0" smtClean="0">
            <a:solidFill>
              <a:sysClr val="windowText" lastClr="000000"/>
            </a:solidFill>
            <a:latin typeface="Book Antiqua" pitchFamily="18" charset="0"/>
          </a:endParaRPr>
        </a:p>
        <a:p xmlns:a="http://schemas.openxmlformats.org/drawingml/2006/main">
          <a:pPr algn="ctr"/>
          <a:r>
            <a:rPr lang="ru-RU" b="1" dirty="0" smtClean="0">
              <a:solidFill>
                <a:sysClr val="windowText" lastClr="000000"/>
              </a:solidFill>
              <a:latin typeface="Book Antiqua" pitchFamily="18" charset="0"/>
            </a:rPr>
            <a:t>Субвенции</a:t>
          </a:r>
          <a:endParaRPr lang="ru-RU" b="1" dirty="0">
            <a:solidFill>
              <a:sysClr val="windowText" lastClr="000000"/>
            </a:solidFill>
            <a:latin typeface="Book Antiqua" pitchFamily="18" charset="0"/>
          </a:endParaRPr>
        </a:p>
      </cdr:txBody>
    </cdr:sp>
  </cdr:relSizeAnchor>
  <cdr:relSizeAnchor xmlns:cdr="http://schemas.openxmlformats.org/drawingml/2006/chartDrawing">
    <cdr:from>
      <cdr:x>0.71841</cdr:x>
      <cdr:y>0.87342</cdr:y>
    </cdr:from>
    <cdr:to>
      <cdr:x>0.87352</cdr:x>
      <cdr:y>0.98734</cdr:y>
    </cdr:to>
    <cdr:sp macro="" textlink="">
      <cdr:nvSpPr>
        <cdr:cNvPr id="14" name="Прямоугольник с двумя скругленными противолежащими углами 13"/>
        <cdr:cNvSpPr/>
      </cdr:nvSpPr>
      <cdr:spPr>
        <a:xfrm xmlns:a="http://schemas.openxmlformats.org/drawingml/2006/main">
          <a:off x="6336704" y="4968552"/>
          <a:ext cx="1368143" cy="648059"/>
        </a:xfrm>
        <a:prstGeom xmlns:a="http://schemas.openxmlformats.org/drawingml/2006/main" prst="round2DiagRect">
          <a:avLst/>
        </a:prstGeom>
        <a:solidFill xmlns:a="http://schemas.openxmlformats.org/drawingml/2006/main">
          <a:srgbClr val="99CCFF"/>
        </a:solidFill>
        <a:ln xmlns:a="http://schemas.openxmlformats.org/drawingml/2006/main" w="12700" cap="flat" cmpd="sng" algn="ctr">
          <a:solidFill>
            <a:srgbClr val="0066FF"/>
          </a:solidFill>
          <a:prstDash val="solid"/>
        </a:ln>
        <a:effectLst xmlns:a="http://schemas.openxmlformats.org/drawingml/2006/main"/>
        <a:scene3d xmlns:a="http://schemas.openxmlformats.org/drawingml/2006/main">
          <a:camera prst="orthographicFront"/>
          <a:lightRig rig="threePt" dir="t"/>
        </a:scene3d>
        <a:sp3d xmlns:a="http://schemas.openxmlformats.org/drawingml/2006/main">
          <a:bevelT/>
        </a:sp3d>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ysClr val="window" lastClr="FFFFFF"/>
              </a:solidFill>
              <a:latin typeface="Trebuchet MS"/>
            </a:defRPr>
          </a:lvl1pPr>
          <a:lvl2pPr marL="457200" indent="0">
            <a:defRPr sz="1100">
              <a:solidFill>
                <a:sysClr val="window" lastClr="FFFFFF"/>
              </a:solidFill>
              <a:latin typeface="Trebuchet MS"/>
            </a:defRPr>
          </a:lvl2pPr>
          <a:lvl3pPr marL="914400" indent="0">
            <a:defRPr sz="1100">
              <a:solidFill>
                <a:sysClr val="window" lastClr="FFFFFF"/>
              </a:solidFill>
              <a:latin typeface="Trebuchet MS"/>
            </a:defRPr>
          </a:lvl3pPr>
          <a:lvl4pPr marL="1371600" indent="0">
            <a:defRPr sz="1100">
              <a:solidFill>
                <a:sysClr val="window" lastClr="FFFFFF"/>
              </a:solidFill>
              <a:latin typeface="Trebuchet MS"/>
            </a:defRPr>
          </a:lvl4pPr>
          <a:lvl5pPr marL="1828800" indent="0">
            <a:defRPr sz="1100">
              <a:solidFill>
                <a:sysClr val="window" lastClr="FFFFFF"/>
              </a:solidFill>
              <a:latin typeface="Trebuchet MS"/>
            </a:defRPr>
          </a:lvl5pPr>
          <a:lvl6pPr marL="2286000" indent="0">
            <a:defRPr sz="1100">
              <a:solidFill>
                <a:sysClr val="window" lastClr="FFFFFF"/>
              </a:solidFill>
              <a:latin typeface="Trebuchet MS"/>
            </a:defRPr>
          </a:lvl6pPr>
          <a:lvl7pPr marL="2743200" indent="0">
            <a:defRPr sz="1100">
              <a:solidFill>
                <a:sysClr val="window" lastClr="FFFFFF"/>
              </a:solidFill>
              <a:latin typeface="Trebuchet MS"/>
            </a:defRPr>
          </a:lvl7pPr>
          <a:lvl8pPr marL="3200400" indent="0">
            <a:defRPr sz="1100">
              <a:solidFill>
                <a:sysClr val="window" lastClr="FFFFFF"/>
              </a:solidFill>
              <a:latin typeface="Trebuchet MS"/>
            </a:defRPr>
          </a:lvl8pPr>
          <a:lvl9pPr marL="3657600" indent="0">
            <a:defRPr sz="1100">
              <a:solidFill>
                <a:sysClr val="window" lastClr="FFFFFF"/>
              </a:solidFill>
              <a:latin typeface="Trebuchet MS"/>
            </a:defRPr>
          </a:lvl9pPr>
        </a:lstStyle>
        <a:p xmlns:a="http://schemas.openxmlformats.org/drawingml/2006/main">
          <a:pPr algn="ctr"/>
          <a:r>
            <a:rPr lang="ru-RU" b="1" dirty="0" smtClean="0">
              <a:solidFill>
                <a:sysClr val="windowText" lastClr="000000"/>
              </a:solidFill>
              <a:latin typeface="Book Antiqua" pitchFamily="18" charset="0"/>
            </a:rPr>
            <a:t>Иные межбюджетные трансферты</a:t>
          </a:r>
          <a:endParaRPr lang="ru-RU" b="1" dirty="0">
            <a:solidFill>
              <a:sysClr val="windowText" lastClr="000000"/>
            </a:solidFill>
            <a:latin typeface="Book Antiqua" pitchFamily="18" charset="0"/>
          </a:endParaRPr>
        </a:p>
      </cdr:txBody>
    </cdr:sp>
  </cdr:relSizeAnchor>
  <cdr:relSizeAnchor xmlns:cdr="http://schemas.openxmlformats.org/drawingml/2006/chartDrawing">
    <cdr:from>
      <cdr:x>0.85719</cdr:x>
      <cdr:y>0.01266</cdr:y>
    </cdr:from>
    <cdr:to>
      <cdr:x>0.99183</cdr:x>
      <cdr:y>0.07594</cdr:y>
    </cdr:to>
    <cdr:sp macro="" textlink="">
      <cdr:nvSpPr>
        <cdr:cNvPr id="17" name="Скругленный прямоугольник 16"/>
        <cdr:cNvSpPr/>
      </cdr:nvSpPr>
      <cdr:spPr>
        <a:xfrm xmlns:a="http://schemas.openxmlformats.org/drawingml/2006/main">
          <a:off x="7560840" y="72008"/>
          <a:ext cx="1187576" cy="359991"/>
        </a:xfrm>
        <a:prstGeom xmlns:a="http://schemas.openxmlformats.org/drawingml/2006/main" prst="roundRect">
          <a:avLst/>
        </a:prstGeom>
        <a:solidFill xmlns:a="http://schemas.openxmlformats.org/drawingml/2006/main">
          <a:srgbClr val="0099FF"/>
        </a:solidFill>
        <a:ln xmlns:a="http://schemas.openxmlformats.org/drawingml/2006/main" w="9525" cap="flat" cmpd="sng" algn="ctr">
          <a:solidFill>
            <a:srgbClr val="3399FF"/>
          </a:solidFill>
          <a:prstDash val="solid"/>
        </a:ln>
        <a:effectLst xmlns:a="http://schemas.openxmlformats.org/drawingml/2006/main">
          <a:outerShdw blurRad="40000" dist="23000" dir="5400000" rotWithShape="0">
            <a:srgbClr val="000000">
              <a:alpha val="35000"/>
            </a:srgbClr>
          </a:outerShdw>
        </a:effectLst>
      </cdr:spPr>
      <cdr:style>
        <a:lnRef xmlns:a="http://schemas.openxmlformats.org/drawingml/2006/main" idx="1">
          <a:schemeClr val="accent5"/>
        </a:lnRef>
        <a:fillRef xmlns:a="http://schemas.openxmlformats.org/drawingml/2006/main" idx="3">
          <a:schemeClr val="accent5"/>
        </a:fillRef>
        <a:effectRef xmlns:a="http://schemas.openxmlformats.org/drawingml/2006/main" idx="2">
          <a:schemeClr val="accent5"/>
        </a:effectRef>
        <a:fontRef xmlns:a="http://schemas.openxmlformats.org/drawingml/2006/main" idx="minor">
          <a:schemeClr val="lt1"/>
        </a:fontRef>
      </cdr:style>
      <cdr:txBody>
        <a:bodyPr xmlns:a="http://schemas.openxmlformats.org/drawingml/2006/main" rtlCol="0" anchor="ctr"/>
        <a:lstStyle xmlns:a="http://schemas.openxmlformats.org/drawingml/2006/main">
          <a:lvl1pPr marL="0" indent="0">
            <a:defRPr sz="1100">
              <a:solidFill>
                <a:sysClr val="window" lastClr="FFFFFF"/>
              </a:solidFill>
              <a:latin typeface="Trebuchet MS"/>
            </a:defRPr>
          </a:lvl1pPr>
          <a:lvl2pPr marL="457200" indent="0">
            <a:defRPr sz="1100">
              <a:solidFill>
                <a:sysClr val="window" lastClr="FFFFFF"/>
              </a:solidFill>
              <a:latin typeface="Trebuchet MS"/>
            </a:defRPr>
          </a:lvl2pPr>
          <a:lvl3pPr marL="914400" indent="0">
            <a:defRPr sz="1100">
              <a:solidFill>
                <a:sysClr val="window" lastClr="FFFFFF"/>
              </a:solidFill>
              <a:latin typeface="Trebuchet MS"/>
            </a:defRPr>
          </a:lvl3pPr>
          <a:lvl4pPr marL="1371600" indent="0">
            <a:defRPr sz="1100">
              <a:solidFill>
                <a:sysClr val="window" lastClr="FFFFFF"/>
              </a:solidFill>
              <a:latin typeface="Trebuchet MS"/>
            </a:defRPr>
          </a:lvl4pPr>
          <a:lvl5pPr marL="1828800" indent="0">
            <a:defRPr sz="1100">
              <a:solidFill>
                <a:sysClr val="window" lastClr="FFFFFF"/>
              </a:solidFill>
              <a:latin typeface="Trebuchet MS"/>
            </a:defRPr>
          </a:lvl5pPr>
          <a:lvl6pPr marL="2286000" indent="0">
            <a:defRPr sz="1100">
              <a:solidFill>
                <a:sysClr val="window" lastClr="FFFFFF"/>
              </a:solidFill>
              <a:latin typeface="Trebuchet MS"/>
            </a:defRPr>
          </a:lvl6pPr>
          <a:lvl7pPr marL="2743200" indent="0">
            <a:defRPr sz="1100">
              <a:solidFill>
                <a:sysClr val="window" lastClr="FFFFFF"/>
              </a:solidFill>
              <a:latin typeface="Trebuchet MS"/>
            </a:defRPr>
          </a:lvl7pPr>
          <a:lvl8pPr marL="3200400" indent="0">
            <a:defRPr sz="1100">
              <a:solidFill>
                <a:sysClr val="window" lastClr="FFFFFF"/>
              </a:solidFill>
              <a:latin typeface="Trebuchet MS"/>
            </a:defRPr>
          </a:lvl8pPr>
          <a:lvl9pPr marL="3657600" indent="0">
            <a:defRPr sz="1100">
              <a:solidFill>
                <a:sysClr val="window" lastClr="FFFFFF"/>
              </a:solidFill>
              <a:latin typeface="Trebuchet MS"/>
            </a:defRPr>
          </a:lvl9pPr>
        </a:lstStyle>
        <a:p xmlns:a="http://schemas.openxmlformats.org/drawingml/2006/main">
          <a:pPr algn="ctr"/>
          <a:r>
            <a:rPr lang="ru-RU" sz="1400" b="1" dirty="0" smtClean="0">
              <a:solidFill>
                <a:srgbClr val="DBF5F9">
                  <a:lumMod val="10000"/>
                </a:srgbClr>
              </a:solidFill>
              <a:latin typeface="Book Antiqua" pitchFamily="18" charset="0"/>
            </a:rPr>
            <a:t>тыс. руб.</a:t>
          </a:r>
          <a:endParaRPr lang="ru-RU" sz="1400" b="1" dirty="0">
            <a:solidFill>
              <a:srgbClr val="DBF5F9">
                <a:lumMod val="10000"/>
              </a:srgbClr>
            </a:solidFill>
            <a:latin typeface="Book Antiqua" pitchFamily="18" charset="0"/>
          </a:endParaRPr>
        </a:p>
      </cdr:txBody>
    </cdr:sp>
  </cdr:relSizeAnchor>
</c:userShapes>
</file>

<file path=ppt/drawings/drawing8.xml><?xml version="1.0" encoding="utf-8"?>
<c:userShapes xmlns:c="http://schemas.openxmlformats.org/drawingml/2006/chart">
  <cdr:relSizeAnchor xmlns:cdr="http://schemas.openxmlformats.org/drawingml/2006/chartDrawing">
    <cdr:from>
      <cdr:x>0.28125</cdr:x>
      <cdr:y>0.14474</cdr:y>
    </cdr:from>
    <cdr:to>
      <cdr:x>0.39236</cdr:x>
      <cdr:y>0.31182</cdr:y>
    </cdr:to>
    <cdr:sp macro="" textlink="">
      <cdr:nvSpPr>
        <cdr:cNvPr id="2" name="TextBox 1"/>
        <cdr:cNvSpPr txBox="1"/>
      </cdr:nvSpPr>
      <cdr:spPr>
        <a:xfrm xmlns:a="http://schemas.openxmlformats.org/drawingml/2006/main">
          <a:off x="2314600" y="79208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ru-RU" sz="1100" dirty="0"/>
        </a:p>
      </cdr:txBody>
    </cdr:sp>
  </cdr:relSizeAnchor>
  <cdr:relSizeAnchor xmlns:cdr="http://schemas.openxmlformats.org/drawingml/2006/chartDrawing">
    <cdr:from>
      <cdr:x>0.28658</cdr:x>
      <cdr:y>0.13158</cdr:y>
    </cdr:from>
    <cdr:to>
      <cdr:x>0.37486</cdr:x>
      <cdr:y>0.18987</cdr:y>
    </cdr:to>
    <cdr:sp macro="" textlink="">
      <cdr:nvSpPr>
        <cdr:cNvPr id="3" name="TextBox 2"/>
        <cdr:cNvSpPr txBox="1"/>
      </cdr:nvSpPr>
      <cdr:spPr>
        <a:xfrm xmlns:a="http://schemas.openxmlformats.org/drawingml/2006/main">
          <a:off x="2458615" y="748510"/>
          <a:ext cx="757419" cy="33161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ru-RU" sz="1200" b="1" dirty="0">
            <a:solidFill>
              <a:schemeClr val="accent1">
                <a:lumMod val="50000"/>
              </a:schemeClr>
            </a:solidFill>
            <a:latin typeface="Book Antiqua" pitchFamily="18" charset="0"/>
          </a:endParaRPr>
        </a:p>
      </cdr:txBody>
    </cdr:sp>
  </cdr:relSizeAnchor>
  <cdr:relSizeAnchor xmlns:cdr="http://schemas.openxmlformats.org/drawingml/2006/chartDrawing">
    <cdr:from>
      <cdr:x>0.64754</cdr:x>
      <cdr:y>0.29114</cdr:y>
    </cdr:from>
    <cdr:to>
      <cdr:x>0.71311</cdr:x>
      <cdr:y>0.32911</cdr:y>
    </cdr:to>
    <cdr:sp macro="" textlink="">
      <cdr:nvSpPr>
        <cdr:cNvPr id="5" name="TextBox 4"/>
        <cdr:cNvSpPr txBox="1"/>
      </cdr:nvSpPr>
      <cdr:spPr>
        <a:xfrm xmlns:a="http://schemas.openxmlformats.org/drawingml/2006/main">
          <a:off x="5688632" y="1656184"/>
          <a:ext cx="576064" cy="21602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ru-RU" sz="1200" b="1" dirty="0">
            <a:latin typeface="Book Antiqua" pitchFamily="18" charset="0"/>
          </a:endParaRPr>
        </a:p>
      </cdr:txBody>
    </cdr:sp>
  </cdr:relSizeAnchor>
  <cdr:relSizeAnchor xmlns:cdr="http://schemas.openxmlformats.org/drawingml/2006/chartDrawing">
    <cdr:from>
      <cdr:x>0.06557</cdr:x>
      <cdr:y>0.8481</cdr:y>
    </cdr:from>
    <cdr:to>
      <cdr:x>0.92623</cdr:x>
      <cdr:y>0.94937</cdr:y>
    </cdr:to>
    <cdr:pic>
      <cdr:nvPicPr>
        <cdr:cNvPr id="7"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576064" y="4824536"/>
          <a:ext cx="7560840" cy="576064"/>
        </a:xfrm>
        <a:prstGeom xmlns:a="http://schemas.openxmlformats.org/drawingml/2006/main" prst="rect">
          <a:avLst/>
        </a:prstGeom>
      </cdr:spPr>
    </cdr:pic>
  </cdr:relSizeAnchor>
  <cdr:relSizeAnchor xmlns:cdr="http://schemas.openxmlformats.org/drawingml/2006/chartDrawing">
    <cdr:from>
      <cdr:x>0.03279</cdr:x>
      <cdr:y>0.03797</cdr:y>
    </cdr:from>
    <cdr:to>
      <cdr:x>0.95902</cdr:x>
      <cdr:y>0.16456</cdr:y>
    </cdr:to>
    <cdr:sp macro="" textlink="">
      <cdr:nvSpPr>
        <cdr:cNvPr id="9" name="Прямоугольник с двумя скругленными противолежащими углами 8"/>
        <cdr:cNvSpPr/>
      </cdr:nvSpPr>
      <cdr:spPr>
        <a:xfrm xmlns:a="http://schemas.openxmlformats.org/drawingml/2006/main">
          <a:off x="288032" y="216024"/>
          <a:ext cx="8136904" cy="720080"/>
        </a:xfrm>
        <a:prstGeom xmlns:a="http://schemas.openxmlformats.org/drawingml/2006/main" prst="round2DiagRect">
          <a:avLst/>
        </a:prstGeom>
        <a:gradFill xmlns:a="http://schemas.openxmlformats.org/drawingml/2006/main" flip="none" rotWithShape="1">
          <a:gsLst>
            <a:gs pos="0">
              <a:srgbClr val="0066FF">
                <a:shade val="30000"/>
                <a:satMod val="115000"/>
              </a:srgbClr>
            </a:gs>
            <a:gs pos="50000">
              <a:srgbClr val="0066FF">
                <a:shade val="67500"/>
                <a:satMod val="115000"/>
              </a:srgbClr>
            </a:gs>
            <a:gs pos="100000">
              <a:srgbClr val="0066FF">
                <a:shade val="100000"/>
                <a:satMod val="115000"/>
              </a:srgbClr>
            </a:gs>
          </a:gsLst>
          <a:lin ang="8100000" scaled="1"/>
          <a:tileRect/>
        </a:gradFill>
        <a:ln xmlns:a="http://schemas.openxmlformats.org/drawingml/2006/main" w="12700">
          <a:solidFill>
            <a:srgbClr val="F8F8F8"/>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pPr algn="just"/>
          <a:r>
            <a:rPr lang="ru-RU" sz="1600" b="1" baseline="0" dirty="0" smtClean="0">
              <a:solidFill>
                <a:schemeClr val="lt1"/>
              </a:solidFill>
              <a:latin typeface="Book Antiqua" pitchFamily="18" charset="0"/>
            </a:rPr>
            <a:t>Расходы бюджета - выплачиваемые из бюджета денежные средства, за исключением средств, являющихся источниками финансирования дефицита бюджета. </a:t>
          </a:r>
          <a:endParaRPr lang="ru-RU" sz="1600" dirty="0">
            <a:latin typeface="Book Antiqua" pitchFamily="18" charset="0"/>
          </a:endParaRPr>
        </a:p>
      </cdr:txBody>
    </cdr:sp>
  </cdr:relSizeAnchor>
  <cdr:relSizeAnchor xmlns:cdr="http://schemas.openxmlformats.org/drawingml/2006/chartDrawing">
    <cdr:from>
      <cdr:x>0.34146</cdr:x>
      <cdr:y>0.20253</cdr:y>
    </cdr:from>
    <cdr:to>
      <cdr:x>0.6748</cdr:x>
      <cdr:y>0.41772</cdr:y>
    </cdr:to>
    <cdr:sp macro="" textlink="">
      <cdr:nvSpPr>
        <cdr:cNvPr id="11" name="Блок-схема: несколько документов 10"/>
        <cdr:cNvSpPr/>
      </cdr:nvSpPr>
      <cdr:spPr>
        <a:xfrm xmlns:a="http://schemas.openxmlformats.org/drawingml/2006/main">
          <a:off x="3024336" y="1152128"/>
          <a:ext cx="2952328" cy="1224136"/>
        </a:xfrm>
        <a:prstGeom xmlns:a="http://schemas.openxmlformats.org/drawingml/2006/main" prst="flowChartMultidocument">
          <a:avLst/>
        </a:prstGeom>
        <a:gradFill xmlns:a="http://schemas.openxmlformats.org/drawingml/2006/main" flip="none" rotWithShape="1">
          <a:gsLst>
            <a:gs pos="0">
              <a:srgbClr val="0066FF">
                <a:shade val="30000"/>
                <a:satMod val="115000"/>
              </a:srgbClr>
            </a:gs>
            <a:gs pos="50000">
              <a:srgbClr val="0066FF">
                <a:shade val="67500"/>
                <a:satMod val="115000"/>
              </a:srgbClr>
            </a:gs>
            <a:gs pos="100000">
              <a:srgbClr val="0066FF">
                <a:shade val="100000"/>
                <a:satMod val="115000"/>
              </a:srgbClr>
            </a:gs>
          </a:gsLst>
          <a:lin ang="18900000" scaled="1"/>
          <a:tileRect/>
        </a:gradFill>
        <a:ln xmlns:a="http://schemas.openxmlformats.org/drawingml/2006/main" w="19050">
          <a:solidFill>
            <a:srgbClr val="F8F8F8"/>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pPr algn="ctr"/>
          <a:r>
            <a:rPr lang="ru-RU" sz="2000" dirty="0" smtClean="0">
              <a:latin typeface="Book Antiqua" pitchFamily="18" charset="0"/>
            </a:rPr>
            <a:t>РАСХОДЫ делятся: </a:t>
          </a:r>
          <a:endParaRPr lang="ru-RU" sz="2000" dirty="0">
            <a:latin typeface="Book Antiqua" pitchFamily="18" charset="0"/>
          </a:endParaRPr>
        </a:p>
      </cdr:txBody>
    </cdr:sp>
  </cdr:relSizeAnchor>
  <cdr:relSizeAnchor xmlns:cdr="http://schemas.openxmlformats.org/drawingml/2006/chartDrawing">
    <cdr:from>
      <cdr:x>0.00813</cdr:x>
      <cdr:y>0.60759</cdr:y>
    </cdr:from>
    <cdr:to>
      <cdr:x>0.21305</cdr:x>
      <cdr:y>0.78481</cdr:y>
    </cdr:to>
    <cdr:sp macro="" textlink="">
      <cdr:nvSpPr>
        <cdr:cNvPr id="12" name="Прямоугольник с двумя вырезанными соседними углами 11"/>
        <cdr:cNvSpPr/>
      </cdr:nvSpPr>
      <cdr:spPr>
        <a:xfrm xmlns:a="http://schemas.openxmlformats.org/drawingml/2006/main">
          <a:off x="72008" y="3456384"/>
          <a:ext cx="1814956" cy="1008112"/>
        </a:xfrm>
        <a:prstGeom xmlns:a="http://schemas.openxmlformats.org/drawingml/2006/main" prst="snip2SameRect">
          <a:avLst/>
        </a:prstGeom>
        <a:gradFill xmlns:a="http://schemas.openxmlformats.org/drawingml/2006/main" flip="none" rotWithShape="1">
          <a:gsLst>
            <a:gs pos="0">
              <a:srgbClr val="0066FF">
                <a:shade val="30000"/>
                <a:satMod val="115000"/>
              </a:srgbClr>
            </a:gs>
            <a:gs pos="50000">
              <a:srgbClr val="0066FF">
                <a:shade val="67500"/>
                <a:satMod val="115000"/>
              </a:srgbClr>
            </a:gs>
            <a:gs pos="100000">
              <a:srgbClr val="0066FF">
                <a:shade val="100000"/>
                <a:satMod val="115000"/>
              </a:srgbClr>
            </a:gs>
          </a:gsLst>
          <a:lin ang="16200000" scaled="1"/>
          <a:tileRect/>
        </a:gradFill>
        <a:ln xmlns:a="http://schemas.openxmlformats.org/drawingml/2006/main" w="19050">
          <a:solidFill>
            <a:srgbClr val="F8F8F8"/>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pPr algn="ctr"/>
          <a:r>
            <a:rPr lang="ru-RU" sz="1400" dirty="0" smtClean="0">
              <a:latin typeface="Book Antiqua" pitchFamily="18" charset="0"/>
            </a:rPr>
            <a:t>По типам расходных обязательств</a:t>
          </a:r>
          <a:endParaRPr lang="ru-RU" sz="1400" dirty="0">
            <a:latin typeface="Book Antiqua" pitchFamily="18" charset="0"/>
          </a:endParaRPr>
        </a:p>
      </cdr:txBody>
    </cdr:sp>
  </cdr:relSizeAnchor>
  <cdr:relSizeAnchor xmlns:cdr="http://schemas.openxmlformats.org/drawingml/2006/chartDrawing">
    <cdr:from>
      <cdr:x>0.26829</cdr:x>
      <cdr:y>0.60759</cdr:y>
    </cdr:from>
    <cdr:to>
      <cdr:x>0.47321</cdr:x>
      <cdr:y>0.78481</cdr:y>
    </cdr:to>
    <cdr:sp macro="" textlink="">
      <cdr:nvSpPr>
        <cdr:cNvPr id="14" name="Прямоугольник с двумя вырезанными соседними углами 13"/>
        <cdr:cNvSpPr/>
      </cdr:nvSpPr>
      <cdr:spPr>
        <a:xfrm xmlns:a="http://schemas.openxmlformats.org/drawingml/2006/main">
          <a:off x="2376264" y="3456384"/>
          <a:ext cx="1814956" cy="1008112"/>
        </a:xfrm>
        <a:prstGeom xmlns:a="http://schemas.openxmlformats.org/drawingml/2006/main" prst="snip2SameRect">
          <a:avLst/>
        </a:prstGeom>
        <a:gradFill xmlns:a="http://schemas.openxmlformats.org/drawingml/2006/main" flip="none" rotWithShape="1">
          <a:gsLst>
            <a:gs pos="0">
              <a:srgbClr val="0066FF">
                <a:shade val="30000"/>
                <a:satMod val="115000"/>
              </a:srgbClr>
            </a:gs>
            <a:gs pos="50000">
              <a:srgbClr val="0066FF">
                <a:shade val="67500"/>
                <a:satMod val="115000"/>
              </a:srgbClr>
            </a:gs>
            <a:gs pos="100000">
              <a:srgbClr val="0066FF">
                <a:shade val="100000"/>
                <a:satMod val="115000"/>
              </a:srgbClr>
            </a:gs>
          </a:gsLst>
          <a:lin ang="16200000" scaled="1"/>
          <a:tileRect/>
        </a:gradFill>
        <a:ln xmlns:a="http://schemas.openxmlformats.org/drawingml/2006/main" w="19050" cap="flat" cmpd="sng" algn="ctr">
          <a:solidFill>
            <a:srgbClr val="F8F8F8"/>
          </a:solidFill>
          <a:prstDash val="solid"/>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ysClr val="window" lastClr="FFFFFF"/>
              </a:solidFill>
              <a:latin typeface="Trebuchet MS"/>
            </a:defRPr>
          </a:lvl1pPr>
          <a:lvl2pPr marL="457200" indent="0">
            <a:defRPr sz="1100">
              <a:solidFill>
                <a:sysClr val="window" lastClr="FFFFFF"/>
              </a:solidFill>
              <a:latin typeface="Trebuchet MS"/>
            </a:defRPr>
          </a:lvl2pPr>
          <a:lvl3pPr marL="914400" indent="0">
            <a:defRPr sz="1100">
              <a:solidFill>
                <a:sysClr val="window" lastClr="FFFFFF"/>
              </a:solidFill>
              <a:latin typeface="Trebuchet MS"/>
            </a:defRPr>
          </a:lvl3pPr>
          <a:lvl4pPr marL="1371600" indent="0">
            <a:defRPr sz="1100">
              <a:solidFill>
                <a:sysClr val="window" lastClr="FFFFFF"/>
              </a:solidFill>
              <a:latin typeface="Trebuchet MS"/>
            </a:defRPr>
          </a:lvl4pPr>
          <a:lvl5pPr marL="1828800" indent="0">
            <a:defRPr sz="1100">
              <a:solidFill>
                <a:sysClr val="window" lastClr="FFFFFF"/>
              </a:solidFill>
              <a:latin typeface="Trebuchet MS"/>
            </a:defRPr>
          </a:lvl5pPr>
          <a:lvl6pPr marL="2286000" indent="0">
            <a:defRPr sz="1100">
              <a:solidFill>
                <a:sysClr val="window" lastClr="FFFFFF"/>
              </a:solidFill>
              <a:latin typeface="Trebuchet MS"/>
            </a:defRPr>
          </a:lvl6pPr>
          <a:lvl7pPr marL="2743200" indent="0">
            <a:defRPr sz="1100">
              <a:solidFill>
                <a:sysClr val="window" lastClr="FFFFFF"/>
              </a:solidFill>
              <a:latin typeface="Trebuchet MS"/>
            </a:defRPr>
          </a:lvl7pPr>
          <a:lvl8pPr marL="3200400" indent="0">
            <a:defRPr sz="1100">
              <a:solidFill>
                <a:sysClr val="window" lastClr="FFFFFF"/>
              </a:solidFill>
              <a:latin typeface="Trebuchet MS"/>
            </a:defRPr>
          </a:lvl8pPr>
          <a:lvl9pPr marL="3657600" indent="0">
            <a:defRPr sz="1100">
              <a:solidFill>
                <a:sysClr val="window" lastClr="FFFFFF"/>
              </a:solidFill>
              <a:latin typeface="Trebuchet MS"/>
            </a:defRPr>
          </a:lvl9pPr>
        </a:lstStyle>
        <a:p xmlns:a="http://schemas.openxmlformats.org/drawingml/2006/main">
          <a:pPr algn="ctr"/>
          <a:r>
            <a:rPr lang="ru-RU" sz="1400" dirty="0" smtClean="0">
              <a:latin typeface="Book Antiqua" pitchFamily="18" charset="0"/>
            </a:rPr>
            <a:t>По муниципальным программам</a:t>
          </a:r>
          <a:endParaRPr lang="ru-RU" sz="1400" dirty="0">
            <a:latin typeface="Book Antiqua" pitchFamily="18" charset="0"/>
          </a:endParaRPr>
        </a:p>
      </cdr:txBody>
    </cdr:sp>
  </cdr:relSizeAnchor>
  <cdr:relSizeAnchor xmlns:cdr="http://schemas.openxmlformats.org/drawingml/2006/chartDrawing">
    <cdr:from>
      <cdr:x>0.53659</cdr:x>
      <cdr:y>0.60759</cdr:y>
    </cdr:from>
    <cdr:to>
      <cdr:x>0.7497</cdr:x>
      <cdr:y>0.78481</cdr:y>
    </cdr:to>
    <cdr:sp macro="" textlink="">
      <cdr:nvSpPr>
        <cdr:cNvPr id="15" name="Прямоугольник с двумя вырезанными соседними углами 14"/>
        <cdr:cNvSpPr/>
      </cdr:nvSpPr>
      <cdr:spPr>
        <a:xfrm xmlns:a="http://schemas.openxmlformats.org/drawingml/2006/main">
          <a:off x="4752528" y="3456384"/>
          <a:ext cx="1887554" cy="1008112"/>
        </a:xfrm>
        <a:prstGeom xmlns:a="http://schemas.openxmlformats.org/drawingml/2006/main" prst="snip2SameRect">
          <a:avLst/>
        </a:prstGeom>
        <a:gradFill xmlns:a="http://schemas.openxmlformats.org/drawingml/2006/main" flip="none" rotWithShape="1">
          <a:gsLst>
            <a:gs pos="0">
              <a:srgbClr val="0066FF">
                <a:shade val="30000"/>
                <a:satMod val="115000"/>
              </a:srgbClr>
            </a:gs>
            <a:gs pos="50000">
              <a:srgbClr val="0066FF">
                <a:shade val="67500"/>
                <a:satMod val="115000"/>
              </a:srgbClr>
            </a:gs>
            <a:gs pos="100000">
              <a:srgbClr val="0066FF">
                <a:shade val="100000"/>
                <a:satMod val="115000"/>
              </a:srgbClr>
            </a:gs>
          </a:gsLst>
          <a:lin ang="16200000" scaled="1"/>
          <a:tileRect/>
        </a:gradFill>
        <a:ln xmlns:a="http://schemas.openxmlformats.org/drawingml/2006/main" w="19050" cap="flat" cmpd="sng" algn="ctr">
          <a:solidFill>
            <a:srgbClr val="F8F8F8"/>
          </a:solidFill>
          <a:prstDash val="solid"/>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ysClr val="window" lastClr="FFFFFF"/>
              </a:solidFill>
              <a:latin typeface="Trebuchet MS"/>
            </a:defRPr>
          </a:lvl1pPr>
          <a:lvl2pPr marL="457200" indent="0">
            <a:defRPr sz="1100">
              <a:solidFill>
                <a:sysClr val="window" lastClr="FFFFFF"/>
              </a:solidFill>
              <a:latin typeface="Trebuchet MS"/>
            </a:defRPr>
          </a:lvl2pPr>
          <a:lvl3pPr marL="914400" indent="0">
            <a:defRPr sz="1100">
              <a:solidFill>
                <a:sysClr val="window" lastClr="FFFFFF"/>
              </a:solidFill>
              <a:latin typeface="Trebuchet MS"/>
            </a:defRPr>
          </a:lvl3pPr>
          <a:lvl4pPr marL="1371600" indent="0">
            <a:defRPr sz="1100">
              <a:solidFill>
                <a:sysClr val="window" lastClr="FFFFFF"/>
              </a:solidFill>
              <a:latin typeface="Trebuchet MS"/>
            </a:defRPr>
          </a:lvl4pPr>
          <a:lvl5pPr marL="1828800" indent="0">
            <a:defRPr sz="1100">
              <a:solidFill>
                <a:sysClr val="window" lastClr="FFFFFF"/>
              </a:solidFill>
              <a:latin typeface="Trebuchet MS"/>
            </a:defRPr>
          </a:lvl5pPr>
          <a:lvl6pPr marL="2286000" indent="0">
            <a:defRPr sz="1100">
              <a:solidFill>
                <a:sysClr val="window" lastClr="FFFFFF"/>
              </a:solidFill>
              <a:latin typeface="Trebuchet MS"/>
            </a:defRPr>
          </a:lvl6pPr>
          <a:lvl7pPr marL="2743200" indent="0">
            <a:defRPr sz="1100">
              <a:solidFill>
                <a:sysClr val="window" lastClr="FFFFFF"/>
              </a:solidFill>
              <a:latin typeface="Trebuchet MS"/>
            </a:defRPr>
          </a:lvl7pPr>
          <a:lvl8pPr marL="3200400" indent="0">
            <a:defRPr sz="1100">
              <a:solidFill>
                <a:sysClr val="window" lastClr="FFFFFF"/>
              </a:solidFill>
              <a:latin typeface="Trebuchet MS"/>
            </a:defRPr>
          </a:lvl8pPr>
          <a:lvl9pPr marL="3657600" indent="0">
            <a:defRPr sz="1100">
              <a:solidFill>
                <a:sysClr val="window" lastClr="FFFFFF"/>
              </a:solidFill>
              <a:latin typeface="Trebuchet MS"/>
            </a:defRPr>
          </a:lvl9pPr>
        </a:lstStyle>
        <a:p xmlns:a="http://schemas.openxmlformats.org/drawingml/2006/main">
          <a:pPr algn="ctr"/>
          <a:r>
            <a:rPr lang="ru-RU" sz="1400" dirty="0" smtClean="0">
              <a:latin typeface="Book Antiqua" pitchFamily="18" charset="0"/>
            </a:rPr>
            <a:t>По функциям муниципального образования</a:t>
          </a:r>
          <a:endParaRPr lang="ru-RU" sz="1400" dirty="0">
            <a:latin typeface="Book Antiqua" pitchFamily="18" charset="0"/>
          </a:endParaRPr>
        </a:p>
      </cdr:txBody>
    </cdr:sp>
  </cdr:relSizeAnchor>
  <cdr:relSizeAnchor xmlns:cdr="http://schemas.openxmlformats.org/drawingml/2006/chartDrawing">
    <cdr:from>
      <cdr:x>0.80488</cdr:x>
      <cdr:y>0.60759</cdr:y>
    </cdr:from>
    <cdr:to>
      <cdr:x>0.9918</cdr:x>
      <cdr:y>0.78481</cdr:y>
    </cdr:to>
    <cdr:sp macro="" textlink="">
      <cdr:nvSpPr>
        <cdr:cNvPr id="16" name="Прямоугольник с двумя вырезанными соседними углами 15"/>
        <cdr:cNvSpPr/>
      </cdr:nvSpPr>
      <cdr:spPr>
        <a:xfrm xmlns:a="http://schemas.openxmlformats.org/drawingml/2006/main">
          <a:off x="7128792" y="3456384"/>
          <a:ext cx="1655594" cy="1008112"/>
        </a:xfrm>
        <a:prstGeom xmlns:a="http://schemas.openxmlformats.org/drawingml/2006/main" prst="snip2SameRect">
          <a:avLst/>
        </a:prstGeom>
        <a:gradFill xmlns:a="http://schemas.openxmlformats.org/drawingml/2006/main" flip="none" rotWithShape="1">
          <a:gsLst>
            <a:gs pos="0">
              <a:srgbClr val="0066FF">
                <a:shade val="30000"/>
                <a:satMod val="115000"/>
              </a:srgbClr>
            </a:gs>
            <a:gs pos="50000">
              <a:srgbClr val="0066FF">
                <a:shade val="67500"/>
                <a:satMod val="115000"/>
              </a:srgbClr>
            </a:gs>
            <a:gs pos="100000">
              <a:srgbClr val="0066FF">
                <a:shade val="100000"/>
                <a:satMod val="115000"/>
              </a:srgbClr>
            </a:gs>
          </a:gsLst>
          <a:lin ang="16200000" scaled="1"/>
          <a:tileRect/>
        </a:gradFill>
        <a:ln xmlns:a="http://schemas.openxmlformats.org/drawingml/2006/main" w="19050" cap="flat" cmpd="sng" algn="ctr">
          <a:solidFill>
            <a:srgbClr val="F8F8F8"/>
          </a:solidFill>
          <a:prstDash val="solid"/>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ysClr val="window" lastClr="FFFFFF"/>
              </a:solidFill>
              <a:latin typeface="Trebuchet MS"/>
            </a:defRPr>
          </a:lvl1pPr>
          <a:lvl2pPr marL="457200" indent="0">
            <a:defRPr sz="1100">
              <a:solidFill>
                <a:sysClr val="window" lastClr="FFFFFF"/>
              </a:solidFill>
              <a:latin typeface="Trebuchet MS"/>
            </a:defRPr>
          </a:lvl2pPr>
          <a:lvl3pPr marL="914400" indent="0">
            <a:defRPr sz="1100">
              <a:solidFill>
                <a:sysClr val="window" lastClr="FFFFFF"/>
              </a:solidFill>
              <a:latin typeface="Trebuchet MS"/>
            </a:defRPr>
          </a:lvl3pPr>
          <a:lvl4pPr marL="1371600" indent="0">
            <a:defRPr sz="1100">
              <a:solidFill>
                <a:sysClr val="window" lastClr="FFFFFF"/>
              </a:solidFill>
              <a:latin typeface="Trebuchet MS"/>
            </a:defRPr>
          </a:lvl4pPr>
          <a:lvl5pPr marL="1828800" indent="0">
            <a:defRPr sz="1100">
              <a:solidFill>
                <a:sysClr val="window" lastClr="FFFFFF"/>
              </a:solidFill>
              <a:latin typeface="Trebuchet MS"/>
            </a:defRPr>
          </a:lvl5pPr>
          <a:lvl6pPr marL="2286000" indent="0">
            <a:defRPr sz="1100">
              <a:solidFill>
                <a:sysClr val="window" lastClr="FFFFFF"/>
              </a:solidFill>
              <a:latin typeface="Trebuchet MS"/>
            </a:defRPr>
          </a:lvl6pPr>
          <a:lvl7pPr marL="2743200" indent="0">
            <a:defRPr sz="1100">
              <a:solidFill>
                <a:sysClr val="window" lastClr="FFFFFF"/>
              </a:solidFill>
              <a:latin typeface="Trebuchet MS"/>
            </a:defRPr>
          </a:lvl7pPr>
          <a:lvl8pPr marL="3200400" indent="0">
            <a:defRPr sz="1100">
              <a:solidFill>
                <a:sysClr val="window" lastClr="FFFFFF"/>
              </a:solidFill>
              <a:latin typeface="Trebuchet MS"/>
            </a:defRPr>
          </a:lvl8pPr>
          <a:lvl9pPr marL="3657600" indent="0">
            <a:defRPr sz="1100">
              <a:solidFill>
                <a:sysClr val="window" lastClr="FFFFFF"/>
              </a:solidFill>
              <a:latin typeface="Trebuchet MS"/>
            </a:defRPr>
          </a:lvl9pPr>
        </a:lstStyle>
        <a:p xmlns:a="http://schemas.openxmlformats.org/drawingml/2006/main">
          <a:pPr algn="ctr"/>
          <a:endParaRPr lang="ru-RU" sz="1400" dirty="0" smtClean="0">
            <a:latin typeface="Book Antiqua" pitchFamily="18" charset="0"/>
          </a:endParaRPr>
        </a:p>
        <a:p xmlns:a="http://schemas.openxmlformats.org/drawingml/2006/main">
          <a:pPr algn="ctr"/>
          <a:r>
            <a:rPr lang="ru-RU" sz="1400" dirty="0" smtClean="0">
              <a:latin typeface="Book Antiqua" pitchFamily="18" charset="0"/>
            </a:rPr>
            <a:t>По ведомствам</a:t>
          </a:r>
          <a:endParaRPr lang="ru-RU" sz="1400" dirty="0">
            <a:latin typeface="Book Antiqua" pitchFamily="18" charset="0"/>
          </a:endParaRPr>
        </a:p>
      </cdr:txBody>
    </cdr:sp>
  </cdr:relSizeAnchor>
  <cdr:relSizeAnchor xmlns:cdr="http://schemas.openxmlformats.org/drawingml/2006/chartDrawing">
    <cdr:from>
      <cdr:x>0.21047</cdr:x>
      <cdr:y>0.3899</cdr:y>
    </cdr:from>
    <cdr:to>
      <cdr:x>0.2496</cdr:x>
      <cdr:y>0.55446</cdr:y>
    </cdr:to>
    <cdr:sp macro="" textlink="">
      <cdr:nvSpPr>
        <cdr:cNvPr id="17" name="Стрелка вниз 16"/>
        <cdr:cNvSpPr/>
      </cdr:nvSpPr>
      <cdr:spPr>
        <a:xfrm xmlns:a="http://schemas.openxmlformats.org/drawingml/2006/main" rot="2695267">
          <a:off x="1864090" y="2217997"/>
          <a:ext cx="346627" cy="936104"/>
        </a:xfrm>
        <a:prstGeom xmlns:a="http://schemas.openxmlformats.org/drawingml/2006/main" prst="downArrow">
          <a:avLst/>
        </a:prstGeom>
        <a:gradFill xmlns:a="http://schemas.openxmlformats.org/drawingml/2006/main" flip="none" rotWithShape="1">
          <a:gsLst>
            <a:gs pos="0">
              <a:srgbClr val="0066FF">
                <a:shade val="30000"/>
                <a:satMod val="115000"/>
              </a:srgbClr>
            </a:gs>
            <a:gs pos="50000">
              <a:srgbClr val="0066FF">
                <a:shade val="67500"/>
                <a:satMod val="115000"/>
              </a:srgbClr>
            </a:gs>
            <a:gs pos="100000">
              <a:srgbClr val="0066FF">
                <a:shade val="100000"/>
                <a:satMod val="115000"/>
              </a:srgbClr>
            </a:gs>
          </a:gsLst>
          <a:lin ang="18900000" scaled="1"/>
          <a:tileRect/>
        </a:gradFill>
        <a:ln xmlns:a="http://schemas.openxmlformats.org/drawingml/2006/main" w="19050">
          <a:solidFill>
            <a:srgbClr val="F8F8F8"/>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ru-RU"/>
        </a:p>
      </cdr:txBody>
    </cdr:sp>
  </cdr:relSizeAnchor>
  <cdr:relSizeAnchor xmlns:cdr="http://schemas.openxmlformats.org/drawingml/2006/chartDrawing">
    <cdr:from>
      <cdr:x>0.61789</cdr:x>
      <cdr:y>0.43038</cdr:y>
    </cdr:from>
    <cdr:to>
      <cdr:x>0.66667</cdr:x>
      <cdr:y>0.60237</cdr:y>
    </cdr:to>
    <cdr:sp macro="" textlink="">
      <cdr:nvSpPr>
        <cdr:cNvPr id="18" name="Стрелка вниз 17"/>
        <cdr:cNvSpPr/>
      </cdr:nvSpPr>
      <cdr:spPr>
        <a:xfrm xmlns:a="http://schemas.openxmlformats.org/drawingml/2006/main">
          <a:off x="5472608" y="2448272"/>
          <a:ext cx="432048" cy="978408"/>
        </a:xfrm>
        <a:prstGeom xmlns:a="http://schemas.openxmlformats.org/drawingml/2006/main" prst="downArrow">
          <a:avLst/>
        </a:prstGeom>
        <a:gradFill xmlns:a="http://schemas.openxmlformats.org/drawingml/2006/main" flip="none" rotWithShape="1">
          <a:gsLst>
            <a:gs pos="0">
              <a:srgbClr val="0066FF">
                <a:shade val="30000"/>
                <a:satMod val="115000"/>
              </a:srgbClr>
            </a:gs>
            <a:gs pos="50000">
              <a:srgbClr val="0066FF">
                <a:shade val="67500"/>
                <a:satMod val="115000"/>
              </a:srgbClr>
            </a:gs>
            <a:gs pos="100000">
              <a:srgbClr val="0066FF">
                <a:shade val="100000"/>
                <a:satMod val="115000"/>
              </a:srgbClr>
            </a:gs>
          </a:gsLst>
          <a:lin ang="16200000" scaled="1"/>
          <a:tileRect/>
        </a:gradFill>
        <a:ln xmlns:a="http://schemas.openxmlformats.org/drawingml/2006/main" w="19050" cap="flat" cmpd="sng" algn="ctr">
          <a:solidFill>
            <a:srgbClr val="F8F8F8"/>
          </a:solidFill>
          <a:prstDash val="solid"/>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ysClr val="window" lastClr="FFFFFF"/>
              </a:solidFill>
              <a:latin typeface="Trebuchet MS"/>
            </a:defRPr>
          </a:lvl1pPr>
          <a:lvl2pPr marL="457200" indent="0">
            <a:defRPr sz="1100">
              <a:solidFill>
                <a:sysClr val="window" lastClr="FFFFFF"/>
              </a:solidFill>
              <a:latin typeface="Trebuchet MS"/>
            </a:defRPr>
          </a:lvl2pPr>
          <a:lvl3pPr marL="914400" indent="0">
            <a:defRPr sz="1100">
              <a:solidFill>
                <a:sysClr val="window" lastClr="FFFFFF"/>
              </a:solidFill>
              <a:latin typeface="Trebuchet MS"/>
            </a:defRPr>
          </a:lvl3pPr>
          <a:lvl4pPr marL="1371600" indent="0">
            <a:defRPr sz="1100">
              <a:solidFill>
                <a:sysClr val="window" lastClr="FFFFFF"/>
              </a:solidFill>
              <a:latin typeface="Trebuchet MS"/>
            </a:defRPr>
          </a:lvl4pPr>
          <a:lvl5pPr marL="1828800" indent="0">
            <a:defRPr sz="1100">
              <a:solidFill>
                <a:sysClr val="window" lastClr="FFFFFF"/>
              </a:solidFill>
              <a:latin typeface="Trebuchet MS"/>
            </a:defRPr>
          </a:lvl5pPr>
          <a:lvl6pPr marL="2286000" indent="0">
            <a:defRPr sz="1100">
              <a:solidFill>
                <a:sysClr val="window" lastClr="FFFFFF"/>
              </a:solidFill>
              <a:latin typeface="Trebuchet MS"/>
            </a:defRPr>
          </a:lvl6pPr>
          <a:lvl7pPr marL="2743200" indent="0">
            <a:defRPr sz="1100">
              <a:solidFill>
                <a:sysClr val="window" lastClr="FFFFFF"/>
              </a:solidFill>
              <a:latin typeface="Trebuchet MS"/>
            </a:defRPr>
          </a:lvl7pPr>
          <a:lvl8pPr marL="3200400" indent="0">
            <a:defRPr sz="1100">
              <a:solidFill>
                <a:sysClr val="window" lastClr="FFFFFF"/>
              </a:solidFill>
              <a:latin typeface="Trebuchet MS"/>
            </a:defRPr>
          </a:lvl8pPr>
          <a:lvl9pPr marL="3657600" indent="0">
            <a:defRPr sz="1100">
              <a:solidFill>
                <a:sysClr val="window" lastClr="FFFFFF"/>
              </a:solidFill>
              <a:latin typeface="Trebuchet MS"/>
            </a:defRPr>
          </a:lvl9pPr>
        </a:lstStyle>
        <a:p xmlns:a="http://schemas.openxmlformats.org/drawingml/2006/main">
          <a:endParaRPr lang="ru-RU"/>
        </a:p>
      </cdr:txBody>
    </cdr:sp>
  </cdr:relSizeAnchor>
  <cdr:relSizeAnchor xmlns:cdr="http://schemas.openxmlformats.org/drawingml/2006/chartDrawing">
    <cdr:from>
      <cdr:x>0.77959</cdr:x>
      <cdr:y>0.40717</cdr:y>
    </cdr:from>
    <cdr:to>
      <cdr:x>0.8185</cdr:x>
      <cdr:y>0.57172</cdr:y>
    </cdr:to>
    <cdr:sp macro="" textlink="">
      <cdr:nvSpPr>
        <cdr:cNvPr id="21" name="Стрелка вниз 20"/>
        <cdr:cNvSpPr/>
      </cdr:nvSpPr>
      <cdr:spPr>
        <a:xfrm xmlns:a="http://schemas.openxmlformats.org/drawingml/2006/main" rot="18906696">
          <a:off x="6904826" y="2316225"/>
          <a:ext cx="344594" cy="936104"/>
        </a:xfrm>
        <a:prstGeom xmlns:a="http://schemas.openxmlformats.org/drawingml/2006/main" prst="downArrow">
          <a:avLst/>
        </a:prstGeom>
        <a:gradFill xmlns:a="http://schemas.openxmlformats.org/drawingml/2006/main" flip="none" rotWithShape="1">
          <a:gsLst>
            <a:gs pos="0">
              <a:srgbClr val="0066FF">
                <a:shade val="30000"/>
                <a:satMod val="115000"/>
              </a:srgbClr>
            </a:gs>
            <a:gs pos="50000">
              <a:srgbClr val="0066FF">
                <a:shade val="67500"/>
                <a:satMod val="115000"/>
              </a:srgbClr>
            </a:gs>
            <a:gs pos="100000">
              <a:srgbClr val="0066FF">
                <a:shade val="100000"/>
                <a:satMod val="115000"/>
              </a:srgbClr>
            </a:gs>
          </a:gsLst>
          <a:lin ang="13500000" scaled="1"/>
          <a:tileRect/>
        </a:gradFill>
        <a:ln xmlns:a="http://schemas.openxmlformats.org/drawingml/2006/main" w="19050" cap="flat" cmpd="sng" algn="ctr">
          <a:solidFill>
            <a:srgbClr val="F8F8F8"/>
          </a:solidFill>
          <a:prstDash val="solid"/>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ysClr val="window" lastClr="FFFFFF"/>
              </a:solidFill>
              <a:latin typeface="Trebuchet MS"/>
            </a:defRPr>
          </a:lvl1pPr>
          <a:lvl2pPr marL="457200" indent="0">
            <a:defRPr sz="1100">
              <a:solidFill>
                <a:sysClr val="window" lastClr="FFFFFF"/>
              </a:solidFill>
              <a:latin typeface="Trebuchet MS"/>
            </a:defRPr>
          </a:lvl2pPr>
          <a:lvl3pPr marL="914400" indent="0">
            <a:defRPr sz="1100">
              <a:solidFill>
                <a:sysClr val="window" lastClr="FFFFFF"/>
              </a:solidFill>
              <a:latin typeface="Trebuchet MS"/>
            </a:defRPr>
          </a:lvl3pPr>
          <a:lvl4pPr marL="1371600" indent="0">
            <a:defRPr sz="1100">
              <a:solidFill>
                <a:sysClr val="window" lastClr="FFFFFF"/>
              </a:solidFill>
              <a:latin typeface="Trebuchet MS"/>
            </a:defRPr>
          </a:lvl4pPr>
          <a:lvl5pPr marL="1828800" indent="0">
            <a:defRPr sz="1100">
              <a:solidFill>
                <a:sysClr val="window" lastClr="FFFFFF"/>
              </a:solidFill>
              <a:latin typeface="Trebuchet MS"/>
            </a:defRPr>
          </a:lvl5pPr>
          <a:lvl6pPr marL="2286000" indent="0">
            <a:defRPr sz="1100">
              <a:solidFill>
                <a:sysClr val="window" lastClr="FFFFFF"/>
              </a:solidFill>
              <a:latin typeface="Trebuchet MS"/>
            </a:defRPr>
          </a:lvl6pPr>
          <a:lvl7pPr marL="2743200" indent="0">
            <a:defRPr sz="1100">
              <a:solidFill>
                <a:sysClr val="window" lastClr="FFFFFF"/>
              </a:solidFill>
              <a:latin typeface="Trebuchet MS"/>
            </a:defRPr>
          </a:lvl7pPr>
          <a:lvl8pPr marL="3200400" indent="0">
            <a:defRPr sz="1100">
              <a:solidFill>
                <a:sysClr val="window" lastClr="FFFFFF"/>
              </a:solidFill>
              <a:latin typeface="Trebuchet MS"/>
            </a:defRPr>
          </a:lvl8pPr>
          <a:lvl9pPr marL="3657600" indent="0">
            <a:defRPr sz="1100">
              <a:solidFill>
                <a:sysClr val="window" lastClr="FFFFFF"/>
              </a:solidFill>
              <a:latin typeface="Trebuchet MS"/>
            </a:defRPr>
          </a:lvl9pPr>
        </a:lstStyle>
        <a:p xmlns:a="http://schemas.openxmlformats.org/drawingml/2006/main">
          <a:endParaRPr lang="ru-RU"/>
        </a:p>
      </cdr:txBody>
    </cdr:sp>
  </cdr:relSizeAnchor>
  <cdr:relSizeAnchor xmlns:cdr="http://schemas.openxmlformats.org/drawingml/2006/chartDrawing">
    <cdr:from>
      <cdr:x>0.35772</cdr:x>
      <cdr:y>0.43038</cdr:y>
    </cdr:from>
    <cdr:to>
      <cdr:x>0.40431</cdr:x>
      <cdr:y>0.60237</cdr:y>
    </cdr:to>
    <cdr:sp macro="" textlink="">
      <cdr:nvSpPr>
        <cdr:cNvPr id="22" name="Стрелка вниз 21"/>
        <cdr:cNvSpPr/>
      </cdr:nvSpPr>
      <cdr:spPr>
        <a:xfrm xmlns:a="http://schemas.openxmlformats.org/drawingml/2006/main">
          <a:off x="3168352" y="2448272"/>
          <a:ext cx="412624" cy="978408"/>
        </a:xfrm>
        <a:prstGeom xmlns:a="http://schemas.openxmlformats.org/drawingml/2006/main" prst="downArrow">
          <a:avLst/>
        </a:prstGeom>
        <a:gradFill xmlns:a="http://schemas.openxmlformats.org/drawingml/2006/main" flip="none" rotWithShape="1">
          <a:gsLst>
            <a:gs pos="0">
              <a:srgbClr val="0066FF">
                <a:shade val="30000"/>
                <a:satMod val="115000"/>
              </a:srgbClr>
            </a:gs>
            <a:gs pos="50000">
              <a:srgbClr val="0066FF">
                <a:shade val="67500"/>
                <a:satMod val="115000"/>
              </a:srgbClr>
            </a:gs>
            <a:gs pos="100000">
              <a:srgbClr val="0066FF">
                <a:shade val="100000"/>
                <a:satMod val="115000"/>
              </a:srgbClr>
            </a:gs>
          </a:gsLst>
          <a:lin ang="16200000" scaled="1"/>
          <a:tileRect/>
        </a:gradFill>
        <a:ln xmlns:a="http://schemas.openxmlformats.org/drawingml/2006/main" w="19050" cap="flat" cmpd="sng" algn="ctr">
          <a:solidFill>
            <a:srgbClr val="F8F8F8"/>
          </a:solidFill>
          <a:prstDash val="solid"/>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ysClr val="window" lastClr="FFFFFF"/>
              </a:solidFill>
              <a:latin typeface="Trebuchet MS"/>
            </a:defRPr>
          </a:lvl1pPr>
          <a:lvl2pPr marL="457200" indent="0">
            <a:defRPr sz="1100">
              <a:solidFill>
                <a:sysClr val="window" lastClr="FFFFFF"/>
              </a:solidFill>
              <a:latin typeface="Trebuchet MS"/>
            </a:defRPr>
          </a:lvl2pPr>
          <a:lvl3pPr marL="914400" indent="0">
            <a:defRPr sz="1100">
              <a:solidFill>
                <a:sysClr val="window" lastClr="FFFFFF"/>
              </a:solidFill>
              <a:latin typeface="Trebuchet MS"/>
            </a:defRPr>
          </a:lvl3pPr>
          <a:lvl4pPr marL="1371600" indent="0">
            <a:defRPr sz="1100">
              <a:solidFill>
                <a:sysClr val="window" lastClr="FFFFFF"/>
              </a:solidFill>
              <a:latin typeface="Trebuchet MS"/>
            </a:defRPr>
          </a:lvl4pPr>
          <a:lvl5pPr marL="1828800" indent="0">
            <a:defRPr sz="1100">
              <a:solidFill>
                <a:sysClr val="window" lastClr="FFFFFF"/>
              </a:solidFill>
              <a:latin typeface="Trebuchet MS"/>
            </a:defRPr>
          </a:lvl5pPr>
          <a:lvl6pPr marL="2286000" indent="0">
            <a:defRPr sz="1100">
              <a:solidFill>
                <a:sysClr val="window" lastClr="FFFFFF"/>
              </a:solidFill>
              <a:latin typeface="Trebuchet MS"/>
            </a:defRPr>
          </a:lvl6pPr>
          <a:lvl7pPr marL="2743200" indent="0">
            <a:defRPr sz="1100">
              <a:solidFill>
                <a:sysClr val="window" lastClr="FFFFFF"/>
              </a:solidFill>
              <a:latin typeface="Trebuchet MS"/>
            </a:defRPr>
          </a:lvl7pPr>
          <a:lvl8pPr marL="3200400" indent="0">
            <a:defRPr sz="1100">
              <a:solidFill>
                <a:sysClr val="window" lastClr="FFFFFF"/>
              </a:solidFill>
              <a:latin typeface="Trebuchet MS"/>
            </a:defRPr>
          </a:lvl8pPr>
          <a:lvl9pPr marL="3657600" indent="0">
            <a:defRPr sz="1100">
              <a:solidFill>
                <a:sysClr val="window" lastClr="FFFFFF"/>
              </a:solidFill>
              <a:latin typeface="Trebuchet MS"/>
            </a:defRPr>
          </a:lvl9pPr>
        </a:lstStyle>
        <a:p xmlns:a="http://schemas.openxmlformats.org/drawingml/2006/main">
          <a:endParaRPr lang="ru-RU"/>
        </a:p>
      </cdr:txBody>
    </cdr:sp>
  </cdr:relSizeAnchor>
</c:userShapes>
</file>

<file path=ppt/drawings/drawing9.xml><?xml version="1.0" encoding="utf-8"?>
<c:userShapes xmlns:c="http://schemas.openxmlformats.org/drawingml/2006/chart">
  <cdr:relSizeAnchor xmlns:cdr="http://schemas.openxmlformats.org/drawingml/2006/chartDrawing">
    <cdr:from>
      <cdr:x>0.28125</cdr:x>
      <cdr:y>0.14474</cdr:y>
    </cdr:from>
    <cdr:to>
      <cdr:x>0.39236</cdr:x>
      <cdr:y>0.31182</cdr:y>
    </cdr:to>
    <cdr:sp macro="" textlink="">
      <cdr:nvSpPr>
        <cdr:cNvPr id="2" name="TextBox 1"/>
        <cdr:cNvSpPr txBox="1"/>
      </cdr:nvSpPr>
      <cdr:spPr>
        <a:xfrm xmlns:a="http://schemas.openxmlformats.org/drawingml/2006/main">
          <a:off x="2314600" y="79208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ru-RU" sz="1100" dirty="0"/>
        </a:p>
      </cdr:txBody>
    </cdr:sp>
  </cdr:relSizeAnchor>
  <cdr:relSizeAnchor xmlns:cdr="http://schemas.openxmlformats.org/drawingml/2006/chartDrawing">
    <cdr:from>
      <cdr:x>0.28658</cdr:x>
      <cdr:y>0.13158</cdr:y>
    </cdr:from>
    <cdr:to>
      <cdr:x>0.37486</cdr:x>
      <cdr:y>0.18987</cdr:y>
    </cdr:to>
    <cdr:sp macro="" textlink="">
      <cdr:nvSpPr>
        <cdr:cNvPr id="3" name="TextBox 2"/>
        <cdr:cNvSpPr txBox="1"/>
      </cdr:nvSpPr>
      <cdr:spPr>
        <a:xfrm xmlns:a="http://schemas.openxmlformats.org/drawingml/2006/main">
          <a:off x="2458615" y="748510"/>
          <a:ext cx="757419" cy="33161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ru-RU" sz="1200" b="1" dirty="0">
            <a:solidFill>
              <a:schemeClr val="accent1">
                <a:lumMod val="50000"/>
              </a:schemeClr>
            </a:solidFill>
            <a:latin typeface="Book Antiqua" pitchFamily="18" charset="0"/>
          </a:endParaRPr>
        </a:p>
      </cdr:txBody>
    </cdr:sp>
  </cdr:relSizeAnchor>
  <cdr:relSizeAnchor xmlns:cdr="http://schemas.openxmlformats.org/drawingml/2006/chartDrawing">
    <cdr:from>
      <cdr:x>0.64754</cdr:x>
      <cdr:y>0.29114</cdr:y>
    </cdr:from>
    <cdr:to>
      <cdr:x>0.71311</cdr:x>
      <cdr:y>0.32911</cdr:y>
    </cdr:to>
    <cdr:sp macro="" textlink="">
      <cdr:nvSpPr>
        <cdr:cNvPr id="5" name="TextBox 4"/>
        <cdr:cNvSpPr txBox="1"/>
      </cdr:nvSpPr>
      <cdr:spPr>
        <a:xfrm xmlns:a="http://schemas.openxmlformats.org/drawingml/2006/main">
          <a:off x="5688632" y="1656184"/>
          <a:ext cx="576064" cy="21602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ru-RU" sz="1200" b="1" dirty="0">
            <a:latin typeface="Book Antiqua" pitchFamily="18" charset="0"/>
          </a:endParaRPr>
        </a:p>
      </cdr:txBody>
    </cdr:sp>
  </cdr:relSizeAnchor>
  <cdr:relSizeAnchor xmlns:cdr="http://schemas.openxmlformats.org/drawingml/2006/chartDrawing">
    <cdr:from>
      <cdr:x>0.85246</cdr:x>
      <cdr:y>0.01266</cdr:y>
    </cdr:from>
    <cdr:to>
      <cdr:x>0.98764</cdr:x>
      <cdr:y>0.07594</cdr:y>
    </cdr:to>
    <cdr:sp macro="" textlink="">
      <cdr:nvSpPr>
        <cdr:cNvPr id="7" name="Скругленный прямоугольник 6"/>
        <cdr:cNvSpPr/>
      </cdr:nvSpPr>
      <cdr:spPr>
        <a:xfrm xmlns:a="http://schemas.openxmlformats.org/drawingml/2006/main">
          <a:off x="7488832" y="72008"/>
          <a:ext cx="1187576" cy="359991"/>
        </a:xfrm>
        <a:prstGeom xmlns:a="http://schemas.openxmlformats.org/drawingml/2006/main" prst="roundRect">
          <a:avLst/>
        </a:prstGeom>
        <a:solidFill xmlns:a="http://schemas.openxmlformats.org/drawingml/2006/main">
          <a:srgbClr val="0099FF"/>
        </a:solidFill>
        <a:ln xmlns:a="http://schemas.openxmlformats.org/drawingml/2006/main" w="9525" cap="flat" cmpd="sng" algn="ctr">
          <a:solidFill>
            <a:srgbClr val="3399FF"/>
          </a:solidFill>
          <a:prstDash val="solid"/>
        </a:ln>
        <a:effectLst xmlns:a="http://schemas.openxmlformats.org/drawingml/2006/main">
          <a:outerShdw blurRad="40000" dist="23000" dir="5400000" rotWithShape="0">
            <a:srgbClr val="000000">
              <a:alpha val="35000"/>
            </a:srgbClr>
          </a:outerShdw>
        </a:effectLst>
      </cdr:spPr>
      <cdr:style>
        <a:lnRef xmlns:a="http://schemas.openxmlformats.org/drawingml/2006/main" idx="1">
          <a:schemeClr val="accent5"/>
        </a:lnRef>
        <a:fillRef xmlns:a="http://schemas.openxmlformats.org/drawingml/2006/main" idx="3">
          <a:schemeClr val="accent5"/>
        </a:fillRef>
        <a:effectRef xmlns:a="http://schemas.openxmlformats.org/drawingml/2006/main" idx="2">
          <a:schemeClr val="accent5"/>
        </a:effectRef>
        <a:fontRef xmlns:a="http://schemas.openxmlformats.org/drawingml/2006/main" idx="minor">
          <a:schemeClr val="lt1"/>
        </a:fontRef>
      </cdr:style>
      <cdr:txBody>
        <a:bodyPr xmlns:a="http://schemas.openxmlformats.org/drawingml/2006/main" rtlCol="0" anchor="ctr"/>
        <a:lstStyle xmlns:a="http://schemas.openxmlformats.org/drawingml/2006/main">
          <a:lvl1pPr marL="0" indent="0">
            <a:defRPr sz="1100">
              <a:solidFill>
                <a:sysClr val="window" lastClr="FFFFFF"/>
              </a:solidFill>
              <a:latin typeface="Trebuchet MS"/>
            </a:defRPr>
          </a:lvl1pPr>
          <a:lvl2pPr marL="457200" indent="0">
            <a:defRPr sz="1100">
              <a:solidFill>
                <a:sysClr val="window" lastClr="FFFFFF"/>
              </a:solidFill>
              <a:latin typeface="Trebuchet MS"/>
            </a:defRPr>
          </a:lvl2pPr>
          <a:lvl3pPr marL="914400" indent="0">
            <a:defRPr sz="1100">
              <a:solidFill>
                <a:sysClr val="window" lastClr="FFFFFF"/>
              </a:solidFill>
              <a:latin typeface="Trebuchet MS"/>
            </a:defRPr>
          </a:lvl3pPr>
          <a:lvl4pPr marL="1371600" indent="0">
            <a:defRPr sz="1100">
              <a:solidFill>
                <a:sysClr val="window" lastClr="FFFFFF"/>
              </a:solidFill>
              <a:latin typeface="Trebuchet MS"/>
            </a:defRPr>
          </a:lvl4pPr>
          <a:lvl5pPr marL="1828800" indent="0">
            <a:defRPr sz="1100">
              <a:solidFill>
                <a:sysClr val="window" lastClr="FFFFFF"/>
              </a:solidFill>
              <a:latin typeface="Trebuchet MS"/>
            </a:defRPr>
          </a:lvl5pPr>
          <a:lvl6pPr marL="2286000" indent="0">
            <a:defRPr sz="1100">
              <a:solidFill>
                <a:sysClr val="window" lastClr="FFFFFF"/>
              </a:solidFill>
              <a:latin typeface="Trebuchet MS"/>
            </a:defRPr>
          </a:lvl6pPr>
          <a:lvl7pPr marL="2743200" indent="0">
            <a:defRPr sz="1100">
              <a:solidFill>
                <a:sysClr val="window" lastClr="FFFFFF"/>
              </a:solidFill>
              <a:latin typeface="Trebuchet MS"/>
            </a:defRPr>
          </a:lvl7pPr>
          <a:lvl8pPr marL="3200400" indent="0">
            <a:defRPr sz="1100">
              <a:solidFill>
                <a:sysClr val="window" lastClr="FFFFFF"/>
              </a:solidFill>
              <a:latin typeface="Trebuchet MS"/>
            </a:defRPr>
          </a:lvl8pPr>
          <a:lvl9pPr marL="3657600" indent="0">
            <a:defRPr sz="1100">
              <a:solidFill>
                <a:sysClr val="window" lastClr="FFFFFF"/>
              </a:solidFill>
              <a:latin typeface="Trebuchet MS"/>
            </a:defRPr>
          </a:lvl9pPr>
        </a:lstStyle>
        <a:p xmlns:a="http://schemas.openxmlformats.org/drawingml/2006/main">
          <a:pPr algn="ctr"/>
          <a:r>
            <a:rPr lang="ru-RU" sz="1400" b="1" dirty="0" smtClean="0">
              <a:solidFill>
                <a:srgbClr val="DBF5F9">
                  <a:lumMod val="10000"/>
                </a:srgbClr>
              </a:solidFill>
              <a:latin typeface="Book Antiqua" pitchFamily="18" charset="0"/>
            </a:rPr>
            <a:t>тыс. руб.</a:t>
          </a:r>
          <a:endParaRPr lang="ru-RU" sz="1400" b="1" dirty="0">
            <a:solidFill>
              <a:srgbClr val="DBF5F9">
                <a:lumMod val="10000"/>
              </a:srgbClr>
            </a:solidFill>
            <a:latin typeface="Book Antiqua" pitchFamily="18" charset="0"/>
          </a:endParaRPr>
        </a:p>
      </cdr:txBody>
    </cdr:sp>
  </cdr:relSizeAnchor>
  <cdr:relSizeAnchor xmlns:cdr="http://schemas.openxmlformats.org/drawingml/2006/chartDrawing">
    <cdr:from>
      <cdr:x>0.40164</cdr:x>
      <cdr:y>0.79747</cdr:y>
    </cdr:from>
    <cdr:to>
      <cdr:x>0.53279</cdr:x>
      <cdr:y>0.86076</cdr:y>
    </cdr:to>
    <cdr:sp macro="" textlink="">
      <cdr:nvSpPr>
        <cdr:cNvPr id="8" name="TextBox 7"/>
        <cdr:cNvSpPr txBox="1"/>
      </cdr:nvSpPr>
      <cdr:spPr>
        <a:xfrm xmlns:a="http://schemas.openxmlformats.org/drawingml/2006/main">
          <a:off x="3528392" y="4536504"/>
          <a:ext cx="1152128" cy="36004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ru-RU" sz="1400" b="1" dirty="0" smtClean="0">
              <a:latin typeface="Times New Roman" pitchFamily="18" charset="0"/>
              <a:cs typeface="Times New Roman" pitchFamily="18" charset="0"/>
            </a:rPr>
            <a:t>120</a:t>
          </a:r>
          <a:r>
            <a:rPr lang="ru-RU" sz="1400" dirty="0" smtClean="0">
              <a:latin typeface="Times New Roman" pitchFamily="18" charset="0"/>
              <a:cs typeface="Times New Roman" pitchFamily="18" charset="0"/>
            </a:rPr>
            <a:t> </a:t>
          </a:r>
          <a:r>
            <a:rPr lang="ru-RU" sz="1400" b="1" dirty="0" smtClean="0">
              <a:latin typeface="Times New Roman" pitchFamily="18" charset="0"/>
              <a:cs typeface="Times New Roman" pitchFamily="18" charset="0"/>
            </a:rPr>
            <a:t>803,4</a:t>
          </a:r>
          <a:endParaRPr lang="ru-RU" sz="1400" b="1" dirty="0">
            <a:latin typeface="Times New Roman" pitchFamily="18" charset="0"/>
            <a:cs typeface="Times New Roman" pitchFamily="18" charset="0"/>
          </a:endParaRPr>
        </a:p>
      </cdr:txBody>
    </cdr:sp>
  </cdr:relSizeAnchor>
  <cdr:relSizeAnchor xmlns:cdr="http://schemas.openxmlformats.org/drawingml/2006/chartDrawing">
    <cdr:from>
      <cdr:x>0.2623</cdr:x>
      <cdr:y>0.10127</cdr:y>
    </cdr:from>
    <cdr:to>
      <cdr:x>0.37705</cdr:x>
      <cdr:y>0.1519</cdr:y>
    </cdr:to>
    <cdr:sp macro="" textlink="">
      <cdr:nvSpPr>
        <cdr:cNvPr id="9" name="TextBox 8"/>
        <cdr:cNvSpPr txBox="1"/>
      </cdr:nvSpPr>
      <cdr:spPr>
        <a:xfrm xmlns:a="http://schemas.openxmlformats.org/drawingml/2006/main">
          <a:off x="2304256" y="576064"/>
          <a:ext cx="1008112" cy="28803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ru-RU" sz="1400" b="1" dirty="0" smtClean="0">
              <a:latin typeface="Times New Roman" pitchFamily="18" charset="0"/>
              <a:cs typeface="Times New Roman" pitchFamily="18" charset="0"/>
            </a:rPr>
            <a:t>25 693,8</a:t>
          </a:r>
          <a:endParaRPr lang="ru-RU" sz="1400" b="1" dirty="0">
            <a:latin typeface="Times New Roman" pitchFamily="18" charset="0"/>
            <a:cs typeface="Times New Roman" pitchFamily="18" charset="0"/>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dirty="0"/>
          </a:p>
        </p:txBody>
      </p:sp>
      <p:sp>
        <p:nvSpPr>
          <p:cNvPr id="3" name="Дата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0CB21B5-C924-40A2-A57E-F66EC19A3B25}" type="datetimeFigureOut">
              <a:rPr lang="ru-RU" smtClean="0"/>
              <a:pPr/>
              <a:t>01.12.2017</a:t>
            </a:fld>
            <a:endParaRPr lang="ru-RU" dirty="0"/>
          </a:p>
        </p:txBody>
      </p:sp>
      <p:sp>
        <p:nvSpPr>
          <p:cNvPr id="4" name="Нижний колонтитул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dirty="0"/>
          </a:p>
        </p:txBody>
      </p:sp>
      <p:sp>
        <p:nvSpPr>
          <p:cNvPr id="5" name="Номер слайда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7FB39CE-4A9A-4777-9E9E-B0D9D21446B9}" type="slidenum">
              <a:rPr lang="ru-RU" smtClean="0"/>
              <a:pPr/>
              <a:t>‹#›</a:t>
            </a:fld>
            <a:endParaRPr lang="ru-RU" dirty="0"/>
          </a:p>
        </p:txBody>
      </p:sp>
    </p:spTree>
    <p:extLst>
      <p:ext uri="{BB962C8B-B14F-4D97-AF65-F5344CB8AC3E}">
        <p14:creationId xmlns:p14="http://schemas.microsoft.com/office/powerpoint/2010/main" xmlns="" val="38363130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dirty="0"/>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AC69DA2-D43E-400D-A506-40BADF97C049}" type="datetimeFigureOut">
              <a:rPr lang="ru-RU" smtClean="0"/>
              <a:pPr/>
              <a:t>01.12.2017</a:t>
            </a:fld>
            <a:endParaRPr lang="ru-RU" dirty="0"/>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dirty="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dirty="0"/>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031B901-6E5E-4A93-850B-994ED604A13D}" type="slidenum">
              <a:rPr lang="ru-RU" smtClean="0"/>
              <a:pPr/>
              <a:t>‹#›</a:t>
            </a:fld>
            <a:endParaRPr lang="ru-RU" dirty="0"/>
          </a:p>
        </p:txBody>
      </p:sp>
    </p:spTree>
    <p:extLst>
      <p:ext uri="{BB962C8B-B14F-4D97-AF65-F5344CB8AC3E}">
        <p14:creationId xmlns:p14="http://schemas.microsoft.com/office/powerpoint/2010/main" xmlns="" val="33347709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5031B901-6E5E-4A93-850B-994ED604A13D}" type="slidenum">
              <a:rPr lang="ru-RU" smtClean="0"/>
              <a:pPr/>
              <a:t>1</a:t>
            </a:fld>
            <a:endParaRPr lang="ru-RU"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5031B901-6E5E-4A93-850B-994ED604A13D}" type="slidenum">
              <a:rPr lang="ru-RU" smtClean="0"/>
              <a:pPr/>
              <a:t>20</a:t>
            </a:fld>
            <a:endParaRPr lang="ru-RU"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5031B901-6E5E-4A93-850B-994ED604A13D}" type="slidenum">
              <a:rPr lang="ru-RU" smtClean="0"/>
              <a:pPr/>
              <a:t>21</a:t>
            </a:fld>
            <a:endParaRPr lang="ru-RU"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5031B901-6E5E-4A93-850B-994ED604A13D}" type="slidenum">
              <a:rPr lang="ru-RU" smtClean="0"/>
              <a:pPr/>
              <a:t>22</a:t>
            </a:fld>
            <a:endParaRPr lang="ru-RU"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5031B901-6E5E-4A93-850B-994ED604A13D}" type="slidenum">
              <a:rPr lang="ru-RU" smtClean="0"/>
              <a:pPr/>
              <a:t>23</a:t>
            </a:fld>
            <a:endParaRPr lang="ru-RU"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5031B901-6E5E-4A93-850B-994ED604A13D}" type="slidenum">
              <a:rPr lang="ru-RU" smtClean="0"/>
              <a:pPr/>
              <a:t>24</a:t>
            </a:fld>
            <a:endParaRPr lang="ru-RU"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5031B901-6E5E-4A93-850B-994ED604A13D}" type="slidenum">
              <a:rPr lang="ru-RU" smtClean="0"/>
              <a:pPr/>
              <a:t>25</a:t>
            </a:fld>
            <a:endParaRPr lang="ru-RU"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46C5693F-A147-466F-916F-9DE85AD9CB92}" type="slidenum">
              <a:rPr lang="ru-RU" smtClean="0"/>
              <a:pPr/>
              <a:t>29</a:t>
            </a:fld>
            <a:endParaRPr lang="ru-RU"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46C5693F-A147-466F-916F-9DE85AD9CB92}" type="slidenum">
              <a:rPr lang="ru-RU" smtClean="0"/>
              <a:pPr/>
              <a:t>30</a:t>
            </a:fld>
            <a:endParaRPr lang="ru-RU"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5031B901-6E5E-4A93-850B-994ED604A13D}" type="slidenum">
              <a:rPr lang="ru-RU" smtClean="0"/>
              <a:pPr/>
              <a:t>31</a:t>
            </a:fld>
            <a:endParaRPr lang="ru-RU"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5031B901-6E5E-4A93-850B-994ED604A13D}" type="slidenum">
              <a:rPr lang="ru-RU" smtClean="0"/>
              <a:pPr/>
              <a:t>4</a:t>
            </a:fld>
            <a:endParaRPr lang="ru-RU"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5031B901-6E5E-4A93-850B-994ED604A13D}" type="slidenum">
              <a:rPr lang="ru-RU" smtClean="0"/>
              <a:pPr/>
              <a:t>5</a:t>
            </a:fld>
            <a:endParaRPr lang="ru-RU"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5031B901-6E5E-4A93-850B-994ED604A13D}" type="slidenum">
              <a:rPr lang="ru-RU" smtClean="0"/>
              <a:pPr/>
              <a:t>6</a:t>
            </a:fld>
            <a:endParaRPr lang="ru-RU"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5031B901-6E5E-4A93-850B-994ED604A13D}" type="slidenum">
              <a:rPr lang="ru-RU" smtClean="0"/>
              <a:pPr/>
              <a:t>7</a:t>
            </a:fld>
            <a:endParaRPr lang="ru-RU"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5031B901-6E5E-4A93-850B-994ED604A13D}" type="slidenum">
              <a:rPr lang="ru-RU" smtClean="0"/>
              <a:pPr/>
              <a:t>12</a:t>
            </a:fld>
            <a:endParaRPr lang="ru-RU"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5031B901-6E5E-4A93-850B-994ED604A13D}" type="slidenum">
              <a:rPr lang="ru-RU" smtClean="0"/>
              <a:pPr/>
              <a:t>17</a:t>
            </a:fld>
            <a:endParaRPr lang="ru-RU"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5031B901-6E5E-4A93-850B-994ED604A13D}" type="slidenum">
              <a:rPr lang="ru-RU" smtClean="0"/>
              <a:pPr/>
              <a:t>18</a:t>
            </a:fld>
            <a:endParaRPr lang="ru-RU"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5031B901-6E5E-4A93-850B-994ED604A13D}" type="slidenum">
              <a:rPr lang="ru-RU" smtClean="0"/>
              <a:pPr/>
              <a:t>19</a:t>
            </a:fld>
            <a:endParaRPr lang="ru-RU"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8" name="Прямоугольник 7"/>
          <p:cNvSpPr/>
          <p:nvPr/>
        </p:nvSpPr>
        <p:spPr>
          <a:xfrm flipH="1">
            <a:off x="2667000" y="0"/>
            <a:ext cx="6477000" cy="6858000"/>
          </a:xfrm>
          <a:prstGeom prst="rect">
            <a:avLst/>
          </a:prstGeom>
          <a:blipFill>
            <a:blip r:embed="rId2"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Прямая соединительная линия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Заголовок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ru-RU" smtClean="0"/>
              <a:t>Образец заголовка</a:t>
            </a:r>
            <a:endParaRPr kumimoji="0" lang="en-US"/>
          </a:p>
        </p:txBody>
      </p:sp>
      <p:sp>
        <p:nvSpPr>
          <p:cNvPr id="25" name="Подзаголовок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31" name="Дата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B4C71EC6-210F-42DE-9C53-41977AD35B3D}" type="datetimeFigureOut">
              <a:rPr lang="ru-RU" smtClean="0"/>
              <a:pPr/>
              <a:t>01.12.2017</a:t>
            </a:fld>
            <a:endParaRPr lang="ru-RU" dirty="0"/>
          </a:p>
        </p:txBody>
      </p:sp>
      <p:sp>
        <p:nvSpPr>
          <p:cNvPr id="18" name="Нижний колонтитул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ru-RU" dirty="0"/>
          </a:p>
        </p:txBody>
      </p:sp>
      <p:sp>
        <p:nvSpPr>
          <p:cNvPr id="29" name="Номер слайда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B19B0651-EE4F-4900-A07F-96A6BFA9D0F0}" type="slidenum">
              <a:rPr lang="ru-RU" smtClean="0"/>
              <a:pPr/>
              <a:t>‹#›</a:t>
            </a:fld>
            <a:endParaRPr lang="ru-RU"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B4C71EC6-210F-42DE-9C53-41977AD35B3D}" type="datetimeFigureOut">
              <a:rPr lang="ru-RU" smtClean="0"/>
              <a:pPr/>
              <a:t>01.12.2017</a:t>
            </a:fld>
            <a:endParaRPr lang="ru-RU" dirty="0"/>
          </a:p>
        </p:txBody>
      </p:sp>
      <p:sp>
        <p:nvSpPr>
          <p:cNvPr id="5" name="Нижний колонтитул 4"/>
          <p:cNvSpPr>
            <a:spLocks noGrp="1"/>
          </p:cNvSpPr>
          <p:nvPr>
            <p:ph type="ftr" sz="quarter" idx="11"/>
          </p:nvPr>
        </p:nvSpPr>
        <p:spPr/>
        <p:txBody>
          <a:bodyPr/>
          <a:lstStyle>
            <a:extLst/>
          </a:lstStyle>
          <a:p>
            <a:endParaRPr lang="ru-RU" dirty="0"/>
          </a:p>
        </p:txBody>
      </p:sp>
      <p:sp>
        <p:nvSpPr>
          <p:cNvPr id="6" name="Номер слайда 5"/>
          <p:cNvSpPr>
            <a:spLocks noGrp="1"/>
          </p:cNvSpPr>
          <p:nvPr>
            <p:ph type="sldNum" sz="quarter" idx="12"/>
          </p:nvPr>
        </p:nvSpPr>
        <p:spPr/>
        <p:txBody>
          <a:bodyPr/>
          <a:lstStyle>
            <a:extLst/>
          </a:lstStyle>
          <a:p>
            <a:fld id="{B19B0651-EE4F-4900-A07F-96A6BFA9D0F0}" type="slidenum">
              <a:rPr lang="ru-RU" smtClean="0"/>
              <a:pPr/>
              <a:t>‹#›</a:t>
            </a:fld>
            <a:endParaRPr lang="ru-RU"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553200" y="274955"/>
            <a:ext cx="1524000" cy="5851525"/>
          </a:xfrm>
        </p:spPr>
        <p:txBody>
          <a:bodyPr vert="eaVert" ancho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42"/>
            <a:ext cx="6019800" cy="5851525"/>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a:xfrm>
            <a:off x="4242816" y="6557946"/>
            <a:ext cx="2002464" cy="226902"/>
          </a:xfrm>
        </p:spPr>
        <p:txBody>
          <a:bodyPr/>
          <a:lstStyle>
            <a:extLst/>
          </a:lstStyle>
          <a:p>
            <a:fld id="{B4C71EC6-210F-42DE-9C53-41977AD35B3D}" type="datetimeFigureOut">
              <a:rPr lang="ru-RU" smtClean="0"/>
              <a:pPr/>
              <a:t>01.12.2017</a:t>
            </a:fld>
            <a:endParaRPr lang="ru-RU" dirty="0"/>
          </a:p>
        </p:txBody>
      </p:sp>
      <p:sp>
        <p:nvSpPr>
          <p:cNvPr id="5" name="Нижний колонтитул 4"/>
          <p:cNvSpPr>
            <a:spLocks noGrp="1"/>
          </p:cNvSpPr>
          <p:nvPr>
            <p:ph type="ftr" sz="quarter" idx="11"/>
          </p:nvPr>
        </p:nvSpPr>
        <p:spPr>
          <a:xfrm>
            <a:off x="457200" y="6556248"/>
            <a:ext cx="3657600" cy="228600"/>
          </a:xfrm>
        </p:spPr>
        <p:txBody>
          <a:bodyPr/>
          <a:lstStyle>
            <a:extLst/>
          </a:lstStyle>
          <a:p>
            <a:endParaRPr lang="ru-RU" dirty="0"/>
          </a:p>
        </p:txBody>
      </p:sp>
      <p:sp>
        <p:nvSpPr>
          <p:cNvPr id="6" name="Номер слайда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B19B0651-EE4F-4900-A07F-96A6BFA9D0F0}" type="slidenum">
              <a:rPr lang="ru-RU" smtClean="0"/>
              <a:pPr/>
              <a:t>‹#›</a:t>
            </a:fld>
            <a:endParaRPr lang="ru-RU"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AndTwoObj">
  <p:cSld name="Заголовок, 1 большой объект и 2 маленьких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quarter" idx="2"/>
          </p:nvPr>
        </p:nvSpPr>
        <p:spPr>
          <a:xfrm>
            <a:off x="4648200" y="1600200"/>
            <a:ext cx="4038600" cy="21859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Содержимое 4"/>
          <p:cNvSpPr>
            <a:spLocks noGrp="1"/>
          </p:cNvSpPr>
          <p:nvPr>
            <p:ph sz="quarter" idx="3"/>
          </p:nvPr>
        </p:nvSpPr>
        <p:spPr>
          <a:xfrm>
            <a:off x="4648200" y="3938588"/>
            <a:ext cx="4038600" cy="21875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Rectangle 4"/>
          <p:cNvSpPr>
            <a:spLocks noGrp="1" noChangeArrowheads="1"/>
          </p:cNvSpPr>
          <p:nvPr>
            <p:ph type="dt" sz="half" idx="10"/>
          </p:nvPr>
        </p:nvSpPr>
        <p:spPr>
          <a:ln/>
        </p:spPr>
        <p:txBody>
          <a:bodyPr/>
          <a:lstStyle>
            <a:lvl1pPr>
              <a:defRPr/>
            </a:lvl1pPr>
          </a:lstStyle>
          <a:p>
            <a:pPr>
              <a:defRPr/>
            </a:pPr>
            <a:endParaRPr lang="ru-RU"/>
          </a:p>
        </p:txBody>
      </p:sp>
      <p:sp>
        <p:nvSpPr>
          <p:cNvPr id="7" name="Rectangle 5"/>
          <p:cNvSpPr>
            <a:spLocks noGrp="1" noChangeArrowheads="1"/>
          </p:cNvSpPr>
          <p:nvPr>
            <p:ph type="ftr" sz="quarter" idx="11"/>
          </p:nvPr>
        </p:nvSpPr>
        <p:spPr>
          <a:ln/>
        </p:spPr>
        <p:txBody>
          <a:bodyPr/>
          <a:lstStyle>
            <a:lvl1pPr>
              <a:defRPr/>
            </a:lvl1pPr>
          </a:lstStyle>
          <a:p>
            <a:pPr>
              <a:defRPr/>
            </a:pPr>
            <a:endParaRPr lang="ru-RU"/>
          </a:p>
        </p:txBody>
      </p:sp>
      <p:sp>
        <p:nvSpPr>
          <p:cNvPr id="8" name="Rectangle 6"/>
          <p:cNvSpPr>
            <a:spLocks noGrp="1" noChangeArrowheads="1"/>
          </p:cNvSpPr>
          <p:nvPr>
            <p:ph type="sldNum" sz="quarter" idx="12"/>
          </p:nvPr>
        </p:nvSpPr>
        <p:spPr>
          <a:ln/>
        </p:spPr>
        <p:txBody>
          <a:bodyPr/>
          <a:lstStyle>
            <a:lvl1pPr>
              <a:defRPr/>
            </a:lvl1pPr>
          </a:lstStyle>
          <a:p>
            <a:pPr>
              <a:defRPr/>
            </a:pPr>
            <a:fld id="{FE54F732-9674-41E2-9D19-FC40430A42D2}"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B4C71EC6-210F-42DE-9C53-41977AD35B3D}" type="datetimeFigureOut">
              <a:rPr lang="ru-RU" smtClean="0"/>
              <a:pPr/>
              <a:t>01.12.2017</a:t>
            </a:fld>
            <a:endParaRPr lang="ru-RU" dirty="0"/>
          </a:p>
        </p:txBody>
      </p:sp>
      <p:sp>
        <p:nvSpPr>
          <p:cNvPr id="5" name="Нижний колонтитул 4"/>
          <p:cNvSpPr>
            <a:spLocks noGrp="1"/>
          </p:cNvSpPr>
          <p:nvPr>
            <p:ph type="ftr" sz="quarter" idx="11"/>
          </p:nvPr>
        </p:nvSpPr>
        <p:spPr/>
        <p:txBody>
          <a:bodyPr/>
          <a:lstStyle>
            <a:extLst/>
          </a:lstStyle>
          <a:p>
            <a:endParaRPr lang="ru-RU" dirty="0"/>
          </a:p>
        </p:txBody>
      </p:sp>
      <p:sp>
        <p:nvSpPr>
          <p:cNvPr id="6" name="Номер слайда 5"/>
          <p:cNvSpPr>
            <a:spLocks noGrp="1"/>
          </p:cNvSpPr>
          <p:nvPr>
            <p:ph type="sldNum" sz="quarter" idx="12"/>
          </p:nvPr>
        </p:nvSpPr>
        <p:spPr/>
        <p:txBody>
          <a:bodyPr/>
          <a:lstStyle>
            <a:extLst/>
          </a:lstStyle>
          <a:p>
            <a:fld id="{B19B0651-EE4F-4900-A07F-96A6BFA9D0F0}" type="slidenum">
              <a:rPr lang="ru-RU" smtClean="0"/>
              <a:pPr/>
              <a:t>‹#›</a:t>
            </a:fld>
            <a:endParaRPr lang="ru-RU"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B4C71EC6-210F-42DE-9C53-41977AD35B3D}" type="datetimeFigureOut">
              <a:rPr lang="ru-RU" smtClean="0"/>
              <a:pPr/>
              <a:t>01.12.2017</a:t>
            </a:fld>
            <a:endParaRPr lang="ru-RU" dirty="0"/>
          </a:p>
        </p:txBody>
      </p:sp>
      <p:sp>
        <p:nvSpPr>
          <p:cNvPr id="5" name="Нижний колонтитул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ru-RU" dirty="0"/>
          </a:p>
        </p:txBody>
      </p:sp>
      <p:sp>
        <p:nvSpPr>
          <p:cNvPr id="6" name="Номер слайда 5"/>
          <p:cNvSpPr>
            <a:spLocks noGrp="1"/>
          </p:cNvSpPr>
          <p:nvPr>
            <p:ph type="sldNum" sz="quarter" idx="12"/>
          </p:nvPr>
        </p:nvSpPr>
        <p:spPr>
          <a:xfrm>
            <a:off x="6733952" y="6555112"/>
            <a:ext cx="588336" cy="228600"/>
          </a:xfrm>
        </p:spPr>
        <p:txBody>
          <a:bodyPr/>
          <a:lstStyle>
            <a:extLst/>
          </a:lstStyle>
          <a:p>
            <a:fld id="{B19B0651-EE4F-4900-A07F-96A6BFA9D0F0}" type="slidenum">
              <a:rPr lang="ru-RU" smtClean="0"/>
              <a:pPr/>
              <a:t>‹#›</a:t>
            </a:fld>
            <a:endParaRPr lang="ru-RU"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lstStyle>
            <a:extLst/>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B4C71EC6-210F-42DE-9C53-41977AD35B3D}" type="datetimeFigureOut">
              <a:rPr lang="ru-RU" smtClean="0"/>
              <a:pPr/>
              <a:t>01.12.2017</a:t>
            </a:fld>
            <a:endParaRPr lang="ru-RU" dirty="0"/>
          </a:p>
        </p:txBody>
      </p:sp>
      <p:sp>
        <p:nvSpPr>
          <p:cNvPr id="6" name="Нижний колонтитул 5"/>
          <p:cNvSpPr>
            <a:spLocks noGrp="1"/>
          </p:cNvSpPr>
          <p:nvPr>
            <p:ph type="ftr" sz="quarter" idx="11"/>
          </p:nvPr>
        </p:nvSpPr>
        <p:spPr/>
        <p:txBody>
          <a:bodyPr/>
          <a:lstStyle>
            <a:extLst/>
          </a:lstStyle>
          <a:p>
            <a:endParaRPr lang="ru-RU" dirty="0"/>
          </a:p>
        </p:txBody>
      </p:sp>
      <p:sp>
        <p:nvSpPr>
          <p:cNvPr id="7" name="Номер слайда 6"/>
          <p:cNvSpPr>
            <a:spLocks noGrp="1"/>
          </p:cNvSpPr>
          <p:nvPr>
            <p:ph type="sldNum" sz="quarter" idx="12"/>
          </p:nvPr>
        </p:nvSpPr>
        <p:spPr/>
        <p:txBody>
          <a:bodyPr/>
          <a:lstStyle>
            <a:extLst/>
          </a:lstStyle>
          <a:p>
            <a:fld id="{B19B0651-EE4F-4900-A07F-96A6BFA9D0F0}" type="slidenum">
              <a:rPr lang="ru-RU" smtClean="0"/>
              <a:pPr/>
              <a:t>‹#›</a:t>
            </a:fld>
            <a:endParaRPr lang="ru-RU"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nchor="b"/>
          <a:lstStyle>
            <a:lvl1pPr>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B4C71EC6-210F-42DE-9C53-41977AD35B3D}" type="datetimeFigureOut">
              <a:rPr lang="ru-RU" smtClean="0"/>
              <a:pPr/>
              <a:t>01.12.2017</a:t>
            </a:fld>
            <a:endParaRPr lang="ru-RU" dirty="0"/>
          </a:p>
        </p:txBody>
      </p:sp>
      <p:sp>
        <p:nvSpPr>
          <p:cNvPr id="8" name="Нижний колонтитул 7"/>
          <p:cNvSpPr>
            <a:spLocks noGrp="1"/>
          </p:cNvSpPr>
          <p:nvPr>
            <p:ph type="ftr" sz="quarter" idx="11"/>
          </p:nvPr>
        </p:nvSpPr>
        <p:spPr/>
        <p:txBody>
          <a:bodyPr/>
          <a:lstStyle>
            <a:extLst/>
          </a:lstStyle>
          <a:p>
            <a:endParaRPr lang="ru-RU" dirty="0"/>
          </a:p>
        </p:txBody>
      </p:sp>
      <p:sp>
        <p:nvSpPr>
          <p:cNvPr id="9" name="Номер слайда 8"/>
          <p:cNvSpPr>
            <a:spLocks noGrp="1"/>
          </p:cNvSpPr>
          <p:nvPr>
            <p:ph type="sldNum" sz="quarter" idx="12"/>
          </p:nvPr>
        </p:nvSpPr>
        <p:spPr/>
        <p:txBody>
          <a:bodyPr/>
          <a:lstStyle>
            <a:extLst/>
          </a:lstStyle>
          <a:p>
            <a:fld id="{B19B0651-EE4F-4900-A07F-96A6BFA9D0F0}" type="slidenum">
              <a:rPr lang="ru-RU" smtClean="0"/>
              <a:pPr/>
              <a:t>‹#›</a:t>
            </a:fld>
            <a:endParaRPr lang="ru-RU"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B4C71EC6-210F-42DE-9C53-41977AD35B3D}" type="datetimeFigureOut">
              <a:rPr lang="ru-RU" smtClean="0"/>
              <a:pPr/>
              <a:t>01.12.2017</a:t>
            </a:fld>
            <a:endParaRPr lang="ru-RU" dirty="0"/>
          </a:p>
        </p:txBody>
      </p:sp>
      <p:sp>
        <p:nvSpPr>
          <p:cNvPr id="4" name="Нижний колонтитул 3"/>
          <p:cNvSpPr>
            <a:spLocks noGrp="1"/>
          </p:cNvSpPr>
          <p:nvPr>
            <p:ph type="ftr" sz="quarter" idx="11"/>
          </p:nvPr>
        </p:nvSpPr>
        <p:spPr/>
        <p:txBody>
          <a:bodyPr/>
          <a:lstStyle>
            <a:extLst/>
          </a:lstStyle>
          <a:p>
            <a:endParaRPr lang="ru-RU" dirty="0"/>
          </a:p>
        </p:txBody>
      </p:sp>
      <p:sp>
        <p:nvSpPr>
          <p:cNvPr id="5" name="Номер слайда 4"/>
          <p:cNvSpPr>
            <a:spLocks noGrp="1"/>
          </p:cNvSpPr>
          <p:nvPr>
            <p:ph type="sldNum" sz="quarter" idx="12"/>
          </p:nvPr>
        </p:nvSpPr>
        <p:spPr/>
        <p:txBody>
          <a:bodyPr/>
          <a:lstStyle>
            <a:extLst/>
          </a:lstStyle>
          <a:p>
            <a:fld id="{B19B0651-EE4F-4900-A07F-96A6BFA9D0F0}" type="slidenum">
              <a:rPr lang="ru-RU" smtClean="0"/>
              <a:pPr/>
              <a:t>‹#›</a:t>
            </a:fld>
            <a:endParaRPr lang="ru-RU"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solidFill>
                  <a:schemeClr val="tx2"/>
                </a:solidFill>
              </a:defRPr>
            </a:lvl1pPr>
            <a:extLst/>
          </a:lstStyle>
          <a:p>
            <a:fld id="{B4C71EC6-210F-42DE-9C53-41977AD35B3D}" type="datetimeFigureOut">
              <a:rPr lang="ru-RU" smtClean="0"/>
              <a:pPr/>
              <a:t>01.12.2017</a:t>
            </a:fld>
            <a:endParaRPr lang="ru-RU" dirty="0"/>
          </a:p>
        </p:txBody>
      </p:sp>
      <p:sp>
        <p:nvSpPr>
          <p:cNvPr id="3" name="Нижний колонтитул 2"/>
          <p:cNvSpPr>
            <a:spLocks noGrp="1"/>
          </p:cNvSpPr>
          <p:nvPr>
            <p:ph type="ftr" sz="quarter" idx="11"/>
          </p:nvPr>
        </p:nvSpPr>
        <p:spPr/>
        <p:txBody>
          <a:bodyPr/>
          <a:lstStyle>
            <a:lvl1pPr>
              <a:defRPr>
                <a:solidFill>
                  <a:schemeClr val="tx2"/>
                </a:solidFill>
              </a:defRPr>
            </a:lvl1pPr>
            <a:extLst/>
          </a:lstStyle>
          <a:p>
            <a:endParaRPr lang="ru-RU" dirty="0"/>
          </a:p>
        </p:txBody>
      </p:sp>
      <p:sp>
        <p:nvSpPr>
          <p:cNvPr id="4" name="Номер слайда 3"/>
          <p:cNvSpPr>
            <a:spLocks noGrp="1"/>
          </p:cNvSpPr>
          <p:nvPr>
            <p:ph type="sldNum" sz="quarter" idx="12"/>
          </p:nvPr>
        </p:nvSpPr>
        <p:spPr/>
        <p:txBody>
          <a:bodyPr/>
          <a:lstStyle>
            <a:extLst/>
          </a:lstStyle>
          <a:p>
            <a:fld id="{B19B0651-EE4F-4900-A07F-96A6BFA9D0F0}" type="slidenum">
              <a:rPr lang="ru-RU" smtClean="0"/>
              <a:pPr/>
              <a:t>‹#›</a:t>
            </a:fld>
            <a:endParaRPr lang="ru-RU"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B4C71EC6-210F-42DE-9C53-41977AD35B3D}" type="datetimeFigureOut">
              <a:rPr lang="ru-RU" smtClean="0"/>
              <a:pPr/>
              <a:t>01.12.2017</a:t>
            </a:fld>
            <a:endParaRPr lang="ru-RU" dirty="0"/>
          </a:p>
        </p:txBody>
      </p:sp>
      <p:sp>
        <p:nvSpPr>
          <p:cNvPr id="6" name="Нижний колонтитул 5"/>
          <p:cNvSpPr>
            <a:spLocks noGrp="1"/>
          </p:cNvSpPr>
          <p:nvPr>
            <p:ph type="ftr" sz="quarter" idx="11"/>
          </p:nvPr>
        </p:nvSpPr>
        <p:spPr/>
        <p:txBody>
          <a:bodyPr/>
          <a:lstStyle>
            <a:extLst/>
          </a:lstStyle>
          <a:p>
            <a:endParaRPr lang="ru-RU" dirty="0"/>
          </a:p>
        </p:txBody>
      </p:sp>
      <p:sp>
        <p:nvSpPr>
          <p:cNvPr id="7" name="Номер слайда 6"/>
          <p:cNvSpPr>
            <a:spLocks noGrp="1"/>
          </p:cNvSpPr>
          <p:nvPr>
            <p:ph type="sldNum" sz="quarter" idx="12"/>
          </p:nvPr>
        </p:nvSpPr>
        <p:spPr/>
        <p:txBody>
          <a:bodyPr/>
          <a:lstStyle>
            <a:extLst/>
          </a:lstStyle>
          <a:p>
            <a:fld id="{B19B0651-EE4F-4900-A07F-96A6BFA9D0F0}" type="slidenum">
              <a:rPr lang="ru-RU" smtClean="0"/>
              <a:pPr/>
              <a:t>‹#›</a:t>
            </a:fld>
            <a:endParaRPr lang="ru-RU"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Прямоугольник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Прямоугольник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Заголовок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ru-RU" smtClean="0"/>
              <a:t>Образец заголовка</a:t>
            </a:r>
            <a:endParaRPr kumimoji="0" lang="en-US" dirty="0"/>
          </a:p>
        </p:txBody>
      </p:sp>
      <p:sp>
        <p:nvSpPr>
          <p:cNvPr id="4" name="Текст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ru-RU" smtClean="0"/>
              <a:t>Образец текста</a:t>
            </a:r>
          </a:p>
        </p:txBody>
      </p:sp>
      <p:sp>
        <p:nvSpPr>
          <p:cNvPr id="5" name="Дата 4"/>
          <p:cNvSpPr>
            <a:spLocks noGrp="1"/>
          </p:cNvSpPr>
          <p:nvPr>
            <p:ph type="dt" sz="half" idx="10"/>
          </p:nvPr>
        </p:nvSpPr>
        <p:spPr/>
        <p:txBody>
          <a:bodyPr/>
          <a:lstStyle>
            <a:extLst/>
          </a:lstStyle>
          <a:p>
            <a:fld id="{B4C71EC6-210F-42DE-9C53-41977AD35B3D}" type="datetimeFigureOut">
              <a:rPr lang="ru-RU" smtClean="0"/>
              <a:pPr/>
              <a:t>01.12.2017</a:t>
            </a:fld>
            <a:endParaRPr lang="ru-RU" dirty="0"/>
          </a:p>
        </p:txBody>
      </p:sp>
      <p:sp>
        <p:nvSpPr>
          <p:cNvPr id="6" name="Нижний колонтитул 5"/>
          <p:cNvSpPr>
            <a:spLocks noGrp="1"/>
          </p:cNvSpPr>
          <p:nvPr>
            <p:ph type="ftr" sz="quarter" idx="11"/>
          </p:nvPr>
        </p:nvSpPr>
        <p:spPr/>
        <p:txBody>
          <a:bodyPr/>
          <a:lstStyle>
            <a:extLst/>
          </a:lstStyle>
          <a:p>
            <a:endParaRPr lang="ru-RU" dirty="0"/>
          </a:p>
        </p:txBody>
      </p:sp>
      <p:sp>
        <p:nvSpPr>
          <p:cNvPr id="7" name="Номер слайда 6"/>
          <p:cNvSpPr>
            <a:spLocks noGrp="1"/>
          </p:cNvSpPr>
          <p:nvPr>
            <p:ph type="sldNum" sz="quarter" idx="12"/>
          </p:nvPr>
        </p:nvSpPr>
        <p:spPr/>
        <p:txBody>
          <a:bodyPr/>
          <a:lstStyle>
            <a:extLst/>
          </a:lstStyle>
          <a:p>
            <a:fld id="{B19B0651-EE4F-4900-A07F-96A6BFA9D0F0}" type="slidenum">
              <a:rPr lang="ru-RU" smtClean="0"/>
              <a:pPr/>
              <a:t>‹#›</a:t>
            </a:fld>
            <a:endParaRPr lang="ru-RU" dirty="0"/>
          </a:p>
        </p:txBody>
      </p:sp>
      <p:sp>
        <p:nvSpPr>
          <p:cNvPr id="10" name="Рисунок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ru-RU" smtClean="0"/>
              <a:t>Вставка рисунка</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00FFFF"/>
            </a:gs>
            <a:gs pos="100000">
              <a:schemeClr val="bg2">
                <a:shade val="35000"/>
                <a:satMod val="15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9" name="Прямоугольник 8"/>
          <p:cNvSpPr/>
          <p:nvPr/>
        </p:nvSpPr>
        <p:spPr>
          <a:xfrm flipH="1">
            <a:off x="8153400" y="0"/>
            <a:ext cx="990600" cy="6858000"/>
          </a:xfrm>
          <a:prstGeom prst="rect">
            <a:avLst/>
          </a:prstGeom>
          <a:blipFill>
            <a:blip r:embed="rId14"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Заголовок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ru-RU" smtClean="0"/>
              <a:t>Образец заголовка</a:t>
            </a:r>
            <a:endParaRPr kumimoji="0" lang="en-US"/>
          </a:p>
        </p:txBody>
      </p:sp>
      <p:sp>
        <p:nvSpPr>
          <p:cNvPr id="31" name="Текст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7" name="Дата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B4C71EC6-210F-42DE-9C53-41977AD35B3D}" type="datetimeFigureOut">
              <a:rPr lang="ru-RU" smtClean="0"/>
              <a:pPr/>
              <a:t>01.12.2017</a:t>
            </a:fld>
            <a:endParaRPr lang="ru-RU" dirty="0"/>
          </a:p>
        </p:txBody>
      </p:sp>
      <p:sp>
        <p:nvSpPr>
          <p:cNvPr id="4" name="Нижний колонтитул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ru-RU" dirty="0"/>
          </a:p>
        </p:txBody>
      </p:sp>
      <p:sp>
        <p:nvSpPr>
          <p:cNvPr id="16" name="Номер слайда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B19B0651-EE4F-4900-A07F-96A6BFA9D0F0}" type="slidenum">
              <a:rPr lang="ru-RU" smtClean="0"/>
              <a:pPr/>
              <a:t>‹#›</a:t>
            </a:fld>
            <a:endParaRPr lang="ru-RU" dirty="0"/>
          </a:p>
        </p:txBody>
      </p:sp>
    </p:spTree>
  </p:cSld>
  <p:clrMap bg1="dk1" tx1="lt1" bg2="dk2" tx2="lt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72" r:id="rId5"/>
    <p:sldLayoutId id="2147483773" r:id="rId6"/>
    <p:sldLayoutId id="2147483774" r:id="rId7"/>
    <p:sldLayoutId id="2147483775" r:id="rId8"/>
    <p:sldLayoutId id="2147483776" r:id="rId9"/>
    <p:sldLayoutId id="2147483777" r:id="rId10"/>
    <p:sldLayoutId id="2147483778" r:id="rId11"/>
    <p:sldLayoutId id="2147483779" r:id="rId12"/>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9.xml"/><Relationship Id="rId7" Type="http://schemas.openxmlformats.org/officeDocument/2006/relationships/image" Target="../media/image18.jpeg"/><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chart" Target="../charts/chart5.xml"/></Relationships>
</file>

<file path=ppt/slides/_rels/slide17.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image" Target="../media/image3.png"/><Relationship Id="rId5" Type="http://schemas.openxmlformats.org/officeDocument/2006/relationships/chart" Target="../charts/chart8.xml"/><Relationship Id="rId4" Type="http://schemas.openxmlformats.org/officeDocument/2006/relationships/chart" Target="../charts/chart7.xml"/></Relationships>
</file>

<file path=ppt/slides/_rels/slide18.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8.xm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chart" Target="../charts/chart10.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7" Type="http://schemas.openxmlformats.org/officeDocument/2006/relationships/image" Target="../media/image24.jpeg"/><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2.xml"/><Relationship Id="rId1" Type="http://schemas.openxmlformats.org/officeDocument/2006/relationships/slideLayout" Target="../slideLayouts/slideLayout1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23.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3.xm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chart" Target="../charts/chart12.xml"/></Relationships>
</file>

<file path=ppt/slides/_rels/slide24.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chart" Target="../charts/chart1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chart" Target="../charts/chart1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chart" Target="../charts/chart17.xm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chart" Target="../charts/chart19.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Data" Target="../diagrams/data3.xml"/><Relationship Id="rId18" Type="http://schemas.openxmlformats.org/officeDocument/2006/relationships/diagramData" Target="../diagrams/data4.xml"/><Relationship Id="rId3" Type="http://schemas.openxmlformats.org/officeDocument/2006/relationships/diagramData" Target="../diagrams/data1.xml"/><Relationship Id="rId21" Type="http://schemas.openxmlformats.org/officeDocument/2006/relationships/diagramColors" Target="../diagrams/colors4.xml"/><Relationship Id="rId7" Type="http://schemas.microsoft.com/office/2007/relationships/diagramDrawing" Target="../diagrams/drawing1.xml"/><Relationship Id="rId12" Type="http://schemas.microsoft.com/office/2007/relationships/diagramDrawing" Target="../diagrams/drawing2.xml"/><Relationship Id="rId17" Type="http://schemas.microsoft.com/office/2007/relationships/diagramDrawing" Target="../diagrams/drawing3.xml"/><Relationship Id="rId2" Type="http://schemas.openxmlformats.org/officeDocument/2006/relationships/image" Target="../media/image6.png"/><Relationship Id="rId16" Type="http://schemas.openxmlformats.org/officeDocument/2006/relationships/diagramColors" Target="../diagrams/colors3.xml"/><Relationship Id="rId20" Type="http://schemas.openxmlformats.org/officeDocument/2006/relationships/diagramQuickStyle" Target="../diagrams/quickStyle4.xml"/><Relationship Id="rId1" Type="http://schemas.openxmlformats.org/officeDocument/2006/relationships/slideLayout" Target="../slideLayouts/slideLayout6.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5" Type="http://schemas.openxmlformats.org/officeDocument/2006/relationships/diagramQuickStyle" Target="../diagrams/quickStyle3.xml"/><Relationship Id="rId23" Type="http://schemas.openxmlformats.org/officeDocument/2006/relationships/image" Target="../media/image3.png"/><Relationship Id="rId10" Type="http://schemas.openxmlformats.org/officeDocument/2006/relationships/diagramQuickStyle" Target="../diagrams/quickStyle2.xml"/><Relationship Id="rId19" Type="http://schemas.openxmlformats.org/officeDocument/2006/relationships/diagramLayout" Target="../diagrams/layout4.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Layout" Target="../diagrams/layout3.xml"/><Relationship Id="rId22" Type="http://schemas.microsoft.com/office/2007/relationships/diagramDrawing" Target="../diagrams/drawing4.xml"/></Relationships>
</file>

<file path=ppt/slides/_rels/slide30.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32.jpeg"/><Relationship Id="rId5" Type="http://schemas.openxmlformats.org/officeDocument/2006/relationships/image" Target="../media/image31.jpeg"/><Relationship Id="rId10" Type="http://schemas.openxmlformats.org/officeDocument/2006/relationships/image" Target="../media/image36.jpeg"/><Relationship Id="rId4" Type="http://schemas.openxmlformats.org/officeDocument/2006/relationships/image" Target="../media/image30.jpeg"/><Relationship Id="rId9" Type="http://schemas.openxmlformats.org/officeDocument/2006/relationships/image" Target="../media/image35.jpeg"/></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chart" Target="../charts/chart22.xml"/><Relationship Id="rId5" Type="http://schemas.openxmlformats.org/officeDocument/2006/relationships/chart" Target="../charts/chart21.xml"/><Relationship Id="rId4" Type="http://schemas.openxmlformats.org/officeDocument/2006/relationships/chart" Target="../charts/chart20.xml"/></Relationships>
</file>

<file path=ppt/slides/_rels/slide3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chart" Target="../charts/chart23.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chart" Target="../charts/chart24.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chart" Target="../charts/chart25.xml"/><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chart" Target="../charts/chart26.xml"/><Relationship Id="rId1" Type="http://schemas.openxmlformats.org/officeDocument/2006/relationships/slideLayout" Target="../slideLayouts/slideLayout8.xml"/><Relationship Id="rId4" Type="http://schemas.openxmlformats.org/officeDocument/2006/relationships/image" Target="../media/image41.jpeg"/></Relationships>
</file>

<file path=ppt/slides/_rels/slide36.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chart" Target="../charts/chart27.xml"/><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chart" Target="../charts/chart28.xml"/><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2" Type="http://schemas.openxmlformats.org/officeDocument/2006/relationships/chart" Target="../charts/chart29.xml"/><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chart" Target="../charts/chart30.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40.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chart" Target="../charts/chart31.xml"/><Relationship Id="rId1" Type="http://schemas.openxmlformats.org/officeDocument/2006/relationships/slideLayout" Target="../slideLayouts/slideLayout8.xml"/><Relationship Id="rId5" Type="http://schemas.openxmlformats.org/officeDocument/2006/relationships/image" Target="../media/image47.jpeg"/><Relationship Id="rId4" Type="http://schemas.openxmlformats.org/officeDocument/2006/relationships/image" Target="../media/image46.jpeg"/></Relationships>
</file>

<file path=ppt/slides/_rels/slide41.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chart" Target="../charts/chart32.xml"/><Relationship Id="rId1" Type="http://schemas.openxmlformats.org/officeDocument/2006/relationships/slideLayout" Target="../slideLayouts/slideLayout8.xml"/><Relationship Id="rId5" Type="http://schemas.openxmlformats.org/officeDocument/2006/relationships/image" Target="../media/image50.jpeg"/><Relationship Id="rId4" Type="http://schemas.openxmlformats.org/officeDocument/2006/relationships/image" Target="../media/image49.png"/></Relationships>
</file>

<file path=ppt/slides/_rels/slide42.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chart" Target="../charts/chart33.xml"/><Relationship Id="rId1" Type="http://schemas.openxmlformats.org/officeDocument/2006/relationships/slideLayout" Target="../slideLayouts/slideLayout8.xml"/><Relationship Id="rId4" Type="http://schemas.openxmlformats.org/officeDocument/2006/relationships/image" Target="../media/image52.jpeg"/></Relationships>
</file>

<file path=ppt/slides/_rels/slide43.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chart" Target="../charts/chart34.xml"/><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3" Type="http://schemas.openxmlformats.org/officeDocument/2006/relationships/chart" Target="../charts/chart35.xml"/><Relationship Id="rId2" Type="http://schemas.openxmlformats.org/officeDocument/2006/relationships/image" Target="../media/image54.jpeg"/><Relationship Id="rId1" Type="http://schemas.openxmlformats.org/officeDocument/2006/relationships/slideLayout" Target="../slideLayouts/slideLayout8.xml"/><Relationship Id="rId4" Type="http://schemas.openxmlformats.org/officeDocument/2006/relationships/image" Target="../media/image55.jpeg"/></Relationships>
</file>

<file path=ppt/slides/_rels/slide45.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chart" Target="../charts/chart36.xml"/><Relationship Id="rId1" Type="http://schemas.openxmlformats.org/officeDocument/2006/relationships/slideLayout" Target="../slideLayouts/slideLayout8.xml"/><Relationship Id="rId4" Type="http://schemas.openxmlformats.org/officeDocument/2006/relationships/image" Target="../media/image57.jpeg"/></Relationships>
</file>

<file path=ppt/slides/_rels/slide46.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chart" Target="../charts/chart37.xml"/><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60.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8.xml.rels><?xml version="1.0" encoding="UTF-8" standalone="yes"?>
<Relationships xmlns="http://schemas.openxmlformats.org/package/2006/relationships"><Relationship Id="rId8" Type="http://schemas.openxmlformats.org/officeDocument/2006/relationships/diagramData" Target="../diagrams/data7.xml"/><Relationship Id="rId3" Type="http://schemas.openxmlformats.org/officeDocument/2006/relationships/diagramLayout" Target="../diagrams/layout6.xml"/><Relationship Id="rId7" Type="http://schemas.openxmlformats.org/officeDocument/2006/relationships/image" Target="../media/image3.png"/><Relationship Id="rId12" Type="http://schemas.microsoft.com/office/2007/relationships/diagramDrawing" Target="../diagrams/drawing7.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11" Type="http://schemas.openxmlformats.org/officeDocument/2006/relationships/diagramColors" Target="../diagrams/colors7.xml"/><Relationship Id="rId5" Type="http://schemas.openxmlformats.org/officeDocument/2006/relationships/diagramColors" Target="../diagrams/colors6.xml"/><Relationship Id="rId10" Type="http://schemas.openxmlformats.org/officeDocument/2006/relationships/diagramQuickStyle" Target="../diagrams/quickStyle7.xml"/><Relationship Id="rId4" Type="http://schemas.openxmlformats.org/officeDocument/2006/relationships/diagramQuickStyle" Target="../diagrams/quickStyle6.xml"/><Relationship Id="rId9" Type="http://schemas.openxmlformats.org/officeDocument/2006/relationships/diagramLayout" Target="../diagrams/layout7.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Рисунок 4" descr="2017-2.png"/>
          <p:cNvPicPr>
            <a:picLocks noChangeAspect="1"/>
          </p:cNvPicPr>
          <p:nvPr/>
        </p:nvPicPr>
        <p:blipFill>
          <a:blip r:embed="rId3" cstate="print"/>
          <a:stretch>
            <a:fillRect/>
          </a:stretch>
        </p:blipFill>
        <p:spPr>
          <a:xfrm>
            <a:off x="107504" y="116632"/>
            <a:ext cx="2664295" cy="2520280"/>
          </a:xfrm>
          <a:prstGeom prst="rect">
            <a:avLst/>
          </a:prstGeom>
          <a:ln>
            <a:noFill/>
          </a:ln>
          <a:effectLst>
            <a:outerShdw blurRad="215900" dist="152400" dir="5400000" algn="ctr" rotWithShape="0">
              <a:schemeClr val="accent4"/>
            </a:outerShdw>
          </a:effectLst>
          <a:scene3d>
            <a:camera prst="orthographicFront"/>
            <a:lightRig rig="threePt" dir="t"/>
          </a:scene3d>
          <a:sp3d>
            <a:bevelT/>
          </a:sp3d>
        </p:spPr>
      </p:pic>
      <p:sp>
        <p:nvSpPr>
          <p:cNvPr id="13" name="TextBox 12"/>
          <p:cNvSpPr txBox="1"/>
          <p:nvPr/>
        </p:nvSpPr>
        <p:spPr>
          <a:xfrm>
            <a:off x="539552" y="3717032"/>
            <a:ext cx="8208912" cy="2308324"/>
          </a:xfrm>
          <a:prstGeom prst="rect">
            <a:avLst/>
          </a:prstGeom>
          <a:noFill/>
          <a:ln w="28575">
            <a:solidFill>
              <a:schemeClr val="accent1"/>
            </a:solidFill>
          </a:ln>
          <a:effectLst>
            <a:innerShdw blurRad="254000" dist="50800" dir="2700000">
              <a:prstClr val="black">
                <a:alpha val="50000"/>
              </a:prstClr>
            </a:innerShdw>
          </a:effectLst>
          <a:scene3d>
            <a:camera prst="orthographicFront"/>
            <a:lightRig rig="threePt" dir="t"/>
          </a:scene3d>
          <a:sp3d>
            <a:bevelT/>
          </a:sp3d>
        </p:spPr>
        <p:txBody>
          <a:bodyPr wrap="square" rtlCol="0">
            <a:spAutoFit/>
          </a:bodyPr>
          <a:lstStyle/>
          <a:p>
            <a:pPr algn="ctr"/>
            <a:r>
              <a:rPr lang="ru-RU" sz="2400" b="1" dirty="0" smtClean="0">
                <a:solidFill>
                  <a:srgbClr val="0000FF"/>
                </a:solidFill>
                <a:latin typeface="Bookman Old Style" pitchFamily="18" charset="0"/>
              </a:rPr>
              <a:t>к  проекту  решения                                          «О бюджете муниципального образования                    «Холм-Жирковский район» </a:t>
            </a:r>
          </a:p>
          <a:p>
            <a:pPr algn="ctr"/>
            <a:r>
              <a:rPr lang="ru-RU" sz="2400" b="1" dirty="0" smtClean="0">
                <a:solidFill>
                  <a:srgbClr val="0000FF"/>
                </a:solidFill>
                <a:latin typeface="Bookman Old Style" pitchFamily="18" charset="0"/>
              </a:rPr>
              <a:t>Смоленской области </a:t>
            </a:r>
          </a:p>
          <a:p>
            <a:pPr algn="ctr"/>
            <a:r>
              <a:rPr lang="ru-RU" sz="2400" b="1" dirty="0" smtClean="0">
                <a:solidFill>
                  <a:srgbClr val="0000FF"/>
                </a:solidFill>
                <a:latin typeface="Bookman Old Style" pitchFamily="18" charset="0"/>
              </a:rPr>
              <a:t>на 2018 год  и на плановый период</a:t>
            </a:r>
          </a:p>
          <a:p>
            <a:pPr algn="ctr"/>
            <a:r>
              <a:rPr lang="ru-RU" sz="2400" b="1" dirty="0" smtClean="0">
                <a:solidFill>
                  <a:srgbClr val="0000FF"/>
                </a:solidFill>
                <a:latin typeface="Bookman Old Style" pitchFamily="18" charset="0"/>
              </a:rPr>
              <a:t> 2019 и 2020 годов» </a:t>
            </a:r>
          </a:p>
        </p:txBody>
      </p:sp>
      <p:sp>
        <p:nvSpPr>
          <p:cNvPr id="6" name="TextBox 5"/>
          <p:cNvSpPr txBox="1"/>
          <p:nvPr/>
        </p:nvSpPr>
        <p:spPr>
          <a:xfrm>
            <a:off x="467544" y="1916832"/>
            <a:ext cx="8424936" cy="1754326"/>
          </a:xfrm>
          <a:prstGeom prst="rect">
            <a:avLst/>
          </a:prstGeom>
          <a:noFill/>
        </p:spPr>
        <p:txBody>
          <a:bodyPr wrap="square" rtlCol="0">
            <a:spAutoFit/>
          </a:bodyPr>
          <a:lstStyle/>
          <a:p>
            <a:pPr algn="ctr"/>
            <a:r>
              <a:rPr lang="ru-RU" sz="5400" b="1" dirty="0" smtClean="0">
                <a:solidFill>
                  <a:srgbClr val="0000FF"/>
                </a:solidFill>
                <a:latin typeface="Bookman Old Style" pitchFamily="18" charset="0"/>
                <a:ea typeface="Arial Unicode MS" pitchFamily="34" charset="-128"/>
                <a:cs typeface="Arial Unicode MS" pitchFamily="34" charset="-128"/>
              </a:rPr>
              <a:t>БЮДЖЕТ               ДЛЯ ГРАЖДАН</a:t>
            </a:r>
            <a:endParaRPr lang="ru-RU" sz="5400" b="1" dirty="0">
              <a:solidFill>
                <a:srgbClr val="0000FF"/>
              </a:solidFill>
              <a:latin typeface="Bookman Old Style" pitchFamily="18" charset="0"/>
              <a:ea typeface="Arial Unicode MS" pitchFamily="34" charset="-128"/>
              <a:cs typeface="Arial Unicode MS" pitchFamily="34" charset="-128"/>
            </a:endParaRPr>
          </a:p>
        </p:txBody>
      </p:sp>
      <p:pic>
        <p:nvPicPr>
          <p:cNvPr id="4" name="i-main-pic" descr="Картинка 5 из 10"/>
          <p:cNvPicPr/>
          <p:nvPr/>
        </p:nvPicPr>
        <p:blipFill>
          <a:blip r:embed="rId4" cstate="print">
            <a:lum contrast="6000"/>
          </a:blip>
          <a:srcRect/>
          <a:stretch>
            <a:fillRect/>
          </a:stretch>
        </p:blipFill>
        <p:spPr bwMode="auto">
          <a:xfrm>
            <a:off x="7668344" y="332656"/>
            <a:ext cx="1152128" cy="1152128"/>
          </a:xfrm>
          <a:prstGeom prst="rect">
            <a:avLst/>
          </a:prstGeom>
          <a:noFill/>
          <a:ln w="9525">
            <a:noFill/>
            <a:miter lim="800000"/>
            <a:headEnd/>
            <a:tailEnd/>
          </a:ln>
          <a:scene3d>
            <a:camera prst="orthographicFront"/>
            <a:lightRig rig="threePt" dir="t"/>
          </a:scene3d>
          <a:sp3d>
            <a:bevelT/>
          </a:sp3d>
        </p:spPr>
      </p:pic>
    </p:spTree>
    <p:extLst>
      <p:ext uri="{BB962C8B-B14F-4D97-AF65-F5344CB8AC3E}">
        <p14:creationId xmlns:p14="http://schemas.microsoft.com/office/powerpoint/2010/main" xmlns="" val="10436334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51520" y="908720"/>
            <a:ext cx="8712968" cy="5760640"/>
          </a:xfrm>
        </p:spPr>
        <p:txBody>
          <a:bodyPr>
            <a:noAutofit/>
          </a:bodyPr>
          <a:lstStyle/>
          <a:p>
            <a:pPr algn="just">
              <a:buFont typeface="Wingdings" pitchFamily="2" charset="2"/>
              <a:buChar char="Ø"/>
            </a:pPr>
            <a:r>
              <a:rPr lang="ru-RU" sz="1400" b="1" dirty="0" smtClean="0">
                <a:solidFill>
                  <a:srgbClr val="000099"/>
                </a:solidFill>
                <a:latin typeface="Book Antiqua" pitchFamily="18" charset="0"/>
              </a:rPr>
              <a:t>Повышение объемов поступления налога на доходы физических лиц за счет роста объема фонда оплаты труда, легализации «теневой» заработной платы и проведения мероприятий по сокращению задолженности по налогу на доходы физических лиц;</a:t>
            </a:r>
          </a:p>
          <a:p>
            <a:pPr algn="just">
              <a:buFont typeface="Wingdings" pitchFamily="2" charset="2"/>
              <a:buChar char="Ø"/>
            </a:pPr>
            <a:r>
              <a:rPr lang="ru-RU" sz="1400" b="1" dirty="0" smtClean="0">
                <a:solidFill>
                  <a:srgbClr val="000099"/>
                </a:solidFill>
                <a:latin typeface="Book Antiqua" pitchFamily="18" charset="0"/>
              </a:rPr>
              <a:t>актуализация работы по расширению налоговой базы по имущественным налогам;</a:t>
            </a:r>
          </a:p>
          <a:p>
            <a:pPr algn="just">
              <a:buFont typeface="Wingdings" pitchFamily="2" charset="2"/>
              <a:buChar char="Ø"/>
            </a:pPr>
            <a:r>
              <a:rPr lang="ru-RU" sz="1400" b="1" dirty="0" smtClean="0">
                <a:solidFill>
                  <a:srgbClr val="000099"/>
                </a:solidFill>
                <a:latin typeface="Book Antiqua" pitchFamily="18" charset="0"/>
              </a:rPr>
              <a:t>улучшение качества администрирования земельного налога и повышения уровня его собираемости для целей пополнения доходной базы местных бюджетов;</a:t>
            </a:r>
          </a:p>
          <a:p>
            <a:pPr algn="just">
              <a:buFont typeface="Wingdings" pitchFamily="2" charset="2"/>
              <a:buChar char="Ø"/>
            </a:pPr>
            <a:r>
              <a:rPr lang="ru-RU" sz="1400" b="1" dirty="0" smtClean="0">
                <a:solidFill>
                  <a:srgbClr val="000099"/>
                </a:solidFill>
                <a:latin typeface="Book Antiqua" pitchFamily="18" charset="0"/>
              </a:rPr>
              <a:t>создание условий для развития малого и среднего предпринимательства;</a:t>
            </a:r>
          </a:p>
          <a:p>
            <a:pPr algn="just">
              <a:buFont typeface="Wingdings" pitchFamily="2" charset="2"/>
              <a:buChar char="Ø"/>
            </a:pPr>
            <a:r>
              <a:rPr lang="ru-RU" sz="1400" b="1" dirty="0" smtClean="0">
                <a:solidFill>
                  <a:srgbClr val="000099"/>
                </a:solidFill>
                <a:latin typeface="Book Antiqua" pitchFamily="18" charset="0"/>
              </a:rPr>
              <a:t>формирование бездефицитного местного бюджета, с целью снижения долговой нагрузки на местный бюджет;</a:t>
            </a:r>
          </a:p>
          <a:p>
            <a:pPr algn="just">
              <a:buFont typeface="Wingdings" pitchFamily="2" charset="2"/>
              <a:buChar char="Ø"/>
            </a:pPr>
            <a:r>
              <a:rPr lang="ru-RU" sz="1400" b="1" dirty="0" smtClean="0">
                <a:solidFill>
                  <a:srgbClr val="000099"/>
                </a:solidFill>
                <a:latin typeface="Book Antiqua" pitchFamily="18" charset="0"/>
              </a:rPr>
              <a:t>формирование реального прогноза доходов, расходов и источников финансирования дефицита;</a:t>
            </a:r>
          </a:p>
          <a:p>
            <a:pPr algn="just">
              <a:buFont typeface="Wingdings" pitchFamily="2" charset="2"/>
              <a:buChar char="Ø"/>
            </a:pPr>
            <a:r>
              <a:rPr lang="ru-RU" sz="1400" b="1" dirty="0" smtClean="0">
                <a:solidFill>
                  <a:srgbClr val="000099"/>
                </a:solidFill>
                <a:latin typeface="Book Antiqua" pitchFamily="18" charset="0"/>
              </a:rPr>
              <a:t>соразмерность расходов местного бюджета с поступающими доходами, безусловное исполнение действующих расходных обязательств, недопущение принятия новых расходных обязательств, не обеспеченных доходными источниками;</a:t>
            </a:r>
          </a:p>
          <a:p>
            <a:pPr algn="just">
              <a:buFont typeface="Wingdings" pitchFamily="2" charset="2"/>
              <a:buChar char="Ø"/>
            </a:pPr>
            <a:r>
              <a:rPr lang="ru-RU" sz="1400" b="1" dirty="0" smtClean="0">
                <a:solidFill>
                  <a:srgbClr val="000099"/>
                </a:solidFill>
                <a:latin typeface="Book Antiqua" pitchFamily="18" charset="0"/>
              </a:rPr>
              <a:t>концентрация расходов на приоритетных направлениях, связанных с улучшением условий жизни человека, адресном решении социальных проблем, повышении эффективности и качества предоставляемых населению муниципальных услуг;</a:t>
            </a:r>
          </a:p>
          <a:p>
            <a:pPr algn="just">
              <a:buFont typeface="Wingdings" pitchFamily="2" charset="2"/>
              <a:buChar char="Ø"/>
            </a:pPr>
            <a:r>
              <a:rPr lang="ru-RU" sz="1400" b="1" dirty="0" smtClean="0">
                <a:solidFill>
                  <a:srgbClr val="000099"/>
                </a:solidFill>
                <a:latin typeface="Book Antiqua" pitchFamily="18" charset="0"/>
              </a:rPr>
              <a:t>обеспечение реализации приоритетных задач государственной политики, в т.ч. предусмотренных в указах Президента РФ по достижению целевых показателей заработной платы отдельных категорий работников бюджетной сферы, индексации заработной платы работников бюджетного сектора экономики, на которых не распространяются указы Президента РФ на 4,0 процента, обеспечение месячной заработной платы работников бюджетной сферы на уровне не ниже минимального размера оплаты труда;</a:t>
            </a:r>
          </a:p>
          <a:p>
            <a:pPr algn="just">
              <a:buFont typeface="Wingdings" pitchFamily="2" charset="2"/>
              <a:buChar char="Ø"/>
            </a:pPr>
            <a:endParaRPr lang="ru-RU" sz="1400" b="1" dirty="0" smtClean="0">
              <a:solidFill>
                <a:srgbClr val="000099"/>
              </a:solidFill>
              <a:latin typeface="Book Antiqua" pitchFamily="18" charset="0"/>
            </a:endParaRPr>
          </a:p>
          <a:p>
            <a:pPr algn="just">
              <a:buFont typeface="Wingdings" pitchFamily="2" charset="2"/>
              <a:buChar char="Ø"/>
            </a:pPr>
            <a:endParaRPr lang="ru-RU" sz="1400" b="1" dirty="0" smtClean="0">
              <a:solidFill>
                <a:srgbClr val="000099"/>
              </a:solidFill>
              <a:latin typeface="Book Antiqua" pitchFamily="18" charset="0"/>
            </a:endParaRPr>
          </a:p>
          <a:p>
            <a:pPr algn="just">
              <a:buFont typeface="Wingdings" pitchFamily="2" charset="2"/>
              <a:buChar char="Ø"/>
            </a:pPr>
            <a:endParaRPr lang="ru-RU" sz="1400" b="1" dirty="0" smtClean="0">
              <a:solidFill>
                <a:srgbClr val="000099"/>
              </a:solidFill>
              <a:latin typeface="Book Antiqua" pitchFamily="18" charset="0"/>
            </a:endParaRPr>
          </a:p>
          <a:p>
            <a:pPr algn="just">
              <a:buFont typeface="Wingdings" pitchFamily="2" charset="2"/>
              <a:buChar char="Ø"/>
            </a:pPr>
            <a:endParaRPr lang="ru-RU" sz="1400" b="1" dirty="0" smtClean="0">
              <a:solidFill>
                <a:srgbClr val="000099"/>
              </a:solidFill>
              <a:latin typeface="Book Antiqua" pitchFamily="18" charset="0"/>
            </a:endParaRPr>
          </a:p>
          <a:p>
            <a:pPr algn="just">
              <a:buFont typeface="Wingdings" pitchFamily="2" charset="2"/>
              <a:buChar char="Ø"/>
            </a:pPr>
            <a:endParaRPr lang="ru-RU" sz="1400" b="1" dirty="0" smtClean="0">
              <a:solidFill>
                <a:srgbClr val="000099"/>
              </a:solidFill>
              <a:latin typeface="Book Antiqua" pitchFamily="18" charset="0"/>
            </a:endParaRPr>
          </a:p>
          <a:p>
            <a:pPr algn="just">
              <a:buFont typeface="Wingdings" pitchFamily="2" charset="2"/>
              <a:buChar char="Ø"/>
            </a:pPr>
            <a:endParaRPr lang="ru-RU" sz="1400" b="1" dirty="0" smtClean="0">
              <a:solidFill>
                <a:srgbClr val="000099"/>
              </a:solidFill>
              <a:latin typeface="Book Antiqua" pitchFamily="18" charset="0"/>
            </a:endParaRPr>
          </a:p>
          <a:p>
            <a:pPr algn="just">
              <a:buFont typeface="Wingdings" pitchFamily="2" charset="2"/>
              <a:buChar char="Ø"/>
            </a:pPr>
            <a:endParaRPr lang="ru-RU" sz="1400" b="1" dirty="0" smtClean="0">
              <a:solidFill>
                <a:srgbClr val="000099"/>
              </a:solidFill>
              <a:latin typeface="Book Antiqua" pitchFamily="18" charset="0"/>
            </a:endParaRPr>
          </a:p>
          <a:p>
            <a:pPr algn="just">
              <a:buFont typeface="Wingdings" pitchFamily="2" charset="2"/>
              <a:buChar char="Ø"/>
            </a:pPr>
            <a:endParaRPr lang="ru-RU" sz="1400" b="1" dirty="0" smtClean="0">
              <a:solidFill>
                <a:srgbClr val="000099"/>
              </a:solidFill>
              <a:latin typeface="Book Antiqua" pitchFamily="18" charset="0"/>
            </a:endParaRPr>
          </a:p>
          <a:p>
            <a:pPr algn="just"/>
            <a:endParaRPr lang="ru-RU" sz="1400" b="1" dirty="0" smtClean="0">
              <a:solidFill>
                <a:srgbClr val="000099"/>
              </a:solidFill>
              <a:latin typeface="Book Antiqua" pitchFamily="18" charset="0"/>
            </a:endParaRPr>
          </a:p>
          <a:p>
            <a:pPr algn="just"/>
            <a:endParaRPr lang="ru-RU" sz="1400" b="1" dirty="0" smtClean="0">
              <a:latin typeface="Book Antiqua" pitchFamily="18" charset="0"/>
            </a:endParaRPr>
          </a:p>
          <a:p>
            <a:pPr algn="just"/>
            <a:endParaRPr lang="ru-RU" sz="1400" b="1" dirty="0" smtClean="0">
              <a:latin typeface="Book Antiqua" pitchFamily="18" charset="0"/>
            </a:endParaRPr>
          </a:p>
        </p:txBody>
      </p:sp>
      <p:sp>
        <p:nvSpPr>
          <p:cNvPr id="4" name="Заголовок 3"/>
          <p:cNvSpPr>
            <a:spLocks noGrp="1"/>
          </p:cNvSpPr>
          <p:nvPr>
            <p:ph type="title"/>
          </p:nvPr>
        </p:nvSpPr>
        <p:spPr>
          <a:xfrm>
            <a:off x="251520" y="116632"/>
            <a:ext cx="8507288" cy="792088"/>
          </a:xfrm>
          <a:prstGeom prst="round2DiagRect">
            <a:avLst/>
          </a:prstGeom>
          <a:solidFill>
            <a:srgbClr val="0099FF"/>
          </a:solidFill>
        </p:spPr>
        <p:style>
          <a:lnRef idx="0">
            <a:schemeClr val="accent1"/>
          </a:lnRef>
          <a:fillRef idx="3">
            <a:schemeClr val="accent1"/>
          </a:fillRef>
          <a:effectRef idx="3">
            <a:schemeClr val="accent1"/>
          </a:effectRef>
          <a:fontRef idx="minor">
            <a:schemeClr val="lt1"/>
          </a:fontRef>
        </p:style>
        <p:txBody>
          <a:bodyPr rtlCol="0" anchor="ctr">
            <a:noAutofit/>
          </a:bodyPr>
          <a:lstStyle/>
          <a:p>
            <a:pPr algn="ctr"/>
            <a:r>
              <a:rPr lang="ru-RU" sz="2400" dirty="0" smtClean="0">
                <a:effectLst>
                  <a:outerShdw blurRad="38100" dist="38100" dir="2700000" algn="tl">
                    <a:srgbClr val="000000">
                      <a:alpha val="43137"/>
                    </a:srgbClr>
                  </a:outerShdw>
                </a:effectLst>
                <a:latin typeface="Book Antiqua" pitchFamily="18" charset="0"/>
              </a:rPr>
              <a:t/>
            </a:r>
            <a:br>
              <a:rPr lang="ru-RU" sz="2400" dirty="0" smtClean="0">
                <a:effectLst>
                  <a:outerShdw blurRad="38100" dist="38100" dir="2700000" algn="tl">
                    <a:srgbClr val="000000">
                      <a:alpha val="43137"/>
                    </a:srgbClr>
                  </a:outerShdw>
                </a:effectLst>
                <a:latin typeface="Book Antiqua" pitchFamily="18" charset="0"/>
              </a:rPr>
            </a:br>
            <a:r>
              <a:rPr lang="ru-RU" sz="2400" cap="none" dirty="0" smtClean="0">
                <a:ln>
                  <a:noFill/>
                </a:ln>
                <a:solidFill>
                  <a:schemeClr val="tx1"/>
                </a:solidFill>
                <a:effectLst>
                  <a:outerShdw blurRad="38100" dist="38100" dir="2700000" algn="tl">
                    <a:srgbClr val="000000">
                      <a:alpha val="43137"/>
                    </a:srgbClr>
                  </a:outerShdw>
                </a:effectLst>
                <a:latin typeface="Book Antiqua" pitchFamily="18" charset="0"/>
              </a:rPr>
              <a:t>ОСНОВНЫЕ НАПРАВЛЕНИЯ  НАЛОГОВОЙ  И БЮДЖЕТНОЙ     ПОЛИТИКИ</a:t>
            </a:r>
            <a:br>
              <a:rPr lang="ru-RU" sz="2400" cap="none" dirty="0" smtClean="0">
                <a:ln>
                  <a:noFill/>
                </a:ln>
                <a:solidFill>
                  <a:schemeClr val="tx1"/>
                </a:solidFill>
                <a:effectLst>
                  <a:outerShdw blurRad="38100" dist="38100" dir="2700000" algn="tl">
                    <a:srgbClr val="000000">
                      <a:alpha val="43137"/>
                    </a:srgbClr>
                  </a:outerShdw>
                </a:effectLst>
                <a:latin typeface="Book Antiqua" pitchFamily="18" charset="0"/>
              </a:rPr>
            </a:br>
            <a:r>
              <a:rPr lang="ru-RU" sz="2400" cap="none" dirty="0" smtClean="0">
                <a:ln>
                  <a:noFill/>
                </a:ln>
                <a:solidFill>
                  <a:schemeClr val="tx1"/>
                </a:solidFill>
                <a:effectLst>
                  <a:outerShdw blurRad="38100" dist="38100" dir="2700000" algn="tl">
                    <a:srgbClr val="000000">
                      <a:alpha val="43137"/>
                    </a:srgbClr>
                  </a:outerShdw>
                </a:effectLst>
                <a:latin typeface="Book Antiqua" pitchFamily="18" charset="0"/>
              </a:rPr>
              <a:t> </a:t>
            </a:r>
            <a:endParaRPr lang="ru-RU" sz="2400" dirty="0" smtClean="0">
              <a:effectLst>
                <a:outerShdw blurRad="38100" dist="38100" dir="2700000" algn="tl">
                  <a:srgbClr val="000000">
                    <a:alpha val="43137"/>
                  </a:srgbClr>
                </a:outerShdw>
              </a:effectLst>
              <a:latin typeface="Book Antiqua" pitchFamily="18" charset="0"/>
            </a:endParaRPr>
          </a:p>
        </p:txBody>
      </p:sp>
      <p:pic>
        <p:nvPicPr>
          <p:cNvPr id="5" name="i-main-pic" descr="Картинка 5 из 10"/>
          <p:cNvPicPr/>
          <p:nvPr/>
        </p:nvPicPr>
        <p:blipFill>
          <a:blip r:embed="rId2" cstate="print">
            <a:lum contrast="6000"/>
          </a:blip>
          <a:srcRect/>
          <a:stretch>
            <a:fillRect/>
          </a:stretch>
        </p:blipFill>
        <p:spPr bwMode="auto">
          <a:xfrm>
            <a:off x="8279904" y="0"/>
            <a:ext cx="864096" cy="936104"/>
          </a:xfrm>
          <a:prstGeom prst="rect">
            <a:avLst/>
          </a:prstGeom>
          <a:noFill/>
          <a:ln w="9525">
            <a:noFill/>
            <a:miter lim="800000"/>
            <a:headEnd/>
            <a:tailEnd/>
          </a:ln>
          <a:scene3d>
            <a:camera prst="orthographicFront"/>
            <a:lightRig rig="threePt" dir="t"/>
          </a:scene3d>
          <a:sp3d>
            <a:bevelT/>
          </a:sp3d>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51520" y="980728"/>
            <a:ext cx="8784976" cy="5688632"/>
          </a:xfrm>
        </p:spPr>
        <p:txBody>
          <a:bodyPr>
            <a:noAutofit/>
          </a:bodyPr>
          <a:lstStyle/>
          <a:p>
            <a:pPr algn="just">
              <a:buFont typeface="Wingdings" pitchFamily="2" charset="2"/>
              <a:buChar char="Ø"/>
            </a:pPr>
            <a:r>
              <a:rPr lang="ru-RU" sz="1400" b="1" dirty="0" smtClean="0">
                <a:solidFill>
                  <a:srgbClr val="000099"/>
                </a:solidFill>
                <a:latin typeface="Book Antiqua" pitchFamily="18" charset="0"/>
              </a:rPr>
              <a:t>сохранение всех социальных выплат ; </a:t>
            </a:r>
          </a:p>
          <a:p>
            <a:pPr algn="just">
              <a:buFont typeface="Wingdings" pitchFamily="2" charset="2"/>
              <a:buChar char="Ø"/>
            </a:pPr>
            <a:r>
              <a:rPr lang="ru-RU" sz="1400" b="1" dirty="0" smtClean="0">
                <a:solidFill>
                  <a:srgbClr val="000099"/>
                </a:solidFill>
                <a:latin typeface="Book Antiqua" pitchFamily="18" charset="0"/>
              </a:rPr>
              <a:t>повышение эффективности и результативности бюджетных расходов за счет  сокращения неэффективных расходов, отмены расходных обязательств, не связанных с решением вопросов, отнесенных Конституцией РФ и федеральными законами к полномочиям органов местного самоуправления;</a:t>
            </a:r>
          </a:p>
          <a:p>
            <a:pPr algn="just">
              <a:buFont typeface="Wingdings" pitchFamily="2" charset="2"/>
              <a:buChar char="Ø"/>
            </a:pPr>
            <a:r>
              <a:rPr lang="ru-RU" sz="1400" b="1" dirty="0" smtClean="0">
                <a:solidFill>
                  <a:srgbClr val="000099"/>
                </a:solidFill>
                <a:latin typeface="Book Antiqua" pitchFamily="18" charset="0"/>
              </a:rPr>
              <a:t>внедрение автоматизированной информационной системы в целях повышения прозрачности оценки выполнения муниципального задания, оказания муниципальных услуг;</a:t>
            </a:r>
          </a:p>
          <a:p>
            <a:pPr algn="just">
              <a:buFont typeface="Wingdings" pitchFamily="2" charset="2"/>
              <a:buChar char="Ø"/>
            </a:pPr>
            <a:r>
              <a:rPr lang="ru-RU" sz="1400" b="1" dirty="0" smtClean="0">
                <a:solidFill>
                  <a:srgbClr val="000099"/>
                </a:solidFill>
                <a:latin typeface="Book Antiqua" pitchFamily="18" charset="0"/>
              </a:rPr>
              <a:t>повышение эффективности муниципального управления за счет повышения качества финансового менеджмента в органах исполнительной власти и муниципальных учреждениях;</a:t>
            </a:r>
          </a:p>
          <a:p>
            <a:pPr algn="just">
              <a:buFont typeface="Wingdings" pitchFamily="2" charset="2"/>
              <a:buChar char="Ø"/>
            </a:pPr>
            <a:r>
              <a:rPr lang="ru-RU" sz="1400" b="1" dirty="0" smtClean="0">
                <a:solidFill>
                  <a:srgbClr val="000099"/>
                </a:solidFill>
                <a:latin typeface="Book Antiqua" pitchFamily="18" charset="0"/>
              </a:rPr>
              <a:t>недопущение просроченной задолженности по бюджетным и долговым обязательствам;</a:t>
            </a:r>
          </a:p>
          <a:p>
            <a:pPr algn="just">
              <a:buFont typeface="Wingdings" pitchFamily="2" charset="2"/>
              <a:buChar char="Ø"/>
            </a:pPr>
            <a:r>
              <a:rPr lang="ru-RU" sz="1400" b="1" dirty="0" smtClean="0">
                <a:solidFill>
                  <a:srgbClr val="000099"/>
                </a:solidFill>
                <a:latin typeface="Book Antiqua" pitchFamily="18" charset="0"/>
              </a:rPr>
              <a:t>выполнение плана мероприятий по росту доходов, оптимизации расходов и сокращению муниципального долга в целях оздоровления муниципальных финансов муниципального образования «Холм-Жирковский район» Смоленской области на период до 2022 года; </a:t>
            </a:r>
          </a:p>
          <a:p>
            <a:pPr algn="just">
              <a:buFont typeface="Wingdings" pitchFamily="2" charset="2"/>
              <a:buChar char="Ø"/>
            </a:pPr>
            <a:r>
              <a:rPr lang="ru-RU" sz="1400" b="1" dirty="0" smtClean="0">
                <a:solidFill>
                  <a:srgbClr val="000099"/>
                </a:solidFill>
                <a:latin typeface="Book Antiqua" pitchFamily="18" charset="0"/>
              </a:rPr>
              <a:t>повышение качества финансового контроля в управлении бюджетным процессом, в том числе внутреннего финансового контроля и внутреннего финансового  аудита;</a:t>
            </a:r>
          </a:p>
          <a:p>
            <a:pPr algn="just">
              <a:buFont typeface="Wingdings" pitchFamily="2" charset="2"/>
              <a:buChar char="Ø"/>
            </a:pPr>
            <a:r>
              <a:rPr lang="ru-RU" sz="1400" b="1" dirty="0" smtClean="0">
                <a:solidFill>
                  <a:srgbClr val="000099"/>
                </a:solidFill>
                <a:latin typeface="Book Antiqua" pitchFamily="18" charset="0"/>
              </a:rPr>
              <a:t>- повышение самостоятельности и ответственности органов местного самоуправления за проводимую бюджетную политику, создание условий для получения больших результатов в условиях рационального использования имеющихся ресурсов, концентрация их на проблемных направлениях. Повышение качества управления муниципальными финансами;</a:t>
            </a:r>
          </a:p>
          <a:p>
            <a:pPr algn="just">
              <a:buFont typeface="Wingdings" pitchFamily="2" charset="2"/>
              <a:buChar char="Ø"/>
            </a:pPr>
            <a:r>
              <a:rPr lang="ru-RU" sz="1400" b="1" dirty="0" smtClean="0">
                <a:solidFill>
                  <a:srgbClr val="000099"/>
                </a:solidFill>
                <a:latin typeface="Book Antiqua" pitchFamily="18" charset="0"/>
              </a:rPr>
              <a:t>совершенствование процедур муниципальных закупок товаров, работ и услуг;</a:t>
            </a:r>
          </a:p>
          <a:p>
            <a:pPr algn="just">
              <a:buFont typeface="Wingdings" pitchFamily="2" charset="2"/>
              <a:buChar char="Ø"/>
            </a:pPr>
            <a:r>
              <a:rPr lang="ru-RU" sz="1400" b="1" dirty="0" smtClean="0">
                <a:solidFill>
                  <a:srgbClr val="000099"/>
                </a:solidFill>
                <a:latin typeface="Book Antiqua" pitchFamily="18" charset="0"/>
              </a:rPr>
              <a:t>реализация принципов открытости и прозрачности управления муниципальными финансами, в т.ч. путем составления брошюры «Бюджет для граждан»;</a:t>
            </a:r>
          </a:p>
          <a:p>
            <a:pPr algn="just">
              <a:buFont typeface="Wingdings" pitchFamily="2" charset="2"/>
              <a:buChar char="Ø"/>
            </a:pPr>
            <a:r>
              <a:rPr lang="ru-RU" sz="1400" b="1" dirty="0" smtClean="0">
                <a:solidFill>
                  <a:srgbClr val="000099"/>
                </a:solidFill>
                <a:latin typeface="Book Antiqua" pitchFamily="18" charset="0"/>
              </a:rPr>
              <a:t>мониторинг муниципального долга в части не превышения предельных значений.</a:t>
            </a:r>
          </a:p>
          <a:p>
            <a:pPr algn="just">
              <a:buFont typeface="Wingdings" pitchFamily="2" charset="2"/>
              <a:buChar char="Ø"/>
            </a:pPr>
            <a:endParaRPr lang="ru-RU" sz="1400" b="1" dirty="0" smtClean="0">
              <a:solidFill>
                <a:srgbClr val="000099"/>
              </a:solidFill>
              <a:latin typeface="Book Antiqua" pitchFamily="18" charset="0"/>
            </a:endParaRPr>
          </a:p>
          <a:p>
            <a:pPr algn="just"/>
            <a:r>
              <a:rPr lang="ru-RU" sz="1200" b="1" dirty="0" smtClean="0">
                <a:solidFill>
                  <a:schemeClr val="bg1"/>
                </a:solidFill>
                <a:latin typeface="Book Antiqua" pitchFamily="18" charset="0"/>
              </a:rPr>
              <a:t> </a:t>
            </a:r>
          </a:p>
          <a:p>
            <a:pPr algn="just"/>
            <a:endParaRPr lang="ru-RU" sz="1200" b="1" dirty="0" smtClean="0">
              <a:latin typeface="Book Antiqua" pitchFamily="18" charset="0"/>
            </a:endParaRPr>
          </a:p>
          <a:p>
            <a:pPr algn="just"/>
            <a:endParaRPr lang="ru-RU" sz="1200" dirty="0">
              <a:latin typeface="Book Antiqua" pitchFamily="18" charset="0"/>
            </a:endParaRPr>
          </a:p>
        </p:txBody>
      </p:sp>
      <p:sp>
        <p:nvSpPr>
          <p:cNvPr id="4" name="Заголовок 3"/>
          <p:cNvSpPr>
            <a:spLocks noGrp="1"/>
          </p:cNvSpPr>
          <p:nvPr>
            <p:ph type="title"/>
          </p:nvPr>
        </p:nvSpPr>
        <p:spPr>
          <a:xfrm>
            <a:off x="457200" y="0"/>
            <a:ext cx="8291264" cy="836712"/>
          </a:xfrm>
          <a:prstGeom prst="round2DiagRect">
            <a:avLst/>
          </a:prstGeom>
          <a:solidFill>
            <a:srgbClr val="0099FF"/>
          </a:solidFill>
        </p:spPr>
        <p:style>
          <a:lnRef idx="0">
            <a:schemeClr val="accent1"/>
          </a:lnRef>
          <a:fillRef idx="3">
            <a:schemeClr val="accent1"/>
          </a:fillRef>
          <a:effectRef idx="3">
            <a:schemeClr val="accent1"/>
          </a:effectRef>
          <a:fontRef idx="minor">
            <a:schemeClr val="lt1"/>
          </a:fontRef>
        </p:style>
        <p:txBody>
          <a:bodyPr rtlCol="0" anchor="ctr">
            <a:noAutofit/>
          </a:bodyPr>
          <a:lstStyle/>
          <a:p>
            <a:pPr algn="ctr"/>
            <a:r>
              <a:rPr lang="ru-RU" sz="2400" dirty="0" smtClean="0">
                <a:effectLst>
                  <a:outerShdw blurRad="38100" dist="38100" dir="2700000" algn="tl">
                    <a:srgbClr val="000000">
                      <a:alpha val="43137"/>
                    </a:srgbClr>
                  </a:outerShdw>
                </a:effectLst>
                <a:latin typeface="Book Antiqua" pitchFamily="18" charset="0"/>
              </a:rPr>
              <a:t/>
            </a:r>
            <a:br>
              <a:rPr lang="ru-RU" sz="2400" dirty="0" smtClean="0">
                <a:effectLst>
                  <a:outerShdw blurRad="38100" dist="38100" dir="2700000" algn="tl">
                    <a:srgbClr val="000000">
                      <a:alpha val="43137"/>
                    </a:srgbClr>
                  </a:outerShdw>
                </a:effectLst>
                <a:latin typeface="Book Antiqua" pitchFamily="18" charset="0"/>
              </a:rPr>
            </a:br>
            <a:r>
              <a:rPr lang="ru-RU" sz="2400" cap="none" dirty="0" smtClean="0">
                <a:ln>
                  <a:noFill/>
                </a:ln>
                <a:solidFill>
                  <a:schemeClr val="tx1"/>
                </a:solidFill>
                <a:effectLst>
                  <a:outerShdw blurRad="38100" dist="38100" dir="2700000" algn="tl">
                    <a:srgbClr val="000000">
                      <a:alpha val="43137"/>
                    </a:srgbClr>
                  </a:outerShdw>
                </a:effectLst>
                <a:latin typeface="Book Antiqua" pitchFamily="18" charset="0"/>
              </a:rPr>
              <a:t>ОСНОВНЫЕ НАПРАВЛЕНИЯ   НАЛОГОВОЙ И БЮДЖЕТНОЙ ПОЛИТИКИ</a:t>
            </a:r>
            <a:r>
              <a:rPr lang="ru-RU" sz="2400" dirty="0" smtClean="0">
                <a:effectLst>
                  <a:outerShdw blurRad="38100" dist="38100" dir="2700000" algn="tl">
                    <a:srgbClr val="000000">
                      <a:alpha val="43137"/>
                    </a:srgbClr>
                  </a:outerShdw>
                </a:effectLst>
                <a:latin typeface="Book Antiqua" pitchFamily="18" charset="0"/>
              </a:rPr>
              <a:t/>
            </a:r>
            <a:br>
              <a:rPr lang="ru-RU" sz="2400" dirty="0" smtClean="0">
                <a:effectLst>
                  <a:outerShdw blurRad="38100" dist="38100" dir="2700000" algn="tl">
                    <a:srgbClr val="000000">
                      <a:alpha val="43137"/>
                    </a:srgbClr>
                  </a:outerShdw>
                </a:effectLst>
                <a:latin typeface="Book Antiqua" pitchFamily="18" charset="0"/>
              </a:rPr>
            </a:br>
            <a:r>
              <a:rPr lang="ru-RU" sz="2400" dirty="0" smtClean="0">
                <a:effectLst>
                  <a:outerShdw blurRad="38100" dist="38100" dir="2700000" algn="tl">
                    <a:srgbClr val="000000">
                      <a:alpha val="43137"/>
                    </a:srgbClr>
                  </a:outerShdw>
                </a:effectLst>
                <a:latin typeface="Book Antiqua" pitchFamily="18" charset="0"/>
              </a:rPr>
              <a:t> </a:t>
            </a:r>
          </a:p>
        </p:txBody>
      </p:sp>
      <p:pic>
        <p:nvPicPr>
          <p:cNvPr id="5" name="i-main-pic" descr="Картинка 5 из 10"/>
          <p:cNvPicPr/>
          <p:nvPr/>
        </p:nvPicPr>
        <p:blipFill>
          <a:blip r:embed="rId2" cstate="print">
            <a:lum contrast="6000"/>
          </a:blip>
          <a:srcRect/>
          <a:stretch>
            <a:fillRect/>
          </a:stretch>
        </p:blipFill>
        <p:spPr bwMode="auto">
          <a:xfrm>
            <a:off x="8279904" y="0"/>
            <a:ext cx="864096" cy="936104"/>
          </a:xfrm>
          <a:prstGeom prst="rect">
            <a:avLst/>
          </a:prstGeom>
          <a:noFill/>
          <a:ln w="9525">
            <a:noFill/>
            <a:miter lim="800000"/>
            <a:headEnd/>
            <a:tailEnd/>
          </a:ln>
          <a:scene3d>
            <a:camera prst="orthographicFront"/>
            <a:lightRig rig="threePt" dir="t"/>
          </a:scene3d>
          <a:sp3d>
            <a:bevelT/>
          </a:sp3d>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Прямоугольник с двумя скругленными противолежащими углами 3"/>
          <p:cNvSpPr/>
          <p:nvPr/>
        </p:nvSpPr>
        <p:spPr>
          <a:xfrm>
            <a:off x="179512" y="188640"/>
            <a:ext cx="8712968" cy="720080"/>
          </a:xfrm>
          <a:prstGeom prst="round2DiagRect">
            <a:avLst/>
          </a:prstGeom>
          <a:solidFill>
            <a:srgbClr val="0099FF"/>
          </a:solidFill>
          <a:ln>
            <a:solidFill>
              <a:schemeClr val="accent2">
                <a:lumMod val="75000"/>
              </a:schemeClr>
            </a:solidFill>
          </a:ln>
          <a:effectLst>
            <a:innerShdw blurRad="63500" dist="50800" dir="13500000">
              <a:prstClr val="black">
                <a:alpha val="50000"/>
              </a:prstClr>
            </a:innerShdw>
          </a:effectLst>
        </p:spPr>
        <p:style>
          <a:lnRef idx="0">
            <a:schemeClr val="accent1"/>
          </a:lnRef>
          <a:fillRef idx="3">
            <a:schemeClr val="accent1"/>
          </a:fillRef>
          <a:effectRef idx="3">
            <a:schemeClr val="accent1"/>
          </a:effectRef>
          <a:fontRef idx="minor">
            <a:schemeClr val="lt1"/>
          </a:fontRef>
        </p:style>
        <p:txBody>
          <a:bodyPr rtlCol="0" anchor="ctr"/>
          <a:lstStyle/>
          <a:p>
            <a:pPr algn="ctr"/>
            <a:r>
              <a:rPr lang="ru-RU" sz="2400" b="1" dirty="0" smtClean="0">
                <a:effectLst>
                  <a:outerShdw blurRad="38100" dist="38100" dir="2700000" algn="tl">
                    <a:srgbClr val="000000">
                      <a:alpha val="43137"/>
                    </a:srgbClr>
                  </a:outerShdw>
                </a:effectLst>
                <a:latin typeface="Book Antiqua" pitchFamily="18" charset="0"/>
              </a:rPr>
              <a:t>ОСНОВНЫЕ  ПАРАМЕТРЫ  БЮДЖЕТА  </a:t>
            </a:r>
          </a:p>
          <a:p>
            <a:pPr algn="ctr"/>
            <a:r>
              <a:rPr lang="ru-RU" sz="2400" b="1" dirty="0" smtClean="0">
                <a:effectLst>
                  <a:outerShdw blurRad="38100" dist="38100" dir="2700000" algn="tl">
                    <a:srgbClr val="000000">
                      <a:alpha val="43137"/>
                    </a:srgbClr>
                  </a:outerShdw>
                </a:effectLst>
                <a:latin typeface="Book Antiqua" pitchFamily="18" charset="0"/>
              </a:rPr>
              <a:t>НА  2018-2020 ГОДЫ</a:t>
            </a:r>
            <a:endParaRPr lang="ru-RU" sz="2400" b="1" dirty="0">
              <a:effectLst>
                <a:outerShdw blurRad="38100" dist="38100" dir="2700000" algn="tl">
                  <a:srgbClr val="000000">
                    <a:alpha val="43137"/>
                  </a:srgbClr>
                </a:outerShdw>
              </a:effectLst>
              <a:latin typeface="Book Antiqua" pitchFamily="18" charset="0"/>
            </a:endParaRPr>
          </a:p>
        </p:txBody>
      </p:sp>
      <p:graphicFrame>
        <p:nvGraphicFramePr>
          <p:cNvPr id="5" name="Диаграмма 4"/>
          <p:cNvGraphicFramePr/>
          <p:nvPr/>
        </p:nvGraphicFramePr>
        <p:xfrm>
          <a:off x="431032" y="1052736"/>
          <a:ext cx="8712968" cy="5688632"/>
        </p:xfrm>
        <a:graphic>
          <a:graphicData uri="http://schemas.openxmlformats.org/drawingml/2006/chart">
            <c:chart xmlns:c="http://schemas.openxmlformats.org/drawingml/2006/chart" xmlns:r="http://schemas.openxmlformats.org/officeDocument/2006/relationships" r:id="rId3"/>
          </a:graphicData>
        </a:graphic>
      </p:graphicFrame>
      <p:cxnSp>
        <p:nvCxnSpPr>
          <p:cNvPr id="7" name="Прямая со стрелкой 6"/>
          <p:cNvCxnSpPr/>
          <p:nvPr/>
        </p:nvCxnSpPr>
        <p:spPr>
          <a:xfrm flipV="1">
            <a:off x="2987824" y="1412776"/>
            <a:ext cx="504056" cy="144016"/>
          </a:xfrm>
          <a:prstGeom prst="straightConnector1">
            <a:avLst/>
          </a:prstGeom>
          <a:ln w="28575">
            <a:tailEnd type="arrow"/>
          </a:ln>
        </p:spPr>
        <p:style>
          <a:lnRef idx="3">
            <a:schemeClr val="accent2"/>
          </a:lnRef>
          <a:fillRef idx="0">
            <a:schemeClr val="accent2"/>
          </a:fillRef>
          <a:effectRef idx="2">
            <a:schemeClr val="accent2"/>
          </a:effectRef>
          <a:fontRef idx="minor">
            <a:schemeClr val="tx1"/>
          </a:fontRef>
        </p:style>
      </p:cxnSp>
      <p:pic>
        <p:nvPicPr>
          <p:cNvPr id="8" name="i-main-pic" descr="Картинка 5 из 10"/>
          <p:cNvPicPr/>
          <p:nvPr/>
        </p:nvPicPr>
        <p:blipFill>
          <a:blip r:embed="rId4" cstate="print">
            <a:lum contrast="6000"/>
          </a:blip>
          <a:srcRect/>
          <a:stretch>
            <a:fillRect/>
          </a:stretch>
        </p:blipFill>
        <p:spPr bwMode="auto">
          <a:xfrm>
            <a:off x="8279904" y="0"/>
            <a:ext cx="864096" cy="936104"/>
          </a:xfrm>
          <a:prstGeom prst="rect">
            <a:avLst/>
          </a:prstGeom>
          <a:noFill/>
          <a:ln w="9525">
            <a:noFill/>
            <a:miter lim="800000"/>
            <a:headEnd/>
            <a:tailEnd/>
          </a:ln>
          <a:scene3d>
            <a:camera prst="orthographicFront"/>
            <a:lightRig rig="threePt" dir="t"/>
          </a:scene3d>
          <a:sp3d>
            <a:bevelT/>
          </a:sp3d>
        </p:spPr>
      </p:pic>
      <p:sp>
        <p:nvSpPr>
          <p:cNvPr id="9" name="TextBox 8"/>
          <p:cNvSpPr txBox="1"/>
          <p:nvPr/>
        </p:nvSpPr>
        <p:spPr>
          <a:xfrm>
            <a:off x="2915816" y="1196752"/>
            <a:ext cx="792088" cy="261610"/>
          </a:xfrm>
          <a:prstGeom prst="rect">
            <a:avLst/>
          </a:prstGeom>
          <a:noFill/>
        </p:spPr>
        <p:txBody>
          <a:bodyPr wrap="square" rtlCol="0">
            <a:spAutoFit/>
          </a:bodyPr>
          <a:lstStyle/>
          <a:p>
            <a:r>
              <a:rPr lang="ru-RU" sz="1100" b="1" dirty="0" smtClean="0">
                <a:solidFill>
                  <a:srgbClr val="003300"/>
                </a:solidFill>
                <a:latin typeface="Book Antiqua" pitchFamily="18" charset="0"/>
              </a:rPr>
              <a:t>+ 1 139,6</a:t>
            </a:r>
            <a:endParaRPr lang="ru-RU" sz="1100" b="1" dirty="0">
              <a:solidFill>
                <a:srgbClr val="003300"/>
              </a:solidFill>
              <a:latin typeface="Book Antiqua" pitchFamily="18" charset="0"/>
            </a:endParaRPr>
          </a:p>
        </p:txBody>
      </p:sp>
      <p:cxnSp>
        <p:nvCxnSpPr>
          <p:cNvPr id="11" name="Прямая со стрелкой 10"/>
          <p:cNvCxnSpPr/>
          <p:nvPr/>
        </p:nvCxnSpPr>
        <p:spPr>
          <a:xfrm>
            <a:off x="4427984" y="1340768"/>
            <a:ext cx="504056" cy="144016"/>
          </a:xfrm>
          <a:prstGeom prst="straightConnector1">
            <a:avLst/>
          </a:prstGeom>
          <a:ln w="28575">
            <a:tailEnd type="arrow"/>
          </a:ln>
        </p:spPr>
        <p:style>
          <a:lnRef idx="3">
            <a:schemeClr val="accent2"/>
          </a:lnRef>
          <a:fillRef idx="0">
            <a:schemeClr val="accent2"/>
          </a:fillRef>
          <a:effectRef idx="2">
            <a:schemeClr val="accent2"/>
          </a:effectRef>
          <a:fontRef idx="minor">
            <a:schemeClr val="tx1"/>
          </a:fontRef>
        </p:style>
      </p:cxnSp>
      <p:cxnSp>
        <p:nvCxnSpPr>
          <p:cNvPr id="14" name="Прямая со стрелкой 13"/>
          <p:cNvCxnSpPr/>
          <p:nvPr/>
        </p:nvCxnSpPr>
        <p:spPr>
          <a:xfrm flipV="1">
            <a:off x="5292080" y="1412776"/>
            <a:ext cx="432048" cy="216024"/>
          </a:xfrm>
          <a:prstGeom prst="straightConnector1">
            <a:avLst/>
          </a:prstGeom>
          <a:ln w="28575">
            <a:tailEnd type="arrow"/>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xmlns="" val="288938241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 name="Пятиугольник 31"/>
          <p:cNvSpPr/>
          <p:nvPr/>
        </p:nvSpPr>
        <p:spPr>
          <a:xfrm rot="10800000">
            <a:off x="7092280" y="4725144"/>
            <a:ext cx="2051720" cy="1492744"/>
          </a:xfrm>
          <a:prstGeom prst="homePlate">
            <a:avLst/>
          </a:prstGeom>
          <a:gradFill flip="none"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3500000" scaled="1"/>
            <a:tileRect/>
          </a:gradFill>
        </p:spPr>
        <p:style>
          <a:lnRef idx="0">
            <a:schemeClr val="accent3"/>
          </a:lnRef>
          <a:fillRef idx="3">
            <a:schemeClr val="accent3"/>
          </a:fillRef>
          <a:effectRef idx="3">
            <a:schemeClr val="accent3"/>
          </a:effectRef>
          <a:fontRef idx="minor">
            <a:schemeClr val="lt1"/>
          </a:fontRef>
        </p:style>
        <p:txBody>
          <a:bodyPr rtlCol="0" anchor="ctr"/>
          <a:lstStyle/>
          <a:p>
            <a:pPr algn="ctr"/>
            <a:endParaRPr lang="ru-RU"/>
          </a:p>
        </p:txBody>
      </p:sp>
      <p:sp>
        <p:nvSpPr>
          <p:cNvPr id="31" name="Пятиугольник 30"/>
          <p:cNvSpPr/>
          <p:nvPr/>
        </p:nvSpPr>
        <p:spPr>
          <a:xfrm rot="10800000">
            <a:off x="7236296" y="1628800"/>
            <a:ext cx="1907704" cy="1492744"/>
          </a:xfrm>
          <a:prstGeom prst="homePlate">
            <a:avLst/>
          </a:prstGeom>
          <a:gradFill flip="none"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3500000" scaled="1"/>
            <a:tileRect/>
          </a:gradFill>
        </p:spPr>
        <p:style>
          <a:lnRef idx="0">
            <a:schemeClr val="accent3"/>
          </a:lnRef>
          <a:fillRef idx="3">
            <a:schemeClr val="accent3"/>
          </a:fillRef>
          <a:effectRef idx="3">
            <a:schemeClr val="accent3"/>
          </a:effectRef>
          <a:fontRef idx="minor">
            <a:schemeClr val="lt1"/>
          </a:fontRef>
        </p:style>
        <p:txBody>
          <a:bodyPr rtlCol="0" anchor="ctr"/>
          <a:lstStyle/>
          <a:p>
            <a:pPr algn="ctr"/>
            <a:endParaRPr lang="ru-RU"/>
          </a:p>
        </p:txBody>
      </p:sp>
      <p:sp>
        <p:nvSpPr>
          <p:cNvPr id="28" name="Пятиугольник 27"/>
          <p:cNvSpPr/>
          <p:nvPr/>
        </p:nvSpPr>
        <p:spPr>
          <a:xfrm>
            <a:off x="179512" y="1628800"/>
            <a:ext cx="3816424" cy="1584176"/>
          </a:xfrm>
          <a:prstGeom prst="homePlate">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ru-RU"/>
          </a:p>
        </p:txBody>
      </p:sp>
      <p:sp>
        <p:nvSpPr>
          <p:cNvPr id="4" name="Заголовок 3"/>
          <p:cNvSpPr>
            <a:spLocks noGrp="1"/>
          </p:cNvSpPr>
          <p:nvPr>
            <p:ph type="title"/>
          </p:nvPr>
        </p:nvSpPr>
        <p:spPr>
          <a:xfrm>
            <a:off x="107504" y="0"/>
            <a:ext cx="9036496" cy="836712"/>
          </a:xfrm>
          <a:prstGeom prst="round2DiagRect">
            <a:avLst/>
          </a:prstGeom>
          <a:solidFill>
            <a:srgbClr val="0099FF"/>
          </a:solidFill>
          <a:ln>
            <a:solidFill>
              <a:schemeClr val="accent2">
                <a:lumMod val="75000"/>
              </a:schemeClr>
            </a:solidFill>
          </a:ln>
          <a:effectLst>
            <a:innerShdw blurRad="63500" dist="50800" dir="13500000">
              <a:prstClr val="black">
                <a:alpha val="50000"/>
              </a:prstClr>
            </a:innerShdw>
          </a:effectLst>
        </p:spPr>
        <p:style>
          <a:lnRef idx="0">
            <a:schemeClr val="accent1"/>
          </a:lnRef>
          <a:fillRef idx="3">
            <a:schemeClr val="accent1"/>
          </a:fillRef>
          <a:effectRef idx="3">
            <a:schemeClr val="accent1"/>
          </a:effectRef>
          <a:fontRef idx="minor">
            <a:schemeClr val="lt1"/>
          </a:fontRef>
        </p:style>
        <p:txBody>
          <a:bodyPr rtlCol="0" anchor="ctr"/>
          <a:lstStyle/>
          <a:p>
            <a:pPr algn="ctr"/>
            <a:r>
              <a:rPr lang="ru-RU" sz="2400" cap="none" dirty="0" smtClean="0">
                <a:ln>
                  <a:noFill/>
                </a:ln>
                <a:solidFill>
                  <a:schemeClr val="tx1"/>
                </a:solidFill>
                <a:effectLst>
                  <a:outerShdw blurRad="38100" dist="38100" dir="2700000" algn="tl">
                    <a:srgbClr val="000000">
                      <a:alpha val="43137"/>
                    </a:srgbClr>
                  </a:outerShdw>
                </a:effectLst>
                <a:latin typeface="Book Antiqua" pitchFamily="18" charset="0"/>
              </a:rPr>
              <a:t>ИСТОЧНИКИ  ФИНАНСИРОВАНИЯ  </a:t>
            </a:r>
            <a:br>
              <a:rPr lang="ru-RU" sz="2400" cap="none" dirty="0" smtClean="0">
                <a:ln>
                  <a:noFill/>
                </a:ln>
                <a:solidFill>
                  <a:schemeClr val="tx1"/>
                </a:solidFill>
                <a:effectLst>
                  <a:outerShdw blurRad="38100" dist="38100" dir="2700000" algn="tl">
                    <a:srgbClr val="000000">
                      <a:alpha val="43137"/>
                    </a:srgbClr>
                  </a:outerShdw>
                </a:effectLst>
                <a:latin typeface="Book Antiqua" pitchFamily="18" charset="0"/>
              </a:rPr>
            </a:br>
            <a:r>
              <a:rPr lang="ru-RU" sz="2400" cap="none" dirty="0" smtClean="0">
                <a:ln>
                  <a:noFill/>
                </a:ln>
                <a:solidFill>
                  <a:schemeClr val="tx1"/>
                </a:solidFill>
                <a:effectLst>
                  <a:outerShdw blurRad="38100" dist="38100" dir="2700000" algn="tl">
                    <a:srgbClr val="000000">
                      <a:alpha val="43137"/>
                    </a:srgbClr>
                  </a:outerShdw>
                </a:effectLst>
                <a:latin typeface="Book Antiqua" pitchFamily="18" charset="0"/>
              </a:rPr>
              <a:t>ДЕФИЦИТА  БЮДЖЕТА В 2018-2019 гг.</a:t>
            </a:r>
            <a:endParaRPr lang="ru-RU" sz="2400" cap="none" dirty="0">
              <a:ln>
                <a:noFill/>
              </a:ln>
              <a:solidFill>
                <a:schemeClr val="tx1"/>
              </a:solidFill>
              <a:effectLst>
                <a:outerShdw blurRad="38100" dist="38100" dir="2700000" algn="tl">
                  <a:srgbClr val="000000">
                    <a:alpha val="43137"/>
                  </a:srgbClr>
                </a:outerShdw>
              </a:effectLst>
              <a:latin typeface="Book Antiqua" pitchFamily="18" charset="0"/>
            </a:endParaRPr>
          </a:p>
        </p:txBody>
      </p:sp>
      <p:pic>
        <p:nvPicPr>
          <p:cNvPr id="5" name="i-main-pic" descr="Картинка 5 из 10"/>
          <p:cNvPicPr/>
          <p:nvPr/>
        </p:nvPicPr>
        <p:blipFill>
          <a:blip r:embed="rId2" cstate="print">
            <a:lum contrast="6000"/>
          </a:blip>
          <a:srcRect/>
          <a:stretch>
            <a:fillRect/>
          </a:stretch>
        </p:blipFill>
        <p:spPr bwMode="auto">
          <a:xfrm>
            <a:off x="8279904" y="0"/>
            <a:ext cx="864096" cy="936104"/>
          </a:xfrm>
          <a:prstGeom prst="rect">
            <a:avLst/>
          </a:prstGeom>
          <a:noFill/>
          <a:ln w="9525">
            <a:noFill/>
            <a:miter lim="800000"/>
            <a:headEnd/>
            <a:tailEnd/>
          </a:ln>
          <a:scene3d>
            <a:camera prst="orthographicFront"/>
            <a:lightRig rig="threePt" dir="t"/>
          </a:scene3d>
          <a:sp3d>
            <a:bevelT/>
          </a:sp3d>
        </p:spPr>
      </p:pic>
      <p:sp>
        <p:nvSpPr>
          <p:cNvPr id="7" name="Скругленный прямоугольник 6"/>
          <p:cNvSpPr/>
          <p:nvPr/>
        </p:nvSpPr>
        <p:spPr>
          <a:xfrm>
            <a:off x="7956376" y="908720"/>
            <a:ext cx="1187624" cy="360040"/>
          </a:xfrm>
          <a:prstGeom prst="roundRect">
            <a:avLst/>
          </a:prstGeom>
          <a:solidFill>
            <a:srgbClr val="0099FF"/>
          </a:solidFill>
          <a:ln w="9525" cap="flat" cmpd="sng" algn="ctr">
            <a:solidFill>
              <a:srgbClr val="3399FF"/>
            </a:solidFill>
            <a:prstDash val="solid"/>
          </a:ln>
          <a:effectLst>
            <a:outerShdw blurRad="40000" dist="23000" dir="5400000" rotWithShape="0">
              <a:srgbClr val="000000">
                <a:alpha val="35000"/>
              </a:srgbClr>
            </a:outerShdw>
          </a:effectLst>
        </p:spPr>
        <p:style>
          <a:lnRef idx="1">
            <a:schemeClr val="accent5"/>
          </a:lnRef>
          <a:fillRef idx="3">
            <a:schemeClr val="accent5"/>
          </a:fillRef>
          <a:effectRef idx="2">
            <a:schemeClr val="accent5"/>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ru-RU" sz="1400" b="1" dirty="0" smtClean="0">
                <a:solidFill>
                  <a:srgbClr val="DBF5F9">
                    <a:lumMod val="10000"/>
                  </a:srgbClr>
                </a:solidFill>
                <a:latin typeface="Book Antiqua" pitchFamily="18" charset="0"/>
              </a:rPr>
              <a:t>тыс. руб.</a:t>
            </a:r>
            <a:endParaRPr lang="ru-RU" sz="1400" b="1" dirty="0">
              <a:solidFill>
                <a:srgbClr val="DBF5F9">
                  <a:lumMod val="10000"/>
                </a:srgbClr>
              </a:solidFill>
              <a:latin typeface="Book Antiqua" pitchFamily="18" charset="0"/>
            </a:endParaRPr>
          </a:p>
        </p:txBody>
      </p:sp>
      <p:pic>
        <p:nvPicPr>
          <p:cNvPr id="5123" name="Picture 3"/>
          <p:cNvPicPr>
            <a:picLocks noGrp="1" noChangeAspect="1" noChangeArrowheads="1"/>
          </p:cNvPicPr>
          <p:nvPr>
            <p:ph idx="1"/>
          </p:nvPr>
        </p:nvPicPr>
        <p:blipFill>
          <a:blip r:embed="rId3" cstate="print"/>
          <a:srcRect/>
          <a:stretch>
            <a:fillRect/>
          </a:stretch>
        </p:blipFill>
        <p:spPr bwMode="auto">
          <a:xfrm>
            <a:off x="5508104" y="4581128"/>
            <a:ext cx="1800200" cy="1800200"/>
          </a:xfrm>
          <a:prstGeom prst="rect">
            <a:avLst/>
          </a:prstGeom>
          <a:ln>
            <a:noFill/>
          </a:ln>
          <a:effectLst>
            <a:softEdge rad="112500"/>
          </a:effectLst>
        </p:spPr>
      </p:pic>
      <p:sp>
        <p:nvSpPr>
          <p:cNvPr id="13" name="TextBox 12"/>
          <p:cNvSpPr txBox="1"/>
          <p:nvPr/>
        </p:nvSpPr>
        <p:spPr>
          <a:xfrm>
            <a:off x="7308304" y="1916832"/>
            <a:ext cx="1835696" cy="784830"/>
          </a:xfrm>
          <a:prstGeom prst="rect">
            <a:avLst/>
          </a:prstGeom>
          <a:noFill/>
        </p:spPr>
        <p:txBody>
          <a:bodyPr wrap="square" rtlCol="0">
            <a:spAutoFit/>
          </a:bodyPr>
          <a:lstStyle/>
          <a:p>
            <a:pPr algn="ctr"/>
            <a:r>
              <a:rPr lang="ru-RU" sz="1500" dirty="0" smtClean="0">
                <a:solidFill>
                  <a:srgbClr val="000099"/>
                </a:solidFill>
                <a:latin typeface="Book Antiqua" pitchFamily="18" charset="0"/>
              </a:rPr>
              <a:t>                Кредиты                 </a:t>
            </a:r>
          </a:p>
          <a:p>
            <a:pPr algn="ctr"/>
            <a:r>
              <a:rPr lang="ru-RU" sz="1500" dirty="0" smtClean="0">
                <a:solidFill>
                  <a:srgbClr val="000099"/>
                </a:solidFill>
                <a:latin typeface="Book Antiqua" pitchFamily="18" charset="0"/>
              </a:rPr>
              <a:t>            кредитных  </a:t>
            </a:r>
          </a:p>
          <a:p>
            <a:pPr algn="ctr"/>
            <a:r>
              <a:rPr lang="ru-RU" sz="1500" dirty="0" smtClean="0">
                <a:solidFill>
                  <a:srgbClr val="000099"/>
                </a:solidFill>
                <a:latin typeface="Book Antiqua" pitchFamily="18" charset="0"/>
              </a:rPr>
              <a:t>         организаций</a:t>
            </a:r>
            <a:endParaRPr lang="ru-RU" sz="1500" dirty="0">
              <a:solidFill>
                <a:srgbClr val="000099"/>
              </a:solidFill>
              <a:latin typeface="Book Antiqua" pitchFamily="18" charset="0"/>
            </a:endParaRPr>
          </a:p>
        </p:txBody>
      </p:sp>
      <p:sp>
        <p:nvSpPr>
          <p:cNvPr id="14" name="TextBox 13"/>
          <p:cNvSpPr txBox="1"/>
          <p:nvPr/>
        </p:nvSpPr>
        <p:spPr>
          <a:xfrm>
            <a:off x="7236296" y="4725144"/>
            <a:ext cx="2088232" cy="1246495"/>
          </a:xfrm>
          <a:prstGeom prst="rect">
            <a:avLst/>
          </a:prstGeom>
          <a:noFill/>
          <a:ln>
            <a:noFill/>
          </a:ln>
        </p:spPr>
        <p:txBody>
          <a:bodyPr wrap="square" rtlCol="0">
            <a:spAutoFit/>
          </a:bodyPr>
          <a:lstStyle/>
          <a:p>
            <a:pPr algn="ctr"/>
            <a:r>
              <a:rPr lang="ru-RU" sz="1500" dirty="0" smtClean="0">
                <a:solidFill>
                  <a:srgbClr val="000099"/>
                </a:solidFill>
                <a:latin typeface="Book Antiqua" pitchFamily="18" charset="0"/>
              </a:rPr>
              <a:t>           Изменение              </a:t>
            </a:r>
          </a:p>
          <a:p>
            <a:pPr algn="ctr"/>
            <a:r>
              <a:rPr lang="ru-RU" sz="1500" dirty="0" smtClean="0">
                <a:solidFill>
                  <a:srgbClr val="000099"/>
                </a:solidFill>
                <a:latin typeface="Book Antiqua" pitchFamily="18" charset="0"/>
              </a:rPr>
              <a:t>                  остатка</a:t>
            </a:r>
          </a:p>
          <a:p>
            <a:pPr algn="ctr"/>
            <a:r>
              <a:rPr lang="ru-RU" sz="1500" dirty="0" smtClean="0">
                <a:solidFill>
                  <a:srgbClr val="000099"/>
                </a:solidFill>
                <a:latin typeface="Book Antiqua" pitchFamily="18" charset="0"/>
              </a:rPr>
              <a:t>средств на  счетах  </a:t>
            </a:r>
          </a:p>
          <a:p>
            <a:pPr algn="ctr"/>
            <a:r>
              <a:rPr lang="ru-RU" sz="1500" dirty="0" smtClean="0">
                <a:solidFill>
                  <a:srgbClr val="000099"/>
                </a:solidFill>
                <a:latin typeface="Book Antiqua" pitchFamily="18" charset="0"/>
              </a:rPr>
              <a:t>               местного   </a:t>
            </a:r>
          </a:p>
          <a:p>
            <a:pPr algn="ctr"/>
            <a:r>
              <a:rPr lang="ru-RU" sz="1500" dirty="0" smtClean="0">
                <a:solidFill>
                  <a:srgbClr val="000099"/>
                </a:solidFill>
                <a:latin typeface="Book Antiqua" pitchFamily="18" charset="0"/>
              </a:rPr>
              <a:t>               бюджета</a:t>
            </a:r>
            <a:endParaRPr lang="ru-RU" sz="1500" dirty="0">
              <a:solidFill>
                <a:srgbClr val="000099"/>
              </a:solidFill>
              <a:latin typeface="Book Antiqua" pitchFamily="18" charset="0"/>
            </a:endParaRPr>
          </a:p>
        </p:txBody>
      </p:sp>
      <p:pic>
        <p:nvPicPr>
          <p:cNvPr id="15" name="Рисунок 14" descr="деньги 2.jpg"/>
          <p:cNvPicPr>
            <a:picLocks noChangeAspect="1"/>
          </p:cNvPicPr>
          <p:nvPr/>
        </p:nvPicPr>
        <p:blipFill>
          <a:blip r:embed="rId4" cstate="print"/>
          <a:stretch>
            <a:fillRect/>
          </a:stretch>
        </p:blipFill>
        <p:spPr>
          <a:xfrm>
            <a:off x="3563888" y="1700808"/>
            <a:ext cx="1337752" cy="1584176"/>
          </a:xfrm>
          <a:prstGeom prst="rect">
            <a:avLst/>
          </a:prstGeom>
          <a:ln>
            <a:noFill/>
          </a:ln>
          <a:effectLst>
            <a:softEdge rad="112500"/>
          </a:effectLst>
        </p:spPr>
      </p:pic>
      <p:sp>
        <p:nvSpPr>
          <p:cNvPr id="18" name="Стрелка влево 17"/>
          <p:cNvSpPr/>
          <p:nvPr/>
        </p:nvSpPr>
        <p:spPr>
          <a:xfrm>
            <a:off x="4860032" y="2132856"/>
            <a:ext cx="720080" cy="432048"/>
          </a:xfrm>
          <a:prstGeom prst="leftArrow">
            <a:avLst/>
          </a:prstGeom>
          <a:gradFill flip="none" rotWithShape="1">
            <a:gsLst>
              <a:gs pos="0">
                <a:srgbClr val="0099FF">
                  <a:shade val="30000"/>
                  <a:satMod val="115000"/>
                </a:srgbClr>
              </a:gs>
              <a:gs pos="50000">
                <a:srgbClr val="0099FF">
                  <a:shade val="67500"/>
                  <a:satMod val="115000"/>
                </a:srgbClr>
              </a:gs>
              <a:gs pos="100000">
                <a:srgbClr val="0099FF">
                  <a:shade val="100000"/>
                  <a:satMod val="115000"/>
                </a:srgbClr>
              </a:gs>
            </a:gsLst>
            <a:lin ang="13500000" scaled="1"/>
            <a:tileRect/>
          </a:gradFill>
          <a:ln>
            <a:solidFill>
              <a:srgbClr val="0066FF"/>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9" name="Рисунок 18" descr="банк1.jpg"/>
          <p:cNvPicPr>
            <a:picLocks noChangeAspect="1"/>
          </p:cNvPicPr>
          <p:nvPr/>
        </p:nvPicPr>
        <p:blipFill>
          <a:blip r:embed="rId5" cstate="print"/>
          <a:stretch>
            <a:fillRect/>
          </a:stretch>
        </p:blipFill>
        <p:spPr>
          <a:xfrm>
            <a:off x="5508104" y="1556792"/>
            <a:ext cx="2009011" cy="1800200"/>
          </a:xfrm>
          <a:prstGeom prst="rect">
            <a:avLst/>
          </a:prstGeom>
          <a:ln>
            <a:noFill/>
          </a:ln>
          <a:effectLst>
            <a:softEdge rad="112500"/>
          </a:effectLst>
        </p:spPr>
      </p:pic>
      <p:sp>
        <p:nvSpPr>
          <p:cNvPr id="24" name="Стрелка влево 23"/>
          <p:cNvSpPr/>
          <p:nvPr/>
        </p:nvSpPr>
        <p:spPr>
          <a:xfrm>
            <a:off x="4860032" y="5301208"/>
            <a:ext cx="720080" cy="432048"/>
          </a:xfrm>
          <a:prstGeom prst="leftArrow">
            <a:avLst/>
          </a:prstGeom>
          <a:gradFill flip="none" rotWithShape="1">
            <a:gsLst>
              <a:gs pos="0">
                <a:srgbClr val="0099FF">
                  <a:shade val="30000"/>
                  <a:satMod val="115000"/>
                </a:srgbClr>
              </a:gs>
              <a:gs pos="50000">
                <a:srgbClr val="0099FF">
                  <a:shade val="67500"/>
                  <a:satMod val="115000"/>
                </a:srgbClr>
              </a:gs>
              <a:gs pos="100000">
                <a:srgbClr val="0099FF">
                  <a:shade val="100000"/>
                  <a:satMod val="115000"/>
                </a:srgbClr>
              </a:gs>
            </a:gsLst>
            <a:lin ang="13500000" scaled="1"/>
            <a:tileRect/>
          </a:gradFill>
          <a:ln>
            <a:solidFill>
              <a:srgbClr val="0066FF"/>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6" name="TextBox 25"/>
          <p:cNvSpPr txBox="1"/>
          <p:nvPr/>
        </p:nvSpPr>
        <p:spPr>
          <a:xfrm>
            <a:off x="179512" y="1916832"/>
            <a:ext cx="3456384" cy="1107996"/>
          </a:xfrm>
          <a:prstGeom prst="rect">
            <a:avLst/>
          </a:prstGeom>
          <a:noFill/>
        </p:spPr>
        <p:txBody>
          <a:bodyPr wrap="square" rtlCol="0">
            <a:spAutoFit/>
          </a:bodyPr>
          <a:lstStyle/>
          <a:p>
            <a:r>
              <a:rPr lang="ru-RU" dirty="0" smtClean="0">
                <a:solidFill>
                  <a:srgbClr val="000099"/>
                </a:solidFill>
                <a:latin typeface="Times New Roman" pitchFamily="18" charset="0"/>
                <a:cs typeface="Times New Roman" pitchFamily="18" charset="0"/>
              </a:rPr>
              <a:t>     </a:t>
            </a:r>
          </a:p>
          <a:p>
            <a:endParaRPr lang="ru-RU" sz="1500" dirty="0" smtClean="0">
              <a:solidFill>
                <a:srgbClr val="000099"/>
              </a:solidFill>
              <a:latin typeface="Times New Roman" pitchFamily="18" charset="0"/>
              <a:cs typeface="Times New Roman" pitchFamily="18" charset="0"/>
            </a:endParaRPr>
          </a:p>
          <a:p>
            <a:r>
              <a:rPr lang="ru-RU" sz="1900" b="1" dirty="0" smtClean="0">
                <a:solidFill>
                  <a:srgbClr val="000099"/>
                </a:solidFill>
                <a:latin typeface="Times New Roman" pitchFamily="18" charset="0"/>
                <a:cs typeface="Times New Roman" pitchFamily="18" charset="0"/>
              </a:rPr>
              <a:t>4 194,5     -2 100,0      -2 094,5</a:t>
            </a:r>
          </a:p>
          <a:p>
            <a:r>
              <a:rPr lang="ru-RU" sz="1400" b="1" dirty="0" smtClean="0">
                <a:solidFill>
                  <a:srgbClr val="000099"/>
                </a:solidFill>
                <a:latin typeface="Times New Roman" pitchFamily="18" charset="0"/>
                <a:cs typeface="Times New Roman" pitchFamily="18" charset="0"/>
              </a:rPr>
              <a:t>Получение    Погашение     Погашение</a:t>
            </a:r>
          </a:p>
        </p:txBody>
      </p:sp>
      <p:sp>
        <p:nvSpPr>
          <p:cNvPr id="29" name="Пятиугольник 28"/>
          <p:cNvSpPr/>
          <p:nvPr/>
        </p:nvSpPr>
        <p:spPr>
          <a:xfrm>
            <a:off x="179512" y="4725144"/>
            <a:ext cx="3744416" cy="1440160"/>
          </a:xfrm>
          <a:prstGeom prst="homePlate">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ru-RU"/>
          </a:p>
        </p:txBody>
      </p:sp>
      <p:sp>
        <p:nvSpPr>
          <p:cNvPr id="30" name="TextBox 29"/>
          <p:cNvSpPr txBox="1"/>
          <p:nvPr/>
        </p:nvSpPr>
        <p:spPr>
          <a:xfrm>
            <a:off x="251520" y="5013176"/>
            <a:ext cx="3456384" cy="846386"/>
          </a:xfrm>
          <a:prstGeom prst="rect">
            <a:avLst/>
          </a:prstGeom>
          <a:noFill/>
        </p:spPr>
        <p:txBody>
          <a:bodyPr wrap="square" rtlCol="0">
            <a:spAutoFit/>
          </a:bodyPr>
          <a:lstStyle/>
          <a:p>
            <a:endParaRPr lang="ru-RU" sz="1500" dirty="0" smtClean="0">
              <a:solidFill>
                <a:srgbClr val="000099"/>
              </a:solidFill>
              <a:latin typeface="Times New Roman" pitchFamily="18" charset="0"/>
              <a:cs typeface="Times New Roman" pitchFamily="18" charset="0"/>
            </a:endParaRPr>
          </a:p>
          <a:p>
            <a:endParaRPr lang="ru-RU" sz="1500" dirty="0" smtClean="0">
              <a:solidFill>
                <a:srgbClr val="000099"/>
              </a:solidFill>
              <a:latin typeface="Times New Roman" pitchFamily="18" charset="0"/>
              <a:cs typeface="Times New Roman" pitchFamily="18" charset="0"/>
            </a:endParaRPr>
          </a:p>
          <a:p>
            <a:r>
              <a:rPr lang="ru-RU" sz="1900" b="1" dirty="0" smtClean="0">
                <a:solidFill>
                  <a:srgbClr val="000099"/>
                </a:solidFill>
                <a:latin typeface="Times New Roman" pitchFamily="18" charset="0"/>
                <a:cs typeface="Times New Roman" pitchFamily="18" charset="0"/>
              </a:rPr>
              <a:t> 0,0            0,0            0,0</a:t>
            </a:r>
          </a:p>
        </p:txBody>
      </p:sp>
      <p:grpSp>
        <p:nvGrpSpPr>
          <p:cNvPr id="33" name="Группа 32"/>
          <p:cNvGrpSpPr/>
          <p:nvPr/>
        </p:nvGrpSpPr>
        <p:grpSpPr>
          <a:xfrm>
            <a:off x="179512" y="1340768"/>
            <a:ext cx="972542" cy="972542"/>
            <a:chOff x="817078" y="57372"/>
            <a:chExt cx="972542" cy="972542"/>
          </a:xfrm>
          <a:solidFill>
            <a:srgbClr val="FFCC00"/>
          </a:solidFill>
          <a:scene3d>
            <a:camera prst="orthographicFront"/>
            <a:lightRig rig="chilly" dir="t"/>
          </a:scene3d>
        </p:grpSpPr>
        <p:sp>
          <p:nvSpPr>
            <p:cNvPr id="34" name="Овал 33"/>
            <p:cNvSpPr/>
            <p:nvPr/>
          </p:nvSpPr>
          <p:spPr>
            <a:xfrm>
              <a:off x="817078" y="57372"/>
              <a:ext cx="972542" cy="972542"/>
            </a:xfrm>
            <a:prstGeom prst="ellipse">
              <a:avLst/>
            </a:prstGeom>
            <a:grpFill/>
            <a:ln>
              <a:solidFill>
                <a:srgbClr val="006600"/>
              </a:solidFill>
            </a:ln>
            <a:sp3d prstMaterial="translucentPowder">
              <a:bevelT w="127000" h="25400" prst="softRound"/>
            </a:sp3d>
          </p:spPr>
          <p:style>
            <a:lnRef idx="0">
              <a:scrgbClr r="0" g="0" b="0"/>
            </a:lnRef>
            <a:fillRef idx="1">
              <a:scrgbClr r="0" g="0" b="0"/>
            </a:fillRef>
            <a:effectRef idx="0">
              <a:schemeClr val="accent1">
                <a:hueOff val="0"/>
                <a:satOff val="0"/>
                <a:lumOff val="0"/>
                <a:alphaOff val="0"/>
              </a:schemeClr>
            </a:effectRef>
            <a:fontRef idx="minor">
              <a:schemeClr val="lt1"/>
            </a:fontRef>
          </p:style>
        </p:sp>
        <p:sp>
          <p:nvSpPr>
            <p:cNvPr id="35" name="Овал 4"/>
            <p:cNvSpPr/>
            <p:nvPr/>
          </p:nvSpPr>
          <p:spPr>
            <a:xfrm>
              <a:off x="959504" y="199797"/>
              <a:ext cx="687690" cy="687692"/>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r>
                <a:rPr lang="ru-RU" sz="1400" kern="1200" dirty="0" smtClean="0">
                  <a:solidFill>
                    <a:srgbClr val="000099"/>
                  </a:solidFill>
                  <a:latin typeface="Book Antiqua" pitchFamily="18" charset="0"/>
                </a:rPr>
                <a:t>2018 год</a:t>
              </a:r>
              <a:endParaRPr lang="ru-RU" sz="1400" kern="1200" dirty="0">
                <a:solidFill>
                  <a:srgbClr val="000099"/>
                </a:solidFill>
                <a:latin typeface="Book Antiqua" pitchFamily="18" charset="0"/>
              </a:endParaRPr>
            </a:p>
          </p:txBody>
        </p:sp>
      </p:grpSp>
      <p:grpSp>
        <p:nvGrpSpPr>
          <p:cNvPr id="36" name="Группа 35"/>
          <p:cNvGrpSpPr/>
          <p:nvPr/>
        </p:nvGrpSpPr>
        <p:grpSpPr>
          <a:xfrm>
            <a:off x="1187624" y="1340768"/>
            <a:ext cx="972542" cy="972542"/>
            <a:chOff x="817078" y="57372"/>
            <a:chExt cx="972542" cy="972542"/>
          </a:xfrm>
          <a:solidFill>
            <a:srgbClr val="FFCC00"/>
          </a:solidFill>
          <a:scene3d>
            <a:camera prst="orthographicFront"/>
            <a:lightRig rig="chilly" dir="t"/>
          </a:scene3d>
        </p:grpSpPr>
        <p:sp>
          <p:nvSpPr>
            <p:cNvPr id="37" name="Овал 36"/>
            <p:cNvSpPr/>
            <p:nvPr/>
          </p:nvSpPr>
          <p:spPr>
            <a:xfrm>
              <a:off x="817078" y="57372"/>
              <a:ext cx="972542" cy="972542"/>
            </a:xfrm>
            <a:prstGeom prst="ellipse">
              <a:avLst/>
            </a:prstGeom>
            <a:grpFill/>
            <a:ln>
              <a:solidFill>
                <a:srgbClr val="006600"/>
              </a:solidFill>
            </a:ln>
            <a:sp3d prstMaterial="translucentPowder">
              <a:bevelT w="127000" h="25400" prst="softRound"/>
            </a:sp3d>
          </p:spPr>
          <p:style>
            <a:lnRef idx="0">
              <a:scrgbClr r="0" g="0" b="0"/>
            </a:lnRef>
            <a:fillRef idx="1">
              <a:scrgbClr r="0" g="0" b="0"/>
            </a:fillRef>
            <a:effectRef idx="0">
              <a:schemeClr val="accent1">
                <a:hueOff val="0"/>
                <a:satOff val="0"/>
                <a:lumOff val="0"/>
                <a:alphaOff val="0"/>
              </a:schemeClr>
            </a:effectRef>
            <a:fontRef idx="minor">
              <a:schemeClr val="lt1"/>
            </a:fontRef>
          </p:style>
        </p:sp>
        <p:sp>
          <p:nvSpPr>
            <p:cNvPr id="38" name="Овал 4"/>
            <p:cNvSpPr/>
            <p:nvPr/>
          </p:nvSpPr>
          <p:spPr>
            <a:xfrm>
              <a:off x="959504" y="199797"/>
              <a:ext cx="687690" cy="687692"/>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r>
                <a:rPr lang="ru-RU" sz="1400" kern="1200" dirty="0" smtClean="0">
                  <a:solidFill>
                    <a:srgbClr val="000099"/>
                  </a:solidFill>
                  <a:latin typeface="Book Antiqua" pitchFamily="18" charset="0"/>
                </a:rPr>
                <a:t>2019 год</a:t>
              </a:r>
              <a:endParaRPr lang="ru-RU" sz="1400" kern="1200" dirty="0">
                <a:solidFill>
                  <a:srgbClr val="000099"/>
                </a:solidFill>
                <a:latin typeface="Book Antiqua" pitchFamily="18" charset="0"/>
              </a:endParaRPr>
            </a:p>
          </p:txBody>
        </p:sp>
      </p:grpSp>
      <p:grpSp>
        <p:nvGrpSpPr>
          <p:cNvPr id="39" name="Группа 38"/>
          <p:cNvGrpSpPr/>
          <p:nvPr/>
        </p:nvGrpSpPr>
        <p:grpSpPr>
          <a:xfrm>
            <a:off x="2195736" y="1340768"/>
            <a:ext cx="972542" cy="972542"/>
            <a:chOff x="817078" y="57372"/>
            <a:chExt cx="972542" cy="972542"/>
          </a:xfrm>
          <a:solidFill>
            <a:srgbClr val="FFCC00"/>
          </a:solidFill>
          <a:scene3d>
            <a:camera prst="orthographicFront"/>
            <a:lightRig rig="chilly" dir="t"/>
          </a:scene3d>
        </p:grpSpPr>
        <p:sp>
          <p:nvSpPr>
            <p:cNvPr id="40" name="Овал 39"/>
            <p:cNvSpPr/>
            <p:nvPr/>
          </p:nvSpPr>
          <p:spPr>
            <a:xfrm>
              <a:off x="817078" y="57372"/>
              <a:ext cx="972542" cy="972542"/>
            </a:xfrm>
            <a:prstGeom prst="ellipse">
              <a:avLst/>
            </a:prstGeom>
            <a:grpFill/>
            <a:ln>
              <a:solidFill>
                <a:srgbClr val="006600"/>
              </a:solidFill>
            </a:ln>
            <a:sp3d prstMaterial="translucentPowder">
              <a:bevelT w="127000" h="25400" prst="softRound"/>
            </a:sp3d>
          </p:spPr>
          <p:style>
            <a:lnRef idx="0">
              <a:scrgbClr r="0" g="0" b="0"/>
            </a:lnRef>
            <a:fillRef idx="1">
              <a:scrgbClr r="0" g="0" b="0"/>
            </a:fillRef>
            <a:effectRef idx="0">
              <a:schemeClr val="accent1">
                <a:hueOff val="0"/>
                <a:satOff val="0"/>
                <a:lumOff val="0"/>
                <a:alphaOff val="0"/>
              </a:schemeClr>
            </a:effectRef>
            <a:fontRef idx="minor">
              <a:schemeClr val="lt1"/>
            </a:fontRef>
          </p:style>
        </p:sp>
        <p:sp>
          <p:nvSpPr>
            <p:cNvPr id="41" name="Овал 4"/>
            <p:cNvSpPr/>
            <p:nvPr/>
          </p:nvSpPr>
          <p:spPr>
            <a:xfrm>
              <a:off x="959504" y="199797"/>
              <a:ext cx="687690" cy="687692"/>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r>
                <a:rPr lang="ru-RU" sz="1400" kern="1200" dirty="0" smtClean="0">
                  <a:solidFill>
                    <a:srgbClr val="000099"/>
                  </a:solidFill>
                  <a:latin typeface="Book Antiqua" pitchFamily="18" charset="0"/>
                </a:rPr>
                <a:t>2020 год</a:t>
              </a:r>
              <a:endParaRPr lang="ru-RU" sz="1400" kern="1200" dirty="0">
                <a:solidFill>
                  <a:srgbClr val="000099"/>
                </a:solidFill>
                <a:latin typeface="Book Antiqua" pitchFamily="18" charset="0"/>
              </a:endParaRPr>
            </a:p>
          </p:txBody>
        </p:sp>
      </p:grpSp>
      <p:grpSp>
        <p:nvGrpSpPr>
          <p:cNvPr id="45" name="Группа 44"/>
          <p:cNvGrpSpPr/>
          <p:nvPr/>
        </p:nvGrpSpPr>
        <p:grpSpPr>
          <a:xfrm>
            <a:off x="107504" y="4365104"/>
            <a:ext cx="972542" cy="972542"/>
            <a:chOff x="817078" y="57372"/>
            <a:chExt cx="972542" cy="972542"/>
          </a:xfrm>
          <a:solidFill>
            <a:srgbClr val="FFCC00"/>
          </a:solidFill>
          <a:scene3d>
            <a:camera prst="orthographicFront"/>
            <a:lightRig rig="chilly" dir="t"/>
          </a:scene3d>
        </p:grpSpPr>
        <p:sp>
          <p:nvSpPr>
            <p:cNvPr id="46" name="Овал 45"/>
            <p:cNvSpPr/>
            <p:nvPr/>
          </p:nvSpPr>
          <p:spPr>
            <a:xfrm>
              <a:off x="817078" y="57372"/>
              <a:ext cx="972542" cy="972542"/>
            </a:xfrm>
            <a:prstGeom prst="ellipse">
              <a:avLst/>
            </a:prstGeom>
            <a:grpFill/>
            <a:ln>
              <a:solidFill>
                <a:srgbClr val="006600"/>
              </a:solidFill>
            </a:ln>
            <a:sp3d prstMaterial="translucentPowder">
              <a:bevelT w="127000" h="25400" prst="softRound"/>
            </a:sp3d>
          </p:spPr>
          <p:style>
            <a:lnRef idx="0">
              <a:scrgbClr r="0" g="0" b="0"/>
            </a:lnRef>
            <a:fillRef idx="1">
              <a:scrgbClr r="0" g="0" b="0"/>
            </a:fillRef>
            <a:effectRef idx="0">
              <a:schemeClr val="accent1">
                <a:hueOff val="0"/>
                <a:satOff val="0"/>
                <a:lumOff val="0"/>
                <a:alphaOff val="0"/>
              </a:schemeClr>
            </a:effectRef>
            <a:fontRef idx="minor">
              <a:schemeClr val="lt1"/>
            </a:fontRef>
          </p:style>
        </p:sp>
        <p:sp>
          <p:nvSpPr>
            <p:cNvPr id="47" name="Овал 4"/>
            <p:cNvSpPr/>
            <p:nvPr/>
          </p:nvSpPr>
          <p:spPr>
            <a:xfrm>
              <a:off x="959504" y="199797"/>
              <a:ext cx="687690" cy="687692"/>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r>
                <a:rPr lang="ru-RU" sz="1400" kern="1200" dirty="0" smtClean="0">
                  <a:solidFill>
                    <a:srgbClr val="000099"/>
                  </a:solidFill>
                  <a:latin typeface="Book Antiqua" pitchFamily="18" charset="0"/>
                </a:rPr>
                <a:t>2018 год</a:t>
              </a:r>
              <a:endParaRPr lang="ru-RU" sz="1400" kern="1200" dirty="0">
                <a:solidFill>
                  <a:srgbClr val="000099"/>
                </a:solidFill>
                <a:latin typeface="Book Antiqua" pitchFamily="18" charset="0"/>
              </a:endParaRPr>
            </a:p>
          </p:txBody>
        </p:sp>
      </p:grpSp>
      <p:grpSp>
        <p:nvGrpSpPr>
          <p:cNvPr id="50" name="Группа 49"/>
          <p:cNvGrpSpPr/>
          <p:nvPr/>
        </p:nvGrpSpPr>
        <p:grpSpPr>
          <a:xfrm>
            <a:off x="1115616" y="4365104"/>
            <a:ext cx="972542" cy="972542"/>
            <a:chOff x="817078" y="57372"/>
            <a:chExt cx="972542" cy="972542"/>
          </a:xfrm>
          <a:solidFill>
            <a:srgbClr val="FFCC00"/>
          </a:solidFill>
          <a:scene3d>
            <a:camera prst="orthographicFront"/>
            <a:lightRig rig="chilly" dir="t"/>
          </a:scene3d>
        </p:grpSpPr>
        <p:sp>
          <p:nvSpPr>
            <p:cNvPr id="51" name="Овал 50"/>
            <p:cNvSpPr/>
            <p:nvPr/>
          </p:nvSpPr>
          <p:spPr>
            <a:xfrm>
              <a:off x="817078" y="57372"/>
              <a:ext cx="972542" cy="972542"/>
            </a:xfrm>
            <a:prstGeom prst="ellipse">
              <a:avLst/>
            </a:prstGeom>
            <a:grpFill/>
            <a:ln>
              <a:solidFill>
                <a:srgbClr val="006600"/>
              </a:solidFill>
            </a:ln>
            <a:sp3d prstMaterial="translucentPowder">
              <a:bevelT w="127000" h="25400" prst="softRound"/>
            </a:sp3d>
          </p:spPr>
          <p:style>
            <a:lnRef idx="0">
              <a:scrgbClr r="0" g="0" b="0"/>
            </a:lnRef>
            <a:fillRef idx="1">
              <a:scrgbClr r="0" g="0" b="0"/>
            </a:fillRef>
            <a:effectRef idx="0">
              <a:schemeClr val="accent1">
                <a:hueOff val="0"/>
                <a:satOff val="0"/>
                <a:lumOff val="0"/>
                <a:alphaOff val="0"/>
              </a:schemeClr>
            </a:effectRef>
            <a:fontRef idx="minor">
              <a:schemeClr val="lt1"/>
            </a:fontRef>
          </p:style>
        </p:sp>
        <p:sp>
          <p:nvSpPr>
            <p:cNvPr id="52" name="Овал 4"/>
            <p:cNvSpPr/>
            <p:nvPr/>
          </p:nvSpPr>
          <p:spPr>
            <a:xfrm>
              <a:off x="959504" y="199797"/>
              <a:ext cx="687690" cy="687692"/>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r>
                <a:rPr lang="ru-RU" sz="1400" kern="1200" dirty="0" smtClean="0">
                  <a:solidFill>
                    <a:srgbClr val="000099"/>
                  </a:solidFill>
                  <a:latin typeface="Book Antiqua" pitchFamily="18" charset="0"/>
                </a:rPr>
                <a:t>2019 год</a:t>
              </a:r>
              <a:endParaRPr lang="ru-RU" sz="1400" kern="1200" dirty="0">
                <a:solidFill>
                  <a:srgbClr val="000099"/>
                </a:solidFill>
                <a:latin typeface="Book Antiqua" pitchFamily="18" charset="0"/>
              </a:endParaRPr>
            </a:p>
          </p:txBody>
        </p:sp>
      </p:grpSp>
      <p:grpSp>
        <p:nvGrpSpPr>
          <p:cNvPr id="53" name="Группа 52"/>
          <p:cNvGrpSpPr/>
          <p:nvPr/>
        </p:nvGrpSpPr>
        <p:grpSpPr>
          <a:xfrm>
            <a:off x="2123728" y="4365104"/>
            <a:ext cx="972542" cy="972542"/>
            <a:chOff x="817078" y="57372"/>
            <a:chExt cx="972542" cy="972542"/>
          </a:xfrm>
          <a:solidFill>
            <a:srgbClr val="FFCC00"/>
          </a:solidFill>
          <a:scene3d>
            <a:camera prst="orthographicFront"/>
            <a:lightRig rig="chilly" dir="t"/>
          </a:scene3d>
        </p:grpSpPr>
        <p:sp>
          <p:nvSpPr>
            <p:cNvPr id="54" name="Овал 53"/>
            <p:cNvSpPr/>
            <p:nvPr/>
          </p:nvSpPr>
          <p:spPr>
            <a:xfrm>
              <a:off x="817078" y="57372"/>
              <a:ext cx="972542" cy="972542"/>
            </a:xfrm>
            <a:prstGeom prst="ellipse">
              <a:avLst/>
            </a:prstGeom>
            <a:grpFill/>
            <a:ln>
              <a:solidFill>
                <a:srgbClr val="006600"/>
              </a:solidFill>
            </a:ln>
            <a:sp3d prstMaterial="translucentPowder">
              <a:bevelT w="127000" h="25400" prst="softRound"/>
            </a:sp3d>
          </p:spPr>
          <p:style>
            <a:lnRef idx="0">
              <a:scrgbClr r="0" g="0" b="0"/>
            </a:lnRef>
            <a:fillRef idx="1">
              <a:scrgbClr r="0" g="0" b="0"/>
            </a:fillRef>
            <a:effectRef idx="0">
              <a:schemeClr val="accent1">
                <a:hueOff val="0"/>
                <a:satOff val="0"/>
                <a:lumOff val="0"/>
                <a:alphaOff val="0"/>
              </a:schemeClr>
            </a:effectRef>
            <a:fontRef idx="minor">
              <a:schemeClr val="lt1"/>
            </a:fontRef>
          </p:style>
        </p:sp>
        <p:sp>
          <p:nvSpPr>
            <p:cNvPr id="55" name="Овал 4"/>
            <p:cNvSpPr/>
            <p:nvPr/>
          </p:nvSpPr>
          <p:spPr>
            <a:xfrm>
              <a:off x="959504" y="199797"/>
              <a:ext cx="687690" cy="687692"/>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r>
                <a:rPr lang="ru-RU" sz="1400" kern="1200" dirty="0" smtClean="0">
                  <a:solidFill>
                    <a:srgbClr val="000099"/>
                  </a:solidFill>
                  <a:latin typeface="Book Antiqua" pitchFamily="18" charset="0"/>
                </a:rPr>
                <a:t>2020 год</a:t>
              </a:r>
              <a:endParaRPr lang="ru-RU" sz="1400" kern="1200" dirty="0">
                <a:solidFill>
                  <a:srgbClr val="000099"/>
                </a:solidFill>
                <a:latin typeface="Book Antiqua" pitchFamily="18" charset="0"/>
              </a:endParaRPr>
            </a:p>
          </p:txBody>
        </p:sp>
      </p:grpSp>
      <p:pic>
        <p:nvPicPr>
          <p:cNvPr id="17" name="Рисунок 16" descr="деньги 2.jpg"/>
          <p:cNvPicPr>
            <a:picLocks noChangeAspect="1"/>
          </p:cNvPicPr>
          <p:nvPr/>
        </p:nvPicPr>
        <p:blipFill>
          <a:blip r:embed="rId6" cstate="print"/>
          <a:stretch>
            <a:fillRect/>
          </a:stretch>
        </p:blipFill>
        <p:spPr>
          <a:xfrm>
            <a:off x="3635896" y="4653136"/>
            <a:ext cx="1288564" cy="1656184"/>
          </a:xfrm>
          <a:prstGeom prst="rect">
            <a:avLst/>
          </a:prstGeom>
          <a:ln>
            <a:noFill/>
          </a:ln>
          <a:effectLst>
            <a:softEdge rad="112500"/>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12" name="Содержимое 11"/>
          <p:cNvGraphicFramePr>
            <a:graphicFrameLocks noGrp="1"/>
          </p:cNvGraphicFramePr>
          <p:nvPr>
            <p:ph idx="1"/>
          </p:nvPr>
        </p:nvGraphicFramePr>
        <p:xfrm>
          <a:off x="0" y="1196752"/>
          <a:ext cx="7812360" cy="5259611"/>
        </p:xfrm>
        <a:graphic>
          <a:graphicData uri="http://schemas.openxmlformats.org/drawingml/2006/chart">
            <c:chart xmlns:c="http://schemas.openxmlformats.org/drawingml/2006/chart" xmlns:r="http://schemas.openxmlformats.org/officeDocument/2006/relationships" r:id="rId2"/>
          </a:graphicData>
        </a:graphic>
      </p:graphicFrame>
      <p:sp>
        <p:nvSpPr>
          <p:cNvPr id="4" name="Заголовок 3"/>
          <p:cNvSpPr>
            <a:spLocks noGrp="1"/>
          </p:cNvSpPr>
          <p:nvPr>
            <p:ph type="title"/>
          </p:nvPr>
        </p:nvSpPr>
        <p:spPr>
          <a:xfrm>
            <a:off x="0" y="0"/>
            <a:ext cx="8856984" cy="836712"/>
          </a:xfrm>
          <a:prstGeom prst="round2DiagRect">
            <a:avLst/>
          </a:prstGeom>
          <a:solidFill>
            <a:srgbClr val="0099FF"/>
          </a:solidFill>
          <a:ln>
            <a:solidFill>
              <a:schemeClr val="accent2">
                <a:lumMod val="75000"/>
              </a:schemeClr>
            </a:solidFill>
          </a:ln>
          <a:effectLst>
            <a:innerShdw blurRad="63500" dist="50800" dir="13500000">
              <a:prstClr val="black">
                <a:alpha val="50000"/>
              </a:prstClr>
            </a:innerShdw>
          </a:effectLst>
        </p:spPr>
        <p:style>
          <a:lnRef idx="0">
            <a:schemeClr val="accent1"/>
          </a:lnRef>
          <a:fillRef idx="3">
            <a:schemeClr val="accent1"/>
          </a:fillRef>
          <a:effectRef idx="3">
            <a:schemeClr val="accent1"/>
          </a:effectRef>
          <a:fontRef idx="minor">
            <a:schemeClr val="lt1"/>
          </a:fontRef>
        </p:style>
        <p:txBody>
          <a:bodyPr rtlCol="0" anchor="ctr">
            <a:normAutofit/>
          </a:bodyPr>
          <a:lstStyle/>
          <a:p>
            <a:pPr algn="ctr"/>
            <a:r>
              <a:rPr lang="ru-RU" sz="2400" cap="none" dirty="0" smtClean="0">
                <a:ln>
                  <a:noFill/>
                </a:ln>
                <a:solidFill>
                  <a:schemeClr val="tx1"/>
                </a:solidFill>
                <a:effectLst>
                  <a:outerShdw blurRad="38100" dist="38100" dir="2700000" algn="tl">
                    <a:srgbClr val="000000">
                      <a:alpha val="43137"/>
                    </a:srgbClr>
                  </a:outerShdw>
                </a:effectLst>
                <a:latin typeface="Book Antiqua" pitchFamily="18" charset="0"/>
              </a:rPr>
              <a:t>ДИНАМИКА    ОБЪЕМА </a:t>
            </a:r>
            <a:br>
              <a:rPr lang="ru-RU" sz="2400" cap="none" dirty="0" smtClean="0">
                <a:ln>
                  <a:noFill/>
                </a:ln>
                <a:solidFill>
                  <a:schemeClr val="tx1"/>
                </a:solidFill>
                <a:effectLst>
                  <a:outerShdw blurRad="38100" dist="38100" dir="2700000" algn="tl">
                    <a:srgbClr val="000000">
                      <a:alpha val="43137"/>
                    </a:srgbClr>
                  </a:outerShdw>
                </a:effectLst>
                <a:latin typeface="Book Antiqua" pitchFamily="18" charset="0"/>
              </a:rPr>
            </a:br>
            <a:r>
              <a:rPr lang="ru-RU" sz="2400" cap="none" dirty="0" smtClean="0">
                <a:ln>
                  <a:noFill/>
                </a:ln>
                <a:solidFill>
                  <a:schemeClr val="tx1"/>
                </a:solidFill>
                <a:effectLst>
                  <a:outerShdw blurRad="38100" dist="38100" dir="2700000" algn="tl">
                    <a:srgbClr val="000000">
                      <a:alpha val="43137"/>
                    </a:srgbClr>
                  </a:outerShdw>
                </a:effectLst>
                <a:latin typeface="Book Antiqua" pitchFamily="18" charset="0"/>
              </a:rPr>
              <a:t>МУНИЦИПАЛЬНОГО   ДОЛГА</a:t>
            </a:r>
            <a:endParaRPr lang="ru-RU" sz="2400" cap="none" dirty="0">
              <a:ln>
                <a:noFill/>
              </a:ln>
              <a:solidFill>
                <a:schemeClr val="tx1"/>
              </a:solidFill>
              <a:effectLst>
                <a:outerShdw blurRad="38100" dist="38100" dir="2700000" algn="tl">
                  <a:srgbClr val="000000">
                    <a:alpha val="43137"/>
                  </a:srgbClr>
                </a:outerShdw>
              </a:effectLst>
              <a:latin typeface="Book Antiqua" pitchFamily="18" charset="0"/>
            </a:endParaRPr>
          </a:p>
        </p:txBody>
      </p:sp>
      <p:pic>
        <p:nvPicPr>
          <p:cNvPr id="5" name="i-main-pic" descr="Картинка 5 из 10"/>
          <p:cNvPicPr/>
          <p:nvPr/>
        </p:nvPicPr>
        <p:blipFill>
          <a:blip r:embed="rId3" cstate="print">
            <a:lum contrast="6000"/>
          </a:blip>
          <a:srcRect/>
          <a:stretch>
            <a:fillRect/>
          </a:stretch>
        </p:blipFill>
        <p:spPr bwMode="auto">
          <a:xfrm>
            <a:off x="8279904" y="0"/>
            <a:ext cx="864096" cy="936104"/>
          </a:xfrm>
          <a:prstGeom prst="rect">
            <a:avLst/>
          </a:prstGeom>
          <a:noFill/>
          <a:ln w="9525">
            <a:noFill/>
            <a:miter lim="800000"/>
            <a:headEnd/>
            <a:tailEnd/>
          </a:ln>
          <a:scene3d>
            <a:camera prst="orthographicFront"/>
            <a:lightRig rig="threePt" dir="t"/>
          </a:scene3d>
          <a:sp3d>
            <a:bevelT/>
          </a:sp3d>
        </p:spPr>
      </p:pic>
      <p:sp>
        <p:nvSpPr>
          <p:cNvPr id="14" name="Прямоугольная выноска 13"/>
          <p:cNvSpPr/>
          <p:nvPr/>
        </p:nvSpPr>
        <p:spPr>
          <a:xfrm>
            <a:off x="2843808" y="1412776"/>
            <a:ext cx="914400" cy="360040"/>
          </a:xfrm>
          <a:prstGeom prst="wedgeRectCallout">
            <a:avLst>
              <a:gd name="adj1" fmla="val -18981"/>
              <a:gd name="adj2" fmla="val 111883"/>
            </a:avLst>
          </a:prstGeom>
          <a:gradFill flip="none" rotWithShape="1">
            <a:gsLst>
              <a:gs pos="0">
                <a:srgbClr val="33CCFF">
                  <a:shade val="30000"/>
                  <a:satMod val="115000"/>
                </a:srgbClr>
              </a:gs>
              <a:gs pos="50000">
                <a:srgbClr val="33CCFF">
                  <a:shade val="67500"/>
                  <a:satMod val="115000"/>
                </a:srgbClr>
              </a:gs>
              <a:gs pos="100000">
                <a:srgbClr val="33CCFF">
                  <a:shade val="100000"/>
                  <a:satMod val="115000"/>
                </a:srgbClr>
              </a:gs>
            </a:gsLst>
            <a:lin ang="18900000" scaled="1"/>
            <a:tileRect/>
          </a:gradFill>
          <a:ln w="9525">
            <a:solidFill>
              <a:srgbClr val="006699"/>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ru-RU" sz="1200" b="1" dirty="0" smtClean="0">
                <a:solidFill>
                  <a:srgbClr val="0033CC"/>
                </a:solidFill>
                <a:effectLst/>
                <a:latin typeface="Bookman Old Style" pitchFamily="18" charset="0"/>
              </a:rPr>
              <a:t>7 312,2</a:t>
            </a:r>
            <a:endParaRPr lang="ru-RU" sz="1200" b="1" dirty="0">
              <a:solidFill>
                <a:srgbClr val="0033CC"/>
              </a:solidFill>
              <a:effectLst/>
              <a:latin typeface="Bookman Old Style" pitchFamily="18" charset="0"/>
            </a:endParaRPr>
          </a:p>
        </p:txBody>
      </p:sp>
      <p:sp>
        <p:nvSpPr>
          <p:cNvPr id="15" name="Прямоугольная выноска 14"/>
          <p:cNvSpPr/>
          <p:nvPr/>
        </p:nvSpPr>
        <p:spPr>
          <a:xfrm>
            <a:off x="6660232" y="1412776"/>
            <a:ext cx="914400" cy="360040"/>
          </a:xfrm>
          <a:prstGeom prst="wedgeRectCallout">
            <a:avLst>
              <a:gd name="adj1" fmla="val -18981"/>
              <a:gd name="adj2" fmla="val 111883"/>
            </a:avLst>
          </a:prstGeom>
          <a:gradFill flip="none" rotWithShape="1">
            <a:gsLst>
              <a:gs pos="0">
                <a:srgbClr val="33CCFF">
                  <a:shade val="30000"/>
                  <a:satMod val="115000"/>
                </a:srgbClr>
              </a:gs>
              <a:gs pos="50000">
                <a:srgbClr val="33CCFF">
                  <a:shade val="67500"/>
                  <a:satMod val="115000"/>
                </a:srgbClr>
              </a:gs>
              <a:gs pos="100000">
                <a:srgbClr val="33CCFF">
                  <a:shade val="100000"/>
                  <a:satMod val="115000"/>
                </a:srgbClr>
              </a:gs>
            </a:gsLst>
            <a:lin ang="18900000" scaled="1"/>
            <a:tileRect/>
          </a:gradFill>
          <a:ln w="9525" cap="flat" cmpd="sng" algn="ctr">
            <a:solidFill>
              <a:srgbClr val="006699"/>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ru-RU" sz="1200" b="1" dirty="0" smtClean="0">
                <a:solidFill>
                  <a:srgbClr val="0033CC"/>
                </a:solidFill>
                <a:latin typeface="Bookman Old Style" pitchFamily="18" charset="0"/>
              </a:rPr>
              <a:t>7 312,2</a:t>
            </a:r>
            <a:endParaRPr lang="ru-RU" sz="1200" b="1" dirty="0">
              <a:solidFill>
                <a:srgbClr val="0033CC"/>
              </a:solidFill>
              <a:latin typeface="Bookman Old Style" pitchFamily="18" charset="0"/>
            </a:endParaRPr>
          </a:p>
        </p:txBody>
      </p:sp>
      <p:sp>
        <p:nvSpPr>
          <p:cNvPr id="8" name="Скругленный прямоугольник 7"/>
          <p:cNvSpPr/>
          <p:nvPr/>
        </p:nvSpPr>
        <p:spPr>
          <a:xfrm>
            <a:off x="7956376" y="1052736"/>
            <a:ext cx="1187624" cy="360040"/>
          </a:xfrm>
          <a:prstGeom prst="roundRect">
            <a:avLst/>
          </a:prstGeom>
          <a:solidFill>
            <a:srgbClr val="0099FF"/>
          </a:solidFill>
          <a:ln w="9525" cap="flat" cmpd="sng" algn="ctr">
            <a:solidFill>
              <a:srgbClr val="3399FF"/>
            </a:solidFill>
            <a:prstDash val="solid"/>
          </a:ln>
          <a:effectLst>
            <a:outerShdw blurRad="40000" dist="23000" dir="5400000" rotWithShape="0">
              <a:srgbClr val="000000">
                <a:alpha val="35000"/>
              </a:srgbClr>
            </a:outerShdw>
          </a:effectLst>
        </p:spPr>
        <p:style>
          <a:lnRef idx="1">
            <a:schemeClr val="accent5"/>
          </a:lnRef>
          <a:fillRef idx="3">
            <a:schemeClr val="accent5"/>
          </a:fillRef>
          <a:effectRef idx="2">
            <a:schemeClr val="accent5"/>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ru-RU" sz="1400" b="1" dirty="0" smtClean="0">
                <a:solidFill>
                  <a:srgbClr val="DBF5F9">
                    <a:lumMod val="10000"/>
                  </a:srgbClr>
                </a:solidFill>
                <a:latin typeface="Book Antiqua" pitchFamily="18" charset="0"/>
              </a:rPr>
              <a:t>тыс. руб.</a:t>
            </a:r>
            <a:endParaRPr lang="ru-RU" sz="1400" b="1" dirty="0">
              <a:solidFill>
                <a:srgbClr val="DBF5F9">
                  <a:lumMod val="10000"/>
                </a:srgbClr>
              </a:solidFill>
              <a:latin typeface="Book Antiqua" pitchFamily="18" charset="0"/>
            </a:endParaRPr>
          </a:p>
        </p:txBody>
      </p:sp>
      <p:sp>
        <p:nvSpPr>
          <p:cNvPr id="9" name="Скругленная прямоугольная выноска 8"/>
          <p:cNvSpPr/>
          <p:nvPr/>
        </p:nvSpPr>
        <p:spPr>
          <a:xfrm>
            <a:off x="7380312" y="1916832"/>
            <a:ext cx="1763688" cy="2088232"/>
          </a:xfrm>
          <a:prstGeom prst="wedgeRoundRectCallou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ru-RU"/>
          </a:p>
        </p:txBody>
      </p:sp>
      <p:sp>
        <p:nvSpPr>
          <p:cNvPr id="10" name="TextBox 9"/>
          <p:cNvSpPr txBox="1"/>
          <p:nvPr/>
        </p:nvSpPr>
        <p:spPr>
          <a:xfrm>
            <a:off x="7524328" y="2060848"/>
            <a:ext cx="1512168" cy="1600438"/>
          </a:xfrm>
          <a:prstGeom prst="rect">
            <a:avLst/>
          </a:prstGeom>
          <a:noFill/>
        </p:spPr>
        <p:txBody>
          <a:bodyPr wrap="square" rtlCol="0">
            <a:spAutoFit/>
          </a:bodyPr>
          <a:lstStyle/>
          <a:p>
            <a:pPr algn="just"/>
            <a:r>
              <a:rPr lang="ru-RU" sz="1400" dirty="0" smtClean="0">
                <a:solidFill>
                  <a:srgbClr val="000099"/>
                </a:solidFill>
                <a:latin typeface="Book Antiqua" pitchFamily="18" charset="0"/>
              </a:rPr>
              <a:t>В 2018-2020 годах  предусмотрена сумма на обслуживание долга в размере 7,3 тыс. рублей.</a:t>
            </a:r>
            <a:endParaRPr lang="ru-RU" sz="1400" dirty="0">
              <a:solidFill>
                <a:srgbClr val="000099"/>
              </a:solidFill>
              <a:latin typeface="Book Antiqua"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Содержимое 5"/>
          <p:cNvGraphicFramePr>
            <a:graphicFrameLocks noGrp="1"/>
          </p:cNvGraphicFramePr>
          <p:nvPr>
            <p:ph idx="1"/>
          </p:nvPr>
        </p:nvGraphicFramePr>
        <p:xfrm>
          <a:off x="539552" y="1196752"/>
          <a:ext cx="8280920" cy="55446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Заголовок 3"/>
          <p:cNvSpPr>
            <a:spLocks noGrp="1"/>
          </p:cNvSpPr>
          <p:nvPr>
            <p:ph type="title"/>
          </p:nvPr>
        </p:nvSpPr>
        <p:spPr>
          <a:xfrm>
            <a:off x="457200" y="116632"/>
            <a:ext cx="8435280" cy="864096"/>
          </a:xfrm>
          <a:prstGeom prst="round2DiagRect">
            <a:avLst/>
          </a:prstGeom>
          <a:solidFill>
            <a:srgbClr val="0099FF"/>
          </a:solidFill>
          <a:ln>
            <a:solidFill>
              <a:schemeClr val="accent2">
                <a:lumMod val="75000"/>
              </a:schemeClr>
            </a:solidFill>
          </a:ln>
          <a:effectLst>
            <a:innerShdw blurRad="63500" dist="50800" dir="13500000">
              <a:prstClr val="black">
                <a:alpha val="50000"/>
              </a:prstClr>
            </a:innerShdw>
          </a:effectLst>
        </p:spPr>
        <p:style>
          <a:lnRef idx="0">
            <a:schemeClr val="accent1"/>
          </a:lnRef>
          <a:fillRef idx="3">
            <a:schemeClr val="accent1"/>
          </a:fillRef>
          <a:effectRef idx="3">
            <a:schemeClr val="accent1"/>
          </a:effectRef>
          <a:fontRef idx="minor">
            <a:schemeClr val="lt1"/>
          </a:fontRef>
        </p:style>
        <p:txBody>
          <a:bodyPr rtlCol="0" anchor="ctr">
            <a:normAutofit/>
          </a:bodyPr>
          <a:lstStyle/>
          <a:p>
            <a:pPr algn="ctr"/>
            <a:r>
              <a:rPr lang="ru-RU" sz="2400" cap="none" dirty="0" smtClean="0">
                <a:ln>
                  <a:noFill/>
                </a:ln>
                <a:solidFill>
                  <a:schemeClr val="tx1"/>
                </a:solidFill>
                <a:effectLst>
                  <a:outerShdw blurRad="38100" dist="38100" dir="2700000" algn="tl">
                    <a:srgbClr val="000000">
                      <a:alpha val="43137"/>
                    </a:srgbClr>
                  </a:outerShdw>
                </a:effectLst>
                <a:latin typeface="Book Antiqua" pitchFamily="18" charset="0"/>
              </a:rPr>
              <a:t>ДОХОДЫ  БЮДЖЕТА </a:t>
            </a:r>
            <a:endParaRPr lang="ru-RU" sz="2400" cap="none" dirty="0">
              <a:ln>
                <a:noFill/>
              </a:ln>
              <a:solidFill>
                <a:schemeClr val="tx1"/>
              </a:solidFill>
              <a:effectLst>
                <a:outerShdw blurRad="38100" dist="38100" dir="2700000" algn="tl">
                  <a:srgbClr val="000000">
                    <a:alpha val="43137"/>
                  </a:srgbClr>
                </a:outerShdw>
              </a:effectLst>
              <a:latin typeface="Book Antiqua" pitchFamily="18" charset="0"/>
            </a:endParaRPr>
          </a:p>
        </p:txBody>
      </p:sp>
      <p:pic>
        <p:nvPicPr>
          <p:cNvPr id="6" name="Рисунок 5" descr="доходы все.jpg"/>
          <p:cNvPicPr>
            <a:picLocks noChangeAspect="1"/>
          </p:cNvPicPr>
          <p:nvPr/>
        </p:nvPicPr>
        <p:blipFill>
          <a:blip r:embed="rId7" cstate="print"/>
          <a:stretch>
            <a:fillRect/>
          </a:stretch>
        </p:blipFill>
        <p:spPr>
          <a:xfrm>
            <a:off x="6300192" y="4437112"/>
            <a:ext cx="2843808" cy="2420888"/>
          </a:xfrm>
          <a:prstGeom prst="rect">
            <a:avLst/>
          </a:prstGeom>
          <a:ln>
            <a:noFill/>
          </a:ln>
          <a:effectLst>
            <a:softEdge rad="112500"/>
          </a:effectLst>
        </p:spPr>
      </p:pic>
      <p:sp>
        <p:nvSpPr>
          <p:cNvPr id="7" name="Выноска-облако 6"/>
          <p:cNvSpPr/>
          <p:nvPr/>
        </p:nvSpPr>
        <p:spPr>
          <a:xfrm>
            <a:off x="6876256" y="5517232"/>
            <a:ext cx="1440160" cy="864096"/>
          </a:xfrm>
          <a:prstGeom prst="cloudCallout">
            <a:avLst/>
          </a:prstGeom>
          <a:solidFill>
            <a:srgbClr val="CC9900"/>
          </a:solidFill>
          <a:ln>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dirty="0" smtClean="0">
                <a:solidFill>
                  <a:schemeClr val="bg1"/>
                </a:solidFill>
                <a:latin typeface="Book Antiqua" pitchFamily="18" charset="0"/>
              </a:rPr>
              <a:t>Доходы</a:t>
            </a:r>
          </a:p>
          <a:p>
            <a:pPr algn="ctr"/>
            <a:r>
              <a:rPr lang="ru-RU" sz="1400" b="1" dirty="0" smtClean="0">
                <a:solidFill>
                  <a:schemeClr val="bg1"/>
                </a:solidFill>
                <a:latin typeface="Book Antiqua" pitchFamily="18" charset="0"/>
              </a:rPr>
              <a:t>района</a:t>
            </a:r>
            <a:endParaRPr lang="ru-RU" sz="1400" b="1" dirty="0">
              <a:solidFill>
                <a:schemeClr val="bg1"/>
              </a:solidFill>
              <a:latin typeface="Book Antiqua" pitchFamily="18"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12" name="Содержимое 11"/>
          <p:cNvGraphicFramePr>
            <a:graphicFrameLocks noGrp="1"/>
          </p:cNvGraphicFramePr>
          <p:nvPr>
            <p:ph sz="half" idx="1"/>
          </p:nvPr>
        </p:nvGraphicFramePr>
        <p:xfrm>
          <a:off x="0" y="620688"/>
          <a:ext cx="3960688" cy="316835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3" name="Содержимое 12"/>
          <p:cNvGraphicFramePr>
            <a:graphicFrameLocks noGrp="1"/>
          </p:cNvGraphicFramePr>
          <p:nvPr>
            <p:ph sz="quarter" idx="2"/>
          </p:nvPr>
        </p:nvGraphicFramePr>
        <p:xfrm>
          <a:off x="4788024" y="836712"/>
          <a:ext cx="3966592" cy="273630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Содержимое 13"/>
          <p:cNvGraphicFramePr>
            <a:graphicFrameLocks noGrp="1"/>
          </p:cNvGraphicFramePr>
          <p:nvPr>
            <p:ph sz="quarter" idx="3"/>
          </p:nvPr>
        </p:nvGraphicFramePr>
        <p:xfrm>
          <a:off x="2195736" y="2924944"/>
          <a:ext cx="4038600" cy="2259583"/>
        </p:xfrm>
        <a:graphic>
          <a:graphicData uri="http://schemas.openxmlformats.org/drawingml/2006/chart">
            <c:chart xmlns:c="http://schemas.openxmlformats.org/drawingml/2006/chart" xmlns:r="http://schemas.openxmlformats.org/officeDocument/2006/relationships" r:id="rId4"/>
          </a:graphicData>
        </a:graphic>
      </p:graphicFrame>
      <p:sp>
        <p:nvSpPr>
          <p:cNvPr id="7" name="Прямоугольник с двумя скругленными противолежащими углами 6"/>
          <p:cNvSpPr/>
          <p:nvPr/>
        </p:nvSpPr>
        <p:spPr>
          <a:xfrm>
            <a:off x="0" y="0"/>
            <a:ext cx="9144000" cy="720080"/>
          </a:xfrm>
          <a:prstGeom prst="round2DiagRect">
            <a:avLst/>
          </a:prstGeom>
          <a:solidFill>
            <a:srgbClr val="0099FF"/>
          </a:solidFill>
          <a:ln>
            <a:solidFill>
              <a:schemeClr val="accent2">
                <a:lumMod val="75000"/>
              </a:schemeClr>
            </a:solidFill>
          </a:ln>
          <a:effectLst>
            <a:innerShdw blurRad="63500" dist="50800" dir="13500000">
              <a:prstClr val="black">
                <a:alpha val="50000"/>
              </a:prstClr>
            </a:innerShdw>
          </a:effectLst>
        </p:spPr>
        <p:style>
          <a:lnRef idx="0">
            <a:schemeClr val="accent1"/>
          </a:lnRef>
          <a:fillRef idx="3">
            <a:schemeClr val="accent1"/>
          </a:fillRef>
          <a:effectRef idx="3">
            <a:schemeClr val="accent1"/>
          </a:effectRef>
          <a:fontRef idx="minor">
            <a:schemeClr val="lt1"/>
          </a:fontRef>
        </p:style>
        <p:txBody>
          <a:bodyPr rtlCol="0" anchor="ctr"/>
          <a:lstStyle/>
          <a:p>
            <a:pPr algn="ctr"/>
            <a:r>
              <a:rPr lang="ru-RU" sz="2400" b="1" dirty="0" smtClean="0">
                <a:latin typeface="Book Antiqua" pitchFamily="18" charset="0"/>
              </a:rPr>
              <a:t> </a:t>
            </a:r>
            <a:r>
              <a:rPr lang="ru-RU" sz="2400" b="1" dirty="0" smtClean="0">
                <a:effectLst>
                  <a:outerShdw blurRad="38100" dist="38100" dir="2700000" algn="tl">
                    <a:srgbClr val="000000">
                      <a:alpha val="43137"/>
                    </a:srgbClr>
                  </a:outerShdw>
                </a:effectLst>
                <a:latin typeface="Book Antiqua" pitchFamily="18" charset="0"/>
              </a:rPr>
              <a:t>ОБЩИЙ ОБЪЕМ ДОХОДОВ   БЮДЖЕТА  НА  </a:t>
            </a:r>
          </a:p>
          <a:p>
            <a:pPr algn="ctr"/>
            <a:r>
              <a:rPr lang="ru-RU" sz="2400" b="1" dirty="0" smtClean="0">
                <a:effectLst>
                  <a:outerShdw blurRad="38100" dist="38100" dir="2700000" algn="tl">
                    <a:srgbClr val="000000">
                      <a:alpha val="43137"/>
                    </a:srgbClr>
                  </a:outerShdw>
                </a:effectLst>
                <a:latin typeface="Book Antiqua" pitchFamily="18" charset="0"/>
              </a:rPr>
              <a:t>2018-2020  ГОДЫ</a:t>
            </a:r>
            <a:endParaRPr lang="ru-RU" sz="2400" b="1" dirty="0">
              <a:effectLst>
                <a:outerShdw blurRad="38100" dist="38100" dir="2700000" algn="tl">
                  <a:srgbClr val="000000">
                    <a:alpha val="43137"/>
                  </a:srgbClr>
                </a:outerShdw>
              </a:effectLst>
              <a:latin typeface="Book Antiqua" pitchFamily="18" charset="0"/>
            </a:endParaRPr>
          </a:p>
        </p:txBody>
      </p:sp>
      <p:pic>
        <p:nvPicPr>
          <p:cNvPr id="11" name="i-main-pic" descr="Картинка 5 из 10"/>
          <p:cNvPicPr/>
          <p:nvPr/>
        </p:nvPicPr>
        <p:blipFill>
          <a:blip r:embed="rId5" cstate="print">
            <a:lum contrast="6000"/>
          </a:blip>
          <a:srcRect/>
          <a:stretch>
            <a:fillRect/>
          </a:stretch>
        </p:blipFill>
        <p:spPr bwMode="auto">
          <a:xfrm>
            <a:off x="8279904" y="0"/>
            <a:ext cx="864096" cy="936104"/>
          </a:xfrm>
          <a:prstGeom prst="rect">
            <a:avLst/>
          </a:prstGeom>
          <a:noFill/>
          <a:ln w="9525">
            <a:noFill/>
            <a:miter lim="800000"/>
            <a:headEnd/>
            <a:tailEnd/>
          </a:ln>
          <a:scene3d>
            <a:camera prst="orthographicFront"/>
            <a:lightRig rig="threePt" dir="t"/>
          </a:scene3d>
          <a:sp3d>
            <a:bevelT/>
          </a:sp3d>
        </p:spPr>
      </p:pic>
      <p:graphicFrame>
        <p:nvGraphicFramePr>
          <p:cNvPr id="17" name="Таблица 16"/>
          <p:cNvGraphicFramePr>
            <a:graphicFrameLocks noGrp="1"/>
          </p:cNvGraphicFramePr>
          <p:nvPr/>
        </p:nvGraphicFramePr>
        <p:xfrm>
          <a:off x="179511" y="5085184"/>
          <a:ext cx="8784977" cy="1774109"/>
        </p:xfrm>
        <a:graphic>
          <a:graphicData uri="http://schemas.openxmlformats.org/drawingml/2006/table">
            <a:tbl>
              <a:tblPr firstRow="1" bandRow="1">
                <a:tableStyleId>{69CF1AB2-1976-4502-BF36-3FF5EA218861}</a:tableStyleId>
              </a:tblPr>
              <a:tblGrid>
                <a:gridCol w="975769"/>
                <a:gridCol w="2524168"/>
                <a:gridCol w="1905619"/>
                <a:gridCol w="1591626"/>
                <a:gridCol w="1787795"/>
              </a:tblGrid>
              <a:tr h="291784">
                <a:tc rowSpan="2">
                  <a:txBody>
                    <a:bodyPr/>
                    <a:lstStyle/>
                    <a:p>
                      <a:pPr algn="ctr"/>
                      <a:r>
                        <a:rPr lang="ru-RU" sz="1200" b="1" dirty="0" smtClean="0">
                          <a:solidFill>
                            <a:schemeClr val="bg1"/>
                          </a:solidFill>
                          <a:effectLst/>
                          <a:latin typeface="Book Antiqua" pitchFamily="18" charset="0"/>
                        </a:rPr>
                        <a:t>Год</a:t>
                      </a:r>
                      <a:endParaRPr lang="ru-RU" sz="1200" b="1" dirty="0">
                        <a:solidFill>
                          <a:schemeClr val="bg1"/>
                        </a:solidFill>
                        <a:effectLst/>
                        <a:latin typeface="Book Antiqua" pitchFamily="18" charset="0"/>
                      </a:endParaRPr>
                    </a:p>
                  </a:txBody>
                  <a:tcPr>
                    <a:solidFill>
                      <a:srgbClr val="9CD7FC"/>
                    </a:solidFill>
                  </a:tcPr>
                </a:tc>
                <a:tc rowSpan="2">
                  <a:txBody>
                    <a:bodyPr/>
                    <a:lstStyle/>
                    <a:p>
                      <a:pPr algn="ctr"/>
                      <a:r>
                        <a:rPr lang="ru-RU" sz="1200" b="1" dirty="0" smtClean="0">
                          <a:solidFill>
                            <a:schemeClr val="bg1"/>
                          </a:solidFill>
                          <a:effectLst/>
                          <a:latin typeface="Book Antiqua" pitchFamily="18" charset="0"/>
                        </a:rPr>
                        <a:t>Общий объем доходов бюджета</a:t>
                      </a:r>
                      <a:endParaRPr lang="ru-RU" sz="1200" b="1" dirty="0">
                        <a:solidFill>
                          <a:schemeClr val="bg1"/>
                        </a:solidFill>
                        <a:effectLst/>
                        <a:latin typeface="Book Antiqua" pitchFamily="18" charset="0"/>
                      </a:endParaRPr>
                    </a:p>
                  </a:txBody>
                  <a:tcPr>
                    <a:solidFill>
                      <a:srgbClr val="9CD7FC"/>
                    </a:solidFill>
                  </a:tcPr>
                </a:tc>
                <a:tc gridSpan="3">
                  <a:txBody>
                    <a:bodyPr/>
                    <a:lstStyle/>
                    <a:p>
                      <a:pPr algn="ctr"/>
                      <a:r>
                        <a:rPr lang="ru-RU" sz="1200" b="1" dirty="0" smtClean="0">
                          <a:solidFill>
                            <a:schemeClr val="bg1"/>
                          </a:solidFill>
                          <a:effectLst/>
                          <a:latin typeface="Book Antiqua" pitchFamily="18" charset="0"/>
                        </a:rPr>
                        <a:t>в том числе:</a:t>
                      </a:r>
                      <a:endParaRPr lang="ru-RU" sz="1200" b="1" dirty="0">
                        <a:solidFill>
                          <a:schemeClr val="bg1"/>
                        </a:solidFill>
                        <a:effectLst/>
                        <a:latin typeface="Book Antiqua" pitchFamily="18" charset="0"/>
                      </a:endParaRPr>
                    </a:p>
                  </a:txBody>
                  <a:tcPr>
                    <a:solidFill>
                      <a:srgbClr val="9CD7FC"/>
                    </a:solidFill>
                  </a:tcPr>
                </a:tc>
                <a:tc hMerge="1">
                  <a:txBody>
                    <a:bodyPr/>
                    <a:lstStyle/>
                    <a:p>
                      <a:pPr algn="ctr"/>
                      <a:endParaRPr lang="ru-RU" sz="1400" b="1" dirty="0">
                        <a:solidFill>
                          <a:schemeClr val="bg1"/>
                        </a:solidFill>
                        <a:effectLst/>
                        <a:latin typeface="Bookman Old Style" pitchFamily="18" charset="0"/>
                      </a:endParaRPr>
                    </a:p>
                  </a:txBody>
                  <a:tcPr/>
                </a:tc>
                <a:tc hMerge="1">
                  <a:txBody>
                    <a:bodyPr/>
                    <a:lstStyle/>
                    <a:p>
                      <a:pPr algn="ctr"/>
                      <a:endParaRPr lang="ru-RU" sz="1400" b="1" dirty="0">
                        <a:solidFill>
                          <a:srgbClr val="003399"/>
                        </a:solidFill>
                        <a:effectLst/>
                        <a:latin typeface="Bookman Old Style" pitchFamily="18" charset="0"/>
                      </a:endParaRPr>
                    </a:p>
                  </a:txBody>
                  <a:tcPr/>
                </a:tc>
              </a:tr>
              <a:tr h="456676">
                <a:tc vMerge="1">
                  <a:txBody>
                    <a:bodyPr/>
                    <a:lstStyle/>
                    <a:p>
                      <a:endParaRPr lang="ru-RU"/>
                    </a:p>
                  </a:txBody>
                  <a:tcPr/>
                </a:tc>
                <a:tc vMerge="1">
                  <a:txBody>
                    <a:bodyPr/>
                    <a:lstStyle/>
                    <a:p>
                      <a:pPr algn="ctr"/>
                      <a:endParaRPr lang="ru-RU" sz="1400" b="1" dirty="0">
                        <a:solidFill>
                          <a:srgbClr val="003399"/>
                        </a:solidFill>
                        <a:effectLst/>
                        <a:latin typeface="Bookman Old Style" pitchFamily="18" charset="0"/>
                      </a:endParaRPr>
                    </a:p>
                  </a:txBody>
                  <a:tcPr/>
                </a:tc>
                <a:tc>
                  <a:txBody>
                    <a:bodyPr/>
                    <a:lstStyle/>
                    <a:p>
                      <a:pPr algn="ctr"/>
                      <a:r>
                        <a:rPr lang="ru-RU" sz="1200" b="1" dirty="0" smtClean="0">
                          <a:solidFill>
                            <a:schemeClr val="bg1"/>
                          </a:solidFill>
                          <a:effectLst/>
                          <a:latin typeface="Book Antiqua" pitchFamily="18" charset="0"/>
                        </a:rPr>
                        <a:t>Налоговые доходы</a:t>
                      </a:r>
                      <a:endParaRPr lang="ru-RU" sz="1200" b="1" dirty="0">
                        <a:solidFill>
                          <a:schemeClr val="bg1"/>
                        </a:solidFill>
                        <a:effectLst/>
                        <a:latin typeface="Book Antiqua" pitchFamily="18" charset="0"/>
                      </a:endParaRPr>
                    </a:p>
                  </a:txBody>
                  <a:tcPr>
                    <a:solidFill>
                      <a:srgbClr val="9966FF"/>
                    </a:solidFill>
                  </a:tcPr>
                </a:tc>
                <a:tc>
                  <a:txBody>
                    <a:bodyPr/>
                    <a:lstStyle/>
                    <a:p>
                      <a:pPr algn="ctr"/>
                      <a:r>
                        <a:rPr lang="ru-RU" sz="1200" b="1" dirty="0" smtClean="0">
                          <a:solidFill>
                            <a:schemeClr val="bg1"/>
                          </a:solidFill>
                          <a:effectLst/>
                          <a:latin typeface="Book Antiqua" pitchFamily="18" charset="0"/>
                        </a:rPr>
                        <a:t>Неналоговые доходы</a:t>
                      </a:r>
                      <a:endParaRPr lang="ru-RU" sz="1200" b="1" dirty="0">
                        <a:solidFill>
                          <a:schemeClr val="bg1"/>
                        </a:solidFill>
                        <a:effectLst/>
                        <a:latin typeface="Book Antiqua" pitchFamily="18" charset="0"/>
                      </a:endParaRPr>
                    </a:p>
                  </a:txBody>
                  <a:tcPr>
                    <a:solidFill>
                      <a:srgbClr val="FFCC00"/>
                    </a:solidFill>
                  </a:tcPr>
                </a:tc>
                <a:tc>
                  <a:txBody>
                    <a:bodyPr/>
                    <a:lstStyle/>
                    <a:p>
                      <a:pPr algn="ctr"/>
                      <a:r>
                        <a:rPr lang="ru-RU" sz="1200" b="1" dirty="0" smtClean="0">
                          <a:solidFill>
                            <a:schemeClr val="bg1"/>
                          </a:solidFill>
                          <a:effectLst/>
                          <a:latin typeface="Book Antiqua" pitchFamily="18" charset="0"/>
                        </a:rPr>
                        <a:t>Безвозмездные поступления</a:t>
                      </a:r>
                      <a:endParaRPr lang="ru-RU" sz="1200" b="1" dirty="0">
                        <a:solidFill>
                          <a:schemeClr val="bg1"/>
                        </a:solidFill>
                        <a:effectLst/>
                        <a:latin typeface="Book Antiqua" pitchFamily="18" charset="0"/>
                      </a:endParaRPr>
                    </a:p>
                  </a:txBody>
                  <a:tcPr>
                    <a:solidFill>
                      <a:srgbClr val="0066FF"/>
                    </a:solidFill>
                  </a:tcPr>
                </a:tc>
              </a:tr>
              <a:tr h="334895">
                <a:tc>
                  <a:txBody>
                    <a:bodyPr/>
                    <a:lstStyle/>
                    <a:p>
                      <a:pPr algn="ctr"/>
                      <a:r>
                        <a:rPr lang="ru-RU" sz="1600" b="1" i="0" dirty="0" smtClean="0">
                          <a:solidFill>
                            <a:srgbClr val="003366"/>
                          </a:solidFill>
                          <a:effectLst/>
                          <a:latin typeface="Book Antiqua" pitchFamily="18" charset="0"/>
                        </a:rPr>
                        <a:t>2018</a:t>
                      </a:r>
                      <a:endParaRPr lang="ru-RU" sz="1600" b="1" i="0" dirty="0">
                        <a:solidFill>
                          <a:srgbClr val="003366"/>
                        </a:solidFill>
                        <a:effectLst/>
                        <a:latin typeface="Book Antiqua" pitchFamily="18" charset="0"/>
                      </a:endParaRPr>
                    </a:p>
                  </a:txBody>
                  <a:tcPr>
                    <a:solidFill>
                      <a:srgbClr val="9CD7FC"/>
                    </a:solidFill>
                  </a:tcPr>
                </a:tc>
                <a:tc>
                  <a:txBody>
                    <a:bodyPr/>
                    <a:lstStyle/>
                    <a:p>
                      <a:pPr algn="ctr"/>
                      <a:r>
                        <a:rPr lang="ru-RU" sz="1600" b="1" i="0" dirty="0" smtClean="0">
                          <a:solidFill>
                            <a:srgbClr val="003366"/>
                          </a:solidFill>
                          <a:effectLst/>
                          <a:latin typeface="Book Antiqua" pitchFamily="18" charset="0"/>
                        </a:rPr>
                        <a:t>234 661,4</a:t>
                      </a:r>
                      <a:endParaRPr lang="ru-RU" sz="1600" b="1" i="0" dirty="0">
                        <a:solidFill>
                          <a:srgbClr val="003366"/>
                        </a:solidFill>
                        <a:effectLst/>
                        <a:latin typeface="Book Antiqua" pitchFamily="18" charset="0"/>
                      </a:endParaRPr>
                    </a:p>
                  </a:txBody>
                  <a:tcPr>
                    <a:solidFill>
                      <a:srgbClr val="9CD7FC"/>
                    </a:solidFill>
                  </a:tcPr>
                </a:tc>
                <a:tc>
                  <a:txBody>
                    <a:bodyPr/>
                    <a:lstStyle/>
                    <a:p>
                      <a:pPr algn="ctr"/>
                      <a:r>
                        <a:rPr lang="ru-RU" sz="1600" b="1" i="0" dirty="0" smtClean="0">
                          <a:solidFill>
                            <a:srgbClr val="003366"/>
                          </a:solidFill>
                          <a:effectLst/>
                          <a:latin typeface="Book Antiqua" pitchFamily="18" charset="0"/>
                        </a:rPr>
                        <a:t>43</a:t>
                      </a:r>
                      <a:r>
                        <a:rPr lang="ru-RU" sz="1600" b="1" i="0" baseline="0" dirty="0" smtClean="0">
                          <a:solidFill>
                            <a:srgbClr val="003366"/>
                          </a:solidFill>
                          <a:effectLst/>
                          <a:latin typeface="Book Antiqua" pitchFamily="18" charset="0"/>
                        </a:rPr>
                        <a:t> 442,8</a:t>
                      </a:r>
                      <a:endParaRPr lang="ru-RU" sz="1600" b="1" i="0" dirty="0">
                        <a:solidFill>
                          <a:srgbClr val="003366"/>
                        </a:solidFill>
                        <a:effectLst/>
                        <a:latin typeface="Book Antiqua" pitchFamily="18" charset="0"/>
                      </a:endParaRPr>
                    </a:p>
                  </a:txBody>
                  <a:tcPr>
                    <a:solidFill>
                      <a:srgbClr val="9CD7FC"/>
                    </a:solidFill>
                  </a:tcPr>
                </a:tc>
                <a:tc>
                  <a:txBody>
                    <a:bodyPr/>
                    <a:lstStyle/>
                    <a:p>
                      <a:pPr algn="ctr"/>
                      <a:r>
                        <a:rPr lang="ru-RU" sz="1600" b="1" i="0" dirty="0" smtClean="0">
                          <a:solidFill>
                            <a:srgbClr val="003366"/>
                          </a:solidFill>
                          <a:effectLst/>
                          <a:latin typeface="Book Antiqua" pitchFamily="18" charset="0"/>
                        </a:rPr>
                        <a:t>984,0</a:t>
                      </a:r>
                      <a:endParaRPr lang="ru-RU" sz="1600" b="1" i="0" dirty="0">
                        <a:solidFill>
                          <a:srgbClr val="003366"/>
                        </a:solidFill>
                        <a:effectLst/>
                        <a:latin typeface="Book Antiqua" pitchFamily="18" charset="0"/>
                      </a:endParaRPr>
                    </a:p>
                  </a:txBody>
                  <a:tcPr>
                    <a:solidFill>
                      <a:srgbClr val="9CD7FC"/>
                    </a:solidFill>
                  </a:tcPr>
                </a:tc>
                <a:tc>
                  <a:txBody>
                    <a:bodyPr/>
                    <a:lstStyle/>
                    <a:p>
                      <a:pPr algn="ctr"/>
                      <a:r>
                        <a:rPr lang="ru-RU" sz="1600" b="1" i="0" dirty="0" smtClean="0">
                          <a:solidFill>
                            <a:srgbClr val="003366"/>
                          </a:solidFill>
                          <a:effectLst/>
                          <a:latin typeface="Book Antiqua" pitchFamily="18" charset="0"/>
                        </a:rPr>
                        <a:t>190 234,6</a:t>
                      </a:r>
                      <a:endParaRPr lang="ru-RU" sz="1600" b="1" i="0" dirty="0">
                        <a:solidFill>
                          <a:srgbClr val="003366"/>
                        </a:solidFill>
                        <a:effectLst/>
                        <a:latin typeface="Book Antiqua" pitchFamily="18" charset="0"/>
                      </a:endParaRPr>
                    </a:p>
                  </a:txBody>
                  <a:tcPr>
                    <a:solidFill>
                      <a:srgbClr val="9CD7FC"/>
                    </a:solidFill>
                  </a:tcPr>
                </a:tc>
              </a:tr>
              <a:tr h="334895">
                <a:tc>
                  <a:txBody>
                    <a:bodyPr/>
                    <a:lstStyle/>
                    <a:p>
                      <a:pPr algn="ctr"/>
                      <a:r>
                        <a:rPr lang="ru-RU" sz="1600" b="1" i="0" dirty="0" smtClean="0">
                          <a:solidFill>
                            <a:srgbClr val="003366"/>
                          </a:solidFill>
                          <a:effectLst/>
                          <a:latin typeface="Book Antiqua" pitchFamily="18" charset="0"/>
                        </a:rPr>
                        <a:t>2019</a:t>
                      </a:r>
                      <a:endParaRPr lang="ru-RU" sz="1600" b="1" i="0" dirty="0">
                        <a:solidFill>
                          <a:srgbClr val="003366"/>
                        </a:solidFill>
                        <a:effectLst/>
                        <a:latin typeface="Book Antiqua" pitchFamily="18" charset="0"/>
                      </a:endParaRPr>
                    </a:p>
                  </a:txBody>
                  <a:tcPr>
                    <a:solidFill>
                      <a:srgbClr val="9CD7FC"/>
                    </a:solidFill>
                  </a:tcPr>
                </a:tc>
                <a:tc>
                  <a:txBody>
                    <a:bodyPr/>
                    <a:lstStyle/>
                    <a:p>
                      <a:pPr algn="ctr"/>
                      <a:r>
                        <a:rPr lang="ru-RU" sz="1600" b="1" i="0" dirty="0" smtClean="0">
                          <a:solidFill>
                            <a:srgbClr val="003366"/>
                          </a:solidFill>
                          <a:effectLst/>
                          <a:latin typeface="Book Antiqua" pitchFamily="18" charset="0"/>
                        </a:rPr>
                        <a:t>221</a:t>
                      </a:r>
                      <a:r>
                        <a:rPr lang="ru-RU" sz="1600" b="1" i="0" baseline="0" dirty="0" smtClean="0">
                          <a:solidFill>
                            <a:srgbClr val="003366"/>
                          </a:solidFill>
                          <a:effectLst/>
                          <a:latin typeface="Book Antiqua" pitchFamily="18" charset="0"/>
                        </a:rPr>
                        <a:t> 022,7</a:t>
                      </a:r>
                      <a:endParaRPr lang="ru-RU" sz="1600" b="1" i="0" dirty="0">
                        <a:solidFill>
                          <a:srgbClr val="003366"/>
                        </a:solidFill>
                        <a:effectLst/>
                        <a:latin typeface="Book Antiqua" pitchFamily="18" charset="0"/>
                      </a:endParaRPr>
                    </a:p>
                  </a:txBody>
                  <a:tcPr>
                    <a:solidFill>
                      <a:srgbClr val="9CD7FC"/>
                    </a:solidFill>
                  </a:tcPr>
                </a:tc>
                <a:tc>
                  <a:txBody>
                    <a:bodyPr/>
                    <a:lstStyle/>
                    <a:p>
                      <a:pPr algn="ctr"/>
                      <a:r>
                        <a:rPr lang="ru-RU" sz="1600" b="1" i="0" dirty="0" smtClean="0">
                          <a:solidFill>
                            <a:srgbClr val="003366"/>
                          </a:solidFill>
                          <a:effectLst/>
                          <a:latin typeface="Book Antiqua" pitchFamily="18" charset="0"/>
                        </a:rPr>
                        <a:t>44</a:t>
                      </a:r>
                      <a:r>
                        <a:rPr lang="ru-RU" sz="1600" b="1" i="0" baseline="0" dirty="0" smtClean="0">
                          <a:solidFill>
                            <a:srgbClr val="003366"/>
                          </a:solidFill>
                          <a:effectLst/>
                          <a:latin typeface="Book Antiqua" pitchFamily="18" charset="0"/>
                        </a:rPr>
                        <a:t> 541,6</a:t>
                      </a:r>
                      <a:endParaRPr lang="ru-RU" sz="1600" b="1" i="0" dirty="0">
                        <a:solidFill>
                          <a:srgbClr val="003366"/>
                        </a:solidFill>
                        <a:effectLst/>
                        <a:latin typeface="Book Antiqua" pitchFamily="18" charset="0"/>
                      </a:endParaRPr>
                    </a:p>
                  </a:txBody>
                  <a:tcPr>
                    <a:solidFill>
                      <a:srgbClr val="9CD7FC"/>
                    </a:solidFill>
                  </a:tcPr>
                </a:tc>
                <a:tc>
                  <a:txBody>
                    <a:bodyPr/>
                    <a:lstStyle/>
                    <a:p>
                      <a:pPr algn="ctr"/>
                      <a:r>
                        <a:rPr lang="ru-RU" sz="1600" b="1" i="0" dirty="0" smtClean="0">
                          <a:solidFill>
                            <a:srgbClr val="003366"/>
                          </a:solidFill>
                          <a:effectLst/>
                          <a:latin typeface="Book Antiqua" pitchFamily="18" charset="0"/>
                        </a:rPr>
                        <a:t>1 012,6</a:t>
                      </a:r>
                      <a:endParaRPr lang="ru-RU" sz="1600" b="1" i="0" dirty="0">
                        <a:solidFill>
                          <a:srgbClr val="003366"/>
                        </a:solidFill>
                        <a:effectLst/>
                        <a:latin typeface="Book Antiqua" pitchFamily="18" charset="0"/>
                      </a:endParaRPr>
                    </a:p>
                  </a:txBody>
                  <a:tcPr>
                    <a:solidFill>
                      <a:srgbClr val="9CD7FC"/>
                    </a:solidFill>
                  </a:tcPr>
                </a:tc>
                <a:tc>
                  <a:txBody>
                    <a:bodyPr/>
                    <a:lstStyle/>
                    <a:p>
                      <a:pPr algn="ctr"/>
                      <a:r>
                        <a:rPr lang="ru-RU" sz="1600" b="1" i="0" dirty="0" smtClean="0">
                          <a:solidFill>
                            <a:srgbClr val="003366"/>
                          </a:solidFill>
                          <a:effectLst/>
                          <a:latin typeface="Book Antiqua" pitchFamily="18" charset="0"/>
                        </a:rPr>
                        <a:t>175 468,5</a:t>
                      </a:r>
                      <a:endParaRPr lang="ru-RU" sz="1600" b="1" i="0" dirty="0">
                        <a:solidFill>
                          <a:srgbClr val="003366"/>
                        </a:solidFill>
                        <a:effectLst/>
                        <a:latin typeface="Book Antiqua" pitchFamily="18" charset="0"/>
                      </a:endParaRPr>
                    </a:p>
                  </a:txBody>
                  <a:tcPr>
                    <a:solidFill>
                      <a:srgbClr val="9CD7FC"/>
                    </a:solidFill>
                  </a:tcPr>
                </a:tc>
              </a:tr>
              <a:tr h="354565">
                <a:tc>
                  <a:txBody>
                    <a:bodyPr/>
                    <a:lstStyle/>
                    <a:p>
                      <a:pPr algn="ctr"/>
                      <a:r>
                        <a:rPr lang="ru-RU" sz="1600" b="1" i="0" dirty="0" smtClean="0">
                          <a:solidFill>
                            <a:srgbClr val="003366"/>
                          </a:solidFill>
                          <a:effectLst/>
                          <a:latin typeface="Book Antiqua" pitchFamily="18" charset="0"/>
                        </a:rPr>
                        <a:t>2020</a:t>
                      </a:r>
                      <a:endParaRPr lang="ru-RU" sz="1600" b="1" i="0" dirty="0">
                        <a:solidFill>
                          <a:srgbClr val="003366"/>
                        </a:solidFill>
                        <a:effectLst/>
                        <a:latin typeface="Book Antiqua" pitchFamily="18" charset="0"/>
                      </a:endParaRPr>
                    </a:p>
                  </a:txBody>
                  <a:tcPr>
                    <a:solidFill>
                      <a:srgbClr val="9CD7FC"/>
                    </a:solidFill>
                  </a:tcPr>
                </a:tc>
                <a:tc>
                  <a:txBody>
                    <a:bodyPr/>
                    <a:lstStyle/>
                    <a:p>
                      <a:pPr algn="ctr"/>
                      <a:r>
                        <a:rPr lang="ru-RU" sz="1600" b="1" i="0" dirty="0" smtClean="0">
                          <a:solidFill>
                            <a:srgbClr val="003366"/>
                          </a:solidFill>
                          <a:effectLst/>
                          <a:latin typeface="Book Antiqua" pitchFamily="18" charset="0"/>
                        </a:rPr>
                        <a:t>222</a:t>
                      </a:r>
                      <a:r>
                        <a:rPr lang="ru-RU" sz="1600" b="1" i="0" baseline="0" dirty="0" smtClean="0">
                          <a:solidFill>
                            <a:srgbClr val="003366"/>
                          </a:solidFill>
                          <a:effectLst/>
                          <a:latin typeface="Book Antiqua" pitchFamily="18" charset="0"/>
                        </a:rPr>
                        <a:t> 162,3</a:t>
                      </a:r>
                      <a:endParaRPr lang="ru-RU" sz="1600" b="1" i="0" dirty="0">
                        <a:solidFill>
                          <a:srgbClr val="003366"/>
                        </a:solidFill>
                        <a:effectLst/>
                        <a:latin typeface="Book Antiqua" pitchFamily="18" charset="0"/>
                      </a:endParaRPr>
                    </a:p>
                  </a:txBody>
                  <a:tcPr>
                    <a:solidFill>
                      <a:srgbClr val="9CD7FC"/>
                    </a:solidFill>
                  </a:tcPr>
                </a:tc>
                <a:tc>
                  <a:txBody>
                    <a:bodyPr/>
                    <a:lstStyle/>
                    <a:p>
                      <a:pPr algn="ctr"/>
                      <a:r>
                        <a:rPr lang="ru-RU" sz="1600" b="1" i="0" dirty="0" smtClean="0">
                          <a:solidFill>
                            <a:srgbClr val="003366"/>
                          </a:solidFill>
                          <a:effectLst/>
                          <a:latin typeface="Book Antiqua" pitchFamily="18" charset="0"/>
                        </a:rPr>
                        <a:t>46 278,1</a:t>
                      </a:r>
                      <a:endParaRPr lang="ru-RU" sz="1600" b="1" i="0" dirty="0">
                        <a:solidFill>
                          <a:srgbClr val="003366"/>
                        </a:solidFill>
                        <a:effectLst/>
                        <a:latin typeface="Book Antiqua" pitchFamily="18" charset="0"/>
                      </a:endParaRPr>
                    </a:p>
                  </a:txBody>
                  <a:tcPr>
                    <a:solidFill>
                      <a:srgbClr val="9CD7FC"/>
                    </a:solidFill>
                  </a:tcPr>
                </a:tc>
                <a:tc>
                  <a:txBody>
                    <a:bodyPr/>
                    <a:lstStyle/>
                    <a:p>
                      <a:pPr algn="ctr"/>
                      <a:r>
                        <a:rPr lang="ru-RU" sz="1600" b="1" i="0" dirty="0" smtClean="0">
                          <a:solidFill>
                            <a:srgbClr val="003366"/>
                          </a:solidFill>
                          <a:effectLst/>
                          <a:latin typeface="Book Antiqua" pitchFamily="18" charset="0"/>
                        </a:rPr>
                        <a:t>1 042,3</a:t>
                      </a:r>
                      <a:endParaRPr lang="ru-RU" sz="1600" b="1" i="0" dirty="0">
                        <a:solidFill>
                          <a:srgbClr val="003366"/>
                        </a:solidFill>
                        <a:effectLst/>
                        <a:latin typeface="Book Antiqua" pitchFamily="18" charset="0"/>
                      </a:endParaRPr>
                    </a:p>
                  </a:txBody>
                  <a:tcPr>
                    <a:solidFill>
                      <a:srgbClr val="9CD7FC"/>
                    </a:solidFill>
                  </a:tcPr>
                </a:tc>
                <a:tc>
                  <a:txBody>
                    <a:bodyPr/>
                    <a:lstStyle/>
                    <a:p>
                      <a:pPr algn="ctr"/>
                      <a:r>
                        <a:rPr lang="ru-RU" sz="1600" b="1" i="0" dirty="0" smtClean="0">
                          <a:solidFill>
                            <a:srgbClr val="003366"/>
                          </a:solidFill>
                          <a:effectLst/>
                          <a:latin typeface="Book Antiqua" pitchFamily="18" charset="0"/>
                        </a:rPr>
                        <a:t>174 841,9</a:t>
                      </a:r>
                      <a:endParaRPr lang="ru-RU" sz="1600" b="1" i="0" dirty="0">
                        <a:solidFill>
                          <a:srgbClr val="003366"/>
                        </a:solidFill>
                        <a:effectLst/>
                        <a:latin typeface="Book Antiqua" pitchFamily="18" charset="0"/>
                      </a:endParaRPr>
                    </a:p>
                  </a:txBody>
                  <a:tcPr>
                    <a:solidFill>
                      <a:srgbClr val="9CD7FC"/>
                    </a:solidFill>
                  </a:tcPr>
                </a:tc>
              </a:tr>
            </a:tbl>
          </a:graphicData>
        </a:graphic>
      </p:graphicFrame>
      <p:sp>
        <p:nvSpPr>
          <p:cNvPr id="18" name="TextBox 17"/>
          <p:cNvSpPr txBox="1"/>
          <p:nvPr/>
        </p:nvSpPr>
        <p:spPr>
          <a:xfrm>
            <a:off x="611560" y="2204864"/>
            <a:ext cx="936104" cy="276999"/>
          </a:xfrm>
          <a:prstGeom prst="rect">
            <a:avLst/>
          </a:prstGeom>
          <a:noFill/>
        </p:spPr>
        <p:txBody>
          <a:bodyPr wrap="square" rtlCol="0">
            <a:spAutoFit/>
          </a:bodyPr>
          <a:lstStyle/>
          <a:p>
            <a:r>
              <a:rPr lang="ru-RU" sz="1200" b="1" dirty="0" smtClean="0">
                <a:solidFill>
                  <a:schemeClr val="bg1"/>
                </a:solidFill>
                <a:latin typeface="Book Antiqua" pitchFamily="18" charset="0"/>
              </a:rPr>
              <a:t>190 234,6</a:t>
            </a:r>
            <a:endParaRPr lang="ru-RU" sz="1200" b="1" dirty="0">
              <a:solidFill>
                <a:schemeClr val="bg1"/>
              </a:solidFill>
              <a:latin typeface="Book Antiqua" pitchFamily="18" charset="0"/>
            </a:endParaRPr>
          </a:p>
        </p:txBody>
      </p:sp>
      <p:sp>
        <p:nvSpPr>
          <p:cNvPr id="19" name="TextBox 18"/>
          <p:cNvSpPr txBox="1"/>
          <p:nvPr/>
        </p:nvSpPr>
        <p:spPr>
          <a:xfrm>
            <a:off x="2987824" y="4221088"/>
            <a:ext cx="1008112" cy="276999"/>
          </a:xfrm>
          <a:prstGeom prst="rect">
            <a:avLst/>
          </a:prstGeom>
          <a:noFill/>
        </p:spPr>
        <p:txBody>
          <a:bodyPr wrap="square" rtlCol="0">
            <a:spAutoFit/>
          </a:bodyPr>
          <a:lstStyle/>
          <a:p>
            <a:r>
              <a:rPr lang="ru-RU" sz="1200" b="1" dirty="0" smtClean="0">
                <a:solidFill>
                  <a:schemeClr val="bg1"/>
                </a:solidFill>
                <a:latin typeface="Book Antiqua" pitchFamily="18" charset="0"/>
              </a:rPr>
              <a:t>174 841,9</a:t>
            </a:r>
            <a:endParaRPr lang="ru-RU" sz="1200" b="1" dirty="0">
              <a:solidFill>
                <a:schemeClr val="bg1"/>
              </a:solidFill>
              <a:latin typeface="Book Antiqua" pitchFamily="18" charset="0"/>
            </a:endParaRPr>
          </a:p>
        </p:txBody>
      </p:sp>
      <p:sp>
        <p:nvSpPr>
          <p:cNvPr id="20" name="TextBox 19"/>
          <p:cNvSpPr txBox="1"/>
          <p:nvPr/>
        </p:nvSpPr>
        <p:spPr>
          <a:xfrm>
            <a:off x="5652120" y="2420888"/>
            <a:ext cx="936104" cy="276999"/>
          </a:xfrm>
          <a:prstGeom prst="rect">
            <a:avLst/>
          </a:prstGeom>
          <a:noFill/>
        </p:spPr>
        <p:txBody>
          <a:bodyPr wrap="square" rtlCol="0">
            <a:spAutoFit/>
          </a:bodyPr>
          <a:lstStyle/>
          <a:p>
            <a:r>
              <a:rPr lang="ru-RU" sz="1200" b="1" dirty="0" smtClean="0">
                <a:solidFill>
                  <a:schemeClr val="bg1"/>
                </a:solidFill>
                <a:latin typeface="Book Antiqua" pitchFamily="18" charset="0"/>
              </a:rPr>
              <a:t>175 468,5</a:t>
            </a:r>
            <a:endParaRPr lang="ru-RU" sz="1200" b="1" dirty="0">
              <a:solidFill>
                <a:schemeClr val="bg1"/>
              </a:solidFill>
              <a:latin typeface="Book Antiqua" pitchFamily="18" charset="0"/>
            </a:endParaRPr>
          </a:p>
        </p:txBody>
      </p:sp>
      <p:sp>
        <p:nvSpPr>
          <p:cNvPr id="21" name="TextBox 20"/>
          <p:cNvSpPr txBox="1"/>
          <p:nvPr/>
        </p:nvSpPr>
        <p:spPr>
          <a:xfrm>
            <a:off x="1259632" y="1196752"/>
            <a:ext cx="936104" cy="276999"/>
          </a:xfrm>
          <a:prstGeom prst="rect">
            <a:avLst/>
          </a:prstGeom>
          <a:noFill/>
        </p:spPr>
        <p:txBody>
          <a:bodyPr wrap="square" rtlCol="0">
            <a:spAutoFit/>
          </a:bodyPr>
          <a:lstStyle/>
          <a:p>
            <a:r>
              <a:rPr lang="ru-RU" sz="1200" b="1" dirty="0" smtClean="0">
                <a:solidFill>
                  <a:schemeClr val="bg1"/>
                </a:solidFill>
                <a:latin typeface="Book Antiqua" pitchFamily="18" charset="0"/>
              </a:rPr>
              <a:t>43 442,8</a:t>
            </a:r>
            <a:endParaRPr lang="ru-RU" sz="1200" b="1" dirty="0">
              <a:solidFill>
                <a:schemeClr val="bg1"/>
              </a:solidFill>
              <a:latin typeface="Book Antiqua" pitchFamily="18" charset="0"/>
            </a:endParaRPr>
          </a:p>
        </p:txBody>
      </p:sp>
      <p:sp>
        <p:nvSpPr>
          <p:cNvPr id="22" name="TextBox 21"/>
          <p:cNvSpPr txBox="1"/>
          <p:nvPr/>
        </p:nvSpPr>
        <p:spPr>
          <a:xfrm>
            <a:off x="6084168" y="1340768"/>
            <a:ext cx="792088" cy="276999"/>
          </a:xfrm>
          <a:prstGeom prst="rect">
            <a:avLst/>
          </a:prstGeom>
          <a:noFill/>
        </p:spPr>
        <p:txBody>
          <a:bodyPr wrap="square" rtlCol="0">
            <a:spAutoFit/>
          </a:bodyPr>
          <a:lstStyle/>
          <a:p>
            <a:r>
              <a:rPr lang="ru-RU" sz="1200" b="1" dirty="0" smtClean="0">
                <a:solidFill>
                  <a:schemeClr val="bg1"/>
                </a:solidFill>
                <a:latin typeface="Book Antiqua" pitchFamily="18" charset="0"/>
              </a:rPr>
              <a:t>44 541,6</a:t>
            </a:r>
            <a:endParaRPr lang="ru-RU" sz="1200" b="1" dirty="0">
              <a:solidFill>
                <a:schemeClr val="bg1"/>
              </a:solidFill>
              <a:latin typeface="Book Antiqua" pitchFamily="18" charset="0"/>
            </a:endParaRPr>
          </a:p>
        </p:txBody>
      </p:sp>
      <p:sp>
        <p:nvSpPr>
          <p:cNvPr id="23" name="TextBox 22"/>
          <p:cNvSpPr txBox="1"/>
          <p:nvPr/>
        </p:nvSpPr>
        <p:spPr>
          <a:xfrm>
            <a:off x="2339752" y="1412776"/>
            <a:ext cx="648072" cy="276999"/>
          </a:xfrm>
          <a:prstGeom prst="rect">
            <a:avLst/>
          </a:prstGeom>
          <a:noFill/>
        </p:spPr>
        <p:txBody>
          <a:bodyPr wrap="square" rtlCol="0">
            <a:spAutoFit/>
          </a:bodyPr>
          <a:lstStyle/>
          <a:p>
            <a:r>
              <a:rPr lang="ru-RU" sz="1200" b="1" dirty="0" smtClean="0">
                <a:solidFill>
                  <a:schemeClr val="bg1"/>
                </a:solidFill>
                <a:latin typeface="Book Antiqua" pitchFamily="18" charset="0"/>
              </a:rPr>
              <a:t>984,0</a:t>
            </a:r>
            <a:endParaRPr lang="ru-RU" sz="1200" b="1" dirty="0">
              <a:solidFill>
                <a:schemeClr val="bg1"/>
              </a:solidFill>
              <a:latin typeface="Book Antiqua" pitchFamily="18" charset="0"/>
            </a:endParaRPr>
          </a:p>
        </p:txBody>
      </p:sp>
      <p:sp>
        <p:nvSpPr>
          <p:cNvPr id="24" name="TextBox 23"/>
          <p:cNvSpPr txBox="1"/>
          <p:nvPr/>
        </p:nvSpPr>
        <p:spPr>
          <a:xfrm>
            <a:off x="3635896" y="3284984"/>
            <a:ext cx="720080" cy="276999"/>
          </a:xfrm>
          <a:prstGeom prst="rect">
            <a:avLst/>
          </a:prstGeom>
          <a:noFill/>
        </p:spPr>
        <p:txBody>
          <a:bodyPr wrap="square" rtlCol="0">
            <a:spAutoFit/>
          </a:bodyPr>
          <a:lstStyle/>
          <a:p>
            <a:r>
              <a:rPr lang="ru-RU" sz="1200" b="1" dirty="0" smtClean="0">
                <a:solidFill>
                  <a:schemeClr val="bg1"/>
                </a:solidFill>
                <a:latin typeface="Book Antiqua" pitchFamily="18" charset="0"/>
              </a:rPr>
              <a:t>46 278,1</a:t>
            </a:r>
            <a:endParaRPr lang="ru-RU" sz="1200" b="1" dirty="0">
              <a:solidFill>
                <a:schemeClr val="bg1"/>
              </a:solidFill>
              <a:latin typeface="Book Antiqua" pitchFamily="18"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12" name="Содержимое 11"/>
          <p:cNvGraphicFramePr>
            <a:graphicFrameLocks noGrp="1"/>
          </p:cNvGraphicFramePr>
          <p:nvPr>
            <p:ph sz="half" idx="1"/>
          </p:nvPr>
        </p:nvGraphicFramePr>
        <p:xfrm>
          <a:off x="251520" y="908720"/>
          <a:ext cx="4176464" cy="36004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Содержимое 12"/>
          <p:cNvGraphicFramePr>
            <a:graphicFrameLocks noGrp="1"/>
          </p:cNvGraphicFramePr>
          <p:nvPr>
            <p:ph sz="quarter" idx="2"/>
          </p:nvPr>
        </p:nvGraphicFramePr>
        <p:xfrm>
          <a:off x="5076056" y="980728"/>
          <a:ext cx="3966592" cy="374441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Содержимое 13"/>
          <p:cNvGraphicFramePr>
            <a:graphicFrameLocks noGrp="1"/>
          </p:cNvGraphicFramePr>
          <p:nvPr>
            <p:ph sz="quarter" idx="3"/>
          </p:nvPr>
        </p:nvGraphicFramePr>
        <p:xfrm>
          <a:off x="2483768" y="3645024"/>
          <a:ext cx="4248472" cy="3212976"/>
        </p:xfrm>
        <a:graphic>
          <a:graphicData uri="http://schemas.openxmlformats.org/drawingml/2006/chart">
            <c:chart xmlns:c="http://schemas.openxmlformats.org/drawingml/2006/chart" xmlns:r="http://schemas.openxmlformats.org/officeDocument/2006/relationships" r:id="rId5"/>
          </a:graphicData>
        </a:graphic>
      </p:graphicFrame>
      <p:sp>
        <p:nvSpPr>
          <p:cNvPr id="25" name="Скругленный прямоугольник 24"/>
          <p:cNvSpPr/>
          <p:nvPr/>
        </p:nvSpPr>
        <p:spPr>
          <a:xfrm>
            <a:off x="7956376" y="1052736"/>
            <a:ext cx="1187624" cy="360040"/>
          </a:xfrm>
          <a:prstGeom prst="roundRect">
            <a:avLst/>
          </a:prstGeom>
          <a:solidFill>
            <a:srgbClr val="0099FF"/>
          </a:solidFill>
          <a:ln w="9525" cap="flat" cmpd="sng" algn="ctr">
            <a:solidFill>
              <a:srgbClr val="3399FF"/>
            </a:solidFill>
            <a:prstDash val="solid"/>
          </a:ln>
          <a:effectLst>
            <a:outerShdw blurRad="40000" dist="23000" dir="5400000" rotWithShape="0">
              <a:srgbClr val="000000">
                <a:alpha val="35000"/>
              </a:srgbClr>
            </a:outerShdw>
          </a:effectLst>
        </p:spPr>
        <p:style>
          <a:lnRef idx="1">
            <a:schemeClr val="accent5"/>
          </a:lnRef>
          <a:fillRef idx="3">
            <a:schemeClr val="accent5"/>
          </a:fillRef>
          <a:effectRef idx="2">
            <a:schemeClr val="accent5"/>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ru-RU" sz="1400" b="1" dirty="0" smtClean="0">
                <a:solidFill>
                  <a:srgbClr val="DBF5F9">
                    <a:lumMod val="10000"/>
                  </a:srgbClr>
                </a:solidFill>
                <a:latin typeface="Book Antiqua" pitchFamily="18" charset="0"/>
              </a:rPr>
              <a:t>тыс. руб.</a:t>
            </a:r>
            <a:endParaRPr lang="ru-RU" sz="1400" b="1" dirty="0">
              <a:solidFill>
                <a:srgbClr val="DBF5F9">
                  <a:lumMod val="10000"/>
                </a:srgbClr>
              </a:solidFill>
              <a:latin typeface="Book Antiqua" pitchFamily="18" charset="0"/>
            </a:endParaRPr>
          </a:p>
        </p:txBody>
      </p:sp>
      <p:sp>
        <p:nvSpPr>
          <p:cNvPr id="27" name="Заголовок 26"/>
          <p:cNvSpPr>
            <a:spLocks noGrp="1"/>
          </p:cNvSpPr>
          <p:nvPr>
            <p:ph type="title"/>
          </p:nvPr>
        </p:nvSpPr>
        <p:spPr>
          <a:xfrm>
            <a:off x="251520" y="0"/>
            <a:ext cx="8435280" cy="764704"/>
          </a:xfrm>
          <a:prstGeom prst="round2DiagRect">
            <a:avLst/>
          </a:prstGeom>
          <a:solidFill>
            <a:srgbClr val="0099FF"/>
          </a:solidFill>
          <a:ln>
            <a:solidFill>
              <a:schemeClr val="accent2">
                <a:lumMod val="75000"/>
              </a:schemeClr>
            </a:solidFill>
          </a:ln>
          <a:effectLst>
            <a:innerShdw blurRad="63500" dist="50800" dir="13500000">
              <a:prstClr val="black">
                <a:alpha val="50000"/>
              </a:prstClr>
            </a:innerShdw>
          </a:effectLst>
        </p:spPr>
        <p:style>
          <a:lnRef idx="0">
            <a:schemeClr val="accent1"/>
          </a:lnRef>
          <a:fillRef idx="3">
            <a:schemeClr val="accent1"/>
          </a:fillRef>
          <a:effectRef idx="3">
            <a:schemeClr val="accent1"/>
          </a:effectRef>
          <a:fontRef idx="minor">
            <a:schemeClr val="lt1"/>
          </a:fontRef>
        </p:style>
        <p:txBody>
          <a:bodyPr rtlCol="0" anchor="ctr">
            <a:noAutofit/>
          </a:bodyPr>
          <a:lstStyle/>
          <a:p>
            <a:pPr algn="ctr"/>
            <a:r>
              <a:rPr lang="ru-RU" sz="2400" cap="none" dirty="0" smtClean="0">
                <a:ln>
                  <a:noFill/>
                </a:ln>
                <a:solidFill>
                  <a:schemeClr val="tx1"/>
                </a:solidFill>
                <a:effectLst>
                  <a:outerShdw blurRad="38100" dist="38100" dir="2700000" algn="tl">
                    <a:srgbClr val="000000">
                      <a:alpha val="43137"/>
                    </a:srgbClr>
                  </a:outerShdw>
                </a:effectLst>
                <a:latin typeface="Book Antiqua" pitchFamily="18" charset="0"/>
              </a:rPr>
              <a:t>СТРУКТУРА   НАЛОГОВЫХ   И   НЕНАЛОГОВЫХ ДОХОДОВ  БЮДЖЕТА  НА  2018-2020 ГОДЫ</a:t>
            </a:r>
            <a:endParaRPr lang="ru-RU" sz="2400" cap="none" dirty="0">
              <a:ln>
                <a:noFill/>
              </a:ln>
              <a:solidFill>
                <a:schemeClr val="tx1"/>
              </a:solidFill>
              <a:effectLst>
                <a:outerShdw blurRad="38100" dist="38100" dir="2700000" algn="tl">
                  <a:srgbClr val="000000">
                    <a:alpha val="43137"/>
                  </a:srgbClr>
                </a:outerShdw>
              </a:effectLst>
              <a:latin typeface="Book Antiqua" pitchFamily="18" charset="0"/>
            </a:endParaRPr>
          </a:p>
        </p:txBody>
      </p:sp>
      <p:pic>
        <p:nvPicPr>
          <p:cNvPr id="11" name="i-main-pic" descr="Картинка 5 из 10"/>
          <p:cNvPicPr/>
          <p:nvPr/>
        </p:nvPicPr>
        <p:blipFill>
          <a:blip r:embed="rId6" cstate="print">
            <a:lum contrast="6000"/>
          </a:blip>
          <a:srcRect/>
          <a:stretch>
            <a:fillRect/>
          </a:stretch>
        </p:blipFill>
        <p:spPr bwMode="auto">
          <a:xfrm>
            <a:off x="8279904" y="0"/>
            <a:ext cx="864096" cy="936104"/>
          </a:xfrm>
          <a:prstGeom prst="rect">
            <a:avLst/>
          </a:prstGeom>
          <a:noFill/>
          <a:ln w="9525">
            <a:noFill/>
            <a:miter lim="800000"/>
            <a:headEnd/>
            <a:tailEnd/>
          </a:ln>
          <a:scene3d>
            <a:camera prst="orthographicFront"/>
            <a:lightRig rig="threePt" dir="t"/>
          </a:scene3d>
          <a:sp3d>
            <a:bevelT/>
          </a:sp3d>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6" name="Содержимое 5"/>
          <p:cNvGraphicFramePr>
            <a:graphicFrameLocks noGrp="1"/>
          </p:cNvGraphicFramePr>
          <p:nvPr>
            <p:ph sz="half" idx="1"/>
          </p:nvPr>
        </p:nvGraphicFramePr>
        <p:xfrm>
          <a:off x="179512" y="1484785"/>
          <a:ext cx="4176464" cy="3096343"/>
        </p:xfrm>
        <a:graphic>
          <a:graphicData uri="http://schemas.openxmlformats.org/drawingml/2006/chart">
            <c:chart xmlns:c="http://schemas.openxmlformats.org/drawingml/2006/chart" xmlns:r="http://schemas.openxmlformats.org/officeDocument/2006/relationships" r:id="rId3"/>
          </a:graphicData>
        </a:graphic>
      </p:graphicFrame>
      <p:sp>
        <p:nvSpPr>
          <p:cNvPr id="10" name="Прямоугольник с двумя скругленными противолежащими углами 9"/>
          <p:cNvSpPr/>
          <p:nvPr/>
        </p:nvSpPr>
        <p:spPr>
          <a:xfrm>
            <a:off x="179512" y="0"/>
            <a:ext cx="8712968" cy="764704"/>
          </a:xfrm>
          <a:prstGeom prst="round2DiagRect">
            <a:avLst/>
          </a:prstGeom>
          <a:solidFill>
            <a:srgbClr val="0099FF"/>
          </a:solidFill>
          <a:ln>
            <a:solidFill>
              <a:schemeClr val="accent2">
                <a:lumMod val="75000"/>
              </a:schemeClr>
            </a:solidFill>
          </a:ln>
          <a:effectLst>
            <a:innerShdw blurRad="63500" dist="50800" dir="13500000">
              <a:prstClr val="black">
                <a:alpha val="50000"/>
              </a:prstClr>
            </a:innerShdw>
          </a:effectLst>
        </p:spPr>
        <p:style>
          <a:lnRef idx="0">
            <a:schemeClr val="accent1"/>
          </a:lnRef>
          <a:fillRef idx="3">
            <a:schemeClr val="accent1"/>
          </a:fillRef>
          <a:effectRef idx="3">
            <a:schemeClr val="accent1"/>
          </a:effectRef>
          <a:fontRef idx="minor">
            <a:schemeClr val="lt1"/>
          </a:fontRef>
        </p:style>
        <p:txBody>
          <a:bodyPr rtlCol="0" anchor="ctr"/>
          <a:lstStyle/>
          <a:p>
            <a:pPr algn="ctr"/>
            <a:r>
              <a:rPr lang="ru-RU" sz="2400" b="1" dirty="0" smtClean="0">
                <a:effectLst>
                  <a:outerShdw blurRad="38100" dist="38100" dir="2700000" algn="tl">
                    <a:srgbClr val="000000">
                      <a:alpha val="43137"/>
                    </a:srgbClr>
                  </a:outerShdw>
                </a:effectLst>
                <a:latin typeface="Book Antiqua" pitchFamily="18" charset="0"/>
              </a:rPr>
              <a:t>НАЛОГОВЫЕ  И  НЕНАЛОГОВЫЕ ДОХОДЫ БЮДЖЕТА  В  2018-2020 гг. ПО ВИДАМ ДОХОДОВ</a:t>
            </a:r>
            <a:endParaRPr lang="ru-RU" sz="2400" b="1" dirty="0">
              <a:effectLst>
                <a:outerShdw blurRad="38100" dist="38100" dir="2700000" algn="tl">
                  <a:srgbClr val="000000">
                    <a:alpha val="43137"/>
                  </a:srgbClr>
                </a:outerShdw>
              </a:effectLst>
              <a:latin typeface="Book Antiqua" pitchFamily="18" charset="0"/>
            </a:endParaRPr>
          </a:p>
        </p:txBody>
      </p:sp>
      <p:graphicFrame>
        <p:nvGraphicFramePr>
          <p:cNvPr id="8" name="Содержимое 7"/>
          <p:cNvGraphicFramePr>
            <a:graphicFrameLocks noGrp="1"/>
          </p:cNvGraphicFramePr>
          <p:nvPr>
            <p:ph sz="quarter" idx="3"/>
          </p:nvPr>
        </p:nvGraphicFramePr>
        <p:xfrm>
          <a:off x="0" y="836712"/>
          <a:ext cx="9036496" cy="5832648"/>
        </p:xfrm>
        <a:graphic>
          <a:graphicData uri="http://schemas.openxmlformats.org/drawingml/2006/chart">
            <c:chart xmlns:c="http://schemas.openxmlformats.org/drawingml/2006/chart" xmlns:r="http://schemas.openxmlformats.org/officeDocument/2006/relationships" r:id="rId4"/>
          </a:graphicData>
        </a:graphic>
      </p:graphicFrame>
      <p:pic>
        <p:nvPicPr>
          <p:cNvPr id="5" name="i-main-pic" descr="Картинка 5 из 10"/>
          <p:cNvPicPr/>
          <p:nvPr/>
        </p:nvPicPr>
        <p:blipFill>
          <a:blip r:embed="rId5" cstate="print">
            <a:lum contrast="6000"/>
          </a:blip>
          <a:srcRect/>
          <a:stretch>
            <a:fillRect/>
          </a:stretch>
        </p:blipFill>
        <p:spPr bwMode="auto">
          <a:xfrm>
            <a:off x="8316416" y="0"/>
            <a:ext cx="827584" cy="836712"/>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Прямоугольник с двумя скругленными противолежащими углами 9"/>
          <p:cNvSpPr/>
          <p:nvPr/>
        </p:nvSpPr>
        <p:spPr>
          <a:xfrm>
            <a:off x="107504" y="0"/>
            <a:ext cx="8928992" cy="764704"/>
          </a:xfrm>
          <a:prstGeom prst="round2DiagRect">
            <a:avLst/>
          </a:prstGeom>
          <a:solidFill>
            <a:srgbClr val="0099FF"/>
          </a:solidFill>
          <a:ln>
            <a:solidFill>
              <a:schemeClr val="accent2">
                <a:lumMod val="75000"/>
              </a:schemeClr>
            </a:solidFill>
          </a:ln>
          <a:effectLst>
            <a:innerShdw blurRad="63500" dist="50800" dir="13500000">
              <a:prstClr val="black">
                <a:alpha val="50000"/>
              </a:prstClr>
            </a:innerShdw>
          </a:effectLst>
        </p:spPr>
        <p:style>
          <a:lnRef idx="0">
            <a:schemeClr val="accent1"/>
          </a:lnRef>
          <a:fillRef idx="3">
            <a:schemeClr val="accent1"/>
          </a:fillRef>
          <a:effectRef idx="3">
            <a:schemeClr val="accent1"/>
          </a:effectRef>
          <a:fontRef idx="minor">
            <a:schemeClr val="lt1"/>
          </a:fontRef>
        </p:style>
        <p:txBody>
          <a:bodyPr rtlCol="0" anchor="ctr"/>
          <a:lstStyle/>
          <a:p>
            <a:pPr algn="ctr"/>
            <a:r>
              <a:rPr lang="ru-RU" sz="2400" b="1" dirty="0" smtClean="0">
                <a:latin typeface="Book Antiqua" pitchFamily="18" charset="0"/>
              </a:rPr>
              <a:t> </a:t>
            </a:r>
            <a:r>
              <a:rPr lang="ru-RU" sz="2400" b="1" dirty="0" smtClean="0">
                <a:effectLst>
                  <a:outerShdw blurRad="38100" dist="38100" dir="2700000" algn="tl">
                    <a:srgbClr val="000000">
                      <a:alpha val="43137"/>
                    </a:srgbClr>
                  </a:outerShdw>
                </a:effectLst>
                <a:latin typeface="Book Antiqua" pitchFamily="18" charset="0"/>
              </a:rPr>
              <a:t>    СВЕДЕНИЯ  О  НАЛОГ</a:t>
            </a:r>
            <a:r>
              <a:rPr lang="en-US" sz="2400" b="1" dirty="0" smtClean="0">
                <a:effectLst>
                  <a:outerShdw blurRad="38100" dist="38100" dir="2700000" algn="tl">
                    <a:srgbClr val="000000">
                      <a:alpha val="43137"/>
                    </a:srgbClr>
                  </a:outerShdw>
                </a:effectLst>
                <a:latin typeface="Book Antiqua" pitchFamily="18" charset="0"/>
              </a:rPr>
              <a:t>O</a:t>
            </a:r>
            <a:r>
              <a:rPr lang="ru-RU" sz="2400" b="1" dirty="0" smtClean="0">
                <a:effectLst>
                  <a:outerShdw blurRad="38100" dist="38100" dir="2700000" algn="tl">
                    <a:srgbClr val="000000">
                      <a:alpha val="43137"/>
                    </a:srgbClr>
                  </a:outerShdw>
                </a:effectLst>
                <a:latin typeface="Book Antiqua" pitchFamily="18" charset="0"/>
              </a:rPr>
              <a:t>ВЫХ  ЛЬГОТАХ</a:t>
            </a:r>
            <a:endParaRPr lang="ru-RU" sz="2400" b="1" dirty="0">
              <a:effectLst>
                <a:outerShdw blurRad="38100" dist="38100" dir="2700000" algn="tl">
                  <a:srgbClr val="000000">
                    <a:alpha val="43137"/>
                  </a:srgbClr>
                </a:outerShdw>
              </a:effectLst>
              <a:latin typeface="Book Antiqua" pitchFamily="18" charset="0"/>
            </a:endParaRPr>
          </a:p>
        </p:txBody>
      </p:sp>
      <p:sp>
        <p:nvSpPr>
          <p:cNvPr id="14" name="Загнутый угол 13"/>
          <p:cNvSpPr/>
          <p:nvPr/>
        </p:nvSpPr>
        <p:spPr>
          <a:xfrm>
            <a:off x="3203848" y="836712"/>
            <a:ext cx="5832648" cy="5832648"/>
          </a:xfrm>
          <a:prstGeom prst="foldedCorner">
            <a:avLst/>
          </a:prstGeom>
          <a:gradFill flip="none" rotWithShape="1">
            <a:gsLst>
              <a:gs pos="0">
                <a:srgbClr val="CCECFF">
                  <a:shade val="30000"/>
                  <a:satMod val="115000"/>
                </a:srgbClr>
              </a:gs>
              <a:gs pos="50000">
                <a:srgbClr val="CCECFF">
                  <a:shade val="67500"/>
                  <a:satMod val="115000"/>
                </a:srgbClr>
              </a:gs>
              <a:gs pos="100000">
                <a:srgbClr val="CCECFF">
                  <a:shade val="100000"/>
                  <a:satMod val="115000"/>
                </a:srgbClr>
              </a:gs>
            </a:gsLst>
            <a:path path="circle">
              <a:fillToRect l="100000" t="100000"/>
            </a:path>
            <a:tileRect r="-100000" b="-100000"/>
          </a:gradFill>
          <a:ln w="19050">
            <a:solidFill>
              <a:srgbClr val="3366FF"/>
            </a:solidFill>
          </a:ln>
          <a:effectLst>
            <a:outerShdw blurRad="50800" dist="50800" dir="5400000" algn="ctr" rotWithShape="0">
              <a:schemeClr val="bg2">
                <a:lumMod val="60000"/>
                <a:lumOff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u-RU" dirty="0" smtClean="0"/>
          </a:p>
          <a:p>
            <a:pPr algn="ctr">
              <a:buNone/>
            </a:pPr>
            <a:endParaRPr lang="ru-RU" b="1" dirty="0" smtClean="0">
              <a:solidFill>
                <a:srgbClr val="660033"/>
              </a:solidFill>
              <a:latin typeface="Book Antiqua" pitchFamily="18" charset="0"/>
            </a:endParaRPr>
          </a:p>
          <a:p>
            <a:pPr algn="ctr">
              <a:buNone/>
            </a:pPr>
            <a:endParaRPr lang="ru-RU" b="1" dirty="0" smtClean="0">
              <a:solidFill>
                <a:srgbClr val="000099"/>
              </a:solidFill>
              <a:latin typeface="Book Antiqua" pitchFamily="18" charset="0"/>
            </a:endParaRPr>
          </a:p>
          <a:p>
            <a:pPr algn="ctr">
              <a:buNone/>
            </a:pPr>
            <a:r>
              <a:rPr lang="ru-RU" b="1" dirty="0" smtClean="0">
                <a:solidFill>
                  <a:srgbClr val="000099"/>
                </a:solidFill>
                <a:latin typeface="Book Antiqua" pitchFamily="18" charset="0"/>
              </a:rPr>
              <a:t>НАЛОГОВАЯ ЛЬГОТА – это полное или частичное освобождение от уплаты налога.</a:t>
            </a:r>
          </a:p>
          <a:p>
            <a:pPr algn="ctr">
              <a:buNone/>
            </a:pPr>
            <a:r>
              <a:rPr lang="ru-RU" dirty="0" smtClean="0">
                <a:solidFill>
                  <a:srgbClr val="000099"/>
                </a:solidFill>
                <a:latin typeface="Book Antiqua" pitchFamily="18" charset="0"/>
              </a:rPr>
              <a:t>На территории муниципального образования «Холм-Жирковский район» Смоленской области действует система налогообложения  в виде единого налога на вмененный доход для отдельных видов деятельности (ЕНВД). </a:t>
            </a:r>
          </a:p>
          <a:p>
            <a:pPr algn="ctr">
              <a:buNone/>
            </a:pPr>
            <a:r>
              <a:rPr lang="ru-RU" dirty="0" smtClean="0">
                <a:solidFill>
                  <a:srgbClr val="000099"/>
                </a:solidFill>
                <a:latin typeface="Book Antiqua" pitchFamily="18" charset="0"/>
              </a:rPr>
              <a:t>Решением  Холм-Жирковского районного Совета депутатов от 27.10.2011 года « О введении в действие системы налогообложения в виде единого налога на вмененный доход для отдельных видов деятельности на территории муниципального образования «Холм-Жирковский район» Смоленской области  налоговые льготы налогоплательщикам не предусмотрены.</a:t>
            </a:r>
          </a:p>
          <a:p>
            <a:pPr algn="ctr">
              <a:buNone/>
            </a:pPr>
            <a:r>
              <a:rPr lang="ru-RU" dirty="0" smtClean="0">
                <a:solidFill>
                  <a:srgbClr val="000099"/>
                </a:solidFill>
                <a:latin typeface="Book Antiqua" pitchFamily="18" charset="0"/>
              </a:rPr>
              <a:t>Стимулирование развития отдельных видов предпринимательской деятельности происходит через применение различных значений  корректирующего коэффициента базовой доходности (от 0,01 до 1,0)</a:t>
            </a:r>
            <a:endParaRPr lang="ru-RU" dirty="0">
              <a:solidFill>
                <a:srgbClr val="000099"/>
              </a:solidFill>
              <a:latin typeface="Book Antiqua" pitchFamily="18" charset="0"/>
            </a:endParaRPr>
          </a:p>
        </p:txBody>
      </p:sp>
      <p:pic>
        <p:nvPicPr>
          <p:cNvPr id="9" name="Рисунок 8" descr="налоги.jpg"/>
          <p:cNvPicPr>
            <a:picLocks noChangeAspect="1"/>
          </p:cNvPicPr>
          <p:nvPr/>
        </p:nvPicPr>
        <p:blipFill>
          <a:blip r:embed="rId3" cstate="print"/>
          <a:stretch>
            <a:fillRect/>
          </a:stretch>
        </p:blipFill>
        <p:spPr>
          <a:xfrm>
            <a:off x="179512" y="1556792"/>
            <a:ext cx="2834148" cy="3817243"/>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TextBox 12"/>
          <p:cNvSpPr txBox="1"/>
          <p:nvPr/>
        </p:nvSpPr>
        <p:spPr>
          <a:xfrm>
            <a:off x="539552" y="260648"/>
            <a:ext cx="8208912" cy="369332"/>
          </a:xfrm>
          <a:prstGeom prst="rect">
            <a:avLst/>
          </a:prstGeom>
          <a:noFill/>
          <a:ln>
            <a:solidFill>
              <a:srgbClr val="FFC000"/>
            </a:solidFill>
          </a:ln>
          <a:effectLst>
            <a:innerShdw blurRad="63500" dist="50800" dir="2700000">
              <a:prstClr val="black">
                <a:alpha val="50000"/>
              </a:prstClr>
            </a:innerShdw>
          </a:effectLst>
          <a:scene3d>
            <a:camera prst="orthographicFront"/>
            <a:lightRig rig="threePt" dir="t"/>
          </a:scene3d>
          <a:sp3d>
            <a:bevelT/>
          </a:sp3d>
        </p:spPr>
        <p:txBody>
          <a:bodyPr wrap="square" rtlCol="0">
            <a:spAutoFit/>
          </a:bodyPr>
          <a:lstStyle/>
          <a:p>
            <a:pPr algn="ctr"/>
            <a:endParaRPr lang="ru-RU" dirty="0" smtClean="0">
              <a:solidFill>
                <a:srgbClr val="0000FF"/>
              </a:solidFill>
              <a:latin typeface="Bookman Old Style" pitchFamily="18" charset="0"/>
            </a:endParaRPr>
          </a:p>
        </p:txBody>
      </p:sp>
      <p:sp>
        <p:nvSpPr>
          <p:cNvPr id="6" name="TextBox 5"/>
          <p:cNvSpPr txBox="1"/>
          <p:nvPr/>
        </p:nvSpPr>
        <p:spPr>
          <a:xfrm>
            <a:off x="395536" y="2420888"/>
            <a:ext cx="8424936" cy="923330"/>
          </a:xfrm>
          <a:prstGeom prst="rect">
            <a:avLst/>
          </a:prstGeom>
          <a:noFill/>
        </p:spPr>
        <p:txBody>
          <a:bodyPr wrap="square" rtlCol="0">
            <a:spAutoFit/>
          </a:bodyPr>
          <a:lstStyle/>
          <a:p>
            <a:pPr algn="ctr"/>
            <a:endParaRPr lang="ru-RU" sz="5400" b="1" dirty="0">
              <a:solidFill>
                <a:srgbClr val="0000FF"/>
              </a:solidFill>
              <a:latin typeface="Bookman Old Style" pitchFamily="18" charset="0"/>
              <a:ea typeface="Arial Unicode MS" pitchFamily="34" charset="-128"/>
              <a:cs typeface="Arial Unicode MS" pitchFamily="34" charset="-128"/>
            </a:endParaRPr>
          </a:p>
        </p:txBody>
      </p:sp>
      <p:sp>
        <p:nvSpPr>
          <p:cNvPr id="4" name="Прямоугольник с двумя скругленными противолежащими углами 3"/>
          <p:cNvSpPr/>
          <p:nvPr/>
        </p:nvSpPr>
        <p:spPr>
          <a:xfrm>
            <a:off x="323528" y="116632"/>
            <a:ext cx="8640960" cy="648072"/>
          </a:xfrm>
          <a:prstGeom prst="round2DiagRect">
            <a:avLst/>
          </a:prstGeom>
          <a:solidFill>
            <a:srgbClr val="0099FF"/>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ru-RU" sz="2400" b="1" dirty="0" smtClean="0">
                <a:effectLst>
                  <a:outerShdw blurRad="38100" dist="38100" dir="2700000" algn="tl">
                    <a:srgbClr val="000000">
                      <a:alpha val="43137"/>
                    </a:srgbClr>
                  </a:outerShdw>
                </a:effectLst>
                <a:latin typeface="Book Antiqua" pitchFamily="18" charset="0"/>
              </a:rPr>
              <a:t>ВСТУПЛЕНИЕ</a:t>
            </a:r>
            <a:endParaRPr lang="ru-RU" sz="2400" b="1" dirty="0">
              <a:effectLst>
                <a:outerShdw blurRad="38100" dist="38100" dir="2700000" algn="tl">
                  <a:srgbClr val="000000">
                    <a:alpha val="43137"/>
                  </a:srgbClr>
                </a:outerShdw>
              </a:effectLst>
              <a:latin typeface="Book Antiqua" pitchFamily="18" charset="0"/>
            </a:endParaRPr>
          </a:p>
        </p:txBody>
      </p:sp>
      <p:sp>
        <p:nvSpPr>
          <p:cNvPr id="5" name="Прямоугольник 4"/>
          <p:cNvSpPr/>
          <p:nvPr/>
        </p:nvSpPr>
        <p:spPr>
          <a:xfrm>
            <a:off x="2286000" y="1443841"/>
            <a:ext cx="4572000" cy="923330"/>
          </a:xfrm>
          <a:prstGeom prst="rect">
            <a:avLst/>
          </a:prstGeom>
        </p:spPr>
        <p:txBody>
          <a:bodyPr>
            <a:spAutoFit/>
          </a:bodyPr>
          <a:lstStyle/>
          <a:p>
            <a:endParaRPr lang="ru-RU" dirty="0" smtClean="0"/>
          </a:p>
          <a:p>
            <a:endParaRPr lang="ru-RU" dirty="0" smtClean="0"/>
          </a:p>
          <a:p>
            <a:endParaRPr lang="ru-RU" i="1" dirty="0" smtClean="0"/>
          </a:p>
        </p:txBody>
      </p:sp>
      <p:sp>
        <p:nvSpPr>
          <p:cNvPr id="7" name="Прямоугольник 6"/>
          <p:cNvSpPr/>
          <p:nvPr/>
        </p:nvSpPr>
        <p:spPr>
          <a:xfrm>
            <a:off x="3635896" y="1124744"/>
            <a:ext cx="5310336" cy="4678204"/>
          </a:xfrm>
          <a:prstGeom prst="rect">
            <a:avLst/>
          </a:prstGeom>
        </p:spPr>
        <p:txBody>
          <a:bodyPr wrap="square">
            <a:spAutoFit/>
          </a:bodyPr>
          <a:lstStyle/>
          <a:p>
            <a:endParaRPr lang="ru-RU" dirty="0" smtClean="0"/>
          </a:p>
          <a:p>
            <a:pPr algn="just"/>
            <a:r>
              <a:rPr lang="ru-RU" sz="2000" b="1" i="1" dirty="0" smtClean="0">
                <a:solidFill>
                  <a:srgbClr val="0000CC"/>
                </a:solidFill>
                <a:latin typeface="Book Antiqua" pitchFamily="18" charset="0"/>
              </a:rPr>
              <a:t>«Бюджет для граждан» познакомит Вас с положениями проекта важнейшего финансового документа муниципального образования «Холм-Жирковский район» Смоленской области  - бюджетом  муниципального района. </a:t>
            </a:r>
          </a:p>
          <a:p>
            <a:pPr algn="just"/>
            <a:endParaRPr lang="ru-RU" sz="2000" b="1" i="1" dirty="0" smtClean="0">
              <a:solidFill>
                <a:srgbClr val="0000CC"/>
              </a:solidFill>
              <a:latin typeface="Book Antiqua" pitchFamily="18" charset="0"/>
            </a:endParaRPr>
          </a:p>
          <a:p>
            <a:pPr algn="just"/>
            <a:r>
              <a:rPr lang="ru-RU" sz="2000" b="1" i="1" dirty="0" smtClean="0">
                <a:solidFill>
                  <a:srgbClr val="0000CC"/>
                </a:solidFill>
                <a:latin typeface="Book Antiqua" pitchFamily="18" charset="0"/>
              </a:rPr>
              <a:t>Каждый житель Холм-Жирковского района является участником формирования бюджета с одной стороны, как налогоплательщик, наполняя доходы бюджета, с другой — он получает часть расходов как потребитель общественных услуг. </a:t>
            </a:r>
          </a:p>
        </p:txBody>
      </p:sp>
      <p:pic>
        <p:nvPicPr>
          <p:cNvPr id="8" name="Рисунок 7" descr="для введения.jpg"/>
          <p:cNvPicPr>
            <a:picLocks noChangeAspect="1"/>
          </p:cNvPicPr>
          <p:nvPr/>
        </p:nvPicPr>
        <p:blipFill>
          <a:blip r:embed="rId2" cstate="print"/>
          <a:stretch>
            <a:fillRect/>
          </a:stretch>
        </p:blipFill>
        <p:spPr>
          <a:xfrm>
            <a:off x="179512" y="2924944"/>
            <a:ext cx="3456384" cy="3528392"/>
          </a:xfrm>
          <a:prstGeom prst="rect">
            <a:avLst/>
          </a:prstGeom>
          <a:ln>
            <a:noFill/>
          </a:ln>
          <a:effectLst>
            <a:softEdge rad="112500"/>
          </a:effectLst>
        </p:spPr>
      </p:pic>
      <p:pic>
        <p:nvPicPr>
          <p:cNvPr id="9" name="Рисунок 8" descr="фото холм для введения.jpg"/>
          <p:cNvPicPr>
            <a:picLocks noChangeAspect="1"/>
          </p:cNvPicPr>
          <p:nvPr/>
        </p:nvPicPr>
        <p:blipFill>
          <a:blip r:embed="rId3" cstate="print"/>
          <a:stretch>
            <a:fillRect/>
          </a:stretch>
        </p:blipFill>
        <p:spPr>
          <a:xfrm>
            <a:off x="107504" y="908720"/>
            <a:ext cx="3569362" cy="2160240"/>
          </a:xfrm>
          <a:prstGeom prst="rect">
            <a:avLst/>
          </a:prstGeom>
          <a:ln>
            <a:noFill/>
          </a:ln>
          <a:effectLst>
            <a:softEdge rad="112500"/>
          </a:effectLst>
        </p:spPr>
      </p:pic>
    </p:spTree>
    <p:extLst>
      <p:ext uri="{BB962C8B-B14F-4D97-AF65-F5344CB8AC3E}">
        <p14:creationId xmlns:p14="http://schemas.microsoft.com/office/powerpoint/2010/main" xmlns="" val="104363348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Прямоугольник с двумя скругленными противолежащими углами 9"/>
          <p:cNvSpPr/>
          <p:nvPr/>
        </p:nvSpPr>
        <p:spPr>
          <a:xfrm>
            <a:off x="0" y="0"/>
            <a:ext cx="9036496" cy="764704"/>
          </a:xfrm>
          <a:prstGeom prst="round2DiagRect">
            <a:avLst/>
          </a:prstGeom>
          <a:solidFill>
            <a:srgbClr val="0099FF"/>
          </a:solidFill>
          <a:ln>
            <a:solidFill>
              <a:schemeClr val="accent2">
                <a:lumMod val="75000"/>
              </a:schemeClr>
            </a:solidFill>
          </a:ln>
          <a:effectLst>
            <a:innerShdw blurRad="63500" dist="50800" dir="13500000">
              <a:prstClr val="black">
                <a:alpha val="50000"/>
              </a:prstClr>
            </a:innerShdw>
          </a:effectLst>
        </p:spPr>
        <p:style>
          <a:lnRef idx="0">
            <a:schemeClr val="accent1"/>
          </a:lnRef>
          <a:fillRef idx="3">
            <a:schemeClr val="accent1"/>
          </a:fillRef>
          <a:effectRef idx="3">
            <a:schemeClr val="accent1"/>
          </a:effectRef>
          <a:fontRef idx="minor">
            <a:schemeClr val="lt1"/>
          </a:fontRef>
        </p:style>
        <p:txBody>
          <a:bodyPr rtlCol="0" anchor="ctr"/>
          <a:lstStyle/>
          <a:p>
            <a:pPr algn="ctr"/>
            <a:r>
              <a:rPr lang="ru-RU" sz="2400" b="1" dirty="0" smtClean="0">
                <a:latin typeface="Book Antiqua" pitchFamily="18" charset="0"/>
              </a:rPr>
              <a:t> </a:t>
            </a:r>
            <a:r>
              <a:rPr lang="ru-RU" sz="2400" b="1" dirty="0" smtClean="0">
                <a:effectLst>
                  <a:outerShdw blurRad="38100" dist="38100" dir="2700000" algn="tl">
                    <a:srgbClr val="000000">
                      <a:alpha val="43137"/>
                    </a:srgbClr>
                  </a:outerShdw>
                </a:effectLst>
                <a:latin typeface="Book Antiqua" pitchFamily="18" charset="0"/>
              </a:rPr>
              <a:t>     КРУПНЫЕ  НАЛОГОПЛАТЕЛЬЩИКИ  РЕГИОНА</a:t>
            </a:r>
            <a:endParaRPr lang="ru-RU" sz="2400" b="1" dirty="0">
              <a:effectLst>
                <a:outerShdw blurRad="38100" dist="38100" dir="2700000" algn="tl">
                  <a:srgbClr val="000000">
                    <a:alpha val="43137"/>
                  </a:srgbClr>
                </a:outerShdw>
              </a:effectLst>
              <a:latin typeface="Book Antiqua" pitchFamily="18" charset="0"/>
            </a:endParaRPr>
          </a:p>
        </p:txBody>
      </p:sp>
      <p:sp>
        <p:nvSpPr>
          <p:cNvPr id="12" name="Прямоугольник 11"/>
          <p:cNvSpPr/>
          <p:nvPr/>
        </p:nvSpPr>
        <p:spPr>
          <a:xfrm>
            <a:off x="0" y="3717032"/>
            <a:ext cx="9144000" cy="369332"/>
          </a:xfrm>
          <a:prstGeom prst="rect">
            <a:avLst/>
          </a:prstGeom>
        </p:spPr>
        <p:txBody>
          <a:bodyPr wrap="square">
            <a:spAutoFit/>
          </a:bodyPr>
          <a:lstStyle/>
          <a:p>
            <a:pPr algn="ctr">
              <a:buNone/>
            </a:pPr>
            <a:r>
              <a:rPr lang="ru-RU" b="1" dirty="0" smtClean="0">
                <a:solidFill>
                  <a:srgbClr val="000099"/>
                </a:solidFill>
                <a:latin typeface="Book Antiqua" pitchFamily="18" charset="0"/>
              </a:rPr>
              <a:t>Филиал  ООО «Газпром </a:t>
            </a:r>
            <a:r>
              <a:rPr lang="ru-RU" b="1" dirty="0" err="1" smtClean="0">
                <a:solidFill>
                  <a:srgbClr val="000099"/>
                </a:solidFill>
                <a:latin typeface="Book Antiqua" pitchFamily="18" charset="0"/>
              </a:rPr>
              <a:t>трансгаз</a:t>
            </a:r>
            <a:r>
              <a:rPr lang="ru-RU" b="1" dirty="0" smtClean="0">
                <a:solidFill>
                  <a:srgbClr val="000099"/>
                </a:solidFill>
                <a:latin typeface="Book Antiqua" pitchFamily="18" charset="0"/>
              </a:rPr>
              <a:t> Санкт-Петербург» </a:t>
            </a:r>
            <a:r>
              <a:rPr lang="ru-RU" b="1" dirty="0" err="1" smtClean="0">
                <a:solidFill>
                  <a:srgbClr val="000099"/>
                </a:solidFill>
                <a:latin typeface="Book Antiqua" pitchFamily="18" charset="0"/>
              </a:rPr>
              <a:t>Холм-Жирковское</a:t>
            </a:r>
            <a:r>
              <a:rPr lang="ru-RU" b="1" dirty="0" smtClean="0">
                <a:solidFill>
                  <a:srgbClr val="000099"/>
                </a:solidFill>
                <a:latin typeface="Book Antiqua" pitchFamily="18" charset="0"/>
              </a:rPr>
              <a:t> ЛПУ МГ</a:t>
            </a:r>
          </a:p>
        </p:txBody>
      </p:sp>
      <p:sp>
        <p:nvSpPr>
          <p:cNvPr id="13" name="Прямоугольник 12"/>
          <p:cNvSpPr/>
          <p:nvPr/>
        </p:nvSpPr>
        <p:spPr>
          <a:xfrm>
            <a:off x="1763688" y="908720"/>
            <a:ext cx="5472608" cy="923330"/>
          </a:xfrm>
          <a:prstGeom prst="rect">
            <a:avLst/>
          </a:prstGeom>
        </p:spPr>
        <p:txBody>
          <a:bodyPr wrap="square">
            <a:spAutoFit/>
          </a:bodyPr>
          <a:lstStyle/>
          <a:p>
            <a:pPr algn="ctr">
              <a:buNone/>
            </a:pPr>
            <a:r>
              <a:rPr lang="ru-RU" b="1" dirty="0" smtClean="0">
                <a:solidFill>
                  <a:srgbClr val="000099"/>
                </a:solidFill>
                <a:latin typeface="Book Antiqua" pitchFamily="18" charset="0"/>
              </a:rPr>
              <a:t>Общество с ограниченной ответственностью</a:t>
            </a:r>
          </a:p>
          <a:p>
            <a:pPr algn="ctr">
              <a:buNone/>
            </a:pPr>
            <a:r>
              <a:rPr lang="ru-RU" b="1" dirty="0" smtClean="0">
                <a:solidFill>
                  <a:srgbClr val="000099"/>
                </a:solidFill>
                <a:latin typeface="Book Antiqua" pitchFamily="18" charset="0"/>
              </a:rPr>
              <a:t> «</a:t>
            </a:r>
            <a:r>
              <a:rPr lang="ru-RU" b="1" dirty="0" err="1" smtClean="0">
                <a:solidFill>
                  <a:srgbClr val="000099"/>
                </a:solidFill>
                <a:latin typeface="Book Antiqua" pitchFamily="18" charset="0"/>
              </a:rPr>
              <a:t>Игоревский</a:t>
            </a:r>
            <a:r>
              <a:rPr lang="ru-RU" b="1" dirty="0" smtClean="0">
                <a:solidFill>
                  <a:srgbClr val="000099"/>
                </a:solidFill>
                <a:latin typeface="Book Antiqua" pitchFamily="18" charset="0"/>
              </a:rPr>
              <a:t> деревообрабатывающий комбинат»</a:t>
            </a:r>
          </a:p>
        </p:txBody>
      </p:sp>
      <p:pic>
        <p:nvPicPr>
          <p:cNvPr id="16" name="Рисунок 15" descr="газ 2.jpg"/>
          <p:cNvPicPr>
            <a:picLocks noChangeAspect="1"/>
          </p:cNvPicPr>
          <p:nvPr/>
        </p:nvPicPr>
        <p:blipFill>
          <a:blip r:embed="rId3" cstate="print"/>
          <a:stretch>
            <a:fillRect/>
          </a:stretch>
        </p:blipFill>
        <p:spPr>
          <a:xfrm>
            <a:off x="179512" y="4077072"/>
            <a:ext cx="2828886" cy="1800200"/>
          </a:xfrm>
          <a:prstGeom prst="rect">
            <a:avLst/>
          </a:prstGeom>
          <a:scene3d>
            <a:camera prst="orthographicFront"/>
            <a:lightRig rig="threePt" dir="t"/>
          </a:scene3d>
          <a:sp3d>
            <a:bevelT w="165100" prst="coolSlant"/>
          </a:sp3d>
        </p:spPr>
      </p:pic>
      <p:pic>
        <p:nvPicPr>
          <p:cNvPr id="9" name="Рисунок 8" descr="kholm-zhirkovskoe.jpg"/>
          <p:cNvPicPr>
            <a:picLocks noChangeAspect="1"/>
          </p:cNvPicPr>
          <p:nvPr/>
        </p:nvPicPr>
        <p:blipFill>
          <a:blip r:embed="rId4" cstate="print"/>
          <a:stretch>
            <a:fillRect/>
          </a:stretch>
        </p:blipFill>
        <p:spPr>
          <a:xfrm>
            <a:off x="6372200" y="4996993"/>
            <a:ext cx="2664296" cy="1861007"/>
          </a:xfrm>
          <a:prstGeom prst="rect">
            <a:avLst/>
          </a:prstGeom>
          <a:ln>
            <a:noFill/>
          </a:ln>
          <a:effectLst>
            <a:outerShdw blurRad="292100" dist="139700" dir="2700000" algn="tl" rotWithShape="0">
              <a:srgbClr val="333333">
                <a:alpha val="65000"/>
              </a:srgbClr>
            </a:outerShdw>
          </a:effectLst>
          <a:scene3d>
            <a:camera prst="orthographicFront"/>
            <a:lightRig rig="threePt" dir="t"/>
          </a:scene3d>
          <a:sp3d>
            <a:bevelT w="165100" prst="coolSlant"/>
          </a:sp3d>
        </p:spPr>
      </p:pic>
      <p:pic>
        <p:nvPicPr>
          <p:cNvPr id="17" name="Рисунок 16" descr="газ 3.jpg"/>
          <p:cNvPicPr>
            <a:picLocks noChangeAspect="1"/>
          </p:cNvPicPr>
          <p:nvPr/>
        </p:nvPicPr>
        <p:blipFill>
          <a:blip r:embed="rId5" cstate="print"/>
          <a:stretch>
            <a:fillRect/>
          </a:stretch>
        </p:blipFill>
        <p:spPr>
          <a:xfrm>
            <a:off x="3347864" y="4509120"/>
            <a:ext cx="2633869" cy="1872208"/>
          </a:xfrm>
          <a:prstGeom prst="rect">
            <a:avLst/>
          </a:prstGeom>
          <a:scene3d>
            <a:camera prst="orthographicFront"/>
            <a:lightRig rig="threePt" dir="t"/>
          </a:scene3d>
          <a:sp3d>
            <a:bevelT w="165100" prst="coolSlant"/>
          </a:sp3d>
        </p:spPr>
      </p:pic>
      <p:pic>
        <p:nvPicPr>
          <p:cNvPr id="18" name="Рисунок 17" descr="ИДК.jpg"/>
          <p:cNvPicPr>
            <a:picLocks noChangeAspect="1"/>
          </p:cNvPicPr>
          <p:nvPr/>
        </p:nvPicPr>
        <p:blipFill>
          <a:blip r:embed="rId6" cstate="print"/>
          <a:stretch>
            <a:fillRect/>
          </a:stretch>
        </p:blipFill>
        <p:spPr>
          <a:xfrm>
            <a:off x="467544" y="1628800"/>
            <a:ext cx="2880320" cy="2016224"/>
          </a:xfrm>
          <a:prstGeom prst="rect">
            <a:avLst/>
          </a:prstGeom>
          <a:scene3d>
            <a:camera prst="orthographicFront"/>
            <a:lightRig rig="threePt" dir="t"/>
          </a:scene3d>
          <a:sp3d>
            <a:bevelT w="165100" prst="coolSlant"/>
          </a:sp3d>
        </p:spPr>
      </p:pic>
      <p:pic>
        <p:nvPicPr>
          <p:cNvPr id="19" name="Рисунок 18" descr="ИДК2.jpg"/>
          <p:cNvPicPr>
            <a:picLocks noChangeAspect="1"/>
          </p:cNvPicPr>
          <p:nvPr/>
        </p:nvPicPr>
        <p:blipFill>
          <a:blip r:embed="rId7" cstate="print"/>
          <a:stretch>
            <a:fillRect/>
          </a:stretch>
        </p:blipFill>
        <p:spPr>
          <a:xfrm>
            <a:off x="5652120" y="1628800"/>
            <a:ext cx="2918098" cy="2016224"/>
          </a:xfrm>
          <a:prstGeom prst="rect">
            <a:avLst/>
          </a:prstGeom>
          <a:scene3d>
            <a:camera prst="orthographicFront"/>
            <a:lightRig rig="threePt" dir="t"/>
          </a:scene3d>
          <a:sp3d>
            <a:bevelT w="165100" prst="coolSlant"/>
          </a:sp3d>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Прямоугольник с двумя скругленными противолежащими углами 9"/>
          <p:cNvSpPr/>
          <p:nvPr/>
        </p:nvSpPr>
        <p:spPr>
          <a:xfrm>
            <a:off x="179512" y="188640"/>
            <a:ext cx="8712968" cy="720080"/>
          </a:xfrm>
          <a:prstGeom prst="round2DiagRect">
            <a:avLst/>
          </a:prstGeom>
          <a:solidFill>
            <a:srgbClr val="0099FF"/>
          </a:solidFill>
          <a:ln>
            <a:solidFill>
              <a:schemeClr val="accent2">
                <a:lumMod val="75000"/>
              </a:schemeClr>
            </a:solidFill>
          </a:ln>
          <a:effectLst>
            <a:innerShdw blurRad="63500" dist="50800" dir="13500000">
              <a:prstClr val="black">
                <a:alpha val="50000"/>
              </a:prstClr>
            </a:innerShdw>
          </a:effectLst>
        </p:spPr>
        <p:style>
          <a:lnRef idx="0">
            <a:schemeClr val="accent1"/>
          </a:lnRef>
          <a:fillRef idx="3">
            <a:schemeClr val="accent1"/>
          </a:fillRef>
          <a:effectRef idx="3">
            <a:schemeClr val="accent1"/>
          </a:effectRef>
          <a:fontRef idx="minor">
            <a:schemeClr val="lt1"/>
          </a:fontRef>
        </p:style>
        <p:txBody>
          <a:bodyPr rtlCol="0" anchor="ctr"/>
          <a:lstStyle/>
          <a:p>
            <a:pPr algn="ctr"/>
            <a:r>
              <a:rPr lang="ru-RU" sz="2400" b="1" dirty="0" smtClean="0">
                <a:latin typeface="Book Antiqua" pitchFamily="18" charset="0"/>
              </a:rPr>
              <a:t> </a:t>
            </a:r>
            <a:r>
              <a:rPr lang="ru-RU" sz="2400" b="1" dirty="0" smtClean="0">
                <a:effectLst>
                  <a:outerShdw blurRad="38100" dist="38100" dir="2700000" algn="tl">
                    <a:srgbClr val="000000">
                      <a:alpha val="43137"/>
                    </a:srgbClr>
                  </a:outerShdw>
                </a:effectLst>
                <a:latin typeface="Book Antiqua" pitchFamily="18" charset="0"/>
              </a:rPr>
              <a:t>    ПОНЯТИЕ  МЕЖБЮДЖЕТНЫХ ОТНОШЕНИЙ  </a:t>
            </a:r>
            <a:endParaRPr lang="ru-RU" sz="2400" b="1" dirty="0">
              <a:effectLst>
                <a:outerShdw blurRad="38100" dist="38100" dir="2700000" algn="tl">
                  <a:srgbClr val="000000">
                    <a:alpha val="43137"/>
                  </a:srgbClr>
                </a:outerShdw>
              </a:effectLst>
              <a:latin typeface="Book Antiqua" pitchFamily="18" charset="0"/>
            </a:endParaRPr>
          </a:p>
        </p:txBody>
      </p:sp>
      <p:pic>
        <p:nvPicPr>
          <p:cNvPr id="1026" name="Picture 2"/>
          <p:cNvPicPr>
            <a:picLocks noGrp="1" noChangeAspect="1" noChangeArrowheads="1"/>
          </p:cNvPicPr>
          <p:nvPr>
            <p:ph sz="quarter" idx="3"/>
          </p:nvPr>
        </p:nvPicPr>
        <p:blipFill>
          <a:blip r:embed="rId3" cstate="print"/>
          <a:srcRect/>
          <a:stretch>
            <a:fillRect/>
          </a:stretch>
        </p:blipFill>
        <p:spPr bwMode="auto">
          <a:xfrm>
            <a:off x="0" y="2852936"/>
            <a:ext cx="2483768" cy="4005064"/>
          </a:xfrm>
          <a:prstGeom prst="rect">
            <a:avLst/>
          </a:prstGeom>
          <a:ln>
            <a:noFill/>
          </a:ln>
          <a:effectLst>
            <a:softEdge rad="112500"/>
          </a:effectLst>
        </p:spPr>
      </p:pic>
      <p:sp>
        <p:nvSpPr>
          <p:cNvPr id="6" name="Выноска-облако 5"/>
          <p:cNvSpPr/>
          <p:nvPr/>
        </p:nvSpPr>
        <p:spPr>
          <a:xfrm>
            <a:off x="827584" y="1556792"/>
            <a:ext cx="1512168" cy="1080120"/>
          </a:xfrm>
          <a:prstGeom prst="cloudCallout">
            <a:avLst/>
          </a:prstGeom>
          <a:gradFill flip="none" rotWithShape="1">
            <a:gsLst>
              <a:gs pos="0">
                <a:srgbClr val="CCECFF">
                  <a:shade val="30000"/>
                  <a:satMod val="115000"/>
                </a:srgbClr>
              </a:gs>
              <a:gs pos="50000">
                <a:srgbClr val="CCECFF">
                  <a:shade val="67500"/>
                  <a:satMod val="115000"/>
                </a:srgbClr>
              </a:gs>
              <a:gs pos="100000">
                <a:srgbClr val="CCECFF">
                  <a:shade val="100000"/>
                  <a:satMod val="115000"/>
                </a:srgbClr>
              </a:gs>
            </a:gsLst>
            <a:lin ang="8100000" scaled="1"/>
            <a:tileRect/>
          </a:gradFill>
          <a:ln>
            <a:solidFill>
              <a:srgbClr val="3366FF"/>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TextBox 6"/>
          <p:cNvSpPr txBox="1"/>
          <p:nvPr/>
        </p:nvSpPr>
        <p:spPr>
          <a:xfrm>
            <a:off x="1043608" y="1844824"/>
            <a:ext cx="1008112" cy="523220"/>
          </a:xfrm>
          <a:prstGeom prst="rect">
            <a:avLst/>
          </a:prstGeom>
          <a:noFill/>
        </p:spPr>
        <p:txBody>
          <a:bodyPr wrap="square" rtlCol="0">
            <a:spAutoFit/>
          </a:bodyPr>
          <a:lstStyle/>
          <a:p>
            <a:pPr algn="ctr"/>
            <a:r>
              <a:rPr lang="ru-RU" sz="1400" b="1" i="1" dirty="0" smtClean="0">
                <a:solidFill>
                  <a:srgbClr val="000099"/>
                </a:solidFill>
                <a:latin typeface="Book Antiqua" pitchFamily="18" charset="0"/>
              </a:rPr>
              <a:t>Нужна помощь?</a:t>
            </a:r>
            <a:endParaRPr lang="ru-RU" sz="1400" b="1" i="1" dirty="0">
              <a:solidFill>
                <a:srgbClr val="000099"/>
              </a:solidFill>
              <a:latin typeface="Book Antiqua" pitchFamily="18" charset="0"/>
            </a:endParaRPr>
          </a:p>
        </p:txBody>
      </p:sp>
      <p:sp>
        <p:nvSpPr>
          <p:cNvPr id="14" name="Загнутый угол 13"/>
          <p:cNvSpPr/>
          <p:nvPr/>
        </p:nvSpPr>
        <p:spPr>
          <a:xfrm>
            <a:off x="2771800" y="1196752"/>
            <a:ext cx="6264696" cy="2520280"/>
          </a:xfrm>
          <a:prstGeom prst="foldedCorner">
            <a:avLst/>
          </a:prstGeom>
          <a:gradFill flip="none" rotWithShape="1">
            <a:gsLst>
              <a:gs pos="0">
                <a:srgbClr val="CCECFF">
                  <a:shade val="30000"/>
                  <a:satMod val="115000"/>
                </a:srgbClr>
              </a:gs>
              <a:gs pos="50000">
                <a:srgbClr val="CCECFF">
                  <a:shade val="67500"/>
                  <a:satMod val="115000"/>
                </a:srgbClr>
              </a:gs>
              <a:gs pos="100000">
                <a:srgbClr val="CCECFF">
                  <a:shade val="100000"/>
                  <a:satMod val="115000"/>
                </a:srgbClr>
              </a:gs>
            </a:gsLst>
            <a:path path="circle">
              <a:fillToRect l="100000" t="100000"/>
            </a:path>
            <a:tileRect r="-100000" b="-100000"/>
          </a:gradFill>
          <a:ln w="19050">
            <a:solidFill>
              <a:srgbClr val="3366FF"/>
            </a:solidFill>
          </a:ln>
          <a:effectLst>
            <a:outerShdw blurRad="50800" dist="50800" dir="5400000" algn="ctr" rotWithShape="0">
              <a:schemeClr val="bg2">
                <a:lumMod val="60000"/>
                <a:lumOff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u-RU" dirty="0" smtClean="0"/>
          </a:p>
          <a:p>
            <a:pPr algn="just"/>
            <a:r>
              <a:rPr lang="ru-RU" b="1" i="1" u="sng" dirty="0" smtClean="0">
                <a:solidFill>
                  <a:srgbClr val="000099"/>
                </a:solidFill>
                <a:latin typeface="Book Antiqua" pitchFamily="18" charset="0"/>
              </a:rPr>
              <a:t>Межбюджетные отношения</a:t>
            </a:r>
            <a:r>
              <a:rPr lang="ru-RU" b="1" i="1" dirty="0" smtClean="0">
                <a:solidFill>
                  <a:srgbClr val="000099"/>
                </a:solidFill>
                <a:latin typeface="Book Antiqua" pitchFamily="18" charset="0"/>
              </a:rPr>
              <a:t> — взаимоотношения между федеральными органами государственной власти, органами государственной власти субъектов Российской Федерации, органами местного самоуправления по вопросам регулирования бюджетных правоотношений, организации и осуществления бюджетного процесса. </a:t>
            </a:r>
            <a:endParaRPr lang="ru-RU" dirty="0">
              <a:solidFill>
                <a:srgbClr val="000099"/>
              </a:solidFill>
              <a:latin typeface="Book Antiqua" pitchFamily="18" charset="0"/>
            </a:endParaRPr>
          </a:p>
        </p:txBody>
      </p:sp>
      <p:sp>
        <p:nvSpPr>
          <p:cNvPr id="15" name="Загнутый угол 14"/>
          <p:cNvSpPr/>
          <p:nvPr/>
        </p:nvSpPr>
        <p:spPr>
          <a:xfrm>
            <a:off x="2771800" y="4077072"/>
            <a:ext cx="6264696" cy="1872208"/>
          </a:xfrm>
          <a:prstGeom prst="foldedCorner">
            <a:avLst/>
          </a:prstGeom>
          <a:gradFill flip="none" rotWithShape="1">
            <a:gsLst>
              <a:gs pos="0">
                <a:srgbClr val="CCECFF">
                  <a:shade val="30000"/>
                  <a:satMod val="115000"/>
                </a:srgbClr>
              </a:gs>
              <a:gs pos="50000">
                <a:srgbClr val="CCECFF">
                  <a:shade val="67500"/>
                  <a:satMod val="115000"/>
                </a:srgbClr>
              </a:gs>
              <a:gs pos="100000">
                <a:srgbClr val="CCECFF">
                  <a:shade val="100000"/>
                  <a:satMod val="115000"/>
                </a:srgbClr>
              </a:gs>
            </a:gsLst>
            <a:lin ang="13500000" scaled="1"/>
            <a:tileRect/>
          </a:gradFill>
          <a:ln w="19050">
            <a:solidFill>
              <a:srgbClr val="3366FF"/>
            </a:solidFill>
          </a:ln>
          <a:effectLst>
            <a:outerShdw blurRad="50800" dist="50800" dir="5400000" algn="ctr" rotWithShape="0">
              <a:schemeClr val="bg2">
                <a:lumMod val="40000"/>
                <a:lumOff val="6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u-RU" dirty="0" smtClean="0"/>
          </a:p>
          <a:p>
            <a:pPr algn="just"/>
            <a:r>
              <a:rPr lang="ru-RU" b="1" i="1" u="sng" dirty="0" smtClean="0">
                <a:solidFill>
                  <a:srgbClr val="000099"/>
                </a:solidFill>
                <a:latin typeface="Book Antiqua" pitchFamily="18" charset="0"/>
              </a:rPr>
              <a:t>Межбюджетные трансферты </a:t>
            </a:r>
            <a:r>
              <a:rPr lang="ru-RU" b="1" i="1" dirty="0" smtClean="0">
                <a:solidFill>
                  <a:srgbClr val="000099"/>
                </a:solidFill>
                <a:latin typeface="Book Antiqua" pitchFamily="18" charset="0"/>
              </a:rPr>
              <a:t>— средства, предоставляемые одним бюджетом бюджетной системы Российской Федерации другому бюджету бюджетной системы Российской Федерации. </a:t>
            </a:r>
            <a:endParaRPr lang="ru-RU" dirty="0">
              <a:solidFill>
                <a:srgbClr val="000099"/>
              </a:solidFill>
              <a:latin typeface="Book Antiqua" pitchFamily="18"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Прямоугольник с двумя скругленными противолежащими углами 9"/>
          <p:cNvSpPr/>
          <p:nvPr/>
        </p:nvSpPr>
        <p:spPr>
          <a:xfrm>
            <a:off x="179512" y="188640"/>
            <a:ext cx="8712968" cy="720080"/>
          </a:xfrm>
          <a:prstGeom prst="round2DiagRect">
            <a:avLst/>
          </a:prstGeom>
          <a:solidFill>
            <a:srgbClr val="0099FF"/>
          </a:solidFill>
          <a:ln>
            <a:solidFill>
              <a:schemeClr val="accent2">
                <a:lumMod val="75000"/>
              </a:schemeClr>
            </a:solidFill>
          </a:ln>
          <a:effectLst>
            <a:innerShdw blurRad="63500" dist="50800" dir="13500000">
              <a:prstClr val="black">
                <a:alpha val="50000"/>
              </a:prstClr>
            </a:innerShdw>
          </a:effectLst>
        </p:spPr>
        <p:style>
          <a:lnRef idx="0">
            <a:schemeClr val="accent1"/>
          </a:lnRef>
          <a:fillRef idx="3">
            <a:schemeClr val="accent1"/>
          </a:fillRef>
          <a:effectRef idx="3">
            <a:schemeClr val="accent1"/>
          </a:effectRef>
          <a:fontRef idx="minor">
            <a:schemeClr val="lt1"/>
          </a:fontRef>
        </p:style>
        <p:txBody>
          <a:bodyPr rtlCol="0" anchor="ctr"/>
          <a:lstStyle/>
          <a:p>
            <a:pPr algn="ctr"/>
            <a:r>
              <a:rPr lang="ru-RU" sz="2400" b="1" dirty="0" smtClean="0">
                <a:latin typeface="Book Antiqua" pitchFamily="18" charset="0"/>
              </a:rPr>
              <a:t> </a:t>
            </a:r>
            <a:r>
              <a:rPr lang="ru-RU" sz="2400" b="1" dirty="0" smtClean="0">
                <a:effectLst>
                  <a:outerShdw blurRad="38100" dist="38100" dir="2700000" algn="tl">
                    <a:srgbClr val="000000">
                      <a:alpha val="43137"/>
                    </a:srgbClr>
                  </a:outerShdw>
                </a:effectLst>
                <a:latin typeface="Book Antiqua" pitchFamily="18" charset="0"/>
              </a:rPr>
              <a:t>ВИДЫ    МЕЖБЮДЖЕТНЫХ  ТРАНСФЕРТОВ  </a:t>
            </a:r>
            <a:endParaRPr lang="ru-RU" sz="2400" b="1" dirty="0">
              <a:effectLst>
                <a:outerShdw blurRad="38100" dist="38100" dir="2700000" algn="tl">
                  <a:srgbClr val="000000">
                    <a:alpha val="43137"/>
                  </a:srgbClr>
                </a:outerShdw>
              </a:effectLst>
              <a:latin typeface="Book Antiqua" pitchFamily="18" charset="0"/>
            </a:endParaRPr>
          </a:p>
        </p:txBody>
      </p:sp>
      <p:graphicFrame>
        <p:nvGraphicFramePr>
          <p:cNvPr id="9" name="Содержимое 8"/>
          <p:cNvGraphicFramePr>
            <a:graphicFrameLocks noGrp="1"/>
          </p:cNvGraphicFramePr>
          <p:nvPr>
            <p:ph sz="quarter" idx="3"/>
          </p:nvPr>
        </p:nvGraphicFramePr>
        <p:xfrm>
          <a:off x="395288" y="980728"/>
          <a:ext cx="8291512" cy="554389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Рисунок 4" descr="свинья.jpg"/>
          <p:cNvPicPr>
            <a:picLocks noChangeAspect="1"/>
          </p:cNvPicPr>
          <p:nvPr/>
        </p:nvPicPr>
        <p:blipFill>
          <a:blip r:embed="rId8" cstate="print"/>
          <a:stretch>
            <a:fillRect/>
          </a:stretch>
        </p:blipFill>
        <p:spPr>
          <a:xfrm>
            <a:off x="7236296" y="980728"/>
            <a:ext cx="1770766" cy="1296144"/>
          </a:xfrm>
          <a:prstGeom prst="rect">
            <a:avLst/>
          </a:prstGeom>
          <a:ln>
            <a:noFill/>
          </a:ln>
          <a:effectLst>
            <a:softEdge rad="112500"/>
          </a:effec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6" name="Содержимое 5"/>
          <p:cNvGraphicFramePr>
            <a:graphicFrameLocks noGrp="1"/>
          </p:cNvGraphicFramePr>
          <p:nvPr>
            <p:ph sz="half" idx="1"/>
          </p:nvPr>
        </p:nvGraphicFramePr>
        <p:xfrm>
          <a:off x="179512" y="1484785"/>
          <a:ext cx="4176464" cy="3096343"/>
        </p:xfrm>
        <a:graphic>
          <a:graphicData uri="http://schemas.openxmlformats.org/drawingml/2006/chart">
            <c:chart xmlns:c="http://schemas.openxmlformats.org/drawingml/2006/chart" xmlns:r="http://schemas.openxmlformats.org/officeDocument/2006/relationships" r:id="rId3"/>
          </a:graphicData>
        </a:graphic>
      </p:graphicFrame>
      <p:sp>
        <p:nvSpPr>
          <p:cNvPr id="10" name="Прямоугольник с двумя скругленными противолежащими углами 9"/>
          <p:cNvSpPr/>
          <p:nvPr/>
        </p:nvSpPr>
        <p:spPr>
          <a:xfrm>
            <a:off x="179512" y="0"/>
            <a:ext cx="8712968" cy="836712"/>
          </a:xfrm>
          <a:prstGeom prst="round2DiagRect">
            <a:avLst/>
          </a:prstGeom>
          <a:solidFill>
            <a:srgbClr val="0099FF"/>
          </a:solidFill>
          <a:ln>
            <a:solidFill>
              <a:schemeClr val="accent2">
                <a:lumMod val="75000"/>
              </a:schemeClr>
            </a:solidFill>
          </a:ln>
          <a:effectLst>
            <a:innerShdw blurRad="63500" dist="50800" dir="13500000">
              <a:prstClr val="black">
                <a:alpha val="50000"/>
              </a:prstClr>
            </a:innerShdw>
          </a:effectLst>
        </p:spPr>
        <p:style>
          <a:lnRef idx="0">
            <a:schemeClr val="accent1"/>
          </a:lnRef>
          <a:fillRef idx="3">
            <a:schemeClr val="accent1"/>
          </a:fillRef>
          <a:effectRef idx="3">
            <a:schemeClr val="accent1"/>
          </a:effectRef>
          <a:fontRef idx="minor">
            <a:schemeClr val="lt1"/>
          </a:fontRef>
        </p:style>
        <p:txBody>
          <a:bodyPr rtlCol="0" anchor="ctr"/>
          <a:lstStyle/>
          <a:p>
            <a:pPr algn="ctr"/>
            <a:r>
              <a:rPr lang="ru-RU" sz="2400" b="1" dirty="0" smtClean="0">
                <a:effectLst>
                  <a:outerShdw blurRad="38100" dist="38100" dir="2700000" algn="tl">
                    <a:srgbClr val="000000">
                      <a:alpha val="43137"/>
                    </a:srgbClr>
                  </a:outerShdw>
                </a:effectLst>
                <a:latin typeface="Book Antiqua" pitchFamily="18" charset="0"/>
              </a:rPr>
              <a:t>СТРУКТУРА  МЕЖБЮДЖЕТНЫХ  ТРАНСФЕРТОВ </a:t>
            </a:r>
          </a:p>
          <a:p>
            <a:pPr algn="ctr"/>
            <a:r>
              <a:rPr lang="ru-RU" sz="2400" b="1" dirty="0" smtClean="0">
                <a:effectLst>
                  <a:outerShdw blurRad="38100" dist="38100" dir="2700000" algn="tl">
                    <a:srgbClr val="000000">
                      <a:alpha val="43137"/>
                    </a:srgbClr>
                  </a:outerShdw>
                </a:effectLst>
                <a:latin typeface="Book Antiqua" pitchFamily="18" charset="0"/>
              </a:rPr>
              <a:t> В  2018-2020  гг.</a:t>
            </a:r>
            <a:endParaRPr lang="ru-RU" sz="2400" b="1" dirty="0">
              <a:effectLst>
                <a:outerShdw blurRad="38100" dist="38100" dir="2700000" algn="tl">
                  <a:srgbClr val="000000">
                    <a:alpha val="43137"/>
                  </a:srgbClr>
                </a:outerShdw>
              </a:effectLst>
              <a:latin typeface="Book Antiqua" pitchFamily="18" charset="0"/>
            </a:endParaRPr>
          </a:p>
        </p:txBody>
      </p:sp>
      <p:graphicFrame>
        <p:nvGraphicFramePr>
          <p:cNvPr id="8" name="Содержимое 7"/>
          <p:cNvGraphicFramePr>
            <a:graphicFrameLocks noGrp="1"/>
          </p:cNvGraphicFramePr>
          <p:nvPr>
            <p:ph sz="quarter" idx="3"/>
          </p:nvPr>
        </p:nvGraphicFramePr>
        <p:xfrm>
          <a:off x="323528" y="1052736"/>
          <a:ext cx="8820472" cy="5688632"/>
        </p:xfrm>
        <a:graphic>
          <a:graphicData uri="http://schemas.openxmlformats.org/drawingml/2006/chart">
            <c:chart xmlns:c="http://schemas.openxmlformats.org/drawingml/2006/chart" xmlns:r="http://schemas.openxmlformats.org/officeDocument/2006/relationships" r:id="rId4"/>
          </a:graphicData>
        </a:graphic>
      </p:graphicFrame>
      <p:pic>
        <p:nvPicPr>
          <p:cNvPr id="5" name="i-main-pic" descr="Картинка 5 из 10"/>
          <p:cNvPicPr/>
          <p:nvPr/>
        </p:nvPicPr>
        <p:blipFill>
          <a:blip r:embed="rId5" cstate="print">
            <a:lum contrast="6000"/>
          </a:blip>
          <a:srcRect/>
          <a:stretch>
            <a:fillRect/>
          </a:stretch>
        </p:blipFill>
        <p:spPr bwMode="auto">
          <a:xfrm>
            <a:off x="8388424" y="0"/>
            <a:ext cx="755576" cy="836712"/>
          </a:xfrm>
          <a:prstGeom prst="rect">
            <a:avLst/>
          </a:prstGeom>
          <a:noFill/>
          <a:ln w="9525">
            <a:noFill/>
            <a:miter lim="800000"/>
            <a:headEnd/>
            <a:tailEnd/>
          </a:ln>
          <a:scene3d>
            <a:camera prst="orthographicFront"/>
            <a:lightRig rig="threePt" dir="t"/>
          </a:scene3d>
          <a:sp3d>
            <a:bevelT/>
          </a:sp3d>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5" name="Содержимое 4"/>
          <p:cNvGraphicFramePr>
            <a:graphicFrameLocks noGrp="1"/>
          </p:cNvGraphicFramePr>
          <p:nvPr>
            <p:ph idx="1"/>
          </p:nvPr>
        </p:nvGraphicFramePr>
        <p:xfrm>
          <a:off x="179512" y="980728"/>
          <a:ext cx="8856984" cy="5688632"/>
        </p:xfrm>
        <a:graphic>
          <a:graphicData uri="http://schemas.openxmlformats.org/drawingml/2006/chart">
            <c:chart xmlns:c="http://schemas.openxmlformats.org/drawingml/2006/chart" xmlns:r="http://schemas.openxmlformats.org/officeDocument/2006/relationships" r:id="rId3"/>
          </a:graphicData>
        </a:graphic>
      </p:graphicFrame>
      <p:sp>
        <p:nvSpPr>
          <p:cNvPr id="6" name="Прямоугольник с двумя скругленными противолежащими углами 5"/>
          <p:cNvSpPr/>
          <p:nvPr/>
        </p:nvSpPr>
        <p:spPr>
          <a:xfrm>
            <a:off x="179512" y="0"/>
            <a:ext cx="8712968" cy="836712"/>
          </a:xfrm>
          <a:prstGeom prst="round2DiagRect">
            <a:avLst/>
          </a:prstGeom>
          <a:solidFill>
            <a:srgbClr val="0099FF"/>
          </a:solidFill>
          <a:ln>
            <a:solidFill>
              <a:schemeClr val="accent2">
                <a:lumMod val="75000"/>
              </a:schemeClr>
            </a:solidFill>
          </a:ln>
          <a:effectLst>
            <a:innerShdw blurRad="63500" dist="50800" dir="13500000">
              <a:prstClr val="black">
                <a:alpha val="50000"/>
              </a:prstClr>
            </a:innerShdw>
          </a:effectLst>
        </p:spPr>
        <p:style>
          <a:lnRef idx="0">
            <a:schemeClr val="accent1"/>
          </a:lnRef>
          <a:fillRef idx="3">
            <a:schemeClr val="accent1"/>
          </a:fillRef>
          <a:effectRef idx="3">
            <a:schemeClr val="accent1"/>
          </a:effectRef>
          <a:fontRef idx="minor">
            <a:schemeClr val="lt1"/>
          </a:fontRef>
        </p:style>
        <p:txBody>
          <a:bodyPr rtlCol="0" anchor="ctr"/>
          <a:lstStyle/>
          <a:p>
            <a:pPr algn="ctr"/>
            <a:r>
              <a:rPr lang="ru-RU" sz="2400" b="1" dirty="0" smtClean="0">
                <a:effectLst>
                  <a:outerShdw blurRad="38100" dist="38100" dir="2700000" algn="tl">
                    <a:srgbClr val="000000">
                      <a:alpha val="43137"/>
                    </a:srgbClr>
                  </a:outerShdw>
                </a:effectLst>
                <a:latin typeface="Book Antiqua" pitchFamily="18" charset="0"/>
              </a:rPr>
              <a:t>НАПРАВЛЕНИЯ РАСХОДОВАНИЯ СРЕДСТВ</a:t>
            </a:r>
            <a:endParaRPr lang="ru-RU" sz="2400" b="1" dirty="0">
              <a:effectLst>
                <a:outerShdw blurRad="38100" dist="38100" dir="2700000" algn="tl">
                  <a:srgbClr val="000000">
                    <a:alpha val="43137"/>
                  </a:srgbClr>
                </a:outerShdw>
              </a:effectLst>
              <a:latin typeface="Book Antiqua" pitchFamily="18"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5" name="Содержимое 4"/>
          <p:cNvGraphicFramePr>
            <a:graphicFrameLocks noGrp="1"/>
          </p:cNvGraphicFramePr>
          <p:nvPr>
            <p:ph idx="1"/>
          </p:nvPr>
        </p:nvGraphicFramePr>
        <p:xfrm>
          <a:off x="251520" y="980728"/>
          <a:ext cx="8784976" cy="5688632"/>
        </p:xfrm>
        <a:graphic>
          <a:graphicData uri="http://schemas.openxmlformats.org/drawingml/2006/chart">
            <c:chart xmlns:c="http://schemas.openxmlformats.org/drawingml/2006/chart" xmlns:r="http://schemas.openxmlformats.org/officeDocument/2006/relationships" r:id="rId3"/>
          </a:graphicData>
        </a:graphic>
      </p:graphicFrame>
      <p:sp>
        <p:nvSpPr>
          <p:cNvPr id="6" name="Прямоугольник с двумя скругленными противолежащими углами 5"/>
          <p:cNvSpPr/>
          <p:nvPr/>
        </p:nvSpPr>
        <p:spPr>
          <a:xfrm>
            <a:off x="179512" y="0"/>
            <a:ext cx="8712968" cy="836712"/>
          </a:xfrm>
          <a:prstGeom prst="round2DiagRect">
            <a:avLst/>
          </a:prstGeom>
          <a:solidFill>
            <a:srgbClr val="0099FF"/>
          </a:solidFill>
          <a:ln>
            <a:solidFill>
              <a:schemeClr val="accent2">
                <a:lumMod val="75000"/>
              </a:schemeClr>
            </a:solidFill>
          </a:ln>
          <a:effectLst>
            <a:innerShdw blurRad="63500" dist="50800" dir="13500000">
              <a:prstClr val="black">
                <a:alpha val="50000"/>
              </a:prstClr>
            </a:innerShdw>
          </a:effectLst>
        </p:spPr>
        <p:style>
          <a:lnRef idx="0">
            <a:schemeClr val="accent1"/>
          </a:lnRef>
          <a:fillRef idx="3">
            <a:schemeClr val="accent1"/>
          </a:fillRef>
          <a:effectRef idx="3">
            <a:schemeClr val="accent1"/>
          </a:effectRef>
          <a:fontRef idx="minor">
            <a:schemeClr val="lt1"/>
          </a:fontRef>
        </p:style>
        <p:txBody>
          <a:bodyPr rtlCol="0" anchor="ctr"/>
          <a:lstStyle/>
          <a:p>
            <a:pPr algn="ctr"/>
            <a:r>
              <a:rPr lang="ru-RU" sz="2400" b="1" dirty="0" smtClean="0">
                <a:effectLst>
                  <a:outerShdw blurRad="38100" dist="38100" dir="2700000" algn="tl">
                    <a:srgbClr val="000000">
                      <a:alpha val="43137"/>
                    </a:srgbClr>
                  </a:outerShdw>
                </a:effectLst>
                <a:latin typeface="Book Antiqua" pitchFamily="18" charset="0"/>
              </a:rPr>
              <a:t>СТРУКТУРА  РАСХОДОВ  БЮДЖЕТА ПО </a:t>
            </a:r>
          </a:p>
          <a:p>
            <a:pPr algn="ctr"/>
            <a:r>
              <a:rPr lang="ru-RU" sz="2400" b="1" dirty="0" smtClean="0">
                <a:effectLst>
                  <a:outerShdw blurRad="38100" dist="38100" dir="2700000" algn="tl">
                    <a:srgbClr val="000000">
                      <a:alpha val="43137"/>
                    </a:srgbClr>
                  </a:outerShdw>
                </a:effectLst>
                <a:latin typeface="Book Antiqua" pitchFamily="18" charset="0"/>
              </a:rPr>
              <a:t>РАЗДЕЛАМ  И   ПОДРАЗДЕЛАМ  В  2018  ГОДУ</a:t>
            </a:r>
            <a:endParaRPr lang="ru-RU" sz="2400" b="1" dirty="0">
              <a:effectLst>
                <a:outerShdw blurRad="38100" dist="38100" dir="2700000" algn="tl">
                  <a:srgbClr val="000000">
                    <a:alpha val="43137"/>
                  </a:srgbClr>
                </a:outerShdw>
              </a:effectLst>
              <a:latin typeface="Book Antiqua" pitchFamily="18" charset="0"/>
            </a:endParaRPr>
          </a:p>
        </p:txBody>
      </p:sp>
      <p:pic>
        <p:nvPicPr>
          <p:cNvPr id="4" name="i-main-pic" descr="Картинка 5 из 10"/>
          <p:cNvPicPr/>
          <p:nvPr/>
        </p:nvPicPr>
        <p:blipFill>
          <a:blip r:embed="rId4" cstate="print">
            <a:lum contrast="6000"/>
          </a:blip>
          <a:srcRect/>
          <a:stretch>
            <a:fillRect/>
          </a:stretch>
        </p:blipFill>
        <p:spPr bwMode="auto">
          <a:xfrm>
            <a:off x="8388424" y="0"/>
            <a:ext cx="755576" cy="836712"/>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5" name="Содержимое 4"/>
          <p:cNvGraphicFramePr>
            <a:graphicFrameLocks noGrp="1"/>
          </p:cNvGraphicFramePr>
          <p:nvPr>
            <p:ph idx="1"/>
          </p:nvPr>
        </p:nvGraphicFramePr>
        <p:xfrm>
          <a:off x="251520" y="980728"/>
          <a:ext cx="8784976" cy="5688632"/>
        </p:xfrm>
        <a:graphic>
          <a:graphicData uri="http://schemas.openxmlformats.org/drawingml/2006/chart">
            <c:chart xmlns:c="http://schemas.openxmlformats.org/drawingml/2006/chart" xmlns:r="http://schemas.openxmlformats.org/officeDocument/2006/relationships" r:id="rId2"/>
          </a:graphicData>
        </a:graphic>
      </p:graphicFrame>
      <p:sp>
        <p:nvSpPr>
          <p:cNvPr id="6" name="Прямоугольник с двумя скругленными противолежащими углами 5"/>
          <p:cNvSpPr/>
          <p:nvPr/>
        </p:nvSpPr>
        <p:spPr>
          <a:xfrm>
            <a:off x="179512" y="0"/>
            <a:ext cx="8712968" cy="836712"/>
          </a:xfrm>
          <a:prstGeom prst="round2DiagRect">
            <a:avLst/>
          </a:prstGeom>
          <a:solidFill>
            <a:srgbClr val="0099FF"/>
          </a:solidFill>
          <a:ln>
            <a:solidFill>
              <a:schemeClr val="accent2">
                <a:lumMod val="75000"/>
              </a:schemeClr>
            </a:solidFill>
          </a:ln>
          <a:effectLst>
            <a:innerShdw blurRad="63500" dist="50800" dir="13500000">
              <a:prstClr val="black">
                <a:alpha val="50000"/>
              </a:prstClr>
            </a:innerShdw>
          </a:effectLst>
        </p:spPr>
        <p:style>
          <a:lnRef idx="0">
            <a:schemeClr val="accent1"/>
          </a:lnRef>
          <a:fillRef idx="3">
            <a:schemeClr val="accent1"/>
          </a:fillRef>
          <a:effectRef idx="3">
            <a:schemeClr val="accent1"/>
          </a:effectRef>
          <a:fontRef idx="minor">
            <a:schemeClr val="lt1"/>
          </a:fontRef>
        </p:style>
        <p:txBody>
          <a:bodyPr rtlCol="0" anchor="ctr"/>
          <a:lstStyle/>
          <a:p>
            <a:pPr algn="ctr"/>
            <a:r>
              <a:rPr lang="ru-RU" sz="2400" b="1" dirty="0" smtClean="0">
                <a:effectLst>
                  <a:outerShdw blurRad="38100" dist="38100" dir="2700000" algn="tl">
                    <a:srgbClr val="000000">
                      <a:alpha val="43137"/>
                    </a:srgbClr>
                  </a:outerShdw>
                </a:effectLst>
                <a:latin typeface="Book Antiqua" pitchFamily="18" charset="0"/>
              </a:rPr>
              <a:t>СТРУКТУРА  РАСХОДОВ  БЮДЖЕТА ПО </a:t>
            </a:r>
          </a:p>
          <a:p>
            <a:pPr algn="ctr"/>
            <a:r>
              <a:rPr lang="ru-RU" sz="2400" b="1" dirty="0" smtClean="0">
                <a:effectLst>
                  <a:outerShdw blurRad="38100" dist="38100" dir="2700000" algn="tl">
                    <a:srgbClr val="000000">
                      <a:alpha val="43137"/>
                    </a:srgbClr>
                  </a:outerShdw>
                </a:effectLst>
                <a:latin typeface="Book Antiqua" pitchFamily="18" charset="0"/>
              </a:rPr>
              <a:t>РАЗДЕЛАМ  И   ПОДРАЗДЕЛАМ  В  2019  ГОДУ</a:t>
            </a:r>
            <a:endParaRPr lang="ru-RU" sz="2400" b="1" dirty="0">
              <a:effectLst>
                <a:outerShdw blurRad="38100" dist="38100" dir="2700000" algn="tl">
                  <a:srgbClr val="000000">
                    <a:alpha val="43137"/>
                  </a:srgbClr>
                </a:outerShdw>
              </a:effectLst>
              <a:latin typeface="Book Antiqua" pitchFamily="18" charset="0"/>
            </a:endParaRPr>
          </a:p>
        </p:txBody>
      </p:sp>
      <p:pic>
        <p:nvPicPr>
          <p:cNvPr id="4" name="i-main-pic" descr="Картинка 5 из 10"/>
          <p:cNvPicPr/>
          <p:nvPr/>
        </p:nvPicPr>
        <p:blipFill>
          <a:blip r:embed="rId3" cstate="print">
            <a:lum contrast="6000"/>
          </a:blip>
          <a:srcRect/>
          <a:stretch>
            <a:fillRect/>
          </a:stretch>
        </p:blipFill>
        <p:spPr bwMode="auto">
          <a:xfrm>
            <a:off x="8388424" y="0"/>
            <a:ext cx="755576" cy="836712"/>
          </a:xfrm>
          <a:prstGeom prst="rect">
            <a:avLst/>
          </a:prstGeom>
          <a:noFill/>
          <a:ln w="9525">
            <a:noFill/>
            <a:miter lim="800000"/>
            <a:headEnd/>
            <a:tailEnd/>
          </a:ln>
        </p:spPr>
      </p:pic>
      <p:sp>
        <p:nvSpPr>
          <p:cNvPr id="7" name="Скругленный прямоугольник 6"/>
          <p:cNvSpPr/>
          <p:nvPr/>
        </p:nvSpPr>
        <p:spPr>
          <a:xfrm>
            <a:off x="7740352" y="980728"/>
            <a:ext cx="1187576" cy="359991"/>
          </a:xfrm>
          <a:prstGeom prst="roundRect">
            <a:avLst/>
          </a:prstGeom>
          <a:solidFill>
            <a:srgbClr val="0099FF"/>
          </a:solidFill>
          <a:ln w="9525" cap="flat" cmpd="sng" algn="ctr">
            <a:solidFill>
              <a:srgbClr val="3399FF"/>
            </a:solidFill>
            <a:prstDash val="solid"/>
          </a:ln>
          <a:effectLst>
            <a:outerShdw blurRad="40000" dist="23000" dir="5400000" rotWithShape="0">
              <a:srgbClr val="000000">
                <a:alpha val="35000"/>
              </a:srgbClr>
            </a:outerShdw>
          </a:effectLst>
        </p:spPr>
        <p:style>
          <a:lnRef idx="1">
            <a:schemeClr val="accent5"/>
          </a:lnRef>
          <a:fillRef idx="3">
            <a:schemeClr val="accent5"/>
          </a:fillRef>
          <a:effectRef idx="2">
            <a:schemeClr val="accent5"/>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ru-RU" sz="1400" b="1" dirty="0" smtClean="0">
                <a:solidFill>
                  <a:srgbClr val="DBF5F9">
                    <a:lumMod val="10000"/>
                  </a:srgbClr>
                </a:solidFill>
                <a:latin typeface="Book Antiqua" pitchFamily="18" charset="0"/>
              </a:rPr>
              <a:t>тыс. руб.</a:t>
            </a:r>
            <a:endParaRPr lang="ru-RU" sz="1400" b="1" dirty="0">
              <a:solidFill>
                <a:srgbClr val="DBF5F9">
                  <a:lumMod val="10000"/>
                </a:srgbClr>
              </a:solidFill>
              <a:latin typeface="Book Antiqua" pitchFamily="18"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5" name="Содержимое 4"/>
          <p:cNvGraphicFramePr>
            <a:graphicFrameLocks noGrp="1"/>
          </p:cNvGraphicFramePr>
          <p:nvPr>
            <p:ph idx="1"/>
          </p:nvPr>
        </p:nvGraphicFramePr>
        <p:xfrm>
          <a:off x="251520" y="980728"/>
          <a:ext cx="8784976" cy="5688632"/>
        </p:xfrm>
        <a:graphic>
          <a:graphicData uri="http://schemas.openxmlformats.org/drawingml/2006/chart">
            <c:chart xmlns:c="http://schemas.openxmlformats.org/drawingml/2006/chart" xmlns:r="http://schemas.openxmlformats.org/officeDocument/2006/relationships" r:id="rId2"/>
          </a:graphicData>
        </a:graphic>
      </p:graphicFrame>
      <p:sp>
        <p:nvSpPr>
          <p:cNvPr id="6" name="Прямоугольник с двумя скругленными противолежащими углами 5"/>
          <p:cNvSpPr/>
          <p:nvPr/>
        </p:nvSpPr>
        <p:spPr>
          <a:xfrm>
            <a:off x="179512" y="0"/>
            <a:ext cx="8712968" cy="836712"/>
          </a:xfrm>
          <a:prstGeom prst="round2DiagRect">
            <a:avLst/>
          </a:prstGeom>
          <a:solidFill>
            <a:srgbClr val="0099FF"/>
          </a:solidFill>
          <a:ln>
            <a:solidFill>
              <a:schemeClr val="accent2">
                <a:lumMod val="75000"/>
              </a:schemeClr>
            </a:solidFill>
          </a:ln>
          <a:effectLst>
            <a:innerShdw blurRad="63500" dist="50800" dir="13500000">
              <a:prstClr val="black">
                <a:alpha val="50000"/>
              </a:prstClr>
            </a:innerShdw>
          </a:effectLst>
        </p:spPr>
        <p:style>
          <a:lnRef idx="0">
            <a:schemeClr val="accent1"/>
          </a:lnRef>
          <a:fillRef idx="3">
            <a:schemeClr val="accent1"/>
          </a:fillRef>
          <a:effectRef idx="3">
            <a:schemeClr val="accent1"/>
          </a:effectRef>
          <a:fontRef idx="minor">
            <a:schemeClr val="lt1"/>
          </a:fontRef>
        </p:style>
        <p:txBody>
          <a:bodyPr rtlCol="0" anchor="ctr"/>
          <a:lstStyle/>
          <a:p>
            <a:pPr algn="ctr"/>
            <a:r>
              <a:rPr lang="ru-RU" sz="2400" b="1" dirty="0" smtClean="0">
                <a:effectLst>
                  <a:outerShdw blurRad="38100" dist="38100" dir="2700000" algn="tl">
                    <a:srgbClr val="000000">
                      <a:alpha val="43137"/>
                    </a:srgbClr>
                  </a:outerShdw>
                </a:effectLst>
                <a:latin typeface="Book Antiqua" pitchFamily="18" charset="0"/>
              </a:rPr>
              <a:t>СТРУКТУРА  РАСХОДОВ  БЮДЖЕТА ПО </a:t>
            </a:r>
          </a:p>
          <a:p>
            <a:pPr algn="ctr"/>
            <a:r>
              <a:rPr lang="ru-RU" sz="2400" b="1" dirty="0" smtClean="0">
                <a:effectLst>
                  <a:outerShdw blurRad="38100" dist="38100" dir="2700000" algn="tl">
                    <a:srgbClr val="000000">
                      <a:alpha val="43137"/>
                    </a:srgbClr>
                  </a:outerShdw>
                </a:effectLst>
                <a:latin typeface="Book Antiqua" pitchFamily="18" charset="0"/>
              </a:rPr>
              <a:t>РАЗДЕЛАМ  И   ПОДРАЗДЕЛАМ  В  2020  ГОДУ</a:t>
            </a:r>
            <a:endParaRPr lang="ru-RU" sz="2400" b="1" dirty="0">
              <a:effectLst>
                <a:outerShdw blurRad="38100" dist="38100" dir="2700000" algn="tl">
                  <a:srgbClr val="000000">
                    <a:alpha val="43137"/>
                  </a:srgbClr>
                </a:outerShdw>
              </a:effectLst>
              <a:latin typeface="Book Antiqua" pitchFamily="18" charset="0"/>
            </a:endParaRPr>
          </a:p>
        </p:txBody>
      </p:sp>
      <p:pic>
        <p:nvPicPr>
          <p:cNvPr id="4" name="i-main-pic" descr="Картинка 5 из 10"/>
          <p:cNvPicPr/>
          <p:nvPr/>
        </p:nvPicPr>
        <p:blipFill>
          <a:blip r:embed="rId3" cstate="print">
            <a:lum contrast="6000"/>
          </a:blip>
          <a:srcRect/>
          <a:stretch>
            <a:fillRect/>
          </a:stretch>
        </p:blipFill>
        <p:spPr bwMode="auto">
          <a:xfrm>
            <a:off x="8388424" y="0"/>
            <a:ext cx="755576" cy="836712"/>
          </a:xfrm>
          <a:prstGeom prst="rect">
            <a:avLst/>
          </a:prstGeom>
          <a:noFill/>
          <a:ln w="9525">
            <a:noFill/>
            <a:miter lim="800000"/>
            <a:headEnd/>
            <a:tailEnd/>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10" name="Содержимое 9"/>
          <p:cNvGraphicFramePr>
            <a:graphicFrameLocks noGrp="1"/>
          </p:cNvGraphicFramePr>
          <p:nvPr>
            <p:ph sz="half" idx="1"/>
          </p:nvPr>
        </p:nvGraphicFramePr>
        <p:xfrm>
          <a:off x="179512" y="764704"/>
          <a:ext cx="4248472" cy="396044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Содержимое 10"/>
          <p:cNvGraphicFramePr>
            <a:graphicFrameLocks noGrp="1"/>
          </p:cNvGraphicFramePr>
          <p:nvPr>
            <p:ph sz="quarter" idx="2"/>
          </p:nvPr>
        </p:nvGraphicFramePr>
        <p:xfrm>
          <a:off x="4648200" y="836712"/>
          <a:ext cx="4388296" cy="338437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Содержимое 11"/>
          <p:cNvGraphicFramePr>
            <a:graphicFrameLocks noGrp="1"/>
          </p:cNvGraphicFramePr>
          <p:nvPr>
            <p:ph sz="quarter" idx="3"/>
          </p:nvPr>
        </p:nvGraphicFramePr>
        <p:xfrm>
          <a:off x="3995936" y="3933056"/>
          <a:ext cx="4686672" cy="2924944"/>
        </p:xfrm>
        <a:graphic>
          <a:graphicData uri="http://schemas.openxmlformats.org/drawingml/2006/chart">
            <c:chart xmlns:c="http://schemas.openxmlformats.org/drawingml/2006/chart" xmlns:r="http://schemas.openxmlformats.org/officeDocument/2006/relationships" r:id="rId4"/>
          </a:graphicData>
        </a:graphic>
      </p:graphicFrame>
      <p:sp>
        <p:nvSpPr>
          <p:cNvPr id="7" name="Заголовок 6"/>
          <p:cNvSpPr>
            <a:spLocks noGrp="1"/>
          </p:cNvSpPr>
          <p:nvPr>
            <p:ph type="title"/>
          </p:nvPr>
        </p:nvSpPr>
        <p:spPr>
          <a:xfrm>
            <a:off x="179512" y="0"/>
            <a:ext cx="8784976" cy="764704"/>
          </a:xfrm>
          <a:prstGeom prst="round2DiagRect">
            <a:avLst/>
          </a:prstGeom>
          <a:solidFill>
            <a:srgbClr val="0099FF"/>
          </a:solidFill>
          <a:ln>
            <a:solidFill>
              <a:schemeClr val="accent2">
                <a:lumMod val="75000"/>
              </a:schemeClr>
            </a:solidFill>
          </a:ln>
          <a:effectLst>
            <a:innerShdw blurRad="63500" dist="50800" dir="13500000">
              <a:prstClr val="black">
                <a:alpha val="50000"/>
              </a:prstClr>
            </a:innerShdw>
          </a:effectLst>
        </p:spPr>
        <p:style>
          <a:lnRef idx="0">
            <a:schemeClr val="accent1"/>
          </a:lnRef>
          <a:fillRef idx="3">
            <a:schemeClr val="accent1"/>
          </a:fillRef>
          <a:effectRef idx="3">
            <a:schemeClr val="accent1"/>
          </a:effectRef>
          <a:fontRef idx="minor">
            <a:schemeClr val="lt1"/>
          </a:fontRef>
        </p:style>
        <p:txBody>
          <a:bodyPr rtlCol="0" anchor="ctr">
            <a:noAutofit/>
          </a:bodyPr>
          <a:lstStyle/>
          <a:p>
            <a:pPr algn="ctr"/>
            <a:r>
              <a:rPr lang="ru-RU" sz="2400" cap="none" dirty="0" smtClean="0">
                <a:ln>
                  <a:noFill/>
                </a:ln>
                <a:solidFill>
                  <a:schemeClr val="tx1"/>
                </a:solidFill>
                <a:effectLst>
                  <a:outerShdw blurRad="38100" dist="38100" dir="2700000" algn="tl">
                    <a:srgbClr val="000000">
                      <a:alpha val="43137"/>
                    </a:srgbClr>
                  </a:outerShdw>
                </a:effectLst>
                <a:latin typeface="Book Antiqua" pitchFamily="18" charset="0"/>
              </a:rPr>
              <a:t>ФОРМИРОВАНИЕ  РАСХОДОВ  БЮДЖЕТА </a:t>
            </a:r>
            <a:br>
              <a:rPr lang="ru-RU" sz="2400" cap="none" dirty="0" smtClean="0">
                <a:ln>
                  <a:noFill/>
                </a:ln>
                <a:solidFill>
                  <a:schemeClr val="tx1"/>
                </a:solidFill>
                <a:effectLst>
                  <a:outerShdw blurRad="38100" dist="38100" dir="2700000" algn="tl">
                    <a:srgbClr val="000000">
                      <a:alpha val="43137"/>
                    </a:srgbClr>
                  </a:outerShdw>
                </a:effectLst>
                <a:latin typeface="Book Antiqua" pitchFamily="18" charset="0"/>
              </a:rPr>
            </a:br>
            <a:r>
              <a:rPr lang="ru-RU" sz="2400" cap="none" dirty="0" smtClean="0">
                <a:ln>
                  <a:noFill/>
                </a:ln>
                <a:solidFill>
                  <a:schemeClr val="tx1"/>
                </a:solidFill>
                <a:effectLst>
                  <a:outerShdw blurRad="38100" dist="38100" dir="2700000" algn="tl">
                    <a:srgbClr val="000000">
                      <a:alpha val="43137"/>
                    </a:srgbClr>
                  </a:outerShdw>
                </a:effectLst>
                <a:latin typeface="Book Antiqua" pitchFamily="18" charset="0"/>
              </a:rPr>
              <a:t>В  2018-2020 ГГ.</a:t>
            </a:r>
            <a:endParaRPr lang="ru-RU" sz="2400" cap="none" dirty="0">
              <a:ln>
                <a:noFill/>
              </a:ln>
              <a:solidFill>
                <a:schemeClr val="tx1"/>
              </a:solidFill>
              <a:effectLst>
                <a:outerShdw blurRad="38100" dist="38100" dir="2700000" algn="tl">
                  <a:srgbClr val="000000">
                    <a:alpha val="43137"/>
                  </a:srgbClr>
                </a:outerShdw>
              </a:effectLst>
              <a:latin typeface="Book Antiqua" pitchFamily="18" charset="0"/>
            </a:endParaRPr>
          </a:p>
        </p:txBody>
      </p:sp>
      <p:pic>
        <p:nvPicPr>
          <p:cNvPr id="8" name="i-main-pic" descr="Картинка 5 из 10"/>
          <p:cNvPicPr/>
          <p:nvPr/>
        </p:nvPicPr>
        <p:blipFill>
          <a:blip r:embed="rId5" cstate="print">
            <a:lum contrast="6000"/>
          </a:blip>
          <a:srcRect/>
          <a:stretch>
            <a:fillRect/>
          </a:stretch>
        </p:blipFill>
        <p:spPr bwMode="auto">
          <a:xfrm>
            <a:off x="8388424" y="0"/>
            <a:ext cx="755576" cy="836712"/>
          </a:xfrm>
          <a:prstGeom prst="rect">
            <a:avLst/>
          </a:prstGeom>
          <a:noFill/>
          <a:ln w="9525">
            <a:noFill/>
            <a:miter lim="800000"/>
            <a:headEnd/>
            <a:tailEnd/>
          </a:ln>
          <a:scene3d>
            <a:camera prst="orthographicFront"/>
            <a:lightRig rig="threePt" dir="t"/>
          </a:scene3d>
          <a:sp3d>
            <a:bevelT/>
          </a:sp3d>
        </p:spPr>
      </p:pic>
      <p:sp>
        <p:nvSpPr>
          <p:cNvPr id="13" name="Скругленный прямоугольник 12"/>
          <p:cNvSpPr/>
          <p:nvPr/>
        </p:nvSpPr>
        <p:spPr>
          <a:xfrm>
            <a:off x="7740352" y="980728"/>
            <a:ext cx="1187576" cy="359991"/>
          </a:xfrm>
          <a:prstGeom prst="roundRect">
            <a:avLst/>
          </a:prstGeom>
          <a:solidFill>
            <a:srgbClr val="0099FF"/>
          </a:solidFill>
          <a:ln w="9525" cap="flat" cmpd="sng" algn="ctr">
            <a:solidFill>
              <a:srgbClr val="3399FF"/>
            </a:solidFill>
            <a:prstDash val="solid"/>
          </a:ln>
          <a:effectLst>
            <a:outerShdw blurRad="40000" dist="23000" dir="5400000" rotWithShape="0">
              <a:srgbClr val="000000">
                <a:alpha val="35000"/>
              </a:srgbClr>
            </a:outerShdw>
          </a:effectLst>
        </p:spPr>
        <p:style>
          <a:lnRef idx="1">
            <a:schemeClr val="accent5"/>
          </a:lnRef>
          <a:fillRef idx="3">
            <a:schemeClr val="accent5"/>
          </a:fillRef>
          <a:effectRef idx="2">
            <a:schemeClr val="accent5"/>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ru-RU" sz="1400" b="1" dirty="0" smtClean="0">
                <a:solidFill>
                  <a:srgbClr val="DBF5F9">
                    <a:lumMod val="10000"/>
                  </a:srgbClr>
                </a:solidFill>
                <a:latin typeface="Book Antiqua" pitchFamily="18" charset="0"/>
              </a:rPr>
              <a:t>тыс. руб.</a:t>
            </a:r>
            <a:endParaRPr lang="ru-RU" sz="1400" b="1" dirty="0">
              <a:solidFill>
                <a:srgbClr val="DBF5F9">
                  <a:lumMod val="10000"/>
                </a:srgbClr>
              </a:solidFill>
              <a:latin typeface="Book Antiqua" pitchFamily="18"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836712"/>
          </a:xfrm>
        </p:spPr>
        <p:txBody>
          <a:bodyPr/>
          <a:lstStyle/>
          <a:p>
            <a:r>
              <a:rPr lang="ru-RU" sz="1800" b="1" dirty="0" smtClean="0">
                <a:ln w="10541" cmpd="sng">
                  <a:solidFill>
                    <a:srgbClr val="0033CC"/>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a:r>
            <a:br>
              <a:rPr lang="ru-RU" sz="1800" b="1" dirty="0" smtClean="0">
                <a:ln w="10541" cmpd="sng">
                  <a:solidFill>
                    <a:srgbClr val="0033CC"/>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br>
            <a:endParaRPr lang="ru-RU" sz="1800" dirty="0"/>
          </a:p>
        </p:txBody>
      </p:sp>
      <p:sp>
        <p:nvSpPr>
          <p:cNvPr id="4" name="Номер слайда 3"/>
          <p:cNvSpPr>
            <a:spLocks noGrp="1"/>
          </p:cNvSpPr>
          <p:nvPr>
            <p:ph type="sldNum" sz="quarter" idx="12"/>
          </p:nvPr>
        </p:nvSpPr>
        <p:spPr/>
        <p:txBody>
          <a:bodyPr/>
          <a:lstStyle/>
          <a:p>
            <a:fld id="{7B9AF32B-B72C-4425-B4BA-32C4F705CDC7}" type="slidenum">
              <a:rPr lang="ru-RU" smtClean="0"/>
              <a:pPr/>
              <a:t>29</a:t>
            </a:fld>
            <a:endParaRPr lang="ru-RU" dirty="0"/>
          </a:p>
        </p:txBody>
      </p:sp>
      <p:sp>
        <p:nvSpPr>
          <p:cNvPr id="43" name="Прямоугольник с двумя скругленными противолежащими углами 42"/>
          <p:cNvSpPr/>
          <p:nvPr/>
        </p:nvSpPr>
        <p:spPr>
          <a:xfrm>
            <a:off x="107504" y="0"/>
            <a:ext cx="8928992" cy="692696"/>
          </a:xfrm>
          <a:prstGeom prst="round2DiagRect">
            <a:avLst/>
          </a:prstGeom>
          <a:solidFill>
            <a:srgbClr val="0099FF"/>
          </a:solidFill>
          <a:ln>
            <a:solidFill>
              <a:schemeClr val="accent2">
                <a:lumMod val="75000"/>
              </a:schemeClr>
            </a:solidFill>
          </a:ln>
          <a:effectLst>
            <a:innerShdw blurRad="63500" dist="50800" dir="13500000">
              <a:prstClr val="black">
                <a:alpha val="50000"/>
              </a:prstClr>
            </a:innerShdw>
          </a:effectLst>
        </p:spPr>
        <p:style>
          <a:lnRef idx="0">
            <a:schemeClr val="accent1"/>
          </a:lnRef>
          <a:fillRef idx="3">
            <a:schemeClr val="accent1"/>
          </a:fillRef>
          <a:effectRef idx="3">
            <a:schemeClr val="accent1"/>
          </a:effectRef>
          <a:fontRef idx="minor">
            <a:schemeClr val="lt1"/>
          </a:fontRef>
        </p:style>
        <p:txBody>
          <a:bodyPr vert="horz" lIns="45720" tIns="0" rIns="45720" bIns="0" rtlCol="0" anchor="ctr" anchorCtr="0">
            <a:noAutofit/>
          </a:bodyPr>
          <a:lstStyle/>
          <a:p>
            <a:pPr algn="ctr">
              <a:spcBef>
                <a:spcPct val="0"/>
              </a:spcBef>
            </a:pPr>
            <a:r>
              <a:rPr lang="ru-RU" sz="2400" b="1" dirty="0" smtClean="0">
                <a:solidFill>
                  <a:schemeClr val="tx1"/>
                </a:solidFill>
                <a:effectLst>
                  <a:outerShdw blurRad="38100" dist="38100" dir="2700000" algn="tl">
                    <a:srgbClr val="000000">
                      <a:alpha val="43137"/>
                    </a:srgbClr>
                  </a:outerShdw>
                </a:effectLst>
                <a:latin typeface="Book Antiqua" pitchFamily="18" charset="0"/>
              </a:rPr>
              <a:t>ЗАЧЕМ НУЖЕН ПРОГРАММНЫЙ  БЮДЖЕТ</a:t>
            </a:r>
            <a:endParaRPr lang="ru-RU" sz="2400" b="1" dirty="0">
              <a:solidFill>
                <a:schemeClr val="tx1"/>
              </a:solidFill>
              <a:effectLst>
                <a:outerShdw blurRad="38100" dist="38100" dir="2700000" algn="tl">
                  <a:srgbClr val="000000">
                    <a:alpha val="43137"/>
                  </a:srgbClr>
                </a:outerShdw>
              </a:effectLst>
              <a:latin typeface="Book Antiqua" pitchFamily="18" charset="0"/>
            </a:endParaRPr>
          </a:p>
        </p:txBody>
      </p:sp>
      <p:sp>
        <p:nvSpPr>
          <p:cNvPr id="81" name="Прямоугольник 80"/>
          <p:cNvSpPr/>
          <p:nvPr/>
        </p:nvSpPr>
        <p:spPr>
          <a:xfrm>
            <a:off x="395536" y="908721"/>
            <a:ext cx="8496944" cy="1815882"/>
          </a:xfrm>
          <a:prstGeom prst="rect">
            <a:avLst/>
          </a:prstGeom>
        </p:spPr>
        <p:txBody>
          <a:bodyPr wrap="square">
            <a:spAutoFit/>
          </a:bodyPr>
          <a:lstStyle/>
          <a:p>
            <a:pPr algn="just"/>
            <a:r>
              <a:rPr lang="ru-RU" sz="1600" b="1" dirty="0" smtClean="0">
                <a:solidFill>
                  <a:srgbClr val="000099"/>
                </a:solidFill>
                <a:latin typeface="Book Antiqua" pitchFamily="18" charset="0"/>
              </a:rPr>
              <a:t>	Бюджет формируется в новом «программном» формате на основе муниципальных программ. Это связано со вступившими в силу изменениями в Бюджетный кодекс РФ в 2014 году. </a:t>
            </a:r>
          </a:p>
          <a:p>
            <a:pPr algn="just"/>
            <a:r>
              <a:rPr lang="ru-RU" sz="1600" b="1" dirty="0" smtClean="0">
                <a:solidFill>
                  <a:srgbClr val="000099"/>
                </a:solidFill>
                <a:latin typeface="Book Antiqua" pitchFamily="18" charset="0"/>
              </a:rPr>
              <a:t>	Каждая муниципальная программа увязывает бюджетные ассигнования с результатами их использования для достижения заявленных целей. Таким образом, программный бюджет призван повысить качество формирования и исполнения главного финансового документа. </a:t>
            </a:r>
            <a:endParaRPr lang="ru-RU" sz="1600" dirty="0">
              <a:solidFill>
                <a:srgbClr val="000099"/>
              </a:solidFill>
              <a:latin typeface="Book Antiqua" pitchFamily="18" charset="0"/>
            </a:endParaRPr>
          </a:p>
        </p:txBody>
      </p:sp>
      <p:sp>
        <p:nvSpPr>
          <p:cNvPr id="84" name="Прямоугольник 83"/>
          <p:cNvSpPr/>
          <p:nvPr/>
        </p:nvSpPr>
        <p:spPr>
          <a:xfrm>
            <a:off x="3491880" y="2924944"/>
            <a:ext cx="5472608" cy="1202432"/>
          </a:xfrm>
          <a:prstGeom prst="rect">
            <a:avLst/>
          </a:prstGeom>
          <a:gradFill flip="none" rotWithShape="1">
            <a:gsLst>
              <a:gs pos="0">
                <a:srgbClr val="00CCFF">
                  <a:shade val="30000"/>
                  <a:satMod val="115000"/>
                </a:srgbClr>
              </a:gs>
              <a:gs pos="50000">
                <a:srgbClr val="00CCFF">
                  <a:shade val="67500"/>
                  <a:satMod val="115000"/>
                </a:srgbClr>
              </a:gs>
              <a:gs pos="100000">
                <a:srgbClr val="00CCFF">
                  <a:shade val="100000"/>
                  <a:satMod val="115000"/>
                </a:srgbClr>
              </a:gs>
            </a:gsLst>
            <a:lin ang="10800000" scaled="1"/>
            <a:tileRect/>
          </a:gradFill>
          <a:ln>
            <a:solidFill>
              <a:srgbClr val="0066FF"/>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sz="1400" b="1" dirty="0" smtClean="0">
                <a:solidFill>
                  <a:srgbClr val="000099"/>
                </a:solidFill>
                <a:latin typeface="Book Antiqua" pitchFamily="18" charset="0"/>
              </a:rPr>
              <a:t>Повышение эффективности деятельности всех участников программы за счет полномасштабного охвата всех сфер деятельности органов местного самоуправления и, как следствие, бюджетных ассигнований, находящихся в их распоряжении. </a:t>
            </a:r>
            <a:endParaRPr lang="ru-RU" sz="1400" dirty="0">
              <a:solidFill>
                <a:srgbClr val="000099"/>
              </a:solidFill>
              <a:latin typeface="Book Antiqua" pitchFamily="18" charset="0"/>
            </a:endParaRPr>
          </a:p>
        </p:txBody>
      </p:sp>
      <p:sp>
        <p:nvSpPr>
          <p:cNvPr id="86" name="Прямоугольник 85"/>
          <p:cNvSpPr/>
          <p:nvPr/>
        </p:nvSpPr>
        <p:spPr>
          <a:xfrm>
            <a:off x="3491880" y="4221088"/>
            <a:ext cx="5472608" cy="1058416"/>
          </a:xfrm>
          <a:prstGeom prst="rect">
            <a:avLst/>
          </a:prstGeom>
          <a:gradFill flip="none" rotWithShape="1">
            <a:gsLst>
              <a:gs pos="0">
                <a:srgbClr val="00CCFF">
                  <a:shade val="30000"/>
                  <a:satMod val="115000"/>
                </a:srgbClr>
              </a:gs>
              <a:gs pos="50000">
                <a:srgbClr val="00CCFF">
                  <a:shade val="67500"/>
                  <a:satMod val="115000"/>
                </a:srgbClr>
              </a:gs>
              <a:gs pos="100000">
                <a:srgbClr val="00CCFF">
                  <a:shade val="100000"/>
                  <a:satMod val="115000"/>
                </a:srgbClr>
              </a:gs>
            </a:gsLst>
            <a:lin ang="10800000" scaled="1"/>
            <a:tileRect/>
          </a:gradFill>
          <a:ln>
            <a:solidFill>
              <a:srgbClr val="0066FF"/>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sz="1400" b="1" dirty="0" smtClean="0">
                <a:solidFill>
                  <a:srgbClr val="000099"/>
                </a:solidFill>
                <a:latin typeface="Book Antiqua" pitchFamily="18" charset="0"/>
              </a:rPr>
              <a:t>Обеспечение прозрачности расходования бюджетных средств, что позволяет увязать результаты, достигнутые в ходе реализации программ с бюджетными ресурсами, направленными на их достижение. </a:t>
            </a:r>
            <a:endParaRPr lang="ru-RU" sz="1400" dirty="0">
              <a:solidFill>
                <a:srgbClr val="000099"/>
              </a:solidFill>
              <a:latin typeface="Book Antiqua" pitchFamily="18" charset="0"/>
            </a:endParaRPr>
          </a:p>
        </p:txBody>
      </p:sp>
      <p:sp>
        <p:nvSpPr>
          <p:cNvPr id="87" name="Прямоугольник 86"/>
          <p:cNvSpPr/>
          <p:nvPr/>
        </p:nvSpPr>
        <p:spPr>
          <a:xfrm>
            <a:off x="3491880" y="5445224"/>
            <a:ext cx="5472608" cy="1058416"/>
          </a:xfrm>
          <a:prstGeom prst="rect">
            <a:avLst/>
          </a:prstGeom>
          <a:gradFill flip="none" rotWithShape="1">
            <a:gsLst>
              <a:gs pos="0">
                <a:srgbClr val="00CCFF">
                  <a:shade val="30000"/>
                  <a:satMod val="115000"/>
                </a:srgbClr>
              </a:gs>
              <a:gs pos="50000">
                <a:srgbClr val="00CCFF">
                  <a:shade val="67500"/>
                  <a:satMod val="115000"/>
                </a:srgbClr>
              </a:gs>
              <a:gs pos="100000">
                <a:srgbClr val="00CCFF">
                  <a:shade val="100000"/>
                  <a:satMod val="115000"/>
                </a:srgbClr>
              </a:gs>
            </a:gsLst>
            <a:lin ang="10800000" scaled="1"/>
            <a:tileRect/>
          </a:gradFill>
          <a:ln>
            <a:solidFill>
              <a:srgbClr val="0066FF"/>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sz="1400" b="1" dirty="0" smtClean="0">
                <a:solidFill>
                  <a:srgbClr val="000099"/>
                </a:solidFill>
                <a:latin typeface="Book Antiqua" pitchFamily="18" charset="0"/>
              </a:rPr>
              <a:t>Четкая определенная ответственность за достижение результатов. Вытекает из необходимости назначения исполнителя и соисполнителей, ответственных за реализацию муниципальной программы. </a:t>
            </a:r>
            <a:endParaRPr lang="ru-RU" sz="1400" dirty="0">
              <a:solidFill>
                <a:srgbClr val="000099"/>
              </a:solidFill>
              <a:latin typeface="Book Antiqua" pitchFamily="18" charset="0"/>
            </a:endParaRPr>
          </a:p>
        </p:txBody>
      </p:sp>
      <p:sp>
        <p:nvSpPr>
          <p:cNvPr id="88" name="Овал 87"/>
          <p:cNvSpPr/>
          <p:nvPr/>
        </p:nvSpPr>
        <p:spPr>
          <a:xfrm>
            <a:off x="179512" y="4365104"/>
            <a:ext cx="2304256" cy="1512168"/>
          </a:xfrm>
          <a:prstGeom prst="ellipse">
            <a:avLst/>
          </a:prstGeom>
          <a:gradFill flip="none" rotWithShape="1">
            <a:gsLst>
              <a:gs pos="0">
                <a:srgbClr val="00CCFF">
                  <a:shade val="30000"/>
                  <a:satMod val="115000"/>
                </a:srgbClr>
              </a:gs>
              <a:gs pos="50000">
                <a:srgbClr val="00CCFF">
                  <a:shade val="67500"/>
                  <a:satMod val="115000"/>
                </a:srgbClr>
              </a:gs>
              <a:gs pos="100000">
                <a:srgbClr val="00CCFF">
                  <a:shade val="100000"/>
                  <a:satMod val="115000"/>
                </a:srgbClr>
              </a:gs>
            </a:gsLst>
            <a:lin ang="0" scaled="1"/>
            <a:tileRect/>
          </a:gradFill>
          <a:ln>
            <a:solidFill>
              <a:srgbClr val="0066FF"/>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smtClean="0">
                <a:solidFill>
                  <a:srgbClr val="000099"/>
                </a:solidFill>
                <a:latin typeface="Book Antiqua" pitchFamily="18" charset="0"/>
              </a:rPr>
              <a:t>Программный бюджет , это</a:t>
            </a:r>
            <a:endParaRPr lang="ru-RU" sz="1600" dirty="0">
              <a:solidFill>
                <a:srgbClr val="000099"/>
              </a:solidFill>
              <a:latin typeface="Book Antiqua" pitchFamily="18" charset="0"/>
            </a:endParaRPr>
          </a:p>
        </p:txBody>
      </p:sp>
      <p:sp>
        <p:nvSpPr>
          <p:cNvPr id="89" name="Левая фигурная скобка 88"/>
          <p:cNvSpPr/>
          <p:nvPr/>
        </p:nvSpPr>
        <p:spPr>
          <a:xfrm>
            <a:off x="2843808" y="3717032"/>
            <a:ext cx="371472" cy="2664296"/>
          </a:xfrm>
          <a:prstGeom prst="leftBrace">
            <a:avLst/>
          </a:prstGeom>
          <a:ln w="57150">
            <a:solidFill>
              <a:srgbClr val="0066FF"/>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pic>
        <p:nvPicPr>
          <p:cNvPr id="90" name="Рисунок 89" descr="для программ.jpg"/>
          <p:cNvPicPr>
            <a:picLocks noChangeAspect="1"/>
          </p:cNvPicPr>
          <p:nvPr/>
        </p:nvPicPr>
        <p:blipFill>
          <a:blip r:embed="rId3" cstate="print"/>
          <a:stretch>
            <a:fillRect/>
          </a:stretch>
        </p:blipFill>
        <p:spPr>
          <a:xfrm>
            <a:off x="179512" y="2636912"/>
            <a:ext cx="2232248" cy="1656184"/>
          </a:xfrm>
          <a:prstGeom prst="rect">
            <a:avLst/>
          </a:prstGeom>
          <a:ln>
            <a:noFill/>
          </a:ln>
          <a:effectLst>
            <a:softEdge rad="112500"/>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lum bright="-20000"/>
          </a:blip>
          <a:srcRect l="6119" t="9589" r="3006" b="25095"/>
          <a:stretch>
            <a:fillRect/>
          </a:stretch>
        </p:blipFill>
        <p:spPr bwMode="auto">
          <a:xfrm>
            <a:off x="107504" y="1329007"/>
            <a:ext cx="8928992" cy="5528993"/>
          </a:xfrm>
          <a:prstGeom prst="rect">
            <a:avLst/>
          </a:prstGeom>
          <a:solidFill>
            <a:srgbClr val="FF0066"/>
          </a:solidFill>
          <a:ln w="9525">
            <a:noFill/>
            <a:miter lim="800000"/>
            <a:headEnd/>
            <a:tailEnd/>
          </a:ln>
        </p:spPr>
      </p:pic>
      <p:graphicFrame>
        <p:nvGraphicFramePr>
          <p:cNvPr id="7" name="Схема 6"/>
          <p:cNvGraphicFramePr/>
          <p:nvPr/>
        </p:nvGraphicFramePr>
        <p:xfrm>
          <a:off x="6588224" y="1700808"/>
          <a:ext cx="2555776" cy="11521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9" name="Схема 8"/>
          <p:cNvGraphicFramePr/>
          <p:nvPr/>
        </p:nvGraphicFramePr>
        <p:xfrm>
          <a:off x="323528" y="1268760"/>
          <a:ext cx="2520280" cy="158417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11" name="Схема 10"/>
          <p:cNvGraphicFramePr/>
          <p:nvPr/>
        </p:nvGraphicFramePr>
        <p:xfrm>
          <a:off x="179512" y="5013176"/>
          <a:ext cx="2376264" cy="1704385"/>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aphicFrame>
        <p:nvGraphicFramePr>
          <p:cNvPr id="14" name="Схема 13"/>
          <p:cNvGraphicFramePr/>
          <p:nvPr/>
        </p:nvGraphicFramePr>
        <p:xfrm>
          <a:off x="7020272" y="5013176"/>
          <a:ext cx="2123728" cy="1704385"/>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sp>
        <p:nvSpPr>
          <p:cNvPr id="8" name="Заголовок 7"/>
          <p:cNvSpPr>
            <a:spLocks noGrp="1"/>
          </p:cNvSpPr>
          <p:nvPr>
            <p:ph type="title"/>
          </p:nvPr>
        </p:nvSpPr>
        <p:spPr/>
        <p:txBody>
          <a:bodyPr/>
          <a:lstStyle/>
          <a:p>
            <a:endParaRPr lang="ru-RU" dirty="0"/>
          </a:p>
        </p:txBody>
      </p:sp>
      <p:sp>
        <p:nvSpPr>
          <p:cNvPr id="10" name="Горизонтальный свиток 9"/>
          <p:cNvSpPr/>
          <p:nvPr/>
        </p:nvSpPr>
        <p:spPr>
          <a:xfrm>
            <a:off x="107504" y="0"/>
            <a:ext cx="8928992" cy="1556792"/>
          </a:xfrm>
          <a:prstGeom prst="horizontalScroll">
            <a:avLst/>
          </a:prstGeom>
          <a:solidFill>
            <a:srgbClr val="0099FF"/>
          </a:solidFill>
          <a:ln>
            <a:solidFill>
              <a:srgbClr val="0000FF"/>
            </a:solidFill>
          </a:ln>
          <a:effectLst>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rtlCol="0" anchor="ctr"/>
          <a:lstStyle/>
          <a:p>
            <a:pPr algn="ctr"/>
            <a:r>
              <a:rPr lang="ru-RU" sz="4000" b="1" dirty="0" smtClean="0">
                <a:solidFill>
                  <a:srgbClr val="0000FF"/>
                </a:solidFill>
                <a:effectLst>
                  <a:outerShdw blurRad="38100" dist="38100" dir="2700000" algn="tl">
                    <a:srgbClr val="000000">
                      <a:alpha val="43137"/>
                    </a:srgbClr>
                  </a:outerShdw>
                </a:effectLst>
                <a:latin typeface="Book Antiqua" pitchFamily="18" charset="0"/>
              </a:rPr>
              <a:t>Холм-Жирковский район</a:t>
            </a:r>
            <a:endParaRPr lang="ru-RU" sz="4000" b="1" dirty="0">
              <a:solidFill>
                <a:srgbClr val="0000FF"/>
              </a:solidFill>
              <a:effectLst>
                <a:outerShdw blurRad="38100" dist="38100" dir="2700000" algn="tl">
                  <a:srgbClr val="000000">
                    <a:alpha val="43137"/>
                  </a:srgbClr>
                </a:outerShdw>
              </a:effectLst>
              <a:latin typeface="Book Antiqua" pitchFamily="18" charset="0"/>
            </a:endParaRPr>
          </a:p>
        </p:txBody>
      </p:sp>
      <p:pic>
        <p:nvPicPr>
          <p:cNvPr id="12" name="i-main-pic" descr="Картинка 5 из 10"/>
          <p:cNvPicPr/>
          <p:nvPr/>
        </p:nvPicPr>
        <p:blipFill>
          <a:blip r:embed="rId23" cstate="print">
            <a:lum contrast="6000"/>
          </a:blip>
          <a:srcRect/>
          <a:stretch>
            <a:fillRect/>
          </a:stretch>
        </p:blipFill>
        <p:spPr bwMode="auto">
          <a:xfrm>
            <a:off x="8028384" y="404664"/>
            <a:ext cx="864096" cy="936104"/>
          </a:xfrm>
          <a:prstGeom prst="rect">
            <a:avLst/>
          </a:prstGeom>
          <a:noFill/>
          <a:ln w="9525">
            <a:noFill/>
            <a:miter lim="800000"/>
            <a:headEnd/>
            <a:tailEnd/>
          </a:ln>
          <a:scene3d>
            <a:camera prst="orthographicFront"/>
            <a:lightRig rig="threePt" dir="t"/>
          </a:scene3d>
          <a:sp3d>
            <a:bevelT/>
          </a:sp3d>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41" name="Прямая соединительная линия 40"/>
          <p:cNvCxnSpPr/>
          <p:nvPr/>
        </p:nvCxnSpPr>
        <p:spPr>
          <a:xfrm>
            <a:off x="7452320" y="4797152"/>
            <a:ext cx="0" cy="720080"/>
          </a:xfrm>
          <a:prstGeom prst="line">
            <a:avLst/>
          </a:prstGeom>
          <a:ln w="38100">
            <a:solidFill>
              <a:srgbClr val="0033CC"/>
            </a:solidFill>
          </a:ln>
        </p:spPr>
        <p:style>
          <a:lnRef idx="1">
            <a:schemeClr val="accent1"/>
          </a:lnRef>
          <a:fillRef idx="0">
            <a:schemeClr val="accent1"/>
          </a:fillRef>
          <a:effectRef idx="0">
            <a:schemeClr val="accent1"/>
          </a:effectRef>
          <a:fontRef idx="minor">
            <a:schemeClr val="tx1"/>
          </a:fontRef>
        </p:style>
      </p:cxnSp>
      <p:sp>
        <p:nvSpPr>
          <p:cNvPr id="2" name="Заголовок 1"/>
          <p:cNvSpPr>
            <a:spLocks noGrp="1"/>
          </p:cNvSpPr>
          <p:nvPr>
            <p:ph type="title"/>
          </p:nvPr>
        </p:nvSpPr>
        <p:spPr>
          <a:xfrm>
            <a:off x="457200" y="0"/>
            <a:ext cx="8229600" cy="836712"/>
          </a:xfrm>
        </p:spPr>
        <p:txBody>
          <a:bodyPr/>
          <a:lstStyle/>
          <a:p>
            <a:r>
              <a:rPr lang="ru-RU" sz="1800" b="1" dirty="0" smtClean="0">
                <a:ln w="10541" cmpd="sng">
                  <a:solidFill>
                    <a:srgbClr val="0033CC"/>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a:r>
            <a:br>
              <a:rPr lang="ru-RU" sz="1800" b="1" dirty="0" smtClean="0">
                <a:ln w="10541" cmpd="sng">
                  <a:solidFill>
                    <a:srgbClr val="0033CC"/>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br>
            <a:endParaRPr lang="ru-RU" sz="1800" dirty="0"/>
          </a:p>
        </p:txBody>
      </p:sp>
      <p:sp>
        <p:nvSpPr>
          <p:cNvPr id="4" name="Номер слайда 3"/>
          <p:cNvSpPr>
            <a:spLocks noGrp="1"/>
          </p:cNvSpPr>
          <p:nvPr>
            <p:ph type="sldNum" sz="quarter" idx="12"/>
          </p:nvPr>
        </p:nvSpPr>
        <p:spPr/>
        <p:txBody>
          <a:bodyPr/>
          <a:lstStyle/>
          <a:p>
            <a:fld id="{7B9AF32B-B72C-4425-B4BA-32C4F705CDC7}" type="slidenum">
              <a:rPr lang="ru-RU" smtClean="0"/>
              <a:pPr/>
              <a:t>30</a:t>
            </a:fld>
            <a:endParaRPr lang="ru-RU" dirty="0"/>
          </a:p>
        </p:txBody>
      </p:sp>
      <p:sp>
        <p:nvSpPr>
          <p:cNvPr id="43" name="Прямоугольник с двумя скругленными противолежащими углами 42"/>
          <p:cNvSpPr/>
          <p:nvPr/>
        </p:nvSpPr>
        <p:spPr>
          <a:xfrm>
            <a:off x="107504" y="0"/>
            <a:ext cx="8928992" cy="692696"/>
          </a:xfrm>
          <a:prstGeom prst="round2DiagRect">
            <a:avLst/>
          </a:prstGeom>
          <a:solidFill>
            <a:srgbClr val="0099FF"/>
          </a:solidFill>
          <a:ln>
            <a:solidFill>
              <a:schemeClr val="accent2">
                <a:lumMod val="75000"/>
              </a:schemeClr>
            </a:solidFill>
          </a:ln>
          <a:effectLst>
            <a:innerShdw blurRad="63500" dist="50800" dir="13500000">
              <a:prstClr val="black">
                <a:alpha val="50000"/>
              </a:prstClr>
            </a:innerShdw>
          </a:effectLst>
        </p:spPr>
        <p:style>
          <a:lnRef idx="0">
            <a:schemeClr val="accent1"/>
          </a:lnRef>
          <a:fillRef idx="3">
            <a:schemeClr val="accent1"/>
          </a:fillRef>
          <a:effectRef idx="3">
            <a:schemeClr val="accent1"/>
          </a:effectRef>
          <a:fontRef idx="minor">
            <a:schemeClr val="lt1"/>
          </a:fontRef>
        </p:style>
        <p:txBody>
          <a:bodyPr vert="horz" lIns="45720" tIns="0" rIns="45720" bIns="0" rtlCol="0" anchor="ctr" anchorCtr="0">
            <a:noAutofit/>
          </a:bodyPr>
          <a:lstStyle/>
          <a:p>
            <a:pPr algn="ctr">
              <a:spcBef>
                <a:spcPct val="0"/>
              </a:spcBef>
            </a:pPr>
            <a:r>
              <a:rPr lang="ru-RU" sz="2400" b="1" dirty="0" smtClean="0">
                <a:solidFill>
                  <a:schemeClr val="tx1"/>
                </a:solidFill>
                <a:effectLst>
                  <a:outerShdw blurRad="38100" dist="38100" dir="2700000" algn="tl">
                    <a:srgbClr val="000000">
                      <a:alpha val="43137"/>
                    </a:srgbClr>
                  </a:outerShdw>
                </a:effectLst>
                <a:latin typeface="Book Antiqua" pitchFamily="18" charset="0"/>
              </a:rPr>
              <a:t>МУНИЦИПАЛЬНЫЕ   ПРОГРАММЫ</a:t>
            </a:r>
            <a:endParaRPr lang="ru-RU" sz="2400" b="1" dirty="0">
              <a:solidFill>
                <a:schemeClr val="tx1"/>
              </a:solidFill>
              <a:effectLst>
                <a:outerShdw blurRad="38100" dist="38100" dir="2700000" algn="tl">
                  <a:srgbClr val="000000">
                    <a:alpha val="43137"/>
                  </a:srgbClr>
                </a:outerShdw>
              </a:effectLst>
              <a:latin typeface="Book Antiqua" pitchFamily="18" charset="0"/>
            </a:endParaRPr>
          </a:p>
        </p:txBody>
      </p:sp>
      <p:sp>
        <p:nvSpPr>
          <p:cNvPr id="81" name="Прямоугольник 80"/>
          <p:cNvSpPr/>
          <p:nvPr/>
        </p:nvSpPr>
        <p:spPr>
          <a:xfrm>
            <a:off x="395536" y="908721"/>
            <a:ext cx="8496944" cy="338554"/>
          </a:xfrm>
          <a:prstGeom prst="rect">
            <a:avLst/>
          </a:prstGeom>
        </p:spPr>
        <p:txBody>
          <a:bodyPr wrap="square">
            <a:spAutoFit/>
          </a:bodyPr>
          <a:lstStyle/>
          <a:p>
            <a:pPr algn="just"/>
            <a:r>
              <a:rPr lang="ru-RU" sz="1600" b="1" dirty="0" smtClean="0">
                <a:solidFill>
                  <a:srgbClr val="000099"/>
                </a:solidFill>
                <a:latin typeface="Book Antiqua" pitchFamily="18" charset="0"/>
              </a:rPr>
              <a:t>	</a:t>
            </a:r>
            <a:endParaRPr lang="ru-RU" sz="1600" dirty="0">
              <a:solidFill>
                <a:srgbClr val="000099"/>
              </a:solidFill>
              <a:latin typeface="Book Antiqua" pitchFamily="18" charset="0"/>
            </a:endParaRPr>
          </a:p>
        </p:txBody>
      </p:sp>
      <p:sp>
        <p:nvSpPr>
          <p:cNvPr id="84" name="Прямоугольник 83"/>
          <p:cNvSpPr/>
          <p:nvPr/>
        </p:nvSpPr>
        <p:spPr>
          <a:xfrm>
            <a:off x="2843808" y="908720"/>
            <a:ext cx="6120680" cy="1296144"/>
          </a:xfrm>
          <a:prstGeom prst="rect">
            <a:avLst/>
          </a:prstGeom>
          <a:gradFill flip="none" rotWithShape="1">
            <a:gsLst>
              <a:gs pos="0">
                <a:srgbClr val="00CCFF">
                  <a:shade val="30000"/>
                  <a:satMod val="115000"/>
                </a:srgbClr>
              </a:gs>
              <a:gs pos="50000">
                <a:srgbClr val="00CCFF">
                  <a:shade val="67500"/>
                  <a:satMod val="115000"/>
                </a:srgbClr>
              </a:gs>
              <a:gs pos="100000">
                <a:srgbClr val="00CCFF">
                  <a:shade val="100000"/>
                  <a:satMod val="115000"/>
                </a:srgbClr>
              </a:gs>
            </a:gsLst>
            <a:lin ang="10800000" scaled="1"/>
            <a:tileRect/>
          </a:gradFill>
          <a:ln>
            <a:solidFill>
              <a:srgbClr val="0066FF"/>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sz="1600" b="1" u="sng" dirty="0" smtClean="0">
                <a:solidFill>
                  <a:srgbClr val="000099"/>
                </a:solidFill>
                <a:latin typeface="Book Antiqua" pitchFamily="18" charset="0"/>
              </a:rPr>
              <a:t>Муниципальная программа </a:t>
            </a:r>
            <a:r>
              <a:rPr lang="ru-RU" sz="1600" b="1" dirty="0" smtClean="0">
                <a:solidFill>
                  <a:srgbClr val="000099"/>
                </a:solidFill>
                <a:latin typeface="Book Antiqua" pitchFamily="18" charset="0"/>
              </a:rPr>
              <a:t>- это совокупность мер, направленных на достижение единой цели, задач и ожидаемого результата, определение и реализацию которых осуществляет распорядитель бюджетных средств соответственно возложенных на него функций. </a:t>
            </a:r>
            <a:endParaRPr lang="ru-RU" sz="1600" dirty="0">
              <a:solidFill>
                <a:srgbClr val="000099"/>
              </a:solidFill>
              <a:latin typeface="Book Antiqua" pitchFamily="18" charset="0"/>
            </a:endParaRPr>
          </a:p>
        </p:txBody>
      </p:sp>
      <p:pic>
        <p:nvPicPr>
          <p:cNvPr id="3074" name="Picture 2"/>
          <p:cNvPicPr>
            <a:picLocks noChangeAspect="1" noChangeArrowheads="1"/>
          </p:cNvPicPr>
          <p:nvPr/>
        </p:nvPicPr>
        <p:blipFill>
          <a:blip r:embed="rId3" cstate="print"/>
          <a:srcRect/>
          <a:stretch>
            <a:fillRect/>
          </a:stretch>
        </p:blipFill>
        <p:spPr bwMode="auto">
          <a:xfrm>
            <a:off x="1" y="764704"/>
            <a:ext cx="2483768" cy="2016224"/>
          </a:xfrm>
          <a:prstGeom prst="rect">
            <a:avLst/>
          </a:prstGeom>
          <a:ln>
            <a:noFill/>
          </a:ln>
          <a:effectLst>
            <a:softEdge rad="112500"/>
          </a:effectLst>
        </p:spPr>
      </p:pic>
      <p:pic>
        <p:nvPicPr>
          <p:cNvPr id="16" name="Рисунок 15" descr="бюджет.jpg"/>
          <p:cNvPicPr>
            <a:picLocks noChangeAspect="1"/>
          </p:cNvPicPr>
          <p:nvPr/>
        </p:nvPicPr>
        <p:blipFill>
          <a:blip r:embed="rId4" cstate="print"/>
          <a:stretch>
            <a:fillRect/>
          </a:stretch>
        </p:blipFill>
        <p:spPr>
          <a:xfrm>
            <a:off x="5364088" y="2132856"/>
            <a:ext cx="1152128" cy="1152128"/>
          </a:xfrm>
          <a:prstGeom prst="rect">
            <a:avLst/>
          </a:prstGeom>
          <a:ln>
            <a:noFill/>
          </a:ln>
          <a:effectLst>
            <a:softEdge rad="112500"/>
          </a:effectLst>
        </p:spPr>
      </p:pic>
      <p:sp>
        <p:nvSpPr>
          <p:cNvPr id="17" name="TextBox 16"/>
          <p:cNvSpPr txBox="1"/>
          <p:nvPr/>
        </p:nvSpPr>
        <p:spPr>
          <a:xfrm>
            <a:off x="5436096" y="3212976"/>
            <a:ext cx="1224136" cy="338554"/>
          </a:xfrm>
          <a:prstGeom prst="rect">
            <a:avLst/>
          </a:prstGeom>
          <a:noFill/>
        </p:spPr>
        <p:txBody>
          <a:bodyPr wrap="square" rtlCol="0">
            <a:spAutoFit/>
          </a:bodyPr>
          <a:lstStyle/>
          <a:p>
            <a:r>
              <a:rPr lang="ru-RU" sz="1600" u="sng" dirty="0" smtClean="0">
                <a:solidFill>
                  <a:srgbClr val="000099"/>
                </a:solidFill>
                <a:latin typeface="Book Antiqua" pitchFamily="18" charset="0"/>
              </a:rPr>
              <a:t>БЮДЖЕТ</a:t>
            </a:r>
            <a:endParaRPr lang="ru-RU" sz="1600" u="sng" dirty="0">
              <a:solidFill>
                <a:srgbClr val="000099"/>
              </a:solidFill>
              <a:latin typeface="Book Antiqua" pitchFamily="18" charset="0"/>
            </a:endParaRPr>
          </a:p>
        </p:txBody>
      </p:sp>
      <p:pic>
        <p:nvPicPr>
          <p:cNvPr id="18" name="Рисунок 17" descr="программные расходы.jpg"/>
          <p:cNvPicPr>
            <a:picLocks noChangeAspect="1"/>
          </p:cNvPicPr>
          <p:nvPr/>
        </p:nvPicPr>
        <p:blipFill>
          <a:blip r:embed="rId5" cstate="print"/>
          <a:stretch>
            <a:fillRect/>
          </a:stretch>
        </p:blipFill>
        <p:spPr>
          <a:xfrm>
            <a:off x="2987824" y="3140968"/>
            <a:ext cx="1512168" cy="1265102"/>
          </a:xfrm>
          <a:prstGeom prst="rect">
            <a:avLst/>
          </a:prstGeom>
          <a:ln>
            <a:noFill/>
          </a:ln>
          <a:effectLst>
            <a:softEdge rad="112500"/>
          </a:effectLst>
        </p:spPr>
      </p:pic>
      <p:pic>
        <p:nvPicPr>
          <p:cNvPr id="19" name="Рисунок 18" descr="непрограммные расходы.jpg"/>
          <p:cNvPicPr>
            <a:picLocks noChangeAspect="1"/>
          </p:cNvPicPr>
          <p:nvPr/>
        </p:nvPicPr>
        <p:blipFill>
          <a:blip r:embed="rId6" cstate="print"/>
          <a:stretch>
            <a:fillRect/>
          </a:stretch>
        </p:blipFill>
        <p:spPr>
          <a:xfrm>
            <a:off x="7668344" y="3284984"/>
            <a:ext cx="1369288" cy="1296144"/>
          </a:xfrm>
          <a:prstGeom prst="rect">
            <a:avLst/>
          </a:prstGeom>
          <a:ln>
            <a:noFill/>
          </a:ln>
          <a:effectLst>
            <a:softEdge rad="112500"/>
          </a:effectLst>
        </p:spPr>
      </p:pic>
      <p:sp>
        <p:nvSpPr>
          <p:cNvPr id="20" name="TextBox 19"/>
          <p:cNvSpPr txBox="1"/>
          <p:nvPr/>
        </p:nvSpPr>
        <p:spPr>
          <a:xfrm>
            <a:off x="4283968" y="3861048"/>
            <a:ext cx="1440160" cy="523220"/>
          </a:xfrm>
          <a:prstGeom prst="rect">
            <a:avLst/>
          </a:prstGeom>
          <a:noFill/>
        </p:spPr>
        <p:txBody>
          <a:bodyPr wrap="square" rtlCol="0">
            <a:spAutoFit/>
          </a:bodyPr>
          <a:lstStyle/>
          <a:p>
            <a:pPr algn="ctr"/>
            <a:r>
              <a:rPr lang="ru-RU" sz="1400" u="sng" dirty="0" smtClean="0">
                <a:solidFill>
                  <a:srgbClr val="000099"/>
                </a:solidFill>
                <a:latin typeface="Book Antiqua" pitchFamily="18" charset="0"/>
              </a:rPr>
              <a:t>Программные расходы</a:t>
            </a:r>
            <a:endParaRPr lang="ru-RU" sz="1400" u="sng" dirty="0">
              <a:solidFill>
                <a:srgbClr val="000099"/>
              </a:solidFill>
              <a:latin typeface="Book Antiqua" pitchFamily="18" charset="0"/>
            </a:endParaRPr>
          </a:p>
        </p:txBody>
      </p:sp>
      <p:sp>
        <p:nvSpPr>
          <p:cNvPr id="21" name="TextBox 20"/>
          <p:cNvSpPr txBox="1"/>
          <p:nvPr/>
        </p:nvSpPr>
        <p:spPr>
          <a:xfrm>
            <a:off x="6156176" y="3933056"/>
            <a:ext cx="1584176" cy="523220"/>
          </a:xfrm>
          <a:prstGeom prst="rect">
            <a:avLst/>
          </a:prstGeom>
          <a:noFill/>
        </p:spPr>
        <p:txBody>
          <a:bodyPr wrap="square" rtlCol="0">
            <a:spAutoFit/>
          </a:bodyPr>
          <a:lstStyle/>
          <a:p>
            <a:pPr algn="ctr"/>
            <a:r>
              <a:rPr lang="ru-RU" sz="1400" u="sng" dirty="0" err="1" smtClean="0">
                <a:solidFill>
                  <a:srgbClr val="000099"/>
                </a:solidFill>
                <a:latin typeface="Book Antiqua" pitchFamily="18" charset="0"/>
              </a:rPr>
              <a:t>Непрограммные</a:t>
            </a:r>
            <a:r>
              <a:rPr lang="ru-RU" sz="1400" u="sng" dirty="0" smtClean="0">
                <a:solidFill>
                  <a:srgbClr val="000099"/>
                </a:solidFill>
                <a:latin typeface="Book Antiqua" pitchFamily="18" charset="0"/>
              </a:rPr>
              <a:t> расходы</a:t>
            </a:r>
            <a:endParaRPr lang="ru-RU" sz="1400" u="sng" dirty="0">
              <a:solidFill>
                <a:srgbClr val="000099"/>
              </a:solidFill>
              <a:latin typeface="Book Antiqua" pitchFamily="18" charset="0"/>
            </a:endParaRPr>
          </a:p>
        </p:txBody>
      </p:sp>
      <p:sp>
        <p:nvSpPr>
          <p:cNvPr id="23" name="Левая фигурная скобка 22"/>
          <p:cNvSpPr/>
          <p:nvPr/>
        </p:nvSpPr>
        <p:spPr>
          <a:xfrm rot="5400000">
            <a:off x="5851576" y="3085528"/>
            <a:ext cx="299464" cy="1274440"/>
          </a:xfrm>
          <a:prstGeom prst="leftBrace">
            <a:avLst>
              <a:gd name="adj1" fmla="val 0"/>
              <a:gd name="adj2" fmla="val 50000"/>
            </a:avLst>
          </a:prstGeom>
          <a:ln w="38100">
            <a:solidFill>
              <a:srgbClr val="0033C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dirty="0">
              <a:solidFill>
                <a:srgbClr val="000099"/>
              </a:solidFill>
            </a:endParaRPr>
          </a:p>
        </p:txBody>
      </p:sp>
      <p:sp>
        <p:nvSpPr>
          <p:cNvPr id="24" name="Левая фигурная скобка 23"/>
          <p:cNvSpPr/>
          <p:nvPr/>
        </p:nvSpPr>
        <p:spPr>
          <a:xfrm>
            <a:off x="2699792" y="5589240"/>
            <a:ext cx="72008" cy="45719"/>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27" name="Левая фигурная скобка 26"/>
          <p:cNvSpPr/>
          <p:nvPr/>
        </p:nvSpPr>
        <p:spPr>
          <a:xfrm rot="5400000">
            <a:off x="4644008" y="2348880"/>
            <a:ext cx="792088" cy="4824536"/>
          </a:xfrm>
          <a:prstGeom prst="leftBrace">
            <a:avLst>
              <a:gd name="adj1" fmla="val 0"/>
              <a:gd name="adj2" fmla="val 50165"/>
            </a:avLst>
          </a:prstGeom>
          <a:ln w="38100">
            <a:solidFill>
              <a:srgbClr val="0033C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dirty="0">
              <a:solidFill>
                <a:srgbClr val="000099"/>
              </a:solidFill>
            </a:endParaRPr>
          </a:p>
        </p:txBody>
      </p:sp>
      <p:cxnSp>
        <p:nvCxnSpPr>
          <p:cNvPr id="29" name="Прямая соединительная линия 28"/>
          <p:cNvCxnSpPr/>
          <p:nvPr/>
        </p:nvCxnSpPr>
        <p:spPr>
          <a:xfrm>
            <a:off x="3635896" y="4725144"/>
            <a:ext cx="0" cy="504056"/>
          </a:xfrm>
          <a:prstGeom prst="line">
            <a:avLst/>
          </a:prstGeom>
          <a:ln w="38100">
            <a:solidFill>
              <a:srgbClr val="0033CC"/>
            </a:solidFill>
          </a:ln>
        </p:spPr>
        <p:style>
          <a:lnRef idx="1">
            <a:schemeClr val="accent1"/>
          </a:lnRef>
          <a:fillRef idx="0">
            <a:schemeClr val="accent1"/>
          </a:fillRef>
          <a:effectRef idx="0">
            <a:schemeClr val="accent1"/>
          </a:effectRef>
          <a:fontRef idx="minor">
            <a:schemeClr val="tx1"/>
          </a:fontRef>
        </p:style>
      </p:cxnSp>
      <p:cxnSp>
        <p:nvCxnSpPr>
          <p:cNvPr id="33" name="Прямая соединительная линия 32"/>
          <p:cNvCxnSpPr/>
          <p:nvPr/>
        </p:nvCxnSpPr>
        <p:spPr>
          <a:xfrm>
            <a:off x="6084168" y="4725144"/>
            <a:ext cx="0" cy="792088"/>
          </a:xfrm>
          <a:prstGeom prst="line">
            <a:avLst/>
          </a:prstGeom>
          <a:ln w="38100">
            <a:solidFill>
              <a:srgbClr val="0033CC"/>
            </a:solidFill>
          </a:ln>
        </p:spPr>
        <p:style>
          <a:lnRef idx="1">
            <a:schemeClr val="accent1"/>
          </a:lnRef>
          <a:fillRef idx="0">
            <a:schemeClr val="accent1"/>
          </a:fillRef>
          <a:effectRef idx="0">
            <a:schemeClr val="accent1"/>
          </a:effectRef>
          <a:fontRef idx="minor">
            <a:schemeClr val="tx1"/>
          </a:fontRef>
        </p:style>
      </p:cxnSp>
      <p:sp>
        <p:nvSpPr>
          <p:cNvPr id="34" name="Прямоугольник с одним скругленным углом 33"/>
          <p:cNvSpPr/>
          <p:nvPr/>
        </p:nvSpPr>
        <p:spPr>
          <a:xfrm>
            <a:off x="1475656" y="5013176"/>
            <a:ext cx="1656184" cy="792088"/>
          </a:xfrm>
          <a:prstGeom prst="round1Rect">
            <a:avLst/>
          </a:prstGeom>
          <a:gradFill flip="none" rotWithShape="1">
            <a:gsLst>
              <a:gs pos="0">
                <a:srgbClr val="00CCFF">
                  <a:shade val="30000"/>
                  <a:satMod val="115000"/>
                </a:srgbClr>
              </a:gs>
              <a:gs pos="50000">
                <a:srgbClr val="00CCFF">
                  <a:shade val="67500"/>
                  <a:satMod val="115000"/>
                </a:srgbClr>
              </a:gs>
              <a:gs pos="100000">
                <a:srgbClr val="00CCFF">
                  <a:shade val="100000"/>
                  <a:satMod val="115000"/>
                </a:srgbClr>
              </a:gs>
            </a:gsLst>
            <a:lin ang="16200000" scaled="1"/>
            <a:tileRect/>
          </a:gradFill>
          <a:ln>
            <a:solidFill>
              <a:srgbClr val="0033CC"/>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smtClean="0">
                <a:solidFill>
                  <a:srgbClr val="000099"/>
                </a:solidFill>
                <a:latin typeface="Book Antiqua" pitchFamily="18" charset="0"/>
              </a:rPr>
              <a:t>Социальной направленности</a:t>
            </a:r>
            <a:endParaRPr lang="ru-RU" sz="1400" dirty="0">
              <a:solidFill>
                <a:srgbClr val="000099"/>
              </a:solidFill>
              <a:latin typeface="Book Antiqua" pitchFamily="18" charset="0"/>
            </a:endParaRPr>
          </a:p>
        </p:txBody>
      </p:sp>
      <p:sp>
        <p:nvSpPr>
          <p:cNvPr id="35" name="Прямоугольник с одним скругленным углом 34"/>
          <p:cNvSpPr/>
          <p:nvPr/>
        </p:nvSpPr>
        <p:spPr>
          <a:xfrm>
            <a:off x="3203848" y="5157192"/>
            <a:ext cx="1656184" cy="792088"/>
          </a:xfrm>
          <a:prstGeom prst="round1Rect">
            <a:avLst/>
          </a:prstGeom>
          <a:gradFill flip="none" rotWithShape="1">
            <a:gsLst>
              <a:gs pos="0">
                <a:srgbClr val="00CCFF">
                  <a:shade val="30000"/>
                  <a:satMod val="115000"/>
                </a:srgbClr>
              </a:gs>
              <a:gs pos="50000">
                <a:srgbClr val="00CCFF">
                  <a:shade val="67500"/>
                  <a:satMod val="115000"/>
                </a:srgbClr>
              </a:gs>
              <a:gs pos="100000">
                <a:srgbClr val="00CCFF">
                  <a:shade val="100000"/>
                  <a:satMod val="115000"/>
                </a:srgbClr>
              </a:gs>
            </a:gsLst>
            <a:lin ang="16200000" scaled="1"/>
            <a:tileRect/>
          </a:gradFill>
          <a:ln>
            <a:solidFill>
              <a:srgbClr val="0033CC"/>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smtClean="0">
                <a:solidFill>
                  <a:srgbClr val="000099"/>
                </a:solidFill>
                <a:latin typeface="Book Antiqua" pitchFamily="18" charset="0"/>
              </a:rPr>
              <a:t>Общего характера</a:t>
            </a:r>
            <a:r>
              <a:rPr lang="ru-RU" sz="1600" dirty="0" smtClean="0">
                <a:solidFill>
                  <a:srgbClr val="000099"/>
                </a:solidFill>
                <a:latin typeface="Book Antiqua" pitchFamily="18" charset="0"/>
              </a:rPr>
              <a:t> </a:t>
            </a:r>
            <a:endParaRPr lang="ru-RU" sz="1600" dirty="0">
              <a:solidFill>
                <a:srgbClr val="000099"/>
              </a:solidFill>
              <a:latin typeface="Book Antiqua" pitchFamily="18" charset="0"/>
            </a:endParaRPr>
          </a:p>
        </p:txBody>
      </p:sp>
      <p:sp>
        <p:nvSpPr>
          <p:cNvPr id="36" name="Прямоугольник с одним скругленным углом 35"/>
          <p:cNvSpPr/>
          <p:nvPr/>
        </p:nvSpPr>
        <p:spPr>
          <a:xfrm>
            <a:off x="4932040" y="5301208"/>
            <a:ext cx="1656184" cy="792088"/>
          </a:xfrm>
          <a:prstGeom prst="round1Rect">
            <a:avLst/>
          </a:prstGeom>
          <a:gradFill flip="none" rotWithShape="1">
            <a:gsLst>
              <a:gs pos="0">
                <a:srgbClr val="00CCFF">
                  <a:shade val="30000"/>
                  <a:satMod val="115000"/>
                </a:srgbClr>
              </a:gs>
              <a:gs pos="50000">
                <a:srgbClr val="00CCFF">
                  <a:shade val="67500"/>
                  <a:satMod val="115000"/>
                </a:srgbClr>
              </a:gs>
              <a:gs pos="100000">
                <a:srgbClr val="00CCFF">
                  <a:shade val="100000"/>
                  <a:satMod val="115000"/>
                </a:srgbClr>
              </a:gs>
            </a:gsLst>
            <a:lin ang="16200000" scaled="1"/>
            <a:tileRect/>
          </a:gradFill>
          <a:ln>
            <a:solidFill>
              <a:srgbClr val="0033CC"/>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smtClean="0">
                <a:solidFill>
                  <a:srgbClr val="000099"/>
                </a:solidFill>
                <a:latin typeface="Book Antiqua" pitchFamily="18" charset="0"/>
              </a:rPr>
              <a:t>На поддержку отраслей экономики</a:t>
            </a:r>
            <a:endParaRPr lang="ru-RU" sz="1400" dirty="0">
              <a:solidFill>
                <a:srgbClr val="000099"/>
              </a:solidFill>
              <a:latin typeface="Book Antiqua" pitchFamily="18" charset="0"/>
            </a:endParaRPr>
          </a:p>
        </p:txBody>
      </p:sp>
      <p:sp>
        <p:nvSpPr>
          <p:cNvPr id="37" name="Прямоугольник с одним скругленным углом 36"/>
          <p:cNvSpPr/>
          <p:nvPr/>
        </p:nvSpPr>
        <p:spPr>
          <a:xfrm>
            <a:off x="6660232" y="5445224"/>
            <a:ext cx="1728192" cy="792088"/>
          </a:xfrm>
          <a:prstGeom prst="round1Rect">
            <a:avLst/>
          </a:prstGeom>
          <a:gradFill flip="none" rotWithShape="1">
            <a:gsLst>
              <a:gs pos="0">
                <a:srgbClr val="00CCFF">
                  <a:shade val="30000"/>
                  <a:satMod val="115000"/>
                </a:srgbClr>
              </a:gs>
              <a:gs pos="50000">
                <a:srgbClr val="00CCFF">
                  <a:shade val="67500"/>
                  <a:satMod val="115000"/>
                </a:srgbClr>
              </a:gs>
              <a:gs pos="100000">
                <a:srgbClr val="00CCFF">
                  <a:shade val="100000"/>
                  <a:satMod val="115000"/>
                </a:srgbClr>
              </a:gs>
            </a:gsLst>
            <a:lin ang="16200000" scaled="1"/>
            <a:tileRect/>
          </a:gradFill>
          <a:ln>
            <a:solidFill>
              <a:srgbClr val="0033CC"/>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smtClean="0">
                <a:solidFill>
                  <a:srgbClr val="000099"/>
                </a:solidFill>
                <a:latin typeface="Book Antiqua" pitchFamily="18" charset="0"/>
              </a:rPr>
              <a:t>На развитие образования, культуры и спорта</a:t>
            </a:r>
            <a:endParaRPr lang="ru-RU" sz="1400" dirty="0">
              <a:solidFill>
                <a:srgbClr val="000099"/>
              </a:solidFill>
              <a:latin typeface="Book Antiqua" pitchFamily="18" charset="0"/>
            </a:endParaRPr>
          </a:p>
        </p:txBody>
      </p:sp>
      <p:sp>
        <p:nvSpPr>
          <p:cNvPr id="48" name="Прямоугольник 47"/>
          <p:cNvSpPr/>
          <p:nvPr/>
        </p:nvSpPr>
        <p:spPr>
          <a:xfrm>
            <a:off x="179512" y="2780928"/>
            <a:ext cx="2376264" cy="2160240"/>
          </a:xfrm>
          <a:prstGeom prst="rect">
            <a:avLst/>
          </a:prstGeom>
          <a:solidFill>
            <a:srgbClr val="66CCFF"/>
          </a:solidFill>
          <a:ln>
            <a:solidFill>
              <a:srgbClr val="0066FF"/>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sz="1300" dirty="0" smtClean="0">
                <a:solidFill>
                  <a:srgbClr val="000099"/>
                </a:solidFill>
                <a:latin typeface="Book Antiqua" pitchFamily="18" charset="0"/>
              </a:rPr>
              <a:t>Бюджет муниципального образования «Холм-Жирковский район» является </a:t>
            </a:r>
            <a:r>
              <a:rPr lang="ru-RU" sz="1300" b="1" dirty="0" smtClean="0">
                <a:solidFill>
                  <a:srgbClr val="000099"/>
                </a:solidFill>
                <a:latin typeface="Book Antiqua" pitchFamily="18" charset="0"/>
              </a:rPr>
              <a:t>программным бюджетом.</a:t>
            </a:r>
            <a:r>
              <a:rPr lang="ru-RU" sz="1300" dirty="0" smtClean="0">
                <a:solidFill>
                  <a:srgbClr val="000099"/>
                </a:solidFill>
                <a:latin typeface="Book Antiqua" pitchFamily="18" charset="0"/>
              </a:rPr>
              <a:t> Формирование и исполнение расходной части бюджета происходит через реализацию муниципальных программ.</a:t>
            </a:r>
            <a:endParaRPr lang="ru-RU" sz="1300" dirty="0">
              <a:solidFill>
                <a:srgbClr val="000099"/>
              </a:solidFill>
              <a:latin typeface="Book Antiqua" pitchFamily="18" charset="0"/>
            </a:endParaRPr>
          </a:p>
        </p:txBody>
      </p:sp>
      <p:pic>
        <p:nvPicPr>
          <p:cNvPr id="49" name="Рисунок 48" descr="соц политика.png"/>
          <p:cNvPicPr>
            <a:picLocks noChangeAspect="1"/>
          </p:cNvPicPr>
          <p:nvPr/>
        </p:nvPicPr>
        <p:blipFill>
          <a:blip r:embed="rId7" cstate="print"/>
          <a:stretch>
            <a:fillRect/>
          </a:stretch>
        </p:blipFill>
        <p:spPr>
          <a:xfrm>
            <a:off x="1691680" y="5788166"/>
            <a:ext cx="1152128" cy="1069834"/>
          </a:xfrm>
          <a:prstGeom prst="rect">
            <a:avLst/>
          </a:prstGeom>
          <a:ln>
            <a:noFill/>
          </a:ln>
          <a:effectLst>
            <a:softEdge rad="112500"/>
          </a:effectLst>
        </p:spPr>
      </p:pic>
      <p:pic>
        <p:nvPicPr>
          <p:cNvPr id="50" name="Рисунок 49" descr="экономика.jpg"/>
          <p:cNvPicPr>
            <a:picLocks noChangeAspect="1"/>
          </p:cNvPicPr>
          <p:nvPr/>
        </p:nvPicPr>
        <p:blipFill>
          <a:blip r:embed="rId8" cstate="print"/>
          <a:stretch>
            <a:fillRect/>
          </a:stretch>
        </p:blipFill>
        <p:spPr>
          <a:xfrm>
            <a:off x="5148064" y="5990394"/>
            <a:ext cx="1296144" cy="867606"/>
          </a:xfrm>
          <a:prstGeom prst="rect">
            <a:avLst/>
          </a:prstGeom>
          <a:ln>
            <a:noFill/>
          </a:ln>
          <a:effectLst>
            <a:softEdge rad="112500"/>
          </a:effectLst>
        </p:spPr>
      </p:pic>
      <p:pic>
        <p:nvPicPr>
          <p:cNvPr id="51" name="Рисунок 50" descr="образование.jpg"/>
          <p:cNvPicPr>
            <a:picLocks noChangeAspect="1"/>
          </p:cNvPicPr>
          <p:nvPr/>
        </p:nvPicPr>
        <p:blipFill>
          <a:blip r:embed="rId9" cstate="print"/>
          <a:stretch>
            <a:fillRect/>
          </a:stretch>
        </p:blipFill>
        <p:spPr>
          <a:xfrm>
            <a:off x="7956376" y="5777880"/>
            <a:ext cx="854391" cy="1080120"/>
          </a:xfrm>
          <a:prstGeom prst="rect">
            <a:avLst/>
          </a:prstGeom>
          <a:ln>
            <a:noFill/>
          </a:ln>
          <a:effectLst>
            <a:softEdge rad="112500"/>
          </a:effectLst>
        </p:spPr>
      </p:pic>
      <p:pic>
        <p:nvPicPr>
          <p:cNvPr id="52" name="Рисунок 51" descr="менеджмент.jpg"/>
          <p:cNvPicPr>
            <a:picLocks noChangeAspect="1"/>
          </p:cNvPicPr>
          <p:nvPr/>
        </p:nvPicPr>
        <p:blipFill>
          <a:blip r:embed="rId10" cstate="print"/>
          <a:stretch>
            <a:fillRect/>
          </a:stretch>
        </p:blipFill>
        <p:spPr>
          <a:xfrm>
            <a:off x="3491880" y="5993904"/>
            <a:ext cx="1152128" cy="864096"/>
          </a:xfrm>
          <a:prstGeom prst="rect">
            <a:avLst/>
          </a:prstGeom>
          <a:ln>
            <a:noFill/>
          </a:ln>
          <a:effectLst>
            <a:softEdge rad="112500"/>
          </a:effec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107504" y="0"/>
            <a:ext cx="8928992" cy="1124744"/>
          </a:xfrm>
          <a:prstGeom prst="round2DiagRect">
            <a:avLst/>
          </a:prstGeom>
          <a:solidFill>
            <a:srgbClr val="0099FF"/>
          </a:solidFill>
          <a:ln>
            <a:solidFill>
              <a:schemeClr val="accent2">
                <a:lumMod val="75000"/>
              </a:schemeClr>
            </a:solidFill>
          </a:ln>
          <a:effectLst>
            <a:innerShdw blurRad="63500" dist="50800" dir="13500000">
              <a:prstClr val="black">
                <a:alpha val="50000"/>
              </a:prstClr>
            </a:innerShdw>
          </a:effectLst>
        </p:spPr>
        <p:style>
          <a:lnRef idx="0">
            <a:schemeClr val="accent1"/>
          </a:lnRef>
          <a:fillRef idx="3">
            <a:schemeClr val="accent1"/>
          </a:fillRef>
          <a:effectRef idx="3">
            <a:schemeClr val="accent1"/>
          </a:effectRef>
          <a:fontRef idx="minor">
            <a:schemeClr val="lt1"/>
          </a:fontRef>
        </p:style>
        <p:txBody>
          <a:bodyPr rtlCol="0" anchor="ctr">
            <a:normAutofit fontScale="90000"/>
          </a:bodyPr>
          <a:lstStyle/>
          <a:p>
            <a:pPr algn="ctr"/>
            <a:r>
              <a:rPr lang="ru-RU" sz="2400" cap="none" dirty="0" smtClean="0">
                <a:ln>
                  <a:noFill/>
                </a:ln>
                <a:solidFill>
                  <a:schemeClr val="tx1"/>
                </a:solidFill>
                <a:effectLst>
                  <a:outerShdw blurRad="38100" dist="38100" dir="2700000" algn="tl">
                    <a:srgbClr val="000000">
                      <a:alpha val="43137"/>
                    </a:srgbClr>
                  </a:outerShdw>
                </a:effectLst>
                <a:latin typeface="Book Antiqua" pitchFamily="18" charset="0"/>
              </a:rPr>
              <a:t>СТРУКТУРА  РАСХОДОВ  БЮДЖЕТА </a:t>
            </a:r>
            <a:br>
              <a:rPr lang="ru-RU" sz="2400" cap="none" dirty="0" smtClean="0">
                <a:ln>
                  <a:noFill/>
                </a:ln>
                <a:solidFill>
                  <a:schemeClr val="tx1"/>
                </a:solidFill>
                <a:effectLst>
                  <a:outerShdw blurRad="38100" dist="38100" dir="2700000" algn="tl">
                    <a:srgbClr val="000000">
                      <a:alpha val="43137"/>
                    </a:srgbClr>
                  </a:outerShdw>
                </a:effectLst>
                <a:latin typeface="Book Antiqua" pitchFamily="18" charset="0"/>
              </a:rPr>
            </a:br>
            <a:r>
              <a:rPr lang="ru-RU" sz="2400" cap="none" dirty="0" smtClean="0">
                <a:ln>
                  <a:noFill/>
                </a:ln>
                <a:solidFill>
                  <a:schemeClr val="tx1"/>
                </a:solidFill>
                <a:effectLst>
                  <a:outerShdw blurRad="38100" dist="38100" dir="2700000" algn="tl">
                    <a:srgbClr val="000000">
                      <a:alpha val="43137"/>
                    </a:srgbClr>
                  </a:outerShdw>
                </a:effectLst>
                <a:latin typeface="Book Antiqua" pitchFamily="18" charset="0"/>
              </a:rPr>
              <a:t> ПО   ПРОГРАММНЫМ   И   НЕПРОГРАММНЫМ НАПРАВЛЕНИЯМ  ДЕЯТЕЛЬНОСТИ В  2018-2020  гг.</a:t>
            </a:r>
            <a:endParaRPr lang="ru-RU" sz="2400" cap="none" dirty="0">
              <a:ln>
                <a:noFill/>
              </a:ln>
              <a:solidFill>
                <a:schemeClr val="tx1"/>
              </a:solidFill>
              <a:effectLst>
                <a:outerShdw blurRad="38100" dist="38100" dir="2700000" algn="tl">
                  <a:srgbClr val="000000">
                    <a:alpha val="43137"/>
                  </a:srgbClr>
                </a:outerShdw>
              </a:effectLst>
              <a:latin typeface="Book Antiqua" pitchFamily="18" charset="0"/>
            </a:endParaRPr>
          </a:p>
        </p:txBody>
      </p:sp>
      <p:pic>
        <p:nvPicPr>
          <p:cNvPr id="5" name="i-main-pic" descr="Картинка 5 из 10"/>
          <p:cNvPicPr/>
          <p:nvPr/>
        </p:nvPicPr>
        <p:blipFill>
          <a:blip r:embed="rId3" cstate="print">
            <a:lum contrast="6000"/>
          </a:blip>
          <a:srcRect/>
          <a:stretch>
            <a:fillRect/>
          </a:stretch>
        </p:blipFill>
        <p:spPr bwMode="auto">
          <a:xfrm>
            <a:off x="8388424" y="0"/>
            <a:ext cx="755576" cy="836712"/>
          </a:xfrm>
          <a:prstGeom prst="rect">
            <a:avLst/>
          </a:prstGeom>
          <a:noFill/>
          <a:ln w="9525">
            <a:noFill/>
            <a:miter lim="800000"/>
            <a:headEnd/>
            <a:tailEnd/>
          </a:ln>
          <a:scene3d>
            <a:camera prst="orthographicFront"/>
            <a:lightRig rig="threePt" dir="t"/>
          </a:scene3d>
          <a:sp3d>
            <a:bevelT/>
          </a:sp3d>
        </p:spPr>
      </p:pic>
      <p:sp>
        <p:nvSpPr>
          <p:cNvPr id="10" name="Скругленный прямоугольник 9"/>
          <p:cNvSpPr/>
          <p:nvPr/>
        </p:nvSpPr>
        <p:spPr>
          <a:xfrm>
            <a:off x="7956424" y="1124744"/>
            <a:ext cx="1187576" cy="359991"/>
          </a:xfrm>
          <a:prstGeom prst="roundRect">
            <a:avLst/>
          </a:prstGeom>
          <a:solidFill>
            <a:srgbClr val="0099FF"/>
          </a:solidFill>
          <a:ln w="9525" cap="flat" cmpd="sng" algn="ctr">
            <a:solidFill>
              <a:srgbClr val="3399FF"/>
            </a:solidFill>
            <a:prstDash val="solid"/>
          </a:ln>
          <a:effectLst>
            <a:outerShdw blurRad="40000" dist="23000" dir="5400000" rotWithShape="0">
              <a:srgbClr val="000000">
                <a:alpha val="35000"/>
              </a:srgbClr>
            </a:outerShdw>
          </a:effectLst>
        </p:spPr>
        <p:style>
          <a:lnRef idx="1">
            <a:schemeClr val="accent5"/>
          </a:lnRef>
          <a:fillRef idx="3">
            <a:schemeClr val="accent5"/>
          </a:fillRef>
          <a:effectRef idx="2">
            <a:schemeClr val="accent5"/>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ru-RU" sz="1400" b="1" dirty="0" smtClean="0">
                <a:solidFill>
                  <a:srgbClr val="DBF5F9">
                    <a:lumMod val="10000"/>
                  </a:srgbClr>
                </a:solidFill>
                <a:latin typeface="Book Antiqua" pitchFamily="18" charset="0"/>
              </a:rPr>
              <a:t>тыс. руб.</a:t>
            </a:r>
            <a:endParaRPr lang="ru-RU" sz="1400" b="1" dirty="0">
              <a:solidFill>
                <a:srgbClr val="DBF5F9">
                  <a:lumMod val="10000"/>
                </a:srgbClr>
              </a:solidFill>
              <a:latin typeface="Book Antiqua" pitchFamily="18" charset="0"/>
            </a:endParaRPr>
          </a:p>
        </p:txBody>
      </p:sp>
      <p:graphicFrame>
        <p:nvGraphicFramePr>
          <p:cNvPr id="17" name="Содержимое 16"/>
          <p:cNvGraphicFramePr>
            <a:graphicFrameLocks noGrp="1"/>
          </p:cNvGraphicFramePr>
          <p:nvPr>
            <p:ph idx="1"/>
          </p:nvPr>
        </p:nvGraphicFramePr>
        <p:xfrm>
          <a:off x="1763688" y="1484784"/>
          <a:ext cx="2592288" cy="223224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8" name="Содержимое 16"/>
          <p:cNvGraphicFramePr>
            <a:graphicFrameLocks/>
          </p:cNvGraphicFramePr>
          <p:nvPr/>
        </p:nvGraphicFramePr>
        <p:xfrm>
          <a:off x="4139952" y="1412776"/>
          <a:ext cx="2664296" cy="2448272"/>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9" name="Содержимое 16"/>
          <p:cNvGraphicFramePr>
            <a:graphicFrameLocks/>
          </p:cNvGraphicFramePr>
          <p:nvPr/>
        </p:nvGraphicFramePr>
        <p:xfrm>
          <a:off x="6551712" y="1412776"/>
          <a:ext cx="2592288" cy="2376264"/>
        </p:xfrm>
        <a:graphic>
          <a:graphicData uri="http://schemas.openxmlformats.org/drawingml/2006/chart">
            <c:chart xmlns:c="http://schemas.openxmlformats.org/drawingml/2006/chart" xmlns:r="http://schemas.openxmlformats.org/officeDocument/2006/relationships" r:id="rId6"/>
          </a:graphicData>
        </a:graphic>
      </p:graphicFrame>
      <p:sp>
        <p:nvSpPr>
          <p:cNvPr id="9" name="TextBox 8"/>
          <p:cNvSpPr txBox="1"/>
          <p:nvPr/>
        </p:nvSpPr>
        <p:spPr>
          <a:xfrm>
            <a:off x="2555776" y="2852936"/>
            <a:ext cx="1224136" cy="369332"/>
          </a:xfrm>
          <a:prstGeom prst="rect">
            <a:avLst/>
          </a:prstGeom>
          <a:noFill/>
        </p:spPr>
        <p:txBody>
          <a:bodyPr wrap="square" rtlCol="0">
            <a:spAutoFit/>
          </a:bodyPr>
          <a:lstStyle/>
          <a:p>
            <a:r>
              <a:rPr lang="ru-RU" dirty="0" smtClean="0">
                <a:effectLst>
                  <a:outerShdw blurRad="38100" dist="38100" dir="2700000" algn="tl">
                    <a:srgbClr val="000000">
                      <a:alpha val="43137"/>
                    </a:srgbClr>
                  </a:outerShdw>
                </a:effectLst>
                <a:latin typeface="Times New Roman" pitchFamily="18" charset="0"/>
                <a:cs typeface="Times New Roman" pitchFamily="18" charset="0"/>
              </a:rPr>
              <a:t>238 855,9</a:t>
            </a:r>
            <a:endParaRPr lang="ru-RU"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1" name="TextBox 10"/>
          <p:cNvSpPr txBox="1"/>
          <p:nvPr/>
        </p:nvSpPr>
        <p:spPr>
          <a:xfrm>
            <a:off x="7236296" y="2924944"/>
            <a:ext cx="1152128" cy="369332"/>
          </a:xfrm>
          <a:prstGeom prst="rect">
            <a:avLst/>
          </a:prstGeom>
          <a:noFill/>
        </p:spPr>
        <p:txBody>
          <a:bodyPr wrap="square" rtlCol="0">
            <a:spAutoFit/>
          </a:bodyPr>
          <a:lstStyle/>
          <a:p>
            <a:r>
              <a:rPr lang="ru-RU" dirty="0" smtClean="0">
                <a:effectLst>
                  <a:outerShdw blurRad="38100" dist="38100" dir="2700000" algn="tl">
                    <a:srgbClr val="000000">
                      <a:alpha val="43137"/>
                    </a:srgbClr>
                  </a:outerShdw>
                </a:effectLst>
                <a:latin typeface="Times New Roman" pitchFamily="18" charset="0"/>
                <a:cs typeface="Times New Roman" pitchFamily="18" charset="0"/>
              </a:rPr>
              <a:t>220 067,8</a:t>
            </a:r>
            <a:endParaRPr lang="ru-RU"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2" name="TextBox 11"/>
          <p:cNvSpPr txBox="1"/>
          <p:nvPr/>
        </p:nvSpPr>
        <p:spPr>
          <a:xfrm>
            <a:off x="251520" y="2276872"/>
            <a:ext cx="1872208" cy="923330"/>
          </a:xfrm>
          <a:prstGeom prst="rect">
            <a:avLst/>
          </a:prstGeom>
          <a:noFill/>
        </p:spPr>
        <p:txBody>
          <a:bodyPr wrap="square" rtlCol="0">
            <a:spAutoFit/>
          </a:bodyPr>
          <a:lstStyle/>
          <a:p>
            <a:r>
              <a:rPr lang="ru-RU" b="1" dirty="0" smtClean="0">
                <a:solidFill>
                  <a:srgbClr val="000099"/>
                </a:solidFill>
                <a:latin typeface="Book Antiqua" pitchFamily="18" charset="0"/>
              </a:rPr>
              <a:t>Расходы бюджета на 2018-2020 годы</a:t>
            </a:r>
            <a:endParaRPr lang="ru-RU" b="1" dirty="0">
              <a:solidFill>
                <a:srgbClr val="000099"/>
              </a:solidFill>
              <a:latin typeface="Book Antiqua" pitchFamily="18" charset="0"/>
            </a:endParaRPr>
          </a:p>
        </p:txBody>
      </p:sp>
      <p:sp>
        <p:nvSpPr>
          <p:cNvPr id="13" name="TextBox 12"/>
          <p:cNvSpPr txBox="1"/>
          <p:nvPr/>
        </p:nvSpPr>
        <p:spPr>
          <a:xfrm>
            <a:off x="323528" y="3933056"/>
            <a:ext cx="8280920" cy="584775"/>
          </a:xfrm>
          <a:prstGeom prst="rect">
            <a:avLst/>
          </a:prstGeom>
          <a:ln/>
        </p:spPr>
        <p:style>
          <a:lnRef idx="0">
            <a:schemeClr val="accent3"/>
          </a:lnRef>
          <a:fillRef idx="3">
            <a:schemeClr val="accent3"/>
          </a:fillRef>
          <a:effectRef idx="3">
            <a:schemeClr val="accent3"/>
          </a:effectRef>
          <a:fontRef idx="minor">
            <a:schemeClr val="lt1"/>
          </a:fontRef>
        </p:style>
        <p:txBody>
          <a:bodyPr wrap="square" rtlCol="0">
            <a:spAutoFit/>
          </a:bodyPr>
          <a:lstStyle/>
          <a:p>
            <a:r>
              <a:rPr lang="ru-RU" sz="1600" b="1" dirty="0" smtClean="0">
                <a:solidFill>
                  <a:srgbClr val="000099"/>
                </a:solidFill>
                <a:latin typeface="Book Antiqua" pitchFamily="18" charset="0"/>
              </a:rPr>
              <a:t>Расходы в рамках           231 144,7                                 213 424,6                                209 064,4</a:t>
            </a:r>
          </a:p>
          <a:p>
            <a:r>
              <a:rPr lang="ru-RU" sz="1600" b="1" dirty="0" smtClean="0">
                <a:solidFill>
                  <a:srgbClr val="000099"/>
                </a:solidFill>
                <a:latin typeface="Book Antiqua" pitchFamily="18" charset="0"/>
              </a:rPr>
              <a:t>программ                             96,8%                                      97,5%                                     95,0%</a:t>
            </a:r>
            <a:endParaRPr lang="ru-RU" sz="1600" b="1" dirty="0">
              <a:solidFill>
                <a:srgbClr val="000099"/>
              </a:solidFill>
              <a:latin typeface="Book Antiqua" pitchFamily="18" charset="0"/>
            </a:endParaRPr>
          </a:p>
        </p:txBody>
      </p:sp>
      <p:sp>
        <p:nvSpPr>
          <p:cNvPr id="14" name="TextBox 13"/>
          <p:cNvSpPr txBox="1"/>
          <p:nvPr/>
        </p:nvSpPr>
        <p:spPr>
          <a:xfrm>
            <a:off x="323528" y="5085184"/>
            <a:ext cx="8280920" cy="584775"/>
          </a:xfrm>
          <a:prstGeom prst="rect">
            <a:avLst/>
          </a:prstGeom>
          <a:ln/>
        </p:spPr>
        <p:style>
          <a:lnRef idx="0">
            <a:schemeClr val="accent3"/>
          </a:lnRef>
          <a:fillRef idx="3">
            <a:schemeClr val="accent3"/>
          </a:fillRef>
          <a:effectRef idx="3">
            <a:schemeClr val="accent3"/>
          </a:effectRef>
          <a:fontRef idx="minor">
            <a:schemeClr val="lt1"/>
          </a:fontRef>
        </p:style>
        <p:txBody>
          <a:bodyPr wrap="square" rtlCol="0">
            <a:spAutoFit/>
          </a:bodyPr>
          <a:lstStyle/>
          <a:p>
            <a:r>
              <a:rPr lang="ru-RU" sz="1600" b="1" dirty="0" err="1" smtClean="0">
                <a:solidFill>
                  <a:srgbClr val="000099"/>
                </a:solidFill>
                <a:latin typeface="Book Antiqua" pitchFamily="18" charset="0"/>
              </a:rPr>
              <a:t>Непрограммные</a:t>
            </a:r>
            <a:r>
              <a:rPr lang="ru-RU" sz="1600" b="1" dirty="0" smtClean="0">
                <a:solidFill>
                  <a:srgbClr val="000099"/>
                </a:solidFill>
                <a:latin typeface="Book Antiqua" pitchFamily="18" charset="0"/>
              </a:rPr>
              <a:t>             7 711,2                                     5 498,1                                    5 498,4</a:t>
            </a:r>
          </a:p>
          <a:p>
            <a:r>
              <a:rPr lang="ru-RU" sz="1600" b="1" dirty="0" smtClean="0">
                <a:solidFill>
                  <a:srgbClr val="000099"/>
                </a:solidFill>
                <a:latin typeface="Book Antiqua" pitchFamily="18" charset="0"/>
              </a:rPr>
              <a:t>расходы                               3,2 %                                        2,5 %                                      2,5 %</a:t>
            </a:r>
            <a:endParaRPr lang="ru-RU" sz="1600" b="1" dirty="0">
              <a:solidFill>
                <a:srgbClr val="000099"/>
              </a:solidFill>
              <a:latin typeface="Book Antiqua" pitchFamily="18" charset="0"/>
            </a:endParaRPr>
          </a:p>
        </p:txBody>
      </p:sp>
      <p:sp>
        <p:nvSpPr>
          <p:cNvPr id="15" name="TextBox 14"/>
          <p:cNvSpPr txBox="1"/>
          <p:nvPr/>
        </p:nvSpPr>
        <p:spPr>
          <a:xfrm>
            <a:off x="323528" y="6021288"/>
            <a:ext cx="8280920" cy="584775"/>
          </a:xfrm>
          <a:prstGeom prst="rect">
            <a:avLst/>
          </a:prstGeom>
          <a:ln/>
        </p:spPr>
        <p:style>
          <a:lnRef idx="0">
            <a:schemeClr val="accent3"/>
          </a:lnRef>
          <a:fillRef idx="3">
            <a:schemeClr val="accent3"/>
          </a:fillRef>
          <a:effectRef idx="3">
            <a:schemeClr val="accent3"/>
          </a:effectRef>
          <a:fontRef idx="minor">
            <a:schemeClr val="lt1"/>
          </a:fontRef>
        </p:style>
        <p:txBody>
          <a:bodyPr wrap="square" rtlCol="0">
            <a:spAutoFit/>
          </a:bodyPr>
          <a:lstStyle/>
          <a:p>
            <a:r>
              <a:rPr lang="ru-RU" sz="1600" b="1" dirty="0" smtClean="0">
                <a:solidFill>
                  <a:srgbClr val="000099"/>
                </a:solidFill>
                <a:latin typeface="Book Antiqua" pitchFamily="18" charset="0"/>
              </a:rPr>
              <a:t>Условно- утвержденные                                                                                               5 505,0</a:t>
            </a:r>
          </a:p>
          <a:p>
            <a:r>
              <a:rPr lang="ru-RU" sz="1600" b="1" dirty="0" smtClean="0">
                <a:solidFill>
                  <a:srgbClr val="000099"/>
                </a:solidFill>
                <a:latin typeface="Book Antiqua" pitchFamily="18" charset="0"/>
              </a:rPr>
              <a:t>расходы                                                                                                                                 2,5 %</a:t>
            </a:r>
            <a:endParaRPr lang="ru-RU" sz="1600" b="1" dirty="0">
              <a:solidFill>
                <a:srgbClr val="000099"/>
              </a:solidFill>
              <a:latin typeface="Book Antiqua" pitchFamily="18"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Прямоугольник 9"/>
          <p:cNvSpPr/>
          <p:nvPr/>
        </p:nvSpPr>
        <p:spPr>
          <a:xfrm>
            <a:off x="179512" y="836712"/>
            <a:ext cx="8784976" cy="720080"/>
          </a:xfrm>
          <a:prstGeom prst="rect">
            <a:avLst/>
          </a:prstGeom>
          <a:solidFill>
            <a:srgbClr val="99CC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Текст 2"/>
          <p:cNvSpPr>
            <a:spLocks noGrp="1"/>
          </p:cNvSpPr>
          <p:nvPr>
            <p:ph type="body" idx="2"/>
          </p:nvPr>
        </p:nvSpPr>
        <p:spPr>
          <a:xfrm>
            <a:off x="107504" y="980728"/>
            <a:ext cx="8856984" cy="576064"/>
          </a:xfrm>
        </p:spPr>
        <p:txBody>
          <a:bodyPr>
            <a:normAutofit/>
          </a:bodyPr>
          <a:lstStyle/>
          <a:p>
            <a:r>
              <a:rPr lang="ru-RU" sz="1600" b="1" dirty="0" smtClean="0">
                <a:solidFill>
                  <a:srgbClr val="000099"/>
                </a:solidFill>
                <a:latin typeface="Book Antiqua" pitchFamily="18" charset="0"/>
              </a:rPr>
              <a:t>     </a:t>
            </a:r>
            <a:r>
              <a:rPr lang="ru-RU" sz="1600" b="1" u="sng" dirty="0" smtClean="0">
                <a:solidFill>
                  <a:srgbClr val="000099"/>
                </a:solidFill>
                <a:latin typeface="Book Antiqua" pitchFamily="18" charset="0"/>
              </a:rPr>
              <a:t>Цель</a:t>
            </a:r>
            <a:r>
              <a:rPr lang="ru-RU" sz="1600" b="1" dirty="0" smtClean="0">
                <a:solidFill>
                  <a:srgbClr val="000099"/>
                </a:solidFill>
                <a:latin typeface="Book Antiqua" pitchFamily="18" charset="0"/>
              </a:rPr>
              <a:t>: создание условий для функционирования органов местного самоуправления    </a:t>
            </a:r>
          </a:p>
          <a:p>
            <a:r>
              <a:rPr lang="ru-RU" sz="1600" b="1" dirty="0" smtClean="0">
                <a:solidFill>
                  <a:srgbClr val="000099"/>
                </a:solidFill>
                <a:latin typeface="Book Antiqua" pitchFamily="18" charset="0"/>
              </a:rPr>
              <a:t>     муниципального образования «Холм-Жирковский  район» Смоленской области</a:t>
            </a:r>
          </a:p>
          <a:p>
            <a:endParaRPr lang="ru-RU" dirty="0"/>
          </a:p>
        </p:txBody>
      </p:sp>
      <p:sp>
        <p:nvSpPr>
          <p:cNvPr id="5" name="Заголовок 3"/>
          <p:cNvSpPr>
            <a:spLocks noGrp="1"/>
          </p:cNvSpPr>
          <p:nvPr>
            <p:ph type="title"/>
          </p:nvPr>
        </p:nvSpPr>
        <p:spPr>
          <a:xfrm>
            <a:off x="107504" y="0"/>
            <a:ext cx="9036496" cy="908720"/>
          </a:xfrm>
          <a:prstGeom prst="round2DiagRect">
            <a:avLst/>
          </a:prstGeom>
          <a:solidFill>
            <a:srgbClr val="0099FF"/>
          </a:solidFill>
          <a:ln>
            <a:solidFill>
              <a:schemeClr val="accent2">
                <a:lumMod val="75000"/>
              </a:schemeClr>
            </a:solidFill>
          </a:ln>
          <a:effectLst>
            <a:innerShdw blurRad="63500" dist="50800" dir="13500000">
              <a:prstClr val="black">
                <a:alpha val="50000"/>
              </a:prstClr>
            </a:innerShdw>
          </a:effectLst>
        </p:spPr>
        <p:style>
          <a:lnRef idx="0">
            <a:schemeClr val="accent1"/>
          </a:lnRef>
          <a:fillRef idx="3">
            <a:schemeClr val="accent1"/>
          </a:fillRef>
          <a:effectRef idx="3">
            <a:schemeClr val="accent1"/>
          </a:effectRef>
          <a:fontRef idx="minor">
            <a:schemeClr val="lt1"/>
          </a:fontRef>
        </p:style>
        <p:txBody>
          <a:bodyPr vert="horz" lIns="45720" tIns="0" rIns="45720" bIns="0" rtlCol="0" anchor="ctr" anchorCtr="0">
            <a:noAutofit/>
          </a:bodyPr>
          <a:lstStyle/>
          <a:p>
            <a:pPr algn="ctr"/>
            <a:r>
              <a:rPr lang="ru-RU" sz="1800" cap="none" dirty="0">
                <a:ln>
                  <a:noFill/>
                </a:ln>
                <a:solidFill>
                  <a:schemeClr val="tx1"/>
                </a:solidFill>
                <a:effectLst>
                  <a:outerShdw blurRad="38100" dist="38100" dir="2700000" algn="tl">
                    <a:srgbClr val="000000">
                      <a:alpha val="43137"/>
                    </a:srgbClr>
                  </a:outerShdw>
                </a:effectLst>
                <a:latin typeface="Book Antiqua" pitchFamily="18" charset="0"/>
              </a:rPr>
              <a:t>Муниципальная программа  «Создание условий для эффективного управления  </a:t>
            </a:r>
            <a:r>
              <a:rPr lang="ru-RU" sz="1800" cap="none" dirty="0" smtClean="0">
                <a:ln>
                  <a:noFill/>
                </a:ln>
                <a:solidFill>
                  <a:schemeClr val="tx1"/>
                </a:solidFill>
                <a:effectLst>
                  <a:outerShdw blurRad="38100" dist="38100" dir="2700000" algn="tl">
                    <a:srgbClr val="000000">
                      <a:alpha val="43137"/>
                    </a:srgbClr>
                  </a:outerShdw>
                </a:effectLst>
                <a:latin typeface="Book Antiqua" pitchFamily="18" charset="0"/>
              </a:rPr>
              <a:t>муниципальным образованием </a:t>
            </a:r>
            <a:r>
              <a:rPr lang="ru-RU" sz="1800" cap="none" dirty="0">
                <a:ln>
                  <a:noFill/>
                </a:ln>
                <a:solidFill>
                  <a:schemeClr val="tx1"/>
                </a:solidFill>
                <a:effectLst>
                  <a:outerShdw blurRad="38100" dist="38100" dir="2700000" algn="tl">
                    <a:srgbClr val="000000">
                      <a:alpha val="43137"/>
                    </a:srgbClr>
                  </a:outerShdw>
                </a:effectLst>
                <a:latin typeface="Book Antiqua" pitchFamily="18" charset="0"/>
              </a:rPr>
              <a:t>"Холм - </a:t>
            </a:r>
            <a:r>
              <a:rPr lang="ru-RU" sz="1800" cap="none" dirty="0" err="1">
                <a:ln>
                  <a:noFill/>
                </a:ln>
                <a:solidFill>
                  <a:schemeClr val="tx1"/>
                </a:solidFill>
                <a:effectLst>
                  <a:outerShdw blurRad="38100" dist="38100" dir="2700000" algn="tl">
                    <a:srgbClr val="000000">
                      <a:alpha val="43137"/>
                    </a:srgbClr>
                  </a:outerShdw>
                </a:effectLst>
                <a:latin typeface="Book Antiqua" pitchFamily="18" charset="0"/>
              </a:rPr>
              <a:t>Жирковский</a:t>
            </a:r>
            <a:r>
              <a:rPr lang="ru-RU" sz="1800" cap="none" dirty="0">
                <a:ln>
                  <a:noFill/>
                </a:ln>
                <a:solidFill>
                  <a:schemeClr val="tx1"/>
                </a:solidFill>
                <a:effectLst>
                  <a:outerShdw blurRad="38100" dist="38100" dir="2700000" algn="tl">
                    <a:srgbClr val="000000">
                      <a:alpha val="43137"/>
                    </a:srgbClr>
                  </a:outerShdw>
                </a:effectLst>
                <a:latin typeface="Book Antiqua" pitchFamily="18" charset="0"/>
              </a:rPr>
              <a:t> район" Смоленской области на  </a:t>
            </a:r>
            <a:r>
              <a:rPr lang="ru-RU" sz="1800" cap="none" dirty="0" smtClean="0">
                <a:ln>
                  <a:noFill/>
                </a:ln>
                <a:solidFill>
                  <a:schemeClr val="tx1"/>
                </a:solidFill>
                <a:effectLst>
                  <a:outerShdw blurRad="38100" dist="38100" dir="2700000" algn="tl">
                    <a:srgbClr val="000000">
                      <a:alpha val="43137"/>
                    </a:srgbClr>
                  </a:outerShdw>
                </a:effectLst>
                <a:latin typeface="Book Antiqua" pitchFamily="18" charset="0"/>
              </a:rPr>
              <a:t>2016-2020 </a:t>
            </a:r>
            <a:r>
              <a:rPr lang="ru-RU" sz="1800" cap="none" dirty="0">
                <a:ln>
                  <a:noFill/>
                </a:ln>
                <a:solidFill>
                  <a:schemeClr val="tx1"/>
                </a:solidFill>
                <a:effectLst>
                  <a:outerShdw blurRad="38100" dist="38100" dir="2700000" algn="tl">
                    <a:srgbClr val="000000">
                      <a:alpha val="43137"/>
                    </a:srgbClr>
                  </a:outerShdw>
                </a:effectLst>
                <a:latin typeface="Book Antiqua" pitchFamily="18" charset="0"/>
              </a:rPr>
              <a:t>гг.»</a:t>
            </a:r>
            <a:endParaRPr lang="ru-RU" sz="1800" dirty="0">
              <a:solidFill>
                <a:schemeClr val="tx1"/>
              </a:solidFill>
              <a:latin typeface="Book Antiqua" pitchFamily="18" charset="0"/>
            </a:endParaRPr>
          </a:p>
        </p:txBody>
      </p:sp>
      <p:sp>
        <p:nvSpPr>
          <p:cNvPr id="8" name="Скругленный прямоугольник 7"/>
          <p:cNvSpPr/>
          <p:nvPr/>
        </p:nvSpPr>
        <p:spPr>
          <a:xfrm>
            <a:off x="3131840" y="2708920"/>
            <a:ext cx="1187576" cy="359991"/>
          </a:xfrm>
          <a:prstGeom prst="roundRect">
            <a:avLst/>
          </a:prstGeom>
          <a:solidFill>
            <a:srgbClr val="0099FF"/>
          </a:solidFill>
          <a:ln w="9525" cap="flat" cmpd="sng" algn="ctr">
            <a:solidFill>
              <a:srgbClr val="0066FF"/>
            </a:solidFill>
            <a:prstDash val="solid"/>
          </a:ln>
          <a:effectLst>
            <a:outerShdw blurRad="40000" dist="23000" dir="5400000" rotWithShape="0">
              <a:srgbClr val="000000">
                <a:alpha val="35000"/>
              </a:srgbClr>
            </a:outerShdw>
          </a:effectLst>
        </p:spPr>
        <p:style>
          <a:lnRef idx="1">
            <a:schemeClr val="accent5"/>
          </a:lnRef>
          <a:fillRef idx="3">
            <a:schemeClr val="accent5"/>
          </a:fillRef>
          <a:effectRef idx="2">
            <a:schemeClr val="accent5"/>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ru-RU" sz="1400" b="1" dirty="0" smtClean="0">
                <a:solidFill>
                  <a:srgbClr val="DBF5F9">
                    <a:lumMod val="10000"/>
                  </a:srgbClr>
                </a:solidFill>
                <a:latin typeface="Book Antiqua" pitchFamily="18" charset="0"/>
              </a:rPr>
              <a:t>тыс. руб.</a:t>
            </a:r>
            <a:endParaRPr lang="ru-RU" sz="1400" b="1" dirty="0">
              <a:solidFill>
                <a:srgbClr val="DBF5F9">
                  <a:lumMod val="10000"/>
                </a:srgbClr>
              </a:solidFill>
              <a:latin typeface="Book Antiqua" pitchFamily="18" charset="0"/>
            </a:endParaRPr>
          </a:p>
        </p:txBody>
      </p:sp>
      <p:sp>
        <p:nvSpPr>
          <p:cNvPr id="11" name="Прямоугольник 10"/>
          <p:cNvSpPr/>
          <p:nvPr/>
        </p:nvSpPr>
        <p:spPr>
          <a:xfrm>
            <a:off x="5292080" y="1628800"/>
            <a:ext cx="3672408" cy="1080120"/>
          </a:xfrm>
          <a:prstGeom prst="rect">
            <a:avLst/>
          </a:prstGeom>
          <a:solidFill>
            <a:srgbClr val="99CC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sz="1600" b="1" dirty="0" smtClean="0">
                <a:solidFill>
                  <a:srgbClr val="000099"/>
                </a:solidFill>
                <a:latin typeface="Book Antiqua" pitchFamily="18" charset="0"/>
              </a:rPr>
              <a:t>Ответственные исполнители:  Администрация муниципального образования «Холм-Жирковский район» Смоленской области</a:t>
            </a:r>
            <a:endParaRPr lang="ru-RU" sz="1600" b="1" dirty="0">
              <a:solidFill>
                <a:srgbClr val="000099"/>
              </a:solidFill>
              <a:latin typeface="Book Antiqua" pitchFamily="18" charset="0"/>
            </a:endParaRPr>
          </a:p>
        </p:txBody>
      </p:sp>
      <p:sp>
        <p:nvSpPr>
          <p:cNvPr id="12" name="Содержимое 11"/>
          <p:cNvSpPr>
            <a:spLocks noGrp="1"/>
          </p:cNvSpPr>
          <p:nvPr>
            <p:ph sz="half" idx="1"/>
          </p:nvPr>
        </p:nvSpPr>
        <p:spPr>
          <a:xfrm>
            <a:off x="179512" y="1628800"/>
            <a:ext cx="4752528" cy="864096"/>
          </a:xfrm>
          <a:prstGeom prst="rect">
            <a:avLst/>
          </a:prstGeom>
          <a:solidFill>
            <a:srgbClr val="99CC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2500"/>
          </a:bodyPr>
          <a:lstStyle/>
          <a:p>
            <a:pPr algn="just">
              <a:buNone/>
            </a:pPr>
            <a:r>
              <a:rPr lang="ru-RU" sz="1600" b="1" dirty="0" smtClean="0">
                <a:solidFill>
                  <a:srgbClr val="000099"/>
                </a:solidFill>
                <a:latin typeface="Book Antiqua" pitchFamily="18" charset="0"/>
              </a:rPr>
              <a:t>     Общий объем бюджетных ассигнований  на 2018 год -22 041,3 тыс. руб., на 2019 год – 18 639,7 тыс. руб., на 2020 год – 18 664,3 тыс. руб.</a:t>
            </a:r>
            <a:endParaRPr lang="ru-RU" sz="1600" b="1" dirty="0">
              <a:solidFill>
                <a:srgbClr val="000099"/>
              </a:solidFill>
              <a:latin typeface="Book Antiqua" pitchFamily="18" charset="0"/>
            </a:endParaRPr>
          </a:p>
        </p:txBody>
      </p:sp>
      <p:graphicFrame>
        <p:nvGraphicFramePr>
          <p:cNvPr id="13" name="Диаграмма 12"/>
          <p:cNvGraphicFramePr/>
          <p:nvPr/>
        </p:nvGraphicFramePr>
        <p:xfrm>
          <a:off x="179512" y="2348880"/>
          <a:ext cx="3816424" cy="417646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Таблица 14"/>
          <p:cNvGraphicFramePr>
            <a:graphicFrameLocks noGrp="1"/>
          </p:cNvGraphicFramePr>
          <p:nvPr/>
        </p:nvGraphicFramePr>
        <p:xfrm>
          <a:off x="4427984" y="2780929"/>
          <a:ext cx="4716016" cy="3903934"/>
        </p:xfrm>
        <a:graphic>
          <a:graphicData uri="http://schemas.openxmlformats.org/drawingml/2006/table">
            <a:tbl>
              <a:tblPr firstRow="1" bandRow="1">
                <a:effectLst>
                  <a:outerShdw blurRad="50800" dist="38100" dir="18900000" algn="bl" rotWithShape="0">
                    <a:prstClr val="black">
                      <a:alpha val="40000"/>
                    </a:prstClr>
                  </a:outerShdw>
                </a:effectLst>
                <a:tableStyleId>{284E427A-3D55-4303-BF80-6455036E1DE7}</a:tableStyleId>
              </a:tblPr>
              <a:tblGrid>
                <a:gridCol w="1915881"/>
                <a:gridCol w="957941"/>
                <a:gridCol w="957941"/>
                <a:gridCol w="884253"/>
              </a:tblGrid>
              <a:tr h="290165">
                <a:tc>
                  <a:txBody>
                    <a:bodyPr/>
                    <a:lstStyle/>
                    <a:p>
                      <a:r>
                        <a:rPr lang="ru-RU" sz="1400" dirty="0" smtClean="0">
                          <a:solidFill>
                            <a:srgbClr val="000099"/>
                          </a:solidFill>
                          <a:latin typeface="Book Antiqua" pitchFamily="18" charset="0"/>
                        </a:rPr>
                        <a:t>Подпрограммы</a:t>
                      </a:r>
                      <a:endParaRPr lang="ru-RU" sz="1400" dirty="0">
                        <a:solidFill>
                          <a:srgbClr val="000099"/>
                        </a:solidFill>
                        <a:latin typeface="Book Antiqua" pitchFamily="18" charset="0"/>
                      </a:endParaRPr>
                    </a:p>
                  </a:txBody>
                  <a:tcPr>
                    <a:solidFill>
                      <a:srgbClr val="0099FF"/>
                    </a:solidFill>
                  </a:tcPr>
                </a:tc>
                <a:tc>
                  <a:txBody>
                    <a:bodyPr/>
                    <a:lstStyle/>
                    <a:p>
                      <a:r>
                        <a:rPr lang="ru-RU" sz="1400" dirty="0" smtClean="0">
                          <a:solidFill>
                            <a:srgbClr val="000099"/>
                          </a:solidFill>
                          <a:latin typeface="Book Antiqua" pitchFamily="18" charset="0"/>
                        </a:rPr>
                        <a:t>2018 год</a:t>
                      </a:r>
                      <a:endParaRPr lang="ru-RU" sz="1400" dirty="0">
                        <a:solidFill>
                          <a:srgbClr val="000099"/>
                        </a:solidFill>
                        <a:latin typeface="Book Antiqua" pitchFamily="18" charset="0"/>
                      </a:endParaRPr>
                    </a:p>
                  </a:txBody>
                  <a:tcPr>
                    <a:solidFill>
                      <a:srgbClr val="0099FF"/>
                    </a:solidFill>
                  </a:tcPr>
                </a:tc>
                <a:tc>
                  <a:txBody>
                    <a:bodyPr/>
                    <a:lstStyle/>
                    <a:p>
                      <a:r>
                        <a:rPr lang="ru-RU" sz="1400" dirty="0" smtClean="0">
                          <a:solidFill>
                            <a:srgbClr val="000099"/>
                          </a:solidFill>
                          <a:latin typeface="Book Antiqua" pitchFamily="18" charset="0"/>
                        </a:rPr>
                        <a:t>2019 год</a:t>
                      </a:r>
                      <a:endParaRPr lang="ru-RU" sz="1400" dirty="0">
                        <a:solidFill>
                          <a:srgbClr val="000099"/>
                        </a:solidFill>
                        <a:latin typeface="Book Antiqua" pitchFamily="18" charset="0"/>
                      </a:endParaRPr>
                    </a:p>
                  </a:txBody>
                  <a:tcPr>
                    <a:solidFill>
                      <a:srgbClr val="0099FF"/>
                    </a:solidFill>
                  </a:tcPr>
                </a:tc>
                <a:tc>
                  <a:txBody>
                    <a:bodyPr/>
                    <a:lstStyle/>
                    <a:p>
                      <a:r>
                        <a:rPr lang="ru-RU" sz="1400" dirty="0" smtClean="0">
                          <a:solidFill>
                            <a:srgbClr val="000099"/>
                          </a:solidFill>
                          <a:latin typeface="Book Antiqua" pitchFamily="18" charset="0"/>
                        </a:rPr>
                        <a:t>2020 год</a:t>
                      </a:r>
                      <a:endParaRPr lang="ru-RU" sz="1400" dirty="0">
                        <a:solidFill>
                          <a:srgbClr val="000099"/>
                        </a:solidFill>
                        <a:latin typeface="Book Antiqua" pitchFamily="18" charset="0"/>
                      </a:endParaRPr>
                    </a:p>
                  </a:txBody>
                  <a:tcPr>
                    <a:solidFill>
                      <a:srgbClr val="0099FF"/>
                    </a:solidFill>
                  </a:tcPr>
                </a:tc>
              </a:tr>
              <a:tr h="343271">
                <a:tc>
                  <a:txBody>
                    <a:bodyPr/>
                    <a:lstStyle/>
                    <a:p>
                      <a:pPr marL="0" algn="just" rtl="0" eaLnBrk="1" latinLnBrk="0" hangingPunct="1"/>
                      <a:r>
                        <a:rPr kumimoji="0" lang="ru-RU" sz="1200" kern="1200" dirty="0" smtClean="0">
                          <a:solidFill>
                            <a:srgbClr val="000099"/>
                          </a:solidFill>
                          <a:latin typeface="Book Antiqua" pitchFamily="18" charset="0"/>
                          <a:ea typeface="+mn-ea"/>
                          <a:cs typeface="+mn-cs"/>
                        </a:rPr>
                        <a:t>за счет средств областного бюджета</a:t>
                      </a:r>
                    </a:p>
                  </a:txBody>
                  <a:tcPr>
                    <a:solidFill>
                      <a:srgbClr val="66FFCC"/>
                    </a:solidFill>
                  </a:tcPr>
                </a:tc>
                <a:tc>
                  <a:txBody>
                    <a:bodyPr/>
                    <a:lstStyle/>
                    <a:p>
                      <a:pPr algn="ctr"/>
                      <a:r>
                        <a:rPr lang="ru-RU" sz="1400" b="1" dirty="0" smtClean="0">
                          <a:solidFill>
                            <a:srgbClr val="000099"/>
                          </a:solidFill>
                          <a:latin typeface="Times New Roman" pitchFamily="18" charset="0"/>
                          <a:cs typeface="Times New Roman" pitchFamily="18" charset="0"/>
                        </a:rPr>
                        <a:t>626,7</a:t>
                      </a:r>
                      <a:endParaRPr lang="ru-RU" sz="1400" b="1" dirty="0">
                        <a:solidFill>
                          <a:srgbClr val="000099"/>
                        </a:solidFill>
                        <a:latin typeface="Times New Roman" pitchFamily="18" charset="0"/>
                        <a:cs typeface="Times New Roman" pitchFamily="18" charset="0"/>
                      </a:endParaRPr>
                    </a:p>
                  </a:txBody>
                  <a:tcPr>
                    <a:solidFill>
                      <a:srgbClr val="66FFCC"/>
                    </a:solidFill>
                  </a:tcPr>
                </a:tc>
                <a:tc>
                  <a:txBody>
                    <a:bodyPr/>
                    <a:lstStyle/>
                    <a:p>
                      <a:pPr algn="ctr"/>
                      <a:r>
                        <a:rPr lang="ru-RU" sz="1400" b="1" dirty="0" smtClean="0">
                          <a:solidFill>
                            <a:srgbClr val="000099"/>
                          </a:solidFill>
                          <a:latin typeface="Times New Roman" pitchFamily="18" charset="0"/>
                          <a:cs typeface="Times New Roman" pitchFamily="18" charset="0"/>
                        </a:rPr>
                        <a:t>632,3</a:t>
                      </a:r>
                      <a:endParaRPr lang="ru-RU" sz="1400" b="1" dirty="0">
                        <a:solidFill>
                          <a:srgbClr val="000099"/>
                        </a:solidFill>
                        <a:latin typeface="Times New Roman" pitchFamily="18" charset="0"/>
                        <a:cs typeface="Times New Roman" pitchFamily="18" charset="0"/>
                      </a:endParaRPr>
                    </a:p>
                  </a:txBody>
                  <a:tcPr>
                    <a:solidFill>
                      <a:srgbClr val="66FFCC"/>
                    </a:solidFill>
                  </a:tcPr>
                </a:tc>
                <a:tc>
                  <a:txBody>
                    <a:bodyPr/>
                    <a:lstStyle/>
                    <a:p>
                      <a:pPr algn="ctr"/>
                      <a:r>
                        <a:rPr lang="ru-RU" sz="1400" b="1" dirty="0" smtClean="0">
                          <a:solidFill>
                            <a:srgbClr val="000099"/>
                          </a:solidFill>
                          <a:latin typeface="Times New Roman" pitchFamily="18" charset="0"/>
                          <a:cs typeface="Times New Roman" pitchFamily="18" charset="0"/>
                        </a:rPr>
                        <a:t>656,9</a:t>
                      </a:r>
                      <a:endParaRPr lang="ru-RU" sz="1400" b="1" dirty="0">
                        <a:solidFill>
                          <a:srgbClr val="000099"/>
                        </a:solidFill>
                        <a:latin typeface="Times New Roman" pitchFamily="18" charset="0"/>
                        <a:cs typeface="Times New Roman" pitchFamily="18" charset="0"/>
                      </a:endParaRPr>
                    </a:p>
                  </a:txBody>
                  <a:tcPr>
                    <a:solidFill>
                      <a:srgbClr val="66FFCC"/>
                    </a:solidFill>
                  </a:tcPr>
                </a:tc>
              </a:tr>
              <a:tr h="390127">
                <a:tc>
                  <a:txBody>
                    <a:bodyPr/>
                    <a:lstStyle/>
                    <a:p>
                      <a:pPr marL="0" algn="just" rtl="0" eaLnBrk="1" latinLnBrk="0" hangingPunct="1"/>
                      <a:r>
                        <a:rPr kumimoji="0" lang="ru-RU" sz="1200" kern="1200" dirty="0" smtClean="0">
                          <a:solidFill>
                            <a:srgbClr val="000099"/>
                          </a:solidFill>
                          <a:latin typeface="Book Antiqua" pitchFamily="18" charset="0"/>
                          <a:ea typeface="+mn-ea"/>
                          <a:cs typeface="+mn-cs"/>
                        </a:rPr>
                        <a:t>за счет средств местного бюджета</a:t>
                      </a:r>
                    </a:p>
                  </a:txBody>
                  <a:tcPr>
                    <a:solidFill>
                      <a:srgbClr val="66FFCC"/>
                    </a:solidFill>
                  </a:tcPr>
                </a:tc>
                <a:tc>
                  <a:txBody>
                    <a:bodyPr/>
                    <a:lstStyle/>
                    <a:p>
                      <a:pPr algn="ctr"/>
                      <a:r>
                        <a:rPr lang="ru-RU" sz="1400" b="1" dirty="0" smtClean="0">
                          <a:solidFill>
                            <a:srgbClr val="000099"/>
                          </a:solidFill>
                          <a:latin typeface="Times New Roman" pitchFamily="18" charset="0"/>
                          <a:cs typeface="Times New Roman" pitchFamily="18" charset="0"/>
                        </a:rPr>
                        <a:t>21 414,6</a:t>
                      </a:r>
                      <a:endParaRPr lang="ru-RU" sz="1400" b="1" dirty="0">
                        <a:solidFill>
                          <a:srgbClr val="000099"/>
                        </a:solidFill>
                        <a:latin typeface="Times New Roman" pitchFamily="18" charset="0"/>
                        <a:cs typeface="Times New Roman" pitchFamily="18" charset="0"/>
                      </a:endParaRPr>
                    </a:p>
                  </a:txBody>
                  <a:tcPr>
                    <a:solidFill>
                      <a:srgbClr val="66FFCC"/>
                    </a:solidFill>
                  </a:tcPr>
                </a:tc>
                <a:tc>
                  <a:txBody>
                    <a:bodyPr/>
                    <a:lstStyle/>
                    <a:p>
                      <a:pPr algn="ctr"/>
                      <a:r>
                        <a:rPr lang="ru-RU" sz="1400" b="1" dirty="0" smtClean="0">
                          <a:solidFill>
                            <a:srgbClr val="000099"/>
                          </a:solidFill>
                          <a:latin typeface="Times New Roman" pitchFamily="18" charset="0"/>
                          <a:cs typeface="Times New Roman" pitchFamily="18" charset="0"/>
                        </a:rPr>
                        <a:t>18 007,4</a:t>
                      </a:r>
                      <a:endParaRPr lang="ru-RU" sz="1400" b="1" dirty="0">
                        <a:solidFill>
                          <a:srgbClr val="000099"/>
                        </a:solidFill>
                        <a:latin typeface="Times New Roman" pitchFamily="18" charset="0"/>
                        <a:cs typeface="Times New Roman" pitchFamily="18" charset="0"/>
                      </a:endParaRPr>
                    </a:p>
                  </a:txBody>
                  <a:tcPr>
                    <a:solidFill>
                      <a:srgbClr val="66FFCC"/>
                    </a:solidFill>
                  </a:tcPr>
                </a:tc>
                <a:tc>
                  <a:txBody>
                    <a:bodyPr/>
                    <a:lstStyle/>
                    <a:p>
                      <a:pPr algn="ctr"/>
                      <a:r>
                        <a:rPr lang="ru-RU" sz="1400" b="1" dirty="0" smtClean="0">
                          <a:solidFill>
                            <a:srgbClr val="000099"/>
                          </a:solidFill>
                          <a:latin typeface="Times New Roman" pitchFamily="18" charset="0"/>
                          <a:cs typeface="Times New Roman" pitchFamily="18" charset="0"/>
                        </a:rPr>
                        <a:t>18 007,4</a:t>
                      </a:r>
                      <a:endParaRPr lang="ru-RU" sz="1400" b="1" dirty="0">
                        <a:solidFill>
                          <a:srgbClr val="000099"/>
                        </a:solidFill>
                        <a:latin typeface="Times New Roman" pitchFamily="18" charset="0"/>
                        <a:cs typeface="Times New Roman" pitchFamily="18" charset="0"/>
                      </a:endParaRPr>
                    </a:p>
                  </a:txBody>
                  <a:tcPr>
                    <a:solidFill>
                      <a:srgbClr val="66FFCC"/>
                    </a:solidFill>
                  </a:tcPr>
                </a:tc>
              </a:tr>
              <a:tr h="609347">
                <a:tc>
                  <a:txBody>
                    <a:bodyPr/>
                    <a:lstStyle/>
                    <a:p>
                      <a:pPr marL="0" algn="just" rtl="0" eaLnBrk="1" latinLnBrk="0" hangingPunct="1"/>
                      <a:r>
                        <a:rPr kumimoji="0" lang="ru-RU" sz="1200" kern="1200" dirty="0" smtClean="0">
                          <a:solidFill>
                            <a:srgbClr val="000099"/>
                          </a:solidFill>
                          <a:latin typeface="Book Antiqua" pitchFamily="18" charset="0"/>
                          <a:ea typeface="+mn-ea"/>
                          <a:cs typeface="+mn-cs"/>
                        </a:rPr>
                        <a:t>«Информационная политика и работа с общественностью»</a:t>
                      </a:r>
                    </a:p>
                  </a:txBody>
                  <a:tcPr>
                    <a:solidFill>
                      <a:srgbClr val="66CCFF"/>
                    </a:solidFill>
                  </a:tcPr>
                </a:tc>
                <a:tc>
                  <a:txBody>
                    <a:bodyPr/>
                    <a:lstStyle/>
                    <a:p>
                      <a:pPr algn="ctr"/>
                      <a:r>
                        <a:rPr lang="ru-RU" sz="1400" b="1" dirty="0" smtClean="0">
                          <a:solidFill>
                            <a:srgbClr val="000099"/>
                          </a:solidFill>
                          <a:latin typeface="Times New Roman" pitchFamily="18" charset="0"/>
                          <a:cs typeface="Times New Roman" pitchFamily="18" charset="0"/>
                        </a:rPr>
                        <a:t>20,0</a:t>
                      </a:r>
                      <a:endParaRPr lang="ru-RU" sz="1400" b="1" dirty="0">
                        <a:solidFill>
                          <a:srgbClr val="000099"/>
                        </a:solidFill>
                        <a:latin typeface="Times New Roman" pitchFamily="18" charset="0"/>
                        <a:cs typeface="Times New Roman" pitchFamily="18" charset="0"/>
                      </a:endParaRPr>
                    </a:p>
                  </a:txBody>
                  <a:tcPr>
                    <a:solidFill>
                      <a:srgbClr val="66CCFF"/>
                    </a:solidFill>
                  </a:tcPr>
                </a:tc>
                <a:tc>
                  <a:txBody>
                    <a:bodyPr/>
                    <a:lstStyle/>
                    <a:p>
                      <a:pPr algn="ctr"/>
                      <a:r>
                        <a:rPr lang="ru-RU" sz="1400" b="1" dirty="0" smtClean="0">
                          <a:solidFill>
                            <a:srgbClr val="000099"/>
                          </a:solidFill>
                          <a:latin typeface="Times New Roman" pitchFamily="18" charset="0"/>
                          <a:cs typeface="Times New Roman" pitchFamily="18" charset="0"/>
                        </a:rPr>
                        <a:t>20,0</a:t>
                      </a:r>
                      <a:endParaRPr lang="ru-RU" sz="1400" b="1" dirty="0">
                        <a:solidFill>
                          <a:srgbClr val="000099"/>
                        </a:solidFill>
                        <a:latin typeface="Times New Roman" pitchFamily="18" charset="0"/>
                        <a:cs typeface="Times New Roman" pitchFamily="18" charset="0"/>
                      </a:endParaRPr>
                    </a:p>
                  </a:txBody>
                  <a:tcPr>
                    <a:solidFill>
                      <a:srgbClr val="66CCFF"/>
                    </a:solidFill>
                  </a:tcPr>
                </a:tc>
                <a:tc>
                  <a:txBody>
                    <a:bodyPr/>
                    <a:lstStyle/>
                    <a:p>
                      <a:pPr algn="ctr"/>
                      <a:r>
                        <a:rPr lang="ru-RU" sz="1400" b="1" dirty="0" smtClean="0">
                          <a:solidFill>
                            <a:srgbClr val="000099"/>
                          </a:solidFill>
                          <a:latin typeface="Times New Roman" pitchFamily="18" charset="0"/>
                          <a:cs typeface="Times New Roman" pitchFamily="18" charset="0"/>
                        </a:rPr>
                        <a:t>20,0</a:t>
                      </a:r>
                      <a:endParaRPr lang="ru-RU" sz="1400" b="1" dirty="0">
                        <a:solidFill>
                          <a:srgbClr val="000099"/>
                        </a:solidFill>
                        <a:latin typeface="Times New Roman" pitchFamily="18" charset="0"/>
                        <a:cs typeface="Times New Roman" pitchFamily="18" charset="0"/>
                      </a:endParaRPr>
                    </a:p>
                  </a:txBody>
                  <a:tcPr>
                    <a:solidFill>
                      <a:srgbClr val="66CCFF"/>
                    </a:solidFill>
                  </a:tcPr>
                </a:tc>
              </a:tr>
              <a:tr h="783446">
                <a:tc>
                  <a:txBody>
                    <a:bodyPr/>
                    <a:lstStyle/>
                    <a:p>
                      <a:pPr algn="just"/>
                      <a:r>
                        <a:rPr lang="ru-RU" sz="1200" dirty="0" smtClean="0">
                          <a:solidFill>
                            <a:srgbClr val="000099"/>
                          </a:solidFill>
                          <a:latin typeface="Book Antiqua" pitchFamily="18" charset="0"/>
                        </a:rPr>
                        <a:t>«Обеспечение</a:t>
                      </a:r>
                      <a:r>
                        <a:rPr lang="ru-RU" sz="1200" baseline="0" dirty="0" smtClean="0">
                          <a:solidFill>
                            <a:srgbClr val="000099"/>
                          </a:solidFill>
                          <a:latin typeface="Book Antiqua" pitchFamily="18" charset="0"/>
                        </a:rPr>
                        <a:t> сохранности документов Архивного фонда РФ»</a:t>
                      </a:r>
                      <a:endParaRPr lang="ru-RU" sz="1200" dirty="0">
                        <a:solidFill>
                          <a:srgbClr val="000099"/>
                        </a:solidFill>
                        <a:latin typeface="Book Antiqua" pitchFamily="18" charset="0"/>
                      </a:endParaRPr>
                    </a:p>
                  </a:txBody>
                  <a:tcPr>
                    <a:solidFill>
                      <a:srgbClr val="66CCFF"/>
                    </a:solidFill>
                  </a:tcPr>
                </a:tc>
                <a:tc>
                  <a:txBody>
                    <a:bodyPr/>
                    <a:lstStyle/>
                    <a:p>
                      <a:pPr algn="ctr"/>
                      <a:r>
                        <a:rPr lang="ru-RU" sz="1400" b="1" dirty="0" smtClean="0">
                          <a:solidFill>
                            <a:srgbClr val="000099"/>
                          </a:solidFill>
                          <a:latin typeface="Times New Roman" pitchFamily="18" charset="0"/>
                          <a:cs typeface="Times New Roman" pitchFamily="18" charset="0"/>
                        </a:rPr>
                        <a:t>20,0</a:t>
                      </a:r>
                      <a:endParaRPr lang="ru-RU" sz="1400" b="1" dirty="0">
                        <a:solidFill>
                          <a:srgbClr val="000099"/>
                        </a:solidFill>
                        <a:latin typeface="Times New Roman" pitchFamily="18" charset="0"/>
                        <a:cs typeface="Times New Roman" pitchFamily="18" charset="0"/>
                      </a:endParaRPr>
                    </a:p>
                  </a:txBody>
                  <a:tcPr>
                    <a:solidFill>
                      <a:srgbClr val="66CCFF"/>
                    </a:solidFill>
                  </a:tcPr>
                </a:tc>
                <a:tc>
                  <a:txBody>
                    <a:bodyPr/>
                    <a:lstStyle/>
                    <a:p>
                      <a:pPr algn="ctr"/>
                      <a:r>
                        <a:rPr lang="ru-RU" sz="1400" b="1" dirty="0" smtClean="0">
                          <a:solidFill>
                            <a:srgbClr val="000099"/>
                          </a:solidFill>
                          <a:latin typeface="Times New Roman" pitchFamily="18" charset="0"/>
                          <a:cs typeface="Times New Roman" pitchFamily="18" charset="0"/>
                        </a:rPr>
                        <a:t>20,0</a:t>
                      </a:r>
                      <a:endParaRPr lang="ru-RU" sz="1400" b="1" dirty="0">
                        <a:solidFill>
                          <a:srgbClr val="000099"/>
                        </a:solidFill>
                        <a:latin typeface="Times New Roman" pitchFamily="18" charset="0"/>
                        <a:cs typeface="Times New Roman" pitchFamily="18" charset="0"/>
                      </a:endParaRPr>
                    </a:p>
                  </a:txBody>
                  <a:tcPr>
                    <a:solidFill>
                      <a:srgbClr val="66CCFF"/>
                    </a:solidFill>
                  </a:tcPr>
                </a:tc>
                <a:tc>
                  <a:txBody>
                    <a:bodyPr/>
                    <a:lstStyle/>
                    <a:p>
                      <a:pPr algn="ctr"/>
                      <a:r>
                        <a:rPr lang="ru-RU" sz="1400" b="1" dirty="0" smtClean="0">
                          <a:solidFill>
                            <a:srgbClr val="000099"/>
                          </a:solidFill>
                          <a:latin typeface="Times New Roman" pitchFamily="18" charset="0"/>
                          <a:cs typeface="Times New Roman" pitchFamily="18" charset="0"/>
                        </a:rPr>
                        <a:t>20,0</a:t>
                      </a:r>
                      <a:endParaRPr lang="ru-RU" sz="1400" b="1" dirty="0">
                        <a:solidFill>
                          <a:srgbClr val="000099"/>
                        </a:solidFill>
                        <a:latin typeface="Times New Roman" pitchFamily="18" charset="0"/>
                        <a:cs typeface="Times New Roman" pitchFamily="18" charset="0"/>
                      </a:endParaRPr>
                    </a:p>
                  </a:txBody>
                  <a:tcPr>
                    <a:solidFill>
                      <a:srgbClr val="66CCFF"/>
                    </a:solidFill>
                  </a:tcPr>
                </a:tc>
              </a:tr>
              <a:tr h="609347">
                <a:tc>
                  <a:txBody>
                    <a:bodyPr/>
                    <a:lstStyle/>
                    <a:p>
                      <a:r>
                        <a:rPr kumimoji="0" lang="ru-RU" sz="1200" kern="1200" dirty="0" smtClean="0">
                          <a:solidFill>
                            <a:srgbClr val="000099"/>
                          </a:solidFill>
                          <a:latin typeface="Book Antiqua" pitchFamily="18" charset="0"/>
                          <a:ea typeface="+mn-ea"/>
                          <a:cs typeface="+mn-cs"/>
                        </a:rPr>
                        <a:t>«Развитие  малого и среднего предпринимательства»</a:t>
                      </a:r>
                    </a:p>
                  </a:txBody>
                  <a:tcPr>
                    <a:solidFill>
                      <a:srgbClr val="66CCFF"/>
                    </a:solidFill>
                  </a:tcPr>
                </a:tc>
                <a:tc>
                  <a:txBody>
                    <a:bodyPr/>
                    <a:lstStyle/>
                    <a:p>
                      <a:pPr algn="ctr"/>
                      <a:r>
                        <a:rPr lang="ru-RU" sz="1400" b="1" dirty="0" smtClean="0">
                          <a:solidFill>
                            <a:srgbClr val="000099"/>
                          </a:solidFill>
                          <a:latin typeface="Times New Roman" pitchFamily="18" charset="0"/>
                          <a:cs typeface="Times New Roman" pitchFamily="18" charset="0"/>
                        </a:rPr>
                        <a:t>30,0</a:t>
                      </a:r>
                      <a:endParaRPr lang="ru-RU" sz="1400" b="1" dirty="0">
                        <a:solidFill>
                          <a:srgbClr val="000099"/>
                        </a:solidFill>
                        <a:latin typeface="Times New Roman" pitchFamily="18" charset="0"/>
                        <a:cs typeface="Times New Roman" pitchFamily="18" charset="0"/>
                      </a:endParaRPr>
                    </a:p>
                  </a:txBody>
                  <a:tcPr>
                    <a:solidFill>
                      <a:srgbClr val="66CCFF"/>
                    </a:solidFill>
                  </a:tcPr>
                </a:tc>
                <a:tc>
                  <a:txBody>
                    <a:bodyPr/>
                    <a:lstStyle/>
                    <a:p>
                      <a:pPr algn="ctr"/>
                      <a:r>
                        <a:rPr lang="ru-RU" sz="1400" b="1" dirty="0" smtClean="0">
                          <a:solidFill>
                            <a:srgbClr val="000099"/>
                          </a:solidFill>
                          <a:latin typeface="Times New Roman" pitchFamily="18" charset="0"/>
                          <a:cs typeface="Times New Roman" pitchFamily="18" charset="0"/>
                        </a:rPr>
                        <a:t>30,0</a:t>
                      </a:r>
                      <a:endParaRPr lang="ru-RU" sz="1400" b="1" dirty="0">
                        <a:solidFill>
                          <a:srgbClr val="000099"/>
                        </a:solidFill>
                        <a:latin typeface="Times New Roman" pitchFamily="18" charset="0"/>
                        <a:cs typeface="Times New Roman" pitchFamily="18" charset="0"/>
                      </a:endParaRPr>
                    </a:p>
                  </a:txBody>
                  <a:tcPr>
                    <a:solidFill>
                      <a:srgbClr val="66CCFF"/>
                    </a:solidFill>
                  </a:tcPr>
                </a:tc>
                <a:tc>
                  <a:txBody>
                    <a:bodyPr/>
                    <a:lstStyle/>
                    <a:p>
                      <a:pPr algn="ctr"/>
                      <a:r>
                        <a:rPr lang="ru-RU" sz="1400" b="1" dirty="0" smtClean="0">
                          <a:solidFill>
                            <a:srgbClr val="000099"/>
                          </a:solidFill>
                          <a:latin typeface="Times New Roman" pitchFamily="18" charset="0"/>
                          <a:cs typeface="Times New Roman" pitchFamily="18" charset="0"/>
                        </a:rPr>
                        <a:t>30,0</a:t>
                      </a:r>
                      <a:endParaRPr lang="ru-RU" sz="1400" b="1" dirty="0">
                        <a:solidFill>
                          <a:srgbClr val="000099"/>
                        </a:solidFill>
                        <a:latin typeface="Times New Roman" pitchFamily="18" charset="0"/>
                        <a:cs typeface="Times New Roman" pitchFamily="18" charset="0"/>
                      </a:endParaRPr>
                    </a:p>
                  </a:txBody>
                  <a:tcPr>
                    <a:solidFill>
                      <a:srgbClr val="66CCFF"/>
                    </a:solidFill>
                  </a:tcPr>
                </a:tc>
              </a:tr>
              <a:tr h="581614">
                <a:tc>
                  <a:txBody>
                    <a:bodyPr/>
                    <a:lstStyle/>
                    <a:p>
                      <a:pPr marL="0" algn="l" rtl="0" eaLnBrk="1" latinLnBrk="0" hangingPunct="1"/>
                      <a:r>
                        <a:rPr kumimoji="0" lang="ru-RU" sz="1200" kern="1200" dirty="0" smtClean="0">
                          <a:solidFill>
                            <a:srgbClr val="000099"/>
                          </a:solidFill>
                          <a:latin typeface="Book Antiqua" pitchFamily="18" charset="0"/>
                          <a:ea typeface="+mn-ea"/>
                          <a:cs typeface="+mn-cs"/>
                        </a:rPr>
                        <a:t>Обеспечивающая подпрограмма</a:t>
                      </a:r>
                    </a:p>
                  </a:txBody>
                  <a:tcPr>
                    <a:solidFill>
                      <a:srgbClr val="66CCFF"/>
                    </a:solidFill>
                  </a:tcPr>
                </a:tc>
                <a:tc>
                  <a:txBody>
                    <a:bodyPr/>
                    <a:lstStyle/>
                    <a:p>
                      <a:pPr algn="ctr"/>
                      <a:r>
                        <a:rPr lang="ru-RU" sz="1400" b="1" dirty="0" smtClean="0">
                          <a:solidFill>
                            <a:srgbClr val="000099"/>
                          </a:solidFill>
                          <a:latin typeface="Times New Roman" pitchFamily="18" charset="0"/>
                          <a:cs typeface="Times New Roman" pitchFamily="18" charset="0"/>
                        </a:rPr>
                        <a:t>17 758,7</a:t>
                      </a:r>
                      <a:endParaRPr lang="ru-RU" sz="1400" b="1" dirty="0">
                        <a:solidFill>
                          <a:srgbClr val="000099"/>
                        </a:solidFill>
                        <a:latin typeface="Times New Roman" pitchFamily="18" charset="0"/>
                        <a:cs typeface="Times New Roman" pitchFamily="18" charset="0"/>
                      </a:endParaRPr>
                    </a:p>
                  </a:txBody>
                  <a:tcPr>
                    <a:solidFill>
                      <a:srgbClr val="66CCFF"/>
                    </a:solidFill>
                  </a:tcPr>
                </a:tc>
                <a:tc>
                  <a:txBody>
                    <a:bodyPr/>
                    <a:lstStyle/>
                    <a:p>
                      <a:pPr algn="ctr"/>
                      <a:r>
                        <a:rPr lang="ru-RU" sz="1400" b="1" dirty="0" smtClean="0">
                          <a:solidFill>
                            <a:srgbClr val="000099"/>
                          </a:solidFill>
                          <a:latin typeface="Times New Roman" pitchFamily="18" charset="0"/>
                          <a:cs typeface="Times New Roman" pitchFamily="18" charset="0"/>
                        </a:rPr>
                        <a:t>14 351,5</a:t>
                      </a:r>
                      <a:endParaRPr lang="ru-RU" sz="1400" b="1" dirty="0">
                        <a:solidFill>
                          <a:srgbClr val="000099"/>
                        </a:solidFill>
                        <a:latin typeface="Times New Roman" pitchFamily="18" charset="0"/>
                        <a:cs typeface="Times New Roman" pitchFamily="18" charset="0"/>
                      </a:endParaRPr>
                    </a:p>
                  </a:txBody>
                  <a:tcPr>
                    <a:solidFill>
                      <a:srgbClr val="66CCFF"/>
                    </a:solidFill>
                  </a:tcPr>
                </a:tc>
                <a:tc>
                  <a:txBody>
                    <a:bodyPr/>
                    <a:lstStyle/>
                    <a:p>
                      <a:pPr algn="ctr"/>
                      <a:r>
                        <a:rPr lang="ru-RU" sz="1400" b="1" dirty="0" smtClean="0">
                          <a:solidFill>
                            <a:srgbClr val="000099"/>
                          </a:solidFill>
                          <a:latin typeface="Times New Roman" pitchFamily="18" charset="0"/>
                          <a:cs typeface="Times New Roman" pitchFamily="18" charset="0"/>
                        </a:rPr>
                        <a:t>14 351,5</a:t>
                      </a:r>
                      <a:endParaRPr lang="ru-RU" sz="1400" b="1" dirty="0">
                        <a:solidFill>
                          <a:srgbClr val="000099"/>
                        </a:solidFill>
                        <a:latin typeface="Times New Roman" pitchFamily="18" charset="0"/>
                        <a:cs typeface="Times New Roman" pitchFamily="18" charset="0"/>
                      </a:endParaRPr>
                    </a:p>
                  </a:txBody>
                  <a:tcPr>
                    <a:solidFill>
                      <a:srgbClr val="66CCFF"/>
                    </a:solidFill>
                  </a:tcPr>
                </a:tc>
              </a:tr>
            </a:tbl>
          </a:graphicData>
        </a:graphic>
      </p:graphicFrame>
      <p:pic>
        <p:nvPicPr>
          <p:cNvPr id="16" name="Рисунок 15" descr="управление.jpg"/>
          <p:cNvPicPr>
            <a:picLocks noChangeAspect="1"/>
          </p:cNvPicPr>
          <p:nvPr/>
        </p:nvPicPr>
        <p:blipFill>
          <a:blip r:embed="rId3" cstate="print"/>
          <a:stretch>
            <a:fillRect/>
          </a:stretch>
        </p:blipFill>
        <p:spPr>
          <a:xfrm>
            <a:off x="2267744" y="5777880"/>
            <a:ext cx="2156833" cy="1080120"/>
          </a:xfrm>
          <a:prstGeom prst="rect">
            <a:avLst/>
          </a:prstGeom>
          <a:ln>
            <a:noFill/>
          </a:ln>
          <a:effectLst>
            <a:softEdge rad="112500"/>
          </a:effec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Прямоугольник 9"/>
          <p:cNvSpPr/>
          <p:nvPr/>
        </p:nvSpPr>
        <p:spPr>
          <a:xfrm>
            <a:off x="0" y="836712"/>
            <a:ext cx="9144000" cy="864096"/>
          </a:xfrm>
          <a:prstGeom prst="rect">
            <a:avLst/>
          </a:prstGeom>
          <a:solidFill>
            <a:srgbClr val="99CC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Текст 2"/>
          <p:cNvSpPr>
            <a:spLocks noGrp="1"/>
          </p:cNvSpPr>
          <p:nvPr>
            <p:ph type="body" idx="2"/>
          </p:nvPr>
        </p:nvSpPr>
        <p:spPr>
          <a:xfrm>
            <a:off x="107504" y="980728"/>
            <a:ext cx="8928992" cy="648072"/>
          </a:xfrm>
        </p:spPr>
        <p:txBody>
          <a:bodyPr>
            <a:normAutofit lnSpcReduction="10000"/>
          </a:bodyPr>
          <a:lstStyle/>
          <a:p>
            <a:pPr algn="just"/>
            <a:r>
              <a:rPr lang="ru-RU" sz="1600" b="1" dirty="0" smtClean="0">
                <a:solidFill>
                  <a:srgbClr val="000099"/>
                </a:solidFill>
                <a:latin typeface="Book Antiqua" pitchFamily="18" charset="0"/>
              </a:rPr>
              <a:t>     </a:t>
            </a:r>
            <a:r>
              <a:rPr lang="ru-RU" b="1" u="sng" dirty="0" smtClean="0">
                <a:solidFill>
                  <a:srgbClr val="000099"/>
                </a:solidFill>
                <a:latin typeface="Book Antiqua" pitchFamily="18" charset="0"/>
              </a:rPr>
              <a:t>Цель</a:t>
            </a:r>
            <a:r>
              <a:rPr lang="ru-RU" b="1" dirty="0" smtClean="0">
                <a:solidFill>
                  <a:srgbClr val="000099"/>
                </a:solidFill>
                <a:latin typeface="Book Antiqua" pitchFamily="18" charset="0"/>
              </a:rPr>
              <a:t>: создание условий для эффективного исполнения полномочий органов местного самоуправления Холм-Жирковского района, обеспечение долгосрочной сбалансированности  и устойчивости бюджетной системы, повышение качества управления муниципальными финансами</a:t>
            </a:r>
            <a:endParaRPr lang="ru-RU" dirty="0"/>
          </a:p>
        </p:txBody>
      </p:sp>
      <p:sp>
        <p:nvSpPr>
          <p:cNvPr id="5" name="Заголовок 3"/>
          <p:cNvSpPr>
            <a:spLocks noGrp="1"/>
          </p:cNvSpPr>
          <p:nvPr>
            <p:ph type="title"/>
          </p:nvPr>
        </p:nvSpPr>
        <p:spPr>
          <a:xfrm>
            <a:off x="107504" y="0"/>
            <a:ext cx="9036496" cy="908720"/>
          </a:xfrm>
          <a:prstGeom prst="round2DiagRect">
            <a:avLst/>
          </a:prstGeom>
          <a:solidFill>
            <a:srgbClr val="0099FF"/>
          </a:solidFill>
          <a:ln>
            <a:solidFill>
              <a:schemeClr val="accent2">
                <a:lumMod val="75000"/>
              </a:schemeClr>
            </a:solidFill>
          </a:ln>
          <a:effectLst>
            <a:innerShdw blurRad="63500" dist="50800" dir="13500000">
              <a:prstClr val="black">
                <a:alpha val="50000"/>
              </a:prstClr>
            </a:innerShdw>
          </a:effectLst>
        </p:spPr>
        <p:style>
          <a:lnRef idx="0">
            <a:schemeClr val="accent1"/>
          </a:lnRef>
          <a:fillRef idx="3">
            <a:schemeClr val="accent1"/>
          </a:fillRef>
          <a:effectRef idx="3">
            <a:schemeClr val="accent1"/>
          </a:effectRef>
          <a:fontRef idx="minor">
            <a:schemeClr val="lt1"/>
          </a:fontRef>
        </p:style>
        <p:txBody>
          <a:bodyPr vert="horz" lIns="45720" tIns="0" rIns="45720" bIns="0" rtlCol="0" anchor="ctr" anchorCtr="0">
            <a:noAutofit/>
          </a:bodyPr>
          <a:lstStyle/>
          <a:p>
            <a:pPr algn="ctr"/>
            <a:r>
              <a:rPr lang="ru-RU" sz="1800" cap="none" dirty="0">
                <a:ln>
                  <a:noFill/>
                </a:ln>
                <a:solidFill>
                  <a:schemeClr val="tx1"/>
                </a:solidFill>
                <a:effectLst>
                  <a:outerShdw blurRad="38100" dist="38100" dir="2700000" algn="tl">
                    <a:srgbClr val="000000">
                      <a:alpha val="43137"/>
                    </a:srgbClr>
                  </a:outerShdw>
                </a:effectLst>
                <a:latin typeface="Book Antiqua" pitchFamily="18" charset="0"/>
              </a:rPr>
              <a:t>Муниципальная программа  «Создание условий для эффективного управления </a:t>
            </a:r>
            <a:r>
              <a:rPr lang="ru-RU" sz="1800" cap="none" dirty="0" smtClean="0">
                <a:ln>
                  <a:noFill/>
                </a:ln>
                <a:solidFill>
                  <a:schemeClr val="tx1"/>
                </a:solidFill>
                <a:effectLst>
                  <a:outerShdw blurRad="38100" dist="38100" dir="2700000" algn="tl">
                    <a:srgbClr val="000000">
                      <a:alpha val="43137"/>
                    </a:srgbClr>
                  </a:outerShdw>
                </a:effectLst>
                <a:latin typeface="Book Antiqua" pitchFamily="18" charset="0"/>
              </a:rPr>
              <a:t> муниципальными финансами в муниципальном образовании </a:t>
            </a:r>
            <a:r>
              <a:rPr lang="ru-RU" sz="1800" cap="none" dirty="0">
                <a:ln>
                  <a:noFill/>
                </a:ln>
                <a:solidFill>
                  <a:schemeClr val="tx1"/>
                </a:solidFill>
                <a:effectLst>
                  <a:outerShdw blurRad="38100" dist="38100" dir="2700000" algn="tl">
                    <a:srgbClr val="000000">
                      <a:alpha val="43137"/>
                    </a:srgbClr>
                  </a:outerShdw>
                </a:effectLst>
                <a:latin typeface="Book Antiqua" pitchFamily="18" charset="0"/>
              </a:rPr>
              <a:t>"Холм - </a:t>
            </a:r>
            <a:r>
              <a:rPr lang="ru-RU" sz="1800" cap="none" dirty="0" err="1">
                <a:ln>
                  <a:noFill/>
                </a:ln>
                <a:solidFill>
                  <a:schemeClr val="tx1"/>
                </a:solidFill>
                <a:effectLst>
                  <a:outerShdw blurRad="38100" dist="38100" dir="2700000" algn="tl">
                    <a:srgbClr val="000000">
                      <a:alpha val="43137"/>
                    </a:srgbClr>
                  </a:outerShdw>
                </a:effectLst>
                <a:latin typeface="Book Antiqua" pitchFamily="18" charset="0"/>
              </a:rPr>
              <a:t>Жирковский</a:t>
            </a:r>
            <a:r>
              <a:rPr lang="ru-RU" sz="1800" cap="none" dirty="0">
                <a:ln>
                  <a:noFill/>
                </a:ln>
                <a:solidFill>
                  <a:schemeClr val="tx1"/>
                </a:solidFill>
                <a:effectLst>
                  <a:outerShdw blurRad="38100" dist="38100" dir="2700000" algn="tl">
                    <a:srgbClr val="000000">
                      <a:alpha val="43137"/>
                    </a:srgbClr>
                  </a:outerShdw>
                </a:effectLst>
                <a:latin typeface="Book Antiqua" pitchFamily="18" charset="0"/>
              </a:rPr>
              <a:t> район" Смоленской области на  </a:t>
            </a:r>
            <a:r>
              <a:rPr lang="ru-RU" sz="1800" cap="none" dirty="0" smtClean="0">
                <a:ln>
                  <a:noFill/>
                </a:ln>
                <a:solidFill>
                  <a:schemeClr val="tx1"/>
                </a:solidFill>
                <a:effectLst>
                  <a:outerShdw blurRad="38100" dist="38100" dir="2700000" algn="tl">
                    <a:srgbClr val="000000">
                      <a:alpha val="43137"/>
                    </a:srgbClr>
                  </a:outerShdw>
                </a:effectLst>
                <a:latin typeface="Book Antiqua" pitchFamily="18" charset="0"/>
              </a:rPr>
              <a:t>2014-2020 годы»</a:t>
            </a:r>
            <a:endParaRPr lang="ru-RU" sz="1800" dirty="0">
              <a:solidFill>
                <a:schemeClr val="tx1"/>
              </a:solidFill>
              <a:latin typeface="Book Antiqua" pitchFamily="18" charset="0"/>
            </a:endParaRPr>
          </a:p>
        </p:txBody>
      </p:sp>
      <p:sp>
        <p:nvSpPr>
          <p:cNvPr id="8" name="Скругленный прямоугольник 7"/>
          <p:cNvSpPr/>
          <p:nvPr/>
        </p:nvSpPr>
        <p:spPr>
          <a:xfrm>
            <a:off x="3131840" y="2708920"/>
            <a:ext cx="1187576" cy="359991"/>
          </a:xfrm>
          <a:prstGeom prst="roundRect">
            <a:avLst/>
          </a:prstGeom>
          <a:solidFill>
            <a:srgbClr val="0099FF"/>
          </a:solidFill>
          <a:ln w="9525" cap="flat" cmpd="sng" algn="ctr">
            <a:solidFill>
              <a:srgbClr val="0066FF"/>
            </a:solidFill>
            <a:prstDash val="solid"/>
          </a:ln>
          <a:effectLst>
            <a:outerShdw blurRad="40000" dist="23000" dir="5400000" rotWithShape="0">
              <a:srgbClr val="000000">
                <a:alpha val="35000"/>
              </a:srgbClr>
            </a:outerShdw>
          </a:effectLst>
        </p:spPr>
        <p:style>
          <a:lnRef idx="1">
            <a:schemeClr val="accent5"/>
          </a:lnRef>
          <a:fillRef idx="3">
            <a:schemeClr val="accent5"/>
          </a:fillRef>
          <a:effectRef idx="2">
            <a:schemeClr val="accent5"/>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ru-RU" sz="1400" b="1" dirty="0" smtClean="0">
                <a:solidFill>
                  <a:srgbClr val="DBF5F9">
                    <a:lumMod val="10000"/>
                  </a:srgbClr>
                </a:solidFill>
                <a:latin typeface="Book Antiqua" pitchFamily="18" charset="0"/>
              </a:rPr>
              <a:t>тыс. руб.</a:t>
            </a:r>
            <a:endParaRPr lang="ru-RU" sz="1400" b="1" dirty="0">
              <a:solidFill>
                <a:srgbClr val="DBF5F9">
                  <a:lumMod val="10000"/>
                </a:srgbClr>
              </a:solidFill>
              <a:latin typeface="Book Antiqua" pitchFamily="18" charset="0"/>
            </a:endParaRPr>
          </a:p>
        </p:txBody>
      </p:sp>
      <p:sp>
        <p:nvSpPr>
          <p:cNvPr id="11" name="Прямоугольник 10"/>
          <p:cNvSpPr/>
          <p:nvPr/>
        </p:nvSpPr>
        <p:spPr>
          <a:xfrm>
            <a:off x="5292080" y="1772816"/>
            <a:ext cx="3672408" cy="1224136"/>
          </a:xfrm>
          <a:prstGeom prst="rect">
            <a:avLst/>
          </a:prstGeom>
          <a:solidFill>
            <a:srgbClr val="99CC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sz="1500" b="1" dirty="0" smtClean="0">
                <a:solidFill>
                  <a:srgbClr val="000099"/>
                </a:solidFill>
                <a:latin typeface="Book Antiqua" pitchFamily="18" charset="0"/>
              </a:rPr>
              <a:t>Ответственные исполнители:  Финансовое управление Администрации муниципального образования «Холм-Жирковский район» Смоленской области</a:t>
            </a:r>
            <a:endParaRPr lang="ru-RU" sz="1500" b="1" dirty="0">
              <a:solidFill>
                <a:srgbClr val="000099"/>
              </a:solidFill>
              <a:latin typeface="Book Antiqua" pitchFamily="18" charset="0"/>
            </a:endParaRPr>
          </a:p>
        </p:txBody>
      </p:sp>
      <p:sp>
        <p:nvSpPr>
          <p:cNvPr id="12" name="Содержимое 11"/>
          <p:cNvSpPr>
            <a:spLocks noGrp="1"/>
          </p:cNvSpPr>
          <p:nvPr>
            <p:ph sz="half" idx="1"/>
          </p:nvPr>
        </p:nvSpPr>
        <p:spPr>
          <a:xfrm>
            <a:off x="179512" y="1844824"/>
            <a:ext cx="4752528" cy="792088"/>
          </a:xfrm>
          <a:prstGeom prst="rect">
            <a:avLst/>
          </a:prstGeom>
          <a:solidFill>
            <a:srgbClr val="99CC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just">
              <a:buNone/>
            </a:pPr>
            <a:r>
              <a:rPr lang="ru-RU" sz="1400" b="1" dirty="0" smtClean="0">
                <a:solidFill>
                  <a:srgbClr val="000099"/>
                </a:solidFill>
                <a:latin typeface="Book Antiqua" pitchFamily="18" charset="0"/>
              </a:rPr>
              <a:t>     </a:t>
            </a:r>
            <a:r>
              <a:rPr lang="ru-RU" sz="1500" b="1" dirty="0" smtClean="0">
                <a:solidFill>
                  <a:srgbClr val="000099"/>
                </a:solidFill>
                <a:latin typeface="Book Antiqua" pitchFamily="18" charset="0"/>
              </a:rPr>
              <a:t>Общий объем бюджетных ассигнований  на 2018 год -30 933,0 тыс. руб., на 2019 год – 30 968,9 тыс. руб., на 2020 год – 31 354,7 тыс. руб.</a:t>
            </a:r>
            <a:endParaRPr lang="ru-RU" sz="1500" b="1" dirty="0">
              <a:solidFill>
                <a:srgbClr val="000099"/>
              </a:solidFill>
              <a:latin typeface="Book Antiqua" pitchFamily="18" charset="0"/>
            </a:endParaRPr>
          </a:p>
        </p:txBody>
      </p:sp>
      <p:graphicFrame>
        <p:nvGraphicFramePr>
          <p:cNvPr id="13" name="Диаграмма 12"/>
          <p:cNvGraphicFramePr/>
          <p:nvPr/>
        </p:nvGraphicFramePr>
        <p:xfrm>
          <a:off x="179512" y="2636912"/>
          <a:ext cx="3816424" cy="388843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Таблица 14"/>
          <p:cNvGraphicFramePr>
            <a:graphicFrameLocks noGrp="1"/>
          </p:cNvGraphicFramePr>
          <p:nvPr/>
        </p:nvGraphicFramePr>
        <p:xfrm>
          <a:off x="4427984" y="3212975"/>
          <a:ext cx="4716016" cy="3238089"/>
        </p:xfrm>
        <a:graphic>
          <a:graphicData uri="http://schemas.openxmlformats.org/drawingml/2006/table">
            <a:tbl>
              <a:tblPr firstRow="1" bandRow="1">
                <a:effectLst>
                  <a:outerShdw blurRad="50800" dist="38100" dir="18900000" algn="bl" rotWithShape="0">
                    <a:prstClr val="black">
                      <a:alpha val="40000"/>
                    </a:prstClr>
                  </a:outerShdw>
                </a:effectLst>
                <a:tableStyleId>{284E427A-3D55-4303-BF80-6455036E1DE7}</a:tableStyleId>
              </a:tblPr>
              <a:tblGrid>
                <a:gridCol w="1915881"/>
                <a:gridCol w="957941"/>
                <a:gridCol w="957941"/>
                <a:gridCol w="884253"/>
              </a:tblGrid>
              <a:tr h="362086">
                <a:tc>
                  <a:txBody>
                    <a:bodyPr/>
                    <a:lstStyle/>
                    <a:p>
                      <a:r>
                        <a:rPr lang="ru-RU" sz="1400" dirty="0" smtClean="0">
                          <a:solidFill>
                            <a:srgbClr val="000099"/>
                          </a:solidFill>
                          <a:latin typeface="Book Antiqua" pitchFamily="18" charset="0"/>
                        </a:rPr>
                        <a:t>Подпрограммы</a:t>
                      </a:r>
                      <a:endParaRPr lang="ru-RU" sz="1400" dirty="0">
                        <a:solidFill>
                          <a:srgbClr val="000099"/>
                        </a:solidFill>
                        <a:latin typeface="Book Antiqua" pitchFamily="18" charset="0"/>
                      </a:endParaRPr>
                    </a:p>
                  </a:txBody>
                  <a:tcPr>
                    <a:solidFill>
                      <a:srgbClr val="0099FF"/>
                    </a:solidFill>
                  </a:tcPr>
                </a:tc>
                <a:tc>
                  <a:txBody>
                    <a:bodyPr/>
                    <a:lstStyle/>
                    <a:p>
                      <a:r>
                        <a:rPr lang="ru-RU" sz="1400" dirty="0" smtClean="0">
                          <a:solidFill>
                            <a:srgbClr val="000099"/>
                          </a:solidFill>
                          <a:latin typeface="Book Antiqua" pitchFamily="18" charset="0"/>
                        </a:rPr>
                        <a:t>2018 год</a:t>
                      </a:r>
                      <a:endParaRPr lang="ru-RU" sz="1400" dirty="0">
                        <a:solidFill>
                          <a:srgbClr val="000099"/>
                        </a:solidFill>
                        <a:latin typeface="Book Antiqua" pitchFamily="18" charset="0"/>
                      </a:endParaRPr>
                    </a:p>
                  </a:txBody>
                  <a:tcPr>
                    <a:solidFill>
                      <a:srgbClr val="0099FF"/>
                    </a:solidFill>
                  </a:tcPr>
                </a:tc>
                <a:tc>
                  <a:txBody>
                    <a:bodyPr/>
                    <a:lstStyle/>
                    <a:p>
                      <a:r>
                        <a:rPr lang="ru-RU" sz="1400" dirty="0" smtClean="0">
                          <a:solidFill>
                            <a:srgbClr val="000099"/>
                          </a:solidFill>
                          <a:latin typeface="Book Antiqua" pitchFamily="18" charset="0"/>
                        </a:rPr>
                        <a:t>2019 год</a:t>
                      </a:r>
                      <a:endParaRPr lang="ru-RU" sz="1400" dirty="0">
                        <a:solidFill>
                          <a:srgbClr val="000099"/>
                        </a:solidFill>
                        <a:latin typeface="Book Antiqua" pitchFamily="18" charset="0"/>
                      </a:endParaRPr>
                    </a:p>
                  </a:txBody>
                  <a:tcPr>
                    <a:solidFill>
                      <a:srgbClr val="0099FF"/>
                    </a:solidFill>
                  </a:tcPr>
                </a:tc>
                <a:tc>
                  <a:txBody>
                    <a:bodyPr/>
                    <a:lstStyle/>
                    <a:p>
                      <a:r>
                        <a:rPr lang="ru-RU" sz="1400" dirty="0" smtClean="0">
                          <a:solidFill>
                            <a:srgbClr val="000099"/>
                          </a:solidFill>
                          <a:latin typeface="Book Antiqua" pitchFamily="18" charset="0"/>
                        </a:rPr>
                        <a:t>2020 год</a:t>
                      </a:r>
                      <a:endParaRPr lang="ru-RU" sz="1400" dirty="0">
                        <a:solidFill>
                          <a:srgbClr val="000099"/>
                        </a:solidFill>
                        <a:latin typeface="Book Antiqua" pitchFamily="18" charset="0"/>
                      </a:endParaRPr>
                    </a:p>
                  </a:txBody>
                  <a:tcPr>
                    <a:solidFill>
                      <a:srgbClr val="0099FF"/>
                    </a:solidFill>
                  </a:tcPr>
                </a:tc>
              </a:tr>
              <a:tr h="443391">
                <a:tc>
                  <a:txBody>
                    <a:bodyPr/>
                    <a:lstStyle/>
                    <a:p>
                      <a:pPr marL="0" algn="just" rtl="0" eaLnBrk="1" latinLnBrk="0" hangingPunct="1"/>
                      <a:r>
                        <a:rPr kumimoji="0" lang="ru-RU" sz="1200" kern="1200" dirty="0" smtClean="0">
                          <a:solidFill>
                            <a:srgbClr val="000099"/>
                          </a:solidFill>
                          <a:latin typeface="Book Antiqua" pitchFamily="18" charset="0"/>
                          <a:ea typeface="+mn-ea"/>
                          <a:cs typeface="+mn-cs"/>
                        </a:rPr>
                        <a:t>за счет средств областного бюджета</a:t>
                      </a:r>
                    </a:p>
                  </a:txBody>
                  <a:tcPr>
                    <a:solidFill>
                      <a:srgbClr val="66FFCC"/>
                    </a:solidFill>
                  </a:tcPr>
                </a:tc>
                <a:tc>
                  <a:txBody>
                    <a:bodyPr/>
                    <a:lstStyle/>
                    <a:p>
                      <a:pPr algn="ctr"/>
                      <a:r>
                        <a:rPr lang="ru-RU" sz="1400" b="1" dirty="0" smtClean="0">
                          <a:solidFill>
                            <a:srgbClr val="000099"/>
                          </a:solidFill>
                          <a:latin typeface="Times New Roman" pitchFamily="18" charset="0"/>
                          <a:cs typeface="Times New Roman" pitchFamily="18" charset="0"/>
                        </a:rPr>
                        <a:t>25 447,6</a:t>
                      </a:r>
                      <a:endParaRPr lang="ru-RU" sz="1400" b="1" dirty="0">
                        <a:solidFill>
                          <a:srgbClr val="000099"/>
                        </a:solidFill>
                        <a:latin typeface="Times New Roman" pitchFamily="18" charset="0"/>
                        <a:cs typeface="Times New Roman" pitchFamily="18" charset="0"/>
                      </a:endParaRPr>
                    </a:p>
                  </a:txBody>
                  <a:tcPr>
                    <a:solidFill>
                      <a:srgbClr val="66FFCC"/>
                    </a:solidFill>
                  </a:tcPr>
                </a:tc>
                <a:tc>
                  <a:txBody>
                    <a:bodyPr/>
                    <a:lstStyle/>
                    <a:p>
                      <a:pPr algn="ctr"/>
                      <a:r>
                        <a:rPr lang="ru-RU" sz="1400" b="1" dirty="0" smtClean="0">
                          <a:solidFill>
                            <a:srgbClr val="000099"/>
                          </a:solidFill>
                          <a:latin typeface="Times New Roman" pitchFamily="18" charset="0"/>
                          <a:cs typeface="Times New Roman" pitchFamily="18" charset="0"/>
                        </a:rPr>
                        <a:t>25 906,6</a:t>
                      </a:r>
                      <a:endParaRPr lang="ru-RU" sz="1400" b="1" dirty="0">
                        <a:solidFill>
                          <a:srgbClr val="000099"/>
                        </a:solidFill>
                        <a:latin typeface="Times New Roman" pitchFamily="18" charset="0"/>
                        <a:cs typeface="Times New Roman" pitchFamily="18" charset="0"/>
                      </a:endParaRPr>
                    </a:p>
                  </a:txBody>
                  <a:tcPr>
                    <a:solidFill>
                      <a:srgbClr val="66FFCC"/>
                    </a:solidFill>
                  </a:tcPr>
                </a:tc>
                <a:tc>
                  <a:txBody>
                    <a:bodyPr/>
                    <a:lstStyle/>
                    <a:p>
                      <a:pPr algn="ctr"/>
                      <a:r>
                        <a:rPr lang="ru-RU" sz="1400" b="1" dirty="0" smtClean="0">
                          <a:solidFill>
                            <a:srgbClr val="000099"/>
                          </a:solidFill>
                          <a:latin typeface="Times New Roman" pitchFamily="18" charset="0"/>
                          <a:cs typeface="Times New Roman" pitchFamily="18" charset="0"/>
                        </a:rPr>
                        <a:t>26 288,9</a:t>
                      </a:r>
                      <a:endParaRPr lang="ru-RU" sz="1400" b="1" dirty="0">
                        <a:solidFill>
                          <a:srgbClr val="000099"/>
                        </a:solidFill>
                        <a:latin typeface="Times New Roman" pitchFamily="18" charset="0"/>
                        <a:cs typeface="Times New Roman" pitchFamily="18" charset="0"/>
                      </a:endParaRPr>
                    </a:p>
                  </a:txBody>
                  <a:tcPr>
                    <a:solidFill>
                      <a:srgbClr val="66FFCC"/>
                    </a:solidFill>
                  </a:tcPr>
                </a:tc>
              </a:tr>
              <a:tr h="451522">
                <a:tc>
                  <a:txBody>
                    <a:bodyPr/>
                    <a:lstStyle/>
                    <a:p>
                      <a:pPr marL="0" algn="just" rtl="0" eaLnBrk="1" latinLnBrk="0" hangingPunct="1"/>
                      <a:r>
                        <a:rPr kumimoji="0" lang="ru-RU" sz="1200" kern="1200" dirty="0" smtClean="0">
                          <a:solidFill>
                            <a:srgbClr val="000099"/>
                          </a:solidFill>
                          <a:latin typeface="Book Antiqua" pitchFamily="18" charset="0"/>
                          <a:ea typeface="+mn-ea"/>
                          <a:cs typeface="+mn-cs"/>
                        </a:rPr>
                        <a:t>за счет средств местного бюджета</a:t>
                      </a:r>
                    </a:p>
                  </a:txBody>
                  <a:tcPr>
                    <a:solidFill>
                      <a:srgbClr val="66FFCC"/>
                    </a:solidFill>
                  </a:tcPr>
                </a:tc>
                <a:tc>
                  <a:txBody>
                    <a:bodyPr/>
                    <a:lstStyle/>
                    <a:p>
                      <a:pPr algn="ctr"/>
                      <a:r>
                        <a:rPr lang="ru-RU" sz="1400" b="1" dirty="0" smtClean="0">
                          <a:solidFill>
                            <a:srgbClr val="000099"/>
                          </a:solidFill>
                          <a:latin typeface="Times New Roman" pitchFamily="18" charset="0"/>
                          <a:cs typeface="Times New Roman" pitchFamily="18" charset="0"/>
                        </a:rPr>
                        <a:t>5 470,4</a:t>
                      </a:r>
                      <a:endParaRPr lang="ru-RU" sz="1400" b="1" dirty="0">
                        <a:solidFill>
                          <a:srgbClr val="000099"/>
                        </a:solidFill>
                        <a:latin typeface="Times New Roman" pitchFamily="18" charset="0"/>
                        <a:cs typeface="Times New Roman" pitchFamily="18" charset="0"/>
                      </a:endParaRPr>
                    </a:p>
                  </a:txBody>
                  <a:tcPr>
                    <a:solidFill>
                      <a:srgbClr val="66FFCC"/>
                    </a:solidFill>
                  </a:tcPr>
                </a:tc>
                <a:tc>
                  <a:txBody>
                    <a:bodyPr/>
                    <a:lstStyle/>
                    <a:p>
                      <a:pPr algn="ctr"/>
                      <a:r>
                        <a:rPr lang="ru-RU" sz="1400" b="1" dirty="0" smtClean="0">
                          <a:solidFill>
                            <a:srgbClr val="000099"/>
                          </a:solidFill>
                          <a:latin typeface="Times New Roman" pitchFamily="18" charset="0"/>
                          <a:cs typeface="Times New Roman" pitchFamily="18" charset="0"/>
                        </a:rPr>
                        <a:t>5 047,3</a:t>
                      </a:r>
                      <a:endParaRPr lang="ru-RU" sz="1400" b="1" dirty="0">
                        <a:solidFill>
                          <a:srgbClr val="000099"/>
                        </a:solidFill>
                        <a:latin typeface="Times New Roman" pitchFamily="18" charset="0"/>
                        <a:cs typeface="Times New Roman" pitchFamily="18" charset="0"/>
                      </a:endParaRPr>
                    </a:p>
                  </a:txBody>
                  <a:tcPr>
                    <a:solidFill>
                      <a:srgbClr val="66FFCC"/>
                    </a:solidFill>
                  </a:tcPr>
                </a:tc>
                <a:tc>
                  <a:txBody>
                    <a:bodyPr/>
                    <a:lstStyle/>
                    <a:p>
                      <a:pPr algn="ctr"/>
                      <a:r>
                        <a:rPr lang="ru-RU" sz="1400" b="1" dirty="0" smtClean="0">
                          <a:solidFill>
                            <a:srgbClr val="000099"/>
                          </a:solidFill>
                          <a:latin typeface="Times New Roman" pitchFamily="18" charset="0"/>
                          <a:cs typeface="Times New Roman" pitchFamily="18" charset="0"/>
                        </a:rPr>
                        <a:t>5 050,8</a:t>
                      </a:r>
                      <a:endParaRPr lang="ru-RU" sz="1400" b="1" dirty="0">
                        <a:solidFill>
                          <a:srgbClr val="000099"/>
                        </a:solidFill>
                        <a:latin typeface="Times New Roman" pitchFamily="18" charset="0"/>
                        <a:cs typeface="Times New Roman" pitchFamily="18" charset="0"/>
                      </a:endParaRPr>
                    </a:p>
                  </a:txBody>
                  <a:tcPr>
                    <a:solidFill>
                      <a:srgbClr val="66FFCC"/>
                    </a:solidFill>
                  </a:tcPr>
                </a:tc>
              </a:tr>
              <a:tr h="443391">
                <a:tc>
                  <a:txBody>
                    <a:bodyPr/>
                    <a:lstStyle/>
                    <a:p>
                      <a:pPr marL="0" algn="just" rtl="0" eaLnBrk="1" latinLnBrk="0" hangingPunct="1"/>
                      <a:r>
                        <a:rPr kumimoji="0" lang="ru-RU" sz="1200" kern="1200" dirty="0" smtClean="0">
                          <a:solidFill>
                            <a:srgbClr val="000099"/>
                          </a:solidFill>
                          <a:latin typeface="Book Antiqua" pitchFamily="18" charset="0"/>
                          <a:ea typeface="+mn-ea"/>
                          <a:cs typeface="+mn-cs"/>
                        </a:rPr>
                        <a:t>за счет средств бюджетов поселений</a:t>
                      </a:r>
                    </a:p>
                  </a:txBody>
                  <a:tcPr>
                    <a:solidFill>
                      <a:srgbClr val="66FFCC"/>
                    </a:solidFill>
                  </a:tcPr>
                </a:tc>
                <a:tc>
                  <a:txBody>
                    <a:bodyPr/>
                    <a:lstStyle/>
                    <a:p>
                      <a:pPr algn="ctr"/>
                      <a:r>
                        <a:rPr lang="ru-RU" sz="1400" b="1" dirty="0" smtClean="0">
                          <a:solidFill>
                            <a:srgbClr val="000099"/>
                          </a:solidFill>
                          <a:latin typeface="Times New Roman" pitchFamily="18" charset="0"/>
                          <a:cs typeface="Times New Roman" pitchFamily="18" charset="0"/>
                        </a:rPr>
                        <a:t>15,0</a:t>
                      </a:r>
                      <a:endParaRPr lang="ru-RU" sz="1400" b="1" dirty="0">
                        <a:solidFill>
                          <a:srgbClr val="000099"/>
                        </a:solidFill>
                        <a:latin typeface="Times New Roman" pitchFamily="18" charset="0"/>
                        <a:cs typeface="Times New Roman" pitchFamily="18" charset="0"/>
                      </a:endParaRPr>
                    </a:p>
                  </a:txBody>
                  <a:tcPr>
                    <a:solidFill>
                      <a:srgbClr val="66FFCC"/>
                    </a:solidFill>
                  </a:tcPr>
                </a:tc>
                <a:tc>
                  <a:txBody>
                    <a:bodyPr/>
                    <a:lstStyle/>
                    <a:p>
                      <a:pPr algn="ctr"/>
                      <a:r>
                        <a:rPr lang="ru-RU" sz="1400" b="1" dirty="0" smtClean="0">
                          <a:solidFill>
                            <a:srgbClr val="000099"/>
                          </a:solidFill>
                          <a:latin typeface="Times New Roman" pitchFamily="18" charset="0"/>
                          <a:cs typeface="Times New Roman" pitchFamily="18" charset="0"/>
                        </a:rPr>
                        <a:t>15,0</a:t>
                      </a:r>
                      <a:endParaRPr lang="ru-RU" sz="1400" b="1" dirty="0">
                        <a:solidFill>
                          <a:srgbClr val="000099"/>
                        </a:solidFill>
                        <a:latin typeface="Times New Roman" pitchFamily="18" charset="0"/>
                        <a:cs typeface="Times New Roman" pitchFamily="18" charset="0"/>
                      </a:endParaRPr>
                    </a:p>
                  </a:txBody>
                  <a:tcPr>
                    <a:solidFill>
                      <a:srgbClr val="66FFCC"/>
                    </a:solidFill>
                  </a:tcPr>
                </a:tc>
                <a:tc>
                  <a:txBody>
                    <a:bodyPr/>
                    <a:lstStyle/>
                    <a:p>
                      <a:pPr algn="ctr"/>
                      <a:r>
                        <a:rPr lang="ru-RU" sz="1400" b="1" dirty="0" smtClean="0">
                          <a:solidFill>
                            <a:srgbClr val="000099"/>
                          </a:solidFill>
                          <a:latin typeface="Times New Roman" pitchFamily="18" charset="0"/>
                          <a:cs typeface="Times New Roman" pitchFamily="18" charset="0"/>
                        </a:rPr>
                        <a:t>15,0</a:t>
                      </a:r>
                      <a:endParaRPr lang="ru-RU" sz="1400" b="1" dirty="0">
                        <a:solidFill>
                          <a:srgbClr val="000099"/>
                        </a:solidFill>
                        <a:latin typeface="Times New Roman" pitchFamily="18" charset="0"/>
                        <a:cs typeface="Times New Roman" pitchFamily="18" charset="0"/>
                      </a:endParaRPr>
                    </a:p>
                  </a:txBody>
                  <a:tcPr>
                    <a:solidFill>
                      <a:srgbClr val="66FFCC"/>
                    </a:solidFill>
                  </a:tcPr>
                </a:tc>
              </a:tr>
              <a:tr h="498563">
                <a:tc>
                  <a:txBody>
                    <a:bodyPr/>
                    <a:lstStyle/>
                    <a:p>
                      <a:r>
                        <a:rPr kumimoji="0" lang="ru-RU" sz="1200" kern="1200" dirty="0" smtClean="0">
                          <a:solidFill>
                            <a:srgbClr val="000099"/>
                          </a:solidFill>
                          <a:latin typeface="Book Antiqua" pitchFamily="18" charset="0"/>
                          <a:ea typeface="+mn-ea"/>
                          <a:cs typeface="+mn-cs"/>
                        </a:rPr>
                        <a:t>Обеспечивающая подпрограмма </a:t>
                      </a:r>
                    </a:p>
                  </a:txBody>
                  <a:tcPr>
                    <a:solidFill>
                      <a:srgbClr val="66CCFF"/>
                    </a:solidFill>
                  </a:tcPr>
                </a:tc>
                <a:tc>
                  <a:txBody>
                    <a:bodyPr/>
                    <a:lstStyle/>
                    <a:p>
                      <a:pPr algn="ctr"/>
                      <a:r>
                        <a:rPr lang="ru-RU" sz="1400" b="1" dirty="0" smtClean="0">
                          <a:solidFill>
                            <a:srgbClr val="000099"/>
                          </a:solidFill>
                          <a:latin typeface="Times New Roman" pitchFamily="18" charset="0"/>
                          <a:cs typeface="Times New Roman" pitchFamily="18" charset="0"/>
                        </a:rPr>
                        <a:t>5 239,2</a:t>
                      </a:r>
                      <a:endParaRPr lang="ru-RU" sz="1400" b="1" dirty="0">
                        <a:solidFill>
                          <a:srgbClr val="000099"/>
                        </a:solidFill>
                        <a:latin typeface="Times New Roman" pitchFamily="18" charset="0"/>
                        <a:cs typeface="Times New Roman" pitchFamily="18" charset="0"/>
                      </a:endParaRPr>
                    </a:p>
                  </a:txBody>
                  <a:tcPr>
                    <a:solidFill>
                      <a:srgbClr val="66CCFF"/>
                    </a:solidFill>
                  </a:tcPr>
                </a:tc>
                <a:tc>
                  <a:txBody>
                    <a:bodyPr/>
                    <a:lstStyle/>
                    <a:p>
                      <a:pPr algn="ctr"/>
                      <a:r>
                        <a:rPr lang="ru-RU" sz="1400" b="1" dirty="0" smtClean="0">
                          <a:solidFill>
                            <a:srgbClr val="000099"/>
                          </a:solidFill>
                          <a:latin typeface="Times New Roman" pitchFamily="18" charset="0"/>
                          <a:cs typeface="Times New Roman" pitchFamily="18" charset="0"/>
                        </a:rPr>
                        <a:t>4 811,8</a:t>
                      </a:r>
                      <a:endParaRPr lang="ru-RU" sz="1400" b="1" dirty="0">
                        <a:solidFill>
                          <a:srgbClr val="000099"/>
                        </a:solidFill>
                        <a:latin typeface="Times New Roman" pitchFamily="18" charset="0"/>
                        <a:cs typeface="Times New Roman" pitchFamily="18" charset="0"/>
                      </a:endParaRPr>
                    </a:p>
                  </a:txBody>
                  <a:tcPr>
                    <a:solidFill>
                      <a:srgbClr val="66CCFF"/>
                    </a:solidFill>
                  </a:tcPr>
                </a:tc>
                <a:tc>
                  <a:txBody>
                    <a:bodyPr/>
                    <a:lstStyle/>
                    <a:p>
                      <a:pPr algn="ctr"/>
                      <a:r>
                        <a:rPr lang="ru-RU" sz="1400" b="1" dirty="0" smtClean="0">
                          <a:solidFill>
                            <a:srgbClr val="000099"/>
                          </a:solidFill>
                          <a:latin typeface="Times New Roman" pitchFamily="18" charset="0"/>
                          <a:cs typeface="Times New Roman" pitchFamily="18" charset="0"/>
                        </a:rPr>
                        <a:t>4 811,8</a:t>
                      </a:r>
                      <a:endParaRPr lang="ru-RU" sz="1400" b="1" dirty="0">
                        <a:solidFill>
                          <a:srgbClr val="000099"/>
                        </a:solidFill>
                        <a:latin typeface="Times New Roman" pitchFamily="18" charset="0"/>
                        <a:cs typeface="Times New Roman" pitchFamily="18" charset="0"/>
                      </a:endParaRPr>
                    </a:p>
                  </a:txBody>
                  <a:tcPr>
                    <a:solidFill>
                      <a:srgbClr val="66CCFF"/>
                    </a:solidFill>
                  </a:tcPr>
                </a:tc>
              </a:tr>
              <a:tr h="614461">
                <a:tc>
                  <a:txBody>
                    <a:bodyPr/>
                    <a:lstStyle/>
                    <a:p>
                      <a:pPr marL="0" algn="l" rtl="0" eaLnBrk="1" latinLnBrk="0" hangingPunct="1"/>
                      <a:r>
                        <a:rPr kumimoji="0" lang="ru-RU" sz="1200" kern="1200" dirty="0" smtClean="0">
                          <a:solidFill>
                            <a:srgbClr val="000099"/>
                          </a:solidFill>
                          <a:latin typeface="Book Antiqua" pitchFamily="18" charset="0"/>
                          <a:ea typeface="+mn-ea"/>
                          <a:cs typeface="+mn-cs"/>
                        </a:rPr>
                        <a:t>Подпрограмма «Обеспечение устойчивости</a:t>
                      </a:r>
                      <a:r>
                        <a:rPr kumimoji="0" lang="ru-RU" sz="1200" kern="1200" baseline="0" dirty="0" smtClean="0">
                          <a:solidFill>
                            <a:srgbClr val="000099"/>
                          </a:solidFill>
                          <a:latin typeface="Book Antiqua" pitchFamily="18" charset="0"/>
                          <a:ea typeface="+mn-ea"/>
                          <a:cs typeface="+mn-cs"/>
                        </a:rPr>
                        <a:t> и сбалансированности  бюджетов поселений»</a:t>
                      </a:r>
                      <a:endParaRPr kumimoji="0" lang="ru-RU" sz="1200" kern="1200" dirty="0" smtClean="0">
                        <a:solidFill>
                          <a:srgbClr val="000099"/>
                        </a:solidFill>
                        <a:latin typeface="Book Antiqua" pitchFamily="18" charset="0"/>
                        <a:ea typeface="+mn-ea"/>
                        <a:cs typeface="+mn-cs"/>
                      </a:endParaRPr>
                    </a:p>
                  </a:txBody>
                  <a:tcPr>
                    <a:solidFill>
                      <a:srgbClr val="66CCFF"/>
                    </a:solidFill>
                  </a:tcPr>
                </a:tc>
                <a:tc>
                  <a:txBody>
                    <a:bodyPr/>
                    <a:lstStyle/>
                    <a:p>
                      <a:pPr algn="ctr"/>
                      <a:r>
                        <a:rPr lang="ru-RU" sz="1400" b="1" dirty="0" smtClean="0">
                          <a:solidFill>
                            <a:srgbClr val="000099"/>
                          </a:solidFill>
                          <a:latin typeface="Times New Roman" pitchFamily="18" charset="0"/>
                          <a:cs typeface="Times New Roman" pitchFamily="18" charset="0"/>
                        </a:rPr>
                        <a:t>25 693,8</a:t>
                      </a:r>
                      <a:endParaRPr lang="ru-RU" sz="1400" b="1" dirty="0">
                        <a:solidFill>
                          <a:srgbClr val="000099"/>
                        </a:solidFill>
                        <a:latin typeface="Times New Roman" pitchFamily="18" charset="0"/>
                        <a:cs typeface="Times New Roman" pitchFamily="18" charset="0"/>
                      </a:endParaRPr>
                    </a:p>
                  </a:txBody>
                  <a:tcPr>
                    <a:solidFill>
                      <a:srgbClr val="66CCFF"/>
                    </a:solidFill>
                  </a:tcPr>
                </a:tc>
                <a:tc>
                  <a:txBody>
                    <a:bodyPr/>
                    <a:lstStyle/>
                    <a:p>
                      <a:pPr algn="ctr"/>
                      <a:r>
                        <a:rPr lang="ru-RU" sz="1400" b="1" dirty="0" smtClean="0">
                          <a:solidFill>
                            <a:srgbClr val="000099"/>
                          </a:solidFill>
                          <a:latin typeface="Times New Roman" pitchFamily="18" charset="0"/>
                          <a:cs typeface="Times New Roman" pitchFamily="18" charset="0"/>
                        </a:rPr>
                        <a:t>26 157,1</a:t>
                      </a:r>
                      <a:endParaRPr lang="ru-RU" sz="1400" b="1" dirty="0">
                        <a:solidFill>
                          <a:srgbClr val="000099"/>
                        </a:solidFill>
                        <a:latin typeface="Times New Roman" pitchFamily="18" charset="0"/>
                        <a:cs typeface="Times New Roman" pitchFamily="18" charset="0"/>
                      </a:endParaRPr>
                    </a:p>
                  </a:txBody>
                  <a:tcPr>
                    <a:solidFill>
                      <a:srgbClr val="66CCFF"/>
                    </a:solidFill>
                  </a:tcPr>
                </a:tc>
                <a:tc>
                  <a:txBody>
                    <a:bodyPr/>
                    <a:lstStyle/>
                    <a:p>
                      <a:pPr algn="ctr"/>
                      <a:r>
                        <a:rPr lang="ru-RU" sz="1400" b="1" dirty="0" smtClean="0">
                          <a:solidFill>
                            <a:srgbClr val="000099"/>
                          </a:solidFill>
                          <a:latin typeface="Times New Roman" pitchFamily="18" charset="0"/>
                          <a:cs typeface="Times New Roman" pitchFamily="18" charset="0"/>
                        </a:rPr>
                        <a:t>26 542,9</a:t>
                      </a:r>
                      <a:endParaRPr lang="ru-RU" sz="1400" b="1" dirty="0">
                        <a:solidFill>
                          <a:srgbClr val="000099"/>
                        </a:solidFill>
                        <a:latin typeface="Times New Roman" pitchFamily="18" charset="0"/>
                        <a:cs typeface="Times New Roman" pitchFamily="18" charset="0"/>
                      </a:endParaRPr>
                    </a:p>
                  </a:txBody>
                  <a:tcPr>
                    <a:solidFill>
                      <a:srgbClr val="66CCFF"/>
                    </a:solidFill>
                  </a:tcPr>
                </a:tc>
              </a:tr>
            </a:tbl>
          </a:graphicData>
        </a:graphic>
      </p:graphicFrame>
      <p:pic>
        <p:nvPicPr>
          <p:cNvPr id="14" name="Рисунок 13" descr="финансы.png"/>
          <p:cNvPicPr>
            <a:picLocks noChangeAspect="1"/>
          </p:cNvPicPr>
          <p:nvPr/>
        </p:nvPicPr>
        <p:blipFill>
          <a:blip r:embed="rId3" cstate="print"/>
          <a:stretch>
            <a:fillRect/>
          </a:stretch>
        </p:blipFill>
        <p:spPr>
          <a:xfrm>
            <a:off x="2555776" y="5117369"/>
            <a:ext cx="1910449" cy="1740631"/>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Прямоугольник 9"/>
          <p:cNvSpPr/>
          <p:nvPr/>
        </p:nvSpPr>
        <p:spPr>
          <a:xfrm>
            <a:off x="0" y="836712"/>
            <a:ext cx="9144000" cy="864096"/>
          </a:xfrm>
          <a:prstGeom prst="rect">
            <a:avLst/>
          </a:prstGeom>
          <a:solidFill>
            <a:srgbClr val="99CC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Текст 2"/>
          <p:cNvSpPr>
            <a:spLocks noGrp="1"/>
          </p:cNvSpPr>
          <p:nvPr>
            <p:ph type="body" idx="2"/>
          </p:nvPr>
        </p:nvSpPr>
        <p:spPr>
          <a:xfrm>
            <a:off x="107504" y="908720"/>
            <a:ext cx="8928992" cy="792088"/>
          </a:xfrm>
        </p:spPr>
        <p:txBody>
          <a:bodyPr>
            <a:noAutofit/>
          </a:bodyPr>
          <a:lstStyle/>
          <a:p>
            <a:pPr algn="just"/>
            <a:r>
              <a:rPr lang="ru-RU" sz="1300" b="1" dirty="0" smtClean="0">
                <a:solidFill>
                  <a:srgbClr val="000099"/>
                </a:solidFill>
                <a:latin typeface="Book Antiqua" pitchFamily="18" charset="0"/>
              </a:rPr>
              <a:t>     </a:t>
            </a:r>
            <a:r>
              <a:rPr lang="ru-RU" sz="1300" b="1" u="sng" dirty="0" smtClean="0">
                <a:solidFill>
                  <a:srgbClr val="000099"/>
                </a:solidFill>
                <a:latin typeface="Book Antiqua" pitchFamily="18" charset="0"/>
              </a:rPr>
              <a:t>Цель</a:t>
            </a:r>
            <a:r>
              <a:rPr lang="ru-RU" sz="1300" b="1" dirty="0" smtClean="0">
                <a:solidFill>
                  <a:srgbClr val="000099"/>
                </a:solidFill>
                <a:latin typeface="Book Antiqua" pitchFamily="18" charset="0"/>
              </a:rPr>
              <a:t>: Обеспечение общедоступного бесплатного дошкольного, начального общего, основного общего, среднего общего образования. Повышение доступности качества образования, соответствующего требованиям инновационного развития экономики. Создание условий для развития творческого потенциала молодежи.</a:t>
            </a:r>
            <a:endParaRPr lang="ru-RU" sz="1300" dirty="0"/>
          </a:p>
        </p:txBody>
      </p:sp>
      <p:sp>
        <p:nvSpPr>
          <p:cNvPr id="5" name="Заголовок 3"/>
          <p:cNvSpPr>
            <a:spLocks noGrp="1"/>
          </p:cNvSpPr>
          <p:nvPr>
            <p:ph type="title"/>
          </p:nvPr>
        </p:nvSpPr>
        <p:spPr>
          <a:xfrm>
            <a:off x="0" y="0"/>
            <a:ext cx="9144000" cy="836712"/>
          </a:xfrm>
          <a:prstGeom prst="round2DiagRect">
            <a:avLst/>
          </a:prstGeom>
          <a:solidFill>
            <a:srgbClr val="0099FF"/>
          </a:solidFill>
          <a:ln>
            <a:solidFill>
              <a:schemeClr val="accent2">
                <a:lumMod val="75000"/>
              </a:schemeClr>
            </a:solidFill>
          </a:ln>
          <a:effectLst>
            <a:innerShdw blurRad="63500" dist="50800" dir="13500000">
              <a:prstClr val="black">
                <a:alpha val="50000"/>
              </a:prstClr>
            </a:innerShdw>
          </a:effectLst>
        </p:spPr>
        <p:style>
          <a:lnRef idx="0">
            <a:schemeClr val="accent1"/>
          </a:lnRef>
          <a:fillRef idx="3">
            <a:schemeClr val="accent1"/>
          </a:fillRef>
          <a:effectRef idx="3">
            <a:schemeClr val="accent1"/>
          </a:effectRef>
          <a:fontRef idx="minor">
            <a:schemeClr val="lt1"/>
          </a:fontRef>
        </p:style>
        <p:txBody>
          <a:bodyPr vert="horz" lIns="45720" tIns="0" rIns="45720" bIns="0" rtlCol="0" anchor="ctr" anchorCtr="0">
            <a:noAutofit/>
          </a:bodyPr>
          <a:lstStyle/>
          <a:p>
            <a:pPr algn="ctr"/>
            <a:r>
              <a:rPr lang="ru-RU" sz="1800" cap="none" dirty="0">
                <a:ln>
                  <a:noFill/>
                </a:ln>
                <a:solidFill>
                  <a:schemeClr val="tx1"/>
                </a:solidFill>
                <a:effectLst>
                  <a:outerShdw blurRad="38100" dist="38100" dir="2700000" algn="tl">
                    <a:srgbClr val="000000">
                      <a:alpha val="43137"/>
                    </a:srgbClr>
                  </a:outerShdw>
                </a:effectLst>
                <a:latin typeface="Book Antiqua" pitchFamily="18" charset="0"/>
              </a:rPr>
              <a:t>Муниципальная программа  </a:t>
            </a:r>
            <a:r>
              <a:rPr lang="ru-RU" sz="1800" cap="none" dirty="0" smtClean="0">
                <a:ln>
                  <a:noFill/>
                </a:ln>
                <a:solidFill>
                  <a:schemeClr val="tx1"/>
                </a:solidFill>
                <a:effectLst>
                  <a:outerShdw blurRad="38100" dist="38100" dir="2700000" algn="tl">
                    <a:srgbClr val="000000">
                      <a:alpha val="43137"/>
                    </a:srgbClr>
                  </a:outerShdw>
                </a:effectLst>
                <a:latin typeface="Book Antiqua" pitchFamily="18" charset="0"/>
              </a:rPr>
              <a:t>«Развитие системы образования и молодежной политики в муниципальном образовании </a:t>
            </a:r>
            <a:r>
              <a:rPr lang="ru-RU" sz="1800" cap="none" dirty="0">
                <a:ln>
                  <a:noFill/>
                </a:ln>
                <a:solidFill>
                  <a:schemeClr val="tx1"/>
                </a:solidFill>
                <a:effectLst>
                  <a:outerShdw blurRad="38100" dist="38100" dir="2700000" algn="tl">
                    <a:srgbClr val="000000">
                      <a:alpha val="43137"/>
                    </a:srgbClr>
                  </a:outerShdw>
                </a:effectLst>
                <a:latin typeface="Book Antiqua" pitchFamily="18" charset="0"/>
              </a:rPr>
              <a:t>"Холм - </a:t>
            </a:r>
            <a:r>
              <a:rPr lang="ru-RU" sz="1800" cap="none" dirty="0" err="1">
                <a:ln>
                  <a:noFill/>
                </a:ln>
                <a:solidFill>
                  <a:schemeClr val="tx1"/>
                </a:solidFill>
                <a:effectLst>
                  <a:outerShdw blurRad="38100" dist="38100" dir="2700000" algn="tl">
                    <a:srgbClr val="000000">
                      <a:alpha val="43137"/>
                    </a:srgbClr>
                  </a:outerShdw>
                </a:effectLst>
                <a:latin typeface="Book Antiqua" pitchFamily="18" charset="0"/>
              </a:rPr>
              <a:t>Жирковский</a:t>
            </a:r>
            <a:r>
              <a:rPr lang="ru-RU" sz="1800" cap="none" dirty="0">
                <a:ln>
                  <a:noFill/>
                </a:ln>
                <a:solidFill>
                  <a:schemeClr val="tx1"/>
                </a:solidFill>
                <a:effectLst>
                  <a:outerShdw blurRad="38100" dist="38100" dir="2700000" algn="tl">
                    <a:srgbClr val="000000">
                      <a:alpha val="43137"/>
                    </a:srgbClr>
                  </a:outerShdw>
                </a:effectLst>
                <a:latin typeface="Book Antiqua" pitchFamily="18" charset="0"/>
              </a:rPr>
              <a:t> район" Смоленской области на  </a:t>
            </a:r>
            <a:r>
              <a:rPr lang="ru-RU" sz="1800" cap="none" dirty="0" smtClean="0">
                <a:ln>
                  <a:noFill/>
                </a:ln>
                <a:solidFill>
                  <a:schemeClr val="tx1"/>
                </a:solidFill>
                <a:effectLst>
                  <a:outerShdw blurRad="38100" dist="38100" dir="2700000" algn="tl">
                    <a:srgbClr val="000000">
                      <a:alpha val="43137"/>
                    </a:srgbClr>
                  </a:outerShdw>
                </a:effectLst>
                <a:latin typeface="Book Antiqua" pitchFamily="18" charset="0"/>
              </a:rPr>
              <a:t>2014-2020 годы»</a:t>
            </a:r>
            <a:endParaRPr lang="ru-RU" sz="1800" dirty="0">
              <a:solidFill>
                <a:schemeClr val="tx1"/>
              </a:solidFill>
              <a:latin typeface="Book Antiqua" pitchFamily="18" charset="0"/>
            </a:endParaRPr>
          </a:p>
        </p:txBody>
      </p:sp>
      <p:sp>
        <p:nvSpPr>
          <p:cNvPr id="8" name="Скругленный прямоугольник 7"/>
          <p:cNvSpPr/>
          <p:nvPr/>
        </p:nvSpPr>
        <p:spPr>
          <a:xfrm>
            <a:off x="179512" y="3140968"/>
            <a:ext cx="1187576" cy="359991"/>
          </a:xfrm>
          <a:prstGeom prst="roundRect">
            <a:avLst/>
          </a:prstGeom>
          <a:solidFill>
            <a:srgbClr val="0099FF"/>
          </a:solidFill>
          <a:ln w="9525" cap="flat" cmpd="sng" algn="ctr">
            <a:solidFill>
              <a:srgbClr val="0066FF"/>
            </a:solidFill>
            <a:prstDash val="solid"/>
          </a:ln>
          <a:effectLst>
            <a:outerShdw blurRad="40000" dist="23000" dir="5400000" rotWithShape="0">
              <a:srgbClr val="000000">
                <a:alpha val="35000"/>
              </a:srgbClr>
            </a:outerShdw>
          </a:effectLst>
        </p:spPr>
        <p:style>
          <a:lnRef idx="1">
            <a:schemeClr val="accent5"/>
          </a:lnRef>
          <a:fillRef idx="3">
            <a:schemeClr val="accent5"/>
          </a:fillRef>
          <a:effectRef idx="2">
            <a:schemeClr val="accent5"/>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ru-RU" sz="1400" b="1" dirty="0" smtClean="0">
                <a:solidFill>
                  <a:srgbClr val="DBF5F9">
                    <a:lumMod val="10000"/>
                  </a:srgbClr>
                </a:solidFill>
                <a:latin typeface="Book Antiqua" pitchFamily="18" charset="0"/>
              </a:rPr>
              <a:t>тыс. руб.</a:t>
            </a:r>
            <a:endParaRPr lang="ru-RU" sz="1400" b="1" dirty="0">
              <a:solidFill>
                <a:srgbClr val="DBF5F9">
                  <a:lumMod val="10000"/>
                </a:srgbClr>
              </a:solidFill>
              <a:latin typeface="Book Antiqua" pitchFamily="18" charset="0"/>
            </a:endParaRPr>
          </a:p>
        </p:txBody>
      </p:sp>
      <p:sp>
        <p:nvSpPr>
          <p:cNvPr id="11" name="Прямоугольник 10"/>
          <p:cNvSpPr/>
          <p:nvPr/>
        </p:nvSpPr>
        <p:spPr>
          <a:xfrm>
            <a:off x="4788024" y="1772816"/>
            <a:ext cx="4355976" cy="720080"/>
          </a:xfrm>
          <a:prstGeom prst="rect">
            <a:avLst/>
          </a:prstGeom>
          <a:solidFill>
            <a:srgbClr val="99CC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sz="1200" b="1" dirty="0" smtClean="0">
                <a:solidFill>
                  <a:srgbClr val="000099"/>
                </a:solidFill>
                <a:latin typeface="Book Antiqua" pitchFamily="18" charset="0"/>
              </a:rPr>
              <a:t>Ответственные исполнители:  Отдел по образованию Администрации муниципального образования «Холм-Жирковский район» Смоленской области</a:t>
            </a:r>
            <a:endParaRPr lang="ru-RU" sz="1200" b="1" dirty="0">
              <a:solidFill>
                <a:srgbClr val="000099"/>
              </a:solidFill>
              <a:latin typeface="Book Antiqua" pitchFamily="18" charset="0"/>
            </a:endParaRPr>
          </a:p>
        </p:txBody>
      </p:sp>
      <p:sp>
        <p:nvSpPr>
          <p:cNvPr id="12" name="Содержимое 11"/>
          <p:cNvSpPr>
            <a:spLocks noGrp="1"/>
          </p:cNvSpPr>
          <p:nvPr>
            <p:ph sz="half" idx="1"/>
          </p:nvPr>
        </p:nvSpPr>
        <p:spPr>
          <a:xfrm>
            <a:off x="107504" y="1772816"/>
            <a:ext cx="4320480" cy="792088"/>
          </a:xfrm>
          <a:prstGeom prst="rect">
            <a:avLst/>
          </a:prstGeom>
          <a:solidFill>
            <a:srgbClr val="99CC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just">
              <a:buNone/>
            </a:pPr>
            <a:r>
              <a:rPr lang="ru-RU" sz="1200" b="1" dirty="0" smtClean="0">
                <a:solidFill>
                  <a:srgbClr val="000099"/>
                </a:solidFill>
                <a:latin typeface="Book Antiqua" pitchFamily="18" charset="0"/>
              </a:rPr>
              <a:t>     </a:t>
            </a:r>
            <a:r>
              <a:rPr lang="ru-RU" sz="1300" b="1" dirty="0" smtClean="0">
                <a:solidFill>
                  <a:srgbClr val="000099"/>
                </a:solidFill>
                <a:latin typeface="Book Antiqua" pitchFamily="18" charset="0"/>
              </a:rPr>
              <a:t>Общий объем бюджетных ассигнований  на 2018 год -135 738,1 тыс. руб., на 2019 год – 124 662,8 тыс. руб., на 2020 год – 123 104,0 тыс. руб.</a:t>
            </a:r>
            <a:endParaRPr lang="ru-RU" sz="1300" b="1" dirty="0">
              <a:solidFill>
                <a:srgbClr val="000099"/>
              </a:solidFill>
              <a:latin typeface="Book Antiqua" pitchFamily="18" charset="0"/>
            </a:endParaRPr>
          </a:p>
        </p:txBody>
      </p:sp>
      <p:graphicFrame>
        <p:nvGraphicFramePr>
          <p:cNvPr id="13" name="Диаграмма 12"/>
          <p:cNvGraphicFramePr/>
          <p:nvPr/>
        </p:nvGraphicFramePr>
        <p:xfrm>
          <a:off x="179512" y="3501008"/>
          <a:ext cx="3816424" cy="324036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Таблица 14"/>
          <p:cNvGraphicFramePr>
            <a:graphicFrameLocks noGrp="1"/>
          </p:cNvGraphicFramePr>
          <p:nvPr/>
        </p:nvGraphicFramePr>
        <p:xfrm>
          <a:off x="4427984" y="2572518"/>
          <a:ext cx="4716016" cy="4272127"/>
        </p:xfrm>
        <a:graphic>
          <a:graphicData uri="http://schemas.openxmlformats.org/drawingml/2006/table">
            <a:tbl>
              <a:tblPr firstRow="1" bandRow="1">
                <a:effectLst>
                  <a:outerShdw blurRad="50800" dist="38100" dir="18900000" algn="bl" rotWithShape="0">
                    <a:prstClr val="black">
                      <a:alpha val="40000"/>
                    </a:prstClr>
                  </a:outerShdw>
                </a:effectLst>
                <a:tableStyleId>{284E427A-3D55-4303-BF80-6455036E1DE7}</a:tableStyleId>
              </a:tblPr>
              <a:tblGrid>
                <a:gridCol w="1915881"/>
                <a:gridCol w="957941"/>
                <a:gridCol w="957941"/>
                <a:gridCol w="884253"/>
              </a:tblGrid>
              <a:tr h="296505">
                <a:tc>
                  <a:txBody>
                    <a:bodyPr/>
                    <a:lstStyle/>
                    <a:p>
                      <a:r>
                        <a:rPr lang="ru-RU" sz="1400" dirty="0" smtClean="0">
                          <a:solidFill>
                            <a:srgbClr val="000099"/>
                          </a:solidFill>
                          <a:latin typeface="Book Antiqua" pitchFamily="18" charset="0"/>
                        </a:rPr>
                        <a:t>Подпрограммы</a:t>
                      </a:r>
                      <a:endParaRPr lang="ru-RU" sz="1400" dirty="0">
                        <a:solidFill>
                          <a:srgbClr val="000099"/>
                        </a:solidFill>
                        <a:latin typeface="Book Antiqua" pitchFamily="18" charset="0"/>
                      </a:endParaRPr>
                    </a:p>
                  </a:txBody>
                  <a:tcPr>
                    <a:solidFill>
                      <a:srgbClr val="0099FF"/>
                    </a:solidFill>
                  </a:tcPr>
                </a:tc>
                <a:tc>
                  <a:txBody>
                    <a:bodyPr/>
                    <a:lstStyle/>
                    <a:p>
                      <a:r>
                        <a:rPr lang="ru-RU" sz="1400" dirty="0" smtClean="0">
                          <a:solidFill>
                            <a:srgbClr val="000099"/>
                          </a:solidFill>
                          <a:latin typeface="Book Antiqua" pitchFamily="18" charset="0"/>
                        </a:rPr>
                        <a:t>2018 год</a:t>
                      </a:r>
                      <a:endParaRPr lang="ru-RU" sz="1400" dirty="0">
                        <a:solidFill>
                          <a:srgbClr val="000099"/>
                        </a:solidFill>
                        <a:latin typeface="Book Antiqua" pitchFamily="18" charset="0"/>
                      </a:endParaRPr>
                    </a:p>
                  </a:txBody>
                  <a:tcPr>
                    <a:solidFill>
                      <a:srgbClr val="0099FF"/>
                    </a:solidFill>
                  </a:tcPr>
                </a:tc>
                <a:tc>
                  <a:txBody>
                    <a:bodyPr/>
                    <a:lstStyle/>
                    <a:p>
                      <a:r>
                        <a:rPr lang="ru-RU" sz="1400" dirty="0" smtClean="0">
                          <a:solidFill>
                            <a:srgbClr val="000099"/>
                          </a:solidFill>
                          <a:latin typeface="Book Antiqua" pitchFamily="18" charset="0"/>
                        </a:rPr>
                        <a:t>2019 год</a:t>
                      </a:r>
                      <a:endParaRPr lang="ru-RU" sz="1400" dirty="0">
                        <a:solidFill>
                          <a:srgbClr val="000099"/>
                        </a:solidFill>
                        <a:latin typeface="Book Antiqua" pitchFamily="18" charset="0"/>
                      </a:endParaRPr>
                    </a:p>
                  </a:txBody>
                  <a:tcPr>
                    <a:solidFill>
                      <a:srgbClr val="0099FF"/>
                    </a:solidFill>
                  </a:tcPr>
                </a:tc>
                <a:tc>
                  <a:txBody>
                    <a:bodyPr/>
                    <a:lstStyle/>
                    <a:p>
                      <a:r>
                        <a:rPr lang="ru-RU" sz="1400" dirty="0" smtClean="0">
                          <a:solidFill>
                            <a:srgbClr val="000099"/>
                          </a:solidFill>
                          <a:latin typeface="Book Antiqua" pitchFamily="18" charset="0"/>
                        </a:rPr>
                        <a:t>2020 год</a:t>
                      </a:r>
                      <a:endParaRPr lang="ru-RU" sz="1400" dirty="0">
                        <a:solidFill>
                          <a:srgbClr val="000099"/>
                        </a:solidFill>
                        <a:latin typeface="Book Antiqua" pitchFamily="18" charset="0"/>
                      </a:endParaRPr>
                    </a:p>
                  </a:txBody>
                  <a:tcPr>
                    <a:solidFill>
                      <a:srgbClr val="0099FF"/>
                    </a:solidFill>
                  </a:tcPr>
                </a:tc>
              </a:tr>
              <a:tr h="415107">
                <a:tc>
                  <a:txBody>
                    <a:bodyPr/>
                    <a:lstStyle/>
                    <a:p>
                      <a:pPr marL="0" algn="just" rtl="0" eaLnBrk="1" latinLnBrk="0" hangingPunct="1"/>
                      <a:r>
                        <a:rPr kumimoji="0" lang="ru-RU" sz="1100" kern="1200" dirty="0" smtClean="0">
                          <a:solidFill>
                            <a:srgbClr val="000099"/>
                          </a:solidFill>
                          <a:latin typeface="Book Antiqua" pitchFamily="18" charset="0"/>
                          <a:ea typeface="+mn-ea"/>
                          <a:cs typeface="+mn-cs"/>
                        </a:rPr>
                        <a:t>за счет средств областного бюджета</a:t>
                      </a:r>
                    </a:p>
                  </a:txBody>
                  <a:tcPr>
                    <a:solidFill>
                      <a:srgbClr val="66FFCC"/>
                    </a:solidFill>
                  </a:tcPr>
                </a:tc>
                <a:tc>
                  <a:txBody>
                    <a:bodyPr/>
                    <a:lstStyle/>
                    <a:p>
                      <a:pPr algn="ctr"/>
                      <a:r>
                        <a:rPr lang="ru-RU" sz="1400" b="1" dirty="0" smtClean="0">
                          <a:solidFill>
                            <a:srgbClr val="000099"/>
                          </a:solidFill>
                          <a:latin typeface="Times New Roman" pitchFamily="18" charset="0"/>
                          <a:cs typeface="Times New Roman" pitchFamily="18" charset="0"/>
                        </a:rPr>
                        <a:t>94 019,8</a:t>
                      </a:r>
                      <a:endParaRPr lang="ru-RU" sz="1400" b="1" dirty="0">
                        <a:solidFill>
                          <a:srgbClr val="000099"/>
                        </a:solidFill>
                        <a:latin typeface="Times New Roman" pitchFamily="18" charset="0"/>
                        <a:cs typeface="Times New Roman" pitchFamily="18" charset="0"/>
                      </a:endParaRPr>
                    </a:p>
                  </a:txBody>
                  <a:tcPr>
                    <a:solidFill>
                      <a:srgbClr val="66FFCC"/>
                    </a:solidFill>
                  </a:tcPr>
                </a:tc>
                <a:tc>
                  <a:txBody>
                    <a:bodyPr/>
                    <a:lstStyle/>
                    <a:p>
                      <a:pPr algn="ctr"/>
                      <a:r>
                        <a:rPr lang="ru-RU" sz="1400" b="1" dirty="0" smtClean="0">
                          <a:solidFill>
                            <a:srgbClr val="000099"/>
                          </a:solidFill>
                          <a:latin typeface="Times New Roman" pitchFamily="18" charset="0"/>
                          <a:cs typeface="Times New Roman" pitchFamily="18" charset="0"/>
                        </a:rPr>
                        <a:t>94 747,7</a:t>
                      </a:r>
                      <a:endParaRPr lang="ru-RU" sz="1400" b="1" dirty="0">
                        <a:solidFill>
                          <a:srgbClr val="000099"/>
                        </a:solidFill>
                        <a:latin typeface="Times New Roman" pitchFamily="18" charset="0"/>
                        <a:cs typeface="Times New Roman" pitchFamily="18" charset="0"/>
                      </a:endParaRPr>
                    </a:p>
                  </a:txBody>
                  <a:tcPr>
                    <a:solidFill>
                      <a:srgbClr val="66FFCC"/>
                    </a:solidFill>
                  </a:tcPr>
                </a:tc>
                <a:tc>
                  <a:txBody>
                    <a:bodyPr/>
                    <a:lstStyle/>
                    <a:p>
                      <a:pPr algn="ctr"/>
                      <a:r>
                        <a:rPr lang="ru-RU" sz="1400" b="1" dirty="0" smtClean="0">
                          <a:solidFill>
                            <a:srgbClr val="000099"/>
                          </a:solidFill>
                          <a:latin typeface="Times New Roman" pitchFamily="18" charset="0"/>
                          <a:cs typeface="Times New Roman" pitchFamily="18" charset="0"/>
                        </a:rPr>
                        <a:t>97 688,9</a:t>
                      </a:r>
                      <a:endParaRPr lang="ru-RU" sz="1400" b="1" dirty="0">
                        <a:solidFill>
                          <a:srgbClr val="000099"/>
                        </a:solidFill>
                        <a:latin typeface="Times New Roman" pitchFamily="18" charset="0"/>
                        <a:cs typeface="Times New Roman" pitchFamily="18" charset="0"/>
                      </a:endParaRPr>
                    </a:p>
                  </a:txBody>
                  <a:tcPr>
                    <a:solidFill>
                      <a:srgbClr val="66FFCC"/>
                    </a:solidFill>
                  </a:tcPr>
                </a:tc>
              </a:tr>
              <a:tr h="415107">
                <a:tc>
                  <a:txBody>
                    <a:bodyPr/>
                    <a:lstStyle/>
                    <a:p>
                      <a:pPr marL="0" algn="just" rtl="0" eaLnBrk="1" latinLnBrk="0" hangingPunct="1"/>
                      <a:r>
                        <a:rPr kumimoji="0" lang="ru-RU" sz="1100" kern="1200" dirty="0" smtClean="0">
                          <a:solidFill>
                            <a:srgbClr val="000099"/>
                          </a:solidFill>
                          <a:latin typeface="Book Antiqua" pitchFamily="18" charset="0"/>
                          <a:ea typeface="+mn-ea"/>
                          <a:cs typeface="+mn-cs"/>
                        </a:rPr>
                        <a:t>за счет средств местного бюджета</a:t>
                      </a:r>
                    </a:p>
                  </a:txBody>
                  <a:tcPr>
                    <a:solidFill>
                      <a:srgbClr val="66FFCC"/>
                    </a:solidFill>
                  </a:tcPr>
                </a:tc>
                <a:tc>
                  <a:txBody>
                    <a:bodyPr/>
                    <a:lstStyle/>
                    <a:p>
                      <a:pPr algn="ctr"/>
                      <a:r>
                        <a:rPr lang="ru-RU" sz="1400" b="1" dirty="0" smtClean="0">
                          <a:solidFill>
                            <a:srgbClr val="000099"/>
                          </a:solidFill>
                          <a:latin typeface="Times New Roman" pitchFamily="18" charset="0"/>
                          <a:cs typeface="Times New Roman" pitchFamily="18" charset="0"/>
                        </a:rPr>
                        <a:t>41 718,3</a:t>
                      </a:r>
                      <a:endParaRPr lang="ru-RU" sz="1400" b="1" dirty="0">
                        <a:solidFill>
                          <a:srgbClr val="000099"/>
                        </a:solidFill>
                        <a:latin typeface="Times New Roman" pitchFamily="18" charset="0"/>
                        <a:cs typeface="Times New Roman" pitchFamily="18" charset="0"/>
                      </a:endParaRPr>
                    </a:p>
                  </a:txBody>
                  <a:tcPr>
                    <a:solidFill>
                      <a:srgbClr val="66FFCC"/>
                    </a:solidFill>
                  </a:tcPr>
                </a:tc>
                <a:tc>
                  <a:txBody>
                    <a:bodyPr/>
                    <a:lstStyle/>
                    <a:p>
                      <a:pPr algn="ctr"/>
                      <a:r>
                        <a:rPr lang="ru-RU" sz="1400" b="1" dirty="0" smtClean="0">
                          <a:solidFill>
                            <a:srgbClr val="000099"/>
                          </a:solidFill>
                          <a:latin typeface="Times New Roman" pitchFamily="18" charset="0"/>
                          <a:cs typeface="Times New Roman" pitchFamily="18" charset="0"/>
                        </a:rPr>
                        <a:t>29 915,2</a:t>
                      </a:r>
                      <a:endParaRPr lang="ru-RU" sz="1400" b="1" dirty="0">
                        <a:solidFill>
                          <a:srgbClr val="000099"/>
                        </a:solidFill>
                        <a:latin typeface="Times New Roman" pitchFamily="18" charset="0"/>
                        <a:cs typeface="Times New Roman" pitchFamily="18" charset="0"/>
                      </a:endParaRPr>
                    </a:p>
                  </a:txBody>
                  <a:tcPr>
                    <a:solidFill>
                      <a:srgbClr val="66FFCC"/>
                    </a:solidFill>
                  </a:tcPr>
                </a:tc>
                <a:tc>
                  <a:txBody>
                    <a:bodyPr/>
                    <a:lstStyle/>
                    <a:p>
                      <a:pPr algn="ctr"/>
                      <a:r>
                        <a:rPr lang="ru-RU" sz="1400" b="1" dirty="0" smtClean="0">
                          <a:solidFill>
                            <a:srgbClr val="000099"/>
                          </a:solidFill>
                          <a:latin typeface="Times New Roman" pitchFamily="18" charset="0"/>
                          <a:cs typeface="Times New Roman" pitchFamily="18" charset="0"/>
                        </a:rPr>
                        <a:t>25 415,2</a:t>
                      </a:r>
                      <a:endParaRPr lang="ru-RU" sz="1400" b="1" dirty="0">
                        <a:solidFill>
                          <a:srgbClr val="000099"/>
                        </a:solidFill>
                        <a:latin typeface="Times New Roman" pitchFamily="18" charset="0"/>
                        <a:cs typeface="Times New Roman" pitchFamily="18" charset="0"/>
                      </a:endParaRPr>
                    </a:p>
                  </a:txBody>
                  <a:tcPr>
                    <a:solidFill>
                      <a:srgbClr val="66FFCC"/>
                    </a:solidFill>
                  </a:tcPr>
                </a:tc>
              </a:tr>
              <a:tr h="578184">
                <a:tc>
                  <a:txBody>
                    <a:bodyPr/>
                    <a:lstStyle/>
                    <a:p>
                      <a:r>
                        <a:rPr kumimoji="0" lang="ru-RU" sz="1100" kern="1200" dirty="0" smtClean="0">
                          <a:solidFill>
                            <a:srgbClr val="000099"/>
                          </a:solidFill>
                          <a:latin typeface="Book Antiqua" pitchFamily="18" charset="0"/>
                          <a:ea typeface="+mn-ea"/>
                          <a:cs typeface="+mn-cs"/>
                        </a:rPr>
                        <a:t>«Развитие системы дошкольного образования»</a:t>
                      </a:r>
                    </a:p>
                  </a:txBody>
                  <a:tcPr>
                    <a:solidFill>
                      <a:srgbClr val="66CCFF"/>
                    </a:solidFill>
                  </a:tcPr>
                </a:tc>
                <a:tc>
                  <a:txBody>
                    <a:bodyPr/>
                    <a:lstStyle/>
                    <a:p>
                      <a:pPr algn="ctr"/>
                      <a:r>
                        <a:rPr lang="ru-RU" sz="1400" b="1" dirty="0" smtClean="0">
                          <a:solidFill>
                            <a:srgbClr val="000099"/>
                          </a:solidFill>
                          <a:latin typeface="Times New Roman" pitchFamily="18" charset="0"/>
                          <a:cs typeface="Times New Roman" pitchFamily="18" charset="0"/>
                        </a:rPr>
                        <a:t>23 100,2</a:t>
                      </a:r>
                      <a:endParaRPr lang="ru-RU" sz="1400" b="1" dirty="0">
                        <a:solidFill>
                          <a:srgbClr val="000099"/>
                        </a:solidFill>
                        <a:latin typeface="Times New Roman" pitchFamily="18" charset="0"/>
                        <a:cs typeface="Times New Roman" pitchFamily="18" charset="0"/>
                      </a:endParaRPr>
                    </a:p>
                  </a:txBody>
                  <a:tcPr>
                    <a:solidFill>
                      <a:srgbClr val="66CCFF"/>
                    </a:solidFill>
                  </a:tcPr>
                </a:tc>
                <a:tc>
                  <a:txBody>
                    <a:bodyPr/>
                    <a:lstStyle/>
                    <a:p>
                      <a:pPr algn="ctr"/>
                      <a:r>
                        <a:rPr lang="ru-RU" sz="1400" b="1" dirty="0" smtClean="0">
                          <a:solidFill>
                            <a:srgbClr val="000099"/>
                          </a:solidFill>
                          <a:latin typeface="Times New Roman" pitchFamily="18" charset="0"/>
                          <a:cs typeface="Times New Roman" pitchFamily="18" charset="0"/>
                        </a:rPr>
                        <a:t>21 146,0</a:t>
                      </a:r>
                      <a:endParaRPr lang="ru-RU" sz="1400" b="1" dirty="0">
                        <a:solidFill>
                          <a:srgbClr val="000099"/>
                        </a:solidFill>
                        <a:latin typeface="Times New Roman" pitchFamily="18" charset="0"/>
                        <a:cs typeface="Times New Roman" pitchFamily="18" charset="0"/>
                      </a:endParaRPr>
                    </a:p>
                  </a:txBody>
                  <a:tcPr>
                    <a:solidFill>
                      <a:srgbClr val="66CCFF"/>
                    </a:solidFill>
                  </a:tcPr>
                </a:tc>
                <a:tc>
                  <a:txBody>
                    <a:bodyPr/>
                    <a:lstStyle/>
                    <a:p>
                      <a:pPr algn="ctr"/>
                      <a:r>
                        <a:rPr lang="ru-RU" sz="1400" b="1" dirty="0" smtClean="0">
                          <a:solidFill>
                            <a:srgbClr val="000099"/>
                          </a:solidFill>
                          <a:latin typeface="Times New Roman" pitchFamily="18" charset="0"/>
                          <a:cs typeface="Times New Roman" pitchFamily="18" charset="0"/>
                        </a:rPr>
                        <a:t>17 938,4</a:t>
                      </a:r>
                      <a:endParaRPr lang="ru-RU" sz="1400" b="1" dirty="0">
                        <a:solidFill>
                          <a:srgbClr val="000099"/>
                        </a:solidFill>
                        <a:latin typeface="Times New Roman" pitchFamily="18" charset="0"/>
                        <a:cs typeface="Times New Roman" pitchFamily="18" charset="0"/>
                      </a:endParaRPr>
                    </a:p>
                  </a:txBody>
                  <a:tcPr>
                    <a:solidFill>
                      <a:srgbClr val="66CCFF"/>
                    </a:solidFill>
                  </a:tcPr>
                </a:tc>
              </a:tr>
              <a:tr h="415107">
                <a:tc>
                  <a:txBody>
                    <a:bodyPr/>
                    <a:lstStyle/>
                    <a:p>
                      <a:pPr marL="0" algn="l" rtl="0" eaLnBrk="1" latinLnBrk="0" hangingPunct="1"/>
                      <a:r>
                        <a:rPr kumimoji="0" lang="ru-RU" sz="1100" kern="1200" dirty="0" smtClean="0">
                          <a:solidFill>
                            <a:srgbClr val="000099"/>
                          </a:solidFill>
                          <a:latin typeface="Book Antiqua" pitchFamily="18" charset="0"/>
                          <a:ea typeface="+mn-ea"/>
                          <a:cs typeface="+mn-cs"/>
                        </a:rPr>
                        <a:t>Развитие системы</a:t>
                      </a:r>
                      <a:r>
                        <a:rPr kumimoji="0" lang="ru-RU" sz="1100" kern="1200" baseline="0" dirty="0" smtClean="0">
                          <a:solidFill>
                            <a:srgbClr val="000099"/>
                          </a:solidFill>
                          <a:latin typeface="Book Antiqua" pitchFamily="18" charset="0"/>
                          <a:ea typeface="+mn-ea"/>
                          <a:cs typeface="+mn-cs"/>
                        </a:rPr>
                        <a:t> общего образования»</a:t>
                      </a:r>
                      <a:endParaRPr kumimoji="0" lang="ru-RU" sz="1100" kern="1200" dirty="0" smtClean="0">
                        <a:solidFill>
                          <a:srgbClr val="000099"/>
                        </a:solidFill>
                        <a:latin typeface="Book Antiqua" pitchFamily="18" charset="0"/>
                        <a:ea typeface="+mn-ea"/>
                        <a:cs typeface="+mn-cs"/>
                      </a:endParaRPr>
                    </a:p>
                  </a:txBody>
                  <a:tcPr>
                    <a:solidFill>
                      <a:srgbClr val="66CCFF"/>
                    </a:solidFill>
                  </a:tcPr>
                </a:tc>
                <a:tc>
                  <a:txBody>
                    <a:bodyPr/>
                    <a:lstStyle/>
                    <a:p>
                      <a:pPr algn="ctr"/>
                      <a:r>
                        <a:rPr lang="ru-RU" sz="1400" b="1" dirty="0" smtClean="0">
                          <a:solidFill>
                            <a:srgbClr val="000099"/>
                          </a:solidFill>
                          <a:latin typeface="Times New Roman" pitchFamily="18" charset="0"/>
                          <a:cs typeface="Times New Roman" pitchFamily="18" charset="0"/>
                        </a:rPr>
                        <a:t>82 735,4</a:t>
                      </a:r>
                      <a:endParaRPr lang="ru-RU" sz="1400" b="1" dirty="0">
                        <a:solidFill>
                          <a:srgbClr val="000099"/>
                        </a:solidFill>
                        <a:latin typeface="Times New Roman" pitchFamily="18" charset="0"/>
                        <a:cs typeface="Times New Roman" pitchFamily="18" charset="0"/>
                      </a:endParaRPr>
                    </a:p>
                  </a:txBody>
                  <a:tcPr>
                    <a:solidFill>
                      <a:srgbClr val="66CCFF"/>
                    </a:solidFill>
                  </a:tcPr>
                </a:tc>
                <a:tc>
                  <a:txBody>
                    <a:bodyPr/>
                    <a:lstStyle/>
                    <a:p>
                      <a:pPr algn="ctr"/>
                      <a:r>
                        <a:rPr lang="ru-RU" sz="1400" b="1" dirty="0" smtClean="0">
                          <a:solidFill>
                            <a:srgbClr val="000099"/>
                          </a:solidFill>
                          <a:latin typeface="Times New Roman" pitchFamily="18" charset="0"/>
                          <a:cs typeface="Times New Roman" pitchFamily="18" charset="0"/>
                        </a:rPr>
                        <a:t>79 597,7</a:t>
                      </a:r>
                      <a:endParaRPr lang="ru-RU" sz="1400" b="1" dirty="0">
                        <a:solidFill>
                          <a:srgbClr val="000099"/>
                        </a:solidFill>
                        <a:latin typeface="Times New Roman" pitchFamily="18" charset="0"/>
                        <a:cs typeface="Times New Roman" pitchFamily="18" charset="0"/>
                      </a:endParaRPr>
                    </a:p>
                  </a:txBody>
                  <a:tcPr>
                    <a:solidFill>
                      <a:srgbClr val="66CCFF"/>
                    </a:solidFill>
                  </a:tcPr>
                </a:tc>
                <a:tc>
                  <a:txBody>
                    <a:bodyPr/>
                    <a:lstStyle/>
                    <a:p>
                      <a:pPr algn="ctr"/>
                      <a:r>
                        <a:rPr lang="ru-RU" sz="1400" b="1" dirty="0" smtClean="0">
                          <a:solidFill>
                            <a:srgbClr val="000099"/>
                          </a:solidFill>
                          <a:latin typeface="Times New Roman" pitchFamily="18" charset="0"/>
                          <a:cs typeface="Times New Roman" pitchFamily="18" charset="0"/>
                        </a:rPr>
                        <a:t>81 212,1</a:t>
                      </a:r>
                      <a:endParaRPr lang="ru-RU" sz="1400" b="1" dirty="0">
                        <a:solidFill>
                          <a:srgbClr val="000099"/>
                        </a:solidFill>
                        <a:latin typeface="Times New Roman" pitchFamily="18" charset="0"/>
                        <a:cs typeface="Times New Roman" pitchFamily="18" charset="0"/>
                      </a:endParaRPr>
                    </a:p>
                  </a:txBody>
                  <a:tcPr>
                    <a:solidFill>
                      <a:srgbClr val="66CCFF"/>
                    </a:solidFill>
                  </a:tcPr>
                </a:tc>
              </a:tr>
              <a:tr h="578184">
                <a:tc>
                  <a:txBody>
                    <a:bodyPr/>
                    <a:lstStyle/>
                    <a:p>
                      <a:pPr marL="0" algn="l" rtl="0" eaLnBrk="1" latinLnBrk="0" hangingPunct="1"/>
                      <a:r>
                        <a:rPr kumimoji="0" lang="ru-RU" sz="1100" kern="1200" dirty="0" smtClean="0">
                          <a:solidFill>
                            <a:srgbClr val="000099"/>
                          </a:solidFill>
                          <a:latin typeface="Book Antiqua" pitchFamily="18" charset="0"/>
                          <a:ea typeface="+mn-ea"/>
                          <a:cs typeface="+mn-cs"/>
                        </a:rPr>
                        <a:t>«Развитие системы дополнительного образования»</a:t>
                      </a:r>
                    </a:p>
                  </a:txBody>
                  <a:tcPr>
                    <a:solidFill>
                      <a:srgbClr val="66CCFF"/>
                    </a:solidFill>
                  </a:tcPr>
                </a:tc>
                <a:tc>
                  <a:txBody>
                    <a:bodyPr/>
                    <a:lstStyle/>
                    <a:p>
                      <a:pPr algn="ctr"/>
                      <a:r>
                        <a:rPr lang="ru-RU" sz="1400" b="1" dirty="0" smtClean="0">
                          <a:solidFill>
                            <a:srgbClr val="000099"/>
                          </a:solidFill>
                          <a:latin typeface="Times New Roman" pitchFamily="18" charset="0"/>
                          <a:cs typeface="Times New Roman" pitchFamily="18" charset="0"/>
                        </a:rPr>
                        <a:t>5 198,9</a:t>
                      </a:r>
                      <a:endParaRPr lang="ru-RU" sz="1400" b="1" dirty="0">
                        <a:solidFill>
                          <a:srgbClr val="000099"/>
                        </a:solidFill>
                        <a:latin typeface="Times New Roman" pitchFamily="18" charset="0"/>
                        <a:cs typeface="Times New Roman" pitchFamily="18" charset="0"/>
                      </a:endParaRPr>
                    </a:p>
                  </a:txBody>
                  <a:tcPr>
                    <a:solidFill>
                      <a:srgbClr val="66CCFF"/>
                    </a:solidFill>
                  </a:tcPr>
                </a:tc>
                <a:tc>
                  <a:txBody>
                    <a:bodyPr/>
                    <a:lstStyle/>
                    <a:p>
                      <a:pPr algn="ctr"/>
                      <a:r>
                        <a:rPr lang="ru-RU" sz="1400" b="1" dirty="0" smtClean="0">
                          <a:solidFill>
                            <a:srgbClr val="000099"/>
                          </a:solidFill>
                          <a:latin typeface="Times New Roman" pitchFamily="18" charset="0"/>
                          <a:cs typeface="Times New Roman" pitchFamily="18" charset="0"/>
                        </a:rPr>
                        <a:t>75,4</a:t>
                      </a:r>
                      <a:endParaRPr lang="ru-RU" sz="1400" b="1" dirty="0">
                        <a:solidFill>
                          <a:srgbClr val="000099"/>
                        </a:solidFill>
                        <a:latin typeface="Times New Roman" pitchFamily="18" charset="0"/>
                        <a:cs typeface="Times New Roman" pitchFamily="18" charset="0"/>
                      </a:endParaRPr>
                    </a:p>
                  </a:txBody>
                  <a:tcPr>
                    <a:solidFill>
                      <a:srgbClr val="66CCFF"/>
                    </a:solidFill>
                  </a:tcPr>
                </a:tc>
                <a:tc>
                  <a:txBody>
                    <a:bodyPr/>
                    <a:lstStyle/>
                    <a:p>
                      <a:pPr algn="ctr"/>
                      <a:r>
                        <a:rPr lang="ru-RU" sz="1400" b="1" dirty="0" smtClean="0">
                          <a:solidFill>
                            <a:srgbClr val="000099"/>
                          </a:solidFill>
                          <a:latin typeface="Times New Roman" pitchFamily="18" charset="0"/>
                          <a:cs typeface="Times New Roman" pitchFamily="18" charset="0"/>
                        </a:rPr>
                        <a:t>75,4</a:t>
                      </a:r>
                      <a:endParaRPr lang="ru-RU" sz="1400" b="1" dirty="0">
                        <a:solidFill>
                          <a:srgbClr val="000099"/>
                        </a:solidFill>
                        <a:latin typeface="Times New Roman" pitchFamily="18" charset="0"/>
                        <a:cs typeface="Times New Roman" pitchFamily="18" charset="0"/>
                      </a:endParaRPr>
                    </a:p>
                  </a:txBody>
                  <a:tcPr>
                    <a:solidFill>
                      <a:srgbClr val="66CCFF"/>
                    </a:solidFill>
                  </a:tcPr>
                </a:tc>
              </a:tr>
              <a:tr h="415107">
                <a:tc>
                  <a:txBody>
                    <a:bodyPr/>
                    <a:lstStyle/>
                    <a:p>
                      <a:pPr marL="0" algn="l" rtl="0" eaLnBrk="1" latinLnBrk="0" hangingPunct="1"/>
                      <a:r>
                        <a:rPr kumimoji="0" lang="ru-RU" sz="1100" kern="1200" dirty="0" smtClean="0">
                          <a:solidFill>
                            <a:srgbClr val="000099"/>
                          </a:solidFill>
                          <a:latin typeface="Book Antiqua" pitchFamily="18" charset="0"/>
                          <a:ea typeface="+mn-ea"/>
                          <a:cs typeface="+mn-cs"/>
                        </a:rPr>
                        <a:t>«Совершенствование системы воспитания»</a:t>
                      </a:r>
                    </a:p>
                  </a:txBody>
                  <a:tcPr>
                    <a:solidFill>
                      <a:srgbClr val="66CCFF"/>
                    </a:solidFill>
                  </a:tcPr>
                </a:tc>
                <a:tc>
                  <a:txBody>
                    <a:bodyPr/>
                    <a:lstStyle/>
                    <a:p>
                      <a:pPr algn="ctr"/>
                      <a:r>
                        <a:rPr lang="ru-RU" sz="1400" b="1" dirty="0" smtClean="0">
                          <a:solidFill>
                            <a:srgbClr val="000099"/>
                          </a:solidFill>
                          <a:latin typeface="Times New Roman" pitchFamily="18" charset="0"/>
                          <a:cs typeface="Times New Roman" pitchFamily="18" charset="0"/>
                        </a:rPr>
                        <a:t>220,0</a:t>
                      </a:r>
                      <a:endParaRPr lang="ru-RU" sz="1400" b="1" dirty="0">
                        <a:solidFill>
                          <a:srgbClr val="000099"/>
                        </a:solidFill>
                        <a:latin typeface="Times New Roman" pitchFamily="18" charset="0"/>
                        <a:cs typeface="Times New Roman" pitchFamily="18" charset="0"/>
                      </a:endParaRPr>
                    </a:p>
                  </a:txBody>
                  <a:tcPr>
                    <a:solidFill>
                      <a:srgbClr val="66CCFF"/>
                    </a:solidFill>
                  </a:tcPr>
                </a:tc>
                <a:tc>
                  <a:txBody>
                    <a:bodyPr/>
                    <a:lstStyle/>
                    <a:p>
                      <a:pPr algn="ctr"/>
                      <a:r>
                        <a:rPr lang="ru-RU" sz="1400" b="1" dirty="0" smtClean="0">
                          <a:solidFill>
                            <a:srgbClr val="000099"/>
                          </a:solidFill>
                          <a:latin typeface="Times New Roman" pitchFamily="18" charset="0"/>
                          <a:cs typeface="Times New Roman" pitchFamily="18" charset="0"/>
                        </a:rPr>
                        <a:t>0,0</a:t>
                      </a:r>
                      <a:endParaRPr lang="ru-RU" sz="1400" b="1" dirty="0">
                        <a:solidFill>
                          <a:srgbClr val="000099"/>
                        </a:solidFill>
                        <a:latin typeface="Times New Roman" pitchFamily="18" charset="0"/>
                        <a:cs typeface="Times New Roman" pitchFamily="18" charset="0"/>
                      </a:endParaRPr>
                    </a:p>
                  </a:txBody>
                  <a:tcPr>
                    <a:solidFill>
                      <a:srgbClr val="66CCFF"/>
                    </a:solidFill>
                  </a:tcPr>
                </a:tc>
                <a:tc>
                  <a:txBody>
                    <a:bodyPr/>
                    <a:lstStyle/>
                    <a:p>
                      <a:pPr algn="ctr"/>
                      <a:r>
                        <a:rPr lang="ru-RU" sz="1400" b="1" dirty="0" smtClean="0">
                          <a:solidFill>
                            <a:srgbClr val="000099"/>
                          </a:solidFill>
                          <a:latin typeface="Times New Roman" pitchFamily="18" charset="0"/>
                          <a:cs typeface="Times New Roman" pitchFamily="18" charset="0"/>
                        </a:rPr>
                        <a:t>0,0</a:t>
                      </a:r>
                      <a:endParaRPr lang="ru-RU" sz="1400" b="1" dirty="0">
                        <a:solidFill>
                          <a:srgbClr val="000099"/>
                        </a:solidFill>
                        <a:latin typeface="Times New Roman" pitchFamily="18" charset="0"/>
                        <a:cs typeface="Times New Roman" pitchFamily="18" charset="0"/>
                      </a:endParaRPr>
                    </a:p>
                  </a:txBody>
                  <a:tcPr>
                    <a:solidFill>
                      <a:srgbClr val="66CCFF"/>
                    </a:solidFill>
                  </a:tcPr>
                </a:tc>
              </a:tr>
              <a:tr h="57818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ru-RU" sz="1100" kern="1200" dirty="0" smtClean="0">
                          <a:solidFill>
                            <a:srgbClr val="000099"/>
                          </a:solidFill>
                          <a:latin typeface="Book Antiqua" pitchFamily="18" charset="0"/>
                          <a:ea typeface="+mn-ea"/>
                          <a:cs typeface="+mn-cs"/>
                        </a:rPr>
                        <a:t>«Защита прав детей  и профилактика социального сиротства»</a:t>
                      </a:r>
                    </a:p>
                  </a:txBody>
                  <a:tcPr>
                    <a:solidFill>
                      <a:srgbClr val="66CCFF"/>
                    </a:solidFill>
                  </a:tcPr>
                </a:tc>
                <a:tc>
                  <a:txBody>
                    <a:bodyPr/>
                    <a:lstStyle/>
                    <a:p>
                      <a:pPr algn="ctr"/>
                      <a:r>
                        <a:rPr lang="ru-RU" sz="1400" b="1" dirty="0" smtClean="0">
                          <a:solidFill>
                            <a:srgbClr val="000099"/>
                          </a:solidFill>
                          <a:latin typeface="Times New Roman" pitchFamily="18" charset="0"/>
                          <a:cs typeface="Times New Roman" pitchFamily="18" charset="0"/>
                        </a:rPr>
                        <a:t>12 710,4</a:t>
                      </a:r>
                      <a:endParaRPr lang="ru-RU" sz="1400" b="1" dirty="0">
                        <a:solidFill>
                          <a:srgbClr val="000099"/>
                        </a:solidFill>
                        <a:latin typeface="Times New Roman" pitchFamily="18" charset="0"/>
                        <a:cs typeface="Times New Roman" pitchFamily="18" charset="0"/>
                      </a:endParaRPr>
                    </a:p>
                  </a:txBody>
                  <a:tcPr>
                    <a:solidFill>
                      <a:srgbClr val="66CCFF"/>
                    </a:solidFill>
                  </a:tcPr>
                </a:tc>
                <a:tc>
                  <a:txBody>
                    <a:bodyPr/>
                    <a:lstStyle/>
                    <a:p>
                      <a:pPr algn="ctr"/>
                      <a:r>
                        <a:rPr lang="ru-RU" sz="1400" b="1" dirty="0" smtClean="0">
                          <a:solidFill>
                            <a:srgbClr val="000099"/>
                          </a:solidFill>
                          <a:latin typeface="Times New Roman" pitchFamily="18" charset="0"/>
                          <a:cs typeface="Times New Roman" pitchFamily="18" charset="0"/>
                        </a:rPr>
                        <a:t>12</a:t>
                      </a:r>
                      <a:r>
                        <a:rPr lang="ru-RU" sz="1400" b="1" baseline="0" dirty="0" smtClean="0">
                          <a:solidFill>
                            <a:srgbClr val="000099"/>
                          </a:solidFill>
                          <a:latin typeface="Times New Roman" pitchFamily="18" charset="0"/>
                          <a:cs typeface="Times New Roman" pitchFamily="18" charset="0"/>
                        </a:rPr>
                        <a:t> 690,4</a:t>
                      </a:r>
                      <a:endParaRPr lang="ru-RU" sz="1400" b="1" dirty="0">
                        <a:solidFill>
                          <a:srgbClr val="000099"/>
                        </a:solidFill>
                        <a:latin typeface="Times New Roman" pitchFamily="18" charset="0"/>
                        <a:cs typeface="Times New Roman" pitchFamily="18" charset="0"/>
                      </a:endParaRPr>
                    </a:p>
                  </a:txBody>
                  <a:tcPr>
                    <a:solidFill>
                      <a:srgbClr val="66CCFF"/>
                    </a:solidFill>
                  </a:tcPr>
                </a:tc>
                <a:tc>
                  <a:txBody>
                    <a:bodyPr/>
                    <a:lstStyle/>
                    <a:p>
                      <a:pPr algn="ctr"/>
                      <a:r>
                        <a:rPr lang="ru-RU" sz="1400" b="1" dirty="0" smtClean="0">
                          <a:solidFill>
                            <a:srgbClr val="000099"/>
                          </a:solidFill>
                          <a:latin typeface="Times New Roman" pitchFamily="18" charset="0"/>
                          <a:cs typeface="Times New Roman" pitchFamily="18" charset="0"/>
                        </a:rPr>
                        <a:t>12 690,4</a:t>
                      </a:r>
                      <a:endParaRPr lang="ru-RU" sz="1400" b="1" dirty="0">
                        <a:solidFill>
                          <a:srgbClr val="000099"/>
                        </a:solidFill>
                        <a:latin typeface="Times New Roman" pitchFamily="18" charset="0"/>
                        <a:cs typeface="Times New Roman" pitchFamily="18" charset="0"/>
                      </a:endParaRPr>
                    </a:p>
                  </a:txBody>
                  <a:tcPr>
                    <a:solidFill>
                      <a:srgbClr val="66CCFF"/>
                    </a:solidFill>
                  </a:tcPr>
                </a:tc>
              </a:tr>
              <a:tr h="477367">
                <a:tc>
                  <a:txBody>
                    <a:bodyPr/>
                    <a:lstStyle/>
                    <a:p>
                      <a:pPr marL="0" algn="l" rtl="0" eaLnBrk="1" latinLnBrk="0" hangingPunct="1"/>
                      <a:r>
                        <a:rPr kumimoji="0" lang="ru-RU" sz="1100" kern="1200" dirty="0" smtClean="0">
                          <a:solidFill>
                            <a:srgbClr val="000099"/>
                          </a:solidFill>
                          <a:latin typeface="Book Antiqua" pitchFamily="18" charset="0"/>
                          <a:ea typeface="+mn-ea"/>
                          <a:cs typeface="+mn-cs"/>
                        </a:rPr>
                        <a:t>Обеспечивающая подпрограмма</a:t>
                      </a:r>
                    </a:p>
                  </a:txBody>
                  <a:tcPr>
                    <a:solidFill>
                      <a:srgbClr val="66CCFF"/>
                    </a:solidFill>
                  </a:tcPr>
                </a:tc>
                <a:tc>
                  <a:txBody>
                    <a:bodyPr/>
                    <a:lstStyle/>
                    <a:p>
                      <a:pPr algn="ctr"/>
                      <a:r>
                        <a:rPr lang="ru-RU" sz="1400" b="1" dirty="0" smtClean="0">
                          <a:solidFill>
                            <a:srgbClr val="000099"/>
                          </a:solidFill>
                          <a:latin typeface="Times New Roman" pitchFamily="18" charset="0"/>
                          <a:cs typeface="Times New Roman" pitchFamily="18" charset="0"/>
                        </a:rPr>
                        <a:t>6 193,8</a:t>
                      </a:r>
                      <a:endParaRPr lang="ru-RU" sz="1400" b="1" dirty="0">
                        <a:solidFill>
                          <a:srgbClr val="000099"/>
                        </a:solidFill>
                        <a:latin typeface="Times New Roman" pitchFamily="18" charset="0"/>
                        <a:cs typeface="Times New Roman" pitchFamily="18" charset="0"/>
                      </a:endParaRPr>
                    </a:p>
                  </a:txBody>
                  <a:tcPr>
                    <a:solidFill>
                      <a:srgbClr val="66CCFF"/>
                    </a:solidFill>
                  </a:tcPr>
                </a:tc>
                <a:tc>
                  <a:txBody>
                    <a:bodyPr/>
                    <a:lstStyle/>
                    <a:p>
                      <a:pPr algn="ctr"/>
                      <a:r>
                        <a:rPr lang="ru-RU" sz="1400" b="1" dirty="0" smtClean="0">
                          <a:solidFill>
                            <a:srgbClr val="000099"/>
                          </a:solidFill>
                          <a:latin typeface="Times New Roman" pitchFamily="18" charset="0"/>
                          <a:cs typeface="Times New Roman" pitchFamily="18" charset="0"/>
                        </a:rPr>
                        <a:t>5 565,5</a:t>
                      </a:r>
                      <a:endParaRPr lang="ru-RU" sz="1400" b="1" dirty="0">
                        <a:solidFill>
                          <a:srgbClr val="000099"/>
                        </a:solidFill>
                        <a:latin typeface="Times New Roman" pitchFamily="18" charset="0"/>
                        <a:cs typeface="Times New Roman" pitchFamily="18" charset="0"/>
                      </a:endParaRPr>
                    </a:p>
                  </a:txBody>
                  <a:tcPr>
                    <a:solidFill>
                      <a:srgbClr val="66CCFF"/>
                    </a:solidFill>
                  </a:tcPr>
                </a:tc>
                <a:tc>
                  <a:txBody>
                    <a:bodyPr/>
                    <a:lstStyle/>
                    <a:p>
                      <a:pPr algn="ctr"/>
                      <a:r>
                        <a:rPr lang="ru-RU" sz="1400" b="1" dirty="0" smtClean="0">
                          <a:solidFill>
                            <a:srgbClr val="000099"/>
                          </a:solidFill>
                          <a:latin typeface="Times New Roman" pitchFamily="18" charset="0"/>
                          <a:cs typeface="Times New Roman" pitchFamily="18" charset="0"/>
                        </a:rPr>
                        <a:t>5 565,5</a:t>
                      </a:r>
                      <a:endParaRPr lang="ru-RU" sz="1400" b="1" dirty="0">
                        <a:solidFill>
                          <a:srgbClr val="000099"/>
                        </a:solidFill>
                        <a:latin typeface="Times New Roman" pitchFamily="18" charset="0"/>
                        <a:cs typeface="Times New Roman" pitchFamily="18" charset="0"/>
                      </a:endParaRPr>
                    </a:p>
                  </a:txBody>
                  <a:tcPr>
                    <a:solidFill>
                      <a:srgbClr val="66CCFF"/>
                    </a:solidFill>
                  </a:tcPr>
                </a:tc>
              </a:tr>
            </a:tbl>
          </a:graphicData>
        </a:graphic>
      </p:graphicFrame>
      <p:pic>
        <p:nvPicPr>
          <p:cNvPr id="17" name="Рисунок 16" descr="образование 2.jpg"/>
          <p:cNvPicPr>
            <a:picLocks noChangeAspect="1"/>
          </p:cNvPicPr>
          <p:nvPr/>
        </p:nvPicPr>
        <p:blipFill>
          <a:blip r:embed="rId3" cstate="print"/>
          <a:stretch>
            <a:fillRect/>
          </a:stretch>
        </p:blipFill>
        <p:spPr>
          <a:xfrm>
            <a:off x="2339752" y="2924944"/>
            <a:ext cx="2088232" cy="1512168"/>
          </a:xfrm>
          <a:prstGeom prst="rect">
            <a:avLst/>
          </a:prstGeom>
          <a:ln>
            <a:noFill/>
          </a:ln>
          <a:effectLst>
            <a:softEdge rad="112500"/>
          </a:effec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Прямоугольник 9"/>
          <p:cNvSpPr/>
          <p:nvPr/>
        </p:nvSpPr>
        <p:spPr>
          <a:xfrm>
            <a:off x="0" y="836712"/>
            <a:ext cx="9144000" cy="720080"/>
          </a:xfrm>
          <a:prstGeom prst="rect">
            <a:avLst/>
          </a:prstGeom>
          <a:solidFill>
            <a:srgbClr val="99CC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Текст 2"/>
          <p:cNvSpPr>
            <a:spLocks noGrp="1"/>
          </p:cNvSpPr>
          <p:nvPr>
            <p:ph type="body" idx="2"/>
          </p:nvPr>
        </p:nvSpPr>
        <p:spPr>
          <a:xfrm>
            <a:off x="107504" y="908720"/>
            <a:ext cx="8928992" cy="504056"/>
          </a:xfrm>
        </p:spPr>
        <p:txBody>
          <a:bodyPr>
            <a:noAutofit/>
          </a:bodyPr>
          <a:lstStyle/>
          <a:p>
            <a:pPr algn="just"/>
            <a:r>
              <a:rPr lang="ru-RU" b="1" dirty="0" smtClean="0">
                <a:solidFill>
                  <a:srgbClr val="000099"/>
                </a:solidFill>
                <a:latin typeface="Book Antiqua" pitchFamily="18" charset="0"/>
              </a:rPr>
              <a:t>     </a:t>
            </a:r>
            <a:r>
              <a:rPr lang="ru-RU" b="1" u="sng" dirty="0" smtClean="0">
                <a:solidFill>
                  <a:srgbClr val="000099"/>
                </a:solidFill>
                <a:latin typeface="Book Antiqua" pitchFamily="18" charset="0"/>
              </a:rPr>
              <a:t>Цель</a:t>
            </a:r>
            <a:r>
              <a:rPr lang="ru-RU" b="1" dirty="0" smtClean="0">
                <a:solidFill>
                  <a:srgbClr val="000099"/>
                </a:solidFill>
                <a:latin typeface="Book Antiqua" pitchFamily="18" charset="0"/>
              </a:rPr>
              <a:t>: Реализация стратегической роли культуры  как духовно-нравственного основания развития личности, а также развитие туризма  для приобщения граждан к культурному и природному наследию.</a:t>
            </a:r>
            <a:endParaRPr lang="ru-RU" dirty="0"/>
          </a:p>
        </p:txBody>
      </p:sp>
      <p:sp>
        <p:nvSpPr>
          <p:cNvPr id="5" name="Заголовок 3"/>
          <p:cNvSpPr>
            <a:spLocks noGrp="1"/>
          </p:cNvSpPr>
          <p:nvPr>
            <p:ph type="title"/>
          </p:nvPr>
        </p:nvSpPr>
        <p:spPr>
          <a:xfrm>
            <a:off x="0" y="0"/>
            <a:ext cx="9144000" cy="836712"/>
          </a:xfrm>
          <a:prstGeom prst="round2DiagRect">
            <a:avLst/>
          </a:prstGeom>
          <a:solidFill>
            <a:srgbClr val="0099FF"/>
          </a:solidFill>
          <a:ln>
            <a:solidFill>
              <a:schemeClr val="accent2">
                <a:lumMod val="75000"/>
              </a:schemeClr>
            </a:solidFill>
          </a:ln>
          <a:effectLst>
            <a:innerShdw blurRad="63500" dist="50800" dir="13500000">
              <a:prstClr val="black">
                <a:alpha val="50000"/>
              </a:prstClr>
            </a:innerShdw>
          </a:effectLst>
        </p:spPr>
        <p:style>
          <a:lnRef idx="0">
            <a:schemeClr val="accent1"/>
          </a:lnRef>
          <a:fillRef idx="3">
            <a:schemeClr val="accent1"/>
          </a:fillRef>
          <a:effectRef idx="3">
            <a:schemeClr val="accent1"/>
          </a:effectRef>
          <a:fontRef idx="minor">
            <a:schemeClr val="lt1"/>
          </a:fontRef>
        </p:style>
        <p:txBody>
          <a:bodyPr vert="horz" lIns="45720" tIns="0" rIns="45720" bIns="0" rtlCol="0" anchor="ctr" anchorCtr="0">
            <a:noAutofit/>
          </a:bodyPr>
          <a:lstStyle/>
          <a:p>
            <a:pPr algn="ctr"/>
            <a:r>
              <a:rPr lang="ru-RU" sz="1800" cap="none" dirty="0">
                <a:ln>
                  <a:noFill/>
                </a:ln>
                <a:solidFill>
                  <a:schemeClr val="tx1"/>
                </a:solidFill>
                <a:effectLst>
                  <a:outerShdw blurRad="38100" dist="38100" dir="2700000" algn="tl">
                    <a:srgbClr val="000000">
                      <a:alpha val="43137"/>
                    </a:srgbClr>
                  </a:outerShdw>
                </a:effectLst>
                <a:latin typeface="Book Antiqua" pitchFamily="18" charset="0"/>
              </a:rPr>
              <a:t>Муниципальная программа  </a:t>
            </a:r>
            <a:r>
              <a:rPr lang="ru-RU" sz="1800" cap="none" dirty="0" smtClean="0">
                <a:ln>
                  <a:noFill/>
                </a:ln>
                <a:solidFill>
                  <a:schemeClr val="tx1"/>
                </a:solidFill>
                <a:effectLst>
                  <a:outerShdw blurRad="38100" dist="38100" dir="2700000" algn="tl">
                    <a:srgbClr val="000000">
                      <a:alpha val="43137"/>
                    </a:srgbClr>
                  </a:outerShdw>
                </a:effectLst>
                <a:latin typeface="Book Antiqua" pitchFamily="18" charset="0"/>
              </a:rPr>
              <a:t>«Развитие  культуры, спорта и туризма на территории  муниципального образования </a:t>
            </a:r>
            <a:r>
              <a:rPr lang="ru-RU" sz="1800" cap="none" dirty="0">
                <a:ln>
                  <a:noFill/>
                </a:ln>
                <a:solidFill>
                  <a:schemeClr val="tx1"/>
                </a:solidFill>
                <a:effectLst>
                  <a:outerShdw blurRad="38100" dist="38100" dir="2700000" algn="tl">
                    <a:srgbClr val="000000">
                      <a:alpha val="43137"/>
                    </a:srgbClr>
                  </a:outerShdw>
                </a:effectLst>
                <a:latin typeface="Book Antiqua" pitchFamily="18" charset="0"/>
              </a:rPr>
              <a:t>"Холм - </a:t>
            </a:r>
            <a:r>
              <a:rPr lang="ru-RU" sz="1800" cap="none" dirty="0" err="1">
                <a:ln>
                  <a:noFill/>
                </a:ln>
                <a:solidFill>
                  <a:schemeClr val="tx1"/>
                </a:solidFill>
                <a:effectLst>
                  <a:outerShdw blurRad="38100" dist="38100" dir="2700000" algn="tl">
                    <a:srgbClr val="000000">
                      <a:alpha val="43137"/>
                    </a:srgbClr>
                  </a:outerShdw>
                </a:effectLst>
                <a:latin typeface="Book Antiqua" pitchFamily="18" charset="0"/>
              </a:rPr>
              <a:t>Жирковский</a:t>
            </a:r>
            <a:r>
              <a:rPr lang="ru-RU" sz="1800" cap="none" dirty="0">
                <a:ln>
                  <a:noFill/>
                </a:ln>
                <a:solidFill>
                  <a:schemeClr val="tx1"/>
                </a:solidFill>
                <a:effectLst>
                  <a:outerShdw blurRad="38100" dist="38100" dir="2700000" algn="tl">
                    <a:srgbClr val="000000">
                      <a:alpha val="43137"/>
                    </a:srgbClr>
                  </a:outerShdw>
                </a:effectLst>
                <a:latin typeface="Book Antiqua" pitchFamily="18" charset="0"/>
              </a:rPr>
              <a:t> район" Смоленской области на  </a:t>
            </a:r>
            <a:r>
              <a:rPr lang="ru-RU" sz="1800" cap="none" dirty="0" smtClean="0">
                <a:ln>
                  <a:noFill/>
                </a:ln>
                <a:solidFill>
                  <a:schemeClr val="tx1"/>
                </a:solidFill>
                <a:effectLst>
                  <a:outerShdw blurRad="38100" dist="38100" dir="2700000" algn="tl">
                    <a:srgbClr val="000000">
                      <a:alpha val="43137"/>
                    </a:srgbClr>
                  </a:outerShdw>
                </a:effectLst>
                <a:latin typeface="Book Antiqua" pitchFamily="18" charset="0"/>
              </a:rPr>
              <a:t>2014-2020 годы»</a:t>
            </a:r>
            <a:endParaRPr lang="ru-RU" sz="1800" dirty="0">
              <a:solidFill>
                <a:schemeClr val="tx1"/>
              </a:solidFill>
              <a:latin typeface="Book Antiqua" pitchFamily="18" charset="0"/>
            </a:endParaRPr>
          </a:p>
        </p:txBody>
      </p:sp>
      <p:sp>
        <p:nvSpPr>
          <p:cNvPr id="8" name="Скругленный прямоугольник 7"/>
          <p:cNvSpPr/>
          <p:nvPr/>
        </p:nvSpPr>
        <p:spPr>
          <a:xfrm>
            <a:off x="2843808" y="3861048"/>
            <a:ext cx="1187576" cy="359991"/>
          </a:xfrm>
          <a:prstGeom prst="roundRect">
            <a:avLst/>
          </a:prstGeom>
          <a:solidFill>
            <a:srgbClr val="0099FF"/>
          </a:solidFill>
          <a:ln w="9525" cap="flat" cmpd="sng" algn="ctr">
            <a:solidFill>
              <a:srgbClr val="0066FF"/>
            </a:solidFill>
            <a:prstDash val="solid"/>
          </a:ln>
          <a:effectLst>
            <a:outerShdw blurRad="40000" dist="23000" dir="5400000" rotWithShape="0">
              <a:srgbClr val="000000">
                <a:alpha val="35000"/>
              </a:srgbClr>
            </a:outerShdw>
          </a:effectLst>
        </p:spPr>
        <p:style>
          <a:lnRef idx="1">
            <a:schemeClr val="accent5"/>
          </a:lnRef>
          <a:fillRef idx="3">
            <a:schemeClr val="accent5"/>
          </a:fillRef>
          <a:effectRef idx="2">
            <a:schemeClr val="accent5"/>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ru-RU" sz="1400" b="1" dirty="0" smtClean="0">
                <a:solidFill>
                  <a:srgbClr val="DBF5F9">
                    <a:lumMod val="10000"/>
                  </a:srgbClr>
                </a:solidFill>
                <a:latin typeface="Book Antiqua" pitchFamily="18" charset="0"/>
              </a:rPr>
              <a:t>тыс. руб.</a:t>
            </a:r>
            <a:endParaRPr lang="ru-RU" sz="1400" b="1" dirty="0">
              <a:solidFill>
                <a:srgbClr val="DBF5F9">
                  <a:lumMod val="10000"/>
                </a:srgbClr>
              </a:solidFill>
              <a:latin typeface="Book Antiqua" pitchFamily="18" charset="0"/>
            </a:endParaRPr>
          </a:p>
        </p:txBody>
      </p:sp>
      <p:sp>
        <p:nvSpPr>
          <p:cNvPr id="11" name="Прямоугольник 10"/>
          <p:cNvSpPr/>
          <p:nvPr/>
        </p:nvSpPr>
        <p:spPr>
          <a:xfrm>
            <a:off x="4788024" y="1628800"/>
            <a:ext cx="4355976" cy="864096"/>
          </a:xfrm>
          <a:prstGeom prst="rect">
            <a:avLst/>
          </a:prstGeom>
          <a:solidFill>
            <a:srgbClr val="99CC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sz="1400" b="1" dirty="0" smtClean="0">
                <a:solidFill>
                  <a:srgbClr val="000099"/>
                </a:solidFill>
                <a:latin typeface="Book Antiqua" pitchFamily="18" charset="0"/>
              </a:rPr>
              <a:t>Ответственные исполнители:  Отдел по культуре и спорту Администрации муниципального образования «Холм-Жирковский район» Смоленской области</a:t>
            </a:r>
            <a:endParaRPr lang="ru-RU" sz="1400" b="1" dirty="0">
              <a:solidFill>
                <a:srgbClr val="000099"/>
              </a:solidFill>
              <a:latin typeface="Book Antiqua" pitchFamily="18" charset="0"/>
            </a:endParaRPr>
          </a:p>
        </p:txBody>
      </p:sp>
      <p:sp>
        <p:nvSpPr>
          <p:cNvPr id="12" name="Содержимое 11"/>
          <p:cNvSpPr>
            <a:spLocks noGrp="1"/>
          </p:cNvSpPr>
          <p:nvPr>
            <p:ph sz="half" idx="1"/>
          </p:nvPr>
        </p:nvSpPr>
        <p:spPr>
          <a:xfrm>
            <a:off x="107504" y="1628800"/>
            <a:ext cx="4320480" cy="936104"/>
          </a:xfrm>
          <a:prstGeom prst="rect">
            <a:avLst/>
          </a:prstGeom>
          <a:solidFill>
            <a:srgbClr val="99CC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just">
              <a:buNone/>
            </a:pPr>
            <a:r>
              <a:rPr lang="ru-RU" sz="1400" b="1" dirty="0" smtClean="0">
                <a:solidFill>
                  <a:srgbClr val="000099"/>
                </a:solidFill>
                <a:latin typeface="Book Antiqua" pitchFamily="18" charset="0"/>
              </a:rPr>
              <a:t>     Общий объем бюджетных ассигнований  на 2018 год -40 155,3 тыс. руб., на 2019 год – 37 037,2 тыс. руб., на 2020 год – 34 330,4 тыс. руб.</a:t>
            </a:r>
            <a:endParaRPr lang="ru-RU" sz="1400" b="1" dirty="0">
              <a:solidFill>
                <a:srgbClr val="000099"/>
              </a:solidFill>
              <a:latin typeface="Book Antiqua" pitchFamily="18" charset="0"/>
            </a:endParaRPr>
          </a:p>
        </p:txBody>
      </p:sp>
      <p:graphicFrame>
        <p:nvGraphicFramePr>
          <p:cNvPr id="13" name="Диаграмма 12"/>
          <p:cNvGraphicFramePr/>
          <p:nvPr/>
        </p:nvGraphicFramePr>
        <p:xfrm>
          <a:off x="107504" y="3761656"/>
          <a:ext cx="3816424" cy="309634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Таблица 14"/>
          <p:cNvGraphicFramePr>
            <a:graphicFrameLocks noGrp="1"/>
          </p:cNvGraphicFramePr>
          <p:nvPr/>
        </p:nvGraphicFramePr>
        <p:xfrm>
          <a:off x="4103441" y="2563624"/>
          <a:ext cx="5040559" cy="4142244"/>
        </p:xfrm>
        <a:graphic>
          <a:graphicData uri="http://schemas.openxmlformats.org/drawingml/2006/table">
            <a:tbl>
              <a:tblPr firstRow="1" bandRow="1">
                <a:effectLst>
                  <a:outerShdw blurRad="50800" dist="38100" dir="18900000" algn="bl" rotWithShape="0">
                    <a:prstClr val="black">
                      <a:alpha val="40000"/>
                    </a:prstClr>
                  </a:outerShdw>
                </a:effectLst>
                <a:tableStyleId>{284E427A-3D55-4303-BF80-6455036E1DE7}</a:tableStyleId>
              </a:tblPr>
              <a:tblGrid>
                <a:gridCol w="2016223"/>
                <a:gridCol w="1044624"/>
                <a:gridCol w="1008112"/>
                <a:gridCol w="971600"/>
              </a:tblGrid>
              <a:tr h="299715">
                <a:tc>
                  <a:txBody>
                    <a:bodyPr/>
                    <a:lstStyle/>
                    <a:p>
                      <a:r>
                        <a:rPr lang="ru-RU" sz="1400" dirty="0" smtClean="0">
                          <a:solidFill>
                            <a:srgbClr val="000099"/>
                          </a:solidFill>
                          <a:latin typeface="Book Antiqua" pitchFamily="18" charset="0"/>
                        </a:rPr>
                        <a:t>Подпрограммы</a:t>
                      </a:r>
                      <a:endParaRPr lang="ru-RU" sz="1400" dirty="0">
                        <a:solidFill>
                          <a:srgbClr val="000099"/>
                        </a:solidFill>
                        <a:latin typeface="Book Antiqua" pitchFamily="18" charset="0"/>
                      </a:endParaRPr>
                    </a:p>
                  </a:txBody>
                  <a:tcPr>
                    <a:solidFill>
                      <a:srgbClr val="0099FF"/>
                    </a:solidFill>
                  </a:tcPr>
                </a:tc>
                <a:tc>
                  <a:txBody>
                    <a:bodyPr/>
                    <a:lstStyle/>
                    <a:p>
                      <a:r>
                        <a:rPr lang="ru-RU" sz="1400" dirty="0" smtClean="0">
                          <a:solidFill>
                            <a:srgbClr val="000099"/>
                          </a:solidFill>
                          <a:latin typeface="Book Antiqua" pitchFamily="18" charset="0"/>
                        </a:rPr>
                        <a:t>2018 год</a:t>
                      </a:r>
                      <a:endParaRPr lang="ru-RU" sz="1400" dirty="0">
                        <a:solidFill>
                          <a:srgbClr val="000099"/>
                        </a:solidFill>
                        <a:latin typeface="Book Antiqua" pitchFamily="18" charset="0"/>
                      </a:endParaRPr>
                    </a:p>
                  </a:txBody>
                  <a:tcPr>
                    <a:solidFill>
                      <a:srgbClr val="0099FF"/>
                    </a:solidFill>
                  </a:tcPr>
                </a:tc>
                <a:tc>
                  <a:txBody>
                    <a:bodyPr/>
                    <a:lstStyle/>
                    <a:p>
                      <a:r>
                        <a:rPr lang="ru-RU" sz="1400" dirty="0" smtClean="0">
                          <a:solidFill>
                            <a:srgbClr val="000099"/>
                          </a:solidFill>
                          <a:latin typeface="Book Antiqua" pitchFamily="18" charset="0"/>
                        </a:rPr>
                        <a:t>2019 год</a:t>
                      </a:r>
                      <a:endParaRPr lang="ru-RU" sz="1400" dirty="0">
                        <a:solidFill>
                          <a:srgbClr val="000099"/>
                        </a:solidFill>
                        <a:latin typeface="Book Antiqua" pitchFamily="18" charset="0"/>
                      </a:endParaRPr>
                    </a:p>
                  </a:txBody>
                  <a:tcPr>
                    <a:solidFill>
                      <a:srgbClr val="0099FF"/>
                    </a:solidFill>
                  </a:tcPr>
                </a:tc>
                <a:tc>
                  <a:txBody>
                    <a:bodyPr/>
                    <a:lstStyle/>
                    <a:p>
                      <a:r>
                        <a:rPr lang="ru-RU" sz="1400" dirty="0" smtClean="0">
                          <a:solidFill>
                            <a:srgbClr val="000099"/>
                          </a:solidFill>
                          <a:latin typeface="Book Antiqua" pitchFamily="18" charset="0"/>
                        </a:rPr>
                        <a:t>2020 год</a:t>
                      </a:r>
                      <a:endParaRPr lang="ru-RU" sz="1400" dirty="0">
                        <a:solidFill>
                          <a:srgbClr val="000099"/>
                        </a:solidFill>
                        <a:latin typeface="Book Antiqua" pitchFamily="18" charset="0"/>
                      </a:endParaRPr>
                    </a:p>
                  </a:txBody>
                  <a:tcPr>
                    <a:solidFill>
                      <a:srgbClr val="0099FF"/>
                    </a:solidFill>
                  </a:tcPr>
                </a:tc>
              </a:tr>
              <a:tr h="419601">
                <a:tc>
                  <a:txBody>
                    <a:bodyPr/>
                    <a:lstStyle/>
                    <a:p>
                      <a:pPr marL="0" algn="just" rtl="0" eaLnBrk="1" latinLnBrk="0" hangingPunct="1"/>
                      <a:r>
                        <a:rPr kumimoji="0" lang="ru-RU" sz="1100" kern="1200" dirty="0" smtClean="0">
                          <a:solidFill>
                            <a:srgbClr val="000099"/>
                          </a:solidFill>
                          <a:latin typeface="Book Antiqua" pitchFamily="18" charset="0"/>
                          <a:ea typeface="+mn-ea"/>
                          <a:cs typeface="+mn-cs"/>
                        </a:rPr>
                        <a:t>за счет средств областного бюджета</a:t>
                      </a:r>
                    </a:p>
                  </a:txBody>
                  <a:tcPr>
                    <a:solidFill>
                      <a:srgbClr val="66FFCC"/>
                    </a:solidFill>
                  </a:tcPr>
                </a:tc>
                <a:tc>
                  <a:txBody>
                    <a:bodyPr/>
                    <a:lstStyle/>
                    <a:p>
                      <a:pPr algn="ctr"/>
                      <a:r>
                        <a:rPr lang="ru-RU" sz="1400" b="1" dirty="0" smtClean="0">
                          <a:solidFill>
                            <a:srgbClr val="000099"/>
                          </a:solidFill>
                          <a:latin typeface="Times New Roman" pitchFamily="18" charset="0"/>
                          <a:cs typeface="Times New Roman" pitchFamily="18" charset="0"/>
                        </a:rPr>
                        <a:t>144,0</a:t>
                      </a:r>
                      <a:endParaRPr lang="ru-RU" sz="1400" b="1" dirty="0">
                        <a:solidFill>
                          <a:srgbClr val="000099"/>
                        </a:solidFill>
                        <a:latin typeface="Times New Roman" pitchFamily="18" charset="0"/>
                        <a:cs typeface="Times New Roman" pitchFamily="18" charset="0"/>
                      </a:endParaRPr>
                    </a:p>
                  </a:txBody>
                  <a:tcPr>
                    <a:solidFill>
                      <a:srgbClr val="66FFCC"/>
                    </a:solidFill>
                  </a:tcPr>
                </a:tc>
                <a:tc>
                  <a:txBody>
                    <a:bodyPr/>
                    <a:lstStyle/>
                    <a:p>
                      <a:pPr algn="ctr"/>
                      <a:r>
                        <a:rPr lang="ru-RU" sz="1400" b="1" dirty="0" smtClean="0">
                          <a:solidFill>
                            <a:srgbClr val="000099"/>
                          </a:solidFill>
                          <a:latin typeface="Times New Roman" pitchFamily="18" charset="0"/>
                          <a:cs typeface="Times New Roman" pitchFamily="18" charset="0"/>
                        </a:rPr>
                        <a:t>144,0</a:t>
                      </a:r>
                      <a:endParaRPr lang="ru-RU" sz="1400" b="1" dirty="0">
                        <a:solidFill>
                          <a:srgbClr val="000099"/>
                        </a:solidFill>
                        <a:latin typeface="Times New Roman" pitchFamily="18" charset="0"/>
                        <a:cs typeface="Times New Roman" pitchFamily="18" charset="0"/>
                      </a:endParaRPr>
                    </a:p>
                  </a:txBody>
                  <a:tcPr>
                    <a:solidFill>
                      <a:srgbClr val="66FFCC"/>
                    </a:solidFill>
                  </a:tcPr>
                </a:tc>
                <a:tc>
                  <a:txBody>
                    <a:bodyPr/>
                    <a:lstStyle/>
                    <a:p>
                      <a:pPr algn="ctr"/>
                      <a:r>
                        <a:rPr lang="ru-RU" sz="1400" b="1" dirty="0" smtClean="0">
                          <a:solidFill>
                            <a:srgbClr val="000099"/>
                          </a:solidFill>
                          <a:latin typeface="Times New Roman" pitchFamily="18" charset="0"/>
                          <a:cs typeface="Times New Roman" pitchFamily="18" charset="0"/>
                        </a:rPr>
                        <a:t>144,0</a:t>
                      </a:r>
                      <a:endParaRPr lang="ru-RU" sz="1400" b="1" dirty="0">
                        <a:solidFill>
                          <a:srgbClr val="000099"/>
                        </a:solidFill>
                        <a:latin typeface="Times New Roman" pitchFamily="18" charset="0"/>
                        <a:cs typeface="Times New Roman" pitchFamily="18" charset="0"/>
                      </a:endParaRPr>
                    </a:p>
                  </a:txBody>
                  <a:tcPr>
                    <a:solidFill>
                      <a:srgbClr val="66FFCC"/>
                    </a:solidFill>
                  </a:tcPr>
                </a:tc>
              </a:tr>
              <a:tr h="419601">
                <a:tc>
                  <a:txBody>
                    <a:bodyPr/>
                    <a:lstStyle/>
                    <a:p>
                      <a:pPr marL="0" algn="just" rtl="0" eaLnBrk="1" latinLnBrk="0" hangingPunct="1"/>
                      <a:r>
                        <a:rPr kumimoji="0" lang="ru-RU" sz="1100" kern="1200" dirty="0" smtClean="0">
                          <a:solidFill>
                            <a:srgbClr val="000099"/>
                          </a:solidFill>
                          <a:latin typeface="Book Antiqua" pitchFamily="18" charset="0"/>
                          <a:ea typeface="+mn-ea"/>
                          <a:cs typeface="+mn-cs"/>
                        </a:rPr>
                        <a:t>за счет средств местного бюджета</a:t>
                      </a:r>
                    </a:p>
                  </a:txBody>
                  <a:tcPr>
                    <a:solidFill>
                      <a:srgbClr val="66FFCC"/>
                    </a:solidFill>
                  </a:tcPr>
                </a:tc>
                <a:tc>
                  <a:txBody>
                    <a:bodyPr/>
                    <a:lstStyle/>
                    <a:p>
                      <a:pPr algn="ctr"/>
                      <a:r>
                        <a:rPr lang="ru-RU" sz="1400" b="1" dirty="0" smtClean="0">
                          <a:solidFill>
                            <a:srgbClr val="000099"/>
                          </a:solidFill>
                          <a:latin typeface="Times New Roman" pitchFamily="18" charset="0"/>
                          <a:cs typeface="Times New Roman" pitchFamily="18" charset="0"/>
                        </a:rPr>
                        <a:t>40 011,3</a:t>
                      </a:r>
                      <a:endParaRPr lang="ru-RU" sz="1400" b="1" dirty="0">
                        <a:solidFill>
                          <a:srgbClr val="000099"/>
                        </a:solidFill>
                        <a:latin typeface="Times New Roman" pitchFamily="18" charset="0"/>
                        <a:cs typeface="Times New Roman" pitchFamily="18" charset="0"/>
                      </a:endParaRPr>
                    </a:p>
                  </a:txBody>
                  <a:tcPr>
                    <a:solidFill>
                      <a:srgbClr val="66FFCC"/>
                    </a:solidFill>
                  </a:tcPr>
                </a:tc>
                <a:tc>
                  <a:txBody>
                    <a:bodyPr/>
                    <a:lstStyle/>
                    <a:p>
                      <a:pPr algn="ctr"/>
                      <a:r>
                        <a:rPr lang="ru-RU" sz="1400" b="1" dirty="0" smtClean="0">
                          <a:solidFill>
                            <a:srgbClr val="000099"/>
                          </a:solidFill>
                          <a:latin typeface="Times New Roman" pitchFamily="18" charset="0"/>
                          <a:cs typeface="Times New Roman" pitchFamily="18" charset="0"/>
                        </a:rPr>
                        <a:t>16 902,9</a:t>
                      </a:r>
                      <a:endParaRPr lang="ru-RU" sz="1400" b="1" dirty="0">
                        <a:solidFill>
                          <a:srgbClr val="000099"/>
                        </a:solidFill>
                        <a:latin typeface="Times New Roman" pitchFamily="18" charset="0"/>
                        <a:cs typeface="Times New Roman" pitchFamily="18" charset="0"/>
                      </a:endParaRPr>
                    </a:p>
                  </a:txBody>
                  <a:tcPr>
                    <a:solidFill>
                      <a:srgbClr val="66FFCC"/>
                    </a:solidFill>
                  </a:tcPr>
                </a:tc>
                <a:tc>
                  <a:txBody>
                    <a:bodyPr/>
                    <a:lstStyle/>
                    <a:p>
                      <a:pPr algn="ctr"/>
                      <a:r>
                        <a:rPr lang="ru-RU" sz="1400" b="1" dirty="0" smtClean="0">
                          <a:solidFill>
                            <a:srgbClr val="000099"/>
                          </a:solidFill>
                          <a:latin typeface="Times New Roman" pitchFamily="18" charset="0"/>
                          <a:cs typeface="Times New Roman" pitchFamily="18" charset="0"/>
                        </a:rPr>
                        <a:t>14 902,9</a:t>
                      </a:r>
                      <a:endParaRPr lang="ru-RU" sz="1400" b="1" dirty="0">
                        <a:solidFill>
                          <a:srgbClr val="000099"/>
                        </a:solidFill>
                        <a:latin typeface="Times New Roman" pitchFamily="18" charset="0"/>
                        <a:cs typeface="Times New Roman" pitchFamily="18" charset="0"/>
                      </a:endParaRPr>
                    </a:p>
                  </a:txBody>
                  <a:tcPr>
                    <a:solidFill>
                      <a:srgbClr val="66FFCC"/>
                    </a:solidFill>
                  </a:tcPr>
                </a:tc>
              </a:tr>
              <a:tr h="419601">
                <a:tc>
                  <a:txBody>
                    <a:bodyPr/>
                    <a:lstStyle/>
                    <a:p>
                      <a:r>
                        <a:rPr kumimoji="0" lang="ru-RU" sz="1100" kern="1200" dirty="0" smtClean="0">
                          <a:solidFill>
                            <a:srgbClr val="000099"/>
                          </a:solidFill>
                          <a:latin typeface="Book Antiqua" pitchFamily="18" charset="0"/>
                          <a:ea typeface="+mn-ea"/>
                          <a:cs typeface="+mn-cs"/>
                        </a:rPr>
                        <a:t>«Развитие </a:t>
                      </a:r>
                      <a:r>
                        <a:rPr kumimoji="0" lang="ru-RU" sz="1100" kern="1200" dirty="0" err="1" smtClean="0">
                          <a:solidFill>
                            <a:srgbClr val="000099"/>
                          </a:solidFill>
                          <a:latin typeface="Book Antiqua" pitchFamily="18" charset="0"/>
                          <a:ea typeface="+mn-ea"/>
                          <a:cs typeface="+mn-cs"/>
                        </a:rPr>
                        <a:t>культурно-досуговой</a:t>
                      </a:r>
                      <a:r>
                        <a:rPr kumimoji="0" lang="ru-RU" sz="1100" kern="1200" dirty="0" smtClean="0">
                          <a:solidFill>
                            <a:srgbClr val="000099"/>
                          </a:solidFill>
                          <a:latin typeface="Book Antiqua" pitchFamily="18" charset="0"/>
                          <a:ea typeface="+mn-ea"/>
                          <a:cs typeface="+mn-cs"/>
                        </a:rPr>
                        <a:t> деятельности»</a:t>
                      </a:r>
                    </a:p>
                  </a:txBody>
                  <a:tcPr>
                    <a:solidFill>
                      <a:srgbClr val="66CCFF"/>
                    </a:solidFill>
                  </a:tcPr>
                </a:tc>
                <a:tc>
                  <a:txBody>
                    <a:bodyPr/>
                    <a:lstStyle/>
                    <a:p>
                      <a:pPr algn="ctr"/>
                      <a:r>
                        <a:rPr lang="ru-RU" sz="1400" b="1" dirty="0" smtClean="0">
                          <a:solidFill>
                            <a:srgbClr val="000099"/>
                          </a:solidFill>
                          <a:latin typeface="Times New Roman" pitchFamily="18" charset="0"/>
                          <a:cs typeface="Times New Roman" pitchFamily="18" charset="0"/>
                        </a:rPr>
                        <a:t>17 909,6</a:t>
                      </a:r>
                      <a:endParaRPr lang="ru-RU" sz="1400" b="1" dirty="0">
                        <a:solidFill>
                          <a:srgbClr val="000099"/>
                        </a:solidFill>
                        <a:latin typeface="Times New Roman" pitchFamily="18" charset="0"/>
                        <a:cs typeface="Times New Roman" pitchFamily="18" charset="0"/>
                      </a:endParaRPr>
                    </a:p>
                  </a:txBody>
                  <a:tcPr>
                    <a:solidFill>
                      <a:srgbClr val="66CCFF"/>
                    </a:solidFill>
                  </a:tcPr>
                </a:tc>
                <a:tc>
                  <a:txBody>
                    <a:bodyPr/>
                    <a:lstStyle/>
                    <a:p>
                      <a:pPr algn="ctr"/>
                      <a:r>
                        <a:rPr lang="ru-RU" sz="1400" b="1" dirty="0" smtClean="0">
                          <a:solidFill>
                            <a:srgbClr val="000099"/>
                          </a:solidFill>
                          <a:latin typeface="Times New Roman" pitchFamily="18" charset="0"/>
                          <a:cs typeface="Times New Roman" pitchFamily="18" charset="0"/>
                        </a:rPr>
                        <a:t>16 902,9</a:t>
                      </a:r>
                      <a:endParaRPr lang="ru-RU" sz="1400" b="1" dirty="0">
                        <a:solidFill>
                          <a:srgbClr val="000099"/>
                        </a:solidFill>
                        <a:latin typeface="Times New Roman" pitchFamily="18" charset="0"/>
                        <a:cs typeface="Times New Roman" pitchFamily="18" charset="0"/>
                      </a:endParaRPr>
                    </a:p>
                  </a:txBody>
                  <a:tcPr>
                    <a:solidFill>
                      <a:srgbClr val="66CCFF"/>
                    </a:solidFill>
                  </a:tcPr>
                </a:tc>
                <a:tc>
                  <a:txBody>
                    <a:bodyPr/>
                    <a:lstStyle/>
                    <a:p>
                      <a:pPr algn="ctr"/>
                      <a:r>
                        <a:rPr lang="ru-RU" sz="1400" b="1" dirty="0" smtClean="0">
                          <a:solidFill>
                            <a:srgbClr val="000099"/>
                          </a:solidFill>
                          <a:latin typeface="Times New Roman" pitchFamily="18" charset="0"/>
                          <a:cs typeface="Times New Roman" pitchFamily="18" charset="0"/>
                        </a:rPr>
                        <a:t>14 902,9</a:t>
                      </a:r>
                      <a:endParaRPr lang="ru-RU" sz="1400" b="1" dirty="0">
                        <a:solidFill>
                          <a:srgbClr val="000099"/>
                        </a:solidFill>
                        <a:latin typeface="Times New Roman" pitchFamily="18" charset="0"/>
                        <a:cs typeface="Times New Roman" pitchFamily="18" charset="0"/>
                      </a:endParaRPr>
                    </a:p>
                  </a:txBody>
                  <a:tcPr>
                    <a:solidFill>
                      <a:srgbClr val="66CCFF"/>
                    </a:solidFill>
                  </a:tcPr>
                </a:tc>
              </a:tr>
              <a:tr h="584445">
                <a:tc>
                  <a:txBody>
                    <a:bodyPr/>
                    <a:lstStyle/>
                    <a:p>
                      <a:pPr marL="0" algn="l" rtl="0" eaLnBrk="1" latinLnBrk="0" hangingPunct="1"/>
                      <a:r>
                        <a:rPr kumimoji="0" lang="ru-RU" sz="1100" kern="1200" dirty="0" smtClean="0">
                          <a:solidFill>
                            <a:srgbClr val="000099"/>
                          </a:solidFill>
                          <a:latin typeface="Book Antiqua" pitchFamily="18" charset="0"/>
                          <a:ea typeface="+mn-ea"/>
                          <a:cs typeface="+mn-cs"/>
                        </a:rPr>
                        <a:t>«Организация</a:t>
                      </a:r>
                      <a:r>
                        <a:rPr kumimoji="0" lang="ru-RU" sz="1100" kern="1200" baseline="0" dirty="0" smtClean="0">
                          <a:solidFill>
                            <a:srgbClr val="000099"/>
                          </a:solidFill>
                          <a:latin typeface="Book Antiqua" pitchFamily="18" charset="0"/>
                          <a:ea typeface="+mn-ea"/>
                          <a:cs typeface="+mn-cs"/>
                        </a:rPr>
                        <a:t>  библиотечного обслуживания населения»</a:t>
                      </a:r>
                      <a:endParaRPr kumimoji="0" lang="ru-RU" sz="1100" kern="1200" dirty="0" smtClean="0">
                        <a:solidFill>
                          <a:srgbClr val="000099"/>
                        </a:solidFill>
                        <a:latin typeface="Book Antiqua" pitchFamily="18" charset="0"/>
                        <a:ea typeface="+mn-ea"/>
                        <a:cs typeface="+mn-cs"/>
                      </a:endParaRPr>
                    </a:p>
                  </a:txBody>
                  <a:tcPr>
                    <a:solidFill>
                      <a:srgbClr val="66CCFF"/>
                    </a:solidFill>
                  </a:tcPr>
                </a:tc>
                <a:tc>
                  <a:txBody>
                    <a:bodyPr/>
                    <a:lstStyle/>
                    <a:p>
                      <a:pPr algn="ctr"/>
                      <a:r>
                        <a:rPr lang="ru-RU" sz="1400" b="1" dirty="0" smtClean="0">
                          <a:solidFill>
                            <a:srgbClr val="000099"/>
                          </a:solidFill>
                          <a:latin typeface="Times New Roman" pitchFamily="18" charset="0"/>
                          <a:cs typeface="Times New Roman" pitchFamily="18" charset="0"/>
                        </a:rPr>
                        <a:t>9 618,4</a:t>
                      </a:r>
                      <a:endParaRPr lang="ru-RU" sz="1400" b="1" dirty="0">
                        <a:solidFill>
                          <a:srgbClr val="000099"/>
                        </a:solidFill>
                        <a:latin typeface="Times New Roman" pitchFamily="18" charset="0"/>
                        <a:cs typeface="Times New Roman" pitchFamily="18" charset="0"/>
                      </a:endParaRPr>
                    </a:p>
                  </a:txBody>
                  <a:tcPr>
                    <a:solidFill>
                      <a:srgbClr val="66CCFF"/>
                    </a:solidFill>
                  </a:tcPr>
                </a:tc>
                <a:tc>
                  <a:txBody>
                    <a:bodyPr/>
                    <a:lstStyle/>
                    <a:p>
                      <a:pPr algn="ctr"/>
                      <a:r>
                        <a:rPr lang="ru-RU" sz="1400" b="1" dirty="0" smtClean="0">
                          <a:solidFill>
                            <a:srgbClr val="000099"/>
                          </a:solidFill>
                          <a:latin typeface="Times New Roman" pitchFamily="18" charset="0"/>
                          <a:cs typeface="Times New Roman" pitchFamily="18" charset="0"/>
                        </a:rPr>
                        <a:t>9 381,7</a:t>
                      </a:r>
                      <a:endParaRPr lang="ru-RU" sz="1400" b="1" dirty="0">
                        <a:solidFill>
                          <a:srgbClr val="000099"/>
                        </a:solidFill>
                        <a:latin typeface="Times New Roman" pitchFamily="18" charset="0"/>
                        <a:cs typeface="Times New Roman" pitchFamily="18" charset="0"/>
                      </a:endParaRPr>
                    </a:p>
                  </a:txBody>
                  <a:tcPr>
                    <a:solidFill>
                      <a:srgbClr val="66CCFF"/>
                    </a:solidFill>
                  </a:tcPr>
                </a:tc>
                <a:tc>
                  <a:txBody>
                    <a:bodyPr/>
                    <a:lstStyle/>
                    <a:p>
                      <a:pPr algn="ctr"/>
                      <a:r>
                        <a:rPr lang="ru-RU" sz="1400" b="1" dirty="0" smtClean="0">
                          <a:solidFill>
                            <a:srgbClr val="000099"/>
                          </a:solidFill>
                          <a:latin typeface="Times New Roman" pitchFamily="18" charset="0"/>
                          <a:cs typeface="Times New Roman" pitchFamily="18" charset="0"/>
                        </a:rPr>
                        <a:t>8 881,7</a:t>
                      </a:r>
                      <a:endParaRPr lang="ru-RU" sz="1400" b="1" dirty="0">
                        <a:solidFill>
                          <a:srgbClr val="000099"/>
                        </a:solidFill>
                        <a:latin typeface="Times New Roman" pitchFamily="18" charset="0"/>
                        <a:cs typeface="Times New Roman" pitchFamily="18" charset="0"/>
                      </a:endParaRPr>
                    </a:p>
                  </a:txBody>
                  <a:tcPr>
                    <a:solidFill>
                      <a:srgbClr val="66CCFF"/>
                    </a:solidFill>
                  </a:tcPr>
                </a:tc>
              </a:tr>
              <a:tr h="261337">
                <a:tc>
                  <a:txBody>
                    <a:bodyPr/>
                    <a:lstStyle/>
                    <a:p>
                      <a:pPr marL="0" algn="l" rtl="0" eaLnBrk="1" latinLnBrk="0" hangingPunct="1"/>
                      <a:r>
                        <a:rPr kumimoji="0" lang="ru-RU" sz="1100" kern="1200" dirty="0" smtClean="0">
                          <a:solidFill>
                            <a:srgbClr val="000099"/>
                          </a:solidFill>
                          <a:latin typeface="Book Antiqua" pitchFamily="18" charset="0"/>
                          <a:ea typeface="+mn-ea"/>
                          <a:cs typeface="+mn-cs"/>
                        </a:rPr>
                        <a:t>«Музейная деятельность»</a:t>
                      </a:r>
                    </a:p>
                  </a:txBody>
                  <a:tcPr>
                    <a:solidFill>
                      <a:srgbClr val="66CCFF"/>
                    </a:solidFill>
                  </a:tcPr>
                </a:tc>
                <a:tc>
                  <a:txBody>
                    <a:bodyPr/>
                    <a:lstStyle/>
                    <a:p>
                      <a:pPr algn="ctr"/>
                      <a:r>
                        <a:rPr lang="ru-RU" sz="1400" b="1" dirty="0" smtClean="0">
                          <a:solidFill>
                            <a:srgbClr val="000099"/>
                          </a:solidFill>
                          <a:latin typeface="Times New Roman" pitchFamily="18" charset="0"/>
                          <a:cs typeface="Times New Roman" pitchFamily="18" charset="0"/>
                        </a:rPr>
                        <a:t>738,5</a:t>
                      </a:r>
                      <a:endParaRPr lang="ru-RU" sz="1400" b="1" dirty="0">
                        <a:solidFill>
                          <a:srgbClr val="000099"/>
                        </a:solidFill>
                        <a:latin typeface="Times New Roman" pitchFamily="18" charset="0"/>
                        <a:cs typeface="Times New Roman" pitchFamily="18" charset="0"/>
                      </a:endParaRPr>
                    </a:p>
                  </a:txBody>
                  <a:tcPr>
                    <a:solidFill>
                      <a:srgbClr val="66CCFF"/>
                    </a:solidFill>
                  </a:tcPr>
                </a:tc>
                <a:tc>
                  <a:txBody>
                    <a:bodyPr/>
                    <a:lstStyle/>
                    <a:p>
                      <a:pPr algn="ctr"/>
                      <a:r>
                        <a:rPr lang="ru-RU" sz="1400" b="1" dirty="0" smtClean="0">
                          <a:solidFill>
                            <a:srgbClr val="000099"/>
                          </a:solidFill>
                          <a:latin typeface="Times New Roman" pitchFamily="18" charset="0"/>
                          <a:cs typeface="Times New Roman" pitchFamily="18" charset="0"/>
                        </a:rPr>
                        <a:t>36,0</a:t>
                      </a:r>
                      <a:endParaRPr lang="ru-RU" sz="1400" b="1" dirty="0">
                        <a:solidFill>
                          <a:srgbClr val="000099"/>
                        </a:solidFill>
                        <a:latin typeface="Times New Roman" pitchFamily="18" charset="0"/>
                        <a:cs typeface="Times New Roman" pitchFamily="18" charset="0"/>
                      </a:endParaRPr>
                    </a:p>
                  </a:txBody>
                  <a:tcPr>
                    <a:solidFill>
                      <a:srgbClr val="66CCFF"/>
                    </a:solidFill>
                  </a:tcPr>
                </a:tc>
                <a:tc>
                  <a:txBody>
                    <a:bodyPr/>
                    <a:lstStyle/>
                    <a:p>
                      <a:pPr algn="ctr"/>
                      <a:r>
                        <a:rPr lang="ru-RU" sz="1400" b="1" dirty="0" smtClean="0">
                          <a:solidFill>
                            <a:srgbClr val="000099"/>
                          </a:solidFill>
                          <a:latin typeface="Times New Roman" pitchFamily="18" charset="0"/>
                          <a:cs typeface="Times New Roman" pitchFamily="18" charset="0"/>
                        </a:rPr>
                        <a:t>36,0</a:t>
                      </a:r>
                      <a:endParaRPr lang="ru-RU" sz="1400" b="1" dirty="0">
                        <a:solidFill>
                          <a:srgbClr val="000099"/>
                        </a:solidFill>
                        <a:latin typeface="Times New Roman" pitchFamily="18" charset="0"/>
                        <a:cs typeface="Times New Roman" pitchFamily="18" charset="0"/>
                      </a:endParaRPr>
                    </a:p>
                  </a:txBody>
                  <a:tcPr>
                    <a:solidFill>
                      <a:srgbClr val="66CCFF"/>
                    </a:solidFill>
                  </a:tcPr>
                </a:tc>
              </a:tr>
              <a:tr h="757520">
                <a:tc>
                  <a:txBody>
                    <a:bodyPr/>
                    <a:lstStyle/>
                    <a:p>
                      <a:pPr marL="0" algn="l" rtl="0" eaLnBrk="1" latinLnBrk="0" hangingPunct="1"/>
                      <a:r>
                        <a:rPr kumimoji="0" lang="ru-RU" sz="1100" kern="1200" dirty="0" smtClean="0">
                          <a:solidFill>
                            <a:srgbClr val="000099"/>
                          </a:solidFill>
                          <a:latin typeface="Book Antiqua" pitchFamily="18" charset="0"/>
                          <a:ea typeface="+mn-ea"/>
                          <a:cs typeface="+mn-cs"/>
                        </a:rPr>
                        <a:t>«Развитие дополнительного образования детей в сфере культуры и искусства»</a:t>
                      </a:r>
                    </a:p>
                  </a:txBody>
                  <a:tcPr>
                    <a:solidFill>
                      <a:srgbClr val="66CCFF"/>
                    </a:solidFill>
                  </a:tcPr>
                </a:tc>
                <a:tc>
                  <a:txBody>
                    <a:bodyPr/>
                    <a:lstStyle/>
                    <a:p>
                      <a:pPr algn="ctr"/>
                      <a:r>
                        <a:rPr lang="ru-RU" sz="1400" b="1" dirty="0" smtClean="0">
                          <a:solidFill>
                            <a:srgbClr val="000099"/>
                          </a:solidFill>
                          <a:latin typeface="Times New Roman" pitchFamily="18" charset="0"/>
                          <a:cs typeface="Times New Roman" pitchFamily="18" charset="0"/>
                        </a:rPr>
                        <a:t>4 324,3</a:t>
                      </a:r>
                      <a:endParaRPr lang="ru-RU" sz="1400" b="1" dirty="0">
                        <a:solidFill>
                          <a:srgbClr val="000099"/>
                        </a:solidFill>
                        <a:latin typeface="Times New Roman" pitchFamily="18" charset="0"/>
                        <a:cs typeface="Times New Roman" pitchFamily="18" charset="0"/>
                      </a:endParaRPr>
                    </a:p>
                  </a:txBody>
                  <a:tcPr>
                    <a:solidFill>
                      <a:srgbClr val="66CCFF"/>
                    </a:solidFill>
                  </a:tcPr>
                </a:tc>
                <a:tc>
                  <a:txBody>
                    <a:bodyPr/>
                    <a:lstStyle/>
                    <a:p>
                      <a:pPr algn="ctr"/>
                      <a:r>
                        <a:rPr lang="ru-RU" sz="1400" b="1" dirty="0" smtClean="0">
                          <a:solidFill>
                            <a:srgbClr val="000099"/>
                          </a:solidFill>
                          <a:latin typeface="Times New Roman" pitchFamily="18" charset="0"/>
                          <a:cs typeface="Times New Roman" pitchFamily="18" charset="0"/>
                        </a:rPr>
                        <a:t>3 852,6</a:t>
                      </a:r>
                      <a:endParaRPr lang="ru-RU" sz="1400" b="1" dirty="0">
                        <a:solidFill>
                          <a:srgbClr val="000099"/>
                        </a:solidFill>
                        <a:latin typeface="Times New Roman" pitchFamily="18" charset="0"/>
                        <a:cs typeface="Times New Roman" pitchFamily="18" charset="0"/>
                      </a:endParaRPr>
                    </a:p>
                  </a:txBody>
                  <a:tcPr>
                    <a:solidFill>
                      <a:srgbClr val="66CCFF"/>
                    </a:solidFill>
                  </a:tcPr>
                </a:tc>
                <a:tc>
                  <a:txBody>
                    <a:bodyPr/>
                    <a:lstStyle/>
                    <a:p>
                      <a:pPr algn="ctr"/>
                      <a:r>
                        <a:rPr lang="ru-RU" sz="1400" b="1" dirty="0" smtClean="0">
                          <a:solidFill>
                            <a:srgbClr val="000099"/>
                          </a:solidFill>
                          <a:latin typeface="Times New Roman" pitchFamily="18" charset="0"/>
                          <a:cs typeface="Times New Roman" pitchFamily="18" charset="0"/>
                        </a:rPr>
                        <a:t>3 645,8</a:t>
                      </a:r>
                      <a:endParaRPr lang="ru-RU" sz="1400" b="1" dirty="0">
                        <a:solidFill>
                          <a:srgbClr val="000099"/>
                        </a:solidFill>
                        <a:latin typeface="Times New Roman" pitchFamily="18" charset="0"/>
                        <a:cs typeface="Times New Roman" pitchFamily="18" charset="0"/>
                      </a:endParaRPr>
                    </a:p>
                  </a:txBody>
                  <a:tcPr>
                    <a:solidFill>
                      <a:srgbClr val="66CCFF"/>
                    </a:solidFill>
                  </a:tcPr>
                </a:tc>
              </a:tr>
              <a:tr h="32304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ru-RU" sz="1100" kern="1200" dirty="0" smtClean="0">
                          <a:solidFill>
                            <a:srgbClr val="000099"/>
                          </a:solidFill>
                          <a:latin typeface="Book Antiqua" pitchFamily="18" charset="0"/>
                          <a:ea typeface="+mn-ea"/>
                          <a:cs typeface="+mn-cs"/>
                        </a:rPr>
                        <a:t>«Развитие физической</a:t>
                      </a:r>
                      <a:r>
                        <a:rPr kumimoji="0" lang="ru-RU" sz="1100" kern="1200" baseline="0" dirty="0" smtClean="0">
                          <a:solidFill>
                            <a:srgbClr val="000099"/>
                          </a:solidFill>
                          <a:latin typeface="Book Antiqua" pitchFamily="18" charset="0"/>
                          <a:ea typeface="+mn-ea"/>
                          <a:cs typeface="+mn-cs"/>
                        </a:rPr>
                        <a:t> культуры и спорта»</a:t>
                      </a:r>
                      <a:endParaRPr kumimoji="0" lang="ru-RU" sz="1100" kern="1200" dirty="0" smtClean="0">
                        <a:solidFill>
                          <a:srgbClr val="000099"/>
                        </a:solidFill>
                        <a:latin typeface="Book Antiqua" pitchFamily="18" charset="0"/>
                        <a:ea typeface="+mn-ea"/>
                        <a:cs typeface="+mn-cs"/>
                      </a:endParaRPr>
                    </a:p>
                  </a:txBody>
                  <a:tcPr>
                    <a:solidFill>
                      <a:srgbClr val="66CCFF"/>
                    </a:solidFill>
                  </a:tcPr>
                </a:tc>
                <a:tc>
                  <a:txBody>
                    <a:bodyPr/>
                    <a:lstStyle/>
                    <a:p>
                      <a:pPr algn="ctr"/>
                      <a:r>
                        <a:rPr lang="ru-RU" sz="1400" b="1" dirty="0" smtClean="0">
                          <a:solidFill>
                            <a:srgbClr val="000099"/>
                          </a:solidFill>
                          <a:latin typeface="Times New Roman" pitchFamily="18" charset="0"/>
                          <a:cs typeface="Times New Roman" pitchFamily="18" charset="0"/>
                        </a:rPr>
                        <a:t>200,0</a:t>
                      </a:r>
                      <a:endParaRPr lang="ru-RU" sz="1400" b="1" dirty="0">
                        <a:solidFill>
                          <a:srgbClr val="000099"/>
                        </a:solidFill>
                        <a:latin typeface="Times New Roman" pitchFamily="18" charset="0"/>
                        <a:cs typeface="Times New Roman" pitchFamily="18" charset="0"/>
                      </a:endParaRPr>
                    </a:p>
                  </a:txBody>
                  <a:tcPr>
                    <a:solidFill>
                      <a:srgbClr val="66CCFF"/>
                    </a:solidFill>
                  </a:tcPr>
                </a:tc>
                <a:tc>
                  <a:txBody>
                    <a:bodyPr/>
                    <a:lstStyle/>
                    <a:p>
                      <a:pPr algn="ctr"/>
                      <a:r>
                        <a:rPr lang="ru-RU" sz="1400" b="1" dirty="0" smtClean="0">
                          <a:solidFill>
                            <a:srgbClr val="000099"/>
                          </a:solidFill>
                          <a:latin typeface="Times New Roman" pitchFamily="18" charset="0"/>
                          <a:cs typeface="Times New Roman" pitchFamily="18" charset="0"/>
                        </a:rPr>
                        <a:t>0,0</a:t>
                      </a:r>
                      <a:endParaRPr lang="ru-RU" sz="1400" b="1" dirty="0">
                        <a:solidFill>
                          <a:srgbClr val="000099"/>
                        </a:solidFill>
                        <a:latin typeface="Times New Roman" pitchFamily="18" charset="0"/>
                        <a:cs typeface="Times New Roman" pitchFamily="18" charset="0"/>
                      </a:endParaRPr>
                    </a:p>
                  </a:txBody>
                  <a:tcPr>
                    <a:solidFill>
                      <a:srgbClr val="66CCFF"/>
                    </a:solidFill>
                  </a:tcPr>
                </a:tc>
                <a:tc>
                  <a:txBody>
                    <a:bodyPr/>
                    <a:lstStyle/>
                    <a:p>
                      <a:pPr algn="ctr"/>
                      <a:r>
                        <a:rPr lang="ru-RU" sz="1400" b="1" dirty="0" smtClean="0">
                          <a:solidFill>
                            <a:srgbClr val="000099"/>
                          </a:solidFill>
                          <a:latin typeface="Times New Roman" pitchFamily="18" charset="0"/>
                          <a:cs typeface="Times New Roman" pitchFamily="18" charset="0"/>
                        </a:rPr>
                        <a:t>0,0</a:t>
                      </a:r>
                      <a:endParaRPr lang="ru-RU" sz="1400" b="1" dirty="0">
                        <a:solidFill>
                          <a:srgbClr val="000099"/>
                        </a:solidFill>
                        <a:latin typeface="Times New Roman" pitchFamily="18" charset="0"/>
                        <a:cs typeface="Times New Roman" pitchFamily="18" charset="0"/>
                      </a:endParaRPr>
                    </a:p>
                  </a:txBody>
                  <a:tcPr>
                    <a:solidFill>
                      <a:srgbClr val="66CCFF"/>
                    </a:solidFill>
                  </a:tcPr>
                </a:tc>
              </a:tr>
              <a:tr h="469404">
                <a:tc>
                  <a:txBody>
                    <a:bodyPr/>
                    <a:lstStyle/>
                    <a:p>
                      <a:pPr marL="0" algn="l" rtl="0" eaLnBrk="1" latinLnBrk="0" hangingPunct="1"/>
                      <a:r>
                        <a:rPr kumimoji="0" lang="ru-RU" sz="1100" kern="1200" dirty="0" smtClean="0">
                          <a:solidFill>
                            <a:srgbClr val="000099"/>
                          </a:solidFill>
                          <a:latin typeface="Book Antiqua" pitchFamily="18" charset="0"/>
                          <a:ea typeface="+mn-ea"/>
                          <a:cs typeface="+mn-cs"/>
                        </a:rPr>
                        <a:t>Обеспечивающая подпрограмма</a:t>
                      </a:r>
                    </a:p>
                  </a:txBody>
                  <a:tcPr>
                    <a:solidFill>
                      <a:srgbClr val="66CCFF"/>
                    </a:solidFill>
                  </a:tcPr>
                </a:tc>
                <a:tc>
                  <a:txBody>
                    <a:bodyPr/>
                    <a:lstStyle/>
                    <a:p>
                      <a:pPr algn="ctr"/>
                      <a:r>
                        <a:rPr lang="ru-RU" sz="1400" b="1" dirty="0" smtClean="0">
                          <a:solidFill>
                            <a:srgbClr val="000099"/>
                          </a:solidFill>
                          <a:latin typeface="Times New Roman" pitchFamily="18" charset="0"/>
                          <a:cs typeface="Times New Roman" pitchFamily="18" charset="0"/>
                        </a:rPr>
                        <a:t>7 364,5</a:t>
                      </a:r>
                      <a:endParaRPr lang="ru-RU" sz="1400" b="1" dirty="0">
                        <a:solidFill>
                          <a:srgbClr val="000099"/>
                        </a:solidFill>
                        <a:latin typeface="Times New Roman" pitchFamily="18" charset="0"/>
                        <a:cs typeface="Times New Roman" pitchFamily="18" charset="0"/>
                      </a:endParaRPr>
                    </a:p>
                  </a:txBody>
                  <a:tcPr>
                    <a:solidFill>
                      <a:srgbClr val="66CCFF"/>
                    </a:solidFill>
                  </a:tcPr>
                </a:tc>
                <a:tc>
                  <a:txBody>
                    <a:bodyPr/>
                    <a:lstStyle/>
                    <a:p>
                      <a:pPr algn="ctr"/>
                      <a:r>
                        <a:rPr lang="ru-RU" sz="1400" b="1" dirty="0" smtClean="0">
                          <a:solidFill>
                            <a:srgbClr val="000099"/>
                          </a:solidFill>
                          <a:latin typeface="Times New Roman" pitchFamily="18" charset="0"/>
                          <a:cs typeface="Times New Roman" pitchFamily="18" charset="0"/>
                        </a:rPr>
                        <a:t>6 864,0</a:t>
                      </a:r>
                      <a:endParaRPr lang="ru-RU" sz="1400" b="1" dirty="0">
                        <a:solidFill>
                          <a:srgbClr val="000099"/>
                        </a:solidFill>
                        <a:latin typeface="Times New Roman" pitchFamily="18" charset="0"/>
                        <a:cs typeface="Times New Roman" pitchFamily="18" charset="0"/>
                      </a:endParaRPr>
                    </a:p>
                  </a:txBody>
                  <a:tcPr>
                    <a:solidFill>
                      <a:srgbClr val="66CCFF"/>
                    </a:solidFill>
                  </a:tcPr>
                </a:tc>
                <a:tc>
                  <a:txBody>
                    <a:bodyPr/>
                    <a:lstStyle/>
                    <a:p>
                      <a:pPr algn="ctr"/>
                      <a:r>
                        <a:rPr lang="ru-RU" sz="1400" b="1" dirty="0" smtClean="0">
                          <a:solidFill>
                            <a:srgbClr val="000099"/>
                          </a:solidFill>
                          <a:latin typeface="Times New Roman" pitchFamily="18" charset="0"/>
                          <a:cs typeface="Times New Roman" pitchFamily="18" charset="0"/>
                        </a:rPr>
                        <a:t>6 864,0</a:t>
                      </a:r>
                      <a:endParaRPr lang="ru-RU" sz="1400" b="1" dirty="0">
                        <a:solidFill>
                          <a:srgbClr val="000099"/>
                        </a:solidFill>
                        <a:latin typeface="Times New Roman" pitchFamily="18" charset="0"/>
                        <a:cs typeface="Times New Roman" pitchFamily="18" charset="0"/>
                      </a:endParaRPr>
                    </a:p>
                  </a:txBody>
                  <a:tcPr>
                    <a:solidFill>
                      <a:srgbClr val="66CCFF"/>
                    </a:solidFill>
                  </a:tcPr>
                </a:tc>
              </a:tr>
            </a:tbl>
          </a:graphicData>
        </a:graphic>
      </p:graphicFrame>
      <p:pic>
        <p:nvPicPr>
          <p:cNvPr id="18" name="Рисунок 17" descr="спорт.png"/>
          <p:cNvPicPr>
            <a:picLocks noChangeAspect="1"/>
          </p:cNvPicPr>
          <p:nvPr/>
        </p:nvPicPr>
        <p:blipFill>
          <a:blip r:embed="rId3" cstate="print"/>
          <a:stretch>
            <a:fillRect/>
          </a:stretch>
        </p:blipFill>
        <p:spPr>
          <a:xfrm>
            <a:off x="2339752" y="2636912"/>
            <a:ext cx="1791245" cy="1080120"/>
          </a:xfrm>
          <a:prstGeom prst="rect">
            <a:avLst/>
          </a:prstGeom>
        </p:spPr>
      </p:pic>
      <p:pic>
        <p:nvPicPr>
          <p:cNvPr id="19" name="Рисунок 18" descr="Ира.jpg"/>
          <p:cNvPicPr>
            <a:picLocks noChangeAspect="1"/>
          </p:cNvPicPr>
          <p:nvPr/>
        </p:nvPicPr>
        <p:blipFill>
          <a:blip r:embed="rId4" cstate="print"/>
          <a:stretch>
            <a:fillRect/>
          </a:stretch>
        </p:blipFill>
        <p:spPr>
          <a:xfrm>
            <a:off x="179512" y="2636912"/>
            <a:ext cx="2160240" cy="1440160"/>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Прямоугольник 9"/>
          <p:cNvSpPr/>
          <p:nvPr/>
        </p:nvSpPr>
        <p:spPr>
          <a:xfrm>
            <a:off x="0" y="692696"/>
            <a:ext cx="9144000" cy="576064"/>
          </a:xfrm>
          <a:prstGeom prst="rect">
            <a:avLst/>
          </a:prstGeom>
          <a:solidFill>
            <a:srgbClr val="99CC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Текст 2"/>
          <p:cNvSpPr>
            <a:spLocks noGrp="1"/>
          </p:cNvSpPr>
          <p:nvPr>
            <p:ph type="body" idx="2"/>
          </p:nvPr>
        </p:nvSpPr>
        <p:spPr>
          <a:xfrm>
            <a:off x="107504" y="908720"/>
            <a:ext cx="8928992" cy="504056"/>
          </a:xfrm>
        </p:spPr>
        <p:txBody>
          <a:bodyPr>
            <a:noAutofit/>
          </a:bodyPr>
          <a:lstStyle/>
          <a:p>
            <a:pPr algn="just"/>
            <a:r>
              <a:rPr lang="ru-RU" b="1" dirty="0" smtClean="0">
                <a:solidFill>
                  <a:srgbClr val="000099"/>
                </a:solidFill>
                <a:latin typeface="Book Antiqua" pitchFamily="18" charset="0"/>
              </a:rPr>
              <a:t>     </a:t>
            </a:r>
            <a:r>
              <a:rPr lang="ru-RU" b="1" u="sng" dirty="0" smtClean="0">
                <a:solidFill>
                  <a:srgbClr val="000099"/>
                </a:solidFill>
                <a:latin typeface="Book Antiqua" pitchFamily="18" charset="0"/>
              </a:rPr>
              <a:t>Цель</a:t>
            </a:r>
            <a:r>
              <a:rPr lang="ru-RU" b="1" dirty="0" smtClean="0">
                <a:solidFill>
                  <a:srgbClr val="000099"/>
                </a:solidFill>
                <a:latin typeface="Book Antiqua" pitchFamily="18" charset="0"/>
              </a:rPr>
              <a:t>: Улучшение условий жизни  населения  Холм-Жирковского района Смоленской области</a:t>
            </a:r>
            <a:endParaRPr lang="ru-RU" dirty="0"/>
          </a:p>
        </p:txBody>
      </p:sp>
      <p:sp>
        <p:nvSpPr>
          <p:cNvPr id="5" name="Заголовок 3"/>
          <p:cNvSpPr>
            <a:spLocks noGrp="1"/>
          </p:cNvSpPr>
          <p:nvPr>
            <p:ph type="title"/>
          </p:nvPr>
        </p:nvSpPr>
        <p:spPr>
          <a:xfrm>
            <a:off x="0" y="0"/>
            <a:ext cx="9144000" cy="836712"/>
          </a:xfrm>
          <a:prstGeom prst="round2DiagRect">
            <a:avLst/>
          </a:prstGeom>
          <a:solidFill>
            <a:srgbClr val="0099FF"/>
          </a:solidFill>
          <a:ln>
            <a:solidFill>
              <a:schemeClr val="accent2">
                <a:lumMod val="75000"/>
              </a:schemeClr>
            </a:solidFill>
          </a:ln>
          <a:effectLst>
            <a:innerShdw blurRad="63500" dist="50800" dir="13500000">
              <a:prstClr val="black">
                <a:alpha val="50000"/>
              </a:prstClr>
            </a:innerShdw>
          </a:effectLst>
        </p:spPr>
        <p:style>
          <a:lnRef idx="0">
            <a:schemeClr val="accent1"/>
          </a:lnRef>
          <a:fillRef idx="3">
            <a:schemeClr val="accent1"/>
          </a:fillRef>
          <a:effectRef idx="3">
            <a:schemeClr val="accent1"/>
          </a:effectRef>
          <a:fontRef idx="minor">
            <a:schemeClr val="lt1"/>
          </a:fontRef>
        </p:style>
        <p:txBody>
          <a:bodyPr vert="horz" lIns="45720" tIns="0" rIns="45720" bIns="0" rtlCol="0" anchor="ctr" anchorCtr="0">
            <a:noAutofit/>
          </a:bodyPr>
          <a:lstStyle/>
          <a:p>
            <a:pPr algn="ctr"/>
            <a:r>
              <a:rPr lang="ru-RU" sz="1800" cap="none" dirty="0">
                <a:ln>
                  <a:noFill/>
                </a:ln>
                <a:solidFill>
                  <a:schemeClr val="tx1"/>
                </a:solidFill>
                <a:effectLst>
                  <a:outerShdw blurRad="38100" dist="38100" dir="2700000" algn="tl">
                    <a:srgbClr val="000000">
                      <a:alpha val="43137"/>
                    </a:srgbClr>
                  </a:outerShdw>
                </a:effectLst>
                <a:latin typeface="Book Antiqua" pitchFamily="18" charset="0"/>
              </a:rPr>
              <a:t>Муниципальная программа  </a:t>
            </a:r>
            <a:r>
              <a:rPr lang="ru-RU" sz="1800" cap="none" dirty="0" smtClean="0">
                <a:ln>
                  <a:noFill/>
                </a:ln>
                <a:solidFill>
                  <a:schemeClr val="tx1"/>
                </a:solidFill>
                <a:effectLst>
                  <a:outerShdw blurRad="38100" dist="38100" dir="2700000" algn="tl">
                    <a:srgbClr val="000000">
                      <a:alpha val="43137"/>
                    </a:srgbClr>
                  </a:outerShdw>
                </a:effectLst>
                <a:latin typeface="Book Antiqua" pitchFamily="18" charset="0"/>
              </a:rPr>
              <a:t>«Газификация населенных пунктов Холм </a:t>
            </a:r>
            <a:r>
              <a:rPr lang="ru-RU" sz="1800" cap="none" dirty="0">
                <a:ln>
                  <a:noFill/>
                </a:ln>
                <a:solidFill>
                  <a:schemeClr val="tx1"/>
                </a:solidFill>
                <a:effectLst>
                  <a:outerShdw blurRad="38100" dist="38100" dir="2700000" algn="tl">
                    <a:srgbClr val="000000">
                      <a:alpha val="43137"/>
                    </a:srgbClr>
                  </a:outerShdw>
                </a:effectLst>
                <a:latin typeface="Book Antiqua" pitchFamily="18" charset="0"/>
              </a:rPr>
              <a:t>- </a:t>
            </a:r>
            <a:r>
              <a:rPr lang="ru-RU" sz="1800" cap="none" dirty="0" err="1" smtClean="0">
                <a:ln>
                  <a:noFill/>
                </a:ln>
                <a:solidFill>
                  <a:schemeClr val="tx1"/>
                </a:solidFill>
                <a:effectLst>
                  <a:outerShdw blurRad="38100" dist="38100" dir="2700000" algn="tl">
                    <a:srgbClr val="000000">
                      <a:alpha val="43137"/>
                    </a:srgbClr>
                  </a:outerShdw>
                </a:effectLst>
                <a:latin typeface="Book Antiqua" pitchFamily="18" charset="0"/>
              </a:rPr>
              <a:t>Жирковского</a:t>
            </a:r>
            <a:r>
              <a:rPr lang="ru-RU" sz="1800" cap="none" dirty="0" smtClean="0">
                <a:ln>
                  <a:noFill/>
                </a:ln>
                <a:solidFill>
                  <a:schemeClr val="tx1"/>
                </a:solidFill>
                <a:effectLst>
                  <a:outerShdw blurRad="38100" dist="38100" dir="2700000" algn="tl">
                    <a:srgbClr val="000000">
                      <a:alpha val="43137"/>
                    </a:srgbClr>
                  </a:outerShdw>
                </a:effectLst>
                <a:latin typeface="Book Antiqua" pitchFamily="18" charset="0"/>
              </a:rPr>
              <a:t> района </a:t>
            </a:r>
            <a:r>
              <a:rPr lang="ru-RU" sz="1800" cap="none" dirty="0">
                <a:ln>
                  <a:noFill/>
                </a:ln>
                <a:solidFill>
                  <a:schemeClr val="tx1"/>
                </a:solidFill>
                <a:effectLst>
                  <a:outerShdw blurRad="38100" dist="38100" dir="2700000" algn="tl">
                    <a:srgbClr val="000000">
                      <a:alpha val="43137"/>
                    </a:srgbClr>
                  </a:outerShdw>
                </a:effectLst>
                <a:latin typeface="Book Antiqua" pitchFamily="18" charset="0"/>
              </a:rPr>
              <a:t>Смоленской области на  </a:t>
            </a:r>
            <a:r>
              <a:rPr lang="ru-RU" sz="1800" cap="none" dirty="0" smtClean="0">
                <a:ln>
                  <a:noFill/>
                </a:ln>
                <a:solidFill>
                  <a:schemeClr val="tx1"/>
                </a:solidFill>
                <a:effectLst>
                  <a:outerShdw blurRad="38100" dist="38100" dir="2700000" algn="tl">
                    <a:srgbClr val="000000">
                      <a:alpha val="43137"/>
                    </a:srgbClr>
                  </a:outerShdw>
                </a:effectLst>
                <a:latin typeface="Book Antiqua" pitchFamily="18" charset="0"/>
              </a:rPr>
              <a:t>2014-2020 годы»</a:t>
            </a:r>
            <a:endParaRPr lang="ru-RU" sz="1800" dirty="0">
              <a:solidFill>
                <a:schemeClr val="tx1"/>
              </a:solidFill>
              <a:latin typeface="Book Antiqua" pitchFamily="18" charset="0"/>
            </a:endParaRPr>
          </a:p>
        </p:txBody>
      </p:sp>
      <p:sp>
        <p:nvSpPr>
          <p:cNvPr id="8" name="Скругленный прямоугольник 7"/>
          <p:cNvSpPr/>
          <p:nvPr/>
        </p:nvSpPr>
        <p:spPr>
          <a:xfrm>
            <a:off x="3419872" y="2636912"/>
            <a:ext cx="1187576" cy="359991"/>
          </a:xfrm>
          <a:prstGeom prst="roundRect">
            <a:avLst/>
          </a:prstGeom>
          <a:solidFill>
            <a:srgbClr val="0099FF"/>
          </a:solidFill>
          <a:ln w="9525" cap="flat" cmpd="sng" algn="ctr">
            <a:solidFill>
              <a:srgbClr val="0066FF"/>
            </a:solidFill>
            <a:prstDash val="solid"/>
          </a:ln>
          <a:effectLst>
            <a:outerShdw blurRad="40000" dist="23000" dir="5400000" rotWithShape="0">
              <a:srgbClr val="000000">
                <a:alpha val="35000"/>
              </a:srgbClr>
            </a:outerShdw>
          </a:effectLst>
        </p:spPr>
        <p:style>
          <a:lnRef idx="1">
            <a:schemeClr val="accent5"/>
          </a:lnRef>
          <a:fillRef idx="3">
            <a:schemeClr val="accent5"/>
          </a:fillRef>
          <a:effectRef idx="2">
            <a:schemeClr val="accent5"/>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ru-RU" sz="1400" b="1" dirty="0" smtClean="0">
                <a:solidFill>
                  <a:srgbClr val="DBF5F9">
                    <a:lumMod val="10000"/>
                  </a:srgbClr>
                </a:solidFill>
                <a:latin typeface="Book Antiqua" pitchFamily="18" charset="0"/>
              </a:rPr>
              <a:t>тыс. руб.</a:t>
            </a:r>
            <a:endParaRPr lang="ru-RU" sz="1400" b="1" dirty="0">
              <a:solidFill>
                <a:srgbClr val="DBF5F9">
                  <a:lumMod val="10000"/>
                </a:srgbClr>
              </a:solidFill>
              <a:latin typeface="Book Antiqua" pitchFamily="18" charset="0"/>
            </a:endParaRPr>
          </a:p>
        </p:txBody>
      </p:sp>
      <p:sp>
        <p:nvSpPr>
          <p:cNvPr id="11" name="Прямоугольник 10"/>
          <p:cNvSpPr/>
          <p:nvPr/>
        </p:nvSpPr>
        <p:spPr>
          <a:xfrm>
            <a:off x="4499992" y="1340768"/>
            <a:ext cx="4644008" cy="1080120"/>
          </a:xfrm>
          <a:prstGeom prst="rect">
            <a:avLst/>
          </a:prstGeom>
          <a:solidFill>
            <a:srgbClr val="99CC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sz="1400" b="1" dirty="0" smtClean="0">
                <a:solidFill>
                  <a:srgbClr val="000099"/>
                </a:solidFill>
                <a:latin typeface="Book Antiqua" pitchFamily="18" charset="0"/>
              </a:rPr>
              <a:t>Ответственные исполнители:  Отдел по градостроительной деятельности, транспорту, связи и ЖКХ Администрации муниципального образования «Холм-Жирковский район» Смоленской области</a:t>
            </a:r>
            <a:endParaRPr lang="ru-RU" sz="1400" b="1" dirty="0">
              <a:solidFill>
                <a:srgbClr val="000099"/>
              </a:solidFill>
              <a:latin typeface="Book Antiqua" pitchFamily="18" charset="0"/>
            </a:endParaRPr>
          </a:p>
        </p:txBody>
      </p:sp>
      <p:sp>
        <p:nvSpPr>
          <p:cNvPr id="12" name="Содержимое 11"/>
          <p:cNvSpPr>
            <a:spLocks noGrp="1"/>
          </p:cNvSpPr>
          <p:nvPr>
            <p:ph sz="half" idx="1"/>
          </p:nvPr>
        </p:nvSpPr>
        <p:spPr>
          <a:xfrm>
            <a:off x="0" y="1340768"/>
            <a:ext cx="4320480" cy="1152128"/>
          </a:xfrm>
          <a:prstGeom prst="rect">
            <a:avLst/>
          </a:prstGeom>
          <a:solidFill>
            <a:srgbClr val="99CC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lnSpcReduction="10000"/>
          </a:bodyPr>
          <a:lstStyle/>
          <a:p>
            <a:pPr algn="just">
              <a:buNone/>
            </a:pPr>
            <a:r>
              <a:rPr lang="ru-RU" sz="1400" b="1" dirty="0" smtClean="0">
                <a:solidFill>
                  <a:srgbClr val="000099"/>
                </a:solidFill>
                <a:latin typeface="Book Antiqua" pitchFamily="18" charset="0"/>
              </a:rPr>
              <a:t>     Общий объем бюджетных ассигнований </a:t>
            </a:r>
          </a:p>
          <a:p>
            <a:pPr algn="just">
              <a:buNone/>
            </a:pPr>
            <a:r>
              <a:rPr lang="ru-RU" sz="1400" b="1" dirty="0" smtClean="0">
                <a:solidFill>
                  <a:srgbClr val="000099"/>
                </a:solidFill>
                <a:latin typeface="Book Antiqua" pitchFamily="18" charset="0"/>
              </a:rPr>
              <a:t>     на 2018 год -100,0 тыс. руб., </a:t>
            </a:r>
          </a:p>
          <a:p>
            <a:pPr algn="just">
              <a:buNone/>
            </a:pPr>
            <a:r>
              <a:rPr lang="ru-RU" sz="1400" b="1" dirty="0" smtClean="0">
                <a:solidFill>
                  <a:srgbClr val="000099"/>
                </a:solidFill>
                <a:latin typeface="Book Antiqua" pitchFamily="18" charset="0"/>
              </a:rPr>
              <a:t>     на 2019 год – 100,0 тыс. руб., </a:t>
            </a:r>
          </a:p>
          <a:p>
            <a:pPr algn="just">
              <a:buNone/>
            </a:pPr>
            <a:r>
              <a:rPr lang="ru-RU" sz="1400" b="1" dirty="0" smtClean="0">
                <a:solidFill>
                  <a:srgbClr val="000099"/>
                </a:solidFill>
                <a:latin typeface="Book Antiqua" pitchFamily="18" charset="0"/>
              </a:rPr>
              <a:t>     на 2020 год – 95,0 тыс. руб.</a:t>
            </a:r>
            <a:endParaRPr lang="ru-RU" sz="1400" b="1" dirty="0">
              <a:solidFill>
                <a:srgbClr val="000099"/>
              </a:solidFill>
              <a:latin typeface="Book Antiqua" pitchFamily="18" charset="0"/>
            </a:endParaRPr>
          </a:p>
        </p:txBody>
      </p:sp>
      <p:graphicFrame>
        <p:nvGraphicFramePr>
          <p:cNvPr id="13" name="Диаграмма 12"/>
          <p:cNvGraphicFramePr/>
          <p:nvPr/>
        </p:nvGraphicFramePr>
        <p:xfrm>
          <a:off x="0" y="2609528"/>
          <a:ext cx="4572000" cy="4248472"/>
        </p:xfrm>
        <a:graphic>
          <a:graphicData uri="http://schemas.openxmlformats.org/drawingml/2006/chart">
            <c:chart xmlns:c="http://schemas.openxmlformats.org/drawingml/2006/chart" xmlns:r="http://schemas.openxmlformats.org/officeDocument/2006/relationships" r:id="rId2"/>
          </a:graphicData>
        </a:graphic>
      </p:graphicFrame>
      <p:sp>
        <p:nvSpPr>
          <p:cNvPr id="14" name="TextBox 13"/>
          <p:cNvSpPr txBox="1"/>
          <p:nvPr/>
        </p:nvSpPr>
        <p:spPr>
          <a:xfrm>
            <a:off x="4932040" y="2708920"/>
            <a:ext cx="3600400" cy="830997"/>
          </a:xfrm>
          <a:prstGeom prst="rect">
            <a:avLst/>
          </a:prstGeom>
          <a:noFill/>
        </p:spPr>
        <p:txBody>
          <a:bodyPr wrap="square" rtlCol="0">
            <a:spAutoFit/>
          </a:bodyPr>
          <a:lstStyle/>
          <a:p>
            <a:pPr algn="just"/>
            <a:r>
              <a:rPr lang="ru-RU" sz="1600" b="1" dirty="0" smtClean="0">
                <a:solidFill>
                  <a:srgbClr val="000099"/>
                </a:solidFill>
                <a:latin typeface="Book Antiqua" pitchFamily="18" charset="0"/>
              </a:rPr>
              <a:t>Муниципальная программа финансируется за счет местного бюджета.</a:t>
            </a:r>
          </a:p>
        </p:txBody>
      </p:sp>
      <p:pic>
        <p:nvPicPr>
          <p:cNvPr id="17" name="Рисунок 16" descr="газ.jpg"/>
          <p:cNvPicPr>
            <a:picLocks noChangeAspect="1"/>
          </p:cNvPicPr>
          <p:nvPr/>
        </p:nvPicPr>
        <p:blipFill>
          <a:blip r:embed="rId3" cstate="print"/>
          <a:stretch>
            <a:fillRect/>
          </a:stretch>
        </p:blipFill>
        <p:spPr>
          <a:xfrm>
            <a:off x="4860032" y="3645024"/>
            <a:ext cx="3688042" cy="2756148"/>
          </a:xfrm>
          <a:prstGeom prst="rect">
            <a:avLst/>
          </a:prstGeom>
          <a:ln>
            <a:noFill/>
          </a:ln>
          <a:effectLst>
            <a:softEdge rad="112500"/>
          </a:effec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Прямоугольник 9"/>
          <p:cNvSpPr/>
          <p:nvPr/>
        </p:nvSpPr>
        <p:spPr>
          <a:xfrm>
            <a:off x="0" y="692696"/>
            <a:ext cx="9144000" cy="936104"/>
          </a:xfrm>
          <a:prstGeom prst="rect">
            <a:avLst/>
          </a:prstGeom>
          <a:solidFill>
            <a:srgbClr val="99CC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Текст 2"/>
          <p:cNvSpPr>
            <a:spLocks noGrp="1"/>
          </p:cNvSpPr>
          <p:nvPr>
            <p:ph type="body" idx="2"/>
          </p:nvPr>
        </p:nvSpPr>
        <p:spPr>
          <a:xfrm>
            <a:off x="107504" y="908720"/>
            <a:ext cx="8928992" cy="504056"/>
          </a:xfrm>
        </p:spPr>
        <p:txBody>
          <a:bodyPr>
            <a:noAutofit/>
          </a:bodyPr>
          <a:lstStyle/>
          <a:p>
            <a:pPr algn="just"/>
            <a:r>
              <a:rPr lang="ru-RU" b="1" dirty="0" smtClean="0">
                <a:solidFill>
                  <a:srgbClr val="000099"/>
                </a:solidFill>
                <a:latin typeface="Book Antiqua" pitchFamily="18" charset="0"/>
              </a:rPr>
              <a:t>     </a:t>
            </a:r>
            <a:r>
              <a:rPr lang="ru-RU" b="1" u="sng" dirty="0" smtClean="0">
                <a:solidFill>
                  <a:srgbClr val="000099"/>
                </a:solidFill>
                <a:latin typeface="Book Antiqua" pitchFamily="18" charset="0"/>
              </a:rPr>
              <a:t>Цель</a:t>
            </a:r>
            <a:r>
              <a:rPr lang="ru-RU" b="1" dirty="0" smtClean="0">
                <a:solidFill>
                  <a:srgbClr val="000099"/>
                </a:solidFill>
                <a:latin typeface="Book Antiqua" pitchFamily="18" charset="0"/>
              </a:rPr>
              <a:t>: Повышение энергетической эффективности  потребления ресурсов  и экономии бюджетных средств  в муниципальном образовании «Холм-Жирковский район» Смоленской области</a:t>
            </a:r>
            <a:endParaRPr lang="ru-RU" dirty="0"/>
          </a:p>
        </p:txBody>
      </p:sp>
      <p:sp>
        <p:nvSpPr>
          <p:cNvPr id="5" name="Заголовок 3"/>
          <p:cNvSpPr>
            <a:spLocks noGrp="1"/>
          </p:cNvSpPr>
          <p:nvPr>
            <p:ph type="title"/>
          </p:nvPr>
        </p:nvSpPr>
        <p:spPr>
          <a:xfrm>
            <a:off x="0" y="0"/>
            <a:ext cx="9144000" cy="836712"/>
          </a:xfrm>
          <a:prstGeom prst="round2DiagRect">
            <a:avLst/>
          </a:prstGeom>
          <a:solidFill>
            <a:srgbClr val="0099FF"/>
          </a:solidFill>
          <a:ln>
            <a:solidFill>
              <a:schemeClr val="accent2">
                <a:lumMod val="75000"/>
              </a:schemeClr>
            </a:solidFill>
          </a:ln>
          <a:effectLst>
            <a:innerShdw blurRad="63500" dist="50800" dir="13500000">
              <a:prstClr val="black">
                <a:alpha val="50000"/>
              </a:prstClr>
            </a:innerShdw>
          </a:effectLst>
        </p:spPr>
        <p:style>
          <a:lnRef idx="0">
            <a:schemeClr val="accent1"/>
          </a:lnRef>
          <a:fillRef idx="3">
            <a:schemeClr val="accent1"/>
          </a:fillRef>
          <a:effectRef idx="3">
            <a:schemeClr val="accent1"/>
          </a:effectRef>
          <a:fontRef idx="minor">
            <a:schemeClr val="lt1"/>
          </a:fontRef>
        </p:style>
        <p:txBody>
          <a:bodyPr vert="horz" lIns="45720" tIns="0" rIns="45720" bIns="0" rtlCol="0" anchor="ctr" anchorCtr="0">
            <a:noAutofit/>
          </a:bodyPr>
          <a:lstStyle/>
          <a:p>
            <a:pPr algn="ctr"/>
            <a:r>
              <a:rPr lang="ru-RU" sz="1800" cap="none" dirty="0">
                <a:ln>
                  <a:noFill/>
                </a:ln>
                <a:solidFill>
                  <a:schemeClr val="tx1"/>
                </a:solidFill>
                <a:effectLst>
                  <a:outerShdw blurRad="38100" dist="38100" dir="2700000" algn="tl">
                    <a:srgbClr val="000000">
                      <a:alpha val="43137"/>
                    </a:srgbClr>
                  </a:outerShdw>
                </a:effectLst>
                <a:latin typeface="Book Antiqua" pitchFamily="18" charset="0"/>
              </a:rPr>
              <a:t>Муниципальная программа  </a:t>
            </a:r>
            <a:r>
              <a:rPr lang="ru-RU" sz="1800" cap="none" dirty="0" smtClean="0">
                <a:ln>
                  <a:noFill/>
                </a:ln>
                <a:solidFill>
                  <a:schemeClr val="tx1"/>
                </a:solidFill>
                <a:effectLst>
                  <a:outerShdw blurRad="38100" dist="38100" dir="2700000" algn="tl">
                    <a:srgbClr val="000000">
                      <a:alpha val="43137"/>
                    </a:srgbClr>
                  </a:outerShdw>
                </a:effectLst>
                <a:latin typeface="Book Antiqua" pitchFamily="18" charset="0"/>
              </a:rPr>
              <a:t>«Энергосбережение  и повышение энергетической эффективности  на территории  муниципального образования «Холм-Жирковский район» </a:t>
            </a:r>
            <a:r>
              <a:rPr lang="ru-RU" sz="1800" cap="none" dirty="0">
                <a:ln>
                  <a:noFill/>
                </a:ln>
                <a:solidFill>
                  <a:schemeClr val="tx1"/>
                </a:solidFill>
                <a:effectLst>
                  <a:outerShdw blurRad="38100" dist="38100" dir="2700000" algn="tl">
                    <a:srgbClr val="000000">
                      <a:alpha val="43137"/>
                    </a:srgbClr>
                  </a:outerShdw>
                </a:effectLst>
                <a:latin typeface="Book Antiqua" pitchFamily="18" charset="0"/>
              </a:rPr>
              <a:t>Смоленской области на  </a:t>
            </a:r>
            <a:r>
              <a:rPr lang="ru-RU" sz="1800" cap="none" dirty="0" smtClean="0">
                <a:ln>
                  <a:noFill/>
                </a:ln>
                <a:solidFill>
                  <a:schemeClr val="tx1"/>
                </a:solidFill>
                <a:effectLst>
                  <a:outerShdw blurRad="38100" dist="38100" dir="2700000" algn="tl">
                    <a:srgbClr val="000000">
                      <a:alpha val="43137"/>
                    </a:srgbClr>
                  </a:outerShdw>
                </a:effectLst>
                <a:latin typeface="Book Antiqua" pitchFamily="18" charset="0"/>
              </a:rPr>
              <a:t>2014-2020 годы»</a:t>
            </a:r>
            <a:endParaRPr lang="ru-RU" sz="1800" dirty="0">
              <a:solidFill>
                <a:schemeClr val="tx1"/>
              </a:solidFill>
              <a:latin typeface="Book Antiqua" pitchFamily="18" charset="0"/>
            </a:endParaRPr>
          </a:p>
        </p:txBody>
      </p:sp>
      <p:sp>
        <p:nvSpPr>
          <p:cNvPr id="8" name="Скругленный прямоугольник 7"/>
          <p:cNvSpPr/>
          <p:nvPr/>
        </p:nvSpPr>
        <p:spPr>
          <a:xfrm>
            <a:off x="3779912" y="2996952"/>
            <a:ext cx="1187576" cy="359991"/>
          </a:xfrm>
          <a:prstGeom prst="roundRect">
            <a:avLst/>
          </a:prstGeom>
          <a:solidFill>
            <a:srgbClr val="0099FF"/>
          </a:solidFill>
          <a:ln w="9525" cap="flat" cmpd="sng" algn="ctr">
            <a:solidFill>
              <a:srgbClr val="0066FF"/>
            </a:solidFill>
            <a:prstDash val="solid"/>
          </a:ln>
          <a:effectLst>
            <a:outerShdw blurRad="40000" dist="23000" dir="5400000" rotWithShape="0">
              <a:srgbClr val="000000">
                <a:alpha val="35000"/>
              </a:srgbClr>
            </a:outerShdw>
          </a:effectLst>
        </p:spPr>
        <p:style>
          <a:lnRef idx="1">
            <a:schemeClr val="accent5"/>
          </a:lnRef>
          <a:fillRef idx="3">
            <a:schemeClr val="accent5"/>
          </a:fillRef>
          <a:effectRef idx="2">
            <a:schemeClr val="accent5"/>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ru-RU" sz="1400" b="1" dirty="0" smtClean="0">
                <a:solidFill>
                  <a:srgbClr val="DBF5F9">
                    <a:lumMod val="10000"/>
                  </a:srgbClr>
                </a:solidFill>
                <a:latin typeface="Book Antiqua" pitchFamily="18" charset="0"/>
              </a:rPr>
              <a:t>тыс. руб.</a:t>
            </a:r>
            <a:endParaRPr lang="ru-RU" sz="1400" b="1" dirty="0">
              <a:solidFill>
                <a:srgbClr val="DBF5F9">
                  <a:lumMod val="10000"/>
                </a:srgbClr>
              </a:solidFill>
              <a:latin typeface="Book Antiqua" pitchFamily="18" charset="0"/>
            </a:endParaRPr>
          </a:p>
        </p:txBody>
      </p:sp>
      <p:sp>
        <p:nvSpPr>
          <p:cNvPr id="11" name="Прямоугольник 10"/>
          <p:cNvSpPr/>
          <p:nvPr/>
        </p:nvSpPr>
        <p:spPr>
          <a:xfrm>
            <a:off x="4499992" y="1772816"/>
            <a:ext cx="4644008" cy="1152128"/>
          </a:xfrm>
          <a:prstGeom prst="rect">
            <a:avLst/>
          </a:prstGeom>
          <a:solidFill>
            <a:srgbClr val="99CC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sz="1400" b="1" dirty="0" smtClean="0">
                <a:solidFill>
                  <a:srgbClr val="000099"/>
                </a:solidFill>
                <a:latin typeface="Book Antiqua" pitchFamily="18" charset="0"/>
              </a:rPr>
              <a:t>Ответственные исполнители:  Отдел по градостроительной деятельности, транспорту, связи и ЖКХ Администрации муниципального образования «Холм-Жирковский район» Смоленской области</a:t>
            </a:r>
            <a:endParaRPr lang="ru-RU" sz="1400" b="1" dirty="0">
              <a:solidFill>
                <a:srgbClr val="000099"/>
              </a:solidFill>
              <a:latin typeface="Book Antiqua" pitchFamily="18" charset="0"/>
            </a:endParaRPr>
          </a:p>
        </p:txBody>
      </p:sp>
      <p:sp>
        <p:nvSpPr>
          <p:cNvPr id="12" name="Содержимое 11"/>
          <p:cNvSpPr>
            <a:spLocks noGrp="1"/>
          </p:cNvSpPr>
          <p:nvPr>
            <p:ph sz="half" idx="1"/>
          </p:nvPr>
        </p:nvSpPr>
        <p:spPr>
          <a:xfrm>
            <a:off x="0" y="1772816"/>
            <a:ext cx="4320480" cy="1152128"/>
          </a:xfrm>
          <a:prstGeom prst="rect">
            <a:avLst/>
          </a:prstGeom>
          <a:solidFill>
            <a:srgbClr val="99CC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lnSpcReduction="10000"/>
          </a:bodyPr>
          <a:lstStyle/>
          <a:p>
            <a:pPr algn="just">
              <a:buNone/>
            </a:pPr>
            <a:r>
              <a:rPr lang="ru-RU" sz="1400" b="1" dirty="0" smtClean="0">
                <a:solidFill>
                  <a:srgbClr val="000099"/>
                </a:solidFill>
                <a:latin typeface="Book Antiqua" pitchFamily="18" charset="0"/>
              </a:rPr>
              <a:t>     Общий объем бюджетных ассигнований </a:t>
            </a:r>
          </a:p>
          <a:p>
            <a:pPr algn="just">
              <a:buNone/>
            </a:pPr>
            <a:r>
              <a:rPr lang="ru-RU" sz="1400" b="1" dirty="0" smtClean="0">
                <a:solidFill>
                  <a:srgbClr val="000099"/>
                </a:solidFill>
                <a:latin typeface="Book Antiqua" pitchFamily="18" charset="0"/>
              </a:rPr>
              <a:t>     на 2018 год -50,0 тыс. руб., </a:t>
            </a:r>
          </a:p>
          <a:p>
            <a:pPr algn="just">
              <a:buNone/>
            </a:pPr>
            <a:r>
              <a:rPr lang="ru-RU" sz="1400" b="1" dirty="0" smtClean="0">
                <a:solidFill>
                  <a:srgbClr val="000099"/>
                </a:solidFill>
                <a:latin typeface="Book Antiqua" pitchFamily="18" charset="0"/>
              </a:rPr>
              <a:t>     на 2019 год – 50,0 тыс. руб., </a:t>
            </a:r>
          </a:p>
          <a:p>
            <a:pPr algn="just">
              <a:buNone/>
            </a:pPr>
            <a:r>
              <a:rPr lang="ru-RU" sz="1400" b="1" dirty="0" smtClean="0">
                <a:solidFill>
                  <a:srgbClr val="000099"/>
                </a:solidFill>
                <a:latin typeface="Book Antiqua" pitchFamily="18" charset="0"/>
              </a:rPr>
              <a:t>     на 2020 год – 50,0 тыс. руб.</a:t>
            </a:r>
            <a:endParaRPr lang="ru-RU" sz="1400" b="1" dirty="0">
              <a:solidFill>
                <a:srgbClr val="000099"/>
              </a:solidFill>
              <a:latin typeface="Book Antiqua" pitchFamily="18" charset="0"/>
            </a:endParaRPr>
          </a:p>
        </p:txBody>
      </p:sp>
      <p:graphicFrame>
        <p:nvGraphicFramePr>
          <p:cNvPr id="13" name="Диаграмма 12"/>
          <p:cNvGraphicFramePr/>
          <p:nvPr/>
        </p:nvGraphicFramePr>
        <p:xfrm>
          <a:off x="0" y="2609528"/>
          <a:ext cx="4572000" cy="4248472"/>
        </p:xfrm>
        <a:graphic>
          <a:graphicData uri="http://schemas.openxmlformats.org/drawingml/2006/chart">
            <c:chart xmlns:c="http://schemas.openxmlformats.org/drawingml/2006/chart" xmlns:r="http://schemas.openxmlformats.org/officeDocument/2006/relationships" r:id="rId2"/>
          </a:graphicData>
        </a:graphic>
      </p:graphicFrame>
      <p:sp>
        <p:nvSpPr>
          <p:cNvPr id="14" name="TextBox 13"/>
          <p:cNvSpPr txBox="1"/>
          <p:nvPr/>
        </p:nvSpPr>
        <p:spPr>
          <a:xfrm>
            <a:off x="4932040" y="3140968"/>
            <a:ext cx="3600400" cy="830997"/>
          </a:xfrm>
          <a:prstGeom prst="rect">
            <a:avLst/>
          </a:prstGeom>
          <a:noFill/>
        </p:spPr>
        <p:txBody>
          <a:bodyPr wrap="square" rtlCol="0">
            <a:spAutoFit/>
          </a:bodyPr>
          <a:lstStyle/>
          <a:p>
            <a:pPr algn="just"/>
            <a:r>
              <a:rPr lang="ru-RU" sz="1600" b="1" dirty="0" smtClean="0">
                <a:solidFill>
                  <a:srgbClr val="000099"/>
                </a:solidFill>
                <a:latin typeface="Book Antiqua" pitchFamily="18" charset="0"/>
              </a:rPr>
              <a:t>Муниципальная программа финансируется за счет средств  местного бюджета.</a:t>
            </a:r>
          </a:p>
        </p:txBody>
      </p:sp>
      <p:pic>
        <p:nvPicPr>
          <p:cNvPr id="15" name="Рисунок 14" descr="энергосбережение.jpg"/>
          <p:cNvPicPr>
            <a:picLocks noChangeAspect="1"/>
          </p:cNvPicPr>
          <p:nvPr/>
        </p:nvPicPr>
        <p:blipFill>
          <a:blip r:embed="rId3" cstate="print"/>
          <a:stretch>
            <a:fillRect/>
          </a:stretch>
        </p:blipFill>
        <p:spPr>
          <a:xfrm>
            <a:off x="5004048" y="3861048"/>
            <a:ext cx="3851920" cy="2567947"/>
          </a:xfrm>
          <a:prstGeom prst="rect">
            <a:avLst/>
          </a:prstGeom>
          <a:ln>
            <a:noFill/>
          </a:ln>
          <a:effectLst>
            <a:softEdge rad="112500"/>
          </a:effec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Прямоугольник 9"/>
          <p:cNvSpPr/>
          <p:nvPr/>
        </p:nvSpPr>
        <p:spPr>
          <a:xfrm>
            <a:off x="0" y="836712"/>
            <a:ext cx="9144000" cy="648072"/>
          </a:xfrm>
          <a:prstGeom prst="rect">
            <a:avLst/>
          </a:prstGeom>
          <a:solidFill>
            <a:srgbClr val="99CC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Текст 2"/>
          <p:cNvSpPr>
            <a:spLocks noGrp="1"/>
          </p:cNvSpPr>
          <p:nvPr>
            <p:ph type="body" idx="2"/>
          </p:nvPr>
        </p:nvSpPr>
        <p:spPr>
          <a:xfrm>
            <a:off x="107504" y="908720"/>
            <a:ext cx="8928992" cy="504056"/>
          </a:xfrm>
        </p:spPr>
        <p:txBody>
          <a:bodyPr>
            <a:noAutofit/>
          </a:bodyPr>
          <a:lstStyle/>
          <a:p>
            <a:pPr algn="just"/>
            <a:r>
              <a:rPr lang="ru-RU" b="1" dirty="0" smtClean="0">
                <a:solidFill>
                  <a:srgbClr val="000099"/>
                </a:solidFill>
                <a:latin typeface="Book Antiqua" pitchFamily="18" charset="0"/>
              </a:rPr>
              <a:t>     </a:t>
            </a:r>
            <a:r>
              <a:rPr lang="ru-RU" b="1" u="sng" dirty="0" smtClean="0">
                <a:solidFill>
                  <a:srgbClr val="000099"/>
                </a:solidFill>
                <a:latin typeface="Book Antiqua" pitchFamily="18" charset="0"/>
              </a:rPr>
              <a:t>Цель</a:t>
            </a:r>
            <a:r>
              <a:rPr lang="ru-RU" b="1" dirty="0" smtClean="0">
                <a:solidFill>
                  <a:srgbClr val="000099"/>
                </a:solidFill>
                <a:latin typeface="Book Antiqua" pitchFamily="18" charset="0"/>
              </a:rPr>
              <a:t>: Обеспечение безопасности  жизнедеятельности населения муниципального образования «Холм-Жирковский район» Смоленской области .</a:t>
            </a:r>
            <a:endParaRPr lang="ru-RU" dirty="0"/>
          </a:p>
        </p:txBody>
      </p:sp>
      <p:sp>
        <p:nvSpPr>
          <p:cNvPr id="5" name="Заголовок 3"/>
          <p:cNvSpPr>
            <a:spLocks noGrp="1"/>
          </p:cNvSpPr>
          <p:nvPr>
            <p:ph type="title"/>
          </p:nvPr>
        </p:nvSpPr>
        <p:spPr>
          <a:xfrm>
            <a:off x="0" y="0"/>
            <a:ext cx="9144000" cy="836712"/>
          </a:xfrm>
          <a:prstGeom prst="round2DiagRect">
            <a:avLst/>
          </a:prstGeom>
          <a:solidFill>
            <a:srgbClr val="0099FF"/>
          </a:solidFill>
          <a:ln>
            <a:solidFill>
              <a:schemeClr val="accent2">
                <a:lumMod val="75000"/>
              </a:schemeClr>
            </a:solidFill>
          </a:ln>
          <a:effectLst>
            <a:innerShdw blurRad="63500" dist="50800" dir="13500000">
              <a:prstClr val="black">
                <a:alpha val="50000"/>
              </a:prstClr>
            </a:innerShdw>
          </a:effectLst>
        </p:spPr>
        <p:style>
          <a:lnRef idx="0">
            <a:schemeClr val="accent1"/>
          </a:lnRef>
          <a:fillRef idx="3">
            <a:schemeClr val="accent1"/>
          </a:fillRef>
          <a:effectRef idx="3">
            <a:schemeClr val="accent1"/>
          </a:effectRef>
          <a:fontRef idx="minor">
            <a:schemeClr val="lt1"/>
          </a:fontRef>
        </p:style>
        <p:txBody>
          <a:bodyPr vert="horz" lIns="45720" tIns="0" rIns="45720" bIns="0" rtlCol="0" anchor="ctr" anchorCtr="0">
            <a:noAutofit/>
          </a:bodyPr>
          <a:lstStyle/>
          <a:p>
            <a:pPr algn="ctr"/>
            <a:r>
              <a:rPr lang="ru-RU" sz="1800" cap="none" dirty="0">
                <a:ln>
                  <a:noFill/>
                </a:ln>
                <a:solidFill>
                  <a:schemeClr val="tx1"/>
                </a:solidFill>
                <a:effectLst>
                  <a:outerShdw blurRad="38100" dist="38100" dir="2700000" algn="tl">
                    <a:srgbClr val="000000">
                      <a:alpha val="43137"/>
                    </a:srgbClr>
                  </a:outerShdw>
                </a:effectLst>
                <a:latin typeface="Book Antiqua" pitchFamily="18" charset="0"/>
              </a:rPr>
              <a:t>Муниципальная программа  </a:t>
            </a:r>
            <a:r>
              <a:rPr lang="ru-RU" sz="1800" cap="none" dirty="0" smtClean="0">
                <a:ln>
                  <a:noFill/>
                </a:ln>
                <a:solidFill>
                  <a:schemeClr val="tx1"/>
                </a:solidFill>
                <a:effectLst>
                  <a:outerShdw blurRad="38100" dist="38100" dir="2700000" algn="tl">
                    <a:srgbClr val="000000">
                      <a:alpha val="43137"/>
                    </a:srgbClr>
                  </a:outerShdw>
                </a:effectLst>
                <a:latin typeface="Book Antiqua" pitchFamily="18" charset="0"/>
              </a:rPr>
              <a:t>«Создание условий  для обеспечения безопасности  жизнедеятельности  населения   муниципального   образования </a:t>
            </a:r>
            <a:r>
              <a:rPr lang="ru-RU" sz="1800" cap="none" dirty="0">
                <a:ln>
                  <a:noFill/>
                </a:ln>
                <a:solidFill>
                  <a:schemeClr val="tx1"/>
                </a:solidFill>
                <a:effectLst>
                  <a:outerShdw blurRad="38100" dist="38100" dir="2700000" algn="tl">
                    <a:srgbClr val="000000">
                      <a:alpha val="43137"/>
                    </a:srgbClr>
                  </a:outerShdw>
                </a:effectLst>
                <a:latin typeface="Book Antiqua" pitchFamily="18" charset="0"/>
              </a:rPr>
              <a:t>"Холм - </a:t>
            </a:r>
            <a:r>
              <a:rPr lang="ru-RU" sz="1800" cap="none" dirty="0" err="1">
                <a:ln>
                  <a:noFill/>
                </a:ln>
                <a:solidFill>
                  <a:schemeClr val="tx1"/>
                </a:solidFill>
                <a:effectLst>
                  <a:outerShdw blurRad="38100" dist="38100" dir="2700000" algn="tl">
                    <a:srgbClr val="000000">
                      <a:alpha val="43137"/>
                    </a:srgbClr>
                  </a:outerShdw>
                </a:effectLst>
                <a:latin typeface="Book Antiqua" pitchFamily="18" charset="0"/>
              </a:rPr>
              <a:t>Жирковский</a:t>
            </a:r>
            <a:r>
              <a:rPr lang="ru-RU" sz="1800" cap="none" dirty="0">
                <a:ln>
                  <a:noFill/>
                </a:ln>
                <a:solidFill>
                  <a:schemeClr val="tx1"/>
                </a:solidFill>
                <a:effectLst>
                  <a:outerShdw blurRad="38100" dist="38100" dir="2700000" algn="tl">
                    <a:srgbClr val="000000">
                      <a:alpha val="43137"/>
                    </a:srgbClr>
                  </a:outerShdw>
                </a:effectLst>
                <a:latin typeface="Book Antiqua" pitchFamily="18" charset="0"/>
              </a:rPr>
              <a:t> район" Смоленской области на  </a:t>
            </a:r>
            <a:r>
              <a:rPr lang="ru-RU" sz="1800" cap="none" dirty="0" smtClean="0">
                <a:ln>
                  <a:noFill/>
                </a:ln>
                <a:solidFill>
                  <a:schemeClr val="tx1"/>
                </a:solidFill>
                <a:effectLst>
                  <a:outerShdw blurRad="38100" dist="38100" dir="2700000" algn="tl">
                    <a:srgbClr val="000000">
                      <a:alpha val="43137"/>
                    </a:srgbClr>
                  </a:outerShdw>
                </a:effectLst>
                <a:latin typeface="Book Antiqua" pitchFamily="18" charset="0"/>
              </a:rPr>
              <a:t>2016-2020 годы»</a:t>
            </a:r>
            <a:endParaRPr lang="ru-RU" sz="1800" dirty="0">
              <a:solidFill>
                <a:schemeClr val="tx1"/>
              </a:solidFill>
              <a:latin typeface="Book Antiqua" pitchFamily="18" charset="0"/>
            </a:endParaRPr>
          </a:p>
        </p:txBody>
      </p:sp>
      <p:sp>
        <p:nvSpPr>
          <p:cNvPr id="8" name="Скругленный прямоугольник 7"/>
          <p:cNvSpPr/>
          <p:nvPr/>
        </p:nvSpPr>
        <p:spPr>
          <a:xfrm>
            <a:off x="2987824" y="3140968"/>
            <a:ext cx="1187576" cy="359991"/>
          </a:xfrm>
          <a:prstGeom prst="roundRect">
            <a:avLst/>
          </a:prstGeom>
          <a:solidFill>
            <a:srgbClr val="0099FF"/>
          </a:solidFill>
          <a:ln w="9525" cap="flat" cmpd="sng" algn="ctr">
            <a:solidFill>
              <a:srgbClr val="0066FF"/>
            </a:solidFill>
            <a:prstDash val="solid"/>
          </a:ln>
          <a:effectLst>
            <a:outerShdw blurRad="40000" dist="23000" dir="5400000" rotWithShape="0">
              <a:srgbClr val="000000">
                <a:alpha val="35000"/>
              </a:srgbClr>
            </a:outerShdw>
          </a:effectLst>
        </p:spPr>
        <p:style>
          <a:lnRef idx="1">
            <a:schemeClr val="accent5"/>
          </a:lnRef>
          <a:fillRef idx="3">
            <a:schemeClr val="accent5"/>
          </a:fillRef>
          <a:effectRef idx="2">
            <a:schemeClr val="accent5"/>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ru-RU" sz="1400" b="1" dirty="0" smtClean="0">
                <a:solidFill>
                  <a:srgbClr val="DBF5F9">
                    <a:lumMod val="10000"/>
                  </a:srgbClr>
                </a:solidFill>
                <a:latin typeface="Book Antiqua" pitchFamily="18" charset="0"/>
              </a:rPr>
              <a:t>тыс. руб.</a:t>
            </a:r>
            <a:endParaRPr lang="ru-RU" sz="1400" b="1" dirty="0">
              <a:solidFill>
                <a:srgbClr val="DBF5F9">
                  <a:lumMod val="10000"/>
                </a:srgbClr>
              </a:solidFill>
              <a:latin typeface="Book Antiqua" pitchFamily="18" charset="0"/>
            </a:endParaRPr>
          </a:p>
        </p:txBody>
      </p:sp>
      <p:sp>
        <p:nvSpPr>
          <p:cNvPr id="11" name="Прямоугольник 10"/>
          <p:cNvSpPr/>
          <p:nvPr/>
        </p:nvSpPr>
        <p:spPr>
          <a:xfrm>
            <a:off x="4788024" y="1628800"/>
            <a:ext cx="4355976" cy="864096"/>
          </a:xfrm>
          <a:prstGeom prst="rect">
            <a:avLst/>
          </a:prstGeom>
          <a:solidFill>
            <a:srgbClr val="99CC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sz="1400" b="1" dirty="0" smtClean="0">
                <a:solidFill>
                  <a:srgbClr val="000099"/>
                </a:solidFill>
                <a:latin typeface="Book Antiqua" pitchFamily="18" charset="0"/>
              </a:rPr>
              <a:t>Ответственные исполнители:  Администрация муниципального образования  «Холм-Жирковский район» Смоленской области</a:t>
            </a:r>
            <a:endParaRPr lang="ru-RU" sz="1400" b="1" dirty="0">
              <a:solidFill>
                <a:srgbClr val="000099"/>
              </a:solidFill>
              <a:latin typeface="Book Antiqua" pitchFamily="18" charset="0"/>
            </a:endParaRPr>
          </a:p>
        </p:txBody>
      </p:sp>
      <p:sp>
        <p:nvSpPr>
          <p:cNvPr id="12" name="Содержимое 11"/>
          <p:cNvSpPr>
            <a:spLocks noGrp="1"/>
          </p:cNvSpPr>
          <p:nvPr>
            <p:ph sz="half" idx="1"/>
          </p:nvPr>
        </p:nvSpPr>
        <p:spPr>
          <a:xfrm>
            <a:off x="107504" y="1628800"/>
            <a:ext cx="3744416" cy="1296144"/>
          </a:xfrm>
          <a:prstGeom prst="rect">
            <a:avLst/>
          </a:prstGeom>
          <a:solidFill>
            <a:srgbClr val="99CC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lnSpcReduction="10000"/>
          </a:bodyPr>
          <a:lstStyle/>
          <a:p>
            <a:pPr algn="just">
              <a:buNone/>
            </a:pPr>
            <a:r>
              <a:rPr lang="ru-RU" sz="1400" b="1" dirty="0" smtClean="0">
                <a:solidFill>
                  <a:srgbClr val="000099"/>
                </a:solidFill>
                <a:latin typeface="Book Antiqua" pitchFamily="18" charset="0"/>
              </a:rPr>
              <a:t>      Общий объем бюджетных ассигнований  </a:t>
            </a:r>
          </a:p>
          <a:p>
            <a:pPr algn="just">
              <a:buNone/>
            </a:pPr>
            <a:r>
              <a:rPr lang="ru-RU" sz="1400" b="1" dirty="0" smtClean="0">
                <a:solidFill>
                  <a:srgbClr val="000099"/>
                </a:solidFill>
                <a:latin typeface="Book Antiqua" pitchFamily="18" charset="0"/>
              </a:rPr>
              <a:t>на 2018 год -130,0 тыс. руб., </a:t>
            </a:r>
          </a:p>
          <a:p>
            <a:pPr algn="just">
              <a:buNone/>
            </a:pPr>
            <a:r>
              <a:rPr lang="ru-RU" sz="1400" b="1" dirty="0" smtClean="0">
                <a:solidFill>
                  <a:srgbClr val="000099"/>
                </a:solidFill>
                <a:latin typeface="Book Antiqua" pitchFamily="18" charset="0"/>
              </a:rPr>
              <a:t>на 2019 год – 130, тыс. руб.,</a:t>
            </a:r>
          </a:p>
          <a:p>
            <a:pPr algn="just">
              <a:buNone/>
            </a:pPr>
            <a:r>
              <a:rPr lang="ru-RU" sz="1400" b="1" dirty="0" smtClean="0">
                <a:solidFill>
                  <a:srgbClr val="000099"/>
                </a:solidFill>
                <a:latin typeface="Book Antiqua" pitchFamily="18" charset="0"/>
              </a:rPr>
              <a:t> на 2020 год – 130,0 тыс. руб.</a:t>
            </a:r>
            <a:endParaRPr lang="ru-RU" sz="1400" b="1" dirty="0">
              <a:solidFill>
                <a:srgbClr val="000099"/>
              </a:solidFill>
              <a:latin typeface="Book Antiqua" pitchFamily="18" charset="0"/>
            </a:endParaRPr>
          </a:p>
        </p:txBody>
      </p:sp>
      <p:graphicFrame>
        <p:nvGraphicFramePr>
          <p:cNvPr id="13" name="Диаграмма 12"/>
          <p:cNvGraphicFramePr/>
          <p:nvPr/>
        </p:nvGraphicFramePr>
        <p:xfrm>
          <a:off x="107504" y="2852936"/>
          <a:ext cx="3672408" cy="400506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Таблица 14"/>
          <p:cNvGraphicFramePr>
            <a:graphicFrameLocks noGrp="1"/>
          </p:cNvGraphicFramePr>
          <p:nvPr/>
        </p:nvGraphicFramePr>
        <p:xfrm>
          <a:off x="4716016" y="2563624"/>
          <a:ext cx="4427984" cy="3395063"/>
        </p:xfrm>
        <a:graphic>
          <a:graphicData uri="http://schemas.openxmlformats.org/drawingml/2006/table">
            <a:tbl>
              <a:tblPr firstRow="1" bandRow="1">
                <a:effectLst>
                  <a:outerShdw blurRad="50800" dist="38100" dir="18900000" algn="bl" rotWithShape="0">
                    <a:prstClr val="black">
                      <a:alpha val="40000"/>
                    </a:prstClr>
                  </a:outerShdw>
                </a:effectLst>
                <a:tableStyleId>{284E427A-3D55-4303-BF80-6455036E1DE7}</a:tableStyleId>
              </a:tblPr>
              <a:tblGrid>
                <a:gridCol w="1686166"/>
                <a:gridCol w="947041"/>
                <a:gridCol w="913939"/>
                <a:gridCol w="880838"/>
              </a:tblGrid>
              <a:tr h="385910">
                <a:tc>
                  <a:txBody>
                    <a:bodyPr/>
                    <a:lstStyle/>
                    <a:p>
                      <a:r>
                        <a:rPr lang="ru-RU" sz="1400" dirty="0" smtClean="0">
                          <a:solidFill>
                            <a:srgbClr val="000099"/>
                          </a:solidFill>
                          <a:latin typeface="Book Antiqua" pitchFamily="18" charset="0"/>
                        </a:rPr>
                        <a:t>Подпрограммы</a:t>
                      </a:r>
                      <a:endParaRPr lang="ru-RU" sz="1400" dirty="0">
                        <a:solidFill>
                          <a:srgbClr val="000099"/>
                        </a:solidFill>
                        <a:latin typeface="Book Antiqua" pitchFamily="18" charset="0"/>
                      </a:endParaRPr>
                    </a:p>
                  </a:txBody>
                  <a:tcPr>
                    <a:solidFill>
                      <a:srgbClr val="0099FF"/>
                    </a:solidFill>
                  </a:tcPr>
                </a:tc>
                <a:tc>
                  <a:txBody>
                    <a:bodyPr/>
                    <a:lstStyle/>
                    <a:p>
                      <a:r>
                        <a:rPr lang="ru-RU" sz="1400" dirty="0" smtClean="0">
                          <a:solidFill>
                            <a:srgbClr val="000099"/>
                          </a:solidFill>
                          <a:latin typeface="Book Antiqua" pitchFamily="18" charset="0"/>
                        </a:rPr>
                        <a:t>2018 год</a:t>
                      </a:r>
                      <a:endParaRPr lang="ru-RU" sz="1400" dirty="0">
                        <a:solidFill>
                          <a:srgbClr val="000099"/>
                        </a:solidFill>
                        <a:latin typeface="Book Antiqua" pitchFamily="18" charset="0"/>
                      </a:endParaRPr>
                    </a:p>
                  </a:txBody>
                  <a:tcPr>
                    <a:solidFill>
                      <a:srgbClr val="0099FF"/>
                    </a:solidFill>
                  </a:tcPr>
                </a:tc>
                <a:tc>
                  <a:txBody>
                    <a:bodyPr/>
                    <a:lstStyle/>
                    <a:p>
                      <a:r>
                        <a:rPr lang="ru-RU" sz="1400" dirty="0" smtClean="0">
                          <a:solidFill>
                            <a:srgbClr val="000099"/>
                          </a:solidFill>
                          <a:latin typeface="Book Antiqua" pitchFamily="18" charset="0"/>
                        </a:rPr>
                        <a:t>2019 год</a:t>
                      </a:r>
                      <a:endParaRPr lang="ru-RU" sz="1400" dirty="0">
                        <a:solidFill>
                          <a:srgbClr val="000099"/>
                        </a:solidFill>
                        <a:latin typeface="Book Antiqua" pitchFamily="18" charset="0"/>
                      </a:endParaRPr>
                    </a:p>
                  </a:txBody>
                  <a:tcPr>
                    <a:solidFill>
                      <a:srgbClr val="0099FF"/>
                    </a:solidFill>
                  </a:tcPr>
                </a:tc>
                <a:tc>
                  <a:txBody>
                    <a:bodyPr/>
                    <a:lstStyle/>
                    <a:p>
                      <a:r>
                        <a:rPr lang="ru-RU" sz="1400" dirty="0" smtClean="0">
                          <a:solidFill>
                            <a:srgbClr val="000099"/>
                          </a:solidFill>
                          <a:latin typeface="Book Antiqua" pitchFamily="18" charset="0"/>
                        </a:rPr>
                        <a:t>2020 год</a:t>
                      </a:r>
                      <a:endParaRPr lang="ru-RU" sz="1400" dirty="0">
                        <a:solidFill>
                          <a:srgbClr val="000099"/>
                        </a:solidFill>
                        <a:latin typeface="Book Antiqua" pitchFamily="18" charset="0"/>
                      </a:endParaRPr>
                    </a:p>
                  </a:txBody>
                  <a:tcPr>
                    <a:solidFill>
                      <a:srgbClr val="0099FF"/>
                    </a:solidFill>
                  </a:tcPr>
                </a:tc>
              </a:tr>
              <a:tr h="540273">
                <a:tc>
                  <a:txBody>
                    <a:bodyPr/>
                    <a:lstStyle/>
                    <a:p>
                      <a:pPr marL="0" algn="just" rtl="0" eaLnBrk="1" latinLnBrk="0" hangingPunct="1"/>
                      <a:r>
                        <a:rPr kumimoji="0" lang="ru-RU" sz="1200" kern="1200" dirty="0" smtClean="0">
                          <a:solidFill>
                            <a:srgbClr val="000099"/>
                          </a:solidFill>
                          <a:latin typeface="Book Antiqua" pitchFamily="18" charset="0"/>
                          <a:ea typeface="+mn-ea"/>
                          <a:cs typeface="+mn-cs"/>
                        </a:rPr>
                        <a:t>за счет средств местного бюджета</a:t>
                      </a:r>
                    </a:p>
                  </a:txBody>
                  <a:tcPr>
                    <a:solidFill>
                      <a:srgbClr val="66FFCC"/>
                    </a:solidFill>
                  </a:tcPr>
                </a:tc>
                <a:tc>
                  <a:txBody>
                    <a:bodyPr/>
                    <a:lstStyle/>
                    <a:p>
                      <a:pPr algn="ctr"/>
                      <a:r>
                        <a:rPr lang="ru-RU" sz="1400" b="1" dirty="0" smtClean="0">
                          <a:solidFill>
                            <a:srgbClr val="000099"/>
                          </a:solidFill>
                          <a:latin typeface="Times New Roman" pitchFamily="18" charset="0"/>
                          <a:cs typeface="Times New Roman" pitchFamily="18" charset="0"/>
                        </a:rPr>
                        <a:t>130,0</a:t>
                      </a:r>
                      <a:endParaRPr lang="ru-RU" sz="1400" b="1" dirty="0">
                        <a:solidFill>
                          <a:srgbClr val="000099"/>
                        </a:solidFill>
                        <a:latin typeface="Times New Roman" pitchFamily="18" charset="0"/>
                        <a:cs typeface="Times New Roman" pitchFamily="18" charset="0"/>
                      </a:endParaRPr>
                    </a:p>
                  </a:txBody>
                  <a:tcPr>
                    <a:solidFill>
                      <a:srgbClr val="66FFCC"/>
                    </a:solidFill>
                  </a:tcPr>
                </a:tc>
                <a:tc>
                  <a:txBody>
                    <a:bodyPr/>
                    <a:lstStyle/>
                    <a:p>
                      <a:pPr algn="ctr"/>
                      <a:r>
                        <a:rPr lang="ru-RU" sz="1400" b="1" dirty="0" smtClean="0">
                          <a:solidFill>
                            <a:srgbClr val="000099"/>
                          </a:solidFill>
                          <a:latin typeface="Times New Roman" pitchFamily="18" charset="0"/>
                          <a:cs typeface="Times New Roman" pitchFamily="18" charset="0"/>
                        </a:rPr>
                        <a:t>130,0</a:t>
                      </a:r>
                      <a:endParaRPr lang="ru-RU" sz="1400" b="1" dirty="0">
                        <a:solidFill>
                          <a:srgbClr val="000099"/>
                        </a:solidFill>
                        <a:latin typeface="Times New Roman" pitchFamily="18" charset="0"/>
                        <a:cs typeface="Times New Roman" pitchFamily="18" charset="0"/>
                      </a:endParaRPr>
                    </a:p>
                  </a:txBody>
                  <a:tcPr>
                    <a:solidFill>
                      <a:srgbClr val="66FFCC"/>
                    </a:solidFill>
                  </a:tcPr>
                </a:tc>
                <a:tc>
                  <a:txBody>
                    <a:bodyPr/>
                    <a:lstStyle/>
                    <a:p>
                      <a:pPr algn="ctr"/>
                      <a:r>
                        <a:rPr lang="ru-RU" sz="1400" b="1" dirty="0" smtClean="0">
                          <a:solidFill>
                            <a:srgbClr val="000099"/>
                          </a:solidFill>
                          <a:latin typeface="Times New Roman" pitchFamily="18" charset="0"/>
                          <a:cs typeface="Times New Roman" pitchFamily="18" charset="0"/>
                        </a:rPr>
                        <a:t>130,0</a:t>
                      </a:r>
                      <a:endParaRPr lang="ru-RU" sz="1400" b="1" dirty="0">
                        <a:solidFill>
                          <a:srgbClr val="000099"/>
                        </a:solidFill>
                        <a:latin typeface="Times New Roman" pitchFamily="18" charset="0"/>
                        <a:cs typeface="Times New Roman" pitchFamily="18" charset="0"/>
                      </a:endParaRPr>
                    </a:p>
                  </a:txBody>
                  <a:tcPr>
                    <a:solidFill>
                      <a:srgbClr val="66FFCC"/>
                    </a:solidFill>
                  </a:tcPr>
                </a:tc>
              </a:tr>
              <a:tr h="587265">
                <a:tc>
                  <a:txBody>
                    <a:bodyPr/>
                    <a:lstStyle/>
                    <a:p>
                      <a:r>
                        <a:rPr kumimoji="0" lang="ru-RU" sz="1200" kern="1200" dirty="0" smtClean="0">
                          <a:solidFill>
                            <a:srgbClr val="000099"/>
                          </a:solidFill>
                          <a:latin typeface="Book Antiqua" pitchFamily="18" charset="0"/>
                          <a:ea typeface="+mn-ea"/>
                          <a:cs typeface="+mn-cs"/>
                        </a:rPr>
                        <a:t>«Противодействие терроризму и экстремизму»</a:t>
                      </a:r>
                    </a:p>
                  </a:txBody>
                  <a:tcPr>
                    <a:solidFill>
                      <a:srgbClr val="66CCFF"/>
                    </a:solidFill>
                  </a:tcPr>
                </a:tc>
                <a:tc>
                  <a:txBody>
                    <a:bodyPr/>
                    <a:lstStyle/>
                    <a:p>
                      <a:pPr algn="ctr"/>
                      <a:r>
                        <a:rPr lang="ru-RU" sz="1400" b="1" dirty="0" smtClean="0">
                          <a:solidFill>
                            <a:srgbClr val="000099"/>
                          </a:solidFill>
                          <a:latin typeface="Times New Roman" pitchFamily="18" charset="0"/>
                          <a:cs typeface="Times New Roman" pitchFamily="18" charset="0"/>
                        </a:rPr>
                        <a:t>30,0</a:t>
                      </a:r>
                      <a:endParaRPr lang="ru-RU" sz="1400" b="1" dirty="0">
                        <a:solidFill>
                          <a:srgbClr val="000099"/>
                        </a:solidFill>
                        <a:latin typeface="Times New Roman" pitchFamily="18" charset="0"/>
                        <a:cs typeface="Times New Roman" pitchFamily="18" charset="0"/>
                      </a:endParaRPr>
                    </a:p>
                  </a:txBody>
                  <a:tcPr>
                    <a:solidFill>
                      <a:srgbClr val="66CCFF"/>
                    </a:solidFill>
                  </a:tcPr>
                </a:tc>
                <a:tc>
                  <a:txBody>
                    <a:bodyPr/>
                    <a:lstStyle/>
                    <a:p>
                      <a:pPr algn="ctr"/>
                      <a:r>
                        <a:rPr lang="ru-RU" sz="1400" b="1" dirty="0" smtClean="0">
                          <a:solidFill>
                            <a:srgbClr val="000099"/>
                          </a:solidFill>
                          <a:latin typeface="Times New Roman" pitchFamily="18" charset="0"/>
                          <a:cs typeface="Times New Roman" pitchFamily="18" charset="0"/>
                        </a:rPr>
                        <a:t>30,0</a:t>
                      </a:r>
                      <a:endParaRPr lang="ru-RU" sz="1400" b="1" dirty="0">
                        <a:solidFill>
                          <a:srgbClr val="000099"/>
                        </a:solidFill>
                        <a:latin typeface="Times New Roman" pitchFamily="18" charset="0"/>
                        <a:cs typeface="Times New Roman" pitchFamily="18" charset="0"/>
                      </a:endParaRPr>
                    </a:p>
                  </a:txBody>
                  <a:tcPr>
                    <a:solidFill>
                      <a:srgbClr val="66CCFF"/>
                    </a:solidFill>
                  </a:tcPr>
                </a:tc>
                <a:tc>
                  <a:txBody>
                    <a:bodyPr/>
                    <a:lstStyle/>
                    <a:p>
                      <a:pPr algn="ctr"/>
                      <a:r>
                        <a:rPr lang="ru-RU" sz="1400" b="1" dirty="0" smtClean="0">
                          <a:solidFill>
                            <a:srgbClr val="000099"/>
                          </a:solidFill>
                          <a:latin typeface="Times New Roman" pitchFamily="18" charset="0"/>
                          <a:cs typeface="Times New Roman" pitchFamily="18" charset="0"/>
                        </a:rPr>
                        <a:t>30,0</a:t>
                      </a:r>
                      <a:endParaRPr lang="ru-RU" sz="1400" b="1" dirty="0">
                        <a:solidFill>
                          <a:srgbClr val="000099"/>
                        </a:solidFill>
                        <a:latin typeface="Times New Roman" pitchFamily="18" charset="0"/>
                        <a:cs typeface="Times New Roman" pitchFamily="18" charset="0"/>
                      </a:endParaRPr>
                    </a:p>
                  </a:txBody>
                  <a:tcPr>
                    <a:solidFill>
                      <a:srgbClr val="66CCFF"/>
                    </a:solidFill>
                  </a:tcPr>
                </a:tc>
              </a:tr>
              <a:tr h="770845">
                <a:tc>
                  <a:txBody>
                    <a:bodyPr/>
                    <a:lstStyle/>
                    <a:p>
                      <a:pPr marL="0" algn="l" rtl="0" eaLnBrk="1" latinLnBrk="0" hangingPunct="1"/>
                      <a:r>
                        <a:rPr kumimoji="0" lang="ru-RU" sz="1200" kern="1200" dirty="0" smtClean="0">
                          <a:solidFill>
                            <a:srgbClr val="000099"/>
                          </a:solidFill>
                          <a:latin typeface="Book Antiqua" pitchFamily="18" charset="0"/>
                          <a:ea typeface="+mn-ea"/>
                          <a:cs typeface="+mn-cs"/>
                        </a:rPr>
                        <a:t>«Комплексные меры по профилактике правонарушений  и усилению борьбы с преступностью»</a:t>
                      </a:r>
                    </a:p>
                  </a:txBody>
                  <a:tcPr>
                    <a:solidFill>
                      <a:srgbClr val="66CCFF"/>
                    </a:solidFill>
                  </a:tcPr>
                </a:tc>
                <a:tc>
                  <a:txBody>
                    <a:bodyPr/>
                    <a:lstStyle/>
                    <a:p>
                      <a:pPr algn="ctr"/>
                      <a:r>
                        <a:rPr lang="ru-RU" sz="1400" b="1" dirty="0" smtClean="0">
                          <a:solidFill>
                            <a:srgbClr val="000099"/>
                          </a:solidFill>
                          <a:latin typeface="Times New Roman" pitchFamily="18" charset="0"/>
                          <a:cs typeface="Times New Roman" pitchFamily="18" charset="0"/>
                        </a:rPr>
                        <a:t>50,0</a:t>
                      </a:r>
                      <a:endParaRPr lang="ru-RU" sz="1400" b="1" dirty="0">
                        <a:solidFill>
                          <a:srgbClr val="000099"/>
                        </a:solidFill>
                        <a:latin typeface="Times New Roman" pitchFamily="18" charset="0"/>
                        <a:cs typeface="Times New Roman" pitchFamily="18" charset="0"/>
                      </a:endParaRPr>
                    </a:p>
                  </a:txBody>
                  <a:tcPr>
                    <a:solidFill>
                      <a:srgbClr val="66CCFF"/>
                    </a:solidFill>
                  </a:tcPr>
                </a:tc>
                <a:tc>
                  <a:txBody>
                    <a:bodyPr/>
                    <a:lstStyle/>
                    <a:p>
                      <a:pPr algn="ctr"/>
                      <a:r>
                        <a:rPr lang="ru-RU" sz="1400" b="1" dirty="0" smtClean="0">
                          <a:solidFill>
                            <a:srgbClr val="000099"/>
                          </a:solidFill>
                          <a:latin typeface="Times New Roman" pitchFamily="18" charset="0"/>
                          <a:cs typeface="Times New Roman" pitchFamily="18" charset="0"/>
                        </a:rPr>
                        <a:t>50,0</a:t>
                      </a:r>
                      <a:endParaRPr lang="ru-RU" sz="1400" b="1" dirty="0">
                        <a:solidFill>
                          <a:srgbClr val="000099"/>
                        </a:solidFill>
                        <a:latin typeface="Times New Roman" pitchFamily="18" charset="0"/>
                        <a:cs typeface="Times New Roman" pitchFamily="18" charset="0"/>
                      </a:endParaRPr>
                    </a:p>
                  </a:txBody>
                  <a:tcPr>
                    <a:solidFill>
                      <a:srgbClr val="66CCFF"/>
                    </a:solidFill>
                  </a:tcPr>
                </a:tc>
                <a:tc>
                  <a:txBody>
                    <a:bodyPr/>
                    <a:lstStyle/>
                    <a:p>
                      <a:pPr algn="ctr"/>
                      <a:r>
                        <a:rPr lang="ru-RU" sz="1400" b="1" dirty="0" smtClean="0">
                          <a:solidFill>
                            <a:srgbClr val="000099"/>
                          </a:solidFill>
                          <a:latin typeface="Times New Roman" pitchFamily="18" charset="0"/>
                          <a:cs typeface="Times New Roman" pitchFamily="18" charset="0"/>
                        </a:rPr>
                        <a:t>50,0</a:t>
                      </a:r>
                      <a:endParaRPr lang="ru-RU" sz="1400" b="1" dirty="0">
                        <a:solidFill>
                          <a:srgbClr val="000099"/>
                        </a:solidFill>
                        <a:latin typeface="Times New Roman" pitchFamily="18" charset="0"/>
                        <a:cs typeface="Times New Roman" pitchFamily="18" charset="0"/>
                      </a:endParaRPr>
                    </a:p>
                  </a:txBody>
                  <a:tcPr>
                    <a:solidFill>
                      <a:srgbClr val="66CCFF"/>
                    </a:solidFill>
                  </a:tcPr>
                </a:tc>
              </a:tr>
              <a:tr h="385910">
                <a:tc>
                  <a:txBody>
                    <a:bodyPr/>
                    <a:lstStyle/>
                    <a:p>
                      <a:pPr marL="0" algn="l" rtl="0" eaLnBrk="1" latinLnBrk="0" hangingPunct="1"/>
                      <a:r>
                        <a:rPr kumimoji="0" lang="ru-RU" sz="1200" kern="1200" dirty="0" smtClean="0">
                          <a:solidFill>
                            <a:srgbClr val="000099"/>
                          </a:solidFill>
                          <a:latin typeface="Book Antiqua" pitchFamily="18" charset="0"/>
                          <a:ea typeface="+mn-ea"/>
                          <a:cs typeface="+mn-cs"/>
                        </a:rPr>
                        <a:t>«Обеспечение безопасности  дорожного движения»</a:t>
                      </a:r>
                    </a:p>
                  </a:txBody>
                  <a:tcPr>
                    <a:solidFill>
                      <a:srgbClr val="66CCFF"/>
                    </a:solidFill>
                  </a:tcPr>
                </a:tc>
                <a:tc>
                  <a:txBody>
                    <a:bodyPr/>
                    <a:lstStyle/>
                    <a:p>
                      <a:pPr algn="ctr"/>
                      <a:r>
                        <a:rPr lang="ru-RU" sz="1400" b="1" dirty="0" smtClean="0">
                          <a:solidFill>
                            <a:srgbClr val="000099"/>
                          </a:solidFill>
                          <a:latin typeface="Times New Roman" pitchFamily="18" charset="0"/>
                          <a:cs typeface="Times New Roman" pitchFamily="18" charset="0"/>
                        </a:rPr>
                        <a:t>50,0</a:t>
                      </a:r>
                      <a:endParaRPr lang="ru-RU" sz="1400" b="1" dirty="0">
                        <a:solidFill>
                          <a:srgbClr val="000099"/>
                        </a:solidFill>
                        <a:latin typeface="Times New Roman" pitchFamily="18" charset="0"/>
                        <a:cs typeface="Times New Roman" pitchFamily="18" charset="0"/>
                      </a:endParaRPr>
                    </a:p>
                  </a:txBody>
                  <a:tcPr>
                    <a:solidFill>
                      <a:srgbClr val="66CCFF"/>
                    </a:solidFill>
                  </a:tcPr>
                </a:tc>
                <a:tc>
                  <a:txBody>
                    <a:bodyPr/>
                    <a:lstStyle/>
                    <a:p>
                      <a:pPr algn="ctr"/>
                      <a:r>
                        <a:rPr lang="ru-RU" sz="1400" b="1" dirty="0" smtClean="0">
                          <a:solidFill>
                            <a:srgbClr val="000099"/>
                          </a:solidFill>
                          <a:latin typeface="Times New Roman" pitchFamily="18" charset="0"/>
                          <a:cs typeface="Times New Roman" pitchFamily="18" charset="0"/>
                        </a:rPr>
                        <a:t>50,0</a:t>
                      </a:r>
                      <a:endParaRPr lang="ru-RU" sz="1400" b="1" dirty="0">
                        <a:solidFill>
                          <a:srgbClr val="000099"/>
                        </a:solidFill>
                        <a:latin typeface="Times New Roman" pitchFamily="18" charset="0"/>
                        <a:cs typeface="Times New Roman" pitchFamily="18" charset="0"/>
                      </a:endParaRPr>
                    </a:p>
                  </a:txBody>
                  <a:tcPr>
                    <a:solidFill>
                      <a:srgbClr val="66CCFF"/>
                    </a:solidFill>
                  </a:tcPr>
                </a:tc>
                <a:tc>
                  <a:txBody>
                    <a:bodyPr/>
                    <a:lstStyle/>
                    <a:p>
                      <a:pPr algn="ctr"/>
                      <a:r>
                        <a:rPr lang="ru-RU" sz="1400" b="1" dirty="0" smtClean="0">
                          <a:solidFill>
                            <a:srgbClr val="000099"/>
                          </a:solidFill>
                          <a:latin typeface="Times New Roman" pitchFamily="18" charset="0"/>
                          <a:cs typeface="Times New Roman" pitchFamily="18" charset="0"/>
                        </a:rPr>
                        <a:t>50,0</a:t>
                      </a:r>
                      <a:endParaRPr lang="ru-RU" sz="1400" b="1" dirty="0">
                        <a:solidFill>
                          <a:srgbClr val="000099"/>
                        </a:solidFill>
                        <a:latin typeface="Times New Roman" pitchFamily="18" charset="0"/>
                        <a:cs typeface="Times New Roman" pitchFamily="18" charset="0"/>
                      </a:endParaRPr>
                    </a:p>
                  </a:txBody>
                  <a:tcPr>
                    <a:solidFill>
                      <a:srgbClr val="66CCFF"/>
                    </a:solidFill>
                  </a:tcPr>
                </a:tc>
              </a:tr>
            </a:tbl>
          </a:graphicData>
        </a:graphic>
      </p:graphicFrame>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Прямоугольник 9"/>
          <p:cNvSpPr/>
          <p:nvPr/>
        </p:nvSpPr>
        <p:spPr>
          <a:xfrm>
            <a:off x="107504" y="836712"/>
            <a:ext cx="9036496" cy="648072"/>
          </a:xfrm>
          <a:prstGeom prst="rect">
            <a:avLst/>
          </a:prstGeom>
          <a:solidFill>
            <a:srgbClr val="99CC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Текст 2"/>
          <p:cNvSpPr>
            <a:spLocks noGrp="1"/>
          </p:cNvSpPr>
          <p:nvPr>
            <p:ph type="body" idx="2"/>
          </p:nvPr>
        </p:nvSpPr>
        <p:spPr>
          <a:xfrm>
            <a:off x="107504" y="908720"/>
            <a:ext cx="8928992" cy="504056"/>
          </a:xfrm>
        </p:spPr>
        <p:txBody>
          <a:bodyPr>
            <a:noAutofit/>
          </a:bodyPr>
          <a:lstStyle/>
          <a:p>
            <a:pPr algn="just"/>
            <a:r>
              <a:rPr lang="ru-RU" b="1" dirty="0" smtClean="0">
                <a:solidFill>
                  <a:srgbClr val="000099"/>
                </a:solidFill>
                <a:latin typeface="Book Antiqua" pitchFamily="18" charset="0"/>
              </a:rPr>
              <a:t>     </a:t>
            </a:r>
            <a:r>
              <a:rPr lang="ru-RU" b="1" u="sng" dirty="0" smtClean="0">
                <a:solidFill>
                  <a:srgbClr val="000099"/>
                </a:solidFill>
                <a:latin typeface="Book Antiqua" pitchFamily="18" charset="0"/>
              </a:rPr>
              <a:t>Цель</a:t>
            </a:r>
            <a:r>
              <a:rPr lang="ru-RU" b="1" dirty="0" smtClean="0">
                <a:solidFill>
                  <a:srgbClr val="000099"/>
                </a:solidFill>
                <a:latin typeface="Book Antiqua" pitchFamily="18" charset="0"/>
              </a:rPr>
              <a:t>: Удовлетворение потребности населения  в качественных услугах  пассажирского транспорта общего пользования.</a:t>
            </a:r>
            <a:endParaRPr lang="ru-RU" dirty="0"/>
          </a:p>
        </p:txBody>
      </p:sp>
      <p:sp>
        <p:nvSpPr>
          <p:cNvPr id="5" name="Заголовок 3"/>
          <p:cNvSpPr>
            <a:spLocks noGrp="1"/>
          </p:cNvSpPr>
          <p:nvPr>
            <p:ph type="title"/>
          </p:nvPr>
        </p:nvSpPr>
        <p:spPr>
          <a:xfrm>
            <a:off x="0" y="0"/>
            <a:ext cx="9144000" cy="836712"/>
          </a:xfrm>
          <a:prstGeom prst="round2DiagRect">
            <a:avLst/>
          </a:prstGeom>
          <a:solidFill>
            <a:srgbClr val="0099FF"/>
          </a:solidFill>
          <a:ln>
            <a:solidFill>
              <a:schemeClr val="accent2">
                <a:lumMod val="75000"/>
              </a:schemeClr>
            </a:solidFill>
          </a:ln>
          <a:effectLst>
            <a:innerShdw blurRad="63500" dist="50800" dir="13500000">
              <a:prstClr val="black">
                <a:alpha val="50000"/>
              </a:prstClr>
            </a:innerShdw>
          </a:effectLst>
        </p:spPr>
        <p:style>
          <a:lnRef idx="0">
            <a:schemeClr val="accent1"/>
          </a:lnRef>
          <a:fillRef idx="3">
            <a:schemeClr val="accent1"/>
          </a:fillRef>
          <a:effectRef idx="3">
            <a:schemeClr val="accent1"/>
          </a:effectRef>
          <a:fontRef idx="minor">
            <a:schemeClr val="lt1"/>
          </a:fontRef>
        </p:style>
        <p:txBody>
          <a:bodyPr vert="horz" lIns="45720" tIns="0" rIns="45720" bIns="0" rtlCol="0" anchor="ctr" anchorCtr="0">
            <a:noAutofit/>
          </a:bodyPr>
          <a:lstStyle/>
          <a:p>
            <a:pPr algn="ctr"/>
            <a:r>
              <a:rPr lang="ru-RU" sz="1800" cap="none" dirty="0">
                <a:ln>
                  <a:noFill/>
                </a:ln>
                <a:solidFill>
                  <a:schemeClr val="tx1"/>
                </a:solidFill>
                <a:effectLst>
                  <a:outerShdw blurRad="38100" dist="38100" dir="2700000" algn="tl">
                    <a:srgbClr val="000000">
                      <a:alpha val="43137"/>
                    </a:srgbClr>
                  </a:outerShdw>
                </a:effectLst>
                <a:latin typeface="Book Antiqua" pitchFamily="18" charset="0"/>
              </a:rPr>
              <a:t>Муниципальная программа «Поддержка пассажирского транспорта   общего пользования  в  муниципальном образовании "Холм - </a:t>
            </a:r>
            <a:r>
              <a:rPr lang="ru-RU" sz="1800" cap="none" dirty="0" err="1">
                <a:ln>
                  <a:noFill/>
                </a:ln>
                <a:solidFill>
                  <a:schemeClr val="tx1"/>
                </a:solidFill>
                <a:effectLst>
                  <a:outerShdw blurRad="38100" dist="38100" dir="2700000" algn="tl">
                    <a:srgbClr val="000000">
                      <a:alpha val="43137"/>
                    </a:srgbClr>
                  </a:outerShdw>
                </a:effectLst>
                <a:latin typeface="Book Antiqua" pitchFamily="18" charset="0"/>
              </a:rPr>
              <a:t>Жирковский</a:t>
            </a:r>
            <a:r>
              <a:rPr lang="ru-RU" sz="1800" cap="none" dirty="0">
                <a:ln>
                  <a:noFill/>
                </a:ln>
                <a:solidFill>
                  <a:schemeClr val="tx1"/>
                </a:solidFill>
                <a:effectLst>
                  <a:outerShdw blurRad="38100" dist="38100" dir="2700000" algn="tl">
                    <a:srgbClr val="000000">
                      <a:alpha val="43137"/>
                    </a:srgbClr>
                  </a:outerShdw>
                </a:effectLst>
                <a:latin typeface="Book Antiqua" pitchFamily="18" charset="0"/>
              </a:rPr>
              <a:t> район" Смоленской области на  2014-2020 годы»</a:t>
            </a:r>
            <a:endParaRPr lang="ru-RU" sz="1800" dirty="0">
              <a:solidFill>
                <a:schemeClr val="tx1"/>
              </a:solidFill>
              <a:latin typeface="Book Antiqua" pitchFamily="18" charset="0"/>
            </a:endParaRPr>
          </a:p>
        </p:txBody>
      </p:sp>
      <p:sp>
        <p:nvSpPr>
          <p:cNvPr id="8" name="Скругленный прямоугольник 7"/>
          <p:cNvSpPr/>
          <p:nvPr/>
        </p:nvSpPr>
        <p:spPr>
          <a:xfrm>
            <a:off x="3707904" y="3645024"/>
            <a:ext cx="1187576" cy="359991"/>
          </a:xfrm>
          <a:prstGeom prst="roundRect">
            <a:avLst/>
          </a:prstGeom>
          <a:solidFill>
            <a:srgbClr val="0099FF"/>
          </a:solidFill>
          <a:ln w="9525" cap="flat" cmpd="sng" algn="ctr">
            <a:solidFill>
              <a:srgbClr val="0066FF"/>
            </a:solidFill>
            <a:prstDash val="solid"/>
          </a:ln>
          <a:effectLst>
            <a:outerShdw blurRad="40000" dist="23000" dir="5400000" rotWithShape="0">
              <a:srgbClr val="000000">
                <a:alpha val="35000"/>
              </a:srgbClr>
            </a:outerShdw>
          </a:effectLst>
        </p:spPr>
        <p:style>
          <a:lnRef idx="1">
            <a:schemeClr val="accent5"/>
          </a:lnRef>
          <a:fillRef idx="3">
            <a:schemeClr val="accent5"/>
          </a:fillRef>
          <a:effectRef idx="2">
            <a:schemeClr val="accent5"/>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ru-RU" sz="1400" b="1" dirty="0" smtClean="0">
                <a:solidFill>
                  <a:srgbClr val="DBF5F9">
                    <a:lumMod val="10000"/>
                  </a:srgbClr>
                </a:solidFill>
                <a:latin typeface="Book Antiqua" pitchFamily="18" charset="0"/>
              </a:rPr>
              <a:t>тыс. руб.</a:t>
            </a:r>
            <a:endParaRPr lang="ru-RU" sz="1400" b="1" dirty="0">
              <a:solidFill>
                <a:srgbClr val="DBF5F9">
                  <a:lumMod val="10000"/>
                </a:srgbClr>
              </a:solidFill>
              <a:latin typeface="Book Antiqua" pitchFamily="18" charset="0"/>
            </a:endParaRPr>
          </a:p>
        </p:txBody>
      </p:sp>
      <p:sp>
        <p:nvSpPr>
          <p:cNvPr id="11" name="Прямоугольник 10"/>
          <p:cNvSpPr/>
          <p:nvPr/>
        </p:nvSpPr>
        <p:spPr>
          <a:xfrm>
            <a:off x="4788024" y="1628800"/>
            <a:ext cx="4355976" cy="1512168"/>
          </a:xfrm>
          <a:prstGeom prst="rect">
            <a:avLst/>
          </a:prstGeom>
          <a:solidFill>
            <a:srgbClr val="99CC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sz="1400" b="1" u="sng" dirty="0" smtClean="0">
                <a:solidFill>
                  <a:srgbClr val="000099"/>
                </a:solidFill>
                <a:latin typeface="Book Antiqua" pitchFamily="18" charset="0"/>
              </a:rPr>
              <a:t>Ответственные исполнители</a:t>
            </a:r>
            <a:r>
              <a:rPr lang="ru-RU" sz="1400" b="1" dirty="0" smtClean="0">
                <a:solidFill>
                  <a:srgbClr val="000099"/>
                </a:solidFill>
                <a:latin typeface="Book Antiqua" pitchFamily="18" charset="0"/>
              </a:rPr>
              <a:t>:  Администрация муниципального образования  «Холм-Жирковский район» Смоленской области.</a:t>
            </a:r>
          </a:p>
          <a:p>
            <a:pPr algn="just"/>
            <a:r>
              <a:rPr lang="ru-RU" sz="1400" b="1" u="sng" dirty="0" smtClean="0">
                <a:solidFill>
                  <a:srgbClr val="000099"/>
                </a:solidFill>
                <a:latin typeface="Book Antiqua" pitchFamily="18" charset="0"/>
              </a:rPr>
              <a:t>Участник</a:t>
            </a:r>
            <a:r>
              <a:rPr lang="ru-RU" sz="1400" b="1" dirty="0" smtClean="0">
                <a:solidFill>
                  <a:srgbClr val="000099"/>
                </a:solidFill>
                <a:latin typeface="Book Antiqua" pitchFamily="18" charset="0"/>
              </a:rPr>
              <a:t>: Муниципальное унитарное предприятие  «</a:t>
            </a:r>
            <a:r>
              <a:rPr lang="ru-RU" sz="1400" b="1" dirty="0" err="1" smtClean="0">
                <a:solidFill>
                  <a:srgbClr val="000099"/>
                </a:solidFill>
                <a:latin typeface="Book Antiqua" pitchFamily="18" charset="0"/>
              </a:rPr>
              <a:t>Холм-Жирковское</a:t>
            </a:r>
            <a:r>
              <a:rPr lang="ru-RU" sz="1400" b="1" dirty="0" smtClean="0">
                <a:solidFill>
                  <a:srgbClr val="000099"/>
                </a:solidFill>
                <a:latin typeface="Book Antiqua" pitchFamily="18" charset="0"/>
              </a:rPr>
              <a:t> ПАТП»</a:t>
            </a:r>
            <a:endParaRPr lang="ru-RU" sz="1400" b="1" dirty="0">
              <a:solidFill>
                <a:srgbClr val="000099"/>
              </a:solidFill>
              <a:latin typeface="Book Antiqua" pitchFamily="18" charset="0"/>
            </a:endParaRPr>
          </a:p>
        </p:txBody>
      </p:sp>
      <p:sp>
        <p:nvSpPr>
          <p:cNvPr id="12" name="Содержимое 11"/>
          <p:cNvSpPr>
            <a:spLocks noGrp="1"/>
          </p:cNvSpPr>
          <p:nvPr>
            <p:ph sz="half" idx="1"/>
          </p:nvPr>
        </p:nvSpPr>
        <p:spPr>
          <a:xfrm>
            <a:off x="107504" y="1628800"/>
            <a:ext cx="3744416" cy="1296144"/>
          </a:xfrm>
          <a:prstGeom prst="rect">
            <a:avLst/>
          </a:prstGeom>
          <a:solidFill>
            <a:srgbClr val="99CC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lnSpcReduction="10000"/>
          </a:bodyPr>
          <a:lstStyle/>
          <a:p>
            <a:pPr algn="just">
              <a:buNone/>
            </a:pPr>
            <a:r>
              <a:rPr lang="ru-RU" sz="1400" b="1" dirty="0" smtClean="0">
                <a:solidFill>
                  <a:srgbClr val="000099"/>
                </a:solidFill>
                <a:latin typeface="Book Antiqua" pitchFamily="18" charset="0"/>
              </a:rPr>
              <a:t>      Общий объем бюджетных ассигнований  </a:t>
            </a:r>
          </a:p>
          <a:p>
            <a:pPr algn="just">
              <a:buNone/>
            </a:pPr>
            <a:r>
              <a:rPr lang="ru-RU" sz="1400" b="1" dirty="0" smtClean="0">
                <a:solidFill>
                  <a:srgbClr val="000099"/>
                </a:solidFill>
                <a:latin typeface="Book Antiqua" pitchFamily="18" charset="0"/>
              </a:rPr>
              <a:t>на 2018 год -900,0 тыс. руб., </a:t>
            </a:r>
          </a:p>
          <a:p>
            <a:pPr algn="just">
              <a:buNone/>
            </a:pPr>
            <a:r>
              <a:rPr lang="ru-RU" sz="1400" b="1" dirty="0" smtClean="0">
                <a:solidFill>
                  <a:srgbClr val="000099"/>
                </a:solidFill>
                <a:latin typeface="Book Antiqua" pitchFamily="18" charset="0"/>
              </a:rPr>
              <a:t>на 2019 год – 900, тыс. руб.,</a:t>
            </a:r>
          </a:p>
          <a:p>
            <a:pPr algn="just">
              <a:buNone/>
            </a:pPr>
            <a:r>
              <a:rPr lang="ru-RU" sz="1400" b="1" dirty="0" smtClean="0">
                <a:solidFill>
                  <a:srgbClr val="000099"/>
                </a:solidFill>
                <a:latin typeface="Book Antiqua" pitchFamily="18" charset="0"/>
              </a:rPr>
              <a:t> на 2020 год – 600,0 тыс. руб.</a:t>
            </a:r>
            <a:endParaRPr lang="ru-RU" sz="1400" b="1" dirty="0">
              <a:solidFill>
                <a:srgbClr val="000099"/>
              </a:solidFill>
              <a:latin typeface="Book Antiqua" pitchFamily="18" charset="0"/>
            </a:endParaRPr>
          </a:p>
        </p:txBody>
      </p:sp>
      <p:graphicFrame>
        <p:nvGraphicFramePr>
          <p:cNvPr id="13" name="Диаграмма 12"/>
          <p:cNvGraphicFramePr/>
          <p:nvPr/>
        </p:nvGraphicFramePr>
        <p:xfrm>
          <a:off x="107504" y="3068960"/>
          <a:ext cx="4536504" cy="3789040"/>
        </p:xfrm>
        <a:graphic>
          <a:graphicData uri="http://schemas.openxmlformats.org/drawingml/2006/chart">
            <c:chart xmlns:c="http://schemas.openxmlformats.org/drawingml/2006/chart" xmlns:r="http://schemas.openxmlformats.org/officeDocument/2006/relationships" r:id="rId2"/>
          </a:graphicData>
        </a:graphic>
      </p:graphicFrame>
      <p:sp>
        <p:nvSpPr>
          <p:cNvPr id="20" name="Прямоугольник 19"/>
          <p:cNvSpPr/>
          <p:nvPr/>
        </p:nvSpPr>
        <p:spPr>
          <a:xfrm>
            <a:off x="4788024" y="2780928"/>
            <a:ext cx="4176464" cy="954107"/>
          </a:xfrm>
          <a:prstGeom prst="rect">
            <a:avLst/>
          </a:prstGeom>
        </p:spPr>
        <p:txBody>
          <a:bodyPr wrap="square">
            <a:spAutoFit/>
          </a:bodyPr>
          <a:lstStyle/>
          <a:p>
            <a:pPr algn="just"/>
            <a:endParaRPr lang="ru-RU" sz="1400" b="1" dirty="0" smtClean="0">
              <a:solidFill>
                <a:srgbClr val="000099"/>
              </a:solidFill>
              <a:latin typeface="Book Antiqua" pitchFamily="18" charset="0"/>
            </a:endParaRPr>
          </a:p>
          <a:p>
            <a:pPr algn="just"/>
            <a:endParaRPr lang="ru-RU" sz="1400" b="1" dirty="0" smtClean="0">
              <a:solidFill>
                <a:srgbClr val="000099"/>
              </a:solidFill>
              <a:latin typeface="Book Antiqua" pitchFamily="18" charset="0"/>
            </a:endParaRPr>
          </a:p>
          <a:p>
            <a:pPr algn="just"/>
            <a:r>
              <a:rPr lang="ru-RU" sz="1400" b="1" dirty="0" smtClean="0">
                <a:solidFill>
                  <a:srgbClr val="000099"/>
                </a:solidFill>
                <a:latin typeface="Book Antiqua" pitchFamily="18" charset="0"/>
              </a:rPr>
              <a:t>Муниципальная программа финансируется за счет  средств местного бюджета.</a:t>
            </a:r>
          </a:p>
        </p:txBody>
      </p:sp>
      <p:pic>
        <p:nvPicPr>
          <p:cNvPr id="22" name="Рисунок 21" descr="автобус.jpg"/>
          <p:cNvPicPr>
            <a:picLocks noChangeAspect="1"/>
          </p:cNvPicPr>
          <p:nvPr/>
        </p:nvPicPr>
        <p:blipFill>
          <a:blip r:embed="rId3" cstate="print"/>
          <a:stretch>
            <a:fillRect/>
          </a:stretch>
        </p:blipFill>
        <p:spPr>
          <a:xfrm>
            <a:off x="4884034" y="3645024"/>
            <a:ext cx="3936437" cy="2952328"/>
          </a:xfrm>
          <a:prstGeom prst="rect">
            <a:avLst/>
          </a:prstGeom>
          <a:ln>
            <a:noFill/>
          </a:ln>
          <a:effectLst>
            <a:softEdge rad="112500"/>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Прямоугольник с двумя скругленными противолежащими углами 6"/>
          <p:cNvSpPr/>
          <p:nvPr/>
        </p:nvSpPr>
        <p:spPr>
          <a:xfrm>
            <a:off x="323528" y="0"/>
            <a:ext cx="8424936" cy="720080"/>
          </a:xfrm>
          <a:prstGeom prst="round2DiagRect">
            <a:avLst/>
          </a:prstGeom>
          <a:solidFill>
            <a:srgbClr val="0099FF"/>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ru-RU" sz="2400" b="1" dirty="0" smtClean="0">
                <a:effectLst>
                  <a:outerShdw blurRad="38100" dist="38100" dir="2700000" algn="tl">
                    <a:srgbClr val="000000">
                      <a:alpha val="43137"/>
                    </a:srgbClr>
                  </a:outerShdw>
                </a:effectLst>
                <a:latin typeface="Book Antiqua" pitchFamily="18" charset="0"/>
              </a:rPr>
              <a:t>ЧТО   ТАКОЕ  БЮДЖЕТ</a:t>
            </a:r>
            <a:endParaRPr lang="ru-RU" sz="2400" b="1" dirty="0">
              <a:effectLst>
                <a:outerShdw blurRad="38100" dist="38100" dir="2700000" algn="tl">
                  <a:srgbClr val="000000">
                    <a:alpha val="43137"/>
                  </a:srgbClr>
                </a:outerShdw>
              </a:effectLst>
              <a:latin typeface="Book Antiqua" pitchFamily="18" charset="0"/>
            </a:endParaRPr>
          </a:p>
        </p:txBody>
      </p:sp>
      <p:pic>
        <p:nvPicPr>
          <p:cNvPr id="12" name="Рисунок 11" descr="муниципальный бюджет.png"/>
          <p:cNvPicPr>
            <a:picLocks noChangeAspect="1"/>
          </p:cNvPicPr>
          <p:nvPr/>
        </p:nvPicPr>
        <p:blipFill>
          <a:blip r:embed="rId3" cstate="print"/>
          <a:stretch>
            <a:fillRect/>
          </a:stretch>
        </p:blipFill>
        <p:spPr>
          <a:xfrm>
            <a:off x="3419872" y="908720"/>
            <a:ext cx="2448272" cy="1872208"/>
          </a:xfrm>
          <a:prstGeom prst="rect">
            <a:avLst/>
          </a:prstGeom>
          <a:ln>
            <a:solidFill>
              <a:srgbClr val="008000"/>
            </a:solidFill>
          </a:ln>
          <a:effectLst>
            <a:softEdge rad="112500"/>
          </a:effectLst>
        </p:spPr>
      </p:pic>
      <p:sp>
        <p:nvSpPr>
          <p:cNvPr id="17" name="Прямоугольник с двумя скругленными противолежащими углами 16"/>
          <p:cNvSpPr/>
          <p:nvPr/>
        </p:nvSpPr>
        <p:spPr>
          <a:xfrm>
            <a:off x="251520" y="2924944"/>
            <a:ext cx="8712968" cy="936104"/>
          </a:xfrm>
          <a:prstGeom prst="round2DiagRect">
            <a:avLst/>
          </a:prstGeom>
          <a:solidFill>
            <a:srgbClr val="0099FF"/>
          </a:solidFill>
          <a:ln>
            <a:solidFill>
              <a:srgbClr val="0000FF"/>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b="1" i="1" dirty="0" smtClean="0">
                <a:solidFill>
                  <a:srgbClr val="0000CC"/>
                </a:solidFill>
                <a:latin typeface="Book Antiqua" pitchFamily="18" charset="0"/>
              </a:rPr>
              <a:t>БЮДЖЕТ – форма образования и расходования денежных средств, предназначенных для финансового обеспечения задач и функций государства и местного самоуправления .</a:t>
            </a:r>
            <a:endParaRPr lang="ru-RU" b="1" dirty="0">
              <a:solidFill>
                <a:srgbClr val="0000CC"/>
              </a:solidFill>
              <a:latin typeface="Book Antiqua" pitchFamily="18" charset="0"/>
            </a:endParaRPr>
          </a:p>
        </p:txBody>
      </p:sp>
      <p:sp>
        <p:nvSpPr>
          <p:cNvPr id="25" name="Прямоугольник 24"/>
          <p:cNvSpPr/>
          <p:nvPr/>
        </p:nvSpPr>
        <p:spPr>
          <a:xfrm>
            <a:off x="179512" y="908720"/>
            <a:ext cx="3096344" cy="1872208"/>
          </a:xfrm>
          <a:prstGeom prst="rect">
            <a:avLst/>
          </a:prstGeom>
          <a:gradFill flip="none" rotWithShape="1">
            <a:gsLst>
              <a:gs pos="0">
                <a:srgbClr val="0099FF">
                  <a:tint val="66000"/>
                  <a:satMod val="160000"/>
                </a:srgbClr>
              </a:gs>
              <a:gs pos="50000">
                <a:srgbClr val="0099FF">
                  <a:tint val="44500"/>
                  <a:satMod val="160000"/>
                </a:srgbClr>
              </a:gs>
              <a:gs pos="100000">
                <a:srgbClr val="0099FF">
                  <a:tint val="23500"/>
                  <a:satMod val="160000"/>
                </a:srgbClr>
              </a:gs>
            </a:gsLst>
            <a:lin ang="0" scaled="1"/>
            <a:tileRect/>
          </a:gradFill>
          <a:ln>
            <a:solidFill>
              <a:srgbClr val="0000FF"/>
            </a:solid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i="1" dirty="0" smtClean="0">
                <a:solidFill>
                  <a:srgbClr val="0000CC"/>
                </a:solidFill>
                <a:latin typeface="Book Antiqua" pitchFamily="18" charset="0"/>
              </a:rPr>
              <a:t>ДОХОДЫ</a:t>
            </a:r>
          </a:p>
          <a:p>
            <a:pPr algn="ctr"/>
            <a:r>
              <a:rPr lang="ru-RU" sz="1600" b="1" dirty="0" smtClean="0">
                <a:solidFill>
                  <a:srgbClr val="0000CC"/>
                </a:solidFill>
                <a:latin typeface="Book Antiqua" pitchFamily="18" charset="0"/>
              </a:rPr>
              <a:t> это поступающие в бюджет денежные средства (налоговые, неналоговые доходы и безвозмездные поступления) </a:t>
            </a:r>
            <a:endParaRPr lang="ru-RU" sz="1600" dirty="0">
              <a:solidFill>
                <a:srgbClr val="0000CC"/>
              </a:solidFill>
              <a:latin typeface="Book Antiqua" pitchFamily="18" charset="0"/>
            </a:endParaRPr>
          </a:p>
        </p:txBody>
      </p:sp>
      <p:sp>
        <p:nvSpPr>
          <p:cNvPr id="28" name="Содержимое 27"/>
          <p:cNvSpPr>
            <a:spLocks noGrp="1"/>
          </p:cNvSpPr>
          <p:nvPr>
            <p:ph idx="1"/>
          </p:nvPr>
        </p:nvSpPr>
        <p:spPr>
          <a:xfrm>
            <a:off x="6012160" y="980728"/>
            <a:ext cx="2952327" cy="1871414"/>
          </a:xfrm>
          <a:prstGeom prst="rect">
            <a:avLst/>
          </a:prstGeom>
          <a:gradFill flip="none" rotWithShape="1">
            <a:gsLst>
              <a:gs pos="0">
                <a:srgbClr val="0099FF">
                  <a:tint val="66000"/>
                  <a:satMod val="160000"/>
                </a:srgbClr>
              </a:gs>
              <a:gs pos="50000">
                <a:srgbClr val="0099FF">
                  <a:tint val="44500"/>
                  <a:satMod val="160000"/>
                </a:srgbClr>
              </a:gs>
              <a:gs pos="100000">
                <a:srgbClr val="0099FF">
                  <a:tint val="23500"/>
                  <a:satMod val="160000"/>
                </a:srgbClr>
              </a:gs>
            </a:gsLst>
            <a:lin ang="13500000" scaled="1"/>
            <a:tileRect/>
          </a:gradFill>
          <a:ln>
            <a:solidFill>
              <a:srgbClr val="0000FF"/>
            </a:solidFill>
          </a:ln>
          <a:effectLst>
            <a:outerShdw blurRad="50800" dist="38100" dir="18900000" algn="b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47500" lnSpcReduction="20000"/>
          </a:bodyPr>
          <a:lstStyle/>
          <a:p>
            <a:pPr marL="0" algn="ctr">
              <a:buNone/>
            </a:pPr>
            <a:r>
              <a:rPr lang="ru-RU" sz="3400" b="1" i="1" dirty="0" smtClean="0">
                <a:solidFill>
                  <a:srgbClr val="0000CC"/>
                </a:solidFill>
                <a:latin typeface="Book Antiqua" pitchFamily="18" charset="0"/>
              </a:rPr>
              <a:t>РАСХОДЫ</a:t>
            </a:r>
            <a:r>
              <a:rPr lang="ru-RU" sz="3400" b="1" dirty="0" smtClean="0">
                <a:solidFill>
                  <a:srgbClr val="0000CC"/>
                </a:solidFill>
                <a:latin typeface="Book Antiqua" pitchFamily="18" charset="0"/>
              </a:rPr>
              <a:t> </a:t>
            </a:r>
          </a:p>
          <a:p>
            <a:pPr marL="0" algn="ctr">
              <a:buNone/>
            </a:pPr>
            <a:r>
              <a:rPr lang="ru-RU" sz="3400" b="1" dirty="0" smtClean="0">
                <a:solidFill>
                  <a:srgbClr val="0000CC"/>
                </a:solidFill>
                <a:latin typeface="Book Antiqua" pitchFamily="18" charset="0"/>
              </a:rPr>
              <a:t>это выплачиваемые из бюджета денежные средства (социальные выплаты населению, оказание муниципальных услуг, благоустройство, и другие)</a:t>
            </a:r>
          </a:p>
        </p:txBody>
      </p:sp>
      <p:pic>
        <p:nvPicPr>
          <p:cNvPr id="29" name="Рисунок 28" descr="новые весы17.png"/>
          <p:cNvPicPr>
            <a:picLocks noChangeAspect="1"/>
          </p:cNvPicPr>
          <p:nvPr/>
        </p:nvPicPr>
        <p:blipFill>
          <a:blip r:embed="rId4" cstate="print"/>
          <a:stretch>
            <a:fillRect/>
          </a:stretch>
        </p:blipFill>
        <p:spPr>
          <a:xfrm>
            <a:off x="2627784" y="4121696"/>
            <a:ext cx="3744416" cy="2736304"/>
          </a:xfrm>
          <a:prstGeom prst="rect">
            <a:avLst/>
          </a:prstGeom>
        </p:spPr>
      </p:pic>
      <p:sp>
        <p:nvSpPr>
          <p:cNvPr id="30" name="Блок-схема: магнитный диск 29"/>
          <p:cNvSpPr/>
          <p:nvPr/>
        </p:nvSpPr>
        <p:spPr>
          <a:xfrm>
            <a:off x="323528" y="4005064"/>
            <a:ext cx="2376264" cy="2736304"/>
          </a:xfrm>
          <a:prstGeom prst="flowChartMagneticDisk">
            <a:avLst/>
          </a:prstGeom>
          <a:gradFill flip="none" rotWithShape="1">
            <a:gsLst>
              <a:gs pos="0">
                <a:srgbClr val="00FF99">
                  <a:shade val="30000"/>
                  <a:satMod val="115000"/>
                </a:srgbClr>
              </a:gs>
              <a:gs pos="50000">
                <a:srgbClr val="00FF99">
                  <a:shade val="67500"/>
                  <a:satMod val="115000"/>
                </a:srgbClr>
              </a:gs>
              <a:gs pos="100000">
                <a:srgbClr val="00FF99">
                  <a:shade val="100000"/>
                  <a:satMod val="115000"/>
                </a:srgbClr>
              </a:gs>
            </a:gsLst>
            <a:lin ang="18900000" scaled="1"/>
            <a:tileRect/>
          </a:gradFill>
          <a:ln>
            <a:noFill/>
          </a:ln>
          <a:effectLst/>
          <a:scene3d>
            <a:camera prst="orthographicFront">
              <a:rot lat="0" lon="0" rev="0"/>
            </a:camera>
            <a:lightRig rig="contrasting" dir="t">
              <a:rot lat="0" lon="0" rev="7800000"/>
            </a:lightRig>
          </a:scene3d>
          <a:sp3d>
            <a:bevelT w="139700" h="139700"/>
          </a:sp3d>
        </p:spPr>
        <p:style>
          <a:lnRef idx="1">
            <a:schemeClr val="accent2"/>
          </a:lnRef>
          <a:fillRef idx="3">
            <a:schemeClr val="accent2"/>
          </a:fillRef>
          <a:effectRef idx="2">
            <a:schemeClr val="accent2"/>
          </a:effectRef>
          <a:fontRef idx="minor">
            <a:schemeClr val="lt1"/>
          </a:fontRef>
        </p:style>
        <p:txBody>
          <a:bodyPr rtlCol="0" anchor="ctr"/>
          <a:lstStyle/>
          <a:p>
            <a:pPr algn="ctr"/>
            <a:endParaRPr lang="ru-RU" sz="1600" b="1" dirty="0" smtClean="0">
              <a:solidFill>
                <a:srgbClr val="0000CC"/>
              </a:solidFill>
              <a:latin typeface="Book Antiqua" pitchFamily="18" charset="0"/>
            </a:endParaRPr>
          </a:p>
          <a:p>
            <a:pPr algn="ctr"/>
            <a:endParaRPr lang="ru-RU" sz="1600" b="1" dirty="0" smtClean="0">
              <a:solidFill>
                <a:srgbClr val="0000CC"/>
              </a:solidFill>
              <a:latin typeface="Book Antiqua" pitchFamily="18" charset="0"/>
            </a:endParaRPr>
          </a:p>
          <a:p>
            <a:pPr algn="ctr"/>
            <a:endParaRPr lang="ru-RU" sz="1600" b="1" dirty="0" smtClean="0">
              <a:solidFill>
                <a:srgbClr val="0000CC"/>
              </a:solidFill>
              <a:latin typeface="Book Antiqua" pitchFamily="18" charset="0"/>
            </a:endParaRPr>
          </a:p>
          <a:p>
            <a:pPr algn="ctr"/>
            <a:r>
              <a:rPr lang="ru-RU" sz="1600" b="1" dirty="0" smtClean="0">
                <a:solidFill>
                  <a:srgbClr val="003300"/>
                </a:solidFill>
                <a:latin typeface="Book Antiqua" pitchFamily="18" charset="0"/>
              </a:rPr>
              <a:t>Превышение </a:t>
            </a:r>
          </a:p>
          <a:p>
            <a:pPr algn="ctr"/>
            <a:r>
              <a:rPr lang="ru-RU" sz="1600" b="1" dirty="0" smtClean="0">
                <a:solidFill>
                  <a:srgbClr val="003300"/>
                </a:solidFill>
                <a:latin typeface="Book Antiqua" pitchFamily="18" charset="0"/>
              </a:rPr>
              <a:t>доходов над расходами образует положительный остаток бюджета </a:t>
            </a:r>
          </a:p>
          <a:p>
            <a:pPr algn="ctr"/>
            <a:r>
              <a:rPr lang="ru-RU" sz="1600" b="1" i="1" dirty="0" smtClean="0">
                <a:solidFill>
                  <a:srgbClr val="003300"/>
                </a:solidFill>
                <a:latin typeface="Book Antiqua" pitchFamily="18" charset="0"/>
              </a:rPr>
              <a:t>ПРОФИЦИТ .</a:t>
            </a:r>
          </a:p>
          <a:p>
            <a:pPr algn="ctr"/>
            <a:r>
              <a:rPr lang="ru-RU" sz="1600" b="1" dirty="0" smtClean="0">
                <a:solidFill>
                  <a:srgbClr val="003300"/>
                </a:solidFill>
                <a:latin typeface="Book Antiqua" pitchFamily="18" charset="0"/>
              </a:rPr>
              <a:t>При </a:t>
            </a:r>
            <a:r>
              <a:rPr lang="ru-RU" sz="1600" b="1" dirty="0" err="1" smtClean="0">
                <a:solidFill>
                  <a:srgbClr val="003300"/>
                </a:solidFill>
                <a:latin typeface="Book Antiqua" pitchFamily="18" charset="0"/>
              </a:rPr>
              <a:t>профиците</a:t>
            </a:r>
            <a:r>
              <a:rPr lang="ru-RU" sz="1600" b="1" dirty="0" smtClean="0">
                <a:solidFill>
                  <a:srgbClr val="003300"/>
                </a:solidFill>
                <a:latin typeface="Book Antiqua" pitchFamily="18" charset="0"/>
              </a:rPr>
              <a:t> снижается долг и (или) растут</a:t>
            </a:r>
          </a:p>
          <a:p>
            <a:pPr algn="ctr"/>
            <a:r>
              <a:rPr lang="ru-RU" sz="1600" b="1" dirty="0" smtClean="0">
                <a:solidFill>
                  <a:srgbClr val="003300"/>
                </a:solidFill>
                <a:latin typeface="Book Antiqua" pitchFamily="18" charset="0"/>
              </a:rPr>
              <a:t> остатки.</a:t>
            </a:r>
          </a:p>
          <a:p>
            <a:pPr algn="ctr"/>
            <a:endParaRPr lang="ru-RU" sz="1600" b="1" dirty="0" smtClean="0">
              <a:solidFill>
                <a:srgbClr val="0000CC"/>
              </a:solidFill>
              <a:latin typeface="Book Antiqua" pitchFamily="18" charset="0"/>
            </a:endParaRPr>
          </a:p>
          <a:p>
            <a:pPr algn="ctr"/>
            <a:endParaRPr lang="ru-RU" sz="1600" b="1" i="1" dirty="0" smtClean="0">
              <a:solidFill>
                <a:srgbClr val="0000CC"/>
              </a:solidFill>
              <a:latin typeface="Book Antiqua" pitchFamily="18" charset="0"/>
            </a:endParaRPr>
          </a:p>
          <a:p>
            <a:pPr algn="ctr"/>
            <a:endParaRPr lang="ru-RU" sz="1600" b="1" i="1" dirty="0" smtClean="0">
              <a:solidFill>
                <a:srgbClr val="0000CC"/>
              </a:solidFill>
              <a:latin typeface="Book Antiqua" pitchFamily="18" charset="0"/>
            </a:endParaRPr>
          </a:p>
          <a:p>
            <a:pPr algn="ctr"/>
            <a:endParaRPr lang="ru-RU" sz="1600" b="1" i="1" dirty="0" smtClean="0">
              <a:solidFill>
                <a:srgbClr val="0000CC"/>
              </a:solidFill>
              <a:latin typeface="Book Antiqua" pitchFamily="18" charset="0"/>
            </a:endParaRPr>
          </a:p>
          <a:p>
            <a:pPr algn="ctr"/>
            <a:endParaRPr lang="ru-RU" sz="1600" b="1" i="1" dirty="0">
              <a:solidFill>
                <a:srgbClr val="0000CC"/>
              </a:solidFill>
              <a:latin typeface="Book Antiqua" pitchFamily="18" charset="0"/>
            </a:endParaRPr>
          </a:p>
        </p:txBody>
      </p:sp>
      <p:sp>
        <p:nvSpPr>
          <p:cNvPr id="31" name="Блок-схема: магнитный диск 30"/>
          <p:cNvSpPr/>
          <p:nvPr/>
        </p:nvSpPr>
        <p:spPr>
          <a:xfrm>
            <a:off x="6516216" y="4005064"/>
            <a:ext cx="2376264" cy="2736304"/>
          </a:xfrm>
          <a:prstGeom prst="flowChartMagneticDisk">
            <a:avLst/>
          </a:prstGeom>
          <a:gradFill flip="none" rotWithShape="1">
            <a:gsLst>
              <a:gs pos="0">
                <a:srgbClr val="00FF99">
                  <a:shade val="30000"/>
                  <a:satMod val="115000"/>
                </a:srgbClr>
              </a:gs>
              <a:gs pos="50000">
                <a:srgbClr val="00FF99">
                  <a:shade val="67500"/>
                  <a:satMod val="115000"/>
                </a:srgbClr>
              </a:gs>
              <a:gs pos="100000">
                <a:srgbClr val="00FF99">
                  <a:shade val="100000"/>
                  <a:satMod val="115000"/>
                </a:srgbClr>
              </a:gs>
            </a:gsLst>
            <a:lin ang="13500000" scaled="1"/>
            <a:tileRect/>
          </a:gradFill>
          <a:ln>
            <a:noFill/>
          </a:ln>
          <a:effectLst/>
          <a:scene3d>
            <a:camera prst="orthographicFront">
              <a:rot lat="0" lon="0" rev="0"/>
            </a:camera>
            <a:lightRig rig="contrasting" dir="t">
              <a:rot lat="0" lon="0" rev="7800000"/>
            </a:lightRig>
          </a:scene3d>
          <a:sp3d>
            <a:bevelT w="139700" h="139700"/>
          </a:sp3d>
        </p:spPr>
        <p:style>
          <a:lnRef idx="1">
            <a:schemeClr val="accent2"/>
          </a:lnRef>
          <a:fillRef idx="3">
            <a:schemeClr val="accent2"/>
          </a:fillRef>
          <a:effectRef idx="2">
            <a:schemeClr val="accent2"/>
          </a:effectRef>
          <a:fontRef idx="minor">
            <a:schemeClr val="lt1"/>
          </a:fontRef>
        </p:style>
        <p:txBody>
          <a:bodyPr rtlCol="0" anchor="ctr"/>
          <a:lstStyle/>
          <a:p>
            <a:pPr algn="ctr"/>
            <a:r>
              <a:rPr lang="ru-RU" sz="1600" b="1" dirty="0" smtClean="0">
                <a:solidFill>
                  <a:srgbClr val="003300"/>
                </a:solidFill>
                <a:latin typeface="Book Antiqua" pitchFamily="18" charset="0"/>
              </a:rPr>
              <a:t>Если расходная </a:t>
            </a:r>
          </a:p>
          <a:p>
            <a:pPr algn="ctr"/>
            <a:r>
              <a:rPr lang="ru-RU" sz="1600" b="1" dirty="0" smtClean="0">
                <a:solidFill>
                  <a:srgbClr val="003300"/>
                </a:solidFill>
                <a:latin typeface="Book Antiqua" pitchFamily="18" charset="0"/>
              </a:rPr>
              <a:t>часть бюджета превышает доходную, то бюджет формируется с </a:t>
            </a:r>
            <a:r>
              <a:rPr lang="ru-RU" sz="1600" b="1" i="1" dirty="0" smtClean="0">
                <a:solidFill>
                  <a:srgbClr val="003300"/>
                </a:solidFill>
                <a:latin typeface="Book Antiqua" pitchFamily="18" charset="0"/>
              </a:rPr>
              <a:t>ДЕФИЦИТОМ . </a:t>
            </a:r>
            <a:r>
              <a:rPr lang="ru-RU" sz="1600" b="1" dirty="0" smtClean="0">
                <a:solidFill>
                  <a:srgbClr val="003300"/>
                </a:solidFill>
                <a:latin typeface="Book Antiqua" pitchFamily="18" charset="0"/>
              </a:rPr>
              <a:t>При дефиците растет долг и (или) снижаются остатки.</a:t>
            </a:r>
          </a:p>
          <a:p>
            <a:pPr algn="ctr"/>
            <a:endParaRPr lang="ru-RU" sz="1600" b="1" i="1" dirty="0" smtClean="0">
              <a:solidFill>
                <a:srgbClr val="0000CC"/>
              </a:solidFill>
              <a:latin typeface="Book Antiqua" pitchFamily="18" charset="0"/>
            </a:endParaRPr>
          </a:p>
          <a:p>
            <a:pPr algn="ctr"/>
            <a:endParaRPr lang="ru-RU" sz="1600" i="1" dirty="0">
              <a:solidFill>
                <a:srgbClr val="0000CC"/>
              </a:solidFill>
              <a:latin typeface="Book Antiqua" pitchFamily="18" charset="0"/>
            </a:endParaRPr>
          </a:p>
        </p:txBody>
      </p:sp>
    </p:spTree>
    <p:extLst>
      <p:ext uri="{BB962C8B-B14F-4D97-AF65-F5344CB8AC3E}">
        <p14:creationId xmlns:p14="http://schemas.microsoft.com/office/powerpoint/2010/main" xmlns="" val="348110770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Прямоугольник 9"/>
          <p:cNvSpPr/>
          <p:nvPr/>
        </p:nvSpPr>
        <p:spPr>
          <a:xfrm>
            <a:off x="107504" y="836712"/>
            <a:ext cx="9036496" cy="504056"/>
          </a:xfrm>
          <a:prstGeom prst="rect">
            <a:avLst/>
          </a:prstGeom>
          <a:solidFill>
            <a:srgbClr val="99CC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Текст 2"/>
          <p:cNvSpPr>
            <a:spLocks noGrp="1"/>
          </p:cNvSpPr>
          <p:nvPr>
            <p:ph type="body" idx="2"/>
          </p:nvPr>
        </p:nvSpPr>
        <p:spPr>
          <a:xfrm>
            <a:off x="107504" y="908720"/>
            <a:ext cx="8928992" cy="432048"/>
          </a:xfrm>
        </p:spPr>
        <p:txBody>
          <a:bodyPr>
            <a:noAutofit/>
          </a:bodyPr>
          <a:lstStyle/>
          <a:p>
            <a:pPr algn="just"/>
            <a:r>
              <a:rPr lang="ru-RU" b="1" dirty="0" smtClean="0">
                <a:solidFill>
                  <a:srgbClr val="000099"/>
                </a:solidFill>
                <a:latin typeface="Book Antiqua" pitchFamily="18" charset="0"/>
              </a:rPr>
              <a:t>     </a:t>
            </a:r>
            <a:r>
              <a:rPr lang="ru-RU" sz="1600" b="1" u="sng" dirty="0" smtClean="0">
                <a:solidFill>
                  <a:srgbClr val="000099"/>
                </a:solidFill>
                <a:latin typeface="Book Antiqua" pitchFamily="18" charset="0"/>
              </a:rPr>
              <a:t>Цель</a:t>
            </a:r>
            <a:r>
              <a:rPr lang="ru-RU" sz="1600" b="1" dirty="0" smtClean="0">
                <a:solidFill>
                  <a:srgbClr val="000099"/>
                </a:solidFill>
                <a:latin typeface="Book Antiqua" pitchFamily="18" charset="0"/>
              </a:rPr>
              <a:t>: Поддержка сельскохозяйственных товаропроизводителей.</a:t>
            </a:r>
            <a:endParaRPr lang="ru-RU" sz="1600" dirty="0"/>
          </a:p>
        </p:txBody>
      </p:sp>
      <p:sp>
        <p:nvSpPr>
          <p:cNvPr id="5" name="Заголовок 3"/>
          <p:cNvSpPr>
            <a:spLocks noGrp="1"/>
          </p:cNvSpPr>
          <p:nvPr>
            <p:ph type="title"/>
          </p:nvPr>
        </p:nvSpPr>
        <p:spPr>
          <a:xfrm>
            <a:off x="0" y="0"/>
            <a:ext cx="9144000" cy="836712"/>
          </a:xfrm>
          <a:prstGeom prst="round2DiagRect">
            <a:avLst/>
          </a:prstGeom>
          <a:solidFill>
            <a:srgbClr val="0099FF"/>
          </a:solidFill>
          <a:ln>
            <a:solidFill>
              <a:schemeClr val="accent2">
                <a:lumMod val="75000"/>
              </a:schemeClr>
            </a:solidFill>
          </a:ln>
          <a:effectLst>
            <a:innerShdw blurRad="63500" dist="50800" dir="13500000">
              <a:prstClr val="black">
                <a:alpha val="50000"/>
              </a:prstClr>
            </a:innerShdw>
          </a:effectLst>
        </p:spPr>
        <p:style>
          <a:lnRef idx="0">
            <a:schemeClr val="accent1"/>
          </a:lnRef>
          <a:fillRef idx="3">
            <a:schemeClr val="accent1"/>
          </a:fillRef>
          <a:effectRef idx="3">
            <a:schemeClr val="accent1"/>
          </a:effectRef>
          <a:fontRef idx="minor">
            <a:schemeClr val="lt1"/>
          </a:fontRef>
        </p:style>
        <p:txBody>
          <a:bodyPr vert="horz" lIns="45720" tIns="0" rIns="45720" bIns="0" rtlCol="0" anchor="ctr" anchorCtr="0">
            <a:noAutofit/>
          </a:bodyPr>
          <a:lstStyle/>
          <a:p>
            <a:pPr algn="ctr"/>
            <a:r>
              <a:rPr lang="ru-RU" sz="1800" cap="none" dirty="0">
                <a:ln>
                  <a:noFill/>
                </a:ln>
                <a:solidFill>
                  <a:schemeClr val="tx1"/>
                </a:solidFill>
                <a:effectLst>
                  <a:outerShdw blurRad="38100" dist="38100" dir="2700000" algn="tl">
                    <a:srgbClr val="000000">
                      <a:alpha val="43137"/>
                    </a:srgbClr>
                  </a:outerShdw>
                </a:effectLst>
                <a:latin typeface="Book Antiqua" pitchFamily="18" charset="0"/>
              </a:rPr>
              <a:t>Муниципальная программа </a:t>
            </a:r>
            <a:r>
              <a:rPr lang="ru-RU" sz="1800" cap="none" dirty="0" smtClean="0">
                <a:ln>
                  <a:noFill/>
                </a:ln>
                <a:solidFill>
                  <a:schemeClr val="tx1"/>
                </a:solidFill>
                <a:effectLst>
                  <a:outerShdw blurRad="38100" dist="38100" dir="2700000" algn="tl">
                    <a:srgbClr val="000000">
                      <a:alpha val="43137"/>
                    </a:srgbClr>
                  </a:outerShdw>
                </a:effectLst>
                <a:latin typeface="Book Antiqua" pitchFamily="18" charset="0"/>
              </a:rPr>
              <a:t>«Развитие сельского хозяйства  в  муниципальном образовании </a:t>
            </a:r>
            <a:r>
              <a:rPr lang="ru-RU" sz="1800" cap="none" dirty="0">
                <a:ln>
                  <a:noFill/>
                </a:ln>
                <a:solidFill>
                  <a:schemeClr val="tx1"/>
                </a:solidFill>
                <a:effectLst>
                  <a:outerShdw blurRad="38100" dist="38100" dir="2700000" algn="tl">
                    <a:srgbClr val="000000">
                      <a:alpha val="43137"/>
                    </a:srgbClr>
                  </a:outerShdw>
                </a:effectLst>
                <a:latin typeface="Book Antiqua" pitchFamily="18" charset="0"/>
              </a:rPr>
              <a:t>"Холм - </a:t>
            </a:r>
            <a:r>
              <a:rPr lang="ru-RU" sz="1800" cap="none" dirty="0" err="1">
                <a:ln>
                  <a:noFill/>
                </a:ln>
                <a:solidFill>
                  <a:schemeClr val="tx1"/>
                </a:solidFill>
                <a:effectLst>
                  <a:outerShdw blurRad="38100" dist="38100" dir="2700000" algn="tl">
                    <a:srgbClr val="000000">
                      <a:alpha val="43137"/>
                    </a:srgbClr>
                  </a:outerShdw>
                </a:effectLst>
                <a:latin typeface="Book Antiqua" pitchFamily="18" charset="0"/>
              </a:rPr>
              <a:t>Жирковский</a:t>
            </a:r>
            <a:r>
              <a:rPr lang="ru-RU" sz="1800" cap="none" dirty="0">
                <a:ln>
                  <a:noFill/>
                </a:ln>
                <a:solidFill>
                  <a:schemeClr val="tx1"/>
                </a:solidFill>
                <a:effectLst>
                  <a:outerShdw blurRad="38100" dist="38100" dir="2700000" algn="tl">
                    <a:srgbClr val="000000">
                      <a:alpha val="43137"/>
                    </a:srgbClr>
                  </a:outerShdw>
                </a:effectLst>
                <a:latin typeface="Book Antiqua" pitchFamily="18" charset="0"/>
              </a:rPr>
              <a:t> район" Смоленской области на  </a:t>
            </a:r>
            <a:r>
              <a:rPr lang="ru-RU" sz="1800" cap="none" dirty="0" smtClean="0">
                <a:ln>
                  <a:noFill/>
                </a:ln>
                <a:solidFill>
                  <a:schemeClr val="tx1"/>
                </a:solidFill>
                <a:effectLst>
                  <a:outerShdw blurRad="38100" dist="38100" dir="2700000" algn="tl">
                    <a:srgbClr val="000000">
                      <a:alpha val="43137"/>
                    </a:srgbClr>
                  </a:outerShdw>
                </a:effectLst>
                <a:latin typeface="Book Antiqua" pitchFamily="18" charset="0"/>
              </a:rPr>
              <a:t>2016-2020 </a:t>
            </a:r>
            <a:r>
              <a:rPr lang="ru-RU" sz="1800" cap="none" dirty="0">
                <a:ln>
                  <a:noFill/>
                </a:ln>
                <a:solidFill>
                  <a:schemeClr val="tx1"/>
                </a:solidFill>
                <a:effectLst>
                  <a:outerShdw blurRad="38100" dist="38100" dir="2700000" algn="tl">
                    <a:srgbClr val="000000">
                      <a:alpha val="43137"/>
                    </a:srgbClr>
                  </a:outerShdw>
                </a:effectLst>
                <a:latin typeface="Book Antiqua" pitchFamily="18" charset="0"/>
              </a:rPr>
              <a:t>годы»</a:t>
            </a:r>
            <a:endParaRPr lang="ru-RU" sz="1800" dirty="0">
              <a:solidFill>
                <a:schemeClr val="tx1"/>
              </a:solidFill>
              <a:latin typeface="Book Antiqua" pitchFamily="18" charset="0"/>
            </a:endParaRPr>
          </a:p>
        </p:txBody>
      </p:sp>
      <p:sp>
        <p:nvSpPr>
          <p:cNvPr id="8" name="Скругленный прямоугольник 7"/>
          <p:cNvSpPr/>
          <p:nvPr/>
        </p:nvSpPr>
        <p:spPr>
          <a:xfrm>
            <a:off x="2987824" y="3212976"/>
            <a:ext cx="1187576" cy="359991"/>
          </a:xfrm>
          <a:prstGeom prst="roundRect">
            <a:avLst/>
          </a:prstGeom>
          <a:solidFill>
            <a:srgbClr val="0099FF"/>
          </a:solidFill>
          <a:ln w="9525" cap="flat" cmpd="sng" algn="ctr">
            <a:solidFill>
              <a:srgbClr val="0066FF"/>
            </a:solidFill>
            <a:prstDash val="solid"/>
          </a:ln>
          <a:effectLst>
            <a:outerShdw blurRad="40000" dist="23000" dir="5400000" rotWithShape="0">
              <a:srgbClr val="000000">
                <a:alpha val="35000"/>
              </a:srgbClr>
            </a:outerShdw>
          </a:effectLst>
        </p:spPr>
        <p:style>
          <a:lnRef idx="1">
            <a:schemeClr val="accent5"/>
          </a:lnRef>
          <a:fillRef idx="3">
            <a:schemeClr val="accent5"/>
          </a:fillRef>
          <a:effectRef idx="2">
            <a:schemeClr val="accent5"/>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ru-RU" sz="1400" b="1" dirty="0" smtClean="0">
                <a:solidFill>
                  <a:srgbClr val="DBF5F9">
                    <a:lumMod val="10000"/>
                  </a:srgbClr>
                </a:solidFill>
                <a:latin typeface="Book Antiqua" pitchFamily="18" charset="0"/>
              </a:rPr>
              <a:t>тыс. руб.</a:t>
            </a:r>
            <a:endParaRPr lang="ru-RU" sz="1400" b="1" dirty="0">
              <a:solidFill>
                <a:srgbClr val="DBF5F9">
                  <a:lumMod val="10000"/>
                </a:srgbClr>
              </a:solidFill>
              <a:latin typeface="Book Antiqua" pitchFamily="18" charset="0"/>
            </a:endParaRPr>
          </a:p>
        </p:txBody>
      </p:sp>
      <p:sp>
        <p:nvSpPr>
          <p:cNvPr id="11" name="Прямоугольник 10"/>
          <p:cNvSpPr/>
          <p:nvPr/>
        </p:nvSpPr>
        <p:spPr>
          <a:xfrm>
            <a:off x="4067944" y="1484784"/>
            <a:ext cx="5076056" cy="1440160"/>
          </a:xfrm>
          <a:prstGeom prst="rect">
            <a:avLst/>
          </a:prstGeom>
          <a:solidFill>
            <a:srgbClr val="99CC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sz="1400" b="1" u="sng" dirty="0" smtClean="0">
                <a:solidFill>
                  <a:srgbClr val="000099"/>
                </a:solidFill>
                <a:latin typeface="Book Antiqua" pitchFamily="18" charset="0"/>
              </a:rPr>
              <a:t>Ответственные исполнители</a:t>
            </a:r>
            <a:r>
              <a:rPr lang="ru-RU" sz="1400" b="1" dirty="0" smtClean="0">
                <a:solidFill>
                  <a:srgbClr val="000099"/>
                </a:solidFill>
                <a:latin typeface="Book Antiqua" pitchFamily="18" charset="0"/>
              </a:rPr>
              <a:t>:  Сектор по сельскому хозяйству Администрации муниципального образования  «Холм-Жирковский район» Смоленской области.</a:t>
            </a:r>
          </a:p>
          <a:p>
            <a:pPr algn="just"/>
            <a:r>
              <a:rPr lang="ru-RU" sz="1400" b="1" u="sng" dirty="0" smtClean="0">
                <a:solidFill>
                  <a:srgbClr val="000099"/>
                </a:solidFill>
                <a:latin typeface="Book Antiqua" pitchFamily="18" charset="0"/>
              </a:rPr>
              <a:t>Участники</a:t>
            </a:r>
            <a:r>
              <a:rPr lang="ru-RU" sz="1400" b="1" dirty="0" smtClean="0">
                <a:solidFill>
                  <a:srgbClr val="000099"/>
                </a:solidFill>
                <a:latin typeface="Book Antiqua" pitchFamily="18" charset="0"/>
              </a:rPr>
              <a:t>: Сельскохозяйственные товаропроизводители Холм-Жирковского района</a:t>
            </a:r>
            <a:endParaRPr lang="ru-RU" sz="1400" b="1" dirty="0">
              <a:solidFill>
                <a:srgbClr val="000099"/>
              </a:solidFill>
              <a:latin typeface="Book Antiqua" pitchFamily="18" charset="0"/>
            </a:endParaRPr>
          </a:p>
        </p:txBody>
      </p:sp>
      <p:sp>
        <p:nvSpPr>
          <p:cNvPr id="12" name="Содержимое 11"/>
          <p:cNvSpPr>
            <a:spLocks noGrp="1"/>
          </p:cNvSpPr>
          <p:nvPr>
            <p:ph sz="half" idx="1"/>
          </p:nvPr>
        </p:nvSpPr>
        <p:spPr>
          <a:xfrm>
            <a:off x="107504" y="1484784"/>
            <a:ext cx="3744416" cy="1296144"/>
          </a:xfrm>
          <a:prstGeom prst="rect">
            <a:avLst/>
          </a:prstGeom>
          <a:solidFill>
            <a:srgbClr val="99CC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lnSpcReduction="10000"/>
          </a:bodyPr>
          <a:lstStyle/>
          <a:p>
            <a:pPr algn="just">
              <a:buNone/>
            </a:pPr>
            <a:r>
              <a:rPr lang="ru-RU" sz="1400" b="1" dirty="0" smtClean="0">
                <a:solidFill>
                  <a:srgbClr val="000099"/>
                </a:solidFill>
                <a:latin typeface="Book Antiqua" pitchFamily="18" charset="0"/>
              </a:rPr>
              <a:t>      Общий объем бюджетных ассигнований  </a:t>
            </a:r>
          </a:p>
          <a:p>
            <a:pPr algn="just">
              <a:buNone/>
            </a:pPr>
            <a:r>
              <a:rPr lang="ru-RU" sz="1400" b="1" dirty="0" smtClean="0">
                <a:solidFill>
                  <a:srgbClr val="000099"/>
                </a:solidFill>
                <a:latin typeface="Book Antiqua" pitchFamily="18" charset="0"/>
              </a:rPr>
              <a:t>на 2018 год -800,0 тыс. руб., </a:t>
            </a:r>
          </a:p>
          <a:p>
            <a:pPr algn="just">
              <a:buNone/>
            </a:pPr>
            <a:r>
              <a:rPr lang="ru-RU" sz="1400" b="1" dirty="0" smtClean="0">
                <a:solidFill>
                  <a:srgbClr val="000099"/>
                </a:solidFill>
                <a:latin typeface="Book Antiqua" pitchFamily="18" charset="0"/>
              </a:rPr>
              <a:t>на 2019 год – 710, тыс. руб.,</a:t>
            </a:r>
          </a:p>
          <a:p>
            <a:pPr algn="just">
              <a:buNone/>
            </a:pPr>
            <a:r>
              <a:rPr lang="ru-RU" sz="1400" b="1" dirty="0" smtClean="0">
                <a:solidFill>
                  <a:srgbClr val="000099"/>
                </a:solidFill>
                <a:latin typeface="Book Antiqua" pitchFamily="18" charset="0"/>
              </a:rPr>
              <a:t> на 2020 год – 510,0 тыс. руб.</a:t>
            </a:r>
            <a:endParaRPr lang="ru-RU" sz="1400" b="1" dirty="0">
              <a:solidFill>
                <a:srgbClr val="000099"/>
              </a:solidFill>
              <a:latin typeface="Book Antiqua" pitchFamily="18" charset="0"/>
            </a:endParaRPr>
          </a:p>
        </p:txBody>
      </p:sp>
      <p:graphicFrame>
        <p:nvGraphicFramePr>
          <p:cNvPr id="13" name="Диаграмма 12"/>
          <p:cNvGraphicFramePr/>
          <p:nvPr/>
        </p:nvGraphicFramePr>
        <p:xfrm>
          <a:off x="107504" y="3068960"/>
          <a:ext cx="4104456" cy="4005064"/>
        </p:xfrm>
        <a:graphic>
          <a:graphicData uri="http://schemas.openxmlformats.org/drawingml/2006/chart">
            <c:chart xmlns:c="http://schemas.openxmlformats.org/drawingml/2006/chart" xmlns:r="http://schemas.openxmlformats.org/officeDocument/2006/relationships" r:id="rId2"/>
          </a:graphicData>
        </a:graphic>
      </p:graphicFrame>
      <p:sp>
        <p:nvSpPr>
          <p:cNvPr id="20" name="Прямоугольник 19"/>
          <p:cNvSpPr/>
          <p:nvPr/>
        </p:nvSpPr>
        <p:spPr>
          <a:xfrm>
            <a:off x="4788024" y="2708920"/>
            <a:ext cx="4176464" cy="738664"/>
          </a:xfrm>
          <a:prstGeom prst="rect">
            <a:avLst/>
          </a:prstGeom>
        </p:spPr>
        <p:txBody>
          <a:bodyPr wrap="square">
            <a:spAutoFit/>
          </a:bodyPr>
          <a:lstStyle/>
          <a:p>
            <a:pPr algn="just"/>
            <a:endParaRPr lang="ru-RU" sz="1400" b="1" dirty="0" smtClean="0">
              <a:solidFill>
                <a:srgbClr val="000099"/>
              </a:solidFill>
              <a:latin typeface="Book Antiqua" pitchFamily="18" charset="0"/>
            </a:endParaRPr>
          </a:p>
          <a:p>
            <a:pPr algn="just"/>
            <a:r>
              <a:rPr lang="ru-RU" sz="1400" b="1" dirty="0" smtClean="0">
                <a:solidFill>
                  <a:srgbClr val="000099"/>
                </a:solidFill>
                <a:latin typeface="Book Antiqua" pitchFamily="18" charset="0"/>
              </a:rPr>
              <a:t>Муниципальная программа финансируется за счет  средств местного бюджета.</a:t>
            </a:r>
          </a:p>
        </p:txBody>
      </p:sp>
      <p:pic>
        <p:nvPicPr>
          <p:cNvPr id="14" name="Рисунок 13" descr="сельское хозяйство 2.jpg"/>
          <p:cNvPicPr>
            <a:picLocks noChangeAspect="1"/>
          </p:cNvPicPr>
          <p:nvPr/>
        </p:nvPicPr>
        <p:blipFill>
          <a:blip r:embed="rId3" cstate="print"/>
          <a:stretch>
            <a:fillRect/>
          </a:stretch>
        </p:blipFill>
        <p:spPr>
          <a:xfrm>
            <a:off x="4211960" y="3429000"/>
            <a:ext cx="2015716" cy="151216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6" name="Рисунок 15" descr="сх.jpg"/>
          <p:cNvPicPr>
            <a:picLocks noChangeAspect="1"/>
          </p:cNvPicPr>
          <p:nvPr/>
        </p:nvPicPr>
        <p:blipFill>
          <a:blip r:embed="rId4" cstate="print"/>
          <a:stretch>
            <a:fillRect/>
          </a:stretch>
        </p:blipFill>
        <p:spPr>
          <a:xfrm>
            <a:off x="5652120" y="4293096"/>
            <a:ext cx="2016224" cy="153751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7" name="Рисунок 16" descr="сельское  хозяйство 3.jpg"/>
          <p:cNvPicPr>
            <a:picLocks noChangeAspect="1"/>
          </p:cNvPicPr>
          <p:nvPr/>
        </p:nvPicPr>
        <p:blipFill>
          <a:blip r:embed="rId5" cstate="print"/>
          <a:stretch>
            <a:fillRect/>
          </a:stretch>
        </p:blipFill>
        <p:spPr>
          <a:xfrm>
            <a:off x="7199784" y="5301208"/>
            <a:ext cx="1944216" cy="144016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Прямоугольник 9"/>
          <p:cNvSpPr/>
          <p:nvPr/>
        </p:nvSpPr>
        <p:spPr>
          <a:xfrm>
            <a:off x="107504" y="836712"/>
            <a:ext cx="9036496" cy="576064"/>
          </a:xfrm>
          <a:prstGeom prst="rect">
            <a:avLst/>
          </a:prstGeom>
          <a:solidFill>
            <a:srgbClr val="99CC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Текст 2"/>
          <p:cNvSpPr>
            <a:spLocks noGrp="1"/>
          </p:cNvSpPr>
          <p:nvPr>
            <p:ph type="body" idx="2"/>
          </p:nvPr>
        </p:nvSpPr>
        <p:spPr>
          <a:xfrm>
            <a:off x="107504" y="908720"/>
            <a:ext cx="9036496" cy="504056"/>
          </a:xfrm>
        </p:spPr>
        <p:txBody>
          <a:bodyPr>
            <a:noAutofit/>
          </a:bodyPr>
          <a:lstStyle/>
          <a:p>
            <a:pPr algn="just"/>
            <a:r>
              <a:rPr lang="ru-RU" b="1" dirty="0" smtClean="0">
                <a:solidFill>
                  <a:srgbClr val="000099"/>
                </a:solidFill>
                <a:latin typeface="Book Antiqua" pitchFamily="18" charset="0"/>
              </a:rPr>
              <a:t>     </a:t>
            </a:r>
            <a:r>
              <a:rPr lang="ru-RU" sz="1600" b="1" u="sng" dirty="0" smtClean="0">
                <a:solidFill>
                  <a:srgbClr val="000099"/>
                </a:solidFill>
                <a:latin typeface="Book Antiqua" pitchFamily="18" charset="0"/>
              </a:rPr>
              <a:t>Цель</a:t>
            </a:r>
            <a:r>
              <a:rPr lang="ru-RU" sz="1600" b="1" dirty="0" smtClean="0">
                <a:solidFill>
                  <a:srgbClr val="000099"/>
                </a:solidFill>
                <a:latin typeface="Book Antiqua" pitchFamily="18" charset="0"/>
              </a:rPr>
              <a:t>: Стабилизация демографической ситуации, поддержка материнства и формирование предпосылок к последующему демографическому росту.</a:t>
            </a:r>
            <a:endParaRPr lang="ru-RU" sz="1600" dirty="0"/>
          </a:p>
        </p:txBody>
      </p:sp>
      <p:sp>
        <p:nvSpPr>
          <p:cNvPr id="5" name="Заголовок 3"/>
          <p:cNvSpPr>
            <a:spLocks noGrp="1"/>
          </p:cNvSpPr>
          <p:nvPr>
            <p:ph type="title"/>
          </p:nvPr>
        </p:nvSpPr>
        <p:spPr>
          <a:xfrm>
            <a:off x="0" y="0"/>
            <a:ext cx="9144000" cy="836712"/>
          </a:xfrm>
          <a:prstGeom prst="round2DiagRect">
            <a:avLst/>
          </a:prstGeom>
          <a:solidFill>
            <a:srgbClr val="0099FF"/>
          </a:solidFill>
          <a:ln>
            <a:solidFill>
              <a:schemeClr val="accent2">
                <a:lumMod val="75000"/>
              </a:schemeClr>
            </a:solidFill>
          </a:ln>
          <a:effectLst>
            <a:innerShdw blurRad="63500" dist="50800" dir="13500000">
              <a:prstClr val="black">
                <a:alpha val="50000"/>
              </a:prstClr>
            </a:innerShdw>
          </a:effectLst>
        </p:spPr>
        <p:style>
          <a:lnRef idx="0">
            <a:schemeClr val="accent1"/>
          </a:lnRef>
          <a:fillRef idx="3">
            <a:schemeClr val="accent1"/>
          </a:fillRef>
          <a:effectRef idx="3">
            <a:schemeClr val="accent1"/>
          </a:effectRef>
          <a:fontRef idx="minor">
            <a:schemeClr val="lt1"/>
          </a:fontRef>
        </p:style>
        <p:txBody>
          <a:bodyPr vert="horz" lIns="45720" tIns="0" rIns="45720" bIns="0" rtlCol="0" anchor="ctr" anchorCtr="0">
            <a:noAutofit/>
          </a:bodyPr>
          <a:lstStyle/>
          <a:p>
            <a:pPr algn="ctr"/>
            <a:r>
              <a:rPr lang="ru-RU" sz="1800" cap="none" dirty="0">
                <a:ln>
                  <a:noFill/>
                </a:ln>
                <a:solidFill>
                  <a:schemeClr val="tx1"/>
                </a:solidFill>
                <a:effectLst>
                  <a:outerShdw blurRad="38100" dist="38100" dir="2700000" algn="tl">
                    <a:srgbClr val="000000">
                      <a:alpha val="43137"/>
                    </a:srgbClr>
                  </a:outerShdw>
                </a:effectLst>
                <a:latin typeface="Book Antiqua" pitchFamily="18" charset="0"/>
              </a:rPr>
              <a:t>Муниципальная программа </a:t>
            </a:r>
            <a:r>
              <a:rPr lang="ru-RU" sz="1800" cap="none" dirty="0" smtClean="0">
                <a:ln>
                  <a:noFill/>
                </a:ln>
                <a:solidFill>
                  <a:schemeClr val="tx1"/>
                </a:solidFill>
                <a:effectLst>
                  <a:outerShdw blurRad="38100" dist="38100" dir="2700000" algn="tl">
                    <a:srgbClr val="000000">
                      <a:alpha val="43137"/>
                    </a:srgbClr>
                  </a:outerShdw>
                </a:effectLst>
                <a:latin typeface="Book Antiqua" pitchFamily="18" charset="0"/>
              </a:rPr>
              <a:t>«Демографическое развитие   муниципального образования </a:t>
            </a:r>
            <a:r>
              <a:rPr lang="ru-RU" sz="1800" cap="none" dirty="0">
                <a:ln>
                  <a:noFill/>
                </a:ln>
                <a:solidFill>
                  <a:schemeClr val="tx1"/>
                </a:solidFill>
                <a:effectLst>
                  <a:outerShdw blurRad="38100" dist="38100" dir="2700000" algn="tl">
                    <a:srgbClr val="000000">
                      <a:alpha val="43137"/>
                    </a:srgbClr>
                  </a:outerShdw>
                </a:effectLst>
                <a:latin typeface="Book Antiqua" pitchFamily="18" charset="0"/>
              </a:rPr>
              <a:t>"Холм - </a:t>
            </a:r>
            <a:r>
              <a:rPr lang="ru-RU" sz="1800" cap="none" dirty="0" err="1">
                <a:ln>
                  <a:noFill/>
                </a:ln>
                <a:solidFill>
                  <a:schemeClr val="tx1"/>
                </a:solidFill>
                <a:effectLst>
                  <a:outerShdw blurRad="38100" dist="38100" dir="2700000" algn="tl">
                    <a:srgbClr val="000000">
                      <a:alpha val="43137"/>
                    </a:srgbClr>
                  </a:outerShdw>
                </a:effectLst>
                <a:latin typeface="Book Antiqua" pitchFamily="18" charset="0"/>
              </a:rPr>
              <a:t>Жирковский</a:t>
            </a:r>
            <a:r>
              <a:rPr lang="ru-RU" sz="1800" cap="none" dirty="0">
                <a:ln>
                  <a:noFill/>
                </a:ln>
                <a:solidFill>
                  <a:schemeClr val="tx1"/>
                </a:solidFill>
                <a:effectLst>
                  <a:outerShdw blurRad="38100" dist="38100" dir="2700000" algn="tl">
                    <a:srgbClr val="000000">
                      <a:alpha val="43137"/>
                    </a:srgbClr>
                  </a:outerShdw>
                </a:effectLst>
                <a:latin typeface="Book Antiqua" pitchFamily="18" charset="0"/>
              </a:rPr>
              <a:t> район" Смоленской области на  </a:t>
            </a:r>
            <a:r>
              <a:rPr lang="ru-RU" sz="1800" cap="none" dirty="0" smtClean="0">
                <a:ln>
                  <a:noFill/>
                </a:ln>
                <a:solidFill>
                  <a:schemeClr val="tx1"/>
                </a:solidFill>
                <a:effectLst>
                  <a:outerShdw blurRad="38100" dist="38100" dir="2700000" algn="tl">
                    <a:srgbClr val="000000">
                      <a:alpha val="43137"/>
                    </a:srgbClr>
                  </a:outerShdw>
                </a:effectLst>
                <a:latin typeface="Book Antiqua" pitchFamily="18" charset="0"/>
              </a:rPr>
              <a:t>2015-2020 </a:t>
            </a:r>
            <a:r>
              <a:rPr lang="ru-RU" sz="1800" cap="none" dirty="0">
                <a:ln>
                  <a:noFill/>
                </a:ln>
                <a:solidFill>
                  <a:schemeClr val="tx1"/>
                </a:solidFill>
                <a:effectLst>
                  <a:outerShdw blurRad="38100" dist="38100" dir="2700000" algn="tl">
                    <a:srgbClr val="000000">
                      <a:alpha val="43137"/>
                    </a:srgbClr>
                  </a:outerShdw>
                </a:effectLst>
                <a:latin typeface="Book Antiqua" pitchFamily="18" charset="0"/>
              </a:rPr>
              <a:t>годы»</a:t>
            </a:r>
            <a:endParaRPr lang="ru-RU" sz="1800" dirty="0">
              <a:solidFill>
                <a:schemeClr val="tx1"/>
              </a:solidFill>
              <a:latin typeface="Book Antiqua" pitchFamily="18" charset="0"/>
            </a:endParaRPr>
          </a:p>
        </p:txBody>
      </p:sp>
      <p:sp>
        <p:nvSpPr>
          <p:cNvPr id="11" name="Прямоугольник 10"/>
          <p:cNvSpPr/>
          <p:nvPr/>
        </p:nvSpPr>
        <p:spPr>
          <a:xfrm>
            <a:off x="4067944" y="1484784"/>
            <a:ext cx="5076056" cy="1440160"/>
          </a:xfrm>
          <a:prstGeom prst="rect">
            <a:avLst/>
          </a:prstGeom>
          <a:solidFill>
            <a:srgbClr val="99CC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sz="1400" b="1" u="sng" dirty="0" smtClean="0">
                <a:solidFill>
                  <a:srgbClr val="000099"/>
                </a:solidFill>
                <a:latin typeface="Book Antiqua" pitchFamily="18" charset="0"/>
              </a:rPr>
              <a:t>Ответственные исполнители</a:t>
            </a:r>
            <a:r>
              <a:rPr lang="ru-RU" sz="1400" b="1" dirty="0" smtClean="0">
                <a:solidFill>
                  <a:srgbClr val="000099"/>
                </a:solidFill>
                <a:latin typeface="Book Antiqua" pitchFamily="18" charset="0"/>
              </a:rPr>
              <a:t>: Отдел по образованию Администрации муниципального образования «Холм-Жирковский район» Смоленской области;</a:t>
            </a:r>
          </a:p>
          <a:p>
            <a:pPr algn="just"/>
            <a:r>
              <a:rPr lang="ru-RU" sz="1400" b="1" dirty="0" smtClean="0">
                <a:solidFill>
                  <a:srgbClr val="000099"/>
                </a:solidFill>
                <a:latin typeface="Book Antiqua" pitchFamily="18" charset="0"/>
              </a:rPr>
              <a:t>Отдел по культуре и спорту Администрации муниципального образования «Холм-Жирковский район» Смоленской области.</a:t>
            </a:r>
          </a:p>
        </p:txBody>
      </p:sp>
      <p:sp>
        <p:nvSpPr>
          <p:cNvPr id="12" name="Содержимое 11"/>
          <p:cNvSpPr>
            <a:spLocks noGrp="1"/>
          </p:cNvSpPr>
          <p:nvPr>
            <p:ph sz="half" idx="1"/>
          </p:nvPr>
        </p:nvSpPr>
        <p:spPr>
          <a:xfrm>
            <a:off x="107504" y="1484784"/>
            <a:ext cx="3744416" cy="864096"/>
          </a:xfrm>
          <a:prstGeom prst="rect">
            <a:avLst/>
          </a:prstGeom>
          <a:solidFill>
            <a:srgbClr val="99CC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just">
              <a:buNone/>
            </a:pPr>
            <a:r>
              <a:rPr lang="ru-RU" sz="1400" b="1" dirty="0" smtClean="0">
                <a:solidFill>
                  <a:srgbClr val="000099"/>
                </a:solidFill>
                <a:latin typeface="Book Antiqua" pitchFamily="18" charset="0"/>
              </a:rPr>
              <a:t>      На реализацию мероприятий программы в 2018 году предусмотрено 20,0 тыс. рублей.</a:t>
            </a:r>
            <a:endParaRPr lang="ru-RU" sz="1400" b="1" dirty="0">
              <a:solidFill>
                <a:srgbClr val="000099"/>
              </a:solidFill>
              <a:latin typeface="Book Antiqua" pitchFamily="18" charset="0"/>
            </a:endParaRPr>
          </a:p>
        </p:txBody>
      </p:sp>
      <p:graphicFrame>
        <p:nvGraphicFramePr>
          <p:cNvPr id="13" name="Диаграмма 12"/>
          <p:cNvGraphicFramePr/>
          <p:nvPr/>
        </p:nvGraphicFramePr>
        <p:xfrm>
          <a:off x="107504" y="2852936"/>
          <a:ext cx="4896544" cy="3888432"/>
        </p:xfrm>
        <a:graphic>
          <a:graphicData uri="http://schemas.openxmlformats.org/drawingml/2006/chart">
            <c:chart xmlns:c="http://schemas.openxmlformats.org/drawingml/2006/chart" xmlns:r="http://schemas.openxmlformats.org/officeDocument/2006/relationships" r:id="rId2"/>
          </a:graphicData>
        </a:graphic>
      </p:graphicFrame>
      <p:sp>
        <p:nvSpPr>
          <p:cNvPr id="20" name="Прямоугольник 19"/>
          <p:cNvSpPr/>
          <p:nvPr/>
        </p:nvSpPr>
        <p:spPr>
          <a:xfrm>
            <a:off x="4788024" y="2708920"/>
            <a:ext cx="4176464" cy="738664"/>
          </a:xfrm>
          <a:prstGeom prst="rect">
            <a:avLst/>
          </a:prstGeom>
        </p:spPr>
        <p:txBody>
          <a:bodyPr wrap="square">
            <a:spAutoFit/>
          </a:bodyPr>
          <a:lstStyle/>
          <a:p>
            <a:pPr algn="just"/>
            <a:endParaRPr lang="ru-RU" sz="1400" b="1" dirty="0" smtClean="0">
              <a:solidFill>
                <a:srgbClr val="000099"/>
              </a:solidFill>
              <a:latin typeface="Book Antiqua" pitchFamily="18" charset="0"/>
            </a:endParaRPr>
          </a:p>
          <a:p>
            <a:pPr algn="just"/>
            <a:r>
              <a:rPr lang="ru-RU" sz="1400" b="1" dirty="0" smtClean="0">
                <a:solidFill>
                  <a:srgbClr val="000099"/>
                </a:solidFill>
                <a:latin typeface="Book Antiqua" pitchFamily="18" charset="0"/>
              </a:rPr>
              <a:t>Муниципальная программа финансируется за счет  средств местного бюджета.</a:t>
            </a:r>
          </a:p>
        </p:txBody>
      </p:sp>
      <p:sp>
        <p:nvSpPr>
          <p:cNvPr id="15" name="TextBox 14"/>
          <p:cNvSpPr txBox="1"/>
          <p:nvPr/>
        </p:nvSpPr>
        <p:spPr>
          <a:xfrm>
            <a:off x="683568" y="3140969"/>
            <a:ext cx="1440160" cy="553998"/>
          </a:xfrm>
          <a:prstGeom prst="rect">
            <a:avLst/>
          </a:prstGeom>
          <a:noFill/>
        </p:spPr>
        <p:txBody>
          <a:bodyPr wrap="square" rtlCol="0">
            <a:spAutoFit/>
          </a:bodyPr>
          <a:lstStyle/>
          <a:p>
            <a:r>
              <a:rPr lang="ru-RU" sz="1400" b="1" dirty="0" smtClean="0">
                <a:solidFill>
                  <a:srgbClr val="000099"/>
                </a:solidFill>
                <a:latin typeface="Times New Roman" pitchFamily="18" charset="0"/>
                <a:cs typeface="Times New Roman" pitchFamily="18" charset="0"/>
              </a:rPr>
              <a:t>2,0 тыс. руб.</a:t>
            </a:r>
          </a:p>
          <a:p>
            <a:endParaRPr lang="ru-RU" sz="1600" dirty="0">
              <a:solidFill>
                <a:srgbClr val="000099"/>
              </a:solidFill>
              <a:latin typeface="Times New Roman" pitchFamily="18" charset="0"/>
              <a:cs typeface="Times New Roman" pitchFamily="18" charset="0"/>
            </a:endParaRPr>
          </a:p>
        </p:txBody>
      </p:sp>
      <p:pic>
        <p:nvPicPr>
          <p:cNvPr id="18" name="Рисунок 17" descr="дети 1.jpg"/>
          <p:cNvPicPr>
            <a:picLocks noChangeAspect="1"/>
          </p:cNvPicPr>
          <p:nvPr/>
        </p:nvPicPr>
        <p:blipFill>
          <a:blip r:embed="rId3" cstate="print"/>
          <a:stretch>
            <a:fillRect/>
          </a:stretch>
        </p:blipFill>
        <p:spPr>
          <a:xfrm>
            <a:off x="6660232" y="3429000"/>
            <a:ext cx="2304256" cy="144016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1" name="Рисунок 20" descr="дети 3.png"/>
          <p:cNvPicPr>
            <a:picLocks noChangeAspect="1"/>
          </p:cNvPicPr>
          <p:nvPr/>
        </p:nvPicPr>
        <p:blipFill>
          <a:blip r:embed="rId4" cstate="print"/>
          <a:stretch>
            <a:fillRect/>
          </a:stretch>
        </p:blipFill>
        <p:spPr>
          <a:xfrm>
            <a:off x="5148064" y="4005064"/>
            <a:ext cx="1773203" cy="1551552"/>
          </a:xfrm>
          <a:prstGeom prst="rect">
            <a:avLst/>
          </a:prstGeom>
          <a:ln>
            <a:noFill/>
          </a:ln>
          <a:effectLst>
            <a:outerShdw blurRad="292100" dist="139700" dir="2700000" algn="tl" rotWithShape="0">
              <a:srgbClr val="333333">
                <a:alpha val="65000"/>
              </a:srgbClr>
            </a:outerShdw>
          </a:effectLst>
        </p:spPr>
      </p:pic>
      <p:pic>
        <p:nvPicPr>
          <p:cNvPr id="22" name="Рисунок 21" descr="дети 4.jpg"/>
          <p:cNvPicPr>
            <a:picLocks noChangeAspect="1"/>
          </p:cNvPicPr>
          <p:nvPr/>
        </p:nvPicPr>
        <p:blipFill>
          <a:blip r:embed="rId5" cstate="print"/>
          <a:stretch>
            <a:fillRect/>
          </a:stretch>
        </p:blipFill>
        <p:spPr>
          <a:xfrm>
            <a:off x="6660232" y="5229200"/>
            <a:ext cx="2304256" cy="142724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Прямоугольник 9"/>
          <p:cNvSpPr/>
          <p:nvPr/>
        </p:nvSpPr>
        <p:spPr>
          <a:xfrm>
            <a:off x="107504" y="836712"/>
            <a:ext cx="5472608" cy="504056"/>
          </a:xfrm>
          <a:prstGeom prst="rect">
            <a:avLst/>
          </a:prstGeom>
          <a:solidFill>
            <a:srgbClr val="99CC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Текст 2"/>
          <p:cNvSpPr>
            <a:spLocks noGrp="1"/>
          </p:cNvSpPr>
          <p:nvPr>
            <p:ph type="body" idx="2"/>
          </p:nvPr>
        </p:nvSpPr>
        <p:spPr>
          <a:xfrm>
            <a:off x="107504" y="908720"/>
            <a:ext cx="8928992" cy="432048"/>
          </a:xfrm>
        </p:spPr>
        <p:txBody>
          <a:bodyPr>
            <a:noAutofit/>
          </a:bodyPr>
          <a:lstStyle/>
          <a:p>
            <a:pPr algn="just"/>
            <a:r>
              <a:rPr lang="ru-RU" b="1" dirty="0" smtClean="0">
                <a:solidFill>
                  <a:srgbClr val="000099"/>
                </a:solidFill>
                <a:latin typeface="Book Antiqua" pitchFamily="18" charset="0"/>
              </a:rPr>
              <a:t>     </a:t>
            </a:r>
            <a:r>
              <a:rPr lang="ru-RU" sz="1600" b="1" u="sng" dirty="0" smtClean="0">
                <a:solidFill>
                  <a:srgbClr val="000099"/>
                </a:solidFill>
                <a:latin typeface="Book Antiqua" pitchFamily="18" charset="0"/>
              </a:rPr>
              <a:t>Цель</a:t>
            </a:r>
            <a:r>
              <a:rPr lang="ru-RU" sz="1600" b="1" dirty="0" smtClean="0">
                <a:solidFill>
                  <a:srgbClr val="000099"/>
                </a:solidFill>
                <a:latin typeface="Book Antiqua" pitchFamily="18" charset="0"/>
              </a:rPr>
              <a:t>: Повышение качества жизни молодых семей</a:t>
            </a:r>
            <a:endParaRPr lang="ru-RU" sz="1600" dirty="0"/>
          </a:p>
        </p:txBody>
      </p:sp>
      <p:sp>
        <p:nvSpPr>
          <p:cNvPr id="5" name="Заголовок 3"/>
          <p:cNvSpPr>
            <a:spLocks noGrp="1"/>
          </p:cNvSpPr>
          <p:nvPr>
            <p:ph type="title"/>
          </p:nvPr>
        </p:nvSpPr>
        <p:spPr>
          <a:xfrm>
            <a:off x="0" y="0"/>
            <a:ext cx="9144000" cy="836712"/>
          </a:xfrm>
          <a:prstGeom prst="round2DiagRect">
            <a:avLst/>
          </a:prstGeom>
          <a:solidFill>
            <a:srgbClr val="0099FF"/>
          </a:solidFill>
          <a:ln>
            <a:solidFill>
              <a:schemeClr val="accent2">
                <a:lumMod val="75000"/>
              </a:schemeClr>
            </a:solidFill>
          </a:ln>
          <a:effectLst>
            <a:innerShdw blurRad="63500" dist="50800" dir="13500000">
              <a:prstClr val="black">
                <a:alpha val="50000"/>
              </a:prstClr>
            </a:innerShdw>
          </a:effectLst>
        </p:spPr>
        <p:style>
          <a:lnRef idx="0">
            <a:schemeClr val="accent1"/>
          </a:lnRef>
          <a:fillRef idx="3">
            <a:schemeClr val="accent1"/>
          </a:fillRef>
          <a:effectRef idx="3">
            <a:schemeClr val="accent1"/>
          </a:effectRef>
          <a:fontRef idx="minor">
            <a:schemeClr val="lt1"/>
          </a:fontRef>
        </p:style>
        <p:txBody>
          <a:bodyPr vert="horz" lIns="45720" tIns="0" rIns="45720" bIns="0" rtlCol="0" anchor="ctr" anchorCtr="0">
            <a:noAutofit/>
          </a:bodyPr>
          <a:lstStyle/>
          <a:p>
            <a:pPr algn="ctr"/>
            <a:r>
              <a:rPr lang="ru-RU" sz="1800" cap="none" dirty="0">
                <a:ln>
                  <a:noFill/>
                </a:ln>
                <a:solidFill>
                  <a:schemeClr val="tx1"/>
                </a:solidFill>
                <a:effectLst>
                  <a:outerShdw blurRad="38100" dist="38100" dir="2700000" algn="tl">
                    <a:srgbClr val="000000">
                      <a:alpha val="43137"/>
                    </a:srgbClr>
                  </a:outerShdw>
                </a:effectLst>
                <a:latin typeface="Book Antiqua" pitchFamily="18" charset="0"/>
              </a:rPr>
              <a:t>Муниципальная программа </a:t>
            </a:r>
            <a:r>
              <a:rPr lang="ru-RU" sz="1800" cap="none" dirty="0" smtClean="0">
                <a:ln>
                  <a:noFill/>
                </a:ln>
                <a:solidFill>
                  <a:schemeClr val="tx1"/>
                </a:solidFill>
                <a:effectLst>
                  <a:outerShdw blurRad="38100" dist="38100" dir="2700000" algn="tl">
                    <a:srgbClr val="000000">
                      <a:alpha val="43137"/>
                    </a:srgbClr>
                  </a:outerShdw>
                </a:effectLst>
                <a:latin typeface="Book Antiqua" pitchFamily="18" charset="0"/>
              </a:rPr>
              <a:t>«Обеспечение жильем молодых семей  на территории   муниципального образования </a:t>
            </a:r>
            <a:r>
              <a:rPr lang="ru-RU" sz="1800" cap="none" dirty="0">
                <a:ln>
                  <a:noFill/>
                </a:ln>
                <a:solidFill>
                  <a:schemeClr val="tx1"/>
                </a:solidFill>
                <a:effectLst>
                  <a:outerShdw blurRad="38100" dist="38100" dir="2700000" algn="tl">
                    <a:srgbClr val="000000">
                      <a:alpha val="43137"/>
                    </a:srgbClr>
                  </a:outerShdw>
                </a:effectLst>
                <a:latin typeface="Book Antiqua" pitchFamily="18" charset="0"/>
              </a:rPr>
              <a:t>"Холм - </a:t>
            </a:r>
            <a:r>
              <a:rPr lang="ru-RU" sz="1800" cap="none" dirty="0" err="1">
                <a:ln>
                  <a:noFill/>
                </a:ln>
                <a:solidFill>
                  <a:schemeClr val="tx1"/>
                </a:solidFill>
                <a:effectLst>
                  <a:outerShdw blurRad="38100" dist="38100" dir="2700000" algn="tl">
                    <a:srgbClr val="000000">
                      <a:alpha val="43137"/>
                    </a:srgbClr>
                  </a:outerShdw>
                </a:effectLst>
                <a:latin typeface="Book Antiqua" pitchFamily="18" charset="0"/>
              </a:rPr>
              <a:t>Жирковский</a:t>
            </a:r>
            <a:r>
              <a:rPr lang="ru-RU" sz="1800" cap="none" dirty="0">
                <a:ln>
                  <a:noFill/>
                </a:ln>
                <a:solidFill>
                  <a:schemeClr val="tx1"/>
                </a:solidFill>
                <a:effectLst>
                  <a:outerShdw blurRad="38100" dist="38100" dir="2700000" algn="tl">
                    <a:srgbClr val="000000">
                      <a:alpha val="43137"/>
                    </a:srgbClr>
                  </a:outerShdw>
                </a:effectLst>
                <a:latin typeface="Book Antiqua" pitchFamily="18" charset="0"/>
              </a:rPr>
              <a:t> район" Смоленской области на  </a:t>
            </a:r>
            <a:r>
              <a:rPr lang="ru-RU" sz="1800" cap="none" dirty="0" smtClean="0">
                <a:ln>
                  <a:noFill/>
                </a:ln>
                <a:solidFill>
                  <a:schemeClr val="tx1"/>
                </a:solidFill>
                <a:effectLst>
                  <a:outerShdw blurRad="38100" dist="38100" dir="2700000" algn="tl">
                    <a:srgbClr val="000000">
                      <a:alpha val="43137"/>
                    </a:srgbClr>
                  </a:outerShdw>
                </a:effectLst>
                <a:latin typeface="Book Antiqua" pitchFamily="18" charset="0"/>
              </a:rPr>
              <a:t>2015-2020 </a:t>
            </a:r>
            <a:r>
              <a:rPr lang="ru-RU" sz="1800" cap="none" dirty="0">
                <a:ln>
                  <a:noFill/>
                </a:ln>
                <a:solidFill>
                  <a:schemeClr val="tx1"/>
                </a:solidFill>
                <a:effectLst>
                  <a:outerShdw blurRad="38100" dist="38100" dir="2700000" algn="tl">
                    <a:srgbClr val="000000">
                      <a:alpha val="43137"/>
                    </a:srgbClr>
                  </a:outerShdw>
                </a:effectLst>
                <a:latin typeface="Book Antiqua" pitchFamily="18" charset="0"/>
              </a:rPr>
              <a:t>годы»</a:t>
            </a:r>
            <a:endParaRPr lang="ru-RU" sz="1800" dirty="0">
              <a:solidFill>
                <a:schemeClr val="tx1"/>
              </a:solidFill>
              <a:latin typeface="Book Antiqua" pitchFamily="18" charset="0"/>
            </a:endParaRPr>
          </a:p>
        </p:txBody>
      </p:sp>
      <p:sp>
        <p:nvSpPr>
          <p:cNvPr id="8" name="Скругленный прямоугольник 7"/>
          <p:cNvSpPr/>
          <p:nvPr/>
        </p:nvSpPr>
        <p:spPr>
          <a:xfrm>
            <a:off x="2987824" y="2780928"/>
            <a:ext cx="1187576" cy="359991"/>
          </a:xfrm>
          <a:prstGeom prst="roundRect">
            <a:avLst/>
          </a:prstGeom>
          <a:solidFill>
            <a:srgbClr val="0099FF"/>
          </a:solidFill>
          <a:ln w="9525" cap="flat" cmpd="sng" algn="ctr">
            <a:solidFill>
              <a:srgbClr val="0066FF"/>
            </a:solidFill>
            <a:prstDash val="solid"/>
          </a:ln>
          <a:effectLst>
            <a:outerShdw blurRad="40000" dist="23000" dir="5400000" rotWithShape="0">
              <a:srgbClr val="000000">
                <a:alpha val="35000"/>
              </a:srgbClr>
            </a:outerShdw>
          </a:effectLst>
        </p:spPr>
        <p:style>
          <a:lnRef idx="1">
            <a:schemeClr val="accent5"/>
          </a:lnRef>
          <a:fillRef idx="3">
            <a:schemeClr val="accent5"/>
          </a:fillRef>
          <a:effectRef idx="2">
            <a:schemeClr val="accent5"/>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ru-RU" sz="1400" b="1" dirty="0" smtClean="0">
                <a:solidFill>
                  <a:srgbClr val="DBF5F9">
                    <a:lumMod val="10000"/>
                  </a:srgbClr>
                </a:solidFill>
                <a:latin typeface="Book Antiqua" pitchFamily="18" charset="0"/>
              </a:rPr>
              <a:t>тыс. руб.</a:t>
            </a:r>
            <a:endParaRPr lang="ru-RU" sz="1400" b="1" dirty="0">
              <a:solidFill>
                <a:srgbClr val="DBF5F9">
                  <a:lumMod val="10000"/>
                </a:srgbClr>
              </a:solidFill>
              <a:latin typeface="Book Antiqua" pitchFamily="18" charset="0"/>
            </a:endParaRPr>
          </a:p>
        </p:txBody>
      </p:sp>
      <p:sp>
        <p:nvSpPr>
          <p:cNvPr id="11" name="Прямоугольник 10"/>
          <p:cNvSpPr/>
          <p:nvPr/>
        </p:nvSpPr>
        <p:spPr>
          <a:xfrm>
            <a:off x="5580112" y="1484784"/>
            <a:ext cx="3563888" cy="936104"/>
          </a:xfrm>
          <a:prstGeom prst="rect">
            <a:avLst/>
          </a:prstGeom>
          <a:solidFill>
            <a:srgbClr val="99CC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sz="1400" b="1" dirty="0" smtClean="0">
                <a:solidFill>
                  <a:srgbClr val="000099"/>
                </a:solidFill>
                <a:latin typeface="Book Antiqua" pitchFamily="18" charset="0"/>
              </a:rPr>
              <a:t>Ответственные исполнители: Администрация муниципального образования  «Холм-Жирковский район» Смоленской области.</a:t>
            </a:r>
          </a:p>
        </p:txBody>
      </p:sp>
      <p:sp>
        <p:nvSpPr>
          <p:cNvPr id="12" name="Содержимое 11"/>
          <p:cNvSpPr>
            <a:spLocks noGrp="1"/>
          </p:cNvSpPr>
          <p:nvPr>
            <p:ph sz="half" idx="1"/>
          </p:nvPr>
        </p:nvSpPr>
        <p:spPr>
          <a:xfrm>
            <a:off x="107504" y="1484784"/>
            <a:ext cx="2664296" cy="1440160"/>
          </a:xfrm>
          <a:prstGeom prst="rect">
            <a:avLst/>
          </a:prstGeom>
          <a:solidFill>
            <a:srgbClr val="99CC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lnSpcReduction="10000"/>
          </a:bodyPr>
          <a:lstStyle/>
          <a:p>
            <a:pPr algn="just">
              <a:buNone/>
            </a:pPr>
            <a:r>
              <a:rPr lang="ru-RU" sz="1400" b="1" dirty="0" smtClean="0">
                <a:solidFill>
                  <a:srgbClr val="000099"/>
                </a:solidFill>
                <a:latin typeface="Book Antiqua" pitchFamily="18" charset="0"/>
              </a:rPr>
              <a:t>      Общий объем </a:t>
            </a:r>
          </a:p>
          <a:p>
            <a:pPr algn="just">
              <a:buNone/>
            </a:pPr>
            <a:r>
              <a:rPr lang="ru-RU" sz="1400" b="1" dirty="0" smtClean="0">
                <a:solidFill>
                  <a:srgbClr val="000099"/>
                </a:solidFill>
                <a:latin typeface="Book Antiqua" pitchFamily="18" charset="0"/>
              </a:rPr>
              <a:t>бюджетных ассигнований  </a:t>
            </a:r>
          </a:p>
          <a:p>
            <a:pPr algn="just">
              <a:buNone/>
            </a:pPr>
            <a:r>
              <a:rPr lang="ru-RU" sz="1400" b="1" dirty="0" smtClean="0">
                <a:solidFill>
                  <a:srgbClr val="000099"/>
                </a:solidFill>
                <a:latin typeface="Book Antiqua" pitchFamily="18" charset="0"/>
              </a:rPr>
              <a:t>на 2018 год -70,0 тыс. руб., </a:t>
            </a:r>
          </a:p>
          <a:p>
            <a:pPr algn="just">
              <a:buNone/>
            </a:pPr>
            <a:r>
              <a:rPr lang="ru-RU" sz="1400" b="1" dirty="0" smtClean="0">
                <a:solidFill>
                  <a:srgbClr val="000099"/>
                </a:solidFill>
                <a:latin typeface="Book Antiqua" pitchFamily="18" charset="0"/>
              </a:rPr>
              <a:t>на 2019 год – 70, тыс. руб.,</a:t>
            </a:r>
          </a:p>
          <a:p>
            <a:pPr algn="just">
              <a:buNone/>
            </a:pPr>
            <a:r>
              <a:rPr lang="ru-RU" sz="1400" b="1" dirty="0" smtClean="0">
                <a:solidFill>
                  <a:srgbClr val="000099"/>
                </a:solidFill>
                <a:latin typeface="Book Antiqua" pitchFamily="18" charset="0"/>
              </a:rPr>
              <a:t> на 2020 год – 70,0 тыс. руб.</a:t>
            </a:r>
            <a:endParaRPr lang="ru-RU" sz="1400" b="1" dirty="0">
              <a:solidFill>
                <a:srgbClr val="000099"/>
              </a:solidFill>
              <a:latin typeface="Book Antiqua" pitchFamily="18" charset="0"/>
            </a:endParaRPr>
          </a:p>
        </p:txBody>
      </p:sp>
      <p:graphicFrame>
        <p:nvGraphicFramePr>
          <p:cNvPr id="13" name="Диаграмма 12"/>
          <p:cNvGraphicFramePr/>
          <p:nvPr/>
        </p:nvGraphicFramePr>
        <p:xfrm>
          <a:off x="0" y="2852936"/>
          <a:ext cx="4104456" cy="4005064"/>
        </p:xfrm>
        <a:graphic>
          <a:graphicData uri="http://schemas.openxmlformats.org/drawingml/2006/chart">
            <c:chart xmlns:c="http://schemas.openxmlformats.org/drawingml/2006/chart" xmlns:r="http://schemas.openxmlformats.org/officeDocument/2006/relationships" r:id="rId2"/>
          </a:graphicData>
        </a:graphic>
      </p:graphicFrame>
      <p:sp>
        <p:nvSpPr>
          <p:cNvPr id="20" name="Прямоугольник 19"/>
          <p:cNvSpPr/>
          <p:nvPr/>
        </p:nvSpPr>
        <p:spPr>
          <a:xfrm>
            <a:off x="4788024" y="2708920"/>
            <a:ext cx="4176464" cy="523220"/>
          </a:xfrm>
          <a:prstGeom prst="rect">
            <a:avLst/>
          </a:prstGeom>
        </p:spPr>
        <p:txBody>
          <a:bodyPr wrap="square">
            <a:spAutoFit/>
          </a:bodyPr>
          <a:lstStyle/>
          <a:p>
            <a:pPr algn="just"/>
            <a:r>
              <a:rPr lang="ru-RU" sz="1400" b="1" dirty="0" smtClean="0">
                <a:solidFill>
                  <a:srgbClr val="000099"/>
                </a:solidFill>
                <a:latin typeface="Book Antiqua" pitchFamily="18" charset="0"/>
              </a:rPr>
              <a:t>Муниципальная программа финансируется за счет  средств местного бюджета.</a:t>
            </a:r>
          </a:p>
        </p:txBody>
      </p:sp>
      <p:pic>
        <p:nvPicPr>
          <p:cNvPr id="15" name="Рисунок 14" descr="жилье семье1.jpg"/>
          <p:cNvPicPr>
            <a:picLocks noChangeAspect="1"/>
          </p:cNvPicPr>
          <p:nvPr/>
        </p:nvPicPr>
        <p:blipFill>
          <a:blip r:embed="rId3" cstate="print"/>
          <a:stretch>
            <a:fillRect/>
          </a:stretch>
        </p:blipFill>
        <p:spPr>
          <a:xfrm>
            <a:off x="6300192" y="5013176"/>
            <a:ext cx="2736304" cy="1700808"/>
          </a:xfrm>
          <a:prstGeom prst="rect">
            <a:avLst/>
          </a:prstGeom>
          <a:ln>
            <a:noFill/>
          </a:ln>
          <a:effectLst>
            <a:outerShdw blurRad="292100" dist="139700" dir="2700000" algn="tl" rotWithShape="0">
              <a:srgbClr val="333333">
                <a:alpha val="65000"/>
              </a:srgbClr>
            </a:outerShdw>
          </a:effectLst>
          <a:scene3d>
            <a:camera prst="orthographicFront"/>
            <a:lightRig rig="threePt" dir="t"/>
          </a:scene3d>
          <a:sp3d>
            <a:bevelT w="165100" prst="coolSlant"/>
          </a:sp3d>
        </p:spPr>
      </p:pic>
      <p:pic>
        <p:nvPicPr>
          <p:cNvPr id="18" name="Рисунок 17" descr="жилье семье 2.jpg"/>
          <p:cNvPicPr>
            <a:picLocks noChangeAspect="1"/>
          </p:cNvPicPr>
          <p:nvPr/>
        </p:nvPicPr>
        <p:blipFill>
          <a:blip r:embed="rId4" cstate="print"/>
          <a:stretch>
            <a:fillRect/>
          </a:stretch>
        </p:blipFill>
        <p:spPr>
          <a:xfrm>
            <a:off x="4283968" y="3429000"/>
            <a:ext cx="2631765" cy="1728192"/>
          </a:xfrm>
          <a:prstGeom prst="rect">
            <a:avLst/>
          </a:prstGeom>
          <a:ln>
            <a:noFill/>
          </a:ln>
          <a:effectLst>
            <a:outerShdw blurRad="292100" dist="139700" dir="2700000" algn="tl" rotWithShape="0">
              <a:srgbClr val="333333">
                <a:alpha val="65000"/>
              </a:srgbClr>
            </a:outerShdw>
          </a:effectLst>
          <a:scene3d>
            <a:camera prst="orthographicFront"/>
            <a:lightRig rig="threePt" dir="t"/>
          </a:scene3d>
          <a:sp3d>
            <a:bevelT w="165100" prst="coolSlant"/>
          </a:sp3d>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Прямоугольник 9"/>
          <p:cNvSpPr/>
          <p:nvPr/>
        </p:nvSpPr>
        <p:spPr>
          <a:xfrm>
            <a:off x="107504" y="836712"/>
            <a:ext cx="8928992" cy="648072"/>
          </a:xfrm>
          <a:prstGeom prst="rect">
            <a:avLst/>
          </a:prstGeom>
          <a:solidFill>
            <a:srgbClr val="99CC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Текст 2"/>
          <p:cNvSpPr>
            <a:spLocks noGrp="1"/>
          </p:cNvSpPr>
          <p:nvPr>
            <p:ph type="body" idx="2"/>
          </p:nvPr>
        </p:nvSpPr>
        <p:spPr>
          <a:xfrm>
            <a:off x="107504" y="908720"/>
            <a:ext cx="8856984" cy="432048"/>
          </a:xfrm>
        </p:spPr>
        <p:txBody>
          <a:bodyPr>
            <a:noAutofit/>
          </a:bodyPr>
          <a:lstStyle/>
          <a:p>
            <a:pPr algn="just"/>
            <a:r>
              <a:rPr lang="ru-RU" b="1" dirty="0" smtClean="0">
                <a:solidFill>
                  <a:srgbClr val="000099"/>
                </a:solidFill>
                <a:latin typeface="Book Antiqua" pitchFamily="18" charset="0"/>
              </a:rPr>
              <a:t> </a:t>
            </a:r>
            <a:r>
              <a:rPr lang="ru-RU" b="1" u="sng" dirty="0" smtClean="0">
                <a:solidFill>
                  <a:srgbClr val="000099"/>
                </a:solidFill>
                <a:latin typeface="Book Antiqua" pitchFamily="18" charset="0"/>
              </a:rPr>
              <a:t>Цель</a:t>
            </a:r>
            <a:r>
              <a:rPr lang="ru-RU" b="1" dirty="0" smtClean="0">
                <a:solidFill>
                  <a:srgbClr val="000099"/>
                </a:solidFill>
                <a:latin typeface="Book Antiqua" pitchFamily="18" charset="0"/>
              </a:rPr>
              <a:t>: Повышение доступности социально значимых объектов, информационных ресурсов, услуг для лиц с ограниченными возможностями и других </a:t>
            </a:r>
            <a:r>
              <a:rPr lang="ru-RU" b="1" dirty="0" err="1" smtClean="0">
                <a:solidFill>
                  <a:srgbClr val="000099"/>
                </a:solidFill>
                <a:latin typeface="Book Antiqua" pitchFamily="18" charset="0"/>
              </a:rPr>
              <a:t>маломобильных</a:t>
            </a:r>
            <a:r>
              <a:rPr lang="ru-RU" b="1" dirty="0" smtClean="0">
                <a:solidFill>
                  <a:srgbClr val="000099"/>
                </a:solidFill>
                <a:latin typeface="Book Antiqua" pitchFamily="18" charset="0"/>
              </a:rPr>
              <a:t> групп населения. </a:t>
            </a:r>
            <a:endParaRPr lang="ru-RU" dirty="0"/>
          </a:p>
        </p:txBody>
      </p:sp>
      <p:sp>
        <p:nvSpPr>
          <p:cNvPr id="5" name="Заголовок 3"/>
          <p:cNvSpPr>
            <a:spLocks noGrp="1"/>
          </p:cNvSpPr>
          <p:nvPr>
            <p:ph type="title"/>
          </p:nvPr>
        </p:nvSpPr>
        <p:spPr>
          <a:xfrm>
            <a:off x="0" y="0"/>
            <a:ext cx="9144000" cy="836712"/>
          </a:xfrm>
          <a:prstGeom prst="round2DiagRect">
            <a:avLst/>
          </a:prstGeom>
          <a:solidFill>
            <a:srgbClr val="0099FF"/>
          </a:solidFill>
          <a:ln>
            <a:solidFill>
              <a:schemeClr val="accent2">
                <a:lumMod val="75000"/>
              </a:schemeClr>
            </a:solidFill>
          </a:ln>
          <a:effectLst>
            <a:innerShdw blurRad="63500" dist="50800" dir="13500000">
              <a:prstClr val="black">
                <a:alpha val="50000"/>
              </a:prstClr>
            </a:innerShdw>
          </a:effectLst>
        </p:spPr>
        <p:style>
          <a:lnRef idx="0">
            <a:schemeClr val="accent1"/>
          </a:lnRef>
          <a:fillRef idx="3">
            <a:schemeClr val="accent1"/>
          </a:fillRef>
          <a:effectRef idx="3">
            <a:schemeClr val="accent1"/>
          </a:effectRef>
          <a:fontRef idx="minor">
            <a:schemeClr val="lt1"/>
          </a:fontRef>
        </p:style>
        <p:txBody>
          <a:bodyPr vert="horz" lIns="45720" tIns="0" rIns="45720" bIns="0" rtlCol="0" anchor="ctr" anchorCtr="0">
            <a:noAutofit/>
          </a:bodyPr>
          <a:lstStyle/>
          <a:p>
            <a:pPr algn="ctr"/>
            <a:r>
              <a:rPr lang="ru-RU" sz="1800" cap="none" dirty="0">
                <a:ln>
                  <a:noFill/>
                </a:ln>
                <a:solidFill>
                  <a:schemeClr val="tx1"/>
                </a:solidFill>
                <a:effectLst>
                  <a:outerShdw blurRad="38100" dist="38100" dir="2700000" algn="tl">
                    <a:srgbClr val="000000">
                      <a:alpha val="43137"/>
                    </a:srgbClr>
                  </a:outerShdw>
                </a:effectLst>
                <a:latin typeface="Book Antiqua" pitchFamily="18" charset="0"/>
              </a:rPr>
              <a:t>Муниципальная программа </a:t>
            </a:r>
            <a:r>
              <a:rPr lang="ru-RU" sz="1800" cap="none" dirty="0" smtClean="0">
                <a:ln>
                  <a:noFill/>
                </a:ln>
                <a:solidFill>
                  <a:schemeClr val="tx1"/>
                </a:solidFill>
                <a:effectLst>
                  <a:outerShdw blurRad="38100" dist="38100" dir="2700000" algn="tl">
                    <a:srgbClr val="000000">
                      <a:alpha val="43137"/>
                    </a:srgbClr>
                  </a:outerShdw>
                </a:effectLst>
                <a:latin typeface="Book Antiqua" pitchFamily="18" charset="0"/>
              </a:rPr>
              <a:t>«Доступная среда на территории   муниципального образования </a:t>
            </a:r>
            <a:r>
              <a:rPr lang="ru-RU" sz="1800" cap="none" dirty="0">
                <a:ln>
                  <a:noFill/>
                </a:ln>
                <a:solidFill>
                  <a:schemeClr val="tx1"/>
                </a:solidFill>
                <a:effectLst>
                  <a:outerShdw blurRad="38100" dist="38100" dir="2700000" algn="tl">
                    <a:srgbClr val="000000">
                      <a:alpha val="43137"/>
                    </a:srgbClr>
                  </a:outerShdw>
                </a:effectLst>
                <a:latin typeface="Book Antiqua" pitchFamily="18" charset="0"/>
              </a:rPr>
              <a:t>"Холм - </a:t>
            </a:r>
            <a:r>
              <a:rPr lang="ru-RU" sz="1800" cap="none" dirty="0" err="1">
                <a:ln>
                  <a:noFill/>
                </a:ln>
                <a:solidFill>
                  <a:schemeClr val="tx1"/>
                </a:solidFill>
                <a:effectLst>
                  <a:outerShdw blurRad="38100" dist="38100" dir="2700000" algn="tl">
                    <a:srgbClr val="000000">
                      <a:alpha val="43137"/>
                    </a:srgbClr>
                  </a:outerShdw>
                </a:effectLst>
                <a:latin typeface="Book Antiqua" pitchFamily="18" charset="0"/>
              </a:rPr>
              <a:t>Жирковский</a:t>
            </a:r>
            <a:r>
              <a:rPr lang="ru-RU" sz="1800" cap="none" dirty="0">
                <a:ln>
                  <a:noFill/>
                </a:ln>
                <a:solidFill>
                  <a:schemeClr val="tx1"/>
                </a:solidFill>
                <a:effectLst>
                  <a:outerShdw blurRad="38100" dist="38100" dir="2700000" algn="tl">
                    <a:srgbClr val="000000">
                      <a:alpha val="43137"/>
                    </a:srgbClr>
                  </a:outerShdw>
                </a:effectLst>
                <a:latin typeface="Book Antiqua" pitchFamily="18" charset="0"/>
              </a:rPr>
              <a:t> район" Смоленской области на  </a:t>
            </a:r>
            <a:r>
              <a:rPr lang="ru-RU" sz="1800" cap="none" dirty="0" smtClean="0">
                <a:ln>
                  <a:noFill/>
                </a:ln>
                <a:solidFill>
                  <a:schemeClr val="tx1"/>
                </a:solidFill>
                <a:effectLst>
                  <a:outerShdw blurRad="38100" dist="38100" dir="2700000" algn="tl">
                    <a:srgbClr val="000000">
                      <a:alpha val="43137"/>
                    </a:srgbClr>
                  </a:outerShdw>
                </a:effectLst>
                <a:latin typeface="Book Antiqua" pitchFamily="18" charset="0"/>
              </a:rPr>
              <a:t>2016-2020 </a:t>
            </a:r>
            <a:r>
              <a:rPr lang="ru-RU" sz="1800" cap="none" dirty="0">
                <a:ln>
                  <a:noFill/>
                </a:ln>
                <a:solidFill>
                  <a:schemeClr val="tx1"/>
                </a:solidFill>
                <a:effectLst>
                  <a:outerShdw blurRad="38100" dist="38100" dir="2700000" algn="tl">
                    <a:srgbClr val="000000">
                      <a:alpha val="43137"/>
                    </a:srgbClr>
                  </a:outerShdw>
                </a:effectLst>
                <a:latin typeface="Book Antiqua" pitchFamily="18" charset="0"/>
              </a:rPr>
              <a:t>годы»</a:t>
            </a:r>
            <a:endParaRPr lang="ru-RU" sz="1800" dirty="0">
              <a:solidFill>
                <a:schemeClr val="tx1"/>
              </a:solidFill>
              <a:latin typeface="Book Antiqua" pitchFamily="18" charset="0"/>
            </a:endParaRPr>
          </a:p>
        </p:txBody>
      </p:sp>
      <p:sp>
        <p:nvSpPr>
          <p:cNvPr id="8" name="Скругленный прямоугольник 7"/>
          <p:cNvSpPr/>
          <p:nvPr/>
        </p:nvSpPr>
        <p:spPr>
          <a:xfrm>
            <a:off x="3419872" y="2996952"/>
            <a:ext cx="1187576" cy="359991"/>
          </a:xfrm>
          <a:prstGeom prst="roundRect">
            <a:avLst/>
          </a:prstGeom>
          <a:solidFill>
            <a:srgbClr val="0099FF"/>
          </a:solidFill>
          <a:ln w="9525" cap="flat" cmpd="sng" algn="ctr">
            <a:solidFill>
              <a:srgbClr val="0066FF"/>
            </a:solidFill>
            <a:prstDash val="solid"/>
          </a:ln>
          <a:effectLst>
            <a:outerShdw blurRad="40000" dist="23000" dir="5400000" rotWithShape="0">
              <a:srgbClr val="000000">
                <a:alpha val="35000"/>
              </a:srgbClr>
            </a:outerShdw>
          </a:effectLst>
        </p:spPr>
        <p:style>
          <a:lnRef idx="1">
            <a:schemeClr val="accent5"/>
          </a:lnRef>
          <a:fillRef idx="3">
            <a:schemeClr val="accent5"/>
          </a:fillRef>
          <a:effectRef idx="2">
            <a:schemeClr val="accent5"/>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ru-RU" sz="1400" b="1" dirty="0" smtClean="0">
                <a:solidFill>
                  <a:srgbClr val="DBF5F9">
                    <a:lumMod val="10000"/>
                  </a:srgbClr>
                </a:solidFill>
                <a:latin typeface="Book Antiqua" pitchFamily="18" charset="0"/>
              </a:rPr>
              <a:t>тыс. руб.</a:t>
            </a:r>
            <a:endParaRPr lang="ru-RU" sz="1400" b="1" dirty="0">
              <a:solidFill>
                <a:srgbClr val="DBF5F9">
                  <a:lumMod val="10000"/>
                </a:srgbClr>
              </a:solidFill>
              <a:latin typeface="Book Antiqua" pitchFamily="18" charset="0"/>
            </a:endParaRPr>
          </a:p>
        </p:txBody>
      </p:sp>
      <p:sp>
        <p:nvSpPr>
          <p:cNvPr id="11" name="Прямоугольник 10"/>
          <p:cNvSpPr/>
          <p:nvPr/>
        </p:nvSpPr>
        <p:spPr>
          <a:xfrm>
            <a:off x="4572000" y="1556792"/>
            <a:ext cx="4572000" cy="1152128"/>
          </a:xfrm>
          <a:prstGeom prst="rect">
            <a:avLst/>
          </a:prstGeom>
          <a:solidFill>
            <a:srgbClr val="99CC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sz="1200" b="1" u="sng" dirty="0" smtClean="0">
                <a:solidFill>
                  <a:srgbClr val="000099"/>
                </a:solidFill>
                <a:latin typeface="Book Antiqua" pitchFamily="18" charset="0"/>
              </a:rPr>
              <a:t>Ответственные исполнители:</a:t>
            </a:r>
            <a:r>
              <a:rPr lang="ru-RU" sz="1200" b="1" dirty="0" smtClean="0">
                <a:solidFill>
                  <a:srgbClr val="000099"/>
                </a:solidFill>
                <a:latin typeface="Book Antiqua" pitchFamily="18" charset="0"/>
              </a:rPr>
              <a:t> Отдел по образованию Администрации муниципального образования «Холм-Жирковский район» Смоленской области, Отдел по культуре и спорту Администрации муниципального образования «Холм-Жирковский район» Смоленской области</a:t>
            </a:r>
            <a:endParaRPr lang="ru-RU" sz="1200" b="1" u="sng" dirty="0" smtClean="0">
              <a:solidFill>
                <a:srgbClr val="000099"/>
              </a:solidFill>
              <a:latin typeface="Book Antiqua" pitchFamily="18" charset="0"/>
            </a:endParaRPr>
          </a:p>
        </p:txBody>
      </p:sp>
      <p:sp>
        <p:nvSpPr>
          <p:cNvPr id="12" name="Содержимое 11"/>
          <p:cNvSpPr>
            <a:spLocks noGrp="1"/>
          </p:cNvSpPr>
          <p:nvPr>
            <p:ph sz="half" idx="1"/>
          </p:nvPr>
        </p:nvSpPr>
        <p:spPr>
          <a:xfrm>
            <a:off x="107504" y="1628800"/>
            <a:ext cx="4032448" cy="1224136"/>
          </a:xfrm>
          <a:prstGeom prst="rect">
            <a:avLst/>
          </a:prstGeom>
          <a:solidFill>
            <a:srgbClr val="99CC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just">
              <a:buNone/>
            </a:pPr>
            <a:r>
              <a:rPr lang="ru-RU" sz="1400" b="1" dirty="0" smtClean="0">
                <a:solidFill>
                  <a:srgbClr val="000099"/>
                </a:solidFill>
                <a:latin typeface="Book Antiqua" pitchFamily="18" charset="0"/>
              </a:rPr>
              <a:t> Общий объем бюджетных ассигнований  </a:t>
            </a:r>
          </a:p>
          <a:p>
            <a:pPr algn="just">
              <a:buNone/>
            </a:pPr>
            <a:r>
              <a:rPr lang="ru-RU" sz="1400" b="1" dirty="0" smtClean="0">
                <a:solidFill>
                  <a:srgbClr val="000099"/>
                </a:solidFill>
                <a:latin typeface="Book Antiqua" pitchFamily="18" charset="0"/>
              </a:rPr>
              <a:t>на 2018 год -77,0 тыс. руб., </a:t>
            </a:r>
          </a:p>
          <a:p>
            <a:pPr algn="just">
              <a:buNone/>
            </a:pPr>
            <a:r>
              <a:rPr lang="ru-RU" sz="1400" b="1" dirty="0" smtClean="0">
                <a:solidFill>
                  <a:srgbClr val="000099"/>
                </a:solidFill>
                <a:latin typeface="Book Antiqua" pitchFamily="18" charset="0"/>
              </a:rPr>
              <a:t>на 2019 год – 26, тыс. руб.,</a:t>
            </a:r>
          </a:p>
          <a:p>
            <a:pPr algn="just">
              <a:buNone/>
            </a:pPr>
            <a:r>
              <a:rPr lang="ru-RU" sz="1400" b="1" dirty="0" smtClean="0">
                <a:solidFill>
                  <a:srgbClr val="000099"/>
                </a:solidFill>
                <a:latin typeface="Book Antiqua" pitchFamily="18" charset="0"/>
              </a:rPr>
              <a:t> на 2020 год – 26,0 тыс. руб.</a:t>
            </a:r>
            <a:endParaRPr lang="ru-RU" sz="1400" b="1" dirty="0">
              <a:solidFill>
                <a:srgbClr val="000099"/>
              </a:solidFill>
              <a:latin typeface="Book Antiqua" pitchFamily="18" charset="0"/>
            </a:endParaRPr>
          </a:p>
        </p:txBody>
      </p:sp>
      <p:graphicFrame>
        <p:nvGraphicFramePr>
          <p:cNvPr id="13" name="Диаграмма 12"/>
          <p:cNvGraphicFramePr/>
          <p:nvPr/>
        </p:nvGraphicFramePr>
        <p:xfrm>
          <a:off x="107504" y="2564904"/>
          <a:ext cx="4032448" cy="4149080"/>
        </p:xfrm>
        <a:graphic>
          <a:graphicData uri="http://schemas.openxmlformats.org/drawingml/2006/chart">
            <c:chart xmlns:c="http://schemas.openxmlformats.org/drawingml/2006/chart" xmlns:r="http://schemas.openxmlformats.org/officeDocument/2006/relationships" r:id="rId2"/>
          </a:graphicData>
        </a:graphic>
      </p:graphicFrame>
      <p:sp>
        <p:nvSpPr>
          <p:cNvPr id="20" name="Прямоугольник 19"/>
          <p:cNvSpPr/>
          <p:nvPr/>
        </p:nvSpPr>
        <p:spPr>
          <a:xfrm>
            <a:off x="4788024" y="2708920"/>
            <a:ext cx="4176464" cy="523220"/>
          </a:xfrm>
          <a:prstGeom prst="rect">
            <a:avLst/>
          </a:prstGeom>
        </p:spPr>
        <p:txBody>
          <a:bodyPr wrap="square">
            <a:spAutoFit/>
          </a:bodyPr>
          <a:lstStyle/>
          <a:p>
            <a:pPr algn="just"/>
            <a:r>
              <a:rPr lang="ru-RU" sz="1400" b="1" dirty="0" smtClean="0">
                <a:solidFill>
                  <a:srgbClr val="000099"/>
                </a:solidFill>
                <a:latin typeface="Book Antiqua" pitchFamily="18" charset="0"/>
              </a:rPr>
              <a:t>Муниципальная программа финансируется за счет  средств местного бюджета.</a:t>
            </a:r>
          </a:p>
        </p:txBody>
      </p:sp>
      <p:pic>
        <p:nvPicPr>
          <p:cNvPr id="16" name="Рисунок 15" descr="дост ср1.png"/>
          <p:cNvPicPr>
            <a:picLocks noChangeAspect="1"/>
          </p:cNvPicPr>
          <p:nvPr/>
        </p:nvPicPr>
        <p:blipFill>
          <a:blip r:embed="rId3" cstate="print"/>
          <a:stretch>
            <a:fillRect/>
          </a:stretch>
        </p:blipFill>
        <p:spPr>
          <a:xfrm>
            <a:off x="3923928" y="3284984"/>
            <a:ext cx="5220072" cy="3397559"/>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9" name="Рисунок 18" descr="без город.jpg"/>
          <p:cNvPicPr>
            <a:picLocks noChangeAspect="1"/>
          </p:cNvPicPr>
          <p:nvPr/>
        </p:nvPicPr>
        <p:blipFill>
          <a:blip r:embed="rId2" cstate="print"/>
          <a:stretch>
            <a:fillRect/>
          </a:stretch>
        </p:blipFill>
        <p:spPr>
          <a:xfrm>
            <a:off x="6516216" y="4941300"/>
            <a:ext cx="2627784" cy="1756901"/>
          </a:xfrm>
          <a:prstGeom prst="rect">
            <a:avLst/>
          </a:prstGeom>
          <a:scene3d>
            <a:camera prst="orthographicFront"/>
            <a:lightRig rig="threePt" dir="t"/>
          </a:scene3d>
          <a:sp3d>
            <a:bevelT w="165100" prst="coolSlant"/>
          </a:sp3d>
        </p:spPr>
      </p:pic>
      <p:sp>
        <p:nvSpPr>
          <p:cNvPr id="10" name="Прямоугольник 9"/>
          <p:cNvSpPr/>
          <p:nvPr/>
        </p:nvSpPr>
        <p:spPr>
          <a:xfrm>
            <a:off x="107504" y="836712"/>
            <a:ext cx="8928992" cy="792088"/>
          </a:xfrm>
          <a:prstGeom prst="rect">
            <a:avLst/>
          </a:prstGeom>
          <a:solidFill>
            <a:srgbClr val="99CC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Текст 2"/>
          <p:cNvSpPr>
            <a:spLocks noGrp="1"/>
          </p:cNvSpPr>
          <p:nvPr>
            <p:ph type="body" idx="2"/>
          </p:nvPr>
        </p:nvSpPr>
        <p:spPr>
          <a:xfrm>
            <a:off x="107504" y="908720"/>
            <a:ext cx="8856984" cy="432048"/>
          </a:xfrm>
        </p:spPr>
        <p:txBody>
          <a:bodyPr>
            <a:noAutofit/>
          </a:bodyPr>
          <a:lstStyle/>
          <a:p>
            <a:pPr algn="just"/>
            <a:r>
              <a:rPr lang="ru-RU" b="1" dirty="0" smtClean="0">
                <a:solidFill>
                  <a:srgbClr val="000099"/>
                </a:solidFill>
                <a:latin typeface="Book Antiqua" pitchFamily="18" charset="0"/>
              </a:rPr>
              <a:t> </a:t>
            </a:r>
            <a:r>
              <a:rPr lang="ru-RU" b="1" u="sng" dirty="0" smtClean="0">
                <a:solidFill>
                  <a:srgbClr val="000099"/>
                </a:solidFill>
                <a:latin typeface="Book Antiqua" pitchFamily="18" charset="0"/>
              </a:rPr>
              <a:t>Цель</a:t>
            </a:r>
            <a:r>
              <a:rPr lang="ru-RU" b="1" dirty="0" smtClean="0">
                <a:solidFill>
                  <a:srgbClr val="000099"/>
                </a:solidFill>
                <a:latin typeface="Book Antiqua" pitchFamily="18" charset="0"/>
              </a:rPr>
              <a:t>: Создание комплексной системы безопасности на территории муниципального образования «Холм-Жирковский район» Смоленской области  для повышения  общественной и личной безопасности граждан за счет применения  новых информационных технологий. </a:t>
            </a:r>
            <a:endParaRPr lang="ru-RU" dirty="0"/>
          </a:p>
        </p:txBody>
      </p:sp>
      <p:sp>
        <p:nvSpPr>
          <p:cNvPr id="5" name="Заголовок 3"/>
          <p:cNvSpPr>
            <a:spLocks noGrp="1"/>
          </p:cNvSpPr>
          <p:nvPr>
            <p:ph type="title"/>
          </p:nvPr>
        </p:nvSpPr>
        <p:spPr>
          <a:xfrm>
            <a:off x="0" y="0"/>
            <a:ext cx="9144000" cy="836712"/>
          </a:xfrm>
          <a:prstGeom prst="round2DiagRect">
            <a:avLst/>
          </a:prstGeom>
          <a:solidFill>
            <a:srgbClr val="0099FF"/>
          </a:solidFill>
          <a:ln>
            <a:solidFill>
              <a:schemeClr val="accent2">
                <a:lumMod val="75000"/>
              </a:schemeClr>
            </a:solidFill>
          </a:ln>
          <a:effectLst>
            <a:innerShdw blurRad="63500" dist="50800" dir="13500000">
              <a:prstClr val="black">
                <a:alpha val="50000"/>
              </a:prstClr>
            </a:innerShdw>
          </a:effectLst>
        </p:spPr>
        <p:style>
          <a:lnRef idx="0">
            <a:schemeClr val="accent1"/>
          </a:lnRef>
          <a:fillRef idx="3">
            <a:schemeClr val="accent1"/>
          </a:fillRef>
          <a:effectRef idx="3">
            <a:schemeClr val="accent1"/>
          </a:effectRef>
          <a:fontRef idx="minor">
            <a:schemeClr val="lt1"/>
          </a:fontRef>
        </p:style>
        <p:txBody>
          <a:bodyPr vert="horz" lIns="45720" tIns="0" rIns="45720" bIns="0" rtlCol="0" anchor="ctr" anchorCtr="0">
            <a:noAutofit/>
          </a:bodyPr>
          <a:lstStyle/>
          <a:p>
            <a:pPr algn="ctr"/>
            <a:r>
              <a:rPr lang="ru-RU" sz="1800" cap="none" dirty="0">
                <a:ln>
                  <a:noFill/>
                </a:ln>
                <a:solidFill>
                  <a:schemeClr val="tx1"/>
                </a:solidFill>
                <a:effectLst>
                  <a:outerShdw blurRad="38100" dist="38100" dir="2700000" algn="tl">
                    <a:srgbClr val="000000">
                      <a:alpha val="43137"/>
                    </a:srgbClr>
                  </a:outerShdw>
                </a:effectLst>
                <a:latin typeface="Book Antiqua" pitchFamily="18" charset="0"/>
              </a:rPr>
              <a:t>Муниципальная программа </a:t>
            </a:r>
            <a:r>
              <a:rPr lang="ru-RU" sz="1800" cap="none" dirty="0" smtClean="0">
                <a:ln>
                  <a:noFill/>
                </a:ln>
                <a:solidFill>
                  <a:schemeClr val="tx1"/>
                </a:solidFill>
                <a:effectLst>
                  <a:outerShdw blurRad="38100" dist="38100" dir="2700000" algn="tl">
                    <a:srgbClr val="000000">
                      <a:alpha val="43137"/>
                    </a:srgbClr>
                  </a:outerShdw>
                </a:effectLst>
                <a:latin typeface="Book Antiqua" pitchFamily="18" charset="0"/>
              </a:rPr>
              <a:t>«Построение и развитие аппаратно-программного  комплекса «Безопасный город» на территории   муниципального образования </a:t>
            </a:r>
            <a:r>
              <a:rPr lang="ru-RU" sz="1800" cap="none" dirty="0">
                <a:ln>
                  <a:noFill/>
                </a:ln>
                <a:solidFill>
                  <a:schemeClr val="tx1"/>
                </a:solidFill>
                <a:effectLst>
                  <a:outerShdw blurRad="38100" dist="38100" dir="2700000" algn="tl">
                    <a:srgbClr val="000000">
                      <a:alpha val="43137"/>
                    </a:srgbClr>
                  </a:outerShdw>
                </a:effectLst>
                <a:latin typeface="Book Antiqua" pitchFamily="18" charset="0"/>
              </a:rPr>
              <a:t>"Холм - </a:t>
            </a:r>
            <a:r>
              <a:rPr lang="ru-RU" sz="1800" cap="none" dirty="0" err="1">
                <a:ln>
                  <a:noFill/>
                </a:ln>
                <a:solidFill>
                  <a:schemeClr val="tx1"/>
                </a:solidFill>
                <a:effectLst>
                  <a:outerShdw blurRad="38100" dist="38100" dir="2700000" algn="tl">
                    <a:srgbClr val="000000">
                      <a:alpha val="43137"/>
                    </a:srgbClr>
                  </a:outerShdw>
                </a:effectLst>
                <a:latin typeface="Book Antiqua" pitchFamily="18" charset="0"/>
              </a:rPr>
              <a:t>Жирковский</a:t>
            </a:r>
            <a:r>
              <a:rPr lang="ru-RU" sz="1800" cap="none" dirty="0">
                <a:ln>
                  <a:noFill/>
                </a:ln>
                <a:solidFill>
                  <a:schemeClr val="tx1"/>
                </a:solidFill>
                <a:effectLst>
                  <a:outerShdw blurRad="38100" dist="38100" dir="2700000" algn="tl">
                    <a:srgbClr val="000000">
                      <a:alpha val="43137"/>
                    </a:srgbClr>
                  </a:outerShdw>
                </a:effectLst>
                <a:latin typeface="Book Antiqua" pitchFamily="18" charset="0"/>
              </a:rPr>
              <a:t> район" Смоленской области на  </a:t>
            </a:r>
            <a:r>
              <a:rPr lang="ru-RU" sz="1800" cap="none" dirty="0" smtClean="0">
                <a:ln>
                  <a:noFill/>
                </a:ln>
                <a:solidFill>
                  <a:schemeClr val="tx1"/>
                </a:solidFill>
                <a:effectLst>
                  <a:outerShdw blurRad="38100" dist="38100" dir="2700000" algn="tl">
                    <a:srgbClr val="000000">
                      <a:alpha val="43137"/>
                    </a:srgbClr>
                  </a:outerShdw>
                </a:effectLst>
                <a:latin typeface="Book Antiqua" pitchFamily="18" charset="0"/>
              </a:rPr>
              <a:t>2016-2020 </a:t>
            </a:r>
            <a:r>
              <a:rPr lang="ru-RU" sz="1800" cap="none" dirty="0">
                <a:ln>
                  <a:noFill/>
                </a:ln>
                <a:solidFill>
                  <a:schemeClr val="tx1"/>
                </a:solidFill>
                <a:effectLst>
                  <a:outerShdw blurRad="38100" dist="38100" dir="2700000" algn="tl">
                    <a:srgbClr val="000000">
                      <a:alpha val="43137"/>
                    </a:srgbClr>
                  </a:outerShdw>
                </a:effectLst>
                <a:latin typeface="Book Antiqua" pitchFamily="18" charset="0"/>
              </a:rPr>
              <a:t>годы»</a:t>
            </a:r>
            <a:endParaRPr lang="ru-RU" sz="1800" dirty="0">
              <a:solidFill>
                <a:schemeClr val="tx1"/>
              </a:solidFill>
              <a:latin typeface="Book Antiqua" pitchFamily="18" charset="0"/>
            </a:endParaRPr>
          </a:p>
        </p:txBody>
      </p:sp>
      <p:sp>
        <p:nvSpPr>
          <p:cNvPr id="8" name="Скругленный прямоугольник 7"/>
          <p:cNvSpPr/>
          <p:nvPr/>
        </p:nvSpPr>
        <p:spPr>
          <a:xfrm>
            <a:off x="3419872" y="2996952"/>
            <a:ext cx="1187576" cy="359991"/>
          </a:xfrm>
          <a:prstGeom prst="roundRect">
            <a:avLst/>
          </a:prstGeom>
          <a:solidFill>
            <a:srgbClr val="0099FF"/>
          </a:solidFill>
          <a:ln w="9525" cap="flat" cmpd="sng" algn="ctr">
            <a:solidFill>
              <a:srgbClr val="0066FF"/>
            </a:solidFill>
            <a:prstDash val="solid"/>
          </a:ln>
          <a:effectLst>
            <a:outerShdw blurRad="40000" dist="23000" dir="5400000" rotWithShape="0">
              <a:srgbClr val="000000">
                <a:alpha val="35000"/>
              </a:srgbClr>
            </a:outerShdw>
          </a:effectLst>
        </p:spPr>
        <p:style>
          <a:lnRef idx="1">
            <a:schemeClr val="accent5"/>
          </a:lnRef>
          <a:fillRef idx="3">
            <a:schemeClr val="accent5"/>
          </a:fillRef>
          <a:effectRef idx="2">
            <a:schemeClr val="accent5"/>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ru-RU" sz="1400" b="1" dirty="0" smtClean="0">
                <a:solidFill>
                  <a:srgbClr val="DBF5F9">
                    <a:lumMod val="10000"/>
                  </a:srgbClr>
                </a:solidFill>
                <a:latin typeface="Book Antiqua" pitchFamily="18" charset="0"/>
              </a:rPr>
              <a:t>тыс. руб.</a:t>
            </a:r>
            <a:endParaRPr lang="ru-RU" sz="1400" b="1" dirty="0">
              <a:solidFill>
                <a:srgbClr val="DBF5F9">
                  <a:lumMod val="10000"/>
                </a:srgbClr>
              </a:solidFill>
              <a:latin typeface="Book Antiqua" pitchFamily="18" charset="0"/>
            </a:endParaRPr>
          </a:p>
        </p:txBody>
      </p:sp>
      <p:sp>
        <p:nvSpPr>
          <p:cNvPr id="11" name="Прямоугольник 10"/>
          <p:cNvSpPr/>
          <p:nvPr/>
        </p:nvSpPr>
        <p:spPr>
          <a:xfrm>
            <a:off x="5364088" y="1700808"/>
            <a:ext cx="3672408" cy="1080120"/>
          </a:xfrm>
          <a:prstGeom prst="rect">
            <a:avLst/>
          </a:prstGeom>
          <a:solidFill>
            <a:srgbClr val="99CC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sz="1400" b="1" dirty="0" smtClean="0">
                <a:solidFill>
                  <a:srgbClr val="000099"/>
                </a:solidFill>
                <a:latin typeface="Book Antiqua" pitchFamily="18" charset="0"/>
              </a:rPr>
              <a:t>Ответственные исполнители</a:t>
            </a:r>
            <a:r>
              <a:rPr lang="ru-RU" sz="1400" b="1" u="sng" dirty="0" smtClean="0">
                <a:solidFill>
                  <a:srgbClr val="000099"/>
                </a:solidFill>
                <a:latin typeface="Book Antiqua" pitchFamily="18" charset="0"/>
              </a:rPr>
              <a:t>:</a:t>
            </a:r>
            <a:r>
              <a:rPr lang="ru-RU" sz="1400" b="1" dirty="0" smtClean="0">
                <a:solidFill>
                  <a:srgbClr val="000099"/>
                </a:solidFill>
                <a:latin typeface="Book Antiqua" pitchFamily="18" charset="0"/>
              </a:rPr>
              <a:t> Администрация муниципального образования «Холм-Жирковский район» Смоленской области</a:t>
            </a:r>
            <a:endParaRPr lang="ru-RU" sz="1400" b="1" u="sng" dirty="0" smtClean="0">
              <a:solidFill>
                <a:srgbClr val="000099"/>
              </a:solidFill>
              <a:latin typeface="Book Antiqua" pitchFamily="18" charset="0"/>
            </a:endParaRPr>
          </a:p>
        </p:txBody>
      </p:sp>
      <p:sp>
        <p:nvSpPr>
          <p:cNvPr id="12" name="Содержимое 11"/>
          <p:cNvSpPr>
            <a:spLocks noGrp="1"/>
          </p:cNvSpPr>
          <p:nvPr>
            <p:ph sz="half" idx="1"/>
          </p:nvPr>
        </p:nvSpPr>
        <p:spPr>
          <a:xfrm>
            <a:off x="107504" y="1700808"/>
            <a:ext cx="4032448" cy="1152128"/>
          </a:xfrm>
          <a:prstGeom prst="rect">
            <a:avLst/>
          </a:prstGeom>
          <a:solidFill>
            <a:srgbClr val="99CC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lnSpcReduction="10000"/>
          </a:bodyPr>
          <a:lstStyle/>
          <a:p>
            <a:pPr algn="just">
              <a:buNone/>
            </a:pPr>
            <a:r>
              <a:rPr lang="ru-RU" sz="1400" b="1" dirty="0" smtClean="0">
                <a:solidFill>
                  <a:srgbClr val="000099"/>
                </a:solidFill>
                <a:latin typeface="Book Antiqua" pitchFamily="18" charset="0"/>
              </a:rPr>
              <a:t> Общий объем бюджетных ассигнований  </a:t>
            </a:r>
          </a:p>
          <a:p>
            <a:pPr algn="just">
              <a:buNone/>
            </a:pPr>
            <a:r>
              <a:rPr lang="ru-RU" sz="1400" b="1" dirty="0" smtClean="0">
                <a:solidFill>
                  <a:srgbClr val="000099"/>
                </a:solidFill>
                <a:latin typeface="Book Antiqua" pitchFamily="18" charset="0"/>
              </a:rPr>
              <a:t>на 2018 год -50,0 тыс. руб., </a:t>
            </a:r>
          </a:p>
          <a:p>
            <a:pPr algn="just">
              <a:buNone/>
            </a:pPr>
            <a:r>
              <a:rPr lang="ru-RU" sz="1400" b="1" dirty="0" smtClean="0">
                <a:solidFill>
                  <a:srgbClr val="000099"/>
                </a:solidFill>
                <a:latin typeface="Book Antiqua" pitchFamily="18" charset="0"/>
              </a:rPr>
              <a:t>на 2019 год – 50, тыс. руб.,</a:t>
            </a:r>
          </a:p>
          <a:p>
            <a:pPr algn="just">
              <a:buNone/>
            </a:pPr>
            <a:r>
              <a:rPr lang="ru-RU" sz="1400" b="1" dirty="0" smtClean="0">
                <a:solidFill>
                  <a:srgbClr val="000099"/>
                </a:solidFill>
                <a:latin typeface="Book Antiqua" pitchFamily="18" charset="0"/>
              </a:rPr>
              <a:t> на 2020 год – 50,0 тыс. руб.</a:t>
            </a:r>
            <a:endParaRPr lang="ru-RU" sz="1400" b="1" dirty="0">
              <a:solidFill>
                <a:srgbClr val="000099"/>
              </a:solidFill>
              <a:latin typeface="Book Antiqua" pitchFamily="18" charset="0"/>
            </a:endParaRPr>
          </a:p>
        </p:txBody>
      </p:sp>
      <p:graphicFrame>
        <p:nvGraphicFramePr>
          <p:cNvPr id="13" name="Диаграмма 12"/>
          <p:cNvGraphicFramePr/>
          <p:nvPr/>
        </p:nvGraphicFramePr>
        <p:xfrm>
          <a:off x="107504" y="2564904"/>
          <a:ext cx="4032448" cy="4149080"/>
        </p:xfrm>
        <a:graphic>
          <a:graphicData uri="http://schemas.openxmlformats.org/drawingml/2006/chart">
            <c:chart xmlns:c="http://schemas.openxmlformats.org/drawingml/2006/chart" xmlns:r="http://schemas.openxmlformats.org/officeDocument/2006/relationships" r:id="rId3"/>
          </a:graphicData>
        </a:graphic>
      </p:graphicFrame>
      <p:sp>
        <p:nvSpPr>
          <p:cNvPr id="20" name="Прямоугольник 19"/>
          <p:cNvSpPr/>
          <p:nvPr/>
        </p:nvSpPr>
        <p:spPr>
          <a:xfrm>
            <a:off x="4788024" y="2780928"/>
            <a:ext cx="4176464" cy="523220"/>
          </a:xfrm>
          <a:prstGeom prst="rect">
            <a:avLst/>
          </a:prstGeom>
        </p:spPr>
        <p:txBody>
          <a:bodyPr wrap="square">
            <a:spAutoFit/>
          </a:bodyPr>
          <a:lstStyle/>
          <a:p>
            <a:pPr algn="just"/>
            <a:r>
              <a:rPr lang="ru-RU" sz="1400" b="1" dirty="0" smtClean="0">
                <a:solidFill>
                  <a:srgbClr val="000099"/>
                </a:solidFill>
                <a:latin typeface="Book Antiqua" pitchFamily="18" charset="0"/>
              </a:rPr>
              <a:t>Муниципальная программа финансируется за счет  средств местного бюджета.</a:t>
            </a:r>
          </a:p>
        </p:txBody>
      </p:sp>
      <p:pic>
        <p:nvPicPr>
          <p:cNvPr id="17" name="Рисунок 16" descr="бг.jpg"/>
          <p:cNvPicPr>
            <a:picLocks noChangeAspect="1"/>
          </p:cNvPicPr>
          <p:nvPr/>
        </p:nvPicPr>
        <p:blipFill>
          <a:blip r:embed="rId4" cstate="print"/>
          <a:stretch>
            <a:fillRect/>
          </a:stretch>
        </p:blipFill>
        <p:spPr>
          <a:xfrm>
            <a:off x="4932348" y="3861048"/>
            <a:ext cx="2484694" cy="1658830"/>
          </a:xfrm>
          <a:prstGeom prst="rect">
            <a:avLst/>
          </a:prstGeom>
          <a:scene3d>
            <a:camera prst="orthographicFront"/>
            <a:lightRig rig="threePt" dir="t"/>
          </a:scene3d>
          <a:sp3d>
            <a:bevelT w="165100" prst="coolSlant"/>
          </a:sp3d>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Прямоугольник 9"/>
          <p:cNvSpPr/>
          <p:nvPr/>
        </p:nvSpPr>
        <p:spPr>
          <a:xfrm>
            <a:off x="107504" y="836712"/>
            <a:ext cx="8928992" cy="576064"/>
          </a:xfrm>
          <a:prstGeom prst="rect">
            <a:avLst/>
          </a:prstGeom>
          <a:solidFill>
            <a:srgbClr val="99CC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Текст 2"/>
          <p:cNvSpPr>
            <a:spLocks noGrp="1"/>
          </p:cNvSpPr>
          <p:nvPr>
            <p:ph type="body" idx="2"/>
          </p:nvPr>
        </p:nvSpPr>
        <p:spPr>
          <a:xfrm>
            <a:off x="107504" y="908720"/>
            <a:ext cx="8856984" cy="432048"/>
          </a:xfrm>
        </p:spPr>
        <p:txBody>
          <a:bodyPr>
            <a:noAutofit/>
          </a:bodyPr>
          <a:lstStyle/>
          <a:p>
            <a:pPr algn="just"/>
            <a:r>
              <a:rPr lang="ru-RU" b="1" dirty="0" smtClean="0">
                <a:solidFill>
                  <a:srgbClr val="000099"/>
                </a:solidFill>
                <a:latin typeface="Book Antiqua" pitchFamily="18" charset="0"/>
              </a:rPr>
              <a:t> </a:t>
            </a:r>
            <a:r>
              <a:rPr lang="ru-RU" b="1" u="sng" dirty="0" smtClean="0">
                <a:solidFill>
                  <a:srgbClr val="000099"/>
                </a:solidFill>
                <a:latin typeface="Book Antiqua" pitchFamily="18" charset="0"/>
              </a:rPr>
              <a:t>Цель</a:t>
            </a:r>
            <a:r>
              <a:rPr lang="ru-RU" b="1" dirty="0" smtClean="0">
                <a:solidFill>
                  <a:srgbClr val="000099"/>
                </a:solidFill>
                <a:latin typeface="Book Antiqua" pitchFamily="18" charset="0"/>
              </a:rPr>
              <a:t>: Эффективное и  рациональное  использование имущества и земельных ресурсов  муниципального образования «Холм-Жирковский район» Смоленской области</a:t>
            </a:r>
            <a:endParaRPr lang="ru-RU" dirty="0"/>
          </a:p>
        </p:txBody>
      </p:sp>
      <p:sp>
        <p:nvSpPr>
          <p:cNvPr id="5" name="Заголовок 3"/>
          <p:cNvSpPr>
            <a:spLocks noGrp="1"/>
          </p:cNvSpPr>
          <p:nvPr>
            <p:ph type="title"/>
          </p:nvPr>
        </p:nvSpPr>
        <p:spPr>
          <a:xfrm>
            <a:off x="0" y="0"/>
            <a:ext cx="9144000" cy="836712"/>
          </a:xfrm>
          <a:prstGeom prst="round2DiagRect">
            <a:avLst/>
          </a:prstGeom>
          <a:solidFill>
            <a:srgbClr val="0099FF"/>
          </a:solidFill>
          <a:ln>
            <a:solidFill>
              <a:schemeClr val="accent2">
                <a:lumMod val="75000"/>
              </a:schemeClr>
            </a:solidFill>
          </a:ln>
          <a:effectLst>
            <a:innerShdw blurRad="63500" dist="50800" dir="13500000">
              <a:prstClr val="black">
                <a:alpha val="50000"/>
              </a:prstClr>
            </a:innerShdw>
          </a:effectLst>
        </p:spPr>
        <p:style>
          <a:lnRef idx="0">
            <a:schemeClr val="accent1"/>
          </a:lnRef>
          <a:fillRef idx="3">
            <a:schemeClr val="accent1"/>
          </a:fillRef>
          <a:effectRef idx="3">
            <a:schemeClr val="accent1"/>
          </a:effectRef>
          <a:fontRef idx="minor">
            <a:schemeClr val="lt1"/>
          </a:fontRef>
        </p:style>
        <p:txBody>
          <a:bodyPr vert="horz" lIns="45720" tIns="0" rIns="45720" bIns="0" rtlCol="0" anchor="ctr" anchorCtr="0">
            <a:noAutofit/>
          </a:bodyPr>
          <a:lstStyle/>
          <a:p>
            <a:pPr algn="ctr"/>
            <a:r>
              <a:rPr lang="ru-RU" sz="1800" cap="none" dirty="0">
                <a:ln>
                  <a:noFill/>
                </a:ln>
                <a:solidFill>
                  <a:schemeClr val="tx1"/>
                </a:solidFill>
                <a:effectLst>
                  <a:outerShdw blurRad="38100" dist="38100" dir="2700000" algn="tl">
                    <a:srgbClr val="000000">
                      <a:alpha val="43137"/>
                    </a:srgbClr>
                  </a:outerShdw>
                </a:effectLst>
                <a:latin typeface="Book Antiqua" pitchFamily="18" charset="0"/>
              </a:rPr>
              <a:t>Муниципальная программа </a:t>
            </a:r>
            <a:r>
              <a:rPr lang="ru-RU" sz="1800" cap="none" dirty="0" smtClean="0">
                <a:ln>
                  <a:noFill/>
                </a:ln>
                <a:solidFill>
                  <a:schemeClr val="tx1"/>
                </a:solidFill>
                <a:effectLst>
                  <a:outerShdw blurRad="38100" dist="38100" dir="2700000" algn="tl">
                    <a:srgbClr val="000000">
                      <a:alpha val="43137"/>
                    </a:srgbClr>
                  </a:outerShdw>
                </a:effectLst>
                <a:latin typeface="Book Antiqua" pitchFamily="18" charset="0"/>
              </a:rPr>
              <a:t>«Управление муниципальным имуществом  и земельными ресурсами  муниципального образования </a:t>
            </a:r>
            <a:r>
              <a:rPr lang="ru-RU" sz="1800" cap="none" dirty="0">
                <a:ln>
                  <a:noFill/>
                </a:ln>
                <a:solidFill>
                  <a:schemeClr val="tx1"/>
                </a:solidFill>
                <a:effectLst>
                  <a:outerShdw blurRad="38100" dist="38100" dir="2700000" algn="tl">
                    <a:srgbClr val="000000">
                      <a:alpha val="43137"/>
                    </a:srgbClr>
                  </a:outerShdw>
                </a:effectLst>
                <a:latin typeface="Book Antiqua" pitchFamily="18" charset="0"/>
              </a:rPr>
              <a:t>"Холм - </a:t>
            </a:r>
            <a:r>
              <a:rPr lang="ru-RU" sz="1800" cap="none" dirty="0" err="1">
                <a:ln>
                  <a:noFill/>
                </a:ln>
                <a:solidFill>
                  <a:schemeClr val="tx1"/>
                </a:solidFill>
                <a:effectLst>
                  <a:outerShdw blurRad="38100" dist="38100" dir="2700000" algn="tl">
                    <a:srgbClr val="000000">
                      <a:alpha val="43137"/>
                    </a:srgbClr>
                  </a:outerShdw>
                </a:effectLst>
                <a:latin typeface="Book Antiqua" pitchFamily="18" charset="0"/>
              </a:rPr>
              <a:t>Жирковский</a:t>
            </a:r>
            <a:r>
              <a:rPr lang="ru-RU" sz="1800" cap="none" dirty="0">
                <a:ln>
                  <a:noFill/>
                </a:ln>
                <a:solidFill>
                  <a:schemeClr val="tx1"/>
                </a:solidFill>
                <a:effectLst>
                  <a:outerShdw blurRad="38100" dist="38100" dir="2700000" algn="tl">
                    <a:srgbClr val="000000">
                      <a:alpha val="43137"/>
                    </a:srgbClr>
                  </a:outerShdw>
                </a:effectLst>
                <a:latin typeface="Book Antiqua" pitchFamily="18" charset="0"/>
              </a:rPr>
              <a:t> район" Смоленской области на  </a:t>
            </a:r>
            <a:r>
              <a:rPr lang="ru-RU" sz="1800" cap="none" dirty="0" smtClean="0">
                <a:ln>
                  <a:noFill/>
                </a:ln>
                <a:solidFill>
                  <a:schemeClr val="tx1"/>
                </a:solidFill>
                <a:effectLst>
                  <a:outerShdw blurRad="38100" dist="38100" dir="2700000" algn="tl">
                    <a:srgbClr val="000000">
                      <a:alpha val="43137"/>
                    </a:srgbClr>
                  </a:outerShdw>
                </a:effectLst>
                <a:latin typeface="Book Antiqua" pitchFamily="18" charset="0"/>
              </a:rPr>
              <a:t>2017-2020 </a:t>
            </a:r>
            <a:r>
              <a:rPr lang="ru-RU" sz="1800" cap="none" dirty="0">
                <a:ln>
                  <a:noFill/>
                </a:ln>
                <a:solidFill>
                  <a:schemeClr val="tx1"/>
                </a:solidFill>
                <a:effectLst>
                  <a:outerShdw blurRad="38100" dist="38100" dir="2700000" algn="tl">
                    <a:srgbClr val="000000">
                      <a:alpha val="43137"/>
                    </a:srgbClr>
                  </a:outerShdw>
                </a:effectLst>
                <a:latin typeface="Book Antiqua" pitchFamily="18" charset="0"/>
              </a:rPr>
              <a:t>годы»</a:t>
            </a:r>
            <a:endParaRPr lang="ru-RU" sz="1800" dirty="0">
              <a:solidFill>
                <a:schemeClr val="tx1"/>
              </a:solidFill>
              <a:latin typeface="Book Antiqua" pitchFamily="18" charset="0"/>
            </a:endParaRPr>
          </a:p>
        </p:txBody>
      </p:sp>
      <p:sp>
        <p:nvSpPr>
          <p:cNvPr id="8" name="Скругленный прямоугольник 7"/>
          <p:cNvSpPr/>
          <p:nvPr/>
        </p:nvSpPr>
        <p:spPr>
          <a:xfrm>
            <a:off x="3419872" y="2996952"/>
            <a:ext cx="1187576" cy="359991"/>
          </a:xfrm>
          <a:prstGeom prst="roundRect">
            <a:avLst/>
          </a:prstGeom>
          <a:solidFill>
            <a:srgbClr val="0099FF"/>
          </a:solidFill>
          <a:ln w="9525" cap="flat" cmpd="sng" algn="ctr">
            <a:solidFill>
              <a:srgbClr val="0066FF"/>
            </a:solidFill>
            <a:prstDash val="solid"/>
          </a:ln>
          <a:effectLst>
            <a:outerShdw blurRad="40000" dist="23000" dir="5400000" rotWithShape="0">
              <a:srgbClr val="000000">
                <a:alpha val="35000"/>
              </a:srgbClr>
            </a:outerShdw>
          </a:effectLst>
        </p:spPr>
        <p:style>
          <a:lnRef idx="1">
            <a:schemeClr val="accent5"/>
          </a:lnRef>
          <a:fillRef idx="3">
            <a:schemeClr val="accent5"/>
          </a:fillRef>
          <a:effectRef idx="2">
            <a:schemeClr val="accent5"/>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ru-RU" sz="1400" b="1" dirty="0" smtClean="0">
                <a:solidFill>
                  <a:srgbClr val="DBF5F9">
                    <a:lumMod val="10000"/>
                  </a:srgbClr>
                </a:solidFill>
                <a:latin typeface="Book Antiqua" pitchFamily="18" charset="0"/>
              </a:rPr>
              <a:t>тыс. руб.</a:t>
            </a:r>
            <a:endParaRPr lang="ru-RU" sz="1400" b="1" dirty="0">
              <a:solidFill>
                <a:srgbClr val="DBF5F9">
                  <a:lumMod val="10000"/>
                </a:srgbClr>
              </a:solidFill>
              <a:latin typeface="Book Antiqua" pitchFamily="18" charset="0"/>
            </a:endParaRPr>
          </a:p>
        </p:txBody>
      </p:sp>
      <p:sp>
        <p:nvSpPr>
          <p:cNvPr id="11" name="Прямоугольник 10"/>
          <p:cNvSpPr/>
          <p:nvPr/>
        </p:nvSpPr>
        <p:spPr>
          <a:xfrm>
            <a:off x="4644008" y="1556792"/>
            <a:ext cx="4392488" cy="1152128"/>
          </a:xfrm>
          <a:prstGeom prst="rect">
            <a:avLst/>
          </a:prstGeom>
          <a:solidFill>
            <a:srgbClr val="99CC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sz="1400" b="1" dirty="0" smtClean="0">
                <a:solidFill>
                  <a:srgbClr val="000099"/>
                </a:solidFill>
                <a:latin typeface="Book Antiqua" pitchFamily="18" charset="0"/>
              </a:rPr>
              <a:t>Ответственные исполнители</a:t>
            </a:r>
            <a:r>
              <a:rPr lang="ru-RU" sz="1400" b="1" u="sng" dirty="0" smtClean="0">
                <a:solidFill>
                  <a:srgbClr val="000099"/>
                </a:solidFill>
                <a:latin typeface="Book Antiqua" pitchFamily="18" charset="0"/>
              </a:rPr>
              <a:t>:</a:t>
            </a:r>
            <a:r>
              <a:rPr lang="ru-RU" sz="1400" b="1" dirty="0" smtClean="0">
                <a:solidFill>
                  <a:srgbClr val="000099"/>
                </a:solidFill>
                <a:latin typeface="Book Antiqua" pitchFamily="18" charset="0"/>
              </a:rPr>
              <a:t> Отдел по экономике, имущественным и земельным  отношениям Администрация муниципального образования «Холм-Жирковский район» Смоленской области</a:t>
            </a:r>
            <a:endParaRPr lang="ru-RU" sz="1400" b="1" u="sng" dirty="0" smtClean="0">
              <a:solidFill>
                <a:srgbClr val="000099"/>
              </a:solidFill>
              <a:latin typeface="Book Antiqua" pitchFamily="18" charset="0"/>
            </a:endParaRPr>
          </a:p>
        </p:txBody>
      </p:sp>
      <p:sp>
        <p:nvSpPr>
          <p:cNvPr id="12" name="Содержимое 11"/>
          <p:cNvSpPr>
            <a:spLocks noGrp="1"/>
          </p:cNvSpPr>
          <p:nvPr>
            <p:ph sz="half" idx="1"/>
          </p:nvPr>
        </p:nvSpPr>
        <p:spPr>
          <a:xfrm>
            <a:off x="107504" y="1556792"/>
            <a:ext cx="4032448" cy="1152128"/>
          </a:xfrm>
          <a:prstGeom prst="rect">
            <a:avLst/>
          </a:prstGeom>
          <a:solidFill>
            <a:srgbClr val="99CC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lnSpcReduction="10000"/>
          </a:bodyPr>
          <a:lstStyle/>
          <a:p>
            <a:pPr algn="just">
              <a:buNone/>
            </a:pPr>
            <a:r>
              <a:rPr lang="ru-RU" sz="1400" b="1" dirty="0" smtClean="0">
                <a:solidFill>
                  <a:srgbClr val="000099"/>
                </a:solidFill>
                <a:latin typeface="Book Antiqua" pitchFamily="18" charset="0"/>
              </a:rPr>
              <a:t> Общий объем бюджетных ассигнований  </a:t>
            </a:r>
          </a:p>
          <a:p>
            <a:pPr algn="just">
              <a:buNone/>
            </a:pPr>
            <a:r>
              <a:rPr lang="ru-RU" sz="1400" b="1" dirty="0" smtClean="0">
                <a:solidFill>
                  <a:srgbClr val="000099"/>
                </a:solidFill>
                <a:latin typeface="Book Antiqua" pitchFamily="18" charset="0"/>
              </a:rPr>
              <a:t>на 2018 год -50,0 тыс. руб., </a:t>
            </a:r>
          </a:p>
          <a:p>
            <a:pPr algn="just">
              <a:buNone/>
            </a:pPr>
            <a:r>
              <a:rPr lang="ru-RU" sz="1400" b="1" dirty="0" smtClean="0">
                <a:solidFill>
                  <a:srgbClr val="000099"/>
                </a:solidFill>
                <a:latin typeface="Book Antiqua" pitchFamily="18" charset="0"/>
              </a:rPr>
              <a:t>на 2019 год – 50, тыс. руб.,</a:t>
            </a:r>
          </a:p>
          <a:p>
            <a:pPr algn="just">
              <a:buNone/>
            </a:pPr>
            <a:r>
              <a:rPr lang="ru-RU" sz="1400" b="1" dirty="0" smtClean="0">
                <a:solidFill>
                  <a:srgbClr val="000099"/>
                </a:solidFill>
                <a:latin typeface="Book Antiqua" pitchFamily="18" charset="0"/>
              </a:rPr>
              <a:t> на 2020 год – 50,0 тыс. руб.</a:t>
            </a:r>
            <a:endParaRPr lang="ru-RU" sz="1400" b="1" dirty="0">
              <a:solidFill>
                <a:srgbClr val="000099"/>
              </a:solidFill>
              <a:latin typeface="Book Antiqua" pitchFamily="18" charset="0"/>
            </a:endParaRPr>
          </a:p>
        </p:txBody>
      </p:sp>
      <p:graphicFrame>
        <p:nvGraphicFramePr>
          <p:cNvPr id="13" name="Диаграмма 12"/>
          <p:cNvGraphicFramePr/>
          <p:nvPr/>
        </p:nvGraphicFramePr>
        <p:xfrm>
          <a:off x="107504" y="2564904"/>
          <a:ext cx="4032448" cy="4149080"/>
        </p:xfrm>
        <a:graphic>
          <a:graphicData uri="http://schemas.openxmlformats.org/drawingml/2006/chart">
            <c:chart xmlns:c="http://schemas.openxmlformats.org/drawingml/2006/chart" xmlns:r="http://schemas.openxmlformats.org/officeDocument/2006/relationships" r:id="rId2"/>
          </a:graphicData>
        </a:graphic>
      </p:graphicFrame>
      <p:sp>
        <p:nvSpPr>
          <p:cNvPr id="20" name="Прямоугольник 19"/>
          <p:cNvSpPr/>
          <p:nvPr/>
        </p:nvSpPr>
        <p:spPr>
          <a:xfrm>
            <a:off x="4788024" y="2924944"/>
            <a:ext cx="4176464" cy="523220"/>
          </a:xfrm>
          <a:prstGeom prst="rect">
            <a:avLst/>
          </a:prstGeom>
        </p:spPr>
        <p:txBody>
          <a:bodyPr wrap="square">
            <a:spAutoFit/>
          </a:bodyPr>
          <a:lstStyle/>
          <a:p>
            <a:pPr algn="just"/>
            <a:r>
              <a:rPr lang="ru-RU" sz="1400" b="1" dirty="0" smtClean="0">
                <a:solidFill>
                  <a:srgbClr val="000099"/>
                </a:solidFill>
                <a:latin typeface="Book Antiqua" pitchFamily="18" charset="0"/>
              </a:rPr>
              <a:t>Муниципальная программа финансируется за счет  средств местного бюджета.</a:t>
            </a:r>
          </a:p>
        </p:txBody>
      </p:sp>
      <p:pic>
        <p:nvPicPr>
          <p:cNvPr id="15" name="Рисунок 14" descr="имущество 3.jpg"/>
          <p:cNvPicPr>
            <a:picLocks noChangeAspect="1"/>
          </p:cNvPicPr>
          <p:nvPr/>
        </p:nvPicPr>
        <p:blipFill>
          <a:blip r:embed="rId3" cstate="print"/>
          <a:stretch>
            <a:fillRect/>
          </a:stretch>
        </p:blipFill>
        <p:spPr>
          <a:xfrm>
            <a:off x="6540354" y="3501008"/>
            <a:ext cx="2238375" cy="160439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4" name="Рисунок 13" descr="имущество.jpg"/>
          <p:cNvPicPr>
            <a:picLocks noChangeAspect="1"/>
          </p:cNvPicPr>
          <p:nvPr/>
        </p:nvPicPr>
        <p:blipFill>
          <a:blip r:embed="rId4" cstate="print"/>
          <a:stretch>
            <a:fillRect/>
          </a:stretch>
        </p:blipFill>
        <p:spPr>
          <a:xfrm>
            <a:off x="4499992" y="4797152"/>
            <a:ext cx="2340864" cy="165618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Прямоугольник 9"/>
          <p:cNvSpPr/>
          <p:nvPr/>
        </p:nvSpPr>
        <p:spPr>
          <a:xfrm>
            <a:off x="0" y="836712"/>
            <a:ext cx="9036496" cy="936104"/>
          </a:xfrm>
          <a:prstGeom prst="rect">
            <a:avLst/>
          </a:prstGeom>
          <a:solidFill>
            <a:srgbClr val="99CC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Текст 2"/>
          <p:cNvSpPr>
            <a:spLocks noGrp="1"/>
          </p:cNvSpPr>
          <p:nvPr>
            <p:ph type="body" idx="2"/>
          </p:nvPr>
        </p:nvSpPr>
        <p:spPr>
          <a:xfrm>
            <a:off x="0" y="908720"/>
            <a:ext cx="8892480" cy="720080"/>
          </a:xfrm>
        </p:spPr>
        <p:txBody>
          <a:bodyPr>
            <a:noAutofit/>
          </a:bodyPr>
          <a:lstStyle/>
          <a:p>
            <a:pPr algn="just"/>
            <a:r>
              <a:rPr lang="ru-RU" b="1" dirty="0" smtClean="0">
                <a:solidFill>
                  <a:srgbClr val="000099"/>
                </a:solidFill>
                <a:latin typeface="Book Antiqua" pitchFamily="18" charset="0"/>
              </a:rPr>
              <a:t> </a:t>
            </a:r>
            <a:r>
              <a:rPr lang="ru-RU" b="1" u="sng" dirty="0" smtClean="0">
                <a:solidFill>
                  <a:srgbClr val="000099"/>
                </a:solidFill>
                <a:latin typeface="Book Antiqua" pitchFamily="18" charset="0"/>
              </a:rPr>
              <a:t>Цель</a:t>
            </a:r>
            <a:r>
              <a:rPr lang="ru-RU" b="1" dirty="0" smtClean="0">
                <a:solidFill>
                  <a:srgbClr val="000099"/>
                </a:solidFill>
                <a:latin typeface="Book Antiqua" pitchFamily="18" charset="0"/>
              </a:rPr>
              <a:t>: Развитие  и совершенствование  системы  гражданско-патриотического воспитания  граждан  Холм-Жирковского района,  укрепление чувства сопричастности граждан к истории и культуре  родного края и России  в целом,  сплочение общества  для противодействия экстремизму  и терроризму</a:t>
            </a:r>
            <a:endParaRPr lang="ru-RU" dirty="0"/>
          </a:p>
        </p:txBody>
      </p:sp>
      <p:sp>
        <p:nvSpPr>
          <p:cNvPr id="5" name="Заголовок 3"/>
          <p:cNvSpPr>
            <a:spLocks noGrp="1"/>
          </p:cNvSpPr>
          <p:nvPr>
            <p:ph type="title"/>
          </p:nvPr>
        </p:nvSpPr>
        <p:spPr>
          <a:xfrm>
            <a:off x="0" y="0"/>
            <a:ext cx="9144000" cy="836712"/>
          </a:xfrm>
          <a:prstGeom prst="round2DiagRect">
            <a:avLst/>
          </a:prstGeom>
          <a:solidFill>
            <a:srgbClr val="0099FF"/>
          </a:solidFill>
          <a:ln>
            <a:solidFill>
              <a:schemeClr val="accent2">
                <a:lumMod val="75000"/>
              </a:schemeClr>
            </a:solidFill>
          </a:ln>
          <a:effectLst>
            <a:innerShdw blurRad="63500" dist="50800" dir="13500000">
              <a:prstClr val="black">
                <a:alpha val="50000"/>
              </a:prstClr>
            </a:innerShdw>
          </a:effectLst>
        </p:spPr>
        <p:style>
          <a:lnRef idx="0">
            <a:schemeClr val="accent1"/>
          </a:lnRef>
          <a:fillRef idx="3">
            <a:schemeClr val="accent1"/>
          </a:fillRef>
          <a:effectRef idx="3">
            <a:schemeClr val="accent1"/>
          </a:effectRef>
          <a:fontRef idx="minor">
            <a:schemeClr val="lt1"/>
          </a:fontRef>
        </p:style>
        <p:txBody>
          <a:bodyPr vert="horz" lIns="45720" tIns="0" rIns="45720" bIns="0" rtlCol="0" anchor="ctr" anchorCtr="0">
            <a:noAutofit/>
          </a:bodyPr>
          <a:lstStyle/>
          <a:p>
            <a:pPr algn="ctr"/>
            <a:r>
              <a:rPr lang="ru-RU" sz="1800" cap="none" dirty="0">
                <a:ln>
                  <a:noFill/>
                </a:ln>
                <a:solidFill>
                  <a:schemeClr val="tx1"/>
                </a:solidFill>
                <a:effectLst>
                  <a:outerShdw blurRad="38100" dist="38100" dir="2700000" algn="tl">
                    <a:srgbClr val="000000">
                      <a:alpha val="43137"/>
                    </a:srgbClr>
                  </a:outerShdw>
                </a:effectLst>
                <a:latin typeface="Book Antiqua" pitchFamily="18" charset="0"/>
              </a:rPr>
              <a:t>Муниципальная программа </a:t>
            </a:r>
            <a:r>
              <a:rPr lang="ru-RU" sz="1800" cap="none" dirty="0" smtClean="0">
                <a:ln>
                  <a:noFill/>
                </a:ln>
                <a:solidFill>
                  <a:schemeClr val="tx1"/>
                </a:solidFill>
                <a:effectLst>
                  <a:outerShdw blurRad="38100" dist="38100" dir="2700000" algn="tl">
                    <a:srgbClr val="000000">
                      <a:alpha val="43137"/>
                    </a:srgbClr>
                  </a:outerShdw>
                </a:effectLst>
                <a:latin typeface="Book Antiqua" pitchFamily="18" charset="0"/>
              </a:rPr>
              <a:t>«Гражданско-патриотическое воспитание граждан  муниципального образования </a:t>
            </a:r>
            <a:r>
              <a:rPr lang="ru-RU" sz="1800" cap="none" dirty="0">
                <a:ln>
                  <a:noFill/>
                </a:ln>
                <a:solidFill>
                  <a:schemeClr val="tx1"/>
                </a:solidFill>
                <a:effectLst>
                  <a:outerShdw blurRad="38100" dist="38100" dir="2700000" algn="tl">
                    <a:srgbClr val="000000">
                      <a:alpha val="43137"/>
                    </a:srgbClr>
                  </a:outerShdw>
                </a:effectLst>
                <a:latin typeface="Book Antiqua" pitchFamily="18" charset="0"/>
              </a:rPr>
              <a:t>"Холм - </a:t>
            </a:r>
            <a:r>
              <a:rPr lang="ru-RU" sz="1800" cap="none" dirty="0" err="1">
                <a:ln>
                  <a:noFill/>
                </a:ln>
                <a:solidFill>
                  <a:schemeClr val="tx1"/>
                </a:solidFill>
                <a:effectLst>
                  <a:outerShdw blurRad="38100" dist="38100" dir="2700000" algn="tl">
                    <a:srgbClr val="000000">
                      <a:alpha val="43137"/>
                    </a:srgbClr>
                  </a:outerShdw>
                </a:effectLst>
                <a:latin typeface="Book Antiqua" pitchFamily="18" charset="0"/>
              </a:rPr>
              <a:t>Жирковский</a:t>
            </a:r>
            <a:r>
              <a:rPr lang="ru-RU" sz="1800" cap="none" dirty="0">
                <a:ln>
                  <a:noFill/>
                </a:ln>
                <a:solidFill>
                  <a:schemeClr val="tx1"/>
                </a:solidFill>
                <a:effectLst>
                  <a:outerShdw blurRad="38100" dist="38100" dir="2700000" algn="tl">
                    <a:srgbClr val="000000">
                      <a:alpha val="43137"/>
                    </a:srgbClr>
                  </a:outerShdw>
                </a:effectLst>
                <a:latin typeface="Book Antiqua" pitchFamily="18" charset="0"/>
              </a:rPr>
              <a:t> район" Смоленской области на  </a:t>
            </a:r>
            <a:r>
              <a:rPr lang="ru-RU" sz="1800" cap="none" dirty="0" smtClean="0">
                <a:ln>
                  <a:noFill/>
                </a:ln>
                <a:solidFill>
                  <a:schemeClr val="tx1"/>
                </a:solidFill>
                <a:effectLst>
                  <a:outerShdw blurRad="38100" dist="38100" dir="2700000" algn="tl">
                    <a:srgbClr val="000000">
                      <a:alpha val="43137"/>
                    </a:srgbClr>
                  </a:outerShdw>
                </a:effectLst>
                <a:latin typeface="Book Antiqua" pitchFamily="18" charset="0"/>
              </a:rPr>
              <a:t>2017-2020 </a:t>
            </a:r>
            <a:r>
              <a:rPr lang="ru-RU" sz="1800" cap="none" dirty="0">
                <a:ln>
                  <a:noFill/>
                </a:ln>
                <a:solidFill>
                  <a:schemeClr val="tx1"/>
                </a:solidFill>
                <a:effectLst>
                  <a:outerShdw blurRad="38100" dist="38100" dir="2700000" algn="tl">
                    <a:srgbClr val="000000">
                      <a:alpha val="43137"/>
                    </a:srgbClr>
                  </a:outerShdw>
                </a:effectLst>
                <a:latin typeface="Book Antiqua" pitchFamily="18" charset="0"/>
              </a:rPr>
              <a:t>годы»</a:t>
            </a:r>
            <a:endParaRPr lang="ru-RU" sz="1800" dirty="0">
              <a:solidFill>
                <a:schemeClr val="tx1"/>
              </a:solidFill>
              <a:latin typeface="Book Antiqua" pitchFamily="18" charset="0"/>
            </a:endParaRPr>
          </a:p>
        </p:txBody>
      </p:sp>
      <p:sp>
        <p:nvSpPr>
          <p:cNvPr id="8" name="Скругленный прямоугольник 7"/>
          <p:cNvSpPr/>
          <p:nvPr/>
        </p:nvSpPr>
        <p:spPr>
          <a:xfrm>
            <a:off x="3419872" y="2996952"/>
            <a:ext cx="1187576" cy="359991"/>
          </a:xfrm>
          <a:prstGeom prst="roundRect">
            <a:avLst/>
          </a:prstGeom>
          <a:solidFill>
            <a:srgbClr val="0099FF"/>
          </a:solidFill>
          <a:ln w="9525" cap="flat" cmpd="sng" algn="ctr">
            <a:solidFill>
              <a:srgbClr val="0066FF"/>
            </a:solidFill>
            <a:prstDash val="solid"/>
          </a:ln>
          <a:effectLst>
            <a:outerShdw blurRad="40000" dist="23000" dir="5400000" rotWithShape="0">
              <a:srgbClr val="000000">
                <a:alpha val="35000"/>
              </a:srgbClr>
            </a:outerShdw>
          </a:effectLst>
        </p:spPr>
        <p:style>
          <a:lnRef idx="1">
            <a:schemeClr val="accent5"/>
          </a:lnRef>
          <a:fillRef idx="3">
            <a:schemeClr val="accent5"/>
          </a:fillRef>
          <a:effectRef idx="2">
            <a:schemeClr val="accent5"/>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ru-RU" sz="1400" b="1" dirty="0" smtClean="0">
                <a:solidFill>
                  <a:srgbClr val="DBF5F9">
                    <a:lumMod val="10000"/>
                  </a:srgbClr>
                </a:solidFill>
                <a:latin typeface="Book Antiqua" pitchFamily="18" charset="0"/>
              </a:rPr>
              <a:t>тыс. руб.</a:t>
            </a:r>
            <a:endParaRPr lang="ru-RU" sz="1400" b="1" dirty="0">
              <a:solidFill>
                <a:srgbClr val="DBF5F9">
                  <a:lumMod val="10000"/>
                </a:srgbClr>
              </a:solidFill>
              <a:latin typeface="Book Antiqua" pitchFamily="18" charset="0"/>
            </a:endParaRPr>
          </a:p>
        </p:txBody>
      </p:sp>
      <p:sp>
        <p:nvSpPr>
          <p:cNvPr id="11" name="Прямоугольник 10"/>
          <p:cNvSpPr/>
          <p:nvPr/>
        </p:nvSpPr>
        <p:spPr>
          <a:xfrm>
            <a:off x="4644008" y="1844824"/>
            <a:ext cx="4392488" cy="2088232"/>
          </a:xfrm>
          <a:prstGeom prst="rect">
            <a:avLst/>
          </a:prstGeom>
          <a:solidFill>
            <a:srgbClr val="99CC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sz="1400" b="1" u="sng" dirty="0" smtClean="0">
                <a:solidFill>
                  <a:srgbClr val="000099"/>
                </a:solidFill>
                <a:latin typeface="Book Antiqua" pitchFamily="18" charset="0"/>
              </a:rPr>
              <a:t>Ответственные исполнители:</a:t>
            </a:r>
            <a:r>
              <a:rPr lang="ru-RU" sz="1400" b="1" dirty="0" smtClean="0">
                <a:solidFill>
                  <a:srgbClr val="000099"/>
                </a:solidFill>
                <a:latin typeface="Book Antiqua" pitchFamily="18" charset="0"/>
              </a:rPr>
              <a:t>  Администрация муниципального образования «Холм-Жирковский район» Смоленской области,  Отдел по образованию Администрации муниципального образования «Холм-Жирковский район» Смоленской области,   Отдел по культуре и спорту Администрации муниципального образования «Холм-Жирковский район» Смоленской области</a:t>
            </a:r>
            <a:endParaRPr lang="ru-RU" sz="1400" b="1" u="sng" dirty="0" smtClean="0">
              <a:solidFill>
                <a:srgbClr val="000099"/>
              </a:solidFill>
              <a:latin typeface="Book Antiqua" pitchFamily="18" charset="0"/>
            </a:endParaRPr>
          </a:p>
        </p:txBody>
      </p:sp>
      <p:sp>
        <p:nvSpPr>
          <p:cNvPr id="12" name="Содержимое 11"/>
          <p:cNvSpPr>
            <a:spLocks noGrp="1"/>
          </p:cNvSpPr>
          <p:nvPr>
            <p:ph sz="half" idx="1"/>
          </p:nvPr>
        </p:nvSpPr>
        <p:spPr>
          <a:xfrm>
            <a:off x="107504" y="1844824"/>
            <a:ext cx="3960440" cy="1080120"/>
          </a:xfrm>
          <a:prstGeom prst="rect">
            <a:avLst/>
          </a:prstGeom>
          <a:solidFill>
            <a:srgbClr val="99CC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2500" lnSpcReduction="10000"/>
          </a:bodyPr>
          <a:lstStyle/>
          <a:p>
            <a:pPr algn="just">
              <a:buNone/>
            </a:pPr>
            <a:r>
              <a:rPr lang="ru-RU" sz="1400" b="1" dirty="0" smtClean="0">
                <a:solidFill>
                  <a:srgbClr val="000099"/>
                </a:solidFill>
                <a:latin typeface="Book Antiqua" pitchFamily="18" charset="0"/>
              </a:rPr>
              <a:t> Общий объем бюджетных ассигнований  </a:t>
            </a:r>
          </a:p>
          <a:p>
            <a:pPr algn="just">
              <a:buNone/>
            </a:pPr>
            <a:r>
              <a:rPr lang="ru-RU" sz="1400" b="1" dirty="0" smtClean="0">
                <a:solidFill>
                  <a:srgbClr val="000099"/>
                </a:solidFill>
                <a:latin typeface="Book Antiqua" pitchFamily="18" charset="0"/>
              </a:rPr>
              <a:t>на 2018 год -30,0 тыс. руб., </a:t>
            </a:r>
          </a:p>
          <a:p>
            <a:pPr algn="just">
              <a:buNone/>
            </a:pPr>
            <a:r>
              <a:rPr lang="ru-RU" sz="1400" b="1" dirty="0" smtClean="0">
                <a:solidFill>
                  <a:srgbClr val="000099"/>
                </a:solidFill>
                <a:latin typeface="Book Antiqua" pitchFamily="18" charset="0"/>
              </a:rPr>
              <a:t>на 2019 год – 30, тыс. руб.,</a:t>
            </a:r>
          </a:p>
          <a:p>
            <a:pPr algn="just">
              <a:buNone/>
            </a:pPr>
            <a:r>
              <a:rPr lang="ru-RU" sz="1400" b="1" dirty="0" smtClean="0">
                <a:solidFill>
                  <a:srgbClr val="000099"/>
                </a:solidFill>
                <a:latin typeface="Book Antiqua" pitchFamily="18" charset="0"/>
              </a:rPr>
              <a:t> на 2020 год – 30,0 тыс. руб.</a:t>
            </a:r>
            <a:endParaRPr lang="ru-RU" sz="1400" b="1" dirty="0">
              <a:solidFill>
                <a:srgbClr val="000099"/>
              </a:solidFill>
              <a:latin typeface="Book Antiqua" pitchFamily="18" charset="0"/>
            </a:endParaRPr>
          </a:p>
        </p:txBody>
      </p:sp>
      <p:graphicFrame>
        <p:nvGraphicFramePr>
          <p:cNvPr id="13" name="Диаграмма 12"/>
          <p:cNvGraphicFramePr/>
          <p:nvPr/>
        </p:nvGraphicFramePr>
        <p:xfrm>
          <a:off x="0" y="2564904"/>
          <a:ext cx="4032448" cy="4149080"/>
        </p:xfrm>
        <a:graphic>
          <a:graphicData uri="http://schemas.openxmlformats.org/drawingml/2006/chart">
            <c:chart xmlns:c="http://schemas.openxmlformats.org/drawingml/2006/chart" xmlns:r="http://schemas.openxmlformats.org/officeDocument/2006/relationships" r:id="rId2"/>
          </a:graphicData>
        </a:graphic>
      </p:graphicFrame>
      <p:sp>
        <p:nvSpPr>
          <p:cNvPr id="20" name="Прямоугольник 19"/>
          <p:cNvSpPr/>
          <p:nvPr/>
        </p:nvSpPr>
        <p:spPr>
          <a:xfrm>
            <a:off x="4788024" y="4077072"/>
            <a:ext cx="4176464" cy="523220"/>
          </a:xfrm>
          <a:prstGeom prst="rect">
            <a:avLst/>
          </a:prstGeom>
        </p:spPr>
        <p:txBody>
          <a:bodyPr wrap="square">
            <a:spAutoFit/>
          </a:bodyPr>
          <a:lstStyle/>
          <a:p>
            <a:pPr algn="just"/>
            <a:r>
              <a:rPr lang="ru-RU" sz="1400" b="1" dirty="0" smtClean="0">
                <a:solidFill>
                  <a:srgbClr val="000099"/>
                </a:solidFill>
                <a:latin typeface="Book Antiqua" pitchFamily="18" charset="0"/>
              </a:rPr>
              <a:t>Муниципальная программа финансируется за счет  средств местного бюджета.</a:t>
            </a:r>
          </a:p>
        </p:txBody>
      </p:sp>
      <p:pic>
        <p:nvPicPr>
          <p:cNvPr id="16" name="Рисунок 15" descr="патриоты1.jpg"/>
          <p:cNvPicPr>
            <a:picLocks noChangeAspect="1"/>
          </p:cNvPicPr>
          <p:nvPr/>
        </p:nvPicPr>
        <p:blipFill>
          <a:blip r:embed="rId3" cstate="print"/>
          <a:stretch>
            <a:fillRect/>
          </a:stretch>
        </p:blipFill>
        <p:spPr>
          <a:xfrm>
            <a:off x="4932040" y="4581128"/>
            <a:ext cx="3600400" cy="208823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scene3d>
            <a:camera prst="orthographicFront"/>
            <a:lightRig rig="threePt" dir="t"/>
          </a:scene3d>
          <a:sp3d>
            <a:bevelT w="165100" prst="coolSlant"/>
          </a:sp3d>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Прямоугольник с двумя скругленными противолежащими углами 4"/>
          <p:cNvSpPr/>
          <p:nvPr/>
        </p:nvSpPr>
        <p:spPr>
          <a:xfrm>
            <a:off x="179512" y="188640"/>
            <a:ext cx="8712968" cy="720080"/>
          </a:xfrm>
          <a:prstGeom prst="round2DiagRect">
            <a:avLst/>
          </a:prstGeom>
          <a:solidFill>
            <a:srgbClr val="0099FF"/>
          </a:solidFill>
          <a:ln>
            <a:solidFill>
              <a:schemeClr val="accent2">
                <a:lumMod val="75000"/>
              </a:schemeClr>
            </a:solidFill>
          </a:ln>
          <a:effectLst>
            <a:innerShdw blurRad="63500" dist="50800" dir="13500000">
              <a:prstClr val="black">
                <a:alpha val="50000"/>
              </a:prstClr>
            </a:innerShdw>
          </a:effectLst>
        </p:spPr>
        <p:style>
          <a:lnRef idx="0">
            <a:schemeClr val="accent1"/>
          </a:lnRef>
          <a:fillRef idx="3">
            <a:schemeClr val="accent1"/>
          </a:fillRef>
          <a:effectRef idx="3">
            <a:schemeClr val="accent1"/>
          </a:effectRef>
          <a:fontRef idx="minor">
            <a:schemeClr val="lt1"/>
          </a:fontRef>
        </p:style>
        <p:txBody>
          <a:bodyPr vert="horz" lIns="45720" tIns="0" rIns="45720" bIns="0" rtlCol="0" anchor="ctr" anchorCtr="0">
            <a:noAutofit/>
          </a:bodyPr>
          <a:lstStyle/>
          <a:p>
            <a:pPr algn="ctr">
              <a:spcBef>
                <a:spcPct val="0"/>
              </a:spcBef>
            </a:pPr>
            <a:r>
              <a:rPr lang="ru-RU" sz="2400" b="1" dirty="0" smtClean="0">
                <a:solidFill>
                  <a:schemeClr val="tx1"/>
                </a:solidFill>
                <a:effectLst>
                  <a:outerShdw blurRad="38100" dist="38100" dir="2700000" algn="tl">
                    <a:srgbClr val="000000">
                      <a:alpha val="43137"/>
                    </a:srgbClr>
                  </a:outerShdw>
                </a:effectLst>
                <a:latin typeface="Book Antiqua" pitchFamily="18" charset="0"/>
              </a:rPr>
              <a:t>ИСТОЧНИКИ  РАЗМЕЩЕНИЯ  ИНФОРМАЦИИ О  БЮДЖЕТЕ</a:t>
            </a:r>
            <a:endParaRPr lang="ru-RU" sz="2400" b="1" dirty="0">
              <a:solidFill>
                <a:schemeClr val="tx1"/>
              </a:solidFill>
              <a:effectLst>
                <a:outerShdw blurRad="38100" dist="38100" dir="2700000" algn="tl">
                  <a:srgbClr val="000000">
                    <a:alpha val="43137"/>
                  </a:srgbClr>
                </a:outerShdw>
              </a:effectLst>
              <a:latin typeface="Book Antiqua" pitchFamily="18" charset="0"/>
            </a:endParaRPr>
          </a:p>
        </p:txBody>
      </p:sp>
      <p:sp>
        <p:nvSpPr>
          <p:cNvPr id="7" name="Содержимое 6"/>
          <p:cNvSpPr>
            <a:spLocks noGrp="1"/>
          </p:cNvSpPr>
          <p:nvPr>
            <p:ph idx="1"/>
          </p:nvPr>
        </p:nvSpPr>
        <p:spPr>
          <a:xfrm>
            <a:off x="467544" y="1196752"/>
            <a:ext cx="8352928" cy="5400600"/>
          </a:xfrm>
        </p:spPr>
        <p:txBody>
          <a:bodyPr>
            <a:normAutofit/>
          </a:bodyPr>
          <a:lstStyle/>
          <a:p>
            <a:pPr algn="ctr">
              <a:buFont typeface="Wingdings" pitchFamily="2" charset="2"/>
              <a:buChar char="v"/>
            </a:pPr>
            <a:r>
              <a:rPr lang="ru-RU" sz="2400" b="1" dirty="0" smtClean="0">
                <a:solidFill>
                  <a:srgbClr val="000099"/>
                </a:solidFill>
                <a:latin typeface="Book Antiqua" pitchFamily="18" charset="0"/>
              </a:rPr>
              <a:t>Официальный сайт Администрации муниципального  образования «Холм-Жирковский район» Смоленской области</a:t>
            </a:r>
          </a:p>
          <a:p>
            <a:pPr algn="just"/>
            <a:endParaRPr lang="ru-RU" sz="2400" dirty="0" smtClean="0">
              <a:solidFill>
                <a:schemeClr val="tx2">
                  <a:lumMod val="10000"/>
                </a:schemeClr>
              </a:solidFill>
              <a:latin typeface="Book Antiqua" pitchFamily="18" charset="0"/>
            </a:endParaRPr>
          </a:p>
          <a:p>
            <a:pPr algn="ctr">
              <a:buNone/>
            </a:pPr>
            <a:r>
              <a:rPr lang="en-US" sz="3000" b="1" dirty="0" smtClean="0">
                <a:ln w="12700">
                  <a:solidFill>
                    <a:srgbClr val="0000FF"/>
                  </a:solidFill>
                  <a:prstDash val="solid"/>
                </a:ln>
                <a:solidFill>
                  <a:srgbClr val="0099FF"/>
                </a:solidFill>
                <a:effectLst>
                  <a:outerShdw blurRad="41275" dist="20320" dir="1800000" algn="tl" rotWithShape="0">
                    <a:srgbClr val="000000">
                      <a:alpha val="40000"/>
                    </a:srgbClr>
                  </a:outerShdw>
                </a:effectLst>
                <a:latin typeface="Book Antiqua" pitchFamily="18" charset="0"/>
              </a:rPr>
              <a:t>holm.admin-smolensk.ru</a:t>
            </a:r>
            <a:endParaRPr lang="ru-RU" sz="3000" b="1" dirty="0" smtClean="0">
              <a:ln w="12700">
                <a:solidFill>
                  <a:srgbClr val="0000FF"/>
                </a:solidFill>
                <a:prstDash val="solid"/>
              </a:ln>
              <a:solidFill>
                <a:srgbClr val="0099FF"/>
              </a:solidFill>
              <a:effectLst>
                <a:outerShdw blurRad="41275" dist="20320" dir="1800000" algn="tl" rotWithShape="0">
                  <a:srgbClr val="000000">
                    <a:alpha val="40000"/>
                  </a:srgbClr>
                </a:outerShdw>
              </a:effectLst>
              <a:latin typeface="Book Antiqua" pitchFamily="18" charset="0"/>
            </a:endParaRPr>
          </a:p>
          <a:p>
            <a:pPr algn="just"/>
            <a:endParaRPr lang="ru-RU" sz="2400" dirty="0" smtClean="0">
              <a:solidFill>
                <a:schemeClr val="tx2">
                  <a:lumMod val="10000"/>
                </a:schemeClr>
              </a:solidFill>
              <a:latin typeface="Book Antiqua" pitchFamily="18" charset="0"/>
            </a:endParaRPr>
          </a:p>
          <a:p>
            <a:pPr algn="ctr">
              <a:buFont typeface="Wingdings" pitchFamily="2" charset="2"/>
              <a:buChar char="v"/>
            </a:pPr>
            <a:r>
              <a:rPr lang="ru-RU" sz="2400" b="1" dirty="0" smtClean="0">
                <a:solidFill>
                  <a:srgbClr val="000099"/>
                </a:solidFill>
                <a:latin typeface="Book Antiqua" pitchFamily="18" charset="0"/>
              </a:rPr>
              <a:t>Официальное печатное издание</a:t>
            </a:r>
          </a:p>
          <a:p>
            <a:pPr algn="just">
              <a:buNone/>
            </a:pPr>
            <a:endParaRPr lang="en-US" sz="2400" b="1" dirty="0" smtClean="0">
              <a:solidFill>
                <a:schemeClr val="tx2">
                  <a:lumMod val="10000"/>
                </a:schemeClr>
              </a:solidFill>
              <a:latin typeface="Book Antiqua" pitchFamily="18" charset="0"/>
            </a:endParaRPr>
          </a:p>
          <a:p>
            <a:pPr algn="ctr">
              <a:buNone/>
            </a:pPr>
            <a:r>
              <a:rPr lang="en-US" sz="3000" b="1" dirty="0" smtClean="0">
                <a:ln w="12700">
                  <a:solidFill>
                    <a:srgbClr val="0000FF"/>
                  </a:solidFill>
                  <a:prstDash val="solid"/>
                </a:ln>
                <a:solidFill>
                  <a:srgbClr val="0099FF"/>
                </a:solidFill>
                <a:effectLst>
                  <a:outerShdw blurRad="41275" dist="20320" dir="1800000" algn="tl" rotWithShape="0">
                    <a:srgbClr val="000000">
                      <a:alpha val="40000"/>
                    </a:srgbClr>
                  </a:outerShdw>
                </a:effectLst>
                <a:latin typeface="Book Antiqua" pitchFamily="18" charset="0"/>
              </a:rPr>
              <a:t>    </a:t>
            </a:r>
            <a:r>
              <a:rPr lang="ru-RU" sz="3000" b="1" dirty="0" smtClean="0">
                <a:ln w="12700">
                  <a:solidFill>
                    <a:srgbClr val="0000FF"/>
                  </a:solidFill>
                  <a:prstDash val="solid"/>
                </a:ln>
                <a:solidFill>
                  <a:srgbClr val="0099FF"/>
                </a:solidFill>
                <a:effectLst>
                  <a:outerShdw blurRad="41275" dist="20320" dir="1800000" algn="tl" rotWithShape="0">
                    <a:srgbClr val="000000">
                      <a:alpha val="40000"/>
                    </a:srgbClr>
                  </a:outerShdw>
                </a:effectLst>
                <a:latin typeface="Book Antiqua" pitchFamily="18" charset="0"/>
              </a:rPr>
              <a:t>СОГУП «Редакция газеты «Вперед»</a:t>
            </a:r>
          </a:p>
          <a:p>
            <a:pPr algn="ctr">
              <a:buNone/>
            </a:pPr>
            <a:endParaRPr lang="ru-RU" sz="2400" b="1" dirty="0" smtClean="0">
              <a:solidFill>
                <a:srgbClr val="000099"/>
              </a:solidFill>
              <a:latin typeface="Book Antiqua" pitchFamily="18" charset="0"/>
            </a:endParaRPr>
          </a:p>
          <a:p>
            <a:pPr>
              <a:buNone/>
            </a:pPr>
            <a:endParaRPr lang="ru-RU" sz="2400" dirty="0" smtClean="0"/>
          </a:p>
          <a:p>
            <a:pPr algn="ctr">
              <a:buNone/>
            </a:pPr>
            <a:endParaRPr lang="ru-RU" sz="2400" b="1" dirty="0" smtClean="0">
              <a:solidFill>
                <a:srgbClr val="000099"/>
              </a:solidFill>
              <a:latin typeface="Book Antiqua" pitchFamily="18" charset="0"/>
            </a:endParaRPr>
          </a:p>
          <a:p>
            <a:pPr algn="ctr">
              <a:buNone/>
            </a:pPr>
            <a:endParaRPr lang="ru-RU" sz="3000" b="1" dirty="0" smtClean="0">
              <a:ln w="12700">
                <a:solidFill>
                  <a:srgbClr val="0000FF"/>
                </a:solidFill>
                <a:prstDash val="solid"/>
              </a:ln>
              <a:solidFill>
                <a:srgbClr val="0099FF"/>
              </a:solidFill>
              <a:effectLst>
                <a:outerShdw blurRad="41275" dist="20320" dir="1800000" algn="tl" rotWithShape="0">
                  <a:srgbClr val="000000">
                    <a:alpha val="40000"/>
                  </a:srgbClr>
                </a:outerShdw>
              </a:effectLst>
              <a:latin typeface="Book Antiqua" pitchFamily="18" charset="0"/>
            </a:endParaRPr>
          </a:p>
          <a:p>
            <a:pPr algn="ctr">
              <a:buNone/>
            </a:pPr>
            <a:endParaRPr lang="ru-RU" sz="3000" b="1" dirty="0" smtClean="0">
              <a:ln w="12700">
                <a:solidFill>
                  <a:srgbClr val="0000FF"/>
                </a:solidFill>
                <a:prstDash val="solid"/>
              </a:ln>
              <a:solidFill>
                <a:srgbClr val="0099FF"/>
              </a:solidFill>
              <a:latin typeface="Book Antiqua" pitchFamily="18" charset="0"/>
            </a:endParaRPr>
          </a:p>
          <a:p>
            <a:pPr algn="just">
              <a:buNone/>
            </a:pPr>
            <a:endParaRPr lang="ru-RU" sz="2400" dirty="0">
              <a:solidFill>
                <a:schemeClr val="tx2">
                  <a:lumMod val="10000"/>
                </a:schemeClr>
              </a:solidFill>
              <a:latin typeface="Book Antiqua" pitchFamily="18" charset="0"/>
            </a:endParaRPr>
          </a:p>
        </p:txBody>
      </p:sp>
      <p:pic>
        <p:nvPicPr>
          <p:cNvPr id="6" name="Picture 2"/>
          <p:cNvPicPr>
            <a:picLocks noChangeAspect="1" noChangeArrowheads="1"/>
          </p:cNvPicPr>
          <p:nvPr/>
        </p:nvPicPr>
        <p:blipFill>
          <a:blip r:embed="rId2" cstate="print"/>
          <a:srcRect/>
          <a:stretch>
            <a:fillRect/>
          </a:stretch>
        </p:blipFill>
        <p:spPr bwMode="auto">
          <a:xfrm>
            <a:off x="2987824" y="5157192"/>
            <a:ext cx="3314700" cy="1512168"/>
          </a:xfrm>
          <a:prstGeom prst="rect">
            <a:avLst/>
          </a:prstGeom>
          <a:ln>
            <a:noFill/>
          </a:ln>
          <a:effectLst>
            <a:softEdge rad="112500"/>
          </a:effectLst>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332656"/>
            <a:ext cx="8435280" cy="6408712"/>
          </a:xfrm>
        </p:spPr>
        <p:txBody>
          <a:bodyPr>
            <a:normAutofit/>
          </a:bodyPr>
          <a:lstStyle/>
          <a:p>
            <a:pPr algn="just">
              <a:buNone/>
            </a:pPr>
            <a:r>
              <a:rPr lang="ru-RU" sz="2000" dirty="0" smtClean="0">
                <a:latin typeface="Book Antiqua" pitchFamily="18" charset="0"/>
              </a:rPr>
              <a:t>   </a:t>
            </a:r>
            <a:r>
              <a:rPr lang="ru-RU" sz="2000" b="1" dirty="0" smtClean="0">
                <a:solidFill>
                  <a:srgbClr val="000099"/>
                </a:solidFill>
                <a:latin typeface="Book Antiqua" pitchFamily="18" charset="0"/>
              </a:rPr>
              <a:t> 		</a:t>
            </a:r>
            <a:r>
              <a:rPr lang="ru-RU" sz="1800" b="1" dirty="0" smtClean="0">
                <a:solidFill>
                  <a:srgbClr val="000099"/>
                </a:solidFill>
                <a:latin typeface="Book Antiqua" pitchFamily="18" charset="0"/>
              </a:rPr>
              <a:t>Финансовым  управлением Администрации муниципального образования  «Холм-Жирковский район» Смоленской области подготовлена брошюра «Бюджет для граждан к проекту решения «О бюджете муниципального образования «Холм-Жирковский район» Смоленской области на 2018 год и плановый период 2019 и 2020 годов». </a:t>
            </a:r>
          </a:p>
          <a:p>
            <a:pPr algn="just">
              <a:buNone/>
            </a:pPr>
            <a:r>
              <a:rPr lang="ru-RU" sz="1800" b="1" dirty="0" smtClean="0">
                <a:solidFill>
                  <a:srgbClr val="000099"/>
                </a:solidFill>
                <a:latin typeface="Book Antiqua" pitchFamily="18" charset="0"/>
              </a:rPr>
              <a:t>		В настоящем документе  мы постарались в доступной и понятной форме изложить принципы формирования бюджета нашего района, а также показать  на какие цели и в каких объемах  направляются бюджетные средства, что позволит всем заинтересованным жителям Холм-Жирковского района принять активное участие в обсуждении  проектов бюджета на последующие годы  и итогах их исполнения.</a:t>
            </a:r>
          </a:p>
          <a:p>
            <a:pPr algn="ctr">
              <a:buNone/>
            </a:pPr>
            <a:r>
              <a:rPr lang="ru-RU" sz="1800" b="1" dirty="0" smtClean="0">
                <a:solidFill>
                  <a:srgbClr val="000099"/>
                </a:solidFill>
                <a:latin typeface="Book Antiqua" pitchFamily="18" charset="0"/>
              </a:rPr>
              <a:t>Информация для контактов:</a:t>
            </a:r>
          </a:p>
          <a:p>
            <a:pPr algn="ctr">
              <a:buNone/>
            </a:pPr>
            <a:r>
              <a:rPr lang="ru-RU" sz="1800" b="1" dirty="0" smtClean="0">
                <a:solidFill>
                  <a:srgbClr val="000099"/>
                </a:solidFill>
                <a:latin typeface="Book Antiqua" pitchFamily="18" charset="0"/>
              </a:rPr>
              <a:t>Адрес:   215650, Смоленская область,</a:t>
            </a:r>
          </a:p>
          <a:p>
            <a:pPr algn="ctr">
              <a:buNone/>
            </a:pPr>
            <a:r>
              <a:rPr lang="ru-RU" sz="1800" b="1" dirty="0" smtClean="0">
                <a:solidFill>
                  <a:srgbClr val="000099"/>
                </a:solidFill>
                <a:latin typeface="Book Antiqua" pitchFamily="18" charset="0"/>
              </a:rPr>
              <a:t> </a:t>
            </a:r>
            <a:r>
              <a:rPr lang="ru-RU" sz="1800" b="1" dirty="0" err="1" smtClean="0">
                <a:solidFill>
                  <a:srgbClr val="000099"/>
                </a:solidFill>
                <a:latin typeface="Book Antiqua" pitchFamily="18" charset="0"/>
              </a:rPr>
              <a:t>пгт</a:t>
            </a:r>
            <a:r>
              <a:rPr lang="ru-RU" sz="1800" b="1" dirty="0" smtClean="0">
                <a:solidFill>
                  <a:srgbClr val="000099"/>
                </a:solidFill>
                <a:latin typeface="Book Antiqua" pitchFamily="18" charset="0"/>
              </a:rPr>
              <a:t>. Холм-Жирковский, ул.       </a:t>
            </a:r>
          </a:p>
          <a:p>
            <a:pPr algn="ctr">
              <a:buNone/>
            </a:pPr>
            <a:r>
              <a:rPr lang="ru-RU" sz="1800" b="1" dirty="0" smtClean="0">
                <a:solidFill>
                  <a:srgbClr val="000099"/>
                </a:solidFill>
                <a:latin typeface="Book Antiqua" pitchFamily="18" charset="0"/>
              </a:rPr>
              <a:t>      Нахимовская, д.9</a:t>
            </a:r>
          </a:p>
          <a:p>
            <a:pPr algn="ctr">
              <a:buNone/>
            </a:pPr>
            <a:r>
              <a:rPr lang="ru-RU" sz="1800" b="1" dirty="0" smtClean="0">
                <a:solidFill>
                  <a:srgbClr val="000099"/>
                </a:solidFill>
                <a:latin typeface="Book Antiqua" pitchFamily="18" charset="0"/>
              </a:rPr>
              <a:t>Телефон: 48139 (2-11-73)</a:t>
            </a:r>
          </a:p>
          <a:p>
            <a:pPr algn="ctr">
              <a:buNone/>
            </a:pPr>
            <a:r>
              <a:rPr lang="en-US" sz="1800" b="1" dirty="0" smtClean="0">
                <a:solidFill>
                  <a:srgbClr val="000099"/>
                </a:solidFill>
                <a:latin typeface="Book Antiqua" pitchFamily="18" charset="0"/>
              </a:rPr>
              <a:t>E-mail</a:t>
            </a:r>
            <a:r>
              <a:rPr lang="ru-RU" sz="1800" b="1" dirty="0" smtClean="0">
                <a:solidFill>
                  <a:srgbClr val="000099"/>
                </a:solidFill>
                <a:latin typeface="Book Antiqua" pitchFamily="18" charset="0"/>
              </a:rPr>
              <a:t>: </a:t>
            </a:r>
            <a:r>
              <a:rPr lang="en-US" sz="1800" dirty="0" smtClean="0">
                <a:solidFill>
                  <a:srgbClr val="000099"/>
                </a:solidFill>
              </a:rPr>
              <a:t>fin_holm19@mail.ru</a:t>
            </a:r>
            <a:endParaRPr lang="ru-RU" sz="1800" dirty="0" smtClean="0">
              <a:solidFill>
                <a:srgbClr val="000099"/>
              </a:solidFill>
            </a:endParaRPr>
          </a:p>
          <a:p>
            <a:pPr algn="ctr">
              <a:buNone/>
            </a:pPr>
            <a:r>
              <a:rPr lang="ru-RU" sz="1800" b="1" dirty="0" smtClean="0">
                <a:solidFill>
                  <a:srgbClr val="000099"/>
                </a:solidFill>
                <a:latin typeface="Book Antiqua" pitchFamily="18" charset="0"/>
              </a:rPr>
              <a:t>Начальник Финансового управления</a:t>
            </a:r>
          </a:p>
          <a:p>
            <a:pPr algn="ctr">
              <a:buNone/>
            </a:pPr>
            <a:r>
              <a:rPr lang="ru-RU" sz="1800" b="1" dirty="0" smtClean="0">
                <a:solidFill>
                  <a:srgbClr val="000099"/>
                </a:solidFill>
                <a:latin typeface="Book Antiqua" pitchFamily="18" charset="0"/>
              </a:rPr>
              <a:t>Т.М. Станько</a:t>
            </a:r>
            <a:endParaRPr lang="en-US" sz="1800" b="1" dirty="0" smtClean="0">
              <a:solidFill>
                <a:srgbClr val="000099"/>
              </a:solidFill>
              <a:latin typeface="Book Antiqua" pitchFamily="18" charset="0"/>
            </a:endParaRPr>
          </a:p>
          <a:p>
            <a:pPr algn="just">
              <a:buNone/>
            </a:pPr>
            <a:endParaRPr lang="ru-RU" sz="1800" b="1" dirty="0" smtClean="0">
              <a:solidFill>
                <a:srgbClr val="000099"/>
              </a:solidFill>
              <a:latin typeface="Book Antiqua" pitchFamily="18" charset="0"/>
            </a:endParaRPr>
          </a:p>
          <a:p>
            <a:pPr algn="just">
              <a:buNone/>
            </a:pPr>
            <a:endParaRPr lang="ru-RU" sz="1800" b="1" dirty="0" smtClean="0">
              <a:solidFill>
                <a:srgbClr val="000099"/>
              </a:solidFill>
              <a:latin typeface="Book Antiqua" pitchFamily="18" charset="0"/>
            </a:endParaRPr>
          </a:p>
          <a:p>
            <a:pPr algn="ctr">
              <a:buNone/>
            </a:pPr>
            <a:endParaRPr lang="ru-RU" sz="1800" b="1" dirty="0" smtClean="0">
              <a:solidFill>
                <a:srgbClr val="000099"/>
              </a:solidFill>
              <a:latin typeface="Book Antiqua" pitchFamily="18" charset="0"/>
            </a:endParaRPr>
          </a:p>
        </p:txBody>
      </p:sp>
      <p:pic>
        <p:nvPicPr>
          <p:cNvPr id="5" name="Рисунок 4" descr="холм-жирковский.jpg"/>
          <p:cNvPicPr>
            <a:picLocks noChangeAspect="1"/>
          </p:cNvPicPr>
          <p:nvPr/>
        </p:nvPicPr>
        <p:blipFill>
          <a:blip r:embed="rId2" cstate="print"/>
          <a:stretch>
            <a:fillRect/>
          </a:stretch>
        </p:blipFill>
        <p:spPr>
          <a:xfrm>
            <a:off x="0" y="4437112"/>
            <a:ext cx="1907704" cy="2420888"/>
          </a:xfrm>
          <a:prstGeom prst="rect">
            <a:avLst/>
          </a:prstGeom>
          <a:ln>
            <a:noFill/>
          </a:ln>
          <a:effectLst>
            <a:softEdge rad="112500"/>
          </a:effectLst>
        </p:spPr>
      </p:pic>
      <p:pic>
        <p:nvPicPr>
          <p:cNvPr id="6" name="Рисунок 5" descr="нахимов.jpg"/>
          <p:cNvPicPr>
            <a:picLocks noChangeAspect="1"/>
          </p:cNvPicPr>
          <p:nvPr/>
        </p:nvPicPr>
        <p:blipFill>
          <a:blip r:embed="rId3" cstate="print"/>
          <a:stretch>
            <a:fillRect/>
          </a:stretch>
        </p:blipFill>
        <p:spPr>
          <a:xfrm>
            <a:off x="6660232" y="5057800"/>
            <a:ext cx="2483768" cy="1800200"/>
          </a:xfrm>
          <a:prstGeom prst="rect">
            <a:avLst/>
          </a:prstGeom>
          <a:ln>
            <a:noFill/>
          </a:ln>
          <a:effectLst>
            <a:softEdge rad="112500"/>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5" name="Содержимое 14" descr="папка с лупой.jpg"/>
          <p:cNvPicPr>
            <a:picLocks noGrp="1" noChangeAspect="1"/>
          </p:cNvPicPr>
          <p:nvPr>
            <p:ph idx="1"/>
          </p:nvPr>
        </p:nvPicPr>
        <p:blipFill>
          <a:blip r:embed="rId3" cstate="print"/>
          <a:stretch>
            <a:fillRect/>
          </a:stretch>
        </p:blipFill>
        <p:spPr>
          <a:xfrm>
            <a:off x="2123728" y="3284984"/>
            <a:ext cx="2016224" cy="1440160"/>
          </a:xfrm>
          <a:prstGeom prst="rect">
            <a:avLst/>
          </a:prstGeom>
          <a:ln>
            <a:noFill/>
          </a:ln>
          <a:effectLst>
            <a:softEdge rad="112500"/>
          </a:effectLst>
        </p:spPr>
      </p:pic>
      <p:sp>
        <p:nvSpPr>
          <p:cNvPr id="7" name="Прямоугольник с двумя скругленными противолежащими углами 6"/>
          <p:cNvSpPr/>
          <p:nvPr/>
        </p:nvSpPr>
        <p:spPr>
          <a:xfrm>
            <a:off x="107504" y="116632"/>
            <a:ext cx="8856984" cy="1440160"/>
          </a:xfrm>
          <a:prstGeom prst="round2DiagRect">
            <a:avLst/>
          </a:prstGeom>
          <a:solidFill>
            <a:srgbClr val="3399FF"/>
          </a:solidFill>
        </p:spPr>
        <p:style>
          <a:lnRef idx="0">
            <a:schemeClr val="accent1"/>
          </a:lnRef>
          <a:fillRef idx="3">
            <a:schemeClr val="accent1"/>
          </a:fillRef>
          <a:effectRef idx="3">
            <a:schemeClr val="accent1"/>
          </a:effectRef>
          <a:fontRef idx="minor">
            <a:schemeClr val="lt1"/>
          </a:fontRef>
        </p:style>
        <p:txBody>
          <a:bodyPr rtlCol="0" anchor="ctr"/>
          <a:lstStyle/>
          <a:p>
            <a:pPr algn="just"/>
            <a:r>
              <a:rPr lang="ru-RU" sz="1600" b="1" dirty="0" smtClean="0">
                <a:solidFill>
                  <a:srgbClr val="0000CC"/>
                </a:solidFill>
                <a:latin typeface="Book Antiqua" pitchFamily="18" charset="0"/>
              </a:rPr>
              <a:t>	Бюджетный процесс – это деятельность органов государственной власти,  органов местного самоуправления и иных участников бюджетного процесса по составлению и рассмотрению проектов бюджетов, утверждению и исполнению бюджетов, контролю за их исполнением, осуществлению бюджетного учета, внешней проверке, рассмотрению и утверждению бюджетной отчетности.</a:t>
            </a:r>
            <a:endParaRPr lang="ru-RU" sz="1600" b="1" dirty="0">
              <a:solidFill>
                <a:srgbClr val="0000CC"/>
              </a:solidFill>
              <a:latin typeface="Book Antiqua" pitchFamily="18" charset="0"/>
            </a:endParaRPr>
          </a:p>
        </p:txBody>
      </p:sp>
      <p:sp>
        <p:nvSpPr>
          <p:cNvPr id="8" name="Прямоугольник с двумя скругленными противолежащими углами 7"/>
          <p:cNvSpPr/>
          <p:nvPr/>
        </p:nvSpPr>
        <p:spPr>
          <a:xfrm>
            <a:off x="107504" y="5661248"/>
            <a:ext cx="8928992" cy="1080120"/>
          </a:xfrm>
          <a:prstGeom prst="round2DiagRect">
            <a:avLst/>
          </a:prstGeom>
          <a:solidFill>
            <a:srgbClr val="3399FF"/>
          </a:solidFill>
        </p:spPr>
        <p:style>
          <a:lnRef idx="0">
            <a:schemeClr val="accent1"/>
          </a:lnRef>
          <a:fillRef idx="3">
            <a:schemeClr val="accent1"/>
          </a:fillRef>
          <a:effectRef idx="3">
            <a:schemeClr val="accent1"/>
          </a:effectRef>
          <a:fontRef idx="minor">
            <a:schemeClr val="lt1"/>
          </a:fontRef>
        </p:style>
        <p:txBody>
          <a:bodyPr rtlCol="0" anchor="ctr"/>
          <a:lstStyle/>
          <a:p>
            <a:pPr algn="just"/>
            <a:r>
              <a:rPr lang="ru-RU" sz="1600" b="1" dirty="0" smtClean="0">
                <a:solidFill>
                  <a:srgbClr val="0000CC"/>
                </a:solidFill>
                <a:latin typeface="Book Antiqua" pitchFamily="18" charset="0"/>
              </a:rPr>
              <a:t>	Ежегодно решением Холм-Жирковского районного Совета депутатов Смоленской области утверждается бюджет муниципального образования «Холм-Жирковский район» Смоленской области.</a:t>
            </a:r>
            <a:endParaRPr lang="ru-RU" sz="1600" b="1" dirty="0">
              <a:solidFill>
                <a:srgbClr val="0000CC"/>
              </a:solidFill>
              <a:latin typeface="Book Antiqua" pitchFamily="18" charset="0"/>
            </a:endParaRPr>
          </a:p>
        </p:txBody>
      </p:sp>
      <p:sp>
        <p:nvSpPr>
          <p:cNvPr id="10" name="Блок-схема: узел 9"/>
          <p:cNvSpPr/>
          <p:nvPr/>
        </p:nvSpPr>
        <p:spPr>
          <a:xfrm>
            <a:off x="395536" y="3284984"/>
            <a:ext cx="648072" cy="673224"/>
          </a:xfrm>
          <a:prstGeom prst="flowChartConnector">
            <a:avLst/>
          </a:prstGeom>
          <a:solidFill>
            <a:srgbClr val="CCFF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dirty="0" smtClean="0">
                <a:solidFill>
                  <a:srgbClr val="0000CC"/>
                </a:solidFill>
              </a:rPr>
              <a:t>1</a:t>
            </a:r>
            <a:endParaRPr lang="ru-RU" sz="3200" dirty="0">
              <a:solidFill>
                <a:srgbClr val="0000CC"/>
              </a:solidFill>
            </a:endParaRPr>
          </a:p>
        </p:txBody>
      </p:sp>
      <p:sp>
        <p:nvSpPr>
          <p:cNvPr id="11" name="Блок-схема: узел 10"/>
          <p:cNvSpPr/>
          <p:nvPr/>
        </p:nvSpPr>
        <p:spPr>
          <a:xfrm>
            <a:off x="2627784" y="2636912"/>
            <a:ext cx="648072" cy="673224"/>
          </a:xfrm>
          <a:prstGeom prst="flowChartConnector">
            <a:avLst/>
          </a:prstGeom>
          <a:solidFill>
            <a:srgbClr val="CCFF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dirty="0" smtClean="0">
                <a:solidFill>
                  <a:srgbClr val="0000CC"/>
                </a:solidFill>
              </a:rPr>
              <a:t>2</a:t>
            </a:r>
            <a:endParaRPr lang="ru-RU" sz="3200" dirty="0">
              <a:solidFill>
                <a:srgbClr val="0000CC"/>
              </a:solidFill>
            </a:endParaRPr>
          </a:p>
        </p:txBody>
      </p:sp>
      <p:sp>
        <p:nvSpPr>
          <p:cNvPr id="13" name="Блок-схема: узел 12"/>
          <p:cNvSpPr/>
          <p:nvPr/>
        </p:nvSpPr>
        <p:spPr>
          <a:xfrm>
            <a:off x="5004048" y="2132856"/>
            <a:ext cx="648072" cy="673224"/>
          </a:xfrm>
          <a:prstGeom prst="flowChartConnector">
            <a:avLst/>
          </a:prstGeom>
          <a:solidFill>
            <a:srgbClr val="CCFF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dirty="0" smtClean="0">
                <a:solidFill>
                  <a:srgbClr val="0000CC"/>
                </a:solidFill>
              </a:rPr>
              <a:t>3</a:t>
            </a:r>
            <a:endParaRPr lang="ru-RU" sz="3200" dirty="0">
              <a:solidFill>
                <a:srgbClr val="0000CC"/>
              </a:solidFill>
            </a:endParaRPr>
          </a:p>
        </p:txBody>
      </p:sp>
      <p:sp>
        <p:nvSpPr>
          <p:cNvPr id="14" name="Блок-схема: узел 13"/>
          <p:cNvSpPr/>
          <p:nvPr/>
        </p:nvSpPr>
        <p:spPr>
          <a:xfrm>
            <a:off x="7452320" y="1700808"/>
            <a:ext cx="648072" cy="673224"/>
          </a:xfrm>
          <a:prstGeom prst="flowChartConnector">
            <a:avLst/>
          </a:prstGeom>
          <a:solidFill>
            <a:srgbClr val="CCFF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dirty="0" smtClean="0">
                <a:solidFill>
                  <a:srgbClr val="0000CC"/>
                </a:solidFill>
              </a:rPr>
              <a:t>4</a:t>
            </a:r>
            <a:endParaRPr lang="ru-RU" sz="3200" dirty="0">
              <a:solidFill>
                <a:srgbClr val="0000CC"/>
              </a:solidFill>
            </a:endParaRPr>
          </a:p>
        </p:txBody>
      </p:sp>
      <p:pic>
        <p:nvPicPr>
          <p:cNvPr id="16" name="Рисунок 15" descr="папки.jpg"/>
          <p:cNvPicPr>
            <a:picLocks noChangeAspect="1"/>
          </p:cNvPicPr>
          <p:nvPr/>
        </p:nvPicPr>
        <p:blipFill>
          <a:blip r:embed="rId4" cstate="print"/>
          <a:stretch>
            <a:fillRect/>
          </a:stretch>
        </p:blipFill>
        <p:spPr>
          <a:xfrm>
            <a:off x="107504" y="4005064"/>
            <a:ext cx="1800200" cy="1080120"/>
          </a:xfrm>
          <a:prstGeom prst="rect">
            <a:avLst/>
          </a:prstGeom>
          <a:ln>
            <a:noFill/>
          </a:ln>
          <a:effectLst>
            <a:softEdge rad="112500"/>
          </a:effectLst>
        </p:spPr>
      </p:pic>
      <p:pic>
        <p:nvPicPr>
          <p:cNvPr id="18" name="Рисунок 17" descr="исполнение.jpg"/>
          <p:cNvPicPr>
            <a:picLocks noChangeAspect="1"/>
          </p:cNvPicPr>
          <p:nvPr/>
        </p:nvPicPr>
        <p:blipFill>
          <a:blip r:embed="rId5" cstate="print"/>
          <a:stretch>
            <a:fillRect/>
          </a:stretch>
        </p:blipFill>
        <p:spPr>
          <a:xfrm>
            <a:off x="4499992" y="2996952"/>
            <a:ext cx="2160240" cy="1440160"/>
          </a:xfrm>
          <a:prstGeom prst="rect">
            <a:avLst/>
          </a:prstGeom>
          <a:ln>
            <a:noFill/>
          </a:ln>
          <a:effectLst>
            <a:softEdge rad="112500"/>
          </a:effectLst>
        </p:spPr>
      </p:pic>
      <p:pic>
        <p:nvPicPr>
          <p:cNvPr id="19" name="Рисунок 18" descr="диаграмма с лупой.jpg"/>
          <p:cNvPicPr>
            <a:picLocks noChangeAspect="1"/>
          </p:cNvPicPr>
          <p:nvPr/>
        </p:nvPicPr>
        <p:blipFill>
          <a:blip r:embed="rId6" cstate="print"/>
          <a:stretch>
            <a:fillRect/>
          </a:stretch>
        </p:blipFill>
        <p:spPr>
          <a:xfrm>
            <a:off x="7020272" y="2276872"/>
            <a:ext cx="2123728" cy="1608959"/>
          </a:xfrm>
          <a:prstGeom prst="rect">
            <a:avLst/>
          </a:prstGeom>
          <a:ln>
            <a:noFill/>
          </a:ln>
          <a:effectLst>
            <a:softEdge rad="112500"/>
          </a:effectLst>
        </p:spPr>
      </p:pic>
      <p:sp>
        <p:nvSpPr>
          <p:cNvPr id="20" name="TextBox 19"/>
          <p:cNvSpPr txBox="1"/>
          <p:nvPr/>
        </p:nvSpPr>
        <p:spPr>
          <a:xfrm>
            <a:off x="0" y="5157192"/>
            <a:ext cx="2483768" cy="523220"/>
          </a:xfrm>
          <a:prstGeom prst="rect">
            <a:avLst/>
          </a:prstGeom>
          <a:noFill/>
        </p:spPr>
        <p:txBody>
          <a:bodyPr wrap="square" rtlCol="0">
            <a:spAutoFit/>
          </a:bodyPr>
          <a:lstStyle/>
          <a:p>
            <a:r>
              <a:rPr lang="ru-RU" sz="1400" b="1" dirty="0" smtClean="0">
                <a:solidFill>
                  <a:srgbClr val="0000CC"/>
                </a:solidFill>
                <a:latin typeface="Book Antiqua" pitchFamily="18" charset="0"/>
              </a:rPr>
              <a:t>        Разработка и </a:t>
            </a:r>
          </a:p>
          <a:p>
            <a:r>
              <a:rPr lang="ru-RU" sz="1400" b="1" dirty="0" smtClean="0">
                <a:solidFill>
                  <a:srgbClr val="0000CC"/>
                </a:solidFill>
                <a:latin typeface="Book Antiqua" pitchFamily="18" charset="0"/>
              </a:rPr>
              <a:t>составление проекта</a:t>
            </a:r>
            <a:endParaRPr lang="ru-RU" sz="1400" b="1" dirty="0">
              <a:solidFill>
                <a:srgbClr val="0000CC"/>
              </a:solidFill>
              <a:latin typeface="Book Antiqua" pitchFamily="18" charset="0"/>
            </a:endParaRPr>
          </a:p>
        </p:txBody>
      </p:sp>
      <p:sp>
        <p:nvSpPr>
          <p:cNvPr id="21" name="TextBox 20"/>
          <p:cNvSpPr txBox="1"/>
          <p:nvPr/>
        </p:nvSpPr>
        <p:spPr>
          <a:xfrm>
            <a:off x="2123728" y="4725144"/>
            <a:ext cx="2376264" cy="523220"/>
          </a:xfrm>
          <a:prstGeom prst="rect">
            <a:avLst/>
          </a:prstGeom>
          <a:noFill/>
        </p:spPr>
        <p:txBody>
          <a:bodyPr wrap="square" rtlCol="0">
            <a:spAutoFit/>
          </a:bodyPr>
          <a:lstStyle/>
          <a:p>
            <a:r>
              <a:rPr lang="ru-RU" sz="1400" dirty="0" smtClean="0">
                <a:latin typeface="Book Antiqua" pitchFamily="18" charset="0"/>
              </a:rPr>
              <a:t>        </a:t>
            </a:r>
            <a:r>
              <a:rPr lang="ru-RU" sz="1400" b="1" dirty="0" smtClean="0">
                <a:solidFill>
                  <a:srgbClr val="0000CC"/>
                </a:solidFill>
                <a:latin typeface="Book Antiqua" pitchFamily="18" charset="0"/>
              </a:rPr>
              <a:t>Рассмотрение и утверждение бюджета </a:t>
            </a:r>
            <a:endParaRPr lang="ru-RU" sz="1400" b="1" dirty="0">
              <a:solidFill>
                <a:srgbClr val="0000CC"/>
              </a:solidFill>
              <a:latin typeface="Book Antiqua" pitchFamily="18" charset="0"/>
            </a:endParaRPr>
          </a:p>
        </p:txBody>
      </p:sp>
      <p:pic>
        <p:nvPicPr>
          <p:cNvPr id="22" name="Рисунок 21" descr="ок.jpg"/>
          <p:cNvPicPr>
            <a:picLocks noChangeAspect="1"/>
          </p:cNvPicPr>
          <p:nvPr/>
        </p:nvPicPr>
        <p:blipFill>
          <a:blip r:embed="rId7" cstate="print"/>
          <a:stretch>
            <a:fillRect/>
          </a:stretch>
        </p:blipFill>
        <p:spPr>
          <a:xfrm>
            <a:off x="5796136" y="2780928"/>
            <a:ext cx="659904" cy="65990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3" name="TextBox 22"/>
          <p:cNvSpPr txBox="1"/>
          <p:nvPr/>
        </p:nvSpPr>
        <p:spPr>
          <a:xfrm>
            <a:off x="4716016" y="4293096"/>
            <a:ext cx="1512168" cy="523220"/>
          </a:xfrm>
          <a:prstGeom prst="rect">
            <a:avLst/>
          </a:prstGeom>
          <a:noFill/>
        </p:spPr>
        <p:txBody>
          <a:bodyPr wrap="square" rtlCol="0">
            <a:spAutoFit/>
          </a:bodyPr>
          <a:lstStyle/>
          <a:p>
            <a:pPr algn="ctr"/>
            <a:r>
              <a:rPr lang="ru-RU" sz="1400" b="1" dirty="0" smtClean="0">
                <a:solidFill>
                  <a:srgbClr val="0000CC"/>
                </a:solidFill>
                <a:latin typeface="Book Antiqua" pitchFamily="18" charset="0"/>
              </a:rPr>
              <a:t>Исполнение бюджета</a:t>
            </a:r>
            <a:endParaRPr lang="ru-RU" sz="1400" b="1" dirty="0">
              <a:solidFill>
                <a:srgbClr val="0000CC"/>
              </a:solidFill>
              <a:latin typeface="Book Antiqua" pitchFamily="18" charset="0"/>
            </a:endParaRPr>
          </a:p>
        </p:txBody>
      </p:sp>
      <p:sp>
        <p:nvSpPr>
          <p:cNvPr id="24" name="TextBox 23"/>
          <p:cNvSpPr txBox="1"/>
          <p:nvPr/>
        </p:nvSpPr>
        <p:spPr>
          <a:xfrm>
            <a:off x="6876256" y="3861048"/>
            <a:ext cx="2160240" cy="1025217"/>
          </a:xfrm>
          <a:prstGeom prst="rect">
            <a:avLst/>
          </a:prstGeom>
          <a:noFill/>
        </p:spPr>
        <p:txBody>
          <a:bodyPr wrap="square" rtlCol="0">
            <a:spAutoFit/>
          </a:bodyPr>
          <a:lstStyle/>
          <a:p>
            <a:pPr algn="ctr">
              <a:lnSpc>
                <a:spcPts val="1200"/>
              </a:lnSpc>
            </a:pPr>
            <a:r>
              <a:rPr lang="ru-RU" sz="1400" b="1" dirty="0" smtClean="0">
                <a:solidFill>
                  <a:srgbClr val="0000CC"/>
                </a:solidFill>
                <a:latin typeface="Book Antiqua" pitchFamily="18" charset="0"/>
              </a:rPr>
              <a:t>Контроль за исполнением бюджета  и утверждение отчета об исполнении бюджета</a:t>
            </a:r>
            <a:endParaRPr lang="ru-RU" sz="1400" b="1" dirty="0">
              <a:solidFill>
                <a:srgbClr val="0000CC"/>
              </a:solidFill>
              <a:latin typeface="Book Antiqua" pitchFamily="18" charset="0"/>
            </a:endParaRPr>
          </a:p>
        </p:txBody>
      </p:sp>
    </p:spTree>
    <p:extLst>
      <p:ext uri="{BB962C8B-B14F-4D97-AF65-F5344CB8AC3E}">
        <p14:creationId xmlns:p14="http://schemas.microsoft.com/office/powerpoint/2010/main" xmlns="" val="348110770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67544" y="836712"/>
            <a:ext cx="8147248" cy="2520280"/>
          </a:xfrm>
        </p:spPr>
        <p:txBody>
          <a:bodyPr>
            <a:noAutofit/>
          </a:bodyPr>
          <a:lstStyle/>
          <a:p>
            <a:pPr marL="0" algn="just">
              <a:buFont typeface="Wingdings" pitchFamily="2" charset="2"/>
              <a:buChar char="Ø"/>
            </a:pPr>
            <a:r>
              <a:rPr lang="ru-RU" sz="1800" b="1" dirty="0" smtClean="0">
                <a:solidFill>
                  <a:srgbClr val="0000CC"/>
                </a:solidFill>
                <a:latin typeface="Book Antiqua" pitchFamily="18" charset="0"/>
              </a:rPr>
              <a:t>«Бюджет  для граждан» – аналитический документ, разрабатываемый в целях предоставления гражданам актуальной информации о проекте бюджета муниципального образования «Холм-Жирковский район» Смоленской области в формате, доступном для широкого круга пользователей.</a:t>
            </a:r>
          </a:p>
          <a:p>
            <a:pPr marL="0" algn="just">
              <a:buFont typeface="Wingdings" pitchFamily="2" charset="2"/>
              <a:buChar char="Ø"/>
            </a:pPr>
            <a:r>
              <a:rPr lang="ru-RU" sz="1800" b="1" dirty="0" smtClean="0">
                <a:solidFill>
                  <a:srgbClr val="0000CC"/>
                </a:solidFill>
                <a:latin typeface="Book Antiqua" pitchFamily="18" charset="0"/>
              </a:rPr>
              <a:t>В представленной информации отражены положения проекта бюджета муниципального образования «Холм-Жирковский район» Смоленской области на предстоящий 2018 год и на плановый период 2019 и 2020 годов. </a:t>
            </a:r>
            <a:endParaRPr lang="ru-RU" sz="1800" b="1" dirty="0">
              <a:solidFill>
                <a:srgbClr val="0000CC"/>
              </a:solidFill>
              <a:latin typeface="Book Antiqua" pitchFamily="18" charset="0"/>
            </a:endParaRPr>
          </a:p>
        </p:txBody>
      </p:sp>
      <p:sp>
        <p:nvSpPr>
          <p:cNvPr id="7" name="Прямоугольник с двумя скругленными противолежащими углами 6"/>
          <p:cNvSpPr/>
          <p:nvPr/>
        </p:nvSpPr>
        <p:spPr>
          <a:xfrm>
            <a:off x="323528" y="0"/>
            <a:ext cx="8424936" cy="692696"/>
          </a:xfrm>
          <a:prstGeom prst="round2DiagRect">
            <a:avLst/>
          </a:prstGeom>
          <a:solidFill>
            <a:srgbClr val="0099FF"/>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ru-RU" sz="2400" b="1" dirty="0" smtClean="0">
                <a:effectLst>
                  <a:outerShdw blurRad="38100" dist="38100" dir="2700000" algn="tl">
                    <a:srgbClr val="000000">
                      <a:alpha val="43137"/>
                    </a:srgbClr>
                  </a:outerShdw>
                </a:effectLst>
                <a:latin typeface="Book Antiqua" pitchFamily="18" charset="0"/>
              </a:rPr>
              <a:t>ЧТО   ТАКОЕ  «БЮДЖЕТ   ДЛЯ   ГРАЖДАН» ?</a:t>
            </a:r>
            <a:endParaRPr lang="ru-RU" sz="2400" b="1" dirty="0">
              <a:effectLst>
                <a:outerShdw blurRad="38100" dist="38100" dir="2700000" algn="tl">
                  <a:srgbClr val="000000">
                    <a:alpha val="43137"/>
                  </a:srgbClr>
                </a:outerShdw>
              </a:effectLst>
              <a:latin typeface="Book Antiqua" pitchFamily="18" charset="0"/>
            </a:endParaRPr>
          </a:p>
        </p:txBody>
      </p:sp>
      <p:sp>
        <p:nvSpPr>
          <p:cNvPr id="8" name="Прямоугольник с двумя скругленными противолежащими углами 7"/>
          <p:cNvSpPr/>
          <p:nvPr/>
        </p:nvSpPr>
        <p:spPr>
          <a:xfrm>
            <a:off x="467544" y="3501008"/>
            <a:ext cx="8208912" cy="720080"/>
          </a:xfrm>
          <a:prstGeom prst="round2DiagRect">
            <a:avLst/>
          </a:prstGeom>
          <a:solidFill>
            <a:srgbClr val="0099FF"/>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ru-RU" sz="2400" b="1" dirty="0" smtClean="0">
                <a:effectLst>
                  <a:outerShdw blurRad="38100" dist="38100" dir="2700000" algn="tl">
                    <a:srgbClr val="000000">
                      <a:alpha val="43137"/>
                    </a:srgbClr>
                  </a:outerShdw>
                </a:effectLst>
                <a:latin typeface="Book Antiqua" pitchFamily="18" charset="0"/>
              </a:rPr>
              <a:t>ЦЕЛИ   СОЗДАНИЯ   «БЮДЖЕТА ДЛЯ ГРАЖДАН»</a:t>
            </a:r>
            <a:endParaRPr lang="ru-RU" sz="2400" b="1" dirty="0">
              <a:effectLst>
                <a:outerShdw blurRad="38100" dist="38100" dir="2700000" algn="tl">
                  <a:srgbClr val="000000">
                    <a:alpha val="43137"/>
                  </a:srgbClr>
                </a:outerShdw>
              </a:effectLst>
              <a:latin typeface="Book Antiqua" pitchFamily="18" charset="0"/>
            </a:endParaRPr>
          </a:p>
        </p:txBody>
      </p:sp>
      <p:sp>
        <p:nvSpPr>
          <p:cNvPr id="9" name="TextBox 8" descr="повышение"/>
          <p:cNvSpPr txBox="1"/>
          <p:nvPr/>
        </p:nvSpPr>
        <p:spPr>
          <a:xfrm>
            <a:off x="539552" y="4437112"/>
            <a:ext cx="7992888" cy="2185214"/>
          </a:xfrm>
          <a:prstGeom prst="rect">
            <a:avLst/>
          </a:prstGeom>
          <a:noFill/>
        </p:spPr>
        <p:txBody>
          <a:bodyPr wrap="square" rtlCol="0">
            <a:spAutoFit/>
          </a:bodyPr>
          <a:lstStyle/>
          <a:p>
            <a:pPr indent="-274320" algn="just">
              <a:spcBef>
                <a:spcPts val="600"/>
              </a:spcBef>
              <a:buClr>
                <a:schemeClr val="tx2"/>
              </a:buClr>
              <a:buSzPct val="73000"/>
              <a:buFont typeface="Wingdings" pitchFamily="2" charset="2"/>
              <a:buChar char="Ø"/>
            </a:pPr>
            <a:r>
              <a:rPr lang="ru-RU" dirty="0" smtClean="0"/>
              <a:t> </a:t>
            </a:r>
            <a:r>
              <a:rPr lang="ru-RU" b="1" dirty="0" smtClean="0">
                <a:solidFill>
                  <a:srgbClr val="0000CC"/>
                </a:solidFill>
                <a:latin typeface="Book Antiqua" pitchFamily="18" charset="0"/>
              </a:rPr>
              <a:t>Повышение прозрачности формирования и расходования бюджетных средств  в муниципальном образовании «Холм-Жирковский район»   Смоленской области.</a:t>
            </a:r>
          </a:p>
          <a:p>
            <a:pPr indent="-274320" algn="just">
              <a:spcBef>
                <a:spcPts val="600"/>
              </a:spcBef>
              <a:buClr>
                <a:schemeClr val="tx2"/>
              </a:buClr>
              <a:buSzPct val="73000"/>
              <a:buFont typeface="Wingdings" pitchFamily="2" charset="2"/>
              <a:buChar char="Ø"/>
            </a:pPr>
            <a:r>
              <a:rPr lang="ru-RU" b="1" dirty="0" smtClean="0">
                <a:solidFill>
                  <a:srgbClr val="0000CC"/>
                </a:solidFill>
                <a:latin typeface="Book Antiqua" pitchFamily="18" charset="0"/>
              </a:rPr>
              <a:t> Повышение ответственности органов местного самоуправления при  принятии решений в сфере бюджетной политики.</a:t>
            </a:r>
          </a:p>
          <a:p>
            <a:pPr indent="-274320" algn="just">
              <a:spcBef>
                <a:spcPts val="600"/>
              </a:spcBef>
              <a:buClr>
                <a:schemeClr val="tx2"/>
              </a:buClr>
              <a:buSzPct val="73000"/>
              <a:buFont typeface="Wingdings" pitchFamily="2" charset="2"/>
              <a:buChar char="Ø"/>
            </a:pPr>
            <a:r>
              <a:rPr lang="ru-RU" b="1" dirty="0" smtClean="0">
                <a:solidFill>
                  <a:srgbClr val="0000CC"/>
                </a:solidFill>
                <a:latin typeface="Book Antiqua" pitchFamily="18" charset="0"/>
              </a:rPr>
              <a:t> Формирование положительного имиджа муниципального образования   «Холм-Жирковский район» Смоленской области.</a:t>
            </a:r>
            <a:endParaRPr lang="ru-RU" b="1" dirty="0">
              <a:solidFill>
                <a:srgbClr val="0000CC"/>
              </a:solidFill>
              <a:latin typeface="Book Antiqua" pitchFamily="18" charset="0"/>
            </a:endParaRPr>
          </a:p>
        </p:txBody>
      </p:sp>
    </p:spTree>
    <p:extLst>
      <p:ext uri="{BB962C8B-B14F-4D97-AF65-F5344CB8AC3E}">
        <p14:creationId xmlns:p14="http://schemas.microsoft.com/office/powerpoint/2010/main" xmlns="" val="34811077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8291264" cy="660688"/>
          </a:xfrm>
          <a:ln>
            <a:noFill/>
          </a:ln>
          <a:effectLst>
            <a:glow rad="101600">
              <a:schemeClr val="accent1">
                <a:satMod val="175000"/>
                <a:alpha val="40000"/>
              </a:schemeClr>
            </a:glow>
            <a:outerShdw blurRad="40000" dist="20000" dir="5400000" rotWithShape="0">
              <a:srgbClr val="000000">
                <a:alpha val="38000"/>
              </a:srgbClr>
            </a:outerShdw>
          </a:effectLst>
          <a:scene3d>
            <a:camera prst="orthographicFront"/>
            <a:lightRig rig="threePt" dir="t"/>
          </a:scene3d>
          <a:sp3d>
            <a:bevelT/>
          </a:sp3d>
        </p:spPr>
        <p:style>
          <a:lnRef idx="1">
            <a:schemeClr val="accent1"/>
          </a:lnRef>
          <a:fillRef idx="2">
            <a:schemeClr val="accent1"/>
          </a:fillRef>
          <a:effectRef idx="1">
            <a:schemeClr val="accent1"/>
          </a:effectRef>
          <a:fontRef idx="minor">
            <a:schemeClr val="dk1"/>
          </a:fontRef>
        </p:style>
        <p:txBody>
          <a:bodyPr rtlCol="0">
            <a:noAutofit/>
          </a:bodyPr>
          <a:lstStyle/>
          <a:p>
            <a:pPr algn="ctr" fontAlgn="auto">
              <a:spcAft>
                <a:spcPts val="0"/>
              </a:spcAft>
              <a:defRPr/>
            </a:pPr>
            <a:r>
              <a:rPr lang="ru-RU" sz="1800" dirty="0" smtClean="0">
                <a:solidFill>
                  <a:srgbClr val="0000FF"/>
                </a:solidFill>
                <a:latin typeface="Book Antiqua" pitchFamily="18" charset="0"/>
              </a:rPr>
              <a:t>Основы для формирования проекта бюджета на 2017 год и на плановый период 2018 и 2019 годов</a:t>
            </a:r>
            <a:endParaRPr lang="ru-RU" sz="1800" dirty="0">
              <a:solidFill>
                <a:srgbClr val="0000FF"/>
              </a:solidFill>
              <a:latin typeface="Book Antiqua" pitchFamily="18" charset="0"/>
            </a:endParaRPr>
          </a:p>
        </p:txBody>
      </p:sp>
      <p:graphicFrame>
        <p:nvGraphicFramePr>
          <p:cNvPr id="4" name="Содержимое 3"/>
          <p:cNvGraphicFramePr>
            <a:graphicFrameLocks noGrp="1"/>
          </p:cNvGraphicFramePr>
          <p:nvPr>
            <p:ph idx="1"/>
            <p:extLst>
              <p:ext uri="{D42A27DB-BD31-4B8C-83A1-F6EECF244321}">
                <p14:modId xmlns:p14="http://schemas.microsoft.com/office/powerpoint/2010/main" xmlns="" val="2081388314"/>
              </p:ext>
            </p:extLst>
          </p:nvPr>
        </p:nvGraphicFramePr>
        <p:xfrm>
          <a:off x="457200" y="1124744"/>
          <a:ext cx="8229600" cy="55446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5" name="Прямая соединительная линия 4"/>
          <p:cNvCxnSpPr/>
          <p:nvPr/>
        </p:nvCxnSpPr>
        <p:spPr>
          <a:xfrm>
            <a:off x="428625" y="1412776"/>
            <a:ext cx="8286750" cy="1588"/>
          </a:xfrm>
          <a:prstGeom prst="line">
            <a:avLst/>
          </a:prstGeom>
          <a:ln w="12700">
            <a:solidFill>
              <a:schemeClr val="accent4">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6" name="Прямоугольник с двумя скругленными противолежащими углами 5"/>
          <p:cNvSpPr/>
          <p:nvPr/>
        </p:nvSpPr>
        <p:spPr>
          <a:xfrm>
            <a:off x="467544" y="6093296"/>
            <a:ext cx="8208912" cy="648072"/>
          </a:xfrm>
          <a:prstGeom prst="round2DiagRect">
            <a:avLst/>
          </a:prstGeom>
          <a:gradFill flip="none" rotWithShape="1">
            <a:gsLst>
              <a:gs pos="0">
                <a:srgbClr val="0099FF">
                  <a:shade val="30000"/>
                  <a:satMod val="115000"/>
                </a:srgbClr>
              </a:gs>
              <a:gs pos="50000">
                <a:srgbClr val="0099FF">
                  <a:shade val="67500"/>
                  <a:satMod val="115000"/>
                </a:srgbClr>
              </a:gs>
              <a:gs pos="100000">
                <a:srgbClr val="0099FF">
                  <a:shade val="100000"/>
                  <a:satMod val="115000"/>
                </a:srgbClr>
              </a:gs>
            </a:gsLst>
            <a:path path="circle">
              <a:fillToRect l="50000" t="50000" r="50000" b="50000"/>
            </a:path>
            <a:tileRect/>
          </a:gradFill>
          <a:ln w="127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tx1"/>
                </a:solidFill>
                <a:latin typeface="Book Antiqua" pitchFamily="18" charset="0"/>
              </a:rPr>
              <a:t>Проект бюджета сформирован в программном формате. Всего в Холм-Жирковском районе утверждено  15  муниципальных  программ .</a:t>
            </a:r>
          </a:p>
        </p:txBody>
      </p:sp>
      <p:sp>
        <p:nvSpPr>
          <p:cNvPr id="7" name="Прямоугольник с двумя скругленными противолежащими углами 6"/>
          <p:cNvSpPr/>
          <p:nvPr/>
        </p:nvSpPr>
        <p:spPr>
          <a:xfrm>
            <a:off x="467544" y="260648"/>
            <a:ext cx="8424936" cy="720080"/>
          </a:xfrm>
          <a:prstGeom prst="round2DiagRect">
            <a:avLst/>
          </a:prstGeom>
          <a:solidFill>
            <a:srgbClr val="0099FF"/>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ru-RU" sz="2400" b="1" dirty="0" smtClean="0">
                <a:effectLst>
                  <a:outerShdw blurRad="38100" dist="38100" dir="2700000" algn="tl">
                    <a:srgbClr val="000000">
                      <a:alpha val="43137"/>
                    </a:srgbClr>
                  </a:outerShdw>
                </a:effectLst>
                <a:latin typeface="Book Antiqua" pitchFamily="18" charset="0"/>
              </a:rPr>
              <a:t>ОСНОВЫ ДЛЯ СОСТАВЛЕНИЯ ПРОЕКТА БЮДЖЕТА</a:t>
            </a:r>
            <a:endParaRPr lang="ru-RU" sz="2400" b="1" dirty="0">
              <a:effectLst>
                <a:outerShdw blurRad="38100" dist="38100" dir="2700000" algn="tl">
                  <a:srgbClr val="000000">
                    <a:alpha val="43137"/>
                  </a:srgbClr>
                </a:outerShdw>
              </a:effectLst>
              <a:latin typeface="Book Antiqua" pitchFamily="18" charset="0"/>
            </a:endParaRPr>
          </a:p>
        </p:txBody>
      </p:sp>
    </p:spTree>
    <p:extLst>
      <p:ext uri="{BB962C8B-B14F-4D97-AF65-F5344CB8AC3E}">
        <p14:creationId xmlns:p14="http://schemas.microsoft.com/office/powerpoint/2010/main" xmlns="" val="242382594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6" name="Содержимое 5"/>
          <p:cNvGraphicFramePr>
            <a:graphicFrameLocks noGrp="1"/>
          </p:cNvGraphicFramePr>
          <p:nvPr>
            <p:ph idx="1"/>
          </p:nvPr>
        </p:nvGraphicFramePr>
        <p:xfrm>
          <a:off x="467544" y="1412776"/>
          <a:ext cx="8568952" cy="52565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Заголовок 3"/>
          <p:cNvSpPr>
            <a:spLocks noGrp="1"/>
          </p:cNvSpPr>
          <p:nvPr>
            <p:ph type="title"/>
          </p:nvPr>
        </p:nvSpPr>
        <p:spPr>
          <a:xfrm>
            <a:off x="457200" y="0"/>
            <a:ext cx="8219256" cy="980728"/>
          </a:xfrm>
          <a:prstGeom prst="round2DiagRect">
            <a:avLst/>
          </a:prstGeom>
          <a:solidFill>
            <a:srgbClr val="0099FF"/>
          </a:solidFill>
        </p:spPr>
        <p:style>
          <a:lnRef idx="0">
            <a:schemeClr val="accent1"/>
          </a:lnRef>
          <a:fillRef idx="3">
            <a:schemeClr val="accent1"/>
          </a:fillRef>
          <a:effectRef idx="3">
            <a:schemeClr val="accent1"/>
          </a:effectRef>
          <a:fontRef idx="minor">
            <a:schemeClr val="lt1"/>
          </a:fontRef>
        </p:style>
        <p:txBody>
          <a:bodyPr rtlCol="0" anchor="ctr">
            <a:noAutofit/>
          </a:bodyPr>
          <a:lstStyle/>
          <a:p>
            <a:pPr algn="ctr"/>
            <a:r>
              <a:rPr lang="ru-RU" sz="2400" cap="none" dirty="0" smtClean="0">
                <a:ln>
                  <a:noFill/>
                </a:ln>
                <a:solidFill>
                  <a:schemeClr val="tx1"/>
                </a:solidFill>
                <a:effectLst>
                  <a:outerShdw blurRad="38100" dist="38100" dir="2700000" algn="tl">
                    <a:srgbClr val="000000">
                      <a:alpha val="43137"/>
                    </a:srgbClr>
                  </a:outerShdw>
                </a:effectLst>
                <a:latin typeface="Book Antiqua" pitchFamily="18" charset="0"/>
              </a:rPr>
              <a:t>ОСНОВНЫЕ ПОКАЗАТЕЛИ ПРОГНОЗА СОЦИАЛЬНО-ЭКОНОМИЧЕСКОГО РАЗВИТИЯ</a:t>
            </a:r>
          </a:p>
        </p:txBody>
      </p:sp>
      <p:pic>
        <p:nvPicPr>
          <p:cNvPr id="5" name="i-main-pic" descr="Картинка 5 из 10"/>
          <p:cNvPicPr/>
          <p:nvPr/>
        </p:nvPicPr>
        <p:blipFill>
          <a:blip r:embed="rId7" cstate="print">
            <a:lum contrast="6000"/>
          </a:blip>
          <a:srcRect/>
          <a:stretch>
            <a:fillRect/>
          </a:stretch>
        </p:blipFill>
        <p:spPr bwMode="auto">
          <a:xfrm>
            <a:off x="8279904" y="0"/>
            <a:ext cx="864096" cy="936104"/>
          </a:xfrm>
          <a:prstGeom prst="rect">
            <a:avLst/>
          </a:prstGeom>
          <a:noFill/>
          <a:ln w="9525">
            <a:noFill/>
            <a:miter lim="800000"/>
            <a:headEnd/>
            <a:tailEnd/>
          </a:ln>
          <a:scene3d>
            <a:camera prst="orthographicFront"/>
            <a:lightRig rig="threePt" dir="t"/>
          </a:scene3d>
          <a:sp3d>
            <a:bevelT/>
          </a:sp3d>
        </p:spPr>
      </p:pic>
      <p:graphicFrame>
        <p:nvGraphicFramePr>
          <p:cNvPr id="7" name="Схема 6"/>
          <p:cNvGraphicFramePr/>
          <p:nvPr/>
        </p:nvGraphicFramePr>
        <p:xfrm>
          <a:off x="539552" y="1700808"/>
          <a:ext cx="8208912" cy="482453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8" name="TextBox 7"/>
          <p:cNvSpPr txBox="1"/>
          <p:nvPr/>
        </p:nvSpPr>
        <p:spPr>
          <a:xfrm>
            <a:off x="4139952" y="1268760"/>
            <a:ext cx="776175" cy="461665"/>
          </a:xfrm>
          <a:prstGeom prst="rect">
            <a:avLst/>
          </a:prstGeom>
          <a:noFill/>
        </p:spPr>
        <p:txBody>
          <a:bodyPr wrap="none" rtlCol="0">
            <a:spAutoFit/>
          </a:bodyPr>
          <a:lstStyle/>
          <a:p>
            <a:r>
              <a:rPr lang="ru-RU" sz="1200" b="1" u="sng" dirty="0" smtClean="0">
                <a:solidFill>
                  <a:srgbClr val="000099"/>
                </a:solidFill>
                <a:latin typeface="Book Antiqua" pitchFamily="18" charset="0"/>
              </a:rPr>
              <a:t>2016 год</a:t>
            </a:r>
          </a:p>
          <a:p>
            <a:r>
              <a:rPr lang="ru-RU" sz="1200" b="1" dirty="0" smtClean="0">
                <a:solidFill>
                  <a:srgbClr val="000099"/>
                </a:solidFill>
                <a:latin typeface="Book Antiqua" pitchFamily="18" charset="0"/>
              </a:rPr>
              <a:t>  (факт)</a:t>
            </a:r>
            <a:endParaRPr lang="ru-RU" sz="1200" b="1" dirty="0">
              <a:solidFill>
                <a:srgbClr val="000099"/>
              </a:solidFill>
              <a:latin typeface="Book Antiqua" pitchFamily="18" charset="0"/>
            </a:endParaRPr>
          </a:p>
        </p:txBody>
      </p:sp>
      <p:sp>
        <p:nvSpPr>
          <p:cNvPr id="9" name="TextBox 8"/>
          <p:cNvSpPr txBox="1"/>
          <p:nvPr/>
        </p:nvSpPr>
        <p:spPr>
          <a:xfrm>
            <a:off x="4932040" y="1268760"/>
            <a:ext cx="822661" cy="461665"/>
          </a:xfrm>
          <a:prstGeom prst="rect">
            <a:avLst/>
          </a:prstGeom>
          <a:noFill/>
        </p:spPr>
        <p:txBody>
          <a:bodyPr wrap="none" rtlCol="0">
            <a:spAutoFit/>
          </a:bodyPr>
          <a:lstStyle/>
          <a:p>
            <a:r>
              <a:rPr lang="ru-RU" sz="1200" b="1" u="sng" dirty="0" smtClean="0">
                <a:solidFill>
                  <a:srgbClr val="000099"/>
                </a:solidFill>
                <a:latin typeface="Book Antiqua" pitchFamily="18" charset="0"/>
              </a:rPr>
              <a:t> 2017 год</a:t>
            </a:r>
          </a:p>
          <a:p>
            <a:r>
              <a:rPr lang="ru-RU" sz="1200" b="1" dirty="0" smtClean="0">
                <a:solidFill>
                  <a:srgbClr val="000099"/>
                </a:solidFill>
                <a:latin typeface="Book Antiqua" pitchFamily="18" charset="0"/>
              </a:rPr>
              <a:t>(оценка)</a:t>
            </a:r>
            <a:endParaRPr lang="ru-RU" sz="1200" b="1" dirty="0">
              <a:solidFill>
                <a:srgbClr val="000099"/>
              </a:solidFill>
              <a:latin typeface="Book Antiqua" pitchFamily="18" charset="0"/>
            </a:endParaRPr>
          </a:p>
        </p:txBody>
      </p:sp>
      <p:sp>
        <p:nvSpPr>
          <p:cNvPr id="10" name="TextBox 9"/>
          <p:cNvSpPr txBox="1"/>
          <p:nvPr/>
        </p:nvSpPr>
        <p:spPr>
          <a:xfrm>
            <a:off x="5796136" y="1268760"/>
            <a:ext cx="894797" cy="461665"/>
          </a:xfrm>
          <a:prstGeom prst="rect">
            <a:avLst/>
          </a:prstGeom>
          <a:noFill/>
        </p:spPr>
        <p:txBody>
          <a:bodyPr wrap="none" rtlCol="0">
            <a:spAutoFit/>
          </a:bodyPr>
          <a:lstStyle/>
          <a:p>
            <a:r>
              <a:rPr lang="ru-RU" sz="1200" b="1" u="sng" dirty="0" smtClean="0">
                <a:solidFill>
                  <a:srgbClr val="000099"/>
                </a:solidFill>
                <a:latin typeface="Book Antiqua" pitchFamily="18" charset="0"/>
              </a:rPr>
              <a:t>  2018 год</a:t>
            </a:r>
          </a:p>
          <a:p>
            <a:r>
              <a:rPr lang="ru-RU" sz="1200" b="1" dirty="0" smtClean="0">
                <a:solidFill>
                  <a:srgbClr val="000099"/>
                </a:solidFill>
                <a:latin typeface="Book Antiqua" pitchFamily="18" charset="0"/>
              </a:rPr>
              <a:t>(прогноз)</a:t>
            </a:r>
            <a:endParaRPr lang="ru-RU" sz="1200" b="1" dirty="0">
              <a:solidFill>
                <a:srgbClr val="000099"/>
              </a:solidFill>
              <a:latin typeface="Book Antiqua" pitchFamily="18" charset="0"/>
            </a:endParaRPr>
          </a:p>
        </p:txBody>
      </p:sp>
      <p:sp>
        <p:nvSpPr>
          <p:cNvPr id="11" name="TextBox 10"/>
          <p:cNvSpPr txBox="1"/>
          <p:nvPr/>
        </p:nvSpPr>
        <p:spPr>
          <a:xfrm>
            <a:off x="6660232" y="1268760"/>
            <a:ext cx="894797" cy="461665"/>
          </a:xfrm>
          <a:prstGeom prst="rect">
            <a:avLst/>
          </a:prstGeom>
          <a:noFill/>
        </p:spPr>
        <p:txBody>
          <a:bodyPr wrap="none" rtlCol="0">
            <a:spAutoFit/>
          </a:bodyPr>
          <a:lstStyle/>
          <a:p>
            <a:r>
              <a:rPr lang="ru-RU" sz="1200" b="1" u="sng" dirty="0" smtClean="0">
                <a:solidFill>
                  <a:srgbClr val="000099"/>
                </a:solidFill>
                <a:latin typeface="Book Antiqua" pitchFamily="18" charset="0"/>
              </a:rPr>
              <a:t>  2019 год</a:t>
            </a:r>
          </a:p>
          <a:p>
            <a:r>
              <a:rPr lang="ru-RU" sz="1200" b="1" dirty="0" smtClean="0">
                <a:solidFill>
                  <a:srgbClr val="000099"/>
                </a:solidFill>
                <a:latin typeface="Book Antiqua" pitchFamily="18" charset="0"/>
              </a:rPr>
              <a:t>(прогноз)</a:t>
            </a:r>
            <a:endParaRPr lang="ru-RU" sz="1200" b="1" dirty="0">
              <a:solidFill>
                <a:srgbClr val="000099"/>
              </a:solidFill>
              <a:latin typeface="Book Antiqua" pitchFamily="18" charset="0"/>
            </a:endParaRPr>
          </a:p>
        </p:txBody>
      </p:sp>
      <p:sp>
        <p:nvSpPr>
          <p:cNvPr id="12" name="TextBox 11"/>
          <p:cNvSpPr txBox="1"/>
          <p:nvPr/>
        </p:nvSpPr>
        <p:spPr>
          <a:xfrm>
            <a:off x="7452320" y="1268760"/>
            <a:ext cx="894797" cy="461665"/>
          </a:xfrm>
          <a:prstGeom prst="rect">
            <a:avLst/>
          </a:prstGeom>
          <a:noFill/>
        </p:spPr>
        <p:txBody>
          <a:bodyPr wrap="none" rtlCol="0">
            <a:spAutoFit/>
          </a:bodyPr>
          <a:lstStyle/>
          <a:p>
            <a:r>
              <a:rPr lang="ru-RU" sz="1200" b="1" u="sng" dirty="0" smtClean="0">
                <a:solidFill>
                  <a:srgbClr val="000099"/>
                </a:solidFill>
                <a:latin typeface="Book Antiqua" pitchFamily="18" charset="0"/>
              </a:rPr>
              <a:t>  2020 год</a:t>
            </a:r>
          </a:p>
          <a:p>
            <a:r>
              <a:rPr lang="ru-RU" sz="1200" b="1" dirty="0" smtClean="0">
                <a:solidFill>
                  <a:srgbClr val="000099"/>
                </a:solidFill>
                <a:latin typeface="Book Antiqua" pitchFamily="18" charset="0"/>
              </a:rPr>
              <a:t>(прогноз)</a:t>
            </a:r>
            <a:endParaRPr lang="ru-RU" sz="1200" b="1" dirty="0">
              <a:solidFill>
                <a:srgbClr val="000099"/>
              </a:solidFill>
              <a:latin typeface="Book Antiqua"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Прямоугольник с двумя скругленными противолежащими углами 7"/>
          <p:cNvSpPr/>
          <p:nvPr/>
        </p:nvSpPr>
        <p:spPr>
          <a:xfrm>
            <a:off x="179512" y="188640"/>
            <a:ext cx="8712968" cy="720080"/>
          </a:xfrm>
          <a:prstGeom prst="round2DiagRect">
            <a:avLst/>
          </a:prstGeom>
          <a:solidFill>
            <a:srgbClr val="0099FF"/>
          </a:solidFill>
          <a:ln>
            <a:solidFill>
              <a:schemeClr val="accent2">
                <a:lumMod val="75000"/>
              </a:schemeClr>
            </a:solidFill>
          </a:ln>
          <a:effectLst>
            <a:innerShdw blurRad="63500" dist="50800" dir="13500000">
              <a:prstClr val="black">
                <a:alpha val="50000"/>
              </a:prstClr>
            </a:innerShdw>
          </a:effectLst>
        </p:spPr>
        <p:style>
          <a:lnRef idx="0">
            <a:schemeClr val="accent1"/>
          </a:lnRef>
          <a:fillRef idx="3">
            <a:schemeClr val="accent1"/>
          </a:fillRef>
          <a:effectRef idx="3">
            <a:schemeClr val="accent1"/>
          </a:effectRef>
          <a:fontRef idx="minor">
            <a:schemeClr val="lt1"/>
          </a:fontRef>
        </p:style>
        <p:txBody>
          <a:bodyPr vert="horz" lIns="45720" tIns="0" rIns="45720" bIns="0" rtlCol="0" anchor="ctr" anchorCtr="0">
            <a:noAutofit/>
          </a:bodyPr>
          <a:lstStyle/>
          <a:p>
            <a:pPr algn="ctr">
              <a:spcBef>
                <a:spcPct val="0"/>
              </a:spcBef>
            </a:pPr>
            <a:r>
              <a:rPr lang="ru-RU" sz="2400" b="1" dirty="0" smtClean="0">
                <a:solidFill>
                  <a:schemeClr val="tx1"/>
                </a:solidFill>
                <a:effectLst>
                  <a:outerShdw blurRad="38100" dist="38100" dir="2700000" algn="tl">
                    <a:srgbClr val="000000">
                      <a:alpha val="43137"/>
                    </a:srgbClr>
                  </a:outerShdw>
                </a:effectLst>
                <a:latin typeface="Book Antiqua" pitchFamily="18" charset="0"/>
              </a:rPr>
              <a:t>ПОКАЗАТЕЛИ  ДОХОДОВ   И  РАСХОДОВ  БЮДЖЕТА</a:t>
            </a:r>
          </a:p>
          <a:p>
            <a:pPr algn="ctr">
              <a:spcBef>
                <a:spcPct val="0"/>
              </a:spcBef>
            </a:pPr>
            <a:r>
              <a:rPr lang="ru-RU" sz="2400" b="1" dirty="0" smtClean="0">
                <a:solidFill>
                  <a:schemeClr val="tx1"/>
                </a:solidFill>
                <a:effectLst>
                  <a:outerShdw blurRad="38100" dist="38100" dir="2700000" algn="tl">
                    <a:srgbClr val="000000">
                      <a:alpha val="43137"/>
                    </a:srgbClr>
                  </a:outerShdw>
                </a:effectLst>
                <a:latin typeface="Book Antiqua" pitchFamily="18" charset="0"/>
              </a:rPr>
              <a:t>В  2018-2020 ГГ.</a:t>
            </a:r>
            <a:endParaRPr lang="ru-RU" sz="2400" b="1" dirty="0">
              <a:solidFill>
                <a:schemeClr val="tx1"/>
              </a:solidFill>
              <a:effectLst>
                <a:outerShdw blurRad="38100" dist="38100" dir="2700000" algn="tl">
                  <a:srgbClr val="000000">
                    <a:alpha val="43137"/>
                  </a:srgbClr>
                </a:outerShdw>
              </a:effectLst>
              <a:latin typeface="Book Antiqua" pitchFamily="18" charset="0"/>
            </a:endParaRPr>
          </a:p>
        </p:txBody>
      </p:sp>
      <p:graphicFrame>
        <p:nvGraphicFramePr>
          <p:cNvPr id="5" name="Содержимое 4"/>
          <p:cNvGraphicFramePr>
            <a:graphicFrameLocks noGrp="1"/>
          </p:cNvGraphicFramePr>
          <p:nvPr>
            <p:ph idx="1"/>
          </p:nvPr>
        </p:nvGraphicFramePr>
        <p:xfrm>
          <a:off x="179512" y="980728"/>
          <a:ext cx="8856984" cy="56886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Скругленный прямоугольник 5"/>
          <p:cNvSpPr/>
          <p:nvPr/>
        </p:nvSpPr>
        <p:spPr>
          <a:xfrm>
            <a:off x="7956424" y="548680"/>
            <a:ext cx="1187576" cy="359991"/>
          </a:xfrm>
          <a:prstGeom prst="roundRect">
            <a:avLst/>
          </a:prstGeom>
          <a:solidFill>
            <a:srgbClr val="0099FF"/>
          </a:solidFill>
          <a:ln w="9525" cap="flat" cmpd="sng" algn="ctr">
            <a:solidFill>
              <a:srgbClr val="0066FF"/>
            </a:solidFill>
            <a:prstDash val="solid"/>
          </a:ln>
          <a:effectLst>
            <a:outerShdw blurRad="40000" dist="23000" dir="5400000" rotWithShape="0">
              <a:srgbClr val="000000">
                <a:alpha val="35000"/>
              </a:srgbClr>
            </a:outerShdw>
          </a:effectLst>
        </p:spPr>
        <p:style>
          <a:lnRef idx="1">
            <a:schemeClr val="accent5"/>
          </a:lnRef>
          <a:fillRef idx="3">
            <a:schemeClr val="accent5"/>
          </a:fillRef>
          <a:effectRef idx="2">
            <a:schemeClr val="accent5"/>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ru-RU" sz="1400" b="1" dirty="0" smtClean="0">
                <a:solidFill>
                  <a:srgbClr val="DBF5F9">
                    <a:lumMod val="10000"/>
                  </a:srgbClr>
                </a:solidFill>
                <a:latin typeface="Book Antiqua" pitchFamily="18" charset="0"/>
              </a:rPr>
              <a:t> рублей</a:t>
            </a:r>
            <a:endParaRPr lang="ru-RU" sz="1400" b="1" dirty="0">
              <a:solidFill>
                <a:srgbClr val="DBF5F9">
                  <a:lumMod val="10000"/>
                </a:srgbClr>
              </a:solidFill>
              <a:latin typeface="Book Antiqua" pitchFamily="18" charset="0"/>
            </a:endParaRP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Изящная">
  <a:themeElements>
    <a:clrScheme name="Другая 7">
      <a:dk1>
        <a:sysClr val="windowText" lastClr="000000"/>
      </a:dk1>
      <a:lt1>
        <a:sysClr val="window" lastClr="FFFFFF"/>
      </a:lt1>
      <a:dk2>
        <a:srgbClr val="0072E5"/>
      </a:dk2>
      <a:lt2>
        <a:srgbClr val="DBF5F9"/>
      </a:lt2>
      <a:accent1>
        <a:srgbClr val="009999"/>
      </a:accent1>
      <a:accent2>
        <a:srgbClr val="04617B"/>
      </a:accent2>
      <a:accent3>
        <a:srgbClr val="0BD0D9"/>
      </a:accent3>
      <a:accent4>
        <a:srgbClr val="008080"/>
      </a:accent4>
      <a:accent5>
        <a:srgbClr val="7CCA62"/>
      </a:accent5>
      <a:accent6>
        <a:srgbClr val="A5C249"/>
      </a:accent6>
      <a:hlink>
        <a:srgbClr val="E2D700"/>
      </a:hlink>
      <a:folHlink>
        <a:srgbClr val="85DFD0"/>
      </a:folHlink>
    </a:clrScheme>
    <a:fontScheme name="Изящная">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11093</TotalTime>
  <Words>4265</Words>
  <Application>Microsoft Office PowerPoint</Application>
  <PresentationFormat>Экран (4:3)</PresentationFormat>
  <Paragraphs>728</Paragraphs>
  <Slides>48</Slides>
  <Notes>18</Notes>
  <HiddenSlides>0</HiddenSlides>
  <MMClips>0</MMClips>
  <ScaleCrop>false</ScaleCrop>
  <HeadingPairs>
    <vt:vector size="4" baseType="variant">
      <vt:variant>
        <vt:lpstr>Тема</vt:lpstr>
      </vt:variant>
      <vt:variant>
        <vt:i4>1</vt:i4>
      </vt:variant>
      <vt:variant>
        <vt:lpstr>Заголовки слайдов</vt:lpstr>
      </vt:variant>
      <vt:variant>
        <vt:i4>48</vt:i4>
      </vt:variant>
    </vt:vector>
  </HeadingPairs>
  <TitlesOfParts>
    <vt:vector size="49" baseType="lpstr">
      <vt:lpstr>Изящная</vt:lpstr>
      <vt:lpstr>Слайд 1</vt:lpstr>
      <vt:lpstr>Слайд 2</vt:lpstr>
      <vt:lpstr>Слайд 3</vt:lpstr>
      <vt:lpstr>Слайд 4</vt:lpstr>
      <vt:lpstr>Слайд 5</vt:lpstr>
      <vt:lpstr>Слайд 6</vt:lpstr>
      <vt:lpstr>Основы для формирования проекта бюджета на 2017 год и на плановый период 2018 и 2019 годов</vt:lpstr>
      <vt:lpstr>ОСНОВНЫЕ ПОКАЗАТЕЛИ ПРОГНОЗА СОЦИАЛЬНО-ЭКОНОМИЧЕСКОГО РАЗВИТИЯ</vt:lpstr>
      <vt:lpstr>Слайд 9</vt:lpstr>
      <vt:lpstr> ОСНОВНЫЕ НАПРАВЛЕНИЯ  НАЛОГОВОЙ  И БЮДЖЕТНОЙ     ПОЛИТИКИ  </vt:lpstr>
      <vt:lpstr> ОСНОВНЫЕ НАПРАВЛЕНИЯ   НАЛОГОВОЙ И БЮДЖЕТНОЙ ПОЛИТИКИ  </vt:lpstr>
      <vt:lpstr>Слайд 12</vt:lpstr>
      <vt:lpstr>ИСТОЧНИКИ  ФИНАНСИРОВАНИЯ   ДЕФИЦИТА  БЮДЖЕТА В 2018-2019 гг.</vt:lpstr>
      <vt:lpstr>ДИНАМИКА    ОБЪЕМА  МУНИЦИПАЛЬНОГО   ДОЛГА</vt:lpstr>
      <vt:lpstr>ДОХОДЫ  БЮДЖЕТА </vt:lpstr>
      <vt:lpstr>Слайд 16</vt:lpstr>
      <vt:lpstr>СТРУКТУРА   НАЛОГОВЫХ   И   НЕНАЛОГОВЫХ ДОХОДОВ  БЮДЖЕТА  НА  2018-2020 ГОДЫ</vt:lpstr>
      <vt:lpstr>Слайд 18</vt:lpstr>
      <vt:lpstr>Слайд 19</vt:lpstr>
      <vt:lpstr>Слайд 20</vt:lpstr>
      <vt:lpstr>Слайд 21</vt:lpstr>
      <vt:lpstr>Слайд 22</vt:lpstr>
      <vt:lpstr>Слайд 23</vt:lpstr>
      <vt:lpstr>Слайд 24</vt:lpstr>
      <vt:lpstr>Слайд 25</vt:lpstr>
      <vt:lpstr>Слайд 26</vt:lpstr>
      <vt:lpstr>Слайд 27</vt:lpstr>
      <vt:lpstr>ФОРМИРОВАНИЕ  РАСХОДОВ  БЮДЖЕТА  В  2018-2020 ГГ.</vt:lpstr>
      <vt:lpstr> </vt:lpstr>
      <vt:lpstr> </vt:lpstr>
      <vt:lpstr>СТРУКТУРА  РАСХОДОВ  БЮДЖЕТА   ПО   ПРОГРАММНЫМ   И   НЕПРОГРАММНЫМ НАПРАВЛЕНИЯМ  ДЕЯТЕЛЬНОСТИ В  2018-2020  гг.</vt:lpstr>
      <vt:lpstr>Муниципальная программа  «Создание условий для эффективного управления  муниципальным образованием "Холм - Жирковский район" Смоленской области на  2016-2020 гг.»</vt:lpstr>
      <vt:lpstr>Муниципальная программа  «Создание условий для эффективного управления  муниципальными финансами в муниципальном образовании "Холм - Жирковский район" Смоленской области на  2014-2020 годы»</vt:lpstr>
      <vt:lpstr>Муниципальная программа  «Развитие системы образования и молодежной политики в муниципальном образовании "Холм - Жирковский район" Смоленской области на  2014-2020 годы»</vt:lpstr>
      <vt:lpstr>Муниципальная программа  «Развитие  культуры, спорта и туризма на территории  муниципального образования "Холм - Жирковский район" Смоленской области на  2014-2020 годы»</vt:lpstr>
      <vt:lpstr>Муниципальная программа  «Газификация населенных пунктов Холм - Жирковского района Смоленской области на  2014-2020 годы»</vt:lpstr>
      <vt:lpstr>Муниципальная программа  «Энергосбережение  и повышение энергетической эффективности  на территории  муниципального образования «Холм-Жирковский район» Смоленской области на  2014-2020 годы»</vt:lpstr>
      <vt:lpstr>Муниципальная программа  «Создание условий  для обеспечения безопасности  жизнедеятельности  населения   муниципального   образования "Холм - Жирковский район" Смоленской области на  2016-2020 годы»</vt:lpstr>
      <vt:lpstr>Муниципальная программа «Поддержка пассажирского транспорта   общего пользования  в  муниципальном образовании "Холм - Жирковский район" Смоленской области на  2014-2020 годы»</vt:lpstr>
      <vt:lpstr>Муниципальная программа «Развитие сельского хозяйства  в  муниципальном образовании "Холм - Жирковский район" Смоленской области на  2016-2020 годы»</vt:lpstr>
      <vt:lpstr>Муниципальная программа «Демографическое развитие   муниципального образования "Холм - Жирковский район" Смоленской области на  2015-2020 годы»</vt:lpstr>
      <vt:lpstr>Муниципальная программа «Обеспечение жильем молодых семей  на территории   муниципального образования "Холм - Жирковский район" Смоленской области на  2015-2020 годы»</vt:lpstr>
      <vt:lpstr>Муниципальная программа «Доступная среда на территории   муниципального образования "Холм - Жирковский район" Смоленской области на  2016-2020 годы»</vt:lpstr>
      <vt:lpstr>Муниципальная программа «Построение и развитие аппаратно-программного  комплекса «Безопасный город» на территории   муниципального образования "Холм - Жирковский район" Смоленской области на  2016-2020 годы»</vt:lpstr>
      <vt:lpstr>Муниципальная программа «Управление муниципальным имуществом  и земельными ресурсами  муниципального образования "Холм - Жирковский район" Смоленской области на  2017-2020 годы»</vt:lpstr>
      <vt:lpstr>Муниципальная программа «Гражданско-патриотическое воспитание граждан  муниципального образования "Холм - Жирковский район" Смоленской области на  2017-2020 годы»</vt:lpstr>
      <vt:lpstr>Слайд 47</vt:lpstr>
      <vt:lpstr>Слайд 48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wizard</dc:creator>
  <cp:lastModifiedBy>f_stm</cp:lastModifiedBy>
  <cp:revision>1688</cp:revision>
  <dcterms:modified xsi:type="dcterms:W3CDTF">2017-12-01T05:19:28Z</dcterms:modified>
</cp:coreProperties>
</file>