
<file path=[Content_Types].xml><?xml version="1.0" encoding="utf-8"?>
<Types xmlns="http://schemas.openxmlformats.org/package/2006/content-types">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rawings/drawing2.xml" ContentType="application/vnd.openxmlformats-officedocument.drawingml.chartshapes+xml"/>
  <Override PartName="/ppt/charts/chart28.xml" ContentType="application/vnd.openxmlformats-officedocument.drawingml.char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charts/chart17.xml" ContentType="application/vnd.openxmlformats-officedocument.drawingml.chart+xml"/>
  <Override PartName="/ppt/charts/chart35.xml" ContentType="application/vnd.openxmlformats-officedocument.drawingml.char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harts/chart13.xml" ContentType="application/vnd.openxmlformats-officedocument.drawingml.chart+xml"/>
  <Override PartName="/ppt/notesSlides/notesSlide16.xml" ContentType="application/vnd.openxmlformats-officedocument.presentationml.notesSlide+xml"/>
  <Override PartName="/ppt/charts/chart24.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charts/chart31.xml" ContentType="application/vnd.openxmlformats-officedocument.drawingml.chart+xml"/>
  <Override PartName="/ppt/diagrams/colors8.xml" ContentType="application/vnd.openxmlformats-officedocument.drawingml.diagramColors+xml"/>
  <Override PartName="/ppt/charts/chart7.xml" ContentType="application/vnd.openxmlformats-officedocument.drawingml.chart+xml"/>
  <Override PartName="/ppt/notesSlides/notesSlide12.xml" ContentType="application/vnd.openxmlformats-officedocument.presentationml.notesSlide+xml"/>
  <Override PartName="/ppt/charts/chart20.xml" ContentType="application/vnd.openxmlformats-officedocument.drawingml.chart+xml"/>
  <Override PartName="/ppt/drawings/drawing13.xml" ContentType="application/vnd.openxmlformats-officedocument.drawingml.chartshapes+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drawings/drawing7.xml" ContentType="application/vnd.openxmlformats-officedocument.drawingml.chartshapes+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notesSlides/notesSlide3.xml" ContentType="application/vnd.openxmlformats-officedocument.presentationml.notesSlide+xml"/>
  <Override PartName="/ppt/drawings/drawing3.xml" ContentType="application/vnd.openxmlformats-officedocument.drawingml.chartshapes+xml"/>
  <Override PartName="/ppt/charts/chart29.xml" ContentType="application/vnd.openxmlformats-officedocument.drawingml.chart+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charts/chart18.xml" ContentType="application/vnd.openxmlformats-officedocument.drawingml.chart+xml"/>
  <Override PartName="/ppt/charts/chart36.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charts/chart25.xml" ContentType="application/vnd.openxmlformats-officedocument.drawingml.chart+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charts/chart14.xml" ContentType="application/vnd.openxmlformats-officedocument.drawingml.chart+xml"/>
  <Override PartName="/ppt/charts/chart32.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charts/chart8.xml" ContentType="application/vnd.openxmlformats-officedocument.drawingml.chart+xml"/>
  <Override PartName="/ppt/notesSlides/notesSlide13.xml" ContentType="application/vnd.openxmlformats-officedocument.presentationml.notesSlide+xml"/>
  <Override PartName="/ppt/charts/chart21.xml" ContentType="application/vnd.openxmlformats-officedocument.drawingml.char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rawing8.xml" ContentType="application/vnd.ms-office.drawingml.diagramDrawing+xml"/>
  <Override PartName="/ppt/notesSlides/notesSlide8.xml" ContentType="application/vnd.openxmlformats-officedocument.presentationml.notesSlide+xml"/>
  <Override PartName="/ppt/charts/chart10.xml" ContentType="application/vnd.openxmlformats-officedocument.drawingml.chart+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charts/chart4.xml" ContentType="application/vnd.openxmlformats-officedocument.drawingml.chart+xml"/>
  <Override PartName="/ppt/diagrams/quickStyle10.xml" ContentType="application/vnd.openxmlformats-officedocument.drawingml.diagramStyle+xml"/>
  <Override PartName="/ppt/drawings/drawing8.xml" ContentType="application/vnd.openxmlformats-officedocument.drawingml.chartshapes+xml"/>
  <Override PartName="/ppt/handoutMasters/handoutMaster1.xml" ContentType="application/vnd.openxmlformats-officedocument.presentationml.handoutMaster+xml"/>
  <Override PartName="/ppt/diagrams/drawing4.xml" ContentType="application/vnd.ms-office.drawingml.diagramDrawing+xml"/>
  <Override PartName="/ppt/notesSlides/notesSlide4.xml" ContentType="application/vnd.openxmlformats-officedocument.presentationml.notesSlide+xml"/>
  <Override PartName="/ppt/drawings/drawing10.xml" ContentType="application/vnd.openxmlformats-officedocument.drawingml.chartshape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rawings/drawing4.xml" ContentType="application/vnd.openxmlformats-officedocument.drawingml.chartshapes+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harts/chart19.xml" ContentType="application/vnd.openxmlformats-officedocument.drawingml.chart+xml"/>
  <Override PartName="/ppt/charts/chart37.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charts/chart26.xml" ContentType="application/vnd.openxmlformats-officedocument.drawingml.char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charts/chart15.xml" ContentType="application/vnd.openxmlformats-officedocument.drawingml.chart+xml"/>
  <Override PartName="/ppt/charts/chart33.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notesSlides/notesSlide14.xml" ContentType="application/vnd.openxmlformats-officedocument.presentationml.notesSlide+xml"/>
  <Override PartName="/ppt/charts/chart22.xml" ContentType="application/vnd.openxmlformats-officedocument.drawingml.char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notesSlides/notesSlide9.xml" ContentType="application/vnd.openxmlformats-officedocument.presentationml.notesSlide+xml"/>
  <Override PartName="/ppt/drawings/drawing9.xml" ContentType="application/vnd.openxmlformats-officedocument.drawingml.chartshapes+xml"/>
  <Override PartName="/ppt/diagrams/colors6.xml" ContentType="application/vnd.openxmlformats-officedocument.drawingml.diagramColors+xml"/>
  <Override PartName="/ppt/diagrams/quickStyle9.xml" ContentType="application/vnd.openxmlformats-officedocument.drawingml.diagramStyle+xml"/>
  <Override PartName="/ppt/charts/chart5.xml" ContentType="application/vnd.openxmlformats-officedocument.drawingml.chart+xml"/>
  <Override PartName="/ppt/notesSlides/notesSlide10.xml" ContentType="application/vnd.openxmlformats-officedocument.presentationml.notesSlide+xml"/>
  <Override PartName="/ppt/drawings/drawing11.xml" ContentType="application/vnd.openxmlformats-officedocument.drawingml.chartshap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charts/chart1.xml" ContentType="application/vnd.openxmlformats-officedocument.drawingml.chart+xml"/>
  <Override PartName="/ppt/drawings/drawing5.xml" ContentType="application/vnd.openxmlformats-officedocument.drawingml.chartshapes+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rawings/drawing1.xml" ContentType="application/vnd.openxmlformats-officedocument.drawingml.chartshapes+xml"/>
  <Override PartName="/ppt/diagrams/colors10.xml" ContentType="application/vnd.openxmlformats-officedocument.drawingml.diagramColors+xml"/>
  <Override PartName="/ppt/charts/chart27.xml" ContentType="application/vnd.openxmlformats-officedocument.drawingml.chart+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charts/chart16.xml" ContentType="application/vnd.openxmlformats-officedocument.drawingml.chart+xml"/>
  <Override PartName="/ppt/charts/chart34.xml" ContentType="application/vnd.openxmlformats-officedocument.drawingml.char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notesSlides/notesSlide15.xml" ContentType="application/vnd.openxmlformats-officedocument.presentationml.notesSlide+xml"/>
  <Override PartName="/ppt/charts/chart23.xml" ContentType="application/vnd.openxmlformats-officedocument.drawingml.chart+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charts/chart12.xml" ContentType="application/vnd.openxmlformats-officedocument.drawingml.chart+xml"/>
  <Override PartName="/ppt/charts/chart30.xml" ContentType="application/vnd.openxmlformats-officedocument.drawingml.chart+xml"/>
  <Override PartName="/ppt/diagrams/data5.xml" ContentType="application/vnd.openxmlformats-officedocument.drawingml.diagramData+xml"/>
  <Override PartName="/ppt/diagrams/colors7.xml" ContentType="application/vnd.openxmlformats-officedocument.drawingml.diagramColors+xml"/>
  <Override PartName="/ppt/charts/chart6.xml" ContentType="application/vnd.openxmlformats-officedocument.drawingml.chart+xml"/>
  <Override PartName="/ppt/notesSlides/notesSlide11.xml" ContentType="application/vnd.openxmlformats-officedocument.presentationml.notesSlide+xml"/>
  <Override PartName="/ppt/diagrams/drawing6.xml" ContentType="application/vnd.ms-office.drawingml.diagramDrawing+xml"/>
  <Override PartName="/ppt/notesSlides/notesSlide6.xml" ContentType="application/vnd.openxmlformats-officedocument.presentationml.notesSlide+xml"/>
  <Override PartName="/ppt/drawings/drawing12.xml" ContentType="application/vnd.openxmlformats-officedocument.drawingml.chartshape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charts/chart2.xml" ContentType="application/vnd.openxmlformats-officedocument.drawingml.chart+xml"/>
  <Override PartName="/ppt/drawings/drawing6.xml" ContentType="application/vnd.openxmlformats-officedocument.drawingml.chartshapes+xml"/>
  <Override PartName="/ppt/slides/slide29.xml" ContentType="application/vnd.openxmlformats-officedocument.presentationml.slide+xml"/>
  <Override PartName="/ppt/diagrams/drawing2.xml" ContentType="application/vnd.ms-office.drawingml.diagramDrawing+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7" r:id="rId1"/>
  </p:sldMasterIdLst>
  <p:notesMasterIdLst>
    <p:notesMasterId r:id="rId50"/>
  </p:notesMasterIdLst>
  <p:handoutMasterIdLst>
    <p:handoutMasterId r:id="rId51"/>
  </p:handoutMasterIdLst>
  <p:sldIdLst>
    <p:sldId id="361" r:id="rId2"/>
    <p:sldId id="411" r:id="rId3"/>
    <p:sldId id="364" r:id="rId4"/>
    <p:sldId id="363" r:id="rId5"/>
    <p:sldId id="384" r:id="rId6"/>
    <p:sldId id="413" r:id="rId7"/>
    <p:sldId id="259" r:id="rId8"/>
    <p:sldId id="381" r:id="rId9"/>
    <p:sldId id="372" r:id="rId10"/>
    <p:sldId id="382" r:id="rId11"/>
    <p:sldId id="383" r:id="rId12"/>
    <p:sldId id="347" r:id="rId13"/>
    <p:sldId id="417" r:id="rId14"/>
    <p:sldId id="386" r:id="rId15"/>
    <p:sldId id="385" r:id="rId16"/>
    <p:sldId id="387" r:id="rId17"/>
    <p:sldId id="388" r:id="rId18"/>
    <p:sldId id="374" r:id="rId19"/>
    <p:sldId id="379" r:id="rId20"/>
    <p:sldId id="432" r:id="rId21"/>
    <p:sldId id="433" r:id="rId22"/>
    <p:sldId id="414" r:id="rId23"/>
    <p:sldId id="375" r:id="rId24"/>
    <p:sldId id="369" r:id="rId25"/>
    <p:sldId id="415" r:id="rId26"/>
    <p:sldId id="389" r:id="rId27"/>
    <p:sldId id="390" r:id="rId28"/>
    <p:sldId id="391" r:id="rId29"/>
    <p:sldId id="378" r:id="rId30"/>
    <p:sldId id="416" r:id="rId31"/>
    <p:sldId id="409" r:id="rId32"/>
    <p:sldId id="395" r:id="rId33"/>
    <p:sldId id="418" r:id="rId34"/>
    <p:sldId id="419" r:id="rId35"/>
    <p:sldId id="420" r:id="rId36"/>
    <p:sldId id="421" r:id="rId37"/>
    <p:sldId id="422" r:id="rId38"/>
    <p:sldId id="424" r:id="rId39"/>
    <p:sldId id="423" r:id="rId40"/>
    <p:sldId id="425" r:id="rId41"/>
    <p:sldId id="426" r:id="rId42"/>
    <p:sldId id="427" r:id="rId43"/>
    <p:sldId id="428" r:id="rId44"/>
    <p:sldId id="429" r:id="rId45"/>
    <p:sldId id="430" r:id="rId46"/>
    <p:sldId id="431" r:id="rId47"/>
    <p:sldId id="371" r:id="rId48"/>
    <p:sldId id="410" r:id="rId4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99"/>
    <a:srgbClr val="FFFF00"/>
    <a:srgbClr val="0033CC"/>
    <a:srgbClr val="66FF33"/>
    <a:srgbClr val="0000FF"/>
    <a:srgbClr val="0066FF"/>
    <a:srgbClr val="CCFF33"/>
    <a:srgbClr val="FF3300"/>
    <a:srgbClr val="F8F8F8"/>
    <a:srgbClr val="00CC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34" autoAdjust="0"/>
    <p:restoredTop sz="96625" autoAdjust="0"/>
  </p:normalViewPr>
  <p:slideViewPr>
    <p:cSldViewPr>
      <p:cViewPr>
        <p:scale>
          <a:sx n="100" d="100"/>
          <a:sy n="100" d="100"/>
        </p:scale>
        <p:origin x="-1968" y="-3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8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_____Microsoft_Office_Excel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_____Microsoft_Office_Excel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_____Microsoft_Office_Excel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_____Microsoft_Office_Excel13.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_____Microsoft_Office_Excel14.xlsx"/></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_____Microsoft_Office_Excel15.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_____Microsoft_Office_Excel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_____Microsoft_Office_Excel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_____Microsoft_Office_Excel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_____Microsoft_Office_Excel19.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Office_Excel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_____Microsoft_Office_Excel20.xlsx"/></Relationships>
</file>

<file path=ppt/charts/_rels/chart21.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_____Microsoft_Office_Excel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_____Microsoft_Office_Excel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_____Microsoft_Office_Excel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_____Microsoft_Office_Excel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_____Microsoft_Office_Excel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_____Microsoft_Office_Excel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_____Microsoft_Office_Excel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_____Microsoft_Office_Excel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_____Microsoft_Office_Excel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Office_Excel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_____Microsoft_Office_Excel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_____Microsoft_Office_Excel31.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_____Microsoft_Office_Excel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_____Microsoft_Office_Excel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_____Microsoft_Office_Excel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_____Microsoft_Office_Excel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_____Microsoft_Office_Excel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_____Microsoft_Office_Excel37.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_____Microsoft_Office_Excel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_____Microsoft_Office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Office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Office_Excel7.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_____Microsoft_Office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_____Microsoft_Office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AngAx val="1"/>
    </c:view3D>
    <c:sideWall>
      <c:spPr>
        <a:solidFill>
          <a:schemeClr val="bg2">
            <a:lumMod val="20000"/>
            <a:lumOff val="80000"/>
          </a:schemeClr>
        </a:solidFill>
      </c:spPr>
    </c:sideWall>
    <c:backWall>
      <c:spPr>
        <a:solidFill>
          <a:schemeClr val="bg2">
            <a:lumMod val="20000"/>
            <a:lumOff val="80000"/>
          </a:schemeClr>
        </a:solidFill>
      </c:spPr>
    </c:backWall>
    <c:plotArea>
      <c:layout>
        <c:manualLayout>
          <c:layoutTarget val="inner"/>
          <c:xMode val="edge"/>
          <c:yMode val="edge"/>
          <c:x val="0.10964530111897576"/>
          <c:y val="2.45741213939192E-2"/>
          <c:w val="0.83630262385905652"/>
          <c:h val="0.71741343554420001"/>
        </c:manualLayout>
      </c:layout>
      <c:bar3DChart>
        <c:barDir val="col"/>
        <c:grouping val="clustered"/>
        <c:ser>
          <c:idx val="0"/>
          <c:order val="0"/>
          <c:tx>
            <c:strRef>
              <c:f>Лист1!$B$1</c:f>
              <c:strCache>
                <c:ptCount val="1"/>
                <c:pt idx="0">
                  <c:v>Столбец1</c:v>
                </c:pt>
              </c:strCache>
            </c:strRef>
          </c:tx>
          <c:dPt>
            <c:idx val="0"/>
            <c:spPr>
              <a:solidFill>
                <a:srgbClr val="0066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1"/>
            <c:spPr>
              <a:solidFill>
                <a:srgbClr val="0066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2"/>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cat>
            <c:strRef>
              <c:f>Лист1!$A$2:$A$4</c:f>
              <c:strCache>
                <c:ptCount val="3"/>
                <c:pt idx="0">
                  <c:v>Общий объем доходов</c:v>
                </c:pt>
                <c:pt idx="1">
                  <c:v>Общий объем расходов</c:v>
                </c:pt>
                <c:pt idx="2">
                  <c:v>Дефицит</c:v>
                </c:pt>
              </c:strCache>
            </c:strRef>
          </c:cat>
          <c:val>
            <c:numRef>
              <c:f>Лист1!$B$2:$B$4</c:f>
              <c:numCache>
                <c:formatCode>General</c:formatCode>
                <c:ptCount val="3"/>
                <c:pt idx="0">
                  <c:v>234661.4</c:v>
                </c:pt>
                <c:pt idx="1">
                  <c:v>238855.9</c:v>
                </c:pt>
                <c:pt idx="2">
                  <c:v>-4194.5</c:v>
                </c:pt>
              </c:numCache>
            </c:numRef>
          </c:val>
        </c:ser>
        <c:ser>
          <c:idx val="1"/>
          <c:order val="1"/>
          <c:tx>
            <c:strRef>
              <c:f>Лист1!$C$1</c:f>
              <c:strCache>
                <c:ptCount val="1"/>
                <c:pt idx="0">
                  <c:v>Столбец2</c:v>
                </c:pt>
              </c:strCache>
            </c:strRef>
          </c:tx>
          <c:cat>
            <c:strRef>
              <c:f>Лист1!$A$2:$A$4</c:f>
              <c:strCache>
                <c:ptCount val="3"/>
                <c:pt idx="0">
                  <c:v>Общий объем доходов</c:v>
                </c:pt>
                <c:pt idx="1">
                  <c:v>Общий объем расходов</c:v>
                </c:pt>
                <c:pt idx="2">
                  <c:v>Дефицит</c:v>
                </c:pt>
              </c:strCache>
            </c:strRef>
          </c:cat>
          <c:val>
            <c:numRef>
              <c:f>Лист1!$C$2:$C$4</c:f>
            </c:numRef>
          </c:val>
        </c:ser>
        <c:ser>
          <c:idx val="2"/>
          <c:order val="2"/>
          <c:tx>
            <c:strRef>
              <c:f>Лист1!$D$1</c:f>
              <c:strCache>
                <c:ptCount val="1"/>
                <c:pt idx="0">
                  <c:v>Столбец3</c:v>
                </c:pt>
              </c:strCache>
            </c:strRef>
          </c:tx>
          <c:cat>
            <c:strRef>
              <c:f>Лист1!$A$2:$A$4</c:f>
              <c:strCache>
                <c:ptCount val="3"/>
                <c:pt idx="0">
                  <c:v>Общий объем доходов</c:v>
                </c:pt>
                <c:pt idx="1">
                  <c:v>Общий объем расходов</c:v>
                </c:pt>
                <c:pt idx="2">
                  <c:v>Дефицит</c:v>
                </c:pt>
              </c:strCache>
            </c:strRef>
          </c:cat>
          <c:val>
            <c:numRef>
              <c:f>Лист1!$D$2:$D$4</c:f>
            </c:numRef>
          </c:val>
        </c:ser>
        <c:ser>
          <c:idx val="3"/>
          <c:order val="3"/>
          <c:tx>
            <c:strRef>
              <c:f>Лист1!$E$1</c:f>
              <c:strCache>
                <c:ptCount val="1"/>
                <c:pt idx="0">
                  <c:v>Столбец4</c:v>
                </c:pt>
              </c:strCache>
            </c:strRef>
          </c:tx>
          <c:spPr>
            <a:solidFill>
              <a:srgbClr val="33CCCC"/>
            </a:solidFill>
          </c:spPr>
          <c:cat>
            <c:strRef>
              <c:f>Лист1!$A$2:$A$4</c:f>
              <c:strCache>
                <c:ptCount val="3"/>
                <c:pt idx="0">
                  <c:v>Общий объем доходов</c:v>
                </c:pt>
                <c:pt idx="1">
                  <c:v>Общий объем расходов</c:v>
                </c:pt>
                <c:pt idx="2">
                  <c:v>Дефицит</c:v>
                </c:pt>
              </c:strCache>
            </c:strRef>
          </c:cat>
          <c:val>
            <c:numRef>
              <c:f>Лист1!$E$2:$E$4</c:f>
              <c:numCache>
                <c:formatCode>General</c:formatCode>
                <c:ptCount val="3"/>
                <c:pt idx="0">
                  <c:v>221022.7</c:v>
                </c:pt>
                <c:pt idx="1">
                  <c:v>218922.7</c:v>
                </c:pt>
                <c:pt idx="2">
                  <c:v>2100</c:v>
                </c:pt>
              </c:numCache>
            </c:numRef>
          </c:val>
        </c:ser>
        <c:ser>
          <c:idx val="4"/>
          <c:order val="4"/>
          <c:tx>
            <c:strRef>
              <c:f>Лист1!$F$1</c:f>
              <c:strCache>
                <c:ptCount val="1"/>
                <c:pt idx="0">
                  <c:v>Столбец5</c:v>
                </c:pt>
              </c:strCache>
            </c:strRef>
          </c:tx>
          <c:spPr>
            <a:solidFill>
              <a:srgbClr val="00FF99"/>
            </a:solidFill>
          </c:spPr>
          <c:cat>
            <c:strRef>
              <c:f>Лист1!$A$2:$A$4</c:f>
              <c:strCache>
                <c:ptCount val="3"/>
                <c:pt idx="0">
                  <c:v>Общий объем доходов</c:v>
                </c:pt>
                <c:pt idx="1">
                  <c:v>Общий объем расходов</c:v>
                </c:pt>
                <c:pt idx="2">
                  <c:v>Дефицит</c:v>
                </c:pt>
              </c:strCache>
            </c:strRef>
          </c:cat>
          <c:val>
            <c:numRef>
              <c:f>Лист1!$F$2:$F$4</c:f>
              <c:numCache>
                <c:formatCode>General</c:formatCode>
                <c:ptCount val="3"/>
                <c:pt idx="0">
                  <c:v>222162.3</c:v>
                </c:pt>
                <c:pt idx="1">
                  <c:v>220067.8</c:v>
                </c:pt>
                <c:pt idx="2">
                  <c:v>2094.5</c:v>
                </c:pt>
              </c:numCache>
            </c:numRef>
          </c:val>
        </c:ser>
        <c:shape val="cylinder"/>
        <c:axId val="80898688"/>
        <c:axId val="80908672"/>
        <c:axId val="0"/>
      </c:bar3DChart>
      <c:catAx>
        <c:axId val="80898688"/>
        <c:scaling>
          <c:orientation val="minMax"/>
        </c:scaling>
        <c:axPos val="b"/>
        <c:tickLblPos val="nextTo"/>
        <c:txPr>
          <a:bodyPr/>
          <a:lstStyle/>
          <a:p>
            <a:pPr>
              <a:defRPr sz="1600">
                <a:solidFill>
                  <a:schemeClr val="tx2">
                    <a:lumMod val="10000"/>
                  </a:schemeClr>
                </a:solidFill>
                <a:latin typeface="Book Antiqua" pitchFamily="18" charset="0"/>
              </a:defRPr>
            </a:pPr>
            <a:endParaRPr lang="ru-RU"/>
          </a:p>
        </c:txPr>
        <c:crossAx val="80908672"/>
        <c:crosses val="autoZero"/>
        <c:auto val="1"/>
        <c:lblAlgn val="ctr"/>
        <c:lblOffset val="100"/>
      </c:catAx>
      <c:valAx>
        <c:axId val="80908672"/>
        <c:scaling>
          <c:orientation val="minMax"/>
        </c:scaling>
        <c:axPos val="l"/>
        <c:majorGridlines/>
        <c:numFmt formatCode="General" sourceLinked="1"/>
        <c:tickLblPos val="nextTo"/>
        <c:txPr>
          <a:bodyPr/>
          <a:lstStyle/>
          <a:p>
            <a:pPr>
              <a:defRPr>
                <a:solidFill>
                  <a:schemeClr val="tx2">
                    <a:lumMod val="10000"/>
                  </a:schemeClr>
                </a:solidFill>
                <a:latin typeface="Book Antiqua" pitchFamily="18" charset="0"/>
              </a:defRPr>
            </a:pPr>
            <a:endParaRPr lang="ru-RU"/>
          </a:p>
        </c:txPr>
        <c:crossAx val="80898688"/>
        <c:crosses val="autoZero"/>
        <c:crossBetween val="between"/>
      </c:valAx>
    </c:plotArea>
    <c:plotVisOnly val="1"/>
  </c:chart>
  <c:spPr>
    <a:effectLst>
      <a:outerShdw blurRad="50800" dist="50800" dir="5400000" algn="ctr" rotWithShape="0">
        <a:schemeClr val="tx1"/>
      </a:outerShdw>
    </a:effectLst>
  </c:spPr>
  <c:txPr>
    <a:bodyPr/>
    <a:lstStyle/>
    <a:p>
      <a:pPr>
        <a:defRPr sz="1800"/>
      </a:pPr>
      <a:endParaRPr lang="ru-RU"/>
    </a:p>
  </c:txPr>
  <c:externalData r:id="rId1"/>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0"/>
      <c:rotY val="0"/>
      <c:perspective val="30"/>
    </c:view3D>
    <c:sideWall>
      <c:spPr>
        <a:noFill/>
      </c:spPr>
    </c:sideWall>
    <c:backWall>
      <c:spPr>
        <a:noFill/>
      </c:spPr>
    </c:backWall>
    <c:plotArea>
      <c:layout>
        <c:manualLayout>
          <c:layoutTarget val="inner"/>
          <c:xMode val="edge"/>
          <c:yMode val="edge"/>
          <c:x val="0.12593753153877343"/>
          <c:y val="8.1583527756175209E-2"/>
          <c:w val="0.78645660884484436"/>
          <c:h val="0.75168414071961831"/>
        </c:manualLayout>
      </c:layout>
      <c:bar3DChart>
        <c:barDir val="col"/>
        <c:grouping val="clustered"/>
        <c:ser>
          <c:idx val="0"/>
          <c:order val="0"/>
          <c:tx>
            <c:strRef>
              <c:f>Лист1!$B$1</c:f>
              <c:strCache>
                <c:ptCount val="1"/>
                <c:pt idx="0">
                  <c:v>2018</c:v>
                </c:pt>
              </c:strCache>
            </c:strRef>
          </c:tx>
          <c:spPr>
            <a:solidFill>
              <a:srgbClr val="CC3399"/>
            </a:solidFill>
            <a:effectLst>
              <a:innerShdw blurRad="63500" dist="50800" dir="18900000">
                <a:prstClr val="black">
                  <a:alpha val="50000"/>
                </a:prstClr>
              </a:innerShdw>
            </a:effectLst>
            <a:scene3d>
              <a:camera prst="orthographicFront"/>
              <a:lightRig rig="threePt" dir="t"/>
            </a:scene3d>
            <a:sp3d>
              <a:bevelT w="152400" h="50800" prst="softRound"/>
            </a:sp3d>
          </c:spPr>
          <c:dPt>
            <c:idx val="0"/>
            <c:explosion val="23"/>
            <c:spPr>
              <a:solidFill>
                <a:srgbClr val="CC3399"/>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1"/>
            <c:spPr>
              <a:solidFill>
                <a:srgbClr val="CC3399"/>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4"/>
            <c:spPr>
              <a:solidFill>
                <a:srgbClr val="CC3399"/>
              </a:solidFill>
              <a:ln w="9525" cap="flat" cmpd="sng" algn="ctr">
                <a:solidFill>
                  <a:schemeClr val="accent1">
                    <a:shade val="95000"/>
                    <a:satMod val="105000"/>
                  </a:schemeClr>
                </a:solidFill>
                <a:prstDash val="solid"/>
              </a:ln>
              <a:effectLst>
                <a:innerShdw blurRad="63500" dist="50800" dir="18900000">
                  <a:prstClr val="black">
                    <a:alpha val="50000"/>
                  </a:prstClr>
                </a:innerShdw>
              </a:effectLst>
              <a:scene3d>
                <a:camera prst="orthographicFront"/>
                <a:lightRig rig="threePt" dir="t"/>
              </a:scene3d>
              <a:sp3d>
                <a:bevelT w="152400" h="50800" prst="softRound"/>
              </a:sp3d>
            </c:spPr>
          </c:dPt>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Лист1!$B$2:$B$5</c:f>
              <c:numCache>
                <c:formatCode>#,##0.0</c:formatCode>
                <c:ptCount val="4"/>
                <c:pt idx="0">
                  <c:v>39787.300000000003</c:v>
                </c:pt>
                <c:pt idx="1">
                  <c:v>3283.2</c:v>
                </c:pt>
                <c:pt idx="2">
                  <c:v>372.3</c:v>
                </c:pt>
                <c:pt idx="3">
                  <c:v>984</c:v>
                </c:pt>
              </c:numCache>
            </c:numRef>
          </c:val>
        </c:ser>
        <c:ser>
          <c:idx val="1"/>
          <c:order val="1"/>
          <c:tx>
            <c:strRef>
              <c:f>Лист1!$C$1</c:f>
              <c:strCache>
                <c:ptCount val="1"/>
                <c:pt idx="0">
                  <c:v>2019</c:v>
                </c:pt>
              </c:strCache>
            </c:strRef>
          </c:tx>
          <c:spPr>
            <a:solidFill>
              <a:srgbClr val="3399FF"/>
            </a:solidFill>
            <a:scene3d>
              <a:camera prst="orthographicFront"/>
              <a:lightRig rig="threePt" dir="t"/>
            </a:scene3d>
            <a:sp3d>
              <a:bevelT/>
            </a:sp3d>
          </c:spPr>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Лист1!$C$2:$C$5</c:f>
              <c:numCache>
                <c:formatCode>General</c:formatCode>
                <c:ptCount val="4"/>
                <c:pt idx="0">
                  <c:v>40887.1</c:v>
                </c:pt>
                <c:pt idx="1">
                  <c:v>3267.3</c:v>
                </c:pt>
                <c:pt idx="2">
                  <c:v>387.2</c:v>
                </c:pt>
                <c:pt idx="3" formatCode="#,##0.0">
                  <c:v>1012.6</c:v>
                </c:pt>
              </c:numCache>
            </c:numRef>
          </c:val>
        </c:ser>
        <c:ser>
          <c:idx val="2"/>
          <c:order val="2"/>
          <c:tx>
            <c:strRef>
              <c:f>Лист1!$D$1</c:f>
              <c:strCache>
                <c:ptCount val="1"/>
                <c:pt idx="0">
                  <c:v>2020</c:v>
                </c:pt>
              </c:strCache>
            </c:strRef>
          </c:tx>
          <c:spPr>
            <a:solidFill>
              <a:srgbClr val="9900FF"/>
            </a:solidFill>
            <a:scene3d>
              <a:camera prst="orthographicFront"/>
              <a:lightRig rig="threePt" dir="t"/>
            </a:scene3d>
            <a:sp3d>
              <a:bevelT/>
            </a:sp3d>
          </c:spPr>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Лист1!$D$2:$D$5</c:f>
              <c:numCache>
                <c:formatCode>General</c:formatCode>
                <c:ptCount val="4"/>
                <c:pt idx="0">
                  <c:v>42623.3</c:v>
                </c:pt>
                <c:pt idx="1">
                  <c:v>3252.1</c:v>
                </c:pt>
                <c:pt idx="2">
                  <c:v>402.7</c:v>
                </c:pt>
                <c:pt idx="3" formatCode="#,##0.0">
                  <c:v>1042.3</c:v>
                </c:pt>
              </c:numCache>
            </c:numRef>
          </c:val>
        </c:ser>
        <c:gapWidth val="100"/>
        <c:shape val="cylinder"/>
        <c:axId val="138825728"/>
        <c:axId val="138827264"/>
        <c:axId val="0"/>
      </c:bar3DChart>
      <c:catAx>
        <c:axId val="138825728"/>
        <c:scaling>
          <c:orientation val="minMax"/>
        </c:scaling>
        <c:delete val="1"/>
        <c:axPos val="b"/>
        <c:tickLblPos val="none"/>
        <c:crossAx val="138827264"/>
        <c:crosses val="autoZero"/>
        <c:auto val="1"/>
        <c:lblAlgn val="ctr"/>
        <c:lblOffset val="50"/>
      </c:catAx>
      <c:valAx>
        <c:axId val="138827264"/>
        <c:scaling>
          <c:orientation val="minMax"/>
        </c:scaling>
        <c:axPos val="l"/>
        <c:majorGridlines>
          <c:spPr>
            <a:ln>
              <a:solidFill>
                <a:srgbClr val="006600"/>
              </a:solidFill>
            </a:ln>
            <a:effectLst>
              <a:outerShdw blurRad="50800" dist="50800" dir="5400000" algn="ctr" rotWithShape="0">
                <a:schemeClr val="accent1"/>
              </a:outerShdw>
            </a:effectLst>
          </c:spPr>
        </c:majorGridlines>
        <c:numFmt formatCode="#,##0.0" sourceLinked="1"/>
        <c:tickLblPos val="nextTo"/>
        <c:txPr>
          <a:bodyPr/>
          <a:lstStyle/>
          <a:p>
            <a:pPr>
              <a:defRPr sz="1400">
                <a:solidFill>
                  <a:schemeClr val="tx2">
                    <a:lumMod val="10000"/>
                  </a:schemeClr>
                </a:solidFill>
                <a:latin typeface="Book Antiqua" pitchFamily="18" charset="0"/>
              </a:defRPr>
            </a:pPr>
            <a:endParaRPr lang="ru-RU"/>
          </a:p>
        </c:txPr>
        <c:crossAx val="138825728"/>
        <c:crosses val="autoZero"/>
        <c:crossBetween val="between"/>
      </c:valAx>
    </c:plotArea>
    <c:legend>
      <c:legendPos val="r"/>
      <c:layout>
        <c:manualLayout>
          <c:xMode val="edge"/>
          <c:yMode val="edge"/>
          <c:x val="0.90700798185490927"/>
          <c:y val="0.11484114282660576"/>
          <c:w val="9.1718515672446502E-2"/>
          <c:h val="0.17200145834710456"/>
        </c:manualLayout>
      </c:layout>
      <c:txPr>
        <a:bodyPr/>
        <a:lstStyle/>
        <a:p>
          <a:pPr>
            <a:defRPr sz="1600">
              <a:solidFill>
                <a:schemeClr val="tx2">
                  <a:lumMod val="10000"/>
                </a:schemeClr>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u="sng"/>
            </a:pPr>
            <a:r>
              <a:rPr lang="en-US" u="sng" dirty="0"/>
              <a:t>2015 </a:t>
            </a:r>
            <a:r>
              <a:rPr lang="en-US" u="sng" dirty="0" smtClean="0"/>
              <a:t>  </a:t>
            </a:r>
            <a:endParaRPr lang="ru-RU" u="sng" dirty="0" smtClean="0"/>
          </a:p>
          <a:p>
            <a:pPr>
              <a:defRPr u="sng"/>
            </a:pPr>
            <a:r>
              <a:rPr lang="en-US" sz="1800" u="none" dirty="0" smtClean="0"/>
              <a:t>31 </a:t>
            </a:r>
            <a:r>
              <a:rPr lang="en-US" sz="1800" u="none" dirty="0"/>
              <a:t>679,1</a:t>
            </a:r>
          </a:p>
        </c:rich>
      </c:tx>
      <c:layout>
        <c:manualLayout>
          <c:xMode val="edge"/>
          <c:yMode val="edge"/>
          <c:x val="0.57198936708181869"/>
          <c:y val="2.4609676641121486E-2"/>
        </c:manualLayout>
      </c:layout>
    </c:title>
    <c:view3D>
      <c:rotX val="30"/>
      <c:perspective val="30"/>
    </c:view3D>
    <c:plotArea>
      <c:layout>
        <c:manualLayout>
          <c:layoutTarget val="inner"/>
          <c:xMode val="edge"/>
          <c:yMode val="edge"/>
          <c:x val="7.3805736144259837E-2"/>
          <c:y val="0.24360544035334591"/>
          <c:w val="0.55586759517141759"/>
          <c:h val="0.73167184643304517"/>
        </c:manualLayout>
      </c:layout>
      <c:pie3DChart>
        <c:varyColors val="1"/>
      </c:pie3DChart>
    </c:plotArea>
    <c:legend>
      <c:legendPos val="r"/>
      <c:layout>
        <c:manualLayout>
          <c:xMode val="edge"/>
          <c:yMode val="edge"/>
          <c:x val="0.64570291998207163"/>
          <c:y val="0.35050218919545256"/>
          <c:w val="0.33605198081439513"/>
          <c:h val="0.5095720984399984"/>
        </c:manualLayout>
      </c:layout>
      <c:txPr>
        <a:bodyPr/>
        <a:lstStyle/>
        <a:p>
          <a:pPr>
            <a:defRPr sz="900">
              <a:latin typeface="Bookman Old Style" pitchFamily="18" charset="0"/>
            </a:defRPr>
          </a:pPr>
          <a:endParaRPr lang="ru-RU"/>
        </a:p>
      </c:txPr>
    </c:legend>
    <c:plotVisOnly val="1"/>
  </c:chart>
  <c:txPr>
    <a:bodyPr/>
    <a:lstStyle/>
    <a:p>
      <a:pPr>
        <a:defRPr sz="1800"/>
      </a:pPr>
      <a:endParaRPr lang="ru-RU"/>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0"/>
      <c:rotY val="0"/>
      <c:perspective val="30"/>
    </c:view3D>
    <c:sideWall>
      <c:spPr>
        <a:noFill/>
      </c:spPr>
    </c:sideWall>
    <c:backWall>
      <c:spPr>
        <a:noFill/>
      </c:spPr>
    </c:backWall>
    <c:plotArea>
      <c:layout>
        <c:manualLayout>
          <c:layoutTarget val="inner"/>
          <c:xMode val="edge"/>
          <c:yMode val="edge"/>
          <c:x val="0.13299900504190748"/>
          <c:y val="3.206043210388719E-2"/>
          <c:w val="0.77343514043239403"/>
          <c:h val="0.833660711397749"/>
        </c:manualLayout>
      </c:layout>
      <c:bar3DChart>
        <c:barDir val="col"/>
        <c:grouping val="clustered"/>
        <c:ser>
          <c:idx val="0"/>
          <c:order val="0"/>
          <c:tx>
            <c:strRef>
              <c:f>Лист1!$B$1</c:f>
              <c:strCache>
                <c:ptCount val="1"/>
                <c:pt idx="0">
                  <c:v>2018</c:v>
                </c:pt>
              </c:strCache>
            </c:strRef>
          </c:tx>
          <c:spPr>
            <a:solidFill>
              <a:srgbClr val="0066FF"/>
            </a:solidFill>
            <a:scene3d>
              <a:camera prst="orthographicFront"/>
              <a:lightRig rig="threePt" dir="t"/>
            </a:scene3d>
            <a:sp3d>
              <a:bevelT/>
            </a:sp3d>
          </c:spPr>
          <c:dPt>
            <c:idx val="0"/>
            <c:explosion val="23"/>
            <c:spPr>
              <a:solidFill>
                <a:srgbClr val="0066FF"/>
              </a:solidFill>
              <a:ln>
                <a:noFill/>
              </a:ln>
              <a:effectLst>
                <a:outerShdw blurRad="50800" dist="38100" dir="2700000" algn="tl" rotWithShape="0">
                  <a:prstClr val="black">
                    <a:alpha val="40000"/>
                  </a:prstClr>
                </a:outerShdw>
              </a:effectLst>
              <a:scene3d>
                <a:camera prst="orthographicFront"/>
                <a:lightRig rig="threePt" dir="t"/>
              </a:scene3d>
              <a:sp3d>
                <a:bevelT/>
              </a:sp3d>
            </c:spPr>
          </c:dPt>
          <c:dPt>
            <c:idx val="1"/>
            <c:spPr>
              <a:solidFill>
                <a:srgbClr val="0066FF"/>
              </a:solidFill>
              <a:ln>
                <a:noFill/>
              </a:ln>
              <a:effectLst>
                <a:outerShdw blurRad="40000" dist="23000" dir="5400000" rotWithShape="0">
                  <a:srgbClr val="000000">
                    <a:alpha val="35000"/>
                  </a:srgbClr>
                </a:outerShdw>
              </a:effectLst>
              <a:scene3d>
                <a:camera prst="orthographicFront"/>
                <a:lightRig rig="threePt" dir="t"/>
              </a:scene3d>
              <a:sp3d>
                <a:bevelT/>
              </a:sp3d>
            </c:spPr>
          </c:dPt>
          <c:dPt>
            <c:idx val="4"/>
            <c:spPr>
              <a:solidFill>
                <a:srgbClr val="0066FF"/>
              </a:soli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a:scene3d>
                <a:camera prst="orthographicFront"/>
                <a:lightRig rig="threePt" dir="t"/>
              </a:scene3d>
              <a:sp3d>
                <a:bevelT/>
              </a:sp3d>
            </c:spPr>
          </c:dPt>
          <c:dLbls>
            <c:dLbl>
              <c:idx val="0"/>
              <c:layout>
                <c:manualLayout>
                  <c:x val="-7.1991612240251994E-3"/>
                  <c:y val="-1.7860357288008832E-2"/>
                </c:manualLayout>
              </c:layout>
              <c:tx>
                <c:rich>
                  <a:bodyPr/>
                  <a:lstStyle/>
                  <a:p>
                    <a:r>
                      <a:rPr lang="en-US" sz="1200" dirty="0">
                        <a:latin typeface="Times New Roman" pitchFamily="18" charset="0"/>
                        <a:cs typeface="Times New Roman" pitchFamily="18" charset="0"/>
                      </a:rPr>
                      <a:t>69 061,0</a:t>
                    </a:r>
                  </a:p>
                </c:rich>
              </c:tx>
              <c:showVal val="1"/>
            </c:dLbl>
            <c:dLbl>
              <c:idx val="1"/>
              <c:layout>
                <c:manualLayout>
                  <c:x val="-2.5916980406490719E-2"/>
                  <c:y val="2.2325226873526052E-3"/>
                </c:manualLayout>
              </c:layout>
              <c:showVal val="1"/>
            </c:dLbl>
            <c:dLbl>
              <c:idx val="2"/>
              <c:layout>
                <c:manualLayout>
                  <c:x val="-4.1755135099346162E-2"/>
                  <c:y val="1.6155026375409764E-3"/>
                </c:manualLayout>
              </c:layout>
              <c:tx>
                <c:rich>
                  <a:bodyPr/>
                  <a:lstStyle/>
                  <a:p>
                    <a:r>
                      <a:rPr lang="en-US" sz="1200" dirty="0">
                        <a:latin typeface="Times New Roman" pitchFamily="18" charset="0"/>
                        <a:cs typeface="Times New Roman" pitchFamily="18" charset="0"/>
                      </a:rPr>
                      <a:t>96 271,5</a:t>
                    </a:r>
                  </a:p>
                </c:rich>
              </c:tx>
              <c:showVal val="1"/>
            </c:dLbl>
            <c:dLbl>
              <c:idx val="3"/>
              <c:layout>
                <c:manualLayout>
                  <c:x val="-1.1518657958440318E-2"/>
                  <c:y val="-1.1603242914529958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Лист1!$B$2:$B$5</c:f>
              <c:numCache>
                <c:formatCode>#,##0.0</c:formatCode>
                <c:ptCount val="4"/>
                <c:pt idx="0">
                  <c:v>69061</c:v>
                </c:pt>
                <c:pt idx="1">
                  <c:v>24623</c:v>
                </c:pt>
                <c:pt idx="2">
                  <c:v>96271.5</c:v>
                </c:pt>
                <c:pt idx="3">
                  <c:v>279.10000000000002</c:v>
                </c:pt>
              </c:numCache>
            </c:numRef>
          </c:val>
        </c:ser>
        <c:ser>
          <c:idx val="1"/>
          <c:order val="1"/>
          <c:tx>
            <c:strRef>
              <c:f>Лист1!$C$1</c:f>
              <c:strCache>
                <c:ptCount val="1"/>
                <c:pt idx="0">
                  <c:v>2019</c:v>
                </c:pt>
              </c:strCache>
            </c:strRef>
          </c:tx>
          <c:spPr>
            <a:solidFill>
              <a:srgbClr val="FFCC00"/>
            </a:solidFill>
            <a:scene3d>
              <a:camera prst="orthographicFront"/>
              <a:lightRig rig="threePt" dir="t"/>
            </a:scene3d>
            <a:sp3d>
              <a:bevelT/>
            </a:sp3d>
          </c:spPr>
          <c:dLbls>
            <c:dLbl>
              <c:idx val="0"/>
              <c:layout>
                <c:manualLayout>
                  <c:x val="1.4398322448050373E-2"/>
                  <c:y val="-2.7847782994872016E-2"/>
                </c:manualLayout>
              </c:layout>
              <c:tx>
                <c:rich>
                  <a:bodyPr/>
                  <a:lstStyle/>
                  <a:p>
                    <a:r>
                      <a:rPr lang="en-US" sz="1200" dirty="0">
                        <a:latin typeface="Times New Roman" pitchFamily="18" charset="0"/>
                        <a:cs typeface="Times New Roman" pitchFamily="18" charset="0"/>
                      </a:rPr>
                      <a:t>53 107,0</a:t>
                    </a:r>
                  </a:p>
                </c:rich>
              </c:tx>
              <c:showVal val="1"/>
            </c:dLbl>
            <c:dLbl>
              <c:idx val="1"/>
              <c:layout>
                <c:manualLayout>
                  <c:x val="-5.2793239104182405E-17"/>
                  <c:y val="-1.7860181498820855E-2"/>
                </c:manualLayout>
              </c:layout>
              <c:showVal val="1"/>
            </c:dLbl>
            <c:dLbl>
              <c:idx val="2"/>
              <c:layout>
                <c:manualLayout>
                  <c:x val="-7.1991612240251994E-3"/>
                  <c:y val="-1.6596960393992791E-2"/>
                </c:manualLayout>
              </c:layout>
              <c:tx>
                <c:rich>
                  <a:bodyPr/>
                  <a:lstStyle/>
                  <a:p>
                    <a:r>
                      <a:rPr lang="en-US" sz="1200" dirty="0">
                        <a:latin typeface="Times New Roman" pitchFamily="18" charset="0"/>
                        <a:cs typeface="Times New Roman" pitchFamily="18" charset="0"/>
                      </a:rPr>
                      <a:t>97 033,4</a:t>
                    </a:r>
                  </a:p>
                </c:rich>
              </c:tx>
              <c:showVal val="1"/>
            </c:dLbl>
            <c:txPr>
              <a:bodyPr/>
              <a:lstStyle/>
              <a:p>
                <a:pPr>
                  <a:defRPr sz="1200" b="1">
                    <a:solidFill>
                      <a:schemeClr val="bg1"/>
                    </a:solidFill>
                    <a:latin typeface="Times New Roman" pitchFamily="18" charset="0"/>
                    <a:cs typeface="Times New Roman" pitchFamily="18" charset="0"/>
                  </a:defRPr>
                </a:pPr>
                <a:endParaRPr lang="ru-RU"/>
              </a:p>
            </c:txPr>
            <c:showVal val="1"/>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Лист1!$C$2:$C$5</c:f>
              <c:numCache>
                <c:formatCode>#,##0.0</c:formatCode>
                <c:ptCount val="4"/>
                <c:pt idx="0">
                  <c:v>53107</c:v>
                </c:pt>
                <c:pt idx="1">
                  <c:v>25049</c:v>
                </c:pt>
                <c:pt idx="2">
                  <c:v>97033.4</c:v>
                </c:pt>
                <c:pt idx="3">
                  <c:v>279.10000000000002</c:v>
                </c:pt>
              </c:numCache>
            </c:numRef>
          </c:val>
        </c:ser>
        <c:ser>
          <c:idx val="2"/>
          <c:order val="2"/>
          <c:tx>
            <c:strRef>
              <c:f>Лист1!$D$1</c:f>
              <c:strCache>
                <c:ptCount val="1"/>
                <c:pt idx="0">
                  <c:v>2020</c:v>
                </c:pt>
              </c:strCache>
            </c:strRef>
          </c:tx>
          <c:spPr>
            <a:solidFill>
              <a:srgbClr val="009900"/>
            </a:solidFill>
            <a:scene3d>
              <a:camera prst="orthographicFront"/>
              <a:lightRig rig="threePt" dir="t"/>
            </a:scene3d>
            <a:sp3d>
              <a:bevelT/>
            </a:sp3d>
          </c:spPr>
          <c:dLbls>
            <c:dLbl>
              <c:idx val="0"/>
              <c:layout>
                <c:manualLayout>
                  <c:x val="3.5995806120126012E-2"/>
                  <c:y val="-4.6412971658120342E-3"/>
                </c:manualLayout>
              </c:layout>
              <c:tx>
                <c:rich>
                  <a:bodyPr/>
                  <a:lstStyle/>
                  <a:p>
                    <a:r>
                      <a:rPr lang="en-US" sz="1200" dirty="0">
                        <a:latin typeface="Times New Roman" pitchFamily="18" charset="0"/>
                        <a:cs typeface="Times New Roman" pitchFamily="18" charset="0"/>
                      </a:rPr>
                      <a:t>49 132,0</a:t>
                    </a:r>
                  </a:p>
                </c:rich>
              </c:tx>
              <c:showVal val="1"/>
            </c:dLbl>
            <c:dLbl>
              <c:idx val="1"/>
              <c:layout>
                <c:manualLayout>
                  <c:x val="3.4555973875321042E-2"/>
                  <c:y val="9.1064073049548708E-3"/>
                </c:manualLayout>
              </c:layout>
              <c:showVal val="1"/>
            </c:dLbl>
            <c:dLbl>
              <c:idx val="2"/>
              <c:layout>
                <c:manualLayout>
                  <c:x val="2.4477148161685756E-2"/>
                  <c:y val="-9.1944776881331056E-3"/>
                </c:manualLayout>
              </c:layout>
              <c:tx>
                <c:rich>
                  <a:bodyPr/>
                  <a:lstStyle/>
                  <a:p>
                    <a:r>
                      <a:rPr lang="en-US" sz="1200" dirty="0">
                        <a:latin typeface="Times New Roman" pitchFamily="18" charset="0"/>
                        <a:cs typeface="Times New Roman" pitchFamily="18" charset="0"/>
                      </a:rPr>
                      <a:t>100 033,8</a:t>
                    </a:r>
                  </a:p>
                </c:rich>
              </c:tx>
              <c:showVal val="1"/>
            </c:dLbl>
            <c:dLbl>
              <c:idx val="3"/>
              <c:layout>
                <c:manualLayout>
                  <c:x val="1.4398322448050399E-2"/>
                  <c:y val="-1.1603242914529958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Лист1!$D$2:$D$5</c:f>
              <c:numCache>
                <c:formatCode>#,##0.0</c:formatCode>
                <c:ptCount val="4"/>
                <c:pt idx="0">
                  <c:v>49132</c:v>
                </c:pt>
                <c:pt idx="1">
                  <c:v>25397</c:v>
                </c:pt>
                <c:pt idx="2">
                  <c:v>100033.8</c:v>
                </c:pt>
                <c:pt idx="3">
                  <c:v>279.10000000000002</c:v>
                </c:pt>
              </c:numCache>
            </c:numRef>
          </c:val>
        </c:ser>
        <c:gapWidth val="100"/>
        <c:shape val="cylinder"/>
        <c:axId val="139254016"/>
        <c:axId val="140001280"/>
        <c:axId val="0"/>
      </c:bar3DChart>
      <c:catAx>
        <c:axId val="139254016"/>
        <c:scaling>
          <c:orientation val="minMax"/>
        </c:scaling>
        <c:delete val="1"/>
        <c:axPos val="b"/>
        <c:tickLblPos val="none"/>
        <c:crossAx val="140001280"/>
        <c:crosses val="autoZero"/>
        <c:auto val="1"/>
        <c:lblAlgn val="ctr"/>
        <c:lblOffset val="50"/>
      </c:catAx>
      <c:valAx>
        <c:axId val="140001280"/>
        <c:scaling>
          <c:orientation val="minMax"/>
        </c:scaling>
        <c:axPos val="l"/>
        <c:majorGridlines>
          <c:spPr>
            <a:ln w="19050">
              <a:solidFill>
                <a:srgbClr val="F8F8F8"/>
              </a:solidFill>
            </a:ln>
            <a:effectLst>
              <a:outerShdw blurRad="50800" dist="50800" dir="5400000" algn="ctr" rotWithShape="0">
                <a:srgbClr val="009900"/>
              </a:outerShdw>
            </a:effectLst>
          </c:spPr>
        </c:majorGridlines>
        <c:numFmt formatCode="#,##0.0" sourceLinked="1"/>
        <c:tickLblPos val="nextTo"/>
        <c:spPr>
          <a:noFill/>
          <a:ln>
            <a:solidFill>
              <a:srgbClr val="009999"/>
            </a:solidFill>
          </a:ln>
          <a:effectLst>
            <a:outerShdw blurRad="50800" dist="50800" dir="5400000" algn="ctr" rotWithShape="0">
              <a:srgbClr val="009900"/>
            </a:outerShdw>
          </a:effectLst>
        </c:spPr>
        <c:txPr>
          <a:bodyPr/>
          <a:lstStyle/>
          <a:p>
            <a:pPr>
              <a:defRPr sz="1400">
                <a:solidFill>
                  <a:srgbClr val="000099"/>
                </a:solidFill>
                <a:latin typeface="Book Antiqua" pitchFamily="18" charset="0"/>
              </a:defRPr>
            </a:pPr>
            <a:endParaRPr lang="ru-RU"/>
          </a:p>
        </c:txPr>
        <c:crossAx val="139254016"/>
        <c:crosses val="autoZero"/>
        <c:crossBetween val="between"/>
      </c:valAx>
      <c:spPr>
        <a:ln>
          <a:noFill/>
        </a:ln>
      </c:spPr>
    </c:plotArea>
    <c:legend>
      <c:legendPos val="r"/>
      <c:layout>
        <c:manualLayout>
          <c:xMode val="edge"/>
          <c:yMode val="edge"/>
          <c:x val="0.8806493575400518"/>
          <c:y val="0.11484114282660576"/>
          <c:w val="0.10639215225670486"/>
          <c:h val="0.17200145834710459"/>
        </c:manualLayout>
      </c:layout>
      <c:txPr>
        <a:bodyPr/>
        <a:lstStyle/>
        <a:p>
          <a:pPr>
            <a:defRPr sz="1600">
              <a:solidFill>
                <a:schemeClr val="tx2">
                  <a:lumMod val="10000"/>
                </a:schemeClr>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2.4788912343073052E-2"/>
          <c:y val="2.5273387345147398E-2"/>
          <c:w val="0.71190993486925269"/>
          <c:h val="0.96101611072749948"/>
        </c:manualLayout>
      </c:layout>
      <c:pie3DChart>
        <c:varyColors val="1"/>
      </c:pie3DChart>
      <c:spPr>
        <a:noFill/>
        <a:ln w="25400">
          <a:noFill/>
        </a:ln>
      </c:spPr>
    </c:plotArea>
    <c:legend>
      <c:legendPos val="r"/>
      <c:layout>
        <c:manualLayout>
          <c:xMode val="edge"/>
          <c:yMode val="edge"/>
          <c:x val="0.71169471606980628"/>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4.xml><?xml version="1.0" encoding="utf-8"?>
<c:chartSpace xmlns:c="http://schemas.openxmlformats.org/drawingml/2006/chart" xmlns:a="http://schemas.openxmlformats.org/drawingml/2006/main" xmlns:r="http://schemas.openxmlformats.org/officeDocument/2006/relationships">
  <c:lang val="ru-RU"/>
  <c:chart>
    <c:autoTitleDeleted val="1"/>
    <c:view3D>
      <c:rotX val="30"/>
      <c:perspective val="30"/>
    </c:view3D>
    <c:plotArea>
      <c:layout>
        <c:manualLayout>
          <c:layoutTarget val="inner"/>
          <c:xMode val="edge"/>
          <c:yMode val="edge"/>
          <c:x val="2.4788912343073052E-2"/>
          <c:y val="2.5273387345147367E-2"/>
          <c:w val="0.71190993486925269"/>
          <c:h val="0.96101611072749948"/>
        </c:manualLayout>
      </c:layout>
      <c:pie3DChart>
        <c:varyColors val="1"/>
        <c:ser>
          <c:idx val="0"/>
          <c:order val="0"/>
          <c:tx>
            <c:strRef>
              <c:f>Лист1!$B$1</c:f>
              <c:strCache>
                <c:ptCount val="1"/>
                <c:pt idx="0">
                  <c:v>2018 год</c:v>
                </c:pt>
              </c:strCache>
            </c:strRef>
          </c:tx>
          <c:spPr>
            <a:scene3d>
              <a:camera prst="orthographicFront"/>
              <a:lightRig rig="threePt" dir="t"/>
            </a:scene3d>
            <a:sp3d>
              <a:bevelT/>
            </a:sp3d>
          </c:spPr>
          <c:explosion val="34"/>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FF00"/>
              </a:solidFill>
              <a:scene3d>
                <a:camera prst="orthographicFront"/>
                <a:lightRig rig="threePt" dir="t"/>
              </a:scene3d>
              <a:sp3d>
                <a:bevelT/>
              </a:sp3d>
            </c:spPr>
          </c:dPt>
          <c:dPt>
            <c:idx val="7"/>
            <c:spPr>
              <a:solidFill>
                <a:srgbClr val="FF33CC"/>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7301583977008022E-2"/>
                  <c:y val="-2.8711296494482331E-2"/>
                </c:manualLayout>
              </c:layout>
              <c:showVal val="1"/>
            </c:dLbl>
            <c:dLbl>
              <c:idx val="1"/>
              <c:layout>
                <c:manualLayout>
                  <c:x val="-2.2420436891347227E-2"/>
                  <c:y val="-3.2077659444309389E-2"/>
                </c:manualLayout>
              </c:layout>
              <c:showVal val="1"/>
            </c:dLbl>
            <c:dLbl>
              <c:idx val="2"/>
              <c:layout>
                <c:manualLayout>
                  <c:x val="-0.13523190046279127"/>
                  <c:y val="-0.17558562410083831"/>
                </c:manualLayout>
              </c:layout>
              <c:tx>
                <c:rich>
                  <a:bodyPr/>
                  <a:lstStyle/>
                  <a:p>
                    <a:r>
                      <a:rPr lang="ru-RU" sz="1400" dirty="0" smtClean="0">
                        <a:latin typeface="Times New Roman" pitchFamily="18" charset="0"/>
                        <a:cs typeface="Times New Roman" pitchFamily="18" charset="0"/>
                      </a:rPr>
                      <a:t> </a:t>
                    </a:r>
                    <a:r>
                      <a:rPr lang="ru-RU" sz="1200" dirty="0" smtClean="0"/>
                      <a:t>   </a:t>
                    </a:r>
                    <a:endParaRPr lang="en-US" sz="1200" dirty="0"/>
                  </a:p>
                </c:rich>
              </c:tx>
              <c:showVal val="1"/>
            </c:dLbl>
            <c:dLbl>
              <c:idx val="3"/>
              <c:layout>
                <c:manualLayout>
                  <c:x val="1.5186723333108739E-2"/>
                  <c:y val="0.12235331798576507"/>
                </c:manualLayout>
              </c:layout>
              <c:tx>
                <c:rich>
                  <a:bodyPr/>
                  <a:lstStyle/>
                  <a:p>
                    <a:r>
                      <a:rPr lang="en-US" sz="1400" dirty="0">
                        <a:latin typeface="Times New Roman" pitchFamily="18" charset="0"/>
                        <a:cs typeface="Times New Roman" pitchFamily="18" charset="0"/>
                      </a:rPr>
                      <a:t>35 681,9</a:t>
                    </a:r>
                  </a:p>
                </c:rich>
              </c:tx>
              <c:showVal val="1"/>
            </c:dLbl>
            <c:dLbl>
              <c:idx val="4"/>
              <c:layout>
                <c:manualLayout>
                  <c:x val="7.3991095707034394E-3"/>
                  <c:y val="-8.2666623539719465E-3"/>
                </c:manualLayout>
              </c:layout>
              <c:tx>
                <c:rich>
                  <a:bodyPr/>
                  <a:lstStyle/>
                  <a:p>
                    <a:r>
                      <a:rPr lang="en-US" sz="1400" dirty="0">
                        <a:latin typeface="Times New Roman" pitchFamily="18" charset="0"/>
                        <a:cs typeface="Times New Roman" pitchFamily="18" charset="0"/>
                      </a:rPr>
                      <a:t>22 960,9</a:t>
                    </a:r>
                  </a:p>
                </c:rich>
              </c:tx>
              <c:showVal val="1"/>
            </c:dLbl>
            <c:dLbl>
              <c:idx val="5"/>
              <c:layout>
                <c:manualLayout>
                  <c:x val="-1.6908185065047491E-2"/>
                  <c:y val="-2.4493410718077813E-2"/>
                </c:manualLayout>
              </c:layout>
              <c:showVal val="1"/>
            </c:dLbl>
            <c:dLbl>
              <c:idx val="6"/>
              <c:layout>
                <c:manualLayout>
                  <c:x val="1.9111492165715661E-2"/>
                  <c:y val="-4.8077639755920401E-2"/>
                </c:manualLayout>
              </c:layout>
              <c:showVal val="1"/>
            </c:dLbl>
            <c:dLbl>
              <c:idx val="8"/>
              <c:layout>
                <c:manualLayout>
                  <c:x val="0.10603546327275112"/>
                  <c:y val="-7.720309557728466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Лист1!$A$2:$A$9</c:f>
              <c:strCache>
                <c:ptCount val="8"/>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Физическая культура и спорт</c:v>
                </c:pt>
                <c:pt idx="6">
                  <c:v>Обслуживанеие государственного и муниципального долга</c:v>
                </c:pt>
                <c:pt idx="7">
                  <c:v>Межбюджетные трансферты </c:v>
                </c:pt>
              </c:strCache>
            </c:strRef>
          </c:cat>
          <c:val>
            <c:numRef>
              <c:f>Лист1!$B$2:$B$9</c:f>
              <c:numCache>
                <c:formatCode>#,##0.0</c:formatCode>
                <c:ptCount val="8"/>
                <c:pt idx="0">
                  <c:v>31678.480000000021</c:v>
                </c:pt>
                <c:pt idx="1">
                  <c:v>1830</c:v>
                </c:pt>
                <c:pt idx="2">
                  <c:v>120803.43999999999</c:v>
                </c:pt>
                <c:pt idx="3">
                  <c:v>35681.93</c:v>
                </c:pt>
                <c:pt idx="4">
                  <c:v>22960.87</c:v>
                </c:pt>
                <c:pt idx="5">
                  <c:v>200</c:v>
                </c:pt>
                <c:pt idx="6">
                  <c:v>7.3</c:v>
                </c:pt>
                <c:pt idx="7">
                  <c:v>25693.829999999962</c:v>
                </c:pt>
              </c:numCache>
            </c:numRef>
          </c:val>
        </c:ser>
      </c:pie3DChart>
    </c:plotArea>
    <c:legend>
      <c:legendPos val="r"/>
      <c:layout>
        <c:manualLayout>
          <c:xMode val="edge"/>
          <c:yMode val="edge"/>
          <c:x val="0.71169471606980661"/>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2.4788912343073052E-2"/>
          <c:y val="2.5273387345147367E-2"/>
          <c:w val="0.71190993486925269"/>
          <c:h val="0.96101611072749948"/>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explosion val="31"/>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33CC"/>
              </a:solidFill>
              <a:scene3d>
                <a:camera prst="orthographicFront"/>
                <a:lightRig rig="threePt" dir="t"/>
              </a:scene3d>
              <a:sp3d>
                <a:bevelT/>
              </a:sp3d>
            </c:spPr>
          </c:dPt>
          <c:dPt>
            <c:idx val="7"/>
            <c:spPr>
              <a:solidFill>
                <a:srgbClr val="FF66CC"/>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0073334292546731E-2"/>
                  <c:y val="-6.3860696209563439E-3"/>
                </c:manualLayout>
              </c:layout>
              <c:tx>
                <c:rich>
                  <a:bodyPr/>
                  <a:lstStyle/>
                  <a:p>
                    <a:r>
                      <a:rPr lang="ru-RU" dirty="0" smtClean="0"/>
                      <a:t>2</a:t>
                    </a:r>
                    <a:r>
                      <a:rPr lang="en-US" dirty="0" smtClean="0"/>
                      <a:t>5 </a:t>
                    </a:r>
                    <a:r>
                      <a:rPr lang="ru-RU" dirty="0" smtClean="0"/>
                      <a:t>6</a:t>
                    </a:r>
                    <a:r>
                      <a:rPr lang="en-US" dirty="0" smtClean="0"/>
                      <a:t>36,4</a:t>
                    </a:r>
                    <a:endParaRPr lang="en-US" dirty="0"/>
                  </a:p>
                </c:rich>
              </c:tx>
              <c:showVal val="1"/>
            </c:dLbl>
            <c:dLbl>
              <c:idx val="1"/>
              <c:layout>
                <c:manualLayout>
                  <c:x val="1.6612111404743737E-2"/>
                  <c:y val="3.6428793425203241E-3"/>
                </c:manualLayout>
              </c:layout>
              <c:showVal val="1"/>
            </c:dLbl>
            <c:dLbl>
              <c:idx val="2"/>
              <c:layout>
                <c:manualLayout>
                  <c:x val="-0.14101450021035913"/>
                  <c:y val="0.11017727988029459"/>
                </c:manualLayout>
              </c:layout>
              <c:tx>
                <c:rich>
                  <a:bodyPr/>
                  <a:lstStyle/>
                  <a:p>
                    <a:r>
                      <a:rPr lang="ru-RU" sz="1400" dirty="0" smtClean="0">
                        <a:latin typeface="Times New Roman" pitchFamily="18" charset="0"/>
                        <a:cs typeface="Times New Roman" pitchFamily="18" charset="0"/>
                      </a:rPr>
                      <a:t>1</a:t>
                    </a:r>
                    <a:r>
                      <a:rPr lang="ru-RU" sz="1400" dirty="0" smtClean="0"/>
                      <a:t>09 267,9</a:t>
                    </a:r>
                    <a:endParaRPr lang="en-US" sz="1400" dirty="0"/>
                  </a:p>
                </c:rich>
              </c:tx>
              <c:showVal val="1"/>
            </c:dLbl>
            <c:dLbl>
              <c:idx val="3"/>
              <c:layout>
                <c:manualLayout>
                  <c:x val="1.5186837163812436E-2"/>
                  <c:y val="9.7795568424887125E-2"/>
                </c:manualLayout>
              </c:layout>
              <c:showVal val="1"/>
            </c:dLbl>
            <c:dLbl>
              <c:idx val="4"/>
              <c:layout>
                <c:manualLayout>
                  <c:x val="2.0409959002733801E-2"/>
                  <c:y val="-1.9429100001546951E-2"/>
                </c:manualLayout>
              </c:layout>
              <c:showVal val="1"/>
            </c:dLbl>
            <c:dLbl>
              <c:idx val="5"/>
              <c:layout>
                <c:manualLayout>
                  <c:x val="4.3961417765967718E-4"/>
                  <c:y val="-4.6818637591603901E-2"/>
                </c:manualLayout>
              </c:layout>
              <c:showVal val="1"/>
            </c:dLbl>
            <c:dLbl>
              <c:idx val="6"/>
              <c:layout>
                <c:manualLayout>
                  <c:x val="4.2241891155991793E-2"/>
                  <c:y val="-1.6822322132983823E-2"/>
                </c:manualLayout>
              </c:layout>
              <c:tx>
                <c:rich>
                  <a:bodyPr/>
                  <a:lstStyle/>
                  <a:p>
                    <a:r>
                      <a:rPr lang="ru-RU" dirty="0" smtClean="0"/>
                      <a:t>26 157,1</a:t>
                    </a:r>
                    <a:endParaRPr lang="en-US" dirty="0"/>
                  </a:p>
                </c:rich>
              </c:tx>
              <c:showVal val="1"/>
            </c:dLbl>
            <c:dLbl>
              <c:idx val="8"/>
              <c:layout>
                <c:manualLayout>
                  <c:x val="6.1220350928356176E-2"/>
                  <c:y val="-5.934295088139253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Лист1!$A$2:$A$8</c:f>
              <c:strCache>
                <c:ptCount val="7"/>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Обслуживанеие государственного и муниципального долга</c:v>
                </c:pt>
                <c:pt idx="6">
                  <c:v>Межбюджетные трансферты </c:v>
                </c:pt>
              </c:strCache>
            </c:strRef>
          </c:cat>
          <c:val>
            <c:numRef>
              <c:f>Лист1!$B$2:$B$8</c:f>
              <c:numCache>
                <c:formatCode>#,##0.0</c:formatCode>
                <c:ptCount val="7"/>
                <c:pt idx="0">
                  <c:v>25436.35</c:v>
                </c:pt>
                <c:pt idx="1">
                  <c:v>1740</c:v>
                </c:pt>
                <c:pt idx="2">
                  <c:v>109267.92</c:v>
                </c:pt>
                <c:pt idx="3">
                  <c:v>33184.61</c:v>
                </c:pt>
                <c:pt idx="4">
                  <c:v>22929.37</c:v>
                </c:pt>
                <c:pt idx="5">
                  <c:v>7.3</c:v>
                </c:pt>
                <c:pt idx="6">
                  <c:v>26157.1</c:v>
                </c:pt>
              </c:numCache>
            </c:numRef>
          </c:val>
        </c:ser>
      </c:pie3DChart>
    </c:plotArea>
    <c:legend>
      <c:legendPos val="r"/>
      <c:layout>
        <c:manualLayout>
          <c:xMode val="edge"/>
          <c:yMode val="edge"/>
          <c:x val="0.71169471606980661"/>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6.xml><?xml version="1.0" encoding="utf-8"?>
<c:chartSpace xmlns:c="http://schemas.openxmlformats.org/drawingml/2006/chart" xmlns:a="http://schemas.openxmlformats.org/drawingml/2006/main" xmlns:r="http://schemas.openxmlformats.org/officeDocument/2006/relationships">
  <c:lang val="ru-RU"/>
  <c:chart>
    <c:autoTitleDeleted val="1"/>
    <c:view3D>
      <c:rotX val="30"/>
      <c:perspective val="30"/>
    </c:view3D>
    <c:plotArea>
      <c:layout>
        <c:manualLayout>
          <c:layoutTarget val="inner"/>
          <c:xMode val="edge"/>
          <c:yMode val="edge"/>
          <c:x val="3.2017162027534414E-2"/>
          <c:y val="2.5273387345147367E-2"/>
          <c:w val="0.71190993486925269"/>
          <c:h val="0.96101611072749948"/>
        </c:manualLayout>
      </c:layout>
      <c:pie3DChart>
        <c:varyColors val="1"/>
        <c:ser>
          <c:idx val="0"/>
          <c:order val="0"/>
          <c:tx>
            <c:strRef>
              <c:f>Лист1!$B$1</c:f>
              <c:strCache>
                <c:ptCount val="1"/>
                <c:pt idx="0">
                  <c:v>2020 год</c:v>
                </c:pt>
              </c:strCache>
            </c:strRef>
          </c:tx>
          <c:spPr>
            <a:scene3d>
              <a:camera prst="orthographicFront"/>
              <a:lightRig rig="threePt" dir="t"/>
            </a:scene3d>
            <a:sp3d>
              <a:bevelT/>
            </a:sp3d>
          </c:spPr>
          <c:explosion val="34"/>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33CC"/>
              </a:solidFill>
              <a:scene3d>
                <a:camera prst="orthographicFront"/>
                <a:lightRig rig="threePt" dir="t"/>
              </a:scene3d>
              <a:sp3d>
                <a:bevelT/>
              </a:sp3d>
            </c:spPr>
          </c:dPt>
          <c:dPt>
            <c:idx val="7"/>
            <c:spPr>
              <a:solidFill>
                <a:srgbClr val="CCFF33"/>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0073334292546731E-2"/>
                  <c:y val="-6.3860696209563448E-3"/>
                </c:manualLayout>
              </c:layout>
              <c:showVal val="1"/>
            </c:dLbl>
            <c:dLbl>
              <c:idx val="1"/>
              <c:layout>
                <c:manualLayout>
                  <c:x val="-6.5182875855324274E-3"/>
                  <c:y val="1.9270538153988614E-2"/>
                </c:manualLayout>
              </c:layout>
              <c:showVal val="1"/>
            </c:dLbl>
            <c:dLbl>
              <c:idx val="2"/>
              <c:layout>
                <c:manualLayout>
                  <c:x val="-0.21618829692875655"/>
                  <c:y val="-8.1819671232028879E-2"/>
                </c:manualLayout>
              </c:layout>
              <c:tx>
                <c:rich>
                  <a:bodyPr/>
                  <a:lstStyle/>
                  <a:p>
                    <a:r>
                      <a:rPr lang="ru-RU" sz="1400" b="1" dirty="0" smtClean="0">
                        <a:latin typeface="Times New Roman" pitchFamily="18" charset="0"/>
                        <a:cs typeface="Times New Roman" pitchFamily="18" charset="0"/>
                      </a:rPr>
                      <a:t>107 467,92</a:t>
                    </a:r>
                    <a:endParaRPr lang="ru-RU" sz="1400" dirty="0" smtClean="0"/>
                  </a:p>
                  <a:p>
                    <a:endParaRPr lang="en-US" sz="1200" dirty="0"/>
                  </a:p>
                </c:rich>
              </c:tx>
              <c:showVal val="1"/>
            </c:dLbl>
            <c:dLbl>
              <c:idx val="3"/>
              <c:layout>
                <c:manualLayout>
                  <c:x val="4.8436785712334333E-2"/>
                  <c:y val="9.1098000362829168E-2"/>
                </c:manualLayout>
              </c:layout>
              <c:showVal val="1"/>
            </c:dLbl>
            <c:dLbl>
              <c:idx val="4"/>
              <c:layout>
                <c:manualLayout>
                  <c:x val="3.0621597600266823E-3"/>
                  <c:y val="-1.4964054626841743E-2"/>
                </c:manualLayout>
              </c:layout>
              <c:showVal val="1"/>
            </c:dLbl>
            <c:dLbl>
              <c:idx val="5"/>
              <c:layout>
                <c:manualLayout>
                  <c:x val="-6.7886355068016123E-3"/>
                  <c:y val="2.2968615301534709E-3"/>
                </c:manualLayout>
              </c:layout>
              <c:showVal val="1"/>
            </c:dLbl>
            <c:dLbl>
              <c:idx val="6"/>
              <c:layout>
                <c:manualLayout>
                  <c:x val="2.6339690342890607E-2"/>
                  <c:y val="-1.9054844820336422E-2"/>
                </c:manualLayout>
              </c:layout>
              <c:numFmt formatCode="#,##0.00" sourceLinked="0"/>
              <c:spPr/>
              <c:txPr>
                <a:bodyPr/>
                <a:lstStyle/>
                <a:p>
                  <a:pPr>
                    <a:defRPr sz="1400" b="1">
                      <a:solidFill>
                        <a:schemeClr val="bg1"/>
                      </a:solidFill>
                      <a:latin typeface="Times New Roman" pitchFamily="18" charset="0"/>
                      <a:cs typeface="Times New Roman" pitchFamily="18" charset="0"/>
                    </a:defRPr>
                  </a:pPr>
                  <a:endParaRPr lang="ru-RU"/>
                </a:p>
              </c:txPr>
              <c:showVal val="1"/>
            </c:dLbl>
            <c:dLbl>
              <c:idx val="8"/>
              <c:layout>
                <c:manualLayout>
                  <c:x val="6.1220350928356176E-2"/>
                  <c:y val="-5.934295088139253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Лист1!$A$2:$A$9</c:f>
              <c:strCache>
                <c:ptCount val="8"/>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Обслуживанеие государственного и муниципального долга</c:v>
                </c:pt>
                <c:pt idx="6">
                  <c:v>Межбюджетные трансферты </c:v>
                </c:pt>
                <c:pt idx="7">
                  <c:v>Условно-утвержденные расходы</c:v>
                </c:pt>
              </c:strCache>
            </c:strRef>
          </c:cat>
          <c:val>
            <c:numRef>
              <c:f>Лист1!$B$2:$B$9</c:f>
              <c:numCache>
                <c:formatCode>#,##0.0</c:formatCode>
                <c:ptCount val="8"/>
                <c:pt idx="0">
                  <c:v>25661.25</c:v>
                </c:pt>
                <c:pt idx="1">
                  <c:v>1235</c:v>
                </c:pt>
                <c:pt idx="2">
                  <c:v>107467.92</c:v>
                </c:pt>
                <c:pt idx="3">
                  <c:v>30684.609999999953</c:v>
                </c:pt>
                <c:pt idx="4">
                  <c:v>22963.77</c:v>
                </c:pt>
                <c:pt idx="5">
                  <c:v>7.3</c:v>
                </c:pt>
                <c:pt idx="6">
                  <c:v>26542.799999999996</c:v>
                </c:pt>
                <c:pt idx="7">
                  <c:v>5505</c:v>
                </c:pt>
              </c:numCache>
            </c:numRef>
          </c:val>
        </c:ser>
      </c:pie3DChart>
    </c:plotArea>
    <c:legend>
      <c:legendPos val="r"/>
      <c:layout>
        <c:manualLayout>
          <c:xMode val="edge"/>
          <c:yMode val="edge"/>
          <c:x val="0.71169471606980683"/>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defRPr sz="1400" b="1" u="sng">
              <a:solidFill>
                <a:schemeClr val="bg1"/>
              </a:solidFill>
              <a:latin typeface="Book Antiqua" pitchFamily="18" charset="0"/>
            </a:defRPr>
          </a:pPr>
          <a:endParaRPr lang="ru-RU"/>
        </a:p>
      </c:txPr>
    </c:title>
    <c:view3D>
      <c:rotX val="30"/>
      <c:perspective val="30"/>
    </c:view3D>
    <c:plotArea>
      <c:layout>
        <c:manualLayout>
          <c:layoutTarget val="inner"/>
          <c:xMode val="edge"/>
          <c:yMode val="edge"/>
          <c:x val="3.4591260104809451E-2"/>
          <c:y val="0.11632334655123815"/>
          <c:w val="0.57398405388005769"/>
          <c:h val="0.84069173719927315"/>
        </c:manualLayout>
      </c:layout>
      <c:pie3DChart>
        <c:varyColors val="1"/>
        <c:ser>
          <c:idx val="0"/>
          <c:order val="0"/>
          <c:tx>
            <c:strRef>
              <c:f>Лист1!$B$1</c:f>
              <c:strCache>
                <c:ptCount val="1"/>
                <c:pt idx="0">
                  <c:v>2018 год</c:v>
                </c:pt>
              </c:strCache>
            </c:strRef>
          </c:tx>
          <c:explosion val="25"/>
          <c:dPt>
            <c:idx val="0"/>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Pt>
            <c:idx val="4"/>
            <c:spPr>
              <a:solidFill>
                <a:srgbClr val="CCFF66"/>
              </a:solidFill>
            </c:spPr>
          </c:dPt>
          <c:dLbls>
            <c:dLbl>
              <c:idx val="0"/>
              <c:layout>
                <c:manualLayout>
                  <c:x val="-0.14724941108238607"/>
                  <c:y val="-0.14775625837491979"/>
                </c:manualLayout>
              </c:layout>
              <c:showVal val="1"/>
            </c:dLbl>
            <c:dLbl>
              <c:idx val="1"/>
              <c:layout>
                <c:manualLayout>
                  <c:x val="1.3326895458822435E-2"/>
                  <c:y val="3.3575351038093275E-2"/>
                </c:manualLayout>
              </c:layout>
              <c:showVal val="1"/>
            </c:dLbl>
            <c:dLbl>
              <c:idx val="2"/>
              <c:layout>
                <c:manualLayout>
                  <c:x val="0"/>
                  <c:y val="0.1037996312375553"/>
                </c:manualLayout>
              </c:layout>
              <c:showVal val="1"/>
            </c:dLbl>
            <c:dLbl>
              <c:idx val="3"/>
              <c:layout>
                <c:manualLayout>
                  <c:x val="-5.6033402664289605E-2"/>
                  <c:y val="-7.3513090382247834E-2"/>
                </c:manualLayout>
              </c:layout>
              <c:showVal val="1"/>
            </c:dLbl>
            <c:dLbl>
              <c:idx val="4"/>
              <c:layout>
                <c:manualLayout>
                  <c:x val="2.3258802555340959E-2"/>
                  <c:y val="-6.9634553076868999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Лист1!$A$2:$A$6</c:f>
              <c:strCache>
                <c:ptCount val="5"/>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c:v>
                </c:pt>
                <c:pt idx="4">
                  <c:v>Расходы за счет внешних заимствований</c:v>
                </c:pt>
              </c:strCache>
            </c:strRef>
          </c:cat>
          <c:val>
            <c:numRef>
              <c:f>Лист1!$B$2:$B$6</c:f>
              <c:numCache>
                <c:formatCode>#,##0.0</c:formatCode>
                <c:ptCount val="5"/>
                <c:pt idx="0">
                  <c:v>96271.5</c:v>
                </c:pt>
                <c:pt idx="1">
                  <c:v>24902.1</c:v>
                </c:pt>
                <c:pt idx="2">
                  <c:v>69061</c:v>
                </c:pt>
                <c:pt idx="3">
                  <c:v>44426.8</c:v>
                </c:pt>
                <c:pt idx="4">
                  <c:v>4194.5</c:v>
                </c:pt>
              </c:numCache>
            </c:numRef>
          </c:val>
        </c:ser>
      </c:pie3DChart>
    </c:plotArea>
    <c:legend>
      <c:legendPos val="r"/>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b="1" u="sng">
                <a:latin typeface="Book Antiqua" pitchFamily="18" charset="0"/>
              </a:defRPr>
            </a:pPr>
            <a:r>
              <a:rPr lang="ru-RU" sz="1400" b="1" u="sng" dirty="0" smtClean="0">
                <a:solidFill>
                  <a:schemeClr val="bg1"/>
                </a:solidFill>
                <a:latin typeface="Book Antiqua" pitchFamily="18" charset="0"/>
              </a:rPr>
              <a:t>2019 </a:t>
            </a:r>
            <a:r>
              <a:rPr lang="ru-RU" sz="1400" b="1" u="sng" dirty="0">
                <a:solidFill>
                  <a:schemeClr val="bg1"/>
                </a:solidFill>
                <a:latin typeface="Book Antiqua" pitchFamily="18" charset="0"/>
              </a:rPr>
              <a:t>год</a:t>
            </a:r>
          </a:p>
        </c:rich>
      </c:tx>
      <c:layout/>
    </c:title>
    <c:view3D>
      <c:rotX val="30"/>
      <c:perspective val="30"/>
    </c:view3D>
    <c:plotArea>
      <c:layout>
        <c:manualLayout>
          <c:layoutTarget val="inner"/>
          <c:xMode val="edge"/>
          <c:yMode val="edge"/>
          <c:x val="3.3292877235264001E-2"/>
          <c:y val="0.13412493308824272"/>
          <c:w val="0.56449929539849208"/>
          <c:h val="0.76485946005999716"/>
        </c:manualLayout>
      </c:layout>
      <c:pie3DChart>
        <c:varyColors val="1"/>
        <c:ser>
          <c:idx val="0"/>
          <c:order val="0"/>
          <c:tx>
            <c:strRef>
              <c:f>Лист1!$B$1</c:f>
              <c:strCache>
                <c:ptCount val="1"/>
                <c:pt idx="0">
                  <c:v>2019 год</c:v>
                </c:pt>
              </c:strCache>
            </c:strRef>
          </c:tx>
          <c:explosion val="25"/>
          <c:dPt>
            <c:idx val="0"/>
            <c:explosion val="17"/>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Lbls>
            <c:dLbl>
              <c:idx val="0"/>
              <c:layout>
                <c:manualLayout>
                  <c:x val="-0.12144292454292056"/>
                  <c:y val="-0.14578083495773272"/>
                </c:manualLayout>
              </c:layout>
              <c:showVal val="1"/>
            </c:dLbl>
            <c:dLbl>
              <c:idx val="1"/>
              <c:layout>
                <c:manualLayout>
                  <c:x val="-3.0254340181245832E-2"/>
                  <c:y val="7.0743086626738533E-2"/>
                </c:manualLayout>
              </c:layout>
              <c:showVal val="1"/>
            </c:dLbl>
            <c:dLbl>
              <c:idx val="2"/>
              <c:layout>
                <c:manualLayout>
                  <c:x val="5.0284324484948163E-2"/>
                  <c:y val="0.11993364373655528"/>
                </c:manualLayout>
              </c:layout>
              <c:showVal val="1"/>
            </c:dLbl>
            <c:dLbl>
              <c:idx val="3"/>
              <c:layout>
                <c:manualLayout>
                  <c:x val="6.6087155469913604E-3"/>
                  <c:y val="-8.8326675823898568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Лист1!$A$2:$A$5</c:f>
              <c:strCache>
                <c:ptCount val="4"/>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c:v>
                </c:pt>
              </c:strCache>
            </c:strRef>
          </c:cat>
          <c:val>
            <c:numRef>
              <c:f>Лист1!$B$2:$B$5</c:f>
              <c:numCache>
                <c:formatCode>#,##0.0</c:formatCode>
                <c:ptCount val="4"/>
                <c:pt idx="0">
                  <c:v>97033.4</c:v>
                </c:pt>
                <c:pt idx="1">
                  <c:v>25328.1</c:v>
                </c:pt>
                <c:pt idx="2">
                  <c:v>53107</c:v>
                </c:pt>
                <c:pt idx="3">
                  <c:v>45554.2</c:v>
                </c:pt>
              </c:numCache>
            </c:numRef>
          </c:val>
        </c:ser>
      </c:pie3DChart>
    </c:plotArea>
    <c:legend>
      <c:legendPos val="r"/>
      <c:layout>
        <c:manualLayout>
          <c:xMode val="edge"/>
          <c:yMode val="edge"/>
          <c:x val="0.64316644381716437"/>
          <c:y val="0.21947531618213742"/>
          <c:w val="0.33796563165453586"/>
          <c:h val="0.78052468381786133"/>
        </c:manualLayout>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defRPr sz="1400" b="1" i="0" u="sng">
              <a:solidFill>
                <a:schemeClr val="bg1"/>
              </a:solidFill>
              <a:latin typeface="Book Antiqua" pitchFamily="18" charset="0"/>
            </a:defRPr>
          </a:pPr>
          <a:endParaRPr lang="ru-RU"/>
        </a:p>
      </c:txPr>
    </c:title>
    <c:view3D>
      <c:rotX val="30"/>
      <c:perspective val="30"/>
    </c:view3D>
    <c:plotArea>
      <c:layout>
        <c:manualLayout>
          <c:layoutTarget val="inner"/>
          <c:xMode val="edge"/>
          <c:yMode val="edge"/>
          <c:x val="0"/>
          <c:y val="0.12455178629060983"/>
          <c:w val="0.63186711681220242"/>
          <c:h val="0.87544821370939474"/>
        </c:manualLayout>
      </c:layout>
      <c:pie3DChart>
        <c:varyColors val="1"/>
        <c:ser>
          <c:idx val="0"/>
          <c:order val="0"/>
          <c:tx>
            <c:strRef>
              <c:f>Лист1!$B$1</c:f>
              <c:strCache>
                <c:ptCount val="1"/>
                <c:pt idx="0">
                  <c:v>2020 год</c:v>
                </c:pt>
              </c:strCache>
            </c:strRef>
          </c:tx>
          <c:explosion val="25"/>
          <c:dPt>
            <c:idx val="0"/>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Lbls>
            <c:dLbl>
              <c:idx val="0"/>
              <c:layout>
                <c:manualLayout>
                  <c:x val="-0.12194986122348651"/>
                  <c:y val="-0.21547079191943541"/>
                </c:manualLayout>
              </c:layout>
              <c:showVal val="1"/>
            </c:dLbl>
            <c:dLbl>
              <c:idx val="1"/>
              <c:layout>
                <c:manualLayout>
                  <c:x val="0.15655736095890646"/>
                  <c:y val="5.3578461673112372E-2"/>
                </c:manualLayout>
              </c:layout>
              <c:showVal val="1"/>
            </c:dLbl>
            <c:dLbl>
              <c:idx val="2"/>
              <c:layout>
                <c:manualLayout>
                  <c:x val="1.8656172672367848E-2"/>
                  <c:y val="0.17327100963300487"/>
                </c:manualLayout>
              </c:layout>
              <c:showVal val="1"/>
            </c:dLbl>
            <c:dLbl>
              <c:idx val="3"/>
              <c:layout>
                <c:manualLayout>
                  <c:x val="0.11381910598915439"/>
                  <c:y val="-0.10811865116050109"/>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Лист1!$A$2:$A$5</c:f>
              <c:strCache>
                <c:ptCount val="4"/>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 </c:v>
                </c:pt>
              </c:strCache>
            </c:strRef>
          </c:cat>
          <c:val>
            <c:numRef>
              <c:f>Лист1!$B$2:$B$5</c:f>
              <c:numCache>
                <c:formatCode>#,##0.0</c:formatCode>
                <c:ptCount val="4"/>
                <c:pt idx="0">
                  <c:v>100033.8</c:v>
                </c:pt>
                <c:pt idx="1">
                  <c:v>25676.1</c:v>
                </c:pt>
                <c:pt idx="2">
                  <c:v>49132</c:v>
                </c:pt>
                <c:pt idx="3">
                  <c:v>47320.4</c:v>
                </c:pt>
              </c:numCache>
            </c:numRef>
          </c:val>
        </c:ser>
      </c:pie3DChart>
    </c:plotArea>
    <c:legend>
      <c:legendPos val="r"/>
      <c:layout>
        <c:manualLayout>
          <c:xMode val="edge"/>
          <c:yMode val="edge"/>
          <c:x val="0.64316644381716437"/>
          <c:y val="0.13113823874620351"/>
          <c:w val="0.33796563165453586"/>
          <c:h val="0.80284602837613961"/>
        </c:manualLayout>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AngAx val="1"/>
    </c:view3D>
    <c:plotArea>
      <c:layout>
        <c:manualLayout>
          <c:layoutTarget val="inner"/>
          <c:xMode val="edge"/>
          <c:yMode val="edge"/>
          <c:x val="0.10449412902334576"/>
          <c:y val="4.1768747738122801E-2"/>
          <c:w val="0.88673394115209259"/>
          <c:h val="0.87475049714875053"/>
        </c:manualLayout>
      </c:layout>
      <c:bar3DChart>
        <c:barDir val="col"/>
        <c:grouping val="clustered"/>
        <c:ser>
          <c:idx val="0"/>
          <c:order val="0"/>
          <c:tx>
            <c:strRef>
              <c:f>Лист1!$B$1</c:f>
              <c:strCache>
                <c:ptCount val="1"/>
                <c:pt idx="0">
                  <c:v>Столбец1</c:v>
                </c:pt>
              </c:strCache>
            </c:strRef>
          </c:tx>
          <c:spPr>
            <a:solidFill>
              <a:schemeClr val="accent1"/>
            </a:solidFill>
            <a:ln w="25400" cap="flat" cmpd="sng" algn="ctr">
              <a:solidFill>
                <a:schemeClr val="accent1">
                  <a:shade val="50000"/>
                </a:schemeClr>
              </a:solidFill>
              <a:prstDash val="solid"/>
            </a:ln>
            <a:effectLst/>
          </c:spPr>
          <c:cat>
            <c:strRef>
              <c:f>Лист1!$A$2:$A$6</c:f>
              <c:strCache>
                <c:ptCount val="5"/>
                <c:pt idx="0">
                  <c:v>на 01.01.2017</c:v>
                </c:pt>
                <c:pt idx="1">
                  <c:v>на 01.01.2018</c:v>
                </c:pt>
                <c:pt idx="2">
                  <c:v>на 01.01.2019</c:v>
                </c:pt>
                <c:pt idx="3">
                  <c:v>на 01.01.2020</c:v>
                </c:pt>
                <c:pt idx="4">
                  <c:v>на 01.01.2021</c:v>
                </c:pt>
              </c:strCache>
            </c:strRef>
          </c:cat>
          <c:val>
            <c:numRef>
              <c:f>Лист1!$B$2:$B$6</c:f>
              <c:numCache>
                <c:formatCode>General</c:formatCode>
                <c:ptCount val="5"/>
                <c:pt idx="0">
                  <c:v>7312.2</c:v>
                </c:pt>
                <c:pt idx="1">
                  <c:v>7312.2</c:v>
                </c:pt>
                <c:pt idx="2">
                  <c:v>7312.2</c:v>
                </c:pt>
                <c:pt idx="3">
                  <c:v>7312.2</c:v>
                </c:pt>
                <c:pt idx="4">
                  <c:v>7312.2</c:v>
                </c:pt>
              </c:numCache>
            </c:numRef>
          </c:val>
        </c:ser>
        <c:shape val="cylinder"/>
        <c:axId val="137485312"/>
        <c:axId val="137069312"/>
        <c:axId val="0"/>
      </c:bar3DChart>
      <c:catAx>
        <c:axId val="137485312"/>
        <c:scaling>
          <c:orientation val="minMax"/>
        </c:scaling>
        <c:axPos val="b"/>
        <c:tickLblPos val="nextTo"/>
        <c:txPr>
          <a:bodyPr/>
          <a:lstStyle/>
          <a:p>
            <a:pPr>
              <a:defRPr sz="1400" b="1">
                <a:solidFill>
                  <a:srgbClr val="003300"/>
                </a:solidFill>
                <a:latin typeface="Book Antiqua" pitchFamily="18" charset="0"/>
              </a:defRPr>
            </a:pPr>
            <a:endParaRPr lang="ru-RU"/>
          </a:p>
        </c:txPr>
        <c:crossAx val="137069312"/>
        <c:crosses val="autoZero"/>
        <c:auto val="1"/>
        <c:lblAlgn val="ctr"/>
        <c:lblOffset val="100"/>
      </c:catAx>
      <c:valAx>
        <c:axId val="137069312"/>
        <c:scaling>
          <c:orientation val="minMax"/>
        </c:scaling>
        <c:axPos val="l"/>
        <c:majorGridlines>
          <c:spPr>
            <a:effectLst>
              <a:outerShdw blurRad="50800" dist="50800" dir="5400000" algn="ctr" rotWithShape="0">
                <a:schemeClr val="bg2"/>
              </a:outerShdw>
            </a:effectLst>
          </c:spPr>
        </c:majorGridlines>
        <c:numFmt formatCode="General" sourceLinked="1"/>
        <c:tickLblPos val="nextTo"/>
        <c:txPr>
          <a:bodyPr/>
          <a:lstStyle/>
          <a:p>
            <a:pPr>
              <a:defRPr sz="1600">
                <a:solidFill>
                  <a:srgbClr val="003300"/>
                </a:solidFill>
                <a:latin typeface="Book Antiqua" pitchFamily="18" charset="0"/>
              </a:defRPr>
            </a:pPr>
            <a:endParaRPr lang="ru-RU"/>
          </a:p>
        </c:txPr>
        <c:crossAx val="137485312"/>
        <c:crosses val="autoZero"/>
        <c:crossBetween val="between"/>
      </c:valAx>
    </c:plotArea>
    <c:plotVisOnly val="1"/>
  </c:chart>
  <c:txPr>
    <a:bodyPr/>
    <a:lstStyle/>
    <a:p>
      <a:pPr>
        <a:defRPr sz="1800"/>
      </a:pPr>
      <a:endParaRPr lang="ru-RU"/>
    </a:p>
  </c:txPr>
  <c:externalData r:id="rId1"/>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defRPr sz="1800">
              <a:solidFill>
                <a:srgbClr val="000099"/>
              </a:solidFill>
              <a:latin typeface="Times New Roman" pitchFamily="18" charset="0"/>
              <a:cs typeface="Times New Roman" pitchFamily="18" charset="0"/>
            </a:defRPr>
          </a:pPr>
          <a:endParaRPr lang="ru-RU"/>
        </a:p>
      </c:txPr>
    </c:title>
    <c:plotArea>
      <c:layout/>
      <c:pieChart>
        <c:varyColors val="1"/>
        <c:ser>
          <c:idx val="0"/>
          <c:order val="0"/>
          <c:tx>
            <c:strRef>
              <c:f>Лист1!$B$1</c:f>
              <c:strCache>
                <c:ptCount val="1"/>
                <c:pt idx="0">
                  <c:v>2018 год</c:v>
                </c:pt>
              </c:strCache>
            </c:strRef>
          </c:tx>
          <c:spPr>
            <a:ln>
              <a:solidFill>
                <a:srgbClr val="0000FF"/>
              </a:solidFill>
            </a:ln>
          </c:spPr>
          <c:dPt>
            <c:idx val="0"/>
            <c:spPr>
              <a:solidFill>
                <a:srgbClr val="0066FF"/>
              </a:solidFill>
              <a:ln>
                <a:solidFill>
                  <a:srgbClr val="0000FF"/>
                </a:solidFill>
              </a:ln>
            </c:spPr>
          </c:dPt>
          <c:dPt>
            <c:idx val="1"/>
            <c:explosion val="17"/>
            <c:spPr>
              <a:solidFill>
                <a:srgbClr val="0000FF"/>
              </a:solidFill>
              <a:ln>
                <a:solidFill>
                  <a:srgbClr val="0000FF"/>
                </a:solidFill>
              </a:ln>
            </c:spPr>
          </c:dPt>
          <c:cat>
            <c:strRef>
              <c:f>Лист1!$A$2:$A$3</c:f>
              <c:strCache>
                <c:ptCount val="2"/>
                <c:pt idx="0">
                  <c:v>Программные расходы</c:v>
                </c:pt>
                <c:pt idx="1">
                  <c:v>Непрограммные расходы</c:v>
                </c:pt>
              </c:strCache>
            </c:strRef>
          </c:cat>
          <c:val>
            <c:numRef>
              <c:f>Лист1!$B$2:$B$3</c:f>
              <c:numCache>
                <c:formatCode>General</c:formatCode>
                <c:ptCount val="2"/>
                <c:pt idx="0">
                  <c:v>231144.7</c:v>
                </c:pt>
                <c:pt idx="1">
                  <c:v>7711.2</c:v>
                </c:pt>
              </c:numCache>
            </c:numRef>
          </c:val>
        </c:ser>
        <c:firstSliceAng val="0"/>
      </c:pieChart>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lgn="ctr" rtl="0">
            <a:defRPr lang="ru-RU" sz="1800" b="1" i="0" u="none" strike="noStrike" kern="1200" baseline="0">
              <a:solidFill>
                <a:srgbClr val="000099"/>
              </a:solidFill>
              <a:latin typeface="Times New Roman" pitchFamily="18" charset="0"/>
              <a:ea typeface="+mn-ea"/>
              <a:cs typeface="Times New Roman" pitchFamily="18" charset="0"/>
            </a:defRPr>
          </a:pPr>
          <a:endParaRPr lang="ru-RU"/>
        </a:p>
      </c:txPr>
    </c:title>
    <c:plotArea>
      <c:layout>
        <c:manualLayout>
          <c:layoutTarget val="inner"/>
          <c:xMode val="edge"/>
          <c:yMode val="edge"/>
          <c:x val="0.20244710047232084"/>
          <c:y val="0.23773420600325454"/>
          <c:w val="0.60066711806796247"/>
          <c:h val="0.65366715789748864"/>
        </c:manualLayout>
      </c:layout>
      <c:pieChart>
        <c:varyColors val="1"/>
        <c:ser>
          <c:idx val="0"/>
          <c:order val="0"/>
          <c:tx>
            <c:strRef>
              <c:f>Лист1!$B$1</c:f>
              <c:strCache>
                <c:ptCount val="1"/>
                <c:pt idx="0">
                  <c:v>2019 год</c:v>
                </c:pt>
              </c:strCache>
            </c:strRef>
          </c:tx>
          <c:spPr>
            <a:ln>
              <a:solidFill>
                <a:srgbClr val="0000FF"/>
              </a:solidFill>
            </a:ln>
          </c:spPr>
          <c:explosion val="3"/>
          <c:dPt>
            <c:idx val="0"/>
            <c:explosion val="0"/>
            <c:spPr>
              <a:solidFill>
                <a:srgbClr val="0066FF"/>
              </a:solidFill>
              <a:ln>
                <a:solidFill>
                  <a:srgbClr val="0000FF"/>
                </a:solidFill>
              </a:ln>
            </c:spPr>
          </c:dPt>
          <c:dPt>
            <c:idx val="1"/>
            <c:explosion val="25"/>
            <c:spPr>
              <a:solidFill>
                <a:srgbClr val="0000FF"/>
              </a:solidFill>
              <a:ln>
                <a:solidFill>
                  <a:srgbClr val="0000FF"/>
                </a:solidFill>
              </a:ln>
            </c:spPr>
          </c:dPt>
          <c:cat>
            <c:strRef>
              <c:f>Лист1!$A$2:$A$3</c:f>
              <c:strCache>
                <c:ptCount val="2"/>
                <c:pt idx="0">
                  <c:v>Программные расходы</c:v>
                </c:pt>
                <c:pt idx="1">
                  <c:v>Непрограммные расходы</c:v>
                </c:pt>
              </c:strCache>
            </c:strRef>
          </c:cat>
          <c:val>
            <c:numRef>
              <c:f>Лист1!$B$2:$B$3</c:f>
              <c:numCache>
                <c:formatCode>General</c:formatCode>
                <c:ptCount val="2"/>
                <c:pt idx="0">
                  <c:v>213424.57</c:v>
                </c:pt>
                <c:pt idx="1">
                  <c:v>5498.1</c:v>
                </c:pt>
              </c:numCache>
            </c:numRef>
          </c:val>
        </c:ser>
        <c:firstSliceAng val="0"/>
      </c:pieChart>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userShapes r:id="rId2"/>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lgn="ctr" rtl="0">
            <a:defRPr lang="ru-RU" sz="1800" b="1" i="0" u="none" strike="noStrike" kern="1200" baseline="0">
              <a:solidFill>
                <a:srgbClr val="000099"/>
              </a:solidFill>
              <a:latin typeface="Times New Roman" pitchFamily="18" charset="0"/>
              <a:ea typeface="+mn-ea"/>
              <a:cs typeface="Times New Roman" pitchFamily="18" charset="0"/>
            </a:defRPr>
          </a:pPr>
          <a:endParaRPr lang="ru-RU"/>
        </a:p>
      </c:txPr>
    </c:title>
    <c:plotArea>
      <c:layout>
        <c:manualLayout>
          <c:layoutTarget val="inner"/>
          <c:xMode val="edge"/>
          <c:yMode val="edge"/>
          <c:x val="0.17810791084941191"/>
          <c:y val="0.27096736726222426"/>
          <c:w val="0.60459100223432105"/>
          <c:h val="0.65955382061925782"/>
        </c:manualLayout>
      </c:layout>
      <c:pieChart>
        <c:varyColors val="1"/>
        <c:ser>
          <c:idx val="0"/>
          <c:order val="0"/>
          <c:tx>
            <c:strRef>
              <c:f>Лист1!$B$1</c:f>
              <c:strCache>
                <c:ptCount val="1"/>
                <c:pt idx="0">
                  <c:v>2020 год</c:v>
                </c:pt>
              </c:strCache>
            </c:strRef>
          </c:tx>
          <c:spPr>
            <a:ln>
              <a:solidFill>
                <a:srgbClr val="0000FF"/>
              </a:solidFill>
            </a:ln>
          </c:spPr>
          <c:dPt>
            <c:idx val="0"/>
            <c:spPr>
              <a:solidFill>
                <a:srgbClr val="0066FF"/>
              </a:solidFill>
              <a:ln>
                <a:solidFill>
                  <a:srgbClr val="0000FF"/>
                </a:solidFill>
              </a:ln>
            </c:spPr>
          </c:dPt>
          <c:dPt>
            <c:idx val="1"/>
            <c:explosion val="18"/>
            <c:spPr>
              <a:solidFill>
                <a:srgbClr val="0000FF"/>
              </a:solidFill>
              <a:ln>
                <a:solidFill>
                  <a:srgbClr val="0000FF"/>
                </a:solidFill>
              </a:ln>
            </c:spPr>
          </c:dPt>
          <c:dPt>
            <c:idx val="2"/>
            <c:explosion val="19"/>
            <c:spPr>
              <a:solidFill>
                <a:srgbClr val="66FF33"/>
              </a:solidFill>
              <a:ln>
                <a:solidFill>
                  <a:srgbClr val="0000FF"/>
                </a:solidFill>
              </a:ln>
            </c:spPr>
          </c:dPt>
          <c:cat>
            <c:strRef>
              <c:f>Лист1!$A$2:$A$4</c:f>
              <c:strCache>
                <c:ptCount val="3"/>
                <c:pt idx="0">
                  <c:v>Программные расходы</c:v>
                </c:pt>
                <c:pt idx="1">
                  <c:v>Непрограммные расходы</c:v>
                </c:pt>
                <c:pt idx="2">
                  <c:v>Условно-утвержденные расходы</c:v>
                </c:pt>
              </c:strCache>
            </c:strRef>
          </c:cat>
          <c:val>
            <c:numRef>
              <c:f>Лист1!$B$2:$B$4</c:f>
              <c:numCache>
                <c:formatCode>General</c:formatCode>
                <c:ptCount val="3"/>
                <c:pt idx="0">
                  <c:v>209064.37</c:v>
                </c:pt>
                <c:pt idx="1">
                  <c:v>5498.4</c:v>
                </c:pt>
                <c:pt idx="2">
                  <c:v>5505</c:v>
                </c:pt>
              </c:numCache>
            </c:numRef>
          </c:val>
        </c:ser>
        <c:firstSliceAng val="0"/>
      </c:pieChart>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35E-2"/>
          <c:w val="0.61280855799449963"/>
          <c:h val="0.77085685569820594"/>
        </c:manualLayout>
      </c:layout>
      <c:bar3DChart>
        <c:barDir val="col"/>
        <c:grouping val="clustered"/>
        <c:ser>
          <c:idx val="0"/>
          <c:order val="0"/>
          <c:tx>
            <c:strRef>
              <c:f>Лист1!$B$1</c:f>
              <c:strCache>
                <c:ptCount val="1"/>
                <c:pt idx="0">
                  <c:v>2018 г.</c:v>
                </c:pt>
              </c:strCache>
            </c:strRef>
          </c:tx>
          <c:spPr>
            <a:solidFill>
              <a:srgbClr val="009900"/>
            </a:solidFill>
          </c:spPr>
          <c:cat>
            <c:strRef>
              <c:f>Лист1!$A$2</c:f>
              <c:strCache>
                <c:ptCount val="1"/>
                <c:pt idx="0">
                  <c:v>Объем бюджетных ассигнований</c:v>
                </c:pt>
              </c:strCache>
            </c:strRef>
          </c:cat>
          <c:val>
            <c:numRef>
              <c:f>Лист1!$B$2</c:f>
              <c:numCache>
                <c:formatCode>General</c:formatCode>
                <c:ptCount val="1"/>
                <c:pt idx="0">
                  <c:v>22041.3</c:v>
                </c:pt>
              </c:numCache>
            </c:numRef>
          </c:val>
        </c:ser>
        <c:ser>
          <c:idx val="1"/>
          <c:order val="1"/>
          <c:tx>
            <c:strRef>
              <c:f>Лист1!$C$1</c:f>
              <c:strCache>
                <c:ptCount val="1"/>
                <c:pt idx="0">
                  <c:v>2019 г.</c:v>
                </c:pt>
              </c:strCache>
            </c:strRef>
          </c:tx>
          <c:spPr>
            <a:solidFill>
              <a:srgbClr val="0033CC"/>
            </a:solidFill>
          </c:spPr>
          <c:cat>
            <c:strRef>
              <c:f>Лист1!$A$2</c:f>
              <c:strCache>
                <c:ptCount val="1"/>
                <c:pt idx="0">
                  <c:v>Объем бюджетных ассигнований</c:v>
                </c:pt>
              </c:strCache>
            </c:strRef>
          </c:cat>
          <c:val>
            <c:numRef>
              <c:f>Лист1!$C$2</c:f>
              <c:numCache>
                <c:formatCode>General</c:formatCode>
                <c:ptCount val="1"/>
                <c:pt idx="0">
                  <c:v>18639.7</c:v>
                </c:pt>
              </c:numCache>
            </c:numRef>
          </c:val>
        </c:ser>
        <c:ser>
          <c:idx val="2"/>
          <c:order val="2"/>
          <c:tx>
            <c:strRef>
              <c:f>Лист1!$D$1</c:f>
              <c:strCache>
                <c:ptCount val="1"/>
                <c:pt idx="0">
                  <c:v>2020 г.</c:v>
                </c:pt>
              </c:strCache>
            </c:strRef>
          </c:tx>
          <c:spPr>
            <a:solidFill>
              <a:srgbClr val="FF9900"/>
            </a:solidFill>
          </c:spPr>
          <c:cat>
            <c:strRef>
              <c:f>Лист1!$A$2</c:f>
              <c:strCache>
                <c:ptCount val="1"/>
                <c:pt idx="0">
                  <c:v>Объем бюджетных ассигнований</c:v>
                </c:pt>
              </c:strCache>
            </c:strRef>
          </c:cat>
          <c:val>
            <c:numRef>
              <c:f>Лист1!$D$2</c:f>
              <c:numCache>
                <c:formatCode>General</c:formatCode>
                <c:ptCount val="1"/>
                <c:pt idx="0">
                  <c:v>18664.3</c:v>
                </c:pt>
              </c:numCache>
            </c:numRef>
          </c:val>
        </c:ser>
        <c:shape val="cylinder"/>
        <c:axId val="141079680"/>
        <c:axId val="141081216"/>
        <c:axId val="0"/>
      </c:bar3DChart>
      <c:catAx>
        <c:axId val="141079680"/>
        <c:scaling>
          <c:orientation val="minMax"/>
        </c:scaling>
        <c:axPos val="b"/>
        <c:tickLblPos val="nextTo"/>
        <c:txPr>
          <a:bodyPr/>
          <a:lstStyle/>
          <a:p>
            <a:pPr>
              <a:defRPr sz="1200" b="1">
                <a:solidFill>
                  <a:srgbClr val="000099"/>
                </a:solidFill>
                <a:latin typeface="Book Antiqua" pitchFamily="18" charset="0"/>
              </a:defRPr>
            </a:pPr>
            <a:endParaRPr lang="ru-RU"/>
          </a:p>
        </c:txPr>
        <c:crossAx val="141081216"/>
        <c:crosses val="autoZero"/>
        <c:auto val="1"/>
        <c:lblAlgn val="ctr"/>
        <c:lblOffset val="100"/>
      </c:catAx>
      <c:valAx>
        <c:axId val="141081216"/>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41079680"/>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24.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357E-2"/>
          <c:w val="0.61280855799449974"/>
          <c:h val="0.77085685569820606"/>
        </c:manualLayout>
      </c:layout>
      <c:bar3DChart>
        <c:barDir val="col"/>
        <c:grouping val="clustered"/>
        <c:ser>
          <c:idx val="0"/>
          <c:order val="0"/>
          <c:tx>
            <c:strRef>
              <c:f>Лист1!$B$1</c:f>
              <c:strCache>
                <c:ptCount val="1"/>
                <c:pt idx="0">
                  <c:v>2018 г.</c:v>
                </c:pt>
              </c:strCache>
            </c:strRef>
          </c:tx>
          <c:spPr>
            <a:solidFill>
              <a:srgbClr val="33CC33"/>
            </a:solidFill>
          </c:spPr>
          <c:cat>
            <c:strRef>
              <c:f>Лист1!$A$2</c:f>
              <c:strCache>
                <c:ptCount val="1"/>
                <c:pt idx="0">
                  <c:v>Объем бюджетных ассигнований</c:v>
                </c:pt>
              </c:strCache>
            </c:strRef>
          </c:cat>
          <c:val>
            <c:numRef>
              <c:f>Лист1!$B$2</c:f>
              <c:numCache>
                <c:formatCode>General</c:formatCode>
                <c:ptCount val="1"/>
                <c:pt idx="0">
                  <c:v>30933</c:v>
                </c:pt>
              </c:numCache>
            </c:numRef>
          </c:val>
        </c:ser>
        <c:ser>
          <c:idx val="1"/>
          <c:order val="1"/>
          <c:tx>
            <c:strRef>
              <c:f>Лист1!$C$1</c:f>
              <c:strCache>
                <c:ptCount val="1"/>
                <c:pt idx="0">
                  <c:v>2019 г.</c:v>
                </c:pt>
              </c:strCache>
            </c:strRef>
          </c:tx>
          <c:spPr>
            <a:solidFill>
              <a:srgbClr val="0066FF"/>
            </a:solidFill>
          </c:spPr>
          <c:cat>
            <c:strRef>
              <c:f>Лист1!$A$2</c:f>
              <c:strCache>
                <c:ptCount val="1"/>
                <c:pt idx="0">
                  <c:v>Объем бюджетных ассигнований</c:v>
                </c:pt>
              </c:strCache>
            </c:strRef>
          </c:cat>
          <c:val>
            <c:numRef>
              <c:f>Лист1!$C$2</c:f>
              <c:numCache>
                <c:formatCode>General</c:formatCode>
                <c:ptCount val="1"/>
                <c:pt idx="0">
                  <c:v>30968.9</c:v>
                </c:pt>
              </c:numCache>
            </c:numRef>
          </c:val>
        </c:ser>
        <c:ser>
          <c:idx val="2"/>
          <c:order val="2"/>
          <c:tx>
            <c:strRef>
              <c:f>Лист1!$D$1</c:f>
              <c:strCache>
                <c:ptCount val="1"/>
                <c:pt idx="0">
                  <c:v>2020 г.</c:v>
                </c:pt>
              </c:strCache>
            </c:strRef>
          </c:tx>
          <c:spPr>
            <a:solidFill>
              <a:srgbClr val="FF6600"/>
            </a:solidFill>
          </c:spPr>
          <c:cat>
            <c:strRef>
              <c:f>Лист1!$A$2</c:f>
              <c:strCache>
                <c:ptCount val="1"/>
                <c:pt idx="0">
                  <c:v>Объем бюджетных ассигнований</c:v>
                </c:pt>
              </c:strCache>
            </c:strRef>
          </c:cat>
          <c:val>
            <c:numRef>
              <c:f>Лист1!$D$2</c:f>
              <c:numCache>
                <c:formatCode>General</c:formatCode>
                <c:ptCount val="1"/>
                <c:pt idx="0">
                  <c:v>31354.7</c:v>
                </c:pt>
              </c:numCache>
            </c:numRef>
          </c:val>
        </c:ser>
        <c:shape val="cylinder"/>
        <c:axId val="141223808"/>
        <c:axId val="141225344"/>
        <c:axId val="0"/>
      </c:bar3DChart>
      <c:catAx>
        <c:axId val="141223808"/>
        <c:scaling>
          <c:orientation val="minMax"/>
        </c:scaling>
        <c:axPos val="b"/>
        <c:tickLblPos val="nextTo"/>
        <c:txPr>
          <a:bodyPr/>
          <a:lstStyle/>
          <a:p>
            <a:pPr>
              <a:defRPr sz="1200" b="1">
                <a:solidFill>
                  <a:srgbClr val="000099"/>
                </a:solidFill>
                <a:latin typeface="Book Antiqua" pitchFamily="18" charset="0"/>
              </a:defRPr>
            </a:pPr>
            <a:endParaRPr lang="ru-RU"/>
          </a:p>
        </c:txPr>
        <c:crossAx val="141225344"/>
        <c:crosses val="autoZero"/>
        <c:auto val="1"/>
        <c:lblAlgn val="ctr"/>
        <c:lblOffset val="100"/>
      </c:catAx>
      <c:valAx>
        <c:axId val="141225344"/>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41223808"/>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25.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364E-2"/>
          <c:w val="0.61280855799449985"/>
          <c:h val="0.77085685569820628"/>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General</c:formatCode>
                <c:ptCount val="1"/>
                <c:pt idx="0">
                  <c:v>135738.1</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124662.8</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123104</c:v>
                </c:pt>
              </c:numCache>
            </c:numRef>
          </c:val>
        </c:ser>
        <c:shape val="cylinder"/>
        <c:axId val="141404032"/>
        <c:axId val="141405568"/>
        <c:axId val="0"/>
      </c:bar3DChart>
      <c:catAx>
        <c:axId val="141404032"/>
        <c:scaling>
          <c:orientation val="minMax"/>
        </c:scaling>
        <c:axPos val="b"/>
        <c:tickLblPos val="nextTo"/>
        <c:txPr>
          <a:bodyPr/>
          <a:lstStyle/>
          <a:p>
            <a:pPr>
              <a:defRPr sz="1200" b="1">
                <a:solidFill>
                  <a:srgbClr val="000099"/>
                </a:solidFill>
                <a:latin typeface="Book Antiqua" pitchFamily="18" charset="0"/>
              </a:defRPr>
            </a:pPr>
            <a:endParaRPr lang="ru-RU"/>
          </a:p>
        </c:txPr>
        <c:crossAx val="141405568"/>
        <c:crosses val="autoZero"/>
        <c:auto val="1"/>
        <c:lblAlgn val="ctr"/>
        <c:lblOffset val="100"/>
      </c:catAx>
      <c:valAx>
        <c:axId val="14140556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41404032"/>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26.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374E-2"/>
          <c:w val="0.61280855799449996"/>
          <c:h val="0.7708568556982065"/>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General</c:formatCode>
                <c:ptCount val="1"/>
                <c:pt idx="0">
                  <c:v>40155.300000000003</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37037.199999999997</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34330.400000000001</c:v>
                </c:pt>
              </c:numCache>
            </c:numRef>
          </c:val>
        </c:ser>
        <c:shape val="cylinder"/>
        <c:axId val="82270848"/>
        <c:axId val="82284928"/>
        <c:axId val="0"/>
      </c:bar3DChart>
      <c:catAx>
        <c:axId val="82270848"/>
        <c:scaling>
          <c:orientation val="minMax"/>
        </c:scaling>
        <c:axPos val="b"/>
        <c:tickLblPos val="nextTo"/>
        <c:txPr>
          <a:bodyPr/>
          <a:lstStyle/>
          <a:p>
            <a:pPr>
              <a:defRPr sz="1200" b="1">
                <a:solidFill>
                  <a:srgbClr val="000099"/>
                </a:solidFill>
                <a:latin typeface="Book Antiqua" pitchFamily="18" charset="0"/>
              </a:defRPr>
            </a:pPr>
            <a:endParaRPr lang="ru-RU"/>
          </a:p>
        </c:txPr>
        <c:crossAx val="82284928"/>
        <c:crosses val="autoZero"/>
        <c:auto val="1"/>
        <c:lblAlgn val="ctr"/>
        <c:lblOffset val="100"/>
      </c:catAx>
      <c:valAx>
        <c:axId val="8228492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82270848"/>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27.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5980074718628295"/>
          <c:y val="9.8229198638945997E-2"/>
          <c:w val="0.61280855799450018"/>
          <c:h val="0.76188898032045393"/>
        </c:manualLayout>
      </c:layout>
      <c:bar3DChart>
        <c:barDir val="col"/>
        <c:grouping val="clustered"/>
        <c:ser>
          <c:idx val="0"/>
          <c:order val="0"/>
          <c:tx>
            <c:strRef>
              <c:f>Лист1!$B$1</c:f>
              <c:strCache>
                <c:ptCount val="1"/>
                <c:pt idx="0">
                  <c:v>2018 г.</c:v>
                </c:pt>
              </c:strCache>
            </c:strRef>
          </c:tx>
          <c:spPr>
            <a:solidFill>
              <a:srgbClr val="A50021"/>
            </a:solidFill>
          </c:spPr>
          <c:cat>
            <c:strRef>
              <c:f>Лист1!$A$2</c:f>
              <c:strCache>
                <c:ptCount val="1"/>
                <c:pt idx="0">
                  <c:v>Объем бюджетных ассигнований</c:v>
                </c:pt>
              </c:strCache>
            </c:strRef>
          </c:cat>
          <c:val>
            <c:numRef>
              <c:f>Лист1!$B$2</c:f>
              <c:numCache>
                <c:formatCode>General</c:formatCode>
                <c:ptCount val="1"/>
                <c:pt idx="0">
                  <c:v>100</c:v>
                </c:pt>
              </c:numCache>
            </c:numRef>
          </c:val>
        </c:ser>
        <c:ser>
          <c:idx val="1"/>
          <c:order val="1"/>
          <c:tx>
            <c:strRef>
              <c:f>Лист1!$C$1</c:f>
              <c:strCache>
                <c:ptCount val="1"/>
                <c:pt idx="0">
                  <c:v>2019 г.</c:v>
                </c:pt>
              </c:strCache>
            </c:strRef>
          </c:tx>
          <c:spPr>
            <a:solidFill>
              <a:srgbClr val="993300"/>
            </a:solidFill>
          </c:spPr>
          <c:cat>
            <c:strRef>
              <c:f>Лист1!$A$2</c:f>
              <c:strCache>
                <c:ptCount val="1"/>
                <c:pt idx="0">
                  <c:v>Объем бюджетных ассигнований</c:v>
                </c:pt>
              </c:strCache>
            </c:strRef>
          </c:cat>
          <c:val>
            <c:numRef>
              <c:f>Лист1!$C$2</c:f>
              <c:numCache>
                <c:formatCode>General</c:formatCode>
                <c:ptCount val="1"/>
                <c:pt idx="0">
                  <c:v>100</c:v>
                </c:pt>
              </c:numCache>
            </c:numRef>
          </c:val>
        </c:ser>
        <c:ser>
          <c:idx val="2"/>
          <c:order val="2"/>
          <c:tx>
            <c:strRef>
              <c:f>Лист1!$D$1</c:f>
              <c:strCache>
                <c:ptCount val="1"/>
                <c:pt idx="0">
                  <c:v>2020 г.</c:v>
                </c:pt>
              </c:strCache>
            </c:strRef>
          </c:tx>
          <c:spPr>
            <a:solidFill>
              <a:srgbClr val="FF9900"/>
            </a:solidFill>
          </c:spPr>
          <c:cat>
            <c:strRef>
              <c:f>Лист1!$A$2</c:f>
              <c:strCache>
                <c:ptCount val="1"/>
                <c:pt idx="0">
                  <c:v>Объем бюджетных ассигнований</c:v>
                </c:pt>
              </c:strCache>
            </c:strRef>
          </c:cat>
          <c:val>
            <c:numRef>
              <c:f>Лист1!$D$2</c:f>
              <c:numCache>
                <c:formatCode>General</c:formatCode>
                <c:ptCount val="1"/>
                <c:pt idx="0">
                  <c:v>95</c:v>
                </c:pt>
              </c:numCache>
            </c:numRef>
          </c:val>
        </c:ser>
        <c:shape val="cylinder"/>
        <c:axId val="82505088"/>
        <c:axId val="82506880"/>
        <c:axId val="0"/>
      </c:bar3DChart>
      <c:catAx>
        <c:axId val="82505088"/>
        <c:scaling>
          <c:orientation val="minMax"/>
        </c:scaling>
        <c:axPos val="b"/>
        <c:tickLblPos val="nextTo"/>
        <c:txPr>
          <a:bodyPr/>
          <a:lstStyle/>
          <a:p>
            <a:pPr>
              <a:defRPr sz="1200" b="1">
                <a:solidFill>
                  <a:srgbClr val="000099"/>
                </a:solidFill>
                <a:latin typeface="Book Antiqua" pitchFamily="18" charset="0"/>
              </a:defRPr>
            </a:pPr>
            <a:endParaRPr lang="ru-RU"/>
          </a:p>
        </c:txPr>
        <c:crossAx val="82506880"/>
        <c:crosses val="autoZero"/>
        <c:auto val="1"/>
        <c:lblAlgn val="ctr"/>
        <c:lblOffset val="100"/>
      </c:catAx>
      <c:valAx>
        <c:axId val="8250688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82505088"/>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28.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676159230096241"/>
          <c:y val="0.12513298898992389"/>
          <c:w val="0.72669750656168186"/>
          <c:h val="0.80373932086641986"/>
        </c:manualLayout>
      </c:layout>
      <c:bar3DChart>
        <c:barDir val="col"/>
        <c:grouping val="clustered"/>
        <c:ser>
          <c:idx val="0"/>
          <c:order val="0"/>
          <c:tx>
            <c:strRef>
              <c:f>Лист1!$B$1</c:f>
              <c:strCache>
                <c:ptCount val="1"/>
                <c:pt idx="0">
                  <c:v>2018 г.</c:v>
                </c:pt>
              </c:strCache>
            </c:strRef>
          </c:tx>
          <c:spPr>
            <a:solidFill>
              <a:srgbClr val="00CC66"/>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9900"/>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0099FF"/>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82571264"/>
        <c:axId val="82572800"/>
        <c:axId val="0"/>
      </c:bar3DChart>
      <c:catAx>
        <c:axId val="82571264"/>
        <c:scaling>
          <c:orientation val="minMax"/>
        </c:scaling>
        <c:axPos val="b"/>
        <c:tickLblPos val="nextTo"/>
        <c:txPr>
          <a:bodyPr/>
          <a:lstStyle/>
          <a:p>
            <a:pPr>
              <a:defRPr sz="1200" b="1">
                <a:solidFill>
                  <a:srgbClr val="000099"/>
                </a:solidFill>
                <a:latin typeface="Book Antiqua" pitchFamily="18" charset="0"/>
              </a:defRPr>
            </a:pPr>
            <a:endParaRPr lang="ru-RU"/>
          </a:p>
        </c:txPr>
        <c:crossAx val="82572800"/>
        <c:crosses val="autoZero"/>
        <c:auto val="1"/>
        <c:lblAlgn val="ctr"/>
        <c:lblOffset val="100"/>
      </c:catAx>
      <c:valAx>
        <c:axId val="8257280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82571264"/>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29.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447614835248944"/>
          <c:y val="2.6485740267542388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General</c:formatCode>
                <c:ptCount val="1"/>
                <c:pt idx="0">
                  <c:v>130</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130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130</c:v>
                </c:pt>
              </c:numCache>
            </c:numRef>
          </c:val>
        </c:ser>
        <c:shape val="cylinder"/>
        <c:axId val="141651328"/>
        <c:axId val="141661312"/>
        <c:axId val="0"/>
      </c:bar3DChart>
      <c:catAx>
        <c:axId val="141651328"/>
        <c:scaling>
          <c:orientation val="minMax"/>
        </c:scaling>
        <c:axPos val="b"/>
        <c:tickLblPos val="nextTo"/>
        <c:txPr>
          <a:bodyPr/>
          <a:lstStyle/>
          <a:p>
            <a:pPr>
              <a:defRPr sz="1200" b="1">
                <a:solidFill>
                  <a:srgbClr val="000099"/>
                </a:solidFill>
                <a:latin typeface="Book Antiqua" pitchFamily="18" charset="0"/>
              </a:defRPr>
            </a:pPr>
            <a:endParaRPr lang="ru-RU"/>
          </a:p>
        </c:txPr>
        <c:crossAx val="141661312"/>
        <c:crosses val="autoZero"/>
        <c:auto val="1"/>
        <c:lblAlgn val="ctr"/>
        <c:lblOffset val="100"/>
      </c:catAx>
      <c:valAx>
        <c:axId val="141661312"/>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41651328"/>
        <c:crosses val="autoZero"/>
        <c:crossBetween val="between"/>
      </c:valAx>
    </c:plotArea>
    <c:legend>
      <c:legendPos val="r"/>
      <c:layout>
        <c:manualLayout>
          <c:xMode val="edge"/>
          <c:yMode val="edge"/>
          <c:x val="0.77481968234466503"/>
          <c:y val="0.26843915602846774"/>
          <c:w val="0.20443098914935418"/>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defRPr sz="1400" u="sng">
              <a:solidFill>
                <a:srgbClr val="003366"/>
              </a:solidFill>
              <a:latin typeface="Bookman Old Style" pitchFamily="18" charset="0"/>
            </a:defRPr>
          </a:pPr>
          <a:endParaRPr lang="ru-RU"/>
        </a:p>
      </c:txPr>
    </c:title>
    <c:view3D>
      <c:rotX val="30"/>
      <c:perspective val="30"/>
    </c:view3D>
    <c:plotArea>
      <c:layout>
        <c:manualLayout>
          <c:layoutTarget val="inner"/>
          <c:xMode val="edge"/>
          <c:yMode val="edge"/>
          <c:x val="4.4891190621427504E-2"/>
          <c:y val="0.10752666602682025"/>
          <c:w val="0.64839593525165362"/>
          <c:h val="0.87020440601436033"/>
        </c:manualLayout>
      </c:layout>
      <c:pie3DChart>
        <c:varyColors val="1"/>
        <c:ser>
          <c:idx val="0"/>
          <c:order val="0"/>
          <c:tx>
            <c:strRef>
              <c:f>Лист1!$B$1</c:f>
              <c:strCache>
                <c:ptCount val="1"/>
                <c:pt idx="0">
                  <c:v>2018 год</c:v>
                </c:pt>
              </c:strCache>
            </c:strRef>
          </c:tx>
          <c:spPr>
            <a:scene3d>
              <a:camera prst="orthographicFront"/>
              <a:lightRig rig="threePt" dir="t"/>
            </a:scene3d>
            <a:sp3d>
              <a:bevelT/>
            </a:sp3d>
          </c:spPr>
          <c:dPt>
            <c:idx val="0"/>
            <c:spPr>
              <a:solidFill>
                <a:srgbClr val="9966FF"/>
              </a:solidFill>
              <a:scene3d>
                <a:camera prst="orthographicFront"/>
                <a:lightRig rig="threePt" dir="t"/>
              </a:scene3d>
              <a:sp3d>
                <a:bevelT/>
              </a:sp3d>
            </c:spPr>
          </c:dPt>
          <c:dPt>
            <c:idx val="1"/>
            <c:spPr>
              <a:solidFill>
                <a:srgbClr val="FFCC00"/>
              </a:solidFill>
              <a:scene3d>
                <a:camera prst="orthographicFront"/>
                <a:lightRig rig="threePt" dir="t"/>
              </a:scene3d>
              <a:sp3d>
                <a:bevelT/>
              </a:sp3d>
            </c:spPr>
          </c:dPt>
          <c:dPt>
            <c:idx val="2"/>
            <c:spPr>
              <a:solidFill>
                <a:srgbClr val="0066FF"/>
              </a:solidFill>
              <a:scene3d>
                <a:camera prst="orthographicFront"/>
                <a:lightRig rig="threePt" dir="t"/>
              </a:scene3d>
              <a:sp3d>
                <a:bevelT/>
              </a:sp3d>
            </c:spPr>
          </c:dPt>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c:v>43442.8</c:v>
                </c:pt>
                <c:pt idx="1">
                  <c:v>984</c:v>
                </c:pt>
                <c:pt idx="2">
                  <c:v>190234.6</c:v>
                </c:pt>
              </c:numCache>
            </c:numRef>
          </c:val>
        </c:ser>
      </c:pie3DChart>
      <c:spPr>
        <a:scene3d>
          <a:camera prst="orthographicFront"/>
          <a:lightRig rig="threePt" dir="t"/>
        </a:scene3d>
        <a:sp3d>
          <a:bevelT/>
        </a:sp3d>
      </c:spPr>
    </c:plotArea>
    <c:legend>
      <c:legendPos val="r"/>
      <c:layout/>
      <c:txPr>
        <a:bodyPr/>
        <a:lstStyle/>
        <a:p>
          <a:pPr>
            <a:defRPr sz="1100">
              <a:solidFill>
                <a:srgbClr val="003366"/>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30.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447614835248944"/>
          <c:y val="2.6485740267542381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0099FF"/>
            </a:solidFill>
          </c:spPr>
          <c:cat>
            <c:strRef>
              <c:f>Лист1!$A$2</c:f>
              <c:strCache>
                <c:ptCount val="1"/>
                <c:pt idx="0">
                  <c:v>Объем бюджетных ассигнований</c:v>
                </c:pt>
              </c:strCache>
            </c:strRef>
          </c:cat>
          <c:val>
            <c:numRef>
              <c:f>Лист1!$B$2</c:f>
              <c:numCache>
                <c:formatCode>General</c:formatCode>
                <c:ptCount val="1"/>
                <c:pt idx="0">
                  <c:v>900</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900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600</c:v>
                </c:pt>
              </c:numCache>
            </c:numRef>
          </c:val>
        </c:ser>
        <c:shape val="cylinder"/>
        <c:axId val="142126080"/>
        <c:axId val="142136064"/>
        <c:axId val="0"/>
      </c:bar3DChart>
      <c:catAx>
        <c:axId val="142126080"/>
        <c:scaling>
          <c:orientation val="minMax"/>
        </c:scaling>
        <c:axPos val="b"/>
        <c:tickLblPos val="nextTo"/>
        <c:txPr>
          <a:bodyPr/>
          <a:lstStyle/>
          <a:p>
            <a:pPr>
              <a:defRPr sz="1200" b="1">
                <a:solidFill>
                  <a:srgbClr val="000099"/>
                </a:solidFill>
                <a:latin typeface="Book Antiqua" pitchFamily="18" charset="0"/>
              </a:defRPr>
            </a:pPr>
            <a:endParaRPr lang="ru-RU"/>
          </a:p>
        </c:txPr>
        <c:crossAx val="142136064"/>
        <c:crosses val="autoZero"/>
        <c:auto val="1"/>
        <c:lblAlgn val="ctr"/>
        <c:lblOffset val="100"/>
      </c:catAx>
      <c:valAx>
        <c:axId val="142136064"/>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42126080"/>
        <c:crosses val="autoZero"/>
        <c:crossBetween val="between"/>
      </c:valAx>
    </c:plotArea>
    <c:legend>
      <c:legendPos val="r"/>
      <c:layout>
        <c:manualLayout>
          <c:xMode val="edge"/>
          <c:yMode val="edge"/>
          <c:x val="0.77481968234466492"/>
          <c:y val="0.26843915602846774"/>
          <c:w val="0.20443098914935412"/>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1.xml><?xml version="1.0" encoding="utf-8"?>
<c:chartSpace xmlns:c="http://schemas.openxmlformats.org/drawingml/2006/chart" xmlns:a="http://schemas.openxmlformats.org/drawingml/2006/main" xmlns:r="http://schemas.openxmlformats.org/officeDocument/2006/relationships">
  <c:lang val="ru-RU"/>
  <c:chart>
    <c:view3D>
      <c:rAngAx val="1"/>
    </c:view3D>
    <c:plotArea>
      <c:layout>
        <c:manualLayout>
          <c:layoutTarget val="inner"/>
          <c:xMode val="edge"/>
          <c:yMode val="edge"/>
          <c:x val="0.13447614835248944"/>
          <c:y val="2.6485740267542388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669900"/>
            </a:solidFill>
          </c:spPr>
          <c:cat>
            <c:strRef>
              <c:f>Лист1!$A$2</c:f>
              <c:strCache>
                <c:ptCount val="1"/>
                <c:pt idx="0">
                  <c:v>Объем бюджетных ассигнований</c:v>
                </c:pt>
              </c:strCache>
            </c:strRef>
          </c:cat>
          <c:val>
            <c:numRef>
              <c:f>Лист1!$B$2</c:f>
              <c:numCache>
                <c:formatCode>General</c:formatCode>
                <c:ptCount val="1"/>
                <c:pt idx="0">
                  <c:v>800</c:v>
                </c:pt>
              </c:numCache>
            </c:numRef>
          </c:val>
        </c:ser>
        <c:ser>
          <c:idx val="1"/>
          <c:order val="1"/>
          <c:tx>
            <c:strRef>
              <c:f>Лист1!$C$1</c:f>
              <c:strCache>
                <c:ptCount val="1"/>
                <c:pt idx="0">
                  <c:v>2019 г.</c:v>
                </c:pt>
              </c:strCache>
            </c:strRef>
          </c:tx>
          <c:spPr>
            <a:solidFill>
              <a:srgbClr val="FFCC00"/>
            </a:solidFill>
          </c:spPr>
          <c:cat>
            <c:strRef>
              <c:f>Лист1!$A$2</c:f>
              <c:strCache>
                <c:ptCount val="1"/>
                <c:pt idx="0">
                  <c:v>Объем бюджетных ассигнований</c:v>
                </c:pt>
              </c:strCache>
            </c:strRef>
          </c:cat>
          <c:val>
            <c:numRef>
              <c:f>Лист1!$C$2</c:f>
              <c:numCache>
                <c:formatCode>General</c:formatCode>
                <c:ptCount val="1"/>
                <c:pt idx="0">
                  <c:v>710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510</c:v>
                </c:pt>
              </c:numCache>
            </c:numRef>
          </c:val>
        </c:ser>
        <c:shape val="cylinder"/>
        <c:axId val="142196096"/>
        <c:axId val="142197888"/>
        <c:axId val="0"/>
      </c:bar3DChart>
      <c:catAx>
        <c:axId val="142196096"/>
        <c:scaling>
          <c:orientation val="minMax"/>
        </c:scaling>
        <c:axPos val="b"/>
        <c:tickLblPos val="nextTo"/>
        <c:txPr>
          <a:bodyPr/>
          <a:lstStyle/>
          <a:p>
            <a:pPr>
              <a:defRPr sz="1200" b="1">
                <a:solidFill>
                  <a:srgbClr val="000099"/>
                </a:solidFill>
                <a:latin typeface="Book Antiqua" pitchFamily="18" charset="0"/>
              </a:defRPr>
            </a:pPr>
            <a:endParaRPr lang="ru-RU"/>
          </a:p>
        </c:txPr>
        <c:crossAx val="142197888"/>
        <c:crosses val="autoZero"/>
        <c:auto val="1"/>
        <c:lblAlgn val="ctr"/>
        <c:lblOffset val="100"/>
      </c:catAx>
      <c:valAx>
        <c:axId val="14219788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42196096"/>
        <c:crosses val="autoZero"/>
        <c:crossBetween val="between"/>
      </c:valAx>
    </c:plotArea>
    <c:legend>
      <c:legendPos val="r"/>
      <c:layout>
        <c:manualLayout>
          <c:xMode val="edge"/>
          <c:yMode val="edge"/>
          <c:x val="0.77481968234466503"/>
          <c:y val="0.26843915602846774"/>
          <c:w val="0.20443098914935418"/>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2.xml><?xml version="1.0" encoding="utf-8"?>
<c:chartSpace xmlns:c="http://schemas.openxmlformats.org/drawingml/2006/chart" xmlns:a="http://schemas.openxmlformats.org/drawingml/2006/main" xmlns:r="http://schemas.openxmlformats.org/officeDocument/2006/relationships">
  <c:lang val="ru-RU"/>
  <c:chart>
    <c:autoTitleDeleted val="1"/>
    <c:view3D>
      <c:rotX val="75"/>
      <c:rAngAx val="1"/>
    </c:view3D>
    <c:plotArea>
      <c:layout>
        <c:manualLayout>
          <c:layoutTarget val="inner"/>
          <c:xMode val="edge"/>
          <c:yMode val="edge"/>
          <c:x val="3.5130273223610092E-2"/>
          <c:y val="8.2306614457803795E-2"/>
          <c:w val="0.66500699268708896"/>
          <c:h val="0.85652784611233668"/>
        </c:manualLayout>
      </c:layout>
      <c:pie3DChart>
        <c:varyColors val="1"/>
        <c:ser>
          <c:idx val="0"/>
          <c:order val="0"/>
          <c:tx>
            <c:strRef>
              <c:f>Лист1!$B$1</c:f>
              <c:strCache>
                <c:ptCount val="1"/>
                <c:pt idx="0">
                  <c:v>2018 г.</c:v>
                </c:pt>
              </c:strCache>
            </c:strRef>
          </c:tx>
          <c:spPr>
            <a:solidFill>
              <a:srgbClr val="00CC00"/>
            </a:solidFill>
          </c:spPr>
          <c:dPt>
            <c:idx val="0"/>
            <c:explosion val="25"/>
            <c:spPr>
              <a:solidFill>
                <a:srgbClr val="00FF00"/>
              </a:solidFill>
              <a:scene3d>
                <a:camera prst="orthographicFront"/>
                <a:lightRig rig="threePt" dir="t"/>
              </a:scene3d>
              <a:sp3d>
                <a:bevelT/>
              </a:sp3d>
            </c:spPr>
          </c:dPt>
          <c:dPt>
            <c:idx val="1"/>
            <c:spPr>
              <a:solidFill>
                <a:srgbClr val="FFCC00"/>
              </a:solidFill>
              <a:scene3d>
                <a:camera prst="orthographicFront"/>
                <a:lightRig rig="threePt" dir="t"/>
              </a:scene3d>
              <a:sp3d>
                <a:bevelT/>
              </a:sp3d>
            </c:spPr>
          </c:dPt>
          <c:cat>
            <c:strRef>
              <c:f>Лист1!$A$2:$A$3</c:f>
              <c:strCache>
                <c:ptCount val="2"/>
                <c:pt idx="0">
                  <c:v>Формирование общественного мнения, направленного на стабилизацию демографической ситуации</c:v>
                </c:pt>
                <c:pt idx="1">
                  <c:v>Информационное обеспечение и сопровождение проведения демографической политики</c:v>
                </c:pt>
              </c:strCache>
            </c:strRef>
          </c:cat>
          <c:val>
            <c:numRef>
              <c:f>Лист1!$B$2:$B$3</c:f>
              <c:numCache>
                <c:formatCode>General</c:formatCode>
                <c:ptCount val="2"/>
                <c:pt idx="0">
                  <c:v>18</c:v>
                </c:pt>
                <c:pt idx="1">
                  <c:v>2</c:v>
                </c:pt>
              </c:numCache>
            </c:numRef>
          </c:val>
        </c:ser>
      </c:pie3DChart>
    </c:plotArea>
    <c:legend>
      <c:legendPos val="r"/>
      <c:legendEntry>
        <c:idx val="0"/>
        <c:txPr>
          <a:bodyPr/>
          <a:lstStyle/>
          <a:p>
            <a:pPr>
              <a:defRPr sz="1200">
                <a:solidFill>
                  <a:srgbClr val="000099"/>
                </a:solidFill>
                <a:latin typeface="Times New Roman" pitchFamily="18" charset="0"/>
                <a:cs typeface="Times New Roman" pitchFamily="18" charset="0"/>
              </a:defRPr>
            </a:pPr>
            <a:endParaRPr lang="ru-RU"/>
          </a:p>
        </c:txPr>
      </c:legendEntry>
      <c:legendEntry>
        <c:idx val="1"/>
        <c:txPr>
          <a:bodyPr/>
          <a:lstStyle/>
          <a:p>
            <a:pPr>
              <a:defRPr sz="1200">
                <a:solidFill>
                  <a:srgbClr val="000099"/>
                </a:solidFill>
                <a:latin typeface="Times New Roman" pitchFamily="18" charset="0"/>
                <a:cs typeface="Times New Roman" pitchFamily="18" charset="0"/>
              </a:defRPr>
            </a:pPr>
            <a:endParaRPr lang="ru-RU"/>
          </a:p>
        </c:txPr>
      </c:legendEntry>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33.xml><?xml version="1.0" encoding="utf-8"?>
<c:chartSpace xmlns:c="http://schemas.openxmlformats.org/drawingml/2006/chart" xmlns:a="http://schemas.openxmlformats.org/drawingml/2006/main" xmlns:r="http://schemas.openxmlformats.org/officeDocument/2006/relationships">
  <c:lang val="ru-RU"/>
  <c:chart>
    <c:view3D>
      <c:rAngAx val="1"/>
    </c:view3D>
    <c:plotArea>
      <c:layout>
        <c:manualLayout>
          <c:layoutTarget val="inner"/>
          <c:xMode val="edge"/>
          <c:yMode val="edge"/>
          <c:x val="0.10956823510837979"/>
          <c:y val="4.8682617805857899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0066FF"/>
            </a:solidFill>
          </c:spPr>
          <c:cat>
            <c:strRef>
              <c:f>Лист1!$A$2</c:f>
              <c:strCache>
                <c:ptCount val="1"/>
                <c:pt idx="0">
                  <c:v>Объем бюджетных ассигнований</c:v>
                </c:pt>
              </c:strCache>
            </c:strRef>
          </c:cat>
          <c:val>
            <c:numRef>
              <c:f>Лист1!$B$2</c:f>
              <c:numCache>
                <c:formatCode>General</c:formatCode>
                <c:ptCount val="1"/>
                <c:pt idx="0">
                  <c:v>70</c:v>
                </c:pt>
              </c:numCache>
            </c:numRef>
          </c:val>
        </c:ser>
        <c:ser>
          <c:idx val="1"/>
          <c:order val="1"/>
          <c:tx>
            <c:strRef>
              <c:f>Лист1!$C$1</c:f>
              <c:strCache>
                <c:ptCount val="1"/>
                <c:pt idx="0">
                  <c:v>2019 г.</c:v>
                </c:pt>
              </c:strCache>
            </c:strRef>
          </c:tx>
          <c:spPr>
            <a:solidFill>
              <a:srgbClr val="99FF66"/>
            </a:solidFill>
          </c:spPr>
          <c:cat>
            <c:strRef>
              <c:f>Лист1!$A$2</c:f>
              <c:strCache>
                <c:ptCount val="1"/>
                <c:pt idx="0">
                  <c:v>Объем бюджетных ассигнований</c:v>
                </c:pt>
              </c:strCache>
            </c:strRef>
          </c:cat>
          <c:val>
            <c:numRef>
              <c:f>Лист1!$C$2</c:f>
              <c:numCache>
                <c:formatCode>General</c:formatCode>
                <c:ptCount val="1"/>
                <c:pt idx="0">
                  <c:v>70</c:v>
                </c:pt>
              </c:numCache>
            </c:numRef>
          </c:val>
        </c:ser>
        <c:ser>
          <c:idx val="2"/>
          <c:order val="2"/>
          <c:tx>
            <c:strRef>
              <c:f>Лист1!$D$1</c:f>
              <c:strCache>
                <c:ptCount val="1"/>
                <c:pt idx="0">
                  <c:v>2020 г.</c:v>
                </c:pt>
              </c:strCache>
            </c:strRef>
          </c:tx>
          <c:spPr>
            <a:solidFill>
              <a:srgbClr val="FF9966"/>
            </a:solidFill>
          </c:spPr>
          <c:cat>
            <c:strRef>
              <c:f>Лист1!$A$2</c:f>
              <c:strCache>
                <c:ptCount val="1"/>
                <c:pt idx="0">
                  <c:v>Объем бюджетных ассигнований</c:v>
                </c:pt>
              </c:strCache>
            </c:strRef>
          </c:cat>
          <c:val>
            <c:numRef>
              <c:f>Лист1!$D$2</c:f>
              <c:numCache>
                <c:formatCode>General</c:formatCode>
                <c:ptCount val="1"/>
                <c:pt idx="0">
                  <c:v>70</c:v>
                </c:pt>
              </c:numCache>
            </c:numRef>
          </c:val>
        </c:ser>
        <c:shape val="cylinder"/>
        <c:axId val="142373632"/>
        <c:axId val="142375168"/>
        <c:axId val="0"/>
      </c:bar3DChart>
      <c:catAx>
        <c:axId val="142373632"/>
        <c:scaling>
          <c:orientation val="minMax"/>
        </c:scaling>
        <c:axPos val="b"/>
        <c:tickLblPos val="nextTo"/>
        <c:txPr>
          <a:bodyPr/>
          <a:lstStyle/>
          <a:p>
            <a:pPr>
              <a:defRPr sz="1200" b="1">
                <a:solidFill>
                  <a:srgbClr val="000099"/>
                </a:solidFill>
                <a:latin typeface="Book Antiqua" pitchFamily="18" charset="0"/>
              </a:defRPr>
            </a:pPr>
            <a:endParaRPr lang="ru-RU"/>
          </a:p>
        </c:txPr>
        <c:crossAx val="142375168"/>
        <c:crosses val="autoZero"/>
        <c:auto val="1"/>
        <c:lblAlgn val="ctr"/>
        <c:lblOffset val="100"/>
      </c:catAx>
      <c:valAx>
        <c:axId val="14237516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42373632"/>
        <c:crosses val="autoZero"/>
        <c:crossBetween val="between"/>
      </c:valAx>
    </c:plotArea>
    <c:legend>
      <c:legendPos val="r"/>
      <c:layout>
        <c:manualLayout>
          <c:xMode val="edge"/>
          <c:yMode val="edge"/>
          <c:x val="0.77481968234466514"/>
          <c:y val="0.26843915602846774"/>
          <c:w val="0.20443098914935423"/>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4.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06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00FF"/>
            </a:solidFill>
          </c:spPr>
          <c:cat>
            <c:strRef>
              <c:f>Лист1!$A$2</c:f>
              <c:strCache>
                <c:ptCount val="1"/>
                <c:pt idx="0">
                  <c:v>Объем бюджетных ассигнований</c:v>
                </c:pt>
              </c:strCache>
            </c:strRef>
          </c:cat>
          <c:val>
            <c:numRef>
              <c:f>Лист1!$B$2</c:f>
              <c:numCache>
                <c:formatCode>General</c:formatCode>
                <c:ptCount val="1"/>
                <c:pt idx="0">
                  <c:v>77</c:v>
                </c:pt>
              </c:numCache>
            </c:numRef>
          </c:val>
        </c:ser>
        <c:ser>
          <c:idx val="1"/>
          <c:order val="1"/>
          <c:tx>
            <c:strRef>
              <c:f>Лист1!$C$1</c:f>
              <c:strCache>
                <c:ptCount val="1"/>
                <c:pt idx="0">
                  <c:v>2019 г.</c:v>
                </c:pt>
              </c:strCache>
            </c:strRef>
          </c:tx>
          <c:spPr>
            <a:solidFill>
              <a:srgbClr val="FFFFCC"/>
            </a:solidFill>
          </c:spPr>
          <c:cat>
            <c:strRef>
              <c:f>Лист1!$A$2</c:f>
              <c:strCache>
                <c:ptCount val="1"/>
                <c:pt idx="0">
                  <c:v>Объем бюджетных ассигнований</c:v>
                </c:pt>
              </c:strCache>
            </c:strRef>
          </c:cat>
          <c:val>
            <c:numRef>
              <c:f>Лист1!$C$2</c:f>
              <c:numCache>
                <c:formatCode>General</c:formatCode>
                <c:ptCount val="1"/>
                <c:pt idx="0">
                  <c:v>26</c:v>
                </c:pt>
              </c:numCache>
            </c:numRef>
          </c:val>
        </c:ser>
        <c:ser>
          <c:idx val="2"/>
          <c:order val="2"/>
          <c:tx>
            <c:strRef>
              <c:f>Лист1!$D$1</c:f>
              <c:strCache>
                <c:ptCount val="1"/>
                <c:pt idx="0">
                  <c:v>2020 г.</c:v>
                </c:pt>
              </c:strCache>
            </c:strRef>
          </c:tx>
          <c:spPr>
            <a:solidFill>
              <a:srgbClr val="3399FF"/>
            </a:solidFill>
          </c:spPr>
          <c:cat>
            <c:strRef>
              <c:f>Лист1!$A$2</c:f>
              <c:strCache>
                <c:ptCount val="1"/>
                <c:pt idx="0">
                  <c:v>Объем бюджетных ассигнований</c:v>
                </c:pt>
              </c:strCache>
            </c:strRef>
          </c:cat>
          <c:val>
            <c:numRef>
              <c:f>Лист1!$D$2</c:f>
              <c:numCache>
                <c:formatCode>General</c:formatCode>
                <c:ptCount val="1"/>
                <c:pt idx="0">
                  <c:v>26</c:v>
                </c:pt>
              </c:numCache>
            </c:numRef>
          </c:val>
        </c:ser>
        <c:shape val="cylinder"/>
        <c:axId val="142529664"/>
        <c:axId val="142531200"/>
        <c:axId val="0"/>
      </c:bar3DChart>
      <c:catAx>
        <c:axId val="142529664"/>
        <c:scaling>
          <c:orientation val="minMax"/>
        </c:scaling>
        <c:axPos val="b"/>
        <c:tickLblPos val="nextTo"/>
        <c:txPr>
          <a:bodyPr/>
          <a:lstStyle/>
          <a:p>
            <a:pPr>
              <a:defRPr sz="1200" b="1">
                <a:solidFill>
                  <a:srgbClr val="000099"/>
                </a:solidFill>
                <a:latin typeface="Book Antiqua" pitchFamily="18" charset="0"/>
              </a:defRPr>
            </a:pPr>
            <a:endParaRPr lang="ru-RU"/>
          </a:p>
        </c:txPr>
        <c:crossAx val="142531200"/>
        <c:crosses val="autoZero"/>
        <c:auto val="1"/>
        <c:lblAlgn val="ctr"/>
        <c:lblOffset val="100"/>
      </c:catAx>
      <c:valAx>
        <c:axId val="14253120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42529664"/>
        <c:crosses val="autoZero"/>
        <c:crossBetween val="between"/>
      </c:valAx>
    </c:plotArea>
    <c:legend>
      <c:legendPos val="r"/>
      <c:layout>
        <c:manualLayout>
          <c:xMode val="edge"/>
          <c:yMode val="edge"/>
          <c:x val="0.77481968234466525"/>
          <c:y val="0.26843915602846774"/>
          <c:w val="0.20443098914935426"/>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5.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66CC"/>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FFCC"/>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0099CC"/>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142652544"/>
        <c:axId val="142654080"/>
        <c:axId val="0"/>
      </c:bar3DChart>
      <c:catAx>
        <c:axId val="142652544"/>
        <c:scaling>
          <c:orientation val="minMax"/>
        </c:scaling>
        <c:axPos val="b"/>
        <c:tickLblPos val="nextTo"/>
        <c:txPr>
          <a:bodyPr/>
          <a:lstStyle/>
          <a:p>
            <a:pPr>
              <a:defRPr sz="1200" b="1">
                <a:solidFill>
                  <a:srgbClr val="000099"/>
                </a:solidFill>
                <a:latin typeface="Book Antiqua" pitchFamily="18" charset="0"/>
              </a:defRPr>
            </a:pPr>
            <a:endParaRPr lang="ru-RU"/>
          </a:p>
        </c:txPr>
        <c:crossAx val="142654080"/>
        <c:crosses val="autoZero"/>
        <c:auto val="1"/>
        <c:lblAlgn val="ctr"/>
        <c:lblOffset val="100"/>
      </c:catAx>
      <c:valAx>
        <c:axId val="14265408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42652544"/>
        <c:crosses val="autoZero"/>
        <c:crossBetween val="between"/>
      </c:valAx>
    </c:plotArea>
    <c:legend>
      <c:legendPos val="r"/>
      <c:layout>
        <c:manualLayout>
          <c:xMode val="edge"/>
          <c:yMode val="edge"/>
          <c:x val="0.77481968234466536"/>
          <c:y val="0.26843915602846774"/>
          <c:w val="0.20443098914935429"/>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6.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CC66"/>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CC00"/>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3399FF"/>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142730368"/>
        <c:axId val="142731904"/>
        <c:axId val="0"/>
      </c:bar3DChart>
      <c:catAx>
        <c:axId val="142730368"/>
        <c:scaling>
          <c:orientation val="minMax"/>
        </c:scaling>
        <c:axPos val="b"/>
        <c:tickLblPos val="nextTo"/>
        <c:txPr>
          <a:bodyPr/>
          <a:lstStyle/>
          <a:p>
            <a:pPr>
              <a:defRPr sz="1200" b="1">
                <a:solidFill>
                  <a:srgbClr val="000099"/>
                </a:solidFill>
                <a:latin typeface="Book Antiqua" pitchFamily="18" charset="0"/>
              </a:defRPr>
            </a:pPr>
            <a:endParaRPr lang="ru-RU"/>
          </a:p>
        </c:txPr>
        <c:crossAx val="142731904"/>
        <c:crosses val="autoZero"/>
        <c:auto val="1"/>
        <c:lblAlgn val="ctr"/>
        <c:lblOffset val="100"/>
      </c:catAx>
      <c:valAx>
        <c:axId val="142731904"/>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42730368"/>
        <c:crosses val="autoZero"/>
        <c:crossBetween val="between"/>
      </c:valAx>
    </c:plotArea>
    <c:legend>
      <c:legendPos val="r"/>
      <c:layout>
        <c:manualLayout>
          <c:xMode val="edge"/>
          <c:yMode val="edge"/>
          <c:x val="0.77481968234466558"/>
          <c:y val="0.26843915602846774"/>
          <c:w val="0.20443098914935431"/>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7.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0.11005186691989526"/>
          <c:w val="0.65606887494680965"/>
          <c:h val="0.77419452023099233"/>
        </c:manualLayout>
      </c:layout>
      <c:bar3DChart>
        <c:barDir val="col"/>
        <c:grouping val="clustered"/>
        <c:ser>
          <c:idx val="0"/>
          <c:order val="0"/>
          <c:tx>
            <c:strRef>
              <c:f>Лист1!$B$1</c:f>
              <c:strCache>
                <c:ptCount val="1"/>
                <c:pt idx="0">
                  <c:v>2018 г.</c:v>
                </c:pt>
              </c:strCache>
            </c:strRef>
          </c:tx>
          <c:spPr>
            <a:solidFill>
              <a:srgbClr val="F8F8F8"/>
            </a:solidFill>
          </c:spPr>
          <c:cat>
            <c:strRef>
              <c:f>Лист1!$A$2</c:f>
              <c:strCache>
                <c:ptCount val="1"/>
                <c:pt idx="0">
                  <c:v>Объем бюджетных ассигнований</c:v>
                </c:pt>
              </c:strCache>
            </c:strRef>
          </c:cat>
          <c:val>
            <c:numRef>
              <c:f>Лист1!$B$2</c:f>
              <c:numCache>
                <c:formatCode>General</c:formatCode>
                <c:ptCount val="1"/>
                <c:pt idx="0">
                  <c:v>30</c:v>
                </c:pt>
              </c:numCache>
            </c:numRef>
          </c:val>
        </c:ser>
        <c:ser>
          <c:idx val="1"/>
          <c:order val="1"/>
          <c:tx>
            <c:strRef>
              <c:f>Лист1!$C$1</c:f>
              <c:strCache>
                <c:ptCount val="1"/>
                <c:pt idx="0">
                  <c:v>2019 г.</c:v>
                </c:pt>
              </c:strCache>
            </c:strRef>
          </c:tx>
          <c:spPr>
            <a:solidFill>
              <a:srgbClr val="0033CC"/>
            </a:solidFill>
          </c:spPr>
          <c:cat>
            <c:strRef>
              <c:f>Лист1!$A$2</c:f>
              <c:strCache>
                <c:ptCount val="1"/>
                <c:pt idx="0">
                  <c:v>Объем бюджетных ассигнований</c:v>
                </c:pt>
              </c:strCache>
            </c:strRef>
          </c:cat>
          <c:val>
            <c:numRef>
              <c:f>Лист1!$C$2</c:f>
              <c:numCache>
                <c:formatCode>General</c:formatCode>
                <c:ptCount val="1"/>
                <c:pt idx="0">
                  <c:v>30</c:v>
                </c:pt>
              </c:numCache>
            </c:numRef>
          </c:val>
        </c:ser>
        <c:ser>
          <c:idx val="2"/>
          <c:order val="2"/>
          <c:tx>
            <c:strRef>
              <c:f>Лист1!$D$1</c:f>
              <c:strCache>
                <c:ptCount val="1"/>
                <c:pt idx="0">
                  <c:v>2020 г.</c:v>
                </c:pt>
              </c:strCache>
            </c:strRef>
          </c:tx>
          <c:spPr>
            <a:solidFill>
              <a:srgbClr val="FF3300"/>
            </a:solidFill>
          </c:spPr>
          <c:cat>
            <c:strRef>
              <c:f>Лист1!$A$2</c:f>
              <c:strCache>
                <c:ptCount val="1"/>
                <c:pt idx="0">
                  <c:v>Объем бюджетных ассигнований</c:v>
                </c:pt>
              </c:strCache>
            </c:strRef>
          </c:cat>
          <c:val>
            <c:numRef>
              <c:f>Лист1!$D$2</c:f>
              <c:numCache>
                <c:formatCode>General</c:formatCode>
                <c:ptCount val="1"/>
                <c:pt idx="0">
                  <c:v>30</c:v>
                </c:pt>
              </c:numCache>
            </c:numRef>
          </c:val>
        </c:ser>
        <c:shape val="cylinder"/>
        <c:axId val="143890304"/>
        <c:axId val="143891840"/>
        <c:axId val="0"/>
      </c:bar3DChart>
      <c:catAx>
        <c:axId val="143890304"/>
        <c:scaling>
          <c:orientation val="minMax"/>
        </c:scaling>
        <c:axPos val="b"/>
        <c:tickLblPos val="nextTo"/>
        <c:txPr>
          <a:bodyPr/>
          <a:lstStyle/>
          <a:p>
            <a:pPr>
              <a:defRPr sz="1200" b="1">
                <a:solidFill>
                  <a:srgbClr val="000099"/>
                </a:solidFill>
                <a:latin typeface="Book Antiqua" pitchFamily="18" charset="0"/>
              </a:defRPr>
            </a:pPr>
            <a:endParaRPr lang="ru-RU"/>
          </a:p>
        </c:txPr>
        <c:crossAx val="143891840"/>
        <c:crosses val="autoZero"/>
        <c:auto val="1"/>
        <c:lblAlgn val="ctr"/>
        <c:lblOffset val="100"/>
      </c:catAx>
      <c:valAx>
        <c:axId val="14389184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43890304"/>
        <c:crosses val="autoZero"/>
        <c:crossBetween val="between"/>
      </c:valAx>
    </c:plotArea>
    <c:legend>
      <c:legendPos val="r"/>
      <c:layout>
        <c:manualLayout>
          <c:xMode val="edge"/>
          <c:yMode val="edge"/>
          <c:x val="0.77481968234466581"/>
          <c:y val="0.26843915602846774"/>
          <c:w val="0.20443098914935434"/>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sz="1400" b="1" i="0" u="sng" strike="noStrike" kern="1200" baseline="0">
                <a:solidFill>
                  <a:srgbClr val="003366"/>
                </a:solidFill>
                <a:latin typeface="Bookman Old Style" pitchFamily="18" charset="0"/>
                <a:ea typeface="+mn-ea"/>
                <a:cs typeface="+mn-cs"/>
              </a:defRPr>
            </a:pPr>
            <a:r>
              <a:rPr lang="ru-RU" sz="1400" b="1" i="0" u="sng" strike="noStrike" kern="1200" baseline="0" dirty="0" smtClean="0">
                <a:solidFill>
                  <a:srgbClr val="003366"/>
                </a:solidFill>
                <a:latin typeface="Bookman Old Style" pitchFamily="18" charset="0"/>
                <a:ea typeface="+mn-ea"/>
                <a:cs typeface="+mn-cs"/>
              </a:rPr>
              <a:t>2019 </a:t>
            </a:r>
            <a:r>
              <a:rPr lang="ru-RU" sz="1400" b="1" i="0" u="sng" strike="noStrike" kern="1200" baseline="0" dirty="0">
                <a:solidFill>
                  <a:srgbClr val="003366"/>
                </a:solidFill>
                <a:latin typeface="Bookman Old Style" pitchFamily="18" charset="0"/>
                <a:ea typeface="+mn-ea"/>
                <a:cs typeface="+mn-cs"/>
              </a:rPr>
              <a:t>год</a:t>
            </a:r>
          </a:p>
        </c:rich>
      </c:tx>
      <c:layout/>
    </c:title>
    <c:view3D>
      <c:rotX val="30"/>
      <c:perspective val="30"/>
    </c:view3D>
    <c:plotArea>
      <c:layout>
        <c:manualLayout>
          <c:layoutTarget val="inner"/>
          <c:xMode val="edge"/>
          <c:yMode val="edge"/>
          <c:x val="5.4429595985672333E-2"/>
          <c:y val="0.20623622229109134"/>
          <c:w val="0.60729664155022745"/>
          <c:h val="0.77983988621148015"/>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dPt>
            <c:idx val="0"/>
            <c:spPr>
              <a:solidFill>
                <a:srgbClr val="9966FF"/>
              </a:solidFill>
              <a:scene3d>
                <a:camera prst="orthographicFront"/>
                <a:lightRig rig="threePt" dir="t"/>
              </a:scene3d>
              <a:sp3d>
                <a:bevelT/>
              </a:sp3d>
            </c:spPr>
          </c:dPt>
          <c:dPt>
            <c:idx val="1"/>
            <c:spPr>
              <a:solidFill>
                <a:srgbClr val="FFFF66"/>
              </a:solidFill>
              <a:scene3d>
                <a:camera prst="orthographicFront"/>
                <a:lightRig rig="threePt" dir="t"/>
              </a:scene3d>
              <a:sp3d>
                <a:bevelT/>
              </a:sp3d>
            </c:spPr>
          </c:dPt>
          <c:dPt>
            <c:idx val="2"/>
            <c:spPr>
              <a:solidFill>
                <a:srgbClr val="0066FF"/>
              </a:solidFill>
              <a:scene3d>
                <a:camera prst="orthographicFront"/>
                <a:lightRig rig="threePt" dir="t"/>
              </a:scene3d>
              <a:sp3d>
                <a:bevelT/>
              </a:sp3d>
            </c:spPr>
          </c:dPt>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c:v>44541.599999999999</c:v>
                </c:pt>
                <c:pt idx="1">
                  <c:v>1012.6</c:v>
                </c:pt>
                <c:pt idx="2">
                  <c:v>175468.5</c:v>
                </c:pt>
              </c:numCache>
            </c:numRef>
          </c:val>
        </c:ser>
      </c:pie3DChart>
    </c:plotArea>
    <c:legend>
      <c:legendPos val="r"/>
      <c:layout>
        <c:manualLayout>
          <c:xMode val="edge"/>
          <c:yMode val="edge"/>
          <c:x val="0.65532275565523268"/>
          <c:y val="0.49590432934352507"/>
          <c:w val="0.30305461212043128"/>
          <c:h val="0.46041594793561158"/>
        </c:manualLayout>
      </c:layout>
      <c:txPr>
        <a:bodyPr/>
        <a:lstStyle/>
        <a:p>
          <a:pPr>
            <a:defRPr sz="1100">
              <a:solidFill>
                <a:srgbClr val="003366"/>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lgn="ctr" rtl="0">
            <a:defRPr lang="ru-RU" sz="1400" b="1" i="0" u="sng" strike="noStrike" kern="1200" baseline="0" dirty="0">
              <a:solidFill>
                <a:srgbClr val="003366"/>
              </a:solidFill>
              <a:latin typeface="Bookman Old Style" pitchFamily="18" charset="0"/>
              <a:ea typeface="+mn-ea"/>
              <a:cs typeface="+mn-cs"/>
            </a:defRPr>
          </a:pPr>
          <a:endParaRPr lang="ru-RU"/>
        </a:p>
      </c:txPr>
    </c:title>
    <c:view3D>
      <c:rotX val="30"/>
      <c:perspective val="30"/>
    </c:view3D>
    <c:plotArea>
      <c:layout/>
      <c:pie3DChart>
        <c:varyColors val="1"/>
        <c:ser>
          <c:idx val="0"/>
          <c:order val="0"/>
          <c:tx>
            <c:strRef>
              <c:f>Лист1!$B$1</c:f>
              <c:strCache>
                <c:ptCount val="1"/>
                <c:pt idx="0">
                  <c:v>2020 год</c:v>
                </c:pt>
              </c:strCache>
            </c:strRef>
          </c:tx>
          <c:spPr>
            <a:scene3d>
              <a:camera prst="orthographicFront"/>
              <a:lightRig rig="threePt" dir="t"/>
            </a:scene3d>
            <a:sp3d>
              <a:bevelT/>
            </a:sp3d>
          </c:spPr>
          <c:dPt>
            <c:idx val="0"/>
            <c:spPr>
              <a:solidFill>
                <a:srgbClr val="9966FF"/>
              </a:solidFill>
              <a:scene3d>
                <a:camera prst="orthographicFront"/>
                <a:lightRig rig="threePt" dir="t"/>
              </a:scene3d>
              <a:sp3d>
                <a:bevelT/>
              </a:sp3d>
            </c:spPr>
          </c:dPt>
          <c:dPt>
            <c:idx val="1"/>
            <c:spPr>
              <a:solidFill>
                <a:srgbClr val="FFFF66"/>
              </a:solidFill>
              <a:scene3d>
                <a:camera prst="orthographicFront"/>
                <a:lightRig rig="threePt" dir="t"/>
              </a:scene3d>
              <a:sp3d>
                <a:bevelT/>
              </a:sp3d>
            </c:spPr>
          </c:dPt>
          <c:dPt>
            <c:idx val="2"/>
            <c:spPr>
              <a:solidFill>
                <a:srgbClr val="0066FF"/>
              </a:solidFill>
              <a:scene3d>
                <a:camera prst="orthographicFront"/>
                <a:lightRig rig="threePt" dir="t"/>
              </a:scene3d>
              <a:sp3d>
                <a:bevelT/>
              </a:sp3d>
            </c:spPr>
          </c:dPt>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formatCode="#,##0.00">
                  <c:v>46278.1</c:v>
                </c:pt>
                <c:pt idx="1">
                  <c:v>1042.3</c:v>
                </c:pt>
                <c:pt idx="2">
                  <c:v>174841.9</c:v>
                </c:pt>
              </c:numCache>
            </c:numRef>
          </c:val>
        </c:ser>
      </c:pie3DChart>
    </c:plotArea>
    <c:legend>
      <c:legendPos val="r"/>
      <c:layout>
        <c:manualLayout>
          <c:xMode val="edge"/>
          <c:yMode val="edge"/>
          <c:x val="0.69291487149012065"/>
          <c:y val="0.19415617837450461"/>
          <c:w val="0.29765116624572885"/>
          <c:h val="0.74340442462171163"/>
        </c:manualLayout>
      </c:layout>
      <c:txPr>
        <a:bodyPr/>
        <a:lstStyle/>
        <a:p>
          <a:pPr>
            <a:defRPr sz="1100">
              <a:solidFill>
                <a:srgbClr val="003366"/>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u="sng">
                <a:solidFill>
                  <a:schemeClr val="bg1"/>
                </a:solidFill>
                <a:latin typeface="Bookman Old Style" pitchFamily="18" charset="0"/>
              </a:defRPr>
            </a:pPr>
            <a:r>
              <a:rPr lang="ru-RU" dirty="0" smtClean="0"/>
              <a:t>2018 </a:t>
            </a:r>
            <a:r>
              <a:rPr lang="ru-RU" dirty="0"/>
              <a:t>год</a:t>
            </a:r>
          </a:p>
        </c:rich>
      </c:tx>
      <c:layout/>
    </c:title>
    <c:view3D>
      <c:rotX val="30"/>
      <c:perspective val="30"/>
    </c:view3D>
    <c:plotArea>
      <c:layout>
        <c:manualLayout>
          <c:layoutTarget val="inner"/>
          <c:xMode val="edge"/>
          <c:yMode val="edge"/>
          <c:x val="0"/>
          <c:y val="9.9104266192645632E-2"/>
          <c:w val="0.65840577100628661"/>
          <c:h val="0.88463476280413289"/>
        </c:manualLayout>
      </c:layout>
      <c:pie3DChart>
        <c:varyColors val="1"/>
        <c:ser>
          <c:idx val="0"/>
          <c:order val="0"/>
          <c:tx>
            <c:strRef>
              <c:f>Лист1!$B$1</c:f>
              <c:strCache>
                <c:ptCount val="1"/>
                <c:pt idx="0">
                  <c:v>2018 год</c:v>
                </c:pt>
              </c:strCache>
            </c:strRef>
          </c:tx>
          <c:explosion val="25"/>
          <c:dPt>
            <c:idx val="0"/>
            <c:spPr>
              <a:solidFill>
                <a:srgbClr val="00FF99"/>
              </a:solidFill>
              <a:scene3d>
                <a:camera prst="orthographicFront"/>
                <a:lightRig rig="threePt" dir="t"/>
              </a:scene3d>
              <a:sp3d>
                <a:bevelT/>
              </a:sp3d>
            </c:spPr>
          </c:dPt>
          <c:dPt>
            <c:idx val="1"/>
            <c:spPr>
              <a:solidFill>
                <a:srgbClr val="6699FF"/>
              </a:solidFill>
            </c:spPr>
          </c:dPt>
          <c:dPt>
            <c:idx val="2"/>
            <c:spPr>
              <a:solidFill>
                <a:srgbClr val="FF5050"/>
              </a:solidFill>
              <a:scene3d>
                <a:camera prst="orthographicFront"/>
                <a:lightRig rig="threePt" dir="t"/>
              </a:scene3d>
              <a:sp3d>
                <a:bevelT/>
              </a:sp3d>
            </c:spPr>
          </c:dPt>
          <c:dPt>
            <c:idx val="3"/>
            <c:spPr>
              <a:solidFill>
                <a:srgbClr val="CC99FF"/>
              </a:solidFill>
            </c:spPr>
          </c:dPt>
          <c:dLbls>
            <c:dLbl>
              <c:idx val="0"/>
              <c:layout>
                <c:manualLayout>
                  <c:x val="3.4863224009592804E-2"/>
                  <c:y val="5.8707129467884166E-2"/>
                </c:manualLayout>
              </c:layout>
              <c:showVal val="1"/>
            </c:dLbl>
            <c:dLbl>
              <c:idx val="1"/>
              <c:layout>
                <c:manualLayout>
                  <c:x val="-4.7448032594079467E-2"/>
                  <c:y val="-2.7509354752545241E-2"/>
                </c:manualLayout>
              </c:layout>
              <c:showVal val="1"/>
            </c:dLbl>
            <c:dLbl>
              <c:idx val="2"/>
              <c:layout>
                <c:manualLayout>
                  <c:x val="-4.3136251144509023E-2"/>
                  <c:y val="-4.9391084205774136E-2"/>
                </c:manualLayout>
              </c:layout>
              <c:showVal val="1"/>
            </c:dLbl>
            <c:dLbl>
              <c:idx val="3"/>
              <c:layout>
                <c:manualLayout>
                  <c:x val="0.13906883909450674"/>
                  <c:y val="-6.0577784501485633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9050">
                  <a:solidFill>
                    <a:srgbClr val="003300"/>
                  </a:solidFill>
                </a:ln>
              </c:spPr>
            </c:leaderLines>
          </c:dLbls>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Лист1!$B$2:$B$5</c:f>
              <c:numCache>
                <c:formatCode>#,##0.0</c:formatCode>
                <c:ptCount val="4"/>
                <c:pt idx="0">
                  <c:v>39787.300000000003</c:v>
                </c:pt>
                <c:pt idx="1">
                  <c:v>3283.2</c:v>
                </c:pt>
                <c:pt idx="2">
                  <c:v>372.3</c:v>
                </c:pt>
                <c:pt idx="3">
                  <c:v>984</c:v>
                </c:pt>
              </c:numCache>
            </c:numRef>
          </c:val>
        </c:ser>
      </c:pie3DChart>
      <c:spPr>
        <a:scene3d>
          <a:camera prst="orthographicFront"/>
          <a:lightRig rig="threePt" dir="t"/>
        </a:scene3d>
        <a:sp3d>
          <a:bevelT/>
        </a:sp3d>
      </c:spPr>
    </c:plotArea>
    <c:legend>
      <c:legendPos val="r"/>
      <c:layout/>
      <c:txPr>
        <a:bodyPr/>
        <a:lstStyle/>
        <a:p>
          <a:pPr>
            <a:defRPr sz="100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sz="1400" b="1" i="0" u="sng" strike="noStrike" kern="1200" baseline="0">
                <a:solidFill>
                  <a:schemeClr val="bg1"/>
                </a:solidFill>
                <a:latin typeface="Bookman Old Style" pitchFamily="18" charset="0"/>
                <a:ea typeface="+mn-ea"/>
                <a:cs typeface="+mn-cs"/>
              </a:defRPr>
            </a:pPr>
            <a:r>
              <a:rPr lang="ru-RU" sz="1400" b="1" i="0" u="sng" strike="noStrike" kern="1200" baseline="0" dirty="0" smtClean="0">
                <a:solidFill>
                  <a:schemeClr val="bg1"/>
                </a:solidFill>
                <a:latin typeface="Bookman Old Style" pitchFamily="18" charset="0"/>
                <a:ea typeface="+mn-ea"/>
                <a:cs typeface="+mn-cs"/>
              </a:rPr>
              <a:t>2019 </a:t>
            </a:r>
            <a:r>
              <a:rPr lang="ru-RU" sz="1400" b="1" i="0" u="sng" strike="noStrike" kern="1200" baseline="0" dirty="0">
                <a:solidFill>
                  <a:schemeClr val="bg1"/>
                </a:solidFill>
                <a:latin typeface="Bookman Old Style" pitchFamily="18" charset="0"/>
                <a:ea typeface="+mn-ea"/>
                <a:cs typeface="+mn-cs"/>
              </a:rPr>
              <a:t>год</a:t>
            </a:r>
          </a:p>
        </c:rich>
      </c:tx>
      <c:layout/>
    </c:title>
    <c:view3D>
      <c:rotX val="30"/>
      <c:perspective val="30"/>
    </c:view3D>
    <c:plotArea>
      <c:layout>
        <c:manualLayout>
          <c:layoutTarget val="inner"/>
          <c:xMode val="edge"/>
          <c:yMode val="edge"/>
          <c:x val="0"/>
          <c:y val="9.538069488005603E-2"/>
          <c:w val="0.65532275565523268"/>
          <c:h val="0.84428252630049661"/>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explosion val="25"/>
          <c:dPt>
            <c:idx val="0"/>
            <c:explosion val="0"/>
            <c:spPr>
              <a:solidFill>
                <a:srgbClr val="00FF99"/>
              </a:solidFill>
              <a:scene3d>
                <a:camera prst="orthographicFront"/>
                <a:lightRig rig="threePt" dir="t"/>
              </a:scene3d>
              <a:sp3d>
                <a:bevelT/>
              </a:sp3d>
            </c:spPr>
          </c:dPt>
          <c:dPt>
            <c:idx val="1"/>
            <c:spPr>
              <a:solidFill>
                <a:srgbClr val="6699FF"/>
              </a:solidFill>
              <a:scene3d>
                <a:camera prst="orthographicFront"/>
                <a:lightRig rig="threePt" dir="t"/>
              </a:scene3d>
              <a:sp3d>
                <a:bevelT/>
              </a:sp3d>
            </c:spPr>
          </c:dPt>
          <c:dPt>
            <c:idx val="2"/>
            <c:spPr>
              <a:solidFill>
                <a:srgbClr val="FF5050"/>
              </a:solidFill>
              <a:scene3d>
                <a:camera prst="orthographicFront"/>
                <a:lightRig rig="threePt" dir="t"/>
              </a:scene3d>
              <a:sp3d>
                <a:bevelT/>
              </a:sp3d>
            </c:spPr>
          </c:dPt>
          <c:dPt>
            <c:idx val="3"/>
            <c:spPr>
              <a:solidFill>
                <a:srgbClr val="CC99FF"/>
              </a:solidFill>
              <a:scene3d>
                <a:camera prst="orthographicFront"/>
                <a:lightRig rig="threePt" dir="t"/>
              </a:scene3d>
              <a:sp3d>
                <a:bevelT/>
              </a:sp3d>
            </c:spPr>
          </c:dPt>
          <c:dLbls>
            <c:dLbl>
              <c:idx val="0"/>
              <c:layout>
                <c:manualLayout>
                  <c:x val="8.2596092565104511E-3"/>
                  <c:y val="3.1102604761087147E-2"/>
                </c:manualLayout>
              </c:layout>
              <c:showVal val="1"/>
            </c:dLbl>
            <c:dLbl>
              <c:idx val="1"/>
              <c:layout>
                <c:manualLayout>
                  <c:x val="-3.2618933331182029E-2"/>
                  <c:y val="-4.0670354809061622E-2"/>
                </c:manualLayout>
              </c:layout>
              <c:showVal val="1"/>
            </c:dLbl>
            <c:dLbl>
              <c:idx val="2"/>
              <c:layout>
                <c:manualLayout>
                  <c:x val="2.6393690099712798E-2"/>
                  <c:y val="-6.4856430093626627E-2"/>
                </c:manualLayout>
              </c:layout>
              <c:showVal val="1"/>
            </c:dLbl>
            <c:dLbl>
              <c:idx val="3"/>
              <c:layout>
                <c:manualLayout>
                  <c:x val="0.11195782172706384"/>
                  <c:y val="-6.1640878286250519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9050">
                  <a:solidFill>
                    <a:srgbClr val="003300"/>
                  </a:solidFill>
                </a:ln>
              </c:spPr>
            </c:leaderLines>
          </c:dLbls>
          <c:cat>
            <c:strRef>
              <c:f>Лист1!$A$2:$A$5</c:f>
              <c:strCache>
                <c:ptCount val="4"/>
                <c:pt idx="0">
                  <c:v>Налог на доходы физических лиц</c:v>
                </c:pt>
                <c:pt idx="1">
                  <c:v>Налоги на совокупный доход</c:v>
                </c:pt>
                <c:pt idx="2">
                  <c:v>Государственная пошлина</c:v>
                </c:pt>
                <c:pt idx="3">
                  <c:v>Неналоговые доходы</c:v>
                </c:pt>
              </c:strCache>
            </c:strRef>
          </c:cat>
          <c:val>
            <c:numRef>
              <c:f>Лист1!$B$2:$B$5</c:f>
              <c:numCache>
                <c:formatCode>#,##0.0</c:formatCode>
                <c:ptCount val="4"/>
                <c:pt idx="0">
                  <c:v>40887.1</c:v>
                </c:pt>
                <c:pt idx="1">
                  <c:v>3267.3</c:v>
                </c:pt>
                <c:pt idx="2">
                  <c:v>387.2</c:v>
                </c:pt>
                <c:pt idx="3">
                  <c:v>1012.6</c:v>
                </c:pt>
              </c:numCache>
            </c:numRef>
          </c:val>
        </c:ser>
      </c:pie3DChart>
    </c:plotArea>
    <c:legend>
      <c:legendPos val="r"/>
      <c:layout/>
      <c:txPr>
        <a:bodyPr/>
        <a:lstStyle/>
        <a:p>
          <a:pPr>
            <a:defRPr sz="100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lang="ru-RU" sz="1400" b="1" i="0" u="sng" strike="noStrike" kern="1200" baseline="0" dirty="0">
                <a:solidFill>
                  <a:schemeClr val="bg1"/>
                </a:solidFill>
                <a:latin typeface="Bookman Old Style" pitchFamily="18" charset="0"/>
                <a:ea typeface="+mn-ea"/>
                <a:cs typeface="+mn-cs"/>
              </a:defRPr>
            </a:pPr>
            <a:r>
              <a:rPr dirty="0" smtClean="0"/>
              <a:t>2020 </a:t>
            </a:r>
            <a:r>
              <a:rPr dirty="0" err="1"/>
              <a:t>год</a:t>
            </a:r>
            <a:endParaRPr dirty="0"/>
          </a:p>
        </c:rich>
      </c:tx>
      <c:layout/>
    </c:title>
    <c:view3D>
      <c:rotX val="30"/>
      <c:perspective val="30"/>
    </c:view3D>
    <c:plotArea>
      <c:layout>
        <c:manualLayout>
          <c:layoutTarget val="inner"/>
          <c:xMode val="edge"/>
          <c:yMode val="edge"/>
          <c:x val="0"/>
          <c:y val="0.12510375276557187"/>
          <c:w val="0.71892435680404665"/>
          <c:h val="0.85803467024847691"/>
        </c:manualLayout>
      </c:layout>
      <c:pie3DChart>
        <c:varyColors val="1"/>
        <c:ser>
          <c:idx val="0"/>
          <c:order val="0"/>
          <c:tx>
            <c:strRef>
              <c:f>Лист1!$B$1</c:f>
              <c:strCache>
                <c:ptCount val="1"/>
                <c:pt idx="0">
                  <c:v>2020 год</c:v>
                </c:pt>
              </c:strCache>
            </c:strRef>
          </c:tx>
          <c:spPr>
            <a:scene3d>
              <a:camera prst="orthographicFront"/>
              <a:lightRig rig="threePt" dir="t"/>
            </a:scene3d>
            <a:sp3d>
              <a:bevelT/>
            </a:sp3d>
          </c:spPr>
          <c:explosion val="25"/>
          <c:dPt>
            <c:idx val="0"/>
            <c:spPr>
              <a:solidFill>
                <a:srgbClr val="00FF99"/>
              </a:solidFill>
              <a:scene3d>
                <a:camera prst="orthographicFront"/>
                <a:lightRig rig="threePt" dir="t"/>
              </a:scene3d>
              <a:sp3d>
                <a:bevelT/>
              </a:sp3d>
            </c:spPr>
          </c:dPt>
          <c:dPt>
            <c:idx val="1"/>
            <c:spPr>
              <a:solidFill>
                <a:srgbClr val="6699FF"/>
              </a:solidFill>
              <a:scene3d>
                <a:camera prst="orthographicFront"/>
                <a:lightRig rig="threePt" dir="t"/>
              </a:scene3d>
              <a:sp3d>
                <a:bevelT/>
              </a:sp3d>
            </c:spPr>
          </c:dPt>
          <c:dPt>
            <c:idx val="2"/>
            <c:spPr>
              <a:solidFill>
                <a:srgbClr val="FF5050"/>
              </a:solidFill>
              <a:scene3d>
                <a:camera prst="orthographicFront"/>
                <a:lightRig rig="threePt" dir="t"/>
              </a:scene3d>
              <a:sp3d>
                <a:bevelT/>
              </a:sp3d>
            </c:spPr>
          </c:dPt>
          <c:dPt>
            <c:idx val="3"/>
            <c:spPr>
              <a:solidFill>
                <a:srgbClr val="CC99FF"/>
              </a:solidFill>
              <a:scene3d>
                <a:camera prst="orthographicFront"/>
                <a:lightRig rig="threePt" dir="t"/>
              </a:scene3d>
              <a:sp3d>
                <a:bevelT/>
              </a:sp3d>
            </c:spPr>
          </c:dPt>
          <c:dLbls>
            <c:dLbl>
              <c:idx val="0"/>
              <c:layout>
                <c:manualLayout>
                  <c:x val="2.7591213970576026E-2"/>
                  <c:y val="-1.6242483632370085E-2"/>
                </c:manualLayout>
              </c:layout>
              <c:showVal val="1"/>
            </c:dLbl>
            <c:dLbl>
              <c:idx val="1"/>
              <c:layout>
                <c:manualLayout>
                  <c:x val="-4.1037577745598894E-2"/>
                  <c:y val="-1.6278131390050271E-2"/>
                </c:manualLayout>
              </c:layout>
              <c:showVal val="1"/>
            </c:dLbl>
            <c:dLbl>
              <c:idx val="2"/>
              <c:layout>
                <c:manualLayout>
                  <c:x val="-9.4763482023655192E-3"/>
                  <c:y val="-7.3500746327522501E-2"/>
                </c:manualLayout>
              </c:layout>
              <c:showVal val="1"/>
            </c:dLbl>
            <c:dLbl>
              <c:idx val="3"/>
              <c:layout>
                <c:manualLayout>
                  <c:x val="0.12094983796527321"/>
                  <c:y val="-7.1116138877596324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2700">
                  <a:solidFill>
                    <a:srgbClr val="003300"/>
                  </a:solidFill>
                </a:ln>
              </c:spPr>
            </c:leaderLines>
          </c:dLbls>
          <c:cat>
            <c:strRef>
              <c:f>Лист1!$A$2:$A$5</c:f>
              <c:strCache>
                <c:ptCount val="4"/>
                <c:pt idx="0">
                  <c:v>Налог на доходы физических лиц</c:v>
                </c:pt>
                <c:pt idx="1">
                  <c:v>Налоги на совокупный доход</c:v>
                </c:pt>
                <c:pt idx="2">
                  <c:v>Государственная пошлина</c:v>
                </c:pt>
                <c:pt idx="3">
                  <c:v>Неналоговые доходы</c:v>
                </c:pt>
              </c:strCache>
            </c:strRef>
          </c:cat>
          <c:val>
            <c:numRef>
              <c:f>Лист1!$B$2:$B$5</c:f>
              <c:numCache>
                <c:formatCode>#,##0.0</c:formatCode>
                <c:ptCount val="4"/>
                <c:pt idx="0">
                  <c:v>42623.3</c:v>
                </c:pt>
                <c:pt idx="1">
                  <c:v>3252.1</c:v>
                </c:pt>
                <c:pt idx="2">
                  <c:v>402.7</c:v>
                </c:pt>
                <c:pt idx="3">
                  <c:v>1042.3</c:v>
                </c:pt>
              </c:numCache>
            </c:numRef>
          </c:val>
        </c:ser>
      </c:pie3DChart>
    </c:plotArea>
    <c:legend>
      <c:legendPos val="r"/>
      <c:layout>
        <c:manualLayout>
          <c:xMode val="edge"/>
          <c:yMode val="edge"/>
          <c:x val="0.69291487149012065"/>
          <c:y val="5.448532222539091E-2"/>
          <c:w val="0.29765116624572885"/>
          <c:h val="0.88307535480895838"/>
        </c:manualLayout>
      </c:layout>
      <c:txPr>
        <a:bodyPr/>
        <a:lstStyle/>
        <a:p>
          <a:pPr>
            <a:defRPr sz="100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u="sng"/>
            </a:pPr>
            <a:r>
              <a:rPr lang="en-US" u="sng" dirty="0"/>
              <a:t>2015 </a:t>
            </a:r>
            <a:r>
              <a:rPr lang="en-US" u="sng" dirty="0" smtClean="0"/>
              <a:t>  </a:t>
            </a:r>
            <a:endParaRPr lang="ru-RU" u="sng" dirty="0" smtClean="0"/>
          </a:p>
          <a:p>
            <a:pPr>
              <a:defRPr u="sng"/>
            </a:pPr>
            <a:r>
              <a:rPr lang="en-US" sz="1800" u="none" dirty="0" smtClean="0"/>
              <a:t>31 </a:t>
            </a:r>
            <a:r>
              <a:rPr lang="en-US" sz="1800" u="none" dirty="0"/>
              <a:t>679,1</a:t>
            </a:r>
          </a:p>
        </c:rich>
      </c:tx>
      <c:layout>
        <c:manualLayout>
          <c:xMode val="edge"/>
          <c:yMode val="edge"/>
          <c:x val="0.57198936708181869"/>
          <c:y val="2.4609676641121486E-2"/>
        </c:manualLayout>
      </c:layout>
    </c:title>
    <c:view3D>
      <c:rotX val="30"/>
      <c:perspective val="30"/>
    </c:view3D>
    <c:plotArea>
      <c:layout>
        <c:manualLayout>
          <c:layoutTarget val="inner"/>
          <c:xMode val="edge"/>
          <c:yMode val="edge"/>
          <c:x val="7.3805736144259837E-2"/>
          <c:y val="0.24360544035334591"/>
          <c:w val="0.55586759517141759"/>
          <c:h val="0.73167184643304495"/>
        </c:manualLayout>
      </c:layout>
      <c:pie3DChart>
        <c:varyColors val="1"/>
      </c:pie3DChart>
    </c:plotArea>
    <c:legend>
      <c:legendPos val="r"/>
      <c:layout>
        <c:manualLayout>
          <c:xMode val="edge"/>
          <c:yMode val="edge"/>
          <c:x val="0.64570291998207163"/>
          <c:y val="0.35050218919545245"/>
          <c:w val="0.33605198081439508"/>
          <c:h val="0.5095720984399984"/>
        </c:manualLayout>
      </c:layout>
      <c:txPr>
        <a:bodyPr/>
        <a:lstStyle/>
        <a:p>
          <a:pPr>
            <a:defRPr sz="900">
              <a:latin typeface="Bookman Old Style" pitchFamily="18" charset="0"/>
            </a:defRPr>
          </a:pPr>
          <a:endParaRPr lang="ru-RU"/>
        </a:p>
      </c:txPr>
    </c:legend>
    <c:plotVisOnly val="1"/>
  </c:chart>
  <c:txPr>
    <a:bodyPr/>
    <a:lstStyle/>
    <a:p>
      <a:pPr>
        <a:defRPr sz="1800"/>
      </a:pPr>
      <a:endParaRPr lang="ru-RU"/>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D79684-7987-4CC0-B384-90DD347A6FCC}"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1C3E96EE-AB5D-4732-93D9-08FF4C35A5C7}">
      <dgm:prSet custT="1">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8100000" scaled="1"/>
          <a:tileRect/>
        </a:gradFill>
      </dgm:spPr>
      <dgm:t>
        <a:bodyPr/>
        <a:lstStyle/>
        <a:p>
          <a:pPr rtl="0"/>
          <a:r>
            <a:rPr lang="ru-RU" sz="1500" dirty="0" smtClean="0">
              <a:effectLst>
                <a:outerShdw blurRad="38100" dist="38100" dir="2700000" algn="tl">
                  <a:srgbClr val="000000">
                    <a:alpha val="43137"/>
                  </a:srgbClr>
                </a:outerShdw>
              </a:effectLst>
              <a:latin typeface="Book Antiqua" pitchFamily="18" charset="0"/>
            </a:rPr>
            <a:t>Численность населения на 01.01.2017 г.           9 536 человек</a:t>
          </a:r>
          <a:endParaRPr lang="ru-RU" sz="1500" dirty="0">
            <a:effectLst>
              <a:outerShdw blurRad="38100" dist="38100" dir="2700000" algn="tl">
                <a:srgbClr val="000000">
                  <a:alpha val="43137"/>
                </a:srgbClr>
              </a:outerShdw>
            </a:effectLst>
            <a:latin typeface="Book Antiqua" pitchFamily="18" charset="0"/>
          </a:endParaRPr>
        </a:p>
      </dgm:t>
    </dgm:pt>
    <dgm:pt modelId="{409E3DAA-ABF7-40B8-A81D-DBA078D032E8}" type="parTrans" cxnId="{FE5FF70F-0741-44DE-B538-4A8BC1B79CC9}">
      <dgm:prSet/>
      <dgm:spPr/>
      <dgm:t>
        <a:bodyPr/>
        <a:lstStyle/>
        <a:p>
          <a:endParaRPr lang="ru-RU"/>
        </a:p>
      </dgm:t>
    </dgm:pt>
    <dgm:pt modelId="{6015779B-1EC6-4228-9E9C-EA0339BEF0CE}" type="sibTrans" cxnId="{FE5FF70F-0741-44DE-B538-4A8BC1B79CC9}">
      <dgm:prSet/>
      <dgm:spPr/>
      <dgm:t>
        <a:bodyPr/>
        <a:lstStyle/>
        <a:p>
          <a:endParaRPr lang="ru-RU"/>
        </a:p>
      </dgm:t>
    </dgm:pt>
    <dgm:pt modelId="{141AC1BF-BDE4-46C6-91AE-706DD2686969}" type="pres">
      <dgm:prSet presAssocID="{79D79684-7987-4CC0-B384-90DD347A6FCC}" presName="Name0" presStyleCnt="0">
        <dgm:presLayoutVars>
          <dgm:chPref val="3"/>
          <dgm:dir/>
          <dgm:animLvl val="lvl"/>
          <dgm:resizeHandles/>
        </dgm:presLayoutVars>
      </dgm:prSet>
      <dgm:spPr/>
      <dgm:t>
        <a:bodyPr/>
        <a:lstStyle/>
        <a:p>
          <a:endParaRPr lang="ru-RU"/>
        </a:p>
      </dgm:t>
    </dgm:pt>
    <dgm:pt modelId="{E7CA0297-A98F-4293-8EB7-BD79A17707DA}" type="pres">
      <dgm:prSet presAssocID="{1C3E96EE-AB5D-4732-93D9-08FF4C35A5C7}" presName="horFlow" presStyleCnt="0"/>
      <dgm:spPr/>
    </dgm:pt>
    <dgm:pt modelId="{30C103A0-357A-420A-AADA-C781BF756532}" type="pres">
      <dgm:prSet presAssocID="{1C3E96EE-AB5D-4732-93D9-08FF4C35A5C7}" presName="bigChev" presStyleLbl="node1" presStyleIdx="0" presStyleCnt="1" custScaleX="133856" custScaleY="141300" custLinFactNeighborX="-18857" custLinFactNeighborY="-33062"/>
      <dgm:spPr/>
      <dgm:t>
        <a:bodyPr/>
        <a:lstStyle/>
        <a:p>
          <a:endParaRPr lang="ru-RU"/>
        </a:p>
      </dgm:t>
    </dgm:pt>
  </dgm:ptLst>
  <dgm:cxnLst>
    <dgm:cxn modelId="{126E8905-4381-46DD-AE4D-40F36935C715}" type="presOf" srcId="{79D79684-7987-4CC0-B384-90DD347A6FCC}" destId="{141AC1BF-BDE4-46C6-91AE-706DD2686969}" srcOrd="0" destOrd="0" presId="urn:microsoft.com/office/officeart/2005/8/layout/lProcess3"/>
    <dgm:cxn modelId="{83421D0E-8E53-44BB-9CFC-156E1232D8B0}" type="presOf" srcId="{1C3E96EE-AB5D-4732-93D9-08FF4C35A5C7}" destId="{30C103A0-357A-420A-AADA-C781BF756532}" srcOrd="0" destOrd="0" presId="urn:microsoft.com/office/officeart/2005/8/layout/lProcess3"/>
    <dgm:cxn modelId="{FE5FF70F-0741-44DE-B538-4A8BC1B79CC9}" srcId="{79D79684-7987-4CC0-B384-90DD347A6FCC}" destId="{1C3E96EE-AB5D-4732-93D9-08FF4C35A5C7}" srcOrd="0" destOrd="0" parTransId="{409E3DAA-ABF7-40B8-A81D-DBA078D032E8}" sibTransId="{6015779B-1EC6-4228-9E9C-EA0339BEF0CE}"/>
    <dgm:cxn modelId="{52580A02-E2FD-49B6-A665-9A138A2B18CA}" type="presParOf" srcId="{141AC1BF-BDE4-46C6-91AE-706DD2686969}" destId="{E7CA0297-A98F-4293-8EB7-BD79A17707DA}" srcOrd="0" destOrd="0" presId="urn:microsoft.com/office/officeart/2005/8/layout/lProcess3"/>
    <dgm:cxn modelId="{8C93F4A0-111A-47D2-BFE7-A23170E17098}" type="presParOf" srcId="{E7CA0297-A98F-4293-8EB7-BD79A17707DA}" destId="{30C103A0-357A-420A-AADA-C781BF756532}" srcOrd="0" destOrd="0" presId="urn:microsoft.com/office/officeart/2005/8/layout/lProcess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2B22A5F-7C50-45A9-A128-EAF707AD7DA0}" type="doc">
      <dgm:prSet loTypeId="urn:microsoft.com/office/officeart/2005/8/layout/vProcess5" loCatId="process" qsTypeId="urn:microsoft.com/office/officeart/2005/8/quickstyle/3d2" qsCatId="3D" csTypeId="urn:microsoft.com/office/officeart/2005/8/colors/accent1_3" csCatId="accent1" phldr="1"/>
      <dgm:spPr/>
      <dgm:t>
        <a:bodyPr/>
        <a:lstStyle/>
        <a:p>
          <a:endParaRPr lang="ru-RU"/>
        </a:p>
      </dgm:t>
    </dgm:pt>
    <dgm:pt modelId="{1CC65711-61E0-44E5-B472-F7D3EDAD62BD}">
      <dgm:prSet phldrT="[Текст]" custT="1"/>
      <dgm:spPr>
        <a:solidFill>
          <a:srgbClr val="0066FF"/>
        </a:solidFill>
        <a:effectLst>
          <a:outerShdw blurRad="50800" dist="38100" dir="2700000" algn="tl" rotWithShape="0">
            <a:prstClr val="black">
              <a:alpha val="40000"/>
            </a:prstClr>
          </a:outerShdw>
        </a:effectLst>
      </dgm:spPr>
      <dgm:t>
        <a:bodyPr/>
        <a:lstStyle/>
        <a:p>
          <a:pPr algn="just"/>
          <a:r>
            <a:rPr lang="ru-RU" sz="2000" b="1" u="sng" dirty="0" smtClean="0">
              <a:solidFill>
                <a:schemeClr val="tx2">
                  <a:lumMod val="10000"/>
                </a:schemeClr>
              </a:solidFill>
              <a:latin typeface="Book Antiqua" pitchFamily="18" charset="0"/>
            </a:rPr>
            <a:t>Дотации</a:t>
          </a:r>
          <a:r>
            <a:rPr lang="ru-RU" sz="2000" dirty="0" smtClean="0">
              <a:solidFill>
                <a:schemeClr val="tx2">
                  <a:lumMod val="10000"/>
                </a:schemeClr>
              </a:solidFill>
              <a:latin typeface="Book Antiqua" pitchFamily="18" charset="0"/>
            </a:rPr>
            <a:t> – денежная помощь со стороны бюджета другого уровня, предоставляемая на безвозмездной и безвозвратной основе</a:t>
          </a:r>
          <a:endParaRPr lang="ru-RU" sz="2000" dirty="0">
            <a:solidFill>
              <a:schemeClr val="tx2">
                <a:lumMod val="10000"/>
              </a:schemeClr>
            </a:solidFill>
            <a:latin typeface="Book Antiqua" pitchFamily="18" charset="0"/>
          </a:endParaRPr>
        </a:p>
      </dgm:t>
    </dgm:pt>
    <dgm:pt modelId="{71E4292C-E05B-49D3-B55A-571E8E1CEC16}" type="parTrans" cxnId="{95897406-EE23-449A-B86A-B999A9CAC77E}">
      <dgm:prSet/>
      <dgm:spPr/>
      <dgm:t>
        <a:bodyPr/>
        <a:lstStyle/>
        <a:p>
          <a:endParaRPr lang="ru-RU"/>
        </a:p>
      </dgm:t>
    </dgm:pt>
    <dgm:pt modelId="{52337DFF-E383-461B-9334-D92F990D56D9}" type="sibTrans" cxnId="{95897406-EE23-449A-B86A-B999A9CAC77E}">
      <dgm:prSet/>
      <dgm:spPr>
        <a:solidFill>
          <a:srgbClr val="0099CC">
            <a:alpha val="89804"/>
          </a:srgbClr>
        </a:solidFill>
        <a:ln>
          <a:solidFill>
            <a:srgbClr val="3399FF">
              <a:alpha val="89804"/>
            </a:srgbClr>
          </a:solidFill>
        </a:ln>
      </dgm:spPr>
      <dgm:t>
        <a:bodyPr/>
        <a:lstStyle/>
        <a:p>
          <a:endParaRPr lang="ru-RU"/>
        </a:p>
      </dgm:t>
    </dgm:pt>
    <dgm:pt modelId="{F449EDBA-C359-483E-92A1-10F66E4A60B2}">
      <dgm:prSet phldrT="[Текст]" custT="1"/>
      <dgm:spPr>
        <a:solidFill>
          <a:srgbClr val="6699FF"/>
        </a:solidFill>
        <a:effectLst>
          <a:outerShdw blurRad="50800" dist="38100" dir="2700000" algn="tl" rotWithShape="0">
            <a:prstClr val="black">
              <a:alpha val="40000"/>
            </a:prstClr>
          </a:outerShdw>
        </a:effectLst>
      </dgm:spPr>
      <dgm:t>
        <a:bodyPr/>
        <a:lstStyle/>
        <a:p>
          <a:pPr algn="l"/>
          <a:endParaRPr lang="ru-RU" sz="1200" dirty="0" smtClean="0">
            <a:latin typeface="Book Antiqua" pitchFamily="18" charset="0"/>
          </a:endParaRPr>
        </a:p>
        <a:p>
          <a:pPr algn="just"/>
          <a:r>
            <a:rPr lang="ru-RU" sz="2000" b="1" i="0" u="sng" dirty="0" smtClean="0">
              <a:solidFill>
                <a:schemeClr val="tx2">
                  <a:lumMod val="10000"/>
                </a:schemeClr>
              </a:solidFill>
              <a:latin typeface="Book Antiqua" pitchFamily="18" charset="0"/>
            </a:rPr>
            <a:t>Субсидии</a:t>
          </a:r>
          <a:r>
            <a:rPr lang="ru-RU" sz="2000" dirty="0" smtClean="0">
              <a:solidFill>
                <a:schemeClr val="tx2">
                  <a:lumMod val="10000"/>
                </a:schemeClr>
              </a:solidFill>
              <a:latin typeface="Book Antiqua" pitchFamily="18" charset="0"/>
            </a:rPr>
            <a:t>  - межбюджетные трансферты, предоставляемые бюджету другого уровня на условиях долевого финансирования расходов</a:t>
          </a:r>
        </a:p>
        <a:p>
          <a:pPr algn="l"/>
          <a:r>
            <a:rPr lang="ru-RU" sz="1800" dirty="0" smtClean="0"/>
            <a:t> </a:t>
          </a:r>
          <a:endParaRPr lang="ru-RU" sz="1800" dirty="0"/>
        </a:p>
      </dgm:t>
    </dgm:pt>
    <dgm:pt modelId="{C774A548-0B12-46A8-8B8A-0192C12C399B}" type="parTrans" cxnId="{50E5A926-146A-43EE-A29F-A5D039A9F039}">
      <dgm:prSet/>
      <dgm:spPr/>
      <dgm:t>
        <a:bodyPr/>
        <a:lstStyle/>
        <a:p>
          <a:endParaRPr lang="ru-RU"/>
        </a:p>
      </dgm:t>
    </dgm:pt>
    <dgm:pt modelId="{64540C70-5236-4909-88F2-F8D02EAF99A1}" type="sibTrans" cxnId="{50E5A926-146A-43EE-A29F-A5D039A9F039}">
      <dgm:prSet/>
      <dgm:spPr>
        <a:solidFill>
          <a:srgbClr val="0099CC">
            <a:alpha val="90000"/>
          </a:srgbClr>
        </a:solidFill>
        <a:ln>
          <a:solidFill>
            <a:srgbClr val="6666FF">
              <a:alpha val="89804"/>
            </a:srgbClr>
          </a:solidFill>
        </a:ln>
      </dgm:spPr>
      <dgm:t>
        <a:bodyPr/>
        <a:lstStyle/>
        <a:p>
          <a:endParaRPr lang="ru-RU"/>
        </a:p>
      </dgm:t>
    </dgm:pt>
    <dgm:pt modelId="{2D7DE91B-796A-4177-A0FB-3A646E902107}">
      <dgm:prSet custT="1"/>
      <dgm:spPr>
        <a:solidFill>
          <a:srgbClr val="CC99FF"/>
        </a:solidFill>
      </dgm:spPr>
      <dgm:t>
        <a:bodyPr/>
        <a:lstStyle/>
        <a:p>
          <a:pPr algn="just"/>
          <a:r>
            <a:rPr lang="ru-RU" sz="2000" b="1" u="sng" dirty="0" smtClean="0">
              <a:solidFill>
                <a:schemeClr val="tx2">
                  <a:lumMod val="10000"/>
                </a:schemeClr>
              </a:solidFill>
              <a:latin typeface="Book Antiqua" pitchFamily="18" charset="0"/>
            </a:rPr>
            <a:t>Субвенции</a:t>
          </a:r>
          <a:r>
            <a:rPr lang="ru-RU" sz="2000" dirty="0" smtClean="0">
              <a:solidFill>
                <a:schemeClr val="tx2">
                  <a:lumMod val="10000"/>
                </a:schemeClr>
              </a:solidFill>
              <a:latin typeface="Book Antiqua" pitchFamily="18" charset="0"/>
            </a:rPr>
            <a:t> – межбюджетные трансферты, предоставляемые местным бюджетам на исполнение переданных государственных полномочий </a:t>
          </a:r>
          <a:endParaRPr lang="ru-RU" sz="2000" dirty="0">
            <a:solidFill>
              <a:schemeClr val="tx2">
                <a:lumMod val="10000"/>
              </a:schemeClr>
            </a:solidFill>
            <a:latin typeface="Book Antiqua" pitchFamily="18" charset="0"/>
          </a:endParaRPr>
        </a:p>
      </dgm:t>
    </dgm:pt>
    <dgm:pt modelId="{87A3EC28-D257-4C28-BC1D-A7FE7569CA24}" type="parTrans" cxnId="{A401B4C0-0E94-43F5-9D03-59CBA193F521}">
      <dgm:prSet/>
      <dgm:spPr/>
      <dgm:t>
        <a:bodyPr/>
        <a:lstStyle/>
        <a:p>
          <a:endParaRPr lang="ru-RU"/>
        </a:p>
      </dgm:t>
    </dgm:pt>
    <dgm:pt modelId="{A01088EC-3308-47C5-9A55-C4769DE66AA1}" type="sibTrans" cxnId="{A401B4C0-0E94-43F5-9D03-59CBA193F521}">
      <dgm:prSet/>
      <dgm:spPr>
        <a:solidFill>
          <a:srgbClr val="0099CC">
            <a:alpha val="90000"/>
          </a:srgbClr>
        </a:solidFill>
        <a:ln>
          <a:solidFill>
            <a:srgbClr val="FF66FF">
              <a:alpha val="89804"/>
            </a:srgbClr>
          </a:solidFill>
        </a:ln>
      </dgm:spPr>
      <dgm:t>
        <a:bodyPr/>
        <a:lstStyle/>
        <a:p>
          <a:endParaRPr lang="ru-RU"/>
        </a:p>
      </dgm:t>
    </dgm:pt>
    <dgm:pt modelId="{21E5C3DA-5115-440E-B56E-5DCA8F93B1BB}">
      <dgm:prSet custT="1"/>
      <dgm:spPr>
        <a:solidFill>
          <a:srgbClr val="FF99CC"/>
        </a:solidFill>
      </dgm:spPr>
      <dgm:t>
        <a:bodyPr/>
        <a:lstStyle/>
        <a:p>
          <a:r>
            <a:rPr lang="ru-RU" sz="2000" b="1" u="sng" dirty="0" smtClean="0">
              <a:solidFill>
                <a:schemeClr val="tx2">
                  <a:lumMod val="10000"/>
                </a:schemeClr>
              </a:solidFill>
              <a:latin typeface="Book Antiqua" pitchFamily="18" charset="0"/>
            </a:rPr>
            <a:t>Иные межбюджетные трансферты</a:t>
          </a:r>
          <a:endParaRPr lang="ru-RU" sz="2000" b="1" u="sng" dirty="0">
            <a:solidFill>
              <a:schemeClr val="tx2">
                <a:lumMod val="10000"/>
              </a:schemeClr>
            </a:solidFill>
            <a:latin typeface="Book Antiqua" pitchFamily="18" charset="0"/>
          </a:endParaRPr>
        </a:p>
      </dgm:t>
    </dgm:pt>
    <dgm:pt modelId="{706114FB-E472-431C-81C9-C5DCC060E5B0}" type="parTrans" cxnId="{7D1F8A23-F819-449C-9545-7CFECED4525C}">
      <dgm:prSet/>
      <dgm:spPr/>
      <dgm:t>
        <a:bodyPr/>
        <a:lstStyle/>
        <a:p>
          <a:endParaRPr lang="ru-RU"/>
        </a:p>
      </dgm:t>
    </dgm:pt>
    <dgm:pt modelId="{563442B4-77BC-4A16-89BD-E62999AAA117}" type="sibTrans" cxnId="{7D1F8A23-F819-449C-9545-7CFECED4525C}">
      <dgm:prSet/>
      <dgm:spPr/>
      <dgm:t>
        <a:bodyPr/>
        <a:lstStyle/>
        <a:p>
          <a:endParaRPr lang="ru-RU"/>
        </a:p>
      </dgm:t>
    </dgm:pt>
    <dgm:pt modelId="{F7DB0BF1-2966-4912-8D39-B0022291816C}" type="pres">
      <dgm:prSet presAssocID="{92B22A5F-7C50-45A9-A128-EAF707AD7DA0}" presName="outerComposite" presStyleCnt="0">
        <dgm:presLayoutVars>
          <dgm:chMax val="5"/>
          <dgm:dir/>
          <dgm:resizeHandles val="exact"/>
        </dgm:presLayoutVars>
      </dgm:prSet>
      <dgm:spPr/>
      <dgm:t>
        <a:bodyPr/>
        <a:lstStyle/>
        <a:p>
          <a:endParaRPr lang="ru-RU"/>
        </a:p>
      </dgm:t>
    </dgm:pt>
    <dgm:pt modelId="{A57C7D7A-E713-45EB-B900-268290840730}" type="pres">
      <dgm:prSet presAssocID="{92B22A5F-7C50-45A9-A128-EAF707AD7DA0}" presName="dummyMaxCanvas" presStyleCnt="0">
        <dgm:presLayoutVars/>
      </dgm:prSet>
      <dgm:spPr/>
    </dgm:pt>
    <dgm:pt modelId="{3C023A05-0CA6-4B1C-9C90-98508B193786}" type="pres">
      <dgm:prSet presAssocID="{92B22A5F-7C50-45A9-A128-EAF707AD7DA0}" presName="FourNodes_1" presStyleLbl="node1" presStyleIdx="0" presStyleCnt="4">
        <dgm:presLayoutVars>
          <dgm:bulletEnabled val="1"/>
        </dgm:presLayoutVars>
      </dgm:prSet>
      <dgm:spPr/>
      <dgm:t>
        <a:bodyPr/>
        <a:lstStyle/>
        <a:p>
          <a:endParaRPr lang="ru-RU"/>
        </a:p>
      </dgm:t>
    </dgm:pt>
    <dgm:pt modelId="{347415BA-DC97-43E2-AE7E-CB1E89BDB6C4}" type="pres">
      <dgm:prSet presAssocID="{92B22A5F-7C50-45A9-A128-EAF707AD7DA0}" presName="FourNodes_2" presStyleLbl="node1" presStyleIdx="1" presStyleCnt="4">
        <dgm:presLayoutVars>
          <dgm:bulletEnabled val="1"/>
        </dgm:presLayoutVars>
      </dgm:prSet>
      <dgm:spPr/>
      <dgm:t>
        <a:bodyPr/>
        <a:lstStyle/>
        <a:p>
          <a:endParaRPr lang="ru-RU"/>
        </a:p>
      </dgm:t>
    </dgm:pt>
    <dgm:pt modelId="{EFCD9B4C-DA78-46C7-9E8E-1E5C23521922}" type="pres">
      <dgm:prSet presAssocID="{92B22A5F-7C50-45A9-A128-EAF707AD7DA0}" presName="FourNodes_3" presStyleLbl="node1" presStyleIdx="2" presStyleCnt="4">
        <dgm:presLayoutVars>
          <dgm:bulletEnabled val="1"/>
        </dgm:presLayoutVars>
      </dgm:prSet>
      <dgm:spPr/>
      <dgm:t>
        <a:bodyPr/>
        <a:lstStyle/>
        <a:p>
          <a:endParaRPr lang="ru-RU"/>
        </a:p>
      </dgm:t>
    </dgm:pt>
    <dgm:pt modelId="{98AFC14A-0294-454A-9D8E-0DEDF513300C}" type="pres">
      <dgm:prSet presAssocID="{92B22A5F-7C50-45A9-A128-EAF707AD7DA0}" presName="FourNodes_4" presStyleLbl="node1" presStyleIdx="3" presStyleCnt="4" custScaleY="55093" custLinFactNeighborX="-28" custLinFactNeighborY="-22762">
        <dgm:presLayoutVars>
          <dgm:bulletEnabled val="1"/>
        </dgm:presLayoutVars>
      </dgm:prSet>
      <dgm:spPr/>
      <dgm:t>
        <a:bodyPr/>
        <a:lstStyle/>
        <a:p>
          <a:endParaRPr lang="ru-RU"/>
        </a:p>
      </dgm:t>
    </dgm:pt>
    <dgm:pt modelId="{C21735EF-571B-421D-B69C-575E32C59B3D}" type="pres">
      <dgm:prSet presAssocID="{92B22A5F-7C50-45A9-A128-EAF707AD7DA0}" presName="FourConn_1-2" presStyleLbl="fgAccFollowNode1" presStyleIdx="0" presStyleCnt="3">
        <dgm:presLayoutVars>
          <dgm:bulletEnabled val="1"/>
        </dgm:presLayoutVars>
      </dgm:prSet>
      <dgm:spPr/>
      <dgm:t>
        <a:bodyPr/>
        <a:lstStyle/>
        <a:p>
          <a:endParaRPr lang="ru-RU"/>
        </a:p>
      </dgm:t>
    </dgm:pt>
    <dgm:pt modelId="{A19D2155-7612-468E-A3DC-8E1D47EBEE5B}" type="pres">
      <dgm:prSet presAssocID="{92B22A5F-7C50-45A9-A128-EAF707AD7DA0}" presName="FourConn_2-3" presStyleLbl="fgAccFollowNode1" presStyleIdx="1" presStyleCnt="3">
        <dgm:presLayoutVars>
          <dgm:bulletEnabled val="1"/>
        </dgm:presLayoutVars>
      </dgm:prSet>
      <dgm:spPr/>
      <dgm:t>
        <a:bodyPr/>
        <a:lstStyle/>
        <a:p>
          <a:endParaRPr lang="ru-RU"/>
        </a:p>
      </dgm:t>
    </dgm:pt>
    <dgm:pt modelId="{2C7A71E0-8E04-4158-8B58-BB3714727D7B}" type="pres">
      <dgm:prSet presAssocID="{92B22A5F-7C50-45A9-A128-EAF707AD7DA0}" presName="FourConn_3-4" presStyleLbl="fgAccFollowNode1" presStyleIdx="2" presStyleCnt="3">
        <dgm:presLayoutVars>
          <dgm:bulletEnabled val="1"/>
        </dgm:presLayoutVars>
      </dgm:prSet>
      <dgm:spPr/>
      <dgm:t>
        <a:bodyPr/>
        <a:lstStyle/>
        <a:p>
          <a:endParaRPr lang="ru-RU"/>
        </a:p>
      </dgm:t>
    </dgm:pt>
    <dgm:pt modelId="{1B7F054D-0001-4AB9-89D8-68A07030852D}" type="pres">
      <dgm:prSet presAssocID="{92B22A5F-7C50-45A9-A128-EAF707AD7DA0}" presName="FourNodes_1_text" presStyleLbl="node1" presStyleIdx="3" presStyleCnt="4">
        <dgm:presLayoutVars>
          <dgm:bulletEnabled val="1"/>
        </dgm:presLayoutVars>
      </dgm:prSet>
      <dgm:spPr/>
      <dgm:t>
        <a:bodyPr/>
        <a:lstStyle/>
        <a:p>
          <a:endParaRPr lang="ru-RU"/>
        </a:p>
      </dgm:t>
    </dgm:pt>
    <dgm:pt modelId="{D7FE6E65-588E-4D34-80FF-15BC2F55240A}" type="pres">
      <dgm:prSet presAssocID="{92B22A5F-7C50-45A9-A128-EAF707AD7DA0}" presName="FourNodes_2_text" presStyleLbl="node1" presStyleIdx="3" presStyleCnt="4">
        <dgm:presLayoutVars>
          <dgm:bulletEnabled val="1"/>
        </dgm:presLayoutVars>
      </dgm:prSet>
      <dgm:spPr/>
      <dgm:t>
        <a:bodyPr/>
        <a:lstStyle/>
        <a:p>
          <a:endParaRPr lang="ru-RU"/>
        </a:p>
      </dgm:t>
    </dgm:pt>
    <dgm:pt modelId="{808EF898-A196-4E17-8A67-4D9319F3A9FA}" type="pres">
      <dgm:prSet presAssocID="{92B22A5F-7C50-45A9-A128-EAF707AD7DA0}" presName="FourNodes_3_text" presStyleLbl="node1" presStyleIdx="3" presStyleCnt="4">
        <dgm:presLayoutVars>
          <dgm:bulletEnabled val="1"/>
        </dgm:presLayoutVars>
      </dgm:prSet>
      <dgm:spPr/>
      <dgm:t>
        <a:bodyPr/>
        <a:lstStyle/>
        <a:p>
          <a:endParaRPr lang="ru-RU"/>
        </a:p>
      </dgm:t>
    </dgm:pt>
    <dgm:pt modelId="{E786F31D-B268-4DC9-AA02-B68777929D4F}" type="pres">
      <dgm:prSet presAssocID="{92B22A5F-7C50-45A9-A128-EAF707AD7DA0}" presName="FourNodes_4_text" presStyleLbl="node1" presStyleIdx="3" presStyleCnt="4">
        <dgm:presLayoutVars>
          <dgm:bulletEnabled val="1"/>
        </dgm:presLayoutVars>
      </dgm:prSet>
      <dgm:spPr/>
      <dgm:t>
        <a:bodyPr/>
        <a:lstStyle/>
        <a:p>
          <a:endParaRPr lang="ru-RU"/>
        </a:p>
      </dgm:t>
    </dgm:pt>
  </dgm:ptLst>
  <dgm:cxnLst>
    <dgm:cxn modelId="{A401B4C0-0E94-43F5-9D03-59CBA193F521}" srcId="{92B22A5F-7C50-45A9-A128-EAF707AD7DA0}" destId="{2D7DE91B-796A-4177-A0FB-3A646E902107}" srcOrd="2" destOrd="0" parTransId="{87A3EC28-D257-4C28-BC1D-A7FE7569CA24}" sibTransId="{A01088EC-3308-47C5-9A55-C4769DE66AA1}"/>
    <dgm:cxn modelId="{47697029-8554-405F-8FA7-7BD541DE32BA}" type="presOf" srcId="{2D7DE91B-796A-4177-A0FB-3A646E902107}" destId="{808EF898-A196-4E17-8A67-4D9319F3A9FA}" srcOrd="1" destOrd="0" presId="urn:microsoft.com/office/officeart/2005/8/layout/vProcess5"/>
    <dgm:cxn modelId="{989A1D30-B2D8-40CC-94E3-3F42B255EE83}" type="presOf" srcId="{92B22A5F-7C50-45A9-A128-EAF707AD7DA0}" destId="{F7DB0BF1-2966-4912-8D39-B0022291816C}" srcOrd="0" destOrd="0" presId="urn:microsoft.com/office/officeart/2005/8/layout/vProcess5"/>
    <dgm:cxn modelId="{096C7D79-020E-44B3-A1CB-3549B9C59C7A}" type="presOf" srcId="{A01088EC-3308-47C5-9A55-C4769DE66AA1}" destId="{2C7A71E0-8E04-4158-8B58-BB3714727D7B}" srcOrd="0" destOrd="0" presId="urn:microsoft.com/office/officeart/2005/8/layout/vProcess5"/>
    <dgm:cxn modelId="{ADF98623-BB29-4DA7-81BC-47D652CF2A68}" type="presOf" srcId="{52337DFF-E383-461B-9334-D92F990D56D9}" destId="{C21735EF-571B-421D-B69C-575E32C59B3D}" srcOrd="0" destOrd="0" presId="urn:microsoft.com/office/officeart/2005/8/layout/vProcess5"/>
    <dgm:cxn modelId="{BCFAEF7B-63CF-4466-ADBB-B119CE7A079B}" type="presOf" srcId="{F449EDBA-C359-483E-92A1-10F66E4A60B2}" destId="{D7FE6E65-588E-4D34-80FF-15BC2F55240A}" srcOrd="1" destOrd="0" presId="urn:microsoft.com/office/officeart/2005/8/layout/vProcess5"/>
    <dgm:cxn modelId="{B2F388D3-1D25-493B-A4CB-0DB95F6EFFF2}" type="presOf" srcId="{64540C70-5236-4909-88F2-F8D02EAF99A1}" destId="{A19D2155-7612-468E-A3DC-8E1D47EBEE5B}" srcOrd="0" destOrd="0" presId="urn:microsoft.com/office/officeart/2005/8/layout/vProcess5"/>
    <dgm:cxn modelId="{141B8258-242F-4ECC-B18C-62CDC61623E3}" type="presOf" srcId="{F449EDBA-C359-483E-92A1-10F66E4A60B2}" destId="{347415BA-DC97-43E2-AE7E-CB1E89BDB6C4}" srcOrd="0" destOrd="0" presId="urn:microsoft.com/office/officeart/2005/8/layout/vProcess5"/>
    <dgm:cxn modelId="{95897406-EE23-449A-B86A-B999A9CAC77E}" srcId="{92B22A5F-7C50-45A9-A128-EAF707AD7DA0}" destId="{1CC65711-61E0-44E5-B472-F7D3EDAD62BD}" srcOrd="0" destOrd="0" parTransId="{71E4292C-E05B-49D3-B55A-571E8E1CEC16}" sibTransId="{52337DFF-E383-461B-9334-D92F990D56D9}"/>
    <dgm:cxn modelId="{3C4E0D7A-7037-4FFE-9036-C8522262E359}" type="presOf" srcId="{2D7DE91B-796A-4177-A0FB-3A646E902107}" destId="{EFCD9B4C-DA78-46C7-9E8E-1E5C23521922}" srcOrd="0" destOrd="0" presId="urn:microsoft.com/office/officeart/2005/8/layout/vProcess5"/>
    <dgm:cxn modelId="{2349A8AD-4DFA-490D-A635-A0B8668CC46E}" type="presOf" srcId="{21E5C3DA-5115-440E-B56E-5DCA8F93B1BB}" destId="{E786F31D-B268-4DC9-AA02-B68777929D4F}" srcOrd="1" destOrd="0" presId="urn:microsoft.com/office/officeart/2005/8/layout/vProcess5"/>
    <dgm:cxn modelId="{C7110A37-0034-446D-A796-9BD88BDC7BEB}" type="presOf" srcId="{1CC65711-61E0-44E5-B472-F7D3EDAD62BD}" destId="{3C023A05-0CA6-4B1C-9C90-98508B193786}" srcOrd="0" destOrd="0" presId="urn:microsoft.com/office/officeart/2005/8/layout/vProcess5"/>
    <dgm:cxn modelId="{7D1F8A23-F819-449C-9545-7CFECED4525C}" srcId="{92B22A5F-7C50-45A9-A128-EAF707AD7DA0}" destId="{21E5C3DA-5115-440E-B56E-5DCA8F93B1BB}" srcOrd="3" destOrd="0" parTransId="{706114FB-E472-431C-81C9-C5DCC060E5B0}" sibTransId="{563442B4-77BC-4A16-89BD-E62999AAA117}"/>
    <dgm:cxn modelId="{50E5A926-146A-43EE-A29F-A5D039A9F039}" srcId="{92B22A5F-7C50-45A9-A128-EAF707AD7DA0}" destId="{F449EDBA-C359-483E-92A1-10F66E4A60B2}" srcOrd="1" destOrd="0" parTransId="{C774A548-0B12-46A8-8B8A-0192C12C399B}" sibTransId="{64540C70-5236-4909-88F2-F8D02EAF99A1}"/>
    <dgm:cxn modelId="{BDBED9C7-6940-4D57-8781-66196AB815BA}" type="presOf" srcId="{1CC65711-61E0-44E5-B472-F7D3EDAD62BD}" destId="{1B7F054D-0001-4AB9-89D8-68A07030852D}" srcOrd="1" destOrd="0" presId="urn:microsoft.com/office/officeart/2005/8/layout/vProcess5"/>
    <dgm:cxn modelId="{9C2B66B2-7052-4063-A017-97B308D5925E}" type="presOf" srcId="{21E5C3DA-5115-440E-B56E-5DCA8F93B1BB}" destId="{98AFC14A-0294-454A-9D8E-0DEDF513300C}" srcOrd="0" destOrd="0" presId="urn:microsoft.com/office/officeart/2005/8/layout/vProcess5"/>
    <dgm:cxn modelId="{4FAE0987-A3CC-4325-9CF7-DA47663959F8}" type="presParOf" srcId="{F7DB0BF1-2966-4912-8D39-B0022291816C}" destId="{A57C7D7A-E713-45EB-B900-268290840730}" srcOrd="0" destOrd="0" presId="urn:microsoft.com/office/officeart/2005/8/layout/vProcess5"/>
    <dgm:cxn modelId="{305D74EC-6F91-45FE-9501-659726AC5EB2}" type="presParOf" srcId="{F7DB0BF1-2966-4912-8D39-B0022291816C}" destId="{3C023A05-0CA6-4B1C-9C90-98508B193786}" srcOrd="1" destOrd="0" presId="urn:microsoft.com/office/officeart/2005/8/layout/vProcess5"/>
    <dgm:cxn modelId="{77B46D90-0012-452B-AC1F-8752A348DA8B}" type="presParOf" srcId="{F7DB0BF1-2966-4912-8D39-B0022291816C}" destId="{347415BA-DC97-43E2-AE7E-CB1E89BDB6C4}" srcOrd="2" destOrd="0" presId="urn:microsoft.com/office/officeart/2005/8/layout/vProcess5"/>
    <dgm:cxn modelId="{7E9C1717-B071-4074-8184-D0BA5CAF05DB}" type="presParOf" srcId="{F7DB0BF1-2966-4912-8D39-B0022291816C}" destId="{EFCD9B4C-DA78-46C7-9E8E-1E5C23521922}" srcOrd="3" destOrd="0" presId="urn:microsoft.com/office/officeart/2005/8/layout/vProcess5"/>
    <dgm:cxn modelId="{9ADBB14F-04EA-4C0B-B4BA-01C79D08D321}" type="presParOf" srcId="{F7DB0BF1-2966-4912-8D39-B0022291816C}" destId="{98AFC14A-0294-454A-9D8E-0DEDF513300C}" srcOrd="4" destOrd="0" presId="urn:microsoft.com/office/officeart/2005/8/layout/vProcess5"/>
    <dgm:cxn modelId="{99A86747-F437-453D-8E85-81394284305F}" type="presParOf" srcId="{F7DB0BF1-2966-4912-8D39-B0022291816C}" destId="{C21735EF-571B-421D-B69C-575E32C59B3D}" srcOrd="5" destOrd="0" presId="urn:microsoft.com/office/officeart/2005/8/layout/vProcess5"/>
    <dgm:cxn modelId="{5BA63704-171A-4DF3-B281-36A734D46AAE}" type="presParOf" srcId="{F7DB0BF1-2966-4912-8D39-B0022291816C}" destId="{A19D2155-7612-468E-A3DC-8E1D47EBEE5B}" srcOrd="6" destOrd="0" presId="urn:microsoft.com/office/officeart/2005/8/layout/vProcess5"/>
    <dgm:cxn modelId="{806024B9-D19E-49DE-B9AC-1DF5BE40FB63}" type="presParOf" srcId="{F7DB0BF1-2966-4912-8D39-B0022291816C}" destId="{2C7A71E0-8E04-4158-8B58-BB3714727D7B}" srcOrd="7" destOrd="0" presId="urn:microsoft.com/office/officeart/2005/8/layout/vProcess5"/>
    <dgm:cxn modelId="{C8862129-FEA9-4003-B689-B7280A8D9034}" type="presParOf" srcId="{F7DB0BF1-2966-4912-8D39-B0022291816C}" destId="{1B7F054D-0001-4AB9-89D8-68A07030852D}" srcOrd="8" destOrd="0" presId="urn:microsoft.com/office/officeart/2005/8/layout/vProcess5"/>
    <dgm:cxn modelId="{193C7812-8286-4827-AFB2-A063B482582E}" type="presParOf" srcId="{F7DB0BF1-2966-4912-8D39-B0022291816C}" destId="{D7FE6E65-588E-4D34-80FF-15BC2F55240A}" srcOrd="9" destOrd="0" presId="urn:microsoft.com/office/officeart/2005/8/layout/vProcess5"/>
    <dgm:cxn modelId="{CF5238C9-9109-4069-8F9C-B642154C7875}" type="presParOf" srcId="{F7DB0BF1-2966-4912-8D39-B0022291816C}" destId="{808EF898-A196-4E17-8A67-4D9319F3A9FA}" srcOrd="10" destOrd="0" presId="urn:microsoft.com/office/officeart/2005/8/layout/vProcess5"/>
    <dgm:cxn modelId="{E5FD0BD8-5700-4BB6-8149-70C338B0D3A4}" type="presParOf" srcId="{F7DB0BF1-2966-4912-8D39-B0022291816C}" destId="{E786F31D-B268-4DC9-AA02-B68777929D4F}" srcOrd="11"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A7D2543-E60A-4A45-BCB8-57D0CA4F44EB}"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6CB694ED-70DC-4B82-8688-1FACA26BACFC}">
      <dgm:prSet custT="1">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pPr rtl="0"/>
          <a:r>
            <a:rPr lang="ru-RU" sz="1800" dirty="0" smtClean="0">
              <a:effectLst>
                <a:outerShdw blurRad="38100" dist="38100" dir="2700000" algn="tl">
                  <a:srgbClr val="000000">
                    <a:alpha val="43137"/>
                  </a:srgbClr>
                </a:outerShdw>
              </a:effectLst>
              <a:latin typeface="Book Antiqua" pitchFamily="18" charset="0"/>
            </a:rPr>
            <a:t>Территория  -  203,34 тыс.га</a:t>
          </a:r>
          <a:endParaRPr lang="ru-RU" sz="1800" dirty="0">
            <a:effectLst>
              <a:outerShdw blurRad="38100" dist="38100" dir="2700000" algn="tl">
                <a:srgbClr val="000000">
                  <a:alpha val="43137"/>
                </a:srgbClr>
              </a:outerShdw>
            </a:effectLst>
            <a:latin typeface="Book Antiqua" pitchFamily="18" charset="0"/>
          </a:endParaRPr>
        </a:p>
      </dgm:t>
    </dgm:pt>
    <dgm:pt modelId="{C2781D07-946A-4627-BA55-02F559614DBA}" type="parTrans" cxnId="{B17F5A0C-3EA9-4E71-A376-8CC7E4887F90}">
      <dgm:prSet/>
      <dgm:spPr/>
      <dgm:t>
        <a:bodyPr/>
        <a:lstStyle/>
        <a:p>
          <a:endParaRPr lang="ru-RU"/>
        </a:p>
      </dgm:t>
    </dgm:pt>
    <dgm:pt modelId="{602AE971-5F22-413B-98E1-6EB57D4CB512}" type="sibTrans" cxnId="{B17F5A0C-3EA9-4E71-A376-8CC7E4887F90}">
      <dgm:prSet/>
      <dgm:spPr/>
      <dgm:t>
        <a:bodyPr/>
        <a:lstStyle/>
        <a:p>
          <a:endParaRPr lang="ru-RU"/>
        </a:p>
      </dgm:t>
    </dgm:pt>
    <dgm:pt modelId="{B2930BE3-AC8C-46E7-8C74-FDA3F66D0922}" type="pres">
      <dgm:prSet presAssocID="{9A7D2543-E60A-4A45-BCB8-57D0CA4F44EB}" presName="Name0" presStyleCnt="0">
        <dgm:presLayoutVars>
          <dgm:chPref val="3"/>
          <dgm:dir/>
          <dgm:animLvl val="lvl"/>
          <dgm:resizeHandles/>
        </dgm:presLayoutVars>
      </dgm:prSet>
      <dgm:spPr/>
      <dgm:t>
        <a:bodyPr/>
        <a:lstStyle/>
        <a:p>
          <a:endParaRPr lang="ru-RU"/>
        </a:p>
      </dgm:t>
    </dgm:pt>
    <dgm:pt modelId="{DF610496-8FD4-45F9-83AD-40DE3CB3E9DD}" type="pres">
      <dgm:prSet presAssocID="{6CB694ED-70DC-4B82-8688-1FACA26BACFC}" presName="horFlow" presStyleCnt="0"/>
      <dgm:spPr/>
    </dgm:pt>
    <dgm:pt modelId="{BACE0FBD-4505-41E9-885F-58F4FC0C072A}" type="pres">
      <dgm:prSet presAssocID="{6CB694ED-70DC-4B82-8688-1FACA26BACFC}" presName="bigChev" presStyleLbl="node1" presStyleIdx="0" presStyleCnt="1" custAng="0" custScaleY="84722" custLinFactNeighborX="55388" custLinFactNeighborY="-7767"/>
      <dgm:spPr/>
      <dgm:t>
        <a:bodyPr/>
        <a:lstStyle/>
        <a:p>
          <a:endParaRPr lang="ru-RU"/>
        </a:p>
      </dgm:t>
    </dgm:pt>
  </dgm:ptLst>
  <dgm:cxnLst>
    <dgm:cxn modelId="{375C111E-A913-4AAE-986B-A9DB18CF96F9}" type="presOf" srcId="{9A7D2543-E60A-4A45-BCB8-57D0CA4F44EB}" destId="{B2930BE3-AC8C-46E7-8C74-FDA3F66D0922}" srcOrd="0" destOrd="0" presId="urn:microsoft.com/office/officeart/2005/8/layout/lProcess3"/>
    <dgm:cxn modelId="{B17F5A0C-3EA9-4E71-A376-8CC7E4887F90}" srcId="{9A7D2543-E60A-4A45-BCB8-57D0CA4F44EB}" destId="{6CB694ED-70DC-4B82-8688-1FACA26BACFC}" srcOrd="0" destOrd="0" parTransId="{C2781D07-946A-4627-BA55-02F559614DBA}" sibTransId="{602AE971-5F22-413B-98E1-6EB57D4CB512}"/>
    <dgm:cxn modelId="{A8C93769-3FB3-4800-83B1-830411456C58}" type="presOf" srcId="{6CB694ED-70DC-4B82-8688-1FACA26BACFC}" destId="{BACE0FBD-4505-41E9-885F-58F4FC0C072A}" srcOrd="0" destOrd="0" presId="urn:microsoft.com/office/officeart/2005/8/layout/lProcess3"/>
    <dgm:cxn modelId="{C29E39A3-0B4F-4269-84B4-27D0277B1A7F}" type="presParOf" srcId="{B2930BE3-AC8C-46E7-8C74-FDA3F66D0922}" destId="{DF610496-8FD4-45F9-83AD-40DE3CB3E9DD}" srcOrd="0" destOrd="0" presId="urn:microsoft.com/office/officeart/2005/8/layout/lProcess3"/>
    <dgm:cxn modelId="{D526B67B-843A-445E-8A7E-2618676B2D22}" type="presParOf" srcId="{DF610496-8FD4-45F9-83AD-40DE3CB3E9DD}" destId="{BACE0FBD-4505-41E9-885F-58F4FC0C072A}" srcOrd="0" destOrd="0" presId="urn:microsoft.com/office/officeart/2005/8/layout/lProcess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FEE77C-B526-44E8-B59E-7723C1FCC497}"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D9B9E171-34A7-4D2F-B8EA-E9A47DE355C0}">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Городское поселение</a:t>
          </a:r>
          <a:r>
            <a:rPr lang="ru-RU" dirty="0" smtClean="0">
              <a:latin typeface="Book Antiqua" pitchFamily="18" charset="0"/>
            </a:rPr>
            <a:t> – 1</a:t>
          </a:r>
          <a:endParaRPr lang="ru-RU" dirty="0">
            <a:latin typeface="Book Antiqua" pitchFamily="18" charset="0"/>
          </a:endParaRPr>
        </a:p>
      </dgm:t>
    </dgm:pt>
    <dgm:pt modelId="{5762D07D-F33C-4D81-9DE3-56CC8B807C7C}" type="parTrans" cxnId="{04420147-03C4-4ECA-9585-A6845E653576}">
      <dgm:prSet/>
      <dgm:spPr/>
      <dgm:t>
        <a:bodyPr/>
        <a:lstStyle/>
        <a:p>
          <a:endParaRPr lang="ru-RU"/>
        </a:p>
      </dgm:t>
    </dgm:pt>
    <dgm:pt modelId="{216F4456-CBA4-4AF4-B9B7-AAF641127DF6}" type="sibTrans" cxnId="{04420147-03C4-4ECA-9585-A6845E653576}">
      <dgm:prSet/>
      <dgm:spPr/>
      <dgm:t>
        <a:bodyPr/>
        <a:lstStyle/>
        <a:p>
          <a:endParaRPr lang="ru-RU"/>
        </a:p>
      </dgm:t>
    </dgm:pt>
    <dgm:pt modelId="{A70E0849-5EEB-4CFB-A3A3-6BE8818A3605}">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89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Сельских поселений - 14</a:t>
          </a:r>
          <a:endParaRPr lang="ru-RU" dirty="0">
            <a:effectLst>
              <a:outerShdw blurRad="38100" dist="38100" dir="2700000" algn="tl">
                <a:srgbClr val="000000">
                  <a:alpha val="43137"/>
                </a:srgbClr>
              </a:outerShdw>
            </a:effectLst>
            <a:latin typeface="Book Antiqua" pitchFamily="18" charset="0"/>
          </a:endParaRPr>
        </a:p>
      </dgm:t>
    </dgm:pt>
    <dgm:pt modelId="{B8F16D79-107D-4AF9-A37C-BEE58577FFB9}" type="parTrans" cxnId="{0C5F2D3F-AFC9-4605-B2D2-9689B2C1C9D9}">
      <dgm:prSet/>
      <dgm:spPr/>
      <dgm:t>
        <a:bodyPr/>
        <a:lstStyle/>
        <a:p>
          <a:endParaRPr lang="ru-RU"/>
        </a:p>
      </dgm:t>
    </dgm:pt>
    <dgm:pt modelId="{4C9A032D-99DA-408D-A8D4-1069DA05AFE3}" type="sibTrans" cxnId="{0C5F2D3F-AFC9-4605-B2D2-9689B2C1C9D9}">
      <dgm:prSet/>
      <dgm:spPr/>
      <dgm:t>
        <a:bodyPr/>
        <a:lstStyle/>
        <a:p>
          <a:endParaRPr lang="ru-RU"/>
        </a:p>
      </dgm:t>
    </dgm:pt>
    <dgm:pt modelId="{776AA742-1802-44CE-99AE-82D7D4557B8E}" type="pres">
      <dgm:prSet presAssocID="{05FEE77C-B526-44E8-B59E-7723C1FCC497}" presName="Name0" presStyleCnt="0">
        <dgm:presLayoutVars>
          <dgm:chPref val="3"/>
          <dgm:dir/>
          <dgm:animLvl val="lvl"/>
          <dgm:resizeHandles/>
        </dgm:presLayoutVars>
      </dgm:prSet>
      <dgm:spPr/>
      <dgm:t>
        <a:bodyPr/>
        <a:lstStyle/>
        <a:p>
          <a:endParaRPr lang="ru-RU"/>
        </a:p>
      </dgm:t>
    </dgm:pt>
    <dgm:pt modelId="{73707EE1-10A5-4F76-8EB3-D61503D5919E}" type="pres">
      <dgm:prSet presAssocID="{D9B9E171-34A7-4D2F-B8EA-E9A47DE355C0}" presName="horFlow" presStyleCnt="0"/>
      <dgm:spPr/>
    </dgm:pt>
    <dgm:pt modelId="{A35CE742-C92E-471D-AE33-FC87EDA40D4A}" type="pres">
      <dgm:prSet presAssocID="{D9B9E171-34A7-4D2F-B8EA-E9A47DE355C0}" presName="bigChev" presStyleLbl="node1" presStyleIdx="0" presStyleCnt="2" custLinFactNeighborX="40741" custLinFactNeighborY="-39618"/>
      <dgm:spPr/>
      <dgm:t>
        <a:bodyPr/>
        <a:lstStyle/>
        <a:p>
          <a:endParaRPr lang="ru-RU"/>
        </a:p>
      </dgm:t>
    </dgm:pt>
    <dgm:pt modelId="{434E9F64-F7DF-4394-A5CC-C26AC408F5F5}" type="pres">
      <dgm:prSet presAssocID="{D9B9E171-34A7-4D2F-B8EA-E9A47DE355C0}" presName="vSp" presStyleCnt="0"/>
      <dgm:spPr/>
    </dgm:pt>
    <dgm:pt modelId="{A13FDFE1-09DB-483E-B7E9-7C6C27D49B67}" type="pres">
      <dgm:prSet presAssocID="{A70E0849-5EEB-4CFB-A3A3-6BE8818A3605}" presName="horFlow" presStyleCnt="0"/>
      <dgm:spPr/>
    </dgm:pt>
    <dgm:pt modelId="{584093BA-FBF9-44C9-B06B-4924A014C6F1}" type="pres">
      <dgm:prSet presAssocID="{A70E0849-5EEB-4CFB-A3A3-6BE8818A3605}" presName="bigChev" presStyleLbl="node1" presStyleIdx="1" presStyleCnt="2" custLinFactNeighborX="8409" custLinFactNeighborY="17637"/>
      <dgm:spPr/>
      <dgm:t>
        <a:bodyPr/>
        <a:lstStyle/>
        <a:p>
          <a:endParaRPr lang="ru-RU"/>
        </a:p>
      </dgm:t>
    </dgm:pt>
  </dgm:ptLst>
  <dgm:cxnLst>
    <dgm:cxn modelId="{C9D2039C-7A9C-4750-9C27-168F4137BABC}" type="presOf" srcId="{A70E0849-5EEB-4CFB-A3A3-6BE8818A3605}" destId="{584093BA-FBF9-44C9-B06B-4924A014C6F1}" srcOrd="0" destOrd="0" presId="urn:microsoft.com/office/officeart/2005/8/layout/lProcess3"/>
    <dgm:cxn modelId="{709C0E45-226A-4A9B-AAAA-B3C322EBA1B3}" type="presOf" srcId="{05FEE77C-B526-44E8-B59E-7723C1FCC497}" destId="{776AA742-1802-44CE-99AE-82D7D4557B8E}" srcOrd="0" destOrd="0" presId="urn:microsoft.com/office/officeart/2005/8/layout/lProcess3"/>
    <dgm:cxn modelId="{F2A8C927-372D-43B0-A3A0-982BF4DCA452}" type="presOf" srcId="{D9B9E171-34A7-4D2F-B8EA-E9A47DE355C0}" destId="{A35CE742-C92E-471D-AE33-FC87EDA40D4A}" srcOrd="0" destOrd="0" presId="urn:microsoft.com/office/officeart/2005/8/layout/lProcess3"/>
    <dgm:cxn modelId="{04420147-03C4-4ECA-9585-A6845E653576}" srcId="{05FEE77C-B526-44E8-B59E-7723C1FCC497}" destId="{D9B9E171-34A7-4D2F-B8EA-E9A47DE355C0}" srcOrd="0" destOrd="0" parTransId="{5762D07D-F33C-4D81-9DE3-56CC8B807C7C}" sibTransId="{216F4456-CBA4-4AF4-B9B7-AAF641127DF6}"/>
    <dgm:cxn modelId="{0C5F2D3F-AFC9-4605-B2D2-9689B2C1C9D9}" srcId="{05FEE77C-B526-44E8-B59E-7723C1FCC497}" destId="{A70E0849-5EEB-4CFB-A3A3-6BE8818A3605}" srcOrd="1" destOrd="0" parTransId="{B8F16D79-107D-4AF9-A37C-BEE58577FFB9}" sibTransId="{4C9A032D-99DA-408D-A8D4-1069DA05AFE3}"/>
    <dgm:cxn modelId="{728908A1-E327-4299-AC15-695EECBF87D3}" type="presParOf" srcId="{776AA742-1802-44CE-99AE-82D7D4557B8E}" destId="{73707EE1-10A5-4F76-8EB3-D61503D5919E}" srcOrd="0" destOrd="0" presId="urn:microsoft.com/office/officeart/2005/8/layout/lProcess3"/>
    <dgm:cxn modelId="{835F10C6-AF50-4682-BBB2-0597354B7325}" type="presParOf" srcId="{73707EE1-10A5-4F76-8EB3-D61503D5919E}" destId="{A35CE742-C92E-471D-AE33-FC87EDA40D4A}" srcOrd="0" destOrd="0" presId="urn:microsoft.com/office/officeart/2005/8/layout/lProcess3"/>
    <dgm:cxn modelId="{D4F7F708-6340-4029-8FE2-EA0B71689B8B}" type="presParOf" srcId="{776AA742-1802-44CE-99AE-82D7D4557B8E}" destId="{434E9F64-F7DF-4394-A5CC-C26AC408F5F5}" srcOrd="1" destOrd="0" presId="urn:microsoft.com/office/officeart/2005/8/layout/lProcess3"/>
    <dgm:cxn modelId="{CED500DC-1ADF-44D3-96A7-949904A3E9F2}" type="presParOf" srcId="{776AA742-1802-44CE-99AE-82D7D4557B8E}" destId="{A13FDFE1-09DB-483E-B7E9-7C6C27D49B67}" srcOrd="2" destOrd="0" presId="urn:microsoft.com/office/officeart/2005/8/layout/lProcess3"/>
    <dgm:cxn modelId="{038FE8EC-03AB-4743-A6CA-E88EF169C646}" type="presParOf" srcId="{A13FDFE1-09DB-483E-B7E9-7C6C27D49B67}" destId="{584093BA-FBF9-44C9-B06B-4924A014C6F1}" srcOrd="0" destOrd="0" presId="urn:microsoft.com/office/officeart/2005/8/layout/lProcess3"/>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E0C0A02-3A93-4C7D-AAD8-8DD81A8D0BB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23DED248-F1F4-44EE-996C-13D2D3F47572}">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Городское население – 34%</a:t>
          </a:r>
          <a:endParaRPr lang="ru-RU" dirty="0">
            <a:effectLst>
              <a:outerShdw blurRad="38100" dist="38100" dir="2700000" algn="tl">
                <a:srgbClr val="000000">
                  <a:alpha val="43137"/>
                </a:srgbClr>
              </a:outerShdw>
            </a:effectLst>
            <a:latin typeface="Book Antiqua" pitchFamily="18" charset="0"/>
          </a:endParaRPr>
        </a:p>
      </dgm:t>
    </dgm:pt>
    <dgm:pt modelId="{B1249AAD-B284-4E64-A3EB-B9CFEF579D5F}" type="parTrans" cxnId="{7AF49615-F11E-41BF-8298-D229C71E9525}">
      <dgm:prSet/>
      <dgm:spPr/>
      <dgm:t>
        <a:bodyPr/>
        <a:lstStyle/>
        <a:p>
          <a:endParaRPr lang="ru-RU"/>
        </a:p>
      </dgm:t>
    </dgm:pt>
    <dgm:pt modelId="{0AF1799E-A717-4BB8-93DB-542D71A499FD}" type="sibTrans" cxnId="{7AF49615-F11E-41BF-8298-D229C71E9525}">
      <dgm:prSet/>
      <dgm:spPr/>
      <dgm:t>
        <a:bodyPr/>
        <a:lstStyle/>
        <a:p>
          <a:endParaRPr lang="ru-RU"/>
        </a:p>
      </dgm:t>
    </dgm:pt>
    <dgm:pt modelId="{4116441A-9C74-4EF1-8F64-BC0CCD9A36E6}">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Сельское население – 66%</a:t>
          </a:r>
          <a:r>
            <a:rPr lang="ru-RU" dirty="0" smtClean="0">
              <a:latin typeface="Book Antiqua" pitchFamily="18" charset="0"/>
            </a:rPr>
            <a:t>    </a:t>
          </a:r>
          <a:endParaRPr lang="ru-RU" dirty="0">
            <a:latin typeface="Book Antiqua" pitchFamily="18" charset="0"/>
          </a:endParaRPr>
        </a:p>
      </dgm:t>
    </dgm:pt>
    <dgm:pt modelId="{DD4074FB-BB17-4138-823F-10DB09CB51FF}" type="parTrans" cxnId="{1F4B43B1-D721-4AFC-93E0-39657B9DC746}">
      <dgm:prSet/>
      <dgm:spPr/>
      <dgm:t>
        <a:bodyPr/>
        <a:lstStyle/>
        <a:p>
          <a:endParaRPr lang="ru-RU"/>
        </a:p>
      </dgm:t>
    </dgm:pt>
    <dgm:pt modelId="{951F3A36-1E23-48C9-9147-ECCF776881D6}" type="sibTrans" cxnId="{1F4B43B1-D721-4AFC-93E0-39657B9DC746}">
      <dgm:prSet/>
      <dgm:spPr/>
      <dgm:t>
        <a:bodyPr/>
        <a:lstStyle/>
        <a:p>
          <a:endParaRPr lang="ru-RU"/>
        </a:p>
      </dgm:t>
    </dgm:pt>
    <dgm:pt modelId="{F172F06A-EE67-438F-BC75-A8BED5B6F49A}" type="pres">
      <dgm:prSet presAssocID="{BE0C0A02-3A93-4C7D-AAD8-8DD81A8D0BB8}" presName="Name0" presStyleCnt="0">
        <dgm:presLayoutVars>
          <dgm:chPref val="3"/>
          <dgm:dir/>
          <dgm:animLvl val="lvl"/>
          <dgm:resizeHandles/>
        </dgm:presLayoutVars>
      </dgm:prSet>
      <dgm:spPr/>
      <dgm:t>
        <a:bodyPr/>
        <a:lstStyle/>
        <a:p>
          <a:endParaRPr lang="ru-RU"/>
        </a:p>
      </dgm:t>
    </dgm:pt>
    <dgm:pt modelId="{67A46328-9F50-4E5B-A279-CA5282980619}" type="pres">
      <dgm:prSet presAssocID="{23DED248-F1F4-44EE-996C-13D2D3F47572}" presName="horFlow" presStyleCnt="0"/>
      <dgm:spPr/>
    </dgm:pt>
    <dgm:pt modelId="{A6EFF1F9-070C-4F75-AEF2-175080E03D73}" type="pres">
      <dgm:prSet presAssocID="{23DED248-F1F4-44EE-996C-13D2D3F47572}" presName="bigChev" presStyleLbl="node1" presStyleIdx="0" presStyleCnt="2" custLinFactNeighborX="3333" custLinFactNeighborY="-6"/>
      <dgm:spPr/>
      <dgm:t>
        <a:bodyPr/>
        <a:lstStyle/>
        <a:p>
          <a:endParaRPr lang="ru-RU"/>
        </a:p>
      </dgm:t>
    </dgm:pt>
    <dgm:pt modelId="{23C530EC-5FD0-496A-9C6C-FC684B2C6B86}" type="pres">
      <dgm:prSet presAssocID="{23DED248-F1F4-44EE-996C-13D2D3F47572}" presName="vSp" presStyleCnt="0"/>
      <dgm:spPr/>
    </dgm:pt>
    <dgm:pt modelId="{608ECB5D-C324-4BFB-9E73-FE1787ABE07B}" type="pres">
      <dgm:prSet presAssocID="{4116441A-9C74-4EF1-8F64-BC0CCD9A36E6}" presName="horFlow" presStyleCnt="0"/>
      <dgm:spPr/>
    </dgm:pt>
    <dgm:pt modelId="{F90D0886-8325-40D6-9726-F788C42AAA44}" type="pres">
      <dgm:prSet presAssocID="{4116441A-9C74-4EF1-8F64-BC0CCD9A36E6}" presName="bigChev" presStyleLbl="node1" presStyleIdx="1" presStyleCnt="2" custLinFactNeighborX="3333" custLinFactNeighborY="-5505"/>
      <dgm:spPr/>
      <dgm:t>
        <a:bodyPr/>
        <a:lstStyle/>
        <a:p>
          <a:endParaRPr lang="ru-RU"/>
        </a:p>
      </dgm:t>
    </dgm:pt>
  </dgm:ptLst>
  <dgm:cxnLst>
    <dgm:cxn modelId="{1F4B43B1-D721-4AFC-93E0-39657B9DC746}" srcId="{BE0C0A02-3A93-4C7D-AAD8-8DD81A8D0BB8}" destId="{4116441A-9C74-4EF1-8F64-BC0CCD9A36E6}" srcOrd="1" destOrd="0" parTransId="{DD4074FB-BB17-4138-823F-10DB09CB51FF}" sibTransId="{951F3A36-1E23-48C9-9147-ECCF776881D6}"/>
    <dgm:cxn modelId="{7AF49615-F11E-41BF-8298-D229C71E9525}" srcId="{BE0C0A02-3A93-4C7D-AAD8-8DD81A8D0BB8}" destId="{23DED248-F1F4-44EE-996C-13D2D3F47572}" srcOrd="0" destOrd="0" parTransId="{B1249AAD-B284-4E64-A3EB-B9CFEF579D5F}" sibTransId="{0AF1799E-A717-4BB8-93DB-542D71A499FD}"/>
    <dgm:cxn modelId="{9FEFD912-2F4B-4BF1-A641-099CFFF118B8}" type="presOf" srcId="{BE0C0A02-3A93-4C7D-AAD8-8DD81A8D0BB8}" destId="{F172F06A-EE67-438F-BC75-A8BED5B6F49A}" srcOrd="0" destOrd="0" presId="urn:microsoft.com/office/officeart/2005/8/layout/lProcess3"/>
    <dgm:cxn modelId="{0B1AD1E7-AFF3-465D-9A75-47F8ECAC8975}" type="presOf" srcId="{23DED248-F1F4-44EE-996C-13D2D3F47572}" destId="{A6EFF1F9-070C-4F75-AEF2-175080E03D73}" srcOrd="0" destOrd="0" presId="urn:microsoft.com/office/officeart/2005/8/layout/lProcess3"/>
    <dgm:cxn modelId="{68937179-BB58-4A58-BBE7-A2C43669AAFA}" type="presOf" srcId="{4116441A-9C74-4EF1-8F64-BC0CCD9A36E6}" destId="{F90D0886-8325-40D6-9726-F788C42AAA44}" srcOrd="0" destOrd="0" presId="urn:microsoft.com/office/officeart/2005/8/layout/lProcess3"/>
    <dgm:cxn modelId="{9324E212-B3EC-4526-9BAD-BA172F31F7B6}" type="presParOf" srcId="{F172F06A-EE67-438F-BC75-A8BED5B6F49A}" destId="{67A46328-9F50-4E5B-A279-CA5282980619}" srcOrd="0" destOrd="0" presId="urn:microsoft.com/office/officeart/2005/8/layout/lProcess3"/>
    <dgm:cxn modelId="{39BD5877-D097-4136-9F3B-3793021BB739}" type="presParOf" srcId="{67A46328-9F50-4E5B-A279-CA5282980619}" destId="{A6EFF1F9-070C-4F75-AEF2-175080E03D73}" srcOrd="0" destOrd="0" presId="urn:microsoft.com/office/officeart/2005/8/layout/lProcess3"/>
    <dgm:cxn modelId="{FEA95227-ADD9-4E43-BA35-4CC775F1E205}" type="presParOf" srcId="{F172F06A-EE67-438F-BC75-A8BED5B6F49A}" destId="{23C530EC-5FD0-496A-9C6C-FC684B2C6B86}" srcOrd="1" destOrd="0" presId="urn:microsoft.com/office/officeart/2005/8/layout/lProcess3"/>
    <dgm:cxn modelId="{29626D72-C4CC-4C52-B0CF-B80A61C66EA1}" type="presParOf" srcId="{F172F06A-EE67-438F-BC75-A8BED5B6F49A}" destId="{608ECB5D-C324-4BFB-9E73-FE1787ABE07B}" srcOrd="2" destOrd="0" presId="urn:microsoft.com/office/officeart/2005/8/layout/lProcess3"/>
    <dgm:cxn modelId="{6EA00D35-6A0F-4DCD-97D0-6284844C4981}" type="presParOf" srcId="{608ECB5D-C324-4BFB-9E73-FE1787ABE07B}" destId="{F90D0886-8325-40D6-9726-F788C42AAA44}" srcOrd="0" destOrd="0" presId="urn:microsoft.com/office/officeart/2005/8/layout/lProcess3"/>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384E981-E2A2-4F33-8A22-171224B9A76E}" type="doc">
      <dgm:prSet loTypeId="urn:microsoft.com/office/officeart/2005/8/layout/cycle3" loCatId="cycle" qsTypeId="urn:microsoft.com/office/officeart/2005/8/quickstyle/3d1" qsCatId="3D" csTypeId="urn:microsoft.com/office/officeart/2005/8/colors/accent1_2" csCatId="accent1" phldr="1"/>
      <dgm:spPr/>
      <dgm:t>
        <a:bodyPr/>
        <a:lstStyle/>
        <a:p>
          <a:endParaRPr lang="ru-RU"/>
        </a:p>
      </dgm:t>
    </dgm:pt>
    <dgm:pt modelId="{B7EA8298-ECDE-4155-BDEC-96200970E77A}">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Основные направления бюджетной и налоговой политики муниципального образования «Холм-Жирковский район» Смоленской области  с учетом изменений бюджетного и налогового законодательства</a:t>
          </a:r>
          <a:endParaRPr lang="ru-RU" sz="2000" b="1" dirty="0">
            <a:latin typeface="Book Antiqua" pitchFamily="18" charset="0"/>
          </a:endParaRPr>
        </a:p>
      </dgm:t>
    </dgm:pt>
    <dgm:pt modelId="{E453CE63-3D26-4C57-9FA9-E977662C36BC}" type="parTrans" cxnId="{7E0D0D87-10B8-48E2-933F-222189CFD52F}">
      <dgm:prSet/>
      <dgm:spPr/>
      <dgm:t>
        <a:bodyPr/>
        <a:lstStyle/>
        <a:p>
          <a:endParaRPr lang="ru-RU" sz="2400" b="1"/>
        </a:p>
      </dgm:t>
    </dgm:pt>
    <dgm:pt modelId="{0DB5CF0B-C82B-48A8-AA38-AFAEB8EE3502}" type="sibTrans" cxnId="{7E0D0D87-10B8-48E2-933F-222189CFD52F}">
      <dgm:prSet/>
      <dgm:spPr/>
      <dgm:t>
        <a:bodyPr/>
        <a:lstStyle/>
        <a:p>
          <a:endParaRPr lang="ru-RU" sz="2400" b="1"/>
        </a:p>
      </dgm:t>
    </dgm:pt>
    <dgm:pt modelId="{E6981AFA-B8DE-40BD-A34C-8C0933CB14A7}">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Основные параметры Прогноза социально-экономического развития муниципального образования «Холм-Жирковский район» Смоленской области  </a:t>
          </a:r>
          <a:endParaRPr lang="ru-RU" sz="2000" b="1" dirty="0">
            <a:latin typeface="Book Antiqua" pitchFamily="18" charset="0"/>
          </a:endParaRPr>
        </a:p>
      </dgm:t>
    </dgm:pt>
    <dgm:pt modelId="{591821FD-4FEF-4890-99B9-5D3C4948C40B}" type="parTrans" cxnId="{42C76A93-4513-4AEF-B111-C0BB614092F1}">
      <dgm:prSet/>
      <dgm:spPr/>
      <dgm:t>
        <a:bodyPr/>
        <a:lstStyle/>
        <a:p>
          <a:endParaRPr lang="ru-RU" sz="2400" b="1"/>
        </a:p>
      </dgm:t>
    </dgm:pt>
    <dgm:pt modelId="{566B52C8-398B-4562-990D-0D648421A22C}" type="sibTrans" cxnId="{42C76A93-4513-4AEF-B111-C0BB614092F1}">
      <dgm:prSet/>
      <dgm:spPr/>
      <dgm:t>
        <a:bodyPr/>
        <a:lstStyle/>
        <a:p>
          <a:endParaRPr lang="ru-RU" sz="2400" b="1"/>
        </a:p>
      </dgm:t>
    </dgm:pt>
    <dgm:pt modelId="{AFF46D7E-2136-4145-BC57-76826FD2852D}">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Муниципальные программы Холм-Жирковского   района</a:t>
          </a:r>
        </a:p>
      </dgm:t>
    </dgm:pt>
    <dgm:pt modelId="{38C90CD7-517B-4E00-826F-9A70CB8BA50E}" type="parTrans" cxnId="{21113EF3-FEBF-439A-BA7F-CD40AF78CFF4}">
      <dgm:prSet/>
      <dgm:spPr/>
      <dgm:t>
        <a:bodyPr/>
        <a:lstStyle/>
        <a:p>
          <a:endParaRPr lang="ru-RU"/>
        </a:p>
      </dgm:t>
    </dgm:pt>
    <dgm:pt modelId="{1961359C-A556-411A-9EE3-790F41448CC6}" type="sibTrans" cxnId="{21113EF3-FEBF-439A-BA7F-CD40AF78CFF4}">
      <dgm:prSet/>
      <dgm:spPr/>
      <dgm:t>
        <a:bodyPr/>
        <a:lstStyle/>
        <a:p>
          <a:endParaRPr lang="ru-RU"/>
        </a:p>
      </dgm:t>
    </dgm:pt>
    <dgm:pt modelId="{08441C6B-5A4F-43AB-905F-08CF009531C8}">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9050">
          <a:solidFill>
            <a:srgbClr val="0000FF"/>
          </a:solidFill>
        </a:ln>
      </dgm:spPr>
      <dgm:t>
        <a:bodyPr/>
        <a:lstStyle/>
        <a:p>
          <a:r>
            <a:rPr lang="ru-RU" sz="2000" b="1" dirty="0" smtClean="0">
              <a:latin typeface="Book Antiqua" pitchFamily="18" charset="0"/>
            </a:rPr>
            <a:t>Бюджетное послание Президента Российской Федерации на 2018-2020 годы</a:t>
          </a:r>
          <a:endParaRPr lang="ru-RU" sz="2000" b="1" dirty="0">
            <a:latin typeface="Book Antiqua" pitchFamily="18" charset="0"/>
          </a:endParaRPr>
        </a:p>
      </dgm:t>
    </dgm:pt>
    <dgm:pt modelId="{DA6BA9CF-E060-4928-AFF6-AEB10EC0F12C}" type="sibTrans" cxnId="{923D1AA7-FCD9-44D2-B600-83694EA0E35D}">
      <dgm:prSet/>
      <dgm:spPr>
        <a:solidFill>
          <a:srgbClr val="6699FF"/>
        </a:solidFill>
        <a:ln>
          <a:solidFill>
            <a:srgbClr val="3333CC"/>
          </a:solidFill>
        </a:ln>
      </dgm:spPr>
      <dgm:t>
        <a:bodyPr/>
        <a:lstStyle/>
        <a:p>
          <a:endParaRPr lang="ru-RU" sz="2400" b="1" dirty="0"/>
        </a:p>
      </dgm:t>
    </dgm:pt>
    <dgm:pt modelId="{D42987AF-A6D0-4CE3-9952-4944571D430A}" type="parTrans" cxnId="{923D1AA7-FCD9-44D2-B600-83694EA0E35D}">
      <dgm:prSet/>
      <dgm:spPr/>
      <dgm:t>
        <a:bodyPr/>
        <a:lstStyle/>
        <a:p>
          <a:endParaRPr lang="ru-RU" sz="2400" b="1"/>
        </a:p>
      </dgm:t>
    </dgm:pt>
    <dgm:pt modelId="{2FE4C72B-DAC2-4F3C-AD10-1571FF09B386}" type="pres">
      <dgm:prSet presAssocID="{2384E981-E2A2-4F33-8A22-171224B9A76E}" presName="Name0" presStyleCnt="0">
        <dgm:presLayoutVars>
          <dgm:dir/>
          <dgm:resizeHandles val="exact"/>
        </dgm:presLayoutVars>
      </dgm:prSet>
      <dgm:spPr/>
      <dgm:t>
        <a:bodyPr/>
        <a:lstStyle/>
        <a:p>
          <a:endParaRPr lang="ru-RU"/>
        </a:p>
      </dgm:t>
    </dgm:pt>
    <dgm:pt modelId="{1122A013-4749-4CD1-91E0-DEB23E351BD8}" type="pres">
      <dgm:prSet presAssocID="{2384E981-E2A2-4F33-8A22-171224B9A76E}" presName="cycle" presStyleCnt="0"/>
      <dgm:spPr/>
      <dgm:t>
        <a:bodyPr/>
        <a:lstStyle/>
        <a:p>
          <a:endParaRPr lang="ru-RU"/>
        </a:p>
      </dgm:t>
    </dgm:pt>
    <dgm:pt modelId="{D73C32C9-B7C5-4705-BB81-A89B055DE445}" type="pres">
      <dgm:prSet presAssocID="{08441C6B-5A4F-43AB-905F-08CF009531C8}" presName="nodeFirstNode" presStyleLbl="node1" presStyleIdx="0" presStyleCnt="4" custScaleX="216567" custScaleY="37696" custRadScaleRad="108732" custRadScaleInc="-1495">
        <dgm:presLayoutVars>
          <dgm:bulletEnabled val="1"/>
        </dgm:presLayoutVars>
      </dgm:prSet>
      <dgm:spPr/>
      <dgm:t>
        <a:bodyPr/>
        <a:lstStyle/>
        <a:p>
          <a:endParaRPr lang="ru-RU"/>
        </a:p>
      </dgm:t>
    </dgm:pt>
    <dgm:pt modelId="{358734D2-6690-400B-92F1-00E2BE5EDD5E}" type="pres">
      <dgm:prSet presAssocID="{DA6BA9CF-E060-4928-AFF6-AEB10EC0F12C}" presName="sibTransFirstNode" presStyleLbl="bgShp" presStyleIdx="0" presStyleCnt="1" custAng="0" custScaleX="42729" custScaleY="70633" custLinFactNeighborX="-470" custLinFactNeighborY="25566"/>
      <dgm:spPr>
        <a:prstGeom prst="downArrow">
          <a:avLst/>
        </a:prstGeom>
      </dgm:spPr>
      <dgm:t>
        <a:bodyPr/>
        <a:lstStyle/>
        <a:p>
          <a:endParaRPr lang="ru-RU"/>
        </a:p>
      </dgm:t>
    </dgm:pt>
    <dgm:pt modelId="{C271A942-9659-40F0-B91E-421AA1A868F7}" type="pres">
      <dgm:prSet presAssocID="{E6981AFA-B8DE-40BD-A34C-8C0933CB14A7}" presName="nodeFollowingNodes" presStyleLbl="node1" presStyleIdx="1" presStyleCnt="4" custScaleX="219430" custScaleY="65450" custRadScaleRad="27901" custRadScaleInc="134716">
        <dgm:presLayoutVars>
          <dgm:bulletEnabled val="1"/>
        </dgm:presLayoutVars>
      </dgm:prSet>
      <dgm:spPr/>
      <dgm:t>
        <a:bodyPr/>
        <a:lstStyle/>
        <a:p>
          <a:endParaRPr lang="ru-RU"/>
        </a:p>
      </dgm:t>
    </dgm:pt>
    <dgm:pt modelId="{C0F74AEC-6F1E-4CA5-9898-938E5B53D98C}" type="pres">
      <dgm:prSet presAssocID="{AFF46D7E-2136-4145-BC57-76826FD2852D}" presName="nodeFollowingNodes" presStyleLbl="node1" presStyleIdx="2" presStyleCnt="4" custScaleX="219079" custScaleY="36129" custRadScaleRad="86310" custRadScaleInc="3430">
        <dgm:presLayoutVars>
          <dgm:bulletEnabled val="1"/>
        </dgm:presLayoutVars>
      </dgm:prSet>
      <dgm:spPr/>
      <dgm:t>
        <a:bodyPr/>
        <a:lstStyle/>
        <a:p>
          <a:endParaRPr lang="ru-RU"/>
        </a:p>
      </dgm:t>
    </dgm:pt>
    <dgm:pt modelId="{27783912-6789-4E1A-8B8C-1CAE98185405}" type="pres">
      <dgm:prSet presAssocID="{B7EA8298-ECDE-4155-BDEC-96200970E77A}" presName="nodeFollowingNodes" presStyleLbl="node1" presStyleIdx="3" presStyleCnt="4" custScaleX="218758" custScaleY="73778" custRadScaleRad="47680" custRadScaleInc="118294">
        <dgm:presLayoutVars>
          <dgm:bulletEnabled val="1"/>
        </dgm:presLayoutVars>
      </dgm:prSet>
      <dgm:spPr/>
      <dgm:t>
        <a:bodyPr/>
        <a:lstStyle/>
        <a:p>
          <a:endParaRPr lang="ru-RU"/>
        </a:p>
      </dgm:t>
    </dgm:pt>
  </dgm:ptLst>
  <dgm:cxnLst>
    <dgm:cxn modelId="{3A566B7A-3221-4AE6-ACD2-60A9D04B4793}" type="presOf" srcId="{08441C6B-5A4F-43AB-905F-08CF009531C8}" destId="{D73C32C9-B7C5-4705-BB81-A89B055DE445}" srcOrd="0" destOrd="0" presId="urn:microsoft.com/office/officeart/2005/8/layout/cycle3"/>
    <dgm:cxn modelId="{3A35B60A-E2CF-4919-8010-F84DDF56AF86}" type="presOf" srcId="{AFF46D7E-2136-4145-BC57-76826FD2852D}" destId="{C0F74AEC-6F1E-4CA5-9898-938E5B53D98C}" srcOrd="0" destOrd="0" presId="urn:microsoft.com/office/officeart/2005/8/layout/cycle3"/>
    <dgm:cxn modelId="{21113EF3-FEBF-439A-BA7F-CD40AF78CFF4}" srcId="{2384E981-E2A2-4F33-8A22-171224B9A76E}" destId="{AFF46D7E-2136-4145-BC57-76826FD2852D}" srcOrd="2" destOrd="0" parTransId="{38C90CD7-517B-4E00-826F-9A70CB8BA50E}" sibTransId="{1961359C-A556-411A-9EE3-790F41448CC6}"/>
    <dgm:cxn modelId="{F6024697-143A-407F-B4BB-1BFF4AAC2E5E}" type="presOf" srcId="{B7EA8298-ECDE-4155-BDEC-96200970E77A}" destId="{27783912-6789-4E1A-8B8C-1CAE98185405}" srcOrd="0" destOrd="0" presId="urn:microsoft.com/office/officeart/2005/8/layout/cycle3"/>
    <dgm:cxn modelId="{7E0D0D87-10B8-48E2-933F-222189CFD52F}" srcId="{2384E981-E2A2-4F33-8A22-171224B9A76E}" destId="{B7EA8298-ECDE-4155-BDEC-96200970E77A}" srcOrd="3" destOrd="0" parTransId="{E453CE63-3D26-4C57-9FA9-E977662C36BC}" sibTransId="{0DB5CF0B-C82B-48A8-AA38-AFAEB8EE3502}"/>
    <dgm:cxn modelId="{42C76A93-4513-4AEF-B111-C0BB614092F1}" srcId="{2384E981-E2A2-4F33-8A22-171224B9A76E}" destId="{E6981AFA-B8DE-40BD-A34C-8C0933CB14A7}" srcOrd="1" destOrd="0" parTransId="{591821FD-4FEF-4890-99B9-5D3C4948C40B}" sibTransId="{566B52C8-398B-4562-990D-0D648421A22C}"/>
    <dgm:cxn modelId="{2F09CD79-7883-40E1-BE89-132948AFBA7A}" type="presOf" srcId="{2384E981-E2A2-4F33-8A22-171224B9A76E}" destId="{2FE4C72B-DAC2-4F3C-AD10-1571FF09B386}" srcOrd="0" destOrd="0" presId="urn:microsoft.com/office/officeart/2005/8/layout/cycle3"/>
    <dgm:cxn modelId="{B64855E2-604D-4A4C-BE53-414A3C803588}" type="presOf" srcId="{DA6BA9CF-E060-4928-AFF6-AEB10EC0F12C}" destId="{358734D2-6690-400B-92F1-00E2BE5EDD5E}" srcOrd="0" destOrd="0" presId="urn:microsoft.com/office/officeart/2005/8/layout/cycle3"/>
    <dgm:cxn modelId="{923D1AA7-FCD9-44D2-B600-83694EA0E35D}" srcId="{2384E981-E2A2-4F33-8A22-171224B9A76E}" destId="{08441C6B-5A4F-43AB-905F-08CF009531C8}" srcOrd="0" destOrd="0" parTransId="{D42987AF-A6D0-4CE3-9952-4944571D430A}" sibTransId="{DA6BA9CF-E060-4928-AFF6-AEB10EC0F12C}"/>
    <dgm:cxn modelId="{A1E931EF-8397-44A6-BD5D-286D37A51733}" type="presOf" srcId="{E6981AFA-B8DE-40BD-A34C-8C0933CB14A7}" destId="{C271A942-9659-40F0-B91E-421AA1A868F7}" srcOrd="0" destOrd="0" presId="urn:microsoft.com/office/officeart/2005/8/layout/cycle3"/>
    <dgm:cxn modelId="{6FFBB7B2-F932-43C9-82AB-B4DA8DD623AA}" type="presParOf" srcId="{2FE4C72B-DAC2-4F3C-AD10-1571FF09B386}" destId="{1122A013-4749-4CD1-91E0-DEB23E351BD8}" srcOrd="0" destOrd="0" presId="urn:microsoft.com/office/officeart/2005/8/layout/cycle3"/>
    <dgm:cxn modelId="{6C65F561-1FDB-4206-9149-8FF157F84369}" type="presParOf" srcId="{1122A013-4749-4CD1-91E0-DEB23E351BD8}" destId="{D73C32C9-B7C5-4705-BB81-A89B055DE445}" srcOrd="0" destOrd="0" presId="urn:microsoft.com/office/officeart/2005/8/layout/cycle3"/>
    <dgm:cxn modelId="{10E5F132-955D-4F82-92F2-B5B6EBB268C7}" type="presParOf" srcId="{1122A013-4749-4CD1-91E0-DEB23E351BD8}" destId="{358734D2-6690-400B-92F1-00E2BE5EDD5E}" srcOrd="1" destOrd="0" presId="urn:microsoft.com/office/officeart/2005/8/layout/cycle3"/>
    <dgm:cxn modelId="{06404270-38A2-46F5-84FA-8A3874A4A16C}" type="presParOf" srcId="{1122A013-4749-4CD1-91E0-DEB23E351BD8}" destId="{C271A942-9659-40F0-B91E-421AA1A868F7}" srcOrd="2" destOrd="0" presId="urn:microsoft.com/office/officeart/2005/8/layout/cycle3"/>
    <dgm:cxn modelId="{6E8A8731-8E03-47A6-B52C-39F823C94EF4}" type="presParOf" srcId="{1122A013-4749-4CD1-91E0-DEB23E351BD8}" destId="{C0F74AEC-6F1E-4CA5-9898-938E5B53D98C}" srcOrd="3" destOrd="0" presId="urn:microsoft.com/office/officeart/2005/8/layout/cycle3"/>
    <dgm:cxn modelId="{62F083DF-7C70-4887-AA56-2D4F14A613FA}" type="presParOf" srcId="{1122A013-4749-4CD1-91E0-DEB23E351BD8}" destId="{27783912-6789-4E1A-8B8C-1CAE98185405}" srcOrd="4" destOrd="0" presId="urn:microsoft.com/office/officeart/2005/8/layout/cycle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54F00C0-7875-4964-8FCB-AB81F2FDA41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AE8B42A2-AB82-4B9D-8434-F56FB1DB36D2}" type="pres">
      <dgm:prSet presAssocID="{B54F00C0-7875-4964-8FCB-AB81F2FDA412}" presName="diagram" presStyleCnt="0">
        <dgm:presLayoutVars>
          <dgm:dir/>
          <dgm:resizeHandles val="exact"/>
        </dgm:presLayoutVars>
      </dgm:prSet>
      <dgm:spPr/>
      <dgm:t>
        <a:bodyPr/>
        <a:lstStyle/>
        <a:p>
          <a:endParaRPr lang="ru-RU"/>
        </a:p>
      </dgm:t>
    </dgm:pt>
  </dgm:ptLst>
  <dgm:cxnLst>
    <dgm:cxn modelId="{8228B17D-BFB2-4471-8AFC-9CEFAA9D246C}" type="presOf" srcId="{B54F00C0-7875-4964-8FCB-AB81F2FDA412}" destId="{AE8B42A2-AB82-4B9D-8434-F56FB1DB36D2}" srcOrd="0"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BD785E0-FE4F-474E-B084-CBF2EB3A8EC6}"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ru-RU"/>
        </a:p>
      </dgm:t>
    </dgm:pt>
    <dgm:pt modelId="{69DF384F-E4AA-4AF1-8090-4723F6C0220C}">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реализации продукции сельского хозяйства </a:t>
          </a:r>
        </a:p>
      </dgm:t>
    </dgm:pt>
    <dgm:pt modelId="{73226DAC-3FEB-4B14-9FFE-192A2C9DA38A}" type="parTrans" cxnId="{5076E6DD-70A2-4DA3-8B5A-92383B53BBCE}">
      <dgm:prSet/>
      <dgm:spPr/>
      <dgm:t>
        <a:bodyPr/>
        <a:lstStyle/>
        <a:p>
          <a:endParaRPr lang="ru-RU"/>
        </a:p>
      </dgm:t>
    </dgm:pt>
    <dgm:pt modelId="{B4BD078E-5564-4CFE-823E-0A72E7FCFEF4}" type="sibTrans" cxnId="{5076E6DD-70A2-4DA3-8B5A-92383B53BBCE}">
      <dgm:prSet/>
      <dgm:spPr/>
      <dgm:t>
        <a:bodyPr/>
        <a:lstStyle/>
        <a:p>
          <a:endParaRPr lang="ru-RU"/>
        </a:p>
      </dgm:t>
    </dgm:pt>
    <dgm:pt modelId="{4B64C2AD-8058-4485-A4A4-BBA2FE7F2AC7}">
      <dgm:prSet phldrT="[Текст]" custT="1"/>
      <dgm:spPr>
        <a:solidFill>
          <a:srgbClr val="CCECFF">
            <a:alpha val="89804"/>
          </a:srgbClr>
        </a:solidFill>
        <a:ln>
          <a:solidFill>
            <a:srgbClr val="0066FF">
              <a:alpha val="89804"/>
            </a:srgbClr>
          </a:solidFill>
        </a:ln>
      </dgm:spPr>
      <dgm:t>
        <a:bodyPr/>
        <a:lstStyle/>
        <a:p>
          <a:r>
            <a:rPr lang="ru-RU" sz="1600" dirty="0" smtClean="0">
              <a:solidFill>
                <a:srgbClr val="000099"/>
              </a:solidFill>
              <a:latin typeface="Book Antiqua" pitchFamily="18" charset="0"/>
            </a:rPr>
            <a:t>2 023,78   1 951,97    2 206,89    3 531,23    7 871,01</a:t>
          </a:r>
          <a:endParaRPr lang="ru-RU" sz="1600" dirty="0">
            <a:solidFill>
              <a:srgbClr val="000099"/>
            </a:solidFill>
            <a:latin typeface="Book Antiqua" pitchFamily="18" charset="0"/>
          </a:endParaRPr>
        </a:p>
      </dgm:t>
    </dgm:pt>
    <dgm:pt modelId="{F721BA96-9A21-4D9E-B1D6-92D47BE9CBE1}" type="parTrans" cxnId="{0B7C606E-0AFF-4503-BFB1-29725BBA93B8}">
      <dgm:prSet/>
      <dgm:spPr/>
      <dgm:t>
        <a:bodyPr/>
        <a:lstStyle/>
        <a:p>
          <a:endParaRPr lang="ru-RU"/>
        </a:p>
      </dgm:t>
    </dgm:pt>
    <dgm:pt modelId="{5834DBF4-D777-43C2-A550-8B328421FBA0}" type="sibTrans" cxnId="{0B7C606E-0AFF-4503-BFB1-29725BBA93B8}">
      <dgm:prSet/>
      <dgm:spPr/>
      <dgm:t>
        <a:bodyPr/>
        <a:lstStyle/>
        <a:p>
          <a:endParaRPr lang="ru-RU"/>
        </a:p>
      </dgm:t>
    </dgm:pt>
    <dgm:pt modelId="{50495281-AA76-4BBB-BAA8-9B73A25DE803}">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промышленного производства, млн. руб.</a:t>
          </a:r>
          <a:endParaRPr lang="ru-RU" sz="1600" b="1" dirty="0">
            <a:effectLst>
              <a:outerShdw blurRad="38100" dist="38100" dir="2700000" algn="tl">
                <a:srgbClr val="000000">
                  <a:alpha val="43137"/>
                </a:srgbClr>
              </a:outerShdw>
            </a:effectLst>
            <a:latin typeface="Book Antiqua" pitchFamily="18" charset="0"/>
          </a:endParaRPr>
        </a:p>
      </dgm:t>
    </dgm:pt>
    <dgm:pt modelId="{6D41EE0D-A7F4-46B9-BD8B-8362FB73C971}" type="parTrans" cxnId="{9B5D816F-6F3E-4C2B-82D6-53CF609D79B3}">
      <dgm:prSet/>
      <dgm:spPr/>
      <dgm:t>
        <a:bodyPr/>
        <a:lstStyle/>
        <a:p>
          <a:endParaRPr lang="ru-RU"/>
        </a:p>
      </dgm:t>
    </dgm:pt>
    <dgm:pt modelId="{63513CB3-1CE3-4FF3-A0EC-43857060F01E}" type="sibTrans" cxnId="{9B5D816F-6F3E-4C2B-82D6-53CF609D79B3}">
      <dgm:prSet/>
      <dgm:spPr/>
      <dgm:t>
        <a:bodyPr/>
        <a:lstStyle/>
        <a:p>
          <a:endParaRPr lang="ru-RU"/>
        </a:p>
      </dgm:t>
    </dgm:pt>
    <dgm:pt modelId="{9AD0E474-0D4C-475B-A460-2235075C52D0}">
      <dgm:prSet phldrT="[Текст]"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343,7       350,0       374,82       394,53      416,51</a:t>
          </a:r>
        </a:p>
      </dgm:t>
    </dgm:pt>
    <dgm:pt modelId="{3C92AFE6-46B7-4382-8AEE-89D93DC7C081}" type="parTrans" cxnId="{C6161AA5-8056-4FA2-972F-1F1752644688}">
      <dgm:prSet/>
      <dgm:spPr/>
      <dgm:t>
        <a:bodyPr/>
        <a:lstStyle/>
        <a:p>
          <a:endParaRPr lang="ru-RU"/>
        </a:p>
      </dgm:t>
    </dgm:pt>
    <dgm:pt modelId="{A1DE7CC8-C602-4532-BE7D-78258C327618}" type="sibTrans" cxnId="{C6161AA5-8056-4FA2-972F-1F1752644688}">
      <dgm:prSet/>
      <dgm:spPr/>
      <dgm:t>
        <a:bodyPr/>
        <a:lstStyle/>
        <a:p>
          <a:endParaRPr lang="ru-RU"/>
        </a:p>
      </dgm:t>
    </dgm:pt>
    <dgm:pt modelId="{975A6FDE-21AC-4195-8587-D03307FB1088}">
      <dgm:prSet custT="1"/>
      <dgm:spPr>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розничной торговли, млн. руб.</a:t>
          </a:r>
        </a:p>
      </dgm:t>
    </dgm:pt>
    <dgm:pt modelId="{48C1E968-548F-4457-859E-1818BB6D3BE2}" type="parTrans" cxnId="{61F984DB-307C-4377-A918-AEE3AAF803ED}">
      <dgm:prSet/>
      <dgm:spPr/>
      <dgm:t>
        <a:bodyPr/>
        <a:lstStyle/>
        <a:p>
          <a:endParaRPr lang="ru-RU"/>
        </a:p>
      </dgm:t>
    </dgm:pt>
    <dgm:pt modelId="{83B93E76-A7B6-4303-98E3-1455FC5FC435}" type="sibTrans" cxnId="{61F984DB-307C-4377-A918-AEE3AAF803ED}">
      <dgm:prSet/>
      <dgm:spPr/>
      <dgm:t>
        <a:bodyPr/>
        <a:lstStyle/>
        <a:p>
          <a:endParaRPr lang="ru-RU"/>
        </a:p>
      </dgm:t>
    </dgm:pt>
    <dgm:pt modelId="{7CFFFDAF-56AE-47A6-B131-A9530155665C}">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платных услуг населению, млн. руб.</a:t>
          </a:r>
          <a:endParaRPr lang="ru-RU" sz="1600" b="1" dirty="0">
            <a:effectLst>
              <a:outerShdw blurRad="38100" dist="38100" dir="2700000" algn="tl">
                <a:srgbClr val="000000">
                  <a:alpha val="43137"/>
                </a:srgbClr>
              </a:outerShdw>
            </a:effectLst>
            <a:latin typeface="Book Antiqua" pitchFamily="18" charset="0"/>
          </a:endParaRPr>
        </a:p>
      </dgm:t>
    </dgm:pt>
    <dgm:pt modelId="{8B17C215-32CC-429E-9A41-795D950C860E}" type="parTrans" cxnId="{FA82EFF3-9458-48E5-A731-A565F2A739C5}">
      <dgm:prSet/>
      <dgm:spPr/>
      <dgm:t>
        <a:bodyPr/>
        <a:lstStyle/>
        <a:p>
          <a:endParaRPr lang="ru-RU"/>
        </a:p>
      </dgm:t>
    </dgm:pt>
    <dgm:pt modelId="{C66460AA-6E1F-45A5-B4FE-BE45670977C5}" type="sibTrans" cxnId="{FA82EFF3-9458-48E5-A731-A565F2A739C5}">
      <dgm:prSet/>
      <dgm:spPr/>
      <dgm:t>
        <a:bodyPr/>
        <a:lstStyle/>
        <a:p>
          <a:endParaRPr lang="ru-RU"/>
        </a:p>
      </dgm:t>
    </dgm:pt>
    <dgm:pt modelId="{52D522F1-F2A4-4A04-A7D0-63D1B8E18D24}">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инвестиций в основной капитал, млн. руб.</a:t>
          </a:r>
          <a:endParaRPr lang="ru-RU" sz="1600" b="1" dirty="0">
            <a:effectLst>
              <a:outerShdw blurRad="38100" dist="38100" dir="2700000" algn="tl">
                <a:srgbClr val="000000">
                  <a:alpha val="43137"/>
                </a:srgbClr>
              </a:outerShdw>
            </a:effectLst>
            <a:latin typeface="Book Antiqua" pitchFamily="18" charset="0"/>
          </a:endParaRPr>
        </a:p>
      </dgm:t>
    </dgm:pt>
    <dgm:pt modelId="{2703BD60-034C-4320-9018-7505925ADEB3}" type="parTrans" cxnId="{E62E318A-53D2-458E-8286-C920D5A6EE00}">
      <dgm:prSet/>
      <dgm:spPr/>
      <dgm:t>
        <a:bodyPr/>
        <a:lstStyle/>
        <a:p>
          <a:endParaRPr lang="ru-RU"/>
        </a:p>
      </dgm:t>
    </dgm:pt>
    <dgm:pt modelId="{894B5879-1895-4B6C-B09B-00E6AE703B9A}" type="sibTrans" cxnId="{E62E318A-53D2-458E-8286-C920D5A6EE00}">
      <dgm:prSet/>
      <dgm:spPr/>
      <dgm:t>
        <a:bodyPr/>
        <a:lstStyle/>
        <a:p>
          <a:endParaRPr lang="ru-RU"/>
        </a:p>
      </dgm:t>
    </dgm:pt>
    <dgm:pt modelId="{18F084E8-22A6-4815-B8F5-C511D36F3FEC}">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Численность  населения (среднегодовая) , человек</a:t>
          </a:r>
          <a:endParaRPr lang="ru-RU" sz="1600" b="1" dirty="0">
            <a:effectLst>
              <a:outerShdw blurRad="38100" dist="38100" dir="2700000" algn="tl">
                <a:srgbClr val="000000">
                  <a:alpha val="43137"/>
                </a:srgbClr>
              </a:outerShdw>
            </a:effectLst>
            <a:latin typeface="Book Antiqua" pitchFamily="18" charset="0"/>
          </a:endParaRPr>
        </a:p>
      </dgm:t>
    </dgm:pt>
    <dgm:pt modelId="{3058CE21-9F5B-42AA-8354-9FF43FF0ABD8}" type="parTrans" cxnId="{E2BA61B5-729E-458A-B621-1EF2E47C2D27}">
      <dgm:prSet/>
      <dgm:spPr/>
      <dgm:t>
        <a:bodyPr/>
        <a:lstStyle/>
        <a:p>
          <a:endParaRPr lang="ru-RU"/>
        </a:p>
      </dgm:t>
    </dgm:pt>
    <dgm:pt modelId="{14E998FE-45B5-4D6A-88EE-8D4ADF47AA17}" type="sibTrans" cxnId="{E2BA61B5-729E-458A-B621-1EF2E47C2D27}">
      <dgm:prSet/>
      <dgm:spPr/>
      <dgm:t>
        <a:bodyPr/>
        <a:lstStyle/>
        <a:p>
          <a:endParaRPr lang="ru-RU"/>
        </a:p>
      </dgm:t>
    </dgm:pt>
    <dgm:pt modelId="{CE26621C-970C-4E81-857B-105CD0015899}">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Фонд заработной платы , млн. руб.</a:t>
          </a:r>
          <a:endParaRPr lang="ru-RU" sz="1600" b="1" dirty="0">
            <a:effectLst>
              <a:outerShdw blurRad="38100" dist="38100" dir="2700000" algn="tl">
                <a:srgbClr val="000000">
                  <a:alpha val="43137"/>
                </a:srgbClr>
              </a:outerShdw>
            </a:effectLst>
            <a:latin typeface="Book Antiqua" pitchFamily="18" charset="0"/>
          </a:endParaRPr>
        </a:p>
      </dgm:t>
    </dgm:pt>
    <dgm:pt modelId="{39AEF955-7C1D-4157-BCE9-755CED1F67F8}" type="parTrans" cxnId="{B68B59AB-1B65-4CF2-BD7D-1B9DE5B2CE23}">
      <dgm:prSet/>
      <dgm:spPr/>
      <dgm:t>
        <a:bodyPr/>
        <a:lstStyle/>
        <a:p>
          <a:endParaRPr lang="ru-RU"/>
        </a:p>
      </dgm:t>
    </dgm:pt>
    <dgm:pt modelId="{E08FBABB-FEB3-45B1-A377-4FCF14ED88AB}" type="sibTrans" cxnId="{B68B59AB-1B65-4CF2-BD7D-1B9DE5B2CE23}">
      <dgm:prSet/>
      <dgm:spPr/>
      <dgm:t>
        <a:bodyPr/>
        <a:lstStyle/>
        <a:p>
          <a:endParaRPr lang="ru-RU"/>
        </a:p>
      </dgm:t>
    </dgm:pt>
    <dgm:pt modelId="{F060CB44-B02F-4881-A509-6E74037DD076}">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Среднемесячная заработная плата, рублей</a:t>
          </a:r>
          <a:endParaRPr lang="ru-RU" sz="1600" b="1" dirty="0">
            <a:effectLst>
              <a:outerShdw blurRad="38100" dist="38100" dir="2700000" algn="tl">
                <a:srgbClr val="000000">
                  <a:alpha val="43137"/>
                </a:srgbClr>
              </a:outerShdw>
            </a:effectLst>
            <a:latin typeface="Book Antiqua" pitchFamily="18" charset="0"/>
          </a:endParaRPr>
        </a:p>
      </dgm:t>
    </dgm:pt>
    <dgm:pt modelId="{156FEEB0-A380-46FC-874C-BA6ADC993EA1}" type="parTrans" cxnId="{BC8EC7B9-4313-4431-9529-01BF685606F3}">
      <dgm:prSet/>
      <dgm:spPr/>
      <dgm:t>
        <a:bodyPr/>
        <a:lstStyle/>
        <a:p>
          <a:endParaRPr lang="ru-RU"/>
        </a:p>
      </dgm:t>
    </dgm:pt>
    <dgm:pt modelId="{C23803FC-1E9E-4F28-888C-862B35756897}" type="sibTrans" cxnId="{BC8EC7B9-4313-4431-9529-01BF685606F3}">
      <dgm:prSet/>
      <dgm:spPr/>
      <dgm:t>
        <a:bodyPr/>
        <a:lstStyle/>
        <a:p>
          <a:endParaRPr lang="ru-RU"/>
        </a:p>
      </dgm:t>
    </dgm:pt>
    <dgm:pt modelId="{7A8EA2D3-54C9-43C0-80B0-FEC9A7C5205D}">
      <dgm:prSet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69,22       72,06        75,32         78,65        82,21</a:t>
          </a:r>
        </a:p>
      </dgm:t>
    </dgm:pt>
    <dgm:pt modelId="{E2987096-E972-43E4-983B-0E0BC32FFC7C}" type="parTrans" cxnId="{7DE10033-F86B-4F74-AEA6-CFD44C3AA8BD}">
      <dgm:prSet/>
      <dgm:spPr/>
      <dgm:t>
        <a:bodyPr/>
        <a:lstStyle/>
        <a:p>
          <a:endParaRPr lang="ru-RU"/>
        </a:p>
      </dgm:t>
    </dgm:pt>
    <dgm:pt modelId="{5612D84F-E7B6-41CF-9CA0-17EFAA327FA3}" type="sibTrans" cxnId="{7DE10033-F86B-4F74-AEA6-CFD44C3AA8BD}">
      <dgm:prSet/>
      <dgm:spPr/>
      <dgm:t>
        <a:bodyPr/>
        <a:lstStyle/>
        <a:p>
          <a:endParaRPr lang="ru-RU"/>
        </a:p>
      </dgm:t>
    </dgm:pt>
    <dgm:pt modelId="{D4A7AFD5-CEAE-48AF-922F-7A7D35458CA7}">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36,10       38,00       41,10          42,36       44,31</a:t>
          </a:r>
        </a:p>
      </dgm:t>
    </dgm:pt>
    <dgm:pt modelId="{C59823AF-B458-4517-9F07-124254E07654}" type="parTrans" cxnId="{DAFC5F2C-281A-46C8-9072-8405A039F1AE}">
      <dgm:prSet/>
      <dgm:spPr/>
      <dgm:t>
        <a:bodyPr/>
        <a:lstStyle/>
        <a:p>
          <a:endParaRPr lang="ru-RU"/>
        </a:p>
      </dgm:t>
    </dgm:pt>
    <dgm:pt modelId="{CABF43DD-26C6-49D6-9359-0EDBB455A54F}" type="sibTrans" cxnId="{DAFC5F2C-281A-46C8-9072-8405A039F1AE}">
      <dgm:prSet/>
      <dgm:spPr/>
      <dgm:t>
        <a:bodyPr/>
        <a:lstStyle/>
        <a:p>
          <a:endParaRPr lang="ru-RU"/>
        </a:p>
      </dgm:t>
    </dgm:pt>
    <dgm:pt modelId="{7E7B3BBF-2C2F-4885-A468-3E50E1B41F14}">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1 948,21     830,42      1 497,9      1 509,18    112,5  </a:t>
          </a:r>
          <a:endParaRPr lang="ru-RU" sz="1600" dirty="0">
            <a:solidFill>
              <a:srgbClr val="000099"/>
            </a:solidFill>
            <a:latin typeface="Book Antiqua" pitchFamily="18" charset="0"/>
          </a:endParaRPr>
        </a:p>
      </dgm:t>
    </dgm:pt>
    <dgm:pt modelId="{C18A62AC-A374-48E6-ACFC-0DFE34D6C572}" type="parTrans" cxnId="{DDC4D090-9DED-4B23-8DE0-6E8535462A09}">
      <dgm:prSet/>
      <dgm:spPr/>
      <dgm:t>
        <a:bodyPr/>
        <a:lstStyle/>
        <a:p>
          <a:endParaRPr lang="ru-RU"/>
        </a:p>
      </dgm:t>
    </dgm:pt>
    <dgm:pt modelId="{9C6F6A2B-648F-4D01-9582-2C1713907E39}" type="sibTrans" cxnId="{DDC4D090-9DED-4B23-8DE0-6E8535462A09}">
      <dgm:prSet/>
      <dgm:spPr/>
      <dgm:t>
        <a:bodyPr/>
        <a:lstStyle/>
        <a:p>
          <a:endParaRPr lang="ru-RU"/>
        </a:p>
      </dgm:t>
    </dgm:pt>
    <dgm:pt modelId="{6925D895-48C9-4393-8DC7-4261248873FF}">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9 589          9 485         9 389        9 303         9 224</a:t>
          </a:r>
          <a:endParaRPr lang="ru-RU" sz="1600" dirty="0">
            <a:solidFill>
              <a:srgbClr val="000099"/>
            </a:solidFill>
            <a:latin typeface="Book Antiqua" pitchFamily="18" charset="0"/>
          </a:endParaRPr>
        </a:p>
      </dgm:t>
    </dgm:pt>
    <dgm:pt modelId="{6E843644-95EF-4296-B3F9-1AC0F90B2469}" type="parTrans" cxnId="{C70C589E-97EA-4E5F-BDAE-C4DC8CFC1C48}">
      <dgm:prSet/>
      <dgm:spPr/>
      <dgm:t>
        <a:bodyPr/>
        <a:lstStyle/>
        <a:p>
          <a:endParaRPr lang="ru-RU"/>
        </a:p>
      </dgm:t>
    </dgm:pt>
    <dgm:pt modelId="{B36454C2-3965-463A-B2C4-50D14F202BD8}" type="sibTrans" cxnId="{C70C589E-97EA-4E5F-BDAE-C4DC8CFC1C48}">
      <dgm:prSet/>
      <dgm:spPr/>
      <dgm:t>
        <a:bodyPr/>
        <a:lstStyle/>
        <a:p>
          <a:endParaRPr lang="ru-RU"/>
        </a:p>
      </dgm:t>
    </dgm:pt>
    <dgm:pt modelId="{4127E947-7DA4-4418-8877-13892D5DB809}">
      <dgm:prSet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706,81      657,7      671,86      687,6       708,26     </a:t>
          </a:r>
          <a:endParaRPr lang="ru-RU" sz="1600" dirty="0">
            <a:solidFill>
              <a:srgbClr val="000099"/>
            </a:solidFill>
            <a:latin typeface="Book Antiqua" pitchFamily="18" charset="0"/>
          </a:endParaRPr>
        </a:p>
      </dgm:t>
    </dgm:pt>
    <dgm:pt modelId="{022900C8-D84C-4D39-AA05-9E9854B314CF}" type="parTrans" cxnId="{849D48A5-ED7A-4C1E-AA4D-8D8C3BA1DDC4}">
      <dgm:prSet/>
      <dgm:spPr/>
      <dgm:t>
        <a:bodyPr/>
        <a:lstStyle/>
        <a:p>
          <a:endParaRPr lang="ru-RU"/>
        </a:p>
      </dgm:t>
    </dgm:pt>
    <dgm:pt modelId="{380E5F76-4380-4151-904E-4C9714A86D0E}" type="sibTrans" cxnId="{849D48A5-ED7A-4C1E-AA4D-8D8C3BA1DDC4}">
      <dgm:prSet/>
      <dgm:spPr/>
      <dgm:t>
        <a:bodyPr/>
        <a:lstStyle/>
        <a:p>
          <a:endParaRPr lang="ru-RU"/>
        </a:p>
      </dgm:t>
    </dgm:pt>
    <dgm:pt modelId="{1D812021-10A3-496B-B767-3A55278D18B6}">
      <dgm:prSet custT="1"/>
      <dgm:spPr>
        <a:solidFill>
          <a:srgbClr val="CCECFF">
            <a:alpha val="90000"/>
          </a:srgbClr>
        </a:solidFill>
        <a:ln>
          <a:solidFill>
            <a:srgbClr val="0066FF">
              <a:alpha val="90000"/>
            </a:srgbClr>
          </a:solidFill>
        </a:ln>
      </dgm:spPr>
      <dgm:t>
        <a:bodyPr/>
        <a:lstStyle/>
        <a:p>
          <a:r>
            <a:rPr lang="ru-RU" sz="1600" dirty="0" smtClean="0">
              <a:latin typeface="Book Antiqua" pitchFamily="18" charset="0"/>
            </a:rPr>
            <a:t> </a:t>
          </a:r>
          <a:r>
            <a:rPr lang="ru-RU" sz="1600" dirty="0" smtClean="0">
              <a:solidFill>
                <a:srgbClr val="000099"/>
              </a:solidFill>
              <a:latin typeface="Book Antiqua" pitchFamily="18" charset="0"/>
            </a:rPr>
            <a:t>28 276,0    28 756,0   29 332,0   30 065,0    30 967,0</a:t>
          </a:r>
          <a:endParaRPr lang="ru-RU" sz="1600" dirty="0">
            <a:solidFill>
              <a:srgbClr val="000099"/>
            </a:solidFill>
            <a:latin typeface="Book Antiqua" pitchFamily="18" charset="0"/>
          </a:endParaRPr>
        </a:p>
      </dgm:t>
    </dgm:pt>
    <dgm:pt modelId="{E385F123-725F-43B2-8EED-40112A56974A}" type="parTrans" cxnId="{975BBE66-4C77-4891-975A-226D1E719A8D}">
      <dgm:prSet/>
      <dgm:spPr/>
      <dgm:t>
        <a:bodyPr/>
        <a:lstStyle/>
        <a:p>
          <a:endParaRPr lang="ru-RU"/>
        </a:p>
      </dgm:t>
    </dgm:pt>
    <dgm:pt modelId="{8CE1C38B-3EEC-45FF-83EF-6CF440C86F16}" type="sibTrans" cxnId="{975BBE66-4C77-4891-975A-226D1E719A8D}">
      <dgm:prSet/>
      <dgm:spPr/>
      <dgm:t>
        <a:bodyPr/>
        <a:lstStyle/>
        <a:p>
          <a:endParaRPr lang="ru-RU"/>
        </a:p>
      </dgm:t>
    </dgm:pt>
    <dgm:pt modelId="{FA18C0BE-F997-4959-BF3E-5144D50E488E}" type="pres">
      <dgm:prSet presAssocID="{CBD785E0-FE4F-474E-B084-CBF2EB3A8EC6}" presName="Name0" presStyleCnt="0">
        <dgm:presLayoutVars>
          <dgm:dir/>
          <dgm:animLvl val="lvl"/>
          <dgm:resizeHandles/>
        </dgm:presLayoutVars>
      </dgm:prSet>
      <dgm:spPr/>
      <dgm:t>
        <a:bodyPr/>
        <a:lstStyle/>
        <a:p>
          <a:endParaRPr lang="ru-RU"/>
        </a:p>
      </dgm:t>
    </dgm:pt>
    <dgm:pt modelId="{55B79F77-A189-492C-B7BC-A35FD986B986}" type="pres">
      <dgm:prSet presAssocID="{69DF384F-E4AA-4AF1-8090-4723F6C0220C}" presName="linNode" presStyleCnt="0"/>
      <dgm:spPr/>
    </dgm:pt>
    <dgm:pt modelId="{03FBB181-99F4-4C38-ADB6-9BE4DC139BC6}" type="pres">
      <dgm:prSet presAssocID="{69DF384F-E4AA-4AF1-8090-4723F6C0220C}" presName="parentShp" presStyleLbl="node1" presStyleIdx="0" presStyleCnt="8" custScaleX="108838" custScaleY="107897" custLinFactY="17879" custLinFactNeighborX="-3" custLinFactNeighborY="100000">
        <dgm:presLayoutVars>
          <dgm:bulletEnabled val="1"/>
        </dgm:presLayoutVars>
      </dgm:prSet>
      <dgm:spPr/>
      <dgm:t>
        <a:bodyPr/>
        <a:lstStyle/>
        <a:p>
          <a:endParaRPr lang="ru-RU"/>
        </a:p>
      </dgm:t>
    </dgm:pt>
    <dgm:pt modelId="{2F15BBE4-9BF7-427B-95BC-091EAFC8FEE0}" type="pres">
      <dgm:prSet presAssocID="{69DF384F-E4AA-4AF1-8090-4723F6C0220C}" presName="childShp" presStyleLbl="bgAccFollowNode1" presStyleIdx="0" presStyleCnt="8">
        <dgm:presLayoutVars>
          <dgm:bulletEnabled val="1"/>
        </dgm:presLayoutVars>
      </dgm:prSet>
      <dgm:spPr/>
      <dgm:t>
        <a:bodyPr/>
        <a:lstStyle/>
        <a:p>
          <a:endParaRPr lang="ru-RU"/>
        </a:p>
      </dgm:t>
    </dgm:pt>
    <dgm:pt modelId="{20D11050-5BBB-418D-9D90-6A2858C9CF8A}" type="pres">
      <dgm:prSet presAssocID="{B4BD078E-5564-4CFE-823E-0A72E7FCFEF4}" presName="spacing" presStyleCnt="0"/>
      <dgm:spPr/>
    </dgm:pt>
    <dgm:pt modelId="{E7D20046-D1F3-487C-8201-35B6A6C80714}" type="pres">
      <dgm:prSet presAssocID="{50495281-AA76-4BBB-BAA8-9B73A25DE803}" presName="linNode" presStyleCnt="0"/>
      <dgm:spPr/>
    </dgm:pt>
    <dgm:pt modelId="{C10417B2-9554-4AFB-931E-555801F9657D}" type="pres">
      <dgm:prSet presAssocID="{50495281-AA76-4BBB-BAA8-9B73A25DE803}" presName="parentShp" presStyleLbl="node1" presStyleIdx="1" presStyleCnt="8" custScaleX="108326" custLinFactY="-10282" custLinFactNeighborX="-22940" custLinFactNeighborY="-100000">
        <dgm:presLayoutVars>
          <dgm:bulletEnabled val="1"/>
        </dgm:presLayoutVars>
      </dgm:prSet>
      <dgm:spPr/>
      <dgm:t>
        <a:bodyPr/>
        <a:lstStyle/>
        <a:p>
          <a:endParaRPr lang="ru-RU"/>
        </a:p>
      </dgm:t>
    </dgm:pt>
    <dgm:pt modelId="{908B6AFF-A230-4BA6-9AB8-AF7992F9C594}" type="pres">
      <dgm:prSet presAssocID="{50495281-AA76-4BBB-BAA8-9B73A25DE803}" presName="childShp" presStyleLbl="bgAccFollowNode1" presStyleIdx="1" presStyleCnt="8" custLinFactNeighborX="422" custLinFactNeighborY="-18">
        <dgm:presLayoutVars>
          <dgm:bulletEnabled val="1"/>
        </dgm:presLayoutVars>
      </dgm:prSet>
      <dgm:spPr/>
      <dgm:t>
        <a:bodyPr/>
        <a:lstStyle/>
        <a:p>
          <a:endParaRPr lang="ru-RU"/>
        </a:p>
      </dgm:t>
    </dgm:pt>
    <dgm:pt modelId="{34FE4745-50C3-4E90-91C8-E5596A70D19D}" type="pres">
      <dgm:prSet presAssocID="{63513CB3-1CE3-4FF3-A0EC-43857060F01E}" presName="spacing" presStyleCnt="0"/>
      <dgm:spPr/>
    </dgm:pt>
    <dgm:pt modelId="{2E0CB413-EE31-4C98-955D-3BDD0350D8C1}" type="pres">
      <dgm:prSet presAssocID="{975A6FDE-21AC-4195-8587-D03307FB1088}" presName="linNode" presStyleCnt="0"/>
      <dgm:spPr/>
    </dgm:pt>
    <dgm:pt modelId="{426AD58C-4758-4A76-A632-D85D8C2C0481}" type="pres">
      <dgm:prSet presAssocID="{975A6FDE-21AC-4195-8587-D03307FB1088}" presName="parentShp" presStyleLbl="node1" presStyleIdx="2" presStyleCnt="8" custScaleX="104386" custLinFactNeighborX="-2047" custLinFactNeighborY="7926">
        <dgm:presLayoutVars>
          <dgm:bulletEnabled val="1"/>
        </dgm:presLayoutVars>
      </dgm:prSet>
      <dgm:spPr/>
      <dgm:t>
        <a:bodyPr/>
        <a:lstStyle/>
        <a:p>
          <a:endParaRPr lang="ru-RU"/>
        </a:p>
      </dgm:t>
    </dgm:pt>
    <dgm:pt modelId="{6F6D69CD-3D9C-4132-8B43-5A2E10B3355D}" type="pres">
      <dgm:prSet presAssocID="{975A6FDE-21AC-4195-8587-D03307FB1088}" presName="childShp" presStyleLbl="bgAccFollowNode1" presStyleIdx="2" presStyleCnt="8" custScaleX="97076">
        <dgm:presLayoutVars>
          <dgm:bulletEnabled val="1"/>
        </dgm:presLayoutVars>
      </dgm:prSet>
      <dgm:spPr/>
      <dgm:t>
        <a:bodyPr/>
        <a:lstStyle/>
        <a:p>
          <a:endParaRPr lang="ru-RU"/>
        </a:p>
      </dgm:t>
    </dgm:pt>
    <dgm:pt modelId="{543AD9C6-65C0-48B8-BD14-171ECCB34E42}" type="pres">
      <dgm:prSet presAssocID="{83B93E76-A7B6-4303-98E3-1455FC5FC435}" presName="spacing" presStyleCnt="0"/>
      <dgm:spPr/>
    </dgm:pt>
    <dgm:pt modelId="{BF908035-AE19-4196-A4D9-D99F8594108B}" type="pres">
      <dgm:prSet presAssocID="{7CFFFDAF-56AE-47A6-B131-A9530155665C}" presName="linNode" presStyleCnt="0"/>
      <dgm:spPr/>
    </dgm:pt>
    <dgm:pt modelId="{8BD29FCE-1BF0-4971-AA15-7EE2FD950751}" type="pres">
      <dgm:prSet presAssocID="{7CFFFDAF-56AE-47A6-B131-A9530155665C}" presName="parentShp" presStyleLbl="node1" presStyleIdx="3" presStyleCnt="8" custScaleX="106140">
        <dgm:presLayoutVars>
          <dgm:bulletEnabled val="1"/>
        </dgm:presLayoutVars>
      </dgm:prSet>
      <dgm:spPr/>
      <dgm:t>
        <a:bodyPr/>
        <a:lstStyle/>
        <a:p>
          <a:endParaRPr lang="ru-RU"/>
        </a:p>
      </dgm:t>
    </dgm:pt>
    <dgm:pt modelId="{8955D0E5-ED7C-44E2-B219-ECE5D6A8FA78}" type="pres">
      <dgm:prSet presAssocID="{7CFFFDAF-56AE-47A6-B131-A9530155665C}" presName="childShp" presStyleLbl="bgAccFollowNode1" presStyleIdx="3" presStyleCnt="8">
        <dgm:presLayoutVars>
          <dgm:bulletEnabled val="1"/>
        </dgm:presLayoutVars>
      </dgm:prSet>
      <dgm:spPr/>
      <dgm:t>
        <a:bodyPr/>
        <a:lstStyle/>
        <a:p>
          <a:endParaRPr lang="ru-RU"/>
        </a:p>
      </dgm:t>
    </dgm:pt>
    <dgm:pt modelId="{687BF64D-42EF-4B52-B2F7-1FB49255C6AD}" type="pres">
      <dgm:prSet presAssocID="{C66460AA-6E1F-45A5-B4FE-BE45670977C5}" presName="spacing" presStyleCnt="0"/>
      <dgm:spPr/>
    </dgm:pt>
    <dgm:pt modelId="{532C7AA8-DECA-472A-A0E2-D2AE82707257}" type="pres">
      <dgm:prSet presAssocID="{52D522F1-F2A4-4A04-A7D0-63D1B8E18D24}" presName="linNode" presStyleCnt="0"/>
      <dgm:spPr/>
    </dgm:pt>
    <dgm:pt modelId="{47F22AA8-C287-4A4C-B255-28775BB11840}" type="pres">
      <dgm:prSet presAssocID="{52D522F1-F2A4-4A04-A7D0-63D1B8E18D24}" presName="parentShp" presStyleLbl="node1" presStyleIdx="4" presStyleCnt="8" custScaleX="106140">
        <dgm:presLayoutVars>
          <dgm:bulletEnabled val="1"/>
        </dgm:presLayoutVars>
      </dgm:prSet>
      <dgm:spPr/>
      <dgm:t>
        <a:bodyPr/>
        <a:lstStyle/>
        <a:p>
          <a:endParaRPr lang="ru-RU"/>
        </a:p>
      </dgm:t>
    </dgm:pt>
    <dgm:pt modelId="{A1B5F517-B891-43B5-B441-590EE1D0E32F}" type="pres">
      <dgm:prSet presAssocID="{52D522F1-F2A4-4A04-A7D0-63D1B8E18D24}" presName="childShp" presStyleLbl="bgAccFollowNode1" presStyleIdx="4" presStyleCnt="8">
        <dgm:presLayoutVars>
          <dgm:bulletEnabled val="1"/>
        </dgm:presLayoutVars>
      </dgm:prSet>
      <dgm:spPr/>
      <dgm:t>
        <a:bodyPr/>
        <a:lstStyle/>
        <a:p>
          <a:endParaRPr lang="ru-RU"/>
        </a:p>
      </dgm:t>
    </dgm:pt>
    <dgm:pt modelId="{64EC9C6A-D3D7-45F6-8F25-362E7797606C}" type="pres">
      <dgm:prSet presAssocID="{894B5879-1895-4B6C-B09B-00E6AE703B9A}" presName="spacing" presStyleCnt="0"/>
      <dgm:spPr/>
    </dgm:pt>
    <dgm:pt modelId="{389948F4-5BE0-4D75-B3E8-34BCB22753FC}" type="pres">
      <dgm:prSet presAssocID="{18F084E8-22A6-4815-B8F5-C511D36F3FEC}" presName="linNode" presStyleCnt="0"/>
      <dgm:spPr/>
    </dgm:pt>
    <dgm:pt modelId="{0C1FC446-2410-44F5-B73F-A4BA8F78379E}" type="pres">
      <dgm:prSet presAssocID="{18F084E8-22A6-4815-B8F5-C511D36F3FEC}" presName="parentShp" presStyleLbl="node1" presStyleIdx="5" presStyleCnt="8" custScaleX="106140">
        <dgm:presLayoutVars>
          <dgm:bulletEnabled val="1"/>
        </dgm:presLayoutVars>
      </dgm:prSet>
      <dgm:spPr/>
      <dgm:t>
        <a:bodyPr/>
        <a:lstStyle/>
        <a:p>
          <a:endParaRPr lang="ru-RU"/>
        </a:p>
      </dgm:t>
    </dgm:pt>
    <dgm:pt modelId="{B4C3AF95-6777-410C-A905-9D9F34A1267A}" type="pres">
      <dgm:prSet presAssocID="{18F084E8-22A6-4815-B8F5-C511D36F3FEC}" presName="childShp" presStyleLbl="bgAccFollowNode1" presStyleIdx="5" presStyleCnt="8">
        <dgm:presLayoutVars>
          <dgm:bulletEnabled val="1"/>
        </dgm:presLayoutVars>
      </dgm:prSet>
      <dgm:spPr/>
      <dgm:t>
        <a:bodyPr/>
        <a:lstStyle/>
        <a:p>
          <a:endParaRPr lang="ru-RU"/>
        </a:p>
      </dgm:t>
    </dgm:pt>
    <dgm:pt modelId="{63D13421-1E6E-4C62-BCB7-D8D1C9D34389}" type="pres">
      <dgm:prSet presAssocID="{14E998FE-45B5-4D6A-88EE-8D4ADF47AA17}" presName="spacing" presStyleCnt="0"/>
      <dgm:spPr/>
    </dgm:pt>
    <dgm:pt modelId="{40FAD291-74C4-4454-A7C2-8578FDE5F890}" type="pres">
      <dgm:prSet presAssocID="{CE26621C-970C-4E81-857B-105CD0015899}" presName="linNode" presStyleCnt="0"/>
      <dgm:spPr/>
    </dgm:pt>
    <dgm:pt modelId="{C2B32D2A-B93D-451C-80A9-0C4B4B6629D8}" type="pres">
      <dgm:prSet presAssocID="{CE26621C-970C-4E81-857B-105CD0015899}" presName="parentShp" presStyleLbl="node1" presStyleIdx="6" presStyleCnt="8" custScaleX="106140">
        <dgm:presLayoutVars>
          <dgm:bulletEnabled val="1"/>
        </dgm:presLayoutVars>
      </dgm:prSet>
      <dgm:spPr/>
      <dgm:t>
        <a:bodyPr/>
        <a:lstStyle/>
        <a:p>
          <a:endParaRPr lang="ru-RU"/>
        </a:p>
      </dgm:t>
    </dgm:pt>
    <dgm:pt modelId="{CA751718-927B-4344-BBC2-48E3C48F6EFD}" type="pres">
      <dgm:prSet presAssocID="{CE26621C-970C-4E81-857B-105CD0015899}" presName="childShp" presStyleLbl="bgAccFollowNode1" presStyleIdx="6" presStyleCnt="8">
        <dgm:presLayoutVars>
          <dgm:bulletEnabled val="1"/>
        </dgm:presLayoutVars>
      </dgm:prSet>
      <dgm:spPr/>
      <dgm:t>
        <a:bodyPr/>
        <a:lstStyle/>
        <a:p>
          <a:endParaRPr lang="ru-RU"/>
        </a:p>
      </dgm:t>
    </dgm:pt>
    <dgm:pt modelId="{9D1B3DC8-352C-46A4-BCC3-F1DC1F7F94DB}" type="pres">
      <dgm:prSet presAssocID="{E08FBABB-FEB3-45B1-A377-4FCF14ED88AB}" presName="spacing" presStyleCnt="0"/>
      <dgm:spPr/>
    </dgm:pt>
    <dgm:pt modelId="{456026E0-018D-4151-9663-528CE941C3CA}" type="pres">
      <dgm:prSet presAssocID="{F060CB44-B02F-4881-A509-6E74037DD076}" presName="linNode" presStyleCnt="0"/>
      <dgm:spPr/>
    </dgm:pt>
    <dgm:pt modelId="{842ABAB0-A391-425B-8AFA-9FD815F509ED}" type="pres">
      <dgm:prSet presAssocID="{F060CB44-B02F-4881-A509-6E74037DD076}" presName="parentShp" presStyleLbl="node1" presStyleIdx="7" presStyleCnt="8" custScaleX="106140">
        <dgm:presLayoutVars>
          <dgm:bulletEnabled val="1"/>
        </dgm:presLayoutVars>
      </dgm:prSet>
      <dgm:spPr/>
      <dgm:t>
        <a:bodyPr/>
        <a:lstStyle/>
        <a:p>
          <a:endParaRPr lang="ru-RU"/>
        </a:p>
      </dgm:t>
    </dgm:pt>
    <dgm:pt modelId="{5A2A80F9-9627-4211-A16B-CFC2C54A2E9C}" type="pres">
      <dgm:prSet presAssocID="{F060CB44-B02F-4881-A509-6E74037DD076}" presName="childShp" presStyleLbl="bgAccFollowNode1" presStyleIdx="7" presStyleCnt="8">
        <dgm:presLayoutVars>
          <dgm:bulletEnabled val="1"/>
        </dgm:presLayoutVars>
      </dgm:prSet>
      <dgm:spPr/>
      <dgm:t>
        <a:bodyPr/>
        <a:lstStyle/>
        <a:p>
          <a:endParaRPr lang="ru-RU"/>
        </a:p>
      </dgm:t>
    </dgm:pt>
  </dgm:ptLst>
  <dgm:cxnLst>
    <dgm:cxn modelId="{1A313FCB-9CA8-441F-BEB4-1F33AF9DE663}" type="presOf" srcId="{1D812021-10A3-496B-B767-3A55278D18B6}" destId="{5A2A80F9-9627-4211-A16B-CFC2C54A2E9C}" srcOrd="0" destOrd="0" presId="urn:microsoft.com/office/officeart/2005/8/layout/vList6"/>
    <dgm:cxn modelId="{3C3A98A6-38AE-4A14-8700-193DD3E3C26D}" type="presOf" srcId="{50495281-AA76-4BBB-BAA8-9B73A25DE803}" destId="{C10417B2-9554-4AFB-931E-555801F9657D}" srcOrd="0" destOrd="0" presId="urn:microsoft.com/office/officeart/2005/8/layout/vList6"/>
    <dgm:cxn modelId="{975BBE66-4C77-4891-975A-226D1E719A8D}" srcId="{F060CB44-B02F-4881-A509-6E74037DD076}" destId="{1D812021-10A3-496B-B767-3A55278D18B6}" srcOrd="0" destOrd="0" parTransId="{E385F123-725F-43B2-8EED-40112A56974A}" sibTransId="{8CE1C38B-3EEC-45FF-83EF-6CF440C86F16}"/>
    <dgm:cxn modelId="{5076E6DD-70A2-4DA3-8B5A-92383B53BBCE}" srcId="{CBD785E0-FE4F-474E-B084-CBF2EB3A8EC6}" destId="{69DF384F-E4AA-4AF1-8090-4723F6C0220C}" srcOrd="0" destOrd="0" parTransId="{73226DAC-3FEB-4B14-9FFE-192A2C9DA38A}" sibTransId="{B4BD078E-5564-4CFE-823E-0A72E7FCFEF4}"/>
    <dgm:cxn modelId="{61F984DB-307C-4377-A918-AEE3AAF803ED}" srcId="{CBD785E0-FE4F-474E-B084-CBF2EB3A8EC6}" destId="{975A6FDE-21AC-4195-8587-D03307FB1088}" srcOrd="2" destOrd="0" parTransId="{48C1E968-548F-4457-859E-1818BB6D3BE2}" sibTransId="{83B93E76-A7B6-4303-98E3-1455FC5FC435}"/>
    <dgm:cxn modelId="{0B7C606E-0AFF-4503-BFB1-29725BBA93B8}" srcId="{69DF384F-E4AA-4AF1-8090-4723F6C0220C}" destId="{4B64C2AD-8058-4485-A4A4-BBA2FE7F2AC7}" srcOrd="0" destOrd="0" parTransId="{F721BA96-9A21-4D9E-B1D6-92D47BE9CBE1}" sibTransId="{5834DBF4-D777-43C2-A550-8B328421FBA0}"/>
    <dgm:cxn modelId="{FA82EFF3-9458-48E5-A731-A565F2A739C5}" srcId="{CBD785E0-FE4F-474E-B084-CBF2EB3A8EC6}" destId="{7CFFFDAF-56AE-47A6-B131-A9530155665C}" srcOrd="3" destOrd="0" parTransId="{8B17C215-32CC-429E-9A41-795D950C860E}" sibTransId="{C66460AA-6E1F-45A5-B4FE-BE45670977C5}"/>
    <dgm:cxn modelId="{DAFC5F2C-281A-46C8-9072-8405A039F1AE}" srcId="{7CFFFDAF-56AE-47A6-B131-A9530155665C}" destId="{D4A7AFD5-CEAE-48AF-922F-7A7D35458CA7}" srcOrd="0" destOrd="0" parTransId="{C59823AF-B458-4517-9F07-124254E07654}" sibTransId="{CABF43DD-26C6-49D6-9359-0EDBB455A54F}"/>
    <dgm:cxn modelId="{DDC4D090-9DED-4B23-8DE0-6E8535462A09}" srcId="{52D522F1-F2A4-4A04-A7D0-63D1B8E18D24}" destId="{7E7B3BBF-2C2F-4885-A468-3E50E1B41F14}" srcOrd="0" destOrd="0" parTransId="{C18A62AC-A374-48E6-ACFC-0DFE34D6C572}" sibTransId="{9C6F6A2B-648F-4D01-9582-2C1713907E39}"/>
    <dgm:cxn modelId="{294F8EC2-194D-49BE-8FF7-3EC11A800F75}" type="presOf" srcId="{52D522F1-F2A4-4A04-A7D0-63D1B8E18D24}" destId="{47F22AA8-C287-4A4C-B255-28775BB11840}" srcOrd="0" destOrd="0" presId="urn:microsoft.com/office/officeart/2005/8/layout/vList6"/>
    <dgm:cxn modelId="{531EF692-4806-4EA6-9745-7683B6817F9C}" type="presOf" srcId="{CBD785E0-FE4F-474E-B084-CBF2EB3A8EC6}" destId="{FA18C0BE-F997-4959-BF3E-5144D50E488E}" srcOrd="0" destOrd="0" presId="urn:microsoft.com/office/officeart/2005/8/layout/vList6"/>
    <dgm:cxn modelId="{AB28232B-9304-4759-B4D6-83B944F225B7}" type="presOf" srcId="{F060CB44-B02F-4881-A509-6E74037DD076}" destId="{842ABAB0-A391-425B-8AFA-9FD815F509ED}" srcOrd="0" destOrd="0" presId="urn:microsoft.com/office/officeart/2005/8/layout/vList6"/>
    <dgm:cxn modelId="{849D48A5-ED7A-4C1E-AA4D-8D8C3BA1DDC4}" srcId="{CE26621C-970C-4E81-857B-105CD0015899}" destId="{4127E947-7DA4-4418-8877-13892D5DB809}" srcOrd="0" destOrd="0" parTransId="{022900C8-D84C-4D39-AA05-9E9854B314CF}" sibTransId="{380E5F76-4380-4151-904E-4C9714A86D0E}"/>
    <dgm:cxn modelId="{1C83B87C-788D-426D-9DF9-DE36544DE417}" type="presOf" srcId="{18F084E8-22A6-4815-B8F5-C511D36F3FEC}" destId="{0C1FC446-2410-44F5-B73F-A4BA8F78379E}" srcOrd="0" destOrd="0" presId="urn:microsoft.com/office/officeart/2005/8/layout/vList6"/>
    <dgm:cxn modelId="{F1E79F6C-215C-4721-8E91-C4137E382BD2}" type="presOf" srcId="{D4A7AFD5-CEAE-48AF-922F-7A7D35458CA7}" destId="{8955D0E5-ED7C-44E2-B219-ECE5D6A8FA78}" srcOrd="0" destOrd="0" presId="urn:microsoft.com/office/officeart/2005/8/layout/vList6"/>
    <dgm:cxn modelId="{EA20262F-7744-4841-8CA0-B231C039BB1A}" type="presOf" srcId="{6925D895-48C9-4393-8DC7-4261248873FF}" destId="{B4C3AF95-6777-410C-A905-9D9F34A1267A}" srcOrd="0" destOrd="0" presId="urn:microsoft.com/office/officeart/2005/8/layout/vList6"/>
    <dgm:cxn modelId="{B68B59AB-1B65-4CF2-BD7D-1B9DE5B2CE23}" srcId="{CBD785E0-FE4F-474E-B084-CBF2EB3A8EC6}" destId="{CE26621C-970C-4E81-857B-105CD0015899}" srcOrd="6" destOrd="0" parTransId="{39AEF955-7C1D-4157-BCE9-755CED1F67F8}" sibTransId="{E08FBABB-FEB3-45B1-A377-4FCF14ED88AB}"/>
    <dgm:cxn modelId="{676C3173-5D69-4434-AACF-37F01DFA392E}" type="presOf" srcId="{7A8EA2D3-54C9-43C0-80B0-FEC9A7C5205D}" destId="{6F6D69CD-3D9C-4132-8B43-5A2E10B3355D}" srcOrd="0" destOrd="0" presId="urn:microsoft.com/office/officeart/2005/8/layout/vList6"/>
    <dgm:cxn modelId="{E2BA61B5-729E-458A-B621-1EF2E47C2D27}" srcId="{CBD785E0-FE4F-474E-B084-CBF2EB3A8EC6}" destId="{18F084E8-22A6-4815-B8F5-C511D36F3FEC}" srcOrd="5" destOrd="0" parTransId="{3058CE21-9F5B-42AA-8354-9FF43FF0ABD8}" sibTransId="{14E998FE-45B5-4D6A-88EE-8D4ADF47AA17}"/>
    <dgm:cxn modelId="{C311CE46-7778-4CB4-8753-52A5409B3307}" type="presOf" srcId="{69DF384F-E4AA-4AF1-8090-4723F6C0220C}" destId="{03FBB181-99F4-4C38-ADB6-9BE4DC139BC6}" srcOrd="0" destOrd="0" presId="urn:microsoft.com/office/officeart/2005/8/layout/vList6"/>
    <dgm:cxn modelId="{762EDE97-273B-4A85-AF50-35EBDC086BBE}" type="presOf" srcId="{9AD0E474-0D4C-475B-A460-2235075C52D0}" destId="{908B6AFF-A230-4BA6-9AB8-AF7992F9C594}" srcOrd="0" destOrd="0" presId="urn:microsoft.com/office/officeart/2005/8/layout/vList6"/>
    <dgm:cxn modelId="{C9C99722-5D88-4E05-806B-CF08B970F60F}" type="presOf" srcId="{4B64C2AD-8058-4485-A4A4-BBA2FE7F2AC7}" destId="{2F15BBE4-9BF7-427B-95BC-091EAFC8FEE0}" srcOrd="0" destOrd="0" presId="urn:microsoft.com/office/officeart/2005/8/layout/vList6"/>
    <dgm:cxn modelId="{0C3F0AC2-F3E2-40E8-9BD5-B03373E49F98}" type="presOf" srcId="{7CFFFDAF-56AE-47A6-B131-A9530155665C}" destId="{8BD29FCE-1BF0-4971-AA15-7EE2FD950751}" srcOrd="0" destOrd="0" presId="urn:microsoft.com/office/officeart/2005/8/layout/vList6"/>
    <dgm:cxn modelId="{7DE10033-F86B-4F74-AEA6-CFD44C3AA8BD}" srcId="{975A6FDE-21AC-4195-8587-D03307FB1088}" destId="{7A8EA2D3-54C9-43C0-80B0-FEC9A7C5205D}" srcOrd="0" destOrd="0" parTransId="{E2987096-E972-43E4-983B-0E0BC32FFC7C}" sibTransId="{5612D84F-E7B6-41CF-9CA0-17EFAA327FA3}"/>
    <dgm:cxn modelId="{C70C589E-97EA-4E5F-BDAE-C4DC8CFC1C48}" srcId="{18F084E8-22A6-4815-B8F5-C511D36F3FEC}" destId="{6925D895-48C9-4393-8DC7-4261248873FF}" srcOrd="0" destOrd="0" parTransId="{6E843644-95EF-4296-B3F9-1AC0F90B2469}" sibTransId="{B36454C2-3965-463A-B2C4-50D14F202BD8}"/>
    <dgm:cxn modelId="{41F9A09B-FD77-4ADE-90E1-668B2542AE9E}" type="presOf" srcId="{975A6FDE-21AC-4195-8587-D03307FB1088}" destId="{426AD58C-4758-4A76-A632-D85D8C2C0481}" srcOrd="0" destOrd="0" presId="urn:microsoft.com/office/officeart/2005/8/layout/vList6"/>
    <dgm:cxn modelId="{BC8EC7B9-4313-4431-9529-01BF685606F3}" srcId="{CBD785E0-FE4F-474E-B084-CBF2EB3A8EC6}" destId="{F060CB44-B02F-4881-A509-6E74037DD076}" srcOrd="7" destOrd="0" parTransId="{156FEEB0-A380-46FC-874C-BA6ADC993EA1}" sibTransId="{C23803FC-1E9E-4F28-888C-862B35756897}"/>
    <dgm:cxn modelId="{C6161AA5-8056-4FA2-972F-1F1752644688}" srcId="{50495281-AA76-4BBB-BAA8-9B73A25DE803}" destId="{9AD0E474-0D4C-475B-A460-2235075C52D0}" srcOrd="0" destOrd="0" parTransId="{3C92AFE6-46B7-4382-8AEE-89D93DC7C081}" sibTransId="{A1DE7CC8-C602-4532-BE7D-78258C327618}"/>
    <dgm:cxn modelId="{DA22EB7A-4FA8-4663-9BD7-43AAA716DDF5}" type="presOf" srcId="{7E7B3BBF-2C2F-4885-A468-3E50E1B41F14}" destId="{A1B5F517-B891-43B5-B441-590EE1D0E32F}" srcOrd="0" destOrd="0" presId="urn:microsoft.com/office/officeart/2005/8/layout/vList6"/>
    <dgm:cxn modelId="{BFE029FF-C008-49CF-913A-3199E7C3E892}" type="presOf" srcId="{CE26621C-970C-4E81-857B-105CD0015899}" destId="{C2B32D2A-B93D-451C-80A9-0C4B4B6629D8}" srcOrd="0" destOrd="0" presId="urn:microsoft.com/office/officeart/2005/8/layout/vList6"/>
    <dgm:cxn modelId="{FC1C79C1-412D-4529-983E-29D8933DB813}" type="presOf" srcId="{4127E947-7DA4-4418-8877-13892D5DB809}" destId="{CA751718-927B-4344-BBC2-48E3C48F6EFD}" srcOrd="0" destOrd="0" presId="urn:microsoft.com/office/officeart/2005/8/layout/vList6"/>
    <dgm:cxn modelId="{9B5D816F-6F3E-4C2B-82D6-53CF609D79B3}" srcId="{CBD785E0-FE4F-474E-B084-CBF2EB3A8EC6}" destId="{50495281-AA76-4BBB-BAA8-9B73A25DE803}" srcOrd="1" destOrd="0" parTransId="{6D41EE0D-A7F4-46B9-BD8B-8362FB73C971}" sibTransId="{63513CB3-1CE3-4FF3-A0EC-43857060F01E}"/>
    <dgm:cxn modelId="{E62E318A-53D2-458E-8286-C920D5A6EE00}" srcId="{CBD785E0-FE4F-474E-B084-CBF2EB3A8EC6}" destId="{52D522F1-F2A4-4A04-A7D0-63D1B8E18D24}" srcOrd="4" destOrd="0" parTransId="{2703BD60-034C-4320-9018-7505925ADEB3}" sibTransId="{894B5879-1895-4B6C-B09B-00E6AE703B9A}"/>
    <dgm:cxn modelId="{ABD51CF1-ACFB-4677-9125-D5ED696FC98F}" type="presParOf" srcId="{FA18C0BE-F997-4959-BF3E-5144D50E488E}" destId="{55B79F77-A189-492C-B7BC-A35FD986B986}" srcOrd="0" destOrd="0" presId="urn:microsoft.com/office/officeart/2005/8/layout/vList6"/>
    <dgm:cxn modelId="{97C92F33-7FDA-495E-85E3-546561828C74}" type="presParOf" srcId="{55B79F77-A189-492C-B7BC-A35FD986B986}" destId="{03FBB181-99F4-4C38-ADB6-9BE4DC139BC6}" srcOrd="0" destOrd="0" presId="urn:microsoft.com/office/officeart/2005/8/layout/vList6"/>
    <dgm:cxn modelId="{E3EA2321-0625-4383-AF0A-4AAD5F009A8E}" type="presParOf" srcId="{55B79F77-A189-492C-B7BC-A35FD986B986}" destId="{2F15BBE4-9BF7-427B-95BC-091EAFC8FEE0}" srcOrd="1" destOrd="0" presId="urn:microsoft.com/office/officeart/2005/8/layout/vList6"/>
    <dgm:cxn modelId="{C617C808-EDC7-452A-BF8C-E5AFD8B239FA}" type="presParOf" srcId="{FA18C0BE-F997-4959-BF3E-5144D50E488E}" destId="{20D11050-5BBB-418D-9D90-6A2858C9CF8A}" srcOrd="1" destOrd="0" presId="urn:microsoft.com/office/officeart/2005/8/layout/vList6"/>
    <dgm:cxn modelId="{045F0FC8-FC74-4014-B071-EF3210ACFFC6}" type="presParOf" srcId="{FA18C0BE-F997-4959-BF3E-5144D50E488E}" destId="{E7D20046-D1F3-487C-8201-35B6A6C80714}" srcOrd="2" destOrd="0" presId="urn:microsoft.com/office/officeart/2005/8/layout/vList6"/>
    <dgm:cxn modelId="{C9DD0289-AEA7-4843-8BEB-E4C340D8C90D}" type="presParOf" srcId="{E7D20046-D1F3-487C-8201-35B6A6C80714}" destId="{C10417B2-9554-4AFB-931E-555801F9657D}" srcOrd="0" destOrd="0" presId="urn:microsoft.com/office/officeart/2005/8/layout/vList6"/>
    <dgm:cxn modelId="{7D6E19D9-4A6F-4066-9CBE-48A25E87F272}" type="presParOf" srcId="{E7D20046-D1F3-487C-8201-35B6A6C80714}" destId="{908B6AFF-A230-4BA6-9AB8-AF7992F9C594}" srcOrd="1" destOrd="0" presId="urn:microsoft.com/office/officeart/2005/8/layout/vList6"/>
    <dgm:cxn modelId="{9D31CEE2-45B5-4384-B48B-03E415471854}" type="presParOf" srcId="{FA18C0BE-F997-4959-BF3E-5144D50E488E}" destId="{34FE4745-50C3-4E90-91C8-E5596A70D19D}" srcOrd="3" destOrd="0" presId="urn:microsoft.com/office/officeart/2005/8/layout/vList6"/>
    <dgm:cxn modelId="{5D3F5F59-EA46-4500-8238-1EAD79880D0B}" type="presParOf" srcId="{FA18C0BE-F997-4959-BF3E-5144D50E488E}" destId="{2E0CB413-EE31-4C98-955D-3BDD0350D8C1}" srcOrd="4" destOrd="0" presId="urn:microsoft.com/office/officeart/2005/8/layout/vList6"/>
    <dgm:cxn modelId="{933EEC1E-7C8E-4B1E-9236-8B0A0DF8B69D}" type="presParOf" srcId="{2E0CB413-EE31-4C98-955D-3BDD0350D8C1}" destId="{426AD58C-4758-4A76-A632-D85D8C2C0481}" srcOrd="0" destOrd="0" presId="urn:microsoft.com/office/officeart/2005/8/layout/vList6"/>
    <dgm:cxn modelId="{41075540-905F-442E-94EE-78F63758EC5D}" type="presParOf" srcId="{2E0CB413-EE31-4C98-955D-3BDD0350D8C1}" destId="{6F6D69CD-3D9C-4132-8B43-5A2E10B3355D}" srcOrd="1" destOrd="0" presId="urn:microsoft.com/office/officeart/2005/8/layout/vList6"/>
    <dgm:cxn modelId="{FB01F6A7-1792-4351-A3D4-B50426AC5FFA}" type="presParOf" srcId="{FA18C0BE-F997-4959-BF3E-5144D50E488E}" destId="{543AD9C6-65C0-48B8-BD14-171ECCB34E42}" srcOrd="5" destOrd="0" presId="urn:microsoft.com/office/officeart/2005/8/layout/vList6"/>
    <dgm:cxn modelId="{4C09EAE9-BEA5-43D6-B02F-B0D7F10371A4}" type="presParOf" srcId="{FA18C0BE-F997-4959-BF3E-5144D50E488E}" destId="{BF908035-AE19-4196-A4D9-D99F8594108B}" srcOrd="6" destOrd="0" presId="urn:microsoft.com/office/officeart/2005/8/layout/vList6"/>
    <dgm:cxn modelId="{928CBDA6-7AB5-41FE-A698-BF88D474560C}" type="presParOf" srcId="{BF908035-AE19-4196-A4D9-D99F8594108B}" destId="{8BD29FCE-1BF0-4971-AA15-7EE2FD950751}" srcOrd="0" destOrd="0" presId="urn:microsoft.com/office/officeart/2005/8/layout/vList6"/>
    <dgm:cxn modelId="{99DEAB5A-331F-4AEA-B3CD-DF741E137A40}" type="presParOf" srcId="{BF908035-AE19-4196-A4D9-D99F8594108B}" destId="{8955D0E5-ED7C-44E2-B219-ECE5D6A8FA78}" srcOrd="1" destOrd="0" presId="urn:microsoft.com/office/officeart/2005/8/layout/vList6"/>
    <dgm:cxn modelId="{7C6CA873-4C74-4594-8D08-C890D4DF663B}" type="presParOf" srcId="{FA18C0BE-F997-4959-BF3E-5144D50E488E}" destId="{687BF64D-42EF-4B52-B2F7-1FB49255C6AD}" srcOrd="7" destOrd="0" presId="urn:microsoft.com/office/officeart/2005/8/layout/vList6"/>
    <dgm:cxn modelId="{ABF9E858-DA78-4CC4-810F-02A913AD4801}" type="presParOf" srcId="{FA18C0BE-F997-4959-BF3E-5144D50E488E}" destId="{532C7AA8-DECA-472A-A0E2-D2AE82707257}" srcOrd="8" destOrd="0" presId="urn:microsoft.com/office/officeart/2005/8/layout/vList6"/>
    <dgm:cxn modelId="{9C16846E-C753-4569-B97A-FF00496A3E1F}" type="presParOf" srcId="{532C7AA8-DECA-472A-A0E2-D2AE82707257}" destId="{47F22AA8-C287-4A4C-B255-28775BB11840}" srcOrd="0" destOrd="0" presId="urn:microsoft.com/office/officeart/2005/8/layout/vList6"/>
    <dgm:cxn modelId="{A480A9D4-F5B3-48E8-8B22-FD33C82723F7}" type="presParOf" srcId="{532C7AA8-DECA-472A-A0E2-D2AE82707257}" destId="{A1B5F517-B891-43B5-B441-590EE1D0E32F}" srcOrd="1" destOrd="0" presId="urn:microsoft.com/office/officeart/2005/8/layout/vList6"/>
    <dgm:cxn modelId="{448C91F7-C681-455B-A40A-88E620FB6BD0}" type="presParOf" srcId="{FA18C0BE-F997-4959-BF3E-5144D50E488E}" destId="{64EC9C6A-D3D7-45F6-8F25-362E7797606C}" srcOrd="9" destOrd="0" presId="urn:microsoft.com/office/officeart/2005/8/layout/vList6"/>
    <dgm:cxn modelId="{826996A6-9D7E-4057-B00E-696BB79C2A74}" type="presParOf" srcId="{FA18C0BE-F997-4959-BF3E-5144D50E488E}" destId="{389948F4-5BE0-4D75-B3E8-34BCB22753FC}" srcOrd="10" destOrd="0" presId="urn:microsoft.com/office/officeart/2005/8/layout/vList6"/>
    <dgm:cxn modelId="{1ED16009-A1F1-4CB5-AE5F-1A09967D6F21}" type="presParOf" srcId="{389948F4-5BE0-4D75-B3E8-34BCB22753FC}" destId="{0C1FC446-2410-44F5-B73F-A4BA8F78379E}" srcOrd="0" destOrd="0" presId="urn:microsoft.com/office/officeart/2005/8/layout/vList6"/>
    <dgm:cxn modelId="{78B06081-0C29-4AD2-8A65-09EC1ECDD9D1}" type="presParOf" srcId="{389948F4-5BE0-4D75-B3E8-34BCB22753FC}" destId="{B4C3AF95-6777-410C-A905-9D9F34A1267A}" srcOrd="1" destOrd="0" presId="urn:microsoft.com/office/officeart/2005/8/layout/vList6"/>
    <dgm:cxn modelId="{A2F42B62-54DD-4C9B-BD79-68138FA92693}" type="presParOf" srcId="{FA18C0BE-F997-4959-BF3E-5144D50E488E}" destId="{63D13421-1E6E-4C62-BCB7-D8D1C9D34389}" srcOrd="11" destOrd="0" presId="urn:microsoft.com/office/officeart/2005/8/layout/vList6"/>
    <dgm:cxn modelId="{E7AC4D5D-29EE-492F-9490-55CAD46F2FFF}" type="presParOf" srcId="{FA18C0BE-F997-4959-BF3E-5144D50E488E}" destId="{40FAD291-74C4-4454-A7C2-8578FDE5F890}" srcOrd="12" destOrd="0" presId="urn:microsoft.com/office/officeart/2005/8/layout/vList6"/>
    <dgm:cxn modelId="{48E4EC7A-4BE5-4644-B23F-92B987DAA33F}" type="presParOf" srcId="{40FAD291-74C4-4454-A7C2-8578FDE5F890}" destId="{C2B32D2A-B93D-451C-80A9-0C4B4B6629D8}" srcOrd="0" destOrd="0" presId="urn:microsoft.com/office/officeart/2005/8/layout/vList6"/>
    <dgm:cxn modelId="{D66FF76F-A58B-410A-B460-5BA96484E92B}" type="presParOf" srcId="{40FAD291-74C4-4454-A7C2-8578FDE5F890}" destId="{CA751718-927B-4344-BBC2-48E3C48F6EFD}" srcOrd="1" destOrd="0" presId="urn:microsoft.com/office/officeart/2005/8/layout/vList6"/>
    <dgm:cxn modelId="{7F472019-302B-45A2-9CF0-0BB104068180}" type="presParOf" srcId="{FA18C0BE-F997-4959-BF3E-5144D50E488E}" destId="{9D1B3DC8-352C-46A4-BCC3-F1DC1F7F94DB}" srcOrd="13" destOrd="0" presId="urn:microsoft.com/office/officeart/2005/8/layout/vList6"/>
    <dgm:cxn modelId="{3AB1E0B9-8BC1-47C1-A998-FA1D4D621861}" type="presParOf" srcId="{FA18C0BE-F997-4959-BF3E-5144D50E488E}" destId="{456026E0-018D-4151-9663-528CE941C3CA}" srcOrd="14" destOrd="0" presId="urn:microsoft.com/office/officeart/2005/8/layout/vList6"/>
    <dgm:cxn modelId="{6EA0E3C7-79AB-4668-985B-5873FB128EFC}" type="presParOf" srcId="{456026E0-018D-4151-9663-528CE941C3CA}" destId="{842ABAB0-A391-425B-8AFA-9FD815F509ED}" srcOrd="0" destOrd="0" presId="urn:microsoft.com/office/officeart/2005/8/layout/vList6"/>
    <dgm:cxn modelId="{87671188-F19D-4F32-A3E2-635791E8EFE5}" type="presParOf" srcId="{456026E0-018D-4151-9663-528CE941C3CA}" destId="{5A2A80F9-9627-4211-A16B-CFC2C54A2E9C}" srcOrd="1" destOrd="0" presId="urn:microsoft.com/office/officeart/2005/8/layout/vList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EDFEBA5-2FBA-421D-9D2C-37454CED3B66}" type="doc">
      <dgm:prSet loTypeId="urn:microsoft.com/office/officeart/2005/8/layout/vList6" loCatId="list" qsTypeId="urn:microsoft.com/office/officeart/2005/8/quickstyle/simple5" qsCatId="simple" csTypeId="urn:microsoft.com/office/officeart/2005/8/colors/accent1_2" csCatId="accent1" phldr="1"/>
      <dgm:spPr/>
      <dgm:t>
        <a:bodyPr/>
        <a:lstStyle/>
        <a:p>
          <a:endParaRPr lang="ru-RU"/>
        </a:p>
      </dgm:t>
    </dgm:pt>
    <dgm:pt modelId="{58369FA3-F55A-4A7B-8A8A-7E23378A4F97}">
      <dgm:prSet phldrT="[Текст]" custT="1"/>
      <dgm:spPr>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5400000" scaled="1"/>
          <a:tileRect/>
        </a:gradFill>
        <a:ln>
          <a:solidFill>
            <a:srgbClr val="00CC99"/>
          </a:solidFill>
        </a:ln>
      </dgm:spPr>
      <dgm:t>
        <a:bodyPr/>
        <a:lstStyle/>
        <a:p>
          <a:r>
            <a:rPr lang="ru-RU" sz="2000" b="0" cap="none" spc="0"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New Roman" pitchFamily="18" charset="0"/>
              <a:cs typeface="Times New Roman" pitchFamily="18" charset="0"/>
            </a:rPr>
            <a:t>2018 г      2019 г      2020 г</a:t>
          </a:r>
          <a:endParaRPr lang="ru-RU" sz="2000" b="0" cap="none" spc="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Times New Roman" pitchFamily="18" charset="0"/>
            <a:cs typeface="Times New Roman" pitchFamily="18" charset="0"/>
          </a:endParaRPr>
        </a:p>
      </dgm:t>
    </dgm:pt>
    <dgm:pt modelId="{F89973E0-B602-4A86-95CE-FF9031FCC0DE}" type="parTrans" cxnId="{D88A8B4C-1483-4590-AA42-B81BAA3BECCF}">
      <dgm:prSet/>
      <dgm:spPr/>
      <dgm:t>
        <a:bodyPr/>
        <a:lstStyle/>
        <a:p>
          <a:endParaRPr lang="ru-RU"/>
        </a:p>
      </dgm:t>
    </dgm:pt>
    <dgm:pt modelId="{3E171B15-A7B1-4A38-A3CD-4EAC9A1C8054}" type="sibTrans" cxnId="{D88A8B4C-1483-4590-AA42-B81BAA3BECCF}">
      <dgm:prSet/>
      <dgm:spPr/>
      <dgm:t>
        <a:bodyPr/>
        <a:lstStyle/>
        <a:p>
          <a:endParaRPr lang="ru-RU"/>
        </a:p>
      </dgm:t>
    </dgm:pt>
    <dgm:pt modelId="{72BF3DC4-EB9D-4528-B878-C59BCE2F023A}">
      <dgm:prSet phldrT="[Текст]" custT="1"/>
      <dgm:spPr>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dgm:spPr>
      <dgm:t>
        <a:bodyPr/>
        <a:lstStyle/>
        <a:p>
          <a:pPr algn="just"/>
          <a:r>
            <a:rPr lang="ru-RU" sz="2000" dirty="0" smtClean="0">
              <a:solidFill>
                <a:schemeClr val="bg1"/>
              </a:solidFill>
              <a:effectLst>
                <a:outerShdw blurRad="38100" dist="38100" dir="2700000" algn="tl">
                  <a:srgbClr val="000000">
                    <a:alpha val="43137"/>
                  </a:srgbClr>
                </a:outerShdw>
              </a:effectLst>
              <a:latin typeface="Book Antiqua" pitchFamily="18" charset="0"/>
            </a:rPr>
            <a:t>24 607,9     23 177,7    23 297,2</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7CF9B1E6-DE1D-44D2-B9EE-53CBA6751784}" type="parTrans" cxnId="{50E1A9F2-4BCA-46CC-A80B-0E86E5E205A1}">
      <dgm:prSet/>
      <dgm:spPr/>
      <dgm:t>
        <a:bodyPr/>
        <a:lstStyle/>
        <a:p>
          <a:endParaRPr lang="ru-RU"/>
        </a:p>
      </dgm:t>
    </dgm:pt>
    <dgm:pt modelId="{E1B862A6-5CF2-4743-8027-B61C22264819}" type="sibTrans" cxnId="{50E1A9F2-4BCA-46CC-A80B-0E86E5E205A1}">
      <dgm:prSet/>
      <dgm:spPr/>
      <dgm:t>
        <a:bodyPr/>
        <a:lstStyle/>
        <a:p>
          <a:endParaRPr lang="ru-RU"/>
        </a:p>
      </dgm:t>
    </dgm:pt>
    <dgm:pt modelId="{04483AC4-E7BF-4E3B-8BBA-EC6BFDC5916C}">
      <dgm:prSet phldrT="[Текст]" custT="1">
        <dgm:style>
          <a:lnRef idx="1">
            <a:schemeClr val="accent3"/>
          </a:lnRef>
          <a:fillRef idx="3">
            <a:schemeClr val="accent3"/>
          </a:fillRef>
          <a:effectRef idx="2">
            <a:schemeClr val="accent3"/>
          </a:effectRef>
          <a:fontRef idx="minor">
            <a:schemeClr val="lt1"/>
          </a:fontRef>
        </dgm:style>
      </dgm:prSet>
      <dgm:spPr>
        <a:ln>
          <a:solidFill>
            <a:schemeClr val="accent1"/>
          </a:solidFill>
        </a:ln>
      </dgm:spPr>
      <dgm:t>
        <a:bodyPr/>
        <a:lstStyle/>
        <a:p>
          <a:r>
            <a:rPr lang="ru-RU" sz="1800" dirty="0" smtClean="0">
              <a:latin typeface="Book Antiqua" pitchFamily="18" charset="0"/>
            </a:rPr>
            <a:t>Объем доходов местного бюджета в расчете на 1 жителя</a:t>
          </a:r>
          <a:endParaRPr lang="ru-RU" sz="1800" dirty="0">
            <a:latin typeface="Book Antiqua" pitchFamily="18" charset="0"/>
          </a:endParaRPr>
        </a:p>
      </dgm:t>
    </dgm:pt>
    <dgm:pt modelId="{BFC6B100-2E1A-4A18-94A9-45B06824B127}" type="parTrans" cxnId="{384CE64D-FEA5-45DF-81B7-9F98C982C5BB}">
      <dgm:prSet/>
      <dgm:spPr/>
      <dgm:t>
        <a:bodyPr/>
        <a:lstStyle/>
        <a:p>
          <a:endParaRPr lang="ru-RU"/>
        </a:p>
      </dgm:t>
    </dgm:pt>
    <dgm:pt modelId="{712B84F4-0C8B-4D3E-8B80-342B8809CC8A}" type="sibTrans" cxnId="{384CE64D-FEA5-45DF-81B7-9F98C982C5BB}">
      <dgm:prSet/>
      <dgm:spPr/>
      <dgm:t>
        <a:bodyPr/>
        <a:lstStyle/>
        <a:p>
          <a:endParaRPr lang="ru-RU"/>
        </a:p>
      </dgm:t>
    </dgm:pt>
    <dgm:pt modelId="{D2AE9391-B746-40B0-B4EA-377C8E6769A6}">
      <dgm:prSet custT="1">
        <dgm:style>
          <a:lnRef idx="1">
            <a:schemeClr val="accent3"/>
          </a:lnRef>
          <a:fillRef idx="3">
            <a:schemeClr val="accent3"/>
          </a:fillRef>
          <a:effectRef idx="2">
            <a:schemeClr val="accent3"/>
          </a:effectRef>
          <a:fontRef idx="minor">
            <a:schemeClr val="lt1"/>
          </a:fontRef>
        </dgm:style>
      </dgm:prSet>
      <dgm:spPr>
        <a:ln>
          <a:solidFill>
            <a:schemeClr val="accent1"/>
          </a:solidFill>
        </a:ln>
      </dgm:spPr>
      <dgm:t>
        <a:bodyPr/>
        <a:lstStyle/>
        <a:p>
          <a:endParaRPr lang="ru-RU" sz="1600" dirty="0">
            <a:latin typeface="Book Antiqua" pitchFamily="18" charset="0"/>
          </a:endParaRPr>
        </a:p>
      </dgm:t>
    </dgm:pt>
    <dgm:pt modelId="{882BDE67-A78D-4EE6-9D7E-2877A259C9D2}" type="parTrans" cxnId="{529821E7-8B40-4919-830B-4273F6616F1A}">
      <dgm:prSet/>
      <dgm:spPr/>
      <dgm:t>
        <a:bodyPr/>
        <a:lstStyle/>
        <a:p>
          <a:endParaRPr lang="ru-RU"/>
        </a:p>
      </dgm:t>
    </dgm:pt>
    <dgm:pt modelId="{7E3CCA34-6B1A-49DF-B827-2C5E0E65CCC6}" type="sibTrans" cxnId="{529821E7-8B40-4919-830B-4273F6616F1A}">
      <dgm:prSet/>
      <dgm:spPr/>
      <dgm:t>
        <a:bodyPr/>
        <a:lstStyle/>
        <a:p>
          <a:endParaRPr lang="ru-RU"/>
        </a:p>
      </dgm:t>
    </dgm:pt>
    <dgm:pt modelId="{3D3D51BA-ABBB-4FD6-A645-82511E1327AE}">
      <dgm:prSet custT="1"/>
      <dgm:spPr>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dgm:spPr>
      <dgm:t>
        <a:bodyPr/>
        <a:lstStyle/>
        <a:p>
          <a:pPr algn="just"/>
          <a:r>
            <a:rPr lang="ru-RU" sz="2000" dirty="0" smtClean="0">
              <a:solidFill>
                <a:schemeClr val="bg1"/>
              </a:solidFill>
              <a:effectLst>
                <a:outerShdw blurRad="38100" dist="38100" dir="2700000" algn="tl">
                  <a:srgbClr val="000000">
                    <a:alpha val="43137"/>
                  </a:srgbClr>
                </a:outerShdw>
              </a:effectLst>
              <a:latin typeface="Book Antiqua" pitchFamily="18" charset="0"/>
            </a:rPr>
            <a:t>25 047,8     22 957,5     23 077,5</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EC324748-B88E-4F67-BA69-D32B422D0B66}" type="parTrans" cxnId="{15E1A52C-888F-4127-8B7F-DB9631F51EC9}">
      <dgm:prSet/>
      <dgm:spPr/>
      <dgm:t>
        <a:bodyPr/>
        <a:lstStyle/>
        <a:p>
          <a:endParaRPr lang="ru-RU"/>
        </a:p>
      </dgm:t>
    </dgm:pt>
    <dgm:pt modelId="{83360899-176B-432B-B5E0-FA1DF6EDBBEF}" type="sibTrans" cxnId="{15E1A52C-888F-4127-8B7F-DB9631F51EC9}">
      <dgm:prSet/>
      <dgm:spPr/>
      <dgm:t>
        <a:bodyPr/>
        <a:lstStyle/>
        <a:p>
          <a:endParaRPr lang="ru-RU"/>
        </a:p>
      </dgm:t>
    </dgm:pt>
    <dgm:pt modelId="{1429CFF6-F84C-43BA-BE2D-44E1FBFD7923}">
      <dgm:prSet custT="1"/>
      <dgm:spPr>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dgm:spPr>
      <dgm:t>
        <a:bodyPr/>
        <a:lstStyle/>
        <a:p>
          <a:pPr algn="just"/>
          <a:r>
            <a:rPr lang="ru-RU" sz="2000" dirty="0" smtClean="0">
              <a:solidFill>
                <a:schemeClr val="bg1"/>
              </a:solidFill>
              <a:effectLst>
                <a:outerShdw blurRad="38100" dist="38100" dir="2700000" algn="tl">
                  <a:srgbClr val="000000">
                    <a:alpha val="43137"/>
                  </a:srgbClr>
                </a:outerShdw>
              </a:effectLst>
              <a:latin typeface="Book Antiqua" pitchFamily="18" charset="0"/>
            </a:rPr>
            <a:t>12 668, 1     11 458,5    11 269,7</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8DF3454E-0527-4BEA-9037-B9B4E3BF13EF}" type="parTrans" cxnId="{DEBC8A15-A3DC-4921-9FD7-54020A4C008F}">
      <dgm:prSet/>
      <dgm:spPr/>
      <dgm:t>
        <a:bodyPr/>
        <a:lstStyle/>
        <a:p>
          <a:endParaRPr lang="ru-RU"/>
        </a:p>
      </dgm:t>
    </dgm:pt>
    <dgm:pt modelId="{E19AB800-D991-4582-A146-9C1E4C7ADDD8}" type="sibTrans" cxnId="{DEBC8A15-A3DC-4921-9FD7-54020A4C008F}">
      <dgm:prSet/>
      <dgm:spPr/>
      <dgm:t>
        <a:bodyPr/>
        <a:lstStyle/>
        <a:p>
          <a:endParaRPr lang="ru-RU"/>
        </a:p>
      </dgm:t>
    </dgm:pt>
    <dgm:pt modelId="{DE5C4943-41B5-4D79-86B0-E2402D40EBAF}">
      <dgm:prSet custT="1"/>
      <dgm:spPr>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dgm:spPr>
      <dgm:t>
        <a:bodyPr/>
        <a:lstStyle/>
        <a:p>
          <a:pPr algn="just"/>
          <a:r>
            <a:rPr lang="ru-RU" sz="2000" dirty="0" smtClean="0">
              <a:solidFill>
                <a:schemeClr val="bg1"/>
              </a:solidFill>
              <a:effectLst>
                <a:outerShdw blurRad="38100" dist="38100" dir="2700000" algn="tl">
                  <a:srgbClr val="000000">
                    <a:alpha val="43137"/>
                  </a:srgbClr>
                </a:outerShdw>
              </a:effectLst>
              <a:latin typeface="Book Antiqua" pitchFamily="18" charset="0"/>
            </a:rPr>
            <a:t>3 741,8        3 479,9       3 217,8</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63D8D627-779E-40A4-BDA7-74254490F22A}" type="parTrans" cxnId="{BCB0F8E0-823C-49E9-AFD3-5BB9EC07092B}">
      <dgm:prSet/>
      <dgm:spPr/>
      <dgm:t>
        <a:bodyPr/>
        <a:lstStyle/>
        <a:p>
          <a:endParaRPr lang="ru-RU"/>
        </a:p>
      </dgm:t>
    </dgm:pt>
    <dgm:pt modelId="{4B0756EA-2537-4B36-85D2-A5FF02931DDF}" type="sibTrans" cxnId="{BCB0F8E0-823C-49E9-AFD3-5BB9EC07092B}">
      <dgm:prSet/>
      <dgm:spPr/>
      <dgm:t>
        <a:bodyPr/>
        <a:lstStyle/>
        <a:p>
          <a:endParaRPr lang="ru-RU"/>
        </a:p>
      </dgm:t>
    </dgm:pt>
    <dgm:pt modelId="{5136F46D-DAA8-44FC-B8DF-0F8AA04B3A7D}">
      <dgm:prSet custT="1"/>
      <dgm:spPr>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dgm:spPr>
      <dgm:t>
        <a:bodyPr/>
        <a:lstStyle/>
        <a:p>
          <a:pPr algn="just"/>
          <a:r>
            <a:rPr lang="ru-RU" sz="2000" dirty="0" smtClean="0">
              <a:solidFill>
                <a:schemeClr val="bg1"/>
              </a:solidFill>
              <a:effectLst>
                <a:outerShdw blurRad="38100" dist="38100" dir="2700000" algn="tl">
                  <a:srgbClr val="000000">
                    <a:alpha val="43137"/>
                  </a:srgbClr>
                </a:outerShdw>
              </a:effectLst>
              <a:latin typeface="Book Antiqua" pitchFamily="18" charset="0"/>
            </a:rPr>
            <a:t>2 407,8        2 404,5      2 408,1</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47B6D271-6AB0-4B8E-9F5B-DF961E86DD09}" type="parTrans" cxnId="{0CFB6F02-47FC-4BE4-B3DD-0A03A0EA0460}">
      <dgm:prSet/>
      <dgm:spPr/>
      <dgm:t>
        <a:bodyPr/>
        <a:lstStyle/>
        <a:p>
          <a:endParaRPr lang="ru-RU"/>
        </a:p>
      </dgm:t>
    </dgm:pt>
    <dgm:pt modelId="{6E149DC6-27F8-430C-AFAA-D36DC43FD2AD}" type="sibTrans" cxnId="{0CFB6F02-47FC-4BE4-B3DD-0A03A0EA0460}">
      <dgm:prSet/>
      <dgm:spPr/>
      <dgm:t>
        <a:bodyPr/>
        <a:lstStyle/>
        <a:p>
          <a:endParaRPr lang="ru-RU"/>
        </a:p>
      </dgm:t>
    </dgm:pt>
    <dgm:pt modelId="{7CC5CF70-B216-42BB-9E96-B2D12A82CB10}">
      <dgm:prSet custT="1"/>
      <dgm:spPr>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dgm:spPr>
      <dgm:t>
        <a:bodyPr/>
        <a:lstStyle/>
        <a:p>
          <a:pPr algn="just"/>
          <a:r>
            <a:rPr lang="ru-RU" sz="2000" dirty="0" smtClean="0">
              <a:effectLst>
                <a:outerShdw blurRad="38100" dist="38100" dir="2700000" algn="tl">
                  <a:srgbClr val="000000">
                    <a:alpha val="43137"/>
                  </a:srgbClr>
                </a:outerShdw>
              </a:effectLst>
              <a:latin typeface="Book Antiqua" pitchFamily="18" charset="0"/>
            </a:rPr>
            <a:t>   </a:t>
          </a:r>
          <a:r>
            <a:rPr lang="ru-RU" sz="2000" dirty="0" smtClean="0">
              <a:solidFill>
                <a:schemeClr val="bg1"/>
              </a:solidFill>
              <a:effectLst>
                <a:outerShdw blurRad="38100" dist="38100" dir="2700000" algn="tl">
                  <a:srgbClr val="000000">
                    <a:alpha val="43137"/>
                  </a:srgbClr>
                </a:outerShdw>
              </a:effectLst>
              <a:latin typeface="Book Antiqua" pitchFamily="18" charset="0"/>
            </a:rPr>
            <a:t>20,9                -                  -</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7C2BE421-D426-4AE0-8C45-FBA1439C416B}" type="parTrans" cxnId="{EE25AFCE-A80E-4783-A05D-72046BEB2125}">
      <dgm:prSet/>
      <dgm:spPr/>
      <dgm:t>
        <a:bodyPr/>
        <a:lstStyle/>
        <a:p>
          <a:endParaRPr lang="ru-RU"/>
        </a:p>
      </dgm:t>
    </dgm:pt>
    <dgm:pt modelId="{5AA7AF5D-7420-4413-82A9-A0BC9CB27C7B}" type="sibTrans" cxnId="{EE25AFCE-A80E-4783-A05D-72046BEB2125}">
      <dgm:prSet/>
      <dgm:spPr/>
      <dgm:t>
        <a:bodyPr/>
        <a:lstStyle/>
        <a:p>
          <a:endParaRPr lang="ru-RU"/>
        </a:p>
      </dgm:t>
    </dgm:pt>
    <dgm:pt modelId="{9059EED0-448A-4F9B-89C3-D52ECCF76412}">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path path="circle">
            <a:fillToRect r="100000" b="100000"/>
          </a:path>
          <a:tileRect l="-100000" t="-100000"/>
        </a:gradFill>
        <a:ln w="12700">
          <a:solidFill>
            <a:srgbClr val="0033CC">
              <a:alpha val="89804"/>
            </a:srgbClr>
          </a:solidFill>
        </a:ln>
      </dgm:spPr>
      <dgm:t>
        <a:bodyPr/>
        <a:lstStyle/>
        <a:p>
          <a:pPr algn="ctr"/>
          <a:r>
            <a:rPr lang="ru-RU" sz="2000" b="1" dirty="0" smtClean="0">
              <a:latin typeface="Book Antiqua" pitchFamily="18" charset="0"/>
            </a:rPr>
            <a:t>Показатели  бюджета</a:t>
          </a:r>
          <a:endParaRPr lang="ru-RU" sz="2000" b="1" dirty="0">
            <a:latin typeface="Book Antiqua" pitchFamily="18" charset="0"/>
          </a:endParaRPr>
        </a:p>
      </dgm:t>
    </dgm:pt>
    <dgm:pt modelId="{D6109A50-3730-4DC3-9C9D-79FFB576FFE8}" type="parTrans" cxnId="{A289FF28-3D5D-4072-A944-A5BC976E0ECB}">
      <dgm:prSet/>
      <dgm:spPr/>
      <dgm:t>
        <a:bodyPr/>
        <a:lstStyle/>
        <a:p>
          <a:endParaRPr lang="ru-RU"/>
        </a:p>
      </dgm:t>
    </dgm:pt>
    <dgm:pt modelId="{7DFA7368-73B2-4C89-81C2-7D15692B2BA2}" type="sibTrans" cxnId="{A289FF28-3D5D-4072-A944-A5BC976E0ECB}">
      <dgm:prSet/>
      <dgm:spPr/>
      <dgm:t>
        <a:bodyPr/>
        <a:lstStyle/>
        <a:p>
          <a:endParaRPr lang="ru-RU"/>
        </a:p>
      </dgm:t>
    </dgm:pt>
    <dgm:pt modelId="{116305C4-799D-4FB5-AF98-FE6B4AEB8B75}">
      <dgm:prSet custT="1">
        <dgm:style>
          <a:lnRef idx="1">
            <a:schemeClr val="accent3"/>
          </a:lnRef>
          <a:fillRef idx="3">
            <a:schemeClr val="accent3"/>
          </a:fillRef>
          <a:effectRef idx="2">
            <a:schemeClr val="accent3"/>
          </a:effectRef>
          <a:fontRef idx="minor">
            <a:schemeClr val="lt1"/>
          </a:fontRef>
        </dgm:style>
      </dgm:prSet>
      <dgm:spPr>
        <a:ln>
          <a:solidFill>
            <a:schemeClr val="accent1"/>
          </a:solidFill>
        </a:ln>
      </dgm:spPr>
      <dgm:t>
        <a:bodyPr/>
        <a:lstStyle/>
        <a:p>
          <a:r>
            <a:rPr lang="ru-RU" sz="1800" dirty="0" smtClean="0">
              <a:latin typeface="Book Antiqua" pitchFamily="18" charset="0"/>
            </a:rPr>
            <a:t>Объем расходов местного бюджета в расчете на 1 жителя , </a:t>
          </a:r>
          <a:endParaRPr lang="ru-RU" sz="1800" dirty="0">
            <a:latin typeface="Book Antiqua" pitchFamily="18" charset="0"/>
          </a:endParaRPr>
        </a:p>
      </dgm:t>
    </dgm:pt>
    <dgm:pt modelId="{0F996D65-ECC6-48CE-85A5-C7519D2885FD}" type="parTrans" cxnId="{8B2BDFF8-B50B-4455-9D87-E4A216153599}">
      <dgm:prSet/>
      <dgm:spPr/>
      <dgm:t>
        <a:bodyPr/>
        <a:lstStyle/>
        <a:p>
          <a:endParaRPr lang="ru-RU"/>
        </a:p>
      </dgm:t>
    </dgm:pt>
    <dgm:pt modelId="{E1BA80F5-F796-47B3-8B93-677C8FCC4F1A}" type="sibTrans" cxnId="{8B2BDFF8-B50B-4455-9D87-E4A216153599}">
      <dgm:prSet/>
      <dgm:spPr/>
      <dgm:t>
        <a:bodyPr/>
        <a:lstStyle/>
        <a:p>
          <a:endParaRPr lang="ru-RU"/>
        </a:p>
      </dgm:t>
    </dgm:pt>
    <dgm:pt modelId="{DA88A47A-EB08-4818-B112-23DE29A0C66A}">
      <dgm:prSet custT="1">
        <dgm:style>
          <a:lnRef idx="1">
            <a:schemeClr val="accent3"/>
          </a:lnRef>
          <a:fillRef idx="3">
            <a:schemeClr val="accent3"/>
          </a:fillRef>
          <a:effectRef idx="2">
            <a:schemeClr val="accent3"/>
          </a:effectRef>
          <a:fontRef idx="minor">
            <a:schemeClr val="lt1"/>
          </a:fontRef>
        </dgm:style>
      </dgm:prSet>
      <dgm:spPr>
        <a:ln>
          <a:solidFill>
            <a:schemeClr val="accent1"/>
          </a:solidFill>
        </a:ln>
      </dgm:spPr>
      <dgm:t>
        <a:bodyPr/>
        <a:lstStyle/>
        <a:p>
          <a:r>
            <a:rPr lang="ru-RU" sz="1800" dirty="0" smtClean="0">
              <a:latin typeface="Book Antiqua" pitchFamily="18" charset="0"/>
            </a:rPr>
            <a:t>Объем расходов местного бюджета на образование в расчете на 1 жителя,</a:t>
          </a:r>
          <a:endParaRPr lang="ru-RU" sz="1800" dirty="0">
            <a:latin typeface="Book Antiqua" pitchFamily="18" charset="0"/>
          </a:endParaRPr>
        </a:p>
      </dgm:t>
    </dgm:pt>
    <dgm:pt modelId="{237F12F3-BC33-4786-90D7-28F1E163EC29}" type="parTrans" cxnId="{99AFFDE1-2AF1-429D-85CE-A5DA6C77C68A}">
      <dgm:prSet/>
      <dgm:spPr/>
      <dgm:t>
        <a:bodyPr/>
        <a:lstStyle/>
        <a:p>
          <a:endParaRPr lang="ru-RU"/>
        </a:p>
      </dgm:t>
    </dgm:pt>
    <dgm:pt modelId="{2DB83C77-C1E5-445D-8AF5-62E6EE25C864}" type="sibTrans" cxnId="{99AFFDE1-2AF1-429D-85CE-A5DA6C77C68A}">
      <dgm:prSet/>
      <dgm:spPr/>
      <dgm:t>
        <a:bodyPr/>
        <a:lstStyle/>
        <a:p>
          <a:endParaRPr lang="ru-RU"/>
        </a:p>
      </dgm:t>
    </dgm:pt>
    <dgm:pt modelId="{9A169E28-5D27-4BF3-B56C-ECD150877FA8}">
      <dgm:prSet custT="1">
        <dgm:style>
          <a:lnRef idx="1">
            <a:schemeClr val="accent3"/>
          </a:lnRef>
          <a:fillRef idx="3">
            <a:schemeClr val="accent3"/>
          </a:fillRef>
          <a:effectRef idx="2">
            <a:schemeClr val="accent3"/>
          </a:effectRef>
          <a:fontRef idx="minor">
            <a:schemeClr val="lt1"/>
          </a:fontRef>
        </dgm:style>
      </dgm:prSet>
      <dgm:spPr>
        <a:ln>
          <a:solidFill>
            <a:schemeClr val="accent1"/>
          </a:solidFill>
        </a:ln>
      </dgm:spPr>
      <dgm:t>
        <a:bodyPr/>
        <a:lstStyle/>
        <a:p>
          <a:r>
            <a:rPr lang="ru-RU" sz="1800" dirty="0" smtClean="0">
              <a:latin typeface="Book Antiqua" pitchFamily="18" charset="0"/>
            </a:rPr>
            <a:t>Объем расходов местного бюджета на культуру в расчете  на 1 жителя, </a:t>
          </a:r>
          <a:endParaRPr lang="ru-RU" sz="1800" dirty="0">
            <a:latin typeface="Book Antiqua" pitchFamily="18" charset="0"/>
          </a:endParaRPr>
        </a:p>
      </dgm:t>
    </dgm:pt>
    <dgm:pt modelId="{463588AB-8AEC-4183-8348-4DBFD495DF26}" type="parTrans" cxnId="{67D046B0-9158-4376-9FE6-9F93A0CC6EE7}">
      <dgm:prSet/>
      <dgm:spPr/>
      <dgm:t>
        <a:bodyPr/>
        <a:lstStyle/>
        <a:p>
          <a:endParaRPr lang="ru-RU"/>
        </a:p>
      </dgm:t>
    </dgm:pt>
    <dgm:pt modelId="{A348D45C-6979-4CA2-9AF0-E93619BC763A}" type="sibTrans" cxnId="{67D046B0-9158-4376-9FE6-9F93A0CC6EE7}">
      <dgm:prSet/>
      <dgm:spPr/>
      <dgm:t>
        <a:bodyPr/>
        <a:lstStyle/>
        <a:p>
          <a:endParaRPr lang="ru-RU"/>
        </a:p>
      </dgm:t>
    </dgm:pt>
    <dgm:pt modelId="{06F273BD-9C32-4ED3-A90A-F742D9EB9F5F}">
      <dgm:prSet custT="1">
        <dgm:style>
          <a:lnRef idx="1">
            <a:schemeClr val="accent3"/>
          </a:lnRef>
          <a:fillRef idx="3">
            <a:schemeClr val="accent3"/>
          </a:fillRef>
          <a:effectRef idx="2">
            <a:schemeClr val="accent3"/>
          </a:effectRef>
          <a:fontRef idx="minor">
            <a:schemeClr val="lt1"/>
          </a:fontRef>
        </dgm:style>
      </dgm:prSet>
      <dgm:spPr>
        <a:ln>
          <a:solidFill>
            <a:schemeClr val="accent1"/>
          </a:solidFill>
        </a:ln>
      </dgm:spPr>
      <dgm:t>
        <a:bodyPr/>
        <a:lstStyle/>
        <a:p>
          <a:r>
            <a:rPr lang="ru-RU" sz="1800" dirty="0" smtClean="0">
              <a:latin typeface="Book Antiqua" pitchFamily="18" charset="0"/>
            </a:rPr>
            <a:t>Объем расходов местного  бюджета на </a:t>
          </a:r>
          <a:r>
            <a:rPr lang="ru-RU" sz="1800" dirty="0" err="1" smtClean="0">
              <a:latin typeface="Book Antiqua" pitchFamily="18" charset="0"/>
            </a:rPr>
            <a:t>со-циальную</a:t>
          </a:r>
          <a:r>
            <a:rPr lang="ru-RU" sz="1800" dirty="0" smtClean="0">
              <a:latin typeface="Book Antiqua" pitchFamily="18" charset="0"/>
            </a:rPr>
            <a:t> политику в расчете на </a:t>
          </a:r>
          <a:r>
            <a:rPr lang="ru-RU" sz="1800" dirty="0" smtClean="0">
              <a:latin typeface="Book Antiqua" pitchFamily="18" charset="0"/>
            </a:rPr>
            <a:t>1жителя </a:t>
          </a:r>
          <a:endParaRPr lang="ru-RU" sz="1800" dirty="0">
            <a:latin typeface="Book Antiqua" pitchFamily="18" charset="0"/>
          </a:endParaRPr>
        </a:p>
      </dgm:t>
    </dgm:pt>
    <dgm:pt modelId="{0D4BDB61-B091-4427-8ADC-9A368AFC899F}" type="parTrans" cxnId="{5A1ED11E-2603-4C6F-9EBA-54DDC90A5AA1}">
      <dgm:prSet/>
      <dgm:spPr/>
      <dgm:t>
        <a:bodyPr/>
        <a:lstStyle/>
        <a:p>
          <a:endParaRPr lang="ru-RU"/>
        </a:p>
      </dgm:t>
    </dgm:pt>
    <dgm:pt modelId="{DAB6315B-EA44-4AAF-9B1E-F3029D33BE3D}" type="sibTrans" cxnId="{5A1ED11E-2603-4C6F-9EBA-54DDC90A5AA1}">
      <dgm:prSet/>
      <dgm:spPr/>
      <dgm:t>
        <a:bodyPr/>
        <a:lstStyle/>
        <a:p>
          <a:endParaRPr lang="ru-RU"/>
        </a:p>
      </dgm:t>
    </dgm:pt>
    <dgm:pt modelId="{5AB0905C-1EE4-420E-B9C9-B4EB22040575}">
      <dgm:prSet custT="1">
        <dgm:style>
          <a:lnRef idx="1">
            <a:schemeClr val="accent3"/>
          </a:lnRef>
          <a:fillRef idx="3">
            <a:schemeClr val="accent3"/>
          </a:fillRef>
          <a:effectRef idx="2">
            <a:schemeClr val="accent3"/>
          </a:effectRef>
          <a:fontRef idx="minor">
            <a:schemeClr val="lt1"/>
          </a:fontRef>
        </dgm:style>
      </dgm:prSet>
      <dgm:spPr>
        <a:ln>
          <a:solidFill>
            <a:schemeClr val="accent1"/>
          </a:solidFill>
        </a:ln>
      </dgm:spPr>
      <dgm:t>
        <a:bodyPr/>
        <a:lstStyle/>
        <a:p>
          <a:r>
            <a:rPr lang="ru-RU" sz="1800" dirty="0" smtClean="0">
              <a:latin typeface="Book Antiqua" pitchFamily="18" charset="0"/>
            </a:rPr>
            <a:t>Объем расходов местного бюджета на физкультуру и спорт в расчете на 1 жителя</a:t>
          </a:r>
          <a:endParaRPr lang="ru-RU" sz="1800" dirty="0">
            <a:latin typeface="Book Antiqua" pitchFamily="18" charset="0"/>
          </a:endParaRPr>
        </a:p>
      </dgm:t>
    </dgm:pt>
    <dgm:pt modelId="{6D4DA6CA-1BB7-48D3-8F6F-461D3EEDE8DA}" type="parTrans" cxnId="{11E111CF-EAFF-4D01-BD46-657729A11896}">
      <dgm:prSet/>
      <dgm:spPr/>
      <dgm:t>
        <a:bodyPr/>
        <a:lstStyle/>
        <a:p>
          <a:endParaRPr lang="ru-RU"/>
        </a:p>
      </dgm:t>
    </dgm:pt>
    <dgm:pt modelId="{174B9621-6D3A-4CA1-BFF4-9A8956FDF515}" type="sibTrans" cxnId="{11E111CF-EAFF-4D01-BD46-657729A11896}">
      <dgm:prSet/>
      <dgm:spPr/>
      <dgm:t>
        <a:bodyPr/>
        <a:lstStyle/>
        <a:p>
          <a:endParaRPr lang="ru-RU"/>
        </a:p>
      </dgm:t>
    </dgm:pt>
    <dgm:pt modelId="{DD801410-4993-4090-A510-1AAF759F3292}" type="pres">
      <dgm:prSet presAssocID="{7EDFEBA5-2FBA-421D-9D2C-37454CED3B66}" presName="Name0" presStyleCnt="0">
        <dgm:presLayoutVars>
          <dgm:dir/>
          <dgm:animLvl val="lvl"/>
          <dgm:resizeHandles/>
        </dgm:presLayoutVars>
      </dgm:prSet>
      <dgm:spPr/>
      <dgm:t>
        <a:bodyPr/>
        <a:lstStyle/>
        <a:p>
          <a:endParaRPr lang="ru-RU"/>
        </a:p>
      </dgm:t>
    </dgm:pt>
    <dgm:pt modelId="{01328944-7441-49D0-9CBF-D11BE1039DF1}" type="pres">
      <dgm:prSet presAssocID="{58369FA3-F55A-4A7B-8A8A-7E23378A4F97}" presName="linNode" presStyleCnt="0"/>
      <dgm:spPr/>
    </dgm:pt>
    <dgm:pt modelId="{E78CD6AE-696D-448D-BC5F-A0089294AE7C}" type="pres">
      <dgm:prSet presAssocID="{58369FA3-F55A-4A7B-8A8A-7E23378A4F97}" presName="parentShp" presStyleLbl="node1" presStyleIdx="0" presStyleCnt="7" custLinFactNeighborX="99710" custLinFactNeighborY="801">
        <dgm:presLayoutVars>
          <dgm:bulletEnabled val="1"/>
        </dgm:presLayoutVars>
      </dgm:prSet>
      <dgm:spPr>
        <a:prstGeom prst="downArrowCallout">
          <a:avLst/>
        </a:prstGeom>
      </dgm:spPr>
      <dgm:t>
        <a:bodyPr/>
        <a:lstStyle/>
        <a:p>
          <a:endParaRPr lang="ru-RU"/>
        </a:p>
      </dgm:t>
    </dgm:pt>
    <dgm:pt modelId="{0A12912E-19C0-45D9-B67B-E68552CF60DB}" type="pres">
      <dgm:prSet presAssocID="{58369FA3-F55A-4A7B-8A8A-7E23378A4F97}" presName="childShp" presStyleLbl="bgAccFollowNode1" presStyleIdx="0" presStyleCnt="7" custLinFactNeighborX="-97156" custLinFactNeighborY="-5441">
        <dgm:presLayoutVars>
          <dgm:bulletEnabled val="1"/>
        </dgm:presLayoutVars>
      </dgm:prSet>
      <dgm:spPr>
        <a:prstGeom prst="downArrow">
          <a:avLst/>
        </a:prstGeom>
      </dgm:spPr>
      <dgm:t>
        <a:bodyPr/>
        <a:lstStyle/>
        <a:p>
          <a:endParaRPr lang="ru-RU"/>
        </a:p>
      </dgm:t>
    </dgm:pt>
    <dgm:pt modelId="{44BF3A21-44DA-4F87-96D5-D0496E76748E}" type="pres">
      <dgm:prSet presAssocID="{3E171B15-A7B1-4A38-A3CD-4EAC9A1C8054}" presName="spacing" presStyleCnt="0"/>
      <dgm:spPr/>
    </dgm:pt>
    <dgm:pt modelId="{32B7B473-A927-4101-AB0C-B37B6AF6C372}" type="pres">
      <dgm:prSet presAssocID="{72BF3DC4-EB9D-4528-B878-C59BCE2F023A}" presName="linNode" presStyleCnt="0"/>
      <dgm:spPr/>
    </dgm:pt>
    <dgm:pt modelId="{A4BB1370-5349-482E-ADFD-A6DE7CD3B00F}" type="pres">
      <dgm:prSet presAssocID="{72BF3DC4-EB9D-4528-B878-C59BCE2F023A}" presName="parentShp" presStyleLbl="node1" presStyleIdx="1" presStyleCnt="7" custLinFactNeighborX="99797" custLinFactNeighborY="-18799">
        <dgm:presLayoutVars>
          <dgm:bulletEnabled val="1"/>
        </dgm:presLayoutVars>
      </dgm:prSet>
      <dgm:spPr/>
      <dgm:t>
        <a:bodyPr/>
        <a:lstStyle/>
        <a:p>
          <a:endParaRPr lang="ru-RU"/>
        </a:p>
      </dgm:t>
    </dgm:pt>
    <dgm:pt modelId="{34C19EB5-35C9-479D-82BE-A65E1278CE01}" type="pres">
      <dgm:prSet presAssocID="{72BF3DC4-EB9D-4528-B878-C59BCE2F023A}" presName="childShp" presStyleLbl="bgAccFollowNode1" presStyleIdx="1" presStyleCnt="7" custLinFactNeighborX="-97156" custLinFactNeighborY="-9333">
        <dgm:presLayoutVars>
          <dgm:bulletEnabled val="1"/>
        </dgm:presLayoutVars>
      </dgm:prSet>
      <dgm:spPr/>
      <dgm:t>
        <a:bodyPr/>
        <a:lstStyle/>
        <a:p>
          <a:endParaRPr lang="ru-RU"/>
        </a:p>
      </dgm:t>
    </dgm:pt>
    <dgm:pt modelId="{38952C62-0674-4D08-9283-527B746A7F60}" type="pres">
      <dgm:prSet presAssocID="{E1B862A6-5CF2-4743-8027-B61C22264819}" presName="spacing" presStyleCnt="0"/>
      <dgm:spPr/>
    </dgm:pt>
    <dgm:pt modelId="{FBBA23A2-780E-47E9-ADC5-EADE9F535764}" type="pres">
      <dgm:prSet presAssocID="{3D3D51BA-ABBB-4FD6-A645-82511E1327AE}" presName="linNode" presStyleCnt="0"/>
      <dgm:spPr/>
    </dgm:pt>
    <dgm:pt modelId="{11517417-A034-4464-A03D-58D3F94DE34E}" type="pres">
      <dgm:prSet presAssocID="{3D3D51BA-ABBB-4FD6-A645-82511E1327AE}" presName="parentShp" presStyleLbl="node1" presStyleIdx="2" presStyleCnt="7" custLinFactNeighborX="99797" custLinFactNeighborY="-7161">
        <dgm:presLayoutVars>
          <dgm:bulletEnabled val="1"/>
        </dgm:presLayoutVars>
      </dgm:prSet>
      <dgm:spPr/>
      <dgm:t>
        <a:bodyPr/>
        <a:lstStyle/>
        <a:p>
          <a:endParaRPr lang="ru-RU"/>
        </a:p>
      </dgm:t>
    </dgm:pt>
    <dgm:pt modelId="{01C3F6A1-5D30-4037-A950-593E19E30F14}" type="pres">
      <dgm:prSet presAssocID="{3D3D51BA-ABBB-4FD6-A645-82511E1327AE}" presName="childShp" presStyleLbl="bgAccFollowNode1" presStyleIdx="2" presStyleCnt="7" custLinFactNeighborX="-97156" custLinFactNeighborY="-14304">
        <dgm:presLayoutVars>
          <dgm:bulletEnabled val="1"/>
        </dgm:presLayoutVars>
      </dgm:prSet>
      <dgm:spPr/>
      <dgm:t>
        <a:bodyPr/>
        <a:lstStyle/>
        <a:p>
          <a:endParaRPr lang="ru-RU"/>
        </a:p>
      </dgm:t>
    </dgm:pt>
    <dgm:pt modelId="{BFF284BD-8280-4615-98BC-52ED4DE3561C}" type="pres">
      <dgm:prSet presAssocID="{83360899-176B-432B-B5E0-FA1DF6EDBBEF}" presName="spacing" presStyleCnt="0"/>
      <dgm:spPr/>
    </dgm:pt>
    <dgm:pt modelId="{61EDACA0-F0A8-44D1-A548-2E8591BE6D72}" type="pres">
      <dgm:prSet presAssocID="{1429CFF6-F84C-43BA-BE2D-44E1FBFD7923}" presName="linNode" presStyleCnt="0"/>
      <dgm:spPr/>
    </dgm:pt>
    <dgm:pt modelId="{C204A256-4527-4161-AB91-B32F01DF851F}" type="pres">
      <dgm:prSet presAssocID="{1429CFF6-F84C-43BA-BE2D-44E1FBFD7923}" presName="parentShp" presStyleLbl="node1" presStyleIdx="3" presStyleCnt="7" custLinFactNeighborX="99710" custLinFactNeighborY="-6150">
        <dgm:presLayoutVars>
          <dgm:bulletEnabled val="1"/>
        </dgm:presLayoutVars>
      </dgm:prSet>
      <dgm:spPr/>
      <dgm:t>
        <a:bodyPr/>
        <a:lstStyle/>
        <a:p>
          <a:endParaRPr lang="ru-RU"/>
        </a:p>
      </dgm:t>
    </dgm:pt>
    <dgm:pt modelId="{78672797-5462-4DD7-9261-CB38EE4896A1}" type="pres">
      <dgm:prSet presAssocID="{1429CFF6-F84C-43BA-BE2D-44E1FBFD7923}" presName="childShp" presStyleLbl="bgAccFollowNode1" presStyleIdx="3" presStyleCnt="7" custLinFactNeighborX="-97559" custLinFactNeighborY="-88">
        <dgm:presLayoutVars>
          <dgm:bulletEnabled val="1"/>
        </dgm:presLayoutVars>
      </dgm:prSet>
      <dgm:spPr/>
      <dgm:t>
        <a:bodyPr/>
        <a:lstStyle/>
        <a:p>
          <a:endParaRPr lang="ru-RU"/>
        </a:p>
      </dgm:t>
    </dgm:pt>
    <dgm:pt modelId="{404F3D62-4BBA-4C52-A4E2-93A05EE0DB99}" type="pres">
      <dgm:prSet presAssocID="{E19AB800-D991-4582-A146-9C1E4C7ADDD8}" presName="spacing" presStyleCnt="0"/>
      <dgm:spPr/>
    </dgm:pt>
    <dgm:pt modelId="{CC5F8BA2-B26C-44CD-AC51-D003D7F16818}" type="pres">
      <dgm:prSet presAssocID="{DE5C4943-41B5-4D79-86B0-E2402D40EBAF}" presName="linNode" presStyleCnt="0"/>
      <dgm:spPr/>
    </dgm:pt>
    <dgm:pt modelId="{146CCA42-A0B8-4327-AE1E-414D1EFD28AC}" type="pres">
      <dgm:prSet presAssocID="{DE5C4943-41B5-4D79-86B0-E2402D40EBAF}" presName="parentShp" presStyleLbl="node1" presStyleIdx="4" presStyleCnt="7" custLinFactNeighborX="99797" custLinFactNeighborY="-4158">
        <dgm:presLayoutVars>
          <dgm:bulletEnabled val="1"/>
        </dgm:presLayoutVars>
      </dgm:prSet>
      <dgm:spPr/>
      <dgm:t>
        <a:bodyPr/>
        <a:lstStyle/>
        <a:p>
          <a:endParaRPr lang="ru-RU"/>
        </a:p>
      </dgm:t>
    </dgm:pt>
    <dgm:pt modelId="{A5757A6C-49F7-4D59-99FD-178F86CF2F49}" type="pres">
      <dgm:prSet presAssocID="{DE5C4943-41B5-4D79-86B0-E2402D40EBAF}" presName="childShp" presStyleLbl="bgAccFollowNode1" presStyleIdx="4" presStyleCnt="7" custLinFactNeighborX="-97559" custLinFactNeighborY="-9912">
        <dgm:presLayoutVars>
          <dgm:bulletEnabled val="1"/>
        </dgm:presLayoutVars>
      </dgm:prSet>
      <dgm:spPr/>
      <dgm:t>
        <a:bodyPr/>
        <a:lstStyle/>
        <a:p>
          <a:endParaRPr lang="ru-RU"/>
        </a:p>
      </dgm:t>
    </dgm:pt>
    <dgm:pt modelId="{00D7CA0B-6668-4EF7-9C0E-AA895AD38DBE}" type="pres">
      <dgm:prSet presAssocID="{4B0756EA-2537-4B36-85D2-A5FF02931DDF}" presName="spacing" presStyleCnt="0"/>
      <dgm:spPr/>
    </dgm:pt>
    <dgm:pt modelId="{7DC0E797-5B3E-4D18-83A5-48160E97372A}" type="pres">
      <dgm:prSet presAssocID="{5136F46D-DAA8-44FC-B8DF-0F8AA04B3A7D}" presName="linNode" presStyleCnt="0"/>
      <dgm:spPr/>
    </dgm:pt>
    <dgm:pt modelId="{F103612B-E609-402F-8667-AEF20AC75E91}" type="pres">
      <dgm:prSet presAssocID="{5136F46D-DAA8-44FC-B8DF-0F8AA04B3A7D}" presName="parentShp" presStyleLbl="node1" presStyleIdx="5" presStyleCnt="7" custLinFactNeighborX="99710" custLinFactNeighborY="1793">
        <dgm:presLayoutVars>
          <dgm:bulletEnabled val="1"/>
        </dgm:presLayoutVars>
      </dgm:prSet>
      <dgm:spPr/>
      <dgm:t>
        <a:bodyPr/>
        <a:lstStyle/>
        <a:p>
          <a:endParaRPr lang="ru-RU"/>
        </a:p>
      </dgm:t>
    </dgm:pt>
    <dgm:pt modelId="{5F504740-7E75-4321-BDE2-2A673ECB6AEC}" type="pres">
      <dgm:prSet presAssocID="{5136F46D-DAA8-44FC-B8DF-0F8AA04B3A7D}" presName="childShp" presStyleLbl="bgAccFollowNode1" presStyleIdx="5" presStyleCnt="7" custLinFactNeighborX="-97156" custLinFactNeighborY="-7109">
        <dgm:presLayoutVars>
          <dgm:bulletEnabled val="1"/>
        </dgm:presLayoutVars>
      </dgm:prSet>
      <dgm:spPr/>
      <dgm:t>
        <a:bodyPr/>
        <a:lstStyle/>
        <a:p>
          <a:endParaRPr lang="ru-RU"/>
        </a:p>
      </dgm:t>
    </dgm:pt>
    <dgm:pt modelId="{33875D06-4847-4949-84A3-64BC9D2FF68A}" type="pres">
      <dgm:prSet presAssocID="{6E149DC6-27F8-430C-AFAA-D36DC43FD2AD}" presName="spacing" presStyleCnt="0"/>
      <dgm:spPr/>
    </dgm:pt>
    <dgm:pt modelId="{4F0044A9-8C30-4FA4-82FF-6FE05A21590C}" type="pres">
      <dgm:prSet presAssocID="{7CC5CF70-B216-42BB-9E96-B2D12A82CB10}" presName="linNode" presStyleCnt="0"/>
      <dgm:spPr/>
    </dgm:pt>
    <dgm:pt modelId="{DDFE3F0D-A085-4C26-BC77-FFA35F8AA7DA}" type="pres">
      <dgm:prSet presAssocID="{7CC5CF70-B216-42BB-9E96-B2D12A82CB10}" presName="parentShp" presStyleLbl="node1" presStyleIdx="6" presStyleCnt="7" custScaleX="117357" custLinFactX="26654" custLinFactNeighborX="100000" custLinFactNeighborY="-11383">
        <dgm:presLayoutVars>
          <dgm:bulletEnabled val="1"/>
        </dgm:presLayoutVars>
      </dgm:prSet>
      <dgm:spPr/>
      <dgm:t>
        <a:bodyPr/>
        <a:lstStyle/>
        <a:p>
          <a:endParaRPr lang="ru-RU"/>
        </a:p>
      </dgm:t>
    </dgm:pt>
    <dgm:pt modelId="{93E7959F-9839-421C-8963-EAEA14A0D21F}" type="pres">
      <dgm:prSet presAssocID="{7CC5CF70-B216-42BB-9E96-B2D12A82CB10}" presName="childShp" presStyleLbl="bgAccFollowNode1" presStyleIdx="6" presStyleCnt="7" custScaleX="118543" custScaleY="140728" custLinFactX="-8404" custLinFactNeighborX="-100000" custLinFactNeighborY="-11292">
        <dgm:presLayoutVars>
          <dgm:bulletEnabled val="1"/>
        </dgm:presLayoutVars>
      </dgm:prSet>
      <dgm:spPr/>
      <dgm:t>
        <a:bodyPr/>
        <a:lstStyle/>
        <a:p>
          <a:endParaRPr lang="ru-RU"/>
        </a:p>
      </dgm:t>
    </dgm:pt>
  </dgm:ptLst>
  <dgm:cxnLst>
    <dgm:cxn modelId="{F603B765-D0C0-47C0-A5F5-36A0DC1867FC}" type="presOf" srcId="{9059EED0-448A-4F9B-89C3-D52ECCF76412}" destId="{0A12912E-19C0-45D9-B67B-E68552CF60DB}" srcOrd="0" destOrd="0" presId="urn:microsoft.com/office/officeart/2005/8/layout/vList6"/>
    <dgm:cxn modelId="{A289FF28-3D5D-4072-A944-A5BC976E0ECB}" srcId="{58369FA3-F55A-4A7B-8A8A-7E23378A4F97}" destId="{9059EED0-448A-4F9B-89C3-D52ECCF76412}" srcOrd="0" destOrd="0" parTransId="{D6109A50-3730-4DC3-9C9D-79FFB576FFE8}" sibTransId="{7DFA7368-73B2-4C89-81C2-7D15692B2BA2}"/>
    <dgm:cxn modelId="{8E831CBC-9417-4889-8D34-35AC32FD1737}" type="presOf" srcId="{5AB0905C-1EE4-420E-B9C9-B4EB22040575}" destId="{93E7959F-9839-421C-8963-EAEA14A0D21F}" srcOrd="0" destOrd="0" presId="urn:microsoft.com/office/officeart/2005/8/layout/vList6"/>
    <dgm:cxn modelId="{8D151ABF-0C32-4E8D-82EA-22778BFDB98F}" type="presOf" srcId="{7EDFEBA5-2FBA-421D-9D2C-37454CED3B66}" destId="{DD801410-4993-4090-A510-1AAF759F3292}" srcOrd="0" destOrd="0" presId="urn:microsoft.com/office/officeart/2005/8/layout/vList6"/>
    <dgm:cxn modelId="{5A1ED11E-2603-4C6F-9EBA-54DDC90A5AA1}" srcId="{5136F46D-DAA8-44FC-B8DF-0F8AA04B3A7D}" destId="{06F273BD-9C32-4ED3-A90A-F742D9EB9F5F}" srcOrd="0" destOrd="0" parTransId="{0D4BDB61-B091-4427-8ADC-9A368AFC899F}" sibTransId="{DAB6315B-EA44-4AAF-9B1E-F3029D33BE3D}"/>
    <dgm:cxn modelId="{D88A8B4C-1483-4590-AA42-B81BAA3BECCF}" srcId="{7EDFEBA5-2FBA-421D-9D2C-37454CED3B66}" destId="{58369FA3-F55A-4A7B-8A8A-7E23378A4F97}" srcOrd="0" destOrd="0" parTransId="{F89973E0-B602-4A86-95CE-FF9031FCC0DE}" sibTransId="{3E171B15-A7B1-4A38-A3CD-4EAC9A1C8054}"/>
    <dgm:cxn modelId="{A742FB20-94C5-4C52-B8B0-79B24B89BC98}" type="presOf" srcId="{116305C4-799D-4FB5-AF98-FE6B4AEB8B75}" destId="{01C3F6A1-5D30-4037-A950-593E19E30F14}" srcOrd="0" destOrd="0" presId="urn:microsoft.com/office/officeart/2005/8/layout/vList6"/>
    <dgm:cxn modelId="{FE9B7A88-5D7F-4894-8A57-4DDBB9E9A86E}" type="presOf" srcId="{58369FA3-F55A-4A7B-8A8A-7E23378A4F97}" destId="{E78CD6AE-696D-448D-BC5F-A0089294AE7C}" srcOrd="0" destOrd="0" presId="urn:microsoft.com/office/officeart/2005/8/layout/vList6"/>
    <dgm:cxn modelId="{90685A82-B684-4402-A711-7C64175EB144}" type="presOf" srcId="{04483AC4-E7BF-4E3B-8BBA-EC6BFDC5916C}" destId="{34C19EB5-35C9-479D-82BE-A65E1278CE01}" srcOrd="0" destOrd="0" presId="urn:microsoft.com/office/officeart/2005/8/layout/vList6"/>
    <dgm:cxn modelId="{529821E7-8B40-4919-830B-4273F6616F1A}" srcId="{72BF3DC4-EB9D-4528-B878-C59BCE2F023A}" destId="{D2AE9391-B746-40B0-B4EA-377C8E6769A6}" srcOrd="1" destOrd="0" parTransId="{882BDE67-A78D-4EE6-9D7E-2877A259C9D2}" sibTransId="{7E3CCA34-6B1A-49DF-B827-2C5E0E65CCC6}"/>
    <dgm:cxn modelId="{50E1A9F2-4BCA-46CC-A80B-0E86E5E205A1}" srcId="{7EDFEBA5-2FBA-421D-9D2C-37454CED3B66}" destId="{72BF3DC4-EB9D-4528-B878-C59BCE2F023A}" srcOrd="1" destOrd="0" parTransId="{7CF9B1E6-DE1D-44D2-B9EE-53CBA6751784}" sibTransId="{E1B862A6-5CF2-4743-8027-B61C22264819}"/>
    <dgm:cxn modelId="{C65A864B-F55E-4FAC-8A3C-B42A415F283F}" type="presOf" srcId="{3D3D51BA-ABBB-4FD6-A645-82511E1327AE}" destId="{11517417-A034-4464-A03D-58D3F94DE34E}" srcOrd="0" destOrd="0" presId="urn:microsoft.com/office/officeart/2005/8/layout/vList6"/>
    <dgm:cxn modelId="{64285D11-1289-4817-BC37-00CF7E8F09D0}" type="presOf" srcId="{DA88A47A-EB08-4818-B112-23DE29A0C66A}" destId="{78672797-5462-4DD7-9261-CB38EE4896A1}" srcOrd="0" destOrd="0" presId="urn:microsoft.com/office/officeart/2005/8/layout/vList6"/>
    <dgm:cxn modelId="{98B939D8-B61A-4167-A75D-D88F9985C42D}" type="presOf" srcId="{7CC5CF70-B216-42BB-9E96-B2D12A82CB10}" destId="{DDFE3F0D-A085-4C26-BC77-FFA35F8AA7DA}" srcOrd="0" destOrd="0" presId="urn:microsoft.com/office/officeart/2005/8/layout/vList6"/>
    <dgm:cxn modelId="{DEBC8A15-A3DC-4921-9FD7-54020A4C008F}" srcId="{7EDFEBA5-2FBA-421D-9D2C-37454CED3B66}" destId="{1429CFF6-F84C-43BA-BE2D-44E1FBFD7923}" srcOrd="3" destOrd="0" parTransId="{8DF3454E-0527-4BEA-9037-B9B4E3BF13EF}" sibTransId="{E19AB800-D991-4582-A146-9C1E4C7ADDD8}"/>
    <dgm:cxn modelId="{783B6F60-28BF-417D-8234-601DDE1ACC6E}" type="presOf" srcId="{1429CFF6-F84C-43BA-BE2D-44E1FBFD7923}" destId="{C204A256-4527-4161-AB91-B32F01DF851F}" srcOrd="0" destOrd="0" presId="urn:microsoft.com/office/officeart/2005/8/layout/vList6"/>
    <dgm:cxn modelId="{0CFB6F02-47FC-4BE4-B3DD-0A03A0EA0460}" srcId="{7EDFEBA5-2FBA-421D-9D2C-37454CED3B66}" destId="{5136F46D-DAA8-44FC-B8DF-0F8AA04B3A7D}" srcOrd="5" destOrd="0" parTransId="{47B6D271-6AB0-4B8E-9F5B-DF961E86DD09}" sibTransId="{6E149DC6-27F8-430C-AFAA-D36DC43FD2AD}"/>
    <dgm:cxn modelId="{359CBD51-EA07-4E0F-9425-5464B2791DDF}" type="presOf" srcId="{72BF3DC4-EB9D-4528-B878-C59BCE2F023A}" destId="{A4BB1370-5349-482E-ADFD-A6DE7CD3B00F}" srcOrd="0" destOrd="0" presId="urn:microsoft.com/office/officeart/2005/8/layout/vList6"/>
    <dgm:cxn modelId="{15E1A52C-888F-4127-8B7F-DB9631F51EC9}" srcId="{7EDFEBA5-2FBA-421D-9D2C-37454CED3B66}" destId="{3D3D51BA-ABBB-4FD6-A645-82511E1327AE}" srcOrd="2" destOrd="0" parTransId="{EC324748-B88E-4F67-BA69-D32B422D0B66}" sibTransId="{83360899-176B-432B-B5E0-FA1DF6EDBBEF}"/>
    <dgm:cxn modelId="{1F7969FA-2BAF-4615-A19A-EB020936ABA5}" type="presOf" srcId="{06F273BD-9C32-4ED3-A90A-F742D9EB9F5F}" destId="{5F504740-7E75-4321-BDE2-2A673ECB6AEC}" srcOrd="0" destOrd="0" presId="urn:microsoft.com/office/officeart/2005/8/layout/vList6"/>
    <dgm:cxn modelId="{BCB0F8E0-823C-49E9-AFD3-5BB9EC07092B}" srcId="{7EDFEBA5-2FBA-421D-9D2C-37454CED3B66}" destId="{DE5C4943-41B5-4D79-86B0-E2402D40EBAF}" srcOrd="4" destOrd="0" parTransId="{63D8D627-779E-40A4-BDA7-74254490F22A}" sibTransId="{4B0756EA-2537-4B36-85D2-A5FF02931DDF}"/>
    <dgm:cxn modelId="{076EE207-FF71-4EED-8972-8C1E36056D68}" type="presOf" srcId="{5136F46D-DAA8-44FC-B8DF-0F8AA04B3A7D}" destId="{F103612B-E609-402F-8667-AEF20AC75E91}" srcOrd="0" destOrd="0" presId="urn:microsoft.com/office/officeart/2005/8/layout/vList6"/>
    <dgm:cxn modelId="{49B1D334-DFC1-493F-8A3F-EC1DFFECFAA3}" type="presOf" srcId="{9A169E28-5D27-4BF3-B56C-ECD150877FA8}" destId="{A5757A6C-49F7-4D59-99FD-178F86CF2F49}" srcOrd="0" destOrd="0" presId="urn:microsoft.com/office/officeart/2005/8/layout/vList6"/>
    <dgm:cxn modelId="{384CE64D-FEA5-45DF-81B7-9F98C982C5BB}" srcId="{72BF3DC4-EB9D-4528-B878-C59BCE2F023A}" destId="{04483AC4-E7BF-4E3B-8BBA-EC6BFDC5916C}" srcOrd="0" destOrd="0" parTransId="{BFC6B100-2E1A-4A18-94A9-45B06824B127}" sibTransId="{712B84F4-0C8B-4D3E-8B80-342B8809CC8A}"/>
    <dgm:cxn modelId="{99AFFDE1-2AF1-429D-85CE-A5DA6C77C68A}" srcId="{1429CFF6-F84C-43BA-BE2D-44E1FBFD7923}" destId="{DA88A47A-EB08-4818-B112-23DE29A0C66A}" srcOrd="0" destOrd="0" parTransId="{237F12F3-BC33-4786-90D7-28F1E163EC29}" sibTransId="{2DB83C77-C1E5-445D-8AF5-62E6EE25C864}"/>
    <dgm:cxn modelId="{11E111CF-EAFF-4D01-BD46-657729A11896}" srcId="{7CC5CF70-B216-42BB-9E96-B2D12A82CB10}" destId="{5AB0905C-1EE4-420E-B9C9-B4EB22040575}" srcOrd="0" destOrd="0" parTransId="{6D4DA6CA-1BB7-48D3-8F6F-461D3EEDE8DA}" sibTransId="{174B9621-6D3A-4CA1-BFF4-9A8956FDF515}"/>
    <dgm:cxn modelId="{8B2BDFF8-B50B-4455-9D87-E4A216153599}" srcId="{3D3D51BA-ABBB-4FD6-A645-82511E1327AE}" destId="{116305C4-799D-4FB5-AF98-FE6B4AEB8B75}" srcOrd="0" destOrd="0" parTransId="{0F996D65-ECC6-48CE-85A5-C7519D2885FD}" sibTransId="{E1BA80F5-F796-47B3-8B93-677C8FCC4F1A}"/>
    <dgm:cxn modelId="{EE25AFCE-A80E-4783-A05D-72046BEB2125}" srcId="{7EDFEBA5-2FBA-421D-9D2C-37454CED3B66}" destId="{7CC5CF70-B216-42BB-9E96-B2D12A82CB10}" srcOrd="6" destOrd="0" parTransId="{7C2BE421-D426-4AE0-8C45-FBA1439C416B}" sibTransId="{5AA7AF5D-7420-4413-82A9-A0BC9CB27C7B}"/>
    <dgm:cxn modelId="{017FFE83-215D-48B4-B9D8-FFBAF015811D}" type="presOf" srcId="{D2AE9391-B746-40B0-B4EA-377C8E6769A6}" destId="{34C19EB5-35C9-479D-82BE-A65E1278CE01}" srcOrd="0" destOrd="1" presId="urn:microsoft.com/office/officeart/2005/8/layout/vList6"/>
    <dgm:cxn modelId="{FA930079-4C50-4FE9-9249-B6CCB35E1B59}" type="presOf" srcId="{DE5C4943-41B5-4D79-86B0-E2402D40EBAF}" destId="{146CCA42-A0B8-4327-AE1E-414D1EFD28AC}" srcOrd="0" destOrd="0" presId="urn:microsoft.com/office/officeart/2005/8/layout/vList6"/>
    <dgm:cxn modelId="{67D046B0-9158-4376-9FE6-9F93A0CC6EE7}" srcId="{DE5C4943-41B5-4D79-86B0-E2402D40EBAF}" destId="{9A169E28-5D27-4BF3-B56C-ECD150877FA8}" srcOrd="0" destOrd="0" parTransId="{463588AB-8AEC-4183-8348-4DBFD495DF26}" sibTransId="{A348D45C-6979-4CA2-9AF0-E93619BC763A}"/>
    <dgm:cxn modelId="{9271313F-EA0A-4F94-8F2F-9076EBC9A2EC}" type="presParOf" srcId="{DD801410-4993-4090-A510-1AAF759F3292}" destId="{01328944-7441-49D0-9CBF-D11BE1039DF1}" srcOrd="0" destOrd="0" presId="urn:microsoft.com/office/officeart/2005/8/layout/vList6"/>
    <dgm:cxn modelId="{0DBE1B4A-63B6-4A26-A52C-0F6F2FB73817}" type="presParOf" srcId="{01328944-7441-49D0-9CBF-D11BE1039DF1}" destId="{E78CD6AE-696D-448D-BC5F-A0089294AE7C}" srcOrd="0" destOrd="0" presId="urn:microsoft.com/office/officeart/2005/8/layout/vList6"/>
    <dgm:cxn modelId="{0C6562D2-22ED-40D9-95E2-E71B658B9FDB}" type="presParOf" srcId="{01328944-7441-49D0-9CBF-D11BE1039DF1}" destId="{0A12912E-19C0-45D9-B67B-E68552CF60DB}" srcOrd="1" destOrd="0" presId="urn:microsoft.com/office/officeart/2005/8/layout/vList6"/>
    <dgm:cxn modelId="{72A9C831-A712-406A-A511-D3FEF09EFAAB}" type="presParOf" srcId="{DD801410-4993-4090-A510-1AAF759F3292}" destId="{44BF3A21-44DA-4F87-96D5-D0496E76748E}" srcOrd="1" destOrd="0" presId="urn:microsoft.com/office/officeart/2005/8/layout/vList6"/>
    <dgm:cxn modelId="{E9AB87D8-F1FF-4C51-9349-01C6542568E5}" type="presParOf" srcId="{DD801410-4993-4090-A510-1AAF759F3292}" destId="{32B7B473-A927-4101-AB0C-B37B6AF6C372}" srcOrd="2" destOrd="0" presId="urn:microsoft.com/office/officeart/2005/8/layout/vList6"/>
    <dgm:cxn modelId="{CBA91E19-03D1-4045-900B-B95489FAF4F5}" type="presParOf" srcId="{32B7B473-A927-4101-AB0C-B37B6AF6C372}" destId="{A4BB1370-5349-482E-ADFD-A6DE7CD3B00F}" srcOrd="0" destOrd="0" presId="urn:microsoft.com/office/officeart/2005/8/layout/vList6"/>
    <dgm:cxn modelId="{A4ACB5BA-ADB6-4E86-97D1-B0401FFA9CB2}" type="presParOf" srcId="{32B7B473-A927-4101-AB0C-B37B6AF6C372}" destId="{34C19EB5-35C9-479D-82BE-A65E1278CE01}" srcOrd="1" destOrd="0" presId="urn:microsoft.com/office/officeart/2005/8/layout/vList6"/>
    <dgm:cxn modelId="{C45523FF-5BF4-4A0B-B7F7-6B985E3783A0}" type="presParOf" srcId="{DD801410-4993-4090-A510-1AAF759F3292}" destId="{38952C62-0674-4D08-9283-527B746A7F60}" srcOrd="3" destOrd="0" presId="urn:microsoft.com/office/officeart/2005/8/layout/vList6"/>
    <dgm:cxn modelId="{4B00B37E-3F5C-4102-AF20-1E0FEC722FEC}" type="presParOf" srcId="{DD801410-4993-4090-A510-1AAF759F3292}" destId="{FBBA23A2-780E-47E9-ADC5-EADE9F535764}" srcOrd="4" destOrd="0" presId="urn:microsoft.com/office/officeart/2005/8/layout/vList6"/>
    <dgm:cxn modelId="{87534BBC-CE91-4E46-9F14-20AAEEAF3F3F}" type="presParOf" srcId="{FBBA23A2-780E-47E9-ADC5-EADE9F535764}" destId="{11517417-A034-4464-A03D-58D3F94DE34E}" srcOrd="0" destOrd="0" presId="urn:microsoft.com/office/officeart/2005/8/layout/vList6"/>
    <dgm:cxn modelId="{523AEC9B-10EF-4C7C-9393-D48BBEFCCB3C}" type="presParOf" srcId="{FBBA23A2-780E-47E9-ADC5-EADE9F535764}" destId="{01C3F6A1-5D30-4037-A950-593E19E30F14}" srcOrd="1" destOrd="0" presId="urn:microsoft.com/office/officeart/2005/8/layout/vList6"/>
    <dgm:cxn modelId="{53A5B2D6-D78C-4246-BD03-B8B271F80898}" type="presParOf" srcId="{DD801410-4993-4090-A510-1AAF759F3292}" destId="{BFF284BD-8280-4615-98BC-52ED4DE3561C}" srcOrd="5" destOrd="0" presId="urn:microsoft.com/office/officeart/2005/8/layout/vList6"/>
    <dgm:cxn modelId="{47EE942A-EF5A-4CCC-ACE9-6E0DACC8456C}" type="presParOf" srcId="{DD801410-4993-4090-A510-1AAF759F3292}" destId="{61EDACA0-F0A8-44D1-A548-2E8591BE6D72}" srcOrd="6" destOrd="0" presId="urn:microsoft.com/office/officeart/2005/8/layout/vList6"/>
    <dgm:cxn modelId="{C6AA987B-B84E-438F-967E-31589F043FA4}" type="presParOf" srcId="{61EDACA0-F0A8-44D1-A548-2E8591BE6D72}" destId="{C204A256-4527-4161-AB91-B32F01DF851F}" srcOrd="0" destOrd="0" presId="urn:microsoft.com/office/officeart/2005/8/layout/vList6"/>
    <dgm:cxn modelId="{A6A4913D-4F9A-4C84-95B2-1B53F65C3F98}" type="presParOf" srcId="{61EDACA0-F0A8-44D1-A548-2E8591BE6D72}" destId="{78672797-5462-4DD7-9261-CB38EE4896A1}" srcOrd="1" destOrd="0" presId="urn:microsoft.com/office/officeart/2005/8/layout/vList6"/>
    <dgm:cxn modelId="{0C56D65A-B566-46F3-BEE3-063F5282E9CF}" type="presParOf" srcId="{DD801410-4993-4090-A510-1AAF759F3292}" destId="{404F3D62-4BBA-4C52-A4E2-93A05EE0DB99}" srcOrd="7" destOrd="0" presId="urn:microsoft.com/office/officeart/2005/8/layout/vList6"/>
    <dgm:cxn modelId="{9100B815-3D34-49E7-9478-DB3C2B35919F}" type="presParOf" srcId="{DD801410-4993-4090-A510-1AAF759F3292}" destId="{CC5F8BA2-B26C-44CD-AC51-D003D7F16818}" srcOrd="8" destOrd="0" presId="urn:microsoft.com/office/officeart/2005/8/layout/vList6"/>
    <dgm:cxn modelId="{CEB1F4A1-CC27-4171-AAEC-E79AAFEE2486}" type="presParOf" srcId="{CC5F8BA2-B26C-44CD-AC51-D003D7F16818}" destId="{146CCA42-A0B8-4327-AE1E-414D1EFD28AC}" srcOrd="0" destOrd="0" presId="urn:microsoft.com/office/officeart/2005/8/layout/vList6"/>
    <dgm:cxn modelId="{72E0FE7E-F24C-4517-A7F5-94ED16FB7A75}" type="presParOf" srcId="{CC5F8BA2-B26C-44CD-AC51-D003D7F16818}" destId="{A5757A6C-49F7-4D59-99FD-178F86CF2F49}" srcOrd="1" destOrd="0" presId="urn:microsoft.com/office/officeart/2005/8/layout/vList6"/>
    <dgm:cxn modelId="{5FF0B2E9-45A3-4E7C-B889-08C2588418F8}" type="presParOf" srcId="{DD801410-4993-4090-A510-1AAF759F3292}" destId="{00D7CA0B-6668-4EF7-9C0E-AA895AD38DBE}" srcOrd="9" destOrd="0" presId="urn:microsoft.com/office/officeart/2005/8/layout/vList6"/>
    <dgm:cxn modelId="{390506A6-63C9-43C8-AC15-A61E1E17BC12}" type="presParOf" srcId="{DD801410-4993-4090-A510-1AAF759F3292}" destId="{7DC0E797-5B3E-4D18-83A5-48160E97372A}" srcOrd="10" destOrd="0" presId="urn:microsoft.com/office/officeart/2005/8/layout/vList6"/>
    <dgm:cxn modelId="{3BAE1594-6AC3-49E6-8282-DA43D96DA1CF}" type="presParOf" srcId="{7DC0E797-5B3E-4D18-83A5-48160E97372A}" destId="{F103612B-E609-402F-8667-AEF20AC75E91}" srcOrd="0" destOrd="0" presId="urn:microsoft.com/office/officeart/2005/8/layout/vList6"/>
    <dgm:cxn modelId="{0E96EB7F-8C36-44A3-A3C8-0D7591503012}" type="presParOf" srcId="{7DC0E797-5B3E-4D18-83A5-48160E97372A}" destId="{5F504740-7E75-4321-BDE2-2A673ECB6AEC}" srcOrd="1" destOrd="0" presId="urn:microsoft.com/office/officeart/2005/8/layout/vList6"/>
    <dgm:cxn modelId="{2908405D-A341-4349-BBB2-54884E1CC8D0}" type="presParOf" srcId="{DD801410-4993-4090-A510-1AAF759F3292}" destId="{33875D06-4847-4949-84A3-64BC9D2FF68A}" srcOrd="11" destOrd="0" presId="urn:microsoft.com/office/officeart/2005/8/layout/vList6"/>
    <dgm:cxn modelId="{D45B86E3-6E98-4DAF-A253-572E7A384EEA}" type="presParOf" srcId="{DD801410-4993-4090-A510-1AAF759F3292}" destId="{4F0044A9-8C30-4FA4-82FF-6FE05A21590C}" srcOrd="12" destOrd="0" presId="urn:microsoft.com/office/officeart/2005/8/layout/vList6"/>
    <dgm:cxn modelId="{9D161E7F-73D2-4477-A3DC-970FD2779C9B}" type="presParOf" srcId="{4F0044A9-8C30-4FA4-82FF-6FE05A21590C}" destId="{DDFE3F0D-A085-4C26-BC77-FFA35F8AA7DA}" srcOrd="0" destOrd="0" presId="urn:microsoft.com/office/officeart/2005/8/layout/vList6"/>
    <dgm:cxn modelId="{571DD743-52FB-45BB-BF3D-3E2DDE43564F}" type="presParOf" srcId="{4F0044A9-8C30-4FA4-82FF-6FE05A21590C}" destId="{93E7959F-9839-421C-8963-EAEA14A0D21F}"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D371F85-7801-4233-95F7-2968E256DDD5}" type="doc">
      <dgm:prSet loTypeId="urn:microsoft.com/office/officeart/2005/8/layout/radial4" loCatId="relationship" qsTypeId="urn:microsoft.com/office/officeart/2005/8/quickstyle/3d2" qsCatId="3D" csTypeId="urn:microsoft.com/office/officeart/2005/8/colors/colorful2" csCatId="colorful" phldr="1"/>
      <dgm:spPr/>
      <dgm:t>
        <a:bodyPr/>
        <a:lstStyle/>
        <a:p>
          <a:endParaRPr lang="ru-RU"/>
        </a:p>
      </dgm:t>
    </dgm:pt>
    <dgm:pt modelId="{F03BC644-0CF3-4F89-94C3-ABCD7DC6D1FF}">
      <dgm:prSet phldrT="[Текст]" custT="1"/>
      <dgm:spPr>
        <a:solidFill>
          <a:srgbClr val="3366FF"/>
        </a:solidFill>
      </dgm:spPr>
      <dgm:t>
        <a:bodyPr/>
        <a:lstStyle/>
        <a:p>
          <a:r>
            <a:rPr lang="ru-RU" sz="1800" b="1" dirty="0" smtClean="0">
              <a:solidFill>
                <a:schemeClr val="tx1"/>
              </a:solidFill>
              <a:latin typeface="Times New Roman" pitchFamily="18" charset="0"/>
              <a:cs typeface="Times New Roman" pitchFamily="18" charset="0"/>
            </a:rPr>
            <a:t>ДОХОДЫ БЮДЖЕТА</a:t>
          </a:r>
          <a:endParaRPr lang="ru-RU" sz="1800" b="1" dirty="0">
            <a:solidFill>
              <a:schemeClr val="tx1"/>
            </a:solidFill>
            <a:latin typeface="Times New Roman" pitchFamily="18" charset="0"/>
            <a:cs typeface="Times New Roman" pitchFamily="18" charset="0"/>
          </a:endParaRPr>
        </a:p>
      </dgm:t>
    </dgm:pt>
    <dgm:pt modelId="{74A53E87-F23B-4076-88B5-9CC639173AC8}" type="parTrans" cxnId="{5ECDAC9E-4510-49E1-AAB9-2082406B4492}">
      <dgm:prSet/>
      <dgm:spPr/>
      <dgm:t>
        <a:bodyPr/>
        <a:lstStyle/>
        <a:p>
          <a:endParaRPr lang="ru-RU"/>
        </a:p>
      </dgm:t>
    </dgm:pt>
    <dgm:pt modelId="{8F54DD95-09DE-46E4-A201-BD755BB99C94}" type="sibTrans" cxnId="{5ECDAC9E-4510-49E1-AAB9-2082406B4492}">
      <dgm:prSet/>
      <dgm:spPr/>
      <dgm:t>
        <a:bodyPr/>
        <a:lstStyle/>
        <a:p>
          <a:endParaRPr lang="ru-RU"/>
        </a:p>
      </dgm:t>
    </dgm:pt>
    <dgm:pt modelId="{C7E7BE82-51F9-4614-8578-DC9ADEC0F04B}">
      <dgm:prSet phldrT="[Текст]" custT="1"/>
      <dgm:spPr>
        <a:solidFill>
          <a:srgbClr val="3366FF"/>
        </a:solidFill>
      </dgm:spPr>
      <dgm:t>
        <a:bodyPr/>
        <a:lstStyle/>
        <a:p>
          <a:pPr algn="ctr"/>
          <a:r>
            <a:rPr lang="ru-RU" sz="1700" b="1" u="sng" dirty="0" smtClean="0">
              <a:solidFill>
                <a:schemeClr val="tx1"/>
              </a:solidFill>
              <a:latin typeface="Times New Roman" pitchFamily="18" charset="0"/>
              <a:cs typeface="Times New Roman" pitchFamily="18" charset="0"/>
            </a:rPr>
            <a:t>Налоговые доходы- </a:t>
          </a:r>
          <a:r>
            <a:rPr lang="ru-RU" sz="1700" dirty="0" smtClean="0">
              <a:solidFill>
                <a:schemeClr val="tx1"/>
              </a:solidFill>
              <a:latin typeface="Times New Roman" pitchFamily="18" charset="0"/>
              <a:cs typeface="Times New Roman" pitchFamily="18" charset="0"/>
            </a:rPr>
            <a:t>доходы от уплаты налогов, установленных Налоговым кодексом  Российской Федерации (федеральные, региональные и местные налоги и сборы, специальные налоговые режимы:</a:t>
          </a:r>
        </a:p>
        <a:p>
          <a:pPr algn="ctr"/>
          <a:r>
            <a:rPr lang="ru-RU" sz="1700" dirty="0" smtClean="0">
              <a:solidFill>
                <a:schemeClr val="tx1"/>
              </a:solidFill>
              <a:latin typeface="Times New Roman" pitchFamily="18" charset="0"/>
              <a:cs typeface="Times New Roman" pitchFamily="18" charset="0"/>
            </a:rPr>
            <a:t>- Налог на доходы физических лиц;</a:t>
          </a:r>
        </a:p>
        <a:p>
          <a:pPr algn="ctr"/>
          <a:r>
            <a:rPr lang="ru-RU" sz="1700" dirty="0" smtClean="0">
              <a:solidFill>
                <a:schemeClr val="tx1"/>
              </a:solidFill>
              <a:latin typeface="Times New Roman" pitchFamily="18" charset="0"/>
              <a:cs typeface="Times New Roman" pitchFamily="18" charset="0"/>
            </a:rPr>
            <a:t>- Налоги  на совокупный доход;</a:t>
          </a:r>
        </a:p>
        <a:p>
          <a:pPr algn="ctr"/>
          <a:r>
            <a:rPr lang="ru-RU" sz="1700" dirty="0" smtClean="0">
              <a:solidFill>
                <a:schemeClr val="tx1"/>
              </a:solidFill>
              <a:latin typeface="Times New Roman" pitchFamily="18" charset="0"/>
              <a:cs typeface="Times New Roman" pitchFamily="18" charset="0"/>
            </a:rPr>
            <a:t>- Государственная  пошлина;</a:t>
          </a:r>
        </a:p>
        <a:p>
          <a:pPr algn="ctr"/>
          <a:r>
            <a:rPr lang="ru-RU" sz="1700" dirty="0" smtClean="0">
              <a:solidFill>
                <a:schemeClr val="tx1"/>
              </a:solidFill>
              <a:latin typeface="Times New Roman" pitchFamily="18" charset="0"/>
              <a:cs typeface="Times New Roman" pitchFamily="18" charset="0"/>
            </a:rPr>
            <a:t>- Другие</a:t>
          </a:r>
          <a:endParaRPr lang="ru-RU" sz="1700" dirty="0">
            <a:solidFill>
              <a:schemeClr val="tx1"/>
            </a:solidFill>
            <a:latin typeface="Times New Roman" pitchFamily="18" charset="0"/>
            <a:cs typeface="Times New Roman" pitchFamily="18" charset="0"/>
          </a:endParaRPr>
        </a:p>
      </dgm:t>
    </dgm:pt>
    <dgm:pt modelId="{1308977C-B5C0-4EE3-B22B-1ACA6465B710}" type="parTrans" cxnId="{F038C9EA-7669-4B46-A2AD-3A7495908283}">
      <dgm:prSet/>
      <dgm:spPr>
        <a:solidFill>
          <a:srgbClr val="6699FF"/>
        </a:solidFill>
        <a:ln>
          <a:solidFill>
            <a:srgbClr val="99CCFF"/>
          </a:solidFill>
        </a:ln>
      </dgm:spPr>
      <dgm:t>
        <a:bodyPr/>
        <a:lstStyle/>
        <a:p>
          <a:endParaRPr lang="ru-RU" dirty="0"/>
        </a:p>
      </dgm:t>
    </dgm:pt>
    <dgm:pt modelId="{397391D5-EC80-4467-9071-0D3D5547E1FC}" type="sibTrans" cxnId="{F038C9EA-7669-4B46-A2AD-3A7495908283}">
      <dgm:prSet/>
      <dgm:spPr/>
      <dgm:t>
        <a:bodyPr/>
        <a:lstStyle/>
        <a:p>
          <a:endParaRPr lang="ru-RU"/>
        </a:p>
      </dgm:t>
    </dgm:pt>
    <dgm:pt modelId="{3FF0F976-E430-4D1F-99AF-07177B944F7C}">
      <dgm:prSet phldrT="[Текст]" custT="1"/>
      <dgm:spPr>
        <a:solidFill>
          <a:srgbClr val="3366FF"/>
        </a:solidFill>
      </dgm:spPr>
      <dgm:t>
        <a:bodyPr/>
        <a:lstStyle/>
        <a:p>
          <a:r>
            <a:rPr lang="ru-RU" sz="1700" b="1" u="sng" dirty="0" smtClean="0">
              <a:solidFill>
                <a:schemeClr val="tx1"/>
              </a:solidFill>
              <a:latin typeface="Times New Roman" pitchFamily="18" charset="0"/>
              <a:cs typeface="Times New Roman" pitchFamily="18" charset="0"/>
            </a:rPr>
            <a:t>Безвозмездные поступления- </a:t>
          </a:r>
          <a:r>
            <a:rPr lang="ru-RU" sz="1700" dirty="0" smtClean="0">
              <a:solidFill>
                <a:schemeClr val="tx1"/>
              </a:solidFill>
              <a:latin typeface="Times New Roman" pitchFamily="18" charset="0"/>
              <a:cs typeface="Times New Roman" pitchFamily="18" charset="0"/>
            </a:rPr>
            <a:t>поступающие в бюджет денежные средства из других бюджетов бюджетной системы РФ, а так же перечисления от  физических и юридических лиц</a:t>
          </a:r>
          <a:endParaRPr lang="ru-RU" sz="1700" dirty="0">
            <a:solidFill>
              <a:schemeClr val="tx1"/>
            </a:solidFill>
            <a:latin typeface="Times New Roman" pitchFamily="18" charset="0"/>
            <a:cs typeface="Times New Roman" pitchFamily="18" charset="0"/>
          </a:endParaRPr>
        </a:p>
      </dgm:t>
    </dgm:pt>
    <dgm:pt modelId="{04314C92-F169-4EFF-835C-AA5E582131CA}" type="parTrans" cxnId="{A3E67AB5-11A7-47DB-8E6A-10B1BC2D1536}">
      <dgm:prSet/>
      <dgm:spPr>
        <a:solidFill>
          <a:srgbClr val="6699FF"/>
        </a:solidFill>
        <a:ln>
          <a:solidFill>
            <a:srgbClr val="6699FF"/>
          </a:solidFill>
        </a:ln>
      </dgm:spPr>
      <dgm:t>
        <a:bodyPr/>
        <a:lstStyle/>
        <a:p>
          <a:endParaRPr lang="ru-RU" dirty="0"/>
        </a:p>
      </dgm:t>
    </dgm:pt>
    <dgm:pt modelId="{D449E078-7D5D-49D6-A890-8FA05575F534}" type="sibTrans" cxnId="{A3E67AB5-11A7-47DB-8E6A-10B1BC2D1536}">
      <dgm:prSet/>
      <dgm:spPr/>
      <dgm:t>
        <a:bodyPr/>
        <a:lstStyle/>
        <a:p>
          <a:endParaRPr lang="ru-RU"/>
        </a:p>
      </dgm:t>
    </dgm:pt>
    <dgm:pt modelId="{24541B9B-D371-49BA-A5B2-F771C5B494A7}">
      <dgm:prSet phldrT="[Текст]" custT="1"/>
      <dgm:spPr>
        <a:solidFill>
          <a:srgbClr val="3366FF"/>
        </a:solidFill>
        <a:ln>
          <a:solidFill>
            <a:schemeClr val="accent1"/>
          </a:solidFill>
        </a:ln>
        <a:scene3d>
          <a:camera prst="orthographicFront">
            <a:rot lat="0" lon="0" rev="0"/>
          </a:camera>
          <a:lightRig rig="threePt" dir="t">
            <a:rot lat="0" lon="0" rev="7500000"/>
          </a:lightRig>
        </a:scene3d>
        <a:sp3d prstMaterial="plastic">
          <a:bevelT w="127000" h="25400" prst="relaxedInset"/>
        </a:sp3d>
      </dgm:spPr>
      <dgm:t>
        <a:bodyPr/>
        <a:lstStyle/>
        <a:p>
          <a:r>
            <a:rPr lang="ru-RU" sz="1700" b="1" u="sng" dirty="0" smtClean="0">
              <a:solidFill>
                <a:schemeClr val="tx1"/>
              </a:solidFill>
              <a:latin typeface="Times New Roman" pitchFamily="18" charset="0"/>
              <a:cs typeface="Times New Roman" pitchFamily="18" charset="0"/>
            </a:rPr>
            <a:t>Неналоговые доходы </a:t>
          </a:r>
          <a:r>
            <a:rPr lang="ru-RU" sz="1700" dirty="0" smtClean="0">
              <a:solidFill>
                <a:schemeClr val="tx1"/>
              </a:solidFill>
              <a:latin typeface="Times New Roman" pitchFamily="18" charset="0"/>
              <a:cs typeface="Times New Roman" pitchFamily="18" charset="0"/>
            </a:rPr>
            <a:t>– доходы от использования имущества, находящегося в муниципальной собственности, плата за негативное воздействие на окружающую среду, доходы от продажи  материальных и нематериальных активов, штрафы, санкции, возмещения</a:t>
          </a:r>
          <a:endParaRPr lang="ru-RU" sz="1700" dirty="0">
            <a:solidFill>
              <a:schemeClr val="tx1"/>
            </a:solidFill>
            <a:latin typeface="Times New Roman" pitchFamily="18" charset="0"/>
            <a:cs typeface="Times New Roman" pitchFamily="18" charset="0"/>
          </a:endParaRPr>
        </a:p>
      </dgm:t>
    </dgm:pt>
    <dgm:pt modelId="{0BABBF11-1227-411A-863C-874B6BAEA5AC}" type="parTrans" cxnId="{93913D89-7E9A-47C7-8D7A-3ABE32CBB138}">
      <dgm:prSet/>
      <dgm:spPr>
        <a:solidFill>
          <a:srgbClr val="6699FF"/>
        </a:solidFill>
        <a:ln>
          <a:solidFill>
            <a:srgbClr val="6699FF"/>
          </a:solidFill>
        </a:ln>
      </dgm:spPr>
      <dgm:t>
        <a:bodyPr/>
        <a:lstStyle/>
        <a:p>
          <a:endParaRPr lang="ru-RU" dirty="0"/>
        </a:p>
      </dgm:t>
    </dgm:pt>
    <dgm:pt modelId="{89528275-5E5B-44DF-902D-6EF7E5597E8A}" type="sibTrans" cxnId="{93913D89-7E9A-47C7-8D7A-3ABE32CBB138}">
      <dgm:prSet/>
      <dgm:spPr/>
      <dgm:t>
        <a:bodyPr/>
        <a:lstStyle/>
        <a:p>
          <a:endParaRPr lang="ru-RU"/>
        </a:p>
      </dgm:t>
    </dgm:pt>
    <dgm:pt modelId="{8450C838-883F-49BB-ADCD-9FDD8CECD47D}" type="pres">
      <dgm:prSet presAssocID="{FD371F85-7801-4233-95F7-2968E256DDD5}" presName="cycle" presStyleCnt="0">
        <dgm:presLayoutVars>
          <dgm:chMax val="1"/>
          <dgm:dir/>
          <dgm:animLvl val="ctr"/>
          <dgm:resizeHandles val="exact"/>
        </dgm:presLayoutVars>
      </dgm:prSet>
      <dgm:spPr/>
      <dgm:t>
        <a:bodyPr/>
        <a:lstStyle/>
        <a:p>
          <a:endParaRPr lang="ru-RU"/>
        </a:p>
      </dgm:t>
    </dgm:pt>
    <dgm:pt modelId="{7C9377F2-6DE3-41EC-9D05-635A90327943}" type="pres">
      <dgm:prSet presAssocID="{F03BC644-0CF3-4F89-94C3-ABCD7DC6D1FF}" presName="centerShape" presStyleLbl="node0" presStyleIdx="0" presStyleCnt="1" custScaleY="77980" custLinFactNeighborX="-518" custLinFactNeighborY="-1967"/>
      <dgm:spPr/>
      <dgm:t>
        <a:bodyPr/>
        <a:lstStyle/>
        <a:p>
          <a:endParaRPr lang="ru-RU"/>
        </a:p>
      </dgm:t>
    </dgm:pt>
    <dgm:pt modelId="{4D18CED3-1142-40EA-9116-88C40631624C}" type="pres">
      <dgm:prSet presAssocID="{1308977C-B5C0-4EE3-B22B-1ACA6465B710}" presName="parTrans" presStyleLbl="bgSibTrans2D1" presStyleIdx="0" presStyleCnt="3"/>
      <dgm:spPr/>
      <dgm:t>
        <a:bodyPr/>
        <a:lstStyle/>
        <a:p>
          <a:endParaRPr lang="ru-RU"/>
        </a:p>
      </dgm:t>
    </dgm:pt>
    <dgm:pt modelId="{260436B6-97A1-4106-A465-1698EFC5DB02}" type="pres">
      <dgm:prSet presAssocID="{C7E7BE82-51F9-4614-8578-DC9ADEC0F04B}" presName="node" presStyleLbl="node1" presStyleIdx="0" presStyleCnt="3" custScaleX="108797" custScaleY="251843" custRadScaleRad="108296" custRadScaleInc="-2831">
        <dgm:presLayoutVars>
          <dgm:bulletEnabled val="1"/>
        </dgm:presLayoutVars>
      </dgm:prSet>
      <dgm:spPr/>
      <dgm:t>
        <a:bodyPr/>
        <a:lstStyle/>
        <a:p>
          <a:endParaRPr lang="ru-RU"/>
        </a:p>
      </dgm:t>
    </dgm:pt>
    <dgm:pt modelId="{33AE49E3-7EAF-4671-ACEC-5EF4114D59E5}" type="pres">
      <dgm:prSet presAssocID="{04314C92-F169-4EFF-835C-AA5E582131CA}" presName="parTrans" presStyleLbl="bgSibTrans2D1" presStyleIdx="1" presStyleCnt="3" custAng="21497965" custScaleX="96563" custLinFactNeighborX="3373" custLinFactNeighborY="27879"/>
      <dgm:spPr/>
      <dgm:t>
        <a:bodyPr/>
        <a:lstStyle/>
        <a:p>
          <a:endParaRPr lang="ru-RU"/>
        </a:p>
      </dgm:t>
    </dgm:pt>
    <dgm:pt modelId="{4C1BB923-E7F2-4FAE-BCE2-9CBC75F98424}" type="pres">
      <dgm:prSet presAssocID="{3FF0F976-E430-4D1F-99AF-07177B944F7C}" presName="node" presStyleLbl="node1" presStyleIdx="1" presStyleCnt="3" custScaleY="158270" custRadScaleRad="122127" custRadScaleInc="74494">
        <dgm:presLayoutVars>
          <dgm:bulletEnabled val="1"/>
        </dgm:presLayoutVars>
      </dgm:prSet>
      <dgm:spPr/>
      <dgm:t>
        <a:bodyPr/>
        <a:lstStyle/>
        <a:p>
          <a:endParaRPr lang="ru-RU"/>
        </a:p>
      </dgm:t>
    </dgm:pt>
    <dgm:pt modelId="{4C3C8D6A-0A5F-4907-83DC-AB25FCA93C97}" type="pres">
      <dgm:prSet presAssocID="{0BABBF11-1227-411A-863C-874B6BAEA5AC}" presName="parTrans" presStyleLbl="bgSibTrans2D1" presStyleIdx="2" presStyleCnt="3" custLinFactNeighborX="188" custLinFactNeighborY="15399"/>
      <dgm:spPr/>
      <dgm:t>
        <a:bodyPr/>
        <a:lstStyle/>
        <a:p>
          <a:endParaRPr lang="ru-RU"/>
        </a:p>
      </dgm:t>
    </dgm:pt>
    <dgm:pt modelId="{D71078B0-61B0-4A49-ACC5-75E45D65A14C}" type="pres">
      <dgm:prSet presAssocID="{24541B9B-D371-49BA-A5B2-F771C5B494A7}" presName="node" presStyleLbl="node1" presStyleIdx="2" presStyleCnt="3" custScaleX="110952" custScaleY="168276" custRadScaleRad="99706" custRadScaleInc="-92842">
        <dgm:presLayoutVars>
          <dgm:bulletEnabled val="1"/>
        </dgm:presLayoutVars>
      </dgm:prSet>
      <dgm:spPr/>
      <dgm:t>
        <a:bodyPr/>
        <a:lstStyle/>
        <a:p>
          <a:endParaRPr lang="ru-RU"/>
        </a:p>
      </dgm:t>
    </dgm:pt>
  </dgm:ptLst>
  <dgm:cxnLst>
    <dgm:cxn modelId="{F038C9EA-7669-4B46-A2AD-3A7495908283}" srcId="{F03BC644-0CF3-4F89-94C3-ABCD7DC6D1FF}" destId="{C7E7BE82-51F9-4614-8578-DC9ADEC0F04B}" srcOrd="0" destOrd="0" parTransId="{1308977C-B5C0-4EE3-B22B-1ACA6465B710}" sibTransId="{397391D5-EC80-4467-9071-0D3D5547E1FC}"/>
    <dgm:cxn modelId="{A3E67AB5-11A7-47DB-8E6A-10B1BC2D1536}" srcId="{F03BC644-0CF3-4F89-94C3-ABCD7DC6D1FF}" destId="{3FF0F976-E430-4D1F-99AF-07177B944F7C}" srcOrd="1" destOrd="0" parTransId="{04314C92-F169-4EFF-835C-AA5E582131CA}" sibTransId="{D449E078-7D5D-49D6-A890-8FA05575F534}"/>
    <dgm:cxn modelId="{AFC9F6B8-451C-4B94-9A20-81C6922C1432}" type="presOf" srcId="{1308977C-B5C0-4EE3-B22B-1ACA6465B710}" destId="{4D18CED3-1142-40EA-9116-88C40631624C}" srcOrd="0" destOrd="0" presId="urn:microsoft.com/office/officeart/2005/8/layout/radial4"/>
    <dgm:cxn modelId="{93913D89-7E9A-47C7-8D7A-3ABE32CBB138}" srcId="{F03BC644-0CF3-4F89-94C3-ABCD7DC6D1FF}" destId="{24541B9B-D371-49BA-A5B2-F771C5B494A7}" srcOrd="2" destOrd="0" parTransId="{0BABBF11-1227-411A-863C-874B6BAEA5AC}" sibTransId="{89528275-5E5B-44DF-902D-6EF7E5597E8A}"/>
    <dgm:cxn modelId="{D2D65A7A-7D12-4600-A988-1657039BA096}" type="presOf" srcId="{C7E7BE82-51F9-4614-8578-DC9ADEC0F04B}" destId="{260436B6-97A1-4106-A465-1698EFC5DB02}" srcOrd="0" destOrd="0" presId="urn:microsoft.com/office/officeart/2005/8/layout/radial4"/>
    <dgm:cxn modelId="{C41C04FC-7693-4A33-9ABD-1ABEEAFC1E56}" type="presOf" srcId="{F03BC644-0CF3-4F89-94C3-ABCD7DC6D1FF}" destId="{7C9377F2-6DE3-41EC-9D05-635A90327943}" srcOrd="0" destOrd="0" presId="urn:microsoft.com/office/officeart/2005/8/layout/radial4"/>
    <dgm:cxn modelId="{C24AE16A-FA96-4323-83AE-22DB67BDFCF9}" type="presOf" srcId="{0BABBF11-1227-411A-863C-874B6BAEA5AC}" destId="{4C3C8D6A-0A5F-4907-83DC-AB25FCA93C97}" srcOrd="0" destOrd="0" presId="urn:microsoft.com/office/officeart/2005/8/layout/radial4"/>
    <dgm:cxn modelId="{A8DAD2B3-CC0D-4BDC-9C19-7AA9DC6FB88A}" type="presOf" srcId="{FD371F85-7801-4233-95F7-2968E256DDD5}" destId="{8450C838-883F-49BB-ADCD-9FDD8CECD47D}" srcOrd="0" destOrd="0" presId="urn:microsoft.com/office/officeart/2005/8/layout/radial4"/>
    <dgm:cxn modelId="{1323577C-E682-4C8C-8032-31C6BD063025}" type="presOf" srcId="{04314C92-F169-4EFF-835C-AA5E582131CA}" destId="{33AE49E3-7EAF-4671-ACEC-5EF4114D59E5}" srcOrd="0" destOrd="0" presId="urn:microsoft.com/office/officeart/2005/8/layout/radial4"/>
    <dgm:cxn modelId="{5ECDAC9E-4510-49E1-AAB9-2082406B4492}" srcId="{FD371F85-7801-4233-95F7-2968E256DDD5}" destId="{F03BC644-0CF3-4F89-94C3-ABCD7DC6D1FF}" srcOrd="0" destOrd="0" parTransId="{74A53E87-F23B-4076-88B5-9CC639173AC8}" sibTransId="{8F54DD95-09DE-46E4-A201-BD755BB99C94}"/>
    <dgm:cxn modelId="{DCEE90B1-9B61-4C4B-BB26-0E5B08BB34E5}" type="presOf" srcId="{3FF0F976-E430-4D1F-99AF-07177B944F7C}" destId="{4C1BB923-E7F2-4FAE-BCE2-9CBC75F98424}" srcOrd="0" destOrd="0" presId="urn:microsoft.com/office/officeart/2005/8/layout/radial4"/>
    <dgm:cxn modelId="{0C9C6E93-3167-4853-BC3A-6DF548E9EE15}" type="presOf" srcId="{24541B9B-D371-49BA-A5B2-F771C5B494A7}" destId="{D71078B0-61B0-4A49-ACC5-75E45D65A14C}" srcOrd="0" destOrd="0" presId="urn:microsoft.com/office/officeart/2005/8/layout/radial4"/>
    <dgm:cxn modelId="{4FBFDD95-CD41-460F-B6B0-9E7EFE232C2C}" type="presParOf" srcId="{8450C838-883F-49BB-ADCD-9FDD8CECD47D}" destId="{7C9377F2-6DE3-41EC-9D05-635A90327943}" srcOrd="0" destOrd="0" presId="urn:microsoft.com/office/officeart/2005/8/layout/radial4"/>
    <dgm:cxn modelId="{FF5725F0-5A28-45D8-A49A-4E3D207C22BC}" type="presParOf" srcId="{8450C838-883F-49BB-ADCD-9FDD8CECD47D}" destId="{4D18CED3-1142-40EA-9116-88C40631624C}" srcOrd="1" destOrd="0" presId="urn:microsoft.com/office/officeart/2005/8/layout/radial4"/>
    <dgm:cxn modelId="{5722149E-AE15-44D2-AD20-E89D166F0D9E}" type="presParOf" srcId="{8450C838-883F-49BB-ADCD-9FDD8CECD47D}" destId="{260436B6-97A1-4106-A465-1698EFC5DB02}" srcOrd="2" destOrd="0" presId="urn:microsoft.com/office/officeart/2005/8/layout/radial4"/>
    <dgm:cxn modelId="{EB8C33DC-3D06-4035-B73E-AFA473BDDF56}" type="presParOf" srcId="{8450C838-883F-49BB-ADCD-9FDD8CECD47D}" destId="{33AE49E3-7EAF-4671-ACEC-5EF4114D59E5}" srcOrd="3" destOrd="0" presId="urn:microsoft.com/office/officeart/2005/8/layout/radial4"/>
    <dgm:cxn modelId="{375E3AB5-6A6A-4FB9-8D07-A53EF17F6A11}" type="presParOf" srcId="{8450C838-883F-49BB-ADCD-9FDD8CECD47D}" destId="{4C1BB923-E7F2-4FAE-BCE2-9CBC75F98424}" srcOrd="4" destOrd="0" presId="urn:microsoft.com/office/officeart/2005/8/layout/radial4"/>
    <dgm:cxn modelId="{BBA5423E-A9A3-45DE-BFC3-6BB85C03EBCE}" type="presParOf" srcId="{8450C838-883F-49BB-ADCD-9FDD8CECD47D}" destId="{4C3C8D6A-0A5F-4907-83DC-AB25FCA93C97}" srcOrd="5" destOrd="0" presId="urn:microsoft.com/office/officeart/2005/8/layout/radial4"/>
    <dgm:cxn modelId="{E8E62657-24CA-4038-8D86-7D3FFE0BEF9F}" type="presParOf" srcId="{8450C838-883F-49BB-ADCD-9FDD8CECD47D}" destId="{D71078B0-61B0-4A49-ACC5-75E45D65A14C}" srcOrd="6"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0C103A0-357A-420A-AADA-C781BF756532}">
      <dsp:nvSpPr>
        <dsp:cNvPr id="0" name=""/>
        <dsp:cNvSpPr/>
      </dsp:nvSpPr>
      <dsp:spPr>
        <a:xfrm>
          <a:off x="0" y="0"/>
          <a:ext cx="2555772" cy="1079161"/>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81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9050" tIns="9525" rIns="0" bIns="9525" numCol="1" spcCol="1270" anchor="ctr" anchorCtr="0">
          <a:noAutofit/>
        </a:bodyPr>
        <a:lstStyle/>
        <a:p>
          <a:pPr lvl="0" algn="ctr" defTabSz="666750" rtl="0">
            <a:lnSpc>
              <a:spcPct val="90000"/>
            </a:lnSpc>
            <a:spcBef>
              <a:spcPct val="0"/>
            </a:spcBef>
            <a:spcAft>
              <a:spcPct val="35000"/>
            </a:spcAft>
          </a:pPr>
          <a:r>
            <a:rPr lang="ru-RU" sz="1500" kern="1200" dirty="0" smtClean="0">
              <a:effectLst>
                <a:outerShdw blurRad="38100" dist="38100" dir="2700000" algn="tl">
                  <a:srgbClr val="000000">
                    <a:alpha val="43137"/>
                  </a:srgbClr>
                </a:outerShdw>
              </a:effectLst>
              <a:latin typeface="Book Antiqua" pitchFamily="18" charset="0"/>
            </a:rPr>
            <a:t>Численность населения на 01.01.2017 г.           9 536 человек</a:t>
          </a:r>
          <a:endParaRPr lang="ru-RU" sz="1500" kern="1200" dirty="0">
            <a:effectLst>
              <a:outerShdw blurRad="38100" dist="38100" dir="2700000" algn="tl">
                <a:srgbClr val="000000">
                  <a:alpha val="43137"/>
                </a:srgbClr>
              </a:outerShdw>
            </a:effectLst>
            <a:latin typeface="Book Antiqua" pitchFamily="18" charset="0"/>
          </a:endParaRPr>
        </a:p>
      </dsp:txBody>
      <dsp:txXfrm>
        <a:off x="0" y="0"/>
        <a:ext cx="2555772" cy="1079161"/>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023A05-0CA6-4B1C-9C90-98508B193786}">
      <dsp:nvSpPr>
        <dsp:cNvPr id="0" name=""/>
        <dsp:cNvSpPr/>
      </dsp:nvSpPr>
      <dsp:spPr>
        <a:xfrm>
          <a:off x="0" y="0"/>
          <a:ext cx="6633209" cy="1219657"/>
        </a:xfrm>
        <a:prstGeom prst="roundRect">
          <a:avLst>
            <a:gd name="adj" fmla="val 10000"/>
          </a:avLst>
        </a:prstGeom>
        <a:solidFill>
          <a:srgbClr val="0066FF"/>
        </a:solidFill>
        <a:ln>
          <a:noFill/>
        </a:ln>
        <a:effectLst>
          <a:outerShdw blurRad="50800" dist="38100" dir="2700000" algn="tl" rotWithShape="0">
            <a:prstClr val="black">
              <a:alpha val="40000"/>
            </a:prst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Дотации</a:t>
          </a:r>
          <a:r>
            <a:rPr lang="ru-RU" sz="2000" kern="1200" dirty="0" smtClean="0">
              <a:solidFill>
                <a:schemeClr val="tx2">
                  <a:lumMod val="10000"/>
                </a:schemeClr>
              </a:solidFill>
              <a:latin typeface="Book Antiqua" pitchFamily="18" charset="0"/>
            </a:rPr>
            <a:t> – денежная помощь со стороны бюджета другого уровня, предоставляемая на безвозмездной и безвозвратной основе</a:t>
          </a:r>
          <a:endParaRPr lang="ru-RU" sz="2000" kern="1200" dirty="0">
            <a:solidFill>
              <a:schemeClr val="tx2">
                <a:lumMod val="10000"/>
              </a:schemeClr>
            </a:solidFill>
            <a:latin typeface="Book Antiqua" pitchFamily="18" charset="0"/>
          </a:endParaRPr>
        </a:p>
      </dsp:txBody>
      <dsp:txXfrm>
        <a:off x="0" y="0"/>
        <a:ext cx="5285488" cy="1219657"/>
      </dsp:txXfrm>
    </dsp:sp>
    <dsp:sp modelId="{347415BA-DC97-43E2-AE7E-CB1E89BDB6C4}">
      <dsp:nvSpPr>
        <dsp:cNvPr id="0" name=""/>
        <dsp:cNvSpPr/>
      </dsp:nvSpPr>
      <dsp:spPr>
        <a:xfrm>
          <a:off x="555531" y="1441413"/>
          <a:ext cx="6633209" cy="1219657"/>
        </a:xfrm>
        <a:prstGeom prst="roundRect">
          <a:avLst>
            <a:gd name="adj" fmla="val 10000"/>
          </a:avLst>
        </a:prstGeom>
        <a:solidFill>
          <a:srgbClr val="6699FF"/>
        </a:solidFill>
        <a:ln>
          <a:noFill/>
        </a:ln>
        <a:effectLst>
          <a:outerShdw blurRad="50800" dist="38100" dir="2700000" algn="tl" rotWithShape="0">
            <a:prstClr val="black">
              <a:alpha val="40000"/>
            </a:prst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endParaRPr lang="ru-RU" sz="1200" kern="1200" dirty="0" smtClean="0">
            <a:latin typeface="Book Antiqua" pitchFamily="18" charset="0"/>
          </a:endParaRPr>
        </a:p>
        <a:p>
          <a:pPr lvl="0" algn="just" defTabSz="533400">
            <a:lnSpc>
              <a:spcPct val="90000"/>
            </a:lnSpc>
            <a:spcBef>
              <a:spcPct val="0"/>
            </a:spcBef>
            <a:spcAft>
              <a:spcPct val="35000"/>
            </a:spcAft>
          </a:pPr>
          <a:r>
            <a:rPr lang="ru-RU" sz="2000" b="1" i="0" u="sng" kern="1200" dirty="0" smtClean="0">
              <a:solidFill>
                <a:schemeClr val="tx2">
                  <a:lumMod val="10000"/>
                </a:schemeClr>
              </a:solidFill>
              <a:latin typeface="Book Antiqua" pitchFamily="18" charset="0"/>
            </a:rPr>
            <a:t>Субсидии</a:t>
          </a:r>
          <a:r>
            <a:rPr lang="ru-RU" sz="2000" kern="1200" dirty="0" smtClean="0">
              <a:solidFill>
                <a:schemeClr val="tx2">
                  <a:lumMod val="10000"/>
                </a:schemeClr>
              </a:solidFill>
              <a:latin typeface="Book Antiqua" pitchFamily="18" charset="0"/>
            </a:rPr>
            <a:t>  - межбюджетные трансферты, предоставляемые бюджету другого уровня на условиях долевого финансирования расходов</a:t>
          </a:r>
        </a:p>
        <a:p>
          <a:pPr lvl="0" algn="l" defTabSz="533400">
            <a:lnSpc>
              <a:spcPct val="90000"/>
            </a:lnSpc>
            <a:spcBef>
              <a:spcPct val="0"/>
            </a:spcBef>
            <a:spcAft>
              <a:spcPct val="35000"/>
            </a:spcAft>
          </a:pPr>
          <a:r>
            <a:rPr lang="ru-RU" sz="1800" kern="1200" dirty="0" smtClean="0"/>
            <a:t> </a:t>
          </a:r>
          <a:endParaRPr lang="ru-RU" sz="1800" kern="1200" dirty="0"/>
        </a:p>
      </dsp:txBody>
      <dsp:txXfrm>
        <a:off x="555531" y="1441413"/>
        <a:ext cx="5284901" cy="1219657"/>
      </dsp:txXfrm>
    </dsp:sp>
    <dsp:sp modelId="{EFCD9B4C-DA78-46C7-9E8E-1E5C23521922}">
      <dsp:nvSpPr>
        <dsp:cNvPr id="0" name=""/>
        <dsp:cNvSpPr/>
      </dsp:nvSpPr>
      <dsp:spPr>
        <a:xfrm>
          <a:off x="1102771" y="2882826"/>
          <a:ext cx="6633209" cy="1219657"/>
        </a:xfrm>
        <a:prstGeom prst="roundRect">
          <a:avLst>
            <a:gd name="adj" fmla="val 10000"/>
          </a:avLst>
        </a:prstGeom>
        <a:solidFill>
          <a:srgbClr val="CC99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Субвенции</a:t>
          </a:r>
          <a:r>
            <a:rPr lang="ru-RU" sz="2000" kern="1200" dirty="0" smtClean="0">
              <a:solidFill>
                <a:schemeClr val="tx2">
                  <a:lumMod val="10000"/>
                </a:schemeClr>
              </a:solidFill>
              <a:latin typeface="Book Antiqua" pitchFamily="18" charset="0"/>
            </a:rPr>
            <a:t> – межбюджетные трансферты, предоставляемые местным бюджетам на исполнение переданных государственных полномочий </a:t>
          </a:r>
          <a:endParaRPr lang="ru-RU" sz="2000" kern="1200" dirty="0">
            <a:solidFill>
              <a:schemeClr val="tx2">
                <a:lumMod val="10000"/>
              </a:schemeClr>
            </a:solidFill>
            <a:latin typeface="Book Antiqua" pitchFamily="18" charset="0"/>
          </a:endParaRPr>
        </a:p>
      </dsp:txBody>
      <dsp:txXfrm>
        <a:off x="1102771" y="2882826"/>
        <a:ext cx="5293192" cy="1219657"/>
      </dsp:txXfrm>
    </dsp:sp>
    <dsp:sp modelId="{98AFC14A-0294-454A-9D8E-0DEDF513300C}">
      <dsp:nvSpPr>
        <dsp:cNvPr id="0" name=""/>
        <dsp:cNvSpPr/>
      </dsp:nvSpPr>
      <dsp:spPr>
        <a:xfrm>
          <a:off x="1656445" y="4320477"/>
          <a:ext cx="6633209" cy="671945"/>
        </a:xfrm>
        <a:prstGeom prst="roundRect">
          <a:avLst>
            <a:gd name="adj" fmla="val 10000"/>
          </a:avLst>
        </a:prstGeom>
        <a:solidFill>
          <a:srgbClr val="FF99CC"/>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Иные межбюджетные трансферты</a:t>
          </a:r>
          <a:endParaRPr lang="ru-RU" sz="2000" b="1" u="sng" kern="1200" dirty="0">
            <a:solidFill>
              <a:schemeClr val="tx2">
                <a:lumMod val="10000"/>
              </a:schemeClr>
            </a:solidFill>
            <a:latin typeface="Book Antiqua" pitchFamily="18" charset="0"/>
          </a:endParaRPr>
        </a:p>
      </dsp:txBody>
      <dsp:txXfrm>
        <a:off x="1656445" y="4320477"/>
        <a:ext cx="5284901" cy="671945"/>
      </dsp:txXfrm>
    </dsp:sp>
    <dsp:sp modelId="{C21735EF-571B-421D-B69C-575E32C59B3D}">
      <dsp:nvSpPr>
        <dsp:cNvPr id="0" name=""/>
        <dsp:cNvSpPr/>
      </dsp:nvSpPr>
      <dsp:spPr>
        <a:xfrm>
          <a:off x="5840432" y="934146"/>
          <a:ext cx="792777" cy="792777"/>
        </a:xfrm>
        <a:prstGeom prst="downArrow">
          <a:avLst>
            <a:gd name="adj1" fmla="val 55000"/>
            <a:gd name="adj2" fmla="val 45000"/>
          </a:avLst>
        </a:prstGeom>
        <a:solidFill>
          <a:srgbClr val="0099CC">
            <a:alpha val="89804"/>
          </a:srgbClr>
        </a:solidFill>
        <a:ln w="9525" cap="flat" cmpd="sng" algn="ctr">
          <a:solidFill>
            <a:srgbClr val="3399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5840432" y="934146"/>
        <a:ext cx="792777" cy="792777"/>
      </dsp:txXfrm>
    </dsp:sp>
    <dsp:sp modelId="{A19D2155-7612-468E-A3DC-8E1D47EBEE5B}">
      <dsp:nvSpPr>
        <dsp:cNvPr id="0" name=""/>
        <dsp:cNvSpPr/>
      </dsp:nvSpPr>
      <dsp:spPr>
        <a:xfrm>
          <a:off x="6395963" y="2375559"/>
          <a:ext cx="792777" cy="792777"/>
        </a:xfrm>
        <a:prstGeom prst="downArrow">
          <a:avLst>
            <a:gd name="adj1" fmla="val 55000"/>
            <a:gd name="adj2" fmla="val 45000"/>
          </a:avLst>
        </a:prstGeom>
        <a:solidFill>
          <a:srgbClr val="0099CC">
            <a:alpha val="90000"/>
          </a:srgbClr>
        </a:solidFill>
        <a:ln w="9525" cap="flat" cmpd="sng" algn="ctr">
          <a:solidFill>
            <a:srgbClr val="6666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6395963" y="2375559"/>
        <a:ext cx="792777" cy="792777"/>
      </dsp:txXfrm>
    </dsp:sp>
    <dsp:sp modelId="{2C7A71E0-8E04-4158-8B58-BB3714727D7B}">
      <dsp:nvSpPr>
        <dsp:cNvPr id="0" name=""/>
        <dsp:cNvSpPr/>
      </dsp:nvSpPr>
      <dsp:spPr>
        <a:xfrm>
          <a:off x="6943203" y="3816973"/>
          <a:ext cx="792777" cy="792777"/>
        </a:xfrm>
        <a:prstGeom prst="downArrow">
          <a:avLst>
            <a:gd name="adj1" fmla="val 55000"/>
            <a:gd name="adj2" fmla="val 45000"/>
          </a:avLst>
        </a:prstGeom>
        <a:solidFill>
          <a:srgbClr val="0099CC">
            <a:alpha val="90000"/>
          </a:srgbClr>
        </a:solidFill>
        <a:ln w="9525" cap="flat" cmpd="sng" algn="ctr">
          <a:solidFill>
            <a:srgbClr val="FF66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6943203" y="3816973"/>
        <a:ext cx="792777" cy="79277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ACE0FBD-4505-41E9-885F-58F4FC0C072A}">
      <dsp:nvSpPr>
        <dsp:cNvPr id="0" name=""/>
        <dsp:cNvSpPr/>
      </dsp:nvSpPr>
      <dsp:spPr>
        <a:xfrm>
          <a:off x="0" y="286741"/>
          <a:ext cx="2520280" cy="854092"/>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Территория  -  203,34 тыс.га</a:t>
          </a:r>
          <a:endParaRPr lang="ru-RU" sz="1800" kern="1200" dirty="0">
            <a:effectLst>
              <a:outerShdw blurRad="38100" dist="38100" dir="2700000" algn="tl">
                <a:srgbClr val="000000">
                  <a:alpha val="43137"/>
                </a:srgbClr>
              </a:outerShdw>
            </a:effectLst>
            <a:latin typeface="Book Antiqua" pitchFamily="18" charset="0"/>
          </a:endParaRPr>
        </a:p>
      </dsp:txBody>
      <dsp:txXfrm>
        <a:off x="0" y="286741"/>
        <a:ext cx="2520280" cy="854092"/>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35CE742-C92E-471D-AE33-FC87EDA40D4A}">
      <dsp:nvSpPr>
        <dsp:cNvPr id="0" name=""/>
        <dsp:cNvSpPr/>
      </dsp:nvSpPr>
      <dsp:spPr>
        <a:xfrm>
          <a:off x="385214" y="0"/>
          <a:ext cx="1991049" cy="796419"/>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Городское поселение</a:t>
          </a:r>
          <a:r>
            <a:rPr lang="ru-RU" sz="1800" kern="1200" dirty="0" smtClean="0">
              <a:latin typeface="Book Antiqua" pitchFamily="18" charset="0"/>
            </a:rPr>
            <a:t> – 1</a:t>
          </a:r>
          <a:endParaRPr lang="ru-RU" sz="1800" kern="1200" dirty="0">
            <a:latin typeface="Book Antiqua" pitchFamily="18" charset="0"/>
          </a:endParaRPr>
        </a:p>
      </dsp:txBody>
      <dsp:txXfrm>
        <a:off x="385214" y="0"/>
        <a:ext cx="1991049" cy="796419"/>
      </dsp:txXfrm>
    </dsp:sp>
    <dsp:sp modelId="{584093BA-FBF9-44C9-B06B-4924A014C6F1}">
      <dsp:nvSpPr>
        <dsp:cNvPr id="0" name=""/>
        <dsp:cNvSpPr/>
      </dsp:nvSpPr>
      <dsp:spPr>
        <a:xfrm>
          <a:off x="360034" y="907965"/>
          <a:ext cx="1991049" cy="796419"/>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89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Сельских поселений - 14</a:t>
          </a:r>
          <a:endParaRPr lang="ru-RU" sz="1800" kern="1200" dirty="0">
            <a:effectLst>
              <a:outerShdw blurRad="38100" dist="38100" dir="2700000" algn="tl">
                <a:srgbClr val="000000">
                  <a:alpha val="43137"/>
                </a:srgbClr>
              </a:outerShdw>
            </a:effectLst>
            <a:latin typeface="Book Antiqua" pitchFamily="18" charset="0"/>
          </a:endParaRPr>
        </a:p>
      </dsp:txBody>
      <dsp:txXfrm>
        <a:off x="360034" y="907965"/>
        <a:ext cx="1991049" cy="79641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EFF1F9-070C-4F75-AEF2-175080E03D73}">
      <dsp:nvSpPr>
        <dsp:cNvPr id="0" name=""/>
        <dsp:cNvSpPr/>
      </dsp:nvSpPr>
      <dsp:spPr>
        <a:xfrm>
          <a:off x="132726" y="0"/>
          <a:ext cx="1990995" cy="796398"/>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Городское население – 34%</a:t>
          </a:r>
          <a:endParaRPr lang="ru-RU" sz="1800" kern="1200" dirty="0">
            <a:effectLst>
              <a:outerShdw blurRad="38100" dist="38100" dir="2700000" algn="tl">
                <a:srgbClr val="000000">
                  <a:alpha val="43137"/>
                </a:srgbClr>
              </a:outerShdw>
            </a:effectLst>
            <a:latin typeface="Book Antiqua" pitchFamily="18" charset="0"/>
          </a:endParaRPr>
        </a:p>
      </dsp:txBody>
      <dsp:txXfrm>
        <a:off x="132726" y="0"/>
        <a:ext cx="1990995" cy="796398"/>
      </dsp:txXfrm>
    </dsp:sp>
    <dsp:sp modelId="{F90D0886-8325-40D6-9726-F788C42AAA44}">
      <dsp:nvSpPr>
        <dsp:cNvPr id="0" name=""/>
        <dsp:cNvSpPr/>
      </dsp:nvSpPr>
      <dsp:spPr>
        <a:xfrm>
          <a:off x="132726" y="864098"/>
          <a:ext cx="1990995" cy="796398"/>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Сельское население – 66%</a:t>
          </a:r>
          <a:r>
            <a:rPr lang="ru-RU" sz="1800" kern="1200" dirty="0" smtClean="0">
              <a:latin typeface="Book Antiqua" pitchFamily="18" charset="0"/>
            </a:rPr>
            <a:t>    </a:t>
          </a:r>
          <a:endParaRPr lang="ru-RU" sz="1800" kern="1200" dirty="0">
            <a:latin typeface="Book Antiqua" pitchFamily="18" charset="0"/>
          </a:endParaRPr>
        </a:p>
      </dsp:txBody>
      <dsp:txXfrm>
        <a:off x="132726" y="864098"/>
        <a:ext cx="1990995" cy="796398"/>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58734D2-6690-400B-92F1-00E2BE5EDD5E}">
      <dsp:nvSpPr>
        <dsp:cNvPr id="0" name=""/>
        <dsp:cNvSpPr/>
      </dsp:nvSpPr>
      <dsp:spPr>
        <a:xfrm>
          <a:off x="2314574" y="-71998"/>
          <a:ext cx="3435500" cy="5679040"/>
        </a:xfrm>
        <a:prstGeom prst="downArrow">
          <a:avLst/>
        </a:prstGeom>
        <a:solidFill>
          <a:srgbClr val="6699FF"/>
        </a:solidFill>
        <a:ln>
          <a:solidFill>
            <a:srgbClr val="3333CC"/>
          </a:solid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D73C32C9-B7C5-4705-BB81-A89B055DE445}">
      <dsp:nvSpPr>
        <dsp:cNvPr id="0" name=""/>
        <dsp:cNvSpPr/>
      </dsp:nvSpPr>
      <dsp:spPr>
        <a:xfrm>
          <a:off x="301957" y="384016"/>
          <a:ext cx="7536313" cy="655891"/>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905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Бюджетное послание Президента Российской Федерации на 2018-2020 годы</a:t>
          </a:r>
          <a:endParaRPr lang="ru-RU" sz="2000" b="1" kern="1200" dirty="0">
            <a:latin typeface="Book Antiqua" pitchFamily="18" charset="0"/>
          </a:endParaRPr>
        </a:p>
      </dsp:txBody>
      <dsp:txXfrm>
        <a:off x="301957" y="384016"/>
        <a:ext cx="7536313" cy="655891"/>
      </dsp:txXfrm>
    </dsp:sp>
    <dsp:sp modelId="{C271A942-9659-40F0-B91E-421AA1A868F7}">
      <dsp:nvSpPr>
        <dsp:cNvPr id="0" name=""/>
        <dsp:cNvSpPr/>
      </dsp:nvSpPr>
      <dsp:spPr>
        <a:xfrm>
          <a:off x="226367" y="2736310"/>
          <a:ext cx="7635942" cy="1138797"/>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Основные параметры Прогноза социально-экономического развития муниципального образования «Холм-Жирковский район» Смоленской области  </a:t>
          </a:r>
          <a:endParaRPr lang="ru-RU" sz="2000" b="1" kern="1200" dirty="0">
            <a:latin typeface="Book Antiqua" pitchFamily="18" charset="0"/>
          </a:endParaRPr>
        </a:p>
      </dsp:txBody>
      <dsp:txXfrm>
        <a:off x="226367" y="2736310"/>
        <a:ext cx="7635942" cy="1138797"/>
      </dsp:txXfrm>
    </dsp:sp>
    <dsp:sp modelId="{C0F74AEC-6F1E-4CA5-9898-938E5B53D98C}">
      <dsp:nvSpPr>
        <dsp:cNvPr id="0" name=""/>
        <dsp:cNvSpPr/>
      </dsp:nvSpPr>
      <dsp:spPr>
        <a:xfrm>
          <a:off x="226372" y="4104461"/>
          <a:ext cx="7623728" cy="628626"/>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Муниципальные программы Холм-Жирковского   района</a:t>
          </a:r>
        </a:p>
      </dsp:txBody>
      <dsp:txXfrm>
        <a:off x="226372" y="4104461"/>
        <a:ext cx="7623728" cy="628626"/>
      </dsp:txXfrm>
    </dsp:sp>
    <dsp:sp modelId="{27783912-6789-4E1A-8B8C-1CAE98185405}">
      <dsp:nvSpPr>
        <dsp:cNvPr id="0" name=""/>
        <dsp:cNvSpPr/>
      </dsp:nvSpPr>
      <dsp:spPr>
        <a:xfrm>
          <a:off x="226363" y="1233861"/>
          <a:ext cx="7612557" cy="1283700"/>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Основные направления бюджетной и налоговой политики муниципального образования «Холм-Жирковский район» Смоленской области  с учетом изменений бюджетного и налогового законодательства</a:t>
          </a:r>
          <a:endParaRPr lang="ru-RU" sz="2000" b="1" kern="1200" dirty="0">
            <a:latin typeface="Book Antiqua" pitchFamily="18" charset="0"/>
          </a:endParaRPr>
        </a:p>
      </dsp:txBody>
      <dsp:txXfrm>
        <a:off x="226363" y="1233861"/>
        <a:ext cx="7612557" cy="128370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F15BBE4-9BF7-427B-95BC-091EAFC8FEE0}">
      <dsp:nvSpPr>
        <dsp:cNvPr id="0" name=""/>
        <dsp:cNvSpPr/>
      </dsp:nvSpPr>
      <dsp:spPr>
        <a:xfrm>
          <a:off x="3451763" y="22055"/>
          <a:ext cx="4757000" cy="549474"/>
        </a:xfrm>
        <a:prstGeom prst="rightArrow">
          <a:avLst>
            <a:gd name="adj1" fmla="val 75000"/>
            <a:gd name="adj2" fmla="val 50000"/>
          </a:avLst>
        </a:prstGeom>
        <a:solidFill>
          <a:srgbClr val="CCECFF">
            <a:alpha val="89804"/>
          </a:srgbClr>
        </a:solidFill>
        <a:ln w="25400" cap="flat" cmpd="sng" algn="ctr">
          <a:solidFill>
            <a:srgbClr val="0066FF">
              <a:alpha val="8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2 023,78   1 951,97    2 206,89    3 531,23    7 871,01</a:t>
          </a:r>
          <a:endParaRPr lang="ru-RU" sz="1600" kern="1200" dirty="0">
            <a:solidFill>
              <a:srgbClr val="000099"/>
            </a:solidFill>
            <a:latin typeface="Book Antiqua" pitchFamily="18" charset="0"/>
          </a:endParaRPr>
        </a:p>
      </dsp:txBody>
      <dsp:txXfrm>
        <a:off x="3451763" y="22055"/>
        <a:ext cx="4757000" cy="549474"/>
      </dsp:txXfrm>
    </dsp:sp>
    <dsp:sp modelId="{03FBB181-99F4-4C38-ADB6-9BE4DC139BC6}">
      <dsp:nvSpPr>
        <dsp:cNvPr id="0" name=""/>
        <dsp:cNvSpPr/>
      </dsp:nvSpPr>
      <dsp:spPr>
        <a:xfrm>
          <a:off x="5" y="648074"/>
          <a:ext cx="3451616" cy="592866"/>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реализации продукции сельского хозяйства </a:t>
          </a:r>
        </a:p>
      </dsp:txBody>
      <dsp:txXfrm>
        <a:off x="5" y="648074"/>
        <a:ext cx="3451616" cy="592866"/>
      </dsp:txXfrm>
    </dsp:sp>
    <dsp:sp modelId="{908B6AFF-A230-4BA6-9AB8-AF7992F9C594}">
      <dsp:nvSpPr>
        <dsp:cNvPr id="0" name=""/>
        <dsp:cNvSpPr/>
      </dsp:nvSpPr>
      <dsp:spPr>
        <a:xfrm>
          <a:off x="3447101" y="648074"/>
          <a:ext cx="4761810"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343,7       350,0       374,82       394,53      416,51</a:t>
          </a:r>
        </a:p>
      </dsp:txBody>
      <dsp:txXfrm>
        <a:off x="3447101" y="648074"/>
        <a:ext cx="4761810" cy="549474"/>
      </dsp:txXfrm>
    </dsp:sp>
    <dsp:sp modelId="{C10417B2-9554-4AFB-931E-555801F9657D}">
      <dsp:nvSpPr>
        <dsp:cNvPr id="0" name=""/>
        <dsp:cNvSpPr/>
      </dsp:nvSpPr>
      <dsp:spPr>
        <a:xfrm>
          <a:off x="0" y="42201"/>
          <a:ext cx="3438852"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промышленного производства,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0" y="42201"/>
        <a:ext cx="3438852" cy="549474"/>
      </dsp:txXfrm>
    </dsp:sp>
    <dsp:sp modelId="{6F6D69CD-3D9C-4132-8B43-5A2E10B3355D}">
      <dsp:nvSpPr>
        <dsp:cNvPr id="0" name=""/>
        <dsp:cNvSpPr/>
      </dsp:nvSpPr>
      <dsp:spPr>
        <a:xfrm>
          <a:off x="3427581" y="1252594"/>
          <a:ext cx="4781330"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69,22       72,06        75,32         78,65        82,21</a:t>
          </a:r>
        </a:p>
      </dsp:txBody>
      <dsp:txXfrm>
        <a:off x="3427581" y="1252594"/>
        <a:ext cx="4781330" cy="549474"/>
      </dsp:txXfrm>
    </dsp:sp>
    <dsp:sp modelId="{426AD58C-4758-4A76-A632-D85D8C2C0481}">
      <dsp:nvSpPr>
        <dsp:cNvPr id="0" name=""/>
        <dsp:cNvSpPr/>
      </dsp:nvSpPr>
      <dsp:spPr>
        <a:xfrm>
          <a:off x="0" y="1296145"/>
          <a:ext cx="3427581" cy="549474"/>
        </a:xfrm>
        <a:prstGeom prst="roundRect">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розничной торговли, млн. руб.</a:t>
          </a:r>
        </a:p>
      </dsp:txBody>
      <dsp:txXfrm>
        <a:off x="0" y="1296145"/>
        <a:ext cx="3427581" cy="549474"/>
      </dsp:txXfrm>
    </dsp:sp>
    <dsp:sp modelId="{8955D0E5-ED7C-44E2-B219-ECE5D6A8FA78}">
      <dsp:nvSpPr>
        <dsp:cNvPr id="0" name=""/>
        <dsp:cNvSpPr/>
      </dsp:nvSpPr>
      <dsp:spPr>
        <a:xfrm>
          <a:off x="3401950" y="1857016"/>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36,10       38,00       41,10          42,36       44,31</a:t>
          </a:r>
        </a:p>
      </dsp:txBody>
      <dsp:txXfrm>
        <a:off x="3401950" y="1857016"/>
        <a:ext cx="4805099" cy="549474"/>
      </dsp:txXfrm>
    </dsp:sp>
    <dsp:sp modelId="{8BD29FCE-1BF0-4971-AA15-7EE2FD950751}">
      <dsp:nvSpPr>
        <dsp:cNvPr id="0" name=""/>
        <dsp:cNvSpPr/>
      </dsp:nvSpPr>
      <dsp:spPr>
        <a:xfrm>
          <a:off x="1862" y="1857016"/>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платных услуг населению,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1857016"/>
        <a:ext cx="3400088" cy="549474"/>
      </dsp:txXfrm>
    </dsp:sp>
    <dsp:sp modelId="{A1B5F517-B891-43B5-B441-590EE1D0E32F}">
      <dsp:nvSpPr>
        <dsp:cNvPr id="0" name=""/>
        <dsp:cNvSpPr/>
      </dsp:nvSpPr>
      <dsp:spPr>
        <a:xfrm>
          <a:off x="3401950" y="2461437"/>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1 948,21     830,42      1 497,9      1 509,18    112,5  </a:t>
          </a:r>
          <a:endParaRPr lang="ru-RU" sz="1600" kern="1200" dirty="0">
            <a:solidFill>
              <a:srgbClr val="000099"/>
            </a:solidFill>
            <a:latin typeface="Book Antiqua" pitchFamily="18" charset="0"/>
          </a:endParaRPr>
        </a:p>
      </dsp:txBody>
      <dsp:txXfrm>
        <a:off x="3401950" y="2461437"/>
        <a:ext cx="4805099" cy="549474"/>
      </dsp:txXfrm>
    </dsp:sp>
    <dsp:sp modelId="{47F22AA8-C287-4A4C-B255-28775BB11840}">
      <dsp:nvSpPr>
        <dsp:cNvPr id="0" name=""/>
        <dsp:cNvSpPr/>
      </dsp:nvSpPr>
      <dsp:spPr>
        <a:xfrm>
          <a:off x="1862" y="2461437"/>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инвестиций в основной капитал,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2461437"/>
        <a:ext cx="3400088" cy="549474"/>
      </dsp:txXfrm>
    </dsp:sp>
    <dsp:sp modelId="{B4C3AF95-6777-410C-A905-9D9F34A1267A}">
      <dsp:nvSpPr>
        <dsp:cNvPr id="0" name=""/>
        <dsp:cNvSpPr/>
      </dsp:nvSpPr>
      <dsp:spPr>
        <a:xfrm>
          <a:off x="3401950" y="3065859"/>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9 589          9 485         9 389        9 303         9 224</a:t>
          </a:r>
          <a:endParaRPr lang="ru-RU" sz="1600" kern="1200" dirty="0">
            <a:solidFill>
              <a:srgbClr val="000099"/>
            </a:solidFill>
            <a:latin typeface="Book Antiqua" pitchFamily="18" charset="0"/>
          </a:endParaRPr>
        </a:p>
      </dsp:txBody>
      <dsp:txXfrm>
        <a:off x="3401950" y="3065859"/>
        <a:ext cx="4805099" cy="549474"/>
      </dsp:txXfrm>
    </dsp:sp>
    <dsp:sp modelId="{0C1FC446-2410-44F5-B73F-A4BA8F78379E}">
      <dsp:nvSpPr>
        <dsp:cNvPr id="0" name=""/>
        <dsp:cNvSpPr/>
      </dsp:nvSpPr>
      <dsp:spPr>
        <a:xfrm>
          <a:off x="1862" y="3065859"/>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Численность  населения (среднегодовая) , человек</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3065859"/>
        <a:ext cx="3400088" cy="549474"/>
      </dsp:txXfrm>
    </dsp:sp>
    <dsp:sp modelId="{CA751718-927B-4344-BBC2-48E3C48F6EFD}">
      <dsp:nvSpPr>
        <dsp:cNvPr id="0" name=""/>
        <dsp:cNvSpPr/>
      </dsp:nvSpPr>
      <dsp:spPr>
        <a:xfrm>
          <a:off x="3401950" y="3670280"/>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706,81      657,7      671,86      687,6       708,26     </a:t>
          </a:r>
          <a:endParaRPr lang="ru-RU" sz="1600" kern="1200" dirty="0">
            <a:solidFill>
              <a:srgbClr val="000099"/>
            </a:solidFill>
            <a:latin typeface="Book Antiqua" pitchFamily="18" charset="0"/>
          </a:endParaRPr>
        </a:p>
      </dsp:txBody>
      <dsp:txXfrm>
        <a:off x="3401950" y="3670280"/>
        <a:ext cx="4805099" cy="549474"/>
      </dsp:txXfrm>
    </dsp:sp>
    <dsp:sp modelId="{C2B32D2A-B93D-451C-80A9-0C4B4B6629D8}">
      <dsp:nvSpPr>
        <dsp:cNvPr id="0" name=""/>
        <dsp:cNvSpPr/>
      </dsp:nvSpPr>
      <dsp:spPr>
        <a:xfrm>
          <a:off x="1862" y="3670280"/>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Фонд заработной платы ,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3670280"/>
        <a:ext cx="3400088" cy="549474"/>
      </dsp:txXfrm>
    </dsp:sp>
    <dsp:sp modelId="{5A2A80F9-9627-4211-A16B-CFC2C54A2E9C}">
      <dsp:nvSpPr>
        <dsp:cNvPr id="0" name=""/>
        <dsp:cNvSpPr/>
      </dsp:nvSpPr>
      <dsp:spPr>
        <a:xfrm>
          <a:off x="3401950" y="4274702"/>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latin typeface="Book Antiqua" pitchFamily="18" charset="0"/>
            </a:rPr>
            <a:t> </a:t>
          </a:r>
          <a:r>
            <a:rPr lang="ru-RU" sz="1600" kern="1200" dirty="0" smtClean="0">
              <a:solidFill>
                <a:srgbClr val="000099"/>
              </a:solidFill>
              <a:latin typeface="Book Antiqua" pitchFamily="18" charset="0"/>
            </a:rPr>
            <a:t>28 276,0    28 756,0   29 332,0   30 065,0    30 967,0</a:t>
          </a:r>
          <a:endParaRPr lang="ru-RU" sz="1600" kern="1200" dirty="0">
            <a:solidFill>
              <a:srgbClr val="000099"/>
            </a:solidFill>
            <a:latin typeface="Book Antiqua" pitchFamily="18" charset="0"/>
          </a:endParaRPr>
        </a:p>
      </dsp:txBody>
      <dsp:txXfrm>
        <a:off x="3401950" y="4274702"/>
        <a:ext cx="4805099" cy="549474"/>
      </dsp:txXfrm>
    </dsp:sp>
    <dsp:sp modelId="{842ABAB0-A391-425B-8AFA-9FD815F509ED}">
      <dsp:nvSpPr>
        <dsp:cNvPr id="0" name=""/>
        <dsp:cNvSpPr/>
      </dsp:nvSpPr>
      <dsp:spPr>
        <a:xfrm>
          <a:off x="1862" y="4274702"/>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Среднемесячная заработная плата, рублей</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4274702"/>
        <a:ext cx="3400088" cy="549474"/>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A12912E-19C0-45D9-B67B-E68552CF60DB}">
      <dsp:nvSpPr>
        <dsp:cNvPr id="0" name=""/>
        <dsp:cNvSpPr/>
      </dsp:nvSpPr>
      <dsp:spPr>
        <a:xfrm>
          <a:off x="100757" y="0"/>
          <a:ext cx="5314190" cy="710384"/>
        </a:xfrm>
        <a:prstGeom prst="downArrow">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path path="circle">
            <a:fillToRect r="100000" b="100000"/>
          </a:path>
          <a:tileRect l="-100000" t="-100000"/>
        </a:gradFill>
        <a:ln w="12700" cap="flat" cmpd="sng" algn="ctr">
          <a:solidFill>
            <a:srgbClr val="0033CC">
              <a:alpha val="89804"/>
            </a:srgb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t" anchorCtr="0">
          <a:noAutofit/>
        </a:bodyPr>
        <a:lstStyle/>
        <a:p>
          <a:pPr marL="228600" lvl="1" indent="-228600" algn="ctr" defTabSz="889000">
            <a:lnSpc>
              <a:spcPct val="90000"/>
            </a:lnSpc>
            <a:spcBef>
              <a:spcPct val="0"/>
            </a:spcBef>
            <a:spcAft>
              <a:spcPct val="15000"/>
            </a:spcAft>
            <a:buChar char="••"/>
          </a:pPr>
          <a:r>
            <a:rPr lang="ru-RU" sz="2000" b="1" kern="1200" dirty="0" smtClean="0">
              <a:latin typeface="Book Antiqua" pitchFamily="18" charset="0"/>
            </a:rPr>
            <a:t>Показатели  бюджета</a:t>
          </a:r>
          <a:endParaRPr lang="ru-RU" sz="2000" b="1" kern="1200" dirty="0">
            <a:latin typeface="Book Antiqua" pitchFamily="18" charset="0"/>
          </a:endParaRPr>
        </a:p>
      </dsp:txBody>
      <dsp:txXfrm>
        <a:off x="100757" y="0"/>
        <a:ext cx="5314190" cy="710384"/>
      </dsp:txXfrm>
    </dsp:sp>
    <dsp:sp modelId="{E78CD6AE-696D-448D-BC5F-A0089294AE7C}">
      <dsp:nvSpPr>
        <dsp:cNvPr id="0" name=""/>
        <dsp:cNvSpPr/>
      </dsp:nvSpPr>
      <dsp:spPr>
        <a:xfrm>
          <a:off x="5298779" y="5882"/>
          <a:ext cx="3542793" cy="710384"/>
        </a:xfrm>
        <a:prstGeom prst="downArrowCallout">
          <a:avLst/>
        </a:prstGeom>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5400000" scaled="1"/>
          <a:tileRect/>
        </a:gradFill>
        <a:ln>
          <a:solidFill>
            <a:srgbClr val="00CC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ru-RU" sz="2000" b="0" kern="1200" cap="none" spc="0"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New Roman" pitchFamily="18" charset="0"/>
              <a:cs typeface="Times New Roman" pitchFamily="18" charset="0"/>
            </a:rPr>
            <a:t>2018 г      2019 г      2020 г</a:t>
          </a:r>
          <a:endParaRPr lang="ru-RU" sz="2000" b="0" kern="1200" cap="none" spc="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Times New Roman" pitchFamily="18" charset="0"/>
            <a:cs typeface="Times New Roman" pitchFamily="18" charset="0"/>
          </a:endParaRPr>
        </a:p>
      </dsp:txBody>
      <dsp:txXfrm>
        <a:off x="5298779" y="5882"/>
        <a:ext cx="3542793" cy="710384"/>
      </dsp:txXfrm>
    </dsp:sp>
    <dsp:sp modelId="{34C19EB5-35C9-479D-82BE-A65E1278CE01}">
      <dsp:nvSpPr>
        <dsp:cNvPr id="0" name=""/>
        <dsp:cNvSpPr/>
      </dsp:nvSpPr>
      <dsp:spPr>
        <a:xfrm>
          <a:off x="100757" y="715314"/>
          <a:ext cx="5314190" cy="710384"/>
        </a:xfrm>
        <a:prstGeom prst="rightArrow">
          <a:avLst>
            <a:gd name="adj1" fmla="val 75000"/>
            <a:gd name="adj2" fmla="val 5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1"/>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доходов местного бюджета в расчете на 1 жителя</a:t>
          </a:r>
          <a:endParaRPr lang="ru-RU" sz="1800" kern="1200" dirty="0">
            <a:latin typeface="Book Antiqua" pitchFamily="18" charset="0"/>
          </a:endParaRPr>
        </a:p>
        <a:p>
          <a:pPr marL="171450" lvl="1" indent="-171450" algn="l" defTabSz="711200">
            <a:lnSpc>
              <a:spcPct val="90000"/>
            </a:lnSpc>
            <a:spcBef>
              <a:spcPct val="0"/>
            </a:spcBef>
            <a:spcAft>
              <a:spcPct val="15000"/>
            </a:spcAft>
            <a:buChar char="••"/>
          </a:pPr>
          <a:endParaRPr lang="ru-RU" sz="1600" kern="1200" dirty="0">
            <a:latin typeface="Book Antiqua" pitchFamily="18" charset="0"/>
          </a:endParaRPr>
        </a:p>
      </dsp:txBody>
      <dsp:txXfrm>
        <a:off x="100757" y="715314"/>
        <a:ext cx="5314190" cy="710384"/>
      </dsp:txXfrm>
    </dsp:sp>
    <dsp:sp modelId="{A4BB1370-5349-482E-ADFD-A6DE7CD3B00F}">
      <dsp:nvSpPr>
        <dsp:cNvPr id="0" name=""/>
        <dsp:cNvSpPr/>
      </dsp:nvSpPr>
      <dsp:spPr>
        <a:xfrm>
          <a:off x="5303402" y="648069"/>
          <a:ext cx="3542793" cy="710384"/>
        </a:xfrm>
        <a:prstGeom prst="roundRect">
          <a:avLst/>
        </a:prstGeom>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24 607,9     23 177,7    23 297,2</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5303402" y="648069"/>
        <a:ext cx="3542793" cy="710384"/>
      </dsp:txXfrm>
    </dsp:sp>
    <dsp:sp modelId="{01C3F6A1-5D30-4037-A950-593E19E30F14}">
      <dsp:nvSpPr>
        <dsp:cNvPr id="0" name=""/>
        <dsp:cNvSpPr/>
      </dsp:nvSpPr>
      <dsp:spPr>
        <a:xfrm>
          <a:off x="100757" y="1461424"/>
          <a:ext cx="5314190" cy="710384"/>
        </a:xfrm>
        <a:prstGeom prst="rightArrow">
          <a:avLst>
            <a:gd name="adj1" fmla="val 75000"/>
            <a:gd name="adj2" fmla="val 5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1"/>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местного бюджета в расчете на 1 жителя , </a:t>
          </a:r>
          <a:endParaRPr lang="ru-RU" sz="1800" kern="1200" dirty="0">
            <a:latin typeface="Book Antiqua" pitchFamily="18" charset="0"/>
          </a:endParaRPr>
        </a:p>
      </dsp:txBody>
      <dsp:txXfrm>
        <a:off x="100757" y="1461424"/>
        <a:ext cx="5314190" cy="710384"/>
      </dsp:txXfrm>
    </dsp:sp>
    <dsp:sp modelId="{11517417-A034-4464-A03D-58D3F94DE34E}">
      <dsp:nvSpPr>
        <dsp:cNvPr id="0" name=""/>
        <dsp:cNvSpPr/>
      </dsp:nvSpPr>
      <dsp:spPr>
        <a:xfrm>
          <a:off x="5303402" y="1512167"/>
          <a:ext cx="3542793" cy="710384"/>
        </a:xfrm>
        <a:prstGeom prst="roundRect">
          <a:avLst/>
        </a:prstGeom>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25 047,8     22 957,5     23 077,5</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5303402" y="1512167"/>
        <a:ext cx="3542793" cy="710384"/>
      </dsp:txXfrm>
    </dsp:sp>
    <dsp:sp modelId="{78672797-5462-4DD7-9261-CB38EE4896A1}">
      <dsp:nvSpPr>
        <dsp:cNvPr id="0" name=""/>
        <dsp:cNvSpPr/>
      </dsp:nvSpPr>
      <dsp:spPr>
        <a:xfrm>
          <a:off x="86479" y="2343835"/>
          <a:ext cx="5314190" cy="710384"/>
        </a:xfrm>
        <a:prstGeom prst="rightArrow">
          <a:avLst>
            <a:gd name="adj1" fmla="val 75000"/>
            <a:gd name="adj2" fmla="val 5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1"/>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местного бюджета на образование в расчете на 1 жителя,</a:t>
          </a:r>
          <a:endParaRPr lang="ru-RU" sz="1800" kern="1200" dirty="0">
            <a:latin typeface="Book Antiqua" pitchFamily="18" charset="0"/>
          </a:endParaRPr>
        </a:p>
      </dsp:txBody>
      <dsp:txXfrm>
        <a:off x="86479" y="2343835"/>
        <a:ext cx="5314190" cy="710384"/>
      </dsp:txXfrm>
    </dsp:sp>
    <dsp:sp modelId="{C204A256-4527-4161-AB91-B32F01DF851F}">
      <dsp:nvSpPr>
        <dsp:cNvPr id="0" name=""/>
        <dsp:cNvSpPr/>
      </dsp:nvSpPr>
      <dsp:spPr>
        <a:xfrm>
          <a:off x="5298779" y="2300772"/>
          <a:ext cx="3542793" cy="710384"/>
        </a:xfrm>
        <a:prstGeom prst="roundRect">
          <a:avLst/>
        </a:prstGeom>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12 668, 1     11 458,5    11 269,7</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5298779" y="2300772"/>
        <a:ext cx="3542793" cy="710384"/>
      </dsp:txXfrm>
    </dsp:sp>
    <dsp:sp modelId="{A5757A6C-49F7-4D59-99FD-178F86CF2F49}">
      <dsp:nvSpPr>
        <dsp:cNvPr id="0" name=""/>
        <dsp:cNvSpPr/>
      </dsp:nvSpPr>
      <dsp:spPr>
        <a:xfrm>
          <a:off x="86479" y="3055470"/>
          <a:ext cx="5314190" cy="710384"/>
        </a:xfrm>
        <a:prstGeom prst="rightArrow">
          <a:avLst>
            <a:gd name="adj1" fmla="val 75000"/>
            <a:gd name="adj2" fmla="val 5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1"/>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местного бюджета на культуру в расчете  на 1 жителя, </a:t>
          </a:r>
          <a:endParaRPr lang="ru-RU" sz="1800" kern="1200" dirty="0">
            <a:latin typeface="Book Antiqua" pitchFamily="18" charset="0"/>
          </a:endParaRPr>
        </a:p>
      </dsp:txBody>
      <dsp:txXfrm>
        <a:off x="86479" y="3055470"/>
        <a:ext cx="5314190" cy="710384"/>
      </dsp:txXfrm>
    </dsp:sp>
    <dsp:sp modelId="{146CCA42-A0B8-4327-AE1E-414D1EFD28AC}">
      <dsp:nvSpPr>
        <dsp:cNvPr id="0" name=""/>
        <dsp:cNvSpPr/>
      </dsp:nvSpPr>
      <dsp:spPr>
        <a:xfrm>
          <a:off x="5303402" y="3096346"/>
          <a:ext cx="3542793" cy="710384"/>
        </a:xfrm>
        <a:prstGeom prst="roundRect">
          <a:avLst/>
        </a:prstGeom>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3 741,8        3 479,9       3 217,8</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5303402" y="3096346"/>
        <a:ext cx="3542793" cy="710384"/>
      </dsp:txXfrm>
    </dsp:sp>
    <dsp:sp modelId="{5F504740-7E75-4321-BDE2-2A673ECB6AEC}">
      <dsp:nvSpPr>
        <dsp:cNvPr id="0" name=""/>
        <dsp:cNvSpPr/>
      </dsp:nvSpPr>
      <dsp:spPr>
        <a:xfrm>
          <a:off x="100757" y="3856805"/>
          <a:ext cx="5314190" cy="710384"/>
        </a:xfrm>
        <a:prstGeom prst="rightArrow">
          <a:avLst>
            <a:gd name="adj1" fmla="val 75000"/>
            <a:gd name="adj2" fmla="val 5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1"/>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местного  бюджета на </a:t>
          </a:r>
          <a:r>
            <a:rPr lang="ru-RU" sz="1800" kern="1200" dirty="0" err="1" smtClean="0">
              <a:latin typeface="Book Antiqua" pitchFamily="18" charset="0"/>
            </a:rPr>
            <a:t>со-циальную</a:t>
          </a:r>
          <a:r>
            <a:rPr lang="ru-RU" sz="1800" kern="1200" dirty="0" smtClean="0">
              <a:latin typeface="Book Antiqua" pitchFamily="18" charset="0"/>
            </a:rPr>
            <a:t> политику в расчете на </a:t>
          </a:r>
          <a:r>
            <a:rPr lang="ru-RU" sz="1800" kern="1200" dirty="0" smtClean="0">
              <a:latin typeface="Book Antiqua" pitchFamily="18" charset="0"/>
            </a:rPr>
            <a:t>1жителя </a:t>
          </a:r>
          <a:endParaRPr lang="ru-RU" sz="1800" kern="1200" dirty="0">
            <a:latin typeface="Book Antiqua" pitchFamily="18" charset="0"/>
          </a:endParaRPr>
        </a:p>
      </dsp:txBody>
      <dsp:txXfrm>
        <a:off x="100757" y="3856805"/>
        <a:ext cx="5314190" cy="710384"/>
      </dsp:txXfrm>
    </dsp:sp>
    <dsp:sp modelId="{F103612B-E609-402F-8667-AEF20AC75E91}">
      <dsp:nvSpPr>
        <dsp:cNvPr id="0" name=""/>
        <dsp:cNvSpPr/>
      </dsp:nvSpPr>
      <dsp:spPr>
        <a:xfrm>
          <a:off x="5298779" y="3920044"/>
          <a:ext cx="3542793" cy="710384"/>
        </a:xfrm>
        <a:prstGeom prst="roundRect">
          <a:avLst/>
        </a:prstGeom>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2 407,8        2 404,5      2 408,1</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5298779" y="3920044"/>
        <a:ext cx="3542793" cy="710384"/>
      </dsp:txXfrm>
    </dsp:sp>
    <dsp:sp modelId="{93E7959F-9839-421C-8963-EAEA14A0D21F}">
      <dsp:nvSpPr>
        <dsp:cNvPr id="0" name=""/>
        <dsp:cNvSpPr/>
      </dsp:nvSpPr>
      <dsp:spPr>
        <a:xfrm>
          <a:off x="144004" y="4608513"/>
          <a:ext cx="5333743" cy="999710"/>
        </a:xfrm>
        <a:prstGeom prst="rightArrow">
          <a:avLst>
            <a:gd name="adj1" fmla="val 75000"/>
            <a:gd name="adj2" fmla="val 5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1"/>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местного бюджета на физкультуру и спорт в расчете на 1 жителя</a:t>
          </a:r>
          <a:endParaRPr lang="ru-RU" sz="1800" kern="1200" dirty="0">
            <a:latin typeface="Book Antiqua" pitchFamily="18" charset="0"/>
          </a:endParaRPr>
        </a:p>
      </dsp:txBody>
      <dsp:txXfrm>
        <a:off x="144004" y="4608513"/>
        <a:ext cx="5333743" cy="999710"/>
      </dsp:txXfrm>
    </dsp:sp>
    <dsp:sp modelId="{DDFE3F0D-A085-4C26-BC77-FFA35F8AA7DA}">
      <dsp:nvSpPr>
        <dsp:cNvPr id="0" name=""/>
        <dsp:cNvSpPr/>
      </dsp:nvSpPr>
      <dsp:spPr>
        <a:xfrm>
          <a:off x="5300426" y="4752529"/>
          <a:ext cx="3520253" cy="710384"/>
        </a:xfrm>
        <a:prstGeom prst="roundRect">
          <a:avLst/>
        </a:prstGeom>
        <a:gradFill flip="none"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1"/>
          <a:tileRect/>
        </a:gradFill>
        <a:ln>
          <a:solidFill>
            <a:srgbClr val="00CC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ru-RU" sz="2000" kern="1200" dirty="0" smtClean="0">
              <a:effectLst>
                <a:outerShdw blurRad="38100" dist="38100" dir="2700000" algn="tl">
                  <a:srgbClr val="000000">
                    <a:alpha val="43137"/>
                  </a:srgbClr>
                </a:outerShdw>
              </a:effectLst>
              <a:latin typeface="Book Antiqua" pitchFamily="18" charset="0"/>
            </a:rPr>
            <a:t>   </a:t>
          </a:r>
          <a:r>
            <a:rPr lang="ru-RU" sz="2000" kern="1200" dirty="0" smtClean="0">
              <a:solidFill>
                <a:schemeClr val="bg1"/>
              </a:solidFill>
              <a:effectLst>
                <a:outerShdw blurRad="38100" dist="38100" dir="2700000" algn="tl">
                  <a:srgbClr val="000000">
                    <a:alpha val="43137"/>
                  </a:srgbClr>
                </a:outerShdw>
              </a:effectLst>
              <a:latin typeface="Book Antiqua" pitchFamily="18" charset="0"/>
            </a:rPr>
            <a:t>20,9                -                  -</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5300426" y="4752529"/>
        <a:ext cx="3520253" cy="710384"/>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C9377F2-6DE3-41EC-9D05-635A90327943}">
      <dsp:nvSpPr>
        <dsp:cNvPr id="0" name=""/>
        <dsp:cNvSpPr/>
      </dsp:nvSpPr>
      <dsp:spPr>
        <a:xfrm>
          <a:off x="2880352" y="3653794"/>
          <a:ext cx="2424756" cy="1890825"/>
        </a:xfrm>
        <a:prstGeom prst="ellipse">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b="1" kern="1200" dirty="0" smtClean="0">
              <a:solidFill>
                <a:schemeClr val="tx1"/>
              </a:solidFill>
              <a:latin typeface="Times New Roman" pitchFamily="18" charset="0"/>
              <a:cs typeface="Times New Roman" pitchFamily="18" charset="0"/>
            </a:rPr>
            <a:t>ДОХОДЫ БЮДЖЕТА</a:t>
          </a:r>
          <a:endParaRPr lang="ru-RU" sz="1800" b="1" kern="1200" dirty="0">
            <a:solidFill>
              <a:schemeClr val="tx1"/>
            </a:solidFill>
            <a:latin typeface="Times New Roman" pitchFamily="18" charset="0"/>
            <a:cs typeface="Times New Roman" pitchFamily="18" charset="0"/>
          </a:endParaRPr>
        </a:p>
      </dsp:txBody>
      <dsp:txXfrm>
        <a:off x="2880352" y="3653794"/>
        <a:ext cx="2424756" cy="1890825"/>
      </dsp:txXfrm>
    </dsp:sp>
    <dsp:sp modelId="{4D18CED3-1142-40EA-9116-88C40631624C}">
      <dsp:nvSpPr>
        <dsp:cNvPr id="0" name=""/>
        <dsp:cNvSpPr/>
      </dsp:nvSpPr>
      <dsp:spPr>
        <a:xfrm rot="12821257">
          <a:off x="1070173" y="2964898"/>
          <a:ext cx="2178414" cy="691055"/>
        </a:xfrm>
        <a:prstGeom prst="leftArrow">
          <a:avLst>
            <a:gd name="adj1" fmla="val 60000"/>
            <a:gd name="adj2" fmla="val 50000"/>
          </a:avLst>
        </a:prstGeom>
        <a:solidFill>
          <a:srgbClr val="6699FF"/>
        </a:solidFill>
        <a:ln>
          <a:solidFill>
            <a:srgbClr val="99CC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260436B6-97A1-4106-A465-1698EFC5DB02}">
      <dsp:nvSpPr>
        <dsp:cNvPr id="0" name=""/>
        <dsp:cNvSpPr/>
      </dsp:nvSpPr>
      <dsp:spPr>
        <a:xfrm>
          <a:off x="0" y="385781"/>
          <a:ext cx="2506159" cy="4641001"/>
        </a:xfrm>
        <a:prstGeom prst="roundRect">
          <a:avLst>
            <a:gd name="adj" fmla="val 10000"/>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Налоговые доходы- </a:t>
          </a:r>
          <a:r>
            <a:rPr lang="ru-RU" sz="1700" kern="1200" dirty="0" smtClean="0">
              <a:solidFill>
                <a:schemeClr val="tx1"/>
              </a:solidFill>
              <a:latin typeface="Times New Roman" pitchFamily="18" charset="0"/>
              <a:cs typeface="Times New Roman" pitchFamily="18" charset="0"/>
            </a:rPr>
            <a:t>доходы от уплаты налогов, установленных Налоговым кодексом  Российской Федерации (федеральные, региональные и местные налоги и сборы, специальные налоговые режимы:</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Налог на доходы физических лиц;</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Налоги  на совокупный доход;</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Государственная  пошлина;</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Другие</a:t>
          </a:r>
          <a:endParaRPr lang="ru-RU" sz="1700" kern="1200" dirty="0">
            <a:solidFill>
              <a:schemeClr val="tx1"/>
            </a:solidFill>
            <a:latin typeface="Times New Roman" pitchFamily="18" charset="0"/>
            <a:cs typeface="Times New Roman" pitchFamily="18" charset="0"/>
          </a:endParaRPr>
        </a:p>
      </dsp:txBody>
      <dsp:txXfrm>
        <a:off x="0" y="385781"/>
        <a:ext cx="2506159" cy="4641001"/>
      </dsp:txXfrm>
    </dsp:sp>
    <dsp:sp modelId="{33AE49E3-7EAF-4671-ACEC-5EF4114D59E5}">
      <dsp:nvSpPr>
        <dsp:cNvPr id="0" name=""/>
        <dsp:cNvSpPr/>
      </dsp:nvSpPr>
      <dsp:spPr>
        <a:xfrm rot="18880036">
          <a:off x="4731103" y="2610137"/>
          <a:ext cx="2768757" cy="691055"/>
        </a:xfrm>
        <a:prstGeom prst="leftArrow">
          <a:avLst>
            <a:gd name="adj1" fmla="val 60000"/>
            <a:gd name="adj2" fmla="val 50000"/>
          </a:avLst>
        </a:prstGeom>
        <a:solidFill>
          <a:srgbClr val="6699FF"/>
        </a:solidFill>
        <a:ln>
          <a:solidFill>
            <a:srgbClr val="6699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C1BB923-E7F2-4FAE-BCE2-9CBC75F98424}">
      <dsp:nvSpPr>
        <dsp:cNvPr id="0" name=""/>
        <dsp:cNvSpPr/>
      </dsp:nvSpPr>
      <dsp:spPr>
        <a:xfrm>
          <a:off x="5904664" y="315436"/>
          <a:ext cx="2303519" cy="2916623"/>
        </a:xfrm>
        <a:prstGeom prst="roundRect">
          <a:avLst>
            <a:gd name="adj" fmla="val 10000"/>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Безвозмездные поступления- </a:t>
          </a:r>
          <a:r>
            <a:rPr lang="ru-RU" sz="1700" kern="1200" dirty="0" smtClean="0">
              <a:solidFill>
                <a:schemeClr val="tx1"/>
              </a:solidFill>
              <a:latin typeface="Times New Roman" pitchFamily="18" charset="0"/>
              <a:cs typeface="Times New Roman" pitchFamily="18" charset="0"/>
            </a:rPr>
            <a:t>поступающие в бюджет денежные средства из других бюджетов бюджетной системы РФ, а так же перечисления от  физических и юридических лиц</a:t>
          </a:r>
          <a:endParaRPr lang="ru-RU" sz="1700" kern="1200" dirty="0">
            <a:solidFill>
              <a:schemeClr val="tx1"/>
            </a:solidFill>
            <a:latin typeface="Times New Roman" pitchFamily="18" charset="0"/>
            <a:cs typeface="Times New Roman" pitchFamily="18" charset="0"/>
          </a:endParaRPr>
        </a:p>
      </dsp:txBody>
      <dsp:txXfrm>
        <a:off x="5904664" y="315436"/>
        <a:ext cx="2303519" cy="2916623"/>
      </dsp:txXfrm>
    </dsp:sp>
    <dsp:sp modelId="{4C3C8D6A-0A5F-4907-83DC-AB25FCA93C97}">
      <dsp:nvSpPr>
        <dsp:cNvPr id="0" name=""/>
        <dsp:cNvSpPr/>
      </dsp:nvSpPr>
      <dsp:spPr>
        <a:xfrm rot="16192652">
          <a:off x="3098269" y="2305199"/>
          <a:ext cx="1987611" cy="691055"/>
        </a:xfrm>
        <a:prstGeom prst="leftArrow">
          <a:avLst>
            <a:gd name="adj1" fmla="val 60000"/>
            <a:gd name="adj2" fmla="val 50000"/>
          </a:avLst>
        </a:prstGeom>
        <a:solidFill>
          <a:srgbClr val="6699FF"/>
        </a:solidFill>
        <a:ln>
          <a:solidFill>
            <a:srgbClr val="6699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71078B0-61B0-4A49-ACC5-75E45D65A14C}">
      <dsp:nvSpPr>
        <dsp:cNvPr id="0" name=""/>
        <dsp:cNvSpPr/>
      </dsp:nvSpPr>
      <dsp:spPr>
        <a:xfrm>
          <a:off x="2808314" y="0"/>
          <a:ext cx="2555800" cy="3101015"/>
        </a:xfrm>
        <a:prstGeom prst="roundRect">
          <a:avLst>
            <a:gd name="adj" fmla="val 10000"/>
          </a:avLst>
        </a:prstGeom>
        <a:solidFill>
          <a:srgbClr val="3366FF"/>
        </a:solidFill>
        <a:ln>
          <a:solidFill>
            <a:schemeClr val="accent1"/>
          </a:solidFill>
        </a:ln>
        <a:effectLst>
          <a:outerShdw blurRad="40000" dist="23000" dir="5400000" rotWithShape="0">
            <a:srgbClr val="000000">
              <a:alpha val="35000"/>
            </a:srgbClr>
          </a:outerShdw>
        </a:effectLst>
        <a:scene3d>
          <a:camera prst="orthographicFront">
            <a:rot lat="0" lon="0" rev="0"/>
          </a:camera>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Неналоговые доходы </a:t>
          </a:r>
          <a:r>
            <a:rPr lang="ru-RU" sz="1700" kern="1200" dirty="0" smtClean="0">
              <a:solidFill>
                <a:schemeClr val="tx1"/>
              </a:solidFill>
              <a:latin typeface="Times New Roman" pitchFamily="18" charset="0"/>
              <a:cs typeface="Times New Roman" pitchFamily="18" charset="0"/>
            </a:rPr>
            <a:t>– доходы от использования имущества, находящегося в муниципальной собственности, плата за негативное воздействие на окружающую среду, доходы от продажи  материальных и нематериальных активов, штрафы, санкции, возмещения</a:t>
          </a:r>
          <a:endParaRPr lang="ru-RU" sz="1700" kern="1200" dirty="0">
            <a:solidFill>
              <a:schemeClr val="tx1"/>
            </a:solidFill>
            <a:latin typeface="Times New Roman" pitchFamily="18" charset="0"/>
            <a:cs typeface="Times New Roman" pitchFamily="18" charset="0"/>
          </a:endParaRPr>
        </a:p>
      </dsp:txBody>
      <dsp:txXfrm>
        <a:off x="2808314" y="0"/>
        <a:ext cx="2555800" cy="3101015"/>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8.xml.rels><?xml version="1.0" encoding="UTF-8" standalone="yes"?>
<Relationships xmlns="http://schemas.openxmlformats.org/package/2006/relationships"><Relationship Id="rId1" Type="http://schemas.openxmlformats.org/officeDocument/2006/relationships/image" Target="../media/image27.png"/></Relationships>
</file>

<file path=ppt/drawings/drawing1.xml><?xml version="1.0" encoding="utf-8"?>
<c:userShapes xmlns:c="http://schemas.openxmlformats.org/drawingml/2006/chart">
  <cdr:relSizeAnchor xmlns:cdr="http://schemas.openxmlformats.org/drawingml/2006/chartDrawing">
    <cdr:from>
      <cdr:x>0.16948</cdr:x>
      <cdr:y>0.79747</cdr:y>
    </cdr:from>
    <cdr:to>
      <cdr:x>0.34303</cdr:x>
      <cdr:y>0.9708</cdr:y>
    </cdr:to>
    <cdr:sp macro="" textlink="">
      <cdr:nvSpPr>
        <cdr:cNvPr id="3" name="Загнутый угол 2"/>
        <cdr:cNvSpPr/>
      </cdr:nvSpPr>
      <cdr:spPr>
        <a:xfrm xmlns:a="http://schemas.openxmlformats.org/drawingml/2006/main">
          <a:off x="1476672" y="4536504"/>
          <a:ext cx="1512168" cy="986029"/>
        </a:xfrm>
        <a:prstGeom xmlns:a="http://schemas.openxmlformats.org/drawingml/2006/main" prst="foldedCorner">
          <a:avLst/>
        </a:prstGeom>
        <a:gradFill xmlns:a="http://schemas.openxmlformats.org/drawingml/2006/main"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18900000" scaled="1"/>
          <a:tileRect/>
        </a:gradFill>
        <a:ln xmlns:a="http://schemas.openxmlformats.org/drawingml/2006/main">
          <a:solidFill>
            <a:srgbClr val="006600"/>
          </a:solidFill>
        </a:ln>
        <a:effectLst xmlns:a="http://schemas.openxmlformats.org/drawingml/2006/main">
          <a:glow rad="63500">
            <a:schemeClr val="accent2">
              <a:satMod val="175000"/>
              <a:alpha val="40000"/>
            </a:schemeClr>
          </a:glow>
          <a:outerShdw blurRad="40000" dist="20000" dir="5400000" rotWithShape="0">
            <a:srgbClr val="000000">
              <a:alpha val="38000"/>
            </a:srgbClr>
          </a:outerShdw>
        </a:effectLst>
      </cdr:spPr>
      <cdr:style>
        <a:lnRef xmlns:a="http://schemas.openxmlformats.org/drawingml/2006/main" idx="1">
          <a:schemeClr val="accent2"/>
        </a:lnRef>
        <a:fillRef xmlns:a="http://schemas.openxmlformats.org/drawingml/2006/main" idx="2">
          <a:schemeClr val="accent2"/>
        </a:fillRef>
        <a:effectRef xmlns:a="http://schemas.openxmlformats.org/drawingml/2006/main" idx="1">
          <a:schemeClr val="accent2"/>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marL="342900" indent="-342900" algn="ctr"/>
          <a:r>
            <a:rPr lang="ru-RU" sz="1400" dirty="0" smtClean="0">
              <a:solidFill>
                <a:schemeClr val="tx2">
                  <a:lumMod val="10000"/>
                </a:schemeClr>
              </a:solidFill>
              <a:latin typeface="Book Antiqua" pitchFamily="18" charset="0"/>
            </a:rPr>
            <a:t>2018 г- 234 661,4</a:t>
          </a:r>
        </a:p>
        <a:p xmlns:a="http://schemas.openxmlformats.org/drawingml/2006/main">
          <a:pPr marL="342900" indent="-342900" algn="ctr"/>
          <a:r>
            <a:rPr lang="ru-RU" sz="1400" dirty="0" smtClean="0">
              <a:solidFill>
                <a:schemeClr val="tx2">
                  <a:lumMod val="10000"/>
                </a:schemeClr>
              </a:solidFill>
              <a:latin typeface="Book Antiqua" pitchFamily="18" charset="0"/>
            </a:rPr>
            <a:t>2019 г- 221 022,7</a:t>
          </a:r>
        </a:p>
        <a:p xmlns:a="http://schemas.openxmlformats.org/drawingml/2006/main">
          <a:pPr marL="342900" indent="-342900" algn="ctr"/>
          <a:r>
            <a:rPr lang="ru-RU" sz="1400" dirty="0" smtClean="0">
              <a:solidFill>
                <a:schemeClr val="tx2">
                  <a:lumMod val="10000"/>
                </a:schemeClr>
              </a:solidFill>
              <a:latin typeface="Book Antiqua" pitchFamily="18" charset="0"/>
            </a:rPr>
            <a:t>2020 г- 222 162,3</a:t>
          </a:r>
          <a:endParaRPr lang="ru-RU" sz="1400" dirty="0">
            <a:solidFill>
              <a:schemeClr val="tx2">
                <a:lumMod val="10000"/>
              </a:schemeClr>
            </a:solidFill>
            <a:latin typeface="Book Antiqua" pitchFamily="18" charset="0"/>
          </a:endParaRPr>
        </a:p>
      </cdr:txBody>
    </cdr:sp>
  </cdr:relSizeAnchor>
  <cdr:relSizeAnchor xmlns:cdr="http://schemas.openxmlformats.org/drawingml/2006/chartDrawing">
    <cdr:from>
      <cdr:x>0.42568</cdr:x>
      <cdr:y>0.79747</cdr:y>
    </cdr:from>
    <cdr:to>
      <cdr:x>0.6075</cdr:x>
      <cdr:y>0.9708</cdr:y>
    </cdr:to>
    <cdr:sp macro="" textlink="">
      <cdr:nvSpPr>
        <cdr:cNvPr id="4" name="Загнутый угол 3"/>
        <cdr:cNvSpPr/>
      </cdr:nvSpPr>
      <cdr:spPr>
        <a:xfrm xmlns:a="http://schemas.openxmlformats.org/drawingml/2006/main">
          <a:off x="3708920" y="4536504"/>
          <a:ext cx="1584176" cy="986029"/>
        </a:xfrm>
        <a:prstGeom xmlns:a="http://schemas.openxmlformats.org/drawingml/2006/main" prst="foldedCorner">
          <a:avLst/>
        </a:prstGeom>
        <a:gradFill xmlns:a="http://schemas.openxmlformats.org/drawingml/2006/main" flip="none" rotWithShape="1">
          <a:gsLst>
            <a:gs pos="0">
              <a:srgbClr val="00FFFF">
                <a:shade val="30000"/>
                <a:satMod val="115000"/>
              </a:srgbClr>
            </a:gs>
            <a:gs pos="50000">
              <a:srgbClr val="00FFFF">
                <a:shade val="67500"/>
                <a:satMod val="115000"/>
              </a:srgbClr>
            </a:gs>
            <a:gs pos="100000">
              <a:srgbClr val="00FFFF">
                <a:shade val="100000"/>
                <a:satMod val="115000"/>
              </a:srgbClr>
            </a:gs>
          </a:gsLst>
          <a:lin ang="18900000" scaled="1"/>
          <a:tileRect/>
        </a:gradFill>
        <a:ln xmlns:a="http://schemas.openxmlformats.org/drawingml/2006/main">
          <a:solidFill>
            <a:srgbClr val="006600"/>
          </a:solidFill>
        </a:ln>
        <a:effectLst xmlns:a="http://schemas.openxmlformats.org/drawingml/2006/main">
          <a:glow rad="101600">
            <a:schemeClr val="accent3">
              <a:satMod val="175000"/>
              <a:alpha val="40000"/>
            </a:schemeClr>
          </a:glow>
          <a:outerShdw blurRad="40000" dist="20000" dir="5400000" rotWithShape="0">
            <a:srgbClr val="000000">
              <a:alpha val="38000"/>
            </a:srgbClr>
          </a:outerShdw>
        </a:effectLst>
      </cdr:spPr>
      <cdr:style>
        <a:lnRef xmlns:a="http://schemas.openxmlformats.org/drawingml/2006/main" idx="1">
          <a:schemeClr val="accent3"/>
        </a:lnRef>
        <a:fillRef xmlns:a="http://schemas.openxmlformats.org/drawingml/2006/main" idx="2">
          <a:schemeClr val="accent3"/>
        </a:fillRef>
        <a:effectRef xmlns:a="http://schemas.openxmlformats.org/drawingml/2006/main" idx="1">
          <a:schemeClr val="accent3"/>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algn="ctr"/>
          <a:r>
            <a:rPr lang="ru-RU" sz="1400" dirty="0" smtClean="0">
              <a:solidFill>
                <a:schemeClr val="tx2">
                  <a:lumMod val="10000"/>
                </a:schemeClr>
              </a:solidFill>
              <a:latin typeface="Book Antiqua" pitchFamily="18" charset="0"/>
            </a:rPr>
            <a:t>2018 г – 238 855,9</a:t>
          </a:r>
        </a:p>
        <a:p xmlns:a="http://schemas.openxmlformats.org/drawingml/2006/main">
          <a:pPr algn="ctr"/>
          <a:r>
            <a:rPr lang="ru-RU" sz="1400" dirty="0" smtClean="0">
              <a:solidFill>
                <a:schemeClr val="tx2">
                  <a:lumMod val="10000"/>
                </a:schemeClr>
              </a:solidFill>
              <a:latin typeface="Book Antiqua" pitchFamily="18" charset="0"/>
            </a:rPr>
            <a:t>2019 г – 218 922,7</a:t>
          </a:r>
        </a:p>
        <a:p xmlns:a="http://schemas.openxmlformats.org/drawingml/2006/main">
          <a:pPr algn="ctr"/>
          <a:r>
            <a:rPr lang="ru-RU" sz="1400" dirty="0" smtClean="0">
              <a:solidFill>
                <a:schemeClr val="tx2">
                  <a:lumMod val="10000"/>
                </a:schemeClr>
              </a:solidFill>
              <a:latin typeface="Book Antiqua" pitchFamily="18" charset="0"/>
            </a:rPr>
            <a:t>2020 г – 220 067,8</a:t>
          </a:r>
          <a:endParaRPr lang="ru-RU" sz="1400" dirty="0">
            <a:solidFill>
              <a:schemeClr val="tx2">
                <a:lumMod val="10000"/>
              </a:schemeClr>
            </a:solidFill>
            <a:latin typeface="Book Antiqua" pitchFamily="18" charset="0"/>
          </a:endParaRPr>
        </a:p>
      </cdr:txBody>
    </cdr:sp>
  </cdr:relSizeAnchor>
  <cdr:relSizeAnchor xmlns:cdr="http://schemas.openxmlformats.org/drawingml/2006/chartDrawing">
    <cdr:from>
      <cdr:x>0.20254</cdr:x>
      <cdr:y>0.06329</cdr:y>
    </cdr:from>
    <cdr:to>
      <cdr:x>0.26865</cdr:x>
      <cdr:y>0.08861</cdr:y>
    </cdr:to>
    <cdr:sp macro="" textlink="">
      <cdr:nvSpPr>
        <cdr:cNvPr id="9" name="Прямая со стрелкой 8"/>
        <cdr:cNvSpPr/>
      </cdr:nvSpPr>
      <cdr:spPr>
        <a:xfrm xmlns:a="http://schemas.openxmlformats.org/drawingml/2006/main">
          <a:off x="1764704" y="360041"/>
          <a:ext cx="576064" cy="144016"/>
        </a:xfrm>
        <a:prstGeom xmlns:a="http://schemas.openxmlformats.org/drawingml/2006/main" prst="straightConnector1">
          <a:avLst/>
        </a:prstGeom>
        <a:ln xmlns:a="http://schemas.openxmlformats.org/drawingml/2006/main" w="28575">
          <a:tailEnd type="arrow"/>
        </a:ln>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ru-RU">
            <a:ln>
              <a:solidFill>
                <a:sysClr val="windowText" lastClr="000000"/>
              </a:solidFill>
            </a:ln>
          </a:endParaRPr>
        </a:p>
      </cdr:txBody>
    </cdr:sp>
  </cdr:relSizeAnchor>
  <cdr:relSizeAnchor xmlns:cdr="http://schemas.openxmlformats.org/drawingml/2006/chartDrawing">
    <cdr:from>
      <cdr:x>0.19427</cdr:x>
      <cdr:y>0.05063</cdr:y>
    </cdr:from>
    <cdr:to>
      <cdr:x>0.29922</cdr:x>
      <cdr:y>0.10126</cdr:y>
    </cdr:to>
    <cdr:sp macro="" textlink="">
      <cdr:nvSpPr>
        <cdr:cNvPr id="11" name="TextBox 10"/>
        <cdr:cNvSpPr txBox="1"/>
      </cdr:nvSpPr>
      <cdr:spPr>
        <a:xfrm xmlns:a="http://schemas.openxmlformats.org/drawingml/2006/main">
          <a:off x="1692696" y="288032"/>
          <a:ext cx="914426" cy="28801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solidFill>
              <a:srgbClr val="003399"/>
            </a:solidFill>
            <a:latin typeface="Book Antiqua" pitchFamily="18" charset="0"/>
          </a:endParaRPr>
        </a:p>
      </cdr:txBody>
    </cdr:sp>
  </cdr:relSizeAnchor>
  <cdr:relSizeAnchor xmlns:cdr="http://schemas.openxmlformats.org/drawingml/2006/chartDrawing">
    <cdr:from>
      <cdr:x>0.17774</cdr:x>
      <cdr:y>0.02532</cdr:y>
    </cdr:from>
    <cdr:to>
      <cdr:x>0.27692</cdr:x>
      <cdr:y>0.0633</cdr:y>
    </cdr:to>
    <cdr:sp macro="" textlink="">
      <cdr:nvSpPr>
        <cdr:cNvPr id="12" name="TextBox 11"/>
        <cdr:cNvSpPr txBox="1"/>
      </cdr:nvSpPr>
      <cdr:spPr>
        <a:xfrm xmlns:a="http://schemas.openxmlformats.org/drawingml/2006/main">
          <a:off x="1548680" y="144016"/>
          <a:ext cx="864152" cy="216055"/>
        </a:xfrm>
        <a:prstGeom xmlns:a="http://schemas.openxmlformats.org/drawingml/2006/main" prst="rect">
          <a:avLst/>
        </a:prstGeom>
      </cdr:spPr>
      <cdr:txBody>
        <a:bodyPr xmlns:a="http://schemas.openxmlformats.org/drawingml/2006/main" vertOverflow="clip" wrap="square" rtlCol="0">
          <a:scene3d>
            <a:camera prst="orthographicFront"/>
            <a:lightRig rig="balanced" dir="t">
              <a:rot lat="0" lon="0" rev="2100000"/>
            </a:lightRig>
          </a:scene3d>
          <a:sp3d extrusionH="57150" prstMaterial="metal">
            <a:bevelT w="38100" h="25400"/>
            <a:contourClr>
              <a:schemeClr val="bg2"/>
            </a:contourClr>
          </a:sp3d>
        </a:bodyPr>
        <a:lstStyle xmlns:a="http://schemas.openxmlformats.org/drawingml/2006/main"/>
        <a:p xmlns:a="http://schemas.openxmlformats.org/drawingml/2006/main">
          <a:r>
            <a:rPr lang="ru-RU" sz="1100" b="1" cap="none" spc="0" dirty="0" smtClean="0">
              <a:ln w="50800"/>
              <a:solidFill>
                <a:srgbClr val="003300"/>
              </a:solidFill>
              <a:effectLst/>
              <a:latin typeface="Book Antiqua" pitchFamily="18" charset="0"/>
            </a:rPr>
            <a:t>- 13 638,7</a:t>
          </a:r>
          <a:endParaRPr lang="ru-RU" sz="1100" b="1" cap="none" spc="0" dirty="0">
            <a:ln w="50800"/>
            <a:solidFill>
              <a:srgbClr val="003300"/>
            </a:solidFill>
            <a:effectLst/>
            <a:latin typeface="Book Antiqua" pitchFamily="18" charset="0"/>
          </a:endParaRPr>
        </a:p>
      </cdr:txBody>
    </cdr:sp>
  </cdr:relSizeAnchor>
  <cdr:relSizeAnchor xmlns:cdr="http://schemas.openxmlformats.org/drawingml/2006/chartDrawing">
    <cdr:from>
      <cdr:x>0.42568</cdr:x>
      <cdr:y>0.01266</cdr:y>
    </cdr:from>
    <cdr:to>
      <cdr:x>0.52485</cdr:x>
      <cdr:y>0.05064</cdr:y>
    </cdr:to>
    <cdr:sp macro="" textlink="">
      <cdr:nvSpPr>
        <cdr:cNvPr id="14" name="TextBox 13"/>
        <cdr:cNvSpPr txBox="1"/>
      </cdr:nvSpPr>
      <cdr:spPr>
        <a:xfrm xmlns:a="http://schemas.openxmlformats.org/drawingml/2006/main">
          <a:off x="3708920" y="72008"/>
          <a:ext cx="864065" cy="21605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b="1" dirty="0" smtClean="0">
              <a:solidFill>
                <a:srgbClr val="003300"/>
              </a:solidFill>
              <a:latin typeface="Book Antiqua" pitchFamily="18" charset="0"/>
            </a:rPr>
            <a:t>- 19 933,2</a:t>
          </a:r>
          <a:endParaRPr lang="ru-RU" sz="1100" b="1" dirty="0">
            <a:solidFill>
              <a:srgbClr val="003300"/>
            </a:solidFill>
            <a:latin typeface="Book Antiqua" pitchFamily="18" charset="0"/>
          </a:endParaRPr>
        </a:p>
      </cdr:txBody>
    </cdr:sp>
  </cdr:relSizeAnchor>
  <cdr:relSizeAnchor xmlns:cdr="http://schemas.openxmlformats.org/drawingml/2006/chartDrawing">
    <cdr:from>
      <cdr:x>0.54965</cdr:x>
      <cdr:y>0.01266</cdr:y>
    </cdr:from>
    <cdr:to>
      <cdr:x>0.64882</cdr:x>
      <cdr:y>0.05064</cdr:y>
    </cdr:to>
    <cdr:sp macro="" textlink="">
      <cdr:nvSpPr>
        <cdr:cNvPr id="15" name="TextBox 14"/>
        <cdr:cNvSpPr txBox="1"/>
      </cdr:nvSpPr>
      <cdr:spPr>
        <a:xfrm xmlns:a="http://schemas.openxmlformats.org/drawingml/2006/main">
          <a:off x="4789040" y="72008"/>
          <a:ext cx="864065" cy="21605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100" b="1" dirty="0" smtClean="0">
              <a:solidFill>
                <a:srgbClr val="003300"/>
              </a:solidFill>
              <a:latin typeface="Book Antiqua" pitchFamily="18" charset="0"/>
            </a:rPr>
            <a:t>+ 1 145,1</a:t>
          </a:r>
          <a:endParaRPr lang="ru-RU" sz="1100" b="1" dirty="0">
            <a:solidFill>
              <a:srgbClr val="003300"/>
            </a:solidFill>
            <a:latin typeface="Book Antiqua" pitchFamily="18" charset="0"/>
          </a:endParaRPr>
        </a:p>
      </cdr:txBody>
    </cdr:sp>
  </cdr:relSizeAnchor>
  <cdr:relSizeAnchor xmlns:cdr="http://schemas.openxmlformats.org/drawingml/2006/chartDrawing">
    <cdr:from>
      <cdr:x>0.86369</cdr:x>
      <cdr:y>0.01266</cdr:y>
    </cdr:from>
    <cdr:to>
      <cdr:x>1</cdr:x>
      <cdr:y>0.07595</cdr:y>
    </cdr:to>
    <cdr:sp macro="" textlink="">
      <cdr:nvSpPr>
        <cdr:cNvPr id="13" name="Скругленный прямоугольник 12"/>
        <cdr:cNvSpPr/>
      </cdr:nvSpPr>
      <cdr:spPr>
        <a:xfrm xmlns:a="http://schemas.openxmlformats.org/drawingml/2006/main">
          <a:off x="7525344" y="72008"/>
          <a:ext cx="1187624" cy="360040"/>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0.70667</cdr:x>
      <cdr:y>0.79747</cdr:y>
    </cdr:from>
    <cdr:to>
      <cdr:x>0.88849</cdr:x>
      <cdr:y>0.9708</cdr:y>
    </cdr:to>
    <cdr:sp macro="" textlink="">
      <cdr:nvSpPr>
        <cdr:cNvPr id="16" name="Загнутый угол 15"/>
        <cdr:cNvSpPr/>
      </cdr:nvSpPr>
      <cdr:spPr>
        <a:xfrm xmlns:a="http://schemas.openxmlformats.org/drawingml/2006/main">
          <a:off x="6157192" y="4536504"/>
          <a:ext cx="1584192" cy="986011"/>
        </a:xfrm>
        <a:prstGeom xmlns:a="http://schemas.openxmlformats.org/drawingml/2006/main" prst="foldedCorner">
          <a:avLst/>
        </a:prstGeom>
        <a:gradFill xmlns:a="http://schemas.openxmlformats.org/drawingml/2006/main"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18900000" scaled="1"/>
          <a:tileRect/>
        </a:gradFill>
        <a:ln xmlns:a="http://schemas.openxmlformats.org/drawingml/2006/main" w="9525" cap="flat" cmpd="sng" algn="ctr">
          <a:solidFill>
            <a:srgbClr val="006600"/>
          </a:solidFill>
          <a:prstDash val="solid"/>
        </a:ln>
        <a:effectLst xmlns:a="http://schemas.openxmlformats.org/drawingml/2006/main">
          <a:glow rad="101600">
            <a:srgbClr val="0BD0D9">
              <a:satMod val="175000"/>
              <a:alpha val="40000"/>
            </a:srgbClr>
          </a:glow>
          <a:outerShdw blurRad="40000" dist="20000" dir="5400000" rotWithShape="0">
            <a:srgbClr val="000000">
              <a:alpha val="38000"/>
            </a:srgbClr>
          </a:outerShdw>
        </a:effectLst>
      </cdr:spPr>
      <cdr:style>
        <a:lnRef xmlns:a="http://schemas.openxmlformats.org/drawingml/2006/main" idx="1">
          <a:schemeClr val="accent3"/>
        </a:lnRef>
        <a:fillRef xmlns:a="http://schemas.openxmlformats.org/drawingml/2006/main" idx="2">
          <a:schemeClr val="accent3"/>
        </a:fillRef>
        <a:effectRef xmlns:a="http://schemas.openxmlformats.org/drawingml/2006/main" idx="1">
          <a:schemeClr val="accent3"/>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ysClr val="windowText" lastClr="000000"/>
              </a:solidFill>
              <a:latin typeface="Trebuchet MS"/>
            </a:defRPr>
          </a:lvl1pPr>
          <a:lvl2pPr marL="457200" indent="0">
            <a:defRPr sz="1100">
              <a:solidFill>
                <a:sysClr val="windowText" lastClr="000000"/>
              </a:solidFill>
              <a:latin typeface="Trebuchet MS"/>
            </a:defRPr>
          </a:lvl2pPr>
          <a:lvl3pPr marL="914400" indent="0">
            <a:defRPr sz="1100">
              <a:solidFill>
                <a:sysClr val="windowText" lastClr="000000"/>
              </a:solidFill>
              <a:latin typeface="Trebuchet MS"/>
            </a:defRPr>
          </a:lvl3pPr>
          <a:lvl4pPr marL="1371600" indent="0">
            <a:defRPr sz="1100">
              <a:solidFill>
                <a:sysClr val="windowText" lastClr="000000"/>
              </a:solidFill>
              <a:latin typeface="Trebuchet MS"/>
            </a:defRPr>
          </a:lvl4pPr>
          <a:lvl5pPr marL="1828800" indent="0">
            <a:defRPr sz="1100">
              <a:solidFill>
                <a:sysClr val="windowText" lastClr="000000"/>
              </a:solidFill>
              <a:latin typeface="Trebuchet MS"/>
            </a:defRPr>
          </a:lvl5pPr>
          <a:lvl6pPr marL="2286000" indent="0">
            <a:defRPr sz="1100">
              <a:solidFill>
                <a:sysClr val="windowText" lastClr="000000"/>
              </a:solidFill>
              <a:latin typeface="Trebuchet MS"/>
            </a:defRPr>
          </a:lvl6pPr>
          <a:lvl7pPr marL="2743200" indent="0">
            <a:defRPr sz="1100">
              <a:solidFill>
                <a:sysClr val="windowText" lastClr="000000"/>
              </a:solidFill>
              <a:latin typeface="Trebuchet MS"/>
            </a:defRPr>
          </a:lvl7pPr>
          <a:lvl8pPr marL="3200400" indent="0">
            <a:defRPr sz="1100">
              <a:solidFill>
                <a:sysClr val="windowText" lastClr="000000"/>
              </a:solidFill>
              <a:latin typeface="Trebuchet MS"/>
            </a:defRPr>
          </a:lvl8pPr>
          <a:lvl9pPr marL="3657600" indent="0">
            <a:defRPr sz="1100">
              <a:solidFill>
                <a:sysClr val="windowText" lastClr="000000"/>
              </a:solidFill>
              <a:latin typeface="Trebuchet MS"/>
            </a:defRPr>
          </a:lvl9pPr>
        </a:lstStyle>
        <a:p xmlns:a="http://schemas.openxmlformats.org/drawingml/2006/main">
          <a:pPr algn="ctr"/>
          <a:r>
            <a:rPr lang="ru-RU" sz="1400" dirty="0" smtClean="0">
              <a:solidFill>
                <a:srgbClr val="DBF5F9">
                  <a:lumMod val="10000"/>
                </a:srgbClr>
              </a:solidFill>
              <a:latin typeface="Book Antiqua" pitchFamily="18" charset="0"/>
            </a:rPr>
            <a:t>2018 г –(- 4 194,5)</a:t>
          </a:r>
        </a:p>
        <a:p xmlns:a="http://schemas.openxmlformats.org/drawingml/2006/main">
          <a:pPr algn="ctr"/>
          <a:r>
            <a:rPr lang="ru-RU" sz="1400" dirty="0" smtClean="0">
              <a:solidFill>
                <a:srgbClr val="DBF5F9">
                  <a:lumMod val="10000"/>
                </a:srgbClr>
              </a:solidFill>
              <a:latin typeface="Book Antiqua" pitchFamily="18" charset="0"/>
            </a:rPr>
            <a:t>2019 г –(+2 100,0)</a:t>
          </a:r>
        </a:p>
        <a:p xmlns:a="http://schemas.openxmlformats.org/drawingml/2006/main">
          <a:pPr algn="ctr"/>
          <a:r>
            <a:rPr lang="ru-RU" sz="1400" dirty="0" smtClean="0">
              <a:solidFill>
                <a:srgbClr val="DBF5F9">
                  <a:lumMod val="10000"/>
                </a:srgbClr>
              </a:solidFill>
              <a:latin typeface="Book Antiqua" pitchFamily="18" charset="0"/>
            </a:rPr>
            <a:t>2020 г –(+2 094,5)</a:t>
          </a:r>
          <a:endParaRPr lang="ru-RU" sz="1400" dirty="0">
            <a:solidFill>
              <a:srgbClr val="DBF5F9">
                <a:lumMod val="10000"/>
              </a:srgbClr>
            </a:solidFill>
            <a:latin typeface="Book Antiqua" pitchFamily="18"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0.2541</cdr:x>
      <cdr:y>0.1519</cdr:y>
    </cdr:from>
    <cdr:to>
      <cdr:x>0.36521</cdr:x>
      <cdr:y>0.31898</cdr:y>
    </cdr:to>
    <cdr:sp macro="" textlink="">
      <cdr:nvSpPr>
        <cdr:cNvPr id="2" name="TextBox 1"/>
        <cdr:cNvSpPr txBox="1"/>
      </cdr:nvSpPr>
      <cdr:spPr>
        <a:xfrm xmlns:a="http://schemas.openxmlformats.org/drawingml/2006/main">
          <a:off x="2232248" y="864096"/>
          <a:ext cx="976098" cy="9504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0.2541</cdr:x>
      <cdr:y>0.12658</cdr:y>
    </cdr:from>
    <cdr:to>
      <cdr:x>0.34238</cdr:x>
      <cdr:y>0.18487</cdr:y>
    </cdr:to>
    <cdr:sp macro="" textlink="">
      <cdr:nvSpPr>
        <cdr:cNvPr id="3" name="TextBox 2"/>
        <cdr:cNvSpPr txBox="1"/>
      </cdr:nvSpPr>
      <cdr:spPr>
        <a:xfrm xmlns:a="http://schemas.openxmlformats.org/drawingml/2006/main">
          <a:off x="2232248" y="720080"/>
          <a:ext cx="775538" cy="33159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a:solidFill>
              <a:schemeClr val="accent1">
                <a:lumMod val="50000"/>
              </a:schemeClr>
            </a:solidFill>
            <a:latin typeface="Book Antiqua" pitchFamily="18" charset="0"/>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0.29508</cdr:x>
      <cdr:y>0.1519</cdr:y>
    </cdr:from>
    <cdr:to>
      <cdr:x>0.40619</cdr:x>
      <cdr:y>0.31898</cdr:y>
    </cdr:to>
    <cdr:sp macro="" textlink="">
      <cdr:nvSpPr>
        <cdr:cNvPr id="2" name="TextBox 1"/>
        <cdr:cNvSpPr txBox="1"/>
      </cdr:nvSpPr>
      <cdr:spPr>
        <a:xfrm xmlns:a="http://schemas.openxmlformats.org/drawingml/2006/main">
          <a:off x="2592288" y="864096"/>
          <a:ext cx="976098" cy="9504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0.30328</cdr:x>
      <cdr:y>0.08861</cdr:y>
    </cdr:from>
    <cdr:to>
      <cdr:x>0.39156</cdr:x>
      <cdr:y>0.1469</cdr:y>
    </cdr:to>
    <cdr:sp macro="" textlink="">
      <cdr:nvSpPr>
        <cdr:cNvPr id="3" name="TextBox 2"/>
        <cdr:cNvSpPr txBox="1"/>
      </cdr:nvSpPr>
      <cdr:spPr>
        <a:xfrm xmlns:a="http://schemas.openxmlformats.org/drawingml/2006/main">
          <a:off x="2664296" y="504056"/>
          <a:ext cx="775538" cy="33159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0.85246</cdr:x>
      <cdr:y>0.01266</cdr:y>
    </cdr:from>
    <cdr:to>
      <cdr:x>0.98764</cdr:x>
      <cdr:y>0.07594</cdr:y>
    </cdr:to>
    <cdr:sp macro="" textlink="">
      <cdr:nvSpPr>
        <cdr:cNvPr id="5" name="Скругленный прямоугольник 4"/>
        <cdr:cNvSpPr/>
      </cdr:nvSpPr>
      <cdr:spPr>
        <a:xfrm xmlns:a="http://schemas.openxmlformats.org/drawingml/2006/main">
          <a:off x="7488832"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0.33607</cdr:x>
      <cdr:y>0.11392</cdr:y>
    </cdr:from>
    <cdr:to>
      <cdr:x>0.41803</cdr:x>
      <cdr:y>0.16456</cdr:y>
    </cdr:to>
    <cdr:sp macro="" textlink="">
      <cdr:nvSpPr>
        <cdr:cNvPr id="7" name="TextBox 6"/>
        <cdr:cNvSpPr txBox="1"/>
      </cdr:nvSpPr>
      <cdr:spPr>
        <a:xfrm xmlns:a="http://schemas.openxmlformats.org/drawingml/2006/main">
          <a:off x="2952328" y="648072"/>
          <a:ext cx="720080"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5 505,0</a:t>
          </a:r>
          <a:endParaRPr lang="ru-RU" sz="1400" b="1" dirty="0">
            <a:latin typeface="Times New Roman" pitchFamily="18" charset="0"/>
            <a:cs typeface="Times New Roman" pitchFamily="18" charset="0"/>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0.2973</cdr:x>
      <cdr:y>0.61765</cdr:y>
    </cdr:from>
    <cdr:to>
      <cdr:x>0.72973</cdr:x>
      <cdr:y>0.76471</cdr:y>
    </cdr:to>
    <cdr:sp macro="" textlink="">
      <cdr:nvSpPr>
        <cdr:cNvPr id="2" name="TextBox 1"/>
        <cdr:cNvSpPr txBox="1"/>
      </cdr:nvSpPr>
      <cdr:spPr>
        <a:xfrm xmlns:a="http://schemas.openxmlformats.org/drawingml/2006/main">
          <a:off x="792088" y="1512168"/>
          <a:ext cx="1152128" cy="360040"/>
        </a:xfrm>
        <a:prstGeom xmlns:a="http://schemas.openxmlformats.org/drawingml/2006/main" prst="rect">
          <a:avLst/>
        </a:prstGeom>
        <a:solidFill xmlns:a="http://schemas.openxmlformats.org/drawingml/2006/main">
          <a:srgbClr val="0066FF"/>
        </a:solidFill>
      </cdr:spPr>
      <cdr:txBody>
        <a:bodyPr xmlns:a="http://schemas.openxmlformats.org/drawingml/2006/main" vertOverflow="clip" wrap="square" rtlCol="0"/>
        <a:lstStyle xmlns:a="http://schemas.openxmlformats.org/drawingml/2006/main"/>
        <a:p xmlns:a="http://schemas.openxmlformats.org/drawingml/2006/main">
          <a:r>
            <a:rPr lang="ru-RU" sz="18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218 922,7</a:t>
          </a:r>
          <a:endParaRPr lang="ru-RU" sz="18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0.25</cdr:x>
      <cdr:y>0.66667</cdr:y>
    </cdr:from>
    <cdr:to>
      <cdr:x>0.55882</cdr:x>
      <cdr:y>0.77778</cdr:y>
    </cdr:to>
    <cdr:sp macro="" textlink="">
      <cdr:nvSpPr>
        <cdr:cNvPr id="2" name="TextBox 1"/>
        <cdr:cNvSpPr txBox="1"/>
      </cdr:nvSpPr>
      <cdr:spPr>
        <a:xfrm xmlns:a="http://schemas.openxmlformats.org/drawingml/2006/main">
          <a:off x="1224136" y="2592288"/>
          <a:ext cx="1512168"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solidFill>
                <a:srgbClr val="000099"/>
              </a:solidFill>
              <a:latin typeface="Times New Roman" pitchFamily="18" charset="0"/>
              <a:cs typeface="Times New Roman" pitchFamily="18" charset="0"/>
            </a:rPr>
            <a:t>18,0 тыс. руб.</a:t>
          </a:r>
          <a:endParaRPr lang="ru-RU" sz="1400" b="1" dirty="0">
            <a:solidFill>
              <a:srgbClr val="000099"/>
            </a:solidFill>
            <a:latin typeface="Times New Roman" pitchFamily="18" charset="0"/>
            <a:cs typeface="Times New Roman" pitchFamily="18" charset="0"/>
          </a:endParaRPr>
        </a:p>
      </cdr:txBody>
    </cdr:sp>
  </cdr:relSizeAnchor>
  <cdr:relSizeAnchor xmlns:cdr="http://schemas.openxmlformats.org/drawingml/2006/chartDrawing">
    <cdr:from>
      <cdr:x>0.48529</cdr:x>
      <cdr:y>0.03704</cdr:y>
    </cdr:from>
    <cdr:to>
      <cdr:x>0.55882</cdr:x>
      <cdr:y>0.14815</cdr:y>
    </cdr:to>
    <cdr:sp macro="" textlink="">
      <cdr:nvSpPr>
        <cdr:cNvPr id="3" name="TextBox 2"/>
        <cdr:cNvSpPr txBox="1"/>
      </cdr:nvSpPr>
      <cdr:spPr>
        <a:xfrm xmlns:a="http://schemas.openxmlformats.org/drawingml/2006/main">
          <a:off x="2376264" y="144016"/>
          <a:ext cx="360040"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0.17053</cdr:x>
      <cdr:y>0.46451</cdr:y>
    </cdr:from>
    <cdr:to>
      <cdr:x>0.2899</cdr:x>
      <cdr:y>0.55366</cdr:y>
    </cdr:to>
    <cdr:sp macro="" textlink="">
      <cdr:nvSpPr>
        <cdr:cNvPr id="2" name="TextBox 1"/>
        <cdr:cNvSpPr txBox="1"/>
      </cdr:nvSpPr>
      <cdr:spPr>
        <a:xfrm xmlns:a="http://schemas.openxmlformats.org/drawingml/2006/main">
          <a:off x="1234480" y="2251323"/>
          <a:ext cx="864096"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0.15853</cdr:x>
      <cdr:y>0.04107</cdr:y>
    </cdr:from>
    <cdr:to>
      <cdr:x>0.28485</cdr:x>
      <cdr:y>0.11536</cdr:y>
    </cdr:to>
    <cdr:sp macro="" textlink="">
      <cdr:nvSpPr>
        <cdr:cNvPr id="3" name="Прямоугольная выноска 2"/>
        <cdr:cNvSpPr/>
      </cdr:nvSpPr>
      <cdr:spPr>
        <a:xfrm xmlns:a="http://schemas.openxmlformats.org/drawingml/2006/main">
          <a:off x="1234480" y="216024"/>
          <a:ext cx="983680" cy="390737"/>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a:solidFill>
            <a:srgbClr val="006699"/>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200" b="1" dirty="0" smtClean="0">
              <a:solidFill>
                <a:srgbClr val="0033CC"/>
              </a:solidFill>
              <a:effectLst/>
              <a:latin typeface="Bookman Old Style" pitchFamily="18" charset="0"/>
            </a:rPr>
            <a:t>7 312,2</a:t>
          </a:r>
          <a:endParaRPr lang="ru-RU" sz="1200" b="1" dirty="0">
            <a:solidFill>
              <a:srgbClr val="0033CC"/>
            </a:solidFill>
            <a:effectLst/>
            <a:latin typeface="Bookman Old Style" pitchFamily="18" charset="0"/>
          </a:endParaRPr>
        </a:p>
      </cdr:txBody>
    </cdr:sp>
  </cdr:relSizeAnchor>
  <cdr:relSizeAnchor xmlns:cdr="http://schemas.openxmlformats.org/drawingml/2006/chartDrawing">
    <cdr:from>
      <cdr:x>0.47292</cdr:x>
      <cdr:y>0.04107</cdr:y>
    </cdr:from>
    <cdr:to>
      <cdr:x>0.59035</cdr:x>
      <cdr:y>0.10953</cdr:y>
    </cdr:to>
    <cdr:sp macro="" textlink="">
      <cdr:nvSpPr>
        <cdr:cNvPr id="5" name="Прямоугольная выноска 4"/>
        <cdr:cNvSpPr/>
      </cdr:nvSpPr>
      <cdr:spPr>
        <a:xfrm xmlns:a="http://schemas.openxmlformats.org/drawingml/2006/main">
          <a:off x="3682752" y="216024"/>
          <a:ext cx="914452" cy="360073"/>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cap="flat" cmpd="sng" algn="ctr">
          <a:solidFill>
            <a:srgbClr val="006699"/>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200" b="1" dirty="0" smtClean="0">
              <a:solidFill>
                <a:srgbClr val="0033CC"/>
              </a:solidFill>
              <a:latin typeface="Bookman Old Style" pitchFamily="18" charset="0"/>
            </a:rPr>
            <a:t>7 312,2</a:t>
          </a:r>
          <a:endParaRPr lang="ru-RU" sz="1200" b="1" dirty="0">
            <a:solidFill>
              <a:srgbClr val="0033CC"/>
            </a:solidFill>
            <a:latin typeface="Bookman Old Style" pitchFamily="18" charset="0"/>
          </a:endParaRPr>
        </a:p>
      </cdr:txBody>
    </cdr:sp>
  </cdr:relSizeAnchor>
  <cdr:relSizeAnchor xmlns:cdr="http://schemas.openxmlformats.org/drawingml/2006/chartDrawing">
    <cdr:from>
      <cdr:x>0.63937</cdr:x>
      <cdr:y>0.04107</cdr:y>
    </cdr:from>
    <cdr:to>
      <cdr:x>0.75679</cdr:x>
      <cdr:y>0.10953</cdr:y>
    </cdr:to>
    <cdr:sp macro="" textlink="">
      <cdr:nvSpPr>
        <cdr:cNvPr id="6" name="Прямоугольная выноска 5"/>
        <cdr:cNvSpPr/>
      </cdr:nvSpPr>
      <cdr:spPr>
        <a:xfrm xmlns:a="http://schemas.openxmlformats.org/drawingml/2006/main">
          <a:off x="4978896" y="216024"/>
          <a:ext cx="914400" cy="360040"/>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cap="flat" cmpd="sng" algn="ctr">
          <a:solidFill>
            <a:srgbClr val="006699"/>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rtl="0"/>
          <a:r>
            <a:rPr lang="ru-RU" sz="1200" b="1" kern="1200" dirty="0" smtClean="0">
              <a:solidFill>
                <a:srgbClr val="0033CC"/>
              </a:solidFill>
              <a:latin typeface="Bookman Old Style" pitchFamily="18" charset="0"/>
            </a:rPr>
            <a:t>7 312,2</a:t>
          </a:r>
          <a:endParaRPr lang="ru-RU" sz="1200" b="1" kern="1200" dirty="0">
            <a:solidFill>
              <a:srgbClr val="0033CC"/>
            </a:solidFill>
            <a:latin typeface="Bookman Old Style"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0.61722</cdr:x>
      <cdr:y>0.34211</cdr:y>
    </cdr:from>
    <cdr:to>
      <cdr:x>0.78061</cdr:x>
      <cdr:y>0.42105</cdr:y>
    </cdr:to>
    <cdr:sp macro="" textlink="">
      <cdr:nvSpPr>
        <cdr:cNvPr id="2" name="TextBox 1"/>
        <cdr:cNvSpPr txBox="1"/>
      </cdr:nvSpPr>
      <cdr:spPr>
        <a:xfrm xmlns:a="http://schemas.openxmlformats.org/drawingml/2006/main">
          <a:off x="2448272" y="936104"/>
          <a:ext cx="648072"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200" b="1" dirty="0" smtClean="0">
              <a:solidFill>
                <a:schemeClr val="bg1"/>
              </a:solidFill>
              <a:latin typeface="Book Antiqua" pitchFamily="18" charset="0"/>
            </a:rPr>
            <a:t>1 012,6</a:t>
          </a:r>
          <a:endParaRPr lang="ru-RU" sz="1200" b="1" dirty="0">
            <a:solidFill>
              <a:schemeClr val="bg1"/>
            </a:solidFill>
            <a:latin typeface="Book Antiqua" pitchFamily="18" charset="0"/>
          </a:endParaRPr>
        </a:p>
      </cdr:txBody>
    </cdr:sp>
  </cdr:relSizeAnchor>
  <cdr:relSizeAnchor xmlns:cdr="http://schemas.openxmlformats.org/drawingml/2006/chartDrawing">
    <cdr:from>
      <cdr:x>0.70059</cdr:x>
      <cdr:y>0.07895</cdr:y>
    </cdr:from>
    <cdr:to>
      <cdr:x>1</cdr:x>
      <cdr:y>0.21053</cdr:y>
    </cdr:to>
    <cdr:sp macro="" textlink="">
      <cdr:nvSpPr>
        <cdr:cNvPr id="3" name="Скругленный прямоугольник 2"/>
        <cdr:cNvSpPr/>
      </cdr:nvSpPr>
      <cdr:spPr>
        <a:xfrm xmlns:a="http://schemas.openxmlformats.org/drawingml/2006/main">
          <a:off x="2880320" y="216024"/>
          <a:ext cx="1187637" cy="360043"/>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0.5349</cdr:x>
      <cdr:y>0.22307</cdr:y>
    </cdr:from>
    <cdr:to>
      <cdr:x>0.69537</cdr:x>
      <cdr:y>0.35055</cdr:y>
    </cdr:to>
    <cdr:sp macro="" textlink="">
      <cdr:nvSpPr>
        <cdr:cNvPr id="2" name="TextBox 1"/>
        <cdr:cNvSpPr txBox="1"/>
      </cdr:nvSpPr>
      <cdr:spPr>
        <a:xfrm xmlns:a="http://schemas.openxmlformats.org/drawingml/2006/main">
          <a:off x="2160240" y="504056"/>
          <a:ext cx="648072"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200" b="1" dirty="0" smtClean="0">
              <a:solidFill>
                <a:schemeClr val="bg1"/>
              </a:solidFill>
              <a:latin typeface="Book Antiqua" pitchFamily="18" charset="0"/>
            </a:rPr>
            <a:t>1 042,3</a:t>
          </a:r>
          <a:endParaRPr lang="ru-RU" sz="1200" b="1" dirty="0">
            <a:solidFill>
              <a:schemeClr val="bg1"/>
            </a:solidFill>
            <a:latin typeface="Book Antiqua" pitchFamily="18"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0.5349</cdr:x>
      <cdr:y>0.22307</cdr:y>
    </cdr:from>
    <cdr:to>
      <cdr:x>0.69537</cdr:x>
      <cdr:y>0.35055</cdr:y>
    </cdr:to>
    <cdr:sp macro="" textlink="">
      <cdr:nvSpPr>
        <cdr:cNvPr id="2" name="TextBox 1"/>
        <cdr:cNvSpPr txBox="1"/>
      </cdr:nvSpPr>
      <cdr:spPr>
        <a:xfrm xmlns:a="http://schemas.openxmlformats.org/drawingml/2006/main">
          <a:off x="2160240" y="504056"/>
          <a:ext cx="648072"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b="1" dirty="0">
            <a:solidFill>
              <a:schemeClr val="bg1"/>
            </a:solidFill>
            <a:latin typeface="Book Antiqua" pitchFamily="18"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0.32655</cdr:x>
      <cdr:y>0.41772</cdr:y>
    </cdr:from>
    <cdr:to>
      <cdr:x>0.43022</cdr:x>
      <cdr:y>0.57846</cdr:y>
    </cdr:to>
    <cdr:sp macro="" textlink="">
      <cdr:nvSpPr>
        <cdr:cNvPr id="4" name="TextBox 3"/>
        <cdr:cNvSpPr txBox="1"/>
      </cdr:nvSpPr>
      <cdr:spPr>
        <a:xfrm xmlns:a="http://schemas.openxmlformats.org/drawingml/2006/main">
          <a:off x="2880320" y="23762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0.17127</cdr:x>
      <cdr:y>0.04938</cdr:y>
    </cdr:from>
    <cdr:to>
      <cdr:x>0.3147</cdr:x>
      <cdr:y>0.12346</cdr:y>
    </cdr:to>
    <cdr:sp macro="" textlink="">
      <cdr:nvSpPr>
        <cdr:cNvPr id="12" name="Прямоугольная выноска 11"/>
        <cdr:cNvSpPr/>
      </cdr:nvSpPr>
      <cdr:spPr>
        <a:xfrm xmlns:a="http://schemas.openxmlformats.org/drawingml/2006/main">
          <a:off x="1547664" y="288032"/>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6350">
          <a:solidFill>
            <a:srgbClr val="6600CC"/>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000" dirty="0" smtClean="0">
              <a:solidFill>
                <a:schemeClr val="bg1"/>
              </a:solidFill>
              <a:latin typeface="Book Antiqua" pitchFamily="18" charset="0"/>
            </a:rPr>
            <a:t>Налог на доходы физических лиц</a:t>
          </a:r>
          <a:endParaRPr lang="ru-RU" sz="1000" dirty="0">
            <a:solidFill>
              <a:schemeClr val="bg1"/>
            </a:solidFill>
            <a:latin typeface="Book Antiqua" pitchFamily="18" charset="0"/>
          </a:endParaRPr>
        </a:p>
      </cdr:txBody>
    </cdr:sp>
  </cdr:relSizeAnchor>
  <cdr:relSizeAnchor xmlns:cdr="http://schemas.openxmlformats.org/drawingml/2006/chartDrawing">
    <cdr:from>
      <cdr:x>0.33064</cdr:x>
      <cdr:y>0.54321</cdr:y>
    </cdr:from>
    <cdr:to>
      <cdr:x>0.47407</cdr:x>
      <cdr:y>0.61728</cdr:y>
    </cdr:to>
    <cdr:sp macro="" textlink="">
      <cdr:nvSpPr>
        <cdr:cNvPr id="13" name="Прямоугольная выноска 12"/>
        <cdr:cNvSpPr/>
      </cdr:nvSpPr>
      <cdr:spPr>
        <a:xfrm xmlns:a="http://schemas.openxmlformats.org/drawingml/2006/main">
          <a:off x="2987824" y="3168352"/>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6350"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Налоги на совокупный доход</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0.73704</cdr:x>
      <cdr:y>0.64198</cdr:y>
    </cdr:from>
    <cdr:to>
      <cdr:x>0.88047</cdr:x>
      <cdr:y>0.71605</cdr:y>
    </cdr:to>
    <cdr:sp macro="" textlink="">
      <cdr:nvSpPr>
        <cdr:cNvPr id="14" name="Прямоугольная выноска 13"/>
        <cdr:cNvSpPr/>
      </cdr:nvSpPr>
      <cdr:spPr>
        <a:xfrm xmlns:a="http://schemas.openxmlformats.org/drawingml/2006/main">
          <a:off x="6660232" y="3744416"/>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Неналоговые  доходы</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0.52189</cdr:x>
      <cdr:y>0.65432</cdr:y>
    </cdr:from>
    <cdr:to>
      <cdr:x>0.66532</cdr:x>
      <cdr:y>0.7284</cdr:y>
    </cdr:to>
    <cdr:sp macro="" textlink="">
      <cdr:nvSpPr>
        <cdr:cNvPr id="15" name="Прямоугольная выноска 14"/>
        <cdr:cNvSpPr/>
      </cdr:nvSpPr>
      <cdr:spPr>
        <a:xfrm xmlns:a="http://schemas.openxmlformats.org/drawingml/2006/main">
          <a:off x="4716016" y="3816424"/>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Государственная пошлина</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0.18721</cdr:x>
      <cdr:y>0.44444</cdr:y>
    </cdr:from>
    <cdr:to>
      <cdr:x>0.21111</cdr:x>
      <cdr:y>0.55556</cdr:y>
    </cdr:to>
    <cdr:sp macro="" textlink="">
      <cdr:nvSpPr>
        <cdr:cNvPr id="16" name="TextBox 15"/>
        <cdr:cNvSpPr txBox="1"/>
      </cdr:nvSpPr>
      <cdr:spPr>
        <a:xfrm xmlns:a="http://schemas.openxmlformats.org/drawingml/2006/main">
          <a:off x="1691680" y="2592288"/>
          <a:ext cx="216024" cy="64807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0.1633</cdr:x>
      <cdr:y>0.81481</cdr:y>
    </cdr:from>
    <cdr:to>
      <cdr:x>0.21111</cdr:x>
      <cdr:y>0.93827</cdr:y>
    </cdr:to>
    <cdr:sp macro="" textlink="">
      <cdr:nvSpPr>
        <cdr:cNvPr id="19" name="TextBox 18"/>
        <cdr:cNvSpPr txBox="1"/>
      </cdr:nvSpPr>
      <cdr:spPr>
        <a:xfrm xmlns:a="http://schemas.openxmlformats.org/drawingml/2006/main">
          <a:off x="1475656" y="4752528"/>
          <a:ext cx="432048" cy="72008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0.1633</cdr:x>
      <cdr:y>0.85185</cdr:y>
    </cdr:from>
    <cdr:to>
      <cdr:x>0.21111</cdr:x>
      <cdr:y>0.96296</cdr:y>
    </cdr:to>
    <cdr:sp macro="" textlink="">
      <cdr:nvSpPr>
        <cdr:cNvPr id="20" name="TextBox 19"/>
        <cdr:cNvSpPr txBox="1"/>
      </cdr:nvSpPr>
      <cdr:spPr>
        <a:xfrm xmlns:a="http://schemas.openxmlformats.org/drawingml/2006/main" rot="803794">
          <a:off x="1475656"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39 787,3</a:t>
          </a:r>
          <a:endParaRPr lang="ru-RU" sz="1100" b="1" dirty="0">
            <a:latin typeface="Book Antiqua" pitchFamily="18" charset="0"/>
          </a:endParaRPr>
        </a:p>
      </cdr:txBody>
    </cdr:sp>
  </cdr:relSizeAnchor>
  <cdr:relSizeAnchor xmlns:cdr="http://schemas.openxmlformats.org/drawingml/2006/chartDrawing">
    <cdr:from>
      <cdr:x>0.21908</cdr:x>
      <cdr:y>0.85185</cdr:y>
    </cdr:from>
    <cdr:to>
      <cdr:x>0.26689</cdr:x>
      <cdr:y>0.96296</cdr:y>
    </cdr:to>
    <cdr:sp macro="" textlink="">
      <cdr:nvSpPr>
        <cdr:cNvPr id="21" name="TextBox 20"/>
        <cdr:cNvSpPr txBox="1"/>
      </cdr:nvSpPr>
      <cdr:spPr>
        <a:xfrm xmlns:a="http://schemas.openxmlformats.org/drawingml/2006/main" rot="672400">
          <a:off x="1979712"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40 887,1</a:t>
          </a:r>
        </a:p>
        <a:p xmlns:a="http://schemas.openxmlformats.org/drawingml/2006/main">
          <a:endParaRPr lang="ru-RU" sz="1100" dirty="0" smtClean="0"/>
        </a:p>
        <a:p xmlns:a="http://schemas.openxmlformats.org/drawingml/2006/main">
          <a:endParaRPr lang="ru-RU" sz="1100" dirty="0"/>
        </a:p>
      </cdr:txBody>
    </cdr:sp>
  </cdr:relSizeAnchor>
  <cdr:relSizeAnchor xmlns:cdr="http://schemas.openxmlformats.org/drawingml/2006/chartDrawing">
    <cdr:from>
      <cdr:x>0.27486</cdr:x>
      <cdr:y>0.85185</cdr:y>
    </cdr:from>
    <cdr:to>
      <cdr:x>0.32267</cdr:x>
      <cdr:y>0.96296</cdr:y>
    </cdr:to>
    <cdr:sp macro="" textlink="">
      <cdr:nvSpPr>
        <cdr:cNvPr id="22" name="TextBox 21"/>
        <cdr:cNvSpPr txBox="1"/>
      </cdr:nvSpPr>
      <cdr:spPr>
        <a:xfrm xmlns:a="http://schemas.openxmlformats.org/drawingml/2006/main" rot="853923">
          <a:off x="2483768"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42 623,3</a:t>
          </a:r>
          <a:endParaRPr lang="ru-RU" sz="1100" b="1" dirty="0">
            <a:latin typeface="Book Antiqua" pitchFamily="18" charset="0"/>
          </a:endParaRPr>
        </a:p>
      </cdr:txBody>
    </cdr:sp>
  </cdr:relSizeAnchor>
  <cdr:relSizeAnchor xmlns:cdr="http://schemas.openxmlformats.org/drawingml/2006/chartDrawing">
    <cdr:from>
      <cdr:x>0.35612</cdr:x>
      <cdr:y>0.85088</cdr:y>
    </cdr:from>
    <cdr:to>
      <cdr:x>0.40393</cdr:x>
      <cdr:y>0.95259</cdr:y>
    </cdr:to>
    <cdr:sp macro="" textlink="">
      <cdr:nvSpPr>
        <cdr:cNvPr id="23" name="TextBox 22"/>
        <cdr:cNvSpPr txBox="1"/>
      </cdr:nvSpPr>
      <cdr:spPr>
        <a:xfrm xmlns:a="http://schemas.openxmlformats.org/drawingml/2006/main" rot="697524">
          <a:off x="3218061" y="4962874"/>
          <a:ext cx="432048" cy="593269"/>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3 283,2</a:t>
          </a:r>
          <a:endParaRPr lang="ru-RU" sz="1100" b="1" dirty="0">
            <a:latin typeface="Book Antiqua" pitchFamily="18" charset="0"/>
          </a:endParaRPr>
        </a:p>
      </cdr:txBody>
    </cdr:sp>
  </cdr:relSizeAnchor>
  <cdr:relSizeAnchor xmlns:cdr="http://schemas.openxmlformats.org/drawingml/2006/chartDrawing">
    <cdr:from>
      <cdr:x>0.41184</cdr:x>
      <cdr:y>0.83983</cdr:y>
    </cdr:from>
    <cdr:to>
      <cdr:x>0.45169</cdr:x>
      <cdr:y>0.95122</cdr:y>
    </cdr:to>
    <cdr:sp macro="" textlink="">
      <cdr:nvSpPr>
        <cdr:cNvPr id="24" name="TextBox 23"/>
        <cdr:cNvSpPr txBox="1"/>
      </cdr:nvSpPr>
      <cdr:spPr>
        <a:xfrm xmlns:a="http://schemas.openxmlformats.org/drawingml/2006/main" rot="671375">
          <a:off x="3721611" y="4898430"/>
          <a:ext cx="360040" cy="649725"/>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3 267,3</a:t>
          </a: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0.46114</cdr:x>
      <cdr:y>0.83946</cdr:y>
    </cdr:from>
    <cdr:to>
      <cdr:x>0.50895</cdr:x>
      <cdr:y>0.95317</cdr:y>
    </cdr:to>
    <cdr:sp macro="" textlink="">
      <cdr:nvSpPr>
        <cdr:cNvPr id="25" name="TextBox 24"/>
        <cdr:cNvSpPr txBox="1"/>
      </cdr:nvSpPr>
      <cdr:spPr>
        <a:xfrm xmlns:a="http://schemas.openxmlformats.org/drawingml/2006/main" rot="905259">
          <a:off x="4167098" y="4896289"/>
          <a:ext cx="432048" cy="663220"/>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3 252,1</a:t>
          </a: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0.54786</cdr:x>
      <cdr:y>0.86324</cdr:y>
    </cdr:from>
    <cdr:to>
      <cdr:x>0.59567</cdr:x>
      <cdr:y>0.95012</cdr:y>
    </cdr:to>
    <cdr:sp macro="" textlink="">
      <cdr:nvSpPr>
        <cdr:cNvPr id="26" name="TextBox 25"/>
        <cdr:cNvSpPr txBox="1"/>
      </cdr:nvSpPr>
      <cdr:spPr>
        <a:xfrm xmlns:a="http://schemas.openxmlformats.org/drawingml/2006/main" rot="825133">
          <a:off x="4950701" y="5034982"/>
          <a:ext cx="432048" cy="506724"/>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372,3</a:t>
          </a:r>
          <a:endParaRPr lang="ru-RU" sz="1100" b="1" dirty="0">
            <a:latin typeface="Book Antiqua" pitchFamily="18" charset="0"/>
          </a:endParaRPr>
        </a:p>
      </cdr:txBody>
    </cdr:sp>
  </cdr:relSizeAnchor>
  <cdr:relSizeAnchor xmlns:cdr="http://schemas.openxmlformats.org/drawingml/2006/chartDrawing">
    <cdr:from>
      <cdr:x>0.59751</cdr:x>
      <cdr:y>0.86394</cdr:y>
    </cdr:from>
    <cdr:to>
      <cdr:x>0.64533</cdr:x>
      <cdr:y>0.95082</cdr:y>
    </cdr:to>
    <cdr:sp macro="" textlink="">
      <cdr:nvSpPr>
        <cdr:cNvPr id="27" name="TextBox 26"/>
        <cdr:cNvSpPr txBox="1"/>
      </cdr:nvSpPr>
      <cdr:spPr>
        <a:xfrm xmlns:a="http://schemas.openxmlformats.org/drawingml/2006/main" rot="826376">
          <a:off x="5399429" y="5039074"/>
          <a:ext cx="432048" cy="506706"/>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387,2</a:t>
          </a:r>
          <a:endParaRPr lang="ru-RU" sz="1100" b="1" dirty="0">
            <a:latin typeface="Book Antiqua" pitchFamily="18" charset="0"/>
          </a:endParaRPr>
        </a:p>
      </cdr:txBody>
    </cdr:sp>
  </cdr:relSizeAnchor>
  <cdr:relSizeAnchor xmlns:cdr="http://schemas.openxmlformats.org/drawingml/2006/chartDrawing">
    <cdr:from>
      <cdr:x>0.6446</cdr:x>
      <cdr:y>0.86358</cdr:y>
    </cdr:from>
    <cdr:to>
      <cdr:x>0.69241</cdr:x>
      <cdr:y>0.95075</cdr:y>
    </cdr:to>
    <cdr:sp macro="" textlink="">
      <cdr:nvSpPr>
        <cdr:cNvPr id="28" name="TextBox 27"/>
        <cdr:cNvSpPr txBox="1"/>
      </cdr:nvSpPr>
      <cdr:spPr>
        <a:xfrm xmlns:a="http://schemas.openxmlformats.org/drawingml/2006/main" rot="672501">
          <a:off x="5824956" y="5036945"/>
          <a:ext cx="432048" cy="508439"/>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402,7</a:t>
          </a:r>
          <a:endParaRPr lang="ru-RU" sz="1100" b="1" dirty="0">
            <a:latin typeface="Book Antiqua" pitchFamily="18" charset="0"/>
          </a:endParaRPr>
        </a:p>
      </cdr:txBody>
    </cdr:sp>
  </cdr:relSizeAnchor>
  <cdr:relSizeAnchor xmlns:cdr="http://schemas.openxmlformats.org/drawingml/2006/chartDrawing">
    <cdr:from>
      <cdr:x>0.72908</cdr:x>
      <cdr:y>0.84943</cdr:y>
    </cdr:from>
    <cdr:to>
      <cdr:x>0.77751</cdr:x>
      <cdr:y>0.96054</cdr:y>
    </cdr:to>
    <cdr:sp macro="" textlink="">
      <cdr:nvSpPr>
        <cdr:cNvPr id="29" name="TextBox 28"/>
        <cdr:cNvSpPr txBox="1"/>
      </cdr:nvSpPr>
      <cdr:spPr>
        <a:xfrm xmlns:a="http://schemas.openxmlformats.org/drawingml/2006/main" rot="693978">
          <a:off x="6588287" y="4954408"/>
          <a:ext cx="437712"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 984,0</a:t>
          </a:r>
          <a:endParaRPr lang="ru-RU" sz="1100" b="1" dirty="0" smtClean="0">
            <a:latin typeface="Book Antiqua" pitchFamily="18" charset="0"/>
          </a:endParaRPr>
        </a:p>
        <a:p xmlns:a="http://schemas.openxmlformats.org/drawingml/2006/main">
          <a:endParaRPr lang="ru-RU" sz="1100" dirty="0"/>
        </a:p>
      </cdr:txBody>
    </cdr:sp>
  </cdr:relSizeAnchor>
  <cdr:relSizeAnchor xmlns:cdr="http://schemas.openxmlformats.org/drawingml/2006/chartDrawing">
    <cdr:from>
      <cdr:x>0.7855</cdr:x>
      <cdr:y>0.84501</cdr:y>
    </cdr:from>
    <cdr:to>
      <cdr:x>0.82611</cdr:x>
      <cdr:y>0.95612</cdr:y>
    </cdr:to>
    <cdr:sp macro="" textlink="">
      <cdr:nvSpPr>
        <cdr:cNvPr id="30" name="TextBox 29"/>
        <cdr:cNvSpPr txBox="1"/>
      </cdr:nvSpPr>
      <cdr:spPr>
        <a:xfrm xmlns:a="http://schemas.openxmlformats.org/drawingml/2006/main" rot="789177">
          <a:off x="7098132" y="4928663"/>
          <a:ext cx="366980"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1 012,6</a:t>
          </a:r>
        </a:p>
        <a:p xmlns:a="http://schemas.openxmlformats.org/drawingml/2006/main">
          <a:endParaRPr lang="ru-RU" sz="1100" dirty="0"/>
        </a:p>
      </cdr:txBody>
    </cdr:sp>
  </cdr:relSizeAnchor>
  <cdr:relSizeAnchor xmlns:cdr="http://schemas.openxmlformats.org/drawingml/2006/chartDrawing">
    <cdr:from>
      <cdr:x>0.84195</cdr:x>
      <cdr:y>0.83931</cdr:y>
    </cdr:from>
    <cdr:to>
      <cdr:x>0.88258</cdr:x>
      <cdr:y>0.95042</cdr:y>
    </cdr:to>
    <cdr:sp macro="" textlink="">
      <cdr:nvSpPr>
        <cdr:cNvPr id="31" name="TextBox 30"/>
        <cdr:cNvSpPr txBox="1"/>
      </cdr:nvSpPr>
      <cdr:spPr>
        <a:xfrm xmlns:a="http://schemas.openxmlformats.org/drawingml/2006/main" rot="719262">
          <a:off x="7608317" y="4895402"/>
          <a:ext cx="367144"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1 042,3</a:t>
          </a:r>
          <a:endParaRPr lang="ru-RU" sz="1100" b="1" dirty="0">
            <a:latin typeface="Book Antiqua" pitchFamily="18" charset="0"/>
          </a:endParaRPr>
        </a:p>
      </cdr:txBody>
    </cdr:sp>
  </cdr:relSizeAnchor>
  <cdr:relSizeAnchor xmlns:cdr="http://schemas.openxmlformats.org/drawingml/2006/chartDrawing">
    <cdr:from>
      <cdr:x>0.84063</cdr:x>
      <cdr:y>0.01235</cdr:y>
    </cdr:from>
    <cdr:to>
      <cdr:x>0.97205</cdr:x>
      <cdr:y>0.07407</cdr:y>
    </cdr:to>
    <cdr:sp macro="" textlink="">
      <cdr:nvSpPr>
        <cdr:cNvPr id="32" name="Скругленный прямоугольник 31"/>
        <cdr:cNvSpPr/>
      </cdr:nvSpPr>
      <cdr:spPr>
        <a:xfrm xmlns:a="http://schemas.openxmlformats.org/drawingml/2006/main">
          <a:off x="7596336" y="72008"/>
          <a:ext cx="1187624" cy="360040"/>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0.32655</cdr:x>
      <cdr:y>0.41772</cdr:y>
    </cdr:from>
    <cdr:to>
      <cdr:x>0.43022</cdr:x>
      <cdr:y>0.57846</cdr:y>
    </cdr:to>
    <cdr:sp macro="" textlink="">
      <cdr:nvSpPr>
        <cdr:cNvPr id="4" name="TextBox 3"/>
        <cdr:cNvSpPr txBox="1"/>
      </cdr:nvSpPr>
      <cdr:spPr>
        <a:xfrm xmlns:a="http://schemas.openxmlformats.org/drawingml/2006/main">
          <a:off x="2880320" y="23762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0.16327</cdr:x>
      <cdr:y>0.15789</cdr:y>
    </cdr:from>
    <cdr:to>
      <cdr:x>0.31838</cdr:x>
      <cdr:y>0.25759</cdr:y>
    </cdr:to>
    <cdr:sp macro="" textlink="">
      <cdr:nvSpPr>
        <cdr:cNvPr id="5" name="TextBox 4"/>
        <cdr:cNvSpPr txBox="1"/>
      </cdr:nvSpPr>
      <cdr:spPr>
        <a:xfrm xmlns:a="http://schemas.openxmlformats.org/drawingml/2006/main">
          <a:off x="1440160" y="864096"/>
          <a:ext cx="1368144" cy="54561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endParaRPr lang="ru-RU" sz="1200" dirty="0" smtClean="0">
            <a:latin typeface="Book Antiqua" pitchFamily="18" charset="0"/>
          </a:endParaRPr>
        </a:p>
        <a:p xmlns:a="http://schemas.openxmlformats.org/drawingml/2006/main">
          <a:pPr algn="ctr"/>
          <a:endParaRPr lang="ru-RU" sz="1200" b="1" u="sng" dirty="0" smtClean="0">
            <a:latin typeface="Book Antiqua" pitchFamily="18" charset="0"/>
          </a:endParaRPr>
        </a:p>
        <a:p xmlns:a="http://schemas.openxmlformats.org/drawingml/2006/main">
          <a:pPr algn="ctr"/>
          <a:endParaRPr lang="ru-RU" sz="1200" b="1" u="sng" dirty="0" smtClean="0">
            <a:latin typeface="Book Antiqua" pitchFamily="18" charset="0"/>
          </a:endParaRPr>
        </a:p>
        <a:p xmlns:a="http://schemas.openxmlformats.org/drawingml/2006/main">
          <a:endParaRPr lang="ru-RU" sz="1100" dirty="0"/>
        </a:p>
      </cdr:txBody>
    </cdr:sp>
  </cdr:relSizeAnchor>
  <cdr:relSizeAnchor xmlns:cdr="http://schemas.openxmlformats.org/drawingml/2006/chartDrawing">
    <cdr:from>
      <cdr:x>0.34288</cdr:x>
      <cdr:y>0.55263</cdr:y>
    </cdr:from>
    <cdr:to>
      <cdr:x>0.48166</cdr:x>
      <cdr:y>0.64474</cdr:y>
    </cdr:to>
    <cdr:sp macro="" textlink="">
      <cdr:nvSpPr>
        <cdr:cNvPr id="6" name="TextBox 5"/>
        <cdr:cNvSpPr txBox="1"/>
      </cdr:nvSpPr>
      <cdr:spPr>
        <a:xfrm xmlns:a="http://schemas.openxmlformats.org/drawingml/2006/main">
          <a:off x="3024363" y="3024336"/>
          <a:ext cx="1224106" cy="5040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endParaRPr lang="ru-RU" sz="1200" b="1" u="sng" dirty="0">
            <a:latin typeface="Book Antiqua" pitchFamily="18" charset="0"/>
          </a:endParaRPr>
        </a:p>
      </cdr:txBody>
    </cdr:sp>
  </cdr:relSizeAnchor>
  <cdr:relSizeAnchor xmlns:cdr="http://schemas.openxmlformats.org/drawingml/2006/chartDrawing">
    <cdr:from>
      <cdr:x>0.53064</cdr:x>
      <cdr:y>1.82728E-7</cdr:y>
    </cdr:from>
    <cdr:to>
      <cdr:x>0.66126</cdr:x>
      <cdr:y>0.10526</cdr:y>
    </cdr:to>
    <cdr:sp macro="" textlink="">
      <cdr:nvSpPr>
        <cdr:cNvPr id="7" name="TextBox 6"/>
        <cdr:cNvSpPr txBox="1"/>
      </cdr:nvSpPr>
      <cdr:spPr>
        <a:xfrm xmlns:a="http://schemas.openxmlformats.org/drawingml/2006/main">
          <a:off x="4680495" y="1"/>
          <a:ext cx="1152130" cy="57606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dirty="0" smtClean="0">
            <a:latin typeface="Book Antiqua" pitchFamily="18" charset="0"/>
          </a:endParaRPr>
        </a:p>
        <a:p xmlns:a="http://schemas.openxmlformats.org/drawingml/2006/main">
          <a:endParaRPr lang="ru-RU" b="1" u="sng" dirty="0">
            <a:latin typeface="Book Antiqua" pitchFamily="18" charset="0"/>
          </a:endParaRPr>
        </a:p>
      </cdr:txBody>
    </cdr:sp>
  </cdr:relSizeAnchor>
  <cdr:relSizeAnchor xmlns:cdr="http://schemas.openxmlformats.org/drawingml/2006/chartDrawing">
    <cdr:from>
      <cdr:x>0.71024</cdr:x>
      <cdr:y>0.56579</cdr:y>
    </cdr:from>
    <cdr:to>
      <cdr:x>0.82454</cdr:x>
      <cdr:y>0.71053</cdr:y>
    </cdr:to>
    <cdr:sp macro="" textlink="">
      <cdr:nvSpPr>
        <cdr:cNvPr id="8" name="TextBox 7"/>
        <cdr:cNvSpPr txBox="1"/>
      </cdr:nvSpPr>
      <cdr:spPr>
        <a:xfrm xmlns:a="http://schemas.openxmlformats.org/drawingml/2006/main">
          <a:off x="6264652" y="3096344"/>
          <a:ext cx="1008180" cy="79208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0.16327</cdr:x>
      <cdr:y>0.87342</cdr:y>
    </cdr:from>
    <cdr:to>
      <cdr:x>0.30205</cdr:x>
      <cdr:y>0.98734</cdr:y>
    </cdr:to>
    <cdr:sp macro="" textlink="">
      <cdr:nvSpPr>
        <cdr:cNvPr id="11" name="Прямоугольник с двумя скругленными противолежащими углами 10"/>
        <cdr:cNvSpPr/>
      </cdr:nvSpPr>
      <cdr:spPr>
        <a:xfrm xmlns:a="http://schemas.openxmlformats.org/drawingml/2006/main">
          <a:off x="1440160" y="4968552"/>
          <a:ext cx="1224105" cy="648059"/>
        </a:xfrm>
        <a:prstGeom xmlns:a="http://schemas.openxmlformats.org/drawingml/2006/main" prst="round2DiagRect">
          <a:avLst/>
        </a:prstGeom>
        <a:solidFill xmlns:a="http://schemas.openxmlformats.org/drawingml/2006/main">
          <a:srgbClr val="99CCFF"/>
        </a:solidFill>
        <a:ln xmlns:a="http://schemas.openxmlformats.org/drawingml/2006/main" w="12700">
          <a:solidFill>
            <a:srgbClr val="0066FF"/>
          </a:solidFill>
        </a:l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endParaRPr lang="ru-RU" b="1" dirty="0" smtClean="0">
            <a:solidFill>
              <a:schemeClr val="bg1"/>
            </a:solidFill>
            <a:latin typeface="Book Antiqua" pitchFamily="18" charset="0"/>
          </a:endParaRPr>
        </a:p>
        <a:p xmlns:a="http://schemas.openxmlformats.org/drawingml/2006/main">
          <a:pPr algn="ctr"/>
          <a:r>
            <a:rPr lang="ru-RU" b="1" dirty="0" smtClean="0">
              <a:solidFill>
                <a:schemeClr val="bg1"/>
              </a:solidFill>
              <a:latin typeface="Book Antiqua" pitchFamily="18" charset="0"/>
            </a:rPr>
            <a:t>Дотации</a:t>
          </a:r>
          <a:endParaRPr lang="ru-RU" b="1" dirty="0">
            <a:solidFill>
              <a:schemeClr val="bg1"/>
            </a:solidFill>
            <a:latin typeface="Book Antiqua" pitchFamily="18" charset="0"/>
          </a:endParaRPr>
        </a:p>
      </cdr:txBody>
    </cdr:sp>
  </cdr:relSizeAnchor>
  <cdr:relSizeAnchor xmlns:cdr="http://schemas.openxmlformats.org/drawingml/2006/chartDrawing">
    <cdr:from>
      <cdr:x>0.3592</cdr:x>
      <cdr:y>0.87342</cdr:y>
    </cdr:from>
    <cdr:to>
      <cdr:x>0.48982</cdr:x>
      <cdr:y>0.98734</cdr:y>
    </cdr:to>
    <cdr:sp macro="" textlink="">
      <cdr:nvSpPr>
        <cdr:cNvPr id="12" name="Прямоугольник с двумя скругленными противолежащими углами 11"/>
        <cdr:cNvSpPr/>
      </cdr:nvSpPr>
      <cdr:spPr>
        <a:xfrm xmlns:a="http://schemas.openxmlformats.org/drawingml/2006/main">
          <a:off x="3168352" y="4968552"/>
          <a:ext cx="1152131"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b="1" dirty="0" smtClean="0">
            <a:solidFill>
              <a:sysClr val="windowText" lastClr="000000"/>
            </a:solidFill>
            <a:latin typeface="Book Antiqua" pitchFamily="18" charset="0"/>
          </a:endParaRPr>
        </a:p>
        <a:p xmlns:a="http://schemas.openxmlformats.org/drawingml/2006/main">
          <a:pPr algn="ctr"/>
          <a:r>
            <a:rPr lang="ru-RU" b="1" dirty="0" smtClean="0">
              <a:solidFill>
                <a:sysClr val="windowText" lastClr="000000"/>
              </a:solidFill>
              <a:latin typeface="Book Antiqua" pitchFamily="18" charset="0"/>
            </a:rPr>
            <a:t>Субсидии</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0.53881</cdr:x>
      <cdr:y>0.87342</cdr:y>
    </cdr:from>
    <cdr:to>
      <cdr:x>0.66943</cdr:x>
      <cdr:y>0.98734</cdr:y>
    </cdr:to>
    <cdr:sp macro="" textlink="">
      <cdr:nvSpPr>
        <cdr:cNvPr id="13" name="Прямоугольник с двумя скругленными противолежащими углами 12"/>
        <cdr:cNvSpPr/>
      </cdr:nvSpPr>
      <cdr:spPr>
        <a:xfrm xmlns:a="http://schemas.openxmlformats.org/drawingml/2006/main">
          <a:off x="4752528" y="4968552"/>
          <a:ext cx="1152130"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b="1" dirty="0" smtClean="0">
            <a:solidFill>
              <a:sysClr val="windowText" lastClr="000000"/>
            </a:solidFill>
            <a:latin typeface="Book Antiqua" pitchFamily="18" charset="0"/>
          </a:endParaRPr>
        </a:p>
        <a:p xmlns:a="http://schemas.openxmlformats.org/drawingml/2006/main">
          <a:pPr algn="ctr"/>
          <a:r>
            <a:rPr lang="ru-RU" b="1" dirty="0" smtClean="0">
              <a:solidFill>
                <a:sysClr val="windowText" lastClr="000000"/>
              </a:solidFill>
              <a:latin typeface="Book Antiqua" pitchFamily="18" charset="0"/>
            </a:rPr>
            <a:t>Субвенции</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0.71841</cdr:x>
      <cdr:y>0.87342</cdr:y>
    </cdr:from>
    <cdr:to>
      <cdr:x>0.87352</cdr:x>
      <cdr:y>0.98734</cdr:y>
    </cdr:to>
    <cdr:sp macro="" textlink="">
      <cdr:nvSpPr>
        <cdr:cNvPr id="14" name="Прямоугольник с двумя скругленными противолежащими углами 13"/>
        <cdr:cNvSpPr/>
      </cdr:nvSpPr>
      <cdr:spPr>
        <a:xfrm xmlns:a="http://schemas.openxmlformats.org/drawingml/2006/main">
          <a:off x="6336704" y="4968552"/>
          <a:ext cx="1368143"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b="1" dirty="0" smtClean="0">
              <a:solidFill>
                <a:sysClr val="windowText" lastClr="000000"/>
              </a:solidFill>
              <a:latin typeface="Book Antiqua" pitchFamily="18" charset="0"/>
            </a:rPr>
            <a:t>Иные межбюджетные трансферты</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0.85719</cdr:x>
      <cdr:y>0.01266</cdr:y>
    </cdr:from>
    <cdr:to>
      <cdr:x>0.99183</cdr:x>
      <cdr:y>0.07594</cdr:y>
    </cdr:to>
    <cdr:sp macro="" textlink="">
      <cdr:nvSpPr>
        <cdr:cNvPr id="17" name="Скругленный прямоугольник 16"/>
        <cdr:cNvSpPr/>
      </cdr:nvSpPr>
      <cdr:spPr>
        <a:xfrm xmlns:a="http://schemas.openxmlformats.org/drawingml/2006/main">
          <a:off x="7560840"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0.28125</cdr:x>
      <cdr:y>0.14474</cdr:y>
    </cdr:from>
    <cdr:to>
      <cdr:x>0.39236</cdr:x>
      <cdr:y>0.31182</cdr:y>
    </cdr:to>
    <cdr:sp macro="" textlink="">
      <cdr:nvSpPr>
        <cdr:cNvPr id="2" name="TextBox 1"/>
        <cdr:cNvSpPr txBox="1"/>
      </cdr:nvSpPr>
      <cdr:spPr>
        <a:xfrm xmlns:a="http://schemas.openxmlformats.org/drawingml/2006/main">
          <a:off x="2314600" y="79208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0.28658</cdr:x>
      <cdr:y>0.13158</cdr:y>
    </cdr:from>
    <cdr:to>
      <cdr:x>0.37486</cdr:x>
      <cdr:y>0.18987</cdr:y>
    </cdr:to>
    <cdr:sp macro="" textlink="">
      <cdr:nvSpPr>
        <cdr:cNvPr id="3" name="TextBox 2"/>
        <cdr:cNvSpPr txBox="1"/>
      </cdr:nvSpPr>
      <cdr:spPr>
        <a:xfrm xmlns:a="http://schemas.openxmlformats.org/drawingml/2006/main">
          <a:off x="2458615" y="748510"/>
          <a:ext cx="757419" cy="33161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0.64754</cdr:x>
      <cdr:y>0.29114</cdr:y>
    </cdr:from>
    <cdr:to>
      <cdr:x>0.71311</cdr:x>
      <cdr:y>0.32911</cdr:y>
    </cdr:to>
    <cdr:sp macro="" textlink="">
      <cdr:nvSpPr>
        <cdr:cNvPr id="5" name="TextBox 4"/>
        <cdr:cNvSpPr txBox="1"/>
      </cdr:nvSpPr>
      <cdr:spPr>
        <a:xfrm xmlns:a="http://schemas.openxmlformats.org/drawingml/2006/main">
          <a:off x="5688632" y="1656184"/>
          <a:ext cx="576064"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200" b="1" dirty="0">
            <a:latin typeface="Book Antiqua" pitchFamily="18" charset="0"/>
          </a:endParaRPr>
        </a:p>
      </cdr:txBody>
    </cdr:sp>
  </cdr:relSizeAnchor>
  <cdr:relSizeAnchor xmlns:cdr="http://schemas.openxmlformats.org/drawingml/2006/chartDrawing">
    <cdr:from>
      <cdr:x>0.06557</cdr:x>
      <cdr:y>0.8481</cdr:y>
    </cdr:from>
    <cdr:to>
      <cdr:x>0.92623</cdr:x>
      <cdr:y>0.94937</cdr:y>
    </cdr:to>
    <cdr:pic>
      <cdr:nvPicPr>
        <cdr:cNvPr id="7"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576064" y="4824536"/>
          <a:ext cx="7560840" cy="576064"/>
        </a:xfrm>
        <a:prstGeom xmlns:a="http://schemas.openxmlformats.org/drawingml/2006/main" prst="rect">
          <a:avLst/>
        </a:prstGeom>
      </cdr:spPr>
    </cdr:pic>
  </cdr:relSizeAnchor>
  <cdr:relSizeAnchor xmlns:cdr="http://schemas.openxmlformats.org/drawingml/2006/chartDrawing">
    <cdr:from>
      <cdr:x>0.03279</cdr:x>
      <cdr:y>0.03797</cdr:y>
    </cdr:from>
    <cdr:to>
      <cdr:x>0.95902</cdr:x>
      <cdr:y>0.16456</cdr:y>
    </cdr:to>
    <cdr:sp macro="" textlink="">
      <cdr:nvSpPr>
        <cdr:cNvPr id="9" name="Прямоугольник с двумя скругленными противолежащими углами 8"/>
        <cdr:cNvSpPr/>
      </cdr:nvSpPr>
      <cdr:spPr>
        <a:xfrm xmlns:a="http://schemas.openxmlformats.org/drawingml/2006/main">
          <a:off x="288032" y="216024"/>
          <a:ext cx="8136904" cy="720080"/>
        </a:xfrm>
        <a:prstGeom xmlns:a="http://schemas.openxmlformats.org/drawingml/2006/main" prst="round2Diag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8100000" scaled="1"/>
          <a:tileRect/>
        </a:gradFill>
        <a:ln xmlns:a="http://schemas.openxmlformats.org/drawingml/2006/main" w="1270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just"/>
          <a:r>
            <a:rPr lang="ru-RU" sz="1600" b="1" baseline="0" dirty="0" smtClean="0">
              <a:solidFill>
                <a:schemeClr val="lt1"/>
              </a:solidFill>
              <a:latin typeface="Book Antiqua" pitchFamily="18" charset="0"/>
            </a:rPr>
            <a:t>Расходы бюджета - выплачиваемые из бюджета денежные средства, за исключением средств, являющихся источниками финансирования дефицита бюджета. </a:t>
          </a:r>
          <a:endParaRPr lang="ru-RU" sz="1600" dirty="0">
            <a:latin typeface="Book Antiqua" pitchFamily="18" charset="0"/>
          </a:endParaRPr>
        </a:p>
      </cdr:txBody>
    </cdr:sp>
  </cdr:relSizeAnchor>
  <cdr:relSizeAnchor xmlns:cdr="http://schemas.openxmlformats.org/drawingml/2006/chartDrawing">
    <cdr:from>
      <cdr:x>0.34146</cdr:x>
      <cdr:y>0.20253</cdr:y>
    </cdr:from>
    <cdr:to>
      <cdr:x>0.6748</cdr:x>
      <cdr:y>0.41772</cdr:y>
    </cdr:to>
    <cdr:sp macro="" textlink="">
      <cdr:nvSpPr>
        <cdr:cNvPr id="11" name="Блок-схема: несколько документов 10"/>
        <cdr:cNvSpPr/>
      </cdr:nvSpPr>
      <cdr:spPr>
        <a:xfrm xmlns:a="http://schemas.openxmlformats.org/drawingml/2006/main">
          <a:off x="3024336" y="1152128"/>
          <a:ext cx="2952328" cy="1224136"/>
        </a:xfrm>
        <a:prstGeom xmlns:a="http://schemas.openxmlformats.org/drawingml/2006/main" prst="flowChartMultidocumen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2000" dirty="0" smtClean="0">
              <a:latin typeface="Book Antiqua" pitchFamily="18" charset="0"/>
            </a:rPr>
            <a:t>РАСХОДЫ делятся: </a:t>
          </a:r>
          <a:endParaRPr lang="ru-RU" sz="2000" dirty="0">
            <a:latin typeface="Book Antiqua" pitchFamily="18" charset="0"/>
          </a:endParaRPr>
        </a:p>
      </cdr:txBody>
    </cdr:sp>
  </cdr:relSizeAnchor>
  <cdr:relSizeAnchor xmlns:cdr="http://schemas.openxmlformats.org/drawingml/2006/chartDrawing">
    <cdr:from>
      <cdr:x>0.00813</cdr:x>
      <cdr:y>0.60759</cdr:y>
    </cdr:from>
    <cdr:to>
      <cdr:x>0.21305</cdr:x>
      <cdr:y>0.78481</cdr:y>
    </cdr:to>
    <cdr:sp macro="" textlink="">
      <cdr:nvSpPr>
        <cdr:cNvPr id="12" name="Прямоугольник с двумя вырезанными соседними углами 11"/>
        <cdr:cNvSpPr/>
      </cdr:nvSpPr>
      <cdr:spPr>
        <a:xfrm xmlns:a="http://schemas.openxmlformats.org/drawingml/2006/main">
          <a:off x="72008" y="3456384"/>
          <a:ext cx="1814956"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400" dirty="0" smtClean="0">
              <a:latin typeface="Book Antiqua" pitchFamily="18" charset="0"/>
            </a:rPr>
            <a:t>По типам расходных обязательств</a:t>
          </a:r>
          <a:endParaRPr lang="ru-RU" sz="1400" dirty="0">
            <a:latin typeface="Book Antiqua" pitchFamily="18" charset="0"/>
          </a:endParaRPr>
        </a:p>
      </cdr:txBody>
    </cdr:sp>
  </cdr:relSizeAnchor>
  <cdr:relSizeAnchor xmlns:cdr="http://schemas.openxmlformats.org/drawingml/2006/chartDrawing">
    <cdr:from>
      <cdr:x>0.26829</cdr:x>
      <cdr:y>0.60759</cdr:y>
    </cdr:from>
    <cdr:to>
      <cdr:x>0.47321</cdr:x>
      <cdr:y>0.78481</cdr:y>
    </cdr:to>
    <cdr:sp macro="" textlink="">
      <cdr:nvSpPr>
        <cdr:cNvPr id="14" name="Прямоугольник с двумя вырезанными соседними углами 13"/>
        <cdr:cNvSpPr/>
      </cdr:nvSpPr>
      <cdr:spPr>
        <a:xfrm xmlns:a="http://schemas.openxmlformats.org/drawingml/2006/main">
          <a:off x="2376264" y="3456384"/>
          <a:ext cx="1814956"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dirty="0" smtClean="0">
              <a:latin typeface="Book Antiqua" pitchFamily="18" charset="0"/>
            </a:rPr>
            <a:t>По муниципальным программам</a:t>
          </a:r>
          <a:endParaRPr lang="ru-RU" sz="1400" dirty="0">
            <a:latin typeface="Book Antiqua" pitchFamily="18" charset="0"/>
          </a:endParaRPr>
        </a:p>
      </cdr:txBody>
    </cdr:sp>
  </cdr:relSizeAnchor>
  <cdr:relSizeAnchor xmlns:cdr="http://schemas.openxmlformats.org/drawingml/2006/chartDrawing">
    <cdr:from>
      <cdr:x>0.53659</cdr:x>
      <cdr:y>0.60759</cdr:y>
    </cdr:from>
    <cdr:to>
      <cdr:x>0.7497</cdr:x>
      <cdr:y>0.78481</cdr:y>
    </cdr:to>
    <cdr:sp macro="" textlink="">
      <cdr:nvSpPr>
        <cdr:cNvPr id="15" name="Прямоугольник с двумя вырезанными соседними углами 14"/>
        <cdr:cNvSpPr/>
      </cdr:nvSpPr>
      <cdr:spPr>
        <a:xfrm xmlns:a="http://schemas.openxmlformats.org/drawingml/2006/main">
          <a:off x="4752528" y="3456384"/>
          <a:ext cx="1887554"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dirty="0" smtClean="0">
              <a:latin typeface="Book Antiqua" pitchFamily="18" charset="0"/>
            </a:rPr>
            <a:t>По функциям муниципального образования</a:t>
          </a:r>
          <a:endParaRPr lang="ru-RU" sz="1400" dirty="0">
            <a:latin typeface="Book Antiqua" pitchFamily="18" charset="0"/>
          </a:endParaRPr>
        </a:p>
      </cdr:txBody>
    </cdr:sp>
  </cdr:relSizeAnchor>
  <cdr:relSizeAnchor xmlns:cdr="http://schemas.openxmlformats.org/drawingml/2006/chartDrawing">
    <cdr:from>
      <cdr:x>0.80488</cdr:x>
      <cdr:y>0.60759</cdr:y>
    </cdr:from>
    <cdr:to>
      <cdr:x>0.9918</cdr:x>
      <cdr:y>0.78481</cdr:y>
    </cdr:to>
    <cdr:sp macro="" textlink="">
      <cdr:nvSpPr>
        <cdr:cNvPr id="16" name="Прямоугольник с двумя вырезанными соседними углами 15"/>
        <cdr:cNvSpPr/>
      </cdr:nvSpPr>
      <cdr:spPr>
        <a:xfrm xmlns:a="http://schemas.openxmlformats.org/drawingml/2006/main">
          <a:off x="7128792" y="3456384"/>
          <a:ext cx="1655594"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sz="1400" dirty="0" smtClean="0">
            <a:latin typeface="Book Antiqua" pitchFamily="18" charset="0"/>
          </a:endParaRPr>
        </a:p>
        <a:p xmlns:a="http://schemas.openxmlformats.org/drawingml/2006/main">
          <a:pPr algn="ctr"/>
          <a:r>
            <a:rPr lang="ru-RU" sz="1400" dirty="0" smtClean="0">
              <a:latin typeface="Book Antiqua" pitchFamily="18" charset="0"/>
            </a:rPr>
            <a:t>По ведомствам</a:t>
          </a:r>
          <a:endParaRPr lang="ru-RU" sz="1400" dirty="0">
            <a:latin typeface="Book Antiqua" pitchFamily="18" charset="0"/>
          </a:endParaRPr>
        </a:p>
      </cdr:txBody>
    </cdr:sp>
  </cdr:relSizeAnchor>
  <cdr:relSizeAnchor xmlns:cdr="http://schemas.openxmlformats.org/drawingml/2006/chartDrawing">
    <cdr:from>
      <cdr:x>0.21047</cdr:x>
      <cdr:y>0.3899</cdr:y>
    </cdr:from>
    <cdr:to>
      <cdr:x>0.2496</cdr:x>
      <cdr:y>0.55446</cdr:y>
    </cdr:to>
    <cdr:sp macro="" textlink="">
      <cdr:nvSpPr>
        <cdr:cNvPr id="17" name="Стрелка вниз 16"/>
        <cdr:cNvSpPr/>
      </cdr:nvSpPr>
      <cdr:spPr>
        <a:xfrm xmlns:a="http://schemas.openxmlformats.org/drawingml/2006/main" rot="2695267">
          <a:off x="1864090" y="2217997"/>
          <a:ext cx="346627" cy="936104"/>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ru-RU"/>
        </a:p>
      </cdr:txBody>
    </cdr:sp>
  </cdr:relSizeAnchor>
  <cdr:relSizeAnchor xmlns:cdr="http://schemas.openxmlformats.org/drawingml/2006/chartDrawing">
    <cdr:from>
      <cdr:x>0.61789</cdr:x>
      <cdr:y>0.43038</cdr:y>
    </cdr:from>
    <cdr:to>
      <cdr:x>0.66667</cdr:x>
      <cdr:y>0.60237</cdr:y>
    </cdr:to>
    <cdr:sp macro="" textlink="">
      <cdr:nvSpPr>
        <cdr:cNvPr id="18" name="Стрелка вниз 17"/>
        <cdr:cNvSpPr/>
      </cdr:nvSpPr>
      <cdr:spPr>
        <a:xfrm xmlns:a="http://schemas.openxmlformats.org/drawingml/2006/main">
          <a:off x="5472608" y="2448272"/>
          <a:ext cx="432048" cy="978408"/>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a:p>
      </cdr:txBody>
    </cdr:sp>
  </cdr:relSizeAnchor>
  <cdr:relSizeAnchor xmlns:cdr="http://schemas.openxmlformats.org/drawingml/2006/chartDrawing">
    <cdr:from>
      <cdr:x>0.77959</cdr:x>
      <cdr:y>0.40717</cdr:y>
    </cdr:from>
    <cdr:to>
      <cdr:x>0.8185</cdr:x>
      <cdr:y>0.57172</cdr:y>
    </cdr:to>
    <cdr:sp macro="" textlink="">
      <cdr:nvSpPr>
        <cdr:cNvPr id="21" name="Стрелка вниз 20"/>
        <cdr:cNvSpPr/>
      </cdr:nvSpPr>
      <cdr:spPr>
        <a:xfrm xmlns:a="http://schemas.openxmlformats.org/drawingml/2006/main" rot="18906696">
          <a:off x="6904826" y="2316225"/>
          <a:ext cx="344594" cy="936104"/>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a:p>
      </cdr:txBody>
    </cdr:sp>
  </cdr:relSizeAnchor>
  <cdr:relSizeAnchor xmlns:cdr="http://schemas.openxmlformats.org/drawingml/2006/chartDrawing">
    <cdr:from>
      <cdr:x>0.35772</cdr:x>
      <cdr:y>0.43038</cdr:y>
    </cdr:from>
    <cdr:to>
      <cdr:x>0.40431</cdr:x>
      <cdr:y>0.60237</cdr:y>
    </cdr:to>
    <cdr:sp macro="" textlink="">
      <cdr:nvSpPr>
        <cdr:cNvPr id="22" name="Стрелка вниз 21"/>
        <cdr:cNvSpPr/>
      </cdr:nvSpPr>
      <cdr:spPr>
        <a:xfrm xmlns:a="http://schemas.openxmlformats.org/drawingml/2006/main">
          <a:off x="3168352" y="2448272"/>
          <a:ext cx="412624" cy="978408"/>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a:p>
      </cdr:txBody>
    </cdr:sp>
  </cdr:relSizeAnchor>
</c:userShapes>
</file>

<file path=ppt/drawings/drawing9.xml><?xml version="1.0" encoding="utf-8"?>
<c:userShapes xmlns:c="http://schemas.openxmlformats.org/drawingml/2006/chart">
  <cdr:relSizeAnchor xmlns:cdr="http://schemas.openxmlformats.org/drawingml/2006/chartDrawing">
    <cdr:from>
      <cdr:x>0.28125</cdr:x>
      <cdr:y>0.14474</cdr:y>
    </cdr:from>
    <cdr:to>
      <cdr:x>0.39236</cdr:x>
      <cdr:y>0.31182</cdr:y>
    </cdr:to>
    <cdr:sp macro="" textlink="">
      <cdr:nvSpPr>
        <cdr:cNvPr id="2" name="TextBox 1"/>
        <cdr:cNvSpPr txBox="1"/>
      </cdr:nvSpPr>
      <cdr:spPr>
        <a:xfrm xmlns:a="http://schemas.openxmlformats.org/drawingml/2006/main">
          <a:off x="2314600" y="79208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0.28658</cdr:x>
      <cdr:y>0.13158</cdr:y>
    </cdr:from>
    <cdr:to>
      <cdr:x>0.37486</cdr:x>
      <cdr:y>0.18987</cdr:y>
    </cdr:to>
    <cdr:sp macro="" textlink="">
      <cdr:nvSpPr>
        <cdr:cNvPr id="3" name="TextBox 2"/>
        <cdr:cNvSpPr txBox="1"/>
      </cdr:nvSpPr>
      <cdr:spPr>
        <a:xfrm xmlns:a="http://schemas.openxmlformats.org/drawingml/2006/main">
          <a:off x="2458615" y="748510"/>
          <a:ext cx="757419" cy="33161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0.64754</cdr:x>
      <cdr:y>0.29114</cdr:y>
    </cdr:from>
    <cdr:to>
      <cdr:x>0.71311</cdr:x>
      <cdr:y>0.32911</cdr:y>
    </cdr:to>
    <cdr:sp macro="" textlink="">
      <cdr:nvSpPr>
        <cdr:cNvPr id="5" name="TextBox 4"/>
        <cdr:cNvSpPr txBox="1"/>
      </cdr:nvSpPr>
      <cdr:spPr>
        <a:xfrm xmlns:a="http://schemas.openxmlformats.org/drawingml/2006/main">
          <a:off x="5688632" y="1656184"/>
          <a:ext cx="576064"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200" b="1" dirty="0">
            <a:latin typeface="Book Antiqua" pitchFamily="18" charset="0"/>
          </a:endParaRPr>
        </a:p>
      </cdr:txBody>
    </cdr:sp>
  </cdr:relSizeAnchor>
  <cdr:relSizeAnchor xmlns:cdr="http://schemas.openxmlformats.org/drawingml/2006/chartDrawing">
    <cdr:from>
      <cdr:x>0.85246</cdr:x>
      <cdr:y>0.01266</cdr:y>
    </cdr:from>
    <cdr:to>
      <cdr:x>0.98764</cdr:x>
      <cdr:y>0.07594</cdr:y>
    </cdr:to>
    <cdr:sp macro="" textlink="">
      <cdr:nvSpPr>
        <cdr:cNvPr id="7" name="Скругленный прямоугольник 6"/>
        <cdr:cNvSpPr/>
      </cdr:nvSpPr>
      <cdr:spPr>
        <a:xfrm xmlns:a="http://schemas.openxmlformats.org/drawingml/2006/main">
          <a:off x="7488832"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0.40164</cdr:x>
      <cdr:y>0.79747</cdr:y>
    </cdr:from>
    <cdr:to>
      <cdr:x>0.53279</cdr:x>
      <cdr:y>0.86076</cdr:y>
    </cdr:to>
    <cdr:sp macro="" textlink="">
      <cdr:nvSpPr>
        <cdr:cNvPr id="8" name="TextBox 7"/>
        <cdr:cNvSpPr txBox="1"/>
      </cdr:nvSpPr>
      <cdr:spPr>
        <a:xfrm xmlns:a="http://schemas.openxmlformats.org/drawingml/2006/main">
          <a:off x="3528392" y="4536504"/>
          <a:ext cx="1152128" cy="3600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120</a:t>
          </a:r>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803,4</a:t>
          </a:r>
          <a:endParaRPr lang="ru-RU" sz="1400" b="1" dirty="0">
            <a:latin typeface="Times New Roman" pitchFamily="18" charset="0"/>
            <a:cs typeface="Times New Roman" pitchFamily="18" charset="0"/>
          </a:endParaRPr>
        </a:p>
      </cdr:txBody>
    </cdr:sp>
  </cdr:relSizeAnchor>
  <cdr:relSizeAnchor xmlns:cdr="http://schemas.openxmlformats.org/drawingml/2006/chartDrawing">
    <cdr:from>
      <cdr:x>0.2623</cdr:x>
      <cdr:y>0.10127</cdr:y>
    </cdr:from>
    <cdr:to>
      <cdr:x>0.37705</cdr:x>
      <cdr:y>0.1519</cdr:y>
    </cdr:to>
    <cdr:sp macro="" textlink="">
      <cdr:nvSpPr>
        <cdr:cNvPr id="9" name="TextBox 8"/>
        <cdr:cNvSpPr txBox="1"/>
      </cdr:nvSpPr>
      <cdr:spPr>
        <a:xfrm xmlns:a="http://schemas.openxmlformats.org/drawingml/2006/main">
          <a:off x="2304256" y="576064"/>
          <a:ext cx="1008112"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25 693,8</a:t>
          </a:r>
          <a:endParaRPr lang="ru-RU" sz="1400" b="1" dirty="0">
            <a:latin typeface="Times New Roman" pitchFamily="18" charset="0"/>
            <a:cs typeface="Times New Roman" pitchFamily="18"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0CB21B5-C924-40A2-A57E-F66EC19A3B25}" type="datetimeFigureOut">
              <a:rPr lang="ru-RU" smtClean="0"/>
              <a:pPr/>
              <a:t>01.12.2017</a:t>
            </a:fld>
            <a:endParaRPr lang="ru-RU" dirty="0"/>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7FB39CE-4A9A-4777-9E9E-B0D9D21446B9}" type="slidenum">
              <a:rPr lang="ru-RU" smtClean="0"/>
              <a:pPr/>
              <a:t>‹#›</a:t>
            </a:fld>
            <a:endParaRPr lang="ru-RU" dirty="0"/>
          </a:p>
        </p:txBody>
      </p:sp>
    </p:spTree>
    <p:extLst>
      <p:ext uri="{BB962C8B-B14F-4D97-AF65-F5344CB8AC3E}">
        <p14:creationId xmlns:p14="http://schemas.microsoft.com/office/powerpoint/2010/main" xmlns="" val="38363130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C69DA2-D43E-400D-A506-40BADF97C049}" type="datetimeFigureOut">
              <a:rPr lang="ru-RU" smtClean="0"/>
              <a:pPr/>
              <a:t>01.12.2017</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31B901-6E5E-4A93-850B-994ED604A13D}" type="slidenum">
              <a:rPr lang="ru-RU" smtClean="0"/>
              <a:pPr/>
              <a:t>‹#›</a:t>
            </a:fld>
            <a:endParaRPr lang="ru-RU" dirty="0"/>
          </a:p>
        </p:txBody>
      </p:sp>
    </p:spTree>
    <p:extLst>
      <p:ext uri="{BB962C8B-B14F-4D97-AF65-F5344CB8AC3E}">
        <p14:creationId xmlns:p14="http://schemas.microsoft.com/office/powerpoint/2010/main" xmlns="" val="3334770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a:t>
            </a:fld>
            <a:endParaRPr lang="ru-R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20</a:t>
            </a:fld>
            <a:endParaRPr lang="ru-R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21</a:t>
            </a:fld>
            <a:endParaRPr lang="ru-R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22</a:t>
            </a:fld>
            <a:endParaRPr lang="ru-RU"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23</a:t>
            </a:fld>
            <a:endParaRPr lang="ru-RU"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24</a:t>
            </a:fld>
            <a:endParaRPr lang="ru-RU"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25</a:t>
            </a:fld>
            <a:endParaRPr lang="ru-RU"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6C5693F-A147-466F-916F-9DE85AD9CB92}" type="slidenum">
              <a:rPr lang="ru-RU" smtClean="0"/>
              <a:pPr/>
              <a:t>29</a:t>
            </a:fld>
            <a:endParaRPr lang="ru-RU"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6C5693F-A147-466F-916F-9DE85AD9CB92}" type="slidenum">
              <a:rPr lang="ru-RU" smtClean="0"/>
              <a:pPr/>
              <a:t>30</a:t>
            </a:fld>
            <a:endParaRPr lang="ru-RU"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31</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4</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5</a:t>
            </a:fld>
            <a:endParaRPr lang="ru-R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6</a:t>
            </a:fld>
            <a:endParaRPr lang="ru-R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7</a:t>
            </a:fld>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12</a:t>
            </a:fld>
            <a:endParaRPr lang="ru-RU"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17</a:t>
            </a:fld>
            <a:endParaRPr lang="ru-RU"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18</a:t>
            </a:fld>
            <a:endParaRPr lang="ru-R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19</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B4C71EC6-210F-42DE-9C53-41977AD35B3D}" type="datetimeFigureOut">
              <a:rPr lang="ru-RU" smtClean="0"/>
              <a:pPr/>
              <a:t>01.12.2017</a:t>
            </a:fld>
            <a:endParaRPr lang="ru-RU" dirty="0"/>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dirty="0"/>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9B0651-EE4F-4900-A07F-96A6BFA9D0F0}"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01.12.2017</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B4C71EC6-210F-42DE-9C53-41977AD35B3D}" type="datetimeFigureOut">
              <a:rPr lang="ru-RU" smtClean="0"/>
              <a:pPr/>
              <a:t>01.12.2017</a:t>
            </a:fld>
            <a:endParaRPr lang="ru-RU" dirty="0"/>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dirty="0"/>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9B0651-EE4F-4900-A07F-96A6BFA9D0F0}" type="slidenum">
              <a:rPr lang="ru-RU" smtClean="0"/>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FE54F732-9674-41E2-9D19-FC40430A42D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01.12.2017</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B4C71EC6-210F-42DE-9C53-41977AD35B3D}" type="datetimeFigureOut">
              <a:rPr lang="ru-RU" smtClean="0"/>
              <a:pPr/>
              <a:t>01.12.2017</a:t>
            </a:fld>
            <a:endParaRPr lang="ru-RU" dirty="0"/>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dirty="0"/>
          </a:p>
        </p:txBody>
      </p:sp>
      <p:sp>
        <p:nvSpPr>
          <p:cNvPr id="6" name="Номер слайда 5"/>
          <p:cNvSpPr>
            <a:spLocks noGrp="1"/>
          </p:cNvSpPr>
          <p:nvPr>
            <p:ph type="sldNum" sz="quarter" idx="12"/>
          </p:nvPr>
        </p:nvSpPr>
        <p:spPr>
          <a:xfrm>
            <a:off x="6733952" y="6555112"/>
            <a:ext cx="588336" cy="228600"/>
          </a:xfrm>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pPr/>
              <a:t>01.12.2017</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pPr/>
              <a:t>01.12.2017</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C71EC6-210F-42DE-9C53-41977AD35B3D}" type="datetimeFigureOut">
              <a:rPr lang="ru-RU" smtClean="0"/>
              <a:pPr/>
              <a:t>01.12.2017</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B4C71EC6-210F-42DE-9C53-41977AD35B3D}" type="datetimeFigureOut">
              <a:rPr lang="ru-RU" smtClean="0"/>
              <a:pPr/>
              <a:t>01.12.2017</a:t>
            </a:fld>
            <a:endParaRPr lang="ru-RU" dirty="0"/>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dirty="0"/>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pPr/>
              <a:t>01.12.2017</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B4C71EC6-210F-42DE-9C53-41977AD35B3D}" type="datetimeFigureOut">
              <a:rPr lang="ru-RU" smtClean="0"/>
              <a:pPr/>
              <a:t>01.12.2017</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FFFF"/>
            </a:gs>
            <a:gs pos="100000">
              <a:schemeClr val="bg2">
                <a:shade val="35000"/>
                <a:satMod val="15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4"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B4C71EC6-210F-42DE-9C53-41977AD35B3D}" type="datetimeFigureOut">
              <a:rPr lang="ru-RU" smtClean="0"/>
              <a:pPr/>
              <a:t>01.12.2017</a:t>
            </a:fld>
            <a:endParaRPr lang="ru-RU" dirty="0"/>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dirty="0"/>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9B0651-EE4F-4900-A07F-96A6BFA9D0F0}"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18.jpeg"/><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5.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chart" Target="../charts/chart8.xml"/><Relationship Id="rId4" Type="http://schemas.openxmlformats.org/officeDocument/2006/relationships/chart" Target="../charts/chart7.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2.xml"/></Relationships>
</file>

<file path=ppt/slides/_rels/slide2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9.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image" Target="../media/image6.png"/><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image" Target="../media/image3.png"/><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s>
</file>

<file path=ppt/slides/_rels/slide30.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10" Type="http://schemas.openxmlformats.org/officeDocument/2006/relationships/image" Target="../media/image36.jpeg"/><Relationship Id="rId4" Type="http://schemas.openxmlformats.org/officeDocument/2006/relationships/image" Target="../media/image30.jpeg"/><Relationship Id="rId9" Type="http://schemas.openxmlformats.org/officeDocument/2006/relationships/image" Target="../media/image35.jpe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chart" Target="../charts/chart22.xml"/><Relationship Id="rId5" Type="http://schemas.openxmlformats.org/officeDocument/2006/relationships/chart" Target="../charts/chart21.xml"/><Relationship Id="rId4" Type="http://schemas.openxmlformats.org/officeDocument/2006/relationships/chart" Target="../charts/chart20.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chart" Target="../charts/chart23.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chart" Target="../charts/chart24.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chart" Target="../charts/chart25.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chart" Target="../charts/chart26.xml"/><Relationship Id="rId1" Type="http://schemas.openxmlformats.org/officeDocument/2006/relationships/slideLayout" Target="../slideLayouts/slideLayout8.xml"/><Relationship Id="rId4" Type="http://schemas.openxmlformats.org/officeDocument/2006/relationships/image" Target="../media/image41.jpeg"/></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chart" Target="../charts/chart27.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chart" Target="../charts/chart28.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chart" Target="../charts/chart30.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chart" Target="../charts/chart31.xml"/><Relationship Id="rId1" Type="http://schemas.openxmlformats.org/officeDocument/2006/relationships/slideLayout" Target="../slideLayouts/slideLayout8.xml"/><Relationship Id="rId5" Type="http://schemas.openxmlformats.org/officeDocument/2006/relationships/image" Target="../media/image47.jpeg"/><Relationship Id="rId4" Type="http://schemas.openxmlformats.org/officeDocument/2006/relationships/image" Target="../media/image46.jpeg"/></Relationships>
</file>

<file path=ppt/slides/_rels/slide4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chart" Target="../charts/chart32.xml"/><Relationship Id="rId1" Type="http://schemas.openxmlformats.org/officeDocument/2006/relationships/slideLayout" Target="../slideLayouts/slideLayout8.xml"/><Relationship Id="rId5" Type="http://schemas.openxmlformats.org/officeDocument/2006/relationships/image" Target="../media/image50.jpeg"/><Relationship Id="rId4" Type="http://schemas.openxmlformats.org/officeDocument/2006/relationships/image" Target="../media/image49.png"/></Relationships>
</file>

<file path=ppt/slides/_rels/slide4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chart" Target="../charts/chart33.xml"/><Relationship Id="rId1" Type="http://schemas.openxmlformats.org/officeDocument/2006/relationships/slideLayout" Target="../slideLayouts/slideLayout8.xml"/><Relationship Id="rId4" Type="http://schemas.openxmlformats.org/officeDocument/2006/relationships/image" Target="../media/image52.jpeg"/></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chart" Target="../charts/chart34.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image" Target="../media/image54.jpeg"/><Relationship Id="rId1" Type="http://schemas.openxmlformats.org/officeDocument/2006/relationships/slideLayout" Target="../slideLayouts/slideLayout8.xml"/><Relationship Id="rId4" Type="http://schemas.openxmlformats.org/officeDocument/2006/relationships/image" Target="../media/image55.jpeg"/></Relationships>
</file>

<file path=ppt/slides/_rels/slide4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chart" Target="../charts/chart36.xml"/><Relationship Id="rId1" Type="http://schemas.openxmlformats.org/officeDocument/2006/relationships/slideLayout" Target="../slideLayouts/slideLayout8.xml"/><Relationship Id="rId4" Type="http://schemas.openxmlformats.org/officeDocument/2006/relationships/image" Target="../media/image57.jpeg"/></Relationships>
</file>

<file path=ppt/slides/_rels/slide4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chart" Target="../charts/chart37.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Layout" Target="../diagrams/layout6.xml"/><Relationship Id="rId7" Type="http://schemas.openxmlformats.org/officeDocument/2006/relationships/image" Target="../media/image3.png"/><Relationship Id="rId12" Type="http://schemas.microsoft.com/office/2007/relationships/diagramDrawing" Target="../diagrams/drawing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openxmlformats.org/officeDocument/2006/relationships/diagramColors" Target="../diagrams/colors7.xml"/><Relationship Id="rId5" Type="http://schemas.openxmlformats.org/officeDocument/2006/relationships/diagramColors" Target="../diagrams/colors6.xml"/><Relationship Id="rId10" Type="http://schemas.openxmlformats.org/officeDocument/2006/relationships/diagramQuickStyle" Target="../diagrams/quickStyle7.xml"/><Relationship Id="rId4" Type="http://schemas.openxmlformats.org/officeDocument/2006/relationships/diagramQuickStyle" Target="../diagrams/quickStyle6.xml"/><Relationship Id="rId9" Type="http://schemas.openxmlformats.org/officeDocument/2006/relationships/diagramLayout" Target="../diagrams/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Рисунок 4" descr="2017-2.png"/>
          <p:cNvPicPr>
            <a:picLocks noChangeAspect="1"/>
          </p:cNvPicPr>
          <p:nvPr/>
        </p:nvPicPr>
        <p:blipFill>
          <a:blip r:embed="rId3" cstate="print"/>
          <a:stretch>
            <a:fillRect/>
          </a:stretch>
        </p:blipFill>
        <p:spPr>
          <a:xfrm>
            <a:off x="107504" y="116632"/>
            <a:ext cx="2664295" cy="2520280"/>
          </a:xfrm>
          <a:prstGeom prst="rect">
            <a:avLst/>
          </a:prstGeom>
          <a:ln>
            <a:noFill/>
          </a:ln>
          <a:effectLst>
            <a:outerShdw blurRad="215900" dist="152400" dir="5400000" algn="ctr" rotWithShape="0">
              <a:schemeClr val="accent4"/>
            </a:outerShdw>
          </a:effectLst>
          <a:scene3d>
            <a:camera prst="orthographicFront"/>
            <a:lightRig rig="threePt" dir="t"/>
          </a:scene3d>
          <a:sp3d>
            <a:bevelT/>
          </a:sp3d>
        </p:spPr>
      </p:pic>
      <p:sp>
        <p:nvSpPr>
          <p:cNvPr id="13" name="TextBox 12"/>
          <p:cNvSpPr txBox="1"/>
          <p:nvPr/>
        </p:nvSpPr>
        <p:spPr>
          <a:xfrm>
            <a:off x="539552" y="3717032"/>
            <a:ext cx="8208912" cy="2308324"/>
          </a:xfrm>
          <a:prstGeom prst="rect">
            <a:avLst/>
          </a:prstGeom>
          <a:noFill/>
          <a:ln w="28575">
            <a:solidFill>
              <a:schemeClr val="accent1"/>
            </a:solidFill>
          </a:ln>
          <a:effectLst>
            <a:innerShdw blurRad="254000" dist="50800" dir="2700000">
              <a:prstClr val="black">
                <a:alpha val="50000"/>
              </a:prstClr>
            </a:innerShdw>
          </a:effectLst>
          <a:scene3d>
            <a:camera prst="orthographicFront"/>
            <a:lightRig rig="threePt" dir="t"/>
          </a:scene3d>
          <a:sp3d>
            <a:bevelT/>
          </a:sp3d>
        </p:spPr>
        <p:txBody>
          <a:bodyPr wrap="square" rtlCol="0">
            <a:spAutoFit/>
          </a:bodyPr>
          <a:lstStyle/>
          <a:p>
            <a:pPr algn="ctr"/>
            <a:r>
              <a:rPr lang="ru-RU" sz="2400" b="1" dirty="0" smtClean="0">
                <a:solidFill>
                  <a:srgbClr val="0000FF"/>
                </a:solidFill>
                <a:latin typeface="Bookman Old Style" pitchFamily="18" charset="0"/>
              </a:rPr>
              <a:t>к  проекту  решения                                          «О бюджете муниципального образования                    «Холм-Жирковский район» </a:t>
            </a:r>
          </a:p>
          <a:p>
            <a:pPr algn="ctr"/>
            <a:r>
              <a:rPr lang="ru-RU" sz="2400" b="1" dirty="0" smtClean="0">
                <a:solidFill>
                  <a:srgbClr val="0000FF"/>
                </a:solidFill>
                <a:latin typeface="Bookman Old Style" pitchFamily="18" charset="0"/>
              </a:rPr>
              <a:t>Смоленской области </a:t>
            </a:r>
          </a:p>
          <a:p>
            <a:pPr algn="ctr"/>
            <a:r>
              <a:rPr lang="ru-RU" sz="2400" b="1" dirty="0" smtClean="0">
                <a:solidFill>
                  <a:srgbClr val="0000FF"/>
                </a:solidFill>
                <a:latin typeface="Bookman Old Style" pitchFamily="18" charset="0"/>
              </a:rPr>
              <a:t>на 2018 год  и на плановый период</a:t>
            </a:r>
          </a:p>
          <a:p>
            <a:pPr algn="ctr"/>
            <a:r>
              <a:rPr lang="ru-RU" sz="2400" b="1" dirty="0" smtClean="0">
                <a:solidFill>
                  <a:srgbClr val="0000FF"/>
                </a:solidFill>
                <a:latin typeface="Bookman Old Style" pitchFamily="18" charset="0"/>
              </a:rPr>
              <a:t> 2019 и 2020 годов» </a:t>
            </a:r>
          </a:p>
        </p:txBody>
      </p:sp>
      <p:sp>
        <p:nvSpPr>
          <p:cNvPr id="6" name="TextBox 5"/>
          <p:cNvSpPr txBox="1"/>
          <p:nvPr/>
        </p:nvSpPr>
        <p:spPr>
          <a:xfrm>
            <a:off x="467544" y="1916832"/>
            <a:ext cx="8424936" cy="1754326"/>
          </a:xfrm>
          <a:prstGeom prst="rect">
            <a:avLst/>
          </a:prstGeom>
          <a:noFill/>
        </p:spPr>
        <p:txBody>
          <a:bodyPr wrap="square" rtlCol="0">
            <a:spAutoFit/>
          </a:bodyPr>
          <a:lstStyle/>
          <a:p>
            <a:pPr algn="ctr"/>
            <a:r>
              <a:rPr lang="ru-RU" sz="5400" b="1" dirty="0" smtClean="0">
                <a:solidFill>
                  <a:srgbClr val="0000FF"/>
                </a:solidFill>
                <a:latin typeface="Bookman Old Style" pitchFamily="18" charset="0"/>
                <a:ea typeface="Arial Unicode MS" pitchFamily="34" charset="-128"/>
                <a:cs typeface="Arial Unicode MS" pitchFamily="34" charset="-128"/>
              </a:rPr>
              <a:t>БЮДЖЕТ               ДЛЯ ГРАЖДАН</a:t>
            </a:r>
            <a:endParaRPr lang="ru-RU" sz="5400" b="1" dirty="0">
              <a:solidFill>
                <a:srgbClr val="0000FF"/>
              </a:solidFill>
              <a:latin typeface="Bookman Old Style" pitchFamily="18" charset="0"/>
              <a:ea typeface="Arial Unicode MS" pitchFamily="34" charset="-128"/>
              <a:cs typeface="Arial Unicode MS" pitchFamily="34" charset="-128"/>
            </a:endParaRPr>
          </a:p>
        </p:txBody>
      </p:sp>
      <p:pic>
        <p:nvPicPr>
          <p:cNvPr id="4" name="i-main-pic" descr="Картинка 5 из 10"/>
          <p:cNvPicPr/>
          <p:nvPr/>
        </p:nvPicPr>
        <p:blipFill>
          <a:blip r:embed="rId4" cstate="print">
            <a:lum contrast="6000"/>
          </a:blip>
          <a:srcRect/>
          <a:stretch>
            <a:fillRect/>
          </a:stretch>
        </p:blipFill>
        <p:spPr bwMode="auto">
          <a:xfrm>
            <a:off x="7668344" y="332656"/>
            <a:ext cx="1152128" cy="1152128"/>
          </a:xfrm>
          <a:prstGeom prst="rect">
            <a:avLst/>
          </a:prstGeom>
          <a:noFill/>
          <a:ln w="9525">
            <a:noFill/>
            <a:miter lim="800000"/>
            <a:headEnd/>
            <a:tailEnd/>
          </a:ln>
          <a:scene3d>
            <a:camera prst="orthographicFront"/>
            <a:lightRig rig="threePt" dir="t"/>
          </a:scene3d>
          <a:sp3d>
            <a:bevelT/>
          </a:sp3d>
        </p:spPr>
      </p:pic>
    </p:spTree>
    <p:extLst>
      <p:ext uri="{BB962C8B-B14F-4D97-AF65-F5344CB8AC3E}">
        <p14:creationId xmlns:p14="http://schemas.microsoft.com/office/powerpoint/2010/main" xmlns="" val="1043633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908720"/>
            <a:ext cx="8712968" cy="5760640"/>
          </a:xfrm>
        </p:spPr>
        <p:txBody>
          <a:bodyPr>
            <a:noAutofit/>
          </a:bodyPr>
          <a:lstStyle/>
          <a:p>
            <a:pPr algn="just">
              <a:buFont typeface="Wingdings" pitchFamily="2" charset="2"/>
              <a:buChar char="Ø"/>
            </a:pPr>
            <a:r>
              <a:rPr lang="ru-RU" sz="1400" b="1" dirty="0" smtClean="0">
                <a:solidFill>
                  <a:srgbClr val="000099"/>
                </a:solidFill>
                <a:latin typeface="Book Antiqua" pitchFamily="18" charset="0"/>
              </a:rPr>
              <a:t>Повышение объемов поступления налога на доходы физических лиц за счет роста объема фонда оплаты труда, легализации «теневой» заработной платы и проведения мероприятий по сокращению задолженности по налогу на доходы физических лиц;</a:t>
            </a:r>
          </a:p>
          <a:p>
            <a:pPr algn="just">
              <a:buFont typeface="Wingdings" pitchFamily="2" charset="2"/>
              <a:buChar char="Ø"/>
            </a:pPr>
            <a:r>
              <a:rPr lang="ru-RU" sz="1400" b="1" dirty="0" smtClean="0">
                <a:solidFill>
                  <a:srgbClr val="000099"/>
                </a:solidFill>
                <a:latin typeface="Book Antiqua" pitchFamily="18" charset="0"/>
              </a:rPr>
              <a:t>актуализация работы по расширению налоговой базы по имущественным налогам;</a:t>
            </a:r>
          </a:p>
          <a:p>
            <a:pPr algn="just">
              <a:buFont typeface="Wingdings" pitchFamily="2" charset="2"/>
              <a:buChar char="Ø"/>
            </a:pPr>
            <a:r>
              <a:rPr lang="ru-RU" sz="1400" b="1" dirty="0" smtClean="0">
                <a:solidFill>
                  <a:srgbClr val="000099"/>
                </a:solidFill>
                <a:latin typeface="Book Antiqua" pitchFamily="18" charset="0"/>
              </a:rPr>
              <a:t>улучшение качества администрирования земельного налога и повышения уровня его собираемости для целей пополнения доходной базы местных бюджетов;</a:t>
            </a:r>
          </a:p>
          <a:p>
            <a:pPr algn="just">
              <a:buFont typeface="Wingdings" pitchFamily="2" charset="2"/>
              <a:buChar char="Ø"/>
            </a:pPr>
            <a:r>
              <a:rPr lang="ru-RU" sz="1400" b="1" dirty="0" smtClean="0">
                <a:solidFill>
                  <a:srgbClr val="000099"/>
                </a:solidFill>
                <a:latin typeface="Book Antiqua" pitchFamily="18" charset="0"/>
              </a:rPr>
              <a:t>создание условий для развития малого и среднего предпринимательства;</a:t>
            </a:r>
          </a:p>
          <a:p>
            <a:pPr algn="just">
              <a:buFont typeface="Wingdings" pitchFamily="2" charset="2"/>
              <a:buChar char="Ø"/>
            </a:pPr>
            <a:r>
              <a:rPr lang="ru-RU" sz="1400" b="1" dirty="0" smtClean="0">
                <a:solidFill>
                  <a:srgbClr val="000099"/>
                </a:solidFill>
                <a:latin typeface="Book Antiqua" pitchFamily="18" charset="0"/>
              </a:rPr>
              <a:t>формирование бездефицитного местного бюджета, с целью снижения долговой нагрузки на местный бюджет;</a:t>
            </a:r>
          </a:p>
          <a:p>
            <a:pPr algn="just">
              <a:buFont typeface="Wingdings" pitchFamily="2" charset="2"/>
              <a:buChar char="Ø"/>
            </a:pPr>
            <a:r>
              <a:rPr lang="ru-RU" sz="1400" b="1" dirty="0" smtClean="0">
                <a:solidFill>
                  <a:srgbClr val="000099"/>
                </a:solidFill>
                <a:latin typeface="Book Antiqua" pitchFamily="18" charset="0"/>
              </a:rPr>
              <a:t>формирование реального прогноза доходов, расходов и источников финансирования дефицита;</a:t>
            </a:r>
          </a:p>
          <a:p>
            <a:pPr algn="just">
              <a:buFont typeface="Wingdings" pitchFamily="2" charset="2"/>
              <a:buChar char="Ø"/>
            </a:pPr>
            <a:r>
              <a:rPr lang="ru-RU" sz="1400" b="1" dirty="0" smtClean="0">
                <a:solidFill>
                  <a:srgbClr val="000099"/>
                </a:solidFill>
                <a:latin typeface="Book Antiqua" pitchFamily="18" charset="0"/>
              </a:rPr>
              <a:t>соразмерность расходов местного бюджета с поступающими доходами, безусловное исполнение действующих расходных обязательств, недопущение принятия новых расходных обязательств, не обеспеченных доходными источниками;</a:t>
            </a:r>
          </a:p>
          <a:p>
            <a:pPr algn="just">
              <a:buFont typeface="Wingdings" pitchFamily="2" charset="2"/>
              <a:buChar char="Ø"/>
            </a:pPr>
            <a:r>
              <a:rPr lang="ru-RU" sz="1400" b="1" dirty="0" smtClean="0">
                <a:solidFill>
                  <a:srgbClr val="000099"/>
                </a:solidFill>
                <a:latin typeface="Book Antiqua" pitchFamily="18" charset="0"/>
              </a:rPr>
              <a:t>концентрация расходов на приоритетных направлениях, связанных с улучшением условий жизни человека, адресном решении социальных проблем, повышении эффективности и качества предоставляемых населению муниципальных услуг;</a:t>
            </a:r>
          </a:p>
          <a:p>
            <a:pPr algn="just">
              <a:buFont typeface="Wingdings" pitchFamily="2" charset="2"/>
              <a:buChar char="Ø"/>
            </a:pPr>
            <a:r>
              <a:rPr lang="ru-RU" sz="1400" b="1" dirty="0" smtClean="0">
                <a:solidFill>
                  <a:srgbClr val="000099"/>
                </a:solidFill>
                <a:latin typeface="Book Antiqua" pitchFamily="18" charset="0"/>
              </a:rPr>
              <a:t>обеспечение реализации приоритетных задач государственной политики, в т.ч. предусмотренных в указах Президента РФ по достижению целевых показателей заработной платы отдельных категорий работников бюджетной сферы, индексации заработной платы работников бюджетного сектора экономики, на которых не распространяются указы Президента РФ на 4,0 процента, обеспечение месячной заработной платы работников бюджетной сферы на уровне не ниже минимального размера оплаты труда;</a:t>
            </a: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endParaRPr lang="ru-RU" sz="1400" b="1" dirty="0" smtClean="0">
              <a:solidFill>
                <a:srgbClr val="000099"/>
              </a:solidFill>
              <a:latin typeface="Book Antiqua" pitchFamily="18" charset="0"/>
            </a:endParaRPr>
          </a:p>
          <a:p>
            <a:pPr algn="just"/>
            <a:endParaRPr lang="ru-RU" sz="1400" b="1" dirty="0" smtClean="0">
              <a:latin typeface="Book Antiqua" pitchFamily="18" charset="0"/>
            </a:endParaRPr>
          </a:p>
          <a:p>
            <a:pPr algn="just"/>
            <a:endParaRPr lang="ru-RU" sz="1400" b="1" dirty="0" smtClean="0">
              <a:latin typeface="Book Antiqua" pitchFamily="18" charset="0"/>
            </a:endParaRPr>
          </a:p>
        </p:txBody>
      </p:sp>
      <p:sp>
        <p:nvSpPr>
          <p:cNvPr id="4" name="Заголовок 3"/>
          <p:cNvSpPr>
            <a:spLocks noGrp="1"/>
          </p:cNvSpPr>
          <p:nvPr>
            <p:ph type="title"/>
          </p:nvPr>
        </p:nvSpPr>
        <p:spPr>
          <a:xfrm>
            <a:off x="251520" y="116632"/>
            <a:ext cx="8507288" cy="792088"/>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НАПРАВЛЕНИЯ  НАЛОГОВОЙ  И БЮДЖЕТНОЙ     ПОЛИТИКИ</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 </a:t>
            </a:r>
            <a:endParaRPr lang="ru-RU" sz="2400" dirty="0" smtClean="0">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980728"/>
            <a:ext cx="8784976" cy="5688632"/>
          </a:xfrm>
        </p:spPr>
        <p:txBody>
          <a:bodyPr>
            <a:noAutofit/>
          </a:bodyPr>
          <a:lstStyle/>
          <a:p>
            <a:pPr algn="just">
              <a:buFont typeface="Wingdings" pitchFamily="2" charset="2"/>
              <a:buChar char="Ø"/>
            </a:pPr>
            <a:r>
              <a:rPr lang="ru-RU" sz="1400" b="1" dirty="0" smtClean="0">
                <a:solidFill>
                  <a:srgbClr val="000099"/>
                </a:solidFill>
                <a:latin typeface="Book Antiqua" pitchFamily="18" charset="0"/>
              </a:rPr>
              <a:t>сохранение всех социальных выплат ; </a:t>
            </a:r>
          </a:p>
          <a:p>
            <a:pPr algn="just">
              <a:buFont typeface="Wingdings" pitchFamily="2" charset="2"/>
              <a:buChar char="Ø"/>
            </a:pPr>
            <a:r>
              <a:rPr lang="ru-RU" sz="1400" b="1" dirty="0" smtClean="0">
                <a:solidFill>
                  <a:srgbClr val="000099"/>
                </a:solidFill>
                <a:latin typeface="Book Antiqua" pitchFamily="18" charset="0"/>
              </a:rPr>
              <a:t>повышение эффективности и результативности бюджетных расходов за счет  сокращения неэффективных расходов, отмены расходных обязательств, не связанных с решением вопросов, отнесенных Конституцией РФ и федеральными законами к полномочиям органов местного самоуправления;</a:t>
            </a:r>
          </a:p>
          <a:p>
            <a:pPr algn="just">
              <a:buFont typeface="Wingdings" pitchFamily="2" charset="2"/>
              <a:buChar char="Ø"/>
            </a:pPr>
            <a:r>
              <a:rPr lang="ru-RU" sz="1400" b="1" dirty="0" smtClean="0">
                <a:solidFill>
                  <a:srgbClr val="000099"/>
                </a:solidFill>
                <a:latin typeface="Book Antiqua" pitchFamily="18" charset="0"/>
              </a:rPr>
              <a:t>внедрение автоматизированной информационной системы в целях повышения прозрачности оценки выполнения муниципального задания, оказания муниципальных услуг;</a:t>
            </a:r>
          </a:p>
          <a:p>
            <a:pPr algn="just">
              <a:buFont typeface="Wingdings" pitchFamily="2" charset="2"/>
              <a:buChar char="Ø"/>
            </a:pPr>
            <a:r>
              <a:rPr lang="ru-RU" sz="1400" b="1" dirty="0" smtClean="0">
                <a:solidFill>
                  <a:srgbClr val="000099"/>
                </a:solidFill>
                <a:latin typeface="Book Antiqua" pitchFamily="18" charset="0"/>
              </a:rPr>
              <a:t>повышение эффективности муниципального управления за счет повышения качества финансового менеджмента в органах исполнительной власти и муниципальных учреждениях;</a:t>
            </a:r>
          </a:p>
          <a:p>
            <a:pPr algn="just">
              <a:buFont typeface="Wingdings" pitchFamily="2" charset="2"/>
              <a:buChar char="Ø"/>
            </a:pPr>
            <a:r>
              <a:rPr lang="ru-RU" sz="1400" b="1" dirty="0" smtClean="0">
                <a:solidFill>
                  <a:srgbClr val="000099"/>
                </a:solidFill>
                <a:latin typeface="Book Antiqua" pitchFamily="18" charset="0"/>
              </a:rPr>
              <a:t>недопущение просроченной задолженности по бюджетным и долговым обязательствам;</a:t>
            </a:r>
          </a:p>
          <a:p>
            <a:pPr algn="just">
              <a:buFont typeface="Wingdings" pitchFamily="2" charset="2"/>
              <a:buChar char="Ø"/>
            </a:pPr>
            <a:r>
              <a:rPr lang="ru-RU" sz="1400" b="1" dirty="0" smtClean="0">
                <a:solidFill>
                  <a:srgbClr val="000099"/>
                </a:solidFill>
                <a:latin typeface="Book Antiqua" pitchFamily="18" charset="0"/>
              </a:rPr>
              <a:t>выполнение плана мероприятий по росту доходов, оптимизации расходов и сокращению муниципального долга в целях оздоровления муниципальных финансов муниципального образования «Холм-Жирковский район» Смоленской области на период до 2022 года; </a:t>
            </a:r>
          </a:p>
          <a:p>
            <a:pPr algn="just">
              <a:buFont typeface="Wingdings" pitchFamily="2" charset="2"/>
              <a:buChar char="Ø"/>
            </a:pPr>
            <a:r>
              <a:rPr lang="ru-RU" sz="1400" b="1" dirty="0" smtClean="0">
                <a:solidFill>
                  <a:srgbClr val="000099"/>
                </a:solidFill>
                <a:latin typeface="Book Antiqua" pitchFamily="18" charset="0"/>
              </a:rPr>
              <a:t>повышение качества финансового контроля в управлении бюджетным процессом, в том числе внутреннего финансового контроля и внутреннего финансового  аудита;</a:t>
            </a:r>
          </a:p>
          <a:p>
            <a:pPr algn="just">
              <a:buFont typeface="Wingdings" pitchFamily="2" charset="2"/>
              <a:buChar char="Ø"/>
            </a:pPr>
            <a:r>
              <a:rPr lang="ru-RU" sz="1400" b="1" dirty="0" smtClean="0">
                <a:solidFill>
                  <a:srgbClr val="000099"/>
                </a:solidFill>
                <a:latin typeface="Book Antiqua" pitchFamily="18" charset="0"/>
              </a:rPr>
              <a:t>- повышение самостоятельности и ответственности органов местного самоуправления за проводимую бюджетную политику, создание условий для получения больших результатов в условиях рационального использования имеющихся ресурсов, концентрация их на проблемных направлениях. Повышение качества управления муниципальными финансами;</a:t>
            </a:r>
          </a:p>
          <a:p>
            <a:pPr algn="just">
              <a:buFont typeface="Wingdings" pitchFamily="2" charset="2"/>
              <a:buChar char="Ø"/>
            </a:pPr>
            <a:r>
              <a:rPr lang="ru-RU" sz="1400" b="1" dirty="0" smtClean="0">
                <a:solidFill>
                  <a:srgbClr val="000099"/>
                </a:solidFill>
                <a:latin typeface="Book Antiqua" pitchFamily="18" charset="0"/>
              </a:rPr>
              <a:t>совершенствование процедур муниципальных закупок товаров, работ и услуг;</a:t>
            </a:r>
          </a:p>
          <a:p>
            <a:pPr algn="just">
              <a:buFont typeface="Wingdings" pitchFamily="2" charset="2"/>
              <a:buChar char="Ø"/>
            </a:pPr>
            <a:r>
              <a:rPr lang="ru-RU" sz="1400" b="1" dirty="0" smtClean="0">
                <a:solidFill>
                  <a:srgbClr val="000099"/>
                </a:solidFill>
                <a:latin typeface="Book Antiqua" pitchFamily="18" charset="0"/>
              </a:rPr>
              <a:t>реализация принципов открытости и прозрачности управления муниципальными финансами, в т.ч. путем составления брошюры «Бюджет для граждан»;</a:t>
            </a:r>
          </a:p>
          <a:p>
            <a:pPr algn="just">
              <a:buFont typeface="Wingdings" pitchFamily="2" charset="2"/>
              <a:buChar char="Ø"/>
            </a:pPr>
            <a:r>
              <a:rPr lang="ru-RU" sz="1400" b="1" dirty="0" smtClean="0">
                <a:solidFill>
                  <a:srgbClr val="000099"/>
                </a:solidFill>
                <a:latin typeface="Book Antiqua" pitchFamily="18" charset="0"/>
              </a:rPr>
              <a:t>мониторинг муниципального долга в части не превышения предельных значений.</a:t>
            </a:r>
          </a:p>
          <a:p>
            <a:pPr algn="just">
              <a:buFont typeface="Wingdings" pitchFamily="2" charset="2"/>
              <a:buChar char="Ø"/>
            </a:pPr>
            <a:endParaRPr lang="ru-RU" sz="1400" b="1" dirty="0" smtClean="0">
              <a:solidFill>
                <a:srgbClr val="000099"/>
              </a:solidFill>
              <a:latin typeface="Book Antiqua" pitchFamily="18" charset="0"/>
            </a:endParaRPr>
          </a:p>
          <a:p>
            <a:pPr algn="just"/>
            <a:r>
              <a:rPr lang="ru-RU" sz="1200" b="1" dirty="0" smtClean="0">
                <a:solidFill>
                  <a:schemeClr val="bg1"/>
                </a:solidFill>
                <a:latin typeface="Book Antiqua" pitchFamily="18" charset="0"/>
              </a:rPr>
              <a:t> </a:t>
            </a:r>
          </a:p>
          <a:p>
            <a:pPr algn="just"/>
            <a:endParaRPr lang="ru-RU" sz="1200" b="1" dirty="0" smtClean="0">
              <a:latin typeface="Book Antiqua" pitchFamily="18" charset="0"/>
            </a:endParaRPr>
          </a:p>
          <a:p>
            <a:pPr algn="just"/>
            <a:endParaRPr lang="ru-RU" sz="1200" dirty="0">
              <a:latin typeface="Book Antiqua" pitchFamily="18" charset="0"/>
            </a:endParaRPr>
          </a:p>
        </p:txBody>
      </p:sp>
      <p:sp>
        <p:nvSpPr>
          <p:cNvPr id="4" name="Заголовок 3"/>
          <p:cNvSpPr>
            <a:spLocks noGrp="1"/>
          </p:cNvSpPr>
          <p:nvPr>
            <p:ph type="title"/>
          </p:nvPr>
        </p:nvSpPr>
        <p:spPr>
          <a:xfrm>
            <a:off x="457200" y="0"/>
            <a:ext cx="8291264" cy="836712"/>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НАПРАВЛЕНИЯ   НАЛОГОВОЙ И БЮДЖЕТНОЙ ПОЛИТИКИ</a:t>
            </a: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dirty="0" smtClean="0">
                <a:effectLst>
                  <a:outerShdw blurRad="38100" dist="38100" dir="2700000" algn="tl">
                    <a:srgbClr val="000000">
                      <a:alpha val="43137"/>
                    </a:srgbClr>
                  </a:outerShdw>
                </a:effectLst>
                <a:latin typeface="Book Antiqua" pitchFamily="18" charset="0"/>
              </a:rPr>
              <a:t> </a:t>
            </a: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Прямоугольник с двумя скругленными противолежащими углами 3"/>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ОСНОВНЫЕ  ПАРАМЕТРЫ  БЮДЖЕТА  </a:t>
            </a:r>
          </a:p>
          <a:p>
            <a:pPr algn="ctr"/>
            <a:r>
              <a:rPr lang="ru-RU" sz="2400" b="1" dirty="0" smtClean="0">
                <a:effectLst>
                  <a:outerShdw blurRad="38100" dist="38100" dir="2700000" algn="tl">
                    <a:srgbClr val="000000">
                      <a:alpha val="43137"/>
                    </a:srgbClr>
                  </a:outerShdw>
                </a:effectLst>
                <a:latin typeface="Book Antiqua" pitchFamily="18" charset="0"/>
              </a:rPr>
              <a:t>НА  2018-2020 ГОДЫ</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5" name="Диаграмма 4"/>
          <p:cNvGraphicFramePr/>
          <p:nvPr/>
        </p:nvGraphicFramePr>
        <p:xfrm>
          <a:off x="431032" y="1052736"/>
          <a:ext cx="8712968" cy="5688632"/>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Прямая со стрелкой 6"/>
          <p:cNvCxnSpPr/>
          <p:nvPr/>
        </p:nvCxnSpPr>
        <p:spPr>
          <a:xfrm flipV="1">
            <a:off x="2987824" y="1412776"/>
            <a:ext cx="504056" cy="144016"/>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pic>
        <p:nvPicPr>
          <p:cNvPr id="8" name="i-main-pic" descr="Картинка 5 из 10"/>
          <p:cNvPicPr/>
          <p:nvPr/>
        </p:nvPicPr>
        <p:blipFill>
          <a:blip r:embed="rId4"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9" name="TextBox 8"/>
          <p:cNvSpPr txBox="1"/>
          <p:nvPr/>
        </p:nvSpPr>
        <p:spPr>
          <a:xfrm>
            <a:off x="2915816" y="1196752"/>
            <a:ext cx="792088" cy="261610"/>
          </a:xfrm>
          <a:prstGeom prst="rect">
            <a:avLst/>
          </a:prstGeom>
          <a:noFill/>
        </p:spPr>
        <p:txBody>
          <a:bodyPr wrap="square" rtlCol="0">
            <a:spAutoFit/>
          </a:bodyPr>
          <a:lstStyle/>
          <a:p>
            <a:r>
              <a:rPr lang="ru-RU" sz="1100" b="1" dirty="0" smtClean="0">
                <a:solidFill>
                  <a:srgbClr val="003300"/>
                </a:solidFill>
                <a:latin typeface="Book Antiqua" pitchFamily="18" charset="0"/>
              </a:rPr>
              <a:t>+ 1 139,6</a:t>
            </a:r>
            <a:endParaRPr lang="ru-RU" sz="1100" b="1" dirty="0">
              <a:solidFill>
                <a:srgbClr val="003300"/>
              </a:solidFill>
              <a:latin typeface="Book Antiqua" pitchFamily="18" charset="0"/>
            </a:endParaRPr>
          </a:p>
        </p:txBody>
      </p:sp>
      <p:cxnSp>
        <p:nvCxnSpPr>
          <p:cNvPr id="11" name="Прямая со стрелкой 10"/>
          <p:cNvCxnSpPr/>
          <p:nvPr/>
        </p:nvCxnSpPr>
        <p:spPr>
          <a:xfrm>
            <a:off x="4427984" y="1340768"/>
            <a:ext cx="504056" cy="144016"/>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cxnSp>
        <p:nvCxnSpPr>
          <p:cNvPr id="14" name="Прямая со стрелкой 13"/>
          <p:cNvCxnSpPr/>
          <p:nvPr/>
        </p:nvCxnSpPr>
        <p:spPr>
          <a:xfrm flipV="1">
            <a:off x="5292080" y="1412776"/>
            <a:ext cx="432048" cy="216024"/>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xmlns="" val="28893824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Пятиугольник 31"/>
          <p:cNvSpPr/>
          <p:nvPr/>
        </p:nvSpPr>
        <p:spPr>
          <a:xfrm rot="10800000">
            <a:off x="7092280" y="4725144"/>
            <a:ext cx="2051720" cy="1492744"/>
          </a:xfrm>
          <a:prstGeom prst="homePlat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35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31" name="Пятиугольник 30"/>
          <p:cNvSpPr/>
          <p:nvPr/>
        </p:nvSpPr>
        <p:spPr>
          <a:xfrm rot="10800000">
            <a:off x="7236296" y="1628800"/>
            <a:ext cx="1907704" cy="1492744"/>
          </a:xfrm>
          <a:prstGeom prst="homePlat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35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28" name="Пятиугольник 27"/>
          <p:cNvSpPr/>
          <p:nvPr/>
        </p:nvSpPr>
        <p:spPr>
          <a:xfrm>
            <a:off x="179512" y="1628800"/>
            <a:ext cx="3816424" cy="1584176"/>
          </a:xfrm>
          <a:prstGeom prst="homePlat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107504" y="0"/>
            <a:ext cx="9036496"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ИСТОЧНИКИ  ФИНАНСИРОВАНИЯ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ДЕФИЦИТА  БЮДЖЕТА В 2018-2019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7" name="Скругленный прямоугольник 6"/>
          <p:cNvSpPr/>
          <p:nvPr/>
        </p:nvSpPr>
        <p:spPr>
          <a:xfrm>
            <a:off x="7956376" y="908720"/>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pic>
        <p:nvPicPr>
          <p:cNvPr id="5123" name="Picture 3"/>
          <p:cNvPicPr>
            <a:picLocks noGrp="1" noChangeAspect="1" noChangeArrowheads="1"/>
          </p:cNvPicPr>
          <p:nvPr>
            <p:ph idx="1"/>
          </p:nvPr>
        </p:nvPicPr>
        <p:blipFill>
          <a:blip r:embed="rId3" cstate="print"/>
          <a:srcRect/>
          <a:stretch>
            <a:fillRect/>
          </a:stretch>
        </p:blipFill>
        <p:spPr bwMode="auto">
          <a:xfrm>
            <a:off x="5508104" y="4581128"/>
            <a:ext cx="1800200" cy="1800200"/>
          </a:xfrm>
          <a:prstGeom prst="rect">
            <a:avLst/>
          </a:prstGeom>
          <a:ln>
            <a:noFill/>
          </a:ln>
          <a:effectLst>
            <a:softEdge rad="112500"/>
          </a:effectLst>
        </p:spPr>
      </p:pic>
      <p:sp>
        <p:nvSpPr>
          <p:cNvPr id="13" name="TextBox 12"/>
          <p:cNvSpPr txBox="1"/>
          <p:nvPr/>
        </p:nvSpPr>
        <p:spPr>
          <a:xfrm>
            <a:off x="7308304" y="1916832"/>
            <a:ext cx="1835696" cy="784830"/>
          </a:xfrm>
          <a:prstGeom prst="rect">
            <a:avLst/>
          </a:prstGeom>
          <a:noFill/>
        </p:spPr>
        <p:txBody>
          <a:bodyPr wrap="square" rtlCol="0">
            <a:spAutoFit/>
          </a:bodyPr>
          <a:lstStyle/>
          <a:p>
            <a:pPr algn="ctr"/>
            <a:r>
              <a:rPr lang="ru-RU" sz="1500" dirty="0" smtClean="0">
                <a:solidFill>
                  <a:srgbClr val="000099"/>
                </a:solidFill>
                <a:latin typeface="Book Antiqua" pitchFamily="18" charset="0"/>
              </a:rPr>
              <a:t>                Кредиты                 </a:t>
            </a:r>
          </a:p>
          <a:p>
            <a:pPr algn="ctr"/>
            <a:r>
              <a:rPr lang="ru-RU" sz="1500" dirty="0" smtClean="0">
                <a:solidFill>
                  <a:srgbClr val="000099"/>
                </a:solidFill>
                <a:latin typeface="Book Antiqua" pitchFamily="18" charset="0"/>
              </a:rPr>
              <a:t>            кредитных  </a:t>
            </a:r>
          </a:p>
          <a:p>
            <a:pPr algn="ctr"/>
            <a:r>
              <a:rPr lang="ru-RU" sz="1500" dirty="0" smtClean="0">
                <a:solidFill>
                  <a:srgbClr val="000099"/>
                </a:solidFill>
                <a:latin typeface="Book Antiqua" pitchFamily="18" charset="0"/>
              </a:rPr>
              <a:t>         организаций</a:t>
            </a:r>
            <a:endParaRPr lang="ru-RU" sz="1500" dirty="0">
              <a:solidFill>
                <a:srgbClr val="000099"/>
              </a:solidFill>
              <a:latin typeface="Book Antiqua" pitchFamily="18" charset="0"/>
            </a:endParaRPr>
          </a:p>
        </p:txBody>
      </p:sp>
      <p:sp>
        <p:nvSpPr>
          <p:cNvPr id="14" name="TextBox 13"/>
          <p:cNvSpPr txBox="1"/>
          <p:nvPr/>
        </p:nvSpPr>
        <p:spPr>
          <a:xfrm>
            <a:off x="7236296" y="4725144"/>
            <a:ext cx="2088232" cy="1246495"/>
          </a:xfrm>
          <a:prstGeom prst="rect">
            <a:avLst/>
          </a:prstGeom>
          <a:noFill/>
          <a:ln>
            <a:noFill/>
          </a:ln>
        </p:spPr>
        <p:txBody>
          <a:bodyPr wrap="square" rtlCol="0">
            <a:spAutoFit/>
          </a:bodyPr>
          <a:lstStyle/>
          <a:p>
            <a:pPr algn="ctr"/>
            <a:r>
              <a:rPr lang="ru-RU" sz="1500" dirty="0" smtClean="0">
                <a:solidFill>
                  <a:srgbClr val="000099"/>
                </a:solidFill>
                <a:latin typeface="Book Antiqua" pitchFamily="18" charset="0"/>
              </a:rPr>
              <a:t>           Изменение              </a:t>
            </a:r>
          </a:p>
          <a:p>
            <a:pPr algn="ctr"/>
            <a:r>
              <a:rPr lang="ru-RU" sz="1500" dirty="0" smtClean="0">
                <a:solidFill>
                  <a:srgbClr val="000099"/>
                </a:solidFill>
                <a:latin typeface="Book Antiqua" pitchFamily="18" charset="0"/>
              </a:rPr>
              <a:t>                  остатка</a:t>
            </a:r>
          </a:p>
          <a:p>
            <a:pPr algn="ctr"/>
            <a:r>
              <a:rPr lang="ru-RU" sz="1500" dirty="0" smtClean="0">
                <a:solidFill>
                  <a:srgbClr val="000099"/>
                </a:solidFill>
                <a:latin typeface="Book Antiqua" pitchFamily="18" charset="0"/>
              </a:rPr>
              <a:t>средств на  счетах  </a:t>
            </a:r>
          </a:p>
          <a:p>
            <a:pPr algn="ctr"/>
            <a:r>
              <a:rPr lang="ru-RU" sz="1500" dirty="0" smtClean="0">
                <a:solidFill>
                  <a:srgbClr val="000099"/>
                </a:solidFill>
                <a:latin typeface="Book Antiqua" pitchFamily="18" charset="0"/>
              </a:rPr>
              <a:t>               местного   </a:t>
            </a:r>
          </a:p>
          <a:p>
            <a:pPr algn="ctr"/>
            <a:r>
              <a:rPr lang="ru-RU" sz="1500" dirty="0" smtClean="0">
                <a:solidFill>
                  <a:srgbClr val="000099"/>
                </a:solidFill>
                <a:latin typeface="Book Antiqua" pitchFamily="18" charset="0"/>
              </a:rPr>
              <a:t>               бюджета</a:t>
            </a:r>
            <a:endParaRPr lang="ru-RU" sz="1500" dirty="0">
              <a:solidFill>
                <a:srgbClr val="000099"/>
              </a:solidFill>
              <a:latin typeface="Book Antiqua" pitchFamily="18" charset="0"/>
            </a:endParaRPr>
          </a:p>
        </p:txBody>
      </p:sp>
      <p:pic>
        <p:nvPicPr>
          <p:cNvPr id="15" name="Рисунок 14" descr="деньги 2.jpg"/>
          <p:cNvPicPr>
            <a:picLocks noChangeAspect="1"/>
          </p:cNvPicPr>
          <p:nvPr/>
        </p:nvPicPr>
        <p:blipFill>
          <a:blip r:embed="rId4" cstate="print"/>
          <a:stretch>
            <a:fillRect/>
          </a:stretch>
        </p:blipFill>
        <p:spPr>
          <a:xfrm>
            <a:off x="3563888" y="1700808"/>
            <a:ext cx="1337752" cy="1584176"/>
          </a:xfrm>
          <a:prstGeom prst="rect">
            <a:avLst/>
          </a:prstGeom>
          <a:ln>
            <a:noFill/>
          </a:ln>
          <a:effectLst>
            <a:softEdge rad="112500"/>
          </a:effectLst>
        </p:spPr>
      </p:pic>
      <p:sp>
        <p:nvSpPr>
          <p:cNvPr id="18" name="Стрелка влево 17"/>
          <p:cNvSpPr/>
          <p:nvPr/>
        </p:nvSpPr>
        <p:spPr>
          <a:xfrm>
            <a:off x="4860032" y="2132856"/>
            <a:ext cx="720080" cy="432048"/>
          </a:xfrm>
          <a:prstGeom prst="leftArrow">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135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 name="Рисунок 18" descr="банк1.jpg"/>
          <p:cNvPicPr>
            <a:picLocks noChangeAspect="1"/>
          </p:cNvPicPr>
          <p:nvPr/>
        </p:nvPicPr>
        <p:blipFill>
          <a:blip r:embed="rId5" cstate="print"/>
          <a:stretch>
            <a:fillRect/>
          </a:stretch>
        </p:blipFill>
        <p:spPr>
          <a:xfrm>
            <a:off x="5508104" y="1556792"/>
            <a:ext cx="2009011" cy="1800200"/>
          </a:xfrm>
          <a:prstGeom prst="rect">
            <a:avLst/>
          </a:prstGeom>
          <a:ln>
            <a:noFill/>
          </a:ln>
          <a:effectLst>
            <a:softEdge rad="112500"/>
          </a:effectLst>
        </p:spPr>
      </p:pic>
      <p:sp>
        <p:nvSpPr>
          <p:cNvPr id="24" name="Стрелка влево 23"/>
          <p:cNvSpPr/>
          <p:nvPr/>
        </p:nvSpPr>
        <p:spPr>
          <a:xfrm>
            <a:off x="4860032" y="5301208"/>
            <a:ext cx="720080" cy="432048"/>
          </a:xfrm>
          <a:prstGeom prst="leftArrow">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135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TextBox 25"/>
          <p:cNvSpPr txBox="1"/>
          <p:nvPr/>
        </p:nvSpPr>
        <p:spPr>
          <a:xfrm>
            <a:off x="179512" y="1916832"/>
            <a:ext cx="3456384" cy="1107996"/>
          </a:xfrm>
          <a:prstGeom prst="rect">
            <a:avLst/>
          </a:prstGeom>
          <a:noFill/>
        </p:spPr>
        <p:txBody>
          <a:bodyPr wrap="square" rtlCol="0">
            <a:spAutoFit/>
          </a:bodyPr>
          <a:lstStyle/>
          <a:p>
            <a:r>
              <a:rPr lang="ru-RU" dirty="0" smtClean="0">
                <a:solidFill>
                  <a:srgbClr val="000099"/>
                </a:solidFill>
                <a:latin typeface="Times New Roman" pitchFamily="18" charset="0"/>
                <a:cs typeface="Times New Roman" pitchFamily="18" charset="0"/>
              </a:rPr>
              <a:t>     </a:t>
            </a:r>
          </a:p>
          <a:p>
            <a:endParaRPr lang="ru-RU" sz="1500" dirty="0" smtClean="0">
              <a:solidFill>
                <a:srgbClr val="000099"/>
              </a:solidFill>
              <a:latin typeface="Times New Roman" pitchFamily="18" charset="0"/>
              <a:cs typeface="Times New Roman" pitchFamily="18" charset="0"/>
            </a:endParaRPr>
          </a:p>
          <a:p>
            <a:r>
              <a:rPr lang="ru-RU" sz="1900" b="1" dirty="0" smtClean="0">
                <a:solidFill>
                  <a:srgbClr val="000099"/>
                </a:solidFill>
                <a:latin typeface="Times New Roman" pitchFamily="18" charset="0"/>
                <a:cs typeface="Times New Roman" pitchFamily="18" charset="0"/>
              </a:rPr>
              <a:t>4 194,5     -2 100,0      -2 094,5</a:t>
            </a:r>
          </a:p>
          <a:p>
            <a:r>
              <a:rPr lang="ru-RU" sz="1400" b="1" dirty="0" smtClean="0">
                <a:solidFill>
                  <a:srgbClr val="000099"/>
                </a:solidFill>
                <a:latin typeface="Times New Roman" pitchFamily="18" charset="0"/>
                <a:cs typeface="Times New Roman" pitchFamily="18" charset="0"/>
              </a:rPr>
              <a:t>Получение    Погашение     Погашение</a:t>
            </a:r>
          </a:p>
        </p:txBody>
      </p:sp>
      <p:sp>
        <p:nvSpPr>
          <p:cNvPr id="29" name="Пятиугольник 28"/>
          <p:cNvSpPr/>
          <p:nvPr/>
        </p:nvSpPr>
        <p:spPr>
          <a:xfrm>
            <a:off x="179512" y="4725144"/>
            <a:ext cx="3744416" cy="1440160"/>
          </a:xfrm>
          <a:prstGeom prst="homePlat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30" name="TextBox 29"/>
          <p:cNvSpPr txBox="1"/>
          <p:nvPr/>
        </p:nvSpPr>
        <p:spPr>
          <a:xfrm>
            <a:off x="251520" y="5013176"/>
            <a:ext cx="3456384" cy="846386"/>
          </a:xfrm>
          <a:prstGeom prst="rect">
            <a:avLst/>
          </a:prstGeom>
          <a:noFill/>
        </p:spPr>
        <p:txBody>
          <a:bodyPr wrap="square" rtlCol="0">
            <a:spAutoFit/>
          </a:bodyPr>
          <a:lstStyle/>
          <a:p>
            <a:endParaRPr lang="ru-RU" sz="1500" dirty="0" smtClean="0">
              <a:solidFill>
                <a:srgbClr val="000099"/>
              </a:solidFill>
              <a:latin typeface="Times New Roman" pitchFamily="18" charset="0"/>
              <a:cs typeface="Times New Roman" pitchFamily="18" charset="0"/>
            </a:endParaRPr>
          </a:p>
          <a:p>
            <a:endParaRPr lang="ru-RU" sz="1500" dirty="0" smtClean="0">
              <a:solidFill>
                <a:srgbClr val="000099"/>
              </a:solidFill>
              <a:latin typeface="Times New Roman" pitchFamily="18" charset="0"/>
              <a:cs typeface="Times New Roman" pitchFamily="18" charset="0"/>
            </a:endParaRPr>
          </a:p>
          <a:p>
            <a:r>
              <a:rPr lang="ru-RU" sz="1900" b="1" dirty="0" smtClean="0">
                <a:solidFill>
                  <a:srgbClr val="000099"/>
                </a:solidFill>
                <a:latin typeface="Times New Roman" pitchFamily="18" charset="0"/>
                <a:cs typeface="Times New Roman" pitchFamily="18" charset="0"/>
              </a:rPr>
              <a:t> 0,0            0,0            0,0</a:t>
            </a:r>
          </a:p>
        </p:txBody>
      </p:sp>
      <p:grpSp>
        <p:nvGrpSpPr>
          <p:cNvPr id="33" name="Группа 32"/>
          <p:cNvGrpSpPr/>
          <p:nvPr/>
        </p:nvGrpSpPr>
        <p:grpSpPr>
          <a:xfrm>
            <a:off x="179512" y="1340768"/>
            <a:ext cx="972542" cy="972542"/>
            <a:chOff x="817078" y="57372"/>
            <a:chExt cx="972542" cy="972542"/>
          </a:xfrm>
          <a:solidFill>
            <a:srgbClr val="FFCC00"/>
          </a:solidFill>
          <a:scene3d>
            <a:camera prst="orthographicFront"/>
            <a:lightRig rig="chilly" dir="t"/>
          </a:scene3d>
        </p:grpSpPr>
        <p:sp>
          <p:nvSpPr>
            <p:cNvPr id="34" name="Овал 33"/>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35"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2018 год</a:t>
              </a:r>
              <a:endParaRPr lang="ru-RU" sz="1400" kern="1200" dirty="0">
                <a:solidFill>
                  <a:srgbClr val="000099"/>
                </a:solidFill>
                <a:latin typeface="Book Antiqua" pitchFamily="18" charset="0"/>
              </a:endParaRPr>
            </a:p>
          </p:txBody>
        </p:sp>
      </p:grpSp>
      <p:grpSp>
        <p:nvGrpSpPr>
          <p:cNvPr id="36" name="Группа 35"/>
          <p:cNvGrpSpPr/>
          <p:nvPr/>
        </p:nvGrpSpPr>
        <p:grpSpPr>
          <a:xfrm>
            <a:off x="1187624" y="1340768"/>
            <a:ext cx="972542" cy="972542"/>
            <a:chOff x="817078" y="57372"/>
            <a:chExt cx="972542" cy="972542"/>
          </a:xfrm>
          <a:solidFill>
            <a:srgbClr val="FFCC00"/>
          </a:solidFill>
          <a:scene3d>
            <a:camera prst="orthographicFront"/>
            <a:lightRig rig="chilly" dir="t"/>
          </a:scene3d>
        </p:grpSpPr>
        <p:sp>
          <p:nvSpPr>
            <p:cNvPr id="37" name="Овал 36"/>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38"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2019 год</a:t>
              </a:r>
              <a:endParaRPr lang="ru-RU" sz="1400" kern="1200" dirty="0">
                <a:solidFill>
                  <a:srgbClr val="000099"/>
                </a:solidFill>
                <a:latin typeface="Book Antiqua" pitchFamily="18" charset="0"/>
              </a:endParaRPr>
            </a:p>
          </p:txBody>
        </p:sp>
      </p:grpSp>
      <p:grpSp>
        <p:nvGrpSpPr>
          <p:cNvPr id="39" name="Группа 38"/>
          <p:cNvGrpSpPr/>
          <p:nvPr/>
        </p:nvGrpSpPr>
        <p:grpSpPr>
          <a:xfrm>
            <a:off x="2195736" y="1340768"/>
            <a:ext cx="972542" cy="972542"/>
            <a:chOff x="817078" y="57372"/>
            <a:chExt cx="972542" cy="972542"/>
          </a:xfrm>
          <a:solidFill>
            <a:srgbClr val="FFCC00"/>
          </a:solidFill>
          <a:scene3d>
            <a:camera prst="orthographicFront"/>
            <a:lightRig rig="chilly" dir="t"/>
          </a:scene3d>
        </p:grpSpPr>
        <p:sp>
          <p:nvSpPr>
            <p:cNvPr id="40" name="Овал 39"/>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41"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2020 год</a:t>
              </a:r>
              <a:endParaRPr lang="ru-RU" sz="1400" kern="1200" dirty="0">
                <a:solidFill>
                  <a:srgbClr val="000099"/>
                </a:solidFill>
                <a:latin typeface="Book Antiqua" pitchFamily="18" charset="0"/>
              </a:endParaRPr>
            </a:p>
          </p:txBody>
        </p:sp>
      </p:grpSp>
      <p:grpSp>
        <p:nvGrpSpPr>
          <p:cNvPr id="45" name="Группа 44"/>
          <p:cNvGrpSpPr/>
          <p:nvPr/>
        </p:nvGrpSpPr>
        <p:grpSpPr>
          <a:xfrm>
            <a:off x="107504" y="4365104"/>
            <a:ext cx="972542" cy="972542"/>
            <a:chOff x="817078" y="57372"/>
            <a:chExt cx="972542" cy="972542"/>
          </a:xfrm>
          <a:solidFill>
            <a:srgbClr val="FFCC00"/>
          </a:solidFill>
          <a:scene3d>
            <a:camera prst="orthographicFront"/>
            <a:lightRig rig="chilly" dir="t"/>
          </a:scene3d>
        </p:grpSpPr>
        <p:sp>
          <p:nvSpPr>
            <p:cNvPr id="46" name="Овал 45"/>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47"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2018 год</a:t>
              </a:r>
              <a:endParaRPr lang="ru-RU" sz="1400" kern="1200" dirty="0">
                <a:solidFill>
                  <a:srgbClr val="000099"/>
                </a:solidFill>
                <a:latin typeface="Book Antiqua" pitchFamily="18" charset="0"/>
              </a:endParaRPr>
            </a:p>
          </p:txBody>
        </p:sp>
      </p:grpSp>
      <p:grpSp>
        <p:nvGrpSpPr>
          <p:cNvPr id="50" name="Группа 49"/>
          <p:cNvGrpSpPr/>
          <p:nvPr/>
        </p:nvGrpSpPr>
        <p:grpSpPr>
          <a:xfrm>
            <a:off x="1115616" y="4365104"/>
            <a:ext cx="972542" cy="972542"/>
            <a:chOff x="817078" y="57372"/>
            <a:chExt cx="972542" cy="972542"/>
          </a:xfrm>
          <a:solidFill>
            <a:srgbClr val="FFCC00"/>
          </a:solidFill>
          <a:scene3d>
            <a:camera prst="orthographicFront"/>
            <a:lightRig rig="chilly" dir="t"/>
          </a:scene3d>
        </p:grpSpPr>
        <p:sp>
          <p:nvSpPr>
            <p:cNvPr id="51" name="Овал 50"/>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52"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2019 год</a:t>
              </a:r>
              <a:endParaRPr lang="ru-RU" sz="1400" kern="1200" dirty="0">
                <a:solidFill>
                  <a:srgbClr val="000099"/>
                </a:solidFill>
                <a:latin typeface="Book Antiqua" pitchFamily="18" charset="0"/>
              </a:endParaRPr>
            </a:p>
          </p:txBody>
        </p:sp>
      </p:grpSp>
      <p:grpSp>
        <p:nvGrpSpPr>
          <p:cNvPr id="53" name="Группа 52"/>
          <p:cNvGrpSpPr/>
          <p:nvPr/>
        </p:nvGrpSpPr>
        <p:grpSpPr>
          <a:xfrm>
            <a:off x="2123728" y="4365104"/>
            <a:ext cx="972542" cy="972542"/>
            <a:chOff x="817078" y="57372"/>
            <a:chExt cx="972542" cy="972542"/>
          </a:xfrm>
          <a:solidFill>
            <a:srgbClr val="FFCC00"/>
          </a:solidFill>
          <a:scene3d>
            <a:camera prst="orthographicFront"/>
            <a:lightRig rig="chilly" dir="t"/>
          </a:scene3d>
        </p:grpSpPr>
        <p:sp>
          <p:nvSpPr>
            <p:cNvPr id="54" name="Овал 53"/>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55"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2020 год</a:t>
              </a:r>
              <a:endParaRPr lang="ru-RU" sz="1400" kern="1200" dirty="0">
                <a:solidFill>
                  <a:srgbClr val="000099"/>
                </a:solidFill>
                <a:latin typeface="Book Antiqua" pitchFamily="18" charset="0"/>
              </a:endParaRPr>
            </a:p>
          </p:txBody>
        </p:sp>
      </p:grpSp>
      <p:pic>
        <p:nvPicPr>
          <p:cNvPr id="17" name="Рисунок 16" descr="деньги 2.jpg"/>
          <p:cNvPicPr>
            <a:picLocks noChangeAspect="1"/>
          </p:cNvPicPr>
          <p:nvPr/>
        </p:nvPicPr>
        <p:blipFill>
          <a:blip r:embed="rId6" cstate="print"/>
          <a:stretch>
            <a:fillRect/>
          </a:stretch>
        </p:blipFill>
        <p:spPr>
          <a:xfrm>
            <a:off x="3635896" y="4653136"/>
            <a:ext cx="1288564" cy="1656184"/>
          </a:xfrm>
          <a:prstGeom prst="rect">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idx="1"/>
          </p:nvPr>
        </p:nvGraphicFramePr>
        <p:xfrm>
          <a:off x="0" y="1196752"/>
          <a:ext cx="7812360" cy="5259611"/>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3"/>
          <p:cNvSpPr>
            <a:spLocks noGrp="1"/>
          </p:cNvSpPr>
          <p:nvPr>
            <p:ph type="title"/>
          </p:nvPr>
        </p:nvSpPr>
        <p:spPr>
          <a:xfrm>
            <a:off x="0" y="0"/>
            <a:ext cx="8856984"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ДИНАМИКА    ОБЪЕМА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МУНИЦИПАЛЬНОГО   ДОЛГА</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3"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14" name="Прямоугольная выноска 13"/>
          <p:cNvSpPr/>
          <p:nvPr/>
        </p:nvSpPr>
        <p:spPr>
          <a:xfrm>
            <a:off x="2843808" y="1412776"/>
            <a:ext cx="914400" cy="360040"/>
          </a:xfrm>
          <a:prstGeom prst="wedgeRectCallout">
            <a:avLst>
              <a:gd name="adj1" fmla="val -18981"/>
              <a:gd name="adj2" fmla="val 111883"/>
            </a:avLst>
          </a:prstGeom>
          <a:gradFill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200" b="1" dirty="0" smtClean="0">
                <a:solidFill>
                  <a:srgbClr val="0033CC"/>
                </a:solidFill>
                <a:effectLst/>
                <a:latin typeface="Bookman Old Style" pitchFamily="18" charset="0"/>
              </a:rPr>
              <a:t>7 312,2</a:t>
            </a:r>
            <a:endParaRPr lang="ru-RU" sz="1200" b="1" dirty="0">
              <a:solidFill>
                <a:srgbClr val="0033CC"/>
              </a:solidFill>
              <a:effectLst/>
              <a:latin typeface="Bookman Old Style" pitchFamily="18" charset="0"/>
            </a:endParaRPr>
          </a:p>
        </p:txBody>
      </p:sp>
      <p:sp>
        <p:nvSpPr>
          <p:cNvPr id="15" name="Прямоугольная выноска 14"/>
          <p:cNvSpPr/>
          <p:nvPr/>
        </p:nvSpPr>
        <p:spPr>
          <a:xfrm>
            <a:off x="6660232" y="1412776"/>
            <a:ext cx="914400" cy="360040"/>
          </a:xfrm>
          <a:prstGeom prst="wedgeRectCallout">
            <a:avLst>
              <a:gd name="adj1" fmla="val -18981"/>
              <a:gd name="adj2" fmla="val 111883"/>
            </a:avLst>
          </a:prstGeom>
          <a:gradFill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w="9525" cap="flat" cmpd="sng" algn="ctr">
            <a:solidFill>
              <a:srgbClr val="006699"/>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200" b="1" dirty="0" smtClean="0">
                <a:solidFill>
                  <a:srgbClr val="0033CC"/>
                </a:solidFill>
                <a:latin typeface="Bookman Old Style" pitchFamily="18" charset="0"/>
              </a:rPr>
              <a:t>7 312,2</a:t>
            </a:r>
            <a:endParaRPr lang="ru-RU" sz="1200" b="1" dirty="0">
              <a:solidFill>
                <a:srgbClr val="0033CC"/>
              </a:solidFill>
              <a:latin typeface="Bookman Old Style" pitchFamily="18" charset="0"/>
            </a:endParaRPr>
          </a:p>
        </p:txBody>
      </p:sp>
      <p:sp>
        <p:nvSpPr>
          <p:cNvPr id="8" name="Скругленный прямоугольник 7"/>
          <p:cNvSpPr/>
          <p:nvPr/>
        </p:nvSpPr>
        <p:spPr>
          <a:xfrm>
            <a:off x="7956376" y="1052736"/>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9" name="Скругленная прямоугольная выноска 8"/>
          <p:cNvSpPr/>
          <p:nvPr/>
        </p:nvSpPr>
        <p:spPr>
          <a:xfrm>
            <a:off x="7380312" y="1916832"/>
            <a:ext cx="1763688" cy="2088232"/>
          </a:xfrm>
          <a:prstGeom prst="wedgeRoundRect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0" name="TextBox 9"/>
          <p:cNvSpPr txBox="1"/>
          <p:nvPr/>
        </p:nvSpPr>
        <p:spPr>
          <a:xfrm>
            <a:off x="7524328" y="2060848"/>
            <a:ext cx="1512168" cy="1600438"/>
          </a:xfrm>
          <a:prstGeom prst="rect">
            <a:avLst/>
          </a:prstGeom>
          <a:noFill/>
        </p:spPr>
        <p:txBody>
          <a:bodyPr wrap="square" rtlCol="0">
            <a:spAutoFit/>
          </a:bodyPr>
          <a:lstStyle/>
          <a:p>
            <a:pPr algn="just"/>
            <a:r>
              <a:rPr lang="ru-RU" sz="1400" dirty="0" smtClean="0">
                <a:solidFill>
                  <a:srgbClr val="000099"/>
                </a:solidFill>
                <a:latin typeface="Book Antiqua" pitchFamily="18" charset="0"/>
              </a:rPr>
              <a:t>В 2018-2020 годах  предусмотрена сумма на обслуживание долга в размере 7,3 тыс. рублей.</a:t>
            </a:r>
            <a:endParaRPr lang="ru-RU" sz="1400" dirty="0">
              <a:solidFill>
                <a:srgbClr val="000099"/>
              </a:solidFill>
              <a:latin typeface="Book Antiqua"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Содержимое 5"/>
          <p:cNvGraphicFramePr>
            <a:graphicFrameLocks noGrp="1"/>
          </p:cNvGraphicFramePr>
          <p:nvPr>
            <p:ph idx="1"/>
          </p:nvPr>
        </p:nvGraphicFramePr>
        <p:xfrm>
          <a:off x="539552" y="1196752"/>
          <a:ext cx="8280920"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Заголовок 3"/>
          <p:cNvSpPr>
            <a:spLocks noGrp="1"/>
          </p:cNvSpPr>
          <p:nvPr>
            <p:ph type="title"/>
          </p:nvPr>
        </p:nvSpPr>
        <p:spPr>
          <a:xfrm>
            <a:off x="457200" y="116632"/>
            <a:ext cx="8435280" cy="8640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ДОХОДЫ  БЮДЖЕТА </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6" name="Рисунок 5" descr="доходы все.jpg"/>
          <p:cNvPicPr>
            <a:picLocks noChangeAspect="1"/>
          </p:cNvPicPr>
          <p:nvPr/>
        </p:nvPicPr>
        <p:blipFill>
          <a:blip r:embed="rId7" cstate="print"/>
          <a:stretch>
            <a:fillRect/>
          </a:stretch>
        </p:blipFill>
        <p:spPr>
          <a:xfrm>
            <a:off x="6300192" y="4437112"/>
            <a:ext cx="2843808" cy="2420888"/>
          </a:xfrm>
          <a:prstGeom prst="rect">
            <a:avLst/>
          </a:prstGeom>
          <a:ln>
            <a:noFill/>
          </a:ln>
          <a:effectLst>
            <a:softEdge rad="112500"/>
          </a:effectLst>
        </p:spPr>
      </p:pic>
      <p:sp>
        <p:nvSpPr>
          <p:cNvPr id="7" name="Выноска-облако 6"/>
          <p:cNvSpPr/>
          <p:nvPr/>
        </p:nvSpPr>
        <p:spPr>
          <a:xfrm>
            <a:off x="6876256" y="5517232"/>
            <a:ext cx="1440160" cy="864096"/>
          </a:xfrm>
          <a:prstGeom prst="cloudCallout">
            <a:avLst/>
          </a:prstGeom>
          <a:solidFill>
            <a:srgbClr val="CC9900"/>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bg1"/>
                </a:solidFill>
                <a:latin typeface="Book Antiqua" pitchFamily="18" charset="0"/>
              </a:rPr>
              <a:t>Доходы</a:t>
            </a:r>
          </a:p>
          <a:p>
            <a:pPr algn="ctr"/>
            <a:r>
              <a:rPr lang="ru-RU" sz="1400" b="1" dirty="0" smtClean="0">
                <a:solidFill>
                  <a:schemeClr val="bg1"/>
                </a:solidFill>
                <a:latin typeface="Book Antiqua" pitchFamily="18" charset="0"/>
              </a:rPr>
              <a:t>района</a:t>
            </a:r>
            <a:endParaRPr lang="ru-RU" sz="1400" b="1" dirty="0">
              <a:solidFill>
                <a:schemeClr val="bg1"/>
              </a:solidFill>
              <a:latin typeface="Book Antiqua"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sz="half" idx="1"/>
          </p:nvPr>
        </p:nvGraphicFramePr>
        <p:xfrm>
          <a:off x="0" y="620688"/>
          <a:ext cx="3960688" cy="31683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Содержимое 12"/>
          <p:cNvGraphicFramePr>
            <a:graphicFrameLocks noGrp="1"/>
          </p:cNvGraphicFramePr>
          <p:nvPr>
            <p:ph sz="quarter" idx="2"/>
          </p:nvPr>
        </p:nvGraphicFramePr>
        <p:xfrm>
          <a:off x="4788024" y="836712"/>
          <a:ext cx="3966592" cy="27363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Содержимое 13"/>
          <p:cNvGraphicFramePr>
            <a:graphicFrameLocks noGrp="1"/>
          </p:cNvGraphicFramePr>
          <p:nvPr>
            <p:ph sz="quarter" idx="3"/>
          </p:nvPr>
        </p:nvGraphicFramePr>
        <p:xfrm>
          <a:off x="2195736" y="2924944"/>
          <a:ext cx="4038600" cy="2259583"/>
        </p:xfrm>
        <a:graphic>
          <a:graphicData uri="http://schemas.openxmlformats.org/drawingml/2006/chart">
            <c:chart xmlns:c="http://schemas.openxmlformats.org/drawingml/2006/chart" xmlns:r="http://schemas.openxmlformats.org/officeDocument/2006/relationships" r:id="rId4"/>
          </a:graphicData>
        </a:graphic>
      </p:graphicFrame>
      <p:sp>
        <p:nvSpPr>
          <p:cNvPr id="7" name="Прямоугольник с двумя скругленными противолежащими углами 6"/>
          <p:cNvSpPr/>
          <p:nvPr/>
        </p:nvSpPr>
        <p:spPr>
          <a:xfrm>
            <a:off x="0" y="0"/>
            <a:ext cx="9144000"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ОБЩИЙ ОБЪЕМ ДОХОДОВ   БЮДЖЕТА  НА  </a:t>
            </a:r>
          </a:p>
          <a:p>
            <a:pPr algn="ctr"/>
            <a:r>
              <a:rPr lang="ru-RU" sz="2400" b="1" dirty="0" smtClean="0">
                <a:effectLst>
                  <a:outerShdw blurRad="38100" dist="38100" dir="2700000" algn="tl">
                    <a:srgbClr val="000000">
                      <a:alpha val="43137"/>
                    </a:srgbClr>
                  </a:outerShdw>
                </a:effectLst>
                <a:latin typeface="Book Antiqua" pitchFamily="18" charset="0"/>
              </a:rPr>
              <a:t>2018-2020  ГОДЫ</a:t>
            </a:r>
            <a:endParaRPr lang="ru-RU" sz="2400" b="1" dirty="0">
              <a:effectLst>
                <a:outerShdw blurRad="38100" dist="38100" dir="2700000" algn="tl">
                  <a:srgbClr val="000000">
                    <a:alpha val="43137"/>
                  </a:srgbClr>
                </a:outerShdw>
              </a:effectLst>
              <a:latin typeface="Book Antiqua" pitchFamily="18" charset="0"/>
            </a:endParaRPr>
          </a:p>
        </p:txBody>
      </p:sp>
      <p:pic>
        <p:nvPicPr>
          <p:cNvPr id="11" name="i-main-pic" descr="Картинка 5 из 10"/>
          <p:cNvPicPr/>
          <p:nvPr/>
        </p:nvPicPr>
        <p:blipFill>
          <a:blip r:embed="rId5"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graphicFrame>
        <p:nvGraphicFramePr>
          <p:cNvPr id="17" name="Таблица 16"/>
          <p:cNvGraphicFramePr>
            <a:graphicFrameLocks noGrp="1"/>
          </p:cNvGraphicFramePr>
          <p:nvPr/>
        </p:nvGraphicFramePr>
        <p:xfrm>
          <a:off x="179511" y="5085184"/>
          <a:ext cx="8784977" cy="1774109"/>
        </p:xfrm>
        <a:graphic>
          <a:graphicData uri="http://schemas.openxmlformats.org/drawingml/2006/table">
            <a:tbl>
              <a:tblPr firstRow="1" bandRow="1">
                <a:tableStyleId>{69CF1AB2-1976-4502-BF36-3FF5EA218861}</a:tableStyleId>
              </a:tblPr>
              <a:tblGrid>
                <a:gridCol w="975769"/>
                <a:gridCol w="2524168"/>
                <a:gridCol w="1905619"/>
                <a:gridCol w="1591626"/>
                <a:gridCol w="1787795"/>
              </a:tblGrid>
              <a:tr h="291784">
                <a:tc rowSpan="2">
                  <a:txBody>
                    <a:bodyPr/>
                    <a:lstStyle/>
                    <a:p>
                      <a:pPr algn="ctr"/>
                      <a:r>
                        <a:rPr lang="ru-RU" sz="1200" b="1" dirty="0" smtClean="0">
                          <a:solidFill>
                            <a:schemeClr val="bg1"/>
                          </a:solidFill>
                          <a:effectLst/>
                          <a:latin typeface="Book Antiqua" pitchFamily="18" charset="0"/>
                        </a:rPr>
                        <a:t>Год</a:t>
                      </a:r>
                      <a:endParaRPr lang="ru-RU" sz="1200" b="1" dirty="0">
                        <a:solidFill>
                          <a:schemeClr val="bg1"/>
                        </a:solidFill>
                        <a:effectLst/>
                        <a:latin typeface="Book Antiqua" pitchFamily="18" charset="0"/>
                      </a:endParaRPr>
                    </a:p>
                  </a:txBody>
                  <a:tcPr>
                    <a:solidFill>
                      <a:srgbClr val="9CD7FC"/>
                    </a:solidFill>
                  </a:tcPr>
                </a:tc>
                <a:tc rowSpan="2">
                  <a:txBody>
                    <a:bodyPr/>
                    <a:lstStyle/>
                    <a:p>
                      <a:pPr algn="ctr"/>
                      <a:r>
                        <a:rPr lang="ru-RU" sz="1200" b="1" dirty="0" smtClean="0">
                          <a:solidFill>
                            <a:schemeClr val="bg1"/>
                          </a:solidFill>
                          <a:effectLst/>
                          <a:latin typeface="Book Antiqua" pitchFamily="18" charset="0"/>
                        </a:rPr>
                        <a:t>Общий объем доходов бюджета</a:t>
                      </a:r>
                      <a:endParaRPr lang="ru-RU" sz="1200" b="1" dirty="0">
                        <a:solidFill>
                          <a:schemeClr val="bg1"/>
                        </a:solidFill>
                        <a:effectLst/>
                        <a:latin typeface="Book Antiqua" pitchFamily="18" charset="0"/>
                      </a:endParaRPr>
                    </a:p>
                  </a:txBody>
                  <a:tcPr>
                    <a:solidFill>
                      <a:srgbClr val="9CD7FC"/>
                    </a:solidFill>
                  </a:tcPr>
                </a:tc>
                <a:tc gridSpan="3">
                  <a:txBody>
                    <a:bodyPr/>
                    <a:lstStyle/>
                    <a:p>
                      <a:pPr algn="ctr"/>
                      <a:r>
                        <a:rPr lang="ru-RU" sz="1200" b="1" dirty="0" smtClean="0">
                          <a:solidFill>
                            <a:schemeClr val="bg1"/>
                          </a:solidFill>
                          <a:effectLst/>
                          <a:latin typeface="Book Antiqua" pitchFamily="18" charset="0"/>
                        </a:rPr>
                        <a:t>в том числе:</a:t>
                      </a:r>
                      <a:endParaRPr lang="ru-RU" sz="1200" b="1" dirty="0">
                        <a:solidFill>
                          <a:schemeClr val="bg1"/>
                        </a:solidFill>
                        <a:effectLst/>
                        <a:latin typeface="Book Antiqua" pitchFamily="18" charset="0"/>
                      </a:endParaRPr>
                    </a:p>
                  </a:txBody>
                  <a:tcPr>
                    <a:solidFill>
                      <a:srgbClr val="9CD7FC"/>
                    </a:solidFill>
                  </a:tcPr>
                </a:tc>
                <a:tc hMerge="1">
                  <a:txBody>
                    <a:bodyPr/>
                    <a:lstStyle/>
                    <a:p>
                      <a:pPr algn="ctr"/>
                      <a:endParaRPr lang="ru-RU" sz="1400" b="1" dirty="0">
                        <a:solidFill>
                          <a:schemeClr val="bg1"/>
                        </a:solidFill>
                        <a:effectLst/>
                        <a:latin typeface="Bookman Old Style" pitchFamily="18" charset="0"/>
                      </a:endParaRPr>
                    </a:p>
                  </a:txBody>
                  <a:tcPr/>
                </a:tc>
                <a:tc hMerge="1">
                  <a:txBody>
                    <a:bodyPr/>
                    <a:lstStyle/>
                    <a:p>
                      <a:pPr algn="ctr"/>
                      <a:endParaRPr lang="ru-RU" sz="1400" b="1" dirty="0">
                        <a:solidFill>
                          <a:srgbClr val="003399"/>
                        </a:solidFill>
                        <a:effectLst/>
                        <a:latin typeface="Bookman Old Style" pitchFamily="18" charset="0"/>
                      </a:endParaRPr>
                    </a:p>
                  </a:txBody>
                  <a:tcPr/>
                </a:tc>
              </a:tr>
              <a:tr h="456676">
                <a:tc vMerge="1">
                  <a:txBody>
                    <a:bodyPr/>
                    <a:lstStyle/>
                    <a:p>
                      <a:endParaRPr lang="ru-RU"/>
                    </a:p>
                  </a:txBody>
                  <a:tcPr/>
                </a:tc>
                <a:tc vMerge="1">
                  <a:txBody>
                    <a:bodyPr/>
                    <a:lstStyle/>
                    <a:p>
                      <a:pPr algn="ctr"/>
                      <a:endParaRPr lang="ru-RU" sz="1400" b="1" dirty="0">
                        <a:solidFill>
                          <a:srgbClr val="003399"/>
                        </a:solidFill>
                        <a:effectLst/>
                        <a:latin typeface="Bookman Old Style" pitchFamily="18" charset="0"/>
                      </a:endParaRPr>
                    </a:p>
                  </a:txBody>
                  <a:tcPr/>
                </a:tc>
                <a:tc>
                  <a:txBody>
                    <a:bodyPr/>
                    <a:lstStyle/>
                    <a:p>
                      <a:pPr algn="ctr"/>
                      <a:r>
                        <a:rPr lang="ru-RU" sz="1200" b="1" dirty="0" smtClean="0">
                          <a:solidFill>
                            <a:schemeClr val="bg1"/>
                          </a:solidFill>
                          <a:effectLst/>
                          <a:latin typeface="Book Antiqua" pitchFamily="18" charset="0"/>
                        </a:rPr>
                        <a:t>Налоговые доходы</a:t>
                      </a:r>
                      <a:endParaRPr lang="ru-RU" sz="1200" b="1" dirty="0">
                        <a:solidFill>
                          <a:schemeClr val="bg1"/>
                        </a:solidFill>
                        <a:effectLst/>
                        <a:latin typeface="Book Antiqua" pitchFamily="18" charset="0"/>
                      </a:endParaRPr>
                    </a:p>
                  </a:txBody>
                  <a:tcPr>
                    <a:solidFill>
                      <a:srgbClr val="9966FF"/>
                    </a:solidFill>
                  </a:tcPr>
                </a:tc>
                <a:tc>
                  <a:txBody>
                    <a:bodyPr/>
                    <a:lstStyle/>
                    <a:p>
                      <a:pPr algn="ctr"/>
                      <a:r>
                        <a:rPr lang="ru-RU" sz="1200" b="1" dirty="0" smtClean="0">
                          <a:solidFill>
                            <a:schemeClr val="bg1"/>
                          </a:solidFill>
                          <a:effectLst/>
                          <a:latin typeface="Book Antiqua" pitchFamily="18" charset="0"/>
                        </a:rPr>
                        <a:t>Неналоговые доходы</a:t>
                      </a:r>
                      <a:endParaRPr lang="ru-RU" sz="1200" b="1" dirty="0">
                        <a:solidFill>
                          <a:schemeClr val="bg1"/>
                        </a:solidFill>
                        <a:effectLst/>
                        <a:latin typeface="Book Antiqua" pitchFamily="18" charset="0"/>
                      </a:endParaRPr>
                    </a:p>
                  </a:txBody>
                  <a:tcPr>
                    <a:solidFill>
                      <a:srgbClr val="FFCC00"/>
                    </a:solidFill>
                  </a:tcPr>
                </a:tc>
                <a:tc>
                  <a:txBody>
                    <a:bodyPr/>
                    <a:lstStyle/>
                    <a:p>
                      <a:pPr algn="ctr"/>
                      <a:r>
                        <a:rPr lang="ru-RU" sz="1200" b="1" dirty="0" smtClean="0">
                          <a:solidFill>
                            <a:schemeClr val="bg1"/>
                          </a:solidFill>
                          <a:effectLst/>
                          <a:latin typeface="Book Antiqua" pitchFamily="18" charset="0"/>
                        </a:rPr>
                        <a:t>Безвозмездные поступления</a:t>
                      </a:r>
                      <a:endParaRPr lang="ru-RU" sz="1200" b="1" dirty="0">
                        <a:solidFill>
                          <a:schemeClr val="bg1"/>
                        </a:solidFill>
                        <a:effectLst/>
                        <a:latin typeface="Book Antiqua" pitchFamily="18" charset="0"/>
                      </a:endParaRPr>
                    </a:p>
                  </a:txBody>
                  <a:tcPr>
                    <a:solidFill>
                      <a:srgbClr val="0066FF"/>
                    </a:solidFill>
                  </a:tcPr>
                </a:tc>
              </a:tr>
              <a:tr h="334895">
                <a:tc>
                  <a:txBody>
                    <a:bodyPr/>
                    <a:lstStyle/>
                    <a:p>
                      <a:pPr algn="ctr"/>
                      <a:r>
                        <a:rPr lang="ru-RU" sz="1600" b="1" i="0" dirty="0" smtClean="0">
                          <a:solidFill>
                            <a:srgbClr val="003366"/>
                          </a:solidFill>
                          <a:effectLst/>
                          <a:latin typeface="Book Antiqua" pitchFamily="18" charset="0"/>
                        </a:rPr>
                        <a:t>2018</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234 661,4</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43</a:t>
                      </a:r>
                      <a:r>
                        <a:rPr lang="ru-RU" sz="1600" b="1" i="0" baseline="0" dirty="0" smtClean="0">
                          <a:solidFill>
                            <a:srgbClr val="003366"/>
                          </a:solidFill>
                          <a:effectLst/>
                          <a:latin typeface="Book Antiqua" pitchFamily="18" charset="0"/>
                        </a:rPr>
                        <a:t> 442,8</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984,0</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190 234,6</a:t>
                      </a:r>
                      <a:endParaRPr lang="ru-RU" sz="1600" b="1" i="0" dirty="0">
                        <a:solidFill>
                          <a:srgbClr val="003366"/>
                        </a:solidFill>
                        <a:effectLst/>
                        <a:latin typeface="Book Antiqua" pitchFamily="18" charset="0"/>
                      </a:endParaRPr>
                    </a:p>
                  </a:txBody>
                  <a:tcPr>
                    <a:solidFill>
                      <a:srgbClr val="9CD7FC"/>
                    </a:solidFill>
                  </a:tcPr>
                </a:tc>
              </a:tr>
              <a:tr h="334895">
                <a:tc>
                  <a:txBody>
                    <a:bodyPr/>
                    <a:lstStyle/>
                    <a:p>
                      <a:pPr algn="ctr"/>
                      <a:r>
                        <a:rPr lang="ru-RU" sz="1600" b="1" i="0" dirty="0" smtClean="0">
                          <a:solidFill>
                            <a:srgbClr val="003366"/>
                          </a:solidFill>
                          <a:effectLst/>
                          <a:latin typeface="Book Antiqua" pitchFamily="18" charset="0"/>
                        </a:rPr>
                        <a:t>2019</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221</a:t>
                      </a:r>
                      <a:r>
                        <a:rPr lang="ru-RU" sz="1600" b="1" i="0" baseline="0" dirty="0" smtClean="0">
                          <a:solidFill>
                            <a:srgbClr val="003366"/>
                          </a:solidFill>
                          <a:effectLst/>
                          <a:latin typeface="Book Antiqua" pitchFamily="18" charset="0"/>
                        </a:rPr>
                        <a:t> 022,7</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44</a:t>
                      </a:r>
                      <a:r>
                        <a:rPr lang="ru-RU" sz="1600" b="1" i="0" baseline="0" dirty="0" smtClean="0">
                          <a:solidFill>
                            <a:srgbClr val="003366"/>
                          </a:solidFill>
                          <a:effectLst/>
                          <a:latin typeface="Book Antiqua" pitchFamily="18" charset="0"/>
                        </a:rPr>
                        <a:t> 541,6</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1 012,6</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175 468,5</a:t>
                      </a:r>
                      <a:endParaRPr lang="ru-RU" sz="1600" b="1" i="0" dirty="0">
                        <a:solidFill>
                          <a:srgbClr val="003366"/>
                        </a:solidFill>
                        <a:effectLst/>
                        <a:latin typeface="Book Antiqua" pitchFamily="18" charset="0"/>
                      </a:endParaRPr>
                    </a:p>
                  </a:txBody>
                  <a:tcPr>
                    <a:solidFill>
                      <a:srgbClr val="9CD7FC"/>
                    </a:solidFill>
                  </a:tcPr>
                </a:tc>
              </a:tr>
              <a:tr h="354565">
                <a:tc>
                  <a:txBody>
                    <a:bodyPr/>
                    <a:lstStyle/>
                    <a:p>
                      <a:pPr algn="ctr"/>
                      <a:r>
                        <a:rPr lang="ru-RU" sz="1600" b="1" i="0" dirty="0" smtClean="0">
                          <a:solidFill>
                            <a:srgbClr val="003366"/>
                          </a:solidFill>
                          <a:effectLst/>
                          <a:latin typeface="Book Antiqua" pitchFamily="18" charset="0"/>
                        </a:rPr>
                        <a:t>2020</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222</a:t>
                      </a:r>
                      <a:r>
                        <a:rPr lang="ru-RU" sz="1600" b="1" i="0" baseline="0" dirty="0" smtClean="0">
                          <a:solidFill>
                            <a:srgbClr val="003366"/>
                          </a:solidFill>
                          <a:effectLst/>
                          <a:latin typeface="Book Antiqua" pitchFamily="18" charset="0"/>
                        </a:rPr>
                        <a:t> 162,3</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46 278,1</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1 042,3</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174 841,9</a:t>
                      </a:r>
                      <a:endParaRPr lang="ru-RU" sz="1600" b="1" i="0" dirty="0">
                        <a:solidFill>
                          <a:srgbClr val="003366"/>
                        </a:solidFill>
                        <a:effectLst/>
                        <a:latin typeface="Book Antiqua" pitchFamily="18" charset="0"/>
                      </a:endParaRPr>
                    </a:p>
                  </a:txBody>
                  <a:tcPr>
                    <a:solidFill>
                      <a:srgbClr val="9CD7FC"/>
                    </a:solidFill>
                  </a:tcPr>
                </a:tc>
              </a:tr>
            </a:tbl>
          </a:graphicData>
        </a:graphic>
      </p:graphicFrame>
      <p:sp>
        <p:nvSpPr>
          <p:cNvPr id="18" name="TextBox 17"/>
          <p:cNvSpPr txBox="1"/>
          <p:nvPr/>
        </p:nvSpPr>
        <p:spPr>
          <a:xfrm>
            <a:off x="611560" y="2204864"/>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190 234,6</a:t>
            </a:r>
            <a:endParaRPr lang="ru-RU" sz="1200" b="1" dirty="0">
              <a:solidFill>
                <a:schemeClr val="bg1"/>
              </a:solidFill>
              <a:latin typeface="Book Antiqua" pitchFamily="18" charset="0"/>
            </a:endParaRPr>
          </a:p>
        </p:txBody>
      </p:sp>
      <p:sp>
        <p:nvSpPr>
          <p:cNvPr id="19" name="TextBox 18"/>
          <p:cNvSpPr txBox="1"/>
          <p:nvPr/>
        </p:nvSpPr>
        <p:spPr>
          <a:xfrm>
            <a:off x="2987824" y="4221088"/>
            <a:ext cx="1008112" cy="276999"/>
          </a:xfrm>
          <a:prstGeom prst="rect">
            <a:avLst/>
          </a:prstGeom>
          <a:noFill/>
        </p:spPr>
        <p:txBody>
          <a:bodyPr wrap="square" rtlCol="0">
            <a:spAutoFit/>
          </a:bodyPr>
          <a:lstStyle/>
          <a:p>
            <a:r>
              <a:rPr lang="ru-RU" sz="1200" b="1" dirty="0" smtClean="0">
                <a:solidFill>
                  <a:schemeClr val="bg1"/>
                </a:solidFill>
                <a:latin typeface="Book Antiqua" pitchFamily="18" charset="0"/>
              </a:rPr>
              <a:t>174 841,9</a:t>
            </a:r>
            <a:endParaRPr lang="ru-RU" sz="1200" b="1" dirty="0">
              <a:solidFill>
                <a:schemeClr val="bg1"/>
              </a:solidFill>
              <a:latin typeface="Book Antiqua" pitchFamily="18" charset="0"/>
            </a:endParaRPr>
          </a:p>
        </p:txBody>
      </p:sp>
      <p:sp>
        <p:nvSpPr>
          <p:cNvPr id="20" name="TextBox 19"/>
          <p:cNvSpPr txBox="1"/>
          <p:nvPr/>
        </p:nvSpPr>
        <p:spPr>
          <a:xfrm>
            <a:off x="5652120" y="2420888"/>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175 468,5</a:t>
            </a:r>
            <a:endParaRPr lang="ru-RU" sz="1200" b="1" dirty="0">
              <a:solidFill>
                <a:schemeClr val="bg1"/>
              </a:solidFill>
              <a:latin typeface="Book Antiqua" pitchFamily="18" charset="0"/>
            </a:endParaRPr>
          </a:p>
        </p:txBody>
      </p:sp>
      <p:sp>
        <p:nvSpPr>
          <p:cNvPr id="21" name="TextBox 20"/>
          <p:cNvSpPr txBox="1"/>
          <p:nvPr/>
        </p:nvSpPr>
        <p:spPr>
          <a:xfrm>
            <a:off x="1259632" y="1196752"/>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43 442,8</a:t>
            </a:r>
            <a:endParaRPr lang="ru-RU" sz="1200" b="1" dirty="0">
              <a:solidFill>
                <a:schemeClr val="bg1"/>
              </a:solidFill>
              <a:latin typeface="Book Antiqua" pitchFamily="18" charset="0"/>
            </a:endParaRPr>
          </a:p>
        </p:txBody>
      </p:sp>
      <p:sp>
        <p:nvSpPr>
          <p:cNvPr id="22" name="TextBox 21"/>
          <p:cNvSpPr txBox="1"/>
          <p:nvPr/>
        </p:nvSpPr>
        <p:spPr>
          <a:xfrm>
            <a:off x="6084168" y="1340768"/>
            <a:ext cx="792088" cy="276999"/>
          </a:xfrm>
          <a:prstGeom prst="rect">
            <a:avLst/>
          </a:prstGeom>
          <a:noFill/>
        </p:spPr>
        <p:txBody>
          <a:bodyPr wrap="square" rtlCol="0">
            <a:spAutoFit/>
          </a:bodyPr>
          <a:lstStyle/>
          <a:p>
            <a:r>
              <a:rPr lang="ru-RU" sz="1200" b="1" dirty="0" smtClean="0">
                <a:solidFill>
                  <a:schemeClr val="bg1"/>
                </a:solidFill>
                <a:latin typeface="Book Antiqua" pitchFamily="18" charset="0"/>
              </a:rPr>
              <a:t>44 541,6</a:t>
            </a:r>
            <a:endParaRPr lang="ru-RU" sz="1200" b="1" dirty="0">
              <a:solidFill>
                <a:schemeClr val="bg1"/>
              </a:solidFill>
              <a:latin typeface="Book Antiqua" pitchFamily="18" charset="0"/>
            </a:endParaRPr>
          </a:p>
        </p:txBody>
      </p:sp>
      <p:sp>
        <p:nvSpPr>
          <p:cNvPr id="23" name="TextBox 22"/>
          <p:cNvSpPr txBox="1"/>
          <p:nvPr/>
        </p:nvSpPr>
        <p:spPr>
          <a:xfrm>
            <a:off x="2339752" y="1412776"/>
            <a:ext cx="648072" cy="276999"/>
          </a:xfrm>
          <a:prstGeom prst="rect">
            <a:avLst/>
          </a:prstGeom>
          <a:noFill/>
        </p:spPr>
        <p:txBody>
          <a:bodyPr wrap="square" rtlCol="0">
            <a:spAutoFit/>
          </a:bodyPr>
          <a:lstStyle/>
          <a:p>
            <a:r>
              <a:rPr lang="ru-RU" sz="1200" b="1" dirty="0" smtClean="0">
                <a:solidFill>
                  <a:schemeClr val="bg1"/>
                </a:solidFill>
                <a:latin typeface="Book Antiqua" pitchFamily="18" charset="0"/>
              </a:rPr>
              <a:t>984,0</a:t>
            </a:r>
            <a:endParaRPr lang="ru-RU" sz="1200" b="1" dirty="0">
              <a:solidFill>
                <a:schemeClr val="bg1"/>
              </a:solidFill>
              <a:latin typeface="Book Antiqua" pitchFamily="18" charset="0"/>
            </a:endParaRPr>
          </a:p>
        </p:txBody>
      </p:sp>
      <p:sp>
        <p:nvSpPr>
          <p:cNvPr id="24" name="TextBox 23"/>
          <p:cNvSpPr txBox="1"/>
          <p:nvPr/>
        </p:nvSpPr>
        <p:spPr>
          <a:xfrm>
            <a:off x="3635896" y="3284984"/>
            <a:ext cx="720080" cy="276999"/>
          </a:xfrm>
          <a:prstGeom prst="rect">
            <a:avLst/>
          </a:prstGeom>
          <a:noFill/>
        </p:spPr>
        <p:txBody>
          <a:bodyPr wrap="square" rtlCol="0">
            <a:spAutoFit/>
          </a:bodyPr>
          <a:lstStyle/>
          <a:p>
            <a:r>
              <a:rPr lang="ru-RU" sz="1200" b="1" dirty="0" smtClean="0">
                <a:solidFill>
                  <a:schemeClr val="bg1"/>
                </a:solidFill>
                <a:latin typeface="Book Antiqua" pitchFamily="18" charset="0"/>
              </a:rPr>
              <a:t>46 278,1</a:t>
            </a:r>
            <a:endParaRPr lang="ru-RU" sz="1200" b="1" dirty="0">
              <a:solidFill>
                <a:schemeClr val="bg1"/>
              </a:solidFill>
              <a:latin typeface="Book Antiqua"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sz="half" idx="1"/>
          </p:nvPr>
        </p:nvGraphicFramePr>
        <p:xfrm>
          <a:off x="251520" y="908720"/>
          <a:ext cx="4176464" cy="3600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Содержимое 12"/>
          <p:cNvGraphicFramePr>
            <a:graphicFrameLocks noGrp="1"/>
          </p:cNvGraphicFramePr>
          <p:nvPr>
            <p:ph sz="quarter" idx="2"/>
          </p:nvPr>
        </p:nvGraphicFramePr>
        <p:xfrm>
          <a:off x="5076056" y="980728"/>
          <a:ext cx="3966592" cy="37444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Содержимое 13"/>
          <p:cNvGraphicFramePr>
            <a:graphicFrameLocks noGrp="1"/>
          </p:cNvGraphicFramePr>
          <p:nvPr>
            <p:ph sz="quarter" idx="3"/>
          </p:nvPr>
        </p:nvGraphicFramePr>
        <p:xfrm>
          <a:off x="2483768" y="3645024"/>
          <a:ext cx="4248472" cy="3212976"/>
        </p:xfrm>
        <a:graphic>
          <a:graphicData uri="http://schemas.openxmlformats.org/drawingml/2006/chart">
            <c:chart xmlns:c="http://schemas.openxmlformats.org/drawingml/2006/chart" xmlns:r="http://schemas.openxmlformats.org/officeDocument/2006/relationships" r:id="rId5"/>
          </a:graphicData>
        </a:graphic>
      </p:graphicFrame>
      <p:sp>
        <p:nvSpPr>
          <p:cNvPr id="25" name="Скругленный прямоугольник 24"/>
          <p:cNvSpPr/>
          <p:nvPr/>
        </p:nvSpPr>
        <p:spPr>
          <a:xfrm>
            <a:off x="7956376" y="1052736"/>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27" name="Заголовок 26"/>
          <p:cNvSpPr>
            <a:spLocks noGrp="1"/>
          </p:cNvSpPr>
          <p:nvPr>
            <p:ph type="title"/>
          </p:nvPr>
        </p:nvSpPr>
        <p:spPr>
          <a:xfrm>
            <a:off x="251520" y="0"/>
            <a:ext cx="8435280"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СТРУКТУРА   НАЛОГОВЫХ   И   НЕНАЛОГОВЫХ ДОХОДОВ  БЮДЖЕТА  НА  2018-2020 ГОДЫ</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11" name="i-main-pic" descr="Картинка 5 из 10"/>
          <p:cNvPicPr/>
          <p:nvPr/>
        </p:nvPicPr>
        <p:blipFill>
          <a:blip r:embed="rId6"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half" idx="1"/>
          </p:nvPr>
        </p:nvGraphicFramePr>
        <p:xfrm>
          <a:off x="179512" y="1484785"/>
          <a:ext cx="4176464" cy="3096343"/>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с двумя скругленными противолежащими углами 9"/>
          <p:cNvSpPr/>
          <p:nvPr/>
        </p:nvSpPr>
        <p:spPr>
          <a:xfrm>
            <a:off x="179512" y="0"/>
            <a:ext cx="8712968"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НАЛОГОВЫЕ  И  НЕНАЛОГОВЫЕ ДОХОДЫ БЮДЖЕТА  В  2018-2020 гг. ПО ВИДАМ ДОХОДОВ</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8" name="Содержимое 7"/>
          <p:cNvGraphicFramePr>
            <a:graphicFrameLocks noGrp="1"/>
          </p:cNvGraphicFramePr>
          <p:nvPr>
            <p:ph sz="quarter" idx="3"/>
          </p:nvPr>
        </p:nvGraphicFramePr>
        <p:xfrm>
          <a:off x="0" y="836712"/>
          <a:ext cx="9036496" cy="5832648"/>
        </p:xfrm>
        <a:graphic>
          <a:graphicData uri="http://schemas.openxmlformats.org/drawingml/2006/chart">
            <c:chart xmlns:c="http://schemas.openxmlformats.org/drawingml/2006/chart" xmlns:r="http://schemas.openxmlformats.org/officeDocument/2006/relationships" r:id="rId4"/>
          </a:graphicData>
        </a:graphic>
      </p:graphicFrame>
      <p:pic>
        <p:nvPicPr>
          <p:cNvPr id="5" name="i-main-pic" descr="Картинка 5 из 10"/>
          <p:cNvPicPr/>
          <p:nvPr/>
        </p:nvPicPr>
        <p:blipFill>
          <a:blip r:embed="rId5" cstate="print">
            <a:lum contrast="6000"/>
          </a:blip>
          <a:srcRect/>
          <a:stretch>
            <a:fillRect/>
          </a:stretch>
        </p:blipFill>
        <p:spPr bwMode="auto">
          <a:xfrm>
            <a:off x="8316416" y="0"/>
            <a:ext cx="827584" cy="83671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07504" y="0"/>
            <a:ext cx="8928992"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СВЕДЕНИЯ  О  НАЛОГ</a:t>
            </a:r>
            <a:r>
              <a:rPr lang="en-US" sz="2400" b="1" dirty="0" smtClean="0">
                <a:effectLst>
                  <a:outerShdw blurRad="38100" dist="38100" dir="2700000" algn="tl">
                    <a:srgbClr val="000000">
                      <a:alpha val="43137"/>
                    </a:srgbClr>
                  </a:outerShdw>
                </a:effectLst>
                <a:latin typeface="Book Antiqua" pitchFamily="18" charset="0"/>
              </a:rPr>
              <a:t>O</a:t>
            </a:r>
            <a:r>
              <a:rPr lang="ru-RU" sz="2400" b="1" dirty="0" smtClean="0">
                <a:effectLst>
                  <a:outerShdw blurRad="38100" dist="38100" dir="2700000" algn="tl">
                    <a:srgbClr val="000000">
                      <a:alpha val="43137"/>
                    </a:srgbClr>
                  </a:outerShdw>
                </a:effectLst>
                <a:latin typeface="Book Antiqua" pitchFamily="18" charset="0"/>
              </a:rPr>
              <a:t>ВЫХ  ЛЬГОТАХ</a:t>
            </a:r>
            <a:endParaRPr lang="ru-RU" sz="2400" b="1" dirty="0">
              <a:effectLst>
                <a:outerShdw blurRad="38100" dist="38100" dir="2700000" algn="tl">
                  <a:srgbClr val="000000">
                    <a:alpha val="43137"/>
                  </a:srgbClr>
                </a:outerShdw>
              </a:effectLst>
              <a:latin typeface="Book Antiqua" pitchFamily="18" charset="0"/>
            </a:endParaRPr>
          </a:p>
        </p:txBody>
      </p:sp>
      <p:sp>
        <p:nvSpPr>
          <p:cNvPr id="14" name="Загнутый угол 13"/>
          <p:cNvSpPr/>
          <p:nvPr/>
        </p:nvSpPr>
        <p:spPr>
          <a:xfrm>
            <a:off x="3203848" y="836712"/>
            <a:ext cx="5832648" cy="5832648"/>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ctr">
              <a:buNone/>
            </a:pPr>
            <a:endParaRPr lang="ru-RU" b="1" dirty="0" smtClean="0">
              <a:solidFill>
                <a:srgbClr val="660033"/>
              </a:solidFill>
              <a:latin typeface="Book Antiqua" pitchFamily="18" charset="0"/>
            </a:endParaRPr>
          </a:p>
          <a:p>
            <a:pPr algn="ctr">
              <a:buNone/>
            </a:pPr>
            <a:endParaRPr lang="ru-RU" b="1" dirty="0" smtClean="0">
              <a:solidFill>
                <a:srgbClr val="000099"/>
              </a:solidFill>
              <a:latin typeface="Book Antiqua" pitchFamily="18" charset="0"/>
            </a:endParaRPr>
          </a:p>
          <a:p>
            <a:pPr algn="ctr">
              <a:buNone/>
            </a:pPr>
            <a:r>
              <a:rPr lang="ru-RU" b="1" dirty="0" smtClean="0">
                <a:solidFill>
                  <a:srgbClr val="000099"/>
                </a:solidFill>
                <a:latin typeface="Book Antiqua" pitchFamily="18" charset="0"/>
              </a:rPr>
              <a:t>НАЛОГОВАЯ ЛЬГОТА – это полное или частичное освобождение от уплаты налога.</a:t>
            </a:r>
          </a:p>
          <a:p>
            <a:pPr algn="ctr">
              <a:buNone/>
            </a:pPr>
            <a:r>
              <a:rPr lang="ru-RU" dirty="0" smtClean="0">
                <a:solidFill>
                  <a:srgbClr val="000099"/>
                </a:solidFill>
                <a:latin typeface="Book Antiqua" pitchFamily="18" charset="0"/>
              </a:rPr>
              <a:t>На территории муниципального образования «Холм-Жирковский район» Смоленской области действует система налогообложения  в виде единого налога на вмененный доход для отдельных видов деятельности (ЕНВД). </a:t>
            </a:r>
          </a:p>
          <a:p>
            <a:pPr algn="ctr">
              <a:buNone/>
            </a:pPr>
            <a:r>
              <a:rPr lang="ru-RU" dirty="0" smtClean="0">
                <a:solidFill>
                  <a:srgbClr val="000099"/>
                </a:solidFill>
                <a:latin typeface="Book Antiqua" pitchFamily="18" charset="0"/>
              </a:rPr>
              <a:t>Решением  Холм-Жирковского районного Совета депутатов от 27.10.2011 года « О введении в действие системы налогообложения в виде единого налога на вмененный доход для отдельных видов деятельности на территории муниципального образования «Холм-Жирковский район» Смоленской области  налоговые льготы налогоплательщикам не предусмотрены.</a:t>
            </a:r>
          </a:p>
          <a:p>
            <a:pPr algn="ctr">
              <a:buNone/>
            </a:pPr>
            <a:r>
              <a:rPr lang="ru-RU" dirty="0" smtClean="0">
                <a:solidFill>
                  <a:srgbClr val="000099"/>
                </a:solidFill>
                <a:latin typeface="Book Antiqua" pitchFamily="18" charset="0"/>
              </a:rPr>
              <a:t>Стимулирование развития отдельных видов предпринимательской деятельности происходит через применение различных значений  корректирующего коэффициента базовой доходности (от 0,01 до 1,0)</a:t>
            </a:r>
            <a:endParaRPr lang="ru-RU" dirty="0">
              <a:solidFill>
                <a:srgbClr val="000099"/>
              </a:solidFill>
              <a:latin typeface="Book Antiqua" pitchFamily="18" charset="0"/>
            </a:endParaRPr>
          </a:p>
        </p:txBody>
      </p:sp>
      <p:pic>
        <p:nvPicPr>
          <p:cNvPr id="9" name="Рисунок 8" descr="налоги.jpg"/>
          <p:cNvPicPr>
            <a:picLocks noChangeAspect="1"/>
          </p:cNvPicPr>
          <p:nvPr/>
        </p:nvPicPr>
        <p:blipFill>
          <a:blip r:embed="rId3" cstate="print"/>
          <a:stretch>
            <a:fillRect/>
          </a:stretch>
        </p:blipFill>
        <p:spPr>
          <a:xfrm>
            <a:off x="179512" y="1556792"/>
            <a:ext cx="2834148" cy="3817243"/>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39552" y="260648"/>
            <a:ext cx="8208912" cy="369332"/>
          </a:xfrm>
          <a:prstGeom prst="rect">
            <a:avLst/>
          </a:prstGeom>
          <a:noFill/>
          <a:ln>
            <a:solidFill>
              <a:srgbClr val="FFC000"/>
            </a:solidFill>
          </a:ln>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pPr algn="ctr"/>
            <a:endParaRPr lang="ru-RU" dirty="0" smtClean="0">
              <a:solidFill>
                <a:srgbClr val="0000FF"/>
              </a:solidFill>
              <a:latin typeface="Bookman Old Style" pitchFamily="18" charset="0"/>
            </a:endParaRPr>
          </a:p>
        </p:txBody>
      </p:sp>
      <p:sp>
        <p:nvSpPr>
          <p:cNvPr id="6" name="TextBox 5"/>
          <p:cNvSpPr txBox="1"/>
          <p:nvPr/>
        </p:nvSpPr>
        <p:spPr>
          <a:xfrm>
            <a:off x="395536" y="2420888"/>
            <a:ext cx="8424936" cy="923330"/>
          </a:xfrm>
          <a:prstGeom prst="rect">
            <a:avLst/>
          </a:prstGeom>
          <a:noFill/>
        </p:spPr>
        <p:txBody>
          <a:bodyPr wrap="square" rtlCol="0">
            <a:spAutoFit/>
          </a:bodyPr>
          <a:lstStyle/>
          <a:p>
            <a:pPr algn="ctr"/>
            <a:endParaRPr lang="ru-RU" sz="5400" b="1" dirty="0">
              <a:solidFill>
                <a:srgbClr val="0000FF"/>
              </a:solidFill>
              <a:latin typeface="Bookman Old Style" pitchFamily="18" charset="0"/>
              <a:ea typeface="Arial Unicode MS" pitchFamily="34" charset="-128"/>
              <a:cs typeface="Arial Unicode MS" pitchFamily="34" charset="-128"/>
            </a:endParaRPr>
          </a:p>
        </p:txBody>
      </p:sp>
      <p:sp>
        <p:nvSpPr>
          <p:cNvPr id="4" name="Прямоугольник с двумя скругленными противолежащими углами 3"/>
          <p:cNvSpPr/>
          <p:nvPr/>
        </p:nvSpPr>
        <p:spPr>
          <a:xfrm>
            <a:off x="323528" y="116632"/>
            <a:ext cx="8640960" cy="648072"/>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ВСТУПЛЕНИЕ</a:t>
            </a:r>
            <a:endParaRPr lang="ru-RU" sz="2400" b="1" dirty="0">
              <a:effectLst>
                <a:outerShdw blurRad="38100" dist="38100" dir="2700000" algn="tl">
                  <a:srgbClr val="000000">
                    <a:alpha val="43137"/>
                  </a:srgbClr>
                </a:outerShdw>
              </a:effectLst>
              <a:latin typeface="Book Antiqua" pitchFamily="18" charset="0"/>
            </a:endParaRPr>
          </a:p>
        </p:txBody>
      </p:sp>
      <p:sp>
        <p:nvSpPr>
          <p:cNvPr id="5" name="Прямоугольник 4"/>
          <p:cNvSpPr/>
          <p:nvPr/>
        </p:nvSpPr>
        <p:spPr>
          <a:xfrm>
            <a:off x="2286000" y="1443841"/>
            <a:ext cx="4572000" cy="923330"/>
          </a:xfrm>
          <a:prstGeom prst="rect">
            <a:avLst/>
          </a:prstGeom>
        </p:spPr>
        <p:txBody>
          <a:bodyPr>
            <a:spAutoFit/>
          </a:bodyPr>
          <a:lstStyle/>
          <a:p>
            <a:endParaRPr lang="ru-RU" dirty="0" smtClean="0"/>
          </a:p>
          <a:p>
            <a:endParaRPr lang="ru-RU" dirty="0" smtClean="0"/>
          </a:p>
          <a:p>
            <a:endParaRPr lang="ru-RU" i="1" dirty="0" smtClean="0"/>
          </a:p>
        </p:txBody>
      </p:sp>
      <p:sp>
        <p:nvSpPr>
          <p:cNvPr id="7" name="Прямоугольник 6"/>
          <p:cNvSpPr/>
          <p:nvPr/>
        </p:nvSpPr>
        <p:spPr>
          <a:xfrm>
            <a:off x="3635896" y="1124744"/>
            <a:ext cx="5310336" cy="4678204"/>
          </a:xfrm>
          <a:prstGeom prst="rect">
            <a:avLst/>
          </a:prstGeom>
        </p:spPr>
        <p:txBody>
          <a:bodyPr wrap="square">
            <a:spAutoFit/>
          </a:bodyPr>
          <a:lstStyle/>
          <a:p>
            <a:endParaRPr lang="ru-RU" dirty="0" smtClean="0"/>
          </a:p>
          <a:p>
            <a:pPr algn="just"/>
            <a:r>
              <a:rPr lang="ru-RU" sz="2000" b="1" i="1" dirty="0" smtClean="0">
                <a:solidFill>
                  <a:srgbClr val="0000CC"/>
                </a:solidFill>
                <a:latin typeface="Book Antiqua" pitchFamily="18" charset="0"/>
              </a:rPr>
              <a:t>«Бюджет для граждан» познакомит Вас с положениями проекта важнейшего финансового документа муниципального образования «Холм-Жирковский район» Смоленской области  - бюджетом  муниципального района. </a:t>
            </a:r>
          </a:p>
          <a:p>
            <a:pPr algn="just"/>
            <a:endParaRPr lang="ru-RU" sz="2000" b="1" i="1" dirty="0" smtClean="0">
              <a:solidFill>
                <a:srgbClr val="0000CC"/>
              </a:solidFill>
              <a:latin typeface="Book Antiqua" pitchFamily="18" charset="0"/>
            </a:endParaRPr>
          </a:p>
          <a:p>
            <a:pPr algn="just"/>
            <a:r>
              <a:rPr lang="ru-RU" sz="2000" b="1" i="1" dirty="0" smtClean="0">
                <a:solidFill>
                  <a:srgbClr val="0000CC"/>
                </a:solidFill>
                <a:latin typeface="Book Antiqua" pitchFamily="18" charset="0"/>
              </a:rPr>
              <a:t>Каждый житель Холм-Жирковского района является участником формирования бюджета с одной стороны, как налогоплательщик, наполняя доходы бюджета, с другой — он получает часть расходов как потребитель общественных услуг. </a:t>
            </a:r>
          </a:p>
        </p:txBody>
      </p:sp>
      <p:pic>
        <p:nvPicPr>
          <p:cNvPr id="8" name="Рисунок 7" descr="для введения.jpg"/>
          <p:cNvPicPr>
            <a:picLocks noChangeAspect="1"/>
          </p:cNvPicPr>
          <p:nvPr/>
        </p:nvPicPr>
        <p:blipFill>
          <a:blip r:embed="rId2" cstate="print"/>
          <a:stretch>
            <a:fillRect/>
          </a:stretch>
        </p:blipFill>
        <p:spPr>
          <a:xfrm>
            <a:off x="179512" y="2924944"/>
            <a:ext cx="3456384" cy="3528392"/>
          </a:xfrm>
          <a:prstGeom prst="rect">
            <a:avLst/>
          </a:prstGeom>
          <a:ln>
            <a:noFill/>
          </a:ln>
          <a:effectLst>
            <a:softEdge rad="112500"/>
          </a:effectLst>
        </p:spPr>
      </p:pic>
      <p:pic>
        <p:nvPicPr>
          <p:cNvPr id="9" name="Рисунок 8" descr="фото холм для введения.jpg"/>
          <p:cNvPicPr>
            <a:picLocks noChangeAspect="1"/>
          </p:cNvPicPr>
          <p:nvPr/>
        </p:nvPicPr>
        <p:blipFill>
          <a:blip r:embed="rId3" cstate="print"/>
          <a:stretch>
            <a:fillRect/>
          </a:stretch>
        </p:blipFill>
        <p:spPr>
          <a:xfrm>
            <a:off x="107504" y="908720"/>
            <a:ext cx="3569362" cy="2160240"/>
          </a:xfrm>
          <a:prstGeom prst="rect">
            <a:avLst/>
          </a:prstGeom>
          <a:ln>
            <a:noFill/>
          </a:ln>
          <a:effectLst>
            <a:softEdge rad="112500"/>
          </a:effectLst>
        </p:spPr>
      </p:pic>
    </p:spTree>
    <p:extLst>
      <p:ext uri="{BB962C8B-B14F-4D97-AF65-F5344CB8AC3E}">
        <p14:creationId xmlns:p14="http://schemas.microsoft.com/office/powerpoint/2010/main" xmlns="" val="10436334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0" y="0"/>
            <a:ext cx="9036496"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КРУПНЫЕ  НАЛОГОПЛАТЕЛЬЩИКИ  РЕГИОНА</a:t>
            </a:r>
            <a:endParaRPr lang="ru-RU" sz="2400" b="1" dirty="0">
              <a:effectLst>
                <a:outerShdw blurRad="38100" dist="38100" dir="2700000" algn="tl">
                  <a:srgbClr val="000000">
                    <a:alpha val="43137"/>
                  </a:srgbClr>
                </a:outerShdw>
              </a:effectLst>
              <a:latin typeface="Book Antiqua" pitchFamily="18" charset="0"/>
            </a:endParaRPr>
          </a:p>
        </p:txBody>
      </p:sp>
      <p:sp>
        <p:nvSpPr>
          <p:cNvPr id="12" name="Прямоугольник 11"/>
          <p:cNvSpPr/>
          <p:nvPr/>
        </p:nvSpPr>
        <p:spPr>
          <a:xfrm>
            <a:off x="0" y="3717032"/>
            <a:ext cx="9144000" cy="369332"/>
          </a:xfrm>
          <a:prstGeom prst="rect">
            <a:avLst/>
          </a:prstGeom>
        </p:spPr>
        <p:txBody>
          <a:bodyPr wrap="square">
            <a:spAutoFit/>
          </a:bodyPr>
          <a:lstStyle/>
          <a:p>
            <a:pPr algn="ctr">
              <a:buNone/>
            </a:pPr>
            <a:r>
              <a:rPr lang="ru-RU" b="1" dirty="0" smtClean="0">
                <a:solidFill>
                  <a:srgbClr val="000099"/>
                </a:solidFill>
                <a:latin typeface="Book Antiqua" pitchFamily="18" charset="0"/>
              </a:rPr>
              <a:t>Филиал  ООО «Газпром </a:t>
            </a:r>
            <a:r>
              <a:rPr lang="ru-RU" b="1" dirty="0" err="1" smtClean="0">
                <a:solidFill>
                  <a:srgbClr val="000099"/>
                </a:solidFill>
                <a:latin typeface="Book Antiqua" pitchFamily="18" charset="0"/>
              </a:rPr>
              <a:t>трансгаз</a:t>
            </a:r>
            <a:r>
              <a:rPr lang="ru-RU" b="1" dirty="0" smtClean="0">
                <a:solidFill>
                  <a:srgbClr val="000099"/>
                </a:solidFill>
                <a:latin typeface="Book Antiqua" pitchFamily="18" charset="0"/>
              </a:rPr>
              <a:t> Санкт-Петербург» </a:t>
            </a:r>
            <a:r>
              <a:rPr lang="ru-RU" b="1" dirty="0" err="1" smtClean="0">
                <a:solidFill>
                  <a:srgbClr val="000099"/>
                </a:solidFill>
                <a:latin typeface="Book Antiqua" pitchFamily="18" charset="0"/>
              </a:rPr>
              <a:t>Холм-Жирковское</a:t>
            </a:r>
            <a:r>
              <a:rPr lang="ru-RU" b="1" dirty="0" smtClean="0">
                <a:solidFill>
                  <a:srgbClr val="000099"/>
                </a:solidFill>
                <a:latin typeface="Book Antiqua" pitchFamily="18" charset="0"/>
              </a:rPr>
              <a:t> ЛПУ МГ</a:t>
            </a:r>
          </a:p>
        </p:txBody>
      </p:sp>
      <p:sp>
        <p:nvSpPr>
          <p:cNvPr id="13" name="Прямоугольник 12"/>
          <p:cNvSpPr/>
          <p:nvPr/>
        </p:nvSpPr>
        <p:spPr>
          <a:xfrm>
            <a:off x="1763688" y="908720"/>
            <a:ext cx="5472608" cy="923330"/>
          </a:xfrm>
          <a:prstGeom prst="rect">
            <a:avLst/>
          </a:prstGeom>
        </p:spPr>
        <p:txBody>
          <a:bodyPr wrap="square">
            <a:spAutoFit/>
          </a:bodyPr>
          <a:lstStyle/>
          <a:p>
            <a:pPr algn="ctr">
              <a:buNone/>
            </a:pPr>
            <a:r>
              <a:rPr lang="ru-RU" b="1" dirty="0" smtClean="0">
                <a:solidFill>
                  <a:srgbClr val="000099"/>
                </a:solidFill>
                <a:latin typeface="Book Antiqua" pitchFamily="18" charset="0"/>
              </a:rPr>
              <a:t>Общество с ограниченной ответственностью</a:t>
            </a:r>
          </a:p>
          <a:p>
            <a:pPr algn="ctr">
              <a:buNone/>
            </a:pPr>
            <a:r>
              <a:rPr lang="ru-RU" b="1" dirty="0" smtClean="0">
                <a:solidFill>
                  <a:srgbClr val="000099"/>
                </a:solidFill>
                <a:latin typeface="Book Antiqua" pitchFamily="18" charset="0"/>
              </a:rPr>
              <a:t> «</a:t>
            </a:r>
            <a:r>
              <a:rPr lang="ru-RU" b="1" dirty="0" err="1" smtClean="0">
                <a:solidFill>
                  <a:srgbClr val="000099"/>
                </a:solidFill>
                <a:latin typeface="Book Antiqua" pitchFamily="18" charset="0"/>
              </a:rPr>
              <a:t>Игоревский</a:t>
            </a:r>
            <a:r>
              <a:rPr lang="ru-RU" b="1" dirty="0" smtClean="0">
                <a:solidFill>
                  <a:srgbClr val="000099"/>
                </a:solidFill>
                <a:latin typeface="Book Antiqua" pitchFamily="18" charset="0"/>
              </a:rPr>
              <a:t> деревообрабатывающий комбинат»</a:t>
            </a:r>
          </a:p>
        </p:txBody>
      </p:sp>
      <p:pic>
        <p:nvPicPr>
          <p:cNvPr id="16" name="Рисунок 15" descr="газ 2.jpg"/>
          <p:cNvPicPr>
            <a:picLocks noChangeAspect="1"/>
          </p:cNvPicPr>
          <p:nvPr/>
        </p:nvPicPr>
        <p:blipFill>
          <a:blip r:embed="rId3" cstate="print"/>
          <a:stretch>
            <a:fillRect/>
          </a:stretch>
        </p:blipFill>
        <p:spPr>
          <a:xfrm>
            <a:off x="179512" y="4077072"/>
            <a:ext cx="2828886" cy="1800200"/>
          </a:xfrm>
          <a:prstGeom prst="rect">
            <a:avLst/>
          </a:prstGeom>
          <a:scene3d>
            <a:camera prst="orthographicFront"/>
            <a:lightRig rig="threePt" dir="t"/>
          </a:scene3d>
          <a:sp3d>
            <a:bevelT w="165100" prst="coolSlant"/>
          </a:sp3d>
        </p:spPr>
      </p:pic>
      <p:pic>
        <p:nvPicPr>
          <p:cNvPr id="9" name="Рисунок 8" descr="kholm-zhirkovskoe.jpg"/>
          <p:cNvPicPr>
            <a:picLocks noChangeAspect="1"/>
          </p:cNvPicPr>
          <p:nvPr/>
        </p:nvPicPr>
        <p:blipFill>
          <a:blip r:embed="rId4" cstate="print"/>
          <a:stretch>
            <a:fillRect/>
          </a:stretch>
        </p:blipFill>
        <p:spPr>
          <a:xfrm>
            <a:off x="6372200" y="4996993"/>
            <a:ext cx="2664296" cy="1861007"/>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w="165100" prst="coolSlant"/>
          </a:sp3d>
        </p:spPr>
      </p:pic>
      <p:pic>
        <p:nvPicPr>
          <p:cNvPr id="17" name="Рисунок 16" descr="газ 3.jpg"/>
          <p:cNvPicPr>
            <a:picLocks noChangeAspect="1"/>
          </p:cNvPicPr>
          <p:nvPr/>
        </p:nvPicPr>
        <p:blipFill>
          <a:blip r:embed="rId5" cstate="print"/>
          <a:stretch>
            <a:fillRect/>
          </a:stretch>
        </p:blipFill>
        <p:spPr>
          <a:xfrm>
            <a:off x="3347864" y="4509120"/>
            <a:ext cx="2633869" cy="1872208"/>
          </a:xfrm>
          <a:prstGeom prst="rect">
            <a:avLst/>
          </a:prstGeom>
          <a:scene3d>
            <a:camera prst="orthographicFront"/>
            <a:lightRig rig="threePt" dir="t"/>
          </a:scene3d>
          <a:sp3d>
            <a:bevelT w="165100" prst="coolSlant"/>
          </a:sp3d>
        </p:spPr>
      </p:pic>
      <p:pic>
        <p:nvPicPr>
          <p:cNvPr id="18" name="Рисунок 17" descr="ИДК.jpg"/>
          <p:cNvPicPr>
            <a:picLocks noChangeAspect="1"/>
          </p:cNvPicPr>
          <p:nvPr/>
        </p:nvPicPr>
        <p:blipFill>
          <a:blip r:embed="rId6" cstate="print"/>
          <a:stretch>
            <a:fillRect/>
          </a:stretch>
        </p:blipFill>
        <p:spPr>
          <a:xfrm>
            <a:off x="467544" y="1628800"/>
            <a:ext cx="2880320" cy="2016224"/>
          </a:xfrm>
          <a:prstGeom prst="rect">
            <a:avLst/>
          </a:prstGeom>
          <a:scene3d>
            <a:camera prst="orthographicFront"/>
            <a:lightRig rig="threePt" dir="t"/>
          </a:scene3d>
          <a:sp3d>
            <a:bevelT w="165100" prst="coolSlant"/>
          </a:sp3d>
        </p:spPr>
      </p:pic>
      <p:pic>
        <p:nvPicPr>
          <p:cNvPr id="19" name="Рисунок 18" descr="ИДК2.jpg"/>
          <p:cNvPicPr>
            <a:picLocks noChangeAspect="1"/>
          </p:cNvPicPr>
          <p:nvPr/>
        </p:nvPicPr>
        <p:blipFill>
          <a:blip r:embed="rId7" cstate="print"/>
          <a:stretch>
            <a:fillRect/>
          </a:stretch>
        </p:blipFill>
        <p:spPr>
          <a:xfrm>
            <a:off x="5652120" y="1628800"/>
            <a:ext cx="2918098" cy="2016224"/>
          </a:xfrm>
          <a:prstGeom prst="rect">
            <a:avLst/>
          </a:prstGeom>
          <a:scene3d>
            <a:camera prst="orthographicFront"/>
            <a:lightRig rig="threePt" dir="t"/>
          </a:scene3d>
          <a:sp3d>
            <a:bevelT w="165100" prst="coolSlant"/>
          </a:sp3d>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ПОНЯТИЕ  МЕЖБЮДЖЕТНЫХ ОТНОШЕНИЙ  </a:t>
            </a:r>
            <a:endParaRPr lang="ru-RU" sz="2400" b="1" dirty="0">
              <a:effectLst>
                <a:outerShdw blurRad="38100" dist="38100" dir="2700000" algn="tl">
                  <a:srgbClr val="000000">
                    <a:alpha val="43137"/>
                  </a:srgbClr>
                </a:outerShdw>
              </a:effectLst>
              <a:latin typeface="Book Antiqua" pitchFamily="18" charset="0"/>
            </a:endParaRPr>
          </a:p>
        </p:txBody>
      </p:sp>
      <p:pic>
        <p:nvPicPr>
          <p:cNvPr id="1026" name="Picture 2"/>
          <p:cNvPicPr>
            <a:picLocks noGrp="1" noChangeAspect="1" noChangeArrowheads="1"/>
          </p:cNvPicPr>
          <p:nvPr>
            <p:ph sz="quarter" idx="3"/>
          </p:nvPr>
        </p:nvPicPr>
        <p:blipFill>
          <a:blip r:embed="rId3" cstate="print"/>
          <a:srcRect/>
          <a:stretch>
            <a:fillRect/>
          </a:stretch>
        </p:blipFill>
        <p:spPr bwMode="auto">
          <a:xfrm>
            <a:off x="0" y="2852936"/>
            <a:ext cx="2483768" cy="4005064"/>
          </a:xfrm>
          <a:prstGeom prst="rect">
            <a:avLst/>
          </a:prstGeom>
          <a:ln>
            <a:noFill/>
          </a:ln>
          <a:effectLst>
            <a:softEdge rad="112500"/>
          </a:effectLst>
        </p:spPr>
      </p:pic>
      <p:sp>
        <p:nvSpPr>
          <p:cNvPr id="6" name="Выноска-облако 5"/>
          <p:cNvSpPr/>
          <p:nvPr/>
        </p:nvSpPr>
        <p:spPr>
          <a:xfrm>
            <a:off x="827584" y="1556792"/>
            <a:ext cx="1512168" cy="1080120"/>
          </a:xfrm>
          <a:prstGeom prst="cloudCallout">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lin ang="8100000" scaled="1"/>
            <a:tileRect/>
          </a:gradFill>
          <a:ln>
            <a:solidFill>
              <a:srgbClr val="33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1043608" y="1844824"/>
            <a:ext cx="1008112" cy="523220"/>
          </a:xfrm>
          <a:prstGeom prst="rect">
            <a:avLst/>
          </a:prstGeom>
          <a:noFill/>
        </p:spPr>
        <p:txBody>
          <a:bodyPr wrap="square" rtlCol="0">
            <a:spAutoFit/>
          </a:bodyPr>
          <a:lstStyle/>
          <a:p>
            <a:pPr algn="ctr"/>
            <a:r>
              <a:rPr lang="ru-RU" sz="1400" b="1" i="1" dirty="0" smtClean="0">
                <a:solidFill>
                  <a:srgbClr val="000099"/>
                </a:solidFill>
                <a:latin typeface="Book Antiqua" pitchFamily="18" charset="0"/>
              </a:rPr>
              <a:t>Нужна помощь?</a:t>
            </a:r>
            <a:endParaRPr lang="ru-RU" sz="1400" b="1" i="1" dirty="0">
              <a:solidFill>
                <a:srgbClr val="000099"/>
              </a:solidFill>
              <a:latin typeface="Book Antiqua" pitchFamily="18" charset="0"/>
            </a:endParaRPr>
          </a:p>
        </p:txBody>
      </p:sp>
      <p:sp>
        <p:nvSpPr>
          <p:cNvPr id="14" name="Загнутый угол 13"/>
          <p:cNvSpPr/>
          <p:nvPr/>
        </p:nvSpPr>
        <p:spPr>
          <a:xfrm>
            <a:off x="2771800" y="1196752"/>
            <a:ext cx="6264696" cy="2520280"/>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just"/>
            <a:r>
              <a:rPr lang="ru-RU" b="1" i="1" u="sng" dirty="0" smtClean="0">
                <a:solidFill>
                  <a:srgbClr val="000099"/>
                </a:solidFill>
                <a:latin typeface="Book Antiqua" pitchFamily="18" charset="0"/>
              </a:rPr>
              <a:t>Межбюджетные отношения</a:t>
            </a:r>
            <a:r>
              <a:rPr lang="ru-RU" b="1" i="1" dirty="0" smtClean="0">
                <a:solidFill>
                  <a:srgbClr val="000099"/>
                </a:solidFill>
                <a:latin typeface="Book Antiqua" pitchFamily="18" charset="0"/>
              </a:rPr>
              <a:t> — взаимоотношения между федеральными органами государственной власти, органами государственной власти субъектов Российской Федерации, органами местного самоуправления по вопросам регулирования бюджетных правоотношений, организации и осуществления бюджетного процесса. </a:t>
            </a:r>
            <a:endParaRPr lang="ru-RU" dirty="0">
              <a:solidFill>
                <a:srgbClr val="000099"/>
              </a:solidFill>
              <a:latin typeface="Book Antiqua" pitchFamily="18" charset="0"/>
            </a:endParaRPr>
          </a:p>
        </p:txBody>
      </p:sp>
      <p:sp>
        <p:nvSpPr>
          <p:cNvPr id="15" name="Загнутый угол 14"/>
          <p:cNvSpPr/>
          <p:nvPr/>
        </p:nvSpPr>
        <p:spPr>
          <a:xfrm>
            <a:off x="2771800" y="4077072"/>
            <a:ext cx="6264696" cy="1872208"/>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lin ang="13500000" scaled="1"/>
            <a:tileRect/>
          </a:gradFill>
          <a:ln w="19050">
            <a:solidFill>
              <a:srgbClr val="3366FF"/>
            </a:solidFill>
          </a:ln>
          <a:effectLst>
            <a:outerShdw blurRad="50800" dist="50800" dir="5400000" algn="ctr" rotWithShape="0">
              <a:schemeClr val="bg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just"/>
            <a:r>
              <a:rPr lang="ru-RU" b="1" i="1" u="sng" dirty="0" smtClean="0">
                <a:solidFill>
                  <a:srgbClr val="000099"/>
                </a:solidFill>
                <a:latin typeface="Book Antiqua" pitchFamily="18" charset="0"/>
              </a:rPr>
              <a:t>Межбюджетные трансферты </a:t>
            </a:r>
            <a:r>
              <a:rPr lang="ru-RU" b="1" i="1" dirty="0" smtClean="0">
                <a:solidFill>
                  <a:srgbClr val="000099"/>
                </a:solidFill>
                <a:latin typeface="Book Antiqua" pitchFamily="18" charset="0"/>
              </a:rPr>
              <a:t>— средства, предоставляемые одним бюджетом бюджетной системы Российской Федерации другому бюджету бюджетной системы Российской Федерации. </a:t>
            </a:r>
            <a:endParaRPr lang="ru-RU" dirty="0">
              <a:solidFill>
                <a:srgbClr val="000099"/>
              </a:solidFill>
              <a:latin typeface="Book Antiqua"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ВИДЫ    МЕЖБЮДЖЕТНЫХ  ТРАНСФЕРТОВ  </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9" name="Содержимое 8"/>
          <p:cNvGraphicFramePr>
            <a:graphicFrameLocks noGrp="1"/>
          </p:cNvGraphicFramePr>
          <p:nvPr>
            <p:ph sz="quarter" idx="3"/>
          </p:nvPr>
        </p:nvGraphicFramePr>
        <p:xfrm>
          <a:off x="395288" y="980728"/>
          <a:ext cx="8291512" cy="55438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Рисунок 4" descr="свинья.jpg"/>
          <p:cNvPicPr>
            <a:picLocks noChangeAspect="1"/>
          </p:cNvPicPr>
          <p:nvPr/>
        </p:nvPicPr>
        <p:blipFill>
          <a:blip r:embed="rId8" cstate="print"/>
          <a:stretch>
            <a:fillRect/>
          </a:stretch>
        </p:blipFill>
        <p:spPr>
          <a:xfrm>
            <a:off x="7236296" y="980728"/>
            <a:ext cx="1770766" cy="1296144"/>
          </a:xfrm>
          <a:prstGeom prst="rect">
            <a:avLst/>
          </a:prstGeom>
          <a:ln>
            <a:noFill/>
          </a:ln>
          <a:effectLst>
            <a:softEdge rad="112500"/>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half" idx="1"/>
          </p:nvPr>
        </p:nvGraphicFramePr>
        <p:xfrm>
          <a:off x="179512" y="1484785"/>
          <a:ext cx="4176464" cy="3096343"/>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с двумя скругленными противолежащими углами 9"/>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МЕЖБЮДЖЕТНЫХ  ТРАНСФЕРТОВ </a:t>
            </a:r>
          </a:p>
          <a:p>
            <a:pPr algn="ctr"/>
            <a:r>
              <a:rPr lang="ru-RU" sz="2400" b="1" dirty="0" smtClean="0">
                <a:effectLst>
                  <a:outerShdw blurRad="38100" dist="38100" dir="2700000" algn="tl">
                    <a:srgbClr val="000000">
                      <a:alpha val="43137"/>
                    </a:srgbClr>
                  </a:outerShdw>
                </a:effectLst>
                <a:latin typeface="Book Antiqua" pitchFamily="18" charset="0"/>
              </a:rPr>
              <a:t> В  2018-2020  гг.</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8" name="Содержимое 7"/>
          <p:cNvGraphicFramePr>
            <a:graphicFrameLocks noGrp="1"/>
          </p:cNvGraphicFramePr>
          <p:nvPr>
            <p:ph sz="quarter" idx="3"/>
          </p:nvPr>
        </p:nvGraphicFramePr>
        <p:xfrm>
          <a:off x="323528" y="1052736"/>
          <a:ext cx="8820472" cy="5688632"/>
        </p:xfrm>
        <a:graphic>
          <a:graphicData uri="http://schemas.openxmlformats.org/drawingml/2006/chart">
            <c:chart xmlns:c="http://schemas.openxmlformats.org/drawingml/2006/chart" xmlns:r="http://schemas.openxmlformats.org/officeDocument/2006/relationships" r:id="rId4"/>
          </a:graphicData>
        </a:graphic>
      </p:graphicFrame>
      <p:pic>
        <p:nvPicPr>
          <p:cNvPr id="5" name="i-main-pic" descr="Картинка 5 из 10"/>
          <p:cNvPicPr/>
          <p:nvPr/>
        </p:nvPicPr>
        <p:blipFill>
          <a:blip r:embed="rId5"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79512" y="980728"/>
          <a:ext cx="8856984" cy="5688632"/>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НАПРАВЛЕНИЯ РАСХОДОВАНИЯ СРЕДСТВ</a:t>
            </a:r>
            <a:endParaRPr lang="ru-RU" sz="2400" b="1" dirty="0">
              <a:effectLst>
                <a:outerShdw blurRad="38100" dist="38100" dir="2700000" algn="tl">
                  <a:srgbClr val="000000">
                    <a:alpha val="43137"/>
                  </a:srgbClr>
                </a:outerShdw>
              </a:effectLst>
              <a:latin typeface="Book Antiqua"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2018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4" cstate="print">
            <a:lum contrast="6000"/>
          </a:blip>
          <a:srcRect/>
          <a:stretch>
            <a:fillRect/>
          </a:stretch>
        </p:blipFill>
        <p:spPr bwMode="auto">
          <a:xfrm>
            <a:off x="8388424" y="0"/>
            <a:ext cx="755576" cy="836712"/>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2019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7" name="Скругленный прямоугольник 6"/>
          <p:cNvSpPr/>
          <p:nvPr/>
        </p:nvSpPr>
        <p:spPr>
          <a:xfrm>
            <a:off x="7740352" y="980728"/>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2020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 name="Содержимое 9"/>
          <p:cNvGraphicFramePr>
            <a:graphicFrameLocks noGrp="1"/>
          </p:cNvGraphicFramePr>
          <p:nvPr>
            <p:ph sz="half" idx="1"/>
          </p:nvPr>
        </p:nvGraphicFramePr>
        <p:xfrm>
          <a:off x="179512" y="764704"/>
          <a:ext cx="4248472" cy="39604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Содержимое 10"/>
          <p:cNvGraphicFramePr>
            <a:graphicFrameLocks noGrp="1"/>
          </p:cNvGraphicFramePr>
          <p:nvPr>
            <p:ph sz="quarter" idx="2"/>
          </p:nvPr>
        </p:nvGraphicFramePr>
        <p:xfrm>
          <a:off x="4648200" y="836712"/>
          <a:ext cx="4388296" cy="33843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Содержимое 11"/>
          <p:cNvGraphicFramePr>
            <a:graphicFrameLocks noGrp="1"/>
          </p:cNvGraphicFramePr>
          <p:nvPr>
            <p:ph sz="quarter" idx="3"/>
          </p:nvPr>
        </p:nvGraphicFramePr>
        <p:xfrm>
          <a:off x="3995936" y="3933056"/>
          <a:ext cx="4686672" cy="2924944"/>
        </p:xfrm>
        <a:graphic>
          <a:graphicData uri="http://schemas.openxmlformats.org/drawingml/2006/chart">
            <c:chart xmlns:c="http://schemas.openxmlformats.org/drawingml/2006/chart" xmlns:r="http://schemas.openxmlformats.org/officeDocument/2006/relationships" r:id="rId4"/>
          </a:graphicData>
        </a:graphic>
      </p:graphicFrame>
      <p:sp>
        <p:nvSpPr>
          <p:cNvPr id="7" name="Заголовок 6"/>
          <p:cNvSpPr>
            <a:spLocks noGrp="1"/>
          </p:cNvSpPr>
          <p:nvPr>
            <p:ph type="title"/>
          </p:nvPr>
        </p:nvSpPr>
        <p:spPr>
          <a:xfrm>
            <a:off x="179512" y="0"/>
            <a:ext cx="8784976"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ФОРМИРОВАНИЕ  РАСХОДОВ  БЮДЖЕТА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В  2018-2020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8" name="i-main-pic" descr="Картинка 5 из 10"/>
          <p:cNvPicPr/>
          <p:nvPr/>
        </p:nvPicPr>
        <p:blipFill>
          <a:blip r:embed="rId5"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
        <p:nvSpPr>
          <p:cNvPr id="13" name="Скругленный прямоугольник 12"/>
          <p:cNvSpPr/>
          <p:nvPr/>
        </p:nvSpPr>
        <p:spPr>
          <a:xfrm>
            <a:off x="7740352" y="980728"/>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r>
            <a:b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br>
            <a:endParaRPr lang="ru-RU" sz="1800" dirty="0"/>
          </a:p>
        </p:txBody>
      </p:sp>
      <p:sp>
        <p:nvSpPr>
          <p:cNvPr id="4" name="Номер слайда 3"/>
          <p:cNvSpPr>
            <a:spLocks noGrp="1"/>
          </p:cNvSpPr>
          <p:nvPr>
            <p:ph type="sldNum" sz="quarter" idx="12"/>
          </p:nvPr>
        </p:nvSpPr>
        <p:spPr/>
        <p:txBody>
          <a:bodyPr/>
          <a:lstStyle/>
          <a:p>
            <a:fld id="{7B9AF32B-B72C-4425-B4BA-32C4F705CDC7}" type="slidenum">
              <a:rPr lang="ru-RU" smtClean="0"/>
              <a:pPr/>
              <a:t>29</a:t>
            </a:fld>
            <a:endParaRPr lang="ru-RU" dirty="0"/>
          </a:p>
        </p:txBody>
      </p:sp>
      <p:sp>
        <p:nvSpPr>
          <p:cNvPr id="43" name="Прямоугольник с двумя скругленными противолежащими углами 42"/>
          <p:cNvSpPr/>
          <p:nvPr/>
        </p:nvSpPr>
        <p:spPr>
          <a:xfrm>
            <a:off x="107504" y="0"/>
            <a:ext cx="8928992"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ЗАЧЕМ НУЖЕН ПРОГРАММНЫЙ  БЮДЖЕТ</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81" name="Прямоугольник 80"/>
          <p:cNvSpPr/>
          <p:nvPr/>
        </p:nvSpPr>
        <p:spPr>
          <a:xfrm>
            <a:off x="395536" y="908721"/>
            <a:ext cx="8496944" cy="1815882"/>
          </a:xfrm>
          <a:prstGeom prst="rect">
            <a:avLst/>
          </a:prstGeom>
        </p:spPr>
        <p:txBody>
          <a:bodyPr wrap="square">
            <a:spAutoFit/>
          </a:bodyPr>
          <a:lstStyle/>
          <a:p>
            <a:pPr algn="just"/>
            <a:r>
              <a:rPr lang="ru-RU" sz="1600" b="1" dirty="0" smtClean="0">
                <a:solidFill>
                  <a:srgbClr val="000099"/>
                </a:solidFill>
                <a:latin typeface="Book Antiqua" pitchFamily="18" charset="0"/>
              </a:rPr>
              <a:t>	Бюджет формируется в новом «программном» формате на основе муниципальных программ. Это связано со вступившими в силу изменениями в Бюджетный кодекс РФ в 2014 году. </a:t>
            </a:r>
          </a:p>
          <a:p>
            <a:pPr algn="just"/>
            <a:r>
              <a:rPr lang="ru-RU" sz="1600" b="1" dirty="0" smtClean="0">
                <a:solidFill>
                  <a:srgbClr val="000099"/>
                </a:solidFill>
                <a:latin typeface="Book Antiqua" pitchFamily="18" charset="0"/>
              </a:rPr>
              <a:t>	Каждая муниципальная программа увязывает бюджетные ассигнования с результатами их использования для достижения заявленных целей. Таким образом, программный бюджет призван повысить качество формирования и исполнения главного финансового документа. </a:t>
            </a:r>
            <a:endParaRPr lang="ru-RU" sz="1600" dirty="0">
              <a:solidFill>
                <a:srgbClr val="000099"/>
              </a:solidFill>
              <a:latin typeface="Book Antiqua" pitchFamily="18" charset="0"/>
            </a:endParaRPr>
          </a:p>
        </p:txBody>
      </p:sp>
      <p:sp>
        <p:nvSpPr>
          <p:cNvPr id="84" name="Прямоугольник 83"/>
          <p:cNvSpPr/>
          <p:nvPr/>
        </p:nvSpPr>
        <p:spPr>
          <a:xfrm>
            <a:off x="3491880" y="2924944"/>
            <a:ext cx="5472608" cy="1202432"/>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Повышение эффективности деятельности всех участников программы за счет полномасштабного охвата всех сфер деятельности органов местного самоуправления и, как следствие, бюджетных ассигнований, находящихся в их распоряжении. </a:t>
            </a:r>
            <a:endParaRPr lang="ru-RU" sz="1400" dirty="0">
              <a:solidFill>
                <a:srgbClr val="000099"/>
              </a:solidFill>
              <a:latin typeface="Book Antiqua" pitchFamily="18" charset="0"/>
            </a:endParaRPr>
          </a:p>
        </p:txBody>
      </p:sp>
      <p:sp>
        <p:nvSpPr>
          <p:cNvPr id="86" name="Прямоугольник 85"/>
          <p:cNvSpPr/>
          <p:nvPr/>
        </p:nvSpPr>
        <p:spPr>
          <a:xfrm>
            <a:off x="3491880" y="4221088"/>
            <a:ext cx="5472608" cy="1058416"/>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Обеспечение прозрачности расходования бюджетных средств, что позволяет увязать результаты, достигнутые в ходе реализации программ с бюджетными ресурсами, направленными на их достижение. </a:t>
            </a:r>
            <a:endParaRPr lang="ru-RU" sz="1400" dirty="0">
              <a:solidFill>
                <a:srgbClr val="000099"/>
              </a:solidFill>
              <a:latin typeface="Book Antiqua" pitchFamily="18" charset="0"/>
            </a:endParaRPr>
          </a:p>
        </p:txBody>
      </p:sp>
      <p:sp>
        <p:nvSpPr>
          <p:cNvPr id="87" name="Прямоугольник 86"/>
          <p:cNvSpPr/>
          <p:nvPr/>
        </p:nvSpPr>
        <p:spPr>
          <a:xfrm>
            <a:off x="3491880" y="5445224"/>
            <a:ext cx="5472608" cy="1058416"/>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Четкая определенная ответственность за достижение результатов. Вытекает из необходимости назначения исполнителя и соисполнителей, ответственных за реализацию муниципальной программы. </a:t>
            </a:r>
            <a:endParaRPr lang="ru-RU" sz="1400" dirty="0">
              <a:solidFill>
                <a:srgbClr val="000099"/>
              </a:solidFill>
              <a:latin typeface="Book Antiqua" pitchFamily="18" charset="0"/>
            </a:endParaRPr>
          </a:p>
        </p:txBody>
      </p:sp>
      <p:sp>
        <p:nvSpPr>
          <p:cNvPr id="88" name="Овал 87"/>
          <p:cNvSpPr/>
          <p:nvPr/>
        </p:nvSpPr>
        <p:spPr>
          <a:xfrm>
            <a:off x="179512" y="4365104"/>
            <a:ext cx="2304256" cy="1512168"/>
          </a:xfrm>
          <a:prstGeom prst="ellipse">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rgbClr val="000099"/>
                </a:solidFill>
                <a:latin typeface="Book Antiqua" pitchFamily="18" charset="0"/>
              </a:rPr>
              <a:t>Программный бюджет , это</a:t>
            </a:r>
            <a:endParaRPr lang="ru-RU" sz="1600" dirty="0">
              <a:solidFill>
                <a:srgbClr val="000099"/>
              </a:solidFill>
              <a:latin typeface="Book Antiqua" pitchFamily="18" charset="0"/>
            </a:endParaRPr>
          </a:p>
        </p:txBody>
      </p:sp>
      <p:sp>
        <p:nvSpPr>
          <p:cNvPr id="89" name="Левая фигурная скобка 88"/>
          <p:cNvSpPr/>
          <p:nvPr/>
        </p:nvSpPr>
        <p:spPr>
          <a:xfrm>
            <a:off x="2843808" y="3717032"/>
            <a:ext cx="371472" cy="2664296"/>
          </a:xfrm>
          <a:prstGeom prst="leftBrace">
            <a:avLst/>
          </a:prstGeom>
          <a:ln w="57150">
            <a:solidFill>
              <a:srgbClr val="0066FF"/>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pic>
        <p:nvPicPr>
          <p:cNvPr id="90" name="Рисунок 89" descr="для программ.jpg"/>
          <p:cNvPicPr>
            <a:picLocks noChangeAspect="1"/>
          </p:cNvPicPr>
          <p:nvPr/>
        </p:nvPicPr>
        <p:blipFill>
          <a:blip r:embed="rId3" cstate="print"/>
          <a:stretch>
            <a:fillRect/>
          </a:stretch>
        </p:blipFill>
        <p:spPr>
          <a:xfrm>
            <a:off x="179512" y="2636912"/>
            <a:ext cx="2232248" cy="1656184"/>
          </a:xfrm>
          <a:prstGeom prst="rect">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lum bright="-20000"/>
          </a:blip>
          <a:srcRect l="6119" t="9589" r="3006" b="25095"/>
          <a:stretch>
            <a:fillRect/>
          </a:stretch>
        </p:blipFill>
        <p:spPr bwMode="auto">
          <a:xfrm>
            <a:off x="107504" y="1329007"/>
            <a:ext cx="8928992" cy="5528993"/>
          </a:xfrm>
          <a:prstGeom prst="rect">
            <a:avLst/>
          </a:prstGeom>
          <a:solidFill>
            <a:srgbClr val="FF0066"/>
          </a:solidFill>
          <a:ln w="9525">
            <a:noFill/>
            <a:miter lim="800000"/>
            <a:headEnd/>
            <a:tailEnd/>
          </a:ln>
        </p:spPr>
      </p:pic>
      <p:graphicFrame>
        <p:nvGraphicFramePr>
          <p:cNvPr id="7" name="Схема 6"/>
          <p:cNvGraphicFramePr/>
          <p:nvPr/>
        </p:nvGraphicFramePr>
        <p:xfrm>
          <a:off x="6588224" y="1700808"/>
          <a:ext cx="2555776" cy="1152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Схема 8"/>
          <p:cNvGraphicFramePr/>
          <p:nvPr/>
        </p:nvGraphicFramePr>
        <p:xfrm>
          <a:off x="323528" y="1268760"/>
          <a:ext cx="2520280" cy="158417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Схема 10"/>
          <p:cNvGraphicFramePr/>
          <p:nvPr/>
        </p:nvGraphicFramePr>
        <p:xfrm>
          <a:off x="179512" y="5013176"/>
          <a:ext cx="2376264" cy="170438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4" name="Схема 13"/>
          <p:cNvGraphicFramePr/>
          <p:nvPr/>
        </p:nvGraphicFramePr>
        <p:xfrm>
          <a:off x="7020272" y="5013176"/>
          <a:ext cx="2123728" cy="1704385"/>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8" name="Заголовок 7"/>
          <p:cNvSpPr>
            <a:spLocks noGrp="1"/>
          </p:cNvSpPr>
          <p:nvPr>
            <p:ph type="title"/>
          </p:nvPr>
        </p:nvSpPr>
        <p:spPr/>
        <p:txBody>
          <a:bodyPr/>
          <a:lstStyle/>
          <a:p>
            <a:endParaRPr lang="ru-RU" dirty="0"/>
          </a:p>
        </p:txBody>
      </p:sp>
      <p:sp>
        <p:nvSpPr>
          <p:cNvPr id="10" name="Горизонтальный свиток 9"/>
          <p:cNvSpPr/>
          <p:nvPr/>
        </p:nvSpPr>
        <p:spPr>
          <a:xfrm>
            <a:off x="107504" y="0"/>
            <a:ext cx="8928992" cy="1556792"/>
          </a:xfrm>
          <a:prstGeom prst="horizontalScroll">
            <a:avLst/>
          </a:prstGeom>
          <a:solidFill>
            <a:srgbClr val="0099FF"/>
          </a:solidFill>
          <a:ln>
            <a:solidFill>
              <a:srgbClr val="0000FF"/>
            </a:solidFill>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ru-RU" sz="4000" b="1" dirty="0" smtClean="0">
                <a:solidFill>
                  <a:srgbClr val="0000FF"/>
                </a:solidFill>
                <a:effectLst>
                  <a:outerShdw blurRad="38100" dist="38100" dir="2700000" algn="tl">
                    <a:srgbClr val="000000">
                      <a:alpha val="43137"/>
                    </a:srgbClr>
                  </a:outerShdw>
                </a:effectLst>
                <a:latin typeface="Book Antiqua" pitchFamily="18" charset="0"/>
              </a:rPr>
              <a:t>Холм-Жирковский район</a:t>
            </a:r>
            <a:endParaRPr lang="ru-RU" sz="4000" b="1" dirty="0">
              <a:solidFill>
                <a:srgbClr val="0000FF"/>
              </a:solidFill>
              <a:effectLst>
                <a:outerShdw blurRad="38100" dist="38100" dir="2700000" algn="tl">
                  <a:srgbClr val="000000">
                    <a:alpha val="43137"/>
                  </a:srgbClr>
                </a:outerShdw>
              </a:effectLst>
              <a:latin typeface="Book Antiqua" pitchFamily="18" charset="0"/>
            </a:endParaRPr>
          </a:p>
        </p:txBody>
      </p:sp>
      <p:pic>
        <p:nvPicPr>
          <p:cNvPr id="12" name="i-main-pic" descr="Картинка 5 из 10"/>
          <p:cNvPicPr/>
          <p:nvPr/>
        </p:nvPicPr>
        <p:blipFill>
          <a:blip r:embed="rId23" cstate="print">
            <a:lum contrast="6000"/>
          </a:blip>
          <a:srcRect/>
          <a:stretch>
            <a:fillRect/>
          </a:stretch>
        </p:blipFill>
        <p:spPr bwMode="auto">
          <a:xfrm>
            <a:off x="8028384" y="404664"/>
            <a:ext cx="864096" cy="936104"/>
          </a:xfrm>
          <a:prstGeom prst="rect">
            <a:avLst/>
          </a:prstGeom>
          <a:noFill/>
          <a:ln w="9525">
            <a:noFill/>
            <a:miter lim="800000"/>
            <a:headEnd/>
            <a:tailEnd/>
          </a:ln>
          <a:scene3d>
            <a:camera prst="orthographicFront"/>
            <a:lightRig rig="threePt" dir="t"/>
          </a:scene3d>
          <a:sp3d>
            <a:bevelT/>
          </a:sp3d>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1" name="Прямая соединительная линия 40"/>
          <p:cNvCxnSpPr/>
          <p:nvPr/>
        </p:nvCxnSpPr>
        <p:spPr>
          <a:xfrm>
            <a:off x="7452320" y="4797152"/>
            <a:ext cx="0" cy="72008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457200" y="0"/>
            <a:ext cx="8229600" cy="836712"/>
          </a:xfrm>
        </p:spPr>
        <p:txBody>
          <a:bodyPr/>
          <a:lstStyle/>
          <a:p>
            <a: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r>
            <a:b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br>
            <a:endParaRPr lang="ru-RU" sz="1800" dirty="0"/>
          </a:p>
        </p:txBody>
      </p:sp>
      <p:sp>
        <p:nvSpPr>
          <p:cNvPr id="4" name="Номер слайда 3"/>
          <p:cNvSpPr>
            <a:spLocks noGrp="1"/>
          </p:cNvSpPr>
          <p:nvPr>
            <p:ph type="sldNum" sz="quarter" idx="12"/>
          </p:nvPr>
        </p:nvSpPr>
        <p:spPr/>
        <p:txBody>
          <a:bodyPr/>
          <a:lstStyle/>
          <a:p>
            <a:fld id="{7B9AF32B-B72C-4425-B4BA-32C4F705CDC7}" type="slidenum">
              <a:rPr lang="ru-RU" smtClean="0"/>
              <a:pPr/>
              <a:t>30</a:t>
            </a:fld>
            <a:endParaRPr lang="ru-RU" dirty="0"/>
          </a:p>
        </p:txBody>
      </p:sp>
      <p:sp>
        <p:nvSpPr>
          <p:cNvPr id="43" name="Прямоугольник с двумя скругленными противолежащими углами 42"/>
          <p:cNvSpPr/>
          <p:nvPr/>
        </p:nvSpPr>
        <p:spPr>
          <a:xfrm>
            <a:off x="107504" y="0"/>
            <a:ext cx="8928992"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МУНИЦИПАЛЬНЫЕ   ПРОГРАММЫ</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81" name="Прямоугольник 80"/>
          <p:cNvSpPr/>
          <p:nvPr/>
        </p:nvSpPr>
        <p:spPr>
          <a:xfrm>
            <a:off x="395536" y="908721"/>
            <a:ext cx="8496944" cy="338554"/>
          </a:xfrm>
          <a:prstGeom prst="rect">
            <a:avLst/>
          </a:prstGeom>
        </p:spPr>
        <p:txBody>
          <a:bodyPr wrap="square">
            <a:spAutoFit/>
          </a:bodyPr>
          <a:lstStyle/>
          <a:p>
            <a:pPr algn="just"/>
            <a:r>
              <a:rPr lang="ru-RU" sz="1600" b="1" dirty="0" smtClean="0">
                <a:solidFill>
                  <a:srgbClr val="000099"/>
                </a:solidFill>
                <a:latin typeface="Book Antiqua" pitchFamily="18" charset="0"/>
              </a:rPr>
              <a:t>	</a:t>
            </a:r>
            <a:endParaRPr lang="ru-RU" sz="1600" dirty="0">
              <a:solidFill>
                <a:srgbClr val="000099"/>
              </a:solidFill>
              <a:latin typeface="Book Antiqua" pitchFamily="18" charset="0"/>
            </a:endParaRPr>
          </a:p>
        </p:txBody>
      </p:sp>
      <p:sp>
        <p:nvSpPr>
          <p:cNvPr id="84" name="Прямоугольник 83"/>
          <p:cNvSpPr/>
          <p:nvPr/>
        </p:nvSpPr>
        <p:spPr>
          <a:xfrm>
            <a:off x="2843808" y="908720"/>
            <a:ext cx="6120680" cy="1296144"/>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b="1" u="sng" dirty="0" smtClean="0">
                <a:solidFill>
                  <a:srgbClr val="000099"/>
                </a:solidFill>
                <a:latin typeface="Book Antiqua" pitchFamily="18" charset="0"/>
              </a:rPr>
              <a:t>Муниципальная программа </a:t>
            </a:r>
            <a:r>
              <a:rPr lang="ru-RU" sz="1600" b="1" dirty="0" smtClean="0">
                <a:solidFill>
                  <a:srgbClr val="000099"/>
                </a:solidFill>
                <a:latin typeface="Book Antiqua" pitchFamily="18" charset="0"/>
              </a:rPr>
              <a:t>- это совокупность мер, направленных на достижение единой цели, задач и ожидаемого результата, определение и реализацию которых осуществляет распорядитель бюджетных средств соответственно возложенных на него функций. </a:t>
            </a:r>
            <a:endParaRPr lang="ru-RU" sz="1600" dirty="0">
              <a:solidFill>
                <a:srgbClr val="000099"/>
              </a:solidFill>
              <a:latin typeface="Book Antiqua" pitchFamily="18" charset="0"/>
            </a:endParaRPr>
          </a:p>
        </p:txBody>
      </p:sp>
      <p:pic>
        <p:nvPicPr>
          <p:cNvPr id="3074" name="Picture 2"/>
          <p:cNvPicPr>
            <a:picLocks noChangeAspect="1" noChangeArrowheads="1"/>
          </p:cNvPicPr>
          <p:nvPr/>
        </p:nvPicPr>
        <p:blipFill>
          <a:blip r:embed="rId3" cstate="print"/>
          <a:srcRect/>
          <a:stretch>
            <a:fillRect/>
          </a:stretch>
        </p:blipFill>
        <p:spPr bwMode="auto">
          <a:xfrm>
            <a:off x="1" y="764704"/>
            <a:ext cx="2483768" cy="2016224"/>
          </a:xfrm>
          <a:prstGeom prst="rect">
            <a:avLst/>
          </a:prstGeom>
          <a:ln>
            <a:noFill/>
          </a:ln>
          <a:effectLst>
            <a:softEdge rad="112500"/>
          </a:effectLst>
        </p:spPr>
      </p:pic>
      <p:pic>
        <p:nvPicPr>
          <p:cNvPr id="16" name="Рисунок 15" descr="бюджет.jpg"/>
          <p:cNvPicPr>
            <a:picLocks noChangeAspect="1"/>
          </p:cNvPicPr>
          <p:nvPr/>
        </p:nvPicPr>
        <p:blipFill>
          <a:blip r:embed="rId4" cstate="print"/>
          <a:stretch>
            <a:fillRect/>
          </a:stretch>
        </p:blipFill>
        <p:spPr>
          <a:xfrm>
            <a:off x="5364088" y="2132856"/>
            <a:ext cx="1152128" cy="1152128"/>
          </a:xfrm>
          <a:prstGeom prst="rect">
            <a:avLst/>
          </a:prstGeom>
          <a:ln>
            <a:noFill/>
          </a:ln>
          <a:effectLst>
            <a:softEdge rad="112500"/>
          </a:effectLst>
        </p:spPr>
      </p:pic>
      <p:sp>
        <p:nvSpPr>
          <p:cNvPr id="17" name="TextBox 16"/>
          <p:cNvSpPr txBox="1"/>
          <p:nvPr/>
        </p:nvSpPr>
        <p:spPr>
          <a:xfrm>
            <a:off x="5436096" y="3212976"/>
            <a:ext cx="1224136" cy="338554"/>
          </a:xfrm>
          <a:prstGeom prst="rect">
            <a:avLst/>
          </a:prstGeom>
          <a:noFill/>
        </p:spPr>
        <p:txBody>
          <a:bodyPr wrap="square" rtlCol="0">
            <a:spAutoFit/>
          </a:bodyPr>
          <a:lstStyle/>
          <a:p>
            <a:r>
              <a:rPr lang="ru-RU" sz="1600" u="sng" dirty="0" smtClean="0">
                <a:solidFill>
                  <a:srgbClr val="000099"/>
                </a:solidFill>
                <a:latin typeface="Book Antiqua" pitchFamily="18" charset="0"/>
              </a:rPr>
              <a:t>БЮДЖЕТ</a:t>
            </a:r>
            <a:endParaRPr lang="ru-RU" sz="1600" u="sng" dirty="0">
              <a:solidFill>
                <a:srgbClr val="000099"/>
              </a:solidFill>
              <a:latin typeface="Book Antiqua" pitchFamily="18" charset="0"/>
            </a:endParaRPr>
          </a:p>
        </p:txBody>
      </p:sp>
      <p:pic>
        <p:nvPicPr>
          <p:cNvPr id="18" name="Рисунок 17" descr="программные расходы.jpg"/>
          <p:cNvPicPr>
            <a:picLocks noChangeAspect="1"/>
          </p:cNvPicPr>
          <p:nvPr/>
        </p:nvPicPr>
        <p:blipFill>
          <a:blip r:embed="rId5" cstate="print"/>
          <a:stretch>
            <a:fillRect/>
          </a:stretch>
        </p:blipFill>
        <p:spPr>
          <a:xfrm>
            <a:off x="2987824" y="3140968"/>
            <a:ext cx="1512168" cy="1265102"/>
          </a:xfrm>
          <a:prstGeom prst="rect">
            <a:avLst/>
          </a:prstGeom>
          <a:ln>
            <a:noFill/>
          </a:ln>
          <a:effectLst>
            <a:softEdge rad="112500"/>
          </a:effectLst>
        </p:spPr>
      </p:pic>
      <p:pic>
        <p:nvPicPr>
          <p:cNvPr id="19" name="Рисунок 18" descr="непрограммные расходы.jpg"/>
          <p:cNvPicPr>
            <a:picLocks noChangeAspect="1"/>
          </p:cNvPicPr>
          <p:nvPr/>
        </p:nvPicPr>
        <p:blipFill>
          <a:blip r:embed="rId6" cstate="print"/>
          <a:stretch>
            <a:fillRect/>
          </a:stretch>
        </p:blipFill>
        <p:spPr>
          <a:xfrm>
            <a:off x="7668344" y="3284984"/>
            <a:ext cx="1369288" cy="1296144"/>
          </a:xfrm>
          <a:prstGeom prst="rect">
            <a:avLst/>
          </a:prstGeom>
          <a:ln>
            <a:noFill/>
          </a:ln>
          <a:effectLst>
            <a:softEdge rad="112500"/>
          </a:effectLst>
        </p:spPr>
      </p:pic>
      <p:sp>
        <p:nvSpPr>
          <p:cNvPr id="20" name="TextBox 19"/>
          <p:cNvSpPr txBox="1"/>
          <p:nvPr/>
        </p:nvSpPr>
        <p:spPr>
          <a:xfrm>
            <a:off x="4283968" y="3861048"/>
            <a:ext cx="1440160" cy="523220"/>
          </a:xfrm>
          <a:prstGeom prst="rect">
            <a:avLst/>
          </a:prstGeom>
          <a:noFill/>
        </p:spPr>
        <p:txBody>
          <a:bodyPr wrap="square" rtlCol="0">
            <a:spAutoFit/>
          </a:bodyPr>
          <a:lstStyle/>
          <a:p>
            <a:pPr algn="ctr"/>
            <a:r>
              <a:rPr lang="ru-RU" sz="1400" u="sng" dirty="0" smtClean="0">
                <a:solidFill>
                  <a:srgbClr val="000099"/>
                </a:solidFill>
                <a:latin typeface="Book Antiqua" pitchFamily="18" charset="0"/>
              </a:rPr>
              <a:t>Программные расходы</a:t>
            </a:r>
            <a:endParaRPr lang="ru-RU" sz="1400" u="sng" dirty="0">
              <a:solidFill>
                <a:srgbClr val="000099"/>
              </a:solidFill>
              <a:latin typeface="Book Antiqua" pitchFamily="18" charset="0"/>
            </a:endParaRPr>
          </a:p>
        </p:txBody>
      </p:sp>
      <p:sp>
        <p:nvSpPr>
          <p:cNvPr id="21" name="TextBox 20"/>
          <p:cNvSpPr txBox="1"/>
          <p:nvPr/>
        </p:nvSpPr>
        <p:spPr>
          <a:xfrm>
            <a:off x="6156176" y="3933056"/>
            <a:ext cx="1584176" cy="523220"/>
          </a:xfrm>
          <a:prstGeom prst="rect">
            <a:avLst/>
          </a:prstGeom>
          <a:noFill/>
        </p:spPr>
        <p:txBody>
          <a:bodyPr wrap="square" rtlCol="0">
            <a:spAutoFit/>
          </a:bodyPr>
          <a:lstStyle/>
          <a:p>
            <a:pPr algn="ctr"/>
            <a:r>
              <a:rPr lang="ru-RU" sz="1400" u="sng" dirty="0" err="1" smtClean="0">
                <a:solidFill>
                  <a:srgbClr val="000099"/>
                </a:solidFill>
                <a:latin typeface="Book Antiqua" pitchFamily="18" charset="0"/>
              </a:rPr>
              <a:t>Непрограммные</a:t>
            </a:r>
            <a:r>
              <a:rPr lang="ru-RU" sz="1400" u="sng" dirty="0" smtClean="0">
                <a:solidFill>
                  <a:srgbClr val="000099"/>
                </a:solidFill>
                <a:latin typeface="Book Antiqua" pitchFamily="18" charset="0"/>
              </a:rPr>
              <a:t> расходы</a:t>
            </a:r>
            <a:endParaRPr lang="ru-RU" sz="1400" u="sng" dirty="0">
              <a:solidFill>
                <a:srgbClr val="000099"/>
              </a:solidFill>
              <a:latin typeface="Book Antiqua" pitchFamily="18" charset="0"/>
            </a:endParaRPr>
          </a:p>
        </p:txBody>
      </p:sp>
      <p:sp>
        <p:nvSpPr>
          <p:cNvPr id="23" name="Левая фигурная скобка 22"/>
          <p:cNvSpPr/>
          <p:nvPr/>
        </p:nvSpPr>
        <p:spPr>
          <a:xfrm rot="5400000">
            <a:off x="5851576" y="3085528"/>
            <a:ext cx="299464" cy="1274440"/>
          </a:xfrm>
          <a:prstGeom prst="leftBrace">
            <a:avLst>
              <a:gd name="adj1" fmla="val 0"/>
              <a:gd name="adj2" fmla="val 50000"/>
            </a:avLst>
          </a:prstGeom>
          <a:ln w="38100">
            <a:solidFill>
              <a:srgbClr val="00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solidFill>
                <a:srgbClr val="000099"/>
              </a:solidFill>
            </a:endParaRPr>
          </a:p>
        </p:txBody>
      </p:sp>
      <p:sp>
        <p:nvSpPr>
          <p:cNvPr id="24" name="Левая фигурная скобка 23"/>
          <p:cNvSpPr/>
          <p:nvPr/>
        </p:nvSpPr>
        <p:spPr>
          <a:xfrm>
            <a:off x="2699792" y="5589240"/>
            <a:ext cx="72008" cy="4571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7" name="Левая фигурная скобка 26"/>
          <p:cNvSpPr/>
          <p:nvPr/>
        </p:nvSpPr>
        <p:spPr>
          <a:xfrm rot="5400000">
            <a:off x="4644008" y="2348880"/>
            <a:ext cx="792088" cy="4824536"/>
          </a:xfrm>
          <a:prstGeom prst="leftBrace">
            <a:avLst>
              <a:gd name="adj1" fmla="val 0"/>
              <a:gd name="adj2" fmla="val 50165"/>
            </a:avLst>
          </a:prstGeom>
          <a:ln w="38100">
            <a:solidFill>
              <a:srgbClr val="00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solidFill>
                <a:srgbClr val="000099"/>
              </a:solidFill>
            </a:endParaRPr>
          </a:p>
        </p:txBody>
      </p:sp>
      <p:cxnSp>
        <p:nvCxnSpPr>
          <p:cNvPr id="29" name="Прямая соединительная линия 28"/>
          <p:cNvCxnSpPr/>
          <p:nvPr/>
        </p:nvCxnSpPr>
        <p:spPr>
          <a:xfrm>
            <a:off x="3635896" y="4725144"/>
            <a:ext cx="0" cy="504056"/>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6084168" y="4725144"/>
            <a:ext cx="0" cy="792088"/>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sp>
        <p:nvSpPr>
          <p:cNvPr id="34" name="Прямоугольник с одним скругленным углом 33"/>
          <p:cNvSpPr/>
          <p:nvPr/>
        </p:nvSpPr>
        <p:spPr>
          <a:xfrm>
            <a:off x="1475656" y="5013176"/>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Социальной направленности</a:t>
            </a:r>
            <a:endParaRPr lang="ru-RU" sz="1400" dirty="0">
              <a:solidFill>
                <a:srgbClr val="000099"/>
              </a:solidFill>
              <a:latin typeface="Book Antiqua" pitchFamily="18" charset="0"/>
            </a:endParaRPr>
          </a:p>
        </p:txBody>
      </p:sp>
      <p:sp>
        <p:nvSpPr>
          <p:cNvPr id="35" name="Прямоугольник с одним скругленным углом 34"/>
          <p:cNvSpPr/>
          <p:nvPr/>
        </p:nvSpPr>
        <p:spPr>
          <a:xfrm>
            <a:off x="3203848" y="5157192"/>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Общего характера</a:t>
            </a:r>
            <a:r>
              <a:rPr lang="ru-RU" sz="1600" dirty="0" smtClean="0">
                <a:solidFill>
                  <a:srgbClr val="000099"/>
                </a:solidFill>
                <a:latin typeface="Book Antiqua" pitchFamily="18" charset="0"/>
              </a:rPr>
              <a:t> </a:t>
            </a:r>
            <a:endParaRPr lang="ru-RU" sz="1600" dirty="0">
              <a:solidFill>
                <a:srgbClr val="000099"/>
              </a:solidFill>
              <a:latin typeface="Book Antiqua" pitchFamily="18" charset="0"/>
            </a:endParaRPr>
          </a:p>
        </p:txBody>
      </p:sp>
      <p:sp>
        <p:nvSpPr>
          <p:cNvPr id="36" name="Прямоугольник с одним скругленным углом 35"/>
          <p:cNvSpPr/>
          <p:nvPr/>
        </p:nvSpPr>
        <p:spPr>
          <a:xfrm>
            <a:off x="4932040" y="5301208"/>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На поддержку отраслей экономики</a:t>
            </a:r>
            <a:endParaRPr lang="ru-RU" sz="1400" dirty="0">
              <a:solidFill>
                <a:srgbClr val="000099"/>
              </a:solidFill>
              <a:latin typeface="Book Antiqua" pitchFamily="18" charset="0"/>
            </a:endParaRPr>
          </a:p>
        </p:txBody>
      </p:sp>
      <p:sp>
        <p:nvSpPr>
          <p:cNvPr id="37" name="Прямоугольник с одним скругленным углом 36"/>
          <p:cNvSpPr/>
          <p:nvPr/>
        </p:nvSpPr>
        <p:spPr>
          <a:xfrm>
            <a:off x="6660232" y="5445224"/>
            <a:ext cx="1728192"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На развитие образования, культуры и спорта</a:t>
            </a:r>
            <a:endParaRPr lang="ru-RU" sz="1400" dirty="0">
              <a:solidFill>
                <a:srgbClr val="000099"/>
              </a:solidFill>
              <a:latin typeface="Book Antiqua" pitchFamily="18" charset="0"/>
            </a:endParaRPr>
          </a:p>
        </p:txBody>
      </p:sp>
      <p:sp>
        <p:nvSpPr>
          <p:cNvPr id="48" name="Прямоугольник 47"/>
          <p:cNvSpPr/>
          <p:nvPr/>
        </p:nvSpPr>
        <p:spPr>
          <a:xfrm>
            <a:off x="179512" y="2780928"/>
            <a:ext cx="2376264" cy="2160240"/>
          </a:xfrm>
          <a:prstGeom prst="rect">
            <a:avLst/>
          </a:prstGeom>
          <a:solidFill>
            <a:srgbClr val="66CCFF"/>
          </a:soli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300" dirty="0" smtClean="0">
                <a:solidFill>
                  <a:srgbClr val="000099"/>
                </a:solidFill>
                <a:latin typeface="Book Antiqua" pitchFamily="18" charset="0"/>
              </a:rPr>
              <a:t>Бюджет муниципального образования «Холм-Жирковский район» является </a:t>
            </a:r>
            <a:r>
              <a:rPr lang="ru-RU" sz="1300" b="1" dirty="0" smtClean="0">
                <a:solidFill>
                  <a:srgbClr val="000099"/>
                </a:solidFill>
                <a:latin typeface="Book Antiqua" pitchFamily="18" charset="0"/>
              </a:rPr>
              <a:t>программным бюджетом.</a:t>
            </a:r>
            <a:r>
              <a:rPr lang="ru-RU" sz="1300" dirty="0" smtClean="0">
                <a:solidFill>
                  <a:srgbClr val="000099"/>
                </a:solidFill>
                <a:latin typeface="Book Antiqua" pitchFamily="18" charset="0"/>
              </a:rPr>
              <a:t> Формирование и исполнение расходной части бюджета происходит через реализацию муниципальных программ.</a:t>
            </a:r>
            <a:endParaRPr lang="ru-RU" sz="1300" dirty="0">
              <a:solidFill>
                <a:srgbClr val="000099"/>
              </a:solidFill>
              <a:latin typeface="Book Antiqua" pitchFamily="18" charset="0"/>
            </a:endParaRPr>
          </a:p>
        </p:txBody>
      </p:sp>
      <p:pic>
        <p:nvPicPr>
          <p:cNvPr id="49" name="Рисунок 48" descr="соц политика.png"/>
          <p:cNvPicPr>
            <a:picLocks noChangeAspect="1"/>
          </p:cNvPicPr>
          <p:nvPr/>
        </p:nvPicPr>
        <p:blipFill>
          <a:blip r:embed="rId7" cstate="print"/>
          <a:stretch>
            <a:fillRect/>
          </a:stretch>
        </p:blipFill>
        <p:spPr>
          <a:xfrm>
            <a:off x="1691680" y="5788166"/>
            <a:ext cx="1152128" cy="1069834"/>
          </a:xfrm>
          <a:prstGeom prst="rect">
            <a:avLst/>
          </a:prstGeom>
          <a:ln>
            <a:noFill/>
          </a:ln>
          <a:effectLst>
            <a:softEdge rad="112500"/>
          </a:effectLst>
        </p:spPr>
      </p:pic>
      <p:pic>
        <p:nvPicPr>
          <p:cNvPr id="50" name="Рисунок 49" descr="экономика.jpg"/>
          <p:cNvPicPr>
            <a:picLocks noChangeAspect="1"/>
          </p:cNvPicPr>
          <p:nvPr/>
        </p:nvPicPr>
        <p:blipFill>
          <a:blip r:embed="rId8" cstate="print"/>
          <a:stretch>
            <a:fillRect/>
          </a:stretch>
        </p:blipFill>
        <p:spPr>
          <a:xfrm>
            <a:off x="5148064" y="5990394"/>
            <a:ext cx="1296144" cy="867606"/>
          </a:xfrm>
          <a:prstGeom prst="rect">
            <a:avLst/>
          </a:prstGeom>
          <a:ln>
            <a:noFill/>
          </a:ln>
          <a:effectLst>
            <a:softEdge rad="112500"/>
          </a:effectLst>
        </p:spPr>
      </p:pic>
      <p:pic>
        <p:nvPicPr>
          <p:cNvPr id="51" name="Рисунок 50" descr="образование.jpg"/>
          <p:cNvPicPr>
            <a:picLocks noChangeAspect="1"/>
          </p:cNvPicPr>
          <p:nvPr/>
        </p:nvPicPr>
        <p:blipFill>
          <a:blip r:embed="rId9" cstate="print"/>
          <a:stretch>
            <a:fillRect/>
          </a:stretch>
        </p:blipFill>
        <p:spPr>
          <a:xfrm>
            <a:off x="7956376" y="5777880"/>
            <a:ext cx="854391" cy="1080120"/>
          </a:xfrm>
          <a:prstGeom prst="rect">
            <a:avLst/>
          </a:prstGeom>
          <a:ln>
            <a:noFill/>
          </a:ln>
          <a:effectLst>
            <a:softEdge rad="112500"/>
          </a:effectLst>
        </p:spPr>
      </p:pic>
      <p:pic>
        <p:nvPicPr>
          <p:cNvPr id="52" name="Рисунок 51" descr="менеджмент.jpg"/>
          <p:cNvPicPr>
            <a:picLocks noChangeAspect="1"/>
          </p:cNvPicPr>
          <p:nvPr/>
        </p:nvPicPr>
        <p:blipFill>
          <a:blip r:embed="rId10" cstate="print"/>
          <a:stretch>
            <a:fillRect/>
          </a:stretch>
        </p:blipFill>
        <p:spPr>
          <a:xfrm>
            <a:off x="3491880" y="5993904"/>
            <a:ext cx="1152128" cy="864096"/>
          </a:xfrm>
          <a:prstGeom prst="rect">
            <a:avLst/>
          </a:prstGeom>
          <a:ln>
            <a:noFill/>
          </a:ln>
          <a:effectLst>
            <a:softEdge rad="112500"/>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07504" y="0"/>
            <a:ext cx="8928992" cy="112474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fontScale="90000"/>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СТРУКТУРА  РАСХОДОВ  БЮДЖЕТА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 ПО   ПРОГРАММНЫМ   И   НЕПРОГРАММНЫМ НАПРАВЛЕНИЯМ  ДЕЯТЕЛЬНОСТИ В  2018-2020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
        <p:nvSpPr>
          <p:cNvPr id="10" name="Скругленный прямоугольник 9"/>
          <p:cNvSpPr/>
          <p:nvPr/>
        </p:nvSpPr>
        <p:spPr>
          <a:xfrm>
            <a:off x="7956424" y="1124744"/>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graphicFrame>
        <p:nvGraphicFramePr>
          <p:cNvPr id="17" name="Содержимое 16"/>
          <p:cNvGraphicFramePr>
            <a:graphicFrameLocks noGrp="1"/>
          </p:cNvGraphicFramePr>
          <p:nvPr>
            <p:ph idx="1"/>
          </p:nvPr>
        </p:nvGraphicFramePr>
        <p:xfrm>
          <a:off x="1763688" y="1484784"/>
          <a:ext cx="2592288" cy="223224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Содержимое 16"/>
          <p:cNvGraphicFramePr>
            <a:graphicFrameLocks/>
          </p:cNvGraphicFramePr>
          <p:nvPr/>
        </p:nvGraphicFramePr>
        <p:xfrm>
          <a:off x="4139952" y="1412776"/>
          <a:ext cx="2664296" cy="244827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9" name="Содержимое 16"/>
          <p:cNvGraphicFramePr>
            <a:graphicFrameLocks/>
          </p:cNvGraphicFramePr>
          <p:nvPr/>
        </p:nvGraphicFramePr>
        <p:xfrm>
          <a:off x="6551712" y="1412776"/>
          <a:ext cx="2592288" cy="2376264"/>
        </p:xfrm>
        <a:graphic>
          <a:graphicData uri="http://schemas.openxmlformats.org/drawingml/2006/chart">
            <c:chart xmlns:c="http://schemas.openxmlformats.org/drawingml/2006/chart" xmlns:r="http://schemas.openxmlformats.org/officeDocument/2006/relationships" r:id="rId6"/>
          </a:graphicData>
        </a:graphic>
      </p:graphicFrame>
      <p:sp>
        <p:nvSpPr>
          <p:cNvPr id="9" name="TextBox 8"/>
          <p:cNvSpPr txBox="1"/>
          <p:nvPr/>
        </p:nvSpPr>
        <p:spPr>
          <a:xfrm>
            <a:off x="2555776" y="2852936"/>
            <a:ext cx="1224136" cy="369332"/>
          </a:xfrm>
          <a:prstGeom prst="rect">
            <a:avLst/>
          </a:prstGeom>
          <a:noFill/>
        </p:spPr>
        <p:txBody>
          <a:bodyPr wrap="square" rtlCol="0">
            <a:spAutoFit/>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238 855,9</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TextBox 10"/>
          <p:cNvSpPr txBox="1"/>
          <p:nvPr/>
        </p:nvSpPr>
        <p:spPr>
          <a:xfrm>
            <a:off x="7236296" y="2924944"/>
            <a:ext cx="1152128" cy="369332"/>
          </a:xfrm>
          <a:prstGeom prst="rect">
            <a:avLst/>
          </a:prstGeom>
          <a:noFill/>
        </p:spPr>
        <p:txBody>
          <a:bodyPr wrap="square" rtlCol="0">
            <a:spAutoFit/>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220 067,8</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TextBox 11"/>
          <p:cNvSpPr txBox="1"/>
          <p:nvPr/>
        </p:nvSpPr>
        <p:spPr>
          <a:xfrm>
            <a:off x="251520" y="2276872"/>
            <a:ext cx="1872208" cy="923330"/>
          </a:xfrm>
          <a:prstGeom prst="rect">
            <a:avLst/>
          </a:prstGeom>
          <a:noFill/>
        </p:spPr>
        <p:txBody>
          <a:bodyPr wrap="square" rtlCol="0">
            <a:spAutoFit/>
          </a:bodyPr>
          <a:lstStyle/>
          <a:p>
            <a:r>
              <a:rPr lang="ru-RU" b="1" dirty="0" smtClean="0">
                <a:solidFill>
                  <a:srgbClr val="000099"/>
                </a:solidFill>
                <a:latin typeface="Book Antiqua" pitchFamily="18" charset="0"/>
              </a:rPr>
              <a:t>Расходы бюджета на 2018-2020 годы</a:t>
            </a:r>
            <a:endParaRPr lang="ru-RU" b="1" dirty="0">
              <a:solidFill>
                <a:srgbClr val="000099"/>
              </a:solidFill>
              <a:latin typeface="Book Antiqua" pitchFamily="18" charset="0"/>
            </a:endParaRPr>
          </a:p>
        </p:txBody>
      </p:sp>
      <p:sp>
        <p:nvSpPr>
          <p:cNvPr id="13" name="TextBox 12"/>
          <p:cNvSpPr txBox="1"/>
          <p:nvPr/>
        </p:nvSpPr>
        <p:spPr>
          <a:xfrm>
            <a:off x="323528" y="3933056"/>
            <a:ext cx="8280920" cy="58477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smtClean="0">
                <a:solidFill>
                  <a:srgbClr val="000099"/>
                </a:solidFill>
                <a:latin typeface="Book Antiqua" pitchFamily="18" charset="0"/>
              </a:rPr>
              <a:t>Расходы в рамках           231 144,7                                 213 424,6                                209 064,4</a:t>
            </a:r>
          </a:p>
          <a:p>
            <a:r>
              <a:rPr lang="ru-RU" sz="1600" b="1" dirty="0" smtClean="0">
                <a:solidFill>
                  <a:srgbClr val="000099"/>
                </a:solidFill>
                <a:latin typeface="Book Antiqua" pitchFamily="18" charset="0"/>
              </a:rPr>
              <a:t>программ                             96,8%                                      97,5%                                     95,0%</a:t>
            </a:r>
            <a:endParaRPr lang="ru-RU" sz="1600" b="1" dirty="0">
              <a:solidFill>
                <a:srgbClr val="000099"/>
              </a:solidFill>
              <a:latin typeface="Book Antiqua" pitchFamily="18" charset="0"/>
            </a:endParaRPr>
          </a:p>
        </p:txBody>
      </p:sp>
      <p:sp>
        <p:nvSpPr>
          <p:cNvPr id="14" name="TextBox 13"/>
          <p:cNvSpPr txBox="1"/>
          <p:nvPr/>
        </p:nvSpPr>
        <p:spPr>
          <a:xfrm>
            <a:off x="323528" y="5085184"/>
            <a:ext cx="8280920" cy="58477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err="1" smtClean="0">
                <a:solidFill>
                  <a:srgbClr val="000099"/>
                </a:solidFill>
                <a:latin typeface="Book Antiqua" pitchFamily="18" charset="0"/>
              </a:rPr>
              <a:t>Непрограммные</a:t>
            </a:r>
            <a:r>
              <a:rPr lang="ru-RU" sz="1600" b="1" dirty="0" smtClean="0">
                <a:solidFill>
                  <a:srgbClr val="000099"/>
                </a:solidFill>
                <a:latin typeface="Book Antiqua" pitchFamily="18" charset="0"/>
              </a:rPr>
              <a:t>             7 711,2                                     5 498,1                                    5 498,4</a:t>
            </a:r>
          </a:p>
          <a:p>
            <a:r>
              <a:rPr lang="ru-RU" sz="1600" b="1" dirty="0" smtClean="0">
                <a:solidFill>
                  <a:srgbClr val="000099"/>
                </a:solidFill>
                <a:latin typeface="Book Antiqua" pitchFamily="18" charset="0"/>
              </a:rPr>
              <a:t>расходы                               3,2 %                                        2,5 %                                      2,5 %</a:t>
            </a:r>
            <a:endParaRPr lang="ru-RU" sz="1600" b="1" dirty="0">
              <a:solidFill>
                <a:srgbClr val="000099"/>
              </a:solidFill>
              <a:latin typeface="Book Antiqua" pitchFamily="18" charset="0"/>
            </a:endParaRPr>
          </a:p>
        </p:txBody>
      </p:sp>
      <p:sp>
        <p:nvSpPr>
          <p:cNvPr id="15" name="TextBox 14"/>
          <p:cNvSpPr txBox="1"/>
          <p:nvPr/>
        </p:nvSpPr>
        <p:spPr>
          <a:xfrm>
            <a:off x="323528" y="6021288"/>
            <a:ext cx="8280920" cy="58477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smtClean="0">
                <a:solidFill>
                  <a:srgbClr val="000099"/>
                </a:solidFill>
                <a:latin typeface="Book Antiqua" pitchFamily="18" charset="0"/>
              </a:rPr>
              <a:t>Условно- утвержденные                                                                                               5 505,0</a:t>
            </a:r>
          </a:p>
          <a:p>
            <a:r>
              <a:rPr lang="ru-RU" sz="1600" b="1" dirty="0" smtClean="0">
                <a:solidFill>
                  <a:srgbClr val="000099"/>
                </a:solidFill>
                <a:latin typeface="Book Antiqua" pitchFamily="18" charset="0"/>
              </a:rPr>
              <a:t>расходы                                                                                                                                 2,5 %</a:t>
            </a:r>
            <a:endParaRPr lang="ru-RU" sz="1600" b="1" dirty="0">
              <a:solidFill>
                <a:srgbClr val="000099"/>
              </a:solidFill>
              <a:latin typeface="Book Antiqua"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79512" y="836712"/>
            <a:ext cx="8784976" cy="72008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80728"/>
            <a:ext cx="8856984" cy="576064"/>
          </a:xfrm>
        </p:spPr>
        <p:txBody>
          <a:bodyPr>
            <a:normAutofit/>
          </a:bodyPr>
          <a:lstStyle/>
          <a:p>
            <a:r>
              <a:rPr lang="ru-RU" sz="1600"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создание условий для функционирования органов местного самоуправления    </a:t>
            </a:r>
          </a:p>
          <a:p>
            <a:r>
              <a:rPr lang="ru-RU" sz="1600" b="1" dirty="0" smtClean="0">
                <a:solidFill>
                  <a:srgbClr val="000099"/>
                </a:solidFill>
                <a:latin typeface="Book Antiqua" pitchFamily="18" charset="0"/>
              </a:rPr>
              <a:t>     муниципального образования «Холм-Жирковский  район» Смоленской области</a:t>
            </a:r>
          </a:p>
          <a:p>
            <a:endParaRPr lang="ru-RU" dirty="0"/>
          </a:p>
        </p:txBody>
      </p:sp>
      <p:sp>
        <p:nvSpPr>
          <p:cNvPr id="5" name="Заголовок 3"/>
          <p:cNvSpPr>
            <a:spLocks noGrp="1"/>
          </p:cNvSpPr>
          <p:nvPr>
            <p:ph type="title"/>
          </p:nvPr>
        </p:nvSpPr>
        <p:spPr>
          <a:xfrm>
            <a:off x="107504" y="0"/>
            <a:ext cx="9036496"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«Создание условий для эффективного управления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муниципальным образованием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гг.»</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131840" y="2708920"/>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292080" y="1628800"/>
            <a:ext cx="36724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endParaRPr lang="ru-RU" sz="1600" b="1" dirty="0">
              <a:solidFill>
                <a:srgbClr val="000099"/>
              </a:solidFill>
              <a:latin typeface="Book Antiqua" pitchFamily="18" charset="0"/>
            </a:endParaRPr>
          </a:p>
        </p:txBody>
      </p:sp>
      <p:sp>
        <p:nvSpPr>
          <p:cNvPr id="12" name="Содержимое 11"/>
          <p:cNvSpPr>
            <a:spLocks noGrp="1"/>
          </p:cNvSpPr>
          <p:nvPr>
            <p:ph sz="half" idx="1"/>
          </p:nvPr>
        </p:nvSpPr>
        <p:spPr>
          <a:xfrm>
            <a:off x="179512" y="1628800"/>
            <a:ext cx="4752528"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a:bodyPr>
          <a:lstStyle/>
          <a:p>
            <a:pPr algn="just">
              <a:buNone/>
            </a:pPr>
            <a:r>
              <a:rPr lang="ru-RU" sz="1600" b="1" dirty="0" smtClean="0">
                <a:solidFill>
                  <a:srgbClr val="000099"/>
                </a:solidFill>
                <a:latin typeface="Book Antiqua" pitchFamily="18" charset="0"/>
              </a:rPr>
              <a:t>     Общий объем бюджетных ассигнований  на 2018 год -22 041,3 тыс. руб., на 2019 год – 18 639,7 тыс. руб., на 2020 год – 18 664,3 тыс. руб.</a:t>
            </a:r>
            <a:endParaRPr lang="ru-RU" sz="1600" b="1" dirty="0">
              <a:solidFill>
                <a:srgbClr val="000099"/>
              </a:solidFill>
              <a:latin typeface="Book Antiqua" pitchFamily="18" charset="0"/>
            </a:endParaRPr>
          </a:p>
        </p:txBody>
      </p:sp>
      <p:graphicFrame>
        <p:nvGraphicFramePr>
          <p:cNvPr id="13" name="Диаграмма 12"/>
          <p:cNvGraphicFramePr/>
          <p:nvPr/>
        </p:nvGraphicFramePr>
        <p:xfrm>
          <a:off x="179512" y="2348880"/>
          <a:ext cx="3816424" cy="417646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427984" y="2780929"/>
          <a:ext cx="4716016" cy="3903934"/>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915881"/>
                <a:gridCol w="957941"/>
                <a:gridCol w="957941"/>
                <a:gridCol w="884253"/>
              </a:tblGrid>
              <a:tr h="290165">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34327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626,7</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632,3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656,9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390127">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21 414,6</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18 007,4</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18 007,4</a:t>
                      </a:r>
                      <a:endParaRPr lang="ru-RU" sz="1400" b="1" dirty="0">
                        <a:solidFill>
                          <a:srgbClr val="000099"/>
                        </a:solidFill>
                        <a:latin typeface="Times New Roman" pitchFamily="18" charset="0"/>
                        <a:cs typeface="Times New Roman" pitchFamily="18" charset="0"/>
                      </a:endParaRPr>
                    </a:p>
                  </a:txBody>
                  <a:tcPr>
                    <a:solidFill>
                      <a:srgbClr val="66FFCC"/>
                    </a:solidFill>
                  </a:tcPr>
                </a:tc>
              </a:tr>
              <a:tr h="609347">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«Информационная политика и работа с общественностью»</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83446">
                <a:tc>
                  <a:txBody>
                    <a:bodyPr/>
                    <a:lstStyle/>
                    <a:p>
                      <a:pPr algn="just"/>
                      <a:r>
                        <a:rPr lang="ru-RU" sz="1200" dirty="0" smtClean="0">
                          <a:solidFill>
                            <a:srgbClr val="000099"/>
                          </a:solidFill>
                          <a:latin typeface="Book Antiqua" pitchFamily="18" charset="0"/>
                        </a:rPr>
                        <a:t>«Обеспечение</a:t>
                      </a:r>
                      <a:r>
                        <a:rPr lang="ru-RU" sz="1200" baseline="0" dirty="0" smtClean="0">
                          <a:solidFill>
                            <a:srgbClr val="000099"/>
                          </a:solidFill>
                          <a:latin typeface="Book Antiqua" pitchFamily="18" charset="0"/>
                        </a:rPr>
                        <a:t> сохранности документов Архивного фонда РФ»</a:t>
                      </a:r>
                      <a:endParaRPr lang="ru-RU" sz="1200" dirty="0">
                        <a:solidFill>
                          <a:srgbClr val="000099"/>
                        </a:solidFill>
                        <a:latin typeface="Book Antiqua"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609347">
                <a:tc>
                  <a:txBody>
                    <a:bodyPr/>
                    <a:lstStyle/>
                    <a:p>
                      <a:r>
                        <a:rPr kumimoji="0" lang="ru-RU" sz="1200" kern="1200" dirty="0" smtClean="0">
                          <a:solidFill>
                            <a:srgbClr val="000099"/>
                          </a:solidFill>
                          <a:latin typeface="Book Antiqua" pitchFamily="18" charset="0"/>
                          <a:ea typeface="+mn-ea"/>
                          <a:cs typeface="+mn-cs"/>
                        </a:rPr>
                        <a:t>«Развитие  малого и среднего предпринимательства»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81614">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17 758,7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14 351,5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14 351,5</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6" name="Рисунок 15" descr="управление.jpg"/>
          <p:cNvPicPr>
            <a:picLocks noChangeAspect="1"/>
          </p:cNvPicPr>
          <p:nvPr/>
        </p:nvPicPr>
        <p:blipFill>
          <a:blip r:embed="rId3" cstate="print"/>
          <a:stretch>
            <a:fillRect/>
          </a:stretch>
        </p:blipFill>
        <p:spPr>
          <a:xfrm>
            <a:off x="2267744" y="5777880"/>
            <a:ext cx="2156833" cy="1080120"/>
          </a:xfrm>
          <a:prstGeom prst="rect">
            <a:avLst/>
          </a:prstGeom>
          <a:ln>
            <a:noFill/>
          </a:ln>
          <a:effectLst>
            <a:softEdge rad="112500"/>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80728"/>
            <a:ext cx="8928992" cy="648072"/>
          </a:xfrm>
        </p:spPr>
        <p:txBody>
          <a:bodyPr>
            <a:normAutofit lnSpcReduction="10000"/>
          </a:bodyPr>
          <a:lstStyle/>
          <a:p>
            <a:pPr algn="just"/>
            <a:r>
              <a:rPr lang="ru-RU" sz="1600"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создание условий для эффективного исполнения полномочий органов местного самоуправления Холм-Жирковского района, обеспечение долгосрочной сбалансированности  и устойчивости бюджетной системы, повышение качества управления муниципальными финансами</a:t>
            </a:r>
            <a:endParaRPr lang="ru-RU" dirty="0"/>
          </a:p>
        </p:txBody>
      </p:sp>
      <p:sp>
        <p:nvSpPr>
          <p:cNvPr id="5" name="Заголовок 3"/>
          <p:cNvSpPr>
            <a:spLocks noGrp="1"/>
          </p:cNvSpPr>
          <p:nvPr>
            <p:ph type="title"/>
          </p:nvPr>
        </p:nvSpPr>
        <p:spPr>
          <a:xfrm>
            <a:off x="107504" y="0"/>
            <a:ext cx="9036496"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«Создание условий для эффективного управления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 муниципальными финансами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131840" y="2708920"/>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292080" y="1772816"/>
            <a:ext cx="3672408" cy="122413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500" b="1" dirty="0" smtClean="0">
                <a:solidFill>
                  <a:srgbClr val="000099"/>
                </a:solidFill>
                <a:latin typeface="Book Antiqua" pitchFamily="18" charset="0"/>
              </a:rPr>
              <a:t>Ответственные исполнители:  Финансовое управление Администрации муниципального образования «Холм-Жирковский район» Смоленской области</a:t>
            </a:r>
            <a:endParaRPr lang="ru-RU" sz="1500" b="1" dirty="0">
              <a:solidFill>
                <a:srgbClr val="000099"/>
              </a:solidFill>
              <a:latin typeface="Book Antiqua" pitchFamily="18" charset="0"/>
            </a:endParaRPr>
          </a:p>
        </p:txBody>
      </p:sp>
      <p:sp>
        <p:nvSpPr>
          <p:cNvPr id="12" name="Содержимое 11"/>
          <p:cNvSpPr>
            <a:spLocks noGrp="1"/>
          </p:cNvSpPr>
          <p:nvPr>
            <p:ph sz="half" idx="1"/>
          </p:nvPr>
        </p:nvSpPr>
        <p:spPr>
          <a:xfrm>
            <a:off x="179512" y="1844824"/>
            <a:ext cx="4752528" cy="79208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a:t>
            </a:r>
            <a:r>
              <a:rPr lang="ru-RU" sz="1500" b="1" dirty="0" smtClean="0">
                <a:solidFill>
                  <a:srgbClr val="000099"/>
                </a:solidFill>
                <a:latin typeface="Book Antiqua" pitchFamily="18" charset="0"/>
              </a:rPr>
              <a:t>Общий объем бюджетных ассигнований  на 2018 год -30 933,0 тыс. руб., на 2019 год – 30 968,9 тыс. руб., на 2020 год – 31 354,7 тыс. руб.</a:t>
            </a:r>
            <a:endParaRPr lang="ru-RU" sz="1500" b="1" dirty="0">
              <a:solidFill>
                <a:srgbClr val="000099"/>
              </a:solidFill>
              <a:latin typeface="Book Antiqua" pitchFamily="18" charset="0"/>
            </a:endParaRPr>
          </a:p>
        </p:txBody>
      </p:sp>
      <p:graphicFrame>
        <p:nvGraphicFramePr>
          <p:cNvPr id="13" name="Диаграмма 12"/>
          <p:cNvGraphicFramePr/>
          <p:nvPr/>
        </p:nvGraphicFramePr>
        <p:xfrm>
          <a:off x="179512" y="2636912"/>
          <a:ext cx="3816424" cy="388843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427984" y="3212975"/>
          <a:ext cx="4716016" cy="3238089"/>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915881"/>
                <a:gridCol w="957941"/>
                <a:gridCol w="957941"/>
                <a:gridCol w="884253"/>
              </a:tblGrid>
              <a:tr h="362086">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4339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25 447,6</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25 906,6</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26 288,9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51522">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5 470,4</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5 047,3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5 050,8</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4339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бюджетов поселений</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98563">
                <a:tc>
                  <a:txBody>
                    <a:bodyPr/>
                    <a:lstStyle/>
                    <a:p>
                      <a:r>
                        <a:rPr kumimoji="0" lang="ru-RU" sz="1200" kern="1200" dirty="0" smtClean="0">
                          <a:solidFill>
                            <a:srgbClr val="000099"/>
                          </a:solidFill>
                          <a:latin typeface="Book Antiqua" pitchFamily="18" charset="0"/>
                          <a:ea typeface="+mn-ea"/>
                          <a:cs typeface="+mn-cs"/>
                        </a:rPr>
                        <a:t>Обеспечивающая подпрограмма </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5 239,2</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4 811,8</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4 811,8</a:t>
                      </a:r>
                      <a:endParaRPr lang="ru-RU" sz="1400" b="1" dirty="0">
                        <a:solidFill>
                          <a:srgbClr val="000099"/>
                        </a:solidFill>
                        <a:latin typeface="Times New Roman" pitchFamily="18" charset="0"/>
                        <a:cs typeface="Times New Roman" pitchFamily="18" charset="0"/>
                      </a:endParaRPr>
                    </a:p>
                  </a:txBody>
                  <a:tcPr>
                    <a:solidFill>
                      <a:srgbClr val="66CCFF"/>
                    </a:solidFill>
                  </a:tcPr>
                </a:tc>
              </a:tr>
              <a:tr h="614461">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Подпрограмма «Обеспечение устойчивости</a:t>
                      </a:r>
                      <a:r>
                        <a:rPr kumimoji="0" lang="ru-RU" sz="1200" kern="1200" baseline="0" dirty="0" smtClean="0">
                          <a:solidFill>
                            <a:srgbClr val="000099"/>
                          </a:solidFill>
                          <a:latin typeface="Book Antiqua" pitchFamily="18" charset="0"/>
                          <a:ea typeface="+mn-ea"/>
                          <a:cs typeface="+mn-cs"/>
                        </a:rPr>
                        <a:t> и сбалансированности  бюджетов поселений»</a:t>
                      </a:r>
                      <a:endParaRPr kumimoji="0" lang="ru-RU" sz="12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25 693,8</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26 157,1</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26 542,9</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4" name="Рисунок 13" descr="финансы.png"/>
          <p:cNvPicPr>
            <a:picLocks noChangeAspect="1"/>
          </p:cNvPicPr>
          <p:nvPr/>
        </p:nvPicPr>
        <p:blipFill>
          <a:blip r:embed="rId3" cstate="print"/>
          <a:stretch>
            <a:fillRect/>
          </a:stretch>
        </p:blipFill>
        <p:spPr>
          <a:xfrm>
            <a:off x="2555776" y="5117369"/>
            <a:ext cx="1910449" cy="1740631"/>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792088"/>
          </a:xfrm>
        </p:spPr>
        <p:txBody>
          <a:bodyPr>
            <a:noAutofit/>
          </a:bodyPr>
          <a:lstStyle/>
          <a:p>
            <a:pPr algn="just"/>
            <a:r>
              <a:rPr lang="ru-RU" sz="1300" b="1" dirty="0" smtClean="0">
                <a:solidFill>
                  <a:srgbClr val="000099"/>
                </a:solidFill>
                <a:latin typeface="Book Antiqua" pitchFamily="18" charset="0"/>
              </a:rPr>
              <a:t>     </a:t>
            </a:r>
            <a:r>
              <a:rPr lang="ru-RU" sz="1300" b="1" u="sng" dirty="0" smtClean="0">
                <a:solidFill>
                  <a:srgbClr val="000099"/>
                </a:solidFill>
                <a:latin typeface="Book Antiqua" pitchFamily="18" charset="0"/>
              </a:rPr>
              <a:t>Цель</a:t>
            </a:r>
            <a:r>
              <a:rPr lang="ru-RU" sz="1300" b="1" dirty="0" smtClean="0">
                <a:solidFill>
                  <a:srgbClr val="000099"/>
                </a:solidFill>
                <a:latin typeface="Book Antiqua" pitchFamily="18" charset="0"/>
              </a:rPr>
              <a:t>: Обеспечение общедоступного бесплатного дошкольного, начального общего, основного общего, среднего общего образования. Повышение доступности качества образования, соответствующего требованиям инновационного развития экономики. Создание условий для развития творческого потенциала молодежи.</a:t>
            </a:r>
            <a:endParaRPr lang="ru-RU" sz="13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системы образования и молодежной политики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179512" y="314096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772816"/>
            <a:ext cx="4355976" cy="72008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b="1" dirty="0" smtClean="0">
                <a:solidFill>
                  <a:srgbClr val="000099"/>
                </a:solidFill>
                <a:latin typeface="Book Antiqua" pitchFamily="18" charset="0"/>
              </a:rPr>
              <a:t>Ответственные исполнители:  Отдел по образованию Администрации муниципального образования «Холм-Жирковский район» Смоленской области</a:t>
            </a:r>
            <a:endParaRPr lang="ru-RU" sz="12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772816"/>
            <a:ext cx="4320480" cy="79208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200" b="1" dirty="0" smtClean="0">
                <a:solidFill>
                  <a:srgbClr val="000099"/>
                </a:solidFill>
                <a:latin typeface="Book Antiqua" pitchFamily="18" charset="0"/>
              </a:rPr>
              <a:t>     </a:t>
            </a:r>
            <a:r>
              <a:rPr lang="ru-RU" sz="1300" b="1" dirty="0" smtClean="0">
                <a:solidFill>
                  <a:srgbClr val="000099"/>
                </a:solidFill>
                <a:latin typeface="Book Antiqua" pitchFamily="18" charset="0"/>
              </a:rPr>
              <a:t>Общий объем бюджетных ассигнований  на 2018 год -135 738,1 тыс. руб., на 2019 год – 124 662,8 тыс. руб., на 2020 год – 123 104,0 тыс. руб.</a:t>
            </a:r>
            <a:endParaRPr lang="ru-RU" sz="1300" b="1" dirty="0">
              <a:solidFill>
                <a:srgbClr val="000099"/>
              </a:solidFill>
              <a:latin typeface="Book Antiqua" pitchFamily="18" charset="0"/>
            </a:endParaRPr>
          </a:p>
        </p:txBody>
      </p:sp>
      <p:graphicFrame>
        <p:nvGraphicFramePr>
          <p:cNvPr id="13" name="Диаграмма 12"/>
          <p:cNvGraphicFramePr/>
          <p:nvPr/>
        </p:nvGraphicFramePr>
        <p:xfrm>
          <a:off x="179512" y="3501008"/>
          <a:ext cx="3816424" cy="32403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427984" y="2572518"/>
          <a:ext cx="4716016" cy="4272127"/>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915881"/>
                <a:gridCol w="957941"/>
                <a:gridCol w="957941"/>
                <a:gridCol w="884253"/>
              </a:tblGrid>
              <a:tr h="296505">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15107">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94 019,8</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94 747,7</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97 688,9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15107">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41 718,3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29 915,2</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25 415,2</a:t>
                      </a:r>
                      <a:endParaRPr lang="ru-RU" sz="1400" b="1" dirty="0">
                        <a:solidFill>
                          <a:srgbClr val="000099"/>
                        </a:solidFill>
                        <a:latin typeface="Times New Roman" pitchFamily="18" charset="0"/>
                        <a:cs typeface="Times New Roman" pitchFamily="18" charset="0"/>
                      </a:endParaRPr>
                    </a:p>
                  </a:txBody>
                  <a:tcPr>
                    <a:solidFill>
                      <a:srgbClr val="66FFCC"/>
                    </a:solidFill>
                  </a:tcPr>
                </a:tc>
              </a:tr>
              <a:tr h="578184">
                <a:tc>
                  <a:txBody>
                    <a:bodyPr/>
                    <a:lstStyle/>
                    <a:p>
                      <a:r>
                        <a:rPr kumimoji="0" lang="ru-RU" sz="1100" kern="1200" dirty="0" smtClean="0">
                          <a:solidFill>
                            <a:srgbClr val="000099"/>
                          </a:solidFill>
                          <a:latin typeface="Book Antiqua" pitchFamily="18" charset="0"/>
                          <a:ea typeface="+mn-ea"/>
                          <a:cs typeface="+mn-cs"/>
                        </a:rPr>
                        <a:t>«Развитие системы дошкольного образования»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23 100,2</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21 146,0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17 938,4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1510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Развитие системы</a:t>
                      </a:r>
                      <a:r>
                        <a:rPr kumimoji="0" lang="ru-RU" sz="1100" kern="1200" baseline="0" dirty="0" smtClean="0">
                          <a:solidFill>
                            <a:srgbClr val="000099"/>
                          </a:solidFill>
                          <a:latin typeface="Book Antiqua" pitchFamily="18" charset="0"/>
                          <a:ea typeface="+mn-ea"/>
                          <a:cs typeface="+mn-cs"/>
                        </a:rPr>
                        <a:t> общего образования»</a:t>
                      </a:r>
                      <a:endParaRPr kumimoji="0" lang="ru-RU" sz="11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82 735,4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79 597,7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81 212,1</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78184">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«Развитие системы дополнительного образования»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5 198,9</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75,4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75,4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1510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«Совершенствование системы воспитания»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781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100" kern="1200" dirty="0" smtClean="0">
                          <a:solidFill>
                            <a:srgbClr val="000099"/>
                          </a:solidFill>
                          <a:latin typeface="Book Antiqua" pitchFamily="18" charset="0"/>
                          <a:ea typeface="+mn-ea"/>
                          <a:cs typeface="+mn-cs"/>
                        </a:rPr>
                        <a:t>«Защита прав детей  и профилактика социального сиротства»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12 710,4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a:t>
                      </a:r>
                      <a:r>
                        <a:rPr lang="ru-RU" sz="1400" b="1" baseline="0" dirty="0" smtClean="0">
                          <a:solidFill>
                            <a:srgbClr val="000099"/>
                          </a:solidFill>
                          <a:latin typeface="Times New Roman" pitchFamily="18" charset="0"/>
                          <a:cs typeface="Times New Roman" pitchFamily="18" charset="0"/>
                        </a:rPr>
                        <a:t> 690,4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12 690,4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7736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6 193,8</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5 565,5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5 565,5</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7" name="Рисунок 16" descr="образование 2.jpg"/>
          <p:cNvPicPr>
            <a:picLocks noChangeAspect="1"/>
          </p:cNvPicPr>
          <p:nvPr/>
        </p:nvPicPr>
        <p:blipFill>
          <a:blip r:embed="rId3" cstate="print"/>
          <a:stretch>
            <a:fillRect/>
          </a:stretch>
        </p:blipFill>
        <p:spPr>
          <a:xfrm>
            <a:off x="2339752" y="2924944"/>
            <a:ext cx="2088232" cy="1512168"/>
          </a:xfrm>
          <a:prstGeom prst="rect">
            <a:avLst/>
          </a:prstGeom>
          <a:ln>
            <a:noFill/>
          </a:ln>
          <a:effectLst>
            <a:softEdge rad="112500"/>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72008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Реализация стратегической роли культуры  как духовно-нравственного основания развития личности, а также развитие туризма  для приобщения граждан к культурному и природному наследию.</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культуры, спорта и туризма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843808" y="386104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культуре и спорту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4320480"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Общий объем бюджетных ассигнований  на 2018 год -40 155,3 тыс. руб., на 2019 год – 37 037,2 тыс. руб., на 2020 год – 34 330,4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761656"/>
          <a:ext cx="3816424" cy="30963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103441" y="2563624"/>
          <a:ext cx="5040559" cy="4142244"/>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2016223"/>
                <a:gridCol w="1044624"/>
                <a:gridCol w="1008112"/>
                <a:gridCol w="971600"/>
              </a:tblGrid>
              <a:tr h="299715">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19601">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144,0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144,0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144,0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19601">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40 011,3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16 902,9</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14 902,9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19601">
                <a:tc>
                  <a:txBody>
                    <a:bodyPr/>
                    <a:lstStyle/>
                    <a:p>
                      <a:r>
                        <a:rPr kumimoji="0" lang="ru-RU" sz="1100" kern="1200" dirty="0" smtClean="0">
                          <a:solidFill>
                            <a:srgbClr val="000099"/>
                          </a:solidFill>
                          <a:latin typeface="Book Antiqua" pitchFamily="18" charset="0"/>
                          <a:ea typeface="+mn-ea"/>
                          <a:cs typeface="+mn-cs"/>
                        </a:rPr>
                        <a:t>«Развитие </a:t>
                      </a:r>
                      <a:r>
                        <a:rPr kumimoji="0" lang="ru-RU" sz="1100" kern="1200" dirty="0" err="1" smtClean="0">
                          <a:solidFill>
                            <a:srgbClr val="000099"/>
                          </a:solidFill>
                          <a:latin typeface="Book Antiqua" pitchFamily="18" charset="0"/>
                          <a:ea typeface="+mn-ea"/>
                          <a:cs typeface="+mn-cs"/>
                        </a:rPr>
                        <a:t>культурно-досуговой</a:t>
                      </a:r>
                      <a:r>
                        <a:rPr kumimoji="0" lang="ru-RU" sz="1100" kern="1200" dirty="0" smtClean="0">
                          <a:solidFill>
                            <a:srgbClr val="000099"/>
                          </a:solidFill>
                          <a:latin typeface="Book Antiqua" pitchFamily="18" charset="0"/>
                          <a:ea typeface="+mn-ea"/>
                          <a:cs typeface="+mn-cs"/>
                        </a:rPr>
                        <a:t> деятельности»</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17 909,6</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16 902,9</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14 902,9</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84445">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«Организация</a:t>
                      </a:r>
                      <a:r>
                        <a:rPr kumimoji="0" lang="ru-RU" sz="1100" kern="1200" baseline="0" dirty="0" smtClean="0">
                          <a:solidFill>
                            <a:srgbClr val="000099"/>
                          </a:solidFill>
                          <a:latin typeface="Book Antiqua" pitchFamily="18" charset="0"/>
                          <a:ea typeface="+mn-ea"/>
                          <a:cs typeface="+mn-cs"/>
                        </a:rPr>
                        <a:t>  библиотечного обслуживания населения»</a:t>
                      </a:r>
                      <a:endParaRPr kumimoji="0" lang="ru-RU" sz="11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9 618,4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9 381,7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8 881,7</a:t>
                      </a:r>
                      <a:endParaRPr lang="ru-RU" sz="1400" b="1" dirty="0">
                        <a:solidFill>
                          <a:srgbClr val="000099"/>
                        </a:solidFill>
                        <a:latin typeface="Times New Roman" pitchFamily="18" charset="0"/>
                        <a:cs typeface="Times New Roman" pitchFamily="18" charset="0"/>
                      </a:endParaRPr>
                    </a:p>
                  </a:txBody>
                  <a:tcPr>
                    <a:solidFill>
                      <a:srgbClr val="66CCFF"/>
                    </a:solidFill>
                  </a:tcPr>
                </a:tc>
              </a:tr>
              <a:tr h="26133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«Музейная деятельность»</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738,5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36,0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36,0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57520">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«Развитие дополнительного образования детей в сфере культуры и искусства»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4 324,3</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3 852,6</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3 645,8</a:t>
                      </a:r>
                      <a:endParaRPr lang="ru-RU" sz="1400" b="1" dirty="0">
                        <a:solidFill>
                          <a:srgbClr val="000099"/>
                        </a:solidFill>
                        <a:latin typeface="Times New Roman" pitchFamily="18" charset="0"/>
                        <a:cs typeface="Times New Roman" pitchFamily="18" charset="0"/>
                      </a:endParaRPr>
                    </a:p>
                  </a:txBody>
                  <a:tcPr>
                    <a:solidFill>
                      <a:srgbClr val="66CCFF"/>
                    </a:solidFill>
                  </a:tcPr>
                </a:tc>
              </a:tr>
              <a:tr h="3230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100" kern="1200" dirty="0" smtClean="0">
                          <a:solidFill>
                            <a:srgbClr val="000099"/>
                          </a:solidFill>
                          <a:latin typeface="Book Antiqua" pitchFamily="18" charset="0"/>
                          <a:ea typeface="+mn-ea"/>
                          <a:cs typeface="+mn-cs"/>
                        </a:rPr>
                        <a:t>«Развитие физической</a:t>
                      </a:r>
                      <a:r>
                        <a:rPr kumimoji="0" lang="ru-RU" sz="1100" kern="1200" baseline="0" dirty="0" smtClean="0">
                          <a:solidFill>
                            <a:srgbClr val="000099"/>
                          </a:solidFill>
                          <a:latin typeface="Book Antiqua" pitchFamily="18" charset="0"/>
                          <a:ea typeface="+mn-ea"/>
                          <a:cs typeface="+mn-cs"/>
                        </a:rPr>
                        <a:t> культуры и спорта»</a:t>
                      </a:r>
                      <a:endParaRPr kumimoji="0" lang="ru-RU" sz="11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69404">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7 364,5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6 864,0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6 864,0</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8" name="Рисунок 17" descr="спорт.png"/>
          <p:cNvPicPr>
            <a:picLocks noChangeAspect="1"/>
          </p:cNvPicPr>
          <p:nvPr/>
        </p:nvPicPr>
        <p:blipFill>
          <a:blip r:embed="rId3" cstate="print"/>
          <a:stretch>
            <a:fillRect/>
          </a:stretch>
        </p:blipFill>
        <p:spPr>
          <a:xfrm>
            <a:off x="2339752" y="2636912"/>
            <a:ext cx="1791245" cy="1080120"/>
          </a:xfrm>
          <a:prstGeom prst="rect">
            <a:avLst/>
          </a:prstGeom>
        </p:spPr>
      </p:pic>
      <p:pic>
        <p:nvPicPr>
          <p:cNvPr id="19" name="Рисунок 18" descr="Ира.jpg"/>
          <p:cNvPicPr>
            <a:picLocks noChangeAspect="1"/>
          </p:cNvPicPr>
          <p:nvPr/>
        </p:nvPicPr>
        <p:blipFill>
          <a:blip r:embed="rId4" cstate="print"/>
          <a:stretch>
            <a:fillRect/>
          </a:stretch>
        </p:blipFill>
        <p:spPr>
          <a:xfrm>
            <a:off x="179512" y="2636912"/>
            <a:ext cx="2160240" cy="144016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692696"/>
            <a:ext cx="9144000"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Улучшение условий жизни  населения  Холм-Жирковского района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«Газификация населенных пунктов Холм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a:t>
            </a:r>
            <a:r>
              <a:rPr lang="ru-RU" sz="1800" cap="none" dirty="0" err="1" smtClean="0">
                <a:ln>
                  <a:noFill/>
                </a:ln>
                <a:solidFill>
                  <a:schemeClr val="tx1"/>
                </a:solidFill>
                <a:effectLst>
                  <a:outerShdw blurRad="38100" dist="38100" dir="2700000" algn="tl">
                    <a:srgbClr val="000000">
                      <a:alpha val="43137"/>
                    </a:srgbClr>
                  </a:outerShdw>
                </a:effectLst>
                <a:latin typeface="Book Antiqua" pitchFamily="18" charset="0"/>
              </a:rPr>
              <a:t>Жирковского</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 района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63691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499992" y="1340768"/>
            <a:ext cx="46440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градостроительной деятельности, транспорту, связи и ЖКХ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0" y="1340768"/>
            <a:ext cx="432048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     на 2018 год -100,0 тыс. руб., </a:t>
            </a:r>
          </a:p>
          <a:p>
            <a:pPr algn="just">
              <a:buNone/>
            </a:pPr>
            <a:r>
              <a:rPr lang="ru-RU" sz="1400" b="1" dirty="0" smtClean="0">
                <a:solidFill>
                  <a:srgbClr val="000099"/>
                </a:solidFill>
                <a:latin typeface="Book Antiqua" pitchFamily="18" charset="0"/>
              </a:rPr>
              <a:t>     на 2019 год – 100,0 тыс. руб., </a:t>
            </a:r>
          </a:p>
          <a:p>
            <a:pPr algn="just">
              <a:buNone/>
            </a:pPr>
            <a:r>
              <a:rPr lang="ru-RU" sz="1400" b="1" dirty="0" smtClean="0">
                <a:solidFill>
                  <a:srgbClr val="000099"/>
                </a:solidFill>
                <a:latin typeface="Book Antiqua" pitchFamily="18" charset="0"/>
              </a:rPr>
              <a:t>     на 2020 год – 95,0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609528"/>
          <a:ext cx="4572000" cy="4248472"/>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p:cNvSpPr txBox="1"/>
          <p:nvPr/>
        </p:nvSpPr>
        <p:spPr>
          <a:xfrm>
            <a:off x="4932040" y="2708920"/>
            <a:ext cx="3600400" cy="830997"/>
          </a:xfrm>
          <a:prstGeom prst="rect">
            <a:avLst/>
          </a:prstGeom>
          <a:noFill/>
        </p:spPr>
        <p:txBody>
          <a:bodyPr wrap="square" rtlCol="0">
            <a:spAutoFit/>
          </a:bodyPr>
          <a:lstStyle/>
          <a:p>
            <a:pPr algn="just"/>
            <a:r>
              <a:rPr lang="ru-RU" sz="1600" b="1" dirty="0" smtClean="0">
                <a:solidFill>
                  <a:srgbClr val="000099"/>
                </a:solidFill>
                <a:latin typeface="Book Antiqua" pitchFamily="18" charset="0"/>
              </a:rPr>
              <a:t>Муниципальная программа финансируется за счет местного бюджета.</a:t>
            </a:r>
          </a:p>
        </p:txBody>
      </p:sp>
      <p:pic>
        <p:nvPicPr>
          <p:cNvPr id="17" name="Рисунок 16" descr="газ.jpg"/>
          <p:cNvPicPr>
            <a:picLocks noChangeAspect="1"/>
          </p:cNvPicPr>
          <p:nvPr/>
        </p:nvPicPr>
        <p:blipFill>
          <a:blip r:embed="rId3" cstate="print"/>
          <a:stretch>
            <a:fillRect/>
          </a:stretch>
        </p:blipFill>
        <p:spPr>
          <a:xfrm>
            <a:off x="4860032" y="3645024"/>
            <a:ext cx="3688042" cy="2756148"/>
          </a:xfrm>
          <a:prstGeom prst="rect">
            <a:avLst/>
          </a:prstGeom>
          <a:ln>
            <a:noFill/>
          </a:ln>
          <a:effectLst>
            <a:softEdge rad="112500"/>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692696"/>
            <a:ext cx="9144000"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Повышение энергетической эффективности  потребления ресурсов  и экономии бюджетных средств  в муниципальном образовании «Холм-Жирковский район»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«Энергосбережение  и повышение энергетической эффективности  на территории  муниципального образования «Холм-Жирковский район»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77991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499992" y="1772816"/>
            <a:ext cx="464400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градостроительной деятельности, транспорту, связи и ЖКХ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0" y="1772816"/>
            <a:ext cx="432048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     на 2018 год -50,0 тыс. руб., </a:t>
            </a:r>
          </a:p>
          <a:p>
            <a:pPr algn="just">
              <a:buNone/>
            </a:pPr>
            <a:r>
              <a:rPr lang="ru-RU" sz="1400" b="1" dirty="0" smtClean="0">
                <a:solidFill>
                  <a:srgbClr val="000099"/>
                </a:solidFill>
                <a:latin typeface="Book Antiqua" pitchFamily="18" charset="0"/>
              </a:rPr>
              <a:t>     на 2019 год – 50,0 тыс. руб., </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609528"/>
          <a:ext cx="4572000" cy="4248472"/>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p:cNvSpPr txBox="1"/>
          <p:nvPr/>
        </p:nvSpPr>
        <p:spPr>
          <a:xfrm>
            <a:off x="4932040" y="3140968"/>
            <a:ext cx="3600400" cy="830997"/>
          </a:xfrm>
          <a:prstGeom prst="rect">
            <a:avLst/>
          </a:prstGeom>
          <a:noFill/>
        </p:spPr>
        <p:txBody>
          <a:bodyPr wrap="square" rtlCol="0">
            <a:spAutoFit/>
          </a:bodyPr>
          <a:lstStyle/>
          <a:p>
            <a:pPr algn="just"/>
            <a:r>
              <a:rPr lang="ru-RU" sz="16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энергосбережение.jpg"/>
          <p:cNvPicPr>
            <a:picLocks noChangeAspect="1"/>
          </p:cNvPicPr>
          <p:nvPr/>
        </p:nvPicPr>
        <p:blipFill>
          <a:blip r:embed="rId3" cstate="print"/>
          <a:stretch>
            <a:fillRect/>
          </a:stretch>
        </p:blipFill>
        <p:spPr>
          <a:xfrm>
            <a:off x="5004048" y="3861048"/>
            <a:ext cx="3851920" cy="2567947"/>
          </a:xfrm>
          <a:prstGeom prst="rect">
            <a:avLst/>
          </a:prstGeom>
          <a:ln>
            <a:noFill/>
          </a:ln>
          <a:effectLst>
            <a:softEdge rad="112500"/>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Обеспечение безопасности  жизнедеятельности населения муниципального образования «Холм-Жирковский район» Смоленской области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«Создание условий  для обеспечения безопасности  жизнедеятельности  населения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314096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-130,0 тыс. руб., </a:t>
            </a:r>
          </a:p>
          <a:p>
            <a:pPr algn="just">
              <a:buNone/>
            </a:pPr>
            <a:r>
              <a:rPr lang="ru-RU" sz="1400" b="1" dirty="0" smtClean="0">
                <a:solidFill>
                  <a:srgbClr val="000099"/>
                </a:solidFill>
                <a:latin typeface="Book Antiqua" pitchFamily="18" charset="0"/>
              </a:rPr>
              <a:t>на 2019 год – 130, тыс. руб.,</a:t>
            </a:r>
          </a:p>
          <a:p>
            <a:pPr algn="just">
              <a:buNone/>
            </a:pPr>
            <a:r>
              <a:rPr lang="ru-RU" sz="1400" b="1" dirty="0" smtClean="0">
                <a:solidFill>
                  <a:srgbClr val="000099"/>
                </a:solidFill>
                <a:latin typeface="Book Antiqua" pitchFamily="18" charset="0"/>
              </a:rPr>
              <a:t> на 2020 год – 130,0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852936"/>
          <a:ext cx="3672408" cy="400506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716016" y="2563624"/>
          <a:ext cx="4427984" cy="3395063"/>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686166"/>
                <a:gridCol w="947041"/>
                <a:gridCol w="913939"/>
                <a:gridCol w="880838"/>
              </a:tblGrid>
              <a:tr h="385910">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540273">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587265">
                <a:tc>
                  <a:txBody>
                    <a:bodyPr/>
                    <a:lstStyle/>
                    <a:p>
                      <a:r>
                        <a:rPr kumimoji="0" lang="ru-RU" sz="1200" kern="1200" dirty="0" smtClean="0">
                          <a:solidFill>
                            <a:srgbClr val="000099"/>
                          </a:solidFill>
                          <a:latin typeface="Book Antiqua" pitchFamily="18" charset="0"/>
                          <a:ea typeface="+mn-ea"/>
                          <a:cs typeface="+mn-cs"/>
                        </a:rPr>
                        <a:t>«Противодействие терроризму и экстремизму»</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70845">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«Комплексные меры по профилактике правонарушений  и усилению борьбы с преступностью»</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385910">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«Обеспечение безопасности  дорожного движения»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Удовлетворение потребности населения  в качественных услугах  пассажирского транспорта общего пользования.</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«Поддержка пассажирского транспорта   общего пользования  в  муниципальном образовании "Холм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707904" y="3645024"/>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151216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a:t>
            </a:r>
          </a:p>
          <a:p>
            <a:pPr algn="just"/>
            <a:r>
              <a:rPr lang="ru-RU" sz="1400" b="1" u="sng" dirty="0" smtClean="0">
                <a:solidFill>
                  <a:srgbClr val="000099"/>
                </a:solidFill>
                <a:latin typeface="Book Antiqua" pitchFamily="18" charset="0"/>
              </a:rPr>
              <a:t>Участник</a:t>
            </a:r>
            <a:r>
              <a:rPr lang="ru-RU" sz="1400" b="1" dirty="0" smtClean="0">
                <a:solidFill>
                  <a:srgbClr val="000099"/>
                </a:solidFill>
                <a:latin typeface="Book Antiqua" pitchFamily="18" charset="0"/>
              </a:rPr>
              <a:t>: Муниципальное унитарное предприятие  «</a:t>
            </a:r>
            <a:r>
              <a:rPr lang="ru-RU" sz="1400" b="1" dirty="0" err="1" smtClean="0">
                <a:solidFill>
                  <a:srgbClr val="000099"/>
                </a:solidFill>
                <a:latin typeface="Book Antiqua" pitchFamily="18" charset="0"/>
              </a:rPr>
              <a:t>Холм-Жирковское</a:t>
            </a:r>
            <a:r>
              <a:rPr lang="ru-RU" sz="1400" b="1" dirty="0" smtClean="0">
                <a:solidFill>
                  <a:srgbClr val="000099"/>
                </a:solidFill>
                <a:latin typeface="Book Antiqua" pitchFamily="18" charset="0"/>
              </a:rPr>
              <a:t> ПАТП»</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-900,0 тыс. руб., </a:t>
            </a:r>
          </a:p>
          <a:p>
            <a:pPr algn="just">
              <a:buNone/>
            </a:pPr>
            <a:r>
              <a:rPr lang="ru-RU" sz="1400" b="1" dirty="0" smtClean="0">
                <a:solidFill>
                  <a:srgbClr val="000099"/>
                </a:solidFill>
                <a:latin typeface="Book Antiqua" pitchFamily="18" charset="0"/>
              </a:rPr>
              <a:t>на 2019 год – 900, тыс. руб.,</a:t>
            </a:r>
          </a:p>
          <a:p>
            <a:pPr algn="just">
              <a:buNone/>
            </a:pPr>
            <a:r>
              <a:rPr lang="ru-RU" sz="1400" b="1" dirty="0" smtClean="0">
                <a:solidFill>
                  <a:srgbClr val="000099"/>
                </a:solidFill>
                <a:latin typeface="Book Antiqua" pitchFamily="18" charset="0"/>
              </a:rPr>
              <a:t> на 2020 год – 600,0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068960"/>
          <a:ext cx="4536504" cy="378904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80928"/>
            <a:ext cx="4176464" cy="954107"/>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22" name="Рисунок 21" descr="автобус.jpg"/>
          <p:cNvPicPr>
            <a:picLocks noChangeAspect="1"/>
          </p:cNvPicPr>
          <p:nvPr/>
        </p:nvPicPr>
        <p:blipFill>
          <a:blip r:embed="rId3" cstate="print"/>
          <a:stretch>
            <a:fillRect/>
          </a:stretch>
        </p:blipFill>
        <p:spPr>
          <a:xfrm>
            <a:off x="4884034" y="3645024"/>
            <a:ext cx="3936437" cy="2952328"/>
          </a:xfrm>
          <a:prstGeom prst="rect">
            <a:avLst/>
          </a:prstGeom>
          <a:ln>
            <a:noFill/>
          </a:ln>
          <a:effectLst>
            <a:softEdge rad="1125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323528" y="0"/>
            <a:ext cx="8424936"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ЧТО   ТАКОЕ  БЮДЖЕТ</a:t>
            </a:r>
            <a:endParaRPr lang="ru-RU" sz="2400" b="1" dirty="0">
              <a:effectLst>
                <a:outerShdw blurRad="38100" dist="38100" dir="2700000" algn="tl">
                  <a:srgbClr val="000000">
                    <a:alpha val="43137"/>
                  </a:srgbClr>
                </a:outerShdw>
              </a:effectLst>
              <a:latin typeface="Book Antiqua" pitchFamily="18" charset="0"/>
            </a:endParaRPr>
          </a:p>
        </p:txBody>
      </p:sp>
      <p:pic>
        <p:nvPicPr>
          <p:cNvPr id="12" name="Рисунок 11" descr="муниципальный бюджет.png"/>
          <p:cNvPicPr>
            <a:picLocks noChangeAspect="1"/>
          </p:cNvPicPr>
          <p:nvPr/>
        </p:nvPicPr>
        <p:blipFill>
          <a:blip r:embed="rId3" cstate="print"/>
          <a:stretch>
            <a:fillRect/>
          </a:stretch>
        </p:blipFill>
        <p:spPr>
          <a:xfrm>
            <a:off x="3419872" y="908720"/>
            <a:ext cx="2448272" cy="1872208"/>
          </a:xfrm>
          <a:prstGeom prst="rect">
            <a:avLst/>
          </a:prstGeom>
          <a:ln>
            <a:solidFill>
              <a:srgbClr val="008000"/>
            </a:solidFill>
          </a:ln>
          <a:effectLst>
            <a:softEdge rad="112500"/>
          </a:effectLst>
        </p:spPr>
      </p:pic>
      <p:sp>
        <p:nvSpPr>
          <p:cNvPr id="17" name="Прямоугольник с двумя скругленными противолежащими углами 16"/>
          <p:cNvSpPr/>
          <p:nvPr/>
        </p:nvSpPr>
        <p:spPr>
          <a:xfrm>
            <a:off x="251520" y="2924944"/>
            <a:ext cx="8712968" cy="936104"/>
          </a:xfrm>
          <a:prstGeom prst="round2DiagRect">
            <a:avLst/>
          </a:prstGeom>
          <a:solidFill>
            <a:srgbClr val="0099FF"/>
          </a:solidFill>
          <a:ln>
            <a:solidFill>
              <a:srgbClr val="0000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b="1" i="1" dirty="0" smtClean="0">
                <a:solidFill>
                  <a:srgbClr val="0000CC"/>
                </a:solidFill>
                <a:latin typeface="Book Antiqua" pitchFamily="18" charset="0"/>
              </a:rPr>
              <a:t>БЮДЖЕТ – форма образования и расходования денежных средств, предназначенных для финансового обеспечения задач и функций государства и местного самоуправления .</a:t>
            </a:r>
            <a:endParaRPr lang="ru-RU" b="1" dirty="0">
              <a:solidFill>
                <a:srgbClr val="0000CC"/>
              </a:solidFill>
              <a:latin typeface="Book Antiqua" pitchFamily="18" charset="0"/>
            </a:endParaRPr>
          </a:p>
        </p:txBody>
      </p:sp>
      <p:sp>
        <p:nvSpPr>
          <p:cNvPr id="25" name="Прямоугольник 24"/>
          <p:cNvSpPr/>
          <p:nvPr/>
        </p:nvSpPr>
        <p:spPr>
          <a:xfrm>
            <a:off x="179512" y="908720"/>
            <a:ext cx="3096344" cy="1872208"/>
          </a:xfrm>
          <a:prstGeom prst="rect">
            <a:avLst/>
          </a:prstGeom>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0" scaled="1"/>
            <a:tileRect/>
          </a:gradFill>
          <a:ln>
            <a:solidFill>
              <a:srgbClr val="0000FF"/>
            </a:solid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i="1" dirty="0" smtClean="0">
                <a:solidFill>
                  <a:srgbClr val="0000CC"/>
                </a:solidFill>
                <a:latin typeface="Book Antiqua" pitchFamily="18" charset="0"/>
              </a:rPr>
              <a:t>ДОХОДЫ</a:t>
            </a:r>
          </a:p>
          <a:p>
            <a:pPr algn="ctr"/>
            <a:r>
              <a:rPr lang="ru-RU" sz="1600" b="1" dirty="0" smtClean="0">
                <a:solidFill>
                  <a:srgbClr val="0000CC"/>
                </a:solidFill>
                <a:latin typeface="Book Antiqua" pitchFamily="18" charset="0"/>
              </a:rPr>
              <a:t> это поступающие в бюджет денежные средства (налоговые, неналоговые доходы и безвозмездные поступления) </a:t>
            </a:r>
            <a:endParaRPr lang="ru-RU" sz="1600" dirty="0">
              <a:solidFill>
                <a:srgbClr val="0000CC"/>
              </a:solidFill>
              <a:latin typeface="Book Antiqua" pitchFamily="18" charset="0"/>
            </a:endParaRPr>
          </a:p>
        </p:txBody>
      </p:sp>
      <p:sp>
        <p:nvSpPr>
          <p:cNvPr id="28" name="Содержимое 27"/>
          <p:cNvSpPr>
            <a:spLocks noGrp="1"/>
          </p:cNvSpPr>
          <p:nvPr>
            <p:ph idx="1"/>
          </p:nvPr>
        </p:nvSpPr>
        <p:spPr>
          <a:xfrm>
            <a:off x="6012160" y="980728"/>
            <a:ext cx="2952327" cy="1871414"/>
          </a:xfrm>
          <a:prstGeom prst="rect">
            <a:avLst/>
          </a:prstGeom>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13500000" scaled="1"/>
            <a:tileRect/>
          </a:gradFill>
          <a:ln>
            <a:solidFill>
              <a:srgbClr val="0000FF"/>
            </a:solidFill>
          </a:ln>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7500" lnSpcReduction="20000"/>
          </a:bodyPr>
          <a:lstStyle/>
          <a:p>
            <a:pPr marL="0" algn="ctr">
              <a:buNone/>
            </a:pPr>
            <a:r>
              <a:rPr lang="ru-RU" sz="3400" b="1" i="1" dirty="0" smtClean="0">
                <a:solidFill>
                  <a:srgbClr val="0000CC"/>
                </a:solidFill>
                <a:latin typeface="Book Antiqua" pitchFamily="18" charset="0"/>
              </a:rPr>
              <a:t>РАСХОДЫ</a:t>
            </a:r>
            <a:r>
              <a:rPr lang="ru-RU" sz="3400" b="1" dirty="0" smtClean="0">
                <a:solidFill>
                  <a:srgbClr val="0000CC"/>
                </a:solidFill>
                <a:latin typeface="Book Antiqua" pitchFamily="18" charset="0"/>
              </a:rPr>
              <a:t> </a:t>
            </a:r>
          </a:p>
          <a:p>
            <a:pPr marL="0" algn="ctr">
              <a:buNone/>
            </a:pPr>
            <a:r>
              <a:rPr lang="ru-RU" sz="3400" b="1" dirty="0" smtClean="0">
                <a:solidFill>
                  <a:srgbClr val="0000CC"/>
                </a:solidFill>
                <a:latin typeface="Book Antiqua" pitchFamily="18" charset="0"/>
              </a:rPr>
              <a:t>это выплачиваемые из бюджета денежные средства (социальные выплаты населению, оказание муниципальных услуг, благоустройство, и другие)</a:t>
            </a:r>
          </a:p>
        </p:txBody>
      </p:sp>
      <p:pic>
        <p:nvPicPr>
          <p:cNvPr id="29" name="Рисунок 28" descr="новые весы17.png"/>
          <p:cNvPicPr>
            <a:picLocks noChangeAspect="1"/>
          </p:cNvPicPr>
          <p:nvPr/>
        </p:nvPicPr>
        <p:blipFill>
          <a:blip r:embed="rId4" cstate="print"/>
          <a:stretch>
            <a:fillRect/>
          </a:stretch>
        </p:blipFill>
        <p:spPr>
          <a:xfrm>
            <a:off x="2627784" y="4121696"/>
            <a:ext cx="3744416" cy="2736304"/>
          </a:xfrm>
          <a:prstGeom prst="rect">
            <a:avLst/>
          </a:prstGeom>
        </p:spPr>
      </p:pic>
      <p:sp>
        <p:nvSpPr>
          <p:cNvPr id="30" name="Блок-схема: магнитный диск 29"/>
          <p:cNvSpPr/>
          <p:nvPr/>
        </p:nvSpPr>
        <p:spPr>
          <a:xfrm>
            <a:off x="323528" y="4005064"/>
            <a:ext cx="2376264" cy="2736304"/>
          </a:xfrm>
          <a:prstGeom prst="flowChartMagneticDisk">
            <a:avLst/>
          </a:prstGeom>
          <a:gradFill flip="none" rotWithShape="1">
            <a:gsLst>
              <a:gs pos="0">
                <a:srgbClr val="00FF99">
                  <a:shade val="30000"/>
                  <a:satMod val="115000"/>
                </a:srgbClr>
              </a:gs>
              <a:gs pos="50000">
                <a:srgbClr val="00FF99">
                  <a:shade val="67500"/>
                  <a:satMod val="115000"/>
                </a:srgbClr>
              </a:gs>
              <a:gs pos="100000">
                <a:srgbClr val="00FF99">
                  <a:shade val="100000"/>
                  <a:satMod val="115000"/>
                </a:srgbClr>
              </a:gs>
            </a:gsLst>
            <a:lin ang="18900000" scaled="1"/>
            <a:tileRect/>
          </a:gradFill>
          <a:ln>
            <a:noFill/>
          </a:ln>
          <a:effectLst/>
          <a:scene3d>
            <a:camera prst="orthographicFront">
              <a:rot lat="0" lon="0" rev="0"/>
            </a:camera>
            <a:lightRig rig="contrasting" dir="t">
              <a:rot lat="0" lon="0" rev="7800000"/>
            </a:lightRig>
          </a:scene3d>
          <a:sp3d>
            <a:bevelT w="139700" h="13970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sz="1600" b="1" dirty="0" smtClean="0">
              <a:solidFill>
                <a:srgbClr val="0000CC"/>
              </a:solidFill>
              <a:latin typeface="Book Antiqua" pitchFamily="18" charset="0"/>
            </a:endParaRPr>
          </a:p>
          <a:p>
            <a:pPr algn="ctr"/>
            <a:endParaRPr lang="ru-RU" sz="1600" b="1" dirty="0" smtClean="0">
              <a:solidFill>
                <a:srgbClr val="0000CC"/>
              </a:solidFill>
              <a:latin typeface="Book Antiqua" pitchFamily="18" charset="0"/>
            </a:endParaRPr>
          </a:p>
          <a:p>
            <a:pPr algn="ctr"/>
            <a:endParaRPr lang="ru-RU" sz="1600" b="1" dirty="0" smtClean="0">
              <a:solidFill>
                <a:srgbClr val="0000CC"/>
              </a:solidFill>
              <a:latin typeface="Book Antiqua" pitchFamily="18" charset="0"/>
            </a:endParaRPr>
          </a:p>
          <a:p>
            <a:pPr algn="ctr"/>
            <a:r>
              <a:rPr lang="ru-RU" sz="1600" b="1" dirty="0" smtClean="0">
                <a:solidFill>
                  <a:srgbClr val="003300"/>
                </a:solidFill>
                <a:latin typeface="Book Antiqua" pitchFamily="18" charset="0"/>
              </a:rPr>
              <a:t>Превышение </a:t>
            </a:r>
          </a:p>
          <a:p>
            <a:pPr algn="ctr"/>
            <a:r>
              <a:rPr lang="ru-RU" sz="1600" b="1" dirty="0" smtClean="0">
                <a:solidFill>
                  <a:srgbClr val="003300"/>
                </a:solidFill>
                <a:latin typeface="Book Antiqua" pitchFamily="18" charset="0"/>
              </a:rPr>
              <a:t>доходов над расходами образует положительный остаток бюджета </a:t>
            </a:r>
          </a:p>
          <a:p>
            <a:pPr algn="ctr"/>
            <a:r>
              <a:rPr lang="ru-RU" sz="1600" b="1" i="1" dirty="0" smtClean="0">
                <a:solidFill>
                  <a:srgbClr val="003300"/>
                </a:solidFill>
                <a:latin typeface="Book Antiqua" pitchFamily="18" charset="0"/>
              </a:rPr>
              <a:t>ПРОФИЦИТ .</a:t>
            </a:r>
          </a:p>
          <a:p>
            <a:pPr algn="ctr"/>
            <a:r>
              <a:rPr lang="ru-RU" sz="1600" b="1" dirty="0" smtClean="0">
                <a:solidFill>
                  <a:srgbClr val="003300"/>
                </a:solidFill>
                <a:latin typeface="Book Antiqua" pitchFamily="18" charset="0"/>
              </a:rPr>
              <a:t>При </a:t>
            </a:r>
            <a:r>
              <a:rPr lang="ru-RU" sz="1600" b="1" dirty="0" err="1" smtClean="0">
                <a:solidFill>
                  <a:srgbClr val="003300"/>
                </a:solidFill>
                <a:latin typeface="Book Antiqua" pitchFamily="18" charset="0"/>
              </a:rPr>
              <a:t>профиците</a:t>
            </a:r>
            <a:r>
              <a:rPr lang="ru-RU" sz="1600" b="1" dirty="0" smtClean="0">
                <a:solidFill>
                  <a:srgbClr val="003300"/>
                </a:solidFill>
                <a:latin typeface="Book Antiqua" pitchFamily="18" charset="0"/>
              </a:rPr>
              <a:t> снижается долг и (или) растут</a:t>
            </a:r>
          </a:p>
          <a:p>
            <a:pPr algn="ctr"/>
            <a:r>
              <a:rPr lang="ru-RU" sz="1600" b="1" dirty="0" smtClean="0">
                <a:solidFill>
                  <a:srgbClr val="003300"/>
                </a:solidFill>
                <a:latin typeface="Book Antiqua" pitchFamily="18" charset="0"/>
              </a:rPr>
              <a:t> остатки.</a:t>
            </a:r>
          </a:p>
          <a:p>
            <a:pPr algn="ctr"/>
            <a:endParaRPr lang="ru-RU" sz="1600" b="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a:solidFill>
                <a:srgbClr val="0000CC"/>
              </a:solidFill>
              <a:latin typeface="Book Antiqua" pitchFamily="18" charset="0"/>
            </a:endParaRPr>
          </a:p>
        </p:txBody>
      </p:sp>
      <p:sp>
        <p:nvSpPr>
          <p:cNvPr id="31" name="Блок-схема: магнитный диск 30"/>
          <p:cNvSpPr/>
          <p:nvPr/>
        </p:nvSpPr>
        <p:spPr>
          <a:xfrm>
            <a:off x="6516216" y="4005064"/>
            <a:ext cx="2376264" cy="2736304"/>
          </a:xfrm>
          <a:prstGeom prst="flowChartMagneticDisk">
            <a:avLst/>
          </a:prstGeom>
          <a:gradFill flip="none" rotWithShape="1">
            <a:gsLst>
              <a:gs pos="0">
                <a:srgbClr val="00FF99">
                  <a:shade val="30000"/>
                  <a:satMod val="115000"/>
                </a:srgbClr>
              </a:gs>
              <a:gs pos="50000">
                <a:srgbClr val="00FF99">
                  <a:shade val="67500"/>
                  <a:satMod val="115000"/>
                </a:srgbClr>
              </a:gs>
              <a:gs pos="100000">
                <a:srgbClr val="00FF99">
                  <a:shade val="100000"/>
                  <a:satMod val="115000"/>
                </a:srgbClr>
              </a:gs>
            </a:gsLst>
            <a:lin ang="13500000" scaled="1"/>
            <a:tileRect/>
          </a:gradFill>
          <a:ln>
            <a:noFill/>
          </a:ln>
          <a:effectLst/>
          <a:scene3d>
            <a:camera prst="orthographicFront">
              <a:rot lat="0" lon="0" rev="0"/>
            </a:camera>
            <a:lightRig rig="contrasting" dir="t">
              <a:rot lat="0" lon="0" rev="7800000"/>
            </a:lightRig>
          </a:scene3d>
          <a:sp3d>
            <a:bevelT w="139700" h="139700"/>
          </a:sp3d>
        </p:spPr>
        <p:style>
          <a:lnRef idx="1">
            <a:schemeClr val="accent2"/>
          </a:lnRef>
          <a:fillRef idx="3">
            <a:schemeClr val="accent2"/>
          </a:fillRef>
          <a:effectRef idx="2">
            <a:schemeClr val="accent2"/>
          </a:effectRef>
          <a:fontRef idx="minor">
            <a:schemeClr val="lt1"/>
          </a:fontRef>
        </p:style>
        <p:txBody>
          <a:bodyPr rtlCol="0" anchor="ctr"/>
          <a:lstStyle/>
          <a:p>
            <a:pPr algn="ctr"/>
            <a:r>
              <a:rPr lang="ru-RU" sz="1600" b="1" dirty="0" smtClean="0">
                <a:solidFill>
                  <a:srgbClr val="003300"/>
                </a:solidFill>
                <a:latin typeface="Book Antiqua" pitchFamily="18" charset="0"/>
              </a:rPr>
              <a:t>Если расходная </a:t>
            </a:r>
          </a:p>
          <a:p>
            <a:pPr algn="ctr"/>
            <a:r>
              <a:rPr lang="ru-RU" sz="1600" b="1" dirty="0" smtClean="0">
                <a:solidFill>
                  <a:srgbClr val="003300"/>
                </a:solidFill>
                <a:latin typeface="Book Antiqua" pitchFamily="18" charset="0"/>
              </a:rPr>
              <a:t>часть бюджета превышает доходную, то бюджет формируется с </a:t>
            </a:r>
            <a:r>
              <a:rPr lang="ru-RU" sz="1600" b="1" i="1" dirty="0" smtClean="0">
                <a:solidFill>
                  <a:srgbClr val="003300"/>
                </a:solidFill>
                <a:latin typeface="Book Antiqua" pitchFamily="18" charset="0"/>
              </a:rPr>
              <a:t>ДЕФИЦИТОМ . </a:t>
            </a:r>
            <a:r>
              <a:rPr lang="ru-RU" sz="1600" b="1" dirty="0" smtClean="0">
                <a:solidFill>
                  <a:srgbClr val="003300"/>
                </a:solidFill>
                <a:latin typeface="Book Antiqua" pitchFamily="18" charset="0"/>
              </a:rPr>
              <a:t>При дефиците растет долг и (или) снижаются остатки.</a:t>
            </a:r>
          </a:p>
          <a:p>
            <a:pPr algn="ctr"/>
            <a:endParaRPr lang="ru-RU" sz="1600" b="1" i="1" dirty="0" smtClean="0">
              <a:solidFill>
                <a:srgbClr val="0000CC"/>
              </a:solidFill>
              <a:latin typeface="Book Antiqua" pitchFamily="18" charset="0"/>
            </a:endParaRPr>
          </a:p>
          <a:p>
            <a:pPr algn="ctr"/>
            <a:endParaRPr lang="ru-RU" sz="1600" i="1" dirty="0">
              <a:solidFill>
                <a:srgbClr val="0000CC"/>
              </a:solidFill>
              <a:latin typeface="Book Antiqua" pitchFamily="18" charset="0"/>
            </a:endParaRPr>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50405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432048"/>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Поддержка сельскохозяйственных товаропроизводителей.</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сельского хозяйства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3212976"/>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067944" y="1484784"/>
            <a:ext cx="507605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Сектор по сельскому хозяйству Администрации муниципального образования  «Холм-Жирковский район» Смоленской области.</a:t>
            </a:r>
          </a:p>
          <a:p>
            <a:pPr algn="just"/>
            <a:r>
              <a:rPr lang="ru-RU" sz="1400" b="1" u="sng" dirty="0" smtClean="0">
                <a:solidFill>
                  <a:srgbClr val="000099"/>
                </a:solidFill>
                <a:latin typeface="Book Antiqua" pitchFamily="18" charset="0"/>
              </a:rPr>
              <a:t>Участники</a:t>
            </a:r>
            <a:r>
              <a:rPr lang="ru-RU" sz="1400" b="1" dirty="0" smtClean="0">
                <a:solidFill>
                  <a:srgbClr val="000099"/>
                </a:solidFill>
                <a:latin typeface="Book Antiqua" pitchFamily="18" charset="0"/>
              </a:rPr>
              <a:t>: Сельскохозяйственные товаропроизводители Холм-Жирковского района</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484784"/>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-800,0 тыс. руб., </a:t>
            </a:r>
          </a:p>
          <a:p>
            <a:pPr algn="just">
              <a:buNone/>
            </a:pPr>
            <a:r>
              <a:rPr lang="ru-RU" sz="1400" b="1" dirty="0" smtClean="0">
                <a:solidFill>
                  <a:srgbClr val="000099"/>
                </a:solidFill>
                <a:latin typeface="Book Antiqua" pitchFamily="18" charset="0"/>
              </a:rPr>
              <a:t>на 2019 год – 710, тыс. руб.,</a:t>
            </a:r>
          </a:p>
          <a:p>
            <a:pPr algn="just">
              <a:buNone/>
            </a:pPr>
            <a:r>
              <a:rPr lang="ru-RU" sz="1400" b="1" dirty="0" smtClean="0">
                <a:solidFill>
                  <a:srgbClr val="000099"/>
                </a:solidFill>
                <a:latin typeface="Book Antiqua" pitchFamily="18" charset="0"/>
              </a:rPr>
              <a:t> на 2020 год – 510,0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068960"/>
          <a:ext cx="4104456" cy="4005064"/>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738664"/>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4" name="Рисунок 13" descr="сельское хозяйство 2.jpg"/>
          <p:cNvPicPr>
            <a:picLocks noChangeAspect="1"/>
          </p:cNvPicPr>
          <p:nvPr/>
        </p:nvPicPr>
        <p:blipFill>
          <a:blip r:embed="rId3" cstate="print"/>
          <a:stretch>
            <a:fillRect/>
          </a:stretch>
        </p:blipFill>
        <p:spPr>
          <a:xfrm>
            <a:off x="4211960" y="3429000"/>
            <a:ext cx="2015716" cy="151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Рисунок 15" descr="сх.jpg"/>
          <p:cNvPicPr>
            <a:picLocks noChangeAspect="1"/>
          </p:cNvPicPr>
          <p:nvPr/>
        </p:nvPicPr>
        <p:blipFill>
          <a:blip r:embed="rId4" cstate="print"/>
          <a:stretch>
            <a:fillRect/>
          </a:stretch>
        </p:blipFill>
        <p:spPr>
          <a:xfrm>
            <a:off x="5652120" y="4293096"/>
            <a:ext cx="2016224" cy="15375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Рисунок 16" descr="сельское  хозяйство 3.jpg"/>
          <p:cNvPicPr>
            <a:picLocks noChangeAspect="1"/>
          </p:cNvPicPr>
          <p:nvPr/>
        </p:nvPicPr>
        <p:blipFill>
          <a:blip r:embed="rId5" cstate="print"/>
          <a:stretch>
            <a:fillRect/>
          </a:stretch>
        </p:blipFill>
        <p:spPr>
          <a:xfrm>
            <a:off x="7199784" y="5301208"/>
            <a:ext cx="1944216" cy="144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9036496" cy="504056"/>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Стабилизация демографической ситуации, поддержка материнства и формирование предпосылок к последующему демографическому росту.</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«Демографическое развитие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2015-2020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11" name="Прямоугольник 10"/>
          <p:cNvSpPr/>
          <p:nvPr/>
        </p:nvSpPr>
        <p:spPr>
          <a:xfrm>
            <a:off x="4067944" y="1484784"/>
            <a:ext cx="507605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Отдел по образованию Администрации муниципального образования «Холм-Жирковский район» Смоленской области;</a:t>
            </a:r>
          </a:p>
          <a:p>
            <a:pPr algn="just"/>
            <a:r>
              <a:rPr lang="ru-RU" sz="1400" b="1" dirty="0" smtClean="0">
                <a:solidFill>
                  <a:srgbClr val="000099"/>
                </a:solidFill>
                <a:latin typeface="Book Antiqua" pitchFamily="18" charset="0"/>
              </a:rPr>
              <a:t>Отдел по культуре и спорту Администрации муниципального образования «Холм-Жирковский район» Смоленской области.</a:t>
            </a:r>
          </a:p>
        </p:txBody>
      </p:sp>
      <p:sp>
        <p:nvSpPr>
          <p:cNvPr id="12" name="Содержимое 11"/>
          <p:cNvSpPr>
            <a:spLocks noGrp="1"/>
          </p:cNvSpPr>
          <p:nvPr>
            <p:ph sz="half" idx="1"/>
          </p:nvPr>
        </p:nvSpPr>
        <p:spPr>
          <a:xfrm>
            <a:off x="107504" y="1484784"/>
            <a:ext cx="374441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На реализацию мероприятий программы в 2018 году предусмотрено 20,0 тыс. рублей.</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852936"/>
          <a:ext cx="4896544" cy="3888432"/>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738664"/>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sp>
        <p:nvSpPr>
          <p:cNvPr id="15" name="TextBox 14"/>
          <p:cNvSpPr txBox="1"/>
          <p:nvPr/>
        </p:nvSpPr>
        <p:spPr>
          <a:xfrm>
            <a:off x="683568" y="3140969"/>
            <a:ext cx="1440160" cy="553998"/>
          </a:xfrm>
          <a:prstGeom prst="rect">
            <a:avLst/>
          </a:prstGeom>
          <a:noFill/>
        </p:spPr>
        <p:txBody>
          <a:bodyPr wrap="square" rtlCol="0">
            <a:spAutoFit/>
          </a:bodyPr>
          <a:lstStyle/>
          <a:p>
            <a:r>
              <a:rPr lang="ru-RU" sz="1400" b="1" dirty="0" smtClean="0">
                <a:solidFill>
                  <a:srgbClr val="000099"/>
                </a:solidFill>
                <a:latin typeface="Times New Roman" pitchFamily="18" charset="0"/>
                <a:cs typeface="Times New Roman" pitchFamily="18" charset="0"/>
              </a:rPr>
              <a:t>2,0 тыс. руб.</a:t>
            </a:r>
          </a:p>
          <a:p>
            <a:endParaRPr lang="ru-RU" sz="1600" dirty="0">
              <a:solidFill>
                <a:srgbClr val="000099"/>
              </a:solidFill>
              <a:latin typeface="Times New Roman" pitchFamily="18" charset="0"/>
              <a:cs typeface="Times New Roman" pitchFamily="18" charset="0"/>
            </a:endParaRPr>
          </a:p>
        </p:txBody>
      </p:sp>
      <p:pic>
        <p:nvPicPr>
          <p:cNvPr id="18" name="Рисунок 17" descr="дети 1.jpg"/>
          <p:cNvPicPr>
            <a:picLocks noChangeAspect="1"/>
          </p:cNvPicPr>
          <p:nvPr/>
        </p:nvPicPr>
        <p:blipFill>
          <a:blip r:embed="rId3" cstate="print"/>
          <a:stretch>
            <a:fillRect/>
          </a:stretch>
        </p:blipFill>
        <p:spPr>
          <a:xfrm>
            <a:off x="6660232" y="3429000"/>
            <a:ext cx="2304256" cy="144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Рисунок 20" descr="дети 3.png"/>
          <p:cNvPicPr>
            <a:picLocks noChangeAspect="1"/>
          </p:cNvPicPr>
          <p:nvPr/>
        </p:nvPicPr>
        <p:blipFill>
          <a:blip r:embed="rId4" cstate="print"/>
          <a:stretch>
            <a:fillRect/>
          </a:stretch>
        </p:blipFill>
        <p:spPr>
          <a:xfrm>
            <a:off x="5148064" y="4005064"/>
            <a:ext cx="1773203" cy="1551552"/>
          </a:xfrm>
          <a:prstGeom prst="rect">
            <a:avLst/>
          </a:prstGeom>
          <a:ln>
            <a:noFill/>
          </a:ln>
          <a:effectLst>
            <a:outerShdw blurRad="292100" dist="139700" dir="2700000" algn="tl" rotWithShape="0">
              <a:srgbClr val="333333">
                <a:alpha val="65000"/>
              </a:srgbClr>
            </a:outerShdw>
          </a:effectLst>
        </p:spPr>
      </p:pic>
      <p:pic>
        <p:nvPicPr>
          <p:cNvPr id="22" name="Рисунок 21" descr="дети 4.jpg"/>
          <p:cNvPicPr>
            <a:picLocks noChangeAspect="1"/>
          </p:cNvPicPr>
          <p:nvPr/>
        </p:nvPicPr>
        <p:blipFill>
          <a:blip r:embed="rId5" cstate="print"/>
          <a:stretch>
            <a:fillRect/>
          </a:stretch>
        </p:blipFill>
        <p:spPr>
          <a:xfrm>
            <a:off x="6660232" y="5229200"/>
            <a:ext cx="2304256" cy="142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5472608" cy="50405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432048"/>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Повышение качества жизни молодых семей</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«Обеспечение жильем молодых семей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2015-2020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278092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580112" y="1484784"/>
            <a:ext cx="3563888"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p>
        </p:txBody>
      </p:sp>
      <p:sp>
        <p:nvSpPr>
          <p:cNvPr id="12" name="Содержимое 11"/>
          <p:cNvSpPr>
            <a:spLocks noGrp="1"/>
          </p:cNvSpPr>
          <p:nvPr>
            <p:ph sz="half" idx="1"/>
          </p:nvPr>
        </p:nvSpPr>
        <p:spPr>
          <a:xfrm>
            <a:off x="107504" y="1484784"/>
            <a:ext cx="266429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a:t>
            </a:r>
          </a:p>
          <a:p>
            <a:pPr algn="just">
              <a:buNone/>
            </a:pPr>
            <a:r>
              <a:rPr lang="ru-RU" sz="1400" b="1" dirty="0" smtClean="0">
                <a:solidFill>
                  <a:srgbClr val="000099"/>
                </a:solidFill>
                <a:latin typeface="Book Antiqua" pitchFamily="18" charset="0"/>
              </a:rPr>
              <a:t>бюджетных ассигнований  </a:t>
            </a:r>
          </a:p>
          <a:p>
            <a:pPr algn="just">
              <a:buNone/>
            </a:pPr>
            <a:r>
              <a:rPr lang="ru-RU" sz="1400" b="1" dirty="0" smtClean="0">
                <a:solidFill>
                  <a:srgbClr val="000099"/>
                </a:solidFill>
                <a:latin typeface="Book Antiqua" pitchFamily="18" charset="0"/>
              </a:rPr>
              <a:t>на 2018 год -70,0 тыс. руб., </a:t>
            </a:r>
          </a:p>
          <a:p>
            <a:pPr algn="just">
              <a:buNone/>
            </a:pPr>
            <a:r>
              <a:rPr lang="ru-RU" sz="1400" b="1" dirty="0" smtClean="0">
                <a:solidFill>
                  <a:srgbClr val="000099"/>
                </a:solidFill>
                <a:latin typeface="Book Antiqua" pitchFamily="18" charset="0"/>
              </a:rPr>
              <a:t>на 2019 год – 70, тыс. руб.,</a:t>
            </a:r>
          </a:p>
          <a:p>
            <a:pPr algn="just">
              <a:buNone/>
            </a:pPr>
            <a:r>
              <a:rPr lang="ru-RU" sz="1400" b="1" dirty="0" smtClean="0">
                <a:solidFill>
                  <a:srgbClr val="000099"/>
                </a:solidFill>
                <a:latin typeface="Book Antiqua" pitchFamily="18" charset="0"/>
              </a:rPr>
              <a:t> на 2020 год – 70,0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852936"/>
          <a:ext cx="4104456" cy="4005064"/>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жилье семье1.jpg"/>
          <p:cNvPicPr>
            <a:picLocks noChangeAspect="1"/>
          </p:cNvPicPr>
          <p:nvPr/>
        </p:nvPicPr>
        <p:blipFill>
          <a:blip r:embed="rId3" cstate="print"/>
          <a:stretch>
            <a:fillRect/>
          </a:stretch>
        </p:blipFill>
        <p:spPr>
          <a:xfrm>
            <a:off x="6300192" y="5013176"/>
            <a:ext cx="2736304" cy="1700808"/>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w="165100" prst="coolSlant"/>
          </a:sp3d>
        </p:spPr>
      </p:pic>
      <p:pic>
        <p:nvPicPr>
          <p:cNvPr id="18" name="Рисунок 17" descr="жилье семье 2.jpg"/>
          <p:cNvPicPr>
            <a:picLocks noChangeAspect="1"/>
          </p:cNvPicPr>
          <p:nvPr/>
        </p:nvPicPr>
        <p:blipFill>
          <a:blip r:embed="rId4" cstate="print"/>
          <a:stretch>
            <a:fillRect/>
          </a:stretch>
        </p:blipFill>
        <p:spPr>
          <a:xfrm>
            <a:off x="4283968" y="3429000"/>
            <a:ext cx="2631765" cy="1728192"/>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w="165100" prst="coolSlant"/>
          </a:sp3d>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8928992"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Повышение доступности социально значимых объектов, информационных ресурсов, услуг для лиц с ограниченными возможностями и других </a:t>
            </a:r>
            <a:r>
              <a:rPr lang="ru-RU" b="1" dirty="0" err="1" smtClean="0">
                <a:solidFill>
                  <a:srgbClr val="000099"/>
                </a:solidFill>
                <a:latin typeface="Book Antiqua" pitchFamily="18" charset="0"/>
              </a:rPr>
              <a:t>маломобильных</a:t>
            </a:r>
            <a:r>
              <a:rPr lang="ru-RU" b="1" dirty="0" smtClean="0">
                <a:solidFill>
                  <a:srgbClr val="000099"/>
                </a:solidFill>
                <a:latin typeface="Book Antiqua" pitchFamily="18" charset="0"/>
              </a:rPr>
              <a:t> групп населения.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«Доступная среда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572000" y="1556792"/>
            <a:ext cx="457200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b="1" u="sng" dirty="0" smtClean="0">
                <a:solidFill>
                  <a:srgbClr val="000099"/>
                </a:solidFill>
                <a:latin typeface="Book Antiqua" pitchFamily="18" charset="0"/>
              </a:rPr>
              <a:t>Ответственные исполнители:</a:t>
            </a:r>
            <a:r>
              <a:rPr lang="ru-RU" sz="1200" b="1" dirty="0" smtClean="0">
                <a:solidFill>
                  <a:srgbClr val="000099"/>
                </a:solidFill>
                <a:latin typeface="Book Antiqua" pitchFamily="18" charset="0"/>
              </a:rPr>
              <a:t> Отдел по образованию Администрации муниципального образования «Холм-Жирковский район» Смоленской области, Отдел по культуре и спорту Администрации муниципального образования «Холм-Жирковский район» Смоленской области</a:t>
            </a:r>
            <a:endParaRPr lang="ru-RU" sz="12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4032448" cy="122413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-77,0 тыс. руб., </a:t>
            </a:r>
          </a:p>
          <a:p>
            <a:pPr algn="just">
              <a:buNone/>
            </a:pPr>
            <a:r>
              <a:rPr lang="ru-RU" sz="1400" b="1" dirty="0" smtClean="0">
                <a:solidFill>
                  <a:srgbClr val="000099"/>
                </a:solidFill>
                <a:latin typeface="Book Antiqua" pitchFamily="18" charset="0"/>
              </a:rPr>
              <a:t>на 2019 год – 26, тыс. руб.,</a:t>
            </a:r>
          </a:p>
          <a:p>
            <a:pPr algn="just">
              <a:buNone/>
            </a:pPr>
            <a:r>
              <a:rPr lang="ru-RU" sz="1400" b="1" dirty="0" smtClean="0">
                <a:solidFill>
                  <a:srgbClr val="000099"/>
                </a:solidFill>
                <a:latin typeface="Book Antiqua" pitchFamily="18" charset="0"/>
              </a:rPr>
              <a:t> на 2020 год – 26,0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6" name="Рисунок 15" descr="дост ср1.png"/>
          <p:cNvPicPr>
            <a:picLocks noChangeAspect="1"/>
          </p:cNvPicPr>
          <p:nvPr/>
        </p:nvPicPr>
        <p:blipFill>
          <a:blip r:embed="rId3" cstate="print"/>
          <a:stretch>
            <a:fillRect/>
          </a:stretch>
        </p:blipFill>
        <p:spPr>
          <a:xfrm>
            <a:off x="3923928" y="3284984"/>
            <a:ext cx="5220072" cy="339755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Рисунок 18" descr="без город.jpg"/>
          <p:cNvPicPr>
            <a:picLocks noChangeAspect="1"/>
          </p:cNvPicPr>
          <p:nvPr/>
        </p:nvPicPr>
        <p:blipFill>
          <a:blip r:embed="rId2" cstate="print"/>
          <a:stretch>
            <a:fillRect/>
          </a:stretch>
        </p:blipFill>
        <p:spPr>
          <a:xfrm>
            <a:off x="6516216" y="4941300"/>
            <a:ext cx="2627784" cy="1756901"/>
          </a:xfrm>
          <a:prstGeom prst="rect">
            <a:avLst/>
          </a:prstGeom>
          <a:scene3d>
            <a:camera prst="orthographicFront"/>
            <a:lightRig rig="threePt" dir="t"/>
          </a:scene3d>
          <a:sp3d>
            <a:bevelT w="165100" prst="coolSlant"/>
          </a:sp3d>
        </p:spPr>
      </p:pic>
      <p:sp>
        <p:nvSpPr>
          <p:cNvPr id="10" name="Прямоугольник 9"/>
          <p:cNvSpPr/>
          <p:nvPr/>
        </p:nvSpPr>
        <p:spPr>
          <a:xfrm>
            <a:off x="107504" y="836712"/>
            <a:ext cx="8928992" cy="79208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Создание комплексной системы безопасности на территории муниципального образования «Холм-Жирковский район» Смоленской области  для повышения  общественной и личной безопасности граждан за счет применения  новых информационных технологий.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«Построение и развитие аппаратно-программного  комплекса «Безопасный город»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364088" y="1700808"/>
            <a:ext cx="36724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a:t>
            </a:r>
            <a:r>
              <a:rPr lang="ru-RU" sz="1400" b="1" u="sng" dirty="0" smtClean="0">
                <a:solidFill>
                  <a:srgbClr val="000099"/>
                </a:solidFill>
                <a:latin typeface="Book Antiqua" pitchFamily="18" charset="0"/>
              </a:rPr>
              <a:t>:</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700808"/>
            <a:ext cx="403244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-50,0 тыс. руб., </a:t>
            </a:r>
          </a:p>
          <a:p>
            <a:pPr algn="just">
              <a:buNone/>
            </a:pPr>
            <a:r>
              <a:rPr lang="ru-RU" sz="1400" b="1" dirty="0" smtClean="0">
                <a:solidFill>
                  <a:srgbClr val="000099"/>
                </a:solidFill>
                <a:latin typeface="Book Antiqua" pitchFamily="18" charset="0"/>
              </a:rPr>
              <a:t>на 2019 год – 50, тыс. руб.,</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3"/>
          </a:graphicData>
        </a:graphic>
      </p:graphicFrame>
      <p:sp>
        <p:nvSpPr>
          <p:cNvPr id="20" name="Прямоугольник 19"/>
          <p:cNvSpPr/>
          <p:nvPr/>
        </p:nvSpPr>
        <p:spPr>
          <a:xfrm>
            <a:off x="4788024" y="2780928"/>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7" name="Рисунок 16" descr="бг.jpg"/>
          <p:cNvPicPr>
            <a:picLocks noChangeAspect="1"/>
          </p:cNvPicPr>
          <p:nvPr/>
        </p:nvPicPr>
        <p:blipFill>
          <a:blip r:embed="rId4" cstate="print"/>
          <a:stretch>
            <a:fillRect/>
          </a:stretch>
        </p:blipFill>
        <p:spPr>
          <a:xfrm>
            <a:off x="4932348" y="3861048"/>
            <a:ext cx="2484694" cy="1658830"/>
          </a:xfrm>
          <a:prstGeom prst="rect">
            <a:avLst/>
          </a:prstGeom>
          <a:scene3d>
            <a:camera prst="orthographicFront"/>
            <a:lightRig rig="threePt" dir="t"/>
          </a:scene3d>
          <a:sp3d>
            <a:bevelT w="165100" prst="coolSlant"/>
          </a:sp3d>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8928992"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Эффективное и  рациональное  использование имущества и земельных ресурсов  муниципального образования «Холм-Жирковский район»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«Управление муниципальным имуществом  и земельными ресурсами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2017-2020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644008" y="1556792"/>
            <a:ext cx="439248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a:t>
            </a:r>
            <a:r>
              <a:rPr lang="ru-RU" sz="1400" b="1" u="sng" dirty="0" smtClean="0">
                <a:solidFill>
                  <a:srgbClr val="000099"/>
                </a:solidFill>
                <a:latin typeface="Book Antiqua" pitchFamily="18" charset="0"/>
              </a:rPr>
              <a:t>:</a:t>
            </a:r>
            <a:r>
              <a:rPr lang="ru-RU" sz="1400" b="1" dirty="0" smtClean="0">
                <a:solidFill>
                  <a:srgbClr val="000099"/>
                </a:solidFill>
                <a:latin typeface="Book Antiqua" pitchFamily="18" charset="0"/>
              </a:rPr>
              <a:t> Отдел по экономике, имущественным и земельным  отношениям Администрация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556792"/>
            <a:ext cx="403244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-50,0 тыс. руб., </a:t>
            </a:r>
          </a:p>
          <a:p>
            <a:pPr algn="just">
              <a:buNone/>
            </a:pPr>
            <a:r>
              <a:rPr lang="ru-RU" sz="1400" b="1" dirty="0" smtClean="0">
                <a:solidFill>
                  <a:srgbClr val="000099"/>
                </a:solidFill>
                <a:latin typeface="Book Antiqua" pitchFamily="18" charset="0"/>
              </a:rPr>
              <a:t>на 2019 год – 50, тыс. руб.,</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924944"/>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имущество 3.jpg"/>
          <p:cNvPicPr>
            <a:picLocks noChangeAspect="1"/>
          </p:cNvPicPr>
          <p:nvPr/>
        </p:nvPicPr>
        <p:blipFill>
          <a:blip r:embed="rId3" cstate="print"/>
          <a:stretch>
            <a:fillRect/>
          </a:stretch>
        </p:blipFill>
        <p:spPr>
          <a:xfrm>
            <a:off x="6540354" y="3501008"/>
            <a:ext cx="2238375" cy="16043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Рисунок 13" descr="имущество.jpg"/>
          <p:cNvPicPr>
            <a:picLocks noChangeAspect="1"/>
          </p:cNvPicPr>
          <p:nvPr/>
        </p:nvPicPr>
        <p:blipFill>
          <a:blip r:embed="rId4" cstate="print"/>
          <a:stretch>
            <a:fillRect/>
          </a:stretch>
        </p:blipFill>
        <p:spPr>
          <a:xfrm>
            <a:off x="4499992" y="4797152"/>
            <a:ext cx="2340864" cy="16561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036496"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0" y="908720"/>
            <a:ext cx="8892480" cy="720080"/>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Развитие  и совершенствование  системы  гражданско-патриотического воспитания  граждан  Холм-Жирковского района,  укрепление чувства сопричастности граждан к истории и культуре  родного края и России  в целом,  сплочение общества  для противодействия экстремизму  и терроризму</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«Гражданско-патриотическое воспитание граждан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2017-2020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644008" y="1844824"/>
            <a:ext cx="4392488" cy="208823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  Отдел по образованию Администрации муниципального образования «Холм-Жирковский район» Смоленской области,   Отдел по культуре и спорту Администрации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844824"/>
            <a:ext cx="3960440"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-30,0 тыс. руб., </a:t>
            </a:r>
          </a:p>
          <a:p>
            <a:pPr algn="just">
              <a:buNone/>
            </a:pPr>
            <a:r>
              <a:rPr lang="ru-RU" sz="1400" b="1" dirty="0" smtClean="0">
                <a:solidFill>
                  <a:srgbClr val="000099"/>
                </a:solidFill>
                <a:latin typeface="Book Antiqua" pitchFamily="18" charset="0"/>
              </a:rPr>
              <a:t>на 2019 год – 30, тыс. руб.,</a:t>
            </a:r>
          </a:p>
          <a:p>
            <a:pPr algn="just">
              <a:buNone/>
            </a:pPr>
            <a:r>
              <a:rPr lang="ru-RU" sz="1400" b="1" dirty="0" smtClean="0">
                <a:solidFill>
                  <a:srgbClr val="000099"/>
                </a:solidFill>
                <a:latin typeface="Book Antiqua" pitchFamily="18" charset="0"/>
              </a:rPr>
              <a:t> на 2020 год – 30,0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4077072"/>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6" name="Рисунок 15" descr="патриоты1.jpg"/>
          <p:cNvPicPr>
            <a:picLocks noChangeAspect="1"/>
          </p:cNvPicPr>
          <p:nvPr/>
        </p:nvPicPr>
        <p:blipFill>
          <a:blip r:embed="rId3" cstate="print"/>
          <a:stretch>
            <a:fillRect/>
          </a:stretch>
        </p:blipFill>
        <p:spPr>
          <a:xfrm>
            <a:off x="4932040" y="4581128"/>
            <a:ext cx="3600400"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65100" prst="coolSlant"/>
          </a:sp3d>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ИСТОЧНИКИ  РАЗМЕЩЕНИЯ  ИНФОРМАЦИИ О  БЮДЖЕТЕ</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196752"/>
            <a:ext cx="8352928" cy="5400600"/>
          </a:xfrm>
        </p:spPr>
        <p:txBody>
          <a:bodyPr>
            <a:normAutofit/>
          </a:bodyPr>
          <a:lstStyle/>
          <a:p>
            <a:pPr algn="ctr">
              <a:buFont typeface="Wingdings" pitchFamily="2" charset="2"/>
              <a:buChar char="v"/>
            </a:pPr>
            <a:r>
              <a:rPr lang="ru-RU" sz="2400" b="1" dirty="0" smtClean="0">
                <a:solidFill>
                  <a:srgbClr val="000099"/>
                </a:solidFill>
                <a:latin typeface="Book Antiqua" pitchFamily="18" charset="0"/>
              </a:rPr>
              <a:t>Официальный сайт Администрации муниципального  образования «Холм-Жирковский район» Смоленской области</a:t>
            </a:r>
          </a:p>
          <a:p>
            <a:pPr algn="just"/>
            <a:endParaRPr lang="ru-RU" sz="2400" dirty="0" smtClean="0">
              <a:solidFill>
                <a:schemeClr val="tx2">
                  <a:lumMod val="10000"/>
                </a:schemeClr>
              </a:solidFill>
              <a:latin typeface="Book Antiqua" pitchFamily="18" charset="0"/>
            </a:endParaRPr>
          </a:p>
          <a:p>
            <a:pPr algn="ctr">
              <a:buNone/>
            </a:pPr>
            <a:r>
              <a:rPr lang="en-US"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holm.admin-smolensk.ru</a:t>
            </a: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just"/>
            <a:endParaRPr lang="ru-RU" sz="2400" dirty="0" smtClean="0">
              <a:solidFill>
                <a:schemeClr val="tx2">
                  <a:lumMod val="10000"/>
                </a:schemeClr>
              </a:solidFill>
              <a:latin typeface="Book Antiqua" pitchFamily="18" charset="0"/>
            </a:endParaRPr>
          </a:p>
          <a:p>
            <a:pPr algn="ctr">
              <a:buFont typeface="Wingdings" pitchFamily="2" charset="2"/>
              <a:buChar char="v"/>
            </a:pPr>
            <a:r>
              <a:rPr lang="ru-RU" sz="2400" b="1" dirty="0" smtClean="0">
                <a:solidFill>
                  <a:srgbClr val="000099"/>
                </a:solidFill>
                <a:latin typeface="Book Antiqua" pitchFamily="18" charset="0"/>
              </a:rPr>
              <a:t>Официальное печатное издание</a:t>
            </a:r>
          </a:p>
          <a:p>
            <a:pPr algn="just">
              <a:buNone/>
            </a:pPr>
            <a:endParaRPr lang="en-US" sz="2400" b="1" dirty="0" smtClean="0">
              <a:solidFill>
                <a:schemeClr val="tx2">
                  <a:lumMod val="10000"/>
                </a:schemeClr>
              </a:solidFill>
              <a:latin typeface="Book Antiqua" pitchFamily="18" charset="0"/>
            </a:endParaRPr>
          </a:p>
          <a:p>
            <a:pPr algn="ctr">
              <a:buNone/>
            </a:pPr>
            <a:r>
              <a:rPr lang="en-US"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    </a:t>
            </a:r>
            <a:r>
              <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СОГУП «Редакция газеты «Вперед»</a:t>
            </a: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pic>
        <p:nvPicPr>
          <p:cNvPr id="6" name="Picture 2"/>
          <p:cNvPicPr>
            <a:picLocks noChangeAspect="1" noChangeArrowheads="1"/>
          </p:cNvPicPr>
          <p:nvPr/>
        </p:nvPicPr>
        <p:blipFill>
          <a:blip r:embed="rId2" cstate="print"/>
          <a:srcRect/>
          <a:stretch>
            <a:fillRect/>
          </a:stretch>
        </p:blipFill>
        <p:spPr bwMode="auto">
          <a:xfrm>
            <a:off x="2987824" y="5157192"/>
            <a:ext cx="3314700" cy="1512168"/>
          </a:xfrm>
          <a:prstGeom prst="rect">
            <a:avLst/>
          </a:prstGeom>
          <a:ln>
            <a:noFill/>
          </a:ln>
          <a:effectLst>
            <a:softEdge rad="112500"/>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435280" cy="6408712"/>
          </a:xfrm>
        </p:spPr>
        <p:txBody>
          <a:bodyPr>
            <a:normAutofit/>
          </a:bodyPr>
          <a:lstStyle/>
          <a:p>
            <a:pPr algn="just">
              <a:buNone/>
            </a:pPr>
            <a:r>
              <a:rPr lang="ru-RU" sz="2000" dirty="0" smtClean="0">
                <a:latin typeface="Book Antiqua" pitchFamily="18" charset="0"/>
              </a:rPr>
              <a:t>   </a:t>
            </a:r>
            <a:r>
              <a:rPr lang="ru-RU" sz="2000" b="1" dirty="0" smtClean="0">
                <a:solidFill>
                  <a:srgbClr val="000099"/>
                </a:solidFill>
                <a:latin typeface="Book Antiqua" pitchFamily="18" charset="0"/>
              </a:rPr>
              <a:t> 		</a:t>
            </a:r>
            <a:r>
              <a:rPr lang="ru-RU" sz="1800" b="1" dirty="0" smtClean="0">
                <a:solidFill>
                  <a:srgbClr val="000099"/>
                </a:solidFill>
                <a:latin typeface="Book Antiqua" pitchFamily="18" charset="0"/>
              </a:rPr>
              <a:t>Финансовым  управлением Администрации муниципального образования  «Холм-Жирковский район» Смоленской области подготовлена брошюра «Бюджет для граждан к проекту решения «О бюджете муниципального образования «Холм-Жирковский район» Смоленской области на 2018 год и плановый период 2019 и 2020 годов». </a:t>
            </a:r>
          </a:p>
          <a:p>
            <a:pPr algn="just">
              <a:buNone/>
            </a:pPr>
            <a:r>
              <a:rPr lang="ru-RU" sz="1800" b="1" dirty="0" smtClean="0">
                <a:solidFill>
                  <a:srgbClr val="000099"/>
                </a:solidFill>
                <a:latin typeface="Book Antiqua" pitchFamily="18" charset="0"/>
              </a:rPr>
              <a:t>		В настоящем документе  мы постарались в доступной и понятной форме изложить принципы формирования бюджета нашего района, а также показать  на какие цели и в каких объемах  направляются бюджетные средства, что позволит всем заинтересованным жителям Холм-Жирковского района принять активное участие в обсуждении  проектов бюджета на последующие годы  и итогах их исполнения.</a:t>
            </a:r>
          </a:p>
          <a:p>
            <a:pPr algn="ctr">
              <a:buNone/>
            </a:pPr>
            <a:r>
              <a:rPr lang="ru-RU" sz="1800" b="1" dirty="0" smtClean="0">
                <a:solidFill>
                  <a:srgbClr val="000099"/>
                </a:solidFill>
                <a:latin typeface="Book Antiqua" pitchFamily="18" charset="0"/>
              </a:rPr>
              <a:t>Информация для контактов:</a:t>
            </a:r>
          </a:p>
          <a:p>
            <a:pPr algn="ctr">
              <a:buNone/>
            </a:pPr>
            <a:r>
              <a:rPr lang="ru-RU" sz="1800" b="1" dirty="0" smtClean="0">
                <a:solidFill>
                  <a:srgbClr val="000099"/>
                </a:solidFill>
                <a:latin typeface="Book Antiqua" pitchFamily="18" charset="0"/>
              </a:rPr>
              <a:t>Адрес:   215650, Смоленская область,</a:t>
            </a:r>
          </a:p>
          <a:p>
            <a:pPr algn="ctr">
              <a:buNone/>
            </a:pPr>
            <a:r>
              <a:rPr lang="ru-RU" sz="1800" b="1" dirty="0" smtClean="0">
                <a:solidFill>
                  <a:srgbClr val="000099"/>
                </a:solidFill>
                <a:latin typeface="Book Antiqua" pitchFamily="18" charset="0"/>
              </a:rPr>
              <a:t> </a:t>
            </a:r>
            <a:r>
              <a:rPr lang="ru-RU" sz="1800" b="1" dirty="0" err="1" smtClean="0">
                <a:solidFill>
                  <a:srgbClr val="000099"/>
                </a:solidFill>
                <a:latin typeface="Book Antiqua" pitchFamily="18" charset="0"/>
              </a:rPr>
              <a:t>пгт</a:t>
            </a:r>
            <a:r>
              <a:rPr lang="ru-RU" sz="1800" b="1" dirty="0" smtClean="0">
                <a:solidFill>
                  <a:srgbClr val="000099"/>
                </a:solidFill>
                <a:latin typeface="Book Antiqua" pitchFamily="18" charset="0"/>
              </a:rPr>
              <a:t>. Холм-Жирковский, ул.       </a:t>
            </a:r>
          </a:p>
          <a:p>
            <a:pPr algn="ctr">
              <a:buNone/>
            </a:pPr>
            <a:r>
              <a:rPr lang="ru-RU" sz="1800" b="1" dirty="0" smtClean="0">
                <a:solidFill>
                  <a:srgbClr val="000099"/>
                </a:solidFill>
                <a:latin typeface="Book Antiqua" pitchFamily="18" charset="0"/>
              </a:rPr>
              <a:t>      Нахимовская, д.9</a:t>
            </a:r>
          </a:p>
          <a:p>
            <a:pPr algn="ctr">
              <a:buNone/>
            </a:pPr>
            <a:r>
              <a:rPr lang="ru-RU" sz="1800" b="1" dirty="0" smtClean="0">
                <a:solidFill>
                  <a:srgbClr val="000099"/>
                </a:solidFill>
                <a:latin typeface="Book Antiqua" pitchFamily="18" charset="0"/>
              </a:rPr>
              <a:t>Телефон: 48139 (2-11-73)</a:t>
            </a:r>
          </a:p>
          <a:p>
            <a:pPr algn="ctr">
              <a:buNone/>
            </a:pPr>
            <a:r>
              <a:rPr lang="en-US" sz="1800" b="1" dirty="0" smtClean="0">
                <a:solidFill>
                  <a:srgbClr val="000099"/>
                </a:solidFill>
                <a:latin typeface="Book Antiqua" pitchFamily="18" charset="0"/>
              </a:rPr>
              <a:t>E-mail</a:t>
            </a:r>
            <a:r>
              <a:rPr lang="ru-RU" sz="1800" b="1" dirty="0" smtClean="0">
                <a:solidFill>
                  <a:srgbClr val="000099"/>
                </a:solidFill>
                <a:latin typeface="Book Antiqua" pitchFamily="18" charset="0"/>
              </a:rPr>
              <a:t>: </a:t>
            </a:r>
            <a:r>
              <a:rPr lang="en-US" sz="1800" dirty="0" smtClean="0">
                <a:solidFill>
                  <a:srgbClr val="000099"/>
                </a:solidFill>
              </a:rPr>
              <a:t>fin_holm19@mail.ru</a:t>
            </a:r>
            <a:endParaRPr lang="ru-RU" sz="1800" dirty="0" smtClean="0">
              <a:solidFill>
                <a:srgbClr val="000099"/>
              </a:solidFill>
            </a:endParaRPr>
          </a:p>
          <a:p>
            <a:pPr algn="ctr">
              <a:buNone/>
            </a:pPr>
            <a:r>
              <a:rPr lang="ru-RU" sz="1800" b="1" dirty="0" smtClean="0">
                <a:solidFill>
                  <a:srgbClr val="000099"/>
                </a:solidFill>
                <a:latin typeface="Book Antiqua" pitchFamily="18" charset="0"/>
              </a:rPr>
              <a:t>Начальник Финансового управления</a:t>
            </a:r>
          </a:p>
          <a:p>
            <a:pPr algn="ctr">
              <a:buNone/>
            </a:pPr>
            <a:r>
              <a:rPr lang="ru-RU" sz="1800" b="1" dirty="0" smtClean="0">
                <a:solidFill>
                  <a:srgbClr val="000099"/>
                </a:solidFill>
                <a:latin typeface="Book Antiqua" pitchFamily="18" charset="0"/>
              </a:rPr>
              <a:t>Т.М. Станько</a:t>
            </a:r>
            <a:endParaRPr lang="en-US" sz="1800" b="1" dirty="0" smtClean="0">
              <a:solidFill>
                <a:srgbClr val="000099"/>
              </a:solidFill>
              <a:latin typeface="Book Antiqua" pitchFamily="18" charset="0"/>
            </a:endParaRPr>
          </a:p>
          <a:p>
            <a:pPr algn="just">
              <a:buNone/>
            </a:pPr>
            <a:endParaRPr lang="ru-RU" sz="1800" b="1" dirty="0" smtClean="0">
              <a:solidFill>
                <a:srgbClr val="000099"/>
              </a:solidFill>
              <a:latin typeface="Book Antiqua" pitchFamily="18" charset="0"/>
            </a:endParaRPr>
          </a:p>
          <a:p>
            <a:pPr algn="just">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p:txBody>
      </p:sp>
      <p:pic>
        <p:nvPicPr>
          <p:cNvPr id="5" name="Рисунок 4" descr="холм-жирковский.jpg"/>
          <p:cNvPicPr>
            <a:picLocks noChangeAspect="1"/>
          </p:cNvPicPr>
          <p:nvPr/>
        </p:nvPicPr>
        <p:blipFill>
          <a:blip r:embed="rId2" cstate="print"/>
          <a:stretch>
            <a:fillRect/>
          </a:stretch>
        </p:blipFill>
        <p:spPr>
          <a:xfrm>
            <a:off x="0" y="4437112"/>
            <a:ext cx="1907704" cy="2420888"/>
          </a:xfrm>
          <a:prstGeom prst="rect">
            <a:avLst/>
          </a:prstGeom>
          <a:ln>
            <a:noFill/>
          </a:ln>
          <a:effectLst>
            <a:softEdge rad="112500"/>
          </a:effectLst>
        </p:spPr>
      </p:pic>
      <p:pic>
        <p:nvPicPr>
          <p:cNvPr id="6" name="Рисунок 5" descr="нахимов.jpg"/>
          <p:cNvPicPr>
            <a:picLocks noChangeAspect="1"/>
          </p:cNvPicPr>
          <p:nvPr/>
        </p:nvPicPr>
        <p:blipFill>
          <a:blip r:embed="rId3" cstate="print"/>
          <a:stretch>
            <a:fillRect/>
          </a:stretch>
        </p:blipFill>
        <p:spPr>
          <a:xfrm>
            <a:off x="6660232" y="5057800"/>
            <a:ext cx="2483768" cy="1800200"/>
          </a:xfrm>
          <a:prstGeom prst="rect">
            <a:avLst/>
          </a:prstGeom>
          <a:ln>
            <a:noFill/>
          </a:ln>
          <a:effectLst>
            <a:softEdge rad="1125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Содержимое 14" descr="папка с лупой.jpg"/>
          <p:cNvPicPr>
            <a:picLocks noGrp="1" noChangeAspect="1"/>
          </p:cNvPicPr>
          <p:nvPr>
            <p:ph idx="1"/>
          </p:nvPr>
        </p:nvPicPr>
        <p:blipFill>
          <a:blip r:embed="rId3" cstate="print"/>
          <a:stretch>
            <a:fillRect/>
          </a:stretch>
        </p:blipFill>
        <p:spPr>
          <a:xfrm>
            <a:off x="2123728" y="3284984"/>
            <a:ext cx="2016224" cy="1440160"/>
          </a:xfrm>
          <a:prstGeom prst="rect">
            <a:avLst/>
          </a:prstGeom>
          <a:ln>
            <a:noFill/>
          </a:ln>
          <a:effectLst>
            <a:softEdge rad="112500"/>
          </a:effectLst>
        </p:spPr>
      </p:pic>
      <p:sp>
        <p:nvSpPr>
          <p:cNvPr id="7" name="Прямоугольник с двумя скругленными противолежащими углами 6"/>
          <p:cNvSpPr/>
          <p:nvPr/>
        </p:nvSpPr>
        <p:spPr>
          <a:xfrm>
            <a:off x="107504" y="116632"/>
            <a:ext cx="8856984" cy="1440160"/>
          </a:xfrm>
          <a:prstGeom prst="round2DiagRect">
            <a:avLst/>
          </a:prstGeom>
          <a:solidFill>
            <a:srgbClr val="3399FF"/>
          </a:solidFill>
        </p:spPr>
        <p:style>
          <a:lnRef idx="0">
            <a:schemeClr val="accent1"/>
          </a:lnRef>
          <a:fillRef idx="3">
            <a:schemeClr val="accent1"/>
          </a:fillRef>
          <a:effectRef idx="3">
            <a:schemeClr val="accent1"/>
          </a:effectRef>
          <a:fontRef idx="minor">
            <a:schemeClr val="lt1"/>
          </a:fontRef>
        </p:style>
        <p:txBody>
          <a:bodyPr rtlCol="0" anchor="ctr"/>
          <a:lstStyle/>
          <a:p>
            <a:pPr algn="just"/>
            <a:r>
              <a:rPr lang="ru-RU" sz="1600" b="1" dirty="0" smtClean="0">
                <a:solidFill>
                  <a:srgbClr val="0000CC"/>
                </a:solidFill>
                <a:latin typeface="Book Antiqua" pitchFamily="18" charset="0"/>
              </a:rPr>
              <a:t>	Бюджетный процесс – это деятельность органов государственной власти,  органов местного самоуправления и иных участников бюджетного процесса по составлению и рассмотрению проектов бюджетов, утверждению и исполнению бюджетов, контролю за их исполнением, осуществлению бюджетного учета, внешней проверке, рассмотрению и утверждению бюджетной отчетности.</a:t>
            </a:r>
            <a:endParaRPr lang="ru-RU" sz="1600" b="1" dirty="0">
              <a:solidFill>
                <a:srgbClr val="0000CC"/>
              </a:solidFill>
              <a:latin typeface="Book Antiqua" pitchFamily="18" charset="0"/>
            </a:endParaRPr>
          </a:p>
        </p:txBody>
      </p:sp>
      <p:sp>
        <p:nvSpPr>
          <p:cNvPr id="8" name="Прямоугольник с двумя скругленными противолежащими углами 7"/>
          <p:cNvSpPr/>
          <p:nvPr/>
        </p:nvSpPr>
        <p:spPr>
          <a:xfrm>
            <a:off x="107504" y="5661248"/>
            <a:ext cx="8928992" cy="1080120"/>
          </a:xfrm>
          <a:prstGeom prst="round2DiagRect">
            <a:avLst/>
          </a:prstGeom>
          <a:solidFill>
            <a:srgbClr val="3399FF"/>
          </a:solidFill>
        </p:spPr>
        <p:style>
          <a:lnRef idx="0">
            <a:schemeClr val="accent1"/>
          </a:lnRef>
          <a:fillRef idx="3">
            <a:schemeClr val="accent1"/>
          </a:fillRef>
          <a:effectRef idx="3">
            <a:schemeClr val="accent1"/>
          </a:effectRef>
          <a:fontRef idx="minor">
            <a:schemeClr val="lt1"/>
          </a:fontRef>
        </p:style>
        <p:txBody>
          <a:bodyPr rtlCol="0" anchor="ctr"/>
          <a:lstStyle/>
          <a:p>
            <a:pPr algn="just"/>
            <a:r>
              <a:rPr lang="ru-RU" sz="1600" b="1" dirty="0" smtClean="0">
                <a:solidFill>
                  <a:srgbClr val="0000CC"/>
                </a:solidFill>
                <a:latin typeface="Book Antiqua" pitchFamily="18" charset="0"/>
              </a:rPr>
              <a:t>	Ежегодно решением Холм-Жирковского районного Совета депутатов Смоленской области утверждается бюджет муниципального образования «Холм-Жирковский район» Смоленской области.</a:t>
            </a:r>
            <a:endParaRPr lang="ru-RU" sz="1600" b="1" dirty="0">
              <a:solidFill>
                <a:srgbClr val="0000CC"/>
              </a:solidFill>
              <a:latin typeface="Book Antiqua" pitchFamily="18" charset="0"/>
            </a:endParaRPr>
          </a:p>
        </p:txBody>
      </p:sp>
      <p:sp>
        <p:nvSpPr>
          <p:cNvPr id="10" name="Блок-схема: узел 9"/>
          <p:cNvSpPr/>
          <p:nvPr/>
        </p:nvSpPr>
        <p:spPr>
          <a:xfrm>
            <a:off x="395536" y="3284984"/>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1</a:t>
            </a:r>
            <a:endParaRPr lang="ru-RU" sz="3200" dirty="0">
              <a:solidFill>
                <a:srgbClr val="0000CC"/>
              </a:solidFill>
            </a:endParaRPr>
          </a:p>
        </p:txBody>
      </p:sp>
      <p:sp>
        <p:nvSpPr>
          <p:cNvPr id="11" name="Блок-схема: узел 10"/>
          <p:cNvSpPr/>
          <p:nvPr/>
        </p:nvSpPr>
        <p:spPr>
          <a:xfrm>
            <a:off x="2627784" y="2636912"/>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2</a:t>
            </a:r>
            <a:endParaRPr lang="ru-RU" sz="3200" dirty="0">
              <a:solidFill>
                <a:srgbClr val="0000CC"/>
              </a:solidFill>
            </a:endParaRPr>
          </a:p>
        </p:txBody>
      </p:sp>
      <p:sp>
        <p:nvSpPr>
          <p:cNvPr id="13" name="Блок-схема: узел 12"/>
          <p:cNvSpPr/>
          <p:nvPr/>
        </p:nvSpPr>
        <p:spPr>
          <a:xfrm>
            <a:off x="5004048" y="2132856"/>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3</a:t>
            </a:r>
            <a:endParaRPr lang="ru-RU" sz="3200" dirty="0">
              <a:solidFill>
                <a:srgbClr val="0000CC"/>
              </a:solidFill>
            </a:endParaRPr>
          </a:p>
        </p:txBody>
      </p:sp>
      <p:sp>
        <p:nvSpPr>
          <p:cNvPr id="14" name="Блок-схема: узел 13"/>
          <p:cNvSpPr/>
          <p:nvPr/>
        </p:nvSpPr>
        <p:spPr>
          <a:xfrm>
            <a:off x="7452320" y="1700808"/>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4</a:t>
            </a:r>
            <a:endParaRPr lang="ru-RU" sz="3200" dirty="0">
              <a:solidFill>
                <a:srgbClr val="0000CC"/>
              </a:solidFill>
            </a:endParaRPr>
          </a:p>
        </p:txBody>
      </p:sp>
      <p:pic>
        <p:nvPicPr>
          <p:cNvPr id="16" name="Рисунок 15" descr="папки.jpg"/>
          <p:cNvPicPr>
            <a:picLocks noChangeAspect="1"/>
          </p:cNvPicPr>
          <p:nvPr/>
        </p:nvPicPr>
        <p:blipFill>
          <a:blip r:embed="rId4" cstate="print"/>
          <a:stretch>
            <a:fillRect/>
          </a:stretch>
        </p:blipFill>
        <p:spPr>
          <a:xfrm>
            <a:off x="107504" y="4005064"/>
            <a:ext cx="1800200" cy="1080120"/>
          </a:xfrm>
          <a:prstGeom prst="rect">
            <a:avLst/>
          </a:prstGeom>
          <a:ln>
            <a:noFill/>
          </a:ln>
          <a:effectLst>
            <a:softEdge rad="112500"/>
          </a:effectLst>
        </p:spPr>
      </p:pic>
      <p:pic>
        <p:nvPicPr>
          <p:cNvPr id="18" name="Рисунок 17" descr="исполнение.jpg"/>
          <p:cNvPicPr>
            <a:picLocks noChangeAspect="1"/>
          </p:cNvPicPr>
          <p:nvPr/>
        </p:nvPicPr>
        <p:blipFill>
          <a:blip r:embed="rId5" cstate="print"/>
          <a:stretch>
            <a:fillRect/>
          </a:stretch>
        </p:blipFill>
        <p:spPr>
          <a:xfrm>
            <a:off x="4499992" y="2996952"/>
            <a:ext cx="2160240" cy="1440160"/>
          </a:xfrm>
          <a:prstGeom prst="rect">
            <a:avLst/>
          </a:prstGeom>
          <a:ln>
            <a:noFill/>
          </a:ln>
          <a:effectLst>
            <a:softEdge rad="112500"/>
          </a:effectLst>
        </p:spPr>
      </p:pic>
      <p:pic>
        <p:nvPicPr>
          <p:cNvPr id="19" name="Рисунок 18" descr="диаграмма с лупой.jpg"/>
          <p:cNvPicPr>
            <a:picLocks noChangeAspect="1"/>
          </p:cNvPicPr>
          <p:nvPr/>
        </p:nvPicPr>
        <p:blipFill>
          <a:blip r:embed="rId6" cstate="print"/>
          <a:stretch>
            <a:fillRect/>
          </a:stretch>
        </p:blipFill>
        <p:spPr>
          <a:xfrm>
            <a:off x="7020272" y="2276872"/>
            <a:ext cx="2123728" cy="1608959"/>
          </a:xfrm>
          <a:prstGeom prst="rect">
            <a:avLst/>
          </a:prstGeom>
          <a:ln>
            <a:noFill/>
          </a:ln>
          <a:effectLst>
            <a:softEdge rad="112500"/>
          </a:effectLst>
        </p:spPr>
      </p:pic>
      <p:sp>
        <p:nvSpPr>
          <p:cNvPr id="20" name="TextBox 19"/>
          <p:cNvSpPr txBox="1"/>
          <p:nvPr/>
        </p:nvSpPr>
        <p:spPr>
          <a:xfrm>
            <a:off x="0" y="5157192"/>
            <a:ext cx="2483768" cy="523220"/>
          </a:xfrm>
          <a:prstGeom prst="rect">
            <a:avLst/>
          </a:prstGeom>
          <a:noFill/>
        </p:spPr>
        <p:txBody>
          <a:bodyPr wrap="square" rtlCol="0">
            <a:spAutoFit/>
          </a:bodyPr>
          <a:lstStyle/>
          <a:p>
            <a:r>
              <a:rPr lang="ru-RU" sz="1400" b="1" dirty="0" smtClean="0">
                <a:solidFill>
                  <a:srgbClr val="0000CC"/>
                </a:solidFill>
                <a:latin typeface="Book Antiqua" pitchFamily="18" charset="0"/>
              </a:rPr>
              <a:t>        Разработка и </a:t>
            </a:r>
          </a:p>
          <a:p>
            <a:r>
              <a:rPr lang="ru-RU" sz="1400" b="1" dirty="0" smtClean="0">
                <a:solidFill>
                  <a:srgbClr val="0000CC"/>
                </a:solidFill>
                <a:latin typeface="Book Antiqua" pitchFamily="18" charset="0"/>
              </a:rPr>
              <a:t>составление проекта</a:t>
            </a:r>
            <a:endParaRPr lang="ru-RU" sz="1400" b="1" dirty="0">
              <a:solidFill>
                <a:srgbClr val="0000CC"/>
              </a:solidFill>
              <a:latin typeface="Book Antiqua" pitchFamily="18" charset="0"/>
            </a:endParaRPr>
          </a:p>
        </p:txBody>
      </p:sp>
      <p:sp>
        <p:nvSpPr>
          <p:cNvPr id="21" name="TextBox 20"/>
          <p:cNvSpPr txBox="1"/>
          <p:nvPr/>
        </p:nvSpPr>
        <p:spPr>
          <a:xfrm>
            <a:off x="2123728" y="4725144"/>
            <a:ext cx="2376264" cy="523220"/>
          </a:xfrm>
          <a:prstGeom prst="rect">
            <a:avLst/>
          </a:prstGeom>
          <a:noFill/>
        </p:spPr>
        <p:txBody>
          <a:bodyPr wrap="square" rtlCol="0">
            <a:spAutoFit/>
          </a:bodyPr>
          <a:lstStyle/>
          <a:p>
            <a:r>
              <a:rPr lang="ru-RU" sz="1400" dirty="0" smtClean="0">
                <a:latin typeface="Book Antiqua" pitchFamily="18" charset="0"/>
              </a:rPr>
              <a:t>        </a:t>
            </a:r>
            <a:r>
              <a:rPr lang="ru-RU" sz="1400" b="1" dirty="0" smtClean="0">
                <a:solidFill>
                  <a:srgbClr val="0000CC"/>
                </a:solidFill>
                <a:latin typeface="Book Antiqua" pitchFamily="18" charset="0"/>
              </a:rPr>
              <a:t>Рассмотрение и утверждение бюджета </a:t>
            </a:r>
            <a:endParaRPr lang="ru-RU" sz="1400" b="1" dirty="0">
              <a:solidFill>
                <a:srgbClr val="0000CC"/>
              </a:solidFill>
              <a:latin typeface="Book Antiqua" pitchFamily="18" charset="0"/>
            </a:endParaRPr>
          </a:p>
        </p:txBody>
      </p:sp>
      <p:pic>
        <p:nvPicPr>
          <p:cNvPr id="22" name="Рисунок 21" descr="ок.jpg"/>
          <p:cNvPicPr>
            <a:picLocks noChangeAspect="1"/>
          </p:cNvPicPr>
          <p:nvPr/>
        </p:nvPicPr>
        <p:blipFill>
          <a:blip r:embed="rId7" cstate="print"/>
          <a:stretch>
            <a:fillRect/>
          </a:stretch>
        </p:blipFill>
        <p:spPr>
          <a:xfrm>
            <a:off x="5796136" y="2780928"/>
            <a:ext cx="659904" cy="6599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3" name="TextBox 22"/>
          <p:cNvSpPr txBox="1"/>
          <p:nvPr/>
        </p:nvSpPr>
        <p:spPr>
          <a:xfrm>
            <a:off x="4716016" y="4293096"/>
            <a:ext cx="1512168" cy="523220"/>
          </a:xfrm>
          <a:prstGeom prst="rect">
            <a:avLst/>
          </a:prstGeom>
          <a:noFill/>
        </p:spPr>
        <p:txBody>
          <a:bodyPr wrap="square" rtlCol="0">
            <a:spAutoFit/>
          </a:bodyPr>
          <a:lstStyle/>
          <a:p>
            <a:pPr algn="ctr"/>
            <a:r>
              <a:rPr lang="ru-RU" sz="1400" b="1" dirty="0" smtClean="0">
                <a:solidFill>
                  <a:srgbClr val="0000CC"/>
                </a:solidFill>
                <a:latin typeface="Book Antiqua" pitchFamily="18" charset="0"/>
              </a:rPr>
              <a:t>Исполнение бюджета</a:t>
            </a:r>
            <a:endParaRPr lang="ru-RU" sz="1400" b="1" dirty="0">
              <a:solidFill>
                <a:srgbClr val="0000CC"/>
              </a:solidFill>
              <a:latin typeface="Book Antiqua" pitchFamily="18" charset="0"/>
            </a:endParaRPr>
          </a:p>
        </p:txBody>
      </p:sp>
      <p:sp>
        <p:nvSpPr>
          <p:cNvPr id="24" name="TextBox 23"/>
          <p:cNvSpPr txBox="1"/>
          <p:nvPr/>
        </p:nvSpPr>
        <p:spPr>
          <a:xfrm>
            <a:off x="6876256" y="3861048"/>
            <a:ext cx="2160240" cy="1025217"/>
          </a:xfrm>
          <a:prstGeom prst="rect">
            <a:avLst/>
          </a:prstGeom>
          <a:noFill/>
        </p:spPr>
        <p:txBody>
          <a:bodyPr wrap="square" rtlCol="0">
            <a:spAutoFit/>
          </a:bodyPr>
          <a:lstStyle/>
          <a:p>
            <a:pPr algn="ctr">
              <a:lnSpc>
                <a:spcPts val="1200"/>
              </a:lnSpc>
            </a:pPr>
            <a:r>
              <a:rPr lang="ru-RU" sz="1400" b="1" dirty="0" smtClean="0">
                <a:solidFill>
                  <a:srgbClr val="0000CC"/>
                </a:solidFill>
                <a:latin typeface="Book Antiqua" pitchFamily="18" charset="0"/>
              </a:rPr>
              <a:t>Контроль за исполнением бюджета  и утверждение отчета об исполнении бюджета</a:t>
            </a:r>
            <a:endParaRPr lang="ru-RU" sz="1400" b="1" dirty="0">
              <a:solidFill>
                <a:srgbClr val="0000CC"/>
              </a:solidFill>
              <a:latin typeface="Book Antiqua" pitchFamily="18" charset="0"/>
            </a:endParaRPr>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836712"/>
            <a:ext cx="8147248" cy="2520280"/>
          </a:xfrm>
        </p:spPr>
        <p:txBody>
          <a:bodyPr>
            <a:noAutofit/>
          </a:bodyPr>
          <a:lstStyle/>
          <a:p>
            <a:pPr marL="0" algn="just">
              <a:buFont typeface="Wingdings" pitchFamily="2" charset="2"/>
              <a:buChar char="Ø"/>
            </a:pPr>
            <a:r>
              <a:rPr lang="ru-RU" sz="1800" b="1" dirty="0" smtClean="0">
                <a:solidFill>
                  <a:srgbClr val="0000CC"/>
                </a:solidFill>
                <a:latin typeface="Book Antiqua" pitchFamily="18" charset="0"/>
              </a:rPr>
              <a:t>«Бюджет  для граждан» – аналитический документ, разрабатываемый в целях предоставления гражданам актуальной информации о проекте бюджета муниципального образования «Холм-Жирковский район» Смоленской области в формате, доступном для широкого круга пользователей.</a:t>
            </a:r>
          </a:p>
          <a:p>
            <a:pPr marL="0" algn="just">
              <a:buFont typeface="Wingdings" pitchFamily="2" charset="2"/>
              <a:buChar char="Ø"/>
            </a:pPr>
            <a:r>
              <a:rPr lang="ru-RU" sz="1800" b="1" dirty="0" smtClean="0">
                <a:solidFill>
                  <a:srgbClr val="0000CC"/>
                </a:solidFill>
                <a:latin typeface="Book Antiqua" pitchFamily="18" charset="0"/>
              </a:rPr>
              <a:t>В представленной информации отражены положения проекта бюджета муниципального образования «Холм-Жирковский район» Смоленской области на предстоящий 2018 год и на плановый период 2019 и 2020 годов. </a:t>
            </a:r>
            <a:endParaRPr lang="ru-RU" sz="1800" b="1" dirty="0">
              <a:solidFill>
                <a:srgbClr val="0000CC"/>
              </a:solidFill>
              <a:latin typeface="Book Antiqua" pitchFamily="18" charset="0"/>
            </a:endParaRPr>
          </a:p>
        </p:txBody>
      </p:sp>
      <p:sp>
        <p:nvSpPr>
          <p:cNvPr id="7" name="Прямоугольник с двумя скругленными противолежащими углами 6"/>
          <p:cNvSpPr/>
          <p:nvPr/>
        </p:nvSpPr>
        <p:spPr>
          <a:xfrm>
            <a:off x="323528" y="0"/>
            <a:ext cx="8424936" cy="692696"/>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ЧТО   ТАКОЕ  «БЮДЖЕТ   ДЛЯ   ГРАЖДАН» ?</a:t>
            </a:r>
            <a:endParaRPr lang="ru-RU" sz="2400" b="1" dirty="0">
              <a:effectLst>
                <a:outerShdw blurRad="38100" dist="38100" dir="2700000" algn="tl">
                  <a:srgbClr val="000000">
                    <a:alpha val="43137"/>
                  </a:srgbClr>
                </a:outerShdw>
              </a:effectLst>
              <a:latin typeface="Book Antiqua" pitchFamily="18" charset="0"/>
            </a:endParaRPr>
          </a:p>
        </p:txBody>
      </p:sp>
      <p:sp>
        <p:nvSpPr>
          <p:cNvPr id="8" name="Прямоугольник с двумя скругленными противолежащими углами 7"/>
          <p:cNvSpPr/>
          <p:nvPr/>
        </p:nvSpPr>
        <p:spPr>
          <a:xfrm>
            <a:off x="467544" y="3501008"/>
            <a:ext cx="8208912"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ЦЕЛИ   СОЗДАНИЯ   «БЮДЖЕТА ДЛЯ ГРАЖДАН»</a:t>
            </a:r>
            <a:endParaRPr lang="ru-RU" sz="2400" b="1" dirty="0">
              <a:effectLst>
                <a:outerShdw blurRad="38100" dist="38100" dir="2700000" algn="tl">
                  <a:srgbClr val="000000">
                    <a:alpha val="43137"/>
                  </a:srgbClr>
                </a:outerShdw>
              </a:effectLst>
              <a:latin typeface="Book Antiqua" pitchFamily="18" charset="0"/>
            </a:endParaRPr>
          </a:p>
        </p:txBody>
      </p:sp>
      <p:sp>
        <p:nvSpPr>
          <p:cNvPr id="9" name="TextBox 8" descr="повышение"/>
          <p:cNvSpPr txBox="1"/>
          <p:nvPr/>
        </p:nvSpPr>
        <p:spPr>
          <a:xfrm>
            <a:off x="539552" y="4437112"/>
            <a:ext cx="7992888" cy="2185214"/>
          </a:xfrm>
          <a:prstGeom prst="rect">
            <a:avLst/>
          </a:prstGeom>
          <a:noFill/>
        </p:spPr>
        <p:txBody>
          <a:bodyPr wrap="square" rtlCol="0">
            <a:spAutoFit/>
          </a:bodyPr>
          <a:lstStyle/>
          <a:p>
            <a:pPr indent="-274320" algn="just">
              <a:spcBef>
                <a:spcPts val="600"/>
              </a:spcBef>
              <a:buClr>
                <a:schemeClr val="tx2"/>
              </a:buClr>
              <a:buSzPct val="73000"/>
              <a:buFont typeface="Wingdings" pitchFamily="2" charset="2"/>
              <a:buChar char="Ø"/>
            </a:pPr>
            <a:r>
              <a:rPr lang="ru-RU" dirty="0" smtClean="0"/>
              <a:t> </a:t>
            </a:r>
            <a:r>
              <a:rPr lang="ru-RU" b="1" dirty="0" smtClean="0">
                <a:solidFill>
                  <a:srgbClr val="0000CC"/>
                </a:solidFill>
                <a:latin typeface="Book Antiqua" pitchFamily="18" charset="0"/>
              </a:rPr>
              <a:t>Повышение прозрачности формирования и расходования бюджетных средств  в муниципальном образовании «Холм-Жирковский район»   Смоленской области.</a:t>
            </a:r>
          </a:p>
          <a:p>
            <a:pPr indent="-274320" algn="just">
              <a:spcBef>
                <a:spcPts val="600"/>
              </a:spcBef>
              <a:buClr>
                <a:schemeClr val="tx2"/>
              </a:buClr>
              <a:buSzPct val="73000"/>
              <a:buFont typeface="Wingdings" pitchFamily="2" charset="2"/>
              <a:buChar char="Ø"/>
            </a:pPr>
            <a:r>
              <a:rPr lang="ru-RU" b="1" dirty="0" smtClean="0">
                <a:solidFill>
                  <a:srgbClr val="0000CC"/>
                </a:solidFill>
                <a:latin typeface="Book Antiqua" pitchFamily="18" charset="0"/>
              </a:rPr>
              <a:t> Повышение ответственности органов местного самоуправления при  принятии решений в сфере бюджетной политики.</a:t>
            </a:r>
          </a:p>
          <a:p>
            <a:pPr indent="-274320" algn="just">
              <a:spcBef>
                <a:spcPts val="600"/>
              </a:spcBef>
              <a:buClr>
                <a:schemeClr val="tx2"/>
              </a:buClr>
              <a:buSzPct val="73000"/>
              <a:buFont typeface="Wingdings" pitchFamily="2" charset="2"/>
              <a:buChar char="Ø"/>
            </a:pPr>
            <a:r>
              <a:rPr lang="ru-RU" b="1" dirty="0" smtClean="0">
                <a:solidFill>
                  <a:srgbClr val="0000CC"/>
                </a:solidFill>
                <a:latin typeface="Book Antiqua" pitchFamily="18" charset="0"/>
              </a:rPr>
              <a:t> Формирование положительного имиджа муниципального образования   «Холм-Жирковский район» Смоленской области.</a:t>
            </a:r>
            <a:endParaRPr lang="ru-RU" b="1" dirty="0">
              <a:solidFill>
                <a:srgbClr val="0000CC"/>
              </a:solidFill>
              <a:latin typeface="Book Antiqua" pitchFamily="18" charset="0"/>
            </a:endParaRPr>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8291264" cy="660688"/>
          </a:xfrm>
          <a:ln>
            <a:noFill/>
          </a:ln>
          <a:effectLst>
            <a:glow rad="101600">
              <a:schemeClr val="accent1">
                <a:satMod val="175000"/>
                <a:alpha val="40000"/>
              </a:schemeClr>
            </a:glow>
            <a:outerShdw blurRad="40000" dist="20000" dir="5400000" rotWithShape="0">
              <a:srgbClr val="000000">
                <a:alpha val="38000"/>
              </a:srgbClr>
            </a:outerShdw>
          </a:effectLst>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oAutofit/>
          </a:bodyPr>
          <a:lstStyle/>
          <a:p>
            <a:pPr algn="ctr" fontAlgn="auto">
              <a:spcAft>
                <a:spcPts val="0"/>
              </a:spcAft>
              <a:defRPr/>
            </a:pPr>
            <a:r>
              <a:rPr lang="ru-RU" sz="1800" dirty="0" smtClean="0">
                <a:solidFill>
                  <a:srgbClr val="0000FF"/>
                </a:solidFill>
                <a:latin typeface="Book Antiqua" pitchFamily="18" charset="0"/>
              </a:rPr>
              <a:t>Основы для формирования проекта бюджета на 2017 год и на плановый период 2018 и 2019 годов</a:t>
            </a:r>
            <a:endParaRPr lang="ru-RU" sz="1800" dirty="0">
              <a:solidFill>
                <a:srgbClr val="0000FF"/>
              </a:solidFill>
              <a:latin typeface="Book Antiqua"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xmlns="" val="2081388314"/>
              </p:ext>
            </p:extLst>
          </p:nvPr>
        </p:nvGraphicFramePr>
        <p:xfrm>
          <a:off x="457200" y="1124744"/>
          <a:ext cx="8229600" cy="55446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Прямая соединительная линия 4"/>
          <p:cNvCxnSpPr/>
          <p:nvPr/>
        </p:nvCxnSpPr>
        <p:spPr>
          <a:xfrm>
            <a:off x="428625" y="1412776"/>
            <a:ext cx="8286750" cy="1588"/>
          </a:xfrm>
          <a:prstGeom prst="line">
            <a:avLst/>
          </a:prstGeom>
          <a:ln w="12700">
            <a:solidFill>
              <a:schemeClr val="accent4">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Прямоугольник с двумя скругленными противолежащими углами 5"/>
          <p:cNvSpPr/>
          <p:nvPr/>
        </p:nvSpPr>
        <p:spPr>
          <a:xfrm>
            <a:off x="467544" y="6093296"/>
            <a:ext cx="8208912" cy="648072"/>
          </a:xfrm>
          <a:prstGeom prst="round2DiagRect">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path path="circle">
              <a:fillToRect l="50000" t="50000" r="50000" b="50000"/>
            </a:path>
            <a:tileRect/>
          </a:gradFill>
          <a:ln w="127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latin typeface="Book Antiqua" pitchFamily="18" charset="0"/>
              </a:rPr>
              <a:t>Проект бюджета сформирован в программном формате. Всего в Холм-Жирковском районе утверждено  15  муниципальных  программ .</a:t>
            </a:r>
          </a:p>
        </p:txBody>
      </p:sp>
      <p:sp>
        <p:nvSpPr>
          <p:cNvPr id="7" name="Прямоугольник с двумя скругленными противолежащими углами 6"/>
          <p:cNvSpPr/>
          <p:nvPr/>
        </p:nvSpPr>
        <p:spPr>
          <a:xfrm>
            <a:off x="467544" y="260648"/>
            <a:ext cx="8424936"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ОСНОВЫ ДЛЯ СОСТАВЛЕНИЯ ПРОЕКТА БЮДЖЕТА</a:t>
            </a:r>
            <a:endParaRPr lang="ru-RU" sz="2400" b="1" dirty="0">
              <a:effectLst>
                <a:outerShdw blurRad="38100" dist="38100" dir="2700000" algn="tl">
                  <a:srgbClr val="000000">
                    <a:alpha val="43137"/>
                  </a:srgbClr>
                </a:outerShdw>
              </a:effectLst>
              <a:latin typeface="Book Antiqua" pitchFamily="18" charset="0"/>
            </a:endParaRPr>
          </a:p>
        </p:txBody>
      </p:sp>
    </p:spTree>
    <p:extLst>
      <p:ext uri="{BB962C8B-B14F-4D97-AF65-F5344CB8AC3E}">
        <p14:creationId xmlns:p14="http://schemas.microsoft.com/office/powerpoint/2010/main" xmlns="" val="24238259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1"/>
          </p:nvPr>
        </p:nvGraphicFramePr>
        <p:xfrm>
          <a:off x="467544" y="1412776"/>
          <a:ext cx="8568952"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Заголовок 3"/>
          <p:cNvSpPr>
            <a:spLocks noGrp="1"/>
          </p:cNvSpPr>
          <p:nvPr>
            <p:ph type="title"/>
          </p:nvPr>
        </p:nvSpPr>
        <p:spPr>
          <a:xfrm>
            <a:off x="457200" y="0"/>
            <a:ext cx="8219256" cy="980728"/>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ПОКАЗАТЕЛИ ПРОГНОЗА СОЦИАЛЬНО-ЭКОНОМИЧЕСКОГО РАЗВИТИЯ</a:t>
            </a:r>
          </a:p>
        </p:txBody>
      </p:sp>
      <p:pic>
        <p:nvPicPr>
          <p:cNvPr id="5" name="i-main-pic" descr="Картинка 5 из 10"/>
          <p:cNvPicPr/>
          <p:nvPr/>
        </p:nvPicPr>
        <p:blipFill>
          <a:blip r:embed="rId7"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graphicFrame>
        <p:nvGraphicFramePr>
          <p:cNvPr id="7" name="Схема 6"/>
          <p:cNvGraphicFramePr/>
          <p:nvPr/>
        </p:nvGraphicFramePr>
        <p:xfrm>
          <a:off x="539552" y="1700808"/>
          <a:ext cx="8208912" cy="482453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4139952" y="1268760"/>
            <a:ext cx="776175" cy="461665"/>
          </a:xfrm>
          <a:prstGeom prst="rect">
            <a:avLst/>
          </a:prstGeom>
          <a:noFill/>
        </p:spPr>
        <p:txBody>
          <a:bodyPr wrap="none" rtlCol="0">
            <a:spAutoFit/>
          </a:bodyPr>
          <a:lstStyle/>
          <a:p>
            <a:r>
              <a:rPr lang="ru-RU" sz="1200" b="1" u="sng" dirty="0" smtClean="0">
                <a:solidFill>
                  <a:srgbClr val="000099"/>
                </a:solidFill>
                <a:latin typeface="Book Antiqua" pitchFamily="18" charset="0"/>
              </a:rPr>
              <a:t>2016 год</a:t>
            </a:r>
          </a:p>
          <a:p>
            <a:r>
              <a:rPr lang="ru-RU" sz="1200" b="1" dirty="0" smtClean="0">
                <a:solidFill>
                  <a:srgbClr val="000099"/>
                </a:solidFill>
                <a:latin typeface="Book Antiqua" pitchFamily="18" charset="0"/>
              </a:rPr>
              <a:t>  (факт)</a:t>
            </a:r>
            <a:endParaRPr lang="ru-RU" sz="1200" b="1" dirty="0">
              <a:solidFill>
                <a:srgbClr val="000099"/>
              </a:solidFill>
              <a:latin typeface="Book Antiqua" pitchFamily="18" charset="0"/>
            </a:endParaRPr>
          </a:p>
        </p:txBody>
      </p:sp>
      <p:sp>
        <p:nvSpPr>
          <p:cNvPr id="9" name="TextBox 8"/>
          <p:cNvSpPr txBox="1"/>
          <p:nvPr/>
        </p:nvSpPr>
        <p:spPr>
          <a:xfrm>
            <a:off x="4932040" y="1268760"/>
            <a:ext cx="822661"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2017 год</a:t>
            </a:r>
          </a:p>
          <a:p>
            <a:r>
              <a:rPr lang="ru-RU" sz="1200" b="1" dirty="0" smtClean="0">
                <a:solidFill>
                  <a:srgbClr val="000099"/>
                </a:solidFill>
                <a:latin typeface="Book Antiqua" pitchFamily="18" charset="0"/>
              </a:rPr>
              <a:t>(оценка)</a:t>
            </a:r>
            <a:endParaRPr lang="ru-RU" sz="1200" b="1" dirty="0">
              <a:solidFill>
                <a:srgbClr val="000099"/>
              </a:solidFill>
              <a:latin typeface="Book Antiqua" pitchFamily="18" charset="0"/>
            </a:endParaRPr>
          </a:p>
        </p:txBody>
      </p:sp>
      <p:sp>
        <p:nvSpPr>
          <p:cNvPr id="10" name="TextBox 9"/>
          <p:cNvSpPr txBox="1"/>
          <p:nvPr/>
        </p:nvSpPr>
        <p:spPr>
          <a:xfrm>
            <a:off x="5796136"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2018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
        <p:nvSpPr>
          <p:cNvPr id="11" name="TextBox 10"/>
          <p:cNvSpPr txBox="1"/>
          <p:nvPr/>
        </p:nvSpPr>
        <p:spPr>
          <a:xfrm>
            <a:off x="6660232"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2019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
        <p:nvSpPr>
          <p:cNvPr id="12" name="TextBox 11"/>
          <p:cNvSpPr txBox="1"/>
          <p:nvPr/>
        </p:nvSpPr>
        <p:spPr>
          <a:xfrm>
            <a:off x="7452320"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2020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Прямоугольник с двумя скругленными противолежащими углами 7"/>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ПОКАЗАТЕЛИ  ДОХОДОВ   И  РАСХОДОВ  БЮДЖЕТА</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В  2018-2020 ГГ.</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graphicFrame>
        <p:nvGraphicFramePr>
          <p:cNvPr id="5" name="Содержимое 4"/>
          <p:cNvGraphicFramePr>
            <a:graphicFrameLocks noGrp="1"/>
          </p:cNvGraphicFramePr>
          <p:nvPr>
            <p:ph idx="1"/>
          </p:nvPr>
        </p:nvGraphicFramePr>
        <p:xfrm>
          <a:off x="179512" y="980728"/>
          <a:ext cx="8856984"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Скругленный прямоугольник 5"/>
          <p:cNvSpPr/>
          <p:nvPr/>
        </p:nvSpPr>
        <p:spPr>
          <a:xfrm>
            <a:off x="7956424" y="548680"/>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 рублей</a:t>
            </a:r>
            <a:endParaRPr lang="ru-RU" sz="1400" b="1" dirty="0">
              <a:solidFill>
                <a:srgbClr val="DBF5F9">
                  <a:lumMod val="10000"/>
                </a:srgbClr>
              </a:solidFill>
              <a:latin typeface="Book Antiqua"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Другая 7">
      <a:dk1>
        <a:sysClr val="windowText" lastClr="000000"/>
      </a:dk1>
      <a:lt1>
        <a:sysClr val="window" lastClr="FFFFFF"/>
      </a:lt1>
      <a:dk2>
        <a:srgbClr val="0072E5"/>
      </a:dk2>
      <a:lt2>
        <a:srgbClr val="DBF5F9"/>
      </a:lt2>
      <a:accent1>
        <a:srgbClr val="009999"/>
      </a:accent1>
      <a:accent2>
        <a:srgbClr val="04617B"/>
      </a:accent2>
      <a:accent3>
        <a:srgbClr val="0BD0D9"/>
      </a:accent3>
      <a:accent4>
        <a:srgbClr val="008080"/>
      </a:accent4>
      <a:accent5>
        <a:srgbClr val="7CCA62"/>
      </a:accent5>
      <a:accent6>
        <a:srgbClr val="A5C249"/>
      </a:accent6>
      <a:hlink>
        <a:srgbClr val="E2D700"/>
      </a:hlink>
      <a:folHlink>
        <a:srgbClr val="85DFD0"/>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11093</TotalTime>
  <Words>4265</Words>
  <Application>Microsoft Office PowerPoint</Application>
  <PresentationFormat>Экран (4:3)</PresentationFormat>
  <Paragraphs>728</Paragraphs>
  <Slides>48</Slides>
  <Notes>18</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Изящная</vt:lpstr>
      <vt:lpstr>Слайд 1</vt:lpstr>
      <vt:lpstr>Слайд 2</vt:lpstr>
      <vt:lpstr>Слайд 3</vt:lpstr>
      <vt:lpstr>Слайд 4</vt:lpstr>
      <vt:lpstr>Слайд 5</vt:lpstr>
      <vt:lpstr>Слайд 6</vt:lpstr>
      <vt:lpstr>Основы для формирования проекта бюджета на 2017 год и на плановый период 2018 и 2019 годов</vt:lpstr>
      <vt:lpstr>ОСНОВНЫЕ ПОКАЗАТЕЛИ ПРОГНОЗА СОЦИАЛЬНО-ЭКОНОМИЧЕСКОГО РАЗВИТИЯ</vt:lpstr>
      <vt:lpstr>Слайд 9</vt:lpstr>
      <vt:lpstr> ОСНОВНЫЕ НАПРАВЛЕНИЯ  НАЛОГОВОЙ  И БЮДЖЕТНОЙ     ПОЛИТИКИ  </vt:lpstr>
      <vt:lpstr> ОСНОВНЫЕ НАПРАВЛЕНИЯ   НАЛОГОВОЙ И БЮДЖЕТНОЙ ПОЛИТИКИ  </vt:lpstr>
      <vt:lpstr>Слайд 12</vt:lpstr>
      <vt:lpstr>ИСТОЧНИКИ  ФИНАНСИРОВАНИЯ   ДЕФИЦИТА  БЮДЖЕТА В 2018-2019 гг.</vt:lpstr>
      <vt:lpstr>ДИНАМИКА    ОБЪЕМА  МУНИЦИПАЛЬНОГО   ДОЛГА</vt:lpstr>
      <vt:lpstr>ДОХОДЫ  БЮДЖЕТА </vt:lpstr>
      <vt:lpstr>Слайд 16</vt:lpstr>
      <vt:lpstr>СТРУКТУРА   НАЛОГОВЫХ   И   НЕНАЛОГОВЫХ ДОХОДОВ  БЮДЖЕТА  НА  2018-2020 ГОДЫ</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ФОРМИРОВАНИЕ  РАСХОДОВ  БЮДЖЕТА  В  2018-2020 ГГ.</vt:lpstr>
      <vt:lpstr> </vt:lpstr>
      <vt:lpstr> </vt:lpstr>
      <vt:lpstr>СТРУКТУРА  РАСХОДОВ  БЮДЖЕТА   ПО   ПРОГРАММНЫМ   И   НЕПРОГРАММНЫМ НАПРАВЛЕНИЯМ  ДЕЯТЕЛЬНОСТИ В  2018-2020  гг.</vt:lpstr>
      <vt:lpstr>Муниципальная программа  «Создание условий для эффективного управления  муниципальным образованием "Холм - Жирковский район" Смоленской области на  2016-2020 гг.»</vt:lpstr>
      <vt:lpstr>Муниципальная программа  «Создание условий для эффективного управления  муниципальными финансами в муниципальном образовании "Холм - Жирковский район" Смоленской области на  2014-2020 годы»</vt:lpstr>
      <vt:lpstr>Муниципальная программа  «Развитие системы образования и молодежной политики в муниципальном образовании "Холм - Жирковский район" Смоленской области на  2014-2020 годы»</vt:lpstr>
      <vt:lpstr>Муниципальная программа  «Развитие  культуры, спорта и туризма на территории  муниципального образования "Холм - Жирковский район" Смоленской области на  2014-2020 годы»</vt:lpstr>
      <vt:lpstr>Муниципальная программа  «Газификация населенных пунктов Холм - Жирковского района Смоленской области на  2014-2020 годы»</vt:lpstr>
      <vt:lpstr>Муниципальная программа  «Энергосбережение  и повышение энергетической эффективности  на территории  муниципального образования «Холм-Жирковский район» Смоленской области на  2014-2020 годы»</vt:lpstr>
      <vt:lpstr>Муниципальная программа  «Создание условий  для обеспечения безопасности  жизнедеятельности  населения   муниципального   образования "Холм - Жирковский район" Смоленской области на  2016-2020 годы»</vt:lpstr>
      <vt:lpstr>Муниципальная программа «Поддержка пассажирского транспорта   общего пользования  в  муниципальном образовании "Холм - Жирковский район" Смоленской области на  2014-2020 годы»</vt:lpstr>
      <vt:lpstr>Муниципальная программа «Развитие сельского хозяйства  в  муниципальном образовании "Холм - Жирковский район" Смоленской области на  2016-2020 годы»</vt:lpstr>
      <vt:lpstr>Муниципальная программа «Демографическое развитие   муниципального образования "Холм - Жирковский район" Смоленской области на  2015-2020 годы»</vt:lpstr>
      <vt:lpstr>Муниципальная программа «Обеспечение жильем молодых семей  на территории   муниципального образования "Холм - Жирковский район" Смоленской области на  2015-2020 годы»</vt:lpstr>
      <vt:lpstr>Муниципальная программа «Доступная среда на территории   муниципального образования "Холм - Жирковский район" Смоленской области на  2016-2020 годы»</vt:lpstr>
      <vt:lpstr>Муниципальная программа «Построение и развитие аппаратно-программного  комплекса «Безопасный город» на территории   муниципального образования "Холм - Жирковский район" Смоленской области на  2016-2020 годы»</vt:lpstr>
      <vt:lpstr>Муниципальная программа «Управление муниципальным имуществом  и земельными ресурсами  муниципального образования "Холм - Жирковский район" Смоленской области на  2017-2020 годы»</vt:lpstr>
      <vt:lpstr>Муниципальная программа «Гражданско-патриотическое воспитание граждан  муниципального образования "Холм - Жирковский район" Смоленской области на  2017-2020 годы»</vt:lpstr>
      <vt:lpstr>Слайд 47</vt:lpstr>
      <vt:lpstr>Слайд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wizard</dc:creator>
  <cp:lastModifiedBy>f_stm</cp:lastModifiedBy>
  <cp:revision>1688</cp:revision>
  <dcterms:modified xsi:type="dcterms:W3CDTF">2017-12-01T05:19:28Z</dcterms:modified>
</cp:coreProperties>
</file>