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charts/chart17.xml" ContentType="application/vnd.openxmlformats-officedocument.drawingml.char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rawings/drawing7.xml" ContentType="application/vnd.openxmlformats-officedocument.drawingml.chartshapes+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rawings/drawing3.xml" ContentType="application/vnd.openxmlformats-officedocument.drawingml.chartshapes+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drawing11.xml" ContentType="application/vnd.ms-office.drawingml.diagramDrawing+xml"/>
  <Override PartName="/ppt/drawings/drawing8.xml" ContentType="application/vnd.openxmlformats-officedocument.drawingml.chartshapes+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rawings/drawing4.xml" ContentType="application/vnd.openxmlformats-officedocument.drawingml.chartshapes+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rawings/drawing9.xml" ContentType="application/vnd.openxmlformats-officedocument.drawingml.chartshapes+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notesSlides/notesSlide10.xml" ContentType="application/vnd.openxmlformats-officedocument.presentationml.notesSlide+xml"/>
  <Override PartName="/ppt/diagrams/quickStyle11.xml" ContentType="application/vnd.openxmlformats-officedocument.drawingml.diagramStyle+xml"/>
  <Override PartName="/ppt/drawings/drawing11.xml" ContentType="application/vnd.openxmlformats-officedocument.drawingml.chartshape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charts/chart16.xml" ContentType="application/vnd.openxmlformats-officedocument.drawingml.char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12.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rawings/drawing6.xml" ContentType="application/vnd.openxmlformats-officedocument.drawingml.chartshapes+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6"/>
  </p:notesMasterIdLst>
  <p:handoutMasterIdLst>
    <p:handoutMasterId r:id="rId57"/>
  </p:handoutMasterIdLst>
  <p:sldIdLst>
    <p:sldId id="361" r:id="rId2"/>
    <p:sldId id="411" r:id="rId3"/>
    <p:sldId id="364" r:id="rId4"/>
    <p:sldId id="363" r:id="rId5"/>
    <p:sldId id="413" r:id="rId6"/>
    <p:sldId id="346" r:id="rId7"/>
    <p:sldId id="384" r:id="rId8"/>
    <p:sldId id="259" r:id="rId9"/>
    <p:sldId id="414" r:id="rId10"/>
    <p:sldId id="381" r:id="rId11"/>
    <p:sldId id="382" r:id="rId12"/>
    <p:sldId id="383" r:id="rId13"/>
    <p:sldId id="347" r:id="rId14"/>
    <p:sldId id="415" r:id="rId15"/>
    <p:sldId id="416" r:id="rId16"/>
    <p:sldId id="408" r:id="rId17"/>
    <p:sldId id="385" r:id="rId18"/>
    <p:sldId id="387" r:id="rId19"/>
    <p:sldId id="388" r:id="rId20"/>
    <p:sldId id="374" r:id="rId21"/>
    <p:sldId id="417" r:id="rId22"/>
    <p:sldId id="418" r:id="rId23"/>
    <p:sldId id="419" r:id="rId24"/>
    <p:sldId id="379" r:id="rId25"/>
    <p:sldId id="375" r:id="rId26"/>
    <p:sldId id="420" r:id="rId27"/>
    <p:sldId id="369" r:id="rId28"/>
    <p:sldId id="389" r:id="rId29"/>
    <p:sldId id="390" r:id="rId30"/>
    <p:sldId id="391" r:id="rId31"/>
    <p:sldId id="421" r:id="rId32"/>
    <p:sldId id="422" r:id="rId33"/>
    <p:sldId id="409" r:id="rId34"/>
    <p:sldId id="378" r:id="rId35"/>
    <p:sldId id="392" r:id="rId36"/>
    <p:sldId id="393" r:id="rId37"/>
    <p:sldId id="395" r:id="rId38"/>
    <p:sldId id="396" r:id="rId39"/>
    <p:sldId id="397" r:id="rId40"/>
    <p:sldId id="407" r:id="rId41"/>
    <p:sldId id="398" r:id="rId42"/>
    <p:sldId id="399" r:id="rId43"/>
    <p:sldId id="400" r:id="rId44"/>
    <p:sldId id="401" r:id="rId45"/>
    <p:sldId id="402" r:id="rId46"/>
    <p:sldId id="403" r:id="rId47"/>
    <p:sldId id="404" r:id="rId48"/>
    <p:sldId id="405" r:id="rId49"/>
    <p:sldId id="406" r:id="rId50"/>
    <p:sldId id="412" r:id="rId51"/>
    <p:sldId id="372" r:id="rId52"/>
    <p:sldId id="423" r:id="rId53"/>
    <p:sldId id="371" r:id="rId54"/>
    <p:sldId id="424"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33"/>
    <a:srgbClr val="FFCC00"/>
    <a:srgbClr val="6600FF"/>
    <a:srgbClr val="993300"/>
    <a:srgbClr val="996633"/>
    <a:srgbClr val="003300"/>
    <a:srgbClr val="000099"/>
    <a:srgbClr val="0066FF"/>
    <a:srgbClr val="6699FF"/>
    <a:srgbClr val="99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6625" autoAdjust="0"/>
  </p:normalViewPr>
  <p:slideViewPr>
    <p:cSldViewPr>
      <p:cViewPr>
        <p:scale>
          <a:sx n="120" d="100"/>
          <a:sy n="120" d="100"/>
        </p:scale>
        <p:origin x="-1290"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sideWall>
      <c:spPr>
        <a:solidFill>
          <a:schemeClr val="bg2">
            <a:lumMod val="20000"/>
            <a:lumOff val="80000"/>
          </a:schemeClr>
        </a:solidFill>
      </c:spPr>
    </c:sideWall>
    <c:backWall>
      <c:spPr>
        <a:solidFill>
          <a:schemeClr val="bg2">
            <a:lumMod val="20000"/>
            <a:lumOff val="80000"/>
          </a:schemeClr>
        </a:solidFill>
      </c:spPr>
    </c:backWall>
    <c:plotArea>
      <c:layout>
        <c:manualLayout>
          <c:layoutTarget val="inner"/>
          <c:xMode val="edge"/>
          <c:yMode val="edge"/>
          <c:x val="0.10964530111897576"/>
          <c:y val="2.45741213939192E-2"/>
          <c:w val="0.83630262385905652"/>
          <c:h val="0.71741343554420001"/>
        </c:manualLayout>
      </c:layout>
      <c:bar3DChart>
        <c:barDir val="col"/>
        <c:grouping val="clustered"/>
        <c:ser>
          <c:idx val="0"/>
          <c:order val="0"/>
          <c:tx>
            <c:strRef>
              <c:f>Лист1!$B$1</c:f>
              <c:strCache>
                <c:ptCount val="1"/>
                <c:pt idx="0">
                  <c:v>Столбец1</c:v>
                </c:pt>
              </c:strCache>
            </c:strRef>
          </c:tx>
          <c:dPt>
            <c:idx val="0"/>
            <c:spPr>
              <a:solidFill>
                <a:srgbClr val="0066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solidFill>
                <a:srgbClr val="0066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Лист1!$A$2:$A$4</c:f>
              <c:strCache>
                <c:ptCount val="3"/>
                <c:pt idx="0">
                  <c:v>Общий объем доходов</c:v>
                </c:pt>
                <c:pt idx="1">
                  <c:v>Общий объем расходов</c:v>
                </c:pt>
                <c:pt idx="2">
                  <c:v>Дефицит</c:v>
                </c:pt>
              </c:strCache>
            </c:strRef>
          </c:cat>
          <c:val>
            <c:numRef>
              <c:f>Лист1!$B$2:$B$4</c:f>
              <c:numCache>
                <c:formatCode>General</c:formatCode>
                <c:ptCount val="3"/>
                <c:pt idx="0">
                  <c:v>210118.5</c:v>
                </c:pt>
                <c:pt idx="1">
                  <c:v>213943.5</c:v>
                </c:pt>
                <c:pt idx="2">
                  <c:v>-3825</c:v>
                </c:pt>
              </c:numCache>
            </c:numRef>
          </c:val>
        </c:ser>
        <c:ser>
          <c:idx val="1"/>
          <c:order val="1"/>
          <c:tx>
            <c:strRef>
              <c:f>Лист1!$C$1</c:f>
              <c:strCache>
                <c:ptCount val="1"/>
                <c:pt idx="0">
                  <c:v>Столбец2</c:v>
                </c:pt>
              </c:strCache>
            </c:strRef>
          </c:tx>
          <c:cat>
            <c:strRef>
              <c:f>Лист1!$A$2:$A$4</c:f>
              <c:strCache>
                <c:ptCount val="3"/>
                <c:pt idx="0">
                  <c:v>Общий объем доходов</c:v>
                </c:pt>
                <c:pt idx="1">
                  <c:v>Общий объем расходов</c:v>
                </c:pt>
                <c:pt idx="2">
                  <c:v>Дефицит</c:v>
                </c:pt>
              </c:strCache>
            </c:strRef>
          </c:cat>
          <c:val>
            <c:numRef>
              <c:f>Лист1!$C$2:$C$4</c:f>
            </c:numRef>
          </c:val>
        </c:ser>
        <c:ser>
          <c:idx val="2"/>
          <c:order val="2"/>
          <c:tx>
            <c:strRef>
              <c:f>Лист1!$D$1</c:f>
              <c:strCache>
                <c:ptCount val="1"/>
                <c:pt idx="0">
                  <c:v>Столбец3</c:v>
                </c:pt>
              </c:strCache>
            </c:strRef>
          </c:tx>
          <c:cat>
            <c:strRef>
              <c:f>Лист1!$A$2:$A$4</c:f>
              <c:strCache>
                <c:ptCount val="3"/>
                <c:pt idx="0">
                  <c:v>Общий объем доходов</c:v>
                </c:pt>
                <c:pt idx="1">
                  <c:v>Общий объем расходов</c:v>
                </c:pt>
                <c:pt idx="2">
                  <c:v>Дефицит</c:v>
                </c:pt>
              </c:strCache>
            </c:strRef>
          </c:cat>
          <c:val>
            <c:numRef>
              <c:f>Лист1!$D$2:$D$4</c:f>
            </c:numRef>
          </c:val>
        </c:ser>
        <c:ser>
          <c:idx val="3"/>
          <c:order val="3"/>
          <c:tx>
            <c:strRef>
              <c:f>Лист1!$E$1</c:f>
              <c:strCache>
                <c:ptCount val="1"/>
                <c:pt idx="0">
                  <c:v>Столбец4</c:v>
                </c:pt>
              </c:strCache>
            </c:strRef>
          </c:tx>
          <c:spPr>
            <a:solidFill>
              <a:srgbClr val="33CCCC"/>
            </a:solidFill>
          </c:spPr>
          <c:cat>
            <c:strRef>
              <c:f>Лист1!$A$2:$A$4</c:f>
              <c:strCache>
                <c:ptCount val="3"/>
                <c:pt idx="0">
                  <c:v>Общий объем доходов</c:v>
                </c:pt>
                <c:pt idx="1">
                  <c:v>Общий объем расходов</c:v>
                </c:pt>
                <c:pt idx="2">
                  <c:v>Дефицит</c:v>
                </c:pt>
              </c:strCache>
            </c:strRef>
          </c:cat>
          <c:val>
            <c:numRef>
              <c:f>Лист1!$E$2:$E$4</c:f>
              <c:numCache>
                <c:formatCode>General</c:formatCode>
                <c:ptCount val="3"/>
                <c:pt idx="0">
                  <c:v>198606.9</c:v>
                </c:pt>
                <c:pt idx="1">
                  <c:v>196694.3999999997</c:v>
                </c:pt>
                <c:pt idx="2">
                  <c:v>1912.5</c:v>
                </c:pt>
              </c:numCache>
            </c:numRef>
          </c:val>
        </c:ser>
        <c:ser>
          <c:idx val="4"/>
          <c:order val="4"/>
          <c:tx>
            <c:strRef>
              <c:f>Лист1!$F$1</c:f>
              <c:strCache>
                <c:ptCount val="1"/>
                <c:pt idx="0">
                  <c:v>Столбец5</c:v>
                </c:pt>
              </c:strCache>
            </c:strRef>
          </c:tx>
          <c:cat>
            <c:strRef>
              <c:f>Лист1!$A$2:$A$4</c:f>
              <c:strCache>
                <c:ptCount val="3"/>
                <c:pt idx="0">
                  <c:v>Общий объем доходов</c:v>
                </c:pt>
                <c:pt idx="1">
                  <c:v>Общий объем расходов</c:v>
                </c:pt>
                <c:pt idx="2">
                  <c:v>Дефицит</c:v>
                </c:pt>
              </c:strCache>
            </c:strRef>
          </c:cat>
          <c:val>
            <c:numRef>
              <c:f>Лист1!$F$2:$F$4</c:f>
              <c:numCache>
                <c:formatCode>General</c:formatCode>
                <c:ptCount val="3"/>
                <c:pt idx="0">
                  <c:v>206024</c:v>
                </c:pt>
                <c:pt idx="1">
                  <c:v>204115.5</c:v>
                </c:pt>
                <c:pt idx="2">
                  <c:v>1912.5</c:v>
                </c:pt>
              </c:numCache>
            </c:numRef>
          </c:val>
        </c:ser>
        <c:shape val="cylinder"/>
        <c:axId val="123219328"/>
        <c:axId val="123249792"/>
        <c:axId val="0"/>
      </c:bar3DChart>
      <c:catAx>
        <c:axId val="123219328"/>
        <c:scaling>
          <c:orientation val="minMax"/>
        </c:scaling>
        <c:axPos val="b"/>
        <c:tickLblPos val="nextTo"/>
        <c:txPr>
          <a:bodyPr/>
          <a:lstStyle/>
          <a:p>
            <a:pPr>
              <a:defRPr sz="1600">
                <a:solidFill>
                  <a:schemeClr val="tx2">
                    <a:lumMod val="10000"/>
                  </a:schemeClr>
                </a:solidFill>
                <a:latin typeface="Book Antiqua" pitchFamily="18" charset="0"/>
              </a:defRPr>
            </a:pPr>
            <a:endParaRPr lang="ru-RU"/>
          </a:p>
        </c:txPr>
        <c:crossAx val="123249792"/>
        <c:crosses val="autoZero"/>
        <c:auto val="1"/>
        <c:lblAlgn val="ctr"/>
        <c:lblOffset val="100"/>
      </c:catAx>
      <c:valAx>
        <c:axId val="123249792"/>
        <c:scaling>
          <c:orientation val="minMax"/>
        </c:scaling>
        <c:axPos val="l"/>
        <c:majorGridlines/>
        <c:numFmt formatCode="General" sourceLinked="1"/>
        <c:tickLblPos val="nextTo"/>
        <c:txPr>
          <a:bodyPr/>
          <a:lstStyle/>
          <a:p>
            <a:pPr>
              <a:defRPr>
                <a:solidFill>
                  <a:schemeClr val="tx2">
                    <a:lumMod val="10000"/>
                  </a:schemeClr>
                </a:solidFill>
                <a:latin typeface="Book Antiqua" pitchFamily="18" charset="0"/>
              </a:defRPr>
            </a:pPr>
            <a:endParaRPr lang="ru-RU"/>
          </a:p>
        </c:txPr>
        <c:crossAx val="123219328"/>
        <c:crosses val="autoZero"/>
        <c:crossBetween val="between"/>
      </c:valAx>
    </c:plotArea>
    <c:plotVisOnly val="1"/>
  </c:chart>
  <c:txPr>
    <a:bodyPr/>
    <a:lstStyle/>
    <a:p>
      <a:pPr>
        <a:defRPr sz="1800"/>
      </a:pPr>
      <a:endParaRPr lang="ru-RU"/>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0"/>
      <c:rotY val="0"/>
      <c:perspective val="30"/>
    </c:view3D>
    <c:sideWall>
      <c:spPr>
        <a:noFill/>
      </c:spPr>
    </c:sideWall>
    <c:backWall>
      <c:spPr>
        <a:noFill/>
      </c:spPr>
    </c:backWall>
    <c:plotArea>
      <c:layout>
        <c:manualLayout>
          <c:layoutTarget val="inner"/>
          <c:xMode val="edge"/>
          <c:yMode val="edge"/>
          <c:x val="0.12593753153877343"/>
          <c:y val="8.1583527756175209E-2"/>
          <c:w val="0.78645660884484436"/>
          <c:h val="0.75168414071961831"/>
        </c:manualLayout>
      </c:layout>
      <c:bar3DChart>
        <c:barDir val="col"/>
        <c:grouping val="clustered"/>
        <c:ser>
          <c:idx val="0"/>
          <c:order val="0"/>
          <c:tx>
            <c:strRef>
              <c:f>Лист1!$B$1</c:f>
              <c:strCache>
                <c:ptCount val="1"/>
                <c:pt idx="0">
                  <c:v>2017</c:v>
                </c:pt>
              </c:strCache>
            </c:strRef>
          </c:tx>
          <c:spPr>
            <a:solidFill>
              <a:srgbClr val="CC3399"/>
            </a:solidFill>
            <a:effectLst>
              <a:innerShdw blurRad="63500" dist="50800" dir="18900000">
                <a:prstClr val="black">
                  <a:alpha val="50000"/>
                </a:prstClr>
              </a:innerShdw>
            </a:effectLst>
            <a:scene3d>
              <a:camera prst="orthographicFront"/>
              <a:lightRig rig="threePt" dir="t"/>
            </a:scene3d>
            <a:sp3d>
              <a:bevelT w="152400" h="50800" prst="softRound"/>
            </a:sp3d>
          </c:spPr>
          <c:dPt>
            <c:idx val="0"/>
            <c:explosion val="23"/>
            <c:spPr>
              <a:solidFill>
                <a:srgbClr val="CC3399"/>
              </a:solidFill>
              <a:ln>
                <a:noFill/>
              </a:ln>
              <a:effectLst>
                <a:innerShdw blurRad="63500" dist="50800" dir="18900000">
                  <a:prstClr val="black">
                    <a:alpha val="50000"/>
                  </a:prstClr>
                </a:innerShdw>
              </a:effectLst>
              <a:scene3d>
                <a:camera prst="orthographicFront"/>
                <a:lightRig rig="threePt" dir="t"/>
              </a:scene3d>
              <a:sp3d>
                <a:bevelT w="152400" h="50800" prst="softRound"/>
              </a:sp3d>
            </c:spPr>
          </c:dPt>
          <c:dPt>
            <c:idx val="1"/>
            <c:spPr>
              <a:solidFill>
                <a:srgbClr val="CC3399"/>
              </a:solidFill>
              <a:ln>
                <a:noFill/>
              </a:ln>
              <a:effectLst>
                <a:innerShdw blurRad="63500" dist="50800" dir="18900000">
                  <a:prstClr val="black">
                    <a:alpha val="50000"/>
                  </a:prstClr>
                </a:innerShdw>
              </a:effectLst>
              <a:scene3d>
                <a:camera prst="orthographicFront"/>
                <a:lightRig rig="threePt" dir="t"/>
              </a:scene3d>
              <a:sp3d>
                <a:bevelT w="152400" h="50800" prst="softRound"/>
              </a:sp3d>
            </c:spPr>
          </c:dPt>
          <c:dPt>
            <c:idx val="4"/>
            <c:spPr>
              <a:solidFill>
                <a:srgbClr val="CC3399"/>
              </a:solidFill>
              <a:ln w="9525" cap="flat" cmpd="sng" algn="ctr">
                <a:solidFill>
                  <a:schemeClr val="accent1">
                    <a:shade val="95000"/>
                    <a:satMod val="105000"/>
                  </a:scheme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c:spPr>
          </c:dPt>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Лист1!$B$2:$B$5</c:f>
              <c:numCache>
                <c:formatCode>#,##0.0</c:formatCode>
                <c:ptCount val="4"/>
                <c:pt idx="0">
                  <c:v>32898.6</c:v>
                </c:pt>
                <c:pt idx="1">
                  <c:v>3654.3</c:v>
                </c:pt>
                <c:pt idx="2">
                  <c:v>315</c:v>
                </c:pt>
                <c:pt idx="3">
                  <c:v>2508.4</c:v>
                </c:pt>
              </c:numCache>
            </c:numRef>
          </c:val>
        </c:ser>
        <c:ser>
          <c:idx val="1"/>
          <c:order val="1"/>
          <c:tx>
            <c:strRef>
              <c:f>Лист1!$C$1</c:f>
              <c:strCache>
                <c:ptCount val="1"/>
                <c:pt idx="0">
                  <c:v>2018</c:v>
                </c:pt>
              </c:strCache>
            </c:strRef>
          </c:tx>
          <c:spPr>
            <a:solidFill>
              <a:srgbClr val="3399FF"/>
            </a:solidFill>
            <a:scene3d>
              <a:camera prst="orthographicFront"/>
              <a:lightRig rig="threePt" dir="t"/>
            </a:scene3d>
            <a:sp3d>
              <a:bevelT/>
            </a:sp3d>
          </c:spPr>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Лист1!$C$2:$C$5</c:f>
              <c:numCache>
                <c:formatCode>General</c:formatCode>
                <c:ptCount val="4"/>
                <c:pt idx="0">
                  <c:v>36160</c:v>
                </c:pt>
                <c:pt idx="1">
                  <c:v>3740.4</c:v>
                </c:pt>
                <c:pt idx="2">
                  <c:v>329</c:v>
                </c:pt>
                <c:pt idx="3" formatCode="#,##0.0">
                  <c:v>1170.5999999999999</c:v>
                </c:pt>
              </c:numCache>
            </c:numRef>
          </c:val>
        </c:ser>
        <c:ser>
          <c:idx val="2"/>
          <c:order val="2"/>
          <c:tx>
            <c:strRef>
              <c:f>Лист1!$D$1</c:f>
              <c:strCache>
                <c:ptCount val="1"/>
                <c:pt idx="0">
                  <c:v>2019</c:v>
                </c:pt>
              </c:strCache>
            </c:strRef>
          </c:tx>
          <c:spPr>
            <a:solidFill>
              <a:srgbClr val="9900FF"/>
            </a:solidFill>
            <a:scene3d>
              <a:camera prst="orthographicFront"/>
              <a:lightRig rig="threePt" dir="t"/>
            </a:scene3d>
            <a:sp3d>
              <a:bevelT/>
            </a:sp3d>
          </c:spPr>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Лист1!$D$2:$D$5</c:f>
              <c:numCache>
                <c:formatCode>General</c:formatCode>
                <c:ptCount val="4"/>
                <c:pt idx="0">
                  <c:v>37237.1</c:v>
                </c:pt>
                <c:pt idx="1">
                  <c:v>3827.1</c:v>
                </c:pt>
                <c:pt idx="2">
                  <c:v>342</c:v>
                </c:pt>
                <c:pt idx="3" formatCode="#,##0.0">
                  <c:v>1217.4000000000001</c:v>
                </c:pt>
              </c:numCache>
            </c:numRef>
          </c:val>
        </c:ser>
        <c:gapWidth val="100"/>
        <c:shape val="cylinder"/>
        <c:axId val="129909888"/>
        <c:axId val="129911424"/>
        <c:axId val="0"/>
      </c:bar3DChart>
      <c:catAx>
        <c:axId val="129909888"/>
        <c:scaling>
          <c:orientation val="minMax"/>
        </c:scaling>
        <c:delete val="1"/>
        <c:axPos val="b"/>
        <c:tickLblPos val="none"/>
        <c:crossAx val="129911424"/>
        <c:crosses val="autoZero"/>
        <c:auto val="1"/>
        <c:lblAlgn val="ctr"/>
        <c:lblOffset val="50"/>
      </c:catAx>
      <c:valAx>
        <c:axId val="129911424"/>
        <c:scaling>
          <c:orientation val="minMax"/>
        </c:scaling>
        <c:axPos val="l"/>
        <c:majorGridlines>
          <c:spPr>
            <a:ln>
              <a:solidFill>
                <a:srgbClr val="006600"/>
              </a:solidFill>
            </a:ln>
            <a:effectLst>
              <a:outerShdw blurRad="50800" dist="50800" dir="5400000" algn="ctr" rotWithShape="0">
                <a:schemeClr val="accent1"/>
              </a:outerShdw>
            </a:effectLst>
          </c:spPr>
        </c:majorGridlines>
        <c:numFmt formatCode="#,##0.0" sourceLinked="1"/>
        <c:tickLblPos val="nextTo"/>
        <c:txPr>
          <a:bodyPr/>
          <a:lstStyle/>
          <a:p>
            <a:pPr>
              <a:defRPr sz="1400">
                <a:solidFill>
                  <a:schemeClr val="tx2">
                    <a:lumMod val="10000"/>
                  </a:schemeClr>
                </a:solidFill>
                <a:latin typeface="Book Antiqua" pitchFamily="18" charset="0"/>
              </a:defRPr>
            </a:pPr>
            <a:endParaRPr lang="ru-RU"/>
          </a:p>
        </c:txPr>
        <c:crossAx val="129909888"/>
        <c:crosses val="autoZero"/>
        <c:crossBetween val="between"/>
      </c:valAx>
    </c:plotArea>
    <c:legend>
      <c:legendPos val="r"/>
      <c:layout>
        <c:manualLayout>
          <c:xMode val="edge"/>
          <c:yMode val="edge"/>
          <c:x val="0.90700798185491138"/>
          <c:y val="0.11484114282660576"/>
          <c:w val="9.1718515672446502E-2"/>
          <c:h val="0.17200145834710412"/>
        </c:manualLayout>
      </c:layout>
      <c:txPr>
        <a:bodyPr/>
        <a:lstStyle/>
        <a:p>
          <a:pPr>
            <a:defRPr sz="1600">
              <a:solidFill>
                <a:schemeClr val="tx2">
                  <a:lumMod val="10000"/>
                </a:schemeClr>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u="sng"/>
            </a:pPr>
            <a:r>
              <a:rPr lang="en-US" u="sng" dirty="0"/>
              <a:t>2015 </a:t>
            </a:r>
            <a:r>
              <a:rPr lang="en-US" u="sng" dirty="0" smtClean="0"/>
              <a:t>  </a:t>
            </a:r>
            <a:endParaRPr lang="ru-RU" u="sng" dirty="0" smtClean="0"/>
          </a:p>
          <a:p>
            <a:pPr>
              <a:defRPr u="sng"/>
            </a:pPr>
            <a:r>
              <a:rPr lang="en-US" sz="1800" u="none" dirty="0" smtClean="0"/>
              <a:t>31 </a:t>
            </a:r>
            <a:r>
              <a:rPr lang="en-US" sz="1800" u="none" dirty="0"/>
              <a:t>679,1</a:t>
            </a:r>
          </a:p>
        </c:rich>
      </c:tx>
      <c:layout>
        <c:manualLayout>
          <c:xMode val="edge"/>
          <c:yMode val="edge"/>
          <c:x val="0.57198936708181869"/>
          <c:y val="2.4609676641121486E-2"/>
        </c:manualLayout>
      </c:layout>
    </c:title>
    <c:view3D>
      <c:rotX val="30"/>
      <c:perspective val="30"/>
    </c:view3D>
    <c:plotArea>
      <c:layout>
        <c:manualLayout>
          <c:layoutTarget val="inner"/>
          <c:xMode val="edge"/>
          <c:yMode val="edge"/>
          <c:x val="7.3805736144259837E-2"/>
          <c:y val="0.24360544035334591"/>
          <c:w val="0.55586759517141759"/>
          <c:h val="0.73167184643304151"/>
        </c:manualLayout>
      </c:layout>
      <c:pie3DChart>
        <c:varyColors val="1"/>
      </c:pie3DChart>
    </c:plotArea>
    <c:legend>
      <c:legendPos val="r"/>
      <c:layout>
        <c:manualLayout>
          <c:xMode val="edge"/>
          <c:yMode val="edge"/>
          <c:x val="0.64570291998207163"/>
          <c:y val="0.35050218919545095"/>
          <c:w val="0.33605198081439425"/>
          <c:h val="0.5095720984399984"/>
        </c:manualLayout>
      </c:layout>
      <c:txPr>
        <a:bodyPr/>
        <a:lstStyle/>
        <a:p>
          <a:pPr>
            <a:defRPr sz="900">
              <a:latin typeface="Bookman Old Style" pitchFamily="18" charset="0"/>
            </a:defRPr>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0"/>
      <c:rotY val="0"/>
      <c:perspective val="30"/>
    </c:view3D>
    <c:sideWall>
      <c:spPr>
        <a:noFill/>
      </c:spPr>
    </c:sideWall>
    <c:backWall>
      <c:spPr>
        <a:noFill/>
      </c:spPr>
    </c:backWall>
    <c:plotArea>
      <c:layout>
        <c:manualLayout>
          <c:layoutTarget val="inner"/>
          <c:xMode val="edge"/>
          <c:yMode val="edge"/>
          <c:x val="0.13299900504190748"/>
          <c:y val="3.206043210388719E-2"/>
          <c:w val="0.73024017308824285"/>
          <c:h val="0.833660711397749"/>
        </c:manualLayout>
      </c:layout>
      <c:bar3DChart>
        <c:barDir val="col"/>
        <c:grouping val="clustered"/>
        <c:ser>
          <c:idx val="0"/>
          <c:order val="0"/>
          <c:tx>
            <c:strRef>
              <c:f>Лист1!$B$1</c:f>
              <c:strCache>
                <c:ptCount val="1"/>
                <c:pt idx="0">
                  <c:v>2017</c:v>
                </c:pt>
              </c:strCache>
            </c:strRef>
          </c:tx>
          <c:spPr>
            <a:solidFill>
              <a:srgbClr val="0066FF"/>
            </a:solidFill>
            <a:scene3d>
              <a:camera prst="orthographicFront"/>
              <a:lightRig rig="threePt" dir="t"/>
            </a:scene3d>
            <a:sp3d/>
          </c:spPr>
          <c:dPt>
            <c:idx val="0"/>
            <c:explosion val="23"/>
            <c:spPr>
              <a:solidFill>
                <a:srgbClr val="0066FF"/>
              </a:solidFill>
              <a:ln>
                <a:noFill/>
              </a:ln>
              <a:effectLst>
                <a:outerShdw blurRad="50800" dist="38100" dir="2700000" algn="tl" rotWithShape="0">
                  <a:prstClr val="black">
                    <a:alpha val="40000"/>
                  </a:prstClr>
                </a:outerShdw>
              </a:effectLst>
              <a:scene3d>
                <a:camera prst="orthographicFront"/>
                <a:lightRig rig="threePt" dir="t"/>
              </a:scene3d>
              <a:sp3d/>
            </c:spPr>
          </c:dPt>
          <c:dPt>
            <c:idx val="1"/>
            <c:spPr>
              <a:solidFill>
                <a:srgbClr val="0066FF"/>
              </a:solidFill>
              <a:ln>
                <a:noFill/>
              </a:ln>
              <a:effectLst>
                <a:outerShdw blurRad="40000" dist="23000" dir="5400000" rotWithShape="0">
                  <a:srgbClr val="000000">
                    <a:alpha val="35000"/>
                  </a:srgbClr>
                </a:outerShdw>
              </a:effectLst>
              <a:scene3d>
                <a:camera prst="orthographicFront"/>
                <a:lightRig rig="threePt" dir="t"/>
              </a:scene3d>
              <a:sp3d/>
            </c:spPr>
          </c:dPt>
          <c:dPt>
            <c:idx val="4"/>
            <c:spPr>
              <a:solidFill>
                <a:srgbClr val="0066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c:spPr>
          </c:dPt>
          <c:dLbls>
            <c:dLbl>
              <c:idx val="0"/>
              <c:layout>
                <c:manualLayout>
                  <c:x val="1.43983224480504E-3"/>
                  <c:y val="-1.5627834600656205E-2"/>
                </c:manualLayout>
              </c:layout>
              <c:showVal val="1"/>
            </c:dLbl>
            <c:dLbl>
              <c:idx val="1"/>
              <c:layout>
                <c:manualLayout>
                  <c:x val="-1.7277986937660479E-2"/>
                  <c:y val="0"/>
                </c:manualLayout>
              </c:layout>
              <c:tx>
                <c:rich>
                  <a:bodyPr/>
                  <a:lstStyle/>
                  <a:p>
                    <a:r>
                      <a:rPr lang="ru-RU" dirty="0" smtClean="0"/>
                      <a:t>17 087</a:t>
                    </a:r>
                    <a:r>
                      <a:rPr lang="en-US" dirty="0" smtClean="0"/>
                      <a:t>,</a:t>
                    </a:r>
                    <a:r>
                      <a:rPr lang="ru-RU" dirty="0" smtClean="0"/>
                      <a:t>8</a:t>
                    </a:r>
                    <a:endParaRPr lang="en-US" dirty="0"/>
                  </a:p>
                </c:rich>
              </c:tx>
              <c:showVal val="1"/>
            </c:dLbl>
            <c:dLbl>
              <c:idx val="2"/>
              <c:layout>
                <c:manualLayout>
                  <c:x val="-3.7435638364931051E-2"/>
                  <c:y val="-2.9639814985395516E-2"/>
                </c:manualLayout>
              </c:layout>
              <c:showVal val="1"/>
            </c:dLbl>
            <c:dLbl>
              <c:idx val="3"/>
              <c:layout>
                <c:manualLayout>
                  <c:x val="-1.1518657958440318E-2"/>
                  <c:y val="-1.1603242914529958E-2"/>
                </c:manualLayout>
              </c:layout>
              <c:showVal val="1"/>
            </c:dLbl>
            <c:txPr>
              <a:bodyPr/>
              <a:lstStyle/>
              <a:p>
                <a:pPr>
                  <a:defRPr sz="1050" b="1">
                    <a:solidFill>
                      <a:schemeClr val="bg1"/>
                    </a:solidFill>
                    <a:latin typeface="Book Antiqua" pitchFamily="18" charset="0"/>
                  </a:defRPr>
                </a:pPr>
                <a:endParaRPr lang="ru-RU"/>
              </a:p>
            </c:txPr>
            <c:showVal val="1"/>
          </c:dLbls>
          <c:cat>
            <c:strRef>
              <c:f>Лист1!$A$2:$A$6</c:f>
              <c:strCache>
                <c:ptCount val="5"/>
                <c:pt idx="0">
                  <c:v>Дотации</c:v>
                </c:pt>
                <c:pt idx="1">
                  <c:v>Субсидии</c:v>
                </c:pt>
                <c:pt idx="2">
                  <c:v>Субвенции</c:v>
                </c:pt>
                <c:pt idx="3">
                  <c:v>Иные межбюджетные трансферты</c:v>
                </c:pt>
                <c:pt idx="4">
                  <c:v>Возврат остатков</c:v>
                </c:pt>
              </c:strCache>
            </c:strRef>
          </c:cat>
          <c:val>
            <c:numRef>
              <c:f>Лист1!$B$2:$B$6</c:f>
              <c:numCache>
                <c:formatCode>#,##0.0</c:formatCode>
                <c:ptCount val="5"/>
                <c:pt idx="0">
                  <c:v>62531</c:v>
                </c:pt>
                <c:pt idx="1">
                  <c:v>17087.8</c:v>
                </c:pt>
                <c:pt idx="2">
                  <c:v>93746</c:v>
                </c:pt>
                <c:pt idx="3">
                  <c:v>268.89999999999981</c:v>
                </c:pt>
                <c:pt idx="4">
                  <c:v>-2542.4</c:v>
                </c:pt>
              </c:numCache>
            </c:numRef>
          </c:val>
        </c:ser>
        <c:ser>
          <c:idx val="1"/>
          <c:order val="1"/>
          <c:tx>
            <c:strRef>
              <c:f>Лист1!$C$1</c:f>
              <c:strCache>
                <c:ptCount val="1"/>
                <c:pt idx="0">
                  <c:v>2018</c:v>
                </c:pt>
              </c:strCache>
            </c:strRef>
          </c:tx>
          <c:spPr>
            <a:solidFill>
              <a:srgbClr val="FFCC00"/>
            </a:solidFill>
            <a:scene3d>
              <a:camera prst="orthographicFront"/>
              <a:lightRig rig="threePt" dir="t"/>
            </a:scene3d>
            <a:sp3d/>
          </c:spPr>
          <c:dLbls>
            <c:dLbl>
              <c:idx val="0"/>
              <c:layout>
                <c:manualLayout>
                  <c:x val="1.4398322448050373E-2"/>
                  <c:y val="-2.7847782994871995E-2"/>
                </c:manualLayout>
              </c:layout>
              <c:showVal val="1"/>
            </c:dLbl>
            <c:dLbl>
              <c:idx val="1"/>
              <c:layout>
                <c:manualLayout>
                  <c:x val="0"/>
                  <c:y val="-3.7952885684994241E-2"/>
                </c:manualLayout>
              </c:layout>
              <c:showVal val="1"/>
            </c:dLbl>
            <c:dLbl>
              <c:idx val="2"/>
              <c:layout>
                <c:manualLayout>
                  <c:x val="-7.1991612240251994E-3"/>
                  <c:y val="-1.6596960393992791E-2"/>
                </c:manualLayout>
              </c:layout>
              <c:showVal val="1"/>
            </c:dLbl>
            <c:txPr>
              <a:bodyPr/>
              <a:lstStyle/>
              <a:p>
                <a:pPr>
                  <a:defRPr sz="1050" b="1">
                    <a:solidFill>
                      <a:schemeClr val="bg1"/>
                    </a:solidFill>
                    <a:latin typeface="Book Antiqua" pitchFamily="18" charset="0"/>
                  </a:defRPr>
                </a:pPr>
                <a:endParaRPr lang="ru-RU"/>
              </a:p>
            </c:txPr>
            <c:showVal val="1"/>
          </c:dLbls>
          <c:cat>
            <c:strRef>
              <c:f>Лист1!$A$2:$A$6</c:f>
              <c:strCache>
                <c:ptCount val="5"/>
                <c:pt idx="0">
                  <c:v>Дотации</c:v>
                </c:pt>
                <c:pt idx="1">
                  <c:v>Субсидии</c:v>
                </c:pt>
                <c:pt idx="2">
                  <c:v>Субвенции</c:v>
                </c:pt>
                <c:pt idx="3">
                  <c:v>Иные межбюджетные трансферты</c:v>
                </c:pt>
                <c:pt idx="4">
                  <c:v>Возврат остатков</c:v>
                </c:pt>
              </c:strCache>
            </c:strRef>
          </c:cat>
          <c:val>
            <c:numRef>
              <c:f>Лист1!$C$2:$C$6</c:f>
              <c:numCache>
                <c:formatCode>#,##0.0</c:formatCode>
                <c:ptCount val="5"/>
                <c:pt idx="0">
                  <c:v>50229</c:v>
                </c:pt>
                <c:pt idx="1">
                  <c:v>15890</c:v>
                </c:pt>
                <c:pt idx="2">
                  <c:v>90819</c:v>
                </c:pt>
                <c:pt idx="3">
                  <c:v>268.89999999999981</c:v>
                </c:pt>
              </c:numCache>
            </c:numRef>
          </c:val>
        </c:ser>
        <c:ser>
          <c:idx val="2"/>
          <c:order val="2"/>
          <c:tx>
            <c:strRef>
              <c:f>Лист1!$D$1</c:f>
              <c:strCache>
                <c:ptCount val="1"/>
                <c:pt idx="0">
                  <c:v>2019</c:v>
                </c:pt>
              </c:strCache>
            </c:strRef>
          </c:tx>
          <c:spPr>
            <a:solidFill>
              <a:srgbClr val="009900"/>
            </a:solidFill>
            <a:scene3d>
              <a:camera prst="orthographicFront"/>
              <a:lightRig rig="threePt" dir="t"/>
            </a:scene3d>
            <a:sp3d/>
          </c:spPr>
          <c:dLbls>
            <c:dLbl>
              <c:idx val="0"/>
              <c:layout>
                <c:manualLayout>
                  <c:x val="3.5995806120126012E-2"/>
                  <c:y val="-4.6412971658120073E-3"/>
                </c:manualLayout>
              </c:layout>
              <c:showVal val="1"/>
            </c:dLbl>
            <c:dLbl>
              <c:idx val="1"/>
              <c:layout>
                <c:manualLayout>
                  <c:x val="2.3037315916880775E-2"/>
                  <c:y val="4.6412971658120932E-3"/>
                </c:manualLayout>
              </c:layout>
              <c:showVal val="1"/>
            </c:dLbl>
            <c:dLbl>
              <c:idx val="2"/>
              <c:layout>
                <c:manualLayout>
                  <c:x val="2.8796644896100787E-2"/>
                  <c:y val="-4.729432313427903E-3"/>
                </c:manualLayout>
              </c:layout>
              <c:showVal val="1"/>
            </c:dLbl>
            <c:dLbl>
              <c:idx val="3"/>
              <c:layout>
                <c:manualLayout>
                  <c:x val="1.4398322448050399E-2"/>
                  <c:y val="-1.1603242914529958E-2"/>
                </c:manualLayout>
              </c:layout>
              <c:showVal val="1"/>
            </c:dLbl>
            <c:txPr>
              <a:bodyPr/>
              <a:lstStyle/>
              <a:p>
                <a:pPr>
                  <a:defRPr sz="1050" b="1">
                    <a:solidFill>
                      <a:schemeClr val="bg1"/>
                    </a:solidFill>
                    <a:latin typeface="Book Antiqua" pitchFamily="18" charset="0"/>
                  </a:defRPr>
                </a:pPr>
                <a:endParaRPr lang="ru-RU"/>
              </a:p>
            </c:txPr>
            <c:showVal val="1"/>
          </c:dLbls>
          <c:cat>
            <c:strRef>
              <c:f>Лист1!$A$2:$A$6</c:f>
              <c:strCache>
                <c:ptCount val="5"/>
                <c:pt idx="0">
                  <c:v>Дотации</c:v>
                </c:pt>
                <c:pt idx="1">
                  <c:v>Субсидии</c:v>
                </c:pt>
                <c:pt idx="2">
                  <c:v>Субвенции</c:v>
                </c:pt>
                <c:pt idx="3">
                  <c:v>Иные межбюджетные трансферты</c:v>
                </c:pt>
                <c:pt idx="4">
                  <c:v>Возврат остатков</c:v>
                </c:pt>
              </c:strCache>
            </c:strRef>
          </c:cat>
          <c:val>
            <c:numRef>
              <c:f>Лист1!$D$2:$D$6</c:f>
              <c:numCache>
                <c:formatCode>#,##0.0</c:formatCode>
                <c:ptCount val="5"/>
                <c:pt idx="0">
                  <c:v>50297</c:v>
                </c:pt>
                <c:pt idx="1">
                  <c:v>16065</c:v>
                </c:pt>
                <c:pt idx="2">
                  <c:v>96769.5</c:v>
                </c:pt>
                <c:pt idx="3">
                  <c:v>268.89999999999981</c:v>
                </c:pt>
              </c:numCache>
            </c:numRef>
          </c:val>
        </c:ser>
        <c:gapWidth val="100"/>
        <c:shape val="cylinder"/>
        <c:axId val="134320128"/>
        <c:axId val="134321664"/>
        <c:axId val="0"/>
      </c:bar3DChart>
      <c:catAx>
        <c:axId val="134320128"/>
        <c:scaling>
          <c:orientation val="minMax"/>
        </c:scaling>
        <c:delete val="1"/>
        <c:axPos val="b"/>
        <c:tickLblPos val="none"/>
        <c:crossAx val="134321664"/>
        <c:crosses val="autoZero"/>
        <c:auto val="1"/>
        <c:lblAlgn val="ctr"/>
        <c:lblOffset val="50"/>
      </c:catAx>
      <c:valAx>
        <c:axId val="134321664"/>
        <c:scaling>
          <c:orientation val="minMax"/>
        </c:scaling>
        <c:axPos val="l"/>
        <c:majorGridlines>
          <c:spPr>
            <a:ln>
              <a:solidFill>
                <a:srgbClr val="006600"/>
              </a:solidFill>
            </a:ln>
            <a:effectLst>
              <a:outerShdw blurRad="50800" dist="50800" dir="5400000" algn="ctr" rotWithShape="0">
                <a:srgbClr val="009900"/>
              </a:outerShdw>
            </a:effectLst>
          </c:spPr>
        </c:majorGridlines>
        <c:numFmt formatCode="#,##0.0" sourceLinked="1"/>
        <c:tickLblPos val="nextTo"/>
        <c:spPr>
          <a:noFill/>
          <a:ln>
            <a:solidFill>
              <a:srgbClr val="009999"/>
            </a:solidFill>
          </a:ln>
          <a:effectLst>
            <a:outerShdw blurRad="50800" dist="50800" dir="5400000" algn="ctr" rotWithShape="0">
              <a:srgbClr val="009900"/>
            </a:outerShdw>
          </a:effectLst>
        </c:spPr>
        <c:txPr>
          <a:bodyPr/>
          <a:lstStyle/>
          <a:p>
            <a:pPr>
              <a:defRPr sz="1400">
                <a:solidFill>
                  <a:schemeClr val="tx2">
                    <a:lumMod val="10000"/>
                  </a:schemeClr>
                </a:solidFill>
                <a:latin typeface="Book Antiqua" pitchFamily="18" charset="0"/>
              </a:defRPr>
            </a:pPr>
            <a:endParaRPr lang="ru-RU"/>
          </a:p>
        </c:txPr>
        <c:crossAx val="134320128"/>
        <c:crosses val="autoZero"/>
        <c:crossBetween val="between"/>
      </c:valAx>
    </c:plotArea>
    <c:legend>
      <c:legendPos val="r"/>
      <c:layout>
        <c:manualLayout>
          <c:xMode val="edge"/>
          <c:yMode val="edge"/>
          <c:x val="0.90512650570173359"/>
          <c:y val="0.11484114282660576"/>
          <c:w val="8.1915004095018965E-2"/>
          <c:h val="0.17200145834710417"/>
        </c:manualLayout>
      </c:layout>
      <c:txPr>
        <a:bodyPr/>
        <a:lstStyle/>
        <a:p>
          <a:pPr>
            <a:defRPr sz="1600">
              <a:solidFill>
                <a:schemeClr val="tx2">
                  <a:lumMod val="10000"/>
                </a:schemeClr>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4788912343073052E-2"/>
          <c:y val="2.5273387345147402E-2"/>
          <c:w val="0.71190993486925269"/>
          <c:h val="0.96101611072749948"/>
        </c:manualLayout>
      </c:layout>
      <c:pie3DChart>
        <c:varyColors val="1"/>
      </c:pie3DChart>
      <c:spPr>
        <a:noFill/>
        <a:ln w="25400">
          <a:noFill/>
        </a:ln>
      </c:spPr>
    </c:plotArea>
    <c:legend>
      <c:legendPos val="r"/>
      <c:layout>
        <c:manualLayout>
          <c:xMode val="edge"/>
          <c:yMode val="edge"/>
          <c:x val="0.71169471606980728"/>
          <c:y val="8.9980156916460732E-2"/>
          <c:w val="0.28049171676735385"/>
          <c:h val="0.7664006038710186"/>
        </c:manualLayout>
      </c:layout>
      <c:txPr>
        <a:bodyPr/>
        <a:lstStyle/>
        <a:p>
          <a:pPr>
            <a:defRPr sz="1200" b="0" baseline="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4788912343073014E-2"/>
          <c:y val="2.5273387345147322E-2"/>
          <c:w val="0.71190993486925269"/>
          <c:h val="0.96101611072749948"/>
        </c:manualLayout>
      </c:layout>
      <c:pie3DChart>
        <c:varyColors val="1"/>
        <c:ser>
          <c:idx val="0"/>
          <c:order val="0"/>
          <c:tx>
            <c:strRef>
              <c:f>Лист1!$B$1</c:f>
              <c:strCache>
                <c:ptCount val="1"/>
                <c:pt idx="0">
                  <c:v>2017 год</c:v>
                </c:pt>
              </c:strCache>
            </c:strRef>
          </c:tx>
          <c:spPr>
            <a:scene3d>
              <a:camera prst="orthographicFront"/>
              <a:lightRig rig="threePt" dir="t"/>
            </a:scene3d>
            <a:sp3d>
              <a:bevelT/>
            </a:sp3d>
          </c:spPr>
          <c:explosion val="34"/>
          <c:dPt>
            <c:idx val="0"/>
            <c:spPr>
              <a:solidFill>
                <a:srgbClr val="0000FF"/>
              </a:solidFill>
              <a:scene3d>
                <a:camera prst="orthographicFront"/>
                <a:lightRig rig="threePt" dir="t"/>
              </a:scene3d>
              <a:sp3d>
                <a:bevelT/>
              </a:sp3d>
            </c:spPr>
          </c:dPt>
          <c:dPt>
            <c:idx val="1"/>
            <c:spPr>
              <a:solidFill>
                <a:srgbClr val="FF3300"/>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dPt>
            <c:idx val="3"/>
            <c:spPr>
              <a:solidFill>
                <a:srgbClr val="CC66FF"/>
              </a:solidFill>
              <a:scene3d>
                <a:camera prst="orthographicFront"/>
                <a:lightRig rig="threePt" dir="t"/>
              </a:scene3d>
              <a:sp3d>
                <a:bevelT/>
              </a:sp3d>
            </c:spPr>
          </c:dPt>
          <c:dPt>
            <c:idx val="4"/>
            <c:spPr>
              <a:solidFill>
                <a:srgbClr val="33CCCC"/>
              </a:solidFill>
              <a:scene3d>
                <a:camera prst="orthographicFront"/>
                <a:lightRig rig="threePt" dir="t"/>
              </a:scene3d>
              <a:sp3d>
                <a:bevelT/>
              </a:sp3d>
            </c:spPr>
          </c:dPt>
          <c:dPt>
            <c:idx val="5"/>
            <c:spPr>
              <a:solidFill>
                <a:srgbClr val="A50021"/>
              </a:solidFill>
              <a:scene3d>
                <a:camera prst="orthographicFront"/>
                <a:lightRig rig="threePt" dir="t"/>
              </a:scene3d>
              <a:sp3d>
                <a:bevelT/>
              </a:sp3d>
            </c:spPr>
          </c:dPt>
          <c:dPt>
            <c:idx val="7"/>
            <c:spPr>
              <a:solidFill>
                <a:srgbClr val="FF66CC"/>
              </a:solidFill>
              <a:scene3d>
                <a:camera prst="orthographicFront"/>
                <a:lightRig rig="threePt" dir="t"/>
              </a:scene3d>
              <a:sp3d>
                <a:bevelT/>
              </a:sp3d>
            </c:spPr>
          </c:dPt>
          <c:dPt>
            <c:idx val="8"/>
            <c:spPr>
              <a:solidFill>
                <a:srgbClr val="33CC33"/>
              </a:solidFill>
              <a:scene3d>
                <a:camera prst="orthographicFront"/>
                <a:lightRig rig="threePt" dir="t"/>
              </a:scene3d>
              <a:sp3d>
                <a:bevelT/>
              </a:sp3d>
            </c:spPr>
          </c:dPt>
          <c:dLbls>
            <c:dLbl>
              <c:idx val="0"/>
              <c:layout>
                <c:manualLayout>
                  <c:x val="5.2089612993820401E-2"/>
                  <c:y val="-5.5501568742713517E-2"/>
                </c:manualLayout>
              </c:layout>
              <c:showVal val="1"/>
            </c:dLbl>
            <c:dLbl>
              <c:idx val="1"/>
              <c:layout>
                <c:manualLayout>
                  <c:x val="-2.1813377748556208E-3"/>
                  <c:y val="-4.5472619779236924E-2"/>
                </c:manualLayout>
              </c:layout>
              <c:showVal val="1"/>
            </c:dLbl>
            <c:dLbl>
              <c:idx val="2"/>
              <c:layout>
                <c:manualLayout>
                  <c:x val="-0.13523190046279063"/>
                  <c:y val="-0.17558562410083831"/>
                </c:manualLayout>
              </c:layout>
              <c:tx>
                <c:rich>
                  <a:bodyPr/>
                  <a:lstStyle/>
                  <a:p>
                    <a:r>
                      <a:rPr lang="ru-RU" sz="1200" dirty="0" smtClean="0"/>
                      <a:t>    </a:t>
                    </a:r>
                    <a:endParaRPr lang="en-US" sz="1200" dirty="0"/>
                  </a:p>
                </c:rich>
              </c:tx>
              <c:showVal val="1"/>
            </c:dLbl>
            <c:dLbl>
              <c:idx val="3"/>
              <c:layout>
                <c:manualLayout>
                  <c:x val="1.3741187226920158E-2"/>
                  <c:y val="1.0727183618135273E-2"/>
                </c:manualLayout>
              </c:layout>
              <c:showVal val="1"/>
            </c:dLbl>
            <c:dLbl>
              <c:idx val="4"/>
              <c:layout>
                <c:manualLayout>
                  <c:x val="1.7085988624214793E-4"/>
                  <c:y val="-8.1939911036607721E-2"/>
                </c:manualLayout>
              </c:layout>
              <c:showVal val="1"/>
            </c:dLbl>
            <c:dLbl>
              <c:idx val="5"/>
              <c:layout>
                <c:manualLayout>
                  <c:x val="-6.0277683171815172E-2"/>
                  <c:y val="-2.8958456092782903E-2"/>
                </c:manualLayout>
              </c:layout>
              <c:showVal val="1"/>
            </c:dLbl>
            <c:dLbl>
              <c:idx val="6"/>
              <c:layout>
                <c:manualLayout>
                  <c:x val="-1.4138456382806279E-2"/>
                  <c:y val="-5.924025319268323E-2"/>
                </c:manualLayout>
              </c:layout>
              <c:showVal val="1"/>
            </c:dLbl>
            <c:dLbl>
              <c:idx val="8"/>
              <c:layout>
                <c:manualLayout>
                  <c:x val="0.10603546327275112"/>
                  <c:y val="-7.7203095577284664E-2"/>
                </c:manualLayout>
              </c:layout>
              <c:showVal val="1"/>
            </c:dLbl>
            <c:delete val="1"/>
            <c:txPr>
              <a:bodyPr/>
              <a:lstStyle/>
              <a:p>
                <a:pPr>
                  <a:defRPr sz="1200" b="1">
                    <a:solidFill>
                      <a:schemeClr val="bg1"/>
                    </a:solidFill>
                    <a:latin typeface="Book Antiqua" pitchFamily="18" charset="0"/>
                  </a:defRPr>
                </a:pPr>
                <a:endParaRPr lang="ru-RU"/>
              </a:p>
            </c:txPr>
          </c:dLbls>
          <c:cat>
            <c:strRef>
              <c:f>Лист1!$A$2:$A$10</c:f>
              <c:strCache>
                <c:ptCount val="9"/>
                <c:pt idx="0">
                  <c:v>Общегосударстивенные вопросы</c:v>
                </c:pt>
                <c:pt idx="1">
                  <c:v>Национальная экономика</c:v>
                </c:pt>
                <c:pt idx="2">
                  <c:v>Жилищно-коммунальное хозяйство</c:v>
                </c:pt>
                <c:pt idx="3">
                  <c:v>Образование</c:v>
                </c:pt>
                <c:pt idx="4">
                  <c:v>Культура, кинематография</c:v>
                </c:pt>
                <c:pt idx="5">
                  <c:v>Социальная политика</c:v>
                </c:pt>
                <c:pt idx="6">
                  <c:v>Физическая культура и спорт</c:v>
                </c:pt>
                <c:pt idx="7">
                  <c:v>Обслуживанеие государственного и муниципального долга</c:v>
                </c:pt>
                <c:pt idx="8">
                  <c:v>Межбюджетные трансферты </c:v>
                </c:pt>
              </c:strCache>
            </c:strRef>
          </c:cat>
          <c:val>
            <c:numRef>
              <c:f>Лист1!$B$2:$B$10</c:f>
              <c:numCache>
                <c:formatCode>#,##0.0</c:formatCode>
                <c:ptCount val="9"/>
                <c:pt idx="0">
                  <c:v>31022.240000000005</c:v>
                </c:pt>
                <c:pt idx="1">
                  <c:v>1530</c:v>
                </c:pt>
                <c:pt idx="2">
                  <c:v>50</c:v>
                </c:pt>
                <c:pt idx="3">
                  <c:v>118805.51</c:v>
                </c:pt>
                <c:pt idx="4">
                  <c:v>28994.959999999992</c:v>
                </c:pt>
                <c:pt idx="5">
                  <c:v>19683.12999999999</c:v>
                </c:pt>
                <c:pt idx="6">
                  <c:v>200</c:v>
                </c:pt>
                <c:pt idx="7">
                  <c:v>7.3</c:v>
                </c:pt>
                <c:pt idx="8">
                  <c:v>16543.7</c:v>
                </c:pt>
              </c:numCache>
            </c:numRef>
          </c:val>
        </c:ser>
      </c:pie3DChart>
    </c:plotArea>
    <c:legend>
      <c:legendPos val="r"/>
      <c:layout>
        <c:manualLayout>
          <c:xMode val="edge"/>
          <c:yMode val="edge"/>
          <c:x val="0.71169471606980272"/>
          <c:y val="8.9980156916460732E-2"/>
          <c:w val="0.28049171676735385"/>
          <c:h val="0.7664006038710186"/>
        </c:manualLayout>
      </c:layout>
      <c:txPr>
        <a:bodyPr/>
        <a:lstStyle/>
        <a:p>
          <a:pPr>
            <a:defRPr sz="1200" b="0" baseline="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4788912343073052E-2"/>
          <c:y val="2.5273387345147367E-2"/>
          <c:w val="0.71190993486925269"/>
          <c:h val="0.96101611072749948"/>
        </c:manualLayout>
      </c:layout>
      <c:pie3DChart>
        <c:varyColors val="1"/>
        <c:ser>
          <c:idx val="0"/>
          <c:order val="0"/>
          <c:tx>
            <c:strRef>
              <c:f>Лист1!$B$1</c:f>
              <c:strCache>
                <c:ptCount val="1"/>
                <c:pt idx="0">
                  <c:v>2018 год</c:v>
                </c:pt>
              </c:strCache>
            </c:strRef>
          </c:tx>
          <c:spPr>
            <a:scene3d>
              <a:camera prst="orthographicFront"/>
              <a:lightRig rig="threePt" dir="t"/>
            </a:scene3d>
            <a:sp3d>
              <a:bevelT/>
            </a:sp3d>
          </c:spPr>
          <c:explosion val="31"/>
          <c:dPt>
            <c:idx val="0"/>
            <c:spPr>
              <a:solidFill>
                <a:srgbClr val="0000FF"/>
              </a:solidFill>
              <a:scene3d>
                <a:camera prst="orthographicFront"/>
                <a:lightRig rig="threePt" dir="t"/>
              </a:scene3d>
              <a:sp3d>
                <a:bevelT/>
              </a:sp3d>
            </c:spPr>
          </c:dPt>
          <c:dPt>
            <c:idx val="1"/>
            <c:spPr>
              <a:solidFill>
                <a:srgbClr val="FF3300"/>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dPt>
            <c:idx val="3"/>
            <c:spPr>
              <a:solidFill>
                <a:srgbClr val="CC66FF"/>
              </a:solidFill>
              <a:scene3d>
                <a:camera prst="orthographicFront"/>
                <a:lightRig rig="threePt" dir="t"/>
              </a:scene3d>
              <a:sp3d>
                <a:bevelT/>
              </a:sp3d>
            </c:spPr>
          </c:dPt>
          <c:dPt>
            <c:idx val="4"/>
            <c:spPr>
              <a:solidFill>
                <a:srgbClr val="33CCCC"/>
              </a:solidFill>
              <a:scene3d>
                <a:camera prst="orthographicFront"/>
                <a:lightRig rig="threePt" dir="t"/>
              </a:scene3d>
              <a:sp3d>
                <a:bevelT/>
              </a:sp3d>
            </c:spPr>
          </c:dPt>
          <c:dPt>
            <c:idx val="5"/>
            <c:spPr>
              <a:solidFill>
                <a:srgbClr val="A50021"/>
              </a:solidFill>
              <a:scene3d>
                <a:camera prst="orthographicFront"/>
                <a:lightRig rig="threePt" dir="t"/>
              </a:scene3d>
              <a:sp3d>
                <a:bevelT/>
              </a:sp3d>
            </c:spPr>
          </c:dPt>
          <c:dPt>
            <c:idx val="7"/>
            <c:spPr>
              <a:solidFill>
                <a:srgbClr val="FF66CC"/>
              </a:solidFill>
              <a:scene3d>
                <a:camera prst="orthographicFront"/>
                <a:lightRig rig="threePt" dir="t"/>
              </a:scene3d>
              <a:sp3d>
                <a:bevelT/>
              </a:sp3d>
            </c:spPr>
          </c:dPt>
          <c:dPt>
            <c:idx val="8"/>
            <c:spPr>
              <a:solidFill>
                <a:srgbClr val="33CC33"/>
              </a:solidFill>
              <a:scene3d>
                <a:camera prst="orthographicFront"/>
                <a:lightRig rig="threePt" dir="t"/>
              </a:scene3d>
              <a:sp3d>
                <a:bevelT/>
              </a:sp3d>
            </c:spPr>
          </c:dPt>
          <c:dLbls>
            <c:dLbl>
              <c:idx val="0"/>
              <c:layout>
                <c:manualLayout>
                  <c:x val="-1.0073334292546731E-2"/>
                  <c:y val="-6.3860696209563214E-3"/>
                </c:manualLayout>
              </c:layout>
              <c:showVal val="1"/>
            </c:dLbl>
            <c:dLbl>
              <c:idx val="1"/>
              <c:layout>
                <c:manualLayout>
                  <c:x val="-6.518287585532411E-3"/>
                  <c:y val="1.9270538153988562E-2"/>
                </c:manualLayout>
              </c:layout>
              <c:showVal val="1"/>
            </c:dLbl>
            <c:dLbl>
              <c:idx val="2"/>
              <c:layout>
                <c:manualLayout>
                  <c:x val="-0.13523190046279068"/>
                  <c:y val="-0.17558562410083831"/>
                </c:manualLayout>
              </c:layout>
              <c:tx>
                <c:rich>
                  <a:bodyPr/>
                  <a:lstStyle/>
                  <a:p>
                    <a:r>
                      <a:rPr lang="ru-RU" sz="1200" dirty="0" smtClean="0"/>
                      <a:t>108 468,7</a:t>
                    </a:r>
                    <a:endParaRPr lang="en-US" sz="1200" dirty="0"/>
                  </a:p>
                </c:rich>
              </c:tx>
              <c:showVal val="1"/>
            </c:dLbl>
            <c:dLbl>
              <c:idx val="3"/>
              <c:layout>
                <c:manualLayout>
                  <c:x val="7.3033779488982102E-4"/>
                  <c:y val="-4.9550928940384924E-2"/>
                </c:manualLayout>
              </c:layout>
              <c:showVal val="1"/>
            </c:dLbl>
            <c:dLbl>
              <c:idx val="4"/>
              <c:layout>
                <c:manualLayout>
                  <c:x val="2.0409959002733801E-2"/>
                  <c:y val="-1.9429100001546951E-2"/>
                </c:manualLayout>
              </c:layout>
              <c:showVal val="1"/>
            </c:dLbl>
            <c:dLbl>
              <c:idx val="5"/>
              <c:layout>
                <c:manualLayout>
                  <c:x val="7.6678638621209714E-3"/>
                  <c:y val="-1.7795842656019939E-2"/>
                </c:manualLayout>
              </c:layout>
              <c:showVal val="1"/>
            </c:dLbl>
            <c:dLbl>
              <c:idx val="6"/>
              <c:layout>
                <c:manualLayout>
                  <c:x val="4.2241891155991793E-2"/>
                  <c:y val="-1.6822322132983823E-2"/>
                </c:manualLayout>
              </c:layout>
              <c:showVal val="1"/>
            </c:dLbl>
            <c:dLbl>
              <c:idx val="8"/>
              <c:layout>
                <c:manualLayout>
                  <c:x val="6.1220350928356176E-2"/>
                  <c:y val="-5.9342950881392534E-2"/>
                </c:manualLayout>
              </c:layout>
              <c:showVal val="1"/>
            </c:dLbl>
            <c:delete val="1"/>
            <c:txPr>
              <a:bodyPr/>
              <a:lstStyle/>
              <a:p>
                <a:pPr>
                  <a:defRPr sz="1200" b="1">
                    <a:solidFill>
                      <a:schemeClr val="bg1"/>
                    </a:solidFill>
                    <a:latin typeface="Book Antiqua" pitchFamily="18" charset="0"/>
                  </a:defRPr>
                </a:pPr>
                <a:endParaRPr lang="ru-RU"/>
              </a:p>
            </c:txPr>
          </c:dLbls>
          <c:cat>
            <c:strRef>
              <c:f>Лист1!$A$2:$A$8</c:f>
              <c:strCache>
                <c:ptCount val="7"/>
                <c:pt idx="0">
                  <c:v>Общегосударстивенные вопросы</c:v>
                </c:pt>
                <c:pt idx="1">
                  <c:v>Национальная экономика</c:v>
                </c:pt>
                <c:pt idx="2">
                  <c:v>Образование</c:v>
                </c:pt>
                <c:pt idx="3">
                  <c:v>Культура, кинематография</c:v>
                </c:pt>
                <c:pt idx="4">
                  <c:v>Социальная политика</c:v>
                </c:pt>
                <c:pt idx="5">
                  <c:v>Обслуживанеие государственного и муниципального долга</c:v>
                </c:pt>
                <c:pt idx="6">
                  <c:v>Межбюджетные трансферты </c:v>
                </c:pt>
              </c:strCache>
            </c:strRef>
          </c:cat>
          <c:val>
            <c:numRef>
              <c:f>Лист1!$B$2:$B$8</c:f>
              <c:numCache>
                <c:formatCode>#,##0.0</c:formatCode>
                <c:ptCount val="7"/>
                <c:pt idx="0">
                  <c:v>26241.4</c:v>
                </c:pt>
                <c:pt idx="1">
                  <c:v>1400</c:v>
                </c:pt>
                <c:pt idx="2">
                  <c:v>108468.7</c:v>
                </c:pt>
                <c:pt idx="3">
                  <c:v>27367.5</c:v>
                </c:pt>
                <c:pt idx="4">
                  <c:v>16335.4</c:v>
                </c:pt>
                <c:pt idx="5">
                  <c:v>7.3</c:v>
                </c:pt>
                <c:pt idx="6">
                  <c:v>16874.099999999959</c:v>
                </c:pt>
              </c:numCache>
            </c:numRef>
          </c:val>
        </c:ser>
      </c:pie3DChart>
    </c:plotArea>
    <c:legend>
      <c:legendPos val="r"/>
      <c:layout>
        <c:manualLayout>
          <c:xMode val="edge"/>
          <c:yMode val="edge"/>
          <c:x val="0.71169471606980295"/>
          <c:y val="8.9980156916460732E-2"/>
          <c:w val="0.28049171676735385"/>
          <c:h val="0.7664006038710186"/>
        </c:manualLayout>
      </c:layout>
      <c:txPr>
        <a:bodyPr/>
        <a:lstStyle/>
        <a:p>
          <a:pPr>
            <a:defRPr sz="1200" b="0" baseline="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6234567901234612E-2"/>
          <c:y val="2.5273387345147402E-2"/>
          <c:w val="0.71190993486925269"/>
          <c:h val="0.96101611072749948"/>
        </c:manualLayout>
      </c:layout>
      <c:pie3DChart>
        <c:varyColors val="1"/>
        <c:ser>
          <c:idx val="0"/>
          <c:order val="0"/>
          <c:tx>
            <c:strRef>
              <c:f>Лист1!$B$1</c:f>
              <c:strCache>
                <c:ptCount val="1"/>
                <c:pt idx="0">
                  <c:v>2019 год</c:v>
                </c:pt>
              </c:strCache>
            </c:strRef>
          </c:tx>
          <c:spPr>
            <a:scene3d>
              <a:camera prst="orthographicFront"/>
              <a:lightRig rig="threePt" dir="t"/>
            </a:scene3d>
            <a:sp3d>
              <a:bevelT/>
            </a:sp3d>
          </c:spPr>
          <c:explosion val="34"/>
          <c:dPt>
            <c:idx val="0"/>
            <c:spPr>
              <a:solidFill>
                <a:srgbClr val="0000FF"/>
              </a:solidFill>
              <a:scene3d>
                <a:camera prst="orthographicFront"/>
                <a:lightRig rig="threePt" dir="t"/>
              </a:scene3d>
              <a:sp3d>
                <a:bevelT/>
              </a:sp3d>
            </c:spPr>
          </c:dPt>
          <c:dPt>
            <c:idx val="1"/>
            <c:spPr>
              <a:solidFill>
                <a:srgbClr val="FF3300"/>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dPt>
            <c:idx val="3"/>
            <c:spPr>
              <a:solidFill>
                <a:srgbClr val="CC66FF"/>
              </a:solidFill>
              <a:scene3d>
                <a:camera prst="orthographicFront"/>
                <a:lightRig rig="threePt" dir="t"/>
              </a:scene3d>
              <a:sp3d>
                <a:bevelT/>
              </a:sp3d>
            </c:spPr>
          </c:dPt>
          <c:dPt>
            <c:idx val="4"/>
            <c:spPr>
              <a:solidFill>
                <a:srgbClr val="33CCCC"/>
              </a:solidFill>
              <a:scene3d>
                <a:camera prst="orthographicFront"/>
                <a:lightRig rig="threePt" dir="t"/>
              </a:scene3d>
              <a:sp3d>
                <a:bevelT/>
              </a:sp3d>
            </c:spPr>
          </c:dPt>
          <c:dPt>
            <c:idx val="5"/>
            <c:spPr>
              <a:solidFill>
                <a:srgbClr val="A50021"/>
              </a:solidFill>
              <a:scene3d>
                <a:camera prst="orthographicFront"/>
                <a:lightRig rig="threePt" dir="t"/>
              </a:scene3d>
              <a:sp3d>
                <a:bevelT/>
              </a:sp3d>
            </c:spPr>
          </c:dPt>
          <c:dPt>
            <c:idx val="7"/>
            <c:spPr>
              <a:solidFill>
                <a:srgbClr val="FF66CC"/>
              </a:solidFill>
              <a:scene3d>
                <a:camera prst="orthographicFront"/>
                <a:lightRig rig="threePt" dir="t"/>
              </a:scene3d>
              <a:sp3d>
                <a:bevelT/>
              </a:sp3d>
            </c:spPr>
          </c:dPt>
          <c:dPt>
            <c:idx val="8"/>
            <c:spPr>
              <a:solidFill>
                <a:srgbClr val="33CC33"/>
              </a:solidFill>
              <a:scene3d>
                <a:camera prst="orthographicFront"/>
                <a:lightRig rig="threePt" dir="t"/>
              </a:scene3d>
              <a:sp3d>
                <a:bevelT/>
              </a:sp3d>
            </c:spPr>
          </c:dPt>
          <c:dLbls>
            <c:dLbl>
              <c:idx val="0"/>
              <c:layout>
                <c:manualLayout>
                  <c:x val="-1.0073334292546731E-2"/>
                  <c:y val="-6.3860696209563231E-3"/>
                </c:manualLayout>
              </c:layout>
              <c:showVal val="1"/>
            </c:dLbl>
            <c:dLbl>
              <c:idx val="1"/>
              <c:layout>
                <c:manualLayout>
                  <c:x val="-6.5182875855324118E-3"/>
                  <c:y val="1.9270538153988565E-2"/>
                </c:manualLayout>
              </c:layout>
              <c:showVal val="1"/>
            </c:dLbl>
            <c:dLbl>
              <c:idx val="2"/>
              <c:layout>
                <c:manualLayout>
                  <c:x val="-0.13523190046279074"/>
                  <c:y val="-0.17558562410083831"/>
                </c:manualLayout>
              </c:layout>
              <c:tx>
                <c:rich>
                  <a:bodyPr/>
                  <a:lstStyle/>
                  <a:p>
                    <a:r>
                      <a:rPr lang="ru-RU" sz="1200" dirty="0" smtClean="0"/>
                      <a:t>109 758,5</a:t>
                    </a:r>
                  </a:p>
                  <a:p>
                    <a:endParaRPr lang="en-US" sz="1200" dirty="0"/>
                  </a:p>
                </c:rich>
              </c:tx>
              <c:showVal val="1"/>
            </c:dLbl>
            <c:dLbl>
              <c:idx val="3"/>
              <c:layout>
                <c:manualLayout>
                  <c:x val="1.5186837163812436E-2"/>
                  <c:y val="-0.13215426837243124"/>
                </c:manualLayout>
              </c:layout>
              <c:showVal val="1"/>
            </c:dLbl>
            <c:dLbl>
              <c:idx val="4"/>
              <c:layout>
                <c:manualLayout>
                  <c:x val="3.0621597600266727E-3"/>
                  <c:y val="-1.4964054626841743E-2"/>
                </c:manualLayout>
              </c:layout>
              <c:showVal val="1"/>
            </c:dLbl>
            <c:dLbl>
              <c:idx val="5"/>
              <c:layout>
                <c:manualLayout>
                  <c:x val="-6.7886355068016123E-3"/>
                  <c:y val="2.2968615301534709E-3"/>
                </c:manualLayout>
              </c:layout>
              <c:showVal val="1"/>
            </c:dLbl>
            <c:dLbl>
              <c:idx val="6"/>
              <c:layout>
                <c:manualLayout>
                  <c:x val="2.6339690342890607E-2"/>
                  <c:y val="-1.9054844820336422E-2"/>
                </c:manualLayout>
              </c:layout>
              <c:numFmt formatCode="#,##0.00" sourceLinked="0"/>
              <c:spPr/>
              <c:txPr>
                <a:bodyPr/>
                <a:lstStyle/>
                <a:p>
                  <a:pPr>
                    <a:defRPr sz="1200" b="1">
                      <a:solidFill>
                        <a:schemeClr val="bg1"/>
                      </a:solidFill>
                      <a:latin typeface="Book Antiqua" pitchFamily="18" charset="0"/>
                    </a:defRPr>
                  </a:pPr>
                  <a:endParaRPr lang="ru-RU"/>
                </a:p>
              </c:txPr>
              <c:showVal val="1"/>
            </c:dLbl>
            <c:dLbl>
              <c:idx val="8"/>
              <c:layout>
                <c:manualLayout>
                  <c:x val="6.1220350928356176E-2"/>
                  <c:y val="-5.9342950881392534E-2"/>
                </c:manualLayout>
              </c:layout>
              <c:showVal val="1"/>
            </c:dLbl>
            <c:delete val="1"/>
            <c:txPr>
              <a:bodyPr/>
              <a:lstStyle/>
              <a:p>
                <a:pPr>
                  <a:defRPr sz="1200" b="1">
                    <a:solidFill>
                      <a:schemeClr val="bg1"/>
                    </a:solidFill>
                    <a:latin typeface="Book Antiqua" pitchFamily="18" charset="0"/>
                  </a:defRPr>
                </a:pPr>
                <a:endParaRPr lang="ru-RU"/>
              </a:p>
            </c:txPr>
          </c:dLbls>
          <c:cat>
            <c:strRef>
              <c:f>Лист1!$A$2:$A$8</c:f>
              <c:strCache>
                <c:ptCount val="7"/>
                <c:pt idx="0">
                  <c:v>Общегосударстивенные вопросы</c:v>
                </c:pt>
                <c:pt idx="1">
                  <c:v>Национальная экономика</c:v>
                </c:pt>
                <c:pt idx="2">
                  <c:v>Образование</c:v>
                </c:pt>
                <c:pt idx="3">
                  <c:v>Культура, кинематография</c:v>
                </c:pt>
                <c:pt idx="4">
                  <c:v>Социальная политика</c:v>
                </c:pt>
                <c:pt idx="5">
                  <c:v>Обслуживанеие государственного и муниципального долга</c:v>
                </c:pt>
                <c:pt idx="6">
                  <c:v>Межбюджетные трансферты </c:v>
                </c:pt>
              </c:strCache>
            </c:strRef>
          </c:cat>
          <c:val>
            <c:numRef>
              <c:f>Лист1!$B$2:$B$8</c:f>
              <c:numCache>
                <c:formatCode>#,##0.0</c:formatCode>
                <c:ptCount val="7"/>
                <c:pt idx="0">
                  <c:v>26241.4</c:v>
                </c:pt>
                <c:pt idx="1">
                  <c:v>1400</c:v>
                </c:pt>
                <c:pt idx="2">
                  <c:v>109758.5</c:v>
                </c:pt>
                <c:pt idx="3">
                  <c:v>27367.5</c:v>
                </c:pt>
                <c:pt idx="4">
                  <c:v>22252.9</c:v>
                </c:pt>
                <c:pt idx="5">
                  <c:v>7.3</c:v>
                </c:pt>
                <c:pt idx="6">
                  <c:v>17083.900000000001</c:v>
                </c:pt>
              </c:numCache>
            </c:numRef>
          </c:val>
        </c:ser>
      </c:pie3DChart>
    </c:plotArea>
    <c:legend>
      <c:legendPos val="r"/>
      <c:layout>
        <c:manualLayout>
          <c:xMode val="edge"/>
          <c:yMode val="edge"/>
          <c:x val="0.71169471606980317"/>
          <c:y val="8.9980156916460732E-2"/>
          <c:w val="0.28049171676735385"/>
          <c:h val="0.7664006038710186"/>
        </c:manualLayout>
      </c:layout>
      <c:txPr>
        <a:bodyPr/>
        <a:lstStyle/>
        <a:p>
          <a:pPr>
            <a:defRPr sz="1200" b="0" baseline="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title>
      <c:txPr>
        <a:bodyPr/>
        <a:lstStyle/>
        <a:p>
          <a:pPr>
            <a:defRPr sz="1400" b="1" u="sng">
              <a:solidFill>
                <a:schemeClr val="bg1"/>
              </a:solidFill>
              <a:latin typeface="Book Antiqua" pitchFamily="18" charset="0"/>
            </a:defRPr>
          </a:pPr>
          <a:endParaRPr lang="ru-RU"/>
        </a:p>
      </c:txPr>
    </c:title>
    <c:view3D>
      <c:rotX val="30"/>
      <c:perspective val="30"/>
    </c:view3D>
    <c:plotArea>
      <c:layout>
        <c:manualLayout>
          <c:layoutTarget val="inner"/>
          <c:xMode val="edge"/>
          <c:yMode val="edge"/>
          <c:x val="3.4591260104809451E-2"/>
          <c:y val="0.11971515636584602"/>
          <c:w val="0.57398405388005769"/>
          <c:h val="0.84069173719926993"/>
        </c:manualLayout>
      </c:layout>
      <c:pie3DChart>
        <c:varyColors val="1"/>
        <c:ser>
          <c:idx val="0"/>
          <c:order val="0"/>
          <c:tx>
            <c:strRef>
              <c:f>Лист1!$B$1</c:f>
              <c:strCache>
                <c:ptCount val="1"/>
                <c:pt idx="0">
                  <c:v>2017 год</c:v>
                </c:pt>
              </c:strCache>
            </c:strRef>
          </c:tx>
          <c:explosion val="25"/>
          <c:dPt>
            <c:idx val="0"/>
            <c:spPr>
              <a:solidFill>
                <a:srgbClr val="3366CC"/>
              </a:solidFill>
            </c:spPr>
          </c:dPt>
          <c:dPt>
            <c:idx val="1"/>
            <c:spPr>
              <a:solidFill>
                <a:srgbClr val="9933FF"/>
              </a:solidFill>
            </c:spPr>
          </c:dPt>
          <c:dPt>
            <c:idx val="2"/>
            <c:spPr>
              <a:solidFill>
                <a:srgbClr val="33CCFF"/>
              </a:solidFill>
            </c:spPr>
          </c:dPt>
          <c:dPt>
            <c:idx val="3"/>
            <c:spPr>
              <a:solidFill>
                <a:srgbClr val="00CC99"/>
              </a:solidFill>
            </c:spPr>
          </c:dPt>
          <c:dPt>
            <c:idx val="4"/>
            <c:spPr>
              <a:solidFill>
                <a:srgbClr val="CCFF66"/>
              </a:solidFill>
            </c:spPr>
          </c:dPt>
          <c:dLbls>
            <c:dLbl>
              <c:idx val="0"/>
              <c:layout>
                <c:manualLayout>
                  <c:x val="-0.14724941108238523"/>
                  <c:y val="-0.14775625837491979"/>
                </c:manualLayout>
              </c:layout>
              <c:showVal val="1"/>
            </c:dLbl>
            <c:dLbl>
              <c:idx val="1"/>
              <c:layout>
                <c:manualLayout>
                  <c:x val="1.3326895458822399E-2"/>
                  <c:y val="3.3575351038093275E-2"/>
                </c:manualLayout>
              </c:layout>
              <c:showVal val="1"/>
            </c:dLbl>
            <c:dLbl>
              <c:idx val="2"/>
              <c:layout>
                <c:manualLayout>
                  <c:x val="0"/>
                  <c:y val="0.1037996312375551"/>
                </c:manualLayout>
              </c:layout>
              <c:showVal val="1"/>
            </c:dLbl>
            <c:dLbl>
              <c:idx val="3"/>
              <c:layout>
                <c:manualLayout>
                  <c:x val="-5.6033402664289605E-2"/>
                  <c:y val="-7.3513090382247834E-2"/>
                </c:manualLayout>
              </c:layout>
              <c:showVal val="1"/>
            </c:dLbl>
            <c:dLbl>
              <c:idx val="4"/>
              <c:layout>
                <c:manualLayout>
                  <c:x val="2.3258802555340959E-2"/>
                  <c:y val="-6.9634553076868999E-2"/>
                </c:manualLayout>
              </c:layout>
              <c:showVal val="1"/>
            </c:dLbl>
            <c:txPr>
              <a:bodyPr/>
              <a:lstStyle/>
              <a:p>
                <a:pPr>
                  <a:defRPr sz="1100">
                    <a:solidFill>
                      <a:schemeClr val="bg1"/>
                    </a:solidFill>
                    <a:latin typeface="Book Antiqua" pitchFamily="18" charset="0"/>
                  </a:defRPr>
                </a:pPr>
                <a:endParaRPr lang="ru-RU"/>
              </a:p>
            </c:txPr>
            <c:showVal val="1"/>
            <c:showLeaderLines val="1"/>
            <c:leaderLines>
              <c:spPr>
                <a:ln>
                  <a:solidFill>
                    <a:srgbClr val="003366"/>
                  </a:solidFill>
                </a:ln>
              </c:spPr>
            </c:leaderLines>
          </c:dLbls>
          <c:cat>
            <c:strRef>
              <c:f>Лист1!$A$2:$A$6</c:f>
              <c:strCache>
                <c:ptCount val="5"/>
                <c:pt idx="0">
                  <c:v>Расходы за счет субвенций</c:v>
                </c:pt>
                <c:pt idx="1">
                  <c:v>Расходы за счет субсидий и иных МБТ</c:v>
                </c:pt>
                <c:pt idx="2">
                  <c:v>Расходы за счет дотаций</c:v>
                </c:pt>
                <c:pt idx="3">
                  <c:v>Расходы за счет собственных доходов</c:v>
                </c:pt>
                <c:pt idx="4">
                  <c:v>Расходы за счет внешних заимствований</c:v>
                </c:pt>
              </c:strCache>
            </c:strRef>
          </c:cat>
          <c:val>
            <c:numRef>
              <c:f>Лист1!$B$2:$B$6</c:f>
              <c:numCache>
                <c:formatCode>#,##0.0</c:formatCode>
                <c:ptCount val="5"/>
                <c:pt idx="0">
                  <c:v>93746</c:v>
                </c:pt>
                <c:pt idx="1">
                  <c:v>17356.7</c:v>
                </c:pt>
                <c:pt idx="2">
                  <c:v>62531</c:v>
                </c:pt>
                <c:pt idx="3">
                  <c:v>39378.199999999997</c:v>
                </c:pt>
                <c:pt idx="4">
                  <c:v>3825</c:v>
                </c:pt>
              </c:numCache>
            </c:numRef>
          </c:val>
        </c:ser>
      </c:pie3DChart>
    </c:plotArea>
    <c:legend>
      <c:legendPos val="r"/>
      <c:txPr>
        <a:bodyPr/>
        <a:lstStyle/>
        <a:p>
          <a:pPr>
            <a:defRPr sz="105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400" b="1" u="sng">
                <a:latin typeface="Book Antiqua" pitchFamily="18" charset="0"/>
              </a:defRPr>
            </a:pPr>
            <a:r>
              <a:rPr lang="ru-RU" sz="1400" b="1" u="sng" dirty="0">
                <a:solidFill>
                  <a:schemeClr val="bg1"/>
                </a:solidFill>
                <a:latin typeface="Book Antiqua" pitchFamily="18" charset="0"/>
              </a:rPr>
              <a:t>2018 год</a:t>
            </a:r>
          </a:p>
        </c:rich>
      </c:tx>
    </c:title>
    <c:view3D>
      <c:rotX val="30"/>
      <c:perspective val="30"/>
    </c:view3D>
    <c:plotArea>
      <c:layout>
        <c:manualLayout>
          <c:layoutTarget val="inner"/>
          <c:xMode val="edge"/>
          <c:yMode val="edge"/>
          <c:x val="3.3292877235264001E-2"/>
          <c:y val="0.13412493308824272"/>
          <c:w val="0.56449929539848953"/>
          <c:h val="0.76485946005999528"/>
        </c:manualLayout>
      </c:layout>
      <c:pie3DChart>
        <c:varyColors val="1"/>
        <c:ser>
          <c:idx val="0"/>
          <c:order val="0"/>
          <c:tx>
            <c:strRef>
              <c:f>Лист1!$B$1</c:f>
              <c:strCache>
                <c:ptCount val="1"/>
                <c:pt idx="0">
                  <c:v>2018 год</c:v>
                </c:pt>
              </c:strCache>
            </c:strRef>
          </c:tx>
          <c:explosion val="25"/>
          <c:dPt>
            <c:idx val="0"/>
            <c:explosion val="17"/>
            <c:spPr>
              <a:solidFill>
                <a:srgbClr val="3366CC"/>
              </a:solidFill>
            </c:spPr>
          </c:dPt>
          <c:dPt>
            <c:idx val="1"/>
            <c:spPr>
              <a:solidFill>
                <a:srgbClr val="9933FF"/>
              </a:solidFill>
            </c:spPr>
          </c:dPt>
          <c:dPt>
            <c:idx val="2"/>
            <c:spPr>
              <a:solidFill>
                <a:srgbClr val="33CCFF"/>
              </a:solidFill>
            </c:spPr>
          </c:dPt>
          <c:dPt>
            <c:idx val="3"/>
            <c:spPr>
              <a:solidFill>
                <a:srgbClr val="00CC99"/>
              </a:solidFill>
            </c:spPr>
          </c:dPt>
          <c:dLbls>
            <c:dLbl>
              <c:idx val="0"/>
              <c:layout>
                <c:manualLayout>
                  <c:x val="-0.12144292454292056"/>
                  <c:y val="-0.14578083495773234"/>
                </c:manualLayout>
              </c:layout>
              <c:showVal val="1"/>
            </c:dLbl>
            <c:dLbl>
              <c:idx val="1"/>
              <c:layout>
                <c:manualLayout>
                  <c:x val="-4.2077836135028428E-3"/>
                  <c:y val="5.871790760622575E-2"/>
                </c:manualLayout>
              </c:layout>
              <c:showVal val="1"/>
            </c:dLbl>
            <c:dLbl>
              <c:idx val="2"/>
              <c:layout>
                <c:manualLayout>
                  <c:x val="5.0284324484948163E-2"/>
                  <c:y val="0.11993364373655489"/>
                </c:manualLayout>
              </c:layout>
              <c:showVal val="1"/>
            </c:dLbl>
            <c:dLbl>
              <c:idx val="3"/>
              <c:layout>
                <c:manualLayout>
                  <c:x val="6.6087155469913604E-3"/>
                  <c:y val="-8.8326675823898568E-2"/>
                </c:manualLayout>
              </c:layout>
              <c:showVal val="1"/>
            </c:dLbl>
            <c:txPr>
              <a:bodyPr/>
              <a:lstStyle/>
              <a:p>
                <a:pPr>
                  <a:defRPr sz="1100">
                    <a:solidFill>
                      <a:schemeClr val="bg1"/>
                    </a:solidFill>
                    <a:latin typeface="Book Antiqua" pitchFamily="18" charset="0"/>
                  </a:defRPr>
                </a:pPr>
                <a:endParaRPr lang="ru-RU"/>
              </a:p>
            </c:txPr>
            <c:showVal val="1"/>
            <c:showLeaderLines val="1"/>
            <c:leaderLines>
              <c:spPr>
                <a:ln>
                  <a:solidFill>
                    <a:srgbClr val="003366"/>
                  </a:solidFill>
                </a:ln>
              </c:spPr>
            </c:leaderLines>
          </c:dLbls>
          <c:cat>
            <c:strRef>
              <c:f>Лист1!$A$2:$A$5</c:f>
              <c:strCache>
                <c:ptCount val="4"/>
                <c:pt idx="0">
                  <c:v>Расходы за счет субвенций</c:v>
                </c:pt>
                <c:pt idx="1">
                  <c:v>Расходы за счет субсидий и иных МБТ</c:v>
                </c:pt>
                <c:pt idx="2">
                  <c:v>Расходы за счет дотаций</c:v>
                </c:pt>
                <c:pt idx="3">
                  <c:v>Расходы за счет собственных доходов</c:v>
                </c:pt>
              </c:strCache>
            </c:strRef>
          </c:cat>
          <c:val>
            <c:numRef>
              <c:f>Лист1!$B$2:$B$5</c:f>
              <c:numCache>
                <c:formatCode>#,##0.0</c:formatCode>
                <c:ptCount val="4"/>
                <c:pt idx="0">
                  <c:v>90819</c:v>
                </c:pt>
                <c:pt idx="1">
                  <c:v>16158.9</c:v>
                </c:pt>
                <c:pt idx="2">
                  <c:v>50229</c:v>
                </c:pt>
                <c:pt idx="3">
                  <c:v>41400</c:v>
                </c:pt>
              </c:numCache>
            </c:numRef>
          </c:val>
        </c:ser>
      </c:pie3DChart>
    </c:plotArea>
    <c:legend>
      <c:legendPos val="r"/>
      <c:layout>
        <c:manualLayout>
          <c:xMode val="edge"/>
          <c:yMode val="edge"/>
          <c:x val="0.64316644381716437"/>
          <c:y val="0.21947531618213667"/>
          <c:w val="0.33796563165453475"/>
          <c:h val="0.78052468381786277"/>
        </c:manualLayout>
      </c:layout>
      <c:txPr>
        <a:bodyPr/>
        <a:lstStyle/>
        <a:p>
          <a:pPr>
            <a:defRPr sz="105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title>
      <c:txPr>
        <a:bodyPr/>
        <a:lstStyle/>
        <a:p>
          <a:pPr>
            <a:defRPr sz="1400" b="1" i="0" u="sng">
              <a:solidFill>
                <a:schemeClr val="bg1"/>
              </a:solidFill>
              <a:latin typeface="Book Antiqua" pitchFamily="18" charset="0"/>
            </a:defRPr>
          </a:pPr>
          <a:endParaRPr lang="ru-RU"/>
        </a:p>
      </c:txPr>
    </c:title>
    <c:view3D>
      <c:rotX val="30"/>
      <c:perspective val="30"/>
    </c:view3D>
    <c:plotArea>
      <c:layout>
        <c:manualLayout>
          <c:layoutTarget val="inner"/>
          <c:xMode val="edge"/>
          <c:yMode val="edge"/>
          <c:x val="0"/>
          <c:y val="0.12455178629060962"/>
          <c:w val="0.63186711681220242"/>
          <c:h val="0.87544821370939263"/>
        </c:manualLayout>
      </c:layout>
      <c:pie3DChart>
        <c:varyColors val="1"/>
        <c:ser>
          <c:idx val="0"/>
          <c:order val="0"/>
          <c:tx>
            <c:strRef>
              <c:f>Лист1!$B$1</c:f>
              <c:strCache>
                <c:ptCount val="1"/>
                <c:pt idx="0">
                  <c:v>2019 год</c:v>
                </c:pt>
              </c:strCache>
            </c:strRef>
          </c:tx>
          <c:explosion val="25"/>
          <c:dPt>
            <c:idx val="0"/>
            <c:spPr>
              <a:solidFill>
                <a:srgbClr val="3366CC"/>
              </a:solidFill>
            </c:spPr>
          </c:dPt>
          <c:dPt>
            <c:idx val="1"/>
            <c:spPr>
              <a:solidFill>
                <a:srgbClr val="9933FF"/>
              </a:solidFill>
            </c:spPr>
          </c:dPt>
          <c:dPt>
            <c:idx val="2"/>
            <c:spPr>
              <a:solidFill>
                <a:srgbClr val="33CCFF"/>
              </a:solidFill>
            </c:spPr>
          </c:dPt>
          <c:dPt>
            <c:idx val="3"/>
            <c:spPr>
              <a:solidFill>
                <a:srgbClr val="00CC99"/>
              </a:solidFill>
            </c:spPr>
          </c:dPt>
          <c:dLbls>
            <c:dLbl>
              <c:idx val="0"/>
              <c:layout>
                <c:manualLayout>
                  <c:x val="-0.12194986122348651"/>
                  <c:y val="-0.21547079191943538"/>
                </c:manualLayout>
              </c:layout>
              <c:showVal val="1"/>
            </c:dLbl>
            <c:dLbl>
              <c:idx val="1"/>
              <c:layout>
                <c:manualLayout>
                  <c:x val="1.8356968794422262E-2"/>
                  <c:y val="6.2262388613252076E-2"/>
                </c:manualLayout>
              </c:layout>
              <c:showVal val="1"/>
            </c:dLbl>
            <c:dLbl>
              <c:idx val="2"/>
              <c:layout>
                <c:manualLayout>
                  <c:x val="1.8656172672367802E-2"/>
                  <c:y val="0.17327100963300487"/>
                </c:manualLayout>
              </c:layout>
              <c:showVal val="1"/>
            </c:dLbl>
            <c:dLbl>
              <c:idx val="3"/>
              <c:layout>
                <c:manualLayout>
                  <c:x val="0.11381910598915439"/>
                  <c:y val="-0.10811865116050101"/>
                </c:manualLayout>
              </c:layout>
              <c:showVal val="1"/>
            </c:dLbl>
            <c:txPr>
              <a:bodyPr/>
              <a:lstStyle/>
              <a:p>
                <a:pPr>
                  <a:defRPr sz="1100">
                    <a:solidFill>
                      <a:schemeClr val="bg1"/>
                    </a:solidFill>
                    <a:latin typeface="Book Antiqua" pitchFamily="18" charset="0"/>
                  </a:defRPr>
                </a:pPr>
                <a:endParaRPr lang="ru-RU"/>
              </a:p>
            </c:txPr>
            <c:showVal val="1"/>
            <c:showLeaderLines val="1"/>
            <c:leaderLines>
              <c:spPr>
                <a:ln>
                  <a:solidFill>
                    <a:srgbClr val="003366"/>
                  </a:solidFill>
                </a:ln>
              </c:spPr>
            </c:leaderLines>
          </c:dLbls>
          <c:cat>
            <c:strRef>
              <c:f>Лист1!$A$2:$A$5</c:f>
              <c:strCache>
                <c:ptCount val="4"/>
                <c:pt idx="0">
                  <c:v>Расходы за счет субвенций</c:v>
                </c:pt>
                <c:pt idx="1">
                  <c:v>Расходы за счет субсидий и иных МБТ</c:v>
                </c:pt>
                <c:pt idx="2">
                  <c:v>Расходы за счет дотаций</c:v>
                </c:pt>
                <c:pt idx="3">
                  <c:v>Расходы за счет собственных доходов </c:v>
                </c:pt>
              </c:strCache>
            </c:strRef>
          </c:cat>
          <c:val>
            <c:numRef>
              <c:f>Лист1!$B$2:$B$5</c:f>
              <c:numCache>
                <c:formatCode>#,##0.0</c:formatCode>
                <c:ptCount val="4"/>
                <c:pt idx="0">
                  <c:v>96769.5</c:v>
                </c:pt>
                <c:pt idx="1">
                  <c:v>16333.9</c:v>
                </c:pt>
                <c:pt idx="2">
                  <c:v>50297</c:v>
                </c:pt>
                <c:pt idx="3">
                  <c:v>42623.6</c:v>
                </c:pt>
              </c:numCache>
            </c:numRef>
          </c:val>
        </c:ser>
      </c:pie3DChart>
    </c:plotArea>
    <c:legend>
      <c:legendPos val="r"/>
      <c:layout>
        <c:manualLayout>
          <c:xMode val="edge"/>
          <c:yMode val="edge"/>
          <c:x val="0.64316644381716437"/>
          <c:y val="0.13113823874620306"/>
          <c:w val="0.33796563165453475"/>
          <c:h val="0.80284602837613961"/>
        </c:manualLayout>
      </c:layout>
      <c:txPr>
        <a:bodyPr/>
        <a:lstStyle/>
        <a:p>
          <a:pPr>
            <a:defRPr sz="105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0.10449412902334576"/>
          <c:y val="4.1768747738122801E-2"/>
          <c:w val="0.88673394115209259"/>
          <c:h val="0.87475049714875153"/>
        </c:manualLayout>
      </c:layout>
      <c:bar3DChart>
        <c:barDir val="col"/>
        <c:grouping val="clustered"/>
        <c:ser>
          <c:idx val="0"/>
          <c:order val="0"/>
          <c:tx>
            <c:strRef>
              <c:f>Лист1!$B$1</c:f>
              <c:strCache>
                <c:ptCount val="1"/>
                <c:pt idx="0">
                  <c:v>Столбец1</c:v>
                </c:pt>
              </c:strCache>
            </c:strRef>
          </c:tx>
          <c:spPr>
            <a:solidFill>
              <a:schemeClr val="accent1"/>
            </a:solidFill>
            <a:ln w="25400" cap="flat" cmpd="sng" algn="ctr">
              <a:solidFill>
                <a:schemeClr val="accent1">
                  <a:shade val="50000"/>
                </a:schemeClr>
              </a:solidFill>
              <a:prstDash val="solid"/>
            </a:ln>
            <a:effectLst/>
          </c:spPr>
          <c:cat>
            <c:strRef>
              <c:f>Лист1!$A$2:$A$6</c:f>
              <c:strCache>
                <c:ptCount val="5"/>
                <c:pt idx="0">
                  <c:v>на 01.01.2016</c:v>
                </c:pt>
                <c:pt idx="1">
                  <c:v>на 01.01.2017</c:v>
                </c:pt>
                <c:pt idx="2">
                  <c:v>на 01.01.2018</c:v>
                </c:pt>
                <c:pt idx="3">
                  <c:v>на 01.01.2019</c:v>
                </c:pt>
                <c:pt idx="4">
                  <c:v>на 01.01.2020</c:v>
                </c:pt>
              </c:strCache>
            </c:strRef>
          </c:cat>
          <c:val>
            <c:numRef>
              <c:f>Лист1!$B$2:$B$6</c:f>
              <c:numCache>
                <c:formatCode>General</c:formatCode>
                <c:ptCount val="5"/>
                <c:pt idx="0">
                  <c:v>7306.5</c:v>
                </c:pt>
                <c:pt idx="1">
                  <c:v>7312.2</c:v>
                </c:pt>
                <c:pt idx="2">
                  <c:v>11137.2</c:v>
                </c:pt>
                <c:pt idx="3">
                  <c:v>9224.7000000000007</c:v>
                </c:pt>
                <c:pt idx="4">
                  <c:v>7312.2</c:v>
                </c:pt>
              </c:numCache>
            </c:numRef>
          </c:val>
        </c:ser>
        <c:ser>
          <c:idx val="1"/>
          <c:order val="1"/>
          <c:tx>
            <c:strRef>
              <c:f>Лист1!$C$1</c:f>
              <c:strCache>
                <c:ptCount val="1"/>
                <c:pt idx="0">
                  <c:v>Столбец2</c:v>
                </c:pt>
              </c:strCache>
            </c:strRef>
          </c:tx>
          <c:spPr>
            <a:solidFill>
              <a:srgbClr val="CCFF33"/>
            </a:solidFill>
          </c:spPr>
          <c:cat>
            <c:strRef>
              <c:f>Лист1!$A$2:$A$6</c:f>
              <c:strCache>
                <c:ptCount val="5"/>
                <c:pt idx="0">
                  <c:v>на 01.01.2016</c:v>
                </c:pt>
                <c:pt idx="1">
                  <c:v>на 01.01.2017</c:v>
                </c:pt>
                <c:pt idx="2">
                  <c:v>на 01.01.2018</c:v>
                </c:pt>
                <c:pt idx="3">
                  <c:v>на 01.01.2019</c:v>
                </c:pt>
                <c:pt idx="4">
                  <c:v>на 01.01.2020</c:v>
                </c:pt>
              </c:strCache>
            </c:strRef>
          </c:cat>
          <c:val>
            <c:numRef>
              <c:f>Лист1!$C$2:$C$6</c:f>
              <c:numCache>
                <c:formatCode>General</c:formatCode>
                <c:ptCount val="5"/>
                <c:pt idx="0">
                  <c:v>7.3</c:v>
                </c:pt>
                <c:pt idx="1">
                  <c:v>7.3</c:v>
                </c:pt>
                <c:pt idx="2">
                  <c:v>7.3</c:v>
                </c:pt>
                <c:pt idx="3">
                  <c:v>7.3</c:v>
                </c:pt>
                <c:pt idx="4">
                  <c:v>7.3</c:v>
                </c:pt>
              </c:numCache>
            </c:numRef>
          </c:val>
        </c:ser>
        <c:shape val="cylinder"/>
        <c:axId val="65469056"/>
        <c:axId val="97964416"/>
        <c:axId val="0"/>
      </c:bar3DChart>
      <c:catAx>
        <c:axId val="65469056"/>
        <c:scaling>
          <c:orientation val="minMax"/>
        </c:scaling>
        <c:axPos val="b"/>
        <c:tickLblPos val="nextTo"/>
        <c:txPr>
          <a:bodyPr/>
          <a:lstStyle/>
          <a:p>
            <a:pPr>
              <a:defRPr sz="1200" b="1">
                <a:solidFill>
                  <a:srgbClr val="003300"/>
                </a:solidFill>
                <a:latin typeface="Book Antiqua" pitchFamily="18" charset="0"/>
              </a:defRPr>
            </a:pPr>
            <a:endParaRPr lang="ru-RU"/>
          </a:p>
        </c:txPr>
        <c:crossAx val="97964416"/>
        <c:crosses val="autoZero"/>
        <c:auto val="1"/>
        <c:lblAlgn val="ctr"/>
        <c:lblOffset val="100"/>
      </c:catAx>
      <c:valAx>
        <c:axId val="97964416"/>
        <c:scaling>
          <c:orientation val="minMax"/>
        </c:scaling>
        <c:axPos val="l"/>
        <c:majorGridlines>
          <c:spPr>
            <a:effectLst>
              <a:outerShdw blurRad="50800" dist="50800" dir="5400000" algn="ctr" rotWithShape="0">
                <a:schemeClr val="bg2"/>
              </a:outerShdw>
            </a:effectLst>
          </c:spPr>
        </c:majorGridlines>
        <c:numFmt formatCode="General" sourceLinked="1"/>
        <c:tickLblPos val="nextTo"/>
        <c:txPr>
          <a:bodyPr/>
          <a:lstStyle/>
          <a:p>
            <a:pPr>
              <a:defRPr sz="1600">
                <a:solidFill>
                  <a:srgbClr val="003300"/>
                </a:solidFill>
                <a:latin typeface="Book Antiqua" pitchFamily="18" charset="0"/>
              </a:defRPr>
            </a:pPr>
            <a:endParaRPr lang="ru-RU"/>
          </a:p>
        </c:txPr>
        <c:crossAx val="65469056"/>
        <c:crosses val="autoZero"/>
        <c:crossBetween val="between"/>
      </c:valAx>
    </c:plotArea>
    <c:plotVisOnly val="1"/>
  </c:chart>
  <c:txPr>
    <a:bodyPr/>
    <a:lstStyle/>
    <a:p>
      <a:pPr>
        <a:defRPr sz="1800"/>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Pr>
        <a:bodyPr/>
        <a:lstStyle/>
        <a:p>
          <a:pPr>
            <a:defRPr sz="1400" u="sng">
              <a:solidFill>
                <a:srgbClr val="003366"/>
              </a:solidFill>
              <a:latin typeface="Bookman Old Style" pitchFamily="18" charset="0"/>
            </a:defRPr>
          </a:pPr>
          <a:endParaRPr lang="ru-RU"/>
        </a:p>
      </c:txPr>
    </c:title>
    <c:view3D>
      <c:rotX val="30"/>
      <c:perspective val="30"/>
    </c:view3D>
    <c:plotArea>
      <c:layout>
        <c:manualLayout>
          <c:layoutTarget val="inner"/>
          <c:xMode val="edge"/>
          <c:yMode val="edge"/>
          <c:x val="4.4891190621427504E-2"/>
          <c:y val="6.8333477864644235E-2"/>
          <c:w val="0.60671125824604355"/>
          <c:h val="0.81408695764882988"/>
        </c:manualLayout>
      </c:layout>
      <c:pie3DChart>
        <c:varyColors val="1"/>
        <c:ser>
          <c:idx val="0"/>
          <c:order val="0"/>
          <c:tx>
            <c:strRef>
              <c:f>Лист1!$B$1</c:f>
              <c:strCache>
                <c:ptCount val="1"/>
                <c:pt idx="0">
                  <c:v>2017 год</c:v>
                </c:pt>
              </c:strCache>
            </c:strRef>
          </c:tx>
          <c:spPr>
            <a:scene3d>
              <a:camera prst="orthographicFront"/>
              <a:lightRig rig="threePt" dir="t"/>
            </a:scene3d>
            <a:sp3d>
              <a:bevelT/>
            </a:sp3d>
          </c:spPr>
          <c:dPt>
            <c:idx val="0"/>
            <c:spPr>
              <a:solidFill>
                <a:srgbClr val="3333FF"/>
              </a:solidFill>
              <a:scene3d>
                <a:camera prst="orthographicFront"/>
                <a:lightRig rig="threePt" dir="t"/>
              </a:scene3d>
              <a:sp3d>
                <a:bevelT/>
              </a:sp3d>
            </c:spPr>
          </c:dPt>
          <c:dPt>
            <c:idx val="1"/>
            <c:spPr>
              <a:solidFill>
                <a:srgbClr val="9966FF"/>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36869.800000000003</c:v>
                </c:pt>
                <c:pt idx="1">
                  <c:v>2508.4</c:v>
                </c:pt>
                <c:pt idx="2">
                  <c:v>171091.3</c:v>
                </c:pt>
              </c:numCache>
            </c:numRef>
          </c:val>
        </c:ser>
      </c:pie3DChart>
      <c:spPr>
        <a:scene3d>
          <a:camera prst="orthographicFront"/>
          <a:lightRig rig="threePt" dir="t"/>
        </a:scene3d>
        <a:sp3d>
          <a:bevelT/>
        </a:sp3d>
      </c:spPr>
    </c:plotArea>
    <c:legend>
      <c:legendPos val="r"/>
      <c:txPr>
        <a:bodyPr/>
        <a:lstStyle/>
        <a:p>
          <a:pPr>
            <a:defRPr sz="1100">
              <a:solidFill>
                <a:srgbClr val="003366"/>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rtl="0">
              <a:defRPr sz="1400" b="1" i="0" u="sng" strike="noStrike" kern="1200" baseline="0">
                <a:solidFill>
                  <a:srgbClr val="003366"/>
                </a:solidFill>
                <a:latin typeface="Bookman Old Style" pitchFamily="18" charset="0"/>
                <a:ea typeface="+mn-ea"/>
                <a:cs typeface="+mn-cs"/>
              </a:defRPr>
            </a:pPr>
            <a:r>
              <a:rPr lang="ru-RU" sz="1400" b="1" i="0" u="sng" strike="noStrike" kern="1200" baseline="0" dirty="0">
                <a:solidFill>
                  <a:srgbClr val="003366"/>
                </a:solidFill>
                <a:latin typeface="Bookman Old Style" pitchFamily="18" charset="0"/>
                <a:ea typeface="+mn-ea"/>
                <a:cs typeface="+mn-cs"/>
              </a:rPr>
              <a:t>2018 год</a:t>
            </a:r>
          </a:p>
        </c:rich>
      </c:tx>
    </c:title>
    <c:view3D>
      <c:rotX val="30"/>
      <c:perspective val="30"/>
    </c:view3D>
    <c:plotArea>
      <c:layout>
        <c:manualLayout>
          <c:layoutTarget val="inner"/>
          <c:xMode val="edge"/>
          <c:yMode val="edge"/>
          <c:x val="5.4429595985672333E-2"/>
          <c:y val="0.20623622229109093"/>
          <c:w val="0.60729664155022745"/>
          <c:h val="0.77983988621147682"/>
        </c:manualLayout>
      </c:layout>
      <c:pie3DChart>
        <c:varyColors val="1"/>
        <c:ser>
          <c:idx val="0"/>
          <c:order val="0"/>
          <c:tx>
            <c:strRef>
              <c:f>Лист1!$B$1</c:f>
              <c:strCache>
                <c:ptCount val="1"/>
                <c:pt idx="0">
                  <c:v>2018 год</c:v>
                </c:pt>
              </c:strCache>
            </c:strRef>
          </c:tx>
          <c:spPr>
            <a:scene3d>
              <a:camera prst="orthographicFront"/>
              <a:lightRig rig="threePt" dir="t"/>
            </a:scene3d>
            <a:sp3d>
              <a:bevelT/>
            </a:sp3d>
          </c:spPr>
          <c:dPt>
            <c:idx val="0"/>
            <c:spPr>
              <a:solidFill>
                <a:srgbClr val="3333FF"/>
              </a:solidFill>
              <a:scene3d>
                <a:camera prst="orthographicFront"/>
                <a:lightRig rig="threePt" dir="t"/>
              </a:scene3d>
              <a:sp3d>
                <a:bevelT/>
              </a:sp3d>
            </c:spPr>
          </c:dPt>
          <c:dPt>
            <c:idx val="1"/>
            <c:spPr>
              <a:solidFill>
                <a:srgbClr val="9966FF"/>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40229.4</c:v>
                </c:pt>
                <c:pt idx="1">
                  <c:v>1170.5999999999999</c:v>
                </c:pt>
                <c:pt idx="2">
                  <c:v>157206.9</c:v>
                </c:pt>
              </c:numCache>
            </c:numRef>
          </c:val>
        </c:ser>
      </c:pie3DChart>
    </c:plotArea>
    <c:legend>
      <c:legendPos val="r"/>
      <c:layout>
        <c:manualLayout>
          <c:xMode val="edge"/>
          <c:yMode val="edge"/>
          <c:x val="0.65532275565523268"/>
          <c:y val="0.49590432934352413"/>
          <c:w val="0.30305461212043056"/>
          <c:h val="0.46041594793561053"/>
        </c:manualLayout>
      </c:layout>
      <c:txPr>
        <a:bodyPr/>
        <a:lstStyle/>
        <a:p>
          <a:pPr>
            <a:defRPr sz="1100">
              <a:solidFill>
                <a:srgbClr val="003366"/>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Pr>
        <a:bodyPr/>
        <a:lstStyle/>
        <a:p>
          <a:pPr algn="ctr" rtl="0">
            <a:defRPr lang="ru-RU" sz="1400" b="1" i="0" u="sng" strike="noStrike" kern="1200" baseline="0" dirty="0">
              <a:solidFill>
                <a:srgbClr val="003366"/>
              </a:solidFill>
              <a:latin typeface="Bookman Old Style" pitchFamily="18" charset="0"/>
              <a:ea typeface="+mn-ea"/>
              <a:cs typeface="+mn-cs"/>
            </a:defRPr>
          </a:pPr>
          <a:endParaRPr lang="ru-RU"/>
        </a:p>
      </c:txPr>
    </c:title>
    <c:view3D>
      <c:rotX val="30"/>
      <c:perspective val="30"/>
    </c:view3D>
    <c:plotArea>
      <c:layout/>
      <c:pie3DChart>
        <c:varyColors val="1"/>
        <c:ser>
          <c:idx val="0"/>
          <c:order val="0"/>
          <c:tx>
            <c:strRef>
              <c:f>Лист1!$B$1</c:f>
              <c:strCache>
                <c:ptCount val="1"/>
                <c:pt idx="0">
                  <c:v>2019 год</c:v>
                </c:pt>
              </c:strCache>
            </c:strRef>
          </c:tx>
          <c:spPr>
            <a:scene3d>
              <a:camera prst="orthographicFront"/>
              <a:lightRig rig="threePt" dir="t"/>
            </a:scene3d>
            <a:sp3d>
              <a:bevelT/>
            </a:sp3d>
          </c:spPr>
          <c:dPt>
            <c:idx val="0"/>
            <c:spPr>
              <a:solidFill>
                <a:srgbClr val="3333FF"/>
              </a:solidFill>
              <a:scene3d>
                <a:camera prst="orthographicFront"/>
                <a:lightRig rig="threePt" dir="t"/>
              </a:scene3d>
              <a:sp3d>
                <a:bevelT/>
              </a:sp3d>
            </c:spPr>
          </c:dPt>
          <c:dPt>
            <c:idx val="1"/>
            <c:spPr>
              <a:solidFill>
                <a:srgbClr val="9966FF"/>
              </a:solidFill>
              <a:scene3d>
                <a:camera prst="orthographicFront"/>
                <a:lightRig rig="threePt" dir="t"/>
              </a:scene3d>
              <a:sp3d>
                <a:bevelT/>
              </a:sp3d>
            </c:spPr>
          </c:dPt>
          <c:dPt>
            <c:idx val="2"/>
            <c:spPr>
              <a:solidFill>
                <a:srgbClr val="3399FF"/>
              </a:solidFill>
              <a:scene3d>
                <a:camera prst="orthographicFront"/>
                <a:lightRig rig="threePt" dir="t"/>
              </a:scene3d>
              <a:sp3d>
                <a:bevelT/>
              </a:sp3d>
            </c:spPr>
          </c:dPt>
          <c:cat>
            <c:strRef>
              <c:f>Лист1!$A$2:$A$5</c:f>
              <c:strCache>
                <c:ptCount val="3"/>
                <c:pt idx="0">
                  <c:v>Налоговые доходы</c:v>
                </c:pt>
                <c:pt idx="1">
                  <c:v>Неналоговые доходы</c:v>
                </c:pt>
                <c:pt idx="2">
                  <c:v>Безвозмездные поступления</c:v>
                </c:pt>
              </c:strCache>
            </c:strRef>
          </c:cat>
          <c:val>
            <c:numRef>
              <c:f>Лист1!$B$2:$B$5</c:f>
              <c:numCache>
                <c:formatCode>General</c:formatCode>
                <c:ptCount val="4"/>
                <c:pt idx="0">
                  <c:v>41406.199999999997</c:v>
                </c:pt>
                <c:pt idx="1">
                  <c:v>1217.4000000000001</c:v>
                </c:pt>
                <c:pt idx="2">
                  <c:v>163400.4</c:v>
                </c:pt>
              </c:numCache>
            </c:numRef>
          </c:val>
        </c:ser>
      </c:pie3DChart>
    </c:plotArea>
    <c:legend>
      <c:legendPos val="r"/>
      <c:layout>
        <c:manualLayout>
          <c:xMode val="edge"/>
          <c:yMode val="edge"/>
          <c:x val="0.69291487149012065"/>
          <c:y val="0.194156178374505"/>
          <c:w val="0.29765116624572885"/>
          <c:h val="0.74340442462171163"/>
        </c:manualLayout>
      </c:layout>
      <c:txPr>
        <a:bodyPr/>
        <a:lstStyle/>
        <a:p>
          <a:pPr>
            <a:defRPr sz="1100">
              <a:solidFill>
                <a:srgbClr val="003366"/>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txPr>
        <a:bodyPr/>
        <a:lstStyle/>
        <a:p>
          <a:pPr>
            <a:defRPr sz="1400" u="sng">
              <a:solidFill>
                <a:schemeClr val="bg1"/>
              </a:solidFill>
              <a:latin typeface="Bookman Old Style" pitchFamily="18" charset="0"/>
            </a:defRPr>
          </a:pPr>
          <a:endParaRPr lang="ru-RU"/>
        </a:p>
      </c:txPr>
    </c:title>
    <c:view3D>
      <c:rotX val="30"/>
      <c:perspective val="30"/>
    </c:view3D>
    <c:plotArea>
      <c:layout>
        <c:manualLayout>
          <c:layoutTarget val="inner"/>
          <c:xMode val="edge"/>
          <c:yMode val="edge"/>
          <c:x val="3.5768535296844407E-2"/>
          <c:y val="0.16965195356544321"/>
          <c:w val="0.60671125824604366"/>
          <c:h val="0.81408695764882999"/>
        </c:manualLayout>
      </c:layout>
      <c:pie3DChart>
        <c:varyColors val="1"/>
        <c:ser>
          <c:idx val="0"/>
          <c:order val="0"/>
          <c:tx>
            <c:strRef>
              <c:f>Лист1!$B$1</c:f>
              <c:strCache>
                <c:ptCount val="1"/>
                <c:pt idx="0">
                  <c:v>2017 год</c:v>
                </c:pt>
              </c:strCache>
            </c:strRef>
          </c:tx>
          <c:explosion val="25"/>
          <c:dPt>
            <c:idx val="0"/>
            <c:spPr>
              <a:solidFill>
                <a:srgbClr val="00CC00"/>
              </a:solidFill>
              <a:scene3d>
                <a:camera prst="orthographicFront"/>
                <a:lightRig rig="threePt" dir="t"/>
              </a:scene3d>
              <a:sp3d>
                <a:bevelT/>
              </a:sp3d>
            </c:spPr>
          </c:dPt>
          <c:dPt>
            <c:idx val="1"/>
            <c:spPr>
              <a:solidFill>
                <a:srgbClr val="6699FF"/>
              </a:solidFill>
            </c:spPr>
          </c:dPt>
          <c:dPt>
            <c:idx val="2"/>
            <c:spPr>
              <a:solidFill>
                <a:srgbClr val="FF5050"/>
              </a:solidFill>
              <a:scene3d>
                <a:camera prst="orthographicFront"/>
                <a:lightRig rig="threePt" dir="t"/>
              </a:scene3d>
              <a:sp3d>
                <a:bevelT/>
              </a:sp3d>
            </c:spPr>
          </c:dPt>
          <c:dPt>
            <c:idx val="3"/>
            <c:spPr>
              <a:solidFill>
                <a:srgbClr val="CC99FF"/>
              </a:solidFill>
            </c:spPr>
          </c:dPt>
          <c:dLbls>
            <c:dLbl>
              <c:idx val="0"/>
              <c:layout>
                <c:manualLayout>
                  <c:x val="3.4863224009592804E-2"/>
                  <c:y val="5.8707129467884166E-2"/>
                </c:manualLayout>
              </c:layout>
              <c:showVal val="1"/>
            </c:dLbl>
            <c:dLbl>
              <c:idx val="1"/>
              <c:layout>
                <c:manualLayout>
                  <c:x val="-4.7448032594079467E-2"/>
                  <c:y val="-2.7509354752545241E-2"/>
                </c:manualLayout>
              </c:layout>
              <c:showVal val="1"/>
            </c:dLbl>
            <c:dLbl>
              <c:idx val="2"/>
              <c:layout>
                <c:manualLayout>
                  <c:x val="-4.3136251144509002E-2"/>
                  <c:y val="-4.9391084205774004E-2"/>
                </c:manualLayout>
              </c:layout>
              <c:showVal val="1"/>
            </c:dLbl>
            <c:dLbl>
              <c:idx val="3"/>
              <c:layout>
                <c:manualLayout>
                  <c:x val="0.13906883909450674"/>
                  <c:y val="-6.0577784501485633E-2"/>
                </c:manualLayout>
              </c:layout>
              <c:tx>
                <c:rich>
                  <a:bodyPr/>
                  <a:lstStyle/>
                  <a:p>
                    <a:r>
                      <a:rPr lang="ru-RU" dirty="0" smtClean="0"/>
                      <a:t>2 508</a:t>
                    </a:r>
                    <a:r>
                      <a:rPr lang="en-US" dirty="0" smtClean="0"/>
                      <a:t>,4</a:t>
                    </a:r>
                    <a:endParaRPr lang="en-US" dirty="0"/>
                  </a:p>
                </c:rich>
              </c:tx>
              <c:showVal val="1"/>
            </c:dLbl>
            <c:txPr>
              <a:bodyPr/>
              <a:lstStyle/>
              <a:p>
                <a:pPr>
                  <a:defRPr sz="1100" b="1">
                    <a:solidFill>
                      <a:schemeClr val="bg1"/>
                    </a:solidFill>
                    <a:latin typeface="Book Antiqua" pitchFamily="18" charset="0"/>
                  </a:defRPr>
                </a:pPr>
                <a:endParaRPr lang="ru-RU"/>
              </a:p>
            </c:txPr>
            <c:showVal val="1"/>
            <c:showLeaderLines val="1"/>
            <c:leaderLines>
              <c:spPr>
                <a:ln w="19050">
                  <a:solidFill>
                    <a:srgbClr val="003300"/>
                  </a:solidFill>
                </a:ln>
              </c:spPr>
            </c:leaderLines>
          </c:dLbls>
          <c:cat>
            <c:strRef>
              <c:f>Лист1!$A$2:$A$5</c:f>
              <c:strCache>
                <c:ptCount val="4"/>
                <c:pt idx="0">
                  <c:v>Налог на доходы физических лиц</c:v>
                </c:pt>
                <c:pt idx="1">
                  <c:v>налоги на соввокупный доход</c:v>
                </c:pt>
                <c:pt idx="2">
                  <c:v>Государственная пошлина</c:v>
                </c:pt>
                <c:pt idx="3">
                  <c:v>Неналоговые доходы</c:v>
                </c:pt>
              </c:strCache>
            </c:strRef>
          </c:cat>
          <c:val>
            <c:numRef>
              <c:f>Лист1!$B$2:$B$5</c:f>
              <c:numCache>
                <c:formatCode>#,##0.0</c:formatCode>
                <c:ptCount val="4"/>
                <c:pt idx="0">
                  <c:v>32898.6</c:v>
                </c:pt>
                <c:pt idx="1">
                  <c:v>3654.3</c:v>
                </c:pt>
                <c:pt idx="2">
                  <c:v>315</c:v>
                </c:pt>
                <c:pt idx="3">
                  <c:v>2508.4</c:v>
                </c:pt>
              </c:numCache>
            </c:numRef>
          </c:val>
        </c:ser>
      </c:pie3DChart>
      <c:spPr>
        <a:scene3d>
          <a:camera prst="orthographicFront"/>
          <a:lightRig rig="threePt" dir="t"/>
        </a:scene3d>
        <a:sp3d>
          <a:bevelT/>
        </a:sp3d>
      </c:spPr>
    </c:plotArea>
    <c:legend>
      <c:legendPos val="r"/>
      <c:txPr>
        <a:bodyPr/>
        <a:lstStyle/>
        <a:p>
          <a:pPr>
            <a:defRPr sz="100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rtl="0">
              <a:defRPr sz="1400" b="1" i="0" u="sng" strike="noStrike" kern="1200" baseline="0">
                <a:solidFill>
                  <a:schemeClr val="bg1"/>
                </a:solidFill>
                <a:latin typeface="Bookman Old Style" pitchFamily="18" charset="0"/>
                <a:ea typeface="+mn-ea"/>
                <a:cs typeface="+mn-cs"/>
              </a:defRPr>
            </a:pPr>
            <a:r>
              <a:rPr lang="ru-RU" sz="1400" b="1" i="0" u="sng" strike="noStrike" kern="1200" baseline="0" dirty="0">
                <a:solidFill>
                  <a:schemeClr val="bg1"/>
                </a:solidFill>
                <a:latin typeface="Bookman Old Style" pitchFamily="18" charset="0"/>
                <a:ea typeface="+mn-ea"/>
                <a:cs typeface="+mn-cs"/>
              </a:rPr>
              <a:t>2018 год</a:t>
            </a:r>
          </a:p>
        </c:rich>
      </c:tx>
    </c:title>
    <c:view3D>
      <c:rotX val="30"/>
      <c:perspective val="30"/>
    </c:view3D>
    <c:plotArea>
      <c:layout>
        <c:manualLayout>
          <c:layoutTarget val="inner"/>
          <c:xMode val="edge"/>
          <c:yMode val="edge"/>
          <c:x val="1.921044564200208E-2"/>
          <c:y val="0.15982325063297104"/>
          <c:w val="0.60729664155022745"/>
          <c:h val="0.77983988621147682"/>
        </c:manualLayout>
      </c:layout>
      <c:pie3DChart>
        <c:varyColors val="1"/>
        <c:ser>
          <c:idx val="0"/>
          <c:order val="0"/>
          <c:tx>
            <c:strRef>
              <c:f>Лист1!$B$1</c:f>
              <c:strCache>
                <c:ptCount val="1"/>
                <c:pt idx="0">
                  <c:v>2018 год</c:v>
                </c:pt>
              </c:strCache>
            </c:strRef>
          </c:tx>
          <c:spPr>
            <a:scene3d>
              <a:camera prst="orthographicFront"/>
              <a:lightRig rig="threePt" dir="t"/>
            </a:scene3d>
            <a:sp3d>
              <a:bevelT/>
            </a:sp3d>
          </c:spPr>
          <c:explosion val="25"/>
          <c:dPt>
            <c:idx val="0"/>
            <c:explosion val="0"/>
            <c:spPr>
              <a:solidFill>
                <a:srgbClr val="00CC00"/>
              </a:solidFill>
              <a:scene3d>
                <a:camera prst="orthographicFront"/>
                <a:lightRig rig="threePt" dir="t"/>
              </a:scene3d>
              <a:sp3d>
                <a:bevelT/>
              </a:sp3d>
            </c:spPr>
          </c:dPt>
          <c:dPt>
            <c:idx val="1"/>
            <c:spPr>
              <a:solidFill>
                <a:srgbClr val="6699FF"/>
              </a:solidFill>
              <a:scene3d>
                <a:camera prst="orthographicFront"/>
                <a:lightRig rig="threePt" dir="t"/>
              </a:scene3d>
              <a:sp3d>
                <a:bevelT/>
              </a:sp3d>
            </c:spPr>
          </c:dPt>
          <c:dPt>
            <c:idx val="2"/>
            <c:spPr>
              <a:solidFill>
                <a:srgbClr val="FF5050"/>
              </a:solidFill>
              <a:scene3d>
                <a:camera prst="orthographicFront"/>
                <a:lightRig rig="threePt" dir="t"/>
              </a:scene3d>
              <a:sp3d>
                <a:bevelT/>
              </a:sp3d>
            </c:spPr>
          </c:dPt>
          <c:dPt>
            <c:idx val="3"/>
            <c:spPr>
              <a:solidFill>
                <a:srgbClr val="CC99FF"/>
              </a:solidFill>
              <a:scene3d>
                <a:camera prst="orthographicFront"/>
                <a:lightRig rig="threePt" dir="t"/>
              </a:scene3d>
              <a:sp3d>
                <a:bevelT/>
              </a:sp3d>
            </c:spPr>
          </c:dPt>
          <c:dLbls>
            <c:dLbl>
              <c:idx val="0"/>
              <c:layout>
                <c:manualLayout>
                  <c:x val="8.2596092565104095E-3"/>
                  <c:y val="3.1102604761087147E-2"/>
                </c:manualLayout>
              </c:layout>
              <c:showVal val="1"/>
            </c:dLbl>
            <c:dLbl>
              <c:idx val="1"/>
              <c:layout>
                <c:manualLayout>
                  <c:x val="-3.2618933331182029E-2"/>
                  <c:y val="-4.0670354809061622E-2"/>
                </c:manualLayout>
              </c:layout>
              <c:showVal val="1"/>
            </c:dLbl>
            <c:dLbl>
              <c:idx val="2"/>
              <c:layout>
                <c:manualLayout>
                  <c:x val="2.6393690099712798E-2"/>
                  <c:y val="-6.485643009362628E-2"/>
                </c:manualLayout>
              </c:layout>
              <c:showVal val="1"/>
            </c:dLbl>
            <c:dLbl>
              <c:idx val="3"/>
              <c:layout>
                <c:manualLayout>
                  <c:x val="0.11195782172706414"/>
                  <c:y val="-6.1640878286250742E-2"/>
                </c:manualLayout>
              </c:layout>
              <c:showVal val="1"/>
            </c:dLbl>
            <c:txPr>
              <a:bodyPr/>
              <a:lstStyle/>
              <a:p>
                <a:pPr>
                  <a:defRPr sz="1100" b="1">
                    <a:solidFill>
                      <a:schemeClr val="bg1"/>
                    </a:solidFill>
                    <a:latin typeface="Book Antiqua" pitchFamily="18" charset="0"/>
                  </a:defRPr>
                </a:pPr>
                <a:endParaRPr lang="ru-RU"/>
              </a:p>
            </c:txPr>
            <c:showVal val="1"/>
            <c:showLeaderLines val="1"/>
            <c:leaderLines>
              <c:spPr>
                <a:ln w="19050">
                  <a:solidFill>
                    <a:srgbClr val="003300"/>
                  </a:solidFill>
                </a:ln>
              </c:spPr>
            </c:leaderLines>
          </c:dLbls>
          <c:cat>
            <c:strRef>
              <c:f>Лист1!$A$2:$A$5</c:f>
              <c:strCache>
                <c:ptCount val="4"/>
                <c:pt idx="0">
                  <c:v>Налог на доходы физических лиц</c:v>
                </c:pt>
                <c:pt idx="1">
                  <c:v>Налоги на совокупный доход</c:v>
                </c:pt>
                <c:pt idx="2">
                  <c:v>Государственная пошлина</c:v>
                </c:pt>
                <c:pt idx="3">
                  <c:v>Неналоговые доходы</c:v>
                </c:pt>
              </c:strCache>
            </c:strRef>
          </c:cat>
          <c:val>
            <c:numRef>
              <c:f>Лист1!$B$2:$B$5</c:f>
              <c:numCache>
                <c:formatCode>#,##0.0</c:formatCode>
                <c:ptCount val="4"/>
                <c:pt idx="0">
                  <c:v>36160</c:v>
                </c:pt>
                <c:pt idx="1">
                  <c:v>3740.4</c:v>
                </c:pt>
                <c:pt idx="2">
                  <c:v>329</c:v>
                </c:pt>
                <c:pt idx="3">
                  <c:v>1170.5999999999999</c:v>
                </c:pt>
              </c:numCache>
            </c:numRef>
          </c:val>
        </c:ser>
      </c:pie3DChart>
    </c:plotArea>
    <c:legend>
      <c:legendPos val="r"/>
      <c:txPr>
        <a:bodyPr/>
        <a:lstStyle/>
        <a:p>
          <a:pPr>
            <a:defRPr sz="1000">
              <a:solidFill>
                <a:schemeClr val="bg1"/>
              </a:solidFill>
              <a:latin typeface="Book Antiqua" pitchFamily="18" charset="0"/>
            </a:defRPr>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Pr>
        <a:bodyPr/>
        <a:lstStyle/>
        <a:p>
          <a:pPr algn="ctr" rtl="0">
            <a:defRPr lang="ru-RU" sz="1400" b="1" i="0" u="sng" strike="noStrike" kern="1200" baseline="0" dirty="0">
              <a:solidFill>
                <a:schemeClr val="bg1"/>
              </a:solidFill>
              <a:latin typeface="Bookman Old Style" pitchFamily="18" charset="0"/>
              <a:ea typeface="+mn-ea"/>
              <a:cs typeface="+mn-cs"/>
            </a:defRPr>
          </a:pPr>
          <a:endParaRPr lang="ru-RU"/>
        </a:p>
      </c:txPr>
    </c:title>
    <c:view3D>
      <c:rotX val="30"/>
      <c:perspective val="30"/>
    </c:view3D>
    <c:plotArea>
      <c:layout>
        <c:manualLayout>
          <c:layoutTarget val="inner"/>
          <c:xMode val="edge"/>
          <c:yMode val="edge"/>
          <c:x val="8.8050314465408827E-2"/>
          <c:y val="0.24974740914584762"/>
          <c:w val="0.61429851928886425"/>
          <c:h val="0.73339107260056713"/>
        </c:manualLayout>
      </c:layout>
      <c:pie3DChart>
        <c:varyColors val="1"/>
        <c:ser>
          <c:idx val="0"/>
          <c:order val="0"/>
          <c:tx>
            <c:strRef>
              <c:f>Лист1!$B$1</c:f>
              <c:strCache>
                <c:ptCount val="1"/>
                <c:pt idx="0">
                  <c:v>2019 год</c:v>
                </c:pt>
              </c:strCache>
            </c:strRef>
          </c:tx>
          <c:spPr>
            <a:scene3d>
              <a:camera prst="orthographicFront"/>
              <a:lightRig rig="threePt" dir="t"/>
            </a:scene3d>
            <a:sp3d>
              <a:bevelT/>
            </a:sp3d>
          </c:spPr>
          <c:explosion val="25"/>
          <c:dPt>
            <c:idx val="0"/>
            <c:spPr>
              <a:solidFill>
                <a:srgbClr val="00CC00"/>
              </a:solidFill>
              <a:scene3d>
                <a:camera prst="orthographicFront"/>
                <a:lightRig rig="threePt" dir="t"/>
              </a:scene3d>
              <a:sp3d>
                <a:bevelT/>
              </a:sp3d>
            </c:spPr>
          </c:dPt>
          <c:dPt>
            <c:idx val="1"/>
            <c:spPr>
              <a:solidFill>
                <a:srgbClr val="6699FF"/>
              </a:solidFill>
              <a:scene3d>
                <a:camera prst="orthographicFront"/>
                <a:lightRig rig="threePt" dir="t"/>
              </a:scene3d>
              <a:sp3d>
                <a:bevelT/>
              </a:sp3d>
            </c:spPr>
          </c:dPt>
          <c:dPt>
            <c:idx val="2"/>
            <c:spPr>
              <a:solidFill>
                <a:srgbClr val="FF5050"/>
              </a:solidFill>
              <a:scene3d>
                <a:camera prst="orthographicFront"/>
                <a:lightRig rig="threePt" dir="t"/>
              </a:scene3d>
              <a:sp3d>
                <a:bevelT/>
              </a:sp3d>
            </c:spPr>
          </c:dPt>
          <c:dPt>
            <c:idx val="3"/>
            <c:spPr>
              <a:solidFill>
                <a:srgbClr val="CC99FF"/>
              </a:solidFill>
              <a:scene3d>
                <a:camera prst="orthographicFront"/>
                <a:lightRig rig="threePt" dir="t"/>
              </a:scene3d>
              <a:sp3d>
                <a:bevelT/>
              </a:sp3d>
            </c:spPr>
          </c:dPt>
          <c:dLbls>
            <c:dLbl>
              <c:idx val="0"/>
              <c:layout>
                <c:manualLayout>
                  <c:x val="2.7591213970575894E-2"/>
                  <c:y val="-1.6242483632370033E-2"/>
                </c:manualLayout>
              </c:layout>
              <c:showVal val="1"/>
            </c:dLbl>
            <c:dLbl>
              <c:idx val="1"/>
              <c:layout>
                <c:manualLayout>
                  <c:x val="-4.1037577745598894E-2"/>
                  <c:y val="-1.6278131390050226E-2"/>
                </c:manualLayout>
              </c:layout>
              <c:showVal val="1"/>
            </c:dLbl>
            <c:dLbl>
              <c:idx val="2"/>
              <c:layout>
                <c:manualLayout>
                  <c:x val="-9.4763482023654914E-3"/>
                  <c:y val="-7.3500746327522501E-2"/>
                </c:manualLayout>
              </c:layout>
              <c:showVal val="1"/>
            </c:dLbl>
            <c:dLbl>
              <c:idx val="3"/>
              <c:layout>
                <c:manualLayout>
                  <c:x val="0.12094983796527321"/>
                  <c:y val="-7.1116138877596324E-2"/>
                </c:manualLayout>
              </c:layout>
              <c:showVal val="1"/>
            </c:dLbl>
            <c:txPr>
              <a:bodyPr/>
              <a:lstStyle/>
              <a:p>
                <a:pPr>
                  <a:defRPr sz="1100" b="1">
                    <a:solidFill>
                      <a:schemeClr val="bg1"/>
                    </a:solidFill>
                    <a:latin typeface="Book Antiqua" pitchFamily="18" charset="0"/>
                  </a:defRPr>
                </a:pPr>
                <a:endParaRPr lang="ru-RU"/>
              </a:p>
            </c:txPr>
            <c:showVal val="1"/>
            <c:showLeaderLines val="1"/>
            <c:leaderLines>
              <c:spPr>
                <a:ln w="12700">
                  <a:solidFill>
                    <a:srgbClr val="003300"/>
                  </a:solidFill>
                </a:ln>
              </c:spPr>
            </c:leaderLines>
          </c:dLbls>
          <c:cat>
            <c:strRef>
              <c:f>Лист1!$A$2:$A$5</c:f>
              <c:strCache>
                <c:ptCount val="4"/>
                <c:pt idx="0">
                  <c:v>Налог на доходы физических лиц</c:v>
                </c:pt>
                <c:pt idx="1">
                  <c:v>Налоги на совокупный доход</c:v>
                </c:pt>
                <c:pt idx="2">
                  <c:v>Государственная пошлина</c:v>
                </c:pt>
                <c:pt idx="3">
                  <c:v>Неналоговые доходы</c:v>
                </c:pt>
              </c:strCache>
            </c:strRef>
          </c:cat>
          <c:val>
            <c:numRef>
              <c:f>Лист1!$B$2:$B$5</c:f>
              <c:numCache>
                <c:formatCode>#,##0.0</c:formatCode>
                <c:ptCount val="4"/>
                <c:pt idx="0">
                  <c:v>37237.1</c:v>
                </c:pt>
                <c:pt idx="1">
                  <c:v>3827.1</c:v>
                </c:pt>
                <c:pt idx="2">
                  <c:v>342</c:v>
                </c:pt>
                <c:pt idx="3">
                  <c:v>1217.4000000000001</c:v>
                </c:pt>
              </c:numCache>
            </c:numRef>
          </c:val>
        </c:ser>
      </c:pie3DChart>
    </c:plotArea>
    <c:legend>
      <c:legendPos val="r"/>
      <c:layout>
        <c:manualLayout>
          <c:xMode val="edge"/>
          <c:yMode val="edge"/>
          <c:x val="0.69291487149012065"/>
          <c:y val="5.448532222539091E-2"/>
          <c:w val="0.29765116624572885"/>
          <c:h val="0.88307535480895838"/>
        </c:manualLayout>
      </c:layout>
      <c:txPr>
        <a:bodyPr/>
        <a:lstStyle/>
        <a:p>
          <a:pPr>
            <a:defRPr sz="1000">
              <a:solidFill>
                <a:schemeClr val="bg1"/>
              </a:solidFill>
              <a:latin typeface="Book Antiqua" pitchFamily="18" charset="0"/>
            </a:defRPr>
          </a:pPr>
          <a:endParaRPr lang="ru-RU"/>
        </a:p>
      </c:txPr>
    </c:legend>
    <c:plotVisOnly val="1"/>
  </c:chart>
  <c:txPr>
    <a:bodyPr/>
    <a:lstStyle/>
    <a:p>
      <a:pPr>
        <a:defRPr sz="1800"/>
      </a:pPr>
      <a:endParaRPr lang="ru-RU"/>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u="sng"/>
            </a:pPr>
            <a:r>
              <a:rPr lang="en-US" u="sng" dirty="0"/>
              <a:t>2015 </a:t>
            </a:r>
            <a:r>
              <a:rPr lang="en-US" u="sng" dirty="0" smtClean="0"/>
              <a:t>  </a:t>
            </a:r>
            <a:endParaRPr lang="ru-RU" u="sng" dirty="0" smtClean="0"/>
          </a:p>
          <a:p>
            <a:pPr>
              <a:defRPr u="sng"/>
            </a:pPr>
            <a:r>
              <a:rPr lang="en-US" sz="1800" u="none" dirty="0" smtClean="0"/>
              <a:t>31 </a:t>
            </a:r>
            <a:r>
              <a:rPr lang="en-US" sz="1800" u="none" dirty="0"/>
              <a:t>679,1</a:t>
            </a:r>
          </a:p>
        </c:rich>
      </c:tx>
      <c:layout>
        <c:manualLayout>
          <c:xMode val="edge"/>
          <c:yMode val="edge"/>
          <c:x val="0.57198936708181869"/>
          <c:y val="2.4609676641121486E-2"/>
        </c:manualLayout>
      </c:layout>
    </c:title>
    <c:view3D>
      <c:rotX val="30"/>
      <c:perspective val="30"/>
    </c:view3D>
    <c:plotArea>
      <c:layout>
        <c:manualLayout>
          <c:layoutTarget val="inner"/>
          <c:xMode val="edge"/>
          <c:yMode val="edge"/>
          <c:x val="7.3805736144259837E-2"/>
          <c:y val="0.24360544035334591"/>
          <c:w val="0.55586759517141759"/>
          <c:h val="0.73167184643304117"/>
        </c:manualLayout>
      </c:layout>
      <c:pie3DChart>
        <c:varyColors val="1"/>
      </c:pie3DChart>
    </c:plotArea>
    <c:legend>
      <c:legendPos val="r"/>
      <c:layout>
        <c:manualLayout>
          <c:xMode val="edge"/>
          <c:yMode val="edge"/>
          <c:x val="0.64570291998207163"/>
          <c:y val="0.35050218919545079"/>
          <c:w val="0.33605198081439414"/>
          <c:h val="0.5095720984399984"/>
        </c:manualLayout>
      </c:layout>
      <c:txPr>
        <a:bodyPr/>
        <a:lstStyle/>
        <a:p>
          <a:pPr>
            <a:defRPr sz="900">
              <a:latin typeface="Bookman Old Style" pitchFamily="18" charset="0"/>
            </a:defRPr>
          </a:pPr>
          <a:endParaRPr lang="ru-RU"/>
        </a:p>
      </c:txPr>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79684-7987-4CC0-B384-90DD347A6FC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1C3E96EE-AB5D-4732-93D9-08FF4C35A5C7}">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ru-RU" sz="1500" dirty="0" smtClean="0">
              <a:effectLst>
                <a:outerShdw blurRad="38100" dist="38100" dir="2700000" algn="tl">
                  <a:srgbClr val="000000">
                    <a:alpha val="43137"/>
                  </a:srgbClr>
                </a:outerShdw>
              </a:effectLst>
              <a:latin typeface="Book Antiqua" pitchFamily="18" charset="0"/>
            </a:rPr>
            <a:t>Численность населения на 01.01.2016 г.           9 642 человека</a:t>
          </a:r>
          <a:endParaRPr lang="ru-RU" sz="1500" dirty="0">
            <a:effectLst>
              <a:outerShdw blurRad="38100" dist="38100" dir="2700000" algn="tl">
                <a:srgbClr val="000000">
                  <a:alpha val="43137"/>
                </a:srgbClr>
              </a:outerShdw>
            </a:effectLst>
            <a:latin typeface="Book Antiqua" pitchFamily="18" charset="0"/>
          </a:endParaRPr>
        </a:p>
      </dgm:t>
    </dgm:pt>
    <dgm:pt modelId="{409E3DAA-ABF7-40B8-A81D-DBA078D032E8}" type="parTrans" cxnId="{FE5FF70F-0741-44DE-B538-4A8BC1B79CC9}">
      <dgm:prSet/>
      <dgm:spPr/>
      <dgm:t>
        <a:bodyPr/>
        <a:lstStyle/>
        <a:p>
          <a:endParaRPr lang="ru-RU"/>
        </a:p>
      </dgm:t>
    </dgm:pt>
    <dgm:pt modelId="{6015779B-1EC6-4228-9E9C-EA0339BEF0CE}" type="sibTrans" cxnId="{FE5FF70F-0741-44DE-B538-4A8BC1B79CC9}">
      <dgm:prSet/>
      <dgm:spPr/>
      <dgm:t>
        <a:bodyPr/>
        <a:lstStyle/>
        <a:p>
          <a:endParaRPr lang="ru-RU"/>
        </a:p>
      </dgm:t>
    </dgm:pt>
    <dgm:pt modelId="{141AC1BF-BDE4-46C6-91AE-706DD2686969}" type="pres">
      <dgm:prSet presAssocID="{79D79684-7987-4CC0-B384-90DD347A6FCC}" presName="Name0" presStyleCnt="0">
        <dgm:presLayoutVars>
          <dgm:chPref val="3"/>
          <dgm:dir/>
          <dgm:animLvl val="lvl"/>
          <dgm:resizeHandles/>
        </dgm:presLayoutVars>
      </dgm:prSet>
      <dgm:spPr/>
      <dgm:t>
        <a:bodyPr/>
        <a:lstStyle/>
        <a:p>
          <a:endParaRPr lang="ru-RU"/>
        </a:p>
      </dgm:t>
    </dgm:pt>
    <dgm:pt modelId="{E7CA0297-A98F-4293-8EB7-BD79A17707DA}" type="pres">
      <dgm:prSet presAssocID="{1C3E96EE-AB5D-4732-93D9-08FF4C35A5C7}" presName="horFlow" presStyleCnt="0"/>
      <dgm:spPr/>
    </dgm:pt>
    <dgm:pt modelId="{30C103A0-357A-420A-AADA-C781BF756532}" type="pres">
      <dgm:prSet presAssocID="{1C3E96EE-AB5D-4732-93D9-08FF4C35A5C7}" presName="bigChev" presStyleLbl="node1" presStyleIdx="0" presStyleCnt="1" custScaleX="133856" custScaleY="141300" custLinFactNeighborX="0" custLinFactNeighborY="-28348"/>
      <dgm:spPr/>
      <dgm:t>
        <a:bodyPr/>
        <a:lstStyle/>
        <a:p>
          <a:endParaRPr lang="ru-RU"/>
        </a:p>
      </dgm:t>
    </dgm:pt>
  </dgm:ptLst>
  <dgm:cxnLst>
    <dgm:cxn modelId="{126E8905-4381-46DD-AE4D-40F36935C715}" type="presOf" srcId="{79D79684-7987-4CC0-B384-90DD347A6FCC}" destId="{141AC1BF-BDE4-46C6-91AE-706DD2686969}" srcOrd="0" destOrd="0" presId="urn:microsoft.com/office/officeart/2005/8/layout/lProcess3"/>
    <dgm:cxn modelId="{83421D0E-8E53-44BB-9CFC-156E1232D8B0}" type="presOf" srcId="{1C3E96EE-AB5D-4732-93D9-08FF4C35A5C7}" destId="{30C103A0-357A-420A-AADA-C781BF756532}" srcOrd="0" destOrd="0" presId="urn:microsoft.com/office/officeart/2005/8/layout/lProcess3"/>
    <dgm:cxn modelId="{FE5FF70F-0741-44DE-B538-4A8BC1B79CC9}" srcId="{79D79684-7987-4CC0-B384-90DD347A6FCC}" destId="{1C3E96EE-AB5D-4732-93D9-08FF4C35A5C7}" srcOrd="0" destOrd="0" parTransId="{409E3DAA-ABF7-40B8-A81D-DBA078D032E8}" sibTransId="{6015779B-1EC6-4228-9E9C-EA0339BEF0CE}"/>
    <dgm:cxn modelId="{52580A02-E2FD-49B6-A665-9A138A2B18CA}" type="presParOf" srcId="{141AC1BF-BDE4-46C6-91AE-706DD2686969}" destId="{E7CA0297-A98F-4293-8EB7-BD79A17707DA}" srcOrd="0" destOrd="0" presId="urn:microsoft.com/office/officeart/2005/8/layout/lProcess3"/>
    <dgm:cxn modelId="{8C93F4A0-111A-47D2-BFE7-A23170E17098}" type="presParOf" srcId="{E7CA0297-A98F-4293-8EB7-BD79A17707DA}" destId="{30C103A0-357A-420A-AADA-C781BF756532}"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371F85-7801-4233-95F7-2968E256DDD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ru-RU"/>
        </a:p>
      </dgm:t>
    </dgm:pt>
    <dgm:pt modelId="{F03BC644-0CF3-4F89-94C3-ABCD7DC6D1FF}">
      <dgm:prSet phldrT="[Текст]" custT="1"/>
      <dgm:spPr>
        <a:gradFill flip="none" rotWithShape="1">
          <a:gsLst>
            <a:gs pos="1700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lin ang="5400000" scaled="1"/>
          <a:tileRect/>
        </a:gradFill>
      </dgm:spPr>
      <dgm:t>
        <a:bodyPr/>
        <a:lstStyle/>
        <a:p>
          <a:r>
            <a:rPr lang="ru-RU" sz="1800" b="1" dirty="0" smtClean="0">
              <a:latin typeface="Times New Roman" pitchFamily="18" charset="0"/>
              <a:cs typeface="Times New Roman" pitchFamily="18" charset="0"/>
            </a:rPr>
            <a:t>ДОХОДЫ БЮДЖЕТА</a:t>
          </a:r>
          <a:endParaRPr lang="ru-RU" sz="1800" b="1" dirty="0">
            <a:latin typeface="Times New Roman" pitchFamily="18" charset="0"/>
            <a:cs typeface="Times New Roman" pitchFamily="18" charset="0"/>
          </a:endParaRPr>
        </a:p>
      </dgm:t>
    </dgm:pt>
    <dgm:pt modelId="{74A53E87-F23B-4076-88B5-9CC639173AC8}" type="parTrans" cxnId="{5ECDAC9E-4510-49E1-AAB9-2082406B4492}">
      <dgm:prSet/>
      <dgm:spPr/>
      <dgm:t>
        <a:bodyPr/>
        <a:lstStyle/>
        <a:p>
          <a:endParaRPr lang="ru-RU"/>
        </a:p>
      </dgm:t>
    </dgm:pt>
    <dgm:pt modelId="{8F54DD95-09DE-46E4-A201-BD755BB99C94}" type="sibTrans" cxnId="{5ECDAC9E-4510-49E1-AAB9-2082406B4492}">
      <dgm:prSet/>
      <dgm:spPr/>
      <dgm:t>
        <a:bodyPr/>
        <a:lstStyle/>
        <a:p>
          <a:endParaRPr lang="ru-RU"/>
        </a:p>
      </dgm:t>
    </dgm:pt>
    <dgm:pt modelId="{C7E7BE82-51F9-4614-8578-DC9ADEC0F04B}">
      <dgm:prSet phldrT="[Текст]" custT="1"/>
      <dgm:spPr>
        <a:gradFill flip="none" rotWithShape="0">
          <a:gsLst>
            <a:gs pos="0">
              <a:srgbClr val="339966">
                <a:shade val="30000"/>
                <a:satMod val="115000"/>
              </a:srgbClr>
            </a:gs>
            <a:gs pos="50000">
              <a:srgbClr val="339966">
                <a:shade val="67500"/>
                <a:satMod val="115000"/>
              </a:srgbClr>
            </a:gs>
            <a:gs pos="100000">
              <a:srgbClr val="339966">
                <a:shade val="100000"/>
                <a:satMod val="115000"/>
              </a:srgbClr>
            </a:gs>
          </a:gsLst>
          <a:lin ang="2700000" scaled="1"/>
          <a:tileRect/>
        </a:gradFill>
      </dgm:spPr>
      <dgm:t>
        <a:bodyPr/>
        <a:lstStyle/>
        <a:p>
          <a:pPr algn="ctr"/>
          <a:r>
            <a:rPr lang="ru-RU" sz="1700" b="1" u="sng" dirty="0" smtClean="0">
              <a:latin typeface="Times New Roman" pitchFamily="18" charset="0"/>
              <a:cs typeface="Times New Roman" pitchFamily="18" charset="0"/>
            </a:rPr>
            <a:t>Налоговые доходы- </a:t>
          </a:r>
          <a:r>
            <a:rPr lang="ru-RU" sz="1700" dirty="0" smtClean="0">
              <a:latin typeface="Times New Roman" pitchFamily="18" charset="0"/>
              <a:cs typeface="Times New Roman" pitchFamily="18" charset="0"/>
            </a:rPr>
            <a:t>доходы от уплаты налогов, установленных Налоговым кодексом  Российской Федерации (федеральные, региональные и местные налоги и сборы, специальные налоговые режимы:</a:t>
          </a:r>
        </a:p>
        <a:p>
          <a:pPr algn="ctr"/>
          <a:r>
            <a:rPr lang="ru-RU" sz="1700" dirty="0" smtClean="0">
              <a:latin typeface="Times New Roman" pitchFamily="18" charset="0"/>
              <a:cs typeface="Times New Roman" pitchFamily="18" charset="0"/>
            </a:rPr>
            <a:t>- Налог на доходы физических лиц;</a:t>
          </a:r>
        </a:p>
        <a:p>
          <a:pPr algn="ctr"/>
          <a:r>
            <a:rPr lang="ru-RU" sz="1700" dirty="0" smtClean="0">
              <a:latin typeface="Times New Roman" pitchFamily="18" charset="0"/>
              <a:cs typeface="Times New Roman" pitchFamily="18" charset="0"/>
            </a:rPr>
            <a:t>- Налоги  на совокупный доход;</a:t>
          </a:r>
        </a:p>
        <a:p>
          <a:pPr algn="ctr"/>
          <a:r>
            <a:rPr lang="ru-RU" sz="1700" dirty="0" smtClean="0">
              <a:latin typeface="Times New Roman" pitchFamily="18" charset="0"/>
              <a:cs typeface="Times New Roman" pitchFamily="18" charset="0"/>
            </a:rPr>
            <a:t>- Государственная  пошлина;</a:t>
          </a:r>
        </a:p>
        <a:p>
          <a:pPr algn="ctr"/>
          <a:r>
            <a:rPr lang="ru-RU" sz="1700" dirty="0" smtClean="0">
              <a:latin typeface="Times New Roman" pitchFamily="18" charset="0"/>
              <a:cs typeface="Times New Roman" pitchFamily="18" charset="0"/>
            </a:rPr>
            <a:t>- Другие</a:t>
          </a:r>
          <a:endParaRPr lang="ru-RU" sz="1700" dirty="0">
            <a:latin typeface="Times New Roman" pitchFamily="18" charset="0"/>
            <a:cs typeface="Times New Roman" pitchFamily="18" charset="0"/>
          </a:endParaRPr>
        </a:p>
      </dgm:t>
    </dgm:pt>
    <dgm:pt modelId="{1308977C-B5C0-4EE3-B22B-1ACA6465B710}" type="parTrans" cxnId="{F038C9EA-7669-4B46-A2AD-3A7495908283}">
      <dgm:prSet/>
      <dgm:spPr>
        <a:solidFill>
          <a:srgbClr val="00CC66"/>
        </a:solidFill>
        <a:ln>
          <a:solidFill>
            <a:schemeClr val="accent1"/>
          </a:solidFill>
        </a:ln>
      </dgm:spPr>
      <dgm:t>
        <a:bodyPr/>
        <a:lstStyle/>
        <a:p>
          <a:endParaRPr lang="ru-RU" dirty="0"/>
        </a:p>
      </dgm:t>
    </dgm:pt>
    <dgm:pt modelId="{397391D5-EC80-4467-9071-0D3D5547E1FC}" type="sibTrans" cxnId="{F038C9EA-7669-4B46-A2AD-3A7495908283}">
      <dgm:prSet/>
      <dgm:spPr/>
      <dgm:t>
        <a:bodyPr/>
        <a:lstStyle/>
        <a:p>
          <a:endParaRPr lang="ru-RU"/>
        </a:p>
      </dgm:t>
    </dgm:pt>
    <dgm:pt modelId="{3FF0F976-E430-4D1F-99AF-07177B944F7C}">
      <dgm:prSet phldrT="[Текст]"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lin ang="13500000" scaled="1"/>
          <a:tileRect/>
        </a:gradFill>
      </dgm:spPr>
      <dgm:t>
        <a:bodyPr/>
        <a:lstStyle/>
        <a:p>
          <a:r>
            <a:rPr lang="ru-RU" sz="1700" b="1" u="sng" dirty="0" smtClean="0">
              <a:latin typeface="Times New Roman" pitchFamily="18" charset="0"/>
              <a:cs typeface="Times New Roman" pitchFamily="18" charset="0"/>
            </a:rPr>
            <a:t>Безвозмездные поступления- </a:t>
          </a:r>
          <a:r>
            <a:rPr lang="ru-RU" sz="1700" dirty="0" smtClean="0">
              <a:latin typeface="Times New Roman" pitchFamily="18" charset="0"/>
              <a:cs typeface="Times New Roman" pitchFamily="18" charset="0"/>
            </a:rPr>
            <a:t>поступающие в бюджет денежные средства из других бюджетов бюджетной системы РФ, а так же перечисления от  физических и юридических лиц</a:t>
          </a:r>
          <a:endParaRPr lang="ru-RU" sz="1700" dirty="0">
            <a:latin typeface="Times New Roman" pitchFamily="18" charset="0"/>
            <a:cs typeface="Times New Roman" pitchFamily="18" charset="0"/>
          </a:endParaRPr>
        </a:p>
      </dgm:t>
    </dgm:pt>
    <dgm:pt modelId="{04314C92-F169-4EFF-835C-AA5E582131CA}" type="parTrans" cxnId="{A3E67AB5-11A7-47DB-8E6A-10B1BC2D1536}">
      <dgm:prSet/>
      <dgm:spPr>
        <a:solidFill>
          <a:srgbClr val="33CCFF"/>
        </a:solidFill>
      </dgm:spPr>
      <dgm:t>
        <a:bodyPr/>
        <a:lstStyle/>
        <a:p>
          <a:endParaRPr lang="ru-RU" dirty="0"/>
        </a:p>
      </dgm:t>
    </dgm:pt>
    <dgm:pt modelId="{D449E078-7D5D-49D6-A890-8FA05575F534}" type="sibTrans" cxnId="{A3E67AB5-11A7-47DB-8E6A-10B1BC2D1536}">
      <dgm:prSet/>
      <dgm:spPr/>
      <dgm:t>
        <a:bodyPr/>
        <a:lstStyle/>
        <a:p>
          <a:endParaRPr lang="ru-RU"/>
        </a:p>
      </dgm:t>
    </dgm:pt>
    <dgm:pt modelId="{24541B9B-D371-49BA-A5B2-F771C5B494A7}">
      <dgm:prSet phldrT="[Текст]" custT="1"/>
      <dgm:spPr>
        <a:gradFill flip="none" rotWithShape="0">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a:solidFill>
            <a:schemeClr val="accent1"/>
          </a:solidFill>
        </a:ln>
        <a:scene3d>
          <a:camera prst="orthographicFront">
            <a:rot lat="0" lon="0" rev="0"/>
          </a:camera>
          <a:lightRig rig="threePt" dir="t">
            <a:rot lat="0" lon="0" rev="7500000"/>
          </a:lightRig>
        </a:scene3d>
        <a:sp3d prstMaterial="plastic">
          <a:bevelT w="127000" h="25400" prst="relaxedInset"/>
        </a:sp3d>
      </dgm:spPr>
      <dgm:t>
        <a:bodyPr/>
        <a:lstStyle/>
        <a:p>
          <a:r>
            <a:rPr lang="ru-RU" sz="1700" b="1" u="sng" dirty="0" smtClean="0">
              <a:latin typeface="Times New Roman" pitchFamily="18" charset="0"/>
              <a:cs typeface="Times New Roman" pitchFamily="18" charset="0"/>
            </a:rPr>
            <a:t>Неналоговые доходы </a:t>
          </a:r>
          <a:r>
            <a:rPr lang="ru-RU" sz="1700" dirty="0" smtClean="0">
              <a:latin typeface="Times New Roman" pitchFamily="18" charset="0"/>
              <a:cs typeface="Times New Roman" pitchFamily="18" charset="0"/>
            </a:rPr>
            <a:t>– доходы от использования имущества, находящегося в муниципальной собственности, плата за негативное воздействие на окружающую среду, доходы от продажи  материальных и нематериальных активов, штрафы, санкции, возмещения</a:t>
          </a:r>
          <a:endParaRPr lang="ru-RU" sz="1700" dirty="0">
            <a:latin typeface="Times New Roman" pitchFamily="18" charset="0"/>
            <a:cs typeface="Times New Roman" pitchFamily="18" charset="0"/>
          </a:endParaRPr>
        </a:p>
      </dgm:t>
    </dgm:pt>
    <dgm:pt modelId="{0BABBF11-1227-411A-863C-874B6BAEA5AC}" type="parTrans" cxnId="{93913D89-7E9A-47C7-8D7A-3ABE32CBB138}">
      <dgm:prSet/>
      <dgm:spPr>
        <a:solidFill>
          <a:srgbClr val="00FF99"/>
        </a:solidFill>
      </dgm:spPr>
      <dgm:t>
        <a:bodyPr/>
        <a:lstStyle/>
        <a:p>
          <a:endParaRPr lang="ru-RU" dirty="0"/>
        </a:p>
      </dgm:t>
    </dgm:pt>
    <dgm:pt modelId="{89528275-5E5B-44DF-902D-6EF7E5597E8A}" type="sibTrans" cxnId="{93913D89-7E9A-47C7-8D7A-3ABE32CBB138}">
      <dgm:prSet/>
      <dgm:spPr/>
      <dgm:t>
        <a:bodyPr/>
        <a:lstStyle/>
        <a:p>
          <a:endParaRPr lang="ru-RU"/>
        </a:p>
      </dgm:t>
    </dgm:pt>
    <dgm:pt modelId="{8450C838-883F-49BB-ADCD-9FDD8CECD47D}" type="pres">
      <dgm:prSet presAssocID="{FD371F85-7801-4233-95F7-2968E256DDD5}" presName="cycle" presStyleCnt="0">
        <dgm:presLayoutVars>
          <dgm:chMax val="1"/>
          <dgm:dir/>
          <dgm:animLvl val="ctr"/>
          <dgm:resizeHandles val="exact"/>
        </dgm:presLayoutVars>
      </dgm:prSet>
      <dgm:spPr/>
      <dgm:t>
        <a:bodyPr/>
        <a:lstStyle/>
        <a:p>
          <a:endParaRPr lang="ru-RU"/>
        </a:p>
      </dgm:t>
    </dgm:pt>
    <dgm:pt modelId="{7C9377F2-6DE3-41EC-9D05-635A90327943}" type="pres">
      <dgm:prSet presAssocID="{F03BC644-0CF3-4F89-94C3-ABCD7DC6D1FF}" presName="centerShape" presStyleLbl="node0" presStyleIdx="0" presStyleCnt="1" custScaleY="77980" custLinFactNeighborX="-518" custLinFactNeighborY="-1967"/>
      <dgm:spPr/>
      <dgm:t>
        <a:bodyPr/>
        <a:lstStyle/>
        <a:p>
          <a:endParaRPr lang="ru-RU"/>
        </a:p>
      </dgm:t>
    </dgm:pt>
    <dgm:pt modelId="{4D18CED3-1142-40EA-9116-88C40631624C}" type="pres">
      <dgm:prSet presAssocID="{1308977C-B5C0-4EE3-B22B-1ACA6465B710}" presName="parTrans" presStyleLbl="bgSibTrans2D1" presStyleIdx="0" presStyleCnt="3"/>
      <dgm:spPr/>
      <dgm:t>
        <a:bodyPr/>
        <a:lstStyle/>
        <a:p>
          <a:endParaRPr lang="ru-RU"/>
        </a:p>
      </dgm:t>
    </dgm:pt>
    <dgm:pt modelId="{260436B6-97A1-4106-A465-1698EFC5DB02}" type="pres">
      <dgm:prSet presAssocID="{C7E7BE82-51F9-4614-8578-DC9ADEC0F04B}" presName="node" presStyleLbl="node1" presStyleIdx="0" presStyleCnt="3" custScaleX="108797" custScaleY="251843" custRadScaleRad="108296" custRadScaleInc="-2831">
        <dgm:presLayoutVars>
          <dgm:bulletEnabled val="1"/>
        </dgm:presLayoutVars>
      </dgm:prSet>
      <dgm:spPr/>
      <dgm:t>
        <a:bodyPr/>
        <a:lstStyle/>
        <a:p>
          <a:endParaRPr lang="ru-RU"/>
        </a:p>
      </dgm:t>
    </dgm:pt>
    <dgm:pt modelId="{33AE49E3-7EAF-4671-ACEC-5EF4114D59E5}" type="pres">
      <dgm:prSet presAssocID="{04314C92-F169-4EFF-835C-AA5E582131CA}" presName="parTrans" presStyleLbl="bgSibTrans2D1" presStyleIdx="1" presStyleCnt="3" custAng="21497965" custScaleX="96563" custLinFactNeighborX="3373" custLinFactNeighborY="27879"/>
      <dgm:spPr/>
      <dgm:t>
        <a:bodyPr/>
        <a:lstStyle/>
        <a:p>
          <a:endParaRPr lang="ru-RU"/>
        </a:p>
      </dgm:t>
    </dgm:pt>
    <dgm:pt modelId="{4C1BB923-E7F2-4FAE-BCE2-9CBC75F98424}" type="pres">
      <dgm:prSet presAssocID="{3FF0F976-E430-4D1F-99AF-07177B944F7C}" presName="node" presStyleLbl="node1" presStyleIdx="1" presStyleCnt="3" custScaleY="158270" custRadScaleRad="122127" custRadScaleInc="74494">
        <dgm:presLayoutVars>
          <dgm:bulletEnabled val="1"/>
        </dgm:presLayoutVars>
      </dgm:prSet>
      <dgm:spPr/>
      <dgm:t>
        <a:bodyPr/>
        <a:lstStyle/>
        <a:p>
          <a:endParaRPr lang="ru-RU"/>
        </a:p>
      </dgm:t>
    </dgm:pt>
    <dgm:pt modelId="{4C3C8D6A-0A5F-4907-83DC-AB25FCA93C97}" type="pres">
      <dgm:prSet presAssocID="{0BABBF11-1227-411A-863C-874B6BAEA5AC}" presName="parTrans" presStyleLbl="bgSibTrans2D1" presStyleIdx="2" presStyleCnt="3" custLinFactNeighborX="188" custLinFactNeighborY="15399"/>
      <dgm:spPr/>
      <dgm:t>
        <a:bodyPr/>
        <a:lstStyle/>
        <a:p>
          <a:endParaRPr lang="ru-RU"/>
        </a:p>
      </dgm:t>
    </dgm:pt>
    <dgm:pt modelId="{D71078B0-61B0-4A49-ACC5-75E45D65A14C}" type="pres">
      <dgm:prSet presAssocID="{24541B9B-D371-49BA-A5B2-F771C5B494A7}" presName="node" presStyleLbl="node1" presStyleIdx="2" presStyleCnt="3" custScaleX="110952" custScaleY="168276" custRadScaleRad="93507" custRadScaleInc="-92920">
        <dgm:presLayoutVars>
          <dgm:bulletEnabled val="1"/>
        </dgm:presLayoutVars>
      </dgm:prSet>
      <dgm:spPr/>
      <dgm:t>
        <a:bodyPr/>
        <a:lstStyle/>
        <a:p>
          <a:endParaRPr lang="ru-RU"/>
        </a:p>
      </dgm:t>
    </dgm:pt>
  </dgm:ptLst>
  <dgm:cxnLst>
    <dgm:cxn modelId="{F038C9EA-7669-4B46-A2AD-3A7495908283}" srcId="{F03BC644-0CF3-4F89-94C3-ABCD7DC6D1FF}" destId="{C7E7BE82-51F9-4614-8578-DC9ADEC0F04B}" srcOrd="0" destOrd="0" parTransId="{1308977C-B5C0-4EE3-B22B-1ACA6465B710}" sibTransId="{397391D5-EC80-4467-9071-0D3D5547E1FC}"/>
    <dgm:cxn modelId="{A3E67AB5-11A7-47DB-8E6A-10B1BC2D1536}" srcId="{F03BC644-0CF3-4F89-94C3-ABCD7DC6D1FF}" destId="{3FF0F976-E430-4D1F-99AF-07177B944F7C}" srcOrd="1" destOrd="0" parTransId="{04314C92-F169-4EFF-835C-AA5E582131CA}" sibTransId="{D449E078-7D5D-49D6-A890-8FA05575F534}"/>
    <dgm:cxn modelId="{AFC9F6B8-451C-4B94-9A20-81C6922C1432}" type="presOf" srcId="{1308977C-B5C0-4EE3-B22B-1ACA6465B710}" destId="{4D18CED3-1142-40EA-9116-88C40631624C}" srcOrd="0" destOrd="0" presId="urn:microsoft.com/office/officeart/2005/8/layout/radial4"/>
    <dgm:cxn modelId="{93913D89-7E9A-47C7-8D7A-3ABE32CBB138}" srcId="{F03BC644-0CF3-4F89-94C3-ABCD7DC6D1FF}" destId="{24541B9B-D371-49BA-A5B2-F771C5B494A7}" srcOrd="2" destOrd="0" parTransId="{0BABBF11-1227-411A-863C-874B6BAEA5AC}" sibTransId="{89528275-5E5B-44DF-902D-6EF7E5597E8A}"/>
    <dgm:cxn modelId="{D2D65A7A-7D12-4600-A988-1657039BA096}" type="presOf" srcId="{C7E7BE82-51F9-4614-8578-DC9ADEC0F04B}" destId="{260436B6-97A1-4106-A465-1698EFC5DB02}" srcOrd="0" destOrd="0" presId="urn:microsoft.com/office/officeart/2005/8/layout/radial4"/>
    <dgm:cxn modelId="{C41C04FC-7693-4A33-9ABD-1ABEEAFC1E56}" type="presOf" srcId="{F03BC644-0CF3-4F89-94C3-ABCD7DC6D1FF}" destId="{7C9377F2-6DE3-41EC-9D05-635A90327943}" srcOrd="0" destOrd="0" presId="urn:microsoft.com/office/officeart/2005/8/layout/radial4"/>
    <dgm:cxn modelId="{C24AE16A-FA96-4323-83AE-22DB67BDFCF9}" type="presOf" srcId="{0BABBF11-1227-411A-863C-874B6BAEA5AC}" destId="{4C3C8D6A-0A5F-4907-83DC-AB25FCA93C97}" srcOrd="0" destOrd="0" presId="urn:microsoft.com/office/officeart/2005/8/layout/radial4"/>
    <dgm:cxn modelId="{A8DAD2B3-CC0D-4BDC-9C19-7AA9DC6FB88A}" type="presOf" srcId="{FD371F85-7801-4233-95F7-2968E256DDD5}" destId="{8450C838-883F-49BB-ADCD-9FDD8CECD47D}" srcOrd="0" destOrd="0" presId="urn:microsoft.com/office/officeart/2005/8/layout/radial4"/>
    <dgm:cxn modelId="{1323577C-E682-4C8C-8032-31C6BD063025}" type="presOf" srcId="{04314C92-F169-4EFF-835C-AA5E582131CA}" destId="{33AE49E3-7EAF-4671-ACEC-5EF4114D59E5}" srcOrd="0" destOrd="0" presId="urn:microsoft.com/office/officeart/2005/8/layout/radial4"/>
    <dgm:cxn modelId="{5ECDAC9E-4510-49E1-AAB9-2082406B4492}" srcId="{FD371F85-7801-4233-95F7-2968E256DDD5}" destId="{F03BC644-0CF3-4F89-94C3-ABCD7DC6D1FF}" srcOrd="0" destOrd="0" parTransId="{74A53E87-F23B-4076-88B5-9CC639173AC8}" sibTransId="{8F54DD95-09DE-46E4-A201-BD755BB99C94}"/>
    <dgm:cxn modelId="{0C9C6E93-3167-4853-BC3A-6DF548E9EE15}" type="presOf" srcId="{24541B9B-D371-49BA-A5B2-F771C5B494A7}" destId="{D71078B0-61B0-4A49-ACC5-75E45D65A14C}" srcOrd="0" destOrd="0" presId="urn:microsoft.com/office/officeart/2005/8/layout/radial4"/>
    <dgm:cxn modelId="{DCEE90B1-9B61-4C4B-BB26-0E5B08BB34E5}" type="presOf" srcId="{3FF0F976-E430-4D1F-99AF-07177B944F7C}" destId="{4C1BB923-E7F2-4FAE-BCE2-9CBC75F98424}" srcOrd="0" destOrd="0" presId="urn:microsoft.com/office/officeart/2005/8/layout/radial4"/>
    <dgm:cxn modelId="{4FBFDD95-CD41-460F-B6B0-9E7EFE232C2C}" type="presParOf" srcId="{8450C838-883F-49BB-ADCD-9FDD8CECD47D}" destId="{7C9377F2-6DE3-41EC-9D05-635A90327943}" srcOrd="0" destOrd="0" presId="urn:microsoft.com/office/officeart/2005/8/layout/radial4"/>
    <dgm:cxn modelId="{FF5725F0-5A28-45D8-A49A-4E3D207C22BC}" type="presParOf" srcId="{8450C838-883F-49BB-ADCD-9FDD8CECD47D}" destId="{4D18CED3-1142-40EA-9116-88C40631624C}" srcOrd="1" destOrd="0" presId="urn:microsoft.com/office/officeart/2005/8/layout/radial4"/>
    <dgm:cxn modelId="{5722149E-AE15-44D2-AD20-E89D166F0D9E}" type="presParOf" srcId="{8450C838-883F-49BB-ADCD-9FDD8CECD47D}" destId="{260436B6-97A1-4106-A465-1698EFC5DB02}" srcOrd="2" destOrd="0" presId="urn:microsoft.com/office/officeart/2005/8/layout/radial4"/>
    <dgm:cxn modelId="{EB8C33DC-3D06-4035-B73E-AFA473BDDF56}" type="presParOf" srcId="{8450C838-883F-49BB-ADCD-9FDD8CECD47D}" destId="{33AE49E3-7EAF-4671-ACEC-5EF4114D59E5}" srcOrd="3" destOrd="0" presId="urn:microsoft.com/office/officeart/2005/8/layout/radial4"/>
    <dgm:cxn modelId="{375E3AB5-6A6A-4FB9-8D07-A53EF17F6A11}" type="presParOf" srcId="{8450C838-883F-49BB-ADCD-9FDD8CECD47D}" destId="{4C1BB923-E7F2-4FAE-BCE2-9CBC75F98424}" srcOrd="4" destOrd="0" presId="urn:microsoft.com/office/officeart/2005/8/layout/radial4"/>
    <dgm:cxn modelId="{BBA5423E-A9A3-45DE-BFC3-6BB85C03EBCE}" type="presParOf" srcId="{8450C838-883F-49BB-ADCD-9FDD8CECD47D}" destId="{4C3C8D6A-0A5F-4907-83DC-AB25FCA93C97}" srcOrd="5" destOrd="0" presId="urn:microsoft.com/office/officeart/2005/8/layout/radial4"/>
    <dgm:cxn modelId="{E8E62657-24CA-4038-8D86-7D3FFE0BEF9F}" type="presParOf" srcId="{8450C838-883F-49BB-ADCD-9FDD8CECD47D}" destId="{D71078B0-61B0-4A49-ACC5-75E45D65A14C}"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B22A5F-7C50-45A9-A128-EAF707AD7DA0}"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ru-RU"/>
        </a:p>
      </dgm:t>
    </dgm:pt>
    <dgm:pt modelId="{1CC65711-61E0-44E5-B472-F7D3EDAD62BD}">
      <dgm:prSet phldrT="[Текст]" custT="1"/>
      <dgm:spPr>
        <a:solidFill>
          <a:srgbClr val="3366FF"/>
        </a:solidFill>
        <a:effectLst>
          <a:outerShdw blurRad="50800" dist="38100" dir="2700000" algn="tl" rotWithShape="0">
            <a:prstClr val="black">
              <a:alpha val="40000"/>
            </a:prstClr>
          </a:outerShdw>
        </a:effectLst>
      </dgm:spPr>
      <dgm:t>
        <a:bodyPr/>
        <a:lstStyle/>
        <a:p>
          <a:pPr algn="just"/>
          <a:r>
            <a:rPr lang="ru-RU" sz="2000" b="1" u="sng" dirty="0" smtClean="0">
              <a:solidFill>
                <a:schemeClr val="tx2">
                  <a:lumMod val="10000"/>
                </a:schemeClr>
              </a:solidFill>
              <a:latin typeface="Book Antiqua" pitchFamily="18" charset="0"/>
            </a:rPr>
            <a:t>Дотации</a:t>
          </a:r>
          <a:r>
            <a:rPr lang="ru-RU" sz="2000" dirty="0" smtClean="0">
              <a:solidFill>
                <a:schemeClr val="tx2">
                  <a:lumMod val="10000"/>
                </a:schemeClr>
              </a:solidFill>
              <a:latin typeface="Book Antiqua" pitchFamily="18" charset="0"/>
            </a:rPr>
            <a:t> – денежная помощь со стороны бюджета другого уровня, предоставляемая на безвозмездной и безвозвратной основе</a:t>
          </a:r>
          <a:endParaRPr lang="ru-RU" sz="2000" dirty="0">
            <a:solidFill>
              <a:schemeClr val="tx2">
                <a:lumMod val="10000"/>
              </a:schemeClr>
            </a:solidFill>
            <a:latin typeface="Book Antiqua" pitchFamily="18" charset="0"/>
          </a:endParaRPr>
        </a:p>
      </dgm:t>
    </dgm:pt>
    <dgm:pt modelId="{71E4292C-E05B-49D3-B55A-571E8E1CEC16}" type="parTrans" cxnId="{95897406-EE23-449A-B86A-B999A9CAC77E}">
      <dgm:prSet/>
      <dgm:spPr/>
      <dgm:t>
        <a:bodyPr/>
        <a:lstStyle/>
        <a:p>
          <a:endParaRPr lang="ru-RU"/>
        </a:p>
      </dgm:t>
    </dgm:pt>
    <dgm:pt modelId="{52337DFF-E383-461B-9334-D92F990D56D9}" type="sibTrans" cxnId="{95897406-EE23-449A-B86A-B999A9CAC77E}">
      <dgm:prSet/>
      <dgm:spPr>
        <a:solidFill>
          <a:srgbClr val="B2B2B2">
            <a:alpha val="89804"/>
          </a:srgbClr>
        </a:solidFill>
        <a:ln>
          <a:solidFill>
            <a:srgbClr val="3399FF">
              <a:alpha val="89804"/>
            </a:srgbClr>
          </a:solidFill>
        </a:ln>
      </dgm:spPr>
      <dgm:t>
        <a:bodyPr/>
        <a:lstStyle/>
        <a:p>
          <a:endParaRPr lang="ru-RU"/>
        </a:p>
      </dgm:t>
    </dgm:pt>
    <dgm:pt modelId="{F449EDBA-C359-483E-92A1-10F66E4A60B2}">
      <dgm:prSet phldrT="[Текст]" custT="1"/>
      <dgm:spPr>
        <a:solidFill>
          <a:srgbClr val="6699FF"/>
        </a:solidFill>
        <a:effectLst>
          <a:outerShdw blurRad="50800" dist="38100" dir="2700000" algn="tl" rotWithShape="0">
            <a:prstClr val="black">
              <a:alpha val="40000"/>
            </a:prstClr>
          </a:outerShdw>
        </a:effectLst>
      </dgm:spPr>
      <dgm:t>
        <a:bodyPr/>
        <a:lstStyle/>
        <a:p>
          <a:pPr algn="l"/>
          <a:endParaRPr lang="ru-RU" sz="1200" dirty="0" smtClean="0">
            <a:latin typeface="Book Antiqua" pitchFamily="18" charset="0"/>
          </a:endParaRPr>
        </a:p>
        <a:p>
          <a:pPr algn="just"/>
          <a:r>
            <a:rPr lang="ru-RU" sz="2000" b="1" i="0" u="sng" dirty="0" smtClean="0">
              <a:solidFill>
                <a:schemeClr val="tx2">
                  <a:lumMod val="10000"/>
                </a:schemeClr>
              </a:solidFill>
              <a:latin typeface="Book Antiqua" pitchFamily="18" charset="0"/>
            </a:rPr>
            <a:t>Субсидии</a:t>
          </a:r>
          <a:r>
            <a:rPr lang="ru-RU" sz="2000" dirty="0" smtClean="0">
              <a:solidFill>
                <a:schemeClr val="tx2">
                  <a:lumMod val="10000"/>
                </a:schemeClr>
              </a:solidFill>
              <a:latin typeface="Book Antiqua" pitchFamily="18" charset="0"/>
            </a:rPr>
            <a:t>  - межбюджетные трансферты, предоставляемые бюджету другого уровня на условиях долевого финансирования расходов</a:t>
          </a:r>
        </a:p>
        <a:p>
          <a:pPr algn="l"/>
          <a:r>
            <a:rPr lang="ru-RU" sz="1800" dirty="0" smtClean="0"/>
            <a:t> </a:t>
          </a:r>
          <a:endParaRPr lang="ru-RU" sz="1800" dirty="0"/>
        </a:p>
      </dgm:t>
    </dgm:pt>
    <dgm:pt modelId="{C774A548-0B12-46A8-8B8A-0192C12C399B}" type="parTrans" cxnId="{50E5A926-146A-43EE-A29F-A5D039A9F039}">
      <dgm:prSet/>
      <dgm:spPr/>
      <dgm:t>
        <a:bodyPr/>
        <a:lstStyle/>
        <a:p>
          <a:endParaRPr lang="ru-RU"/>
        </a:p>
      </dgm:t>
    </dgm:pt>
    <dgm:pt modelId="{64540C70-5236-4909-88F2-F8D02EAF99A1}" type="sibTrans" cxnId="{50E5A926-146A-43EE-A29F-A5D039A9F039}">
      <dgm:prSet/>
      <dgm:spPr>
        <a:solidFill>
          <a:srgbClr val="B2B2B2">
            <a:alpha val="90000"/>
          </a:srgbClr>
        </a:solidFill>
        <a:ln>
          <a:solidFill>
            <a:srgbClr val="6666FF">
              <a:alpha val="89804"/>
            </a:srgbClr>
          </a:solidFill>
        </a:ln>
      </dgm:spPr>
      <dgm:t>
        <a:bodyPr/>
        <a:lstStyle/>
        <a:p>
          <a:endParaRPr lang="ru-RU"/>
        </a:p>
      </dgm:t>
    </dgm:pt>
    <dgm:pt modelId="{2D7DE91B-796A-4177-A0FB-3A646E902107}">
      <dgm:prSet custT="1"/>
      <dgm:spPr>
        <a:solidFill>
          <a:srgbClr val="CC99FF"/>
        </a:solidFill>
      </dgm:spPr>
      <dgm:t>
        <a:bodyPr/>
        <a:lstStyle/>
        <a:p>
          <a:pPr algn="just"/>
          <a:r>
            <a:rPr lang="ru-RU" sz="2000" b="1" u="sng" dirty="0" smtClean="0">
              <a:solidFill>
                <a:schemeClr val="tx2">
                  <a:lumMod val="10000"/>
                </a:schemeClr>
              </a:solidFill>
              <a:latin typeface="Book Antiqua" pitchFamily="18" charset="0"/>
            </a:rPr>
            <a:t>Субвенции</a:t>
          </a:r>
          <a:r>
            <a:rPr lang="ru-RU" sz="2000" dirty="0" smtClean="0">
              <a:solidFill>
                <a:schemeClr val="tx2">
                  <a:lumMod val="10000"/>
                </a:schemeClr>
              </a:solidFill>
              <a:latin typeface="Book Antiqua" pitchFamily="18" charset="0"/>
            </a:rPr>
            <a:t> – межбюджетные трансферты, предоставляемые местным бюджетам на исполнение переданных государственных полномочий </a:t>
          </a:r>
          <a:endParaRPr lang="ru-RU" sz="2000" dirty="0">
            <a:solidFill>
              <a:schemeClr val="tx2">
                <a:lumMod val="10000"/>
              </a:schemeClr>
            </a:solidFill>
            <a:latin typeface="Book Antiqua" pitchFamily="18" charset="0"/>
          </a:endParaRPr>
        </a:p>
      </dgm:t>
    </dgm:pt>
    <dgm:pt modelId="{87A3EC28-D257-4C28-BC1D-A7FE7569CA24}" type="parTrans" cxnId="{A401B4C0-0E94-43F5-9D03-59CBA193F521}">
      <dgm:prSet/>
      <dgm:spPr/>
      <dgm:t>
        <a:bodyPr/>
        <a:lstStyle/>
        <a:p>
          <a:endParaRPr lang="ru-RU"/>
        </a:p>
      </dgm:t>
    </dgm:pt>
    <dgm:pt modelId="{A01088EC-3308-47C5-9A55-C4769DE66AA1}" type="sibTrans" cxnId="{A401B4C0-0E94-43F5-9D03-59CBA193F521}">
      <dgm:prSet/>
      <dgm:spPr>
        <a:solidFill>
          <a:srgbClr val="B2B2B2">
            <a:alpha val="90000"/>
          </a:srgbClr>
        </a:solidFill>
        <a:ln>
          <a:solidFill>
            <a:srgbClr val="FF66FF">
              <a:alpha val="89804"/>
            </a:srgbClr>
          </a:solidFill>
        </a:ln>
      </dgm:spPr>
      <dgm:t>
        <a:bodyPr/>
        <a:lstStyle/>
        <a:p>
          <a:endParaRPr lang="ru-RU"/>
        </a:p>
      </dgm:t>
    </dgm:pt>
    <dgm:pt modelId="{21E5C3DA-5115-440E-B56E-5DCA8F93B1BB}">
      <dgm:prSet custT="1"/>
      <dgm:spPr>
        <a:solidFill>
          <a:srgbClr val="FF99CC"/>
        </a:solidFill>
      </dgm:spPr>
      <dgm:t>
        <a:bodyPr/>
        <a:lstStyle/>
        <a:p>
          <a:r>
            <a:rPr lang="ru-RU" sz="2000" b="1" u="sng" dirty="0" smtClean="0">
              <a:solidFill>
                <a:schemeClr val="tx2">
                  <a:lumMod val="10000"/>
                </a:schemeClr>
              </a:solidFill>
              <a:latin typeface="Book Antiqua" pitchFamily="18" charset="0"/>
            </a:rPr>
            <a:t>Иные межбюджетные трансферты</a:t>
          </a:r>
          <a:endParaRPr lang="ru-RU" sz="2000" b="1" u="sng" dirty="0">
            <a:solidFill>
              <a:schemeClr val="tx2">
                <a:lumMod val="10000"/>
              </a:schemeClr>
            </a:solidFill>
            <a:latin typeface="Book Antiqua" pitchFamily="18" charset="0"/>
          </a:endParaRPr>
        </a:p>
      </dgm:t>
    </dgm:pt>
    <dgm:pt modelId="{706114FB-E472-431C-81C9-C5DCC060E5B0}" type="parTrans" cxnId="{7D1F8A23-F819-449C-9545-7CFECED4525C}">
      <dgm:prSet/>
      <dgm:spPr/>
      <dgm:t>
        <a:bodyPr/>
        <a:lstStyle/>
        <a:p>
          <a:endParaRPr lang="ru-RU"/>
        </a:p>
      </dgm:t>
    </dgm:pt>
    <dgm:pt modelId="{563442B4-77BC-4A16-89BD-E62999AAA117}" type="sibTrans" cxnId="{7D1F8A23-F819-449C-9545-7CFECED4525C}">
      <dgm:prSet/>
      <dgm:spPr/>
      <dgm:t>
        <a:bodyPr/>
        <a:lstStyle/>
        <a:p>
          <a:endParaRPr lang="ru-RU"/>
        </a:p>
      </dgm:t>
    </dgm:pt>
    <dgm:pt modelId="{F7DB0BF1-2966-4912-8D39-B0022291816C}" type="pres">
      <dgm:prSet presAssocID="{92B22A5F-7C50-45A9-A128-EAF707AD7DA0}" presName="outerComposite" presStyleCnt="0">
        <dgm:presLayoutVars>
          <dgm:chMax val="5"/>
          <dgm:dir/>
          <dgm:resizeHandles val="exact"/>
        </dgm:presLayoutVars>
      </dgm:prSet>
      <dgm:spPr/>
      <dgm:t>
        <a:bodyPr/>
        <a:lstStyle/>
        <a:p>
          <a:endParaRPr lang="ru-RU"/>
        </a:p>
      </dgm:t>
    </dgm:pt>
    <dgm:pt modelId="{A57C7D7A-E713-45EB-B900-268290840730}" type="pres">
      <dgm:prSet presAssocID="{92B22A5F-7C50-45A9-A128-EAF707AD7DA0}" presName="dummyMaxCanvas" presStyleCnt="0">
        <dgm:presLayoutVars/>
      </dgm:prSet>
      <dgm:spPr/>
    </dgm:pt>
    <dgm:pt modelId="{3C023A05-0CA6-4B1C-9C90-98508B193786}" type="pres">
      <dgm:prSet presAssocID="{92B22A5F-7C50-45A9-A128-EAF707AD7DA0}" presName="FourNodes_1" presStyleLbl="node1" presStyleIdx="0" presStyleCnt="4">
        <dgm:presLayoutVars>
          <dgm:bulletEnabled val="1"/>
        </dgm:presLayoutVars>
      </dgm:prSet>
      <dgm:spPr/>
      <dgm:t>
        <a:bodyPr/>
        <a:lstStyle/>
        <a:p>
          <a:endParaRPr lang="ru-RU"/>
        </a:p>
      </dgm:t>
    </dgm:pt>
    <dgm:pt modelId="{347415BA-DC97-43E2-AE7E-CB1E89BDB6C4}" type="pres">
      <dgm:prSet presAssocID="{92B22A5F-7C50-45A9-A128-EAF707AD7DA0}" presName="FourNodes_2" presStyleLbl="node1" presStyleIdx="1" presStyleCnt="4">
        <dgm:presLayoutVars>
          <dgm:bulletEnabled val="1"/>
        </dgm:presLayoutVars>
      </dgm:prSet>
      <dgm:spPr/>
      <dgm:t>
        <a:bodyPr/>
        <a:lstStyle/>
        <a:p>
          <a:endParaRPr lang="ru-RU"/>
        </a:p>
      </dgm:t>
    </dgm:pt>
    <dgm:pt modelId="{EFCD9B4C-DA78-46C7-9E8E-1E5C23521922}" type="pres">
      <dgm:prSet presAssocID="{92B22A5F-7C50-45A9-A128-EAF707AD7DA0}" presName="FourNodes_3" presStyleLbl="node1" presStyleIdx="2" presStyleCnt="4">
        <dgm:presLayoutVars>
          <dgm:bulletEnabled val="1"/>
        </dgm:presLayoutVars>
      </dgm:prSet>
      <dgm:spPr/>
      <dgm:t>
        <a:bodyPr/>
        <a:lstStyle/>
        <a:p>
          <a:endParaRPr lang="ru-RU"/>
        </a:p>
      </dgm:t>
    </dgm:pt>
    <dgm:pt modelId="{98AFC14A-0294-454A-9D8E-0DEDF513300C}" type="pres">
      <dgm:prSet presAssocID="{92B22A5F-7C50-45A9-A128-EAF707AD7DA0}" presName="FourNodes_4" presStyleLbl="node1" presStyleIdx="3" presStyleCnt="4" custScaleY="55093" custLinFactNeighborX="-28" custLinFactNeighborY="-16858">
        <dgm:presLayoutVars>
          <dgm:bulletEnabled val="1"/>
        </dgm:presLayoutVars>
      </dgm:prSet>
      <dgm:spPr/>
      <dgm:t>
        <a:bodyPr/>
        <a:lstStyle/>
        <a:p>
          <a:endParaRPr lang="ru-RU"/>
        </a:p>
      </dgm:t>
    </dgm:pt>
    <dgm:pt modelId="{C21735EF-571B-421D-B69C-575E32C59B3D}" type="pres">
      <dgm:prSet presAssocID="{92B22A5F-7C50-45A9-A128-EAF707AD7DA0}" presName="FourConn_1-2" presStyleLbl="fgAccFollowNode1" presStyleIdx="0" presStyleCnt="3">
        <dgm:presLayoutVars>
          <dgm:bulletEnabled val="1"/>
        </dgm:presLayoutVars>
      </dgm:prSet>
      <dgm:spPr/>
      <dgm:t>
        <a:bodyPr/>
        <a:lstStyle/>
        <a:p>
          <a:endParaRPr lang="ru-RU"/>
        </a:p>
      </dgm:t>
    </dgm:pt>
    <dgm:pt modelId="{A19D2155-7612-468E-A3DC-8E1D47EBEE5B}" type="pres">
      <dgm:prSet presAssocID="{92B22A5F-7C50-45A9-A128-EAF707AD7DA0}" presName="FourConn_2-3" presStyleLbl="fgAccFollowNode1" presStyleIdx="1" presStyleCnt="3">
        <dgm:presLayoutVars>
          <dgm:bulletEnabled val="1"/>
        </dgm:presLayoutVars>
      </dgm:prSet>
      <dgm:spPr/>
      <dgm:t>
        <a:bodyPr/>
        <a:lstStyle/>
        <a:p>
          <a:endParaRPr lang="ru-RU"/>
        </a:p>
      </dgm:t>
    </dgm:pt>
    <dgm:pt modelId="{2C7A71E0-8E04-4158-8B58-BB3714727D7B}" type="pres">
      <dgm:prSet presAssocID="{92B22A5F-7C50-45A9-A128-EAF707AD7DA0}" presName="FourConn_3-4" presStyleLbl="fgAccFollowNode1" presStyleIdx="2" presStyleCnt="3">
        <dgm:presLayoutVars>
          <dgm:bulletEnabled val="1"/>
        </dgm:presLayoutVars>
      </dgm:prSet>
      <dgm:spPr/>
      <dgm:t>
        <a:bodyPr/>
        <a:lstStyle/>
        <a:p>
          <a:endParaRPr lang="ru-RU"/>
        </a:p>
      </dgm:t>
    </dgm:pt>
    <dgm:pt modelId="{1B7F054D-0001-4AB9-89D8-68A07030852D}" type="pres">
      <dgm:prSet presAssocID="{92B22A5F-7C50-45A9-A128-EAF707AD7DA0}" presName="FourNodes_1_text" presStyleLbl="node1" presStyleIdx="3" presStyleCnt="4">
        <dgm:presLayoutVars>
          <dgm:bulletEnabled val="1"/>
        </dgm:presLayoutVars>
      </dgm:prSet>
      <dgm:spPr/>
      <dgm:t>
        <a:bodyPr/>
        <a:lstStyle/>
        <a:p>
          <a:endParaRPr lang="ru-RU"/>
        </a:p>
      </dgm:t>
    </dgm:pt>
    <dgm:pt modelId="{D7FE6E65-588E-4D34-80FF-15BC2F55240A}" type="pres">
      <dgm:prSet presAssocID="{92B22A5F-7C50-45A9-A128-EAF707AD7DA0}" presName="FourNodes_2_text" presStyleLbl="node1" presStyleIdx="3" presStyleCnt="4">
        <dgm:presLayoutVars>
          <dgm:bulletEnabled val="1"/>
        </dgm:presLayoutVars>
      </dgm:prSet>
      <dgm:spPr/>
      <dgm:t>
        <a:bodyPr/>
        <a:lstStyle/>
        <a:p>
          <a:endParaRPr lang="ru-RU"/>
        </a:p>
      </dgm:t>
    </dgm:pt>
    <dgm:pt modelId="{808EF898-A196-4E17-8A67-4D9319F3A9FA}" type="pres">
      <dgm:prSet presAssocID="{92B22A5F-7C50-45A9-A128-EAF707AD7DA0}" presName="FourNodes_3_text" presStyleLbl="node1" presStyleIdx="3" presStyleCnt="4">
        <dgm:presLayoutVars>
          <dgm:bulletEnabled val="1"/>
        </dgm:presLayoutVars>
      </dgm:prSet>
      <dgm:spPr/>
      <dgm:t>
        <a:bodyPr/>
        <a:lstStyle/>
        <a:p>
          <a:endParaRPr lang="ru-RU"/>
        </a:p>
      </dgm:t>
    </dgm:pt>
    <dgm:pt modelId="{E786F31D-B268-4DC9-AA02-B68777929D4F}" type="pres">
      <dgm:prSet presAssocID="{92B22A5F-7C50-45A9-A128-EAF707AD7DA0}" presName="FourNodes_4_text" presStyleLbl="node1" presStyleIdx="3" presStyleCnt="4">
        <dgm:presLayoutVars>
          <dgm:bulletEnabled val="1"/>
        </dgm:presLayoutVars>
      </dgm:prSet>
      <dgm:spPr/>
      <dgm:t>
        <a:bodyPr/>
        <a:lstStyle/>
        <a:p>
          <a:endParaRPr lang="ru-RU"/>
        </a:p>
      </dgm:t>
    </dgm:pt>
  </dgm:ptLst>
  <dgm:cxnLst>
    <dgm:cxn modelId="{E6F7C8F7-DA17-4F51-8191-9EA0C9415203}" type="presOf" srcId="{2D7DE91B-796A-4177-A0FB-3A646E902107}" destId="{EFCD9B4C-DA78-46C7-9E8E-1E5C23521922}" srcOrd="0" destOrd="0" presId="urn:microsoft.com/office/officeart/2005/8/layout/vProcess5"/>
    <dgm:cxn modelId="{A401B4C0-0E94-43F5-9D03-59CBA193F521}" srcId="{92B22A5F-7C50-45A9-A128-EAF707AD7DA0}" destId="{2D7DE91B-796A-4177-A0FB-3A646E902107}" srcOrd="2" destOrd="0" parTransId="{87A3EC28-D257-4C28-BC1D-A7FE7569CA24}" sibTransId="{A01088EC-3308-47C5-9A55-C4769DE66AA1}"/>
    <dgm:cxn modelId="{9D35EB33-7B73-49B8-B97E-6A4D16151098}" type="presOf" srcId="{21E5C3DA-5115-440E-B56E-5DCA8F93B1BB}" destId="{E786F31D-B268-4DC9-AA02-B68777929D4F}" srcOrd="1" destOrd="0" presId="urn:microsoft.com/office/officeart/2005/8/layout/vProcess5"/>
    <dgm:cxn modelId="{B007530A-8E80-4403-88D1-E4AB02D9F2D7}" type="presOf" srcId="{21E5C3DA-5115-440E-B56E-5DCA8F93B1BB}" destId="{98AFC14A-0294-454A-9D8E-0DEDF513300C}" srcOrd="0" destOrd="0" presId="urn:microsoft.com/office/officeart/2005/8/layout/vProcess5"/>
    <dgm:cxn modelId="{08E6D0DF-F30F-49E0-8897-B69A747B2A6F}" type="presOf" srcId="{52337DFF-E383-461B-9334-D92F990D56D9}" destId="{C21735EF-571B-421D-B69C-575E32C59B3D}" srcOrd="0" destOrd="0" presId="urn:microsoft.com/office/officeart/2005/8/layout/vProcess5"/>
    <dgm:cxn modelId="{6111E341-8473-4863-80A9-5F5C52F29091}" type="presOf" srcId="{A01088EC-3308-47C5-9A55-C4769DE66AA1}" destId="{2C7A71E0-8E04-4158-8B58-BB3714727D7B}" srcOrd="0" destOrd="0" presId="urn:microsoft.com/office/officeart/2005/8/layout/vProcess5"/>
    <dgm:cxn modelId="{4EC3FBA8-756E-4872-9E76-5CCBF9DD9CC6}" type="presOf" srcId="{64540C70-5236-4909-88F2-F8D02EAF99A1}" destId="{A19D2155-7612-468E-A3DC-8E1D47EBEE5B}" srcOrd="0" destOrd="0" presId="urn:microsoft.com/office/officeart/2005/8/layout/vProcess5"/>
    <dgm:cxn modelId="{69D51A98-042F-4EEA-84DE-B2AC55FA82DA}" type="presOf" srcId="{F449EDBA-C359-483E-92A1-10F66E4A60B2}" destId="{D7FE6E65-588E-4D34-80FF-15BC2F55240A}" srcOrd="1" destOrd="0" presId="urn:microsoft.com/office/officeart/2005/8/layout/vProcess5"/>
    <dgm:cxn modelId="{9B695346-088A-481B-A57D-4BA7E8F4BE1A}" type="presOf" srcId="{2D7DE91B-796A-4177-A0FB-3A646E902107}" destId="{808EF898-A196-4E17-8A67-4D9319F3A9FA}" srcOrd="1" destOrd="0" presId="urn:microsoft.com/office/officeart/2005/8/layout/vProcess5"/>
    <dgm:cxn modelId="{5342F169-E8F4-45C5-8B06-9374AAB65B73}" type="presOf" srcId="{1CC65711-61E0-44E5-B472-F7D3EDAD62BD}" destId="{1B7F054D-0001-4AB9-89D8-68A07030852D}" srcOrd="1" destOrd="0" presId="urn:microsoft.com/office/officeart/2005/8/layout/vProcess5"/>
    <dgm:cxn modelId="{95897406-EE23-449A-B86A-B999A9CAC77E}" srcId="{92B22A5F-7C50-45A9-A128-EAF707AD7DA0}" destId="{1CC65711-61E0-44E5-B472-F7D3EDAD62BD}" srcOrd="0" destOrd="0" parTransId="{71E4292C-E05B-49D3-B55A-571E8E1CEC16}" sibTransId="{52337DFF-E383-461B-9334-D92F990D56D9}"/>
    <dgm:cxn modelId="{AC218971-72B2-49E9-A98B-078B96A88B4A}" type="presOf" srcId="{1CC65711-61E0-44E5-B472-F7D3EDAD62BD}" destId="{3C023A05-0CA6-4B1C-9C90-98508B193786}" srcOrd="0" destOrd="0" presId="urn:microsoft.com/office/officeart/2005/8/layout/vProcess5"/>
    <dgm:cxn modelId="{50E5A926-146A-43EE-A29F-A5D039A9F039}" srcId="{92B22A5F-7C50-45A9-A128-EAF707AD7DA0}" destId="{F449EDBA-C359-483E-92A1-10F66E4A60B2}" srcOrd="1" destOrd="0" parTransId="{C774A548-0B12-46A8-8B8A-0192C12C399B}" sibTransId="{64540C70-5236-4909-88F2-F8D02EAF99A1}"/>
    <dgm:cxn modelId="{39DBA229-8DC7-4823-9683-69FCDF4F7A9B}" type="presOf" srcId="{F449EDBA-C359-483E-92A1-10F66E4A60B2}" destId="{347415BA-DC97-43E2-AE7E-CB1E89BDB6C4}" srcOrd="0" destOrd="0" presId="urn:microsoft.com/office/officeart/2005/8/layout/vProcess5"/>
    <dgm:cxn modelId="{7D1F8A23-F819-449C-9545-7CFECED4525C}" srcId="{92B22A5F-7C50-45A9-A128-EAF707AD7DA0}" destId="{21E5C3DA-5115-440E-B56E-5DCA8F93B1BB}" srcOrd="3" destOrd="0" parTransId="{706114FB-E472-431C-81C9-C5DCC060E5B0}" sibTransId="{563442B4-77BC-4A16-89BD-E62999AAA117}"/>
    <dgm:cxn modelId="{0A876180-B205-41DB-BD3A-80C2222C71ED}" type="presOf" srcId="{92B22A5F-7C50-45A9-A128-EAF707AD7DA0}" destId="{F7DB0BF1-2966-4912-8D39-B0022291816C}" srcOrd="0" destOrd="0" presId="urn:microsoft.com/office/officeart/2005/8/layout/vProcess5"/>
    <dgm:cxn modelId="{F7D63CDF-3743-4AE3-BA71-D975222CF087}" type="presParOf" srcId="{F7DB0BF1-2966-4912-8D39-B0022291816C}" destId="{A57C7D7A-E713-45EB-B900-268290840730}" srcOrd="0" destOrd="0" presId="urn:microsoft.com/office/officeart/2005/8/layout/vProcess5"/>
    <dgm:cxn modelId="{3F269E3A-3492-4DB6-A083-79F7E2444CF3}" type="presParOf" srcId="{F7DB0BF1-2966-4912-8D39-B0022291816C}" destId="{3C023A05-0CA6-4B1C-9C90-98508B193786}" srcOrd="1" destOrd="0" presId="urn:microsoft.com/office/officeart/2005/8/layout/vProcess5"/>
    <dgm:cxn modelId="{F5E88414-AC10-4223-A03A-C05AE94B2A18}" type="presParOf" srcId="{F7DB0BF1-2966-4912-8D39-B0022291816C}" destId="{347415BA-DC97-43E2-AE7E-CB1E89BDB6C4}" srcOrd="2" destOrd="0" presId="urn:microsoft.com/office/officeart/2005/8/layout/vProcess5"/>
    <dgm:cxn modelId="{6FCF22B1-1C2E-4AF8-9936-1D16E0D78A3F}" type="presParOf" srcId="{F7DB0BF1-2966-4912-8D39-B0022291816C}" destId="{EFCD9B4C-DA78-46C7-9E8E-1E5C23521922}" srcOrd="3" destOrd="0" presId="urn:microsoft.com/office/officeart/2005/8/layout/vProcess5"/>
    <dgm:cxn modelId="{02AE6A6F-8CF8-47C8-882A-9AE06724674B}" type="presParOf" srcId="{F7DB0BF1-2966-4912-8D39-B0022291816C}" destId="{98AFC14A-0294-454A-9D8E-0DEDF513300C}" srcOrd="4" destOrd="0" presId="urn:microsoft.com/office/officeart/2005/8/layout/vProcess5"/>
    <dgm:cxn modelId="{91DE5029-D1D6-47AD-B1E4-7307E4998ED8}" type="presParOf" srcId="{F7DB0BF1-2966-4912-8D39-B0022291816C}" destId="{C21735EF-571B-421D-B69C-575E32C59B3D}" srcOrd="5" destOrd="0" presId="urn:microsoft.com/office/officeart/2005/8/layout/vProcess5"/>
    <dgm:cxn modelId="{E6FBE567-13B8-4BFA-9C17-2B9B24CA6D86}" type="presParOf" srcId="{F7DB0BF1-2966-4912-8D39-B0022291816C}" destId="{A19D2155-7612-468E-A3DC-8E1D47EBEE5B}" srcOrd="6" destOrd="0" presId="urn:microsoft.com/office/officeart/2005/8/layout/vProcess5"/>
    <dgm:cxn modelId="{58D8514F-054D-4ED6-8104-07373E008EA5}" type="presParOf" srcId="{F7DB0BF1-2966-4912-8D39-B0022291816C}" destId="{2C7A71E0-8E04-4158-8B58-BB3714727D7B}" srcOrd="7" destOrd="0" presId="urn:microsoft.com/office/officeart/2005/8/layout/vProcess5"/>
    <dgm:cxn modelId="{E76CD8D1-FEE6-4441-A18E-3001616777AC}" type="presParOf" srcId="{F7DB0BF1-2966-4912-8D39-B0022291816C}" destId="{1B7F054D-0001-4AB9-89D8-68A07030852D}" srcOrd="8" destOrd="0" presId="urn:microsoft.com/office/officeart/2005/8/layout/vProcess5"/>
    <dgm:cxn modelId="{BCD83100-450D-42AA-9A2C-5B1CC9FAE1AB}" type="presParOf" srcId="{F7DB0BF1-2966-4912-8D39-B0022291816C}" destId="{D7FE6E65-588E-4D34-80FF-15BC2F55240A}" srcOrd="9" destOrd="0" presId="urn:microsoft.com/office/officeart/2005/8/layout/vProcess5"/>
    <dgm:cxn modelId="{058DD67B-A616-40DA-8FAA-EAC1845CDE22}" type="presParOf" srcId="{F7DB0BF1-2966-4912-8D39-B0022291816C}" destId="{808EF898-A196-4E17-8A67-4D9319F3A9FA}" srcOrd="10" destOrd="0" presId="urn:microsoft.com/office/officeart/2005/8/layout/vProcess5"/>
    <dgm:cxn modelId="{170A85FA-FED0-4355-A8D0-0B8A51A8CDD7}" type="presParOf" srcId="{F7DB0BF1-2966-4912-8D39-B0022291816C}" destId="{E786F31D-B268-4DC9-AA02-B68777929D4F}"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1AAA0C-EDB8-4DA2-A270-1AED6D984062}" type="doc">
      <dgm:prSet loTypeId="urn:microsoft.com/office/officeart/2005/8/layout/target3" loCatId="list" qsTypeId="urn:microsoft.com/office/officeart/2005/8/quickstyle/3d2" qsCatId="3D" csTypeId="urn:microsoft.com/office/officeart/2005/8/colors/colorful2" csCatId="colorful" phldr="1"/>
      <dgm:spPr/>
      <dgm:t>
        <a:bodyPr/>
        <a:lstStyle/>
        <a:p>
          <a:endParaRPr lang="ru-RU"/>
        </a:p>
      </dgm:t>
    </dgm:pt>
    <dgm:pt modelId="{A4428A74-20D0-4355-A5FA-274E4248CF88}">
      <dgm:prSet phldrT="[Текст]" custT="1"/>
      <dgm:spPr>
        <a:solidFill>
          <a:srgbClr val="99CCFF">
            <a:alpha val="89804"/>
          </a:srgbClr>
        </a:solidFill>
      </dgm:spPr>
      <dgm:t>
        <a:bodyPr/>
        <a:lstStyle/>
        <a:p>
          <a:endParaRPr lang="ru-RU" sz="1600" dirty="0" smtClean="0">
            <a:latin typeface="Book Antiqua" pitchFamily="18" charset="0"/>
          </a:endParaRPr>
        </a:p>
        <a:p>
          <a:r>
            <a:rPr lang="ru-RU" sz="1800" dirty="0" smtClean="0">
              <a:solidFill>
                <a:srgbClr val="000099"/>
              </a:solidFill>
              <a:latin typeface="Book Antiqua" pitchFamily="18" charset="0"/>
            </a:rPr>
            <a:t>Расходы бюджета </a:t>
          </a:r>
        </a:p>
        <a:p>
          <a:r>
            <a:rPr lang="ru-RU" sz="1800" dirty="0" smtClean="0">
              <a:solidFill>
                <a:srgbClr val="000099"/>
              </a:solidFill>
              <a:latin typeface="Book Antiqua" pitchFamily="18" charset="0"/>
            </a:rPr>
            <a:t>на 2017 год</a:t>
          </a:r>
        </a:p>
        <a:p>
          <a:r>
            <a:rPr lang="ru-RU" sz="1800" u="sng" dirty="0" smtClean="0">
              <a:solidFill>
                <a:srgbClr val="000099"/>
              </a:solidFill>
              <a:latin typeface="Book Antiqua" pitchFamily="18" charset="0"/>
            </a:rPr>
            <a:t>216 836,9</a:t>
          </a:r>
        </a:p>
        <a:p>
          <a:r>
            <a:rPr lang="ru-RU" sz="1600" dirty="0" smtClean="0">
              <a:latin typeface="Book Antiqua" pitchFamily="18" charset="0"/>
            </a:rPr>
            <a:t>  </a:t>
          </a:r>
          <a:endParaRPr lang="ru-RU" sz="1600" dirty="0">
            <a:latin typeface="Book Antiqua" pitchFamily="18" charset="0"/>
          </a:endParaRPr>
        </a:p>
      </dgm:t>
    </dgm:pt>
    <dgm:pt modelId="{13E1090C-4AAA-4B11-963C-9E0C28ECB004}" type="parTrans" cxnId="{2E9CC7E0-0E0C-4620-B445-F522D8BF94AC}">
      <dgm:prSet/>
      <dgm:spPr/>
      <dgm:t>
        <a:bodyPr/>
        <a:lstStyle/>
        <a:p>
          <a:endParaRPr lang="ru-RU"/>
        </a:p>
      </dgm:t>
    </dgm:pt>
    <dgm:pt modelId="{E758E646-645C-4131-9A0C-E4BC878A8302}" type="sibTrans" cxnId="{2E9CC7E0-0E0C-4620-B445-F522D8BF94AC}">
      <dgm:prSet/>
      <dgm:spPr/>
      <dgm:t>
        <a:bodyPr/>
        <a:lstStyle/>
        <a:p>
          <a:endParaRPr lang="ru-RU"/>
        </a:p>
      </dgm:t>
    </dgm:pt>
    <dgm:pt modelId="{D4267EF1-A870-40BE-AEB5-73C0FAAA2F16}">
      <dgm:prSet phldrT="[Текст]" custT="1"/>
      <dgm:spPr/>
      <dgm:t>
        <a:bodyPr/>
        <a:lstStyle/>
        <a:p>
          <a:r>
            <a:rPr lang="ru-RU" sz="1400" dirty="0" smtClean="0">
              <a:solidFill>
                <a:srgbClr val="000099"/>
              </a:solidFill>
              <a:latin typeface="Book Antiqua" pitchFamily="18" charset="0"/>
            </a:rPr>
            <a:t>Расходы в рамках программ –                              209 179,56  (96,5%) </a:t>
          </a:r>
          <a:endParaRPr lang="ru-RU" sz="1400" dirty="0">
            <a:solidFill>
              <a:srgbClr val="000099"/>
            </a:solidFill>
            <a:latin typeface="Book Antiqua" pitchFamily="18" charset="0"/>
          </a:endParaRPr>
        </a:p>
      </dgm:t>
    </dgm:pt>
    <dgm:pt modelId="{430B2DB5-A8D6-4221-ADDF-0D32D5D84807}" type="parTrans" cxnId="{9C30CF95-C32A-4FED-8046-E319BC92CB3F}">
      <dgm:prSet/>
      <dgm:spPr/>
      <dgm:t>
        <a:bodyPr/>
        <a:lstStyle/>
        <a:p>
          <a:endParaRPr lang="ru-RU"/>
        </a:p>
      </dgm:t>
    </dgm:pt>
    <dgm:pt modelId="{7A4434DC-075F-4E54-9E99-194F09282B4D}" type="sibTrans" cxnId="{9C30CF95-C32A-4FED-8046-E319BC92CB3F}">
      <dgm:prSet/>
      <dgm:spPr/>
      <dgm:t>
        <a:bodyPr/>
        <a:lstStyle/>
        <a:p>
          <a:endParaRPr lang="ru-RU"/>
        </a:p>
      </dgm:t>
    </dgm:pt>
    <dgm:pt modelId="{A10B4923-8896-4FA8-A863-CC1ACA07753E}">
      <dgm:prSet phldrT="[Текст]" custT="1"/>
      <dgm:spPr/>
      <dgm:t>
        <a:bodyPr/>
        <a:lstStyle/>
        <a:p>
          <a:r>
            <a:rPr lang="ru-RU" sz="1400" dirty="0" err="1" smtClean="0">
              <a:solidFill>
                <a:srgbClr val="000099"/>
              </a:solidFill>
              <a:latin typeface="Book Antiqua" pitchFamily="18" charset="0"/>
            </a:rPr>
            <a:t>Непрограммные</a:t>
          </a:r>
          <a:r>
            <a:rPr lang="ru-RU" sz="1400" dirty="0" smtClean="0">
              <a:solidFill>
                <a:srgbClr val="000099"/>
              </a:solidFill>
              <a:latin typeface="Book Antiqua" pitchFamily="18" charset="0"/>
            </a:rPr>
            <a:t> расходы –    7 657,3 (3,5%)</a:t>
          </a:r>
          <a:endParaRPr lang="ru-RU" sz="1400" dirty="0">
            <a:solidFill>
              <a:srgbClr val="000099"/>
            </a:solidFill>
            <a:latin typeface="Book Antiqua" pitchFamily="18" charset="0"/>
          </a:endParaRPr>
        </a:p>
      </dgm:t>
    </dgm:pt>
    <dgm:pt modelId="{08AC19EC-0901-4DF2-904E-AE135AC06034}" type="parTrans" cxnId="{D7206F63-FC7A-41B6-9CA9-ED65BAA97183}">
      <dgm:prSet/>
      <dgm:spPr/>
      <dgm:t>
        <a:bodyPr/>
        <a:lstStyle/>
        <a:p>
          <a:endParaRPr lang="ru-RU"/>
        </a:p>
      </dgm:t>
    </dgm:pt>
    <dgm:pt modelId="{E37908BE-8159-4276-9A2C-DF8139137C42}" type="sibTrans" cxnId="{D7206F63-FC7A-41B6-9CA9-ED65BAA97183}">
      <dgm:prSet/>
      <dgm:spPr/>
      <dgm:t>
        <a:bodyPr/>
        <a:lstStyle/>
        <a:p>
          <a:endParaRPr lang="ru-RU"/>
        </a:p>
      </dgm:t>
    </dgm:pt>
    <dgm:pt modelId="{4CAC6F70-807C-4D20-A7C8-6ACA747ACA42}">
      <dgm:prSet phldrT="[Текст]" custT="1"/>
      <dgm:spPr>
        <a:solidFill>
          <a:srgbClr val="99CCFF">
            <a:alpha val="89804"/>
          </a:srgbClr>
        </a:solidFill>
      </dgm:spPr>
      <dgm:t>
        <a:bodyPr/>
        <a:lstStyle/>
        <a:p>
          <a:r>
            <a:rPr lang="ru-RU" sz="1800" dirty="0" smtClean="0">
              <a:solidFill>
                <a:srgbClr val="000099"/>
              </a:solidFill>
              <a:latin typeface="Book Antiqua" pitchFamily="18" charset="0"/>
            </a:rPr>
            <a:t>Расходы  бюджета </a:t>
          </a:r>
        </a:p>
        <a:p>
          <a:r>
            <a:rPr lang="ru-RU" sz="1800" dirty="0" smtClean="0">
              <a:solidFill>
                <a:srgbClr val="000099"/>
              </a:solidFill>
              <a:latin typeface="Book Antiqua" pitchFamily="18" charset="0"/>
            </a:rPr>
            <a:t>на 2018 год</a:t>
          </a:r>
        </a:p>
        <a:p>
          <a:r>
            <a:rPr lang="ru-RU" sz="1800" u="sng" dirty="0" smtClean="0">
              <a:solidFill>
                <a:srgbClr val="000099"/>
              </a:solidFill>
              <a:latin typeface="Book Antiqua" pitchFamily="18" charset="0"/>
            </a:rPr>
            <a:t>196 694,4</a:t>
          </a:r>
          <a:endParaRPr lang="ru-RU" sz="1800" u="sng" dirty="0">
            <a:solidFill>
              <a:srgbClr val="000099"/>
            </a:solidFill>
            <a:latin typeface="Book Antiqua" pitchFamily="18" charset="0"/>
          </a:endParaRPr>
        </a:p>
      </dgm:t>
    </dgm:pt>
    <dgm:pt modelId="{98C91D39-C88B-42B2-91E8-A1BD3344C62A}" type="parTrans" cxnId="{BE24FC0F-D8B1-40F4-9B65-C36DD0AB91CE}">
      <dgm:prSet/>
      <dgm:spPr/>
      <dgm:t>
        <a:bodyPr/>
        <a:lstStyle/>
        <a:p>
          <a:endParaRPr lang="ru-RU"/>
        </a:p>
      </dgm:t>
    </dgm:pt>
    <dgm:pt modelId="{DD1EB146-2DAE-4C53-93FC-8244FF00387B}" type="sibTrans" cxnId="{BE24FC0F-D8B1-40F4-9B65-C36DD0AB91CE}">
      <dgm:prSet/>
      <dgm:spPr/>
      <dgm:t>
        <a:bodyPr/>
        <a:lstStyle/>
        <a:p>
          <a:endParaRPr lang="ru-RU"/>
        </a:p>
      </dgm:t>
    </dgm:pt>
    <dgm:pt modelId="{8B837FFA-0389-4A95-89A8-BBEBA0B6B6D8}">
      <dgm:prSet phldrT="[Текст]" custT="1"/>
      <dgm:spPr/>
      <dgm:t>
        <a:bodyPr/>
        <a:lstStyle/>
        <a:p>
          <a:r>
            <a:rPr lang="ru-RU" sz="1400" dirty="0" smtClean="0">
              <a:solidFill>
                <a:srgbClr val="000099"/>
              </a:solidFill>
              <a:latin typeface="Book Antiqua" pitchFamily="18" charset="0"/>
            </a:rPr>
            <a:t>Расходы в рамках программ – 190 854,7 (97,0%)</a:t>
          </a:r>
          <a:endParaRPr lang="ru-RU" sz="1400" dirty="0">
            <a:solidFill>
              <a:srgbClr val="000099"/>
            </a:solidFill>
            <a:latin typeface="Book Antiqua" pitchFamily="18" charset="0"/>
          </a:endParaRPr>
        </a:p>
      </dgm:t>
    </dgm:pt>
    <dgm:pt modelId="{618ADCD8-D318-40AB-8B6B-D788B0182095}" type="parTrans" cxnId="{46BCE0CC-5C6B-49D0-99FE-DA4BD8FECC08}">
      <dgm:prSet/>
      <dgm:spPr/>
      <dgm:t>
        <a:bodyPr/>
        <a:lstStyle/>
        <a:p>
          <a:endParaRPr lang="ru-RU"/>
        </a:p>
      </dgm:t>
    </dgm:pt>
    <dgm:pt modelId="{C6F0891E-C652-45BD-BE1E-3229B4836933}" type="sibTrans" cxnId="{46BCE0CC-5C6B-49D0-99FE-DA4BD8FECC08}">
      <dgm:prSet/>
      <dgm:spPr/>
      <dgm:t>
        <a:bodyPr/>
        <a:lstStyle/>
        <a:p>
          <a:endParaRPr lang="ru-RU"/>
        </a:p>
      </dgm:t>
    </dgm:pt>
    <dgm:pt modelId="{457AB93D-55CD-43C3-B990-8F89B8BE11C2}">
      <dgm:prSet phldrT="[Текст]" custT="1"/>
      <dgm:spPr/>
      <dgm:t>
        <a:bodyPr/>
        <a:lstStyle/>
        <a:p>
          <a:r>
            <a:rPr lang="ru-RU" sz="1400" dirty="0" err="1" smtClean="0">
              <a:solidFill>
                <a:srgbClr val="000099"/>
              </a:solidFill>
              <a:latin typeface="Book Antiqua" pitchFamily="18" charset="0"/>
            </a:rPr>
            <a:t>Непрограммные</a:t>
          </a:r>
          <a:r>
            <a:rPr lang="ru-RU" sz="1400" dirty="0" smtClean="0">
              <a:solidFill>
                <a:srgbClr val="000099"/>
              </a:solidFill>
              <a:latin typeface="Book Antiqua" pitchFamily="18" charset="0"/>
            </a:rPr>
            <a:t> расходы –      5 839,7 (3,0%)</a:t>
          </a:r>
          <a:endParaRPr lang="ru-RU" sz="1400" dirty="0">
            <a:solidFill>
              <a:srgbClr val="000099"/>
            </a:solidFill>
            <a:latin typeface="Book Antiqua" pitchFamily="18" charset="0"/>
          </a:endParaRPr>
        </a:p>
      </dgm:t>
    </dgm:pt>
    <dgm:pt modelId="{28B9C09F-79CF-42D5-8B6D-C9F45CE64C95}" type="parTrans" cxnId="{B3AD5944-BBA0-4575-91F5-8F62C8A24ED8}">
      <dgm:prSet/>
      <dgm:spPr/>
      <dgm:t>
        <a:bodyPr/>
        <a:lstStyle/>
        <a:p>
          <a:endParaRPr lang="ru-RU"/>
        </a:p>
      </dgm:t>
    </dgm:pt>
    <dgm:pt modelId="{060D4738-61EF-4F12-936F-DF81CB4B9EE9}" type="sibTrans" cxnId="{B3AD5944-BBA0-4575-91F5-8F62C8A24ED8}">
      <dgm:prSet/>
      <dgm:spPr/>
      <dgm:t>
        <a:bodyPr/>
        <a:lstStyle/>
        <a:p>
          <a:endParaRPr lang="ru-RU"/>
        </a:p>
      </dgm:t>
    </dgm:pt>
    <dgm:pt modelId="{F797CBE6-C29E-4073-B762-3F4938436D85}">
      <dgm:prSet phldrT="[Текст]" custT="1"/>
      <dgm:spPr>
        <a:solidFill>
          <a:srgbClr val="99CCFF"/>
        </a:solidFill>
      </dgm:spPr>
      <dgm:t>
        <a:bodyPr/>
        <a:lstStyle/>
        <a:p>
          <a:r>
            <a:rPr lang="ru-RU" sz="1800" dirty="0" smtClean="0">
              <a:solidFill>
                <a:srgbClr val="000099"/>
              </a:solidFill>
              <a:latin typeface="Book Antiqua" pitchFamily="18" charset="0"/>
            </a:rPr>
            <a:t>Расходы бюджета </a:t>
          </a:r>
        </a:p>
        <a:p>
          <a:r>
            <a:rPr lang="ru-RU" sz="1800" dirty="0" smtClean="0">
              <a:solidFill>
                <a:srgbClr val="000099"/>
              </a:solidFill>
              <a:latin typeface="Book Antiqua" pitchFamily="18" charset="0"/>
            </a:rPr>
            <a:t>на 2019 год</a:t>
          </a:r>
        </a:p>
        <a:p>
          <a:r>
            <a:rPr lang="ru-RU" sz="1800" u="sng" dirty="0" smtClean="0">
              <a:solidFill>
                <a:srgbClr val="000099"/>
              </a:solidFill>
              <a:latin typeface="Book Antiqua" pitchFamily="18" charset="0"/>
            </a:rPr>
            <a:t>204 111,5</a:t>
          </a:r>
          <a:endParaRPr lang="ru-RU" sz="1800" u="sng" dirty="0">
            <a:solidFill>
              <a:srgbClr val="000099"/>
            </a:solidFill>
            <a:latin typeface="Book Antiqua" pitchFamily="18" charset="0"/>
          </a:endParaRPr>
        </a:p>
      </dgm:t>
    </dgm:pt>
    <dgm:pt modelId="{BFB510C8-D728-412E-BA61-1F11B1A58384}" type="parTrans" cxnId="{909B2513-CFB9-40EE-B7B6-722FC28EF1D8}">
      <dgm:prSet/>
      <dgm:spPr/>
      <dgm:t>
        <a:bodyPr/>
        <a:lstStyle/>
        <a:p>
          <a:endParaRPr lang="ru-RU"/>
        </a:p>
      </dgm:t>
    </dgm:pt>
    <dgm:pt modelId="{D60D98A6-7B35-4AA5-BFD5-1D1E5800AF7D}" type="sibTrans" cxnId="{909B2513-CFB9-40EE-B7B6-722FC28EF1D8}">
      <dgm:prSet/>
      <dgm:spPr/>
      <dgm:t>
        <a:bodyPr/>
        <a:lstStyle/>
        <a:p>
          <a:endParaRPr lang="ru-RU"/>
        </a:p>
      </dgm:t>
    </dgm:pt>
    <dgm:pt modelId="{14ABCD0A-69B3-4DE9-B108-DEC21B79578D}">
      <dgm:prSet phldrT="[Текст]" custT="1"/>
      <dgm:spPr/>
      <dgm:t>
        <a:bodyPr/>
        <a:lstStyle/>
        <a:p>
          <a:r>
            <a:rPr lang="ru-RU" sz="1400" dirty="0" smtClean="0">
              <a:solidFill>
                <a:srgbClr val="000099"/>
              </a:solidFill>
              <a:latin typeface="Book Antiqua" pitchFamily="18" charset="0"/>
            </a:rPr>
            <a:t>Расходы в рамках программ – 198 271,7  (97,1%) </a:t>
          </a:r>
          <a:endParaRPr lang="ru-RU" sz="1400" dirty="0">
            <a:solidFill>
              <a:srgbClr val="000099"/>
            </a:solidFill>
            <a:latin typeface="Book Antiqua" pitchFamily="18" charset="0"/>
          </a:endParaRPr>
        </a:p>
      </dgm:t>
    </dgm:pt>
    <dgm:pt modelId="{2BD2B4A4-DA5A-4D14-94E2-BE1D4656F2BA}" type="parTrans" cxnId="{4A0F9F4E-E096-41E9-A4D0-0AA60A3708AE}">
      <dgm:prSet/>
      <dgm:spPr/>
      <dgm:t>
        <a:bodyPr/>
        <a:lstStyle/>
        <a:p>
          <a:endParaRPr lang="ru-RU"/>
        </a:p>
      </dgm:t>
    </dgm:pt>
    <dgm:pt modelId="{A8863018-D9D8-4AC5-A2B8-CA41A818545F}" type="sibTrans" cxnId="{4A0F9F4E-E096-41E9-A4D0-0AA60A3708AE}">
      <dgm:prSet/>
      <dgm:spPr/>
      <dgm:t>
        <a:bodyPr/>
        <a:lstStyle/>
        <a:p>
          <a:endParaRPr lang="ru-RU"/>
        </a:p>
      </dgm:t>
    </dgm:pt>
    <dgm:pt modelId="{12D39E97-34B0-4BDD-9BB7-BBBFFD4A66BA}">
      <dgm:prSet phldrT="[Текст]" custT="1"/>
      <dgm:spPr/>
      <dgm:t>
        <a:bodyPr/>
        <a:lstStyle/>
        <a:p>
          <a:r>
            <a:rPr lang="ru-RU" sz="1400" dirty="0" err="1" smtClean="0">
              <a:solidFill>
                <a:srgbClr val="000099"/>
              </a:solidFill>
              <a:latin typeface="Book Antiqua" pitchFamily="18" charset="0"/>
            </a:rPr>
            <a:t>Непрограммные</a:t>
          </a:r>
          <a:r>
            <a:rPr lang="ru-RU" sz="1400" dirty="0" smtClean="0">
              <a:solidFill>
                <a:srgbClr val="000099"/>
              </a:solidFill>
              <a:latin typeface="Book Antiqua" pitchFamily="18" charset="0"/>
            </a:rPr>
            <a:t> расходы –    5 839,8 (2,9%)</a:t>
          </a:r>
          <a:endParaRPr lang="ru-RU" sz="1400" dirty="0">
            <a:solidFill>
              <a:srgbClr val="000099"/>
            </a:solidFill>
            <a:latin typeface="Book Antiqua" pitchFamily="18" charset="0"/>
          </a:endParaRPr>
        </a:p>
      </dgm:t>
    </dgm:pt>
    <dgm:pt modelId="{1D879FE1-132A-4A53-8B5A-248A48FAED01}" type="parTrans" cxnId="{35861078-2CB0-42F2-89D1-84688FD4CE1B}">
      <dgm:prSet/>
      <dgm:spPr/>
      <dgm:t>
        <a:bodyPr/>
        <a:lstStyle/>
        <a:p>
          <a:endParaRPr lang="ru-RU"/>
        </a:p>
      </dgm:t>
    </dgm:pt>
    <dgm:pt modelId="{0642EDDF-AE24-4098-8898-A29AF2012ADE}" type="sibTrans" cxnId="{35861078-2CB0-42F2-89D1-84688FD4CE1B}">
      <dgm:prSet/>
      <dgm:spPr/>
      <dgm:t>
        <a:bodyPr/>
        <a:lstStyle/>
        <a:p>
          <a:endParaRPr lang="ru-RU"/>
        </a:p>
      </dgm:t>
    </dgm:pt>
    <dgm:pt modelId="{A1A85B1E-7CA0-41CC-9E1A-DAC01917B906}">
      <dgm:prSet phldrT="[Текст]" custT="1"/>
      <dgm:spPr/>
      <dgm:t>
        <a:bodyPr/>
        <a:lstStyle/>
        <a:p>
          <a:endParaRPr lang="ru-RU" sz="1400" dirty="0">
            <a:solidFill>
              <a:srgbClr val="000099"/>
            </a:solidFill>
            <a:latin typeface="Book Antiqua" pitchFamily="18" charset="0"/>
          </a:endParaRPr>
        </a:p>
      </dgm:t>
    </dgm:pt>
    <dgm:pt modelId="{9859CAB3-6DA9-4228-9740-F33301F83AEC}" type="sibTrans" cxnId="{07DD99C9-44E2-4D85-B4EB-CA8282E1BCA4}">
      <dgm:prSet/>
      <dgm:spPr/>
      <dgm:t>
        <a:bodyPr/>
        <a:lstStyle/>
        <a:p>
          <a:endParaRPr lang="ru-RU"/>
        </a:p>
      </dgm:t>
    </dgm:pt>
    <dgm:pt modelId="{2088619A-6A75-4123-8605-5D7193E57D05}" type="parTrans" cxnId="{07DD99C9-44E2-4D85-B4EB-CA8282E1BCA4}">
      <dgm:prSet/>
      <dgm:spPr/>
      <dgm:t>
        <a:bodyPr/>
        <a:lstStyle/>
        <a:p>
          <a:endParaRPr lang="ru-RU"/>
        </a:p>
      </dgm:t>
    </dgm:pt>
    <dgm:pt modelId="{B74C4AE4-5780-4C74-9FC8-AB1BCF706266}">
      <dgm:prSet phldrT="[Текст]" custT="1"/>
      <dgm:spPr/>
      <dgm:t>
        <a:bodyPr/>
        <a:lstStyle/>
        <a:p>
          <a:endParaRPr lang="ru-RU" sz="1400" dirty="0">
            <a:solidFill>
              <a:srgbClr val="000099"/>
            </a:solidFill>
            <a:latin typeface="Book Antiqua" pitchFamily="18" charset="0"/>
          </a:endParaRPr>
        </a:p>
      </dgm:t>
    </dgm:pt>
    <dgm:pt modelId="{B23D530A-600E-4061-83E2-E4AFA7B9B901}" type="parTrans" cxnId="{B057F569-0879-41FA-970E-6C682122FCD2}">
      <dgm:prSet/>
      <dgm:spPr/>
      <dgm:t>
        <a:bodyPr/>
        <a:lstStyle/>
        <a:p>
          <a:endParaRPr lang="ru-RU"/>
        </a:p>
      </dgm:t>
    </dgm:pt>
    <dgm:pt modelId="{0EEDEF95-68F4-4D39-A860-2C6EFDE6DD95}" type="sibTrans" cxnId="{B057F569-0879-41FA-970E-6C682122FCD2}">
      <dgm:prSet/>
      <dgm:spPr/>
      <dgm:t>
        <a:bodyPr/>
        <a:lstStyle/>
        <a:p>
          <a:endParaRPr lang="ru-RU"/>
        </a:p>
      </dgm:t>
    </dgm:pt>
    <dgm:pt modelId="{9165FB55-DA8D-4EC8-8268-49332627AC41}">
      <dgm:prSet phldrT="[Текст]" custT="1"/>
      <dgm:spPr/>
      <dgm:t>
        <a:bodyPr/>
        <a:lstStyle/>
        <a:p>
          <a:endParaRPr lang="ru-RU" sz="1400" dirty="0">
            <a:solidFill>
              <a:srgbClr val="000099"/>
            </a:solidFill>
            <a:latin typeface="Book Antiqua" pitchFamily="18" charset="0"/>
          </a:endParaRPr>
        </a:p>
      </dgm:t>
    </dgm:pt>
    <dgm:pt modelId="{64896ACE-EFDE-4198-8C99-BB9EA32A5F2F}" type="parTrans" cxnId="{DD95A1C4-2BDC-4649-9A4A-60FAFAC0B885}">
      <dgm:prSet/>
      <dgm:spPr/>
      <dgm:t>
        <a:bodyPr/>
        <a:lstStyle/>
        <a:p>
          <a:endParaRPr lang="ru-RU"/>
        </a:p>
      </dgm:t>
    </dgm:pt>
    <dgm:pt modelId="{400B585B-0EF0-48B2-BFA6-8001043F4E62}" type="sibTrans" cxnId="{DD95A1C4-2BDC-4649-9A4A-60FAFAC0B885}">
      <dgm:prSet/>
      <dgm:spPr/>
      <dgm:t>
        <a:bodyPr/>
        <a:lstStyle/>
        <a:p>
          <a:endParaRPr lang="ru-RU"/>
        </a:p>
      </dgm:t>
    </dgm:pt>
    <dgm:pt modelId="{574E6B59-EC53-4747-842D-7CF7C2213149}">
      <dgm:prSet phldrT="[Текст]" custT="1"/>
      <dgm:spPr/>
      <dgm:t>
        <a:bodyPr/>
        <a:lstStyle/>
        <a:p>
          <a:endParaRPr lang="ru-RU" sz="1400" dirty="0">
            <a:solidFill>
              <a:srgbClr val="000099"/>
            </a:solidFill>
            <a:latin typeface="Book Antiqua" pitchFamily="18" charset="0"/>
          </a:endParaRPr>
        </a:p>
      </dgm:t>
    </dgm:pt>
    <dgm:pt modelId="{ABB65BFE-4977-4901-BD94-F2C8950CF78B}" type="parTrans" cxnId="{D9C60B49-14F6-4D1B-A8F3-EB2CC74F345E}">
      <dgm:prSet/>
      <dgm:spPr/>
      <dgm:t>
        <a:bodyPr/>
        <a:lstStyle/>
        <a:p>
          <a:endParaRPr lang="ru-RU"/>
        </a:p>
      </dgm:t>
    </dgm:pt>
    <dgm:pt modelId="{95C1933B-BCEE-42AE-8097-B9433EEFEBF8}" type="sibTrans" cxnId="{D9C60B49-14F6-4D1B-A8F3-EB2CC74F345E}">
      <dgm:prSet/>
      <dgm:spPr/>
      <dgm:t>
        <a:bodyPr/>
        <a:lstStyle/>
        <a:p>
          <a:endParaRPr lang="ru-RU"/>
        </a:p>
      </dgm:t>
    </dgm:pt>
    <dgm:pt modelId="{3A4162E8-4BD7-4334-8774-ADE255C6D97A}" type="pres">
      <dgm:prSet presAssocID="{F81AAA0C-EDB8-4DA2-A270-1AED6D984062}" presName="Name0" presStyleCnt="0">
        <dgm:presLayoutVars>
          <dgm:chMax val="7"/>
          <dgm:dir/>
          <dgm:animLvl val="lvl"/>
          <dgm:resizeHandles val="exact"/>
        </dgm:presLayoutVars>
      </dgm:prSet>
      <dgm:spPr/>
      <dgm:t>
        <a:bodyPr/>
        <a:lstStyle/>
        <a:p>
          <a:endParaRPr lang="ru-RU"/>
        </a:p>
      </dgm:t>
    </dgm:pt>
    <dgm:pt modelId="{83A1C55C-953D-4C43-8BC2-151B35C73FBD}" type="pres">
      <dgm:prSet presAssocID="{A4428A74-20D0-4355-A5FA-274E4248CF88}" presName="circle1" presStyleLbl="node1" presStyleIdx="0" presStyleCnt="3"/>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2700000" scaled="1"/>
          <a:tileRect/>
        </a:gradFill>
        <a:ln>
          <a:solidFill>
            <a:srgbClr val="0000FF"/>
          </a:solidFill>
        </a:ln>
      </dgm:spPr>
    </dgm:pt>
    <dgm:pt modelId="{9585A833-C681-427F-B44A-B9B8B168FADD}" type="pres">
      <dgm:prSet presAssocID="{A4428A74-20D0-4355-A5FA-274E4248CF88}" presName="space" presStyleCnt="0"/>
      <dgm:spPr/>
    </dgm:pt>
    <dgm:pt modelId="{A45382F4-F666-491B-B525-7F8508D31738}" type="pres">
      <dgm:prSet presAssocID="{A4428A74-20D0-4355-A5FA-274E4248CF88}" presName="rect1" presStyleLbl="alignAcc1" presStyleIdx="0" presStyleCnt="3" custLinFactNeighborX="116" custLinFactNeighborY="-2168"/>
      <dgm:spPr/>
      <dgm:t>
        <a:bodyPr/>
        <a:lstStyle/>
        <a:p>
          <a:endParaRPr lang="ru-RU"/>
        </a:p>
      </dgm:t>
    </dgm:pt>
    <dgm:pt modelId="{C1C6A865-B34F-4152-A0E0-63B32FB4D0C6}" type="pres">
      <dgm:prSet presAssocID="{4CAC6F70-807C-4D20-A7C8-6ACA747ACA42}" presName="vertSpace2" presStyleLbl="node1" presStyleIdx="0" presStyleCnt="3"/>
      <dgm:spPr/>
    </dgm:pt>
    <dgm:pt modelId="{699F61D5-4AFF-4C0B-90DF-F99D6B60463B}" type="pres">
      <dgm:prSet presAssocID="{4CAC6F70-807C-4D20-A7C8-6ACA747ACA42}" presName="circle2" presStyleLbl="node1" presStyleIdx="1" presStyleCnt="3"/>
      <dgm:spPr>
        <a:gradFill flip="none" rotWithShape="0">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a:solidFill>
            <a:srgbClr val="0000FF"/>
          </a:solidFill>
        </a:ln>
      </dgm:spPr>
    </dgm:pt>
    <dgm:pt modelId="{27EA0206-94B4-427D-95E4-AB29495C8EFF}" type="pres">
      <dgm:prSet presAssocID="{4CAC6F70-807C-4D20-A7C8-6ACA747ACA42}" presName="rect2" presStyleLbl="alignAcc1" presStyleIdx="1" presStyleCnt="3" custScaleY="98916"/>
      <dgm:spPr/>
      <dgm:t>
        <a:bodyPr/>
        <a:lstStyle/>
        <a:p>
          <a:endParaRPr lang="ru-RU"/>
        </a:p>
      </dgm:t>
    </dgm:pt>
    <dgm:pt modelId="{F8888248-3886-40AB-BEDD-45C38E914200}" type="pres">
      <dgm:prSet presAssocID="{F797CBE6-C29E-4073-B762-3F4938436D85}" presName="vertSpace3" presStyleLbl="node1" presStyleIdx="1" presStyleCnt="3"/>
      <dgm:spPr/>
    </dgm:pt>
    <dgm:pt modelId="{94405378-D4C6-4149-87A9-0A8668C002BA}" type="pres">
      <dgm:prSet presAssocID="{F797CBE6-C29E-4073-B762-3F4938436D85}" presName="circle3" presStyleLbl="node1" presStyleIdx="2" presStyleCnt="3"/>
      <dgm:spPr>
        <a:gradFill flip="none" rotWithShape="0">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a:solidFill>
            <a:srgbClr val="0000FF"/>
          </a:solidFill>
        </a:ln>
      </dgm:spPr>
    </dgm:pt>
    <dgm:pt modelId="{E26C5C42-308F-40FA-822E-7DF663E181C4}" type="pres">
      <dgm:prSet presAssocID="{F797CBE6-C29E-4073-B762-3F4938436D85}" presName="rect3" presStyleLbl="alignAcc1" presStyleIdx="2" presStyleCnt="3"/>
      <dgm:spPr/>
      <dgm:t>
        <a:bodyPr/>
        <a:lstStyle/>
        <a:p>
          <a:endParaRPr lang="ru-RU"/>
        </a:p>
      </dgm:t>
    </dgm:pt>
    <dgm:pt modelId="{CD9761E6-4126-4913-B950-E7E307253B94}" type="pres">
      <dgm:prSet presAssocID="{A4428A74-20D0-4355-A5FA-274E4248CF88}" presName="rect1ParTx" presStyleLbl="alignAcc1" presStyleIdx="2" presStyleCnt="3">
        <dgm:presLayoutVars>
          <dgm:chMax val="1"/>
          <dgm:bulletEnabled val="1"/>
        </dgm:presLayoutVars>
      </dgm:prSet>
      <dgm:spPr/>
      <dgm:t>
        <a:bodyPr/>
        <a:lstStyle/>
        <a:p>
          <a:endParaRPr lang="ru-RU"/>
        </a:p>
      </dgm:t>
    </dgm:pt>
    <dgm:pt modelId="{45ED19A8-8A03-48DF-8B58-FEB18A8DCE95}" type="pres">
      <dgm:prSet presAssocID="{A4428A74-20D0-4355-A5FA-274E4248CF88}" presName="rect1ChTx" presStyleLbl="alignAcc1" presStyleIdx="2" presStyleCnt="3">
        <dgm:presLayoutVars>
          <dgm:bulletEnabled val="1"/>
        </dgm:presLayoutVars>
      </dgm:prSet>
      <dgm:spPr/>
      <dgm:t>
        <a:bodyPr/>
        <a:lstStyle/>
        <a:p>
          <a:endParaRPr lang="ru-RU"/>
        </a:p>
      </dgm:t>
    </dgm:pt>
    <dgm:pt modelId="{218D363A-9F65-4145-9E25-3CB4FBDABB48}" type="pres">
      <dgm:prSet presAssocID="{4CAC6F70-807C-4D20-A7C8-6ACA747ACA42}" presName="rect2ParTx" presStyleLbl="alignAcc1" presStyleIdx="2" presStyleCnt="3">
        <dgm:presLayoutVars>
          <dgm:chMax val="1"/>
          <dgm:bulletEnabled val="1"/>
        </dgm:presLayoutVars>
      </dgm:prSet>
      <dgm:spPr/>
      <dgm:t>
        <a:bodyPr/>
        <a:lstStyle/>
        <a:p>
          <a:endParaRPr lang="ru-RU"/>
        </a:p>
      </dgm:t>
    </dgm:pt>
    <dgm:pt modelId="{8188F2AD-5FC5-413D-B81D-A8A78CED017B}" type="pres">
      <dgm:prSet presAssocID="{4CAC6F70-807C-4D20-A7C8-6ACA747ACA42}" presName="rect2ChTx" presStyleLbl="alignAcc1" presStyleIdx="2" presStyleCnt="3">
        <dgm:presLayoutVars>
          <dgm:bulletEnabled val="1"/>
        </dgm:presLayoutVars>
      </dgm:prSet>
      <dgm:spPr/>
      <dgm:t>
        <a:bodyPr/>
        <a:lstStyle/>
        <a:p>
          <a:endParaRPr lang="ru-RU"/>
        </a:p>
      </dgm:t>
    </dgm:pt>
    <dgm:pt modelId="{2A5A82ED-83EB-4A25-8B42-8C19E2D5790E}" type="pres">
      <dgm:prSet presAssocID="{F797CBE6-C29E-4073-B762-3F4938436D85}" presName="rect3ParTx" presStyleLbl="alignAcc1" presStyleIdx="2" presStyleCnt="3">
        <dgm:presLayoutVars>
          <dgm:chMax val="1"/>
          <dgm:bulletEnabled val="1"/>
        </dgm:presLayoutVars>
      </dgm:prSet>
      <dgm:spPr/>
      <dgm:t>
        <a:bodyPr/>
        <a:lstStyle/>
        <a:p>
          <a:endParaRPr lang="ru-RU"/>
        </a:p>
      </dgm:t>
    </dgm:pt>
    <dgm:pt modelId="{A605336D-EFFF-441E-AB31-0E680E6DC492}" type="pres">
      <dgm:prSet presAssocID="{F797CBE6-C29E-4073-B762-3F4938436D85}" presName="rect3ChTx" presStyleLbl="alignAcc1" presStyleIdx="2" presStyleCnt="3">
        <dgm:presLayoutVars>
          <dgm:bulletEnabled val="1"/>
        </dgm:presLayoutVars>
      </dgm:prSet>
      <dgm:spPr/>
      <dgm:t>
        <a:bodyPr/>
        <a:lstStyle/>
        <a:p>
          <a:endParaRPr lang="ru-RU"/>
        </a:p>
      </dgm:t>
    </dgm:pt>
  </dgm:ptLst>
  <dgm:cxnLst>
    <dgm:cxn modelId="{6A4C2A9D-B686-4E3E-9EE7-D9ED1D920D46}" type="presOf" srcId="{A1A85B1E-7CA0-41CC-9E1A-DAC01917B906}" destId="{45ED19A8-8A03-48DF-8B58-FEB18A8DCE95}" srcOrd="0" destOrd="3" presId="urn:microsoft.com/office/officeart/2005/8/layout/target3"/>
    <dgm:cxn modelId="{8A4BA5DF-D62D-4B23-A919-63A27E80BC1B}" type="presOf" srcId="{F797CBE6-C29E-4073-B762-3F4938436D85}" destId="{2A5A82ED-83EB-4A25-8B42-8C19E2D5790E}" srcOrd="1" destOrd="0" presId="urn:microsoft.com/office/officeart/2005/8/layout/target3"/>
    <dgm:cxn modelId="{637BC100-CE46-4BB2-9AF5-2128AAB1359E}" type="presOf" srcId="{F797CBE6-C29E-4073-B762-3F4938436D85}" destId="{E26C5C42-308F-40FA-822E-7DF663E181C4}" srcOrd="0" destOrd="0" presId="urn:microsoft.com/office/officeart/2005/8/layout/target3"/>
    <dgm:cxn modelId="{D9C60B49-14F6-4D1B-A8F3-EB2CC74F345E}" srcId="{F797CBE6-C29E-4073-B762-3F4938436D85}" destId="{574E6B59-EC53-4747-842D-7CF7C2213149}" srcOrd="1" destOrd="0" parTransId="{ABB65BFE-4977-4901-BD94-F2C8950CF78B}" sibTransId="{95C1933B-BCEE-42AE-8097-B9433EEFEBF8}"/>
    <dgm:cxn modelId="{B057F569-0879-41FA-970E-6C682122FCD2}" srcId="{A4428A74-20D0-4355-A5FA-274E4248CF88}" destId="{B74C4AE4-5780-4C74-9FC8-AB1BCF706266}" srcOrd="1" destOrd="0" parTransId="{B23D530A-600E-4061-83E2-E4AFA7B9B901}" sibTransId="{0EEDEF95-68F4-4D39-A860-2C6EFDE6DD95}"/>
    <dgm:cxn modelId="{0D210AFA-9200-4F1B-9359-DD82F2A91A4E}" type="presOf" srcId="{D4267EF1-A870-40BE-AEB5-73C0FAAA2F16}" destId="{45ED19A8-8A03-48DF-8B58-FEB18A8DCE95}" srcOrd="0" destOrd="0" presId="urn:microsoft.com/office/officeart/2005/8/layout/target3"/>
    <dgm:cxn modelId="{FE900259-21FA-4250-93E3-FBB901FCD82B}" type="presOf" srcId="{4CAC6F70-807C-4D20-A7C8-6ACA747ACA42}" destId="{218D363A-9F65-4145-9E25-3CB4FBDABB48}" srcOrd="1" destOrd="0" presId="urn:microsoft.com/office/officeart/2005/8/layout/target3"/>
    <dgm:cxn modelId="{909B2513-CFB9-40EE-B7B6-722FC28EF1D8}" srcId="{F81AAA0C-EDB8-4DA2-A270-1AED6D984062}" destId="{F797CBE6-C29E-4073-B762-3F4938436D85}" srcOrd="2" destOrd="0" parTransId="{BFB510C8-D728-412E-BA61-1F11B1A58384}" sibTransId="{D60D98A6-7B35-4AA5-BFD5-1D1E5800AF7D}"/>
    <dgm:cxn modelId="{E48AC381-7A9D-4284-9582-A0D52BEEBA75}" type="presOf" srcId="{457AB93D-55CD-43C3-B990-8F89B8BE11C2}" destId="{8188F2AD-5FC5-413D-B81D-A8A78CED017B}" srcOrd="0" destOrd="2" presId="urn:microsoft.com/office/officeart/2005/8/layout/target3"/>
    <dgm:cxn modelId="{DD95A1C4-2BDC-4649-9A4A-60FAFAC0B885}" srcId="{4CAC6F70-807C-4D20-A7C8-6ACA747ACA42}" destId="{9165FB55-DA8D-4EC8-8268-49332627AC41}" srcOrd="1" destOrd="0" parTransId="{64896ACE-EFDE-4198-8C99-BB9EA32A5F2F}" sibTransId="{400B585B-0EF0-48B2-BFA6-8001043F4E62}"/>
    <dgm:cxn modelId="{2E9CC7E0-0E0C-4620-B445-F522D8BF94AC}" srcId="{F81AAA0C-EDB8-4DA2-A270-1AED6D984062}" destId="{A4428A74-20D0-4355-A5FA-274E4248CF88}" srcOrd="0" destOrd="0" parTransId="{13E1090C-4AAA-4B11-963C-9E0C28ECB004}" sibTransId="{E758E646-645C-4131-9A0C-E4BC878A8302}"/>
    <dgm:cxn modelId="{175406F4-9DC9-4CBE-B6CB-87F5C0B793DE}" type="presOf" srcId="{14ABCD0A-69B3-4DE9-B108-DEC21B79578D}" destId="{A605336D-EFFF-441E-AB31-0E680E6DC492}" srcOrd="0" destOrd="0" presId="urn:microsoft.com/office/officeart/2005/8/layout/target3"/>
    <dgm:cxn modelId="{3E61C92D-8C5D-4C22-B0C5-20B25D1B8424}" type="presOf" srcId="{574E6B59-EC53-4747-842D-7CF7C2213149}" destId="{A605336D-EFFF-441E-AB31-0E680E6DC492}" srcOrd="0" destOrd="1" presId="urn:microsoft.com/office/officeart/2005/8/layout/target3"/>
    <dgm:cxn modelId="{35861078-2CB0-42F2-89D1-84688FD4CE1B}" srcId="{F797CBE6-C29E-4073-B762-3F4938436D85}" destId="{12D39E97-34B0-4BDD-9BB7-BBBFFD4A66BA}" srcOrd="2" destOrd="0" parTransId="{1D879FE1-132A-4A53-8B5A-248A48FAED01}" sibTransId="{0642EDDF-AE24-4098-8898-A29AF2012ADE}"/>
    <dgm:cxn modelId="{B3AD5944-BBA0-4575-91F5-8F62C8A24ED8}" srcId="{4CAC6F70-807C-4D20-A7C8-6ACA747ACA42}" destId="{457AB93D-55CD-43C3-B990-8F89B8BE11C2}" srcOrd="2" destOrd="0" parTransId="{28B9C09F-79CF-42D5-8B6D-C9F45CE64C95}" sibTransId="{060D4738-61EF-4F12-936F-DF81CB4B9EE9}"/>
    <dgm:cxn modelId="{BE24FC0F-D8B1-40F4-9B65-C36DD0AB91CE}" srcId="{F81AAA0C-EDB8-4DA2-A270-1AED6D984062}" destId="{4CAC6F70-807C-4D20-A7C8-6ACA747ACA42}" srcOrd="1" destOrd="0" parTransId="{98C91D39-C88B-42B2-91E8-A1BD3344C62A}" sibTransId="{DD1EB146-2DAE-4C53-93FC-8244FF00387B}"/>
    <dgm:cxn modelId="{46BCE0CC-5C6B-49D0-99FE-DA4BD8FECC08}" srcId="{4CAC6F70-807C-4D20-A7C8-6ACA747ACA42}" destId="{8B837FFA-0389-4A95-89A8-BBEBA0B6B6D8}" srcOrd="0" destOrd="0" parTransId="{618ADCD8-D318-40AB-8B6B-D788B0182095}" sibTransId="{C6F0891E-C652-45BD-BE1E-3229B4836933}"/>
    <dgm:cxn modelId="{A854FB89-D5A8-4B7C-B9CA-0AE88CC0A207}" type="presOf" srcId="{A4428A74-20D0-4355-A5FA-274E4248CF88}" destId="{CD9761E6-4126-4913-B950-E7E307253B94}" srcOrd="1" destOrd="0" presId="urn:microsoft.com/office/officeart/2005/8/layout/target3"/>
    <dgm:cxn modelId="{36A3A6BF-B05D-4EEC-A3D5-10E8E1EFEF6E}" type="presOf" srcId="{9165FB55-DA8D-4EC8-8268-49332627AC41}" destId="{8188F2AD-5FC5-413D-B81D-A8A78CED017B}" srcOrd="0" destOrd="1" presId="urn:microsoft.com/office/officeart/2005/8/layout/target3"/>
    <dgm:cxn modelId="{1251168B-DD62-43DD-97D0-DD51549D8892}" type="presOf" srcId="{4CAC6F70-807C-4D20-A7C8-6ACA747ACA42}" destId="{27EA0206-94B4-427D-95E4-AB29495C8EFF}" srcOrd="0" destOrd="0" presId="urn:microsoft.com/office/officeart/2005/8/layout/target3"/>
    <dgm:cxn modelId="{9C30CF95-C32A-4FED-8046-E319BC92CB3F}" srcId="{A4428A74-20D0-4355-A5FA-274E4248CF88}" destId="{D4267EF1-A870-40BE-AEB5-73C0FAAA2F16}" srcOrd="0" destOrd="0" parTransId="{430B2DB5-A8D6-4221-ADDF-0D32D5D84807}" sibTransId="{7A4434DC-075F-4E54-9E99-194F09282B4D}"/>
    <dgm:cxn modelId="{0AB1C326-BC67-4492-BED2-BE1D76B789B5}" type="presOf" srcId="{B74C4AE4-5780-4C74-9FC8-AB1BCF706266}" destId="{45ED19A8-8A03-48DF-8B58-FEB18A8DCE95}" srcOrd="0" destOrd="1" presId="urn:microsoft.com/office/officeart/2005/8/layout/target3"/>
    <dgm:cxn modelId="{795741EF-558F-4066-9F43-A23964C52DEE}" type="presOf" srcId="{12D39E97-34B0-4BDD-9BB7-BBBFFD4A66BA}" destId="{A605336D-EFFF-441E-AB31-0E680E6DC492}" srcOrd="0" destOrd="2" presId="urn:microsoft.com/office/officeart/2005/8/layout/target3"/>
    <dgm:cxn modelId="{07DD99C9-44E2-4D85-B4EB-CA8282E1BCA4}" srcId="{A4428A74-20D0-4355-A5FA-274E4248CF88}" destId="{A1A85B1E-7CA0-41CC-9E1A-DAC01917B906}" srcOrd="3" destOrd="0" parTransId="{2088619A-6A75-4123-8605-5D7193E57D05}" sibTransId="{9859CAB3-6DA9-4228-9740-F33301F83AEC}"/>
    <dgm:cxn modelId="{572015F1-1D52-4CBD-BF1C-0F86D26FC7E1}" type="presOf" srcId="{A4428A74-20D0-4355-A5FA-274E4248CF88}" destId="{A45382F4-F666-491B-B525-7F8508D31738}" srcOrd="0" destOrd="0" presId="urn:microsoft.com/office/officeart/2005/8/layout/target3"/>
    <dgm:cxn modelId="{D7206F63-FC7A-41B6-9CA9-ED65BAA97183}" srcId="{A4428A74-20D0-4355-A5FA-274E4248CF88}" destId="{A10B4923-8896-4FA8-A863-CC1ACA07753E}" srcOrd="2" destOrd="0" parTransId="{08AC19EC-0901-4DF2-904E-AE135AC06034}" sibTransId="{E37908BE-8159-4276-9A2C-DF8139137C42}"/>
    <dgm:cxn modelId="{4A0F9F4E-E096-41E9-A4D0-0AA60A3708AE}" srcId="{F797CBE6-C29E-4073-B762-3F4938436D85}" destId="{14ABCD0A-69B3-4DE9-B108-DEC21B79578D}" srcOrd="0" destOrd="0" parTransId="{2BD2B4A4-DA5A-4D14-94E2-BE1D4656F2BA}" sibTransId="{A8863018-D9D8-4AC5-A2B8-CA41A818545F}"/>
    <dgm:cxn modelId="{C96EF22E-B1D4-4C1B-9094-6B9F864DD71E}" type="presOf" srcId="{A10B4923-8896-4FA8-A863-CC1ACA07753E}" destId="{45ED19A8-8A03-48DF-8B58-FEB18A8DCE95}" srcOrd="0" destOrd="2" presId="urn:microsoft.com/office/officeart/2005/8/layout/target3"/>
    <dgm:cxn modelId="{5895047F-EDB2-495B-ABA6-971BCCF7E4AD}" type="presOf" srcId="{8B837FFA-0389-4A95-89A8-BBEBA0B6B6D8}" destId="{8188F2AD-5FC5-413D-B81D-A8A78CED017B}" srcOrd="0" destOrd="0" presId="urn:microsoft.com/office/officeart/2005/8/layout/target3"/>
    <dgm:cxn modelId="{D03B6126-EABD-4D82-8D32-C1E808519D05}" type="presOf" srcId="{F81AAA0C-EDB8-4DA2-A270-1AED6D984062}" destId="{3A4162E8-4BD7-4334-8774-ADE255C6D97A}" srcOrd="0" destOrd="0" presId="urn:microsoft.com/office/officeart/2005/8/layout/target3"/>
    <dgm:cxn modelId="{8E54AEEF-BD54-433C-BD15-A9F9734AC255}" type="presParOf" srcId="{3A4162E8-4BD7-4334-8774-ADE255C6D97A}" destId="{83A1C55C-953D-4C43-8BC2-151B35C73FBD}" srcOrd="0" destOrd="0" presId="urn:microsoft.com/office/officeart/2005/8/layout/target3"/>
    <dgm:cxn modelId="{3F4BCAEA-FE60-406A-A0C3-0F9DCB6DF4BC}" type="presParOf" srcId="{3A4162E8-4BD7-4334-8774-ADE255C6D97A}" destId="{9585A833-C681-427F-B44A-B9B8B168FADD}" srcOrd="1" destOrd="0" presId="urn:microsoft.com/office/officeart/2005/8/layout/target3"/>
    <dgm:cxn modelId="{0C664981-6CB4-4E6E-AA1F-A94FB7EB14A8}" type="presParOf" srcId="{3A4162E8-4BD7-4334-8774-ADE255C6D97A}" destId="{A45382F4-F666-491B-B525-7F8508D31738}" srcOrd="2" destOrd="0" presId="urn:microsoft.com/office/officeart/2005/8/layout/target3"/>
    <dgm:cxn modelId="{00A8986D-B504-4643-8EDC-6BE360085CA6}" type="presParOf" srcId="{3A4162E8-4BD7-4334-8774-ADE255C6D97A}" destId="{C1C6A865-B34F-4152-A0E0-63B32FB4D0C6}" srcOrd="3" destOrd="0" presId="urn:microsoft.com/office/officeart/2005/8/layout/target3"/>
    <dgm:cxn modelId="{0036C303-3A58-42C4-99DF-35B0CA9EBCB8}" type="presParOf" srcId="{3A4162E8-4BD7-4334-8774-ADE255C6D97A}" destId="{699F61D5-4AFF-4C0B-90DF-F99D6B60463B}" srcOrd="4" destOrd="0" presId="urn:microsoft.com/office/officeart/2005/8/layout/target3"/>
    <dgm:cxn modelId="{E32B0201-5C47-4BB4-8F79-99BD2EB26280}" type="presParOf" srcId="{3A4162E8-4BD7-4334-8774-ADE255C6D97A}" destId="{27EA0206-94B4-427D-95E4-AB29495C8EFF}" srcOrd="5" destOrd="0" presId="urn:microsoft.com/office/officeart/2005/8/layout/target3"/>
    <dgm:cxn modelId="{CE10028C-34C6-44DE-85E0-3BC344F58633}" type="presParOf" srcId="{3A4162E8-4BD7-4334-8774-ADE255C6D97A}" destId="{F8888248-3886-40AB-BEDD-45C38E914200}" srcOrd="6" destOrd="0" presId="urn:microsoft.com/office/officeart/2005/8/layout/target3"/>
    <dgm:cxn modelId="{B35A7E70-BC39-43F1-BE03-DB6D462E45E8}" type="presParOf" srcId="{3A4162E8-4BD7-4334-8774-ADE255C6D97A}" destId="{94405378-D4C6-4149-87A9-0A8668C002BA}" srcOrd="7" destOrd="0" presId="urn:microsoft.com/office/officeart/2005/8/layout/target3"/>
    <dgm:cxn modelId="{EB3C58BA-2496-40C6-B134-DC596C33F5C8}" type="presParOf" srcId="{3A4162E8-4BD7-4334-8774-ADE255C6D97A}" destId="{E26C5C42-308F-40FA-822E-7DF663E181C4}" srcOrd="8" destOrd="0" presId="urn:microsoft.com/office/officeart/2005/8/layout/target3"/>
    <dgm:cxn modelId="{A644B189-8828-432E-87A9-C1FF43022628}" type="presParOf" srcId="{3A4162E8-4BD7-4334-8774-ADE255C6D97A}" destId="{CD9761E6-4126-4913-B950-E7E307253B94}" srcOrd="9" destOrd="0" presId="urn:microsoft.com/office/officeart/2005/8/layout/target3"/>
    <dgm:cxn modelId="{19DCC7A1-54CE-4F71-A89D-DC81ACFAFAC1}" type="presParOf" srcId="{3A4162E8-4BD7-4334-8774-ADE255C6D97A}" destId="{45ED19A8-8A03-48DF-8B58-FEB18A8DCE95}" srcOrd="10" destOrd="0" presId="urn:microsoft.com/office/officeart/2005/8/layout/target3"/>
    <dgm:cxn modelId="{E8087BA4-8AB7-48B2-AA63-30017CDF29DF}" type="presParOf" srcId="{3A4162E8-4BD7-4334-8774-ADE255C6D97A}" destId="{218D363A-9F65-4145-9E25-3CB4FBDABB48}" srcOrd="11" destOrd="0" presId="urn:microsoft.com/office/officeart/2005/8/layout/target3"/>
    <dgm:cxn modelId="{CA17EF3B-ED63-4A4B-8C70-87D71B9DCC41}" type="presParOf" srcId="{3A4162E8-4BD7-4334-8774-ADE255C6D97A}" destId="{8188F2AD-5FC5-413D-B81D-A8A78CED017B}" srcOrd="12" destOrd="0" presId="urn:microsoft.com/office/officeart/2005/8/layout/target3"/>
    <dgm:cxn modelId="{DD89A67D-4936-4154-918A-05E1E95C6D78}" type="presParOf" srcId="{3A4162E8-4BD7-4334-8774-ADE255C6D97A}" destId="{2A5A82ED-83EB-4A25-8B42-8C19E2D5790E}" srcOrd="13" destOrd="0" presId="urn:microsoft.com/office/officeart/2005/8/layout/target3"/>
    <dgm:cxn modelId="{3AA5F9E5-5AC5-4FB8-950A-4BF5BFFA1BF7}" type="presParOf" srcId="{3A4162E8-4BD7-4334-8774-ADE255C6D97A}" destId="{A605336D-EFFF-441E-AB31-0E680E6DC492}"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DFEBA5-2FBA-421D-9D2C-37454CED3B66}"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ru-RU"/>
        </a:p>
      </dgm:t>
    </dgm:pt>
    <dgm:pt modelId="{58369FA3-F55A-4A7B-8A8A-7E23378A4F97}">
      <dgm:prSet phldrT="[Текст]"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5400000" scaled="1"/>
          <a:tileRect/>
        </a:gradFill>
        <a:ln>
          <a:solidFill>
            <a:srgbClr val="00CC99"/>
          </a:solidFill>
        </a:ln>
      </dgm:spPr>
      <dgm:t>
        <a:bodyPr/>
        <a:lstStyle/>
        <a:p>
          <a:r>
            <a:rPr lang="ru-RU"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2017 г      2018 г      2019 г</a:t>
          </a:r>
          <a:endParaRPr lang="ru-RU"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dgm:t>
    </dgm:pt>
    <dgm:pt modelId="{F89973E0-B602-4A86-95CE-FF9031FCC0DE}" type="parTrans" cxnId="{D88A8B4C-1483-4590-AA42-B81BAA3BECCF}">
      <dgm:prSet/>
      <dgm:spPr/>
      <dgm:t>
        <a:bodyPr/>
        <a:lstStyle/>
        <a:p>
          <a:endParaRPr lang="ru-RU"/>
        </a:p>
      </dgm:t>
    </dgm:pt>
    <dgm:pt modelId="{3E171B15-A7B1-4A38-A3CD-4EAC9A1C8054}" type="sibTrans" cxnId="{D88A8B4C-1483-4590-AA42-B81BAA3BECCF}">
      <dgm:prSet/>
      <dgm:spPr/>
      <dgm:t>
        <a:bodyPr/>
        <a:lstStyle/>
        <a:p>
          <a:endParaRPr lang="ru-RU"/>
        </a:p>
      </dgm:t>
    </dgm:pt>
    <dgm:pt modelId="{72BF3DC4-EB9D-4528-B878-C59BCE2F023A}">
      <dgm:prSet phldrT="[Текст]"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21 792,0     20 598,1    21 367,3</a:t>
          </a:r>
          <a:endParaRPr lang="ru-RU" sz="2000" dirty="0">
            <a:effectLst>
              <a:outerShdw blurRad="38100" dist="38100" dir="2700000" algn="tl">
                <a:srgbClr val="000000">
                  <a:alpha val="43137"/>
                </a:srgbClr>
              </a:outerShdw>
            </a:effectLst>
            <a:latin typeface="Book Antiqua" pitchFamily="18" charset="0"/>
          </a:endParaRPr>
        </a:p>
      </dgm:t>
    </dgm:pt>
    <dgm:pt modelId="{7CF9B1E6-DE1D-44D2-B9EE-53CBA6751784}" type="parTrans" cxnId="{50E1A9F2-4BCA-46CC-A80B-0E86E5E205A1}">
      <dgm:prSet/>
      <dgm:spPr/>
      <dgm:t>
        <a:bodyPr/>
        <a:lstStyle/>
        <a:p>
          <a:endParaRPr lang="ru-RU"/>
        </a:p>
      </dgm:t>
    </dgm:pt>
    <dgm:pt modelId="{E1B862A6-5CF2-4743-8027-B61C22264819}" type="sibTrans" cxnId="{50E1A9F2-4BCA-46CC-A80B-0E86E5E205A1}">
      <dgm:prSet/>
      <dgm:spPr/>
      <dgm:t>
        <a:bodyPr/>
        <a:lstStyle/>
        <a:p>
          <a:endParaRPr lang="ru-RU"/>
        </a:p>
      </dgm:t>
    </dgm:pt>
    <dgm:pt modelId="{04483AC4-E7BF-4E3B-8BBA-EC6BFDC5916C}">
      <dgm:prSet phldrT="[Текст]"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89804"/>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доходов местного бюджета в расчете на 1 жителя</a:t>
          </a:r>
          <a:endParaRPr lang="ru-RU" sz="1800" dirty="0">
            <a:latin typeface="Book Antiqua" pitchFamily="18" charset="0"/>
          </a:endParaRPr>
        </a:p>
      </dgm:t>
    </dgm:pt>
    <dgm:pt modelId="{BFC6B100-2E1A-4A18-94A9-45B06824B127}" type="parTrans" cxnId="{384CE64D-FEA5-45DF-81B7-9F98C982C5BB}">
      <dgm:prSet/>
      <dgm:spPr/>
      <dgm:t>
        <a:bodyPr/>
        <a:lstStyle/>
        <a:p>
          <a:endParaRPr lang="ru-RU"/>
        </a:p>
      </dgm:t>
    </dgm:pt>
    <dgm:pt modelId="{712B84F4-0C8B-4D3E-8B80-342B8809CC8A}" type="sibTrans" cxnId="{384CE64D-FEA5-45DF-81B7-9F98C982C5BB}">
      <dgm:prSet/>
      <dgm:spPr/>
      <dgm:t>
        <a:bodyPr/>
        <a:lstStyle/>
        <a:p>
          <a:endParaRPr lang="ru-RU"/>
        </a:p>
      </dgm:t>
    </dgm:pt>
    <dgm:pt modelId="{D2AE9391-B746-40B0-B4EA-377C8E6769A6}">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89804"/>
            </a:srgbClr>
          </a:solidFill>
        </a:ln>
        <a:effectLst>
          <a:outerShdw blurRad="50800" dist="38100" dir="2700000" algn="tl" rotWithShape="0">
            <a:prstClr val="black">
              <a:alpha val="40000"/>
            </a:prstClr>
          </a:outerShdw>
        </a:effectLst>
      </dgm:spPr>
      <dgm:t>
        <a:bodyPr/>
        <a:lstStyle/>
        <a:p>
          <a:endParaRPr lang="ru-RU" sz="1600" dirty="0">
            <a:latin typeface="Book Antiqua" pitchFamily="18" charset="0"/>
          </a:endParaRPr>
        </a:p>
      </dgm:t>
    </dgm:pt>
    <dgm:pt modelId="{882BDE67-A78D-4EE6-9D7E-2877A259C9D2}" type="parTrans" cxnId="{529821E7-8B40-4919-830B-4273F6616F1A}">
      <dgm:prSet/>
      <dgm:spPr/>
      <dgm:t>
        <a:bodyPr/>
        <a:lstStyle/>
        <a:p>
          <a:endParaRPr lang="ru-RU"/>
        </a:p>
      </dgm:t>
    </dgm:pt>
    <dgm:pt modelId="{7E3CCA34-6B1A-49DF-B827-2C5E0E65CCC6}" type="sibTrans" cxnId="{529821E7-8B40-4919-830B-4273F6616F1A}">
      <dgm:prSet/>
      <dgm:spPr/>
      <dgm:t>
        <a:bodyPr/>
        <a:lstStyle/>
        <a:p>
          <a:endParaRPr lang="ru-RU"/>
        </a:p>
      </dgm:t>
    </dgm:pt>
    <dgm:pt modelId="{3D3D51BA-ABBB-4FD6-A645-82511E1327AE}">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22 188,7     20 399,8     21 169,4</a:t>
          </a:r>
          <a:endParaRPr lang="ru-RU" sz="2000" dirty="0">
            <a:effectLst>
              <a:outerShdw blurRad="38100" dist="38100" dir="2700000" algn="tl">
                <a:srgbClr val="000000">
                  <a:alpha val="43137"/>
                </a:srgbClr>
              </a:outerShdw>
            </a:effectLst>
            <a:latin typeface="Book Antiqua" pitchFamily="18" charset="0"/>
          </a:endParaRPr>
        </a:p>
      </dgm:t>
    </dgm:pt>
    <dgm:pt modelId="{EC324748-B88E-4F67-BA69-D32B422D0B66}" type="parTrans" cxnId="{15E1A52C-888F-4127-8B7F-DB9631F51EC9}">
      <dgm:prSet/>
      <dgm:spPr/>
      <dgm:t>
        <a:bodyPr/>
        <a:lstStyle/>
        <a:p>
          <a:endParaRPr lang="ru-RU"/>
        </a:p>
      </dgm:t>
    </dgm:pt>
    <dgm:pt modelId="{83360899-176B-432B-B5E0-FA1DF6EDBBEF}" type="sibTrans" cxnId="{15E1A52C-888F-4127-8B7F-DB9631F51EC9}">
      <dgm:prSet/>
      <dgm:spPr/>
      <dgm:t>
        <a:bodyPr/>
        <a:lstStyle/>
        <a:p>
          <a:endParaRPr lang="ru-RU"/>
        </a:p>
      </dgm:t>
    </dgm:pt>
    <dgm:pt modelId="{1429CFF6-F84C-43BA-BE2D-44E1FBFD7923}">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12 265,0     11 249,6     11 383,4</a:t>
          </a:r>
          <a:endParaRPr lang="ru-RU" sz="2000" dirty="0">
            <a:effectLst>
              <a:outerShdw blurRad="38100" dist="38100" dir="2700000" algn="tl">
                <a:srgbClr val="000000">
                  <a:alpha val="43137"/>
                </a:srgbClr>
              </a:outerShdw>
            </a:effectLst>
            <a:latin typeface="Book Antiqua" pitchFamily="18" charset="0"/>
          </a:endParaRPr>
        </a:p>
      </dgm:t>
    </dgm:pt>
    <dgm:pt modelId="{8DF3454E-0527-4BEA-9037-B9B4E3BF13EF}" type="parTrans" cxnId="{DEBC8A15-A3DC-4921-9FD7-54020A4C008F}">
      <dgm:prSet/>
      <dgm:spPr/>
      <dgm:t>
        <a:bodyPr/>
        <a:lstStyle/>
        <a:p>
          <a:endParaRPr lang="ru-RU"/>
        </a:p>
      </dgm:t>
    </dgm:pt>
    <dgm:pt modelId="{E19AB800-D991-4582-A146-9C1E4C7ADDD8}" type="sibTrans" cxnId="{DEBC8A15-A3DC-4921-9FD7-54020A4C008F}">
      <dgm:prSet/>
      <dgm:spPr/>
      <dgm:t>
        <a:bodyPr/>
        <a:lstStyle/>
        <a:p>
          <a:endParaRPr lang="ru-RU"/>
        </a:p>
      </dgm:t>
    </dgm:pt>
    <dgm:pt modelId="{DE5C4943-41B5-4D79-86B0-E2402D40EBAF}">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2 878,6        2 838,4       2 838,4</a:t>
          </a:r>
          <a:endParaRPr lang="ru-RU" sz="2000" dirty="0">
            <a:effectLst>
              <a:outerShdw blurRad="38100" dist="38100" dir="2700000" algn="tl">
                <a:srgbClr val="000000">
                  <a:alpha val="43137"/>
                </a:srgbClr>
              </a:outerShdw>
            </a:effectLst>
            <a:latin typeface="Book Antiqua" pitchFamily="18" charset="0"/>
          </a:endParaRPr>
        </a:p>
      </dgm:t>
    </dgm:pt>
    <dgm:pt modelId="{63D8D627-779E-40A4-BDA7-74254490F22A}" type="parTrans" cxnId="{BCB0F8E0-823C-49E9-AFD3-5BB9EC07092B}">
      <dgm:prSet/>
      <dgm:spPr/>
      <dgm:t>
        <a:bodyPr/>
        <a:lstStyle/>
        <a:p>
          <a:endParaRPr lang="ru-RU"/>
        </a:p>
      </dgm:t>
    </dgm:pt>
    <dgm:pt modelId="{4B0756EA-2537-4B36-85D2-A5FF02931DDF}" type="sibTrans" cxnId="{BCB0F8E0-823C-49E9-AFD3-5BB9EC07092B}">
      <dgm:prSet/>
      <dgm:spPr/>
      <dgm:t>
        <a:bodyPr/>
        <a:lstStyle/>
        <a:p>
          <a:endParaRPr lang="ru-RU"/>
        </a:p>
      </dgm:t>
    </dgm:pt>
    <dgm:pt modelId="{5136F46D-DAA8-44FC-B8DF-0F8AA04B3A7D}">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2 039,8        1 694,2       2 307,9</a:t>
          </a:r>
          <a:endParaRPr lang="ru-RU" sz="2000" dirty="0">
            <a:effectLst>
              <a:outerShdw blurRad="38100" dist="38100" dir="2700000" algn="tl">
                <a:srgbClr val="000000">
                  <a:alpha val="43137"/>
                </a:srgbClr>
              </a:outerShdw>
            </a:effectLst>
            <a:latin typeface="Book Antiqua" pitchFamily="18" charset="0"/>
          </a:endParaRPr>
        </a:p>
      </dgm:t>
    </dgm:pt>
    <dgm:pt modelId="{47B6D271-6AB0-4B8E-9F5B-DF961E86DD09}" type="parTrans" cxnId="{0CFB6F02-47FC-4BE4-B3DD-0A03A0EA0460}">
      <dgm:prSet/>
      <dgm:spPr/>
      <dgm:t>
        <a:bodyPr/>
        <a:lstStyle/>
        <a:p>
          <a:endParaRPr lang="ru-RU"/>
        </a:p>
      </dgm:t>
    </dgm:pt>
    <dgm:pt modelId="{6E149DC6-27F8-430C-AFAA-D36DC43FD2AD}" type="sibTrans" cxnId="{0CFB6F02-47FC-4BE4-B3DD-0A03A0EA0460}">
      <dgm:prSet/>
      <dgm:spPr/>
      <dgm:t>
        <a:bodyPr/>
        <a:lstStyle/>
        <a:p>
          <a:endParaRPr lang="ru-RU"/>
        </a:p>
      </dgm:t>
    </dgm:pt>
    <dgm:pt modelId="{7CC5CF70-B216-42BB-9E96-B2D12A82CB10}">
      <dgm:prSet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dgm:spPr>
      <dgm:t>
        <a:bodyPr/>
        <a:lstStyle/>
        <a:p>
          <a:pPr algn="just"/>
          <a:r>
            <a:rPr lang="ru-RU" sz="2000" dirty="0" smtClean="0">
              <a:effectLst>
                <a:outerShdw blurRad="38100" dist="38100" dir="2700000" algn="tl">
                  <a:srgbClr val="000000">
                    <a:alpha val="43137"/>
                  </a:srgbClr>
                </a:outerShdw>
              </a:effectLst>
              <a:latin typeface="Book Antiqua" pitchFamily="18" charset="0"/>
            </a:rPr>
            <a:t>   20,7                -                  -</a:t>
          </a:r>
          <a:endParaRPr lang="ru-RU" sz="2000" dirty="0">
            <a:effectLst>
              <a:outerShdw blurRad="38100" dist="38100" dir="2700000" algn="tl">
                <a:srgbClr val="000000">
                  <a:alpha val="43137"/>
                </a:srgbClr>
              </a:outerShdw>
            </a:effectLst>
            <a:latin typeface="Book Antiqua" pitchFamily="18" charset="0"/>
          </a:endParaRPr>
        </a:p>
      </dgm:t>
    </dgm:pt>
    <dgm:pt modelId="{7C2BE421-D426-4AE0-8C45-FBA1439C416B}" type="parTrans" cxnId="{EE25AFCE-A80E-4783-A05D-72046BEB2125}">
      <dgm:prSet/>
      <dgm:spPr/>
      <dgm:t>
        <a:bodyPr/>
        <a:lstStyle/>
        <a:p>
          <a:endParaRPr lang="ru-RU"/>
        </a:p>
      </dgm:t>
    </dgm:pt>
    <dgm:pt modelId="{5AA7AF5D-7420-4413-82A9-A0BC9CB27C7B}" type="sibTrans" cxnId="{EE25AFCE-A80E-4783-A05D-72046BEB2125}">
      <dgm:prSet/>
      <dgm:spPr/>
      <dgm:t>
        <a:bodyPr/>
        <a:lstStyle/>
        <a:p>
          <a:endParaRPr lang="ru-RU"/>
        </a:p>
      </dgm:t>
    </dgm:pt>
    <dgm:pt modelId="{9059EED0-448A-4F9B-89C3-D52ECCF76412}">
      <dgm:prSet phldrT="[Текст]" custT="1"/>
      <dgm:spPr>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path path="circle">
            <a:fillToRect r="100000" b="100000"/>
          </a:path>
          <a:tileRect l="-100000" t="-100000"/>
        </a:gradFill>
        <a:ln w="12700">
          <a:solidFill>
            <a:srgbClr val="0033CC">
              <a:alpha val="89804"/>
            </a:srgbClr>
          </a:solidFill>
        </a:ln>
      </dgm:spPr>
      <dgm:t>
        <a:bodyPr/>
        <a:lstStyle/>
        <a:p>
          <a:pPr algn="ctr"/>
          <a:r>
            <a:rPr lang="ru-RU" sz="2000" b="1" dirty="0" smtClean="0">
              <a:latin typeface="Book Antiqua" pitchFamily="18" charset="0"/>
            </a:rPr>
            <a:t>Показатели  бюджета</a:t>
          </a:r>
          <a:endParaRPr lang="ru-RU" sz="2000" b="1" dirty="0">
            <a:latin typeface="Book Antiqua" pitchFamily="18" charset="0"/>
          </a:endParaRPr>
        </a:p>
      </dgm:t>
    </dgm:pt>
    <dgm:pt modelId="{D6109A50-3730-4DC3-9C9D-79FFB576FFE8}" type="parTrans" cxnId="{A289FF28-3D5D-4072-A944-A5BC976E0ECB}">
      <dgm:prSet/>
      <dgm:spPr/>
      <dgm:t>
        <a:bodyPr/>
        <a:lstStyle/>
        <a:p>
          <a:endParaRPr lang="ru-RU"/>
        </a:p>
      </dgm:t>
    </dgm:pt>
    <dgm:pt modelId="{7DFA7368-73B2-4C89-81C2-7D15692B2BA2}" type="sibTrans" cxnId="{A289FF28-3D5D-4072-A944-A5BC976E0ECB}">
      <dgm:prSet/>
      <dgm:spPr/>
      <dgm:t>
        <a:bodyPr/>
        <a:lstStyle/>
        <a:p>
          <a:endParaRPr lang="ru-RU"/>
        </a:p>
      </dgm:t>
    </dgm:pt>
    <dgm:pt modelId="{116305C4-799D-4FB5-AF98-FE6B4AEB8B75}">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в расчете на 1 жителя , </a:t>
          </a:r>
          <a:endParaRPr lang="ru-RU" sz="1800" dirty="0">
            <a:latin typeface="Book Antiqua" pitchFamily="18" charset="0"/>
          </a:endParaRPr>
        </a:p>
      </dgm:t>
    </dgm:pt>
    <dgm:pt modelId="{0F996D65-ECC6-48CE-85A5-C7519D2885FD}" type="parTrans" cxnId="{8B2BDFF8-B50B-4455-9D87-E4A216153599}">
      <dgm:prSet/>
      <dgm:spPr/>
      <dgm:t>
        <a:bodyPr/>
        <a:lstStyle/>
        <a:p>
          <a:endParaRPr lang="ru-RU"/>
        </a:p>
      </dgm:t>
    </dgm:pt>
    <dgm:pt modelId="{E1BA80F5-F796-47B3-8B93-677C8FCC4F1A}" type="sibTrans" cxnId="{8B2BDFF8-B50B-4455-9D87-E4A216153599}">
      <dgm:prSet/>
      <dgm:spPr/>
      <dgm:t>
        <a:bodyPr/>
        <a:lstStyle/>
        <a:p>
          <a:endParaRPr lang="ru-RU"/>
        </a:p>
      </dgm:t>
    </dgm:pt>
    <dgm:pt modelId="{DA88A47A-EB08-4818-B112-23DE29A0C66A}">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образование в расчете на 1 жителя,</a:t>
          </a:r>
          <a:endParaRPr lang="ru-RU" sz="1800" dirty="0">
            <a:latin typeface="Book Antiqua" pitchFamily="18" charset="0"/>
          </a:endParaRPr>
        </a:p>
      </dgm:t>
    </dgm:pt>
    <dgm:pt modelId="{237F12F3-BC33-4786-90D7-28F1E163EC29}" type="parTrans" cxnId="{99AFFDE1-2AF1-429D-85CE-A5DA6C77C68A}">
      <dgm:prSet/>
      <dgm:spPr/>
      <dgm:t>
        <a:bodyPr/>
        <a:lstStyle/>
        <a:p>
          <a:endParaRPr lang="ru-RU"/>
        </a:p>
      </dgm:t>
    </dgm:pt>
    <dgm:pt modelId="{2DB83C77-C1E5-445D-8AF5-62E6EE25C864}" type="sibTrans" cxnId="{99AFFDE1-2AF1-429D-85CE-A5DA6C77C68A}">
      <dgm:prSet/>
      <dgm:spPr/>
      <dgm:t>
        <a:bodyPr/>
        <a:lstStyle/>
        <a:p>
          <a:endParaRPr lang="ru-RU"/>
        </a:p>
      </dgm:t>
    </dgm:pt>
    <dgm:pt modelId="{9A169E28-5D27-4BF3-B56C-ECD150877FA8}">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культуру в расчете  на 1 жителя, </a:t>
          </a:r>
          <a:endParaRPr lang="ru-RU" sz="1800" dirty="0">
            <a:latin typeface="Book Antiqua" pitchFamily="18" charset="0"/>
          </a:endParaRPr>
        </a:p>
      </dgm:t>
    </dgm:pt>
    <dgm:pt modelId="{463588AB-8AEC-4183-8348-4DBFD495DF26}" type="parTrans" cxnId="{67D046B0-9158-4376-9FE6-9F93A0CC6EE7}">
      <dgm:prSet/>
      <dgm:spPr/>
      <dgm:t>
        <a:bodyPr/>
        <a:lstStyle/>
        <a:p>
          <a:endParaRPr lang="ru-RU"/>
        </a:p>
      </dgm:t>
    </dgm:pt>
    <dgm:pt modelId="{A348D45C-6979-4CA2-9AF0-E93619BC763A}" type="sibTrans" cxnId="{67D046B0-9158-4376-9FE6-9F93A0CC6EE7}">
      <dgm:prSet/>
      <dgm:spPr/>
      <dgm:t>
        <a:bodyPr/>
        <a:lstStyle/>
        <a:p>
          <a:endParaRPr lang="ru-RU"/>
        </a:p>
      </dgm:t>
    </dgm:pt>
    <dgm:pt modelId="{06F273BD-9C32-4ED3-A90A-F742D9EB9F5F}">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a:t>
          </a:r>
          <a:r>
            <a:rPr lang="ru-RU" sz="1800" dirty="0" err="1" smtClean="0">
              <a:latin typeface="Book Antiqua" pitchFamily="18" charset="0"/>
            </a:rPr>
            <a:t>со-циальную</a:t>
          </a:r>
          <a:r>
            <a:rPr lang="ru-RU" sz="1800" dirty="0" smtClean="0">
              <a:latin typeface="Book Antiqua" pitchFamily="18" charset="0"/>
            </a:rPr>
            <a:t> политику в расчете на 1 </a:t>
          </a:r>
          <a:endParaRPr lang="ru-RU" sz="1800" dirty="0">
            <a:latin typeface="Book Antiqua" pitchFamily="18" charset="0"/>
          </a:endParaRPr>
        </a:p>
      </dgm:t>
    </dgm:pt>
    <dgm:pt modelId="{0D4BDB61-B091-4427-8ADC-9A368AFC899F}" type="parTrans" cxnId="{5A1ED11E-2603-4C6F-9EBA-54DDC90A5AA1}">
      <dgm:prSet/>
      <dgm:spPr/>
      <dgm:t>
        <a:bodyPr/>
        <a:lstStyle/>
        <a:p>
          <a:endParaRPr lang="ru-RU"/>
        </a:p>
      </dgm:t>
    </dgm:pt>
    <dgm:pt modelId="{DAB6315B-EA44-4AAF-9B1E-F3029D33BE3D}" type="sibTrans" cxnId="{5A1ED11E-2603-4C6F-9EBA-54DDC90A5AA1}">
      <dgm:prSet/>
      <dgm:spPr/>
      <dgm:t>
        <a:bodyPr/>
        <a:lstStyle/>
        <a:p>
          <a:endParaRPr lang="ru-RU"/>
        </a:p>
      </dgm:t>
    </dgm:pt>
    <dgm:pt modelId="{5AB0905C-1EE4-420E-B9C9-B4EB22040575}">
      <dgm:prSet custT="1"/>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rgbClr val="3366FF">
              <a:alpha val="90000"/>
            </a:srgbClr>
          </a:solidFill>
        </a:ln>
        <a:effectLst>
          <a:outerShdw blurRad="50800" dist="38100" dir="2700000" algn="tl" rotWithShape="0">
            <a:prstClr val="black">
              <a:alpha val="40000"/>
            </a:prstClr>
          </a:outerShdw>
        </a:effectLst>
      </dgm:spPr>
      <dgm:t>
        <a:bodyPr/>
        <a:lstStyle/>
        <a:p>
          <a:r>
            <a:rPr lang="ru-RU" sz="1800" dirty="0" smtClean="0">
              <a:latin typeface="Book Antiqua" pitchFamily="18" charset="0"/>
            </a:rPr>
            <a:t>Объем расходов местного бюджета на физкультуру и спорт в расчете на 1 жителя</a:t>
          </a:r>
          <a:endParaRPr lang="ru-RU" sz="1800" dirty="0">
            <a:latin typeface="Book Antiqua" pitchFamily="18" charset="0"/>
          </a:endParaRPr>
        </a:p>
      </dgm:t>
    </dgm:pt>
    <dgm:pt modelId="{6D4DA6CA-1BB7-48D3-8F6F-461D3EEDE8DA}" type="parTrans" cxnId="{11E111CF-EAFF-4D01-BD46-657729A11896}">
      <dgm:prSet/>
      <dgm:spPr/>
      <dgm:t>
        <a:bodyPr/>
        <a:lstStyle/>
        <a:p>
          <a:endParaRPr lang="ru-RU"/>
        </a:p>
      </dgm:t>
    </dgm:pt>
    <dgm:pt modelId="{174B9621-6D3A-4CA1-BFF4-9A8956FDF515}" type="sibTrans" cxnId="{11E111CF-EAFF-4D01-BD46-657729A11896}">
      <dgm:prSet/>
      <dgm:spPr/>
      <dgm:t>
        <a:bodyPr/>
        <a:lstStyle/>
        <a:p>
          <a:endParaRPr lang="ru-RU"/>
        </a:p>
      </dgm:t>
    </dgm:pt>
    <dgm:pt modelId="{DD801410-4993-4090-A510-1AAF759F3292}" type="pres">
      <dgm:prSet presAssocID="{7EDFEBA5-2FBA-421D-9D2C-37454CED3B66}" presName="Name0" presStyleCnt="0">
        <dgm:presLayoutVars>
          <dgm:dir/>
          <dgm:animLvl val="lvl"/>
          <dgm:resizeHandles/>
        </dgm:presLayoutVars>
      </dgm:prSet>
      <dgm:spPr/>
      <dgm:t>
        <a:bodyPr/>
        <a:lstStyle/>
        <a:p>
          <a:endParaRPr lang="ru-RU"/>
        </a:p>
      </dgm:t>
    </dgm:pt>
    <dgm:pt modelId="{01328944-7441-49D0-9CBF-D11BE1039DF1}" type="pres">
      <dgm:prSet presAssocID="{58369FA3-F55A-4A7B-8A8A-7E23378A4F97}" presName="linNode" presStyleCnt="0"/>
      <dgm:spPr/>
    </dgm:pt>
    <dgm:pt modelId="{E78CD6AE-696D-448D-BC5F-A0089294AE7C}" type="pres">
      <dgm:prSet presAssocID="{58369FA3-F55A-4A7B-8A8A-7E23378A4F97}" presName="parentShp" presStyleLbl="node1" presStyleIdx="0" presStyleCnt="7" custLinFactNeighborX="99710" custLinFactNeighborY="801">
        <dgm:presLayoutVars>
          <dgm:bulletEnabled val="1"/>
        </dgm:presLayoutVars>
      </dgm:prSet>
      <dgm:spPr>
        <a:prstGeom prst="downArrowCallout">
          <a:avLst/>
        </a:prstGeom>
      </dgm:spPr>
      <dgm:t>
        <a:bodyPr/>
        <a:lstStyle/>
        <a:p>
          <a:endParaRPr lang="ru-RU"/>
        </a:p>
      </dgm:t>
    </dgm:pt>
    <dgm:pt modelId="{0A12912E-19C0-45D9-B67B-E68552CF60DB}" type="pres">
      <dgm:prSet presAssocID="{58369FA3-F55A-4A7B-8A8A-7E23378A4F97}" presName="childShp" presStyleLbl="bgAccFollowNode1" presStyleIdx="0" presStyleCnt="7" custLinFactNeighborX="-97156" custLinFactNeighborY="-5441">
        <dgm:presLayoutVars>
          <dgm:bulletEnabled val="1"/>
        </dgm:presLayoutVars>
      </dgm:prSet>
      <dgm:spPr>
        <a:prstGeom prst="downArrow">
          <a:avLst/>
        </a:prstGeom>
      </dgm:spPr>
      <dgm:t>
        <a:bodyPr/>
        <a:lstStyle/>
        <a:p>
          <a:endParaRPr lang="ru-RU"/>
        </a:p>
      </dgm:t>
    </dgm:pt>
    <dgm:pt modelId="{44BF3A21-44DA-4F87-96D5-D0496E76748E}" type="pres">
      <dgm:prSet presAssocID="{3E171B15-A7B1-4A38-A3CD-4EAC9A1C8054}" presName="spacing" presStyleCnt="0"/>
      <dgm:spPr/>
    </dgm:pt>
    <dgm:pt modelId="{32B7B473-A927-4101-AB0C-B37B6AF6C372}" type="pres">
      <dgm:prSet presAssocID="{72BF3DC4-EB9D-4528-B878-C59BCE2F023A}" presName="linNode" presStyleCnt="0"/>
      <dgm:spPr/>
    </dgm:pt>
    <dgm:pt modelId="{A4BB1370-5349-482E-ADFD-A6DE7CD3B00F}" type="pres">
      <dgm:prSet presAssocID="{72BF3DC4-EB9D-4528-B878-C59BCE2F023A}" presName="parentShp" presStyleLbl="node1" presStyleIdx="1" presStyleCnt="7" custLinFactNeighborX="99797" custLinFactNeighborY="-18799">
        <dgm:presLayoutVars>
          <dgm:bulletEnabled val="1"/>
        </dgm:presLayoutVars>
      </dgm:prSet>
      <dgm:spPr/>
      <dgm:t>
        <a:bodyPr/>
        <a:lstStyle/>
        <a:p>
          <a:endParaRPr lang="ru-RU"/>
        </a:p>
      </dgm:t>
    </dgm:pt>
    <dgm:pt modelId="{34C19EB5-35C9-479D-82BE-A65E1278CE01}" type="pres">
      <dgm:prSet presAssocID="{72BF3DC4-EB9D-4528-B878-C59BCE2F023A}" presName="childShp" presStyleLbl="bgAccFollowNode1" presStyleIdx="1" presStyleCnt="7" custLinFactNeighborX="-97156" custLinFactNeighborY="-9333">
        <dgm:presLayoutVars>
          <dgm:bulletEnabled val="1"/>
        </dgm:presLayoutVars>
      </dgm:prSet>
      <dgm:spPr/>
      <dgm:t>
        <a:bodyPr/>
        <a:lstStyle/>
        <a:p>
          <a:endParaRPr lang="ru-RU"/>
        </a:p>
      </dgm:t>
    </dgm:pt>
    <dgm:pt modelId="{38952C62-0674-4D08-9283-527B746A7F60}" type="pres">
      <dgm:prSet presAssocID="{E1B862A6-5CF2-4743-8027-B61C22264819}" presName="spacing" presStyleCnt="0"/>
      <dgm:spPr/>
    </dgm:pt>
    <dgm:pt modelId="{FBBA23A2-780E-47E9-ADC5-EADE9F535764}" type="pres">
      <dgm:prSet presAssocID="{3D3D51BA-ABBB-4FD6-A645-82511E1327AE}" presName="linNode" presStyleCnt="0"/>
      <dgm:spPr/>
    </dgm:pt>
    <dgm:pt modelId="{11517417-A034-4464-A03D-58D3F94DE34E}" type="pres">
      <dgm:prSet presAssocID="{3D3D51BA-ABBB-4FD6-A645-82511E1327AE}" presName="parentShp" presStyleLbl="node1" presStyleIdx="2" presStyleCnt="7" custLinFactNeighborX="99797" custLinFactNeighborY="-7161">
        <dgm:presLayoutVars>
          <dgm:bulletEnabled val="1"/>
        </dgm:presLayoutVars>
      </dgm:prSet>
      <dgm:spPr/>
      <dgm:t>
        <a:bodyPr/>
        <a:lstStyle/>
        <a:p>
          <a:endParaRPr lang="ru-RU"/>
        </a:p>
      </dgm:t>
    </dgm:pt>
    <dgm:pt modelId="{01C3F6A1-5D30-4037-A950-593E19E30F14}" type="pres">
      <dgm:prSet presAssocID="{3D3D51BA-ABBB-4FD6-A645-82511E1327AE}" presName="childShp" presStyleLbl="bgAccFollowNode1" presStyleIdx="2" presStyleCnt="7" custLinFactNeighborX="-97156" custLinFactNeighborY="-14304">
        <dgm:presLayoutVars>
          <dgm:bulletEnabled val="1"/>
        </dgm:presLayoutVars>
      </dgm:prSet>
      <dgm:spPr/>
      <dgm:t>
        <a:bodyPr/>
        <a:lstStyle/>
        <a:p>
          <a:endParaRPr lang="ru-RU"/>
        </a:p>
      </dgm:t>
    </dgm:pt>
    <dgm:pt modelId="{BFF284BD-8280-4615-98BC-52ED4DE3561C}" type="pres">
      <dgm:prSet presAssocID="{83360899-176B-432B-B5E0-FA1DF6EDBBEF}" presName="spacing" presStyleCnt="0"/>
      <dgm:spPr/>
    </dgm:pt>
    <dgm:pt modelId="{61EDACA0-F0A8-44D1-A548-2E8591BE6D72}" type="pres">
      <dgm:prSet presAssocID="{1429CFF6-F84C-43BA-BE2D-44E1FBFD7923}" presName="linNode" presStyleCnt="0"/>
      <dgm:spPr/>
    </dgm:pt>
    <dgm:pt modelId="{C204A256-4527-4161-AB91-B32F01DF851F}" type="pres">
      <dgm:prSet presAssocID="{1429CFF6-F84C-43BA-BE2D-44E1FBFD7923}" presName="parentShp" presStyleLbl="node1" presStyleIdx="3" presStyleCnt="7" custLinFactNeighborX="99710" custLinFactNeighborY="-6150">
        <dgm:presLayoutVars>
          <dgm:bulletEnabled val="1"/>
        </dgm:presLayoutVars>
      </dgm:prSet>
      <dgm:spPr/>
      <dgm:t>
        <a:bodyPr/>
        <a:lstStyle/>
        <a:p>
          <a:endParaRPr lang="ru-RU"/>
        </a:p>
      </dgm:t>
    </dgm:pt>
    <dgm:pt modelId="{78672797-5462-4DD7-9261-CB38EE4896A1}" type="pres">
      <dgm:prSet presAssocID="{1429CFF6-F84C-43BA-BE2D-44E1FBFD7923}" presName="childShp" presStyleLbl="bgAccFollowNode1" presStyleIdx="3" presStyleCnt="7" custLinFactNeighborX="-97559" custLinFactNeighborY="-88">
        <dgm:presLayoutVars>
          <dgm:bulletEnabled val="1"/>
        </dgm:presLayoutVars>
      </dgm:prSet>
      <dgm:spPr/>
      <dgm:t>
        <a:bodyPr/>
        <a:lstStyle/>
        <a:p>
          <a:endParaRPr lang="ru-RU"/>
        </a:p>
      </dgm:t>
    </dgm:pt>
    <dgm:pt modelId="{404F3D62-4BBA-4C52-A4E2-93A05EE0DB99}" type="pres">
      <dgm:prSet presAssocID="{E19AB800-D991-4582-A146-9C1E4C7ADDD8}" presName="spacing" presStyleCnt="0"/>
      <dgm:spPr/>
    </dgm:pt>
    <dgm:pt modelId="{CC5F8BA2-B26C-44CD-AC51-D003D7F16818}" type="pres">
      <dgm:prSet presAssocID="{DE5C4943-41B5-4D79-86B0-E2402D40EBAF}" presName="linNode" presStyleCnt="0"/>
      <dgm:spPr/>
    </dgm:pt>
    <dgm:pt modelId="{146CCA42-A0B8-4327-AE1E-414D1EFD28AC}" type="pres">
      <dgm:prSet presAssocID="{DE5C4943-41B5-4D79-86B0-E2402D40EBAF}" presName="parentShp" presStyleLbl="node1" presStyleIdx="4" presStyleCnt="7" custLinFactNeighborX="99797" custLinFactNeighborY="-4158">
        <dgm:presLayoutVars>
          <dgm:bulletEnabled val="1"/>
        </dgm:presLayoutVars>
      </dgm:prSet>
      <dgm:spPr/>
      <dgm:t>
        <a:bodyPr/>
        <a:lstStyle/>
        <a:p>
          <a:endParaRPr lang="ru-RU"/>
        </a:p>
      </dgm:t>
    </dgm:pt>
    <dgm:pt modelId="{A5757A6C-49F7-4D59-99FD-178F86CF2F49}" type="pres">
      <dgm:prSet presAssocID="{DE5C4943-41B5-4D79-86B0-E2402D40EBAF}" presName="childShp" presStyleLbl="bgAccFollowNode1" presStyleIdx="4" presStyleCnt="7" custLinFactNeighborX="-97559" custLinFactNeighborY="-9912">
        <dgm:presLayoutVars>
          <dgm:bulletEnabled val="1"/>
        </dgm:presLayoutVars>
      </dgm:prSet>
      <dgm:spPr/>
      <dgm:t>
        <a:bodyPr/>
        <a:lstStyle/>
        <a:p>
          <a:endParaRPr lang="ru-RU"/>
        </a:p>
      </dgm:t>
    </dgm:pt>
    <dgm:pt modelId="{00D7CA0B-6668-4EF7-9C0E-AA895AD38DBE}" type="pres">
      <dgm:prSet presAssocID="{4B0756EA-2537-4B36-85D2-A5FF02931DDF}" presName="spacing" presStyleCnt="0"/>
      <dgm:spPr/>
    </dgm:pt>
    <dgm:pt modelId="{7DC0E797-5B3E-4D18-83A5-48160E97372A}" type="pres">
      <dgm:prSet presAssocID="{5136F46D-DAA8-44FC-B8DF-0F8AA04B3A7D}" presName="linNode" presStyleCnt="0"/>
      <dgm:spPr/>
    </dgm:pt>
    <dgm:pt modelId="{F103612B-E609-402F-8667-AEF20AC75E91}" type="pres">
      <dgm:prSet presAssocID="{5136F46D-DAA8-44FC-B8DF-0F8AA04B3A7D}" presName="parentShp" presStyleLbl="node1" presStyleIdx="5" presStyleCnt="7" custLinFactNeighborX="99710" custLinFactNeighborY="1793">
        <dgm:presLayoutVars>
          <dgm:bulletEnabled val="1"/>
        </dgm:presLayoutVars>
      </dgm:prSet>
      <dgm:spPr/>
      <dgm:t>
        <a:bodyPr/>
        <a:lstStyle/>
        <a:p>
          <a:endParaRPr lang="ru-RU"/>
        </a:p>
      </dgm:t>
    </dgm:pt>
    <dgm:pt modelId="{5F504740-7E75-4321-BDE2-2A673ECB6AEC}" type="pres">
      <dgm:prSet presAssocID="{5136F46D-DAA8-44FC-B8DF-0F8AA04B3A7D}" presName="childShp" presStyleLbl="bgAccFollowNode1" presStyleIdx="5" presStyleCnt="7" custLinFactNeighborX="-97156" custLinFactNeighborY="-7109">
        <dgm:presLayoutVars>
          <dgm:bulletEnabled val="1"/>
        </dgm:presLayoutVars>
      </dgm:prSet>
      <dgm:spPr/>
      <dgm:t>
        <a:bodyPr/>
        <a:lstStyle/>
        <a:p>
          <a:endParaRPr lang="ru-RU"/>
        </a:p>
      </dgm:t>
    </dgm:pt>
    <dgm:pt modelId="{33875D06-4847-4949-84A3-64BC9D2FF68A}" type="pres">
      <dgm:prSet presAssocID="{6E149DC6-27F8-430C-AFAA-D36DC43FD2AD}" presName="spacing" presStyleCnt="0"/>
      <dgm:spPr/>
    </dgm:pt>
    <dgm:pt modelId="{4F0044A9-8C30-4FA4-82FF-6FE05A21590C}" type="pres">
      <dgm:prSet presAssocID="{7CC5CF70-B216-42BB-9E96-B2D12A82CB10}" presName="linNode" presStyleCnt="0"/>
      <dgm:spPr/>
    </dgm:pt>
    <dgm:pt modelId="{DDFE3F0D-A085-4C26-BC77-FFA35F8AA7DA}" type="pres">
      <dgm:prSet presAssocID="{7CC5CF70-B216-42BB-9E96-B2D12A82CB10}" presName="parentShp" presStyleLbl="node1" presStyleIdx="6" presStyleCnt="7" custScaleX="117357" custLinFactX="26654" custLinFactNeighborX="100000" custLinFactNeighborY="-11383">
        <dgm:presLayoutVars>
          <dgm:bulletEnabled val="1"/>
        </dgm:presLayoutVars>
      </dgm:prSet>
      <dgm:spPr/>
      <dgm:t>
        <a:bodyPr/>
        <a:lstStyle/>
        <a:p>
          <a:endParaRPr lang="ru-RU"/>
        </a:p>
      </dgm:t>
    </dgm:pt>
    <dgm:pt modelId="{93E7959F-9839-421C-8963-EAEA14A0D21F}" type="pres">
      <dgm:prSet presAssocID="{7CC5CF70-B216-42BB-9E96-B2D12A82CB10}" presName="childShp" presStyleLbl="bgAccFollowNode1" presStyleIdx="6" presStyleCnt="7" custScaleX="118543" custScaleY="140728" custLinFactX="-8404" custLinFactNeighborX="-100000" custLinFactNeighborY="-11292">
        <dgm:presLayoutVars>
          <dgm:bulletEnabled val="1"/>
        </dgm:presLayoutVars>
      </dgm:prSet>
      <dgm:spPr/>
      <dgm:t>
        <a:bodyPr/>
        <a:lstStyle/>
        <a:p>
          <a:endParaRPr lang="ru-RU"/>
        </a:p>
      </dgm:t>
    </dgm:pt>
  </dgm:ptLst>
  <dgm:cxnLst>
    <dgm:cxn modelId="{F603B765-D0C0-47C0-A5F5-36A0DC1867FC}" type="presOf" srcId="{9059EED0-448A-4F9B-89C3-D52ECCF76412}" destId="{0A12912E-19C0-45D9-B67B-E68552CF60DB}" srcOrd="0" destOrd="0" presId="urn:microsoft.com/office/officeart/2005/8/layout/vList6"/>
    <dgm:cxn modelId="{A289FF28-3D5D-4072-A944-A5BC976E0ECB}" srcId="{58369FA3-F55A-4A7B-8A8A-7E23378A4F97}" destId="{9059EED0-448A-4F9B-89C3-D52ECCF76412}" srcOrd="0" destOrd="0" parTransId="{D6109A50-3730-4DC3-9C9D-79FFB576FFE8}" sibTransId="{7DFA7368-73B2-4C89-81C2-7D15692B2BA2}"/>
    <dgm:cxn modelId="{8E831CBC-9417-4889-8D34-35AC32FD1737}" type="presOf" srcId="{5AB0905C-1EE4-420E-B9C9-B4EB22040575}" destId="{93E7959F-9839-421C-8963-EAEA14A0D21F}" srcOrd="0" destOrd="0" presId="urn:microsoft.com/office/officeart/2005/8/layout/vList6"/>
    <dgm:cxn modelId="{8D151ABF-0C32-4E8D-82EA-22778BFDB98F}" type="presOf" srcId="{7EDFEBA5-2FBA-421D-9D2C-37454CED3B66}" destId="{DD801410-4993-4090-A510-1AAF759F3292}" srcOrd="0" destOrd="0" presId="urn:microsoft.com/office/officeart/2005/8/layout/vList6"/>
    <dgm:cxn modelId="{5A1ED11E-2603-4C6F-9EBA-54DDC90A5AA1}" srcId="{5136F46D-DAA8-44FC-B8DF-0F8AA04B3A7D}" destId="{06F273BD-9C32-4ED3-A90A-F742D9EB9F5F}" srcOrd="0" destOrd="0" parTransId="{0D4BDB61-B091-4427-8ADC-9A368AFC899F}" sibTransId="{DAB6315B-EA44-4AAF-9B1E-F3029D33BE3D}"/>
    <dgm:cxn modelId="{D88A8B4C-1483-4590-AA42-B81BAA3BECCF}" srcId="{7EDFEBA5-2FBA-421D-9D2C-37454CED3B66}" destId="{58369FA3-F55A-4A7B-8A8A-7E23378A4F97}" srcOrd="0" destOrd="0" parTransId="{F89973E0-B602-4A86-95CE-FF9031FCC0DE}" sibTransId="{3E171B15-A7B1-4A38-A3CD-4EAC9A1C8054}"/>
    <dgm:cxn modelId="{A742FB20-94C5-4C52-B8B0-79B24B89BC98}" type="presOf" srcId="{116305C4-799D-4FB5-AF98-FE6B4AEB8B75}" destId="{01C3F6A1-5D30-4037-A950-593E19E30F14}" srcOrd="0" destOrd="0" presId="urn:microsoft.com/office/officeart/2005/8/layout/vList6"/>
    <dgm:cxn modelId="{FE9B7A88-5D7F-4894-8A57-4DDBB9E9A86E}" type="presOf" srcId="{58369FA3-F55A-4A7B-8A8A-7E23378A4F97}" destId="{E78CD6AE-696D-448D-BC5F-A0089294AE7C}" srcOrd="0" destOrd="0" presId="urn:microsoft.com/office/officeart/2005/8/layout/vList6"/>
    <dgm:cxn modelId="{90685A82-B684-4402-A711-7C64175EB144}" type="presOf" srcId="{04483AC4-E7BF-4E3B-8BBA-EC6BFDC5916C}" destId="{34C19EB5-35C9-479D-82BE-A65E1278CE01}" srcOrd="0" destOrd="0" presId="urn:microsoft.com/office/officeart/2005/8/layout/vList6"/>
    <dgm:cxn modelId="{529821E7-8B40-4919-830B-4273F6616F1A}" srcId="{72BF3DC4-EB9D-4528-B878-C59BCE2F023A}" destId="{D2AE9391-B746-40B0-B4EA-377C8E6769A6}" srcOrd="1" destOrd="0" parTransId="{882BDE67-A78D-4EE6-9D7E-2877A259C9D2}" sibTransId="{7E3CCA34-6B1A-49DF-B827-2C5E0E65CCC6}"/>
    <dgm:cxn modelId="{50E1A9F2-4BCA-46CC-A80B-0E86E5E205A1}" srcId="{7EDFEBA5-2FBA-421D-9D2C-37454CED3B66}" destId="{72BF3DC4-EB9D-4528-B878-C59BCE2F023A}" srcOrd="1" destOrd="0" parTransId="{7CF9B1E6-DE1D-44D2-B9EE-53CBA6751784}" sibTransId="{E1B862A6-5CF2-4743-8027-B61C22264819}"/>
    <dgm:cxn modelId="{C65A864B-F55E-4FAC-8A3C-B42A415F283F}" type="presOf" srcId="{3D3D51BA-ABBB-4FD6-A645-82511E1327AE}" destId="{11517417-A034-4464-A03D-58D3F94DE34E}" srcOrd="0" destOrd="0" presId="urn:microsoft.com/office/officeart/2005/8/layout/vList6"/>
    <dgm:cxn modelId="{64285D11-1289-4817-BC37-00CF7E8F09D0}" type="presOf" srcId="{DA88A47A-EB08-4818-B112-23DE29A0C66A}" destId="{78672797-5462-4DD7-9261-CB38EE4896A1}" srcOrd="0" destOrd="0" presId="urn:microsoft.com/office/officeart/2005/8/layout/vList6"/>
    <dgm:cxn modelId="{98B939D8-B61A-4167-A75D-D88F9985C42D}" type="presOf" srcId="{7CC5CF70-B216-42BB-9E96-B2D12A82CB10}" destId="{DDFE3F0D-A085-4C26-BC77-FFA35F8AA7DA}" srcOrd="0" destOrd="0" presId="urn:microsoft.com/office/officeart/2005/8/layout/vList6"/>
    <dgm:cxn modelId="{DEBC8A15-A3DC-4921-9FD7-54020A4C008F}" srcId="{7EDFEBA5-2FBA-421D-9D2C-37454CED3B66}" destId="{1429CFF6-F84C-43BA-BE2D-44E1FBFD7923}" srcOrd="3" destOrd="0" parTransId="{8DF3454E-0527-4BEA-9037-B9B4E3BF13EF}" sibTransId="{E19AB800-D991-4582-A146-9C1E4C7ADDD8}"/>
    <dgm:cxn modelId="{783B6F60-28BF-417D-8234-601DDE1ACC6E}" type="presOf" srcId="{1429CFF6-F84C-43BA-BE2D-44E1FBFD7923}" destId="{C204A256-4527-4161-AB91-B32F01DF851F}" srcOrd="0" destOrd="0" presId="urn:microsoft.com/office/officeart/2005/8/layout/vList6"/>
    <dgm:cxn modelId="{0CFB6F02-47FC-4BE4-B3DD-0A03A0EA0460}" srcId="{7EDFEBA5-2FBA-421D-9D2C-37454CED3B66}" destId="{5136F46D-DAA8-44FC-B8DF-0F8AA04B3A7D}" srcOrd="5" destOrd="0" parTransId="{47B6D271-6AB0-4B8E-9F5B-DF961E86DD09}" sibTransId="{6E149DC6-27F8-430C-AFAA-D36DC43FD2AD}"/>
    <dgm:cxn modelId="{359CBD51-EA07-4E0F-9425-5464B2791DDF}" type="presOf" srcId="{72BF3DC4-EB9D-4528-B878-C59BCE2F023A}" destId="{A4BB1370-5349-482E-ADFD-A6DE7CD3B00F}" srcOrd="0" destOrd="0" presId="urn:microsoft.com/office/officeart/2005/8/layout/vList6"/>
    <dgm:cxn modelId="{15E1A52C-888F-4127-8B7F-DB9631F51EC9}" srcId="{7EDFEBA5-2FBA-421D-9D2C-37454CED3B66}" destId="{3D3D51BA-ABBB-4FD6-A645-82511E1327AE}" srcOrd="2" destOrd="0" parTransId="{EC324748-B88E-4F67-BA69-D32B422D0B66}" sibTransId="{83360899-176B-432B-B5E0-FA1DF6EDBBEF}"/>
    <dgm:cxn modelId="{1F7969FA-2BAF-4615-A19A-EB020936ABA5}" type="presOf" srcId="{06F273BD-9C32-4ED3-A90A-F742D9EB9F5F}" destId="{5F504740-7E75-4321-BDE2-2A673ECB6AEC}" srcOrd="0" destOrd="0" presId="urn:microsoft.com/office/officeart/2005/8/layout/vList6"/>
    <dgm:cxn modelId="{BCB0F8E0-823C-49E9-AFD3-5BB9EC07092B}" srcId="{7EDFEBA5-2FBA-421D-9D2C-37454CED3B66}" destId="{DE5C4943-41B5-4D79-86B0-E2402D40EBAF}" srcOrd="4" destOrd="0" parTransId="{63D8D627-779E-40A4-BDA7-74254490F22A}" sibTransId="{4B0756EA-2537-4B36-85D2-A5FF02931DDF}"/>
    <dgm:cxn modelId="{076EE207-FF71-4EED-8972-8C1E36056D68}" type="presOf" srcId="{5136F46D-DAA8-44FC-B8DF-0F8AA04B3A7D}" destId="{F103612B-E609-402F-8667-AEF20AC75E91}" srcOrd="0" destOrd="0" presId="urn:microsoft.com/office/officeart/2005/8/layout/vList6"/>
    <dgm:cxn modelId="{49B1D334-DFC1-493F-8A3F-EC1DFFECFAA3}" type="presOf" srcId="{9A169E28-5D27-4BF3-B56C-ECD150877FA8}" destId="{A5757A6C-49F7-4D59-99FD-178F86CF2F49}" srcOrd="0" destOrd="0" presId="urn:microsoft.com/office/officeart/2005/8/layout/vList6"/>
    <dgm:cxn modelId="{384CE64D-FEA5-45DF-81B7-9F98C982C5BB}" srcId="{72BF3DC4-EB9D-4528-B878-C59BCE2F023A}" destId="{04483AC4-E7BF-4E3B-8BBA-EC6BFDC5916C}" srcOrd="0" destOrd="0" parTransId="{BFC6B100-2E1A-4A18-94A9-45B06824B127}" sibTransId="{712B84F4-0C8B-4D3E-8B80-342B8809CC8A}"/>
    <dgm:cxn modelId="{99AFFDE1-2AF1-429D-85CE-A5DA6C77C68A}" srcId="{1429CFF6-F84C-43BA-BE2D-44E1FBFD7923}" destId="{DA88A47A-EB08-4818-B112-23DE29A0C66A}" srcOrd="0" destOrd="0" parTransId="{237F12F3-BC33-4786-90D7-28F1E163EC29}" sibTransId="{2DB83C77-C1E5-445D-8AF5-62E6EE25C864}"/>
    <dgm:cxn modelId="{11E111CF-EAFF-4D01-BD46-657729A11896}" srcId="{7CC5CF70-B216-42BB-9E96-B2D12A82CB10}" destId="{5AB0905C-1EE4-420E-B9C9-B4EB22040575}" srcOrd="0" destOrd="0" parTransId="{6D4DA6CA-1BB7-48D3-8F6F-461D3EEDE8DA}" sibTransId="{174B9621-6D3A-4CA1-BFF4-9A8956FDF515}"/>
    <dgm:cxn modelId="{8B2BDFF8-B50B-4455-9D87-E4A216153599}" srcId="{3D3D51BA-ABBB-4FD6-A645-82511E1327AE}" destId="{116305C4-799D-4FB5-AF98-FE6B4AEB8B75}" srcOrd="0" destOrd="0" parTransId="{0F996D65-ECC6-48CE-85A5-C7519D2885FD}" sibTransId="{E1BA80F5-F796-47B3-8B93-677C8FCC4F1A}"/>
    <dgm:cxn modelId="{EE25AFCE-A80E-4783-A05D-72046BEB2125}" srcId="{7EDFEBA5-2FBA-421D-9D2C-37454CED3B66}" destId="{7CC5CF70-B216-42BB-9E96-B2D12A82CB10}" srcOrd="6" destOrd="0" parTransId="{7C2BE421-D426-4AE0-8C45-FBA1439C416B}" sibTransId="{5AA7AF5D-7420-4413-82A9-A0BC9CB27C7B}"/>
    <dgm:cxn modelId="{017FFE83-215D-48B4-B9D8-FFBAF015811D}" type="presOf" srcId="{D2AE9391-B746-40B0-B4EA-377C8E6769A6}" destId="{34C19EB5-35C9-479D-82BE-A65E1278CE01}" srcOrd="0" destOrd="1" presId="urn:microsoft.com/office/officeart/2005/8/layout/vList6"/>
    <dgm:cxn modelId="{FA930079-4C50-4FE9-9249-B6CCB35E1B59}" type="presOf" srcId="{DE5C4943-41B5-4D79-86B0-E2402D40EBAF}" destId="{146CCA42-A0B8-4327-AE1E-414D1EFD28AC}" srcOrd="0" destOrd="0" presId="urn:microsoft.com/office/officeart/2005/8/layout/vList6"/>
    <dgm:cxn modelId="{67D046B0-9158-4376-9FE6-9F93A0CC6EE7}" srcId="{DE5C4943-41B5-4D79-86B0-E2402D40EBAF}" destId="{9A169E28-5D27-4BF3-B56C-ECD150877FA8}" srcOrd="0" destOrd="0" parTransId="{463588AB-8AEC-4183-8348-4DBFD495DF26}" sibTransId="{A348D45C-6979-4CA2-9AF0-E93619BC763A}"/>
    <dgm:cxn modelId="{9271313F-EA0A-4F94-8F2F-9076EBC9A2EC}" type="presParOf" srcId="{DD801410-4993-4090-A510-1AAF759F3292}" destId="{01328944-7441-49D0-9CBF-D11BE1039DF1}" srcOrd="0" destOrd="0" presId="urn:microsoft.com/office/officeart/2005/8/layout/vList6"/>
    <dgm:cxn modelId="{0DBE1B4A-63B6-4A26-A52C-0F6F2FB73817}" type="presParOf" srcId="{01328944-7441-49D0-9CBF-D11BE1039DF1}" destId="{E78CD6AE-696D-448D-BC5F-A0089294AE7C}" srcOrd="0" destOrd="0" presId="urn:microsoft.com/office/officeart/2005/8/layout/vList6"/>
    <dgm:cxn modelId="{0C6562D2-22ED-40D9-95E2-E71B658B9FDB}" type="presParOf" srcId="{01328944-7441-49D0-9CBF-D11BE1039DF1}" destId="{0A12912E-19C0-45D9-B67B-E68552CF60DB}" srcOrd="1" destOrd="0" presId="urn:microsoft.com/office/officeart/2005/8/layout/vList6"/>
    <dgm:cxn modelId="{72A9C831-A712-406A-A511-D3FEF09EFAAB}" type="presParOf" srcId="{DD801410-4993-4090-A510-1AAF759F3292}" destId="{44BF3A21-44DA-4F87-96D5-D0496E76748E}" srcOrd="1" destOrd="0" presId="urn:microsoft.com/office/officeart/2005/8/layout/vList6"/>
    <dgm:cxn modelId="{E9AB87D8-F1FF-4C51-9349-01C6542568E5}" type="presParOf" srcId="{DD801410-4993-4090-A510-1AAF759F3292}" destId="{32B7B473-A927-4101-AB0C-B37B6AF6C372}" srcOrd="2" destOrd="0" presId="urn:microsoft.com/office/officeart/2005/8/layout/vList6"/>
    <dgm:cxn modelId="{CBA91E19-03D1-4045-900B-B95489FAF4F5}" type="presParOf" srcId="{32B7B473-A927-4101-AB0C-B37B6AF6C372}" destId="{A4BB1370-5349-482E-ADFD-A6DE7CD3B00F}" srcOrd="0" destOrd="0" presId="urn:microsoft.com/office/officeart/2005/8/layout/vList6"/>
    <dgm:cxn modelId="{A4ACB5BA-ADB6-4E86-97D1-B0401FFA9CB2}" type="presParOf" srcId="{32B7B473-A927-4101-AB0C-B37B6AF6C372}" destId="{34C19EB5-35C9-479D-82BE-A65E1278CE01}" srcOrd="1" destOrd="0" presId="urn:microsoft.com/office/officeart/2005/8/layout/vList6"/>
    <dgm:cxn modelId="{C45523FF-5BF4-4A0B-B7F7-6B985E3783A0}" type="presParOf" srcId="{DD801410-4993-4090-A510-1AAF759F3292}" destId="{38952C62-0674-4D08-9283-527B746A7F60}" srcOrd="3" destOrd="0" presId="urn:microsoft.com/office/officeart/2005/8/layout/vList6"/>
    <dgm:cxn modelId="{4B00B37E-3F5C-4102-AF20-1E0FEC722FEC}" type="presParOf" srcId="{DD801410-4993-4090-A510-1AAF759F3292}" destId="{FBBA23A2-780E-47E9-ADC5-EADE9F535764}" srcOrd="4" destOrd="0" presId="urn:microsoft.com/office/officeart/2005/8/layout/vList6"/>
    <dgm:cxn modelId="{87534BBC-CE91-4E46-9F14-20AAEEAF3F3F}" type="presParOf" srcId="{FBBA23A2-780E-47E9-ADC5-EADE9F535764}" destId="{11517417-A034-4464-A03D-58D3F94DE34E}" srcOrd="0" destOrd="0" presId="urn:microsoft.com/office/officeart/2005/8/layout/vList6"/>
    <dgm:cxn modelId="{523AEC9B-10EF-4C7C-9393-D48BBEFCCB3C}" type="presParOf" srcId="{FBBA23A2-780E-47E9-ADC5-EADE9F535764}" destId="{01C3F6A1-5D30-4037-A950-593E19E30F14}" srcOrd="1" destOrd="0" presId="urn:microsoft.com/office/officeart/2005/8/layout/vList6"/>
    <dgm:cxn modelId="{53A5B2D6-D78C-4246-BD03-B8B271F80898}" type="presParOf" srcId="{DD801410-4993-4090-A510-1AAF759F3292}" destId="{BFF284BD-8280-4615-98BC-52ED4DE3561C}" srcOrd="5" destOrd="0" presId="urn:microsoft.com/office/officeart/2005/8/layout/vList6"/>
    <dgm:cxn modelId="{47EE942A-EF5A-4CCC-ACE9-6E0DACC8456C}" type="presParOf" srcId="{DD801410-4993-4090-A510-1AAF759F3292}" destId="{61EDACA0-F0A8-44D1-A548-2E8591BE6D72}" srcOrd="6" destOrd="0" presId="urn:microsoft.com/office/officeart/2005/8/layout/vList6"/>
    <dgm:cxn modelId="{C6AA987B-B84E-438F-967E-31589F043FA4}" type="presParOf" srcId="{61EDACA0-F0A8-44D1-A548-2E8591BE6D72}" destId="{C204A256-4527-4161-AB91-B32F01DF851F}" srcOrd="0" destOrd="0" presId="urn:microsoft.com/office/officeart/2005/8/layout/vList6"/>
    <dgm:cxn modelId="{A6A4913D-4F9A-4C84-95B2-1B53F65C3F98}" type="presParOf" srcId="{61EDACA0-F0A8-44D1-A548-2E8591BE6D72}" destId="{78672797-5462-4DD7-9261-CB38EE4896A1}" srcOrd="1" destOrd="0" presId="urn:microsoft.com/office/officeart/2005/8/layout/vList6"/>
    <dgm:cxn modelId="{0C56D65A-B566-46F3-BEE3-063F5282E9CF}" type="presParOf" srcId="{DD801410-4993-4090-A510-1AAF759F3292}" destId="{404F3D62-4BBA-4C52-A4E2-93A05EE0DB99}" srcOrd="7" destOrd="0" presId="urn:microsoft.com/office/officeart/2005/8/layout/vList6"/>
    <dgm:cxn modelId="{9100B815-3D34-49E7-9478-DB3C2B35919F}" type="presParOf" srcId="{DD801410-4993-4090-A510-1AAF759F3292}" destId="{CC5F8BA2-B26C-44CD-AC51-D003D7F16818}" srcOrd="8" destOrd="0" presId="urn:microsoft.com/office/officeart/2005/8/layout/vList6"/>
    <dgm:cxn modelId="{CEB1F4A1-CC27-4171-AAEC-E79AAFEE2486}" type="presParOf" srcId="{CC5F8BA2-B26C-44CD-AC51-D003D7F16818}" destId="{146CCA42-A0B8-4327-AE1E-414D1EFD28AC}" srcOrd="0" destOrd="0" presId="urn:microsoft.com/office/officeart/2005/8/layout/vList6"/>
    <dgm:cxn modelId="{72E0FE7E-F24C-4517-A7F5-94ED16FB7A75}" type="presParOf" srcId="{CC5F8BA2-B26C-44CD-AC51-D003D7F16818}" destId="{A5757A6C-49F7-4D59-99FD-178F86CF2F49}" srcOrd="1" destOrd="0" presId="urn:microsoft.com/office/officeart/2005/8/layout/vList6"/>
    <dgm:cxn modelId="{5FF0B2E9-45A3-4E7C-B889-08C2588418F8}" type="presParOf" srcId="{DD801410-4993-4090-A510-1AAF759F3292}" destId="{00D7CA0B-6668-4EF7-9C0E-AA895AD38DBE}" srcOrd="9" destOrd="0" presId="urn:microsoft.com/office/officeart/2005/8/layout/vList6"/>
    <dgm:cxn modelId="{390506A6-63C9-43C8-AC15-A61E1E17BC12}" type="presParOf" srcId="{DD801410-4993-4090-A510-1AAF759F3292}" destId="{7DC0E797-5B3E-4D18-83A5-48160E97372A}" srcOrd="10" destOrd="0" presId="urn:microsoft.com/office/officeart/2005/8/layout/vList6"/>
    <dgm:cxn modelId="{3BAE1594-6AC3-49E6-8282-DA43D96DA1CF}" type="presParOf" srcId="{7DC0E797-5B3E-4D18-83A5-48160E97372A}" destId="{F103612B-E609-402F-8667-AEF20AC75E91}" srcOrd="0" destOrd="0" presId="urn:microsoft.com/office/officeart/2005/8/layout/vList6"/>
    <dgm:cxn modelId="{0E96EB7F-8C36-44A3-A3C8-0D7591503012}" type="presParOf" srcId="{7DC0E797-5B3E-4D18-83A5-48160E97372A}" destId="{5F504740-7E75-4321-BDE2-2A673ECB6AEC}" srcOrd="1" destOrd="0" presId="urn:microsoft.com/office/officeart/2005/8/layout/vList6"/>
    <dgm:cxn modelId="{2908405D-A341-4349-BBB2-54884E1CC8D0}" type="presParOf" srcId="{DD801410-4993-4090-A510-1AAF759F3292}" destId="{33875D06-4847-4949-84A3-64BC9D2FF68A}" srcOrd="11" destOrd="0" presId="urn:microsoft.com/office/officeart/2005/8/layout/vList6"/>
    <dgm:cxn modelId="{D45B86E3-6E98-4DAF-A253-572E7A384EEA}" type="presParOf" srcId="{DD801410-4993-4090-A510-1AAF759F3292}" destId="{4F0044A9-8C30-4FA4-82FF-6FE05A21590C}" srcOrd="12" destOrd="0" presId="urn:microsoft.com/office/officeart/2005/8/layout/vList6"/>
    <dgm:cxn modelId="{9D161E7F-73D2-4477-A3DC-970FD2779C9B}" type="presParOf" srcId="{4F0044A9-8C30-4FA4-82FF-6FE05A21590C}" destId="{DDFE3F0D-A085-4C26-BC77-FFA35F8AA7DA}" srcOrd="0" destOrd="0" presId="urn:microsoft.com/office/officeart/2005/8/layout/vList6"/>
    <dgm:cxn modelId="{571DD743-52FB-45BB-BF3D-3E2DDE43564F}" type="presParOf" srcId="{4F0044A9-8C30-4FA4-82FF-6FE05A21590C}" destId="{93E7959F-9839-421C-8963-EAEA14A0D21F}"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D2543-E60A-4A45-BCB8-57D0CA4F44E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6CB694ED-70DC-4B82-8688-1FACA26BACFC}">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ru-RU" sz="1800" dirty="0" smtClean="0">
              <a:effectLst>
                <a:outerShdw blurRad="38100" dist="38100" dir="2700000" algn="tl">
                  <a:srgbClr val="000000">
                    <a:alpha val="43137"/>
                  </a:srgbClr>
                </a:outerShdw>
              </a:effectLst>
              <a:latin typeface="Book Antiqua" pitchFamily="18" charset="0"/>
            </a:rPr>
            <a:t>Территория  -  203,34 тыс.га</a:t>
          </a:r>
          <a:endParaRPr lang="ru-RU" sz="1800" dirty="0">
            <a:effectLst>
              <a:outerShdw blurRad="38100" dist="38100" dir="2700000" algn="tl">
                <a:srgbClr val="000000">
                  <a:alpha val="43137"/>
                </a:srgbClr>
              </a:outerShdw>
            </a:effectLst>
            <a:latin typeface="Book Antiqua" pitchFamily="18" charset="0"/>
          </a:endParaRPr>
        </a:p>
      </dgm:t>
    </dgm:pt>
    <dgm:pt modelId="{C2781D07-946A-4627-BA55-02F559614DBA}" type="parTrans" cxnId="{B17F5A0C-3EA9-4E71-A376-8CC7E4887F90}">
      <dgm:prSet/>
      <dgm:spPr/>
      <dgm:t>
        <a:bodyPr/>
        <a:lstStyle/>
        <a:p>
          <a:endParaRPr lang="ru-RU"/>
        </a:p>
      </dgm:t>
    </dgm:pt>
    <dgm:pt modelId="{602AE971-5F22-413B-98E1-6EB57D4CB512}" type="sibTrans" cxnId="{B17F5A0C-3EA9-4E71-A376-8CC7E4887F90}">
      <dgm:prSet/>
      <dgm:spPr/>
      <dgm:t>
        <a:bodyPr/>
        <a:lstStyle/>
        <a:p>
          <a:endParaRPr lang="ru-RU"/>
        </a:p>
      </dgm:t>
    </dgm:pt>
    <dgm:pt modelId="{B2930BE3-AC8C-46E7-8C74-FDA3F66D0922}" type="pres">
      <dgm:prSet presAssocID="{9A7D2543-E60A-4A45-BCB8-57D0CA4F44EB}" presName="Name0" presStyleCnt="0">
        <dgm:presLayoutVars>
          <dgm:chPref val="3"/>
          <dgm:dir/>
          <dgm:animLvl val="lvl"/>
          <dgm:resizeHandles/>
        </dgm:presLayoutVars>
      </dgm:prSet>
      <dgm:spPr/>
      <dgm:t>
        <a:bodyPr/>
        <a:lstStyle/>
        <a:p>
          <a:endParaRPr lang="ru-RU"/>
        </a:p>
      </dgm:t>
    </dgm:pt>
    <dgm:pt modelId="{DF610496-8FD4-45F9-83AD-40DE3CB3E9DD}" type="pres">
      <dgm:prSet presAssocID="{6CB694ED-70DC-4B82-8688-1FACA26BACFC}" presName="horFlow" presStyleCnt="0"/>
      <dgm:spPr/>
    </dgm:pt>
    <dgm:pt modelId="{BACE0FBD-4505-41E9-885F-58F4FC0C072A}" type="pres">
      <dgm:prSet presAssocID="{6CB694ED-70DC-4B82-8688-1FACA26BACFC}" presName="bigChev" presStyleLbl="node1" presStyleIdx="0" presStyleCnt="1" custAng="0" custScaleY="84722" custLinFactNeighborX="55388" custLinFactNeighborY="-7767"/>
      <dgm:spPr/>
      <dgm:t>
        <a:bodyPr/>
        <a:lstStyle/>
        <a:p>
          <a:endParaRPr lang="ru-RU"/>
        </a:p>
      </dgm:t>
    </dgm:pt>
  </dgm:ptLst>
  <dgm:cxnLst>
    <dgm:cxn modelId="{375C111E-A913-4AAE-986B-A9DB18CF96F9}" type="presOf" srcId="{9A7D2543-E60A-4A45-BCB8-57D0CA4F44EB}" destId="{B2930BE3-AC8C-46E7-8C74-FDA3F66D0922}" srcOrd="0" destOrd="0" presId="urn:microsoft.com/office/officeart/2005/8/layout/lProcess3"/>
    <dgm:cxn modelId="{B17F5A0C-3EA9-4E71-A376-8CC7E4887F90}" srcId="{9A7D2543-E60A-4A45-BCB8-57D0CA4F44EB}" destId="{6CB694ED-70DC-4B82-8688-1FACA26BACFC}" srcOrd="0" destOrd="0" parTransId="{C2781D07-946A-4627-BA55-02F559614DBA}" sibTransId="{602AE971-5F22-413B-98E1-6EB57D4CB512}"/>
    <dgm:cxn modelId="{A8C93769-3FB3-4800-83B1-830411456C58}" type="presOf" srcId="{6CB694ED-70DC-4B82-8688-1FACA26BACFC}" destId="{BACE0FBD-4505-41E9-885F-58F4FC0C072A}" srcOrd="0" destOrd="0" presId="urn:microsoft.com/office/officeart/2005/8/layout/lProcess3"/>
    <dgm:cxn modelId="{C29E39A3-0B4F-4269-84B4-27D0277B1A7F}" type="presParOf" srcId="{B2930BE3-AC8C-46E7-8C74-FDA3F66D0922}" destId="{DF610496-8FD4-45F9-83AD-40DE3CB3E9DD}" srcOrd="0" destOrd="0" presId="urn:microsoft.com/office/officeart/2005/8/layout/lProcess3"/>
    <dgm:cxn modelId="{D526B67B-843A-445E-8A7E-2618676B2D22}" type="presParOf" srcId="{DF610496-8FD4-45F9-83AD-40DE3CB3E9DD}" destId="{BACE0FBD-4505-41E9-885F-58F4FC0C072A}" srcOrd="0" destOrd="0" presId="urn:microsoft.com/office/officeart/2005/8/layout/l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EE77C-B526-44E8-B59E-7723C1FCC4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D9B9E171-34A7-4D2F-B8EA-E9A47DE355C0}">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latin typeface="Book Antiqua" pitchFamily="18" charset="0"/>
            </a:rPr>
            <a:t>Городское поселение</a:t>
          </a:r>
          <a:r>
            <a:rPr lang="ru-RU" dirty="0" smtClean="0">
              <a:latin typeface="Book Antiqua" pitchFamily="18" charset="0"/>
            </a:rPr>
            <a:t> – 1</a:t>
          </a:r>
          <a:endParaRPr lang="ru-RU" dirty="0">
            <a:latin typeface="Book Antiqua" pitchFamily="18" charset="0"/>
          </a:endParaRPr>
        </a:p>
      </dgm:t>
    </dgm:pt>
    <dgm:pt modelId="{5762D07D-F33C-4D81-9DE3-56CC8B807C7C}" type="parTrans" cxnId="{04420147-03C4-4ECA-9585-A6845E653576}">
      <dgm:prSet/>
      <dgm:spPr/>
      <dgm:t>
        <a:bodyPr/>
        <a:lstStyle/>
        <a:p>
          <a:endParaRPr lang="ru-RU"/>
        </a:p>
      </dgm:t>
    </dgm:pt>
    <dgm:pt modelId="{216F4456-CBA4-4AF4-B9B7-AAF641127DF6}" type="sibTrans" cxnId="{04420147-03C4-4ECA-9585-A6845E653576}">
      <dgm:prSet/>
      <dgm:spPr/>
      <dgm:t>
        <a:bodyPr/>
        <a:lstStyle/>
        <a:p>
          <a:endParaRPr lang="ru-RU"/>
        </a:p>
      </dgm:t>
    </dgm:pt>
    <dgm:pt modelId="{A70E0849-5EEB-4CFB-A3A3-6BE8818A3605}">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latin typeface="Book Antiqua" pitchFamily="18" charset="0"/>
            </a:rPr>
            <a:t>Сельских поселений - 14</a:t>
          </a:r>
          <a:endParaRPr lang="ru-RU" dirty="0">
            <a:effectLst>
              <a:outerShdw blurRad="38100" dist="38100" dir="2700000" algn="tl">
                <a:srgbClr val="000000">
                  <a:alpha val="43137"/>
                </a:srgbClr>
              </a:outerShdw>
            </a:effectLst>
            <a:latin typeface="Book Antiqua" pitchFamily="18" charset="0"/>
          </a:endParaRPr>
        </a:p>
      </dgm:t>
    </dgm:pt>
    <dgm:pt modelId="{B8F16D79-107D-4AF9-A37C-BEE58577FFB9}" type="parTrans" cxnId="{0C5F2D3F-AFC9-4605-B2D2-9689B2C1C9D9}">
      <dgm:prSet/>
      <dgm:spPr/>
      <dgm:t>
        <a:bodyPr/>
        <a:lstStyle/>
        <a:p>
          <a:endParaRPr lang="ru-RU"/>
        </a:p>
      </dgm:t>
    </dgm:pt>
    <dgm:pt modelId="{4C9A032D-99DA-408D-A8D4-1069DA05AFE3}" type="sibTrans" cxnId="{0C5F2D3F-AFC9-4605-B2D2-9689B2C1C9D9}">
      <dgm:prSet/>
      <dgm:spPr/>
      <dgm:t>
        <a:bodyPr/>
        <a:lstStyle/>
        <a:p>
          <a:endParaRPr lang="ru-RU"/>
        </a:p>
      </dgm:t>
    </dgm:pt>
    <dgm:pt modelId="{776AA742-1802-44CE-99AE-82D7D4557B8E}" type="pres">
      <dgm:prSet presAssocID="{05FEE77C-B526-44E8-B59E-7723C1FCC497}" presName="Name0" presStyleCnt="0">
        <dgm:presLayoutVars>
          <dgm:chPref val="3"/>
          <dgm:dir/>
          <dgm:animLvl val="lvl"/>
          <dgm:resizeHandles/>
        </dgm:presLayoutVars>
      </dgm:prSet>
      <dgm:spPr/>
      <dgm:t>
        <a:bodyPr/>
        <a:lstStyle/>
        <a:p>
          <a:endParaRPr lang="ru-RU"/>
        </a:p>
      </dgm:t>
    </dgm:pt>
    <dgm:pt modelId="{73707EE1-10A5-4F76-8EB3-D61503D5919E}" type="pres">
      <dgm:prSet presAssocID="{D9B9E171-34A7-4D2F-B8EA-E9A47DE355C0}" presName="horFlow" presStyleCnt="0"/>
      <dgm:spPr/>
    </dgm:pt>
    <dgm:pt modelId="{A35CE742-C92E-471D-AE33-FC87EDA40D4A}" type="pres">
      <dgm:prSet presAssocID="{D9B9E171-34A7-4D2F-B8EA-E9A47DE355C0}" presName="bigChev" presStyleLbl="node1" presStyleIdx="0" presStyleCnt="2" custLinFactNeighborX="40741" custLinFactNeighborY="-39618"/>
      <dgm:spPr/>
      <dgm:t>
        <a:bodyPr/>
        <a:lstStyle/>
        <a:p>
          <a:endParaRPr lang="ru-RU"/>
        </a:p>
      </dgm:t>
    </dgm:pt>
    <dgm:pt modelId="{434E9F64-F7DF-4394-A5CC-C26AC408F5F5}" type="pres">
      <dgm:prSet presAssocID="{D9B9E171-34A7-4D2F-B8EA-E9A47DE355C0}" presName="vSp" presStyleCnt="0"/>
      <dgm:spPr/>
    </dgm:pt>
    <dgm:pt modelId="{A13FDFE1-09DB-483E-B7E9-7C6C27D49B67}" type="pres">
      <dgm:prSet presAssocID="{A70E0849-5EEB-4CFB-A3A3-6BE8818A3605}" presName="horFlow" presStyleCnt="0"/>
      <dgm:spPr/>
    </dgm:pt>
    <dgm:pt modelId="{584093BA-FBF9-44C9-B06B-4924A014C6F1}" type="pres">
      <dgm:prSet presAssocID="{A70E0849-5EEB-4CFB-A3A3-6BE8818A3605}" presName="bigChev" presStyleLbl="node1" presStyleIdx="1" presStyleCnt="2" custLinFactNeighborX="8409" custLinFactNeighborY="17637"/>
      <dgm:spPr/>
      <dgm:t>
        <a:bodyPr/>
        <a:lstStyle/>
        <a:p>
          <a:endParaRPr lang="ru-RU"/>
        </a:p>
      </dgm:t>
    </dgm:pt>
  </dgm:ptLst>
  <dgm:cxnLst>
    <dgm:cxn modelId="{C9D2039C-7A9C-4750-9C27-168F4137BABC}" type="presOf" srcId="{A70E0849-5EEB-4CFB-A3A3-6BE8818A3605}" destId="{584093BA-FBF9-44C9-B06B-4924A014C6F1}" srcOrd="0" destOrd="0" presId="urn:microsoft.com/office/officeart/2005/8/layout/lProcess3"/>
    <dgm:cxn modelId="{709C0E45-226A-4A9B-AAAA-B3C322EBA1B3}" type="presOf" srcId="{05FEE77C-B526-44E8-B59E-7723C1FCC497}" destId="{776AA742-1802-44CE-99AE-82D7D4557B8E}" srcOrd="0" destOrd="0" presId="urn:microsoft.com/office/officeart/2005/8/layout/lProcess3"/>
    <dgm:cxn modelId="{F2A8C927-372D-43B0-A3A0-982BF4DCA452}" type="presOf" srcId="{D9B9E171-34A7-4D2F-B8EA-E9A47DE355C0}" destId="{A35CE742-C92E-471D-AE33-FC87EDA40D4A}" srcOrd="0" destOrd="0" presId="urn:microsoft.com/office/officeart/2005/8/layout/lProcess3"/>
    <dgm:cxn modelId="{04420147-03C4-4ECA-9585-A6845E653576}" srcId="{05FEE77C-B526-44E8-B59E-7723C1FCC497}" destId="{D9B9E171-34A7-4D2F-B8EA-E9A47DE355C0}" srcOrd="0" destOrd="0" parTransId="{5762D07D-F33C-4D81-9DE3-56CC8B807C7C}" sibTransId="{216F4456-CBA4-4AF4-B9B7-AAF641127DF6}"/>
    <dgm:cxn modelId="{0C5F2D3F-AFC9-4605-B2D2-9689B2C1C9D9}" srcId="{05FEE77C-B526-44E8-B59E-7723C1FCC497}" destId="{A70E0849-5EEB-4CFB-A3A3-6BE8818A3605}" srcOrd="1" destOrd="0" parTransId="{B8F16D79-107D-4AF9-A37C-BEE58577FFB9}" sibTransId="{4C9A032D-99DA-408D-A8D4-1069DA05AFE3}"/>
    <dgm:cxn modelId="{728908A1-E327-4299-AC15-695EECBF87D3}" type="presParOf" srcId="{776AA742-1802-44CE-99AE-82D7D4557B8E}" destId="{73707EE1-10A5-4F76-8EB3-D61503D5919E}" srcOrd="0" destOrd="0" presId="urn:microsoft.com/office/officeart/2005/8/layout/lProcess3"/>
    <dgm:cxn modelId="{835F10C6-AF50-4682-BBB2-0597354B7325}" type="presParOf" srcId="{73707EE1-10A5-4F76-8EB3-D61503D5919E}" destId="{A35CE742-C92E-471D-AE33-FC87EDA40D4A}" srcOrd="0" destOrd="0" presId="urn:microsoft.com/office/officeart/2005/8/layout/lProcess3"/>
    <dgm:cxn modelId="{D4F7F708-6340-4029-8FE2-EA0B71689B8B}" type="presParOf" srcId="{776AA742-1802-44CE-99AE-82D7D4557B8E}" destId="{434E9F64-F7DF-4394-A5CC-C26AC408F5F5}" srcOrd="1" destOrd="0" presId="urn:microsoft.com/office/officeart/2005/8/layout/lProcess3"/>
    <dgm:cxn modelId="{CED500DC-1ADF-44D3-96A7-949904A3E9F2}" type="presParOf" srcId="{776AA742-1802-44CE-99AE-82D7D4557B8E}" destId="{A13FDFE1-09DB-483E-B7E9-7C6C27D49B67}" srcOrd="2" destOrd="0" presId="urn:microsoft.com/office/officeart/2005/8/layout/lProcess3"/>
    <dgm:cxn modelId="{038FE8EC-03AB-4743-A6CA-E88EF169C646}" type="presParOf" srcId="{A13FDFE1-09DB-483E-B7E9-7C6C27D49B67}" destId="{584093BA-FBF9-44C9-B06B-4924A014C6F1}" srcOrd="0" destOrd="0" presId="urn:microsoft.com/office/officeart/2005/8/layout/lProcess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C0A02-3A93-4C7D-AAD8-8DD81A8D0BB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23DED248-F1F4-44EE-996C-13D2D3F47572}">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latin typeface="Book Antiqua" pitchFamily="18" charset="0"/>
            </a:rPr>
            <a:t>Городское население – 34%</a:t>
          </a:r>
          <a:endParaRPr lang="ru-RU" dirty="0">
            <a:effectLst>
              <a:outerShdw blurRad="38100" dist="38100" dir="2700000" algn="tl">
                <a:srgbClr val="000000">
                  <a:alpha val="43137"/>
                </a:srgbClr>
              </a:outerShdw>
            </a:effectLst>
            <a:latin typeface="Book Antiqua" pitchFamily="18" charset="0"/>
          </a:endParaRPr>
        </a:p>
      </dgm:t>
    </dgm:pt>
    <dgm:pt modelId="{B1249AAD-B284-4E64-A3EB-B9CFEF579D5F}" type="parTrans" cxnId="{7AF49615-F11E-41BF-8298-D229C71E9525}">
      <dgm:prSet/>
      <dgm:spPr/>
      <dgm:t>
        <a:bodyPr/>
        <a:lstStyle/>
        <a:p>
          <a:endParaRPr lang="ru-RU"/>
        </a:p>
      </dgm:t>
    </dgm:pt>
    <dgm:pt modelId="{0AF1799E-A717-4BB8-93DB-542D71A499FD}" type="sibTrans" cxnId="{7AF49615-F11E-41BF-8298-D229C71E9525}">
      <dgm:prSet/>
      <dgm:spPr/>
      <dgm:t>
        <a:bodyPr/>
        <a:lstStyle/>
        <a:p>
          <a:endParaRPr lang="ru-RU"/>
        </a:p>
      </dgm:t>
    </dgm:pt>
    <dgm:pt modelId="{4116441A-9C74-4EF1-8F64-BC0CCD9A36E6}">
      <dgm:prSet>
        <dgm:style>
          <a:lnRef idx="0">
            <a:schemeClr val="accent1"/>
          </a:lnRef>
          <a:fillRef idx="3">
            <a:schemeClr val="accent1"/>
          </a:fillRef>
          <a:effectRef idx="3">
            <a:schemeClr val="accent1"/>
          </a:effectRef>
          <a:fontRef idx="minor">
            <a:schemeClr val="lt1"/>
          </a:fontRef>
        </dgm:style>
      </dgm:prSet>
      <dgm:spPr/>
      <dgm:t>
        <a:bodyPr/>
        <a:lstStyle/>
        <a:p>
          <a:pPr rtl="0"/>
          <a:r>
            <a:rPr lang="ru-RU" dirty="0" smtClean="0">
              <a:effectLst>
                <a:outerShdw blurRad="38100" dist="38100" dir="2700000" algn="tl">
                  <a:srgbClr val="000000">
                    <a:alpha val="43137"/>
                  </a:srgbClr>
                </a:outerShdw>
              </a:effectLst>
              <a:latin typeface="Book Antiqua" pitchFamily="18" charset="0"/>
            </a:rPr>
            <a:t>Сельское население – 66%</a:t>
          </a:r>
          <a:r>
            <a:rPr lang="ru-RU" dirty="0" smtClean="0">
              <a:latin typeface="Book Antiqua" pitchFamily="18" charset="0"/>
            </a:rPr>
            <a:t>    </a:t>
          </a:r>
          <a:endParaRPr lang="ru-RU" dirty="0">
            <a:latin typeface="Book Antiqua" pitchFamily="18" charset="0"/>
          </a:endParaRPr>
        </a:p>
      </dgm:t>
    </dgm:pt>
    <dgm:pt modelId="{DD4074FB-BB17-4138-823F-10DB09CB51FF}" type="parTrans" cxnId="{1F4B43B1-D721-4AFC-93E0-39657B9DC746}">
      <dgm:prSet/>
      <dgm:spPr/>
      <dgm:t>
        <a:bodyPr/>
        <a:lstStyle/>
        <a:p>
          <a:endParaRPr lang="ru-RU"/>
        </a:p>
      </dgm:t>
    </dgm:pt>
    <dgm:pt modelId="{951F3A36-1E23-48C9-9147-ECCF776881D6}" type="sibTrans" cxnId="{1F4B43B1-D721-4AFC-93E0-39657B9DC746}">
      <dgm:prSet/>
      <dgm:spPr/>
      <dgm:t>
        <a:bodyPr/>
        <a:lstStyle/>
        <a:p>
          <a:endParaRPr lang="ru-RU"/>
        </a:p>
      </dgm:t>
    </dgm:pt>
    <dgm:pt modelId="{F172F06A-EE67-438F-BC75-A8BED5B6F49A}" type="pres">
      <dgm:prSet presAssocID="{BE0C0A02-3A93-4C7D-AAD8-8DD81A8D0BB8}" presName="Name0" presStyleCnt="0">
        <dgm:presLayoutVars>
          <dgm:chPref val="3"/>
          <dgm:dir/>
          <dgm:animLvl val="lvl"/>
          <dgm:resizeHandles/>
        </dgm:presLayoutVars>
      </dgm:prSet>
      <dgm:spPr/>
      <dgm:t>
        <a:bodyPr/>
        <a:lstStyle/>
        <a:p>
          <a:endParaRPr lang="ru-RU"/>
        </a:p>
      </dgm:t>
    </dgm:pt>
    <dgm:pt modelId="{67A46328-9F50-4E5B-A279-CA5282980619}" type="pres">
      <dgm:prSet presAssocID="{23DED248-F1F4-44EE-996C-13D2D3F47572}" presName="horFlow" presStyleCnt="0"/>
      <dgm:spPr/>
    </dgm:pt>
    <dgm:pt modelId="{A6EFF1F9-070C-4F75-AEF2-175080E03D73}" type="pres">
      <dgm:prSet presAssocID="{23DED248-F1F4-44EE-996C-13D2D3F47572}" presName="bigChev" presStyleLbl="node1" presStyleIdx="0" presStyleCnt="2" custLinFactNeighborX="3333" custLinFactNeighborY="-6"/>
      <dgm:spPr/>
      <dgm:t>
        <a:bodyPr/>
        <a:lstStyle/>
        <a:p>
          <a:endParaRPr lang="ru-RU"/>
        </a:p>
      </dgm:t>
    </dgm:pt>
    <dgm:pt modelId="{23C530EC-5FD0-496A-9C6C-FC684B2C6B86}" type="pres">
      <dgm:prSet presAssocID="{23DED248-F1F4-44EE-996C-13D2D3F47572}" presName="vSp" presStyleCnt="0"/>
      <dgm:spPr/>
    </dgm:pt>
    <dgm:pt modelId="{608ECB5D-C324-4BFB-9E73-FE1787ABE07B}" type="pres">
      <dgm:prSet presAssocID="{4116441A-9C74-4EF1-8F64-BC0CCD9A36E6}" presName="horFlow" presStyleCnt="0"/>
      <dgm:spPr/>
    </dgm:pt>
    <dgm:pt modelId="{F90D0886-8325-40D6-9726-F788C42AAA44}" type="pres">
      <dgm:prSet presAssocID="{4116441A-9C74-4EF1-8F64-BC0CCD9A36E6}" presName="bigChev" presStyleLbl="node1" presStyleIdx="1" presStyleCnt="2" custLinFactNeighborX="3333" custLinFactNeighborY="-5505"/>
      <dgm:spPr/>
      <dgm:t>
        <a:bodyPr/>
        <a:lstStyle/>
        <a:p>
          <a:endParaRPr lang="ru-RU"/>
        </a:p>
      </dgm:t>
    </dgm:pt>
  </dgm:ptLst>
  <dgm:cxnLst>
    <dgm:cxn modelId="{1F4B43B1-D721-4AFC-93E0-39657B9DC746}" srcId="{BE0C0A02-3A93-4C7D-AAD8-8DD81A8D0BB8}" destId="{4116441A-9C74-4EF1-8F64-BC0CCD9A36E6}" srcOrd="1" destOrd="0" parTransId="{DD4074FB-BB17-4138-823F-10DB09CB51FF}" sibTransId="{951F3A36-1E23-48C9-9147-ECCF776881D6}"/>
    <dgm:cxn modelId="{7AF49615-F11E-41BF-8298-D229C71E9525}" srcId="{BE0C0A02-3A93-4C7D-AAD8-8DD81A8D0BB8}" destId="{23DED248-F1F4-44EE-996C-13D2D3F47572}" srcOrd="0" destOrd="0" parTransId="{B1249AAD-B284-4E64-A3EB-B9CFEF579D5F}" sibTransId="{0AF1799E-A717-4BB8-93DB-542D71A499FD}"/>
    <dgm:cxn modelId="{9FEFD912-2F4B-4BF1-A641-099CFFF118B8}" type="presOf" srcId="{BE0C0A02-3A93-4C7D-AAD8-8DD81A8D0BB8}" destId="{F172F06A-EE67-438F-BC75-A8BED5B6F49A}" srcOrd="0" destOrd="0" presId="urn:microsoft.com/office/officeart/2005/8/layout/lProcess3"/>
    <dgm:cxn modelId="{0B1AD1E7-AFF3-465D-9A75-47F8ECAC8975}" type="presOf" srcId="{23DED248-F1F4-44EE-996C-13D2D3F47572}" destId="{A6EFF1F9-070C-4F75-AEF2-175080E03D73}" srcOrd="0" destOrd="0" presId="urn:microsoft.com/office/officeart/2005/8/layout/lProcess3"/>
    <dgm:cxn modelId="{68937179-BB58-4A58-BBE7-A2C43669AAFA}" type="presOf" srcId="{4116441A-9C74-4EF1-8F64-BC0CCD9A36E6}" destId="{F90D0886-8325-40D6-9726-F788C42AAA44}" srcOrd="0" destOrd="0" presId="urn:microsoft.com/office/officeart/2005/8/layout/lProcess3"/>
    <dgm:cxn modelId="{9324E212-B3EC-4526-9BAD-BA172F31F7B6}" type="presParOf" srcId="{F172F06A-EE67-438F-BC75-A8BED5B6F49A}" destId="{67A46328-9F50-4E5B-A279-CA5282980619}" srcOrd="0" destOrd="0" presId="urn:microsoft.com/office/officeart/2005/8/layout/lProcess3"/>
    <dgm:cxn modelId="{39BD5877-D097-4136-9F3B-3793021BB739}" type="presParOf" srcId="{67A46328-9F50-4E5B-A279-CA5282980619}" destId="{A6EFF1F9-070C-4F75-AEF2-175080E03D73}" srcOrd="0" destOrd="0" presId="urn:microsoft.com/office/officeart/2005/8/layout/lProcess3"/>
    <dgm:cxn modelId="{FEA95227-ADD9-4E43-BA35-4CC775F1E205}" type="presParOf" srcId="{F172F06A-EE67-438F-BC75-A8BED5B6F49A}" destId="{23C530EC-5FD0-496A-9C6C-FC684B2C6B86}" srcOrd="1" destOrd="0" presId="urn:microsoft.com/office/officeart/2005/8/layout/lProcess3"/>
    <dgm:cxn modelId="{29626D72-C4CC-4C52-B0CF-B80A61C66EA1}" type="presParOf" srcId="{F172F06A-EE67-438F-BC75-A8BED5B6F49A}" destId="{608ECB5D-C324-4BFB-9E73-FE1787ABE07B}" srcOrd="2" destOrd="0" presId="urn:microsoft.com/office/officeart/2005/8/layout/lProcess3"/>
    <dgm:cxn modelId="{6EA00D35-6A0F-4DCD-97D0-6284844C4981}" type="presParOf" srcId="{608ECB5D-C324-4BFB-9E73-FE1787ABE07B}" destId="{F90D0886-8325-40D6-9726-F788C42AAA44}" srcOrd="0" destOrd="0" presId="urn:microsoft.com/office/officeart/2005/8/layout/lProcess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84E981-E2A2-4F33-8A22-171224B9A76E}"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ru-RU"/>
        </a:p>
      </dgm:t>
    </dgm:pt>
    <dgm:pt modelId="{B7EA8298-ECDE-4155-BDEC-96200970E77A}">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dgm:spPr>
      <dgm:t>
        <a:bodyPr/>
        <a:lstStyle/>
        <a:p>
          <a:r>
            <a:rPr lang="ru-RU" sz="2000" b="1" dirty="0" smtClean="0">
              <a:latin typeface="Book Antiqua" pitchFamily="18" charset="0"/>
            </a:rPr>
            <a:t>Основные направления бюджетной и налоговой политики муниципального образования «Холм-Жирковский район» Смоленской области  с учетом изменений бюджетного и налогового законодательства</a:t>
          </a:r>
          <a:endParaRPr lang="ru-RU" sz="2000" b="1" dirty="0">
            <a:latin typeface="Book Antiqua" pitchFamily="18" charset="0"/>
          </a:endParaRPr>
        </a:p>
      </dgm:t>
    </dgm:pt>
    <dgm:pt modelId="{E453CE63-3D26-4C57-9FA9-E977662C36BC}" type="parTrans" cxnId="{7E0D0D87-10B8-48E2-933F-222189CFD52F}">
      <dgm:prSet/>
      <dgm:spPr/>
      <dgm:t>
        <a:bodyPr/>
        <a:lstStyle/>
        <a:p>
          <a:endParaRPr lang="ru-RU" sz="2400" b="1"/>
        </a:p>
      </dgm:t>
    </dgm:pt>
    <dgm:pt modelId="{0DB5CF0B-C82B-48A8-AA38-AFAEB8EE3502}" type="sibTrans" cxnId="{7E0D0D87-10B8-48E2-933F-222189CFD52F}">
      <dgm:prSet/>
      <dgm:spPr/>
      <dgm:t>
        <a:bodyPr/>
        <a:lstStyle/>
        <a:p>
          <a:endParaRPr lang="ru-RU" sz="2400" b="1"/>
        </a:p>
      </dgm:t>
    </dgm:pt>
    <dgm:pt modelId="{08441C6B-5A4F-43AB-905F-08CF009531C8}">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9050"/>
      </dgm:spPr>
      <dgm:t>
        <a:bodyPr/>
        <a:lstStyle/>
        <a:p>
          <a:r>
            <a:rPr lang="ru-RU" sz="2000" b="1" dirty="0" smtClean="0">
              <a:latin typeface="Book Antiqua" pitchFamily="18" charset="0"/>
            </a:rPr>
            <a:t>Бюджетное послание Президента Российской Федерации на 2017-2019 годы</a:t>
          </a:r>
          <a:endParaRPr lang="ru-RU" sz="2000" b="1" dirty="0">
            <a:latin typeface="Book Antiqua" pitchFamily="18" charset="0"/>
          </a:endParaRPr>
        </a:p>
      </dgm:t>
    </dgm:pt>
    <dgm:pt modelId="{D42987AF-A6D0-4CE3-9952-4944571D430A}" type="parTrans" cxnId="{923D1AA7-FCD9-44D2-B600-83694EA0E35D}">
      <dgm:prSet/>
      <dgm:spPr/>
      <dgm:t>
        <a:bodyPr/>
        <a:lstStyle/>
        <a:p>
          <a:endParaRPr lang="ru-RU" sz="2400" b="1"/>
        </a:p>
      </dgm:t>
    </dgm:pt>
    <dgm:pt modelId="{DA6BA9CF-E060-4928-AFF6-AEB10EC0F12C}" type="sibTrans" cxnId="{923D1AA7-FCD9-44D2-B600-83694EA0E35D}">
      <dgm:prSet/>
      <dgm:spPr>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a:solidFill>
            <a:srgbClr val="0000FF"/>
          </a:solidFill>
        </a:ln>
      </dgm:spPr>
      <dgm:t>
        <a:bodyPr/>
        <a:lstStyle/>
        <a:p>
          <a:endParaRPr lang="ru-RU" sz="2400" b="1" dirty="0"/>
        </a:p>
      </dgm:t>
    </dgm:pt>
    <dgm:pt modelId="{E6981AFA-B8DE-40BD-A34C-8C0933CB14A7}">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dgm:spPr>
      <dgm:t>
        <a:bodyPr/>
        <a:lstStyle/>
        <a:p>
          <a:r>
            <a:rPr lang="ru-RU" sz="2000" b="1" dirty="0" smtClean="0">
              <a:latin typeface="Book Antiqua" pitchFamily="18" charset="0"/>
            </a:rPr>
            <a:t>Основные параметры Прогноза социально-экономического развития муниципального образования «Холм-Жирковский район» Смоленской области  </a:t>
          </a:r>
          <a:endParaRPr lang="ru-RU" sz="2000" b="1" dirty="0">
            <a:latin typeface="Book Antiqua" pitchFamily="18" charset="0"/>
          </a:endParaRPr>
        </a:p>
      </dgm:t>
    </dgm:pt>
    <dgm:pt modelId="{591821FD-4FEF-4890-99B9-5D3C4948C40B}" type="parTrans" cxnId="{42C76A93-4513-4AEF-B111-C0BB614092F1}">
      <dgm:prSet/>
      <dgm:spPr/>
      <dgm:t>
        <a:bodyPr/>
        <a:lstStyle/>
        <a:p>
          <a:endParaRPr lang="ru-RU" sz="2400" b="1"/>
        </a:p>
      </dgm:t>
    </dgm:pt>
    <dgm:pt modelId="{566B52C8-398B-4562-990D-0D648421A22C}" type="sibTrans" cxnId="{42C76A93-4513-4AEF-B111-C0BB614092F1}">
      <dgm:prSet/>
      <dgm:spPr/>
      <dgm:t>
        <a:bodyPr/>
        <a:lstStyle/>
        <a:p>
          <a:endParaRPr lang="ru-RU" sz="2400" b="1"/>
        </a:p>
      </dgm:t>
    </dgm:pt>
    <dgm:pt modelId="{AFF46D7E-2136-4145-BC57-76826FD2852D}">
      <dgm:prSet custT="1">
        <dgm:style>
          <a:lnRef idx="2">
            <a:schemeClr val="accent4">
              <a:shade val="50000"/>
            </a:schemeClr>
          </a:lnRef>
          <a:fillRef idx="1">
            <a:schemeClr val="accent4"/>
          </a:fillRef>
          <a:effectRef idx="0">
            <a:schemeClr val="accent4"/>
          </a:effectRef>
          <a:fontRef idx="minor">
            <a:schemeClr val="lt1"/>
          </a:fontRef>
        </dgm:style>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dgm:spPr>
      <dgm:t>
        <a:bodyPr/>
        <a:lstStyle/>
        <a:p>
          <a:r>
            <a:rPr lang="ru-RU" sz="2000" b="1" dirty="0" smtClean="0">
              <a:latin typeface="Book Antiqua" pitchFamily="18" charset="0"/>
            </a:rPr>
            <a:t>Муниципальные программы Холм-Жирковского   района</a:t>
          </a:r>
        </a:p>
      </dgm:t>
    </dgm:pt>
    <dgm:pt modelId="{38C90CD7-517B-4E00-826F-9A70CB8BA50E}" type="parTrans" cxnId="{21113EF3-FEBF-439A-BA7F-CD40AF78CFF4}">
      <dgm:prSet/>
      <dgm:spPr/>
      <dgm:t>
        <a:bodyPr/>
        <a:lstStyle/>
        <a:p>
          <a:endParaRPr lang="ru-RU"/>
        </a:p>
      </dgm:t>
    </dgm:pt>
    <dgm:pt modelId="{1961359C-A556-411A-9EE3-790F41448CC6}" type="sibTrans" cxnId="{21113EF3-FEBF-439A-BA7F-CD40AF78CFF4}">
      <dgm:prSet/>
      <dgm:spPr/>
      <dgm:t>
        <a:bodyPr/>
        <a:lstStyle/>
        <a:p>
          <a:endParaRPr lang="ru-RU"/>
        </a:p>
      </dgm:t>
    </dgm:pt>
    <dgm:pt modelId="{2FE4C72B-DAC2-4F3C-AD10-1571FF09B386}" type="pres">
      <dgm:prSet presAssocID="{2384E981-E2A2-4F33-8A22-171224B9A76E}" presName="Name0" presStyleCnt="0">
        <dgm:presLayoutVars>
          <dgm:dir/>
          <dgm:resizeHandles val="exact"/>
        </dgm:presLayoutVars>
      </dgm:prSet>
      <dgm:spPr/>
      <dgm:t>
        <a:bodyPr/>
        <a:lstStyle/>
        <a:p>
          <a:endParaRPr lang="ru-RU"/>
        </a:p>
      </dgm:t>
    </dgm:pt>
    <dgm:pt modelId="{1122A013-4749-4CD1-91E0-DEB23E351BD8}" type="pres">
      <dgm:prSet presAssocID="{2384E981-E2A2-4F33-8A22-171224B9A76E}" presName="cycle" presStyleCnt="0"/>
      <dgm:spPr/>
      <dgm:t>
        <a:bodyPr/>
        <a:lstStyle/>
        <a:p>
          <a:endParaRPr lang="ru-RU"/>
        </a:p>
      </dgm:t>
    </dgm:pt>
    <dgm:pt modelId="{D73C32C9-B7C5-4705-BB81-A89B055DE445}" type="pres">
      <dgm:prSet presAssocID="{08441C6B-5A4F-43AB-905F-08CF009531C8}" presName="nodeFirstNode" presStyleLbl="node1" presStyleIdx="0" presStyleCnt="4" custScaleX="216567" custScaleY="37696" custRadScaleRad="108732" custRadScaleInc="-1495">
        <dgm:presLayoutVars>
          <dgm:bulletEnabled val="1"/>
        </dgm:presLayoutVars>
      </dgm:prSet>
      <dgm:spPr/>
      <dgm:t>
        <a:bodyPr/>
        <a:lstStyle/>
        <a:p>
          <a:endParaRPr lang="ru-RU"/>
        </a:p>
      </dgm:t>
    </dgm:pt>
    <dgm:pt modelId="{358734D2-6690-400B-92F1-00E2BE5EDD5E}" type="pres">
      <dgm:prSet presAssocID="{DA6BA9CF-E060-4928-AFF6-AEB10EC0F12C}" presName="sibTransFirstNode" presStyleLbl="bgShp" presStyleIdx="0" presStyleCnt="1" custAng="0" custScaleX="42729" custScaleY="70633" custLinFactNeighborX="-470" custLinFactNeighborY="25566"/>
      <dgm:spPr>
        <a:prstGeom prst="downArrow">
          <a:avLst/>
        </a:prstGeom>
      </dgm:spPr>
      <dgm:t>
        <a:bodyPr/>
        <a:lstStyle/>
        <a:p>
          <a:endParaRPr lang="ru-RU"/>
        </a:p>
      </dgm:t>
    </dgm:pt>
    <dgm:pt modelId="{C271A942-9659-40F0-B91E-421AA1A868F7}" type="pres">
      <dgm:prSet presAssocID="{E6981AFA-B8DE-40BD-A34C-8C0933CB14A7}" presName="nodeFollowingNodes" presStyleLbl="node1" presStyleIdx="1" presStyleCnt="4" custScaleX="219430" custScaleY="65450" custRadScaleRad="27901" custRadScaleInc="134716">
        <dgm:presLayoutVars>
          <dgm:bulletEnabled val="1"/>
        </dgm:presLayoutVars>
      </dgm:prSet>
      <dgm:spPr/>
      <dgm:t>
        <a:bodyPr/>
        <a:lstStyle/>
        <a:p>
          <a:endParaRPr lang="ru-RU"/>
        </a:p>
      </dgm:t>
    </dgm:pt>
    <dgm:pt modelId="{C0F74AEC-6F1E-4CA5-9898-938E5B53D98C}" type="pres">
      <dgm:prSet presAssocID="{AFF46D7E-2136-4145-BC57-76826FD2852D}" presName="nodeFollowingNodes" presStyleLbl="node1" presStyleIdx="2" presStyleCnt="4" custScaleX="219079" custScaleY="36129" custRadScaleRad="86310" custRadScaleInc="3430">
        <dgm:presLayoutVars>
          <dgm:bulletEnabled val="1"/>
        </dgm:presLayoutVars>
      </dgm:prSet>
      <dgm:spPr/>
      <dgm:t>
        <a:bodyPr/>
        <a:lstStyle/>
        <a:p>
          <a:endParaRPr lang="ru-RU"/>
        </a:p>
      </dgm:t>
    </dgm:pt>
    <dgm:pt modelId="{27783912-6789-4E1A-8B8C-1CAE98185405}" type="pres">
      <dgm:prSet presAssocID="{B7EA8298-ECDE-4155-BDEC-96200970E77A}" presName="nodeFollowingNodes" presStyleLbl="node1" presStyleIdx="3" presStyleCnt="4" custScaleX="218758" custScaleY="73778" custRadScaleRad="47680" custRadScaleInc="118294">
        <dgm:presLayoutVars>
          <dgm:bulletEnabled val="1"/>
        </dgm:presLayoutVars>
      </dgm:prSet>
      <dgm:spPr/>
      <dgm:t>
        <a:bodyPr/>
        <a:lstStyle/>
        <a:p>
          <a:endParaRPr lang="ru-RU"/>
        </a:p>
      </dgm:t>
    </dgm:pt>
  </dgm:ptLst>
  <dgm:cxnLst>
    <dgm:cxn modelId="{3A566B7A-3221-4AE6-ACD2-60A9D04B4793}" type="presOf" srcId="{08441C6B-5A4F-43AB-905F-08CF009531C8}" destId="{D73C32C9-B7C5-4705-BB81-A89B055DE445}" srcOrd="0" destOrd="0" presId="urn:microsoft.com/office/officeart/2005/8/layout/cycle3"/>
    <dgm:cxn modelId="{3A35B60A-E2CF-4919-8010-F84DDF56AF86}" type="presOf" srcId="{AFF46D7E-2136-4145-BC57-76826FD2852D}" destId="{C0F74AEC-6F1E-4CA5-9898-938E5B53D98C}" srcOrd="0" destOrd="0" presId="urn:microsoft.com/office/officeart/2005/8/layout/cycle3"/>
    <dgm:cxn modelId="{21113EF3-FEBF-439A-BA7F-CD40AF78CFF4}" srcId="{2384E981-E2A2-4F33-8A22-171224B9A76E}" destId="{AFF46D7E-2136-4145-BC57-76826FD2852D}" srcOrd="2" destOrd="0" parTransId="{38C90CD7-517B-4E00-826F-9A70CB8BA50E}" sibTransId="{1961359C-A556-411A-9EE3-790F41448CC6}"/>
    <dgm:cxn modelId="{F6024697-143A-407F-B4BB-1BFF4AAC2E5E}" type="presOf" srcId="{B7EA8298-ECDE-4155-BDEC-96200970E77A}" destId="{27783912-6789-4E1A-8B8C-1CAE98185405}" srcOrd="0" destOrd="0" presId="urn:microsoft.com/office/officeart/2005/8/layout/cycle3"/>
    <dgm:cxn modelId="{7E0D0D87-10B8-48E2-933F-222189CFD52F}" srcId="{2384E981-E2A2-4F33-8A22-171224B9A76E}" destId="{B7EA8298-ECDE-4155-BDEC-96200970E77A}" srcOrd="3" destOrd="0" parTransId="{E453CE63-3D26-4C57-9FA9-E977662C36BC}" sibTransId="{0DB5CF0B-C82B-48A8-AA38-AFAEB8EE3502}"/>
    <dgm:cxn modelId="{42C76A93-4513-4AEF-B111-C0BB614092F1}" srcId="{2384E981-E2A2-4F33-8A22-171224B9A76E}" destId="{E6981AFA-B8DE-40BD-A34C-8C0933CB14A7}" srcOrd="1" destOrd="0" parTransId="{591821FD-4FEF-4890-99B9-5D3C4948C40B}" sibTransId="{566B52C8-398B-4562-990D-0D648421A22C}"/>
    <dgm:cxn modelId="{2F09CD79-7883-40E1-BE89-132948AFBA7A}" type="presOf" srcId="{2384E981-E2A2-4F33-8A22-171224B9A76E}" destId="{2FE4C72B-DAC2-4F3C-AD10-1571FF09B386}" srcOrd="0" destOrd="0" presId="urn:microsoft.com/office/officeart/2005/8/layout/cycle3"/>
    <dgm:cxn modelId="{B64855E2-604D-4A4C-BE53-414A3C803588}" type="presOf" srcId="{DA6BA9CF-E060-4928-AFF6-AEB10EC0F12C}" destId="{358734D2-6690-400B-92F1-00E2BE5EDD5E}" srcOrd="0" destOrd="0" presId="urn:microsoft.com/office/officeart/2005/8/layout/cycle3"/>
    <dgm:cxn modelId="{923D1AA7-FCD9-44D2-B600-83694EA0E35D}" srcId="{2384E981-E2A2-4F33-8A22-171224B9A76E}" destId="{08441C6B-5A4F-43AB-905F-08CF009531C8}" srcOrd="0" destOrd="0" parTransId="{D42987AF-A6D0-4CE3-9952-4944571D430A}" sibTransId="{DA6BA9CF-E060-4928-AFF6-AEB10EC0F12C}"/>
    <dgm:cxn modelId="{A1E931EF-8397-44A6-BD5D-286D37A51733}" type="presOf" srcId="{E6981AFA-B8DE-40BD-A34C-8C0933CB14A7}" destId="{C271A942-9659-40F0-B91E-421AA1A868F7}" srcOrd="0" destOrd="0" presId="urn:microsoft.com/office/officeart/2005/8/layout/cycle3"/>
    <dgm:cxn modelId="{6FFBB7B2-F932-43C9-82AB-B4DA8DD623AA}" type="presParOf" srcId="{2FE4C72B-DAC2-4F3C-AD10-1571FF09B386}" destId="{1122A013-4749-4CD1-91E0-DEB23E351BD8}" srcOrd="0" destOrd="0" presId="urn:microsoft.com/office/officeart/2005/8/layout/cycle3"/>
    <dgm:cxn modelId="{6C65F561-1FDB-4206-9149-8FF157F84369}" type="presParOf" srcId="{1122A013-4749-4CD1-91E0-DEB23E351BD8}" destId="{D73C32C9-B7C5-4705-BB81-A89B055DE445}" srcOrd="0" destOrd="0" presId="urn:microsoft.com/office/officeart/2005/8/layout/cycle3"/>
    <dgm:cxn modelId="{10E5F132-955D-4F82-92F2-B5B6EBB268C7}" type="presParOf" srcId="{1122A013-4749-4CD1-91E0-DEB23E351BD8}" destId="{358734D2-6690-400B-92F1-00E2BE5EDD5E}" srcOrd="1" destOrd="0" presId="urn:microsoft.com/office/officeart/2005/8/layout/cycle3"/>
    <dgm:cxn modelId="{06404270-38A2-46F5-84FA-8A3874A4A16C}" type="presParOf" srcId="{1122A013-4749-4CD1-91E0-DEB23E351BD8}" destId="{C271A942-9659-40F0-B91E-421AA1A868F7}" srcOrd="2" destOrd="0" presId="urn:microsoft.com/office/officeart/2005/8/layout/cycle3"/>
    <dgm:cxn modelId="{6E8A8731-8E03-47A6-B52C-39F823C94EF4}" type="presParOf" srcId="{1122A013-4749-4CD1-91E0-DEB23E351BD8}" destId="{C0F74AEC-6F1E-4CA5-9898-938E5B53D98C}" srcOrd="3" destOrd="0" presId="urn:microsoft.com/office/officeart/2005/8/layout/cycle3"/>
    <dgm:cxn modelId="{62F083DF-7C70-4887-AA56-2D4F14A613FA}" type="presParOf" srcId="{1122A013-4749-4CD1-91E0-DEB23E351BD8}" destId="{27783912-6789-4E1A-8B8C-1CAE98185405}" srcOrd="4"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4F00C0-7875-4964-8FCB-AB81F2FDA4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AE8B42A2-AB82-4B9D-8434-F56FB1DB36D2}" type="pres">
      <dgm:prSet presAssocID="{B54F00C0-7875-4964-8FCB-AB81F2FDA412}" presName="diagram" presStyleCnt="0">
        <dgm:presLayoutVars>
          <dgm:dir/>
          <dgm:resizeHandles val="exact"/>
        </dgm:presLayoutVars>
      </dgm:prSet>
      <dgm:spPr/>
      <dgm:t>
        <a:bodyPr/>
        <a:lstStyle/>
        <a:p>
          <a:endParaRPr lang="ru-RU"/>
        </a:p>
      </dgm:t>
    </dgm:pt>
  </dgm:ptLst>
  <dgm:cxnLst>
    <dgm:cxn modelId="{8228B17D-BFB2-4471-8AFC-9CEFAA9D246C}" type="presOf" srcId="{B54F00C0-7875-4964-8FCB-AB81F2FDA412}" destId="{AE8B42A2-AB82-4B9D-8434-F56FB1DB36D2}"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D785E0-FE4F-474E-B084-CBF2EB3A8EC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69DF384F-E4AA-4AF1-8090-4723F6C0220C}">
      <dgm:prSet phldrT="[Текст]"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реализации продукции сельского хозяйства </a:t>
          </a:r>
        </a:p>
      </dgm:t>
    </dgm:pt>
    <dgm:pt modelId="{73226DAC-3FEB-4B14-9FFE-192A2C9DA38A}" type="parTrans" cxnId="{5076E6DD-70A2-4DA3-8B5A-92383B53BBCE}">
      <dgm:prSet/>
      <dgm:spPr/>
      <dgm:t>
        <a:bodyPr/>
        <a:lstStyle/>
        <a:p>
          <a:endParaRPr lang="ru-RU"/>
        </a:p>
      </dgm:t>
    </dgm:pt>
    <dgm:pt modelId="{B4BD078E-5564-4CFE-823E-0A72E7FCFEF4}" type="sibTrans" cxnId="{5076E6DD-70A2-4DA3-8B5A-92383B53BBCE}">
      <dgm:prSet/>
      <dgm:spPr/>
      <dgm:t>
        <a:bodyPr/>
        <a:lstStyle/>
        <a:p>
          <a:endParaRPr lang="ru-RU"/>
        </a:p>
      </dgm:t>
    </dgm:pt>
    <dgm:pt modelId="{4B64C2AD-8058-4485-A4A4-BBA2FE7F2AC7}">
      <dgm:prSet phldrT="[Текст]" custT="1"/>
      <dgm:spPr>
        <a:ln>
          <a:solidFill>
            <a:srgbClr val="00CC99">
              <a:alpha val="90000"/>
            </a:srgbClr>
          </a:solidFill>
        </a:ln>
      </dgm:spPr>
      <dgm:t>
        <a:bodyPr/>
        <a:lstStyle/>
        <a:p>
          <a:r>
            <a:rPr lang="ru-RU" sz="1600" dirty="0" smtClean="0">
              <a:solidFill>
                <a:srgbClr val="000099"/>
              </a:solidFill>
              <a:latin typeface="Book Antiqua" pitchFamily="18" charset="0"/>
            </a:rPr>
            <a:t>2144,68    2198,3    2351,89   7086,87    7342,0</a:t>
          </a:r>
          <a:endParaRPr lang="ru-RU" sz="1600" dirty="0">
            <a:solidFill>
              <a:srgbClr val="000099"/>
            </a:solidFill>
            <a:latin typeface="Book Antiqua" pitchFamily="18" charset="0"/>
          </a:endParaRPr>
        </a:p>
      </dgm:t>
    </dgm:pt>
    <dgm:pt modelId="{F721BA96-9A21-4D9E-B1D6-92D47BE9CBE1}" type="parTrans" cxnId="{0B7C606E-0AFF-4503-BFB1-29725BBA93B8}">
      <dgm:prSet/>
      <dgm:spPr/>
      <dgm:t>
        <a:bodyPr/>
        <a:lstStyle/>
        <a:p>
          <a:endParaRPr lang="ru-RU"/>
        </a:p>
      </dgm:t>
    </dgm:pt>
    <dgm:pt modelId="{5834DBF4-D777-43C2-A550-8B328421FBA0}" type="sibTrans" cxnId="{0B7C606E-0AFF-4503-BFB1-29725BBA93B8}">
      <dgm:prSet/>
      <dgm:spPr/>
      <dgm:t>
        <a:bodyPr/>
        <a:lstStyle/>
        <a:p>
          <a:endParaRPr lang="ru-RU"/>
        </a:p>
      </dgm:t>
    </dgm:pt>
    <dgm:pt modelId="{50495281-AA76-4BBB-BAA8-9B73A25DE803}">
      <dgm:prSet phldrT="[Текст]"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промышленного производства, млн. руб.</a:t>
          </a:r>
          <a:endParaRPr lang="ru-RU" sz="1600" b="1" dirty="0">
            <a:effectLst>
              <a:outerShdw blurRad="38100" dist="38100" dir="2700000" algn="tl">
                <a:srgbClr val="000000">
                  <a:alpha val="43137"/>
                </a:srgbClr>
              </a:outerShdw>
            </a:effectLst>
            <a:latin typeface="Book Antiqua" pitchFamily="18" charset="0"/>
          </a:endParaRPr>
        </a:p>
      </dgm:t>
    </dgm:pt>
    <dgm:pt modelId="{6D41EE0D-A7F4-46B9-BD8B-8362FB73C971}" type="parTrans" cxnId="{9B5D816F-6F3E-4C2B-82D6-53CF609D79B3}">
      <dgm:prSet/>
      <dgm:spPr/>
      <dgm:t>
        <a:bodyPr/>
        <a:lstStyle/>
        <a:p>
          <a:endParaRPr lang="ru-RU"/>
        </a:p>
      </dgm:t>
    </dgm:pt>
    <dgm:pt modelId="{63513CB3-1CE3-4FF3-A0EC-43857060F01E}" type="sibTrans" cxnId="{9B5D816F-6F3E-4C2B-82D6-53CF609D79B3}">
      <dgm:prSet/>
      <dgm:spPr/>
      <dgm:t>
        <a:bodyPr/>
        <a:lstStyle/>
        <a:p>
          <a:endParaRPr lang="ru-RU"/>
        </a:p>
      </dgm:t>
    </dgm:pt>
    <dgm:pt modelId="{9AD0E474-0D4C-475B-A460-2235075C52D0}">
      <dgm:prSet phldrT="[Текст]" custT="1"/>
      <dgm:spPr>
        <a:ln>
          <a:solidFill>
            <a:srgbClr val="00CC99">
              <a:alpha val="90000"/>
            </a:srgbClr>
          </a:solidFill>
        </a:ln>
      </dgm:spPr>
      <dgm:t>
        <a:bodyPr/>
        <a:lstStyle/>
        <a:p>
          <a:r>
            <a:rPr lang="ru-RU" sz="1600" dirty="0" smtClean="0"/>
            <a:t>  </a:t>
          </a:r>
          <a:r>
            <a:rPr lang="ru-RU" sz="1600" dirty="0" smtClean="0">
              <a:solidFill>
                <a:srgbClr val="000099"/>
              </a:solidFill>
              <a:latin typeface="Book Antiqua" pitchFamily="18" charset="0"/>
            </a:rPr>
            <a:t>341,4       363,2      386,18     406,94     426,18</a:t>
          </a:r>
        </a:p>
      </dgm:t>
    </dgm:pt>
    <dgm:pt modelId="{3C92AFE6-46B7-4382-8AEE-89D93DC7C081}" type="parTrans" cxnId="{C6161AA5-8056-4FA2-972F-1F1752644688}">
      <dgm:prSet/>
      <dgm:spPr/>
      <dgm:t>
        <a:bodyPr/>
        <a:lstStyle/>
        <a:p>
          <a:endParaRPr lang="ru-RU"/>
        </a:p>
      </dgm:t>
    </dgm:pt>
    <dgm:pt modelId="{A1DE7CC8-C602-4532-BE7D-78258C327618}" type="sibTrans" cxnId="{C6161AA5-8056-4FA2-972F-1F1752644688}">
      <dgm:prSet/>
      <dgm:spPr/>
      <dgm:t>
        <a:bodyPr/>
        <a:lstStyle/>
        <a:p>
          <a:endParaRPr lang="ru-RU"/>
        </a:p>
      </dgm:t>
    </dgm:pt>
    <dgm:pt modelId="{975A6FDE-21AC-4195-8587-D03307FB1088}">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розничной торговли, млн. руб.</a:t>
          </a:r>
        </a:p>
      </dgm:t>
    </dgm:pt>
    <dgm:pt modelId="{48C1E968-548F-4457-859E-1818BB6D3BE2}" type="parTrans" cxnId="{61F984DB-307C-4377-A918-AEE3AAF803ED}">
      <dgm:prSet/>
      <dgm:spPr/>
      <dgm:t>
        <a:bodyPr/>
        <a:lstStyle/>
        <a:p>
          <a:endParaRPr lang="ru-RU"/>
        </a:p>
      </dgm:t>
    </dgm:pt>
    <dgm:pt modelId="{83B93E76-A7B6-4303-98E3-1455FC5FC435}" type="sibTrans" cxnId="{61F984DB-307C-4377-A918-AEE3AAF803ED}">
      <dgm:prSet/>
      <dgm:spPr/>
      <dgm:t>
        <a:bodyPr/>
        <a:lstStyle/>
        <a:p>
          <a:endParaRPr lang="ru-RU"/>
        </a:p>
      </dgm:t>
    </dgm:pt>
    <dgm:pt modelId="{7CFFFDAF-56AE-47A6-B131-A9530155665C}">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платных услуг населению, млн. руб.</a:t>
          </a:r>
          <a:endParaRPr lang="ru-RU" sz="1600" b="1" dirty="0">
            <a:effectLst>
              <a:outerShdw blurRad="38100" dist="38100" dir="2700000" algn="tl">
                <a:srgbClr val="000000">
                  <a:alpha val="43137"/>
                </a:srgbClr>
              </a:outerShdw>
            </a:effectLst>
            <a:latin typeface="Book Antiqua" pitchFamily="18" charset="0"/>
          </a:endParaRPr>
        </a:p>
      </dgm:t>
    </dgm:pt>
    <dgm:pt modelId="{8B17C215-32CC-429E-9A41-795D950C860E}" type="parTrans" cxnId="{FA82EFF3-9458-48E5-A731-A565F2A739C5}">
      <dgm:prSet/>
      <dgm:spPr/>
      <dgm:t>
        <a:bodyPr/>
        <a:lstStyle/>
        <a:p>
          <a:endParaRPr lang="ru-RU"/>
        </a:p>
      </dgm:t>
    </dgm:pt>
    <dgm:pt modelId="{C66460AA-6E1F-45A5-B4FE-BE45670977C5}" type="sibTrans" cxnId="{FA82EFF3-9458-48E5-A731-A565F2A739C5}">
      <dgm:prSet/>
      <dgm:spPr/>
      <dgm:t>
        <a:bodyPr/>
        <a:lstStyle/>
        <a:p>
          <a:endParaRPr lang="ru-RU"/>
        </a:p>
      </dgm:t>
    </dgm:pt>
    <dgm:pt modelId="{52D522F1-F2A4-4A04-A7D0-63D1B8E18D24}">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Объем инвестиций в основной капитал, млн. руб.</a:t>
          </a:r>
          <a:endParaRPr lang="ru-RU" sz="1600" b="1" dirty="0">
            <a:effectLst>
              <a:outerShdw blurRad="38100" dist="38100" dir="2700000" algn="tl">
                <a:srgbClr val="000000">
                  <a:alpha val="43137"/>
                </a:srgbClr>
              </a:outerShdw>
            </a:effectLst>
            <a:latin typeface="Book Antiqua" pitchFamily="18" charset="0"/>
          </a:endParaRPr>
        </a:p>
      </dgm:t>
    </dgm:pt>
    <dgm:pt modelId="{2703BD60-034C-4320-9018-7505925ADEB3}" type="parTrans" cxnId="{E62E318A-53D2-458E-8286-C920D5A6EE00}">
      <dgm:prSet/>
      <dgm:spPr/>
      <dgm:t>
        <a:bodyPr/>
        <a:lstStyle/>
        <a:p>
          <a:endParaRPr lang="ru-RU"/>
        </a:p>
      </dgm:t>
    </dgm:pt>
    <dgm:pt modelId="{894B5879-1895-4B6C-B09B-00E6AE703B9A}" type="sibTrans" cxnId="{E62E318A-53D2-458E-8286-C920D5A6EE00}">
      <dgm:prSet/>
      <dgm:spPr/>
      <dgm:t>
        <a:bodyPr/>
        <a:lstStyle/>
        <a:p>
          <a:endParaRPr lang="ru-RU"/>
        </a:p>
      </dgm:t>
    </dgm:pt>
    <dgm:pt modelId="{18F084E8-22A6-4815-B8F5-C511D36F3FEC}">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Численность  населения, человек</a:t>
          </a:r>
          <a:endParaRPr lang="ru-RU" sz="1600" b="1" dirty="0">
            <a:effectLst>
              <a:outerShdw blurRad="38100" dist="38100" dir="2700000" algn="tl">
                <a:srgbClr val="000000">
                  <a:alpha val="43137"/>
                </a:srgbClr>
              </a:outerShdw>
            </a:effectLst>
            <a:latin typeface="Book Antiqua" pitchFamily="18" charset="0"/>
          </a:endParaRPr>
        </a:p>
      </dgm:t>
    </dgm:pt>
    <dgm:pt modelId="{3058CE21-9F5B-42AA-8354-9FF43FF0ABD8}" type="parTrans" cxnId="{E2BA61B5-729E-458A-B621-1EF2E47C2D27}">
      <dgm:prSet/>
      <dgm:spPr/>
      <dgm:t>
        <a:bodyPr/>
        <a:lstStyle/>
        <a:p>
          <a:endParaRPr lang="ru-RU"/>
        </a:p>
      </dgm:t>
    </dgm:pt>
    <dgm:pt modelId="{14E998FE-45B5-4D6A-88EE-8D4ADF47AA17}" type="sibTrans" cxnId="{E2BA61B5-729E-458A-B621-1EF2E47C2D27}">
      <dgm:prSet/>
      <dgm:spPr/>
      <dgm:t>
        <a:bodyPr/>
        <a:lstStyle/>
        <a:p>
          <a:endParaRPr lang="ru-RU"/>
        </a:p>
      </dgm:t>
    </dgm:pt>
    <dgm:pt modelId="{CE26621C-970C-4E81-857B-105CD0015899}">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Фонд заработной платы , млн. руб.</a:t>
          </a:r>
          <a:endParaRPr lang="ru-RU" sz="1600" b="1" dirty="0">
            <a:effectLst>
              <a:outerShdw blurRad="38100" dist="38100" dir="2700000" algn="tl">
                <a:srgbClr val="000000">
                  <a:alpha val="43137"/>
                </a:srgbClr>
              </a:outerShdw>
            </a:effectLst>
            <a:latin typeface="Book Antiqua" pitchFamily="18" charset="0"/>
          </a:endParaRPr>
        </a:p>
      </dgm:t>
    </dgm:pt>
    <dgm:pt modelId="{39AEF955-7C1D-4157-BCE9-755CED1F67F8}" type="parTrans" cxnId="{B68B59AB-1B65-4CF2-BD7D-1B9DE5B2CE23}">
      <dgm:prSet/>
      <dgm:spPr/>
      <dgm:t>
        <a:bodyPr/>
        <a:lstStyle/>
        <a:p>
          <a:endParaRPr lang="ru-RU"/>
        </a:p>
      </dgm:t>
    </dgm:pt>
    <dgm:pt modelId="{E08FBABB-FEB3-45B1-A377-4FCF14ED88AB}" type="sibTrans" cxnId="{B68B59AB-1B65-4CF2-BD7D-1B9DE5B2CE23}">
      <dgm:prSet/>
      <dgm:spPr/>
      <dgm:t>
        <a:bodyPr/>
        <a:lstStyle/>
        <a:p>
          <a:endParaRPr lang="ru-RU"/>
        </a:p>
      </dgm:t>
    </dgm:pt>
    <dgm:pt modelId="{F060CB44-B02F-4881-A509-6E74037DD076}">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ru-RU" sz="1600" b="1" dirty="0" smtClean="0">
              <a:effectLst>
                <a:outerShdw blurRad="38100" dist="38100" dir="2700000" algn="tl">
                  <a:srgbClr val="000000">
                    <a:alpha val="43137"/>
                  </a:srgbClr>
                </a:outerShdw>
              </a:effectLst>
              <a:latin typeface="Book Antiqua" pitchFamily="18" charset="0"/>
            </a:rPr>
            <a:t>Среднемесячная заработная плата, рублей</a:t>
          </a:r>
          <a:endParaRPr lang="ru-RU" sz="1600" b="1" dirty="0">
            <a:effectLst>
              <a:outerShdw blurRad="38100" dist="38100" dir="2700000" algn="tl">
                <a:srgbClr val="000000">
                  <a:alpha val="43137"/>
                </a:srgbClr>
              </a:outerShdw>
            </a:effectLst>
            <a:latin typeface="Book Antiqua" pitchFamily="18" charset="0"/>
          </a:endParaRPr>
        </a:p>
      </dgm:t>
    </dgm:pt>
    <dgm:pt modelId="{156FEEB0-A380-46FC-874C-BA6ADC993EA1}" type="parTrans" cxnId="{BC8EC7B9-4313-4431-9529-01BF685606F3}">
      <dgm:prSet/>
      <dgm:spPr/>
      <dgm:t>
        <a:bodyPr/>
        <a:lstStyle/>
        <a:p>
          <a:endParaRPr lang="ru-RU"/>
        </a:p>
      </dgm:t>
    </dgm:pt>
    <dgm:pt modelId="{C23803FC-1E9E-4F28-888C-862B35756897}" type="sibTrans" cxnId="{BC8EC7B9-4313-4431-9529-01BF685606F3}">
      <dgm:prSet/>
      <dgm:spPr/>
      <dgm:t>
        <a:bodyPr/>
        <a:lstStyle/>
        <a:p>
          <a:endParaRPr lang="ru-RU"/>
        </a:p>
      </dgm:t>
    </dgm:pt>
    <dgm:pt modelId="{7A8EA2D3-54C9-43C0-80B0-FEC9A7C5205D}">
      <dgm:prSet custT="1"/>
      <dgm:spPr>
        <a:ln>
          <a:solidFill>
            <a:srgbClr val="00CC99">
              <a:alpha val="90000"/>
            </a:srgbClr>
          </a:solidFill>
        </a:ln>
      </dgm:spPr>
      <dgm:t>
        <a:bodyPr/>
        <a:lstStyle/>
        <a:p>
          <a:r>
            <a:rPr lang="ru-RU" sz="1600" dirty="0" smtClean="0"/>
            <a:t>  </a:t>
          </a:r>
          <a:r>
            <a:rPr lang="ru-RU" sz="1600" dirty="0" smtClean="0">
              <a:solidFill>
                <a:srgbClr val="000099"/>
              </a:solidFill>
              <a:latin typeface="Book Antiqua" pitchFamily="18" charset="0"/>
            </a:rPr>
            <a:t>63,25       63,00       66,40       69,51       72,87</a:t>
          </a:r>
        </a:p>
      </dgm:t>
    </dgm:pt>
    <dgm:pt modelId="{E2987096-E972-43E4-983B-0E0BC32FFC7C}" type="parTrans" cxnId="{7DE10033-F86B-4F74-AEA6-CFD44C3AA8BD}">
      <dgm:prSet/>
      <dgm:spPr/>
      <dgm:t>
        <a:bodyPr/>
        <a:lstStyle/>
        <a:p>
          <a:endParaRPr lang="ru-RU"/>
        </a:p>
      </dgm:t>
    </dgm:pt>
    <dgm:pt modelId="{5612D84F-E7B6-41CF-9CA0-17EFAA327FA3}" type="sibTrans" cxnId="{7DE10033-F86B-4F74-AEA6-CFD44C3AA8BD}">
      <dgm:prSet/>
      <dgm:spPr/>
      <dgm:t>
        <a:bodyPr/>
        <a:lstStyle/>
        <a:p>
          <a:endParaRPr lang="ru-RU"/>
        </a:p>
      </dgm:t>
    </dgm:pt>
    <dgm:pt modelId="{D4A7AFD5-CEAE-48AF-922F-7A7D35458CA7}">
      <dgm:prSet custT="1"/>
      <dgm:spPr>
        <a:ln>
          <a:solidFill>
            <a:srgbClr val="00CC99">
              <a:alpha val="90000"/>
            </a:srgbClr>
          </a:solidFill>
        </a:ln>
      </dgm:spPr>
      <dgm:t>
        <a:bodyPr/>
        <a:lstStyle/>
        <a:p>
          <a:r>
            <a:rPr lang="ru-RU" sz="1600" dirty="0" smtClean="0">
              <a:solidFill>
                <a:srgbClr val="000099"/>
              </a:solidFill>
              <a:latin typeface="Book Antiqua" pitchFamily="18" charset="0"/>
            </a:rPr>
            <a:t>   35,10       37,62       40,00       42,20       44,51</a:t>
          </a:r>
        </a:p>
      </dgm:t>
    </dgm:pt>
    <dgm:pt modelId="{C59823AF-B458-4517-9F07-124254E07654}" type="parTrans" cxnId="{DAFC5F2C-281A-46C8-9072-8405A039F1AE}">
      <dgm:prSet/>
      <dgm:spPr/>
      <dgm:t>
        <a:bodyPr/>
        <a:lstStyle/>
        <a:p>
          <a:endParaRPr lang="ru-RU"/>
        </a:p>
      </dgm:t>
    </dgm:pt>
    <dgm:pt modelId="{CABF43DD-26C6-49D6-9359-0EDBB455A54F}" type="sibTrans" cxnId="{DAFC5F2C-281A-46C8-9072-8405A039F1AE}">
      <dgm:prSet/>
      <dgm:spPr/>
      <dgm:t>
        <a:bodyPr/>
        <a:lstStyle/>
        <a:p>
          <a:endParaRPr lang="ru-RU"/>
        </a:p>
      </dgm:t>
    </dgm:pt>
    <dgm:pt modelId="{7E7B3BBF-2C2F-4885-A468-3E50E1B41F14}">
      <dgm:prSet custT="1"/>
      <dgm:spPr>
        <a:ln>
          <a:solidFill>
            <a:srgbClr val="00CC99">
              <a:alpha val="90000"/>
            </a:srgbClr>
          </a:solidFill>
        </a:ln>
      </dgm:spPr>
      <dgm:t>
        <a:bodyPr/>
        <a:lstStyle/>
        <a:p>
          <a:r>
            <a:rPr lang="ru-RU" sz="1600" dirty="0" smtClean="0">
              <a:solidFill>
                <a:srgbClr val="000099"/>
              </a:solidFill>
            </a:rPr>
            <a:t> </a:t>
          </a:r>
          <a:r>
            <a:rPr lang="ru-RU" sz="1600" dirty="0" smtClean="0">
              <a:solidFill>
                <a:srgbClr val="000099"/>
              </a:solidFill>
              <a:latin typeface="Book Antiqua" pitchFamily="18" charset="0"/>
            </a:rPr>
            <a:t>2064,07    4170,0      594,2      162,36      114,53</a:t>
          </a:r>
          <a:endParaRPr lang="ru-RU" sz="1600" dirty="0">
            <a:solidFill>
              <a:srgbClr val="000099"/>
            </a:solidFill>
            <a:latin typeface="Book Antiqua" pitchFamily="18" charset="0"/>
          </a:endParaRPr>
        </a:p>
      </dgm:t>
    </dgm:pt>
    <dgm:pt modelId="{C18A62AC-A374-48E6-ACFC-0DFE34D6C572}" type="parTrans" cxnId="{DDC4D090-9DED-4B23-8DE0-6E8535462A09}">
      <dgm:prSet/>
      <dgm:spPr/>
      <dgm:t>
        <a:bodyPr/>
        <a:lstStyle/>
        <a:p>
          <a:endParaRPr lang="ru-RU"/>
        </a:p>
      </dgm:t>
    </dgm:pt>
    <dgm:pt modelId="{9C6F6A2B-648F-4D01-9582-2C1713907E39}" type="sibTrans" cxnId="{DDC4D090-9DED-4B23-8DE0-6E8535462A09}">
      <dgm:prSet/>
      <dgm:spPr/>
      <dgm:t>
        <a:bodyPr/>
        <a:lstStyle/>
        <a:p>
          <a:endParaRPr lang="ru-RU"/>
        </a:p>
      </dgm:t>
    </dgm:pt>
    <dgm:pt modelId="{6925D895-48C9-4393-8DC7-4261248873FF}">
      <dgm:prSet custT="1"/>
      <dgm:spPr>
        <a:ln>
          <a:solidFill>
            <a:srgbClr val="00CC99">
              <a:alpha val="90000"/>
            </a:srgbClr>
          </a:solidFill>
        </a:ln>
      </dgm:spPr>
      <dgm:t>
        <a:bodyPr/>
        <a:lstStyle/>
        <a:p>
          <a:r>
            <a:rPr lang="ru-RU" sz="1600" dirty="0" smtClean="0">
              <a:solidFill>
                <a:srgbClr val="000099"/>
              </a:solidFill>
              <a:latin typeface="Book Antiqua" pitchFamily="18" charset="0"/>
            </a:rPr>
            <a:t>  9698         9602         9524       9452         9386</a:t>
          </a:r>
          <a:endParaRPr lang="ru-RU" sz="1600" dirty="0">
            <a:solidFill>
              <a:srgbClr val="000099"/>
            </a:solidFill>
            <a:latin typeface="Book Antiqua" pitchFamily="18" charset="0"/>
          </a:endParaRPr>
        </a:p>
      </dgm:t>
    </dgm:pt>
    <dgm:pt modelId="{6E843644-95EF-4296-B3F9-1AC0F90B2469}" type="parTrans" cxnId="{C70C589E-97EA-4E5F-BDAE-C4DC8CFC1C48}">
      <dgm:prSet/>
      <dgm:spPr/>
      <dgm:t>
        <a:bodyPr/>
        <a:lstStyle/>
        <a:p>
          <a:endParaRPr lang="ru-RU"/>
        </a:p>
      </dgm:t>
    </dgm:pt>
    <dgm:pt modelId="{B36454C2-3965-463A-B2C4-50D14F202BD8}" type="sibTrans" cxnId="{C70C589E-97EA-4E5F-BDAE-C4DC8CFC1C48}">
      <dgm:prSet/>
      <dgm:spPr/>
      <dgm:t>
        <a:bodyPr/>
        <a:lstStyle/>
        <a:p>
          <a:endParaRPr lang="ru-RU"/>
        </a:p>
      </dgm:t>
    </dgm:pt>
    <dgm:pt modelId="{4127E947-7DA4-4418-8877-13892D5DB809}">
      <dgm:prSet custT="1"/>
      <dgm:spPr>
        <a:ln>
          <a:solidFill>
            <a:srgbClr val="00CC99">
              <a:alpha val="90000"/>
            </a:srgbClr>
          </a:solidFill>
        </a:ln>
      </dgm:spPr>
      <dgm:t>
        <a:bodyPr/>
        <a:lstStyle/>
        <a:p>
          <a:r>
            <a:rPr lang="ru-RU" sz="1600" dirty="0" smtClean="0"/>
            <a:t>  </a:t>
          </a:r>
          <a:r>
            <a:rPr lang="ru-RU" sz="1600" dirty="0" smtClean="0">
              <a:solidFill>
                <a:srgbClr val="000099"/>
              </a:solidFill>
              <a:latin typeface="Book Antiqua" pitchFamily="18" charset="0"/>
            </a:rPr>
            <a:t>691,84     712,60     734,00     756,00      794,00</a:t>
          </a:r>
          <a:endParaRPr lang="ru-RU" sz="1600" dirty="0">
            <a:solidFill>
              <a:srgbClr val="000099"/>
            </a:solidFill>
            <a:latin typeface="Book Antiqua" pitchFamily="18" charset="0"/>
          </a:endParaRPr>
        </a:p>
      </dgm:t>
    </dgm:pt>
    <dgm:pt modelId="{022900C8-D84C-4D39-AA05-9E9854B314CF}" type="parTrans" cxnId="{849D48A5-ED7A-4C1E-AA4D-8D8C3BA1DDC4}">
      <dgm:prSet/>
      <dgm:spPr/>
      <dgm:t>
        <a:bodyPr/>
        <a:lstStyle/>
        <a:p>
          <a:endParaRPr lang="ru-RU"/>
        </a:p>
      </dgm:t>
    </dgm:pt>
    <dgm:pt modelId="{380E5F76-4380-4151-904E-4C9714A86D0E}" type="sibTrans" cxnId="{849D48A5-ED7A-4C1E-AA4D-8D8C3BA1DDC4}">
      <dgm:prSet/>
      <dgm:spPr/>
      <dgm:t>
        <a:bodyPr/>
        <a:lstStyle/>
        <a:p>
          <a:endParaRPr lang="ru-RU"/>
        </a:p>
      </dgm:t>
    </dgm:pt>
    <dgm:pt modelId="{1D812021-10A3-496B-B767-3A55278D18B6}">
      <dgm:prSet custT="1"/>
      <dgm:spPr>
        <a:ln>
          <a:solidFill>
            <a:srgbClr val="00CC99">
              <a:alpha val="90000"/>
            </a:srgbClr>
          </a:solidFill>
        </a:ln>
      </dgm:spPr>
      <dgm:t>
        <a:bodyPr/>
        <a:lstStyle/>
        <a:p>
          <a:r>
            <a:rPr lang="ru-RU" sz="1600" dirty="0" smtClean="0">
              <a:latin typeface="Book Antiqua" pitchFamily="18" charset="0"/>
            </a:rPr>
            <a:t> </a:t>
          </a:r>
          <a:r>
            <a:rPr lang="ru-RU" sz="1600" dirty="0" smtClean="0">
              <a:solidFill>
                <a:srgbClr val="000099"/>
              </a:solidFill>
              <a:latin typeface="Book Antiqua" pitchFamily="18" charset="0"/>
            </a:rPr>
            <a:t>26289,7    27078,0   27890,0   28727,0    30163,0</a:t>
          </a:r>
          <a:endParaRPr lang="ru-RU" sz="1600" dirty="0">
            <a:solidFill>
              <a:srgbClr val="000099"/>
            </a:solidFill>
            <a:latin typeface="Book Antiqua" pitchFamily="18" charset="0"/>
          </a:endParaRPr>
        </a:p>
      </dgm:t>
    </dgm:pt>
    <dgm:pt modelId="{E385F123-725F-43B2-8EED-40112A56974A}" type="parTrans" cxnId="{975BBE66-4C77-4891-975A-226D1E719A8D}">
      <dgm:prSet/>
      <dgm:spPr/>
      <dgm:t>
        <a:bodyPr/>
        <a:lstStyle/>
        <a:p>
          <a:endParaRPr lang="ru-RU"/>
        </a:p>
      </dgm:t>
    </dgm:pt>
    <dgm:pt modelId="{8CE1C38B-3EEC-45FF-83EF-6CF440C86F16}" type="sibTrans" cxnId="{975BBE66-4C77-4891-975A-226D1E719A8D}">
      <dgm:prSet/>
      <dgm:spPr/>
      <dgm:t>
        <a:bodyPr/>
        <a:lstStyle/>
        <a:p>
          <a:endParaRPr lang="ru-RU"/>
        </a:p>
      </dgm:t>
    </dgm:pt>
    <dgm:pt modelId="{FA18C0BE-F997-4959-BF3E-5144D50E488E}" type="pres">
      <dgm:prSet presAssocID="{CBD785E0-FE4F-474E-B084-CBF2EB3A8EC6}" presName="Name0" presStyleCnt="0">
        <dgm:presLayoutVars>
          <dgm:dir/>
          <dgm:animLvl val="lvl"/>
          <dgm:resizeHandles/>
        </dgm:presLayoutVars>
      </dgm:prSet>
      <dgm:spPr/>
      <dgm:t>
        <a:bodyPr/>
        <a:lstStyle/>
        <a:p>
          <a:endParaRPr lang="ru-RU"/>
        </a:p>
      </dgm:t>
    </dgm:pt>
    <dgm:pt modelId="{55B79F77-A189-492C-B7BC-A35FD986B986}" type="pres">
      <dgm:prSet presAssocID="{69DF384F-E4AA-4AF1-8090-4723F6C0220C}" presName="linNode" presStyleCnt="0"/>
      <dgm:spPr/>
    </dgm:pt>
    <dgm:pt modelId="{03FBB181-99F4-4C38-ADB6-9BE4DC139BC6}" type="pres">
      <dgm:prSet presAssocID="{69DF384F-E4AA-4AF1-8090-4723F6C0220C}" presName="parentShp" presStyleLbl="node1" presStyleIdx="0" presStyleCnt="8" custScaleX="108838" custScaleY="107897" custLinFactY="17879" custLinFactNeighborX="-3" custLinFactNeighborY="100000">
        <dgm:presLayoutVars>
          <dgm:bulletEnabled val="1"/>
        </dgm:presLayoutVars>
      </dgm:prSet>
      <dgm:spPr/>
      <dgm:t>
        <a:bodyPr/>
        <a:lstStyle/>
        <a:p>
          <a:endParaRPr lang="ru-RU"/>
        </a:p>
      </dgm:t>
    </dgm:pt>
    <dgm:pt modelId="{2F15BBE4-9BF7-427B-95BC-091EAFC8FEE0}" type="pres">
      <dgm:prSet presAssocID="{69DF384F-E4AA-4AF1-8090-4723F6C0220C}" presName="childShp" presStyleLbl="bgAccFollowNode1" presStyleIdx="0" presStyleCnt="8">
        <dgm:presLayoutVars>
          <dgm:bulletEnabled val="1"/>
        </dgm:presLayoutVars>
      </dgm:prSet>
      <dgm:spPr/>
      <dgm:t>
        <a:bodyPr/>
        <a:lstStyle/>
        <a:p>
          <a:endParaRPr lang="ru-RU"/>
        </a:p>
      </dgm:t>
    </dgm:pt>
    <dgm:pt modelId="{20D11050-5BBB-418D-9D90-6A2858C9CF8A}" type="pres">
      <dgm:prSet presAssocID="{B4BD078E-5564-4CFE-823E-0A72E7FCFEF4}" presName="spacing" presStyleCnt="0"/>
      <dgm:spPr/>
    </dgm:pt>
    <dgm:pt modelId="{E7D20046-D1F3-487C-8201-35B6A6C80714}" type="pres">
      <dgm:prSet presAssocID="{50495281-AA76-4BBB-BAA8-9B73A25DE803}" presName="linNode" presStyleCnt="0"/>
      <dgm:spPr/>
    </dgm:pt>
    <dgm:pt modelId="{C10417B2-9554-4AFB-931E-555801F9657D}" type="pres">
      <dgm:prSet presAssocID="{50495281-AA76-4BBB-BAA8-9B73A25DE803}" presName="parentShp" presStyleLbl="node1" presStyleIdx="1" presStyleCnt="8" custScaleX="108326" custLinFactY="-10282" custLinFactNeighborX="-22940" custLinFactNeighborY="-100000">
        <dgm:presLayoutVars>
          <dgm:bulletEnabled val="1"/>
        </dgm:presLayoutVars>
      </dgm:prSet>
      <dgm:spPr/>
      <dgm:t>
        <a:bodyPr/>
        <a:lstStyle/>
        <a:p>
          <a:endParaRPr lang="ru-RU"/>
        </a:p>
      </dgm:t>
    </dgm:pt>
    <dgm:pt modelId="{908B6AFF-A230-4BA6-9AB8-AF7992F9C594}" type="pres">
      <dgm:prSet presAssocID="{50495281-AA76-4BBB-BAA8-9B73A25DE803}" presName="childShp" presStyleLbl="bgAccFollowNode1" presStyleIdx="1" presStyleCnt="8" custLinFactNeighborX="422" custLinFactNeighborY="-18">
        <dgm:presLayoutVars>
          <dgm:bulletEnabled val="1"/>
        </dgm:presLayoutVars>
      </dgm:prSet>
      <dgm:spPr/>
      <dgm:t>
        <a:bodyPr/>
        <a:lstStyle/>
        <a:p>
          <a:endParaRPr lang="ru-RU"/>
        </a:p>
      </dgm:t>
    </dgm:pt>
    <dgm:pt modelId="{34FE4745-50C3-4E90-91C8-E5596A70D19D}" type="pres">
      <dgm:prSet presAssocID="{63513CB3-1CE3-4FF3-A0EC-43857060F01E}" presName="spacing" presStyleCnt="0"/>
      <dgm:spPr/>
    </dgm:pt>
    <dgm:pt modelId="{2E0CB413-EE31-4C98-955D-3BDD0350D8C1}" type="pres">
      <dgm:prSet presAssocID="{975A6FDE-21AC-4195-8587-D03307FB1088}" presName="linNode" presStyleCnt="0"/>
      <dgm:spPr/>
    </dgm:pt>
    <dgm:pt modelId="{426AD58C-4758-4A76-A632-D85D8C2C0481}" type="pres">
      <dgm:prSet presAssocID="{975A6FDE-21AC-4195-8587-D03307FB1088}" presName="parentShp" presStyleLbl="node1" presStyleIdx="2" presStyleCnt="8" custScaleX="104386" custLinFactNeighborX="-2047" custLinFactNeighborY="7926">
        <dgm:presLayoutVars>
          <dgm:bulletEnabled val="1"/>
        </dgm:presLayoutVars>
      </dgm:prSet>
      <dgm:spPr/>
      <dgm:t>
        <a:bodyPr/>
        <a:lstStyle/>
        <a:p>
          <a:endParaRPr lang="ru-RU"/>
        </a:p>
      </dgm:t>
    </dgm:pt>
    <dgm:pt modelId="{6F6D69CD-3D9C-4132-8B43-5A2E10B3355D}" type="pres">
      <dgm:prSet presAssocID="{975A6FDE-21AC-4195-8587-D03307FB1088}" presName="childShp" presStyleLbl="bgAccFollowNode1" presStyleIdx="2" presStyleCnt="8" custScaleX="95906">
        <dgm:presLayoutVars>
          <dgm:bulletEnabled val="1"/>
        </dgm:presLayoutVars>
      </dgm:prSet>
      <dgm:spPr/>
      <dgm:t>
        <a:bodyPr/>
        <a:lstStyle/>
        <a:p>
          <a:endParaRPr lang="ru-RU"/>
        </a:p>
      </dgm:t>
    </dgm:pt>
    <dgm:pt modelId="{543AD9C6-65C0-48B8-BD14-171ECCB34E42}" type="pres">
      <dgm:prSet presAssocID="{83B93E76-A7B6-4303-98E3-1455FC5FC435}" presName="spacing" presStyleCnt="0"/>
      <dgm:spPr/>
    </dgm:pt>
    <dgm:pt modelId="{BF908035-AE19-4196-A4D9-D99F8594108B}" type="pres">
      <dgm:prSet presAssocID="{7CFFFDAF-56AE-47A6-B131-A9530155665C}" presName="linNode" presStyleCnt="0"/>
      <dgm:spPr/>
    </dgm:pt>
    <dgm:pt modelId="{8BD29FCE-1BF0-4971-AA15-7EE2FD950751}" type="pres">
      <dgm:prSet presAssocID="{7CFFFDAF-56AE-47A6-B131-A9530155665C}" presName="parentShp" presStyleLbl="node1" presStyleIdx="3" presStyleCnt="8" custScaleX="106140">
        <dgm:presLayoutVars>
          <dgm:bulletEnabled val="1"/>
        </dgm:presLayoutVars>
      </dgm:prSet>
      <dgm:spPr/>
      <dgm:t>
        <a:bodyPr/>
        <a:lstStyle/>
        <a:p>
          <a:endParaRPr lang="ru-RU"/>
        </a:p>
      </dgm:t>
    </dgm:pt>
    <dgm:pt modelId="{8955D0E5-ED7C-44E2-B219-ECE5D6A8FA78}" type="pres">
      <dgm:prSet presAssocID="{7CFFFDAF-56AE-47A6-B131-A9530155665C}" presName="childShp" presStyleLbl="bgAccFollowNode1" presStyleIdx="3" presStyleCnt="8">
        <dgm:presLayoutVars>
          <dgm:bulletEnabled val="1"/>
        </dgm:presLayoutVars>
      </dgm:prSet>
      <dgm:spPr/>
      <dgm:t>
        <a:bodyPr/>
        <a:lstStyle/>
        <a:p>
          <a:endParaRPr lang="ru-RU"/>
        </a:p>
      </dgm:t>
    </dgm:pt>
    <dgm:pt modelId="{687BF64D-42EF-4B52-B2F7-1FB49255C6AD}" type="pres">
      <dgm:prSet presAssocID="{C66460AA-6E1F-45A5-B4FE-BE45670977C5}" presName="spacing" presStyleCnt="0"/>
      <dgm:spPr/>
    </dgm:pt>
    <dgm:pt modelId="{532C7AA8-DECA-472A-A0E2-D2AE82707257}" type="pres">
      <dgm:prSet presAssocID="{52D522F1-F2A4-4A04-A7D0-63D1B8E18D24}" presName="linNode" presStyleCnt="0"/>
      <dgm:spPr/>
    </dgm:pt>
    <dgm:pt modelId="{47F22AA8-C287-4A4C-B255-28775BB11840}" type="pres">
      <dgm:prSet presAssocID="{52D522F1-F2A4-4A04-A7D0-63D1B8E18D24}" presName="parentShp" presStyleLbl="node1" presStyleIdx="4" presStyleCnt="8" custScaleX="106140">
        <dgm:presLayoutVars>
          <dgm:bulletEnabled val="1"/>
        </dgm:presLayoutVars>
      </dgm:prSet>
      <dgm:spPr/>
      <dgm:t>
        <a:bodyPr/>
        <a:lstStyle/>
        <a:p>
          <a:endParaRPr lang="ru-RU"/>
        </a:p>
      </dgm:t>
    </dgm:pt>
    <dgm:pt modelId="{A1B5F517-B891-43B5-B441-590EE1D0E32F}" type="pres">
      <dgm:prSet presAssocID="{52D522F1-F2A4-4A04-A7D0-63D1B8E18D24}" presName="childShp" presStyleLbl="bgAccFollowNode1" presStyleIdx="4" presStyleCnt="8">
        <dgm:presLayoutVars>
          <dgm:bulletEnabled val="1"/>
        </dgm:presLayoutVars>
      </dgm:prSet>
      <dgm:spPr/>
      <dgm:t>
        <a:bodyPr/>
        <a:lstStyle/>
        <a:p>
          <a:endParaRPr lang="ru-RU"/>
        </a:p>
      </dgm:t>
    </dgm:pt>
    <dgm:pt modelId="{64EC9C6A-D3D7-45F6-8F25-362E7797606C}" type="pres">
      <dgm:prSet presAssocID="{894B5879-1895-4B6C-B09B-00E6AE703B9A}" presName="spacing" presStyleCnt="0"/>
      <dgm:spPr/>
    </dgm:pt>
    <dgm:pt modelId="{389948F4-5BE0-4D75-B3E8-34BCB22753FC}" type="pres">
      <dgm:prSet presAssocID="{18F084E8-22A6-4815-B8F5-C511D36F3FEC}" presName="linNode" presStyleCnt="0"/>
      <dgm:spPr/>
    </dgm:pt>
    <dgm:pt modelId="{0C1FC446-2410-44F5-B73F-A4BA8F78379E}" type="pres">
      <dgm:prSet presAssocID="{18F084E8-22A6-4815-B8F5-C511D36F3FEC}" presName="parentShp" presStyleLbl="node1" presStyleIdx="5" presStyleCnt="8" custScaleX="106140">
        <dgm:presLayoutVars>
          <dgm:bulletEnabled val="1"/>
        </dgm:presLayoutVars>
      </dgm:prSet>
      <dgm:spPr/>
      <dgm:t>
        <a:bodyPr/>
        <a:lstStyle/>
        <a:p>
          <a:endParaRPr lang="ru-RU"/>
        </a:p>
      </dgm:t>
    </dgm:pt>
    <dgm:pt modelId="{B4C3AF95-6777-410C-A905-9D9F34A1267A}" type="pres">
      <dgm:prSet presAssocID="{18F084E8-22A6-4815-B8F5-C511D36F3FEC}" presName="childShp" presStyleLbl="bgAccFollowNode1" presStyleIdx="5" presStyleCnt="8">
        <dgm:presLayoutVars>
          <dgm:bulletEnabled val="1"/>
        </dgm:presLayoutVars>
      </dgm:prSet>
      <dgm:spPr/>
      <dgm:t>
        <a:bodyPr/>
        <a:lstStyle/>
        <a:p>
          <a:endParaRPr lang="ru-RU"/>
        </a:p>
      </dgm:t>
    </dgm:pt>
    <dgm:pt modelId="{63D13421-1E6E-4C62-BCB7-D8D1C9D34389}" type="pres">
      <dgm:prSet presAssocID="{14E998FE-45B5-4D6A-88EE-8D4ADF47AA17}" presName="spacing" presStyleCnt="0"/>
      <dgm:spPr/>
    </dgm:pt>
    <dgm:pt modelId="{40FAD291-74C4-4454-A7C2-8578FDE5F890}" type="pres">
      <dgm:prSet presAssocID="{CE26621C-970C-4E81-857B-105CD0015899}" presName="linNode" presStyleCnt="0"/>
      <dgm:spPr/>
    </dgm:pt>
    <dgm:pt modelId="{C2B32D2A-B93D-451C-80A9-0C4B4B6629D8}" type="pres">
      <dgm:prSet presAssocID="{CE26621C-970C-4E81-857B-105CD0015899}" presName="parentShp" presStyleLbl="node1" presStyleIdx="6" presStyleCnt="8" custScaleX="106140">
        <dgm:presLayoutVars>
          <dgm:bulletEnabled val="1"/>
        </dgm:presLayoutVars>
      </dgm:prSet>
      <dgm:spPr/>
      <dgm:t>
        <a:bodyPr/>
        <a:lstStyle/>
        <a:p>
          <a:endParaRPr lang="ru-RU"/>
        </a:p>
      </dgm:t>
    </dgm:pt>
    <dgm:pt modelId="{CA751718-927B-4344-BBC2-48E3C48F6EFD}" type="pres">
      <dgm:prSet presAssocID="{CE26621C-970C-4E81-857B-105CD0015899}" presName="childShp" presStyleLbl="bgAccFollowNode1" presStyleIdx="6" presStyleCnt="8">
        <dgm:presLayoutVars>
          <dgm:bulletEnabled val="1"/>
        </dgm:presLayoutVars>
      </dgm:prSet>
      <dgm:spPr/>
      <dgm:t>
        <a:bodyPr/>
        <a:lstStyle/>
        <a:p>
          <a:endParaRPr lang="ru-RU"/>
        </a:p>
      </dgm:t>
    </dgm:pt>
    <dgm:pt modelId="{9D1B3DC8-352C-46A4-BCC3-F1DC1F7F94DB}" type="pres">
      <dgm:prSet presAssocID="{E08FBABB-FEB3-45B1-A377-4FCF14ED88AB}" presName="spacing" presStyleCnt="0"/>
      <dgm:spPr/>
    </dgm:pt>
    <dgm:pt modelId="{456026E0-018D-4151-9663-528CE941C3CA}" type="pres">
      <dgm:prSet presAssocID="{F060CB44-B02F-4881-A509-6E74037DD076}" presName="linNode" presStyleCnt="0"/>
      <dgm:spPr/>
    </dgm:pt>
    <dgm:pt modelId="{842ABAB0-A391-425B-8AFA-9FD815F509ED}" type="pres">
      <dgm:prSet presAssocID="{F060CB44-B02F-4881-A509-6E74037DD076}" presName="parentShp" presStyleLbl="node1" presStyleIdx="7" presStyleCnt="8" custScaleX="106140">
        <dgm:presLayoutVars>
          <dgm:bulletEnabled val="1"/>
        </dgm:presLayoutVars>
      </dgm:prSet>
      <dgm:spPr/>
      <dgm:t>
        <a:bodyPr/>
        <a:lstStyle/>
        <a:p>
          <a:endParaRPr lang="ru-RU"/>
        </a:p>
      </dgm:t>
    </dgm:pt>
    <dgm:pt modelId="{5A2A80F9-9627-4211-A16B-CFC2C54A2E9C}" type="pres">
      <dgm:prSet presAssocID="{F060CB44-B02F-4881-A509-6E74037DD076}" presName="childShp" presStyleLbl="bgAccFollowNode1" presStyleIdx="7" presStyleCnt="8">
        <dgm:presLayoutVars>
          <dgm:bulletEnabled val="1"/>
        </dgm:presLayoutVars>
      </dgm:prSet>
      <dgm:spPr/>
      <dgm:t>
        <a:bodyPr/>
        <a:lstStyle/>
        <a:p>
          <a:endParaRPr lang="ru-RU"/>
        </a:p>
      </dgm:t>
    </dgm:pt>
  </dgm:ptLst>
  <dgm:cxnLst>
    <dgm:cxn modelId="{1A313FCB-9CA8-441F-BEB4-1F33AF9DE663}" type="presOf" srcId="{1D812021-10A3-496B-B767-3A55278D18B6}" destId="{5A2A80F9-9627-4211-A16B-CFC2C54A2E9C}" srcOrd="0" destOrd="0" presId="urn:microsoft.com/office/officeart/2005/8/layout/vList6"/>
    <dgm:cxn modelId="{3C3A98A6-38AE-4A14-8700-193DD3E3C26D}" type="presOf" srcId="{50495281-AA76-4BBB-BAA8-9B73A25DE803}" destId="{C10417B2-9554-4AFB-931E-555801F9657D}" srcOrd="0" destOrd="0" presId="urn:microsoft.com/office/officeart/2005/8/layout/vList6"/>
    <dgm:cxn modelId="{975BBE66-4C77-4891-975A-226D1E719A8D}" srcId="{F060CB44-B02F-4881-A509-6E74037DD076}" destId="{1D812021-10A3-496B-B767-3A55278D18B6}" srcOrd="0" destOrd="0" parTransId="{E385F123-725F-43B2-8EED-40112A56974A}" sibTransId="{8CE1C38B-3EEC-45FF-83EF-6CF440C86F16}"/>
    <dgm:cxn modelId="{5076E6DD-70A2-4DA3-8B5A-92383B53BBCE}" srcId="{CBD785E0-FE4F-474E-B084-CBF2EB3A8EC6}" destId="{69DF384F-E4AA-4AF1-8090-4723F6C0220C}" srcOrd="0" destOrd="0" parTransId="{73226DAC-3FEB-4B14-9FFE-192A2C9DA38A}" sibTransId="{B4BD078E-5564-4CFE-823E-0A72E7FCFEF4}"/>
    <dgm:cxn modelId="{61F984DB-307C-4377-A918-AEE3AAF803ED}" srcId="{CBD785E0-FE4F-474E-B084-CBF2EB3A8EC6}" destId="{975A6FDE-21AC-4195-8587-D03307FB1088}" srcOrd="2" destOrd="0" parTransId="{48C1E968-548F-4457-859E-1818BB6D3BE2}" sibTransId="{83B93E76-A7B6-4303-98E3-1455FC5FC435}"/>
    <dgm:cxn modelId="{0B7C606E-0AFF-4503-BFB1-29725BBA93B8}" srcId="{69DF384F-E4AA-4AF1-8090-4723F6C0220C}" destId="{4B64C2AD-8058-4485-A4A4-BBA2FE7F2AC7}" srcOrd="0" destOrd="0" parTransId="{F721BA96-9A21-4D9E-B1D6-92D47BE9CBE1}" sibTransId="{5834DBF4-D777-43C2-A550-8B328421FBA0}"/>
    <dgm:cxn modelId="{FA82EFF3-9458-48E5-A731-A565F2A739C5}" srcId="{CBD785E0-FE4F-474E-B084-CBF2EB3A8EC6}" destId="{7CFFFDAF-56AE-47A6-B131-A9530155665C}" srcOrd="3" destOrd="0" parTransId="{8B17C215-32CC-429E-9A41-795D950C860E}" sibTransId="{C66460AA-6E1F-45A5-B4FE-BE45670977C5}"/>
    <dgm:cxn modelId="{DAFC5F2C-281A-46C8-9072-8405A039F1AE}" srcId="{7CFFFDAF-56AE-47A6-B131-A9530155665C}" destId="{D4A7AFD5-CEAE-48AF-922F-7A7D35458CA7}" srcOrd="0" destOrd="0" parTransId="{C59823AF-B458-4517-9F07-124254E07654}" sibTransId="{CABF43DD-26C6-49D6-9359-0EDBB455A54F}"/>
    <dgm:cxn modelId="{DDC4D090-9DED-4B23-8DE0-6E8535462A09}" srcId="{52D522F1-F2A4-4A04-A7D0-63D1B8E18D24}" destId="{7E7B3BBF-2C2F-4885-A468-3E50E1B41F14}" srcOrd="0" destOrd="0" parTransId="{C18A62AC-A374-48E6-ACFC-0DFE34D6C572}" sibTransId="{9C6F6A2B-648F-4D01-9582-2C1713907E39}"/>
    <dgm:cxn modelId="{294F8EC2-194D-49BE-8FF7-3EC11A800F75}" type="presOf" srcId="{52D522F1-F2A4-4A04-A7D0-63D1B8E18D24}" destId="{47F22AA8-C287-4A4C-B255-28775BB11840}" srcOrd="0" destOrd="0" presId="urn:microsoft.com/office/officeart/2005/8/layout/vList6"/>
    <dgm:cxn modelId="{531EF692-4806-4EA6-9745-7683B6817F9C}" type="presOf" srcId="{CBD785E0-FE4F-474E-B084-CBF2EB3A8EC6}" destId="{FA18C0BE-F997-4959-BF3E-5144D50E488E}" srcOrd="0" destOrd="0" presId="urn:microsoft.com/office/officeart/2005/8/layout/vList6"/>
    <dgm:cxn modelId="{AB28232B-9304-4759-B4D6-83B944F225B7}" type="presOf" srcId="{F060CB44-B02F-4881-A509-6E74037DD076}" destId="{842ABAB0-A391-425B-8AFA-9FD815F509ED}" srcOrd="0" destOrd="0" presId="urn:microsoft.com/office/officeart/2005/8/layout/vList6"/>
    <dgm:cxn modelId="{849D48A5-ED7A-4C1E-AA4D-8D8C3BA1DDC4}" srcId="{CE26621C-970C-4E81-857B-105CD0015899}" destId="{4127E947-7DA4-4418-8877-13892D5DB809}" srcOrd="0" destOrd="0" parTransId="{022900C8-D84C-4D39-AA05-9E9854B314CF}" sibTransId="{380E5F76-4380-4151-904E-4C9714A86D0E}"/>
    <dgm:cxn modelId="{1C83B87C-788D-426D-9DF9-DE36544DE417}" type="presOf" srcId="{18F084E8-22A6-4815-B8F5-C511D36F3FEC}" destId="{0C1FC446-2410-44F5-B73F-A4BA8F78379E}" srcOrd="0" destOrd="0" presId="urn:microsoft.com/office/officeart/2005/8/layout/vList6"/>
    <dgm:cxn modelId="{F1E79F6C-215C-4721-8E91-C4137E382BD2}" type="presOf" srcId="{D4A7AFD5-CEAE-48AF-922F-7A7D35458CA7}" destId="{8955D0E5-ED7C-44E2-B219-ECE5D6A8FA78}" srcOrd="0" destOrd="0" presId="urn:microsoft.com/office/officeart/2005/8/layout/vList6"/>
    <dgm:cxn modelId="{EA20262F-7744-4841-8CA0-B231C039BB1A}" type="presOf" srcId="{6925D895-48C9-4393-8DC7-4261248873FF}" destId="{B4C3AF95-6777-410C-A905-9D9F34A1267A}" srcOrd="0" destOrd="0" presId="urn:microsoft.com/office/officeart/2005/8/layout/vList6"/>
    <dgm:cxn modelId="{B68B59AB-1B65-4CF2-BD7D-1B9DE5B2CE23}" srcId="{CBD785E0-FE4F-474E-B084-CBF2EB3A8EC6}" destId="{CE26621C-970C-4E81-857B-105CD0015899}" srcOrd="6" destOrd="0" parTransId="{39AEF955-7C1D-4157-BCE9-755CED1F67F8}" sibTransId="{E08FBABB-FEB3-45B1-A377-4FCF14ED88AB}"/>
    <dgm:cxn modelId="{676C3173-5D69-4434-AACF-37F01DFA392E}" type="presOf" srcId="{7A8EA2D3-54C9-43C0-80B0-FEC9A7C5205D}" destId="{6F6D69CD-3D9C-4132-8B43-5A2E10B3355D}" srcOrd="0" destOrd="0" presId="urn:microsoft.com/office/officeart/2005/8/layout/vList6"/>
    <dgm:cxn modelId="{E2BA61B5-729E-458A-B621-1EF2E47C2D27}" srcId="{CBD785E0-FE4F-474E-B084-CBF2EB3A8EC6}" destId="{18F084E8-22A6-4815-B8F5-C511D36F3FEC}" srcOrd="5" destOrd="0" parTransId="{3058CE21-9F5B-42AA-8354-9FF43FF0ABD8}" sibTransId="{14E998FE-45B5-4D6A-88EE-8D4ADF47AA17}"/>
    <dgm:cxn modelId="{C311CE46-7778-4CB4-8753-52A5409B3307}" type="presOf" srcId="{69DF384F-E4AA-4AF1-8090-4723F6C0220C}" destId="{03FBB181-99F4-4C38-ADB6-9BE4DC139BC6}" srcOrd="0" destOrd="0" presId="urn:microsoft.com/office/officeart/2005/8/layout/vList6"/>
    <dgm:cxn modelId="{762EDE97-273B-4A85-AF50-35EBDC086BBE}" type="presOf" srcId="{9AD0E474-0D4C-475B-A460-2235075C52D0}" destId="{908B6AFF-A230-4BA6-9AB8-AF7992F9C594}" srcOrd="0" destOrd="0" presId="urn:microsoft.com/office/officeart/2005/8/layout/vList6"/>
    <dgm:cxn modelId="{C9C99722-5D88-4E05-806B-CF08B970F60F}" type="presOf" srcId="{4B64C2AD-8058-4485-A4A4-BBA2FE7F2AC7}" destId="{2F15BBE4-9BF7-427B-95BC-091EAFC8FEE0}" srcOrd="0" destOrd="0" presId="urn:microsoft.com/office/officeart/2005/8/layout/vList6"/>
    <dgm:cxn modelId="{0C3F0AC2-F3E2-40E8-9BD5-B03373E49F98}" type="presOf" srcId="{7CFFFDAF-56AE-47A6-B131-A9530155665C}" destId="{8BD29FCE-1BF0-4971-AA15-7EE2FD950751}" srcOrd="0" destOrd="0" presId="urn:microsoft.com/office/officeart/2005/8/layout/vList6"/>
    <dgm:cxn modelId="{7DE10033-F86B-4F74-AEA6-CFD44C3AA8BD}" srcId="{975A6FDE-21AC-4195-8587-D03307FB1088}" destId="{7A8EA2D3-54C9-43C0-80B0-FEC9A7C5205D}" srcOrd="0" destOrd="0" parTransId="{E2987096-E972-43E4-983B-0E0BC32FFC7C}" sibTransId="{5612D84F-E7B6-41CF-9CA0-17EFAA327FA3}"/>
    <dgm:cxn modelId="{C70C589E-97EA-4E5F-BDAE-C4DC8CFC1C48}" srcId="{18F084E8-22A6-4815-B8F5-C511D36F3FEC}" destId="{6925D895-48C9-4393-8DC7-4261248873FF}" srcOrd="0" destOrd="0" parTransId="{6E843644-95EF-4296-B3F9-1AC0F90B2469}" sibTransId="{B36454C2-3965-463A-B2C4-50D14F202BD8}"/>
    <dgm:cxn modelId="{41F9A09B-FD77-4ADE-90E1-668B2542AE9E}" type="presOf" srcId="{975A6FDE-21AC-4195-8587-D03307FB1088}" destId="{426AD58C-4758-4A76-A632-D85D8C2C0481}" srcOrd="0" destOrd="0" presId="urn:microsoft.com/office/officeart/2005/8/layout/vList6"/>
    <dgm:cxn modelId="{BC8EC7B9-4313-4431-9529-01BF685606F3}" srcId="{CBD785E0-FE4F-474E-B084-CBF2EB3A8EC6}" destId="{F060CB44-B02F-4881-A509-6E74037DD076}" srcOrd="7" destOrd="0" parTransId="{156FEEB0-A380-46FC-874C-BA6ADC993EA1}" sibTransId="{C23803FC-1E9E-4F28-888C-862B35756897}"/>
    <dgm:cxn modelId="{C6161AA5-8056-4FA2-972F-1F1752644688}" srcId="{50495281-AA76-4BBB-BAA8-9B73A25DE803}" destId="{9AD0E474-0D4C-475B-A460-2235075C52D0}" srcOrd="0" destOrd="0" parTransId="{3C92AFE6-46B7-4382-8AEE-89D93DC7C081}" sibTransId="{A1DE7CC8-C602-4532-BE7D-78258C327618}"/>
    <dgm:cxn modelId="{DA22EB7A-4FA8-4663-9BD7-43AAA716DDF5}" type="presOf" srcId="{7E7B3BBF-2C2F-4885-A468-3E50E1B41F14}" destId="{A1B5F517-B891-43B5-B441-590EE1D0E32F}" srcOrd="0" destOrd="0" presId="urn:microsoft.com/office/officeart/2005/8/layout/vList6"/>
    <dgm:cxn modelId="{BFE029FF-C008-49CF-913A-3199E7C3E892}" type="presOf" srcId="{CE26621C-970C-4E81-857B-105CD0015899}" destId="{C2B32D2A-B93D-451C-80A9-0C4B4B6629D8}" srcOrd="0" destOrd="0" presId="urn:microsoft.com/office/officeart/2005/8/layout/vList6"/>
    <dgm:cxn modelId="{FC1C79C1-412D-4529-983E-29D8933DB813}" type="presOf" srcId="{4127E947-7DA4-4418-8877-13892D5DB809}" destId="{CA751718-927B-4344-BBC2-48E3C48F6EFD}" srcOrd="0" destOrd="0" presId="urn:microsoft.com/office/officeart/2005/8/layout/vList6"/>
    <dgm:cxn modelId="{9B5D816F-6F3E-4C2B-82D6-53CF609D79B3}" srcId="{CBD785E0-FE4F-474E-B084-CBF2EB3A8EC6}" destId="{50495281-AA76-4BBB-BAA8-9B73A25DE803}" srcOrd="1" destOrd="0" parTransId="{6D41EE0D-A7F4-46B9-BD8B-8362FB73C971}" sibTransId="{63513CB3-1CE3-4FF3-A0EC-43857060F01E}"/>
    <dgm:cxn modelId="{E62E318A-53D2-458E-8286-C920D5A6EE00}" srcId="{CBD785E0-FE4F-474E-B084-CBF2EB3A8EC6}" destId="{52D522F1-F2A4-4A04-A7D0-63D1B8E18D24}" srcOrd="4" destOrd="0" parTransId="{2703BD60-034C-4320-9018-7505925ADEB3}" sibTransId="{894B5879-1895-4B6C-B09B-00E6AE703B9A}"/>
    <dgm:cxn modelId="{ABD51CF1-ACFB-4677-9125-D5ED696FC98F}" type="presParOf" srcId="{FA18C0BE-F997-4959-BF3E-5144D50E488E}" destId="{55B79F77-A189-492C-B7BC-A35FD986B986}" srcOrd="0" destOrd="0" presId="urn:microsoft.com/office/officeart/2005/8/layout/vList6"/>
    <dgm:cxn modelId="{97C92F33-7FDA-495E-85E3-546561828C74}" type="presParOf" srcId="{55B79F77-A189-492C-B7BC-A35FD986B986}" destId="{03FBB181-99F4-4C38-ADB6-9BE4DC139BC6}" srcOrd="0" destOrd="0" presId="urn:microsoft.com/office/officeart/2005/8/layout/vList6"/>
    <dgm:cxn modelId="{E3EA2321-0625-4383-AF0A-4AAD5F009A8E}" type="presParOf" srcId="{55B79F77-A189-492C-B7BC-A35FD986B986}" destId="{2F15BBE4-9BF7-427B-95BC-091EAFC8FEE0}" srcOrd="1" destOrd="0" presId="urn:microsoft.com/office/officeart/2005/8/layout/vList6"/>
    <dgm:cxn modelId="{C617C808-EDC7-452A-BF8C-E5AFD8B239FA}" type="presParOf" srcId="{FA18C0BE-F997-4959-BF3E-5144D50E488E}" destId="{20D11050-5BBB-418D-9D90-6A2858C9CF8A}" srcOrd="1" destOrd="0" presId="urn:microsoft.com/office/officeart/2005/8/layout/vList6"/>
    <dgm:cxn modelId="{045F0FC8-FC74-4014-B071-EF3210ACFFC6}" type="presParOf" srcId="{FA18C0BE-F997-4959-BF3E-5144D50E488E}" destId="{E7D20046-D1F3-487C-8201-35B6A6C80714}" srcOrd="2" destOrd="0" presId="urn:microsoft.com/office/officeart/2005/8/layout/vList6"/>
    <dgm:cxn modelId="{C9DD0289-AEA7-4843-8BEB-E4C340D8C90D}" type="presParOf" srcId="{E7D20046-D1F3-487C-8201-35B6A6C80714}" destId="{C10417B2-9554-4AFB-931E-555801F9657D}" srcOrd="0" destOrd="0" presId="urn:microsoft.com/office/officeart/2005/8/layout/vList6"/>
    <dgm:cxn modelId="{7D6E19D9-4A6F-4066-9CBE-48A25E87F272}" type="presParOf" srcId="{E7D20046-D1F3-487C-8201-35B6A6C80714}" destId="{908B6AFF-A230-4BA6-9AB8-AF7992F9C594}" srcOrd="1" destOrd="0" presId="urn:microsoft.com/office/officeart/2005/8/layout/vList6"/>
    <dgm:cxn modelId="{9D31CEE2-45B5-4384-B48B-03E415471854}" type="presParOf" srcId="{FA18C0BE-F997-4959-BF3E-5144D50E488E}" destId="{34FE4745-50C3-4E90-91C8-E5596A70D19D}" srcOrd="3" destOrd="0" presId="urn:microsoft.com/office/officeart/2005/8/layout/vList6"/>
    <dgm:cxn modelId="{5D3F5F59-EA46-4500-8238-1EAD79880D0B}" type="presParOf" srcId="{FA18C0BE-F997-4959-BF3E-5144D50E488E}" destId="{2E0CB413-EE31-4C98-955D-3BDD0350D8C1}" srcOrd="4" destOrd="0" presId="urn:microsoft.com/office/officeart/2005/8/layout/vList6"/>
    <dgm:cxn modelId="{933EEC1E-7C8E-4B1E-9236-8B0A0DF8B69D}" type="presParOf" srcId="{2E0CB413-EE31-4C98-955D-3BDD0350D8C1}" destId="{426AD58C-4758-4A76-A632-D85D8C2C0481}" srcOrd="0" destOrd="0" presId="urn:microsoft.com/office/officeart/2005/8/layout/vList6"/>
    <dgm:cxn modelId="{41075540-905F-442E-94EE-78F63758EC5D}" type="presParOf" srcId="{2E0CB413-EE31-4C98-955D-3BDD0350D8C1}" destId="{6F6D69CD-3D9C-4132-8B43-5A2E10B3355D}" srcOrd="1" destOrd="0" presId="urn:microsoft.com/office/officeart/2005/8/layout/vList6"/>
    <dgm:cxn modelId="{FB01F6A7-1792-4351-A3D4-B50426AC5FFA}" type="presParOf" srcId="{FA18C0BE-F997-4959-BF3E-5144D50E488E}" destId="{543AD9C6-65C0-48B8-BD14-171ECCB34E42}" srcOrd="5" destOrd="0" presId="urn:microsoft.com/office/officeart/2005/8/layout/vList6"/>
    <dgm:cxn modelId="{4C09EAE9-BEA5-43D6-B02F-B0D7F10371A4}" type="presParOf" srcId="{FA18C0BE-F997-4959-BF3E-5144D50E488E}" destId="{BF908035-AE19-4196-A4D9-D99F8594108B}" srcOrd="6" destOrd="0" presId="urn:microsoft.com/office/officeart/2005/8/layout/vList6"/>
    <dgm:cxn modelId="{928CBDA6-7AB5-41FE-A698-BF88D474560C}" type="presParOf" srcId="{BF908035-AE19-4196-A4D9-D99F8594108B}" destId="{8BD29FCE-1BF0-4971-AA15-7EE2FD950751}" srcOrd="0" destOrd="0" presId="urn:microsoft.com/office/officeart/2005/8/layout/vList6"/>
    <dgm:cxn modelId="{99DEAB5A-331F-4AEA-B3CD-DF741E137A40}" type="presParOf" srcId="{BF908035-AE19-4196-A4D9-D99F8594108B}" destId="{8955D0E5-ED7C-44E2-B219-ECE5D6A8FA78}" srcOrd="1" destOrd="0" presId="urn:microsoft.com/office/officeart/2005/8/layout/vList6"/>
    <dgm:cxn modelId="{7C6CA873-4C74-4594-8D08-C890D4DF663B}" type="presParOf" srcId="{FA18C0BE-F997-4959-BF3E-5144D50E488E}" destId="{687BF64D-42EF-4B52-B2F7-1FB49255C6AD}" srcOrd="7" destOrd="0" presId="urn:microsoft.com/office/officeart/2005/8/layout/vList6"/>
    <dgm:cxn modelId="{ABF9E858-DA78-4CC4-810F-02A913AD4801}" type="presParOf" srcId="{FA18C0BE-F997-4959-BF3E-5144D50E488E}" destId="{532C7AA8-DECA-472A-A0E2-D2AE82707257}" srcOrd="8" destOrd="0" presId="urn:microsoft.com/office/officeart/2005/8/layout/vList6"/>
    <dgm:cxn modelId="{9C16846E-C753-4569-B97A-FF00496A3E1F}" type="presParOf" srcId="{532C7AA8-DECA-472A-A0E2-D2AE82707257}" destId="{47F22AA8-C287-4A4C-B255-28775BB11840}" srcOrd="0" destOrd="0" presId="urn:microsoft.com/office/officeart/2005/8/layout/vList6"/>
    <dgm:cxn modelId="{A480A9D4-F5B3-48E8-8B22-FD33C82723F7}" type="presParOf" srcId="{532C7AA8-DECA-472A-A0E2-D2AE82707257}" destId="{A1B5F517-B891-43B5-B441-590EE1D0E32F}" srcOrd="1" destOrd="0" presId="urn:microsoft.com/office/officeart/2005/8/layout/vList6"/>
    <dgm:cxn modelId="{448C91F7-C681-455B-A40A-88E620FB6BD0}" type="presParOf" srcId="{FA18C0BE-F997-4959-BF3E-5144D50E488E}" destId="{64EC9C6A-D3D7-45F6-8F25-362E7797606C}" srcOrd="9" destOrd="0" presId="urn:microsoft.com/office/officeart/2005/8/layout/vList6"/>
    <dgm:cxn modelId="{826996A6-9D7E-4057-B00E-696BB79C2A74}" type="presParOf" srcId="{FA18C0BE-F997-4959-BF3E-5144D50E488E}" destId="{389948F4-5BE0-4D75-B3E8-34BCB22753FC}" srcOrd="10" destOrd="0" presId="urn:microsoft.com/office/officeart/2005/8/layout/vList6"/>
    <dgm:cxn modelId="{1ED16009-A1F1-4CB5-AE5F-1A09967D6F21}" type="presParOf" srcId="{389948F4-5BE0-4D75-B3E8-34BCB22753FC}" destId="{0C1FC446-2410-44F5-B73F-A4BA8F78379E}" srcOrd="0" destOrd="0" presId="urn:microsoft.com/office/officeart/2005/8/layout/vList6"/>
    <dgm:cxn modelId="{78B06081-0C29-4AD2-8A65-09EC1ECDD9D1}" type="presParOf" srcId="{389948F4-5BE0-4D75-B3E8-34BCB22753FC}" destId="{B4C3AF95-6777-410C-A905-9D9F34A1267A}" srcOrd="1" destOrd="0" presId="urn:microsoft.com/office/officeart/2005/8/layout/vList6"/>
    <dgm:cxn modelId="{A2F42B62-54DD-4C9B-BD79-68138FA92693}" type="presParOf" srcId="{FA18C0BE-F997-4959-BF3E-5144D50E488E}" destId="{63D13421-1E6E-4C62-BCB7-D8D1C9D34389}" srcOrd="11" destOrd="0" presId="urn:microsoft.com/office/officeart/2005/8/layout/vList6"/>
    <dgm:cxn modelId="{E7AC4D5D-29EE-492F-9490-55CAD46F2FFF}" type="presParOf" srcId="{FA18C0BE-F997-4959-BF3E-5144D50E488E}" destId="{40FAD291-74C4-4454-A7C2-8578FDE5F890}" srcOrd="12" destOrd="0" presId="urn:microsoft.com/office/officeart/2005/8/layout/vList6"/>
    <dgm:cxn modelId="{48E4EC7A-4BE5-4644-B23F-92B987DAA33F}" type="presParOf" srcId="{40FAD291-74C4-4454-A7C2-8578FDE5F890}" destId="{C2B32D2A-B93D-451C-80A9-0C4B4B6629D8}" srcOrd="0" destOrd="0" presId="urn:microsoft.com/office/officeart/2005/8/layout/vList6"/>
    <dgm:cxn modelId="{D66FF76F-A58B-410A-B460-5BA96484E92B}" type="presParOf" srcId="{40FAD291-74C4-4454-A7C2-8578FDE5F890}" destId="{CA751718-927B-4344-BBC2-48E3C48F6EFD}" srcOrd="1" destOrd="0" presId="urn:microsoft.com/office/officeart/2005/8/layout/vList6"/>
    <dgm:cxn modelId="{7F472019-302B-45A2-9CF0-0BB104068180}" type="presParOf" srcId="{FA18C0BE-F997-4959-BF3E-5144D50E488E}" destId="{9D1B3DC8-352C-46A4-BCC3-F1DC1F7F94DB}" srcOrd="13" destOrd="0" presId="urn:microsoft.com/office/officeart/2005/8/layout/vList6"/>
    <dgm:cxn modelId="{3AB1E0B9-8BC1-47C1-A998-FA1D4D621861}" type="presParOf" srcId="{FA18C0BE-F997-4959-BF3E-5144D50E488E}" destId="{456026E0-018D-4151-9663-528CE941C3CA}" srcOrd="14" destOrd="0" presId="urn:microsoft.com/office/officeart/2005/8/layout/vList6"/>
    <dgm:cxn modelId="{6EA0E3C7-79AB-4668-985B-5873FB128EFC}" type="presParOf" srcId="{456026E0-018D-4151-9663-528CE941C3CA}" destId="{842ABAB0-A391-425B-8AFA-9FD815F509ED}" srcOrd="0" destOrd="0" presId="urn:microsoft.com/office/officeart/2005/8/layout/vList6"/>
    <dgm:cxn modelId="{87671188-F19D-4F32-A3E2-635791E8EFE5}" type="presParOf" srcId="{456026E0-018D-4151-9663-528CE941C3CA}" destId="{5A2A80F9-9627-4211-A16B-CFC2C54A2E9C}"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29331B-5366-490D-94C3-6AC8930D7362}" type="doc">
      <dgm:prSet loTypeId="urn:microsoft.com/office/officeart/2005/8/layout/hList3" loCatId="list" qsTypeId="urn:microsoft.com/office/officeart/2005/8/quickstyle/simple2" qsCatId="simple" csTypeId="urn:microsoft.com/office/officeart/2005/8/colors/accent1_2" csCatId="accent1" phldr="1"/>
      <dgm:spPr/>
      <dgm:t>
        <a:bodyPr/>
        <a:lstStyle/>
        <a:p>
          <a:endParaRPr lang="ru-RU"/>
        </a:p>
      </dgm:t>
    </dgm:pt>
    <dgm:pt modelId="{DD5DFFD1-E300-4DDA-B613-D51EADBB9340}">
      <dgm:prSet phldrT="[Текст]" custT="1">
        <dgm:style>
          <a:lnRef idx="0">
            <a:schemeClr val="accent2"/>
          </a:lnRef>
          <a:fillRef idx="3">
            <a:schemeClr val="accent2"/>
          </a:fillRef>
          <a:effectRef idx="3">
            <a:schemeClr val="accent2"/>
          </a:effectRef>
          <a:fontRef idx="minor">
            <a:schemeClr val="lt1"/>
          </a:fontRef>
        </dgm:style>
      </dgm:prSet>
      <dgm:spPr>
        <a:solidFill>
          <a:srgbClr val="003366"/>
        </a:solidFill>
      </dgm:spPr>
      <dgm:t>
        <a:bodyPr/>
        <a:lstStyle/>
        <a:p>
          <a:r>
            <a:rPr lang="ru-RU" sz="1800" dirty="0" smtClean="0">
              <a:latin typeface="Book Antiqua" pitchFamily="18" charset="0"/>
            </a:rPr>
            <a:t>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Российской Федерации, принятые на себя муниципальным образованием.</a:t>
          </a:r>
          <a:endParaRPr lang="ru-RU" sz="1800" dirty="0">
            <a:latin typeface="Book Antiqua" pitchFamily="18" charset="0"/>
          </a:endParaRPr>
        </a:p>
      </dgm:t>
    </dgm:pt>
    <dgm:pt modelId="{B4474887-E03E-4810-A521-5C0FF7A6F0A4}" type="parTrans" cxnId="{9D0873E3-5CF3-42CC-ADA0-D98C8002AC01}">
      <dgm:prSet/>
      <dgm:spPr/>
      <dgm:t>
        <a:bodyPr/>
        <a:lstStyle/>
        <a:p>
          <a:endParaRPr lang="ru-RU"/>
        </a:p>
      </dgm:t>
    </dgm:pt>
    <dgm:pt modelId="{3DCF8928-B24D-4D28-8351-DF13E442B133}" type="sibTrans" cxnId="{9D0873E3-5CF3-42CC-ADA0-D98C8002AC01}">
      <dgm:prSet/>
      <dgm:spPr/>
      <dgm:t>
        <a:bodyPr/>
        <a:lstStyle/>
        <a:p>
          <a:endParaRPr lang="ru-RU"/>
        </a:p>
      </dgm:t>
    </dgm:pt>
    <dgm:pt modelId="{0B3CCA40-E0A5-4CEC-AA08-144330D8D5EA}">
      <dgm:prSet phldrT="[Текст]">
        <dgm:style>
          <a:lnRef idx="0">
            <a:schemeClr val="accent1"/>
          </a:lnRef>
          <a:fillRef idx="3">
            <a:schemeClr val="accent1"/>
          </a:fillRef>
          <a:effectRef idx="3">
            <a:schemeClr val="accent1"/>
          </a:effectRef>
          <a:fontRef idx="minor">
            <a:schemeClr val="lt1"/>
          </a:fontRef>
        </dgm:style>
      </dgm:prSet>
      <dgm:spPr>
        <a:gradFill flip="none"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8900000" scaled="1"/>
          <a:tileRect/>
        </a:gradFill>
        <a:scene3d>
          <a:camera prst="perspectiveLeft"/>
          <a:lightRig rig="threePt" dir="t">
            <a:rot lat="0" lon="0" rev="1200000"/>
          </a:lightRig>
        </a:scene3d>
        <a:sp3d>
          <a:bevelT w="63500" h="25400"/>
        </a:sp3d>
      </dgm:spPr>
      <dgm:t>
        <a:bodyPr anchor="t" anchorCtr="0"/>
        <a:lstStyle/>
        <a:p>
          <a:r>
            <a:rPr lang="ru-RU" b="1" dirty="0" smtClean="0">
              <a:latin typeface="Book Antiqua" pitchFamily="18" charset="0"/>
            </a:rPr>
            <a:t>Кредиты</a:t>
          </a:r>
          <a:endParaRPr lang="ru-RU" b="1" dirty="0">
            <a:latin typeface="Book Antiqua" pitchFamily="18" charset="0"/>
          </a:endParaRPr>
        </a:p>
      </dgm:t>
    </dgm:pt>
    <dgm:pt modelId="{56E1C515-357A-4D37-9C8C-3D3EFC33532B}" type="parTrans" cxnId="{E5496F81-2CA1-48F8-8FC5-10DE9E72CF3F}">
      <dgm:prSet/>
      <dgm:spPr/>
      <dgm:t>
        <a:bodyPr/>
        <a:lstStyle/>
        <a:p>
          <a:endParaRPr lang="ru-RU"/>
        </a:p>
      </dgm:t>
    </dgm:pt>
    <dgm:pt modelId="{740D5787-BF5D-4742-9E06-48BC1D1D060B}" type="sibTrans" cxnId="{E5496F81-2CA1-48F8-8FC5-10DE9E72CF3F}">
      <dgm:prSet/>
      <dgm:spPr/>
      <dgm:t>
        <a:bodyPr/>
        <a:lstStyle/>
        <a:p>
          <a:endParaRPr lang="ru-RU"/>
        </a:p>
      </dgm:t>
    </dgm:pt>
    <dgm:pt modelId="{D56E5358-E8F2-4F39-9D70-C5EFB1BCF380}">
      <dgm:prSet phldrT="[Текст]">
        <dgm:style>
          <a:lnRef idx="0">
            <a:schemeClr val="accent1"/>
          </a:lnRef>
          <a:fillRef idx="3">
            <a:schemeClr val="accent1"/>
          </a:fillRef>
          <a:effectRef idx="3">
            <a:schemeClr val="accent1"/>
          </a:effectRef>
          <a:fontRef idx="minor">
            <a:schemeClr val="lt1"/>
          </a:fontRef>
        </dgm:style>
      </dgm:prSet>
      <dgm:spPr>
        <a:scene3d>
          <a:camera prst="perspectiveLeft"/>
          <a:lightRig rig="threePt" dir="t">
            <a:rot lat="0" lon="0" rev="1200000"/>
          </a:lightRig>
        </a:scene3d>
        <a:sp3d>
          <a:bevelT w="63500" h="25400"/>
        </a:sp3d>
      </dgm:spPr>
      <dgm:t>
        <a:bodyPr anchor="t" anchorCtr="0"/>
        <a:lstStyle/>
        <a:p>
          <a:r>
            <a:rPr lang="ru-RU" b="1" dirty="0" smtClean="0">
              <a:latin typeface="Book Antiqua" pitchFamily="18" charset="0"/>
            </a:rPr>
            <a:t>Муниципальные гарантии</a:t>
          </a:r>
          <a:endParaRPr lang="ru-RU" b="1" dirty="0">
            <a:latin typeface="Book Antiqua" pitchFamily="18" charset="0"/>
          </a:endParaRPr>
        </a:p>
      </dgm:t>
    </dgm:pt>
    <dgm:pt modelId="{F5D75D1C-5237-481E-A76B-EB083904961E}" type="parTrans" cxnId="{C6E48196-528C-48E1-98D0-631CF835E7C3}">
      <dgm:prSet/>
      <dgm:spPr/>
      <dgm:t>
        <a:bodyPr/>
        <a:lstStyle/>
        <a:p>
          <a:endParaRPr lang="ru-RU"/>
        </a:p>
      </dgm:t>
    </dgm:pt>
    <dgm:pt modelId="{DC5C083E-FFCE-4E5C-A23B-8C06FCE476A7}" type="sibTrans" cxnId="{C6E48196-528C-48E1-98D0-631CF835E7C3}">
      <dgm:prSet/>
      <dgm:spPr/>
      <dgm:t>
        <a:bodyPr/>
        <a:lstStyle/>
        <a:p>
          <a:endParaRPr lang="ru-RU"/>
        </a:p>
      </dgm:t>
    </dgm:pt>
    <dgm:pt modelId="{E2D49398-AE13-4623-B0B3-6AED294FE5E5}">
      <dgm:prSet phldrT="[Текст]">
        <dgm:style>
          <a:lnRef idx="0">
            <a:schemeClr val="accent1"/>
          </a:lnRef>
          <a:fillRef idx="3">
            <a:schemeClr val="accent1"/>
          </a:fillRef>
          <a:effectRef idx="3">
            <a:schemeClr val="accent1"/>
          </a:effectRef>
          <a:fontRef idx="minor">
            <a:schemeClr val="lt1"/>
          </a:fontRef>
        </dgm:style>
      </dgm:prSet>
      <dgm:spPr>
        <a:scene3d>
          <a:camera prst="perspectiveLeft"/>
          <a:lightRig rig="threePt" dir="t">
            <a:rot lat="0" lon="0" rev="1200000"/>
          </a:lightRig>
        </a:scene3d>
        <a:sp3d>
          <a:bevelT w="63500" h="25400"/>
        </a:sp3d>
      </dgm:spPr>
      <dgm:t>
        <a:bodyPr anchor="t" anchorCtr="0"/>
        <a:lstStyle/>
        <a:p>
          <a:r>
            <a:rPr lang="ru-RU" b="1" dirty="0" smtClean="0">
              <a:latin typeface="Book Antiqua" pitchFamily="18" charset="0"/>
            </a:rPr>
            <a:t>Муниципальные ценные бумаги</a:t>
          </a:r>
          <a:endParaRPr lang="ru-RU" b="1" dirty="0">
            <a:latin typeface="Book Antiqua" pitchFamily="18" charset="0"/>
          </a:endParaRPr>
        </a:p>
      </dgm:t>
    </dgm:pt>
    <dgm:pt modelId="{DAE35761-C6D0-449C-ACEA-1818ADB3AED8}" type="parTrans" cxnId="{CF202F6D-47D8-4BD7-961E-5A0ADECE2FAC}">
      <dgm:prSet/>
      <dgm:spPr/>
      <dgm:t>
        <a:bodyPr/>
        <a:lstStyle/>
        <a:p>
          <a:endParaRPr lang="ru-RU"/>
        </a:p>
      </dgm:t>
    </dgm:pt>
    <dgm:pt modelId="{E21B6853-3670-473F-938D-A73D9E46873F}" type="sibTrans" cxnId="{CF202F6D-47D8-4BD7-961E-5A0ADECE2FAC}">
      <dgm:prSet/>
      <dgm:spPr/>
      <dgm:t>
        <a:bodyPr/>
        <a:lstStyle/>
        <a:p>
          <a:endParaRPr lang="ru-RU"/>
        </a:p>
      </dgm:t>
    </dgm:pt>
    <dgm:pt modelId="{DA30BCAC-3F33-4735-8509-A1C2DC4B514E}">
      <dgm:prSet/>
      <dgm:spPr/>
      <dgm:t>
        <a:bodyPr/>
        <a:lstStyle/>
        <a:p>
          <a:endParaRPr lang="ru-RU" dirty="0"/>
        </a:p>
      </dgm:t>
    </dgm:pt>
    <dgm:pt modelId="{BED9CD7F-A107-42BC-A189-1D2F131958F3}" type="parTrans" cxnId="{C3CB9C10-02F1-4CA9-9D49-BA41A0053196}">
      <dgm:prSet/>
      <dgm:spPr/>
      <dgm:t>
        <a:bodyPr/>
        <a:lstStyle/>
        <a:p>
          <a:endParaRPr lang="ru-RU"/>
        </a:p>
      </dgm:t>
    </dgm:pt>
    <dgm:pt modelId="{1A117699-FF9F-45ED-B5D2-A81CA1DB3259}" type="sibTrans" cxnId="{C3CB9C10-02F1-4CA9-9D49-BA41A0053196}">
      <dgm:prSet/>
      <dgm:spPr/>
      <dgm:t>
        <a:bodyPr/>
        <a:lstStyle/>
        <a:p>
          <a:endParaRPr lang="ru-RU"/>
        </a:p>
      </dgm:t>
    </dgm:pt>
    <dgm:pt modelId="{3A43936D-B9EB-477F-A267-9D3A78882EF5}">
      <dgm:prSet/>
      <dgm:spPr/>
      <dgm:t>
        <a:bodyPr/>
        <a:lstStyle/>
        <a:p>
          <a:endParaRPr lang="ru-RU" dirty="0"/>
        </a:p>
      </dgm:t>
    </dgm:pt>
    <dgm:pt modelId="{299B276D-30D8-463F-BEBF-8A474E35F5F3}" type="parTrans" cxnId="{197F0B51-F4E7-4BFF-A024-9D2F18257EFC}">
      <dgm:prSet/>
      <dgm:spPr/>
      <dgm:t>
        <a:bodyPr/>
        <a:lstStyle/>
        <a:p>
          <a:endParaRPr lang="ru-RU"/>
        </a:p>
      </dgm:t>
    </dgm:pt>
    <dgm:pt modelId="{C2EED78E-2E8A-42C6-9DE3-5680F5C10A5D}" type="sibTrans" cxnId="{197F0B51-F4E7-4BFF-A024-9D2F18257EFC}">
      <dgm:prSet/>
      <dgm:spPr/>
      <dgm:t>
        <a:bodyPr/>
        <a:lstStyle/>
        <a:p>
          <a:endParaRPr lang="ru-RU"/>
        </a:p>
      </dgm:t>
    </dgm:pt>
    <dgm:pt modelId="{5F5E4202-7F22-4F0E-87DF-C214E599D469}">
      <dgm:prSet/>
      <dgm:spPr/>
      <dgm:t>
        <a:bodyPr/>
        <a:lstStyle/>
        <a:p>
          <a:endParaRPr lang="ru-RU" dirty="0"/>
        </a:p>
      </dgm:t>
    </dgm:pt>
    <dgm:pt modelId="{8FB8DBF4-E885-497A-88CB-520DEDC27128}" type="parTrans" cxnId="{C21CAC97-C164-414A-B523-7DD73DDB9B29}">
      <dgm:prSet/>
      <dgm:spPr/>
      <dgm:t>
        <a:bodyPr/>
        <a:lstStyle/>
        <a:p>
          <a:endParaRPr lang="ru-RU"/>
        </a:p>
      </dgm:t>
    </dgm:pt>
    <dgm:pt modelId="{59B598EF-80A2-4D23-80B3-EF97B9BEBC15}" type="sibTrans" cxnId="{C21CAC97-C164-414A-B523-7DD73DDB9B29}">
      <dgm:prSet/>
      <dgm:spPr/>
      <dgm:t>
        <a:bodyPr/>
        <a:lstStyle/>
        <a:p>
          <a:endParaRPr lang="ru-RU"/>
        </a:p>
      </dgm:t>
    </dgm:pt>
    <dgm:pt modelId="{7C800D1C-3800-40FA-8A22-F53B07F02964}">
      <dgm:prSet/>
      <dgm:spPr/>
      <dgm:t>
        <a:bodyPr/>
        <a:lstStyle/>
        <a:p>
          <a:endParaRPr lang="ru-RU" dirty="0"/>
        </a:p>
      </dgm:t>
    </dgm:pt>
    <dgm:pt modelId="{C6804DAB-3C4A-40F9-969D-B8A994B0C91F}" type="parTrans" cxnId="{D54A9258-61F2-4101-84F4-D00AE7AC319D}">
      <dgm:prSet/>
      <dgm:spPr/>
      <dgm:t>
        <a:bodyPr/>
        <a:lstStyle/>
        <a:p>
          <a:endParaRPr lang="ru-RU"/>
        </a:p>
      </dgm:t>
    </dgm:pt>
    <dgm:pt modelId="{F5E7E79A-BCB4-40EE-8961-73A41522B387}" type="sibTrans" cxnId="{D54A9258-61F2-4101-84F4-D00AE7AC319D}">
      <dgm:prSet/>
      <dgm:spPr/>
      <dgm:t>
        <a:bodyPr/>
        <a:lstStyle/>
        <a:p>
          <a:endParaRPr lang="ru-RU"/>
        </a:p>
      </dgm:t>
    </dgm:pt>
    <dgm:pt modelId="{E712745A-1922-4822-9FDA-6882DA7EB103}">
      <dgm:prSet/>
      <dgm:spPr/>
      <dgm:t>
        <a:bodyPr/>
        <a:lstStyle/>
        <a:p>
          <a:endParaRPr lang="ru-RU" dirty="0"/>
        </a:p>
      </dgm:t>
    </dgm:pt>
    <dgm:pt modelId="{276EE337-D815-430F-B5CF-488BA9C8BC5E}" type="parTrans" cxnId="{6C742754-07E1-4973-8802-2CE4E04C64A8}">
      <dgm:prSet/>
      <dgm:spPr/>
      <dgm:t>
        <a:bodyPr/>
        <a:lstStyle/>
        <a:p>
          <a:endParaRPr lang="ru-RU"/>
        </a:p>
      </dgm:t>
    </dgm:pt>
    <dgm:pt modelId="{5943ECB2-C001-4325-A766-525832288BDA}" type="sibTrans" cxnId="{6C742754-07E1-4973-8802-2CE4E04C64A8}">
      <dgm:prSet/>
      <dgm:spPr/>
      <dgm:t>
        <a:bodyPr/>
        <a:lstStyle/>
        <a:p>
          <a:endParaRPr lang="ru-RU"/>
        </a:p>
      </dgm:t>
    </dgm:pt>
    <dgm:pt modelId="{0638901D-4FDE-484A-AD6D-AABFFEE89D83}" type="pres">
      <dgm:prSet presAssocID="{EC29331B-5366-490D-94C3-6AC8930D7362}" presName="composite" presStyleCnt="0">
        <dgm:presLayoutVars>
          <dgm:chMax val="1"/>
          <dgm:dir/>
          <dgm:resizeHandles val="exact"/>
        </dgm:presLayoutVars>
      </dgm:prSet>
      <dgm:spPr/>
      <dgm:t>
        <a:bodyPr/>
        <a:lstStyle/>
        <a:p>
          <a:endParaRPr lang="ru-RU"/>
        </a:p>
      </dgm:t>
    </dgm:pt>
    <dgm:pt modelId="{C7E343DA-484F-469A-A940-968844E5ACB1}" type="pres">
      <dgm:prSet presAssocID="{DD5DFFD1-E300-4DDA-B613-D51EADBB9340}" presName="roof" presStyleLbl="dkBgShp" presStyleIdx="0" presStyleCnt="2" custLinFactNeighborX="-901"/>
      <dgm:spPr/>
      <dgm:t>
        <a:bodyPr/>
        <a:lstStyle/>
        <a:p>
          <a:endParaRPr lang="ru-RU"/>
        </a:p>
      </dgm:t>
    </dgm:pt>
    <dgm:pt modelId="{855E9CD5-B825-44C2-944F-B9F983FFD048}" type="pres">
      <dgm:prSet presAssocID="{DD5DFFD1-E300-4DDA-B613-D51EADBB9340}" presName="pillars" presStyleCnt="0"/>
      <dgm:spPr/>
    </dgm:pt>
    <dgm:pt modelId="{A9196804-1895-4578-A63A-0ADB8B5B6B03}" type="pres">
      <dgm:prSet presAssocID="{DD5DFFD1-E300-4DDA-B613-D51EADBB9340}" presName="pillar1" presStyleLbl="node1" presStyleIdx="0" presStyleCnt="3" custLinFactNeighborX="-147" custLinFactNeighborY="11396">
        <dgm:presLayoutVars>
          <dgm:bulletEnabled val="1"/>
        </dgm:presLayoutVars>
      </dgm:prSet>
      <dgm:spPr/>
      <dgm:t>
        <a:bodyPr/>
        <a:lstStyle/>
        <a:p>
          <a:endParaRPr lang="ru-RU"/>
        </a:p>
      </dgm:t>
    </dgm:pt>
    <dgm:pt modelId="{3E9323AF-ECC7-4D22-98CB-1198631FA778}" type="pres">
      <dgm:prSet presAssocID="{D56E5358-E8F2-4F39-9D70-C5EFB1BCF380}" presName="pillarX" presStyleLbl="node1" presStyleIdx="1" presStyleCnt="3" custLinFactNeighborX="-49" custLinFactNeighborY="11396">
        <dgm:presLayoutVars>
          <dgm:bulletEnabled val="1"/>
        </dgm:presLayoutVars>
      </dgm:prSet>
      <dgm:spPr/>
      <dgm:t>
        <a:bodyPr/>
        <a:lstStyle/>
        <a:p>
          <a:endParaRPr lang="ru-RU"/>
        </a:p>
      </dgm:t>
    </dgm:pt>
    <dgm:pt modelId="{E76E862A-BABA-4BDA-A0EA-581EBE47C521}" type="pres">
      <dgm:prSet presAssocID="{E2D49398-AE13-4623-B0B3-6AED294FE5E5}" presName="pillarX" presStyleLbl="node1" presStyleIdx="2" presStyleCnt="3" custLinFactNeighborX="2754" custLinFactNeighborY="11396">
        <dgm:presLayoutVars>
          <dgm:bulletEnabled val="1"/>
        </dgm:presLayoutVars>
      </dgm:prSet>
      <dgm:spPr/>
      <dgm:t>
        <a:bodyPr/>
        <a:lstStyle/>
        <a:p>
          <a:endParaRPr lang="ru-RU"/>
        </a:p>
      </dgm:t>
    </dgm:pt>
    <dgm:pt modelId="{B692E179-5534-4099-9DC2-AE3A00075AE7}" type="pres">
      <dgm:prSet presAssocID="{DD5DFFD1-E300-4DDA-B613-D51EADBB9340}" presName="base" presStyleLbl="dkBgShp" presStyleIdx="1" presStyleCnt="2" custLinFactY="-425641" custLinFactNeighborY="-500000">
        <dgm:style>
          <a:lnRef idx="0">
            <a:schemeClr val="accent1"/>
          </a:lnRef>
          <a:fillRef idx="3">
            <a:schemeClr val="accent1"/>
          </a:fillRef>
          <a:effectRef idx="3">
            <a:schemeClr val="accent1"/>
          </a:effectRef>
          <a:fontRef idx="minor">
            <a:schemeClr val="lt1"/>
          </a:fontRef>
        </dgm:style>
      </dgm:prSet>
      <dgm:spPr/>
    </dgm:pt>
  </dgm:ptLst>
  <dgm:cxnLst>
    <dgm:cxn modelId="{C6E48196-528C-48E1-98D0-631CF835E7C3}" srcId="{DD5DFFD1-E300-4DDA-B613-D51EADBB9340}" destId="{D56E5358-E8F2-4F39-9D70-C5EFB1BCF380}" srcOrd="1" destOrd="0" parTransId="{F5D75D1C-5237-481E-A76B-EB083904961E}" sibTransId="{DC5C083E-FFCE-4E5C-A23B-8C06FCE476A7}"/>
    <dgm:cxn modelId="{197F0B51-F4E7-4BFF-A024-9D2F18257EFC}" srcId="{EC29331B-5366-490D-94C3-6AC8930D7362}" destId="{3A43936D-B9EB-477F-A267-9D3A78882EF5}" srcOrd="3" destOrd="0" parTransId="{299B276D-30D8-463F-BEBF-8A474E35F5F3}" sibTransId="{C2EED78E-2E8A-42C6-9DE3-5680F5C10A5D}"/>
    <dgm:cxn modelId="{AE37A588-8E88-4EAA-8C2B-2BD91FFC6095}" type="presOf" srcId="{EC29331B-5366-490D-94C3-6AC8930D7362}" destId="{0638901D-4FDE-484A-AD6D-AABFFEE89D83}" srcOrd="0" destOrd="0" presId="urn:microsoft.com/office/officeart/2005/8/layout/hList3"/>
    <dgm:cxn modelId="{70FE1FAA-E288-4A0B-8680-CB3466480F05}" type="presOf" srcId="{E2D49398-AE13-4623-B0B3-6AED294FE5E5}" destId="{E76E862A-BABA-4BDA-A0EA-581EBE47C521}" srcOrd="0" destOrd="0" presId="urn:microsoft.com/office/officeart/2005/8/layout/hList3"/>
    <dgm:cxn modelId="{9D0873E3-5CF3-42CC-ADA0-D98C8002AC01}" srcId="{EC29331B-5366-490D-94C3-6AC8930D7362}" destId="{DD5DFFD1-E300-4DDA-B613-D51EADBB9340}" srcOrd="0" destOrd="0" parTransId="{B4474887-E03E-4810-A521-5C0FF7A6F0A4}" sibTransId="{3DCF8928-B24D-4D28-8351-DF13E442B133}"/>
    <dgm:cxn modelId="{E28FBD4F-4F8C-49EE-B46D-88053113BF6A}" type="presOf" srcId="{DD5DFFD1-E300-4DDA-B613-D51EADBB9340}" destId="{C7E343DA-484F-469A-A940-968844E5ACB1}" srcOrd="0" destOrd="0" presId="urn:microsoft.com/office/officeart/2005/8/layout/hList3"/>
    <dgm:cxn modelId="{CF202F6D-47D8-4BD7-961E-5A0ADECE2FAC}" srcId="{DD5DFFD1-E300-4DDA-B613-D51EADBB9340}" destId="{E2D49398-AE13-4623-B0B3-6AED294FE5E5}" srcOrd="2" destOrd="0" parTransId="{DAE35761-C6D0-449C-ACEA-1818ADB3AED8}" sibTransId="{E21B6853-3670-473F-938D-A73D9E46873F}"/>
    <dgm:cxn modelId="{C3CB9C10-02F1-4CA9-9D49-BA41A0053196}" srcId="{EC29331B-5366-490D-94C3-6AC8930D7362}" destId="{DA30BCAC-3F33-4735-8509-A1C2DC4B514E}" srcOrd="2" destOrd="0" parTransId="{BED9CD7F-A107-42BC-A189-1D2F131958F3}" sibTransId="{1A117699-FF9F-45ED-B5D2-A81CA1DB3259}"/>
    <dgm:cxn modelId="{E5496F81-2CA1-48F8-8FC5-10DE9E72CF3F}" srcId="{DD5DFFD1-E300-4DDA-B613-D51EADBB9340}" destId="{0B3CCA40-E0A5-4CEC-AA08-144330D8D5EA}" srcOrd="0" destOrd="0" parTransId="{56E1C515-357A-4D37-9C8C-3D3EFC33532B}" sibTransId="{740D5787-BF5D-4742-9E06-48BC1D1D060B}"/>
    <dgm:cxn modelId="{1A82579D-F5AB-4B5B-9C2D-8E0CBE8A01B0}" type="presOf" srcId="{D56E5358-E8F2-4F39-9D70-C5EFB1BCF380}" destId="{3E9323AF-ECC7-4D22-98CB-1198631FA778}" srcOrd="0" destOrd="0" presId="urn:microsoft.com/office/officeart/2005/8/layout/hList3"/>
    <dgm:cxn modelId="{C21CAC97-C164-414A-B523-7DD73DDB9B29}" srcId="{EC29331B-5366-490D-94C3-6AC8930D7362}" destId="{5F5E4202-7F22-4F0E-87DF-C214E599D469}" srcOrd="4" destOrd="0" parTransId="{8FB8DBF4-E885-497A-88CB-520DEDC27128}" sibTransId="{59B598EF-80A2-4D23-80B3-EF97B9BEBC15}"/>
    <dgm:cxn modelId="{A050FB58-2AEE-4C86-9808-F64702A25873}" type="presOf" srcId="{0B3CCA40-E0A5-4CEC-AA08-144330D8D5EA}" destId="{A9196804-1895-4578-A63A-0ADB8B5B6B03}" srcOrd="0" destOrd="0" presId="urn:microsoft.com/office/officeart/2005/8/layout/hList3"/>
    <dgm:cxn modelId="{D54A9258-61F2-4101-84F4-D00AE7AC319D}" srcId="{EC29331B-5366-490D-94C3-6AC8930D7362}" destId="{7C800D1C-3800-40FA-8A22-F53B07F02964}" srcOrd="5" destOrd="0" parTransId="{C6804DAB-3C4A-40F9-969D-B8A994B0C91F}" sibTransId="{F5E7E79A-BCB4-40EE-8961-73A41522B387}"/>
    <dgm:cxn modelId="{6C742754-07E1-4973-8802-2CE4E04C64A8}" srcId="{EC29331B-5366-490D-94C3-6AC8930D7362}" destId="{E712745A-1922-4822-9FDA-6882DA7EB103}" srcOrd="1" destOrd="0" parTransId="{276EE337-D815-430F-B5CF-488BA9C8BC5E}" sibTransId="{5943ECB2-C001-4325-A766-525832288BDA}"/>
    <dgm:cxn modelId="{FECAA819-D573-4CCE-98CE-50E89C56CA20}" type="presParOf" srcId="{0638901D-4FDE-484A-AD6D-AABFFEE89D83}" destId="{C7E343DA-484F-469A-A940-968844E5ACB1}" srcOrd="0" destOrd="0" presId="urn:microsoft.com/office/officeart/2005/8/layout/hList3"/>
    <dgm:cxn modelId="{BF18E55F-F24D-4992-A453-46A62EDA004F}" type="presParOf" srcId="{0638901D-4FDE-484A-AD6D-AABFFEE89D83}" destId="{855E9CD5-B825-44C2-944F-B9F983FFD048}" srcOrd="1" destOrd="0" presId="urn:microsoft.com/office/officeart/2005/8/layout/hList3"/>
    <dgm:cxn modelId="{9F7177B5-5899-4F33-8814-6D4FCCA140CC}" type="presParOf" srcId="{855E9CD5-B825-44C2-944F-B9F983FFD048}" destId="{A9196804-1895-4578-A63A-0ADB8B5B6B03}" srcOrd="0" destOrd="0" presId="urn:microsoft.com/office/officeart/2005/8/layout/hList3"/>
    <dgm:cxn modelId="{CD87DDAD-E4FC-48D5-8B0A-878BE2605004}" type="presParOf" srcId="{855E9CD5-B825-44C2-944F-B9F983FFD048}" destId="{3E9323AF-ECC7-4D22-98CB-1198631FA778}" srcOrd="1" destOrd="0" presId="urn:microsoft.com/office/officeart/2005/8/layout/hList3"/>
    <dgm:cxn modelId="{285EA4B4-2CBC-41C1-AE1E-19ED56809D92}" type="presParOf" srcId="{855E9CD5-B825-44C2-944F-B9F983FFD048}" destId="{E76E862A-BABA-4BDA-A0EA-581EBE47C521}" srcOrd="2" destOrd="0" presId="urn:microsoft.com/office/officeart/2005/8/layout/hList3"/>
    <dgm:cxn modelId="{32311894-5B5D-4247-B065-01835E835BB9}" type="presParOf" srcId="{0638901D-4FDE-484A-AD6D-AABFFEE89D83}" destId="{B692E179-5534-4099-9DC2-AE3A00075AE7}"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CD5ED1-BA9B-49CD-B08D-B4DDC5E84CD7}" type="doc">
      <dgm:prSet loTypeId="urn:microsoft.com/office/officeart/2005/8/layout/hList9" loCatId="list" qsTypeId="urn:microsoft.com/office/officeart/2005/8/quickstyle/3d4" qsCatId="3D" csTypeId="urn:microsoft.com/office/officeart/2005/8/colors/accent1_2" csCatId="accent1" phldr="1"/>
      <dgm:spPr/>
      <dgm:t>
        <a:bodyPr/>
        <a:lstStyle/>
        <a:p>
          <a:endParaRPr lang="ru-RU"/>
        </a:p>
      </dgm:t>
    </dgm:pt>
    <dgm:pt modelId="{39DAEF8D-2DAA-4DA8-9AC9-EA0B650099FE}">
      <dgm:prSet phldrT="[Текст]" custT="1"/>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solidFill>
            <a:srgbClr val="006600"/>
          </a:solidFill>
        </a:ln>
      </dgm:spPr>
      <dgm:t>
        <a:bodyPr/>
        <a:lstStyle/>
        <a:p>
          <a:r>
            <a:rPr lang="ru-RU" sz="2000" dirty="0" smtClean="0">
              <a:solidFill>
                <a:srgbClr val="000099"/>
              </a:solidFill>
              <a:latin typeface="Book Antiqua" pitchFamily="18" charset="0"/>
            </a:rPr>
            <a:t>2017 год</a:t>
          </a:r>
          <a:endParaRPr lang="ru-RU" sz="2000" dirty="0">
            <a:solidFill>
              <a:srgbClr val="000099"/>
            </a:solidFill>
            <a:latin typeface="Book Antiqua" pitchFamily="18" charset="0"/>
          </a:endParaRPr>
        </a:p>
      </dgm:t>
    </dgm:pt>
    <dgm:pt modelId="{C0D0308C-5F4E-47D4-96FA-C1AA6CEF3E4B}" type="parTrans" cxnId="{30B2B986-B3CE-45DD-A1B5-6E4549043C4F}">
      <dgm:prSet/>
      <dgm:spPr/>
      <dgm:t>
        <a:bodyPr/>
        <a:lstStyle/>
        <a:p>
          <a:endParaRPr lang="ru-RU"/>
        </a:p>
      </dgm:t>
    </dgm:pt>
    <dgm:pt modelId="{23CE790D-3C98-4BF1-851E-B35818F466D2}" type="sibTrans" cxnId="{30B2B986-B3CE-45DD-A1B5-6E4549043C4F}">
      <dgm:prSet/>
      <dgm:spPr/>
      <dgm:t>
        <a:bodyPr/>
        <a:lstStyle/>
        <a:p>
          <a:endParaRPr lang="ru-RU"/>
        </a:p>
      </dgm:t>
    </dgm:pt>
    <dgm:pt modelId="{A8A4EC43-A446-45F5-94D6-7A03B012F6A1}">
      <dgm:prSet phldrT="[Текст]" custT="1"/>
      <dgm:spPr>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a:solidFill>
            <a:srgbClr val="FF6600">
              <a:alpha val="89804"/>
            </a:srgbClr>
          </a:solidFill>
        </a:ln>
      </dgm:spPr>
      <dgm:t>
        <a:bodyPr/>
        <a:lstStyle/>
        <a:p>
          <a:pPr algn="ctr"/>
          <a:endParaRPr lang="ru-RU" sz="1600" dirty="0" smtClean="0">
            <a:latin typeface="Book Antiqua" pitchFamily="18" charset="0"/>
          </a:endParaRPr>
        </a:p>
        <a:p>
          <a:pPr algn="ctr"/>
          <a:r>
            <a:rPr lang="ru-RU" sz="1600" dirty="0" smtClean="0">
              <a:latin typeface="Book Antiqua" pitchFamily="18" charset="0"/>
            </a:rPr>
            <a:t>Кредиты кредитных организаций (получение)</a:t>
          </a:r>
        </a:p>
        <a:p>
          <a:pPr algn="ctr"/>
          <a:r>
            <a:rPr lang="ru-RU" sz="1800" dirty="0" smtClean="0">
              <a:effectLst>
                <a:outerShdw blurRad="38100" dist="38100" dir="2700000" algn="tl">
                  <a:srgbClr val="000000">
                    <a:alpha val="43137"/>
                  </a:srgbClr>
                </a:outerShdw>
              </a:effectLst>
              <a:latin typeface="Book Antiqua" pitchFamily="18" charset="0"/>
            </a:rPr>
            <a:t>3 825,0</a:t>
          </a:r>
          <a:endParaRPr lang="ru-RU" sz="1800" dirty="0">
            <a:effectLst>
              <a:outerShdw blurRad="38100" dist="38100" dir="2700000" algn="tl">
                <a:srgbClr val="000000">
                  <a:alpha val="43137"/>
                </a:srgbClr>
              </a:outerShdw>
            </a:effectLst>
            <a:latin typeface="Book Antiqua" pitchFamily="18" charset="0"/>
          </a:endParaRPr>
        </a:p>
      </dgm:t>
    </dgm:pt>
    <dgm:pt modelId="{6A75D905-218F-4BF2-911A-F7722B983793}" type="parTrans" cxnId="{2C925F8F-48FB-402E-8E9C-330FF0E21FC4}">
      <dgm:prSet/>
      <dgm:spPr/>
      <dgm:t>
        <a:bodyPr/>
        <a:lstStyle/>
        <a:p>
          <a:endParaRPr lang="ru-RU"/>
        </a:p>
      </dgm:t>
    </dgm:pt>
    <dgm:pt modelId="{1419E8EF-B665-48C5-8988-44BC6CD08471}" type="sibTrans" cxnId="{2C925F8F-48FB-402E-8E9C-330FF0E21FC4}">
      <dgm:prSet/>
      <dgm:spPr/>
      <dgm:t>
        <a:bodyPr/>
        <a:lstStyle/>
        <a:p>
          <a:endParaRPr lang="ru-RU"/>
        </a:p>
      </dgm:t>
    </dgm:pt>
    <dgm:pt modelId="{5838116F-E7D1-4A35-BF98-7FEA725E073C}">
      <dgm:prSet phldrT="[Текст]"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a:solidFill>
            <a:srgbClr val="CC3300"/>
          </a:solidFill>
        </a:ln>
      </dgm:spPr>
      <dgm:t>
        <a:bodyPr/>
        <a:lstStyle/>
        <a:p>
          <a:pPr algn="ctr"/>
          <a:endParaRPr lang="ru-RU" sz="1600" dirty="0" smtClean="0">
            <a:latin typeface="Book Antiqua" pitchFamily="18" charset="0"/>
          </a:endParaRPr>
        </a:p>
        <a:p>
          <a:pPr algn="ctr"/>
          <a:r>
            <a:rPr lang="ru-RU" sz="1600" dirty="0" smtClean="0">
              <a:latin typeface="Book Antiqua" pitchFamily="18" charset="0"/>
            </a:rPr>
            <a:t>Изменение остатков  средств на счетах по учету средств бюджета</a:t>
          </a:r>
        </a:p>
        <a:p>
          <a:pPr algn="ctr"/>
          <a:r>
            <a:rPr lang="ru-RU" sz="1800" dirty="0" smtClean="0">
              <a:effectLst>
                <a:outerShdw blurRad="38100" dist="38100" dir="2700000" algn="tl">
                  <a:srgbClr val="000000">
                    <a:alpha val="43137"/>
                  </a:srgbClr>
                </a:outerShdw>
              </a:effectLst>
              <a:latin typeface="Book Antiqua" pitchFamily="18" charset="0"/>
            </a:rPr>
            <a:t>2 542,4</a:t>
          </a:r>
        </a:p>
      </dgm:t>
    </dgm:pt>
    <dgm:pt modelId="{C8296651-813C-4DCD-BA07-B9A47466D69E}" type="parTrans" cxnId="{6AF4B6C0-CA39-49F4-92A8-A8D3D7295D12}">
      <dgm:prSet/>
      <dgm:spPr/>
      <dgm:t>
        <a:bodyPr/>
        <a:lstStyle/>
        <a:p>
          <a:endParaRPr lang="ru-RU"/>
        </a:p>
      </dgm:t>
    </dgm:pt>
    <dgm:pt modelId="{B705FFF8-45DF-43FB-8328-F0A35C8BAAA0}" type="sibTrans" cxnId="{6AF4B6C0-CA39-49F4-92A8-A8D3D7295D12}">
      <dgm:prSet/>
      <dgm:spPr/>
      <dgm:t>
        <a:bodyPr/>
        <a:lstStyle/>
        <a:p>
          <a:endParaRPr lang="ru-RU"/>
        </a:p>
      </dgm:t>
    </dgm:pt>
    <dgm:pt modelId="{C31E6FD4-8C87-49CD-BC55-C2BD2D23895C}">
      <dgm:prSet phldrT="[Текст]" custT="1"/>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solidFill>
            <a:srgbClr val="006600"/>
          </a:solidFill>
        </a:ln>
      </dgm:spPr>
      <dgm:t>
        <a:bodyPr/>
        <a:lstStyle/>
        <a:p>
          <a:r>
            <a:rPr lang="ru-RU" sz="2000" dirty="0" smtClean="0">
              <a:solidFill>
                <a:srgbClr val="000099"/>
              </a:solidFill>
              <a:latin typeface="Book Antiqua" pitchFamily="18" charset="0"/>
            </a:rPr>
            <a:t>2019 год</a:t>
          </a:r>
          <a:endParaRPr lang="ru-RU" sz="2000" dirty="0">
            <a:solidFill>
              <a:srgbClr val="000099"/>
            </a:solidFill>
            <a:latin typeface="Book Antiqua" pitchFamily="18" charset="0"/>
          </a:endParaRPr>
        </a:p>
      </dgm:t>
    </dgm:pt>
    <dgm:pt modelId="{8714F2A2-ED7B-4973-AA80-2ED0B5338634}" type="parTrans" cxnId="{41DF0C64-87A2-4B5A-B8F0-3D4C142ACD92}">
      <dgm:prSet/>
      <dgm:spPr/>
      <dgm:t>
        <a:bodyPr/>
        <a:lstStyle/>
        <a:p>
          <a:endParaRPr lang="ru-RU"/>
        </a:p>
      </dgm:t>
    </dgm:pt>
    <dgm:pt modelId="{1AEEE790-7883-49BD-A8C0-3CDFCC978084}" type="sibTrans" cxnId="{41DF0C64-87A2-4B5A-B8F0-3D4C142ACD92}">
      <dgm:prSet/>
      <dgm:spPr/>
      <dgm:t>
        <a:bodyPr/>
        <a:lstStyle/>
        <a:p>
          <a:endParaRPr lang="ru-RU"/>
        </a:p>
      </dgm:t>
    </dgm:pt>
    <dgm:pt modelId="{6A7FACE3-E08A-43F1-9F29-3D0F1ADFA897}">
      <dgm:prSet phldrT="[Текст]" custT="1"/>
      <dgm:spPr>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a:solidFill>
            <a:srgbClr val="FF6600">
              <a:alpha val="90000"/>
            </a:srgbClr>
          </a:solidFill>
        </a:ln>
      </dgm:spPr>
      <dgm:t>
        <a:bodyPr/>
        <a:lstStyle/>
        <a:p>
          <a:pPr algn="ctr"/>
          <a:r>
            <a:rPr lang="ru-RU" sz="1600" dirty="0" smtClean="0">
              <a:latin typeface="Book Antiqua" pitchFamily="18" charset="0"/>
            </a:rPr>
            <a:t>Кредиты кредитных организаций (погашение)</a:t>
          </a:r>
        </a:p>
        <a:p>
          <a:pPr algn="ctr"/>
          <a:r>
            <a:rPr lang="ru-RU" sz="1600" dirty="0" smtClean="0">
              <a:effectLst>
                <a:outerShdw blurRad="38100" dist="38100" dir="2700000" algn="tl">
                  <a:srgbClr val="000000">
                    <a:alpha val="43137"/>
                  </a:srgbClr>
                </a:outerShdw>
              </a:effectLst>
              <a:latin typeface="Book Antiqua" pitchFamily="18" charset="0"/>
            </a:rPr>
            <a:t>1 912,5</a:t>
          </a:r>
          <a:endParaRPr lang="ru-RU" sz="1600" dirty="0">
            <a:effectLst>
              <a:outerShdw blurRad="38100" dist="38100" dir="2700000" algn="tl">
                <a:srgbClr val="000000">
                  <a:alpha val="43137"/>
                </a:srgbClr>
              </a:outerShdw>
            </a:effectLst>
            <a:latin typeface="Book Antiqua" pitchFamily="18" charset="0"/>
          </a:endParaRPr>
        </a:p>
      </dgm:t>
    </dgm:pt>
    <dgm:pt modelId="{5C2FC925-79EF-4FC9-AF26-B9DCD2CA76E5}" type="parTrans" cxnId="{51B84881-95E9-413F-B2DF-182EE9D03906}">
      <dgm:prSet/>
      <dgm:spPr/>
      <dgm:t>
        <a:bodyPr/>
        <a:lstStyle/>
        <a:p>
          <a:endParaRPr lang="ru-RU"/>
        </a:p>
      </dgm:t>
    </dgm:pt>
    <dgm:pt modelId="{34222157-D4EE-4A89-81D8-055C48E6F356}" type="sibTrans" cxnId="{51B84881-95E9-413F-B2DF-182EE9D03906}">
      <dgm:prSet/>
      <dgm:spPr/>
      <dgm:t>
        <a:bodyPr/>
        <a:lstStyle/>
        <a:p>
          <a:endParaRPr lang="ru-RU"/>
        </a:p>
      </dgm:t>
    </dgm:pt>
    <dgm:pt modelId="{E9F5DAEC-74C1-4A1D-A654-0C770CF506D3}">
      <dgm:prSet phldrT="[Текст]"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a:solidFill>
            <a:srgbClr val="CC3300">
              <a:alpha val="90000"/>
            </a:srgbClr>
          </a:solidFill>
        </a:ln>
      </dgm:spPr>
      <dgm:t>
        <a:bodyPr/>
        <a:lstStyle/>
        <a:p>
          <a:pPr algn="ctr"/>
          <a:r>
            <a:rPr lang="ru-RU" sz="1600" dirty="0" smtClean="0">
              <a:latin typeface="Book Antiqua" pitchFamily="18" charset="0"/>
            </a:rPr>
            <a:t>Изменение остатков средств на счетах по учету средств бюджета</a:t>
          </a:r>
        </a:p>
        <a:p>
          <a:pPr algn="ctr"/>
          <a:r>
            <a:rPr lang="ru-RU" sz="1600" dirty="0" smtClean="0">
              <a:effectLst>
                <a:outerShdw blurRad="38100" dist="38100" dir="2700000" algn="tl">
                  <a:srgbClr val="000000">
                    <a:alpha val="43137"/>
                  </a:srgbClr>
                </a:outerShdw>
              </a:effectLst>
              <a:latin typeface="Book Antiqua" pitchFamily="18" charset="0"/>
            </a:rPr>
            <a:t>0,00</a:t>
          </a:r>
          <a:endParaRPr lang="ru-RU" sz="1600" dirty="0">
            <a:effectLst>
              <a:outerShdw blurRad="38100" dist="38100" dir="2700000" algn="tl">
                <a:srgbClr val="000000">
                  <a:alpha val="43137"/>
                </a:srgbClr>
              </a:outerShdw>
            </a:effectLst>
            <a:latin typeface="Book Antiqua" pitchFamily="18" charset="0"/>
          </a:endParaRPr>
        </a:p>
      </dgm:t>
    </dgm:pt>
    <dgm:pt modelId="{4ADE96A2-9D28-4F17-BC67-569C644569CD}" type="parTrans" cxnId="{0873BC25-5A93-4D14-86B6-BE9EF4CD2890}">
      <dgm:prSet/>
      <dgm:spPr/>
      <dgm:t>
        <a:bodyPr/>
        <a:lstStyle/>
        <a:p>
          <a:endParaRPr lang="ru-RU"/>
        </a:p>
      </dgm:t>
    </dgm:pt>
    <dgm:pt modelId="{D0BE940F-D4E9-4ACF-93C1-A5229E47FB80}" type="sibTrans" cxnId="{0873BC25-5A93-4D14-86B6-BE9EF4CD2890}">
      <dgm:prSet/>
      <dgm:spPr/>
      <dgm:t>
        <a:bodyPr/>
        <a:lstStyle/>
        <a:p>
          <a:endParaRPr lang="ru-RU"/>
        </a:p>
      </dgm:t>
    </dgm:pt>
    <dgm:pt modelId="{B47A19E8-8C9E-44A1-B4F3-02DD46976C34}">
      <dgm:prSet custT="1"/>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path path="circle">
            <a:fillToRect l="50000" t="50000" r="50000" b="50000"/>
          </a:path>
          <a:tileRect/>
        </a:gradFill>
        <a:ln>
          <a:solidFill>
            <a:srgbClr val="006600"/>
          </a:solidFill>
        </a:ln>
      </dgm:spPr>
      <dgm:t>
        <a:bodyPr/>
        <a:lstStyle/>
        <a:p>
          <a:r>
            <a:rPr lang="ru-RU" sz="2000" dirty="0" smtClean="0">
              <a:solidFill>
                <a:srgbClr val="000099"/>
              </a:solidFill>
              <a:latin typeface="Book Antiqua" pitchFamily="18" charset="0"/>
            </a:rPr>
            <a:t>2018 год</a:t>
          </a:r>
          <a:endParaRPr lang="ru-RU" sz="2000" dirty="0">
            <a:solidFill>
              <a:srgbClr val="000099"/>
            </a:solidFill>
            <a:latin typeface="Book Antiqua" pitchFamily="18" charset="0"/>
          </a:endParaRPr>
        </a:p>
      </dgm:t>
    </dgm:pt>
    <dgm:pt modelId="{DDD7A7AE-2535-4C7B-B2C7-A0EDA4B9002A}" type="parTrans" cxnId="{23DBB66A-4A14-443A-B1DD-FB090EDA7452}">
      <dgm:prSet/>
      <dgm:spPr/>
      <dgm:t>
        <a:bodyPr/>
        <a:lstStyle/>
        <a:p>
          <a:endParaRPr lang="ru-RU"/>
        </a:p>
      </dgm:t>
    </dgm:pt>
    <dgm:pt modelId="{79876919-042E-4E36-BAF3-0BA2C2E0A283}" type="sibTrans" cxnId="{23DBB66A-4A14-443A-B1DD-FB090EDA7452}">
      <dgm:prSet/>
      <dgm:spPr/>
      <dgm:t>
        <a:bodyPr/>
        <a:lstStyle/>
        <a:p>
          <a:endParaRPr lang="ru-RU"/>
        </a:p>
      </dgm:t>
    </dgm:pt>
    <dgm:pt modelId="{CCCE24EA-BA00-4F28-8F19-90849570F0C2}">
      <dgm:prSet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3500000" scaled="1"/>
          <a:tileRect/>
        </a:gradFill>
        <a:ln>
          <a:solidFill>
            <a:srgbClr val="CC3300"/>
          </a:solidFill>
        </a:ln>
      </dgm:spPr>
      <dgm:t>
        <a:bodyPr/>
        <a:lstStyle/>
        <a:p>
          <a:pPr algn="ctr"/>
          <a:endParaRPr lang="ru-RU" sz="1600" dirty="0" smtClean="0">
            <a:latin typeface="Book Antiqua" pitchFamily="18" charset="0"/>
          </a:endParaRPr>
        </a:p>
        <a:p>
          <a:pPr algn="ctr"/>
          <a:r>
            <a:rPr lang="ru-RU" sz="1600" dirty="0" smtClean="0">
              <a:latin typeface="Book Antiqua" pitchFamily="18" charset="0"/>
            </a:rPr>
            <a:t>Изменение остатков средств на счетах по учету средств бюджета </a:t>
          </a:r>
        </a:p>
        <a:p>
          <a:pPr algn="ctr"/>
          <a:r>
            <a:rPr lang="ru-RU" sz="1600" dirty="0" smtClean="0">
              <a:effectLst>
                <a:outerShdw blurRad="38100" dist="38100" dir="2700000" algn="tl">
                  <a:srgbClr val="000000">
                    <a:alpha val="43137"/>
                  </a:srgbClr>
                </a:outerShdw>
              </a:effectLst>
              <a:latin typeface="Book Antiqua" pitchFamily="18" charset="0"/>
            </a:rPr>
            <a:t>0,00</a:t>
          </a:r>
          <a:endParaRPr lang="ru-RU" sz="1600" dirty="0">
            <a:effectLst>
              <a:outerShdw blurRad="38100" dist="38100" dir="2700000" algn="tl">
                <a:srgbClr val="000000">
                  <a:alpha val="43137"/>
                </a:srgbClr>
              </a:outerShdw>
            </a:effectLst>
            <a:latin typeface="Book Antiqua" pitchFamily="18" charset="0"/>
          </a:endParaRPr>
        </a:p>
      </dgm:t>
    </dgm:pt>
    <dgm:pt modelId="{1AFABB0D-431C-4B1B-B6E1-D4AA195FBECE}" type="parTrans" cxnId="{76FB50DC-4DDE-4276-8B00-A88F90597A36}">
      <dgm:prSet/>
      <dgm:spPr/>
      <dgm:t>
        <a:bodyPr/>
        <a:lstStyle/>
        <a:p>
          <a:endParaRPr lang="ru-RU"/>
        </a:p>
      </dgm:t>
    </dgm:pt>
    <dgm:pt modelId="{0FA18BBC-EC3A-46C4-8CB0-242C57B75377}" type="sibTrans" cxnId="{76FB50DC-4DDE-4276-8B00-A88F90597A36}">
      <dgm:prSet/>
      <dgm:spPr/>
      <dgm:t>
        <a:bodyPr/>
        <a:lstStyle/>
        <a:p>
          <a:endParaRPr lang="ru-RU"/>
        </a:p>
      </dgm:t>
    </dgm:pt>
    <dgm:pt modelId="{BF5DD3B2-7F54-4B1E-A458-1469C535B5C1}">
      <dgm:prSet custT="1"/>
      <dgm:spPr>
        <a:gradFill flip="none" rotWithShape="0">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a:ln>
          <a:solidFill>
            <a:srgbClr val="FF6600">
              <a:alpha val="90000"/>
            </a:srgbClr>
          </a:solidFill>
        </a:ln>
      </dgm:spPr>
      <dgm:t>
        <a:bodyPr/>
        <a:lstStyle/>
        <a:p>
          <a:pPr algn="ctr"/>
          <a:r>
            <a:rPr lang="ru-RU" sz="1600" dirty="0" smtClean="0">
              <a:latin typeface="Book Antiqua" pitchFamily="18" charset="0"/>
            </a:rPr>
            <a:t>Кредиты кредитных организаций (погашение) </a:t>
          </a:r>
        </a:p>
        <a:p>
          <a:pPr algn="ctr"/>
          <a:r>
            <a:rPr lang="ru-RU" sz="1600" dirty="0" smtClean="0">
              <a:effectLst>
                <a:outerShdw blurRad="38100" dist="38100" dir="2700000" algn="tl">
                  <a:srgbClr val="000000">
                    <a:alpha val="43137"/>
                  </a:srgbClr>
                </a:outerShdw>
              </a:effectLst>
              <a:latin typeface="Book Antiqua" pitchFamily="18" charset="0"/>
            </a:rPr>
            <a:t>1 912,5</a:t>
          </a:r>
          <a:endParaRPr lang="ru-RU" sz="1600" dirty="0">
            <a:effectLst>
              <a:outerShdw blurRad="38100" dist="38100" dir="2700000" algn="tl">
                <a:srgbClr val="000000">
                  <a:alpha val="43137"/>
                </a:srgbClr>
              </a:outerShdw>
            </a:effectLst>
            <a:latin typeface="Book Antiqua" pitchFamily="18" charset="0"/>
          </a:endParaRPr>
        </a:p>
      </dgm:t>
    </dgm:pt>
    <dgm:pt modelId="{B28287EB-7BFD-4CA2-9226-24C4913DBAB4}" type="sibTrans" cxnId="{9AC88E3B-D76C-4B95-A998-12058D724616}">
      <dgm:prSet/>
      <dgm:spPr/>
      <dgm:t>
        <a:bodyPr/>
        <a:lstStyle/>
        <a:p>
          <a:endParaRPr lang="ru-RU"/>
        </a:p>
      </dgm:t>
    </dgm:pt>
    <dgm:pt modelId="{197F6F9B-002E-46AF-B7B8-A93693B6E8B1}" type="parTrans" cxnId="{9AC88E3B-D76C-4B95-A998-12058D724616}">
      <dgm:prSet/>
      <dgm:spPr/>
      <dgm:t>
        <a:bodyPr/>
        <a:lstStyle/>
        <a:p>
          <a:endParaRPr lang="ru-RU"/>
        </a:p>
      </dgm:t>
    </dgm:pt>
    <dgm:pt modelId="{4362D542-6724-48FF-8B37-71E754167DF7}" type="pres">
      <dgm:prSet presAssocID="{64CD5ED1-BA9B-49CD-B08D-B4DDC5E84CD7}" presName="list" presStyleCnt="0">
        <dgm:presLayoutVars>
          <dgm:dir/>
          <dgm:animLvl val="lvl"/>
        </dgm:presLayoutVars>
      </dgm:prSet>
      <dgm:spPr/>
      <dgm:t>
        <a:bodyPr/>
        <a:lstStyle/>
        <a:p>
          <a:endParaRPr lang="ru-RU"/>
        </a:p>
      </dgm:t>
    </dgm:pt>
    <dgm:pt modelId="{92CDC829-B239-4370-B607-B4C0329F9E41}" type="pres">
      <dgm:prSet presAssocID="{39DAEF8D-2DAA-4DA8-9AC9-EA0B650099FE}" presName="posSpace" presStyleCnt="0"/>
      <dgm:spPr/>
    </dgm:pt>
    <dgm:pt modelId="{B8BCB0B8-CD78-4E29-9DD2-1613FDB12107}" type="pres">
      <dgm:prSet presAssocID="{39DAEF8D-2DAA-4DA8-9AC9-EA0B650099FE}" presName="vertFlow" presStyleCnt="0"/>
      <dgm:spPr/>
    </dgm:pt>
    <dgm:pt modelId="{0D39039F-4F9A-4FE4-83BD-2105164EEEFC}" type="pres">
      <dgm:prSet presAssocID="{39DAEF8D-2DAA-4DA8-9AC9-EA0B650099FE}" presName="topSpace" presStyleCnt="0"/>
      <dgm:spPr/>
    </dgm:pt>
    <dgm:pt modelId="{07637729-25A2-45E1-81DD-C249ED69A091}" type="pres">
      <dgm:prSet presAssocID="{39DAEF8D-2DAA-4DA8-9AC9-EA0B650099FE}" presName="firstComp" presStyleCnt="0"/>
      <dgm:spPr/>
    </dgm:pt>
    <dgm:pt modelId="{3DA83126-2EAC-41DF-B3C1-B172DBA5CB56}" type="pres">
      <dgm:prSet presAssocID="{39DAEF8D-2DAA-4DA8-9AC9-EA0B650099FE}" presName="firstChild" presStyleLbl="bgAccFollowNode1" presStyleIdx="0" presStyleCnt="6" custAng="0" custScaleY="207853" custLinFactNeighborX="25455" custLinFactNeighborY="253"/>
      <dgm:spPr>
        <a:prstGeom prst="foldedCorner">
          <a:avLst/>
        </a:prstGeom>
      </dgm:spPr>
      <dgm:t>
        <a:bodyPr/>
        <a:lstStyle/>
        <a:p>
          <a:endParaRPr lang="ru-RU"/>
        </a:p>
      </dgm:t>
    </dgm:pt>
    <dgm:pt modelId="{6CA6A884-0E8B-4308-B4AD-358FDB2FD2E0}" type="pres">
      <dgm:prSet presAssocID="{39DAEF8D-2DAA-4DA8-9AC9-EA0B650099FE}" presName="firstChildTx" presStyleLbl="bgAccFollowNode1" presStyleIdx="0" presStyleCnt="6">
        <dgm:presLayoutVars>
          <dgm:bulletEnabled val="1"/>
        </dgm:presLayoutVars>
      </dgm:prSet>
      <dgm:spPr>
        <a:prstGeom prst="foldedCorner">
          <a:avLst/>
        </a:prstGeom>
      </dgm:spPr>
      <dgm:t>
        <a:bodyPr/>
        <a:lstStyle/>
        <a:p>
          <a:endParaRPr lang="ru-RU"/>
        </a:p>
      </dgm:t>
    </dgm:pt>
    <dgm:pt modelId="{ABF4DEC1-C3B6-4569-9275-6C70678D96E4}" type="pres">
      <dgm:prSet presAssocID="{5838116F-E7D1-4A35-BF98-7FEA725E073C}" presName="comp" presStyleCnt="0"/>
      <dgm:spPr/>
    </dgm:pt>
    <dgm:pt modelId="{7EA7DDB2-197A-442C-B440-26D6A23CC777}" type="pres">
      <dgm:prSet presAssocID="{5838116F-E7D1-4A35-BF98-7FEA725E073C}" presName="child" presStyleLbl="bgAccFollowNode1" presStyleIdx="1" presStyleCnt="6" custScaleY="193102" custLinFactNeighborX="49105" custLinFactNeighborY="5136"/>
      <dgm:spPr>
        <a:prstGeom prst="foldedCorner">
          <a:avLst/>
        </a:prstGeom>
      </dgm:spPr>
      <dgm:t>
        <a:bodyPr/>
        <a:lstStyle/>
        <a:p>
          <a:endParaRPr lang="ru-RU"/>
        </a:p>
      </dgm:t>
    </dgm:pt>
    <dgm:pt modelId="{F8C9F44C-1903-4751-A69B-EA3B5234E5C8}" type="pres">
      <dgm:prSet presAssocID="{5838116F-E7D1-4A35-BF98-7FEA725E073C}" presName="childTx" presStyleLbl="bgAccFollowNode1" presStyleIdx="1" presStyleCnt="6">
        <dgm:presLayoutVars>
          <dgm:bulletEnabled val="1"/>
        </dgm:presLayoutVars>
      </dgm:prSet>
      <dgm:spPr>
        <a:prstGeom prst="foldedCorner">
          <a:avLst/>
        </a:prstGeom>
      </dgm:spPr>
      <dgm:t>
        <a:bodyPr/>
        <a:lstStyle/>
        <a:p>
          <a:endParaRPr lang="ru-RU"/>
        </a:p>
      </dgm:t>
    </dgm:pt>
    <dgm:pt modelId="{D42463C3-57DC-44DA-A594-F51B266BF7E1}" type="pres">
      <dgm:prSet presAssocID="{39DAEF8D-2DAA-4DA8-9AC9-EA0B650099FE}" presName="negSpace" presStyleCnt="0"/>
      <dgm:spPr/>
    </dgm:pt>
    <dgm:pt modelId="{CE20FD30-78DD-4929-82F6-7C81492A6FDA}" type="pres">
      <dgm:prSet presAssocID="{39DAEF8D-2DAA-4DA8-9AC9-EA0B650099FE}" presName="circle" presStyleLbl="node1" presStyleIdx="0" presStyleCnt="3" custLinFactNeighborX="43315" custLinFactNeighborY="-1133"/>
      <dgm:spPr/>
      <dgm:t>
        <a:bodyPr/>
        <a:lstStyle/>
        <a:p>
          <a:endParaRPr lang="ru-RU"/>
        </a:p>
      </dgm:t>
    </dgm:pt>
    <dgm:pt modelId="{B3ADF44D-3FCE-4F5D-8C25-45369F86C370}" type="pres">
      <dgm:prSet presAssocID="{23CE790D-3C98-4BF1-851E-B35818F466D2}" presName="transSpace" presStyleCnt="0"/>
      <dgm:spPr/>
    </dgm:pt>
    <dgm:pt modelId="{AD4166F4-A5E6-48B1-9B0E-E54B0ED5864F}" type="pres">
      <dgm:prSet presAssocID="{B47A19E8-8C9E-44A1-B4F3-02DD46976C34}" presName="posSpace" presStyleCnt="0"/>
      <dgm:spPr/>
    </dgm:pt>
    <dgm:pt modelId="{33387202-AB5D-4179-B8D4-2AE8F7F384EF}" type="pres">
      <dgm:prSet presAssocID="{B47A19E8-8C9E-44A1-B4F3-02DD46976C34}" presName="vertFlow" presStyleCnt="0"/>
      <dgm:spPr/>
    </dgm:pt>
    <dgm:pt modelId="{9D3CF29A-49EB-4E45-B781-56E7D45965F4}" type="pres">
      <dgm:prSet presAssocID="{B47A19E8-8C9E-44A1-B4F3-02DD46976C34}" presName="topSpace" presStyleCnt="0"/>
      <dgm:spPr/>
    </dgm:pt>
    <dgm:pt modelId="{D198F317-9234-46D9-AE33-B31DD2193EDA}" type="pres">
      <dgm:prSet presAssocID="{B47A19E8-8C9E-44A1-B4F3-02DD46976C34}" presName="firstComp" presStyleCnt="0"/>
      <dgm:spPr/>
    </dgm:pt>
    <dgm:pt modelId="{F00B437C-01D2-4E7C-85D1-222491762516}" type="pres">
      <dgm:prSet presAssocID="{B47A19E8-8C9E-44A1-B4F3-02DD46976C34}" presName="firstChild" presStyleLbl="bgAccFollowNode1" presStyleIdx="2" presStyleCnt="6" custScaleY="201065" custLinFactNeighborX="684" custLinFactNeighborY="6162"/>
      <dgm:spPr>
        <a:prstGeom prst="foldedCorner">
          <a:avLst/>
        </a:prstGeom>
      </dgm:spPr>
      <dgm:t>
        <a:bodyPr/>
        <a:lstStyle/>
        <a:p>
          <a:endParaRPr lang="ru-RU"/>
        </a:p>
      </dgm:t>
    </dgm:pt>
    <dgm:pt modelId="{8446C67E-E807-48BB-A8D0-322F31E69CBC}" type="pres">
      <dgm:prSet presAssocID="{B47A19E8-8C9E-44A1-B4F3-02DD46976C34}" presName="firstChildTx" presStyleLbl="bgAccFollowNode1" presStyleIdx="2" presStyleCnt="6">
        <dgm:presLayoutVars>
          <dgm:bulletEnabled val="1"/>
        </dgm:presLayoutVars>
      </dgm:prSet>
      <dgm:spPr/>
      <dgm:t>
        <a:bodyPr/>
        <a:lstStyle/>
        <a:p>
          <a:endParaRPr lang="ru-RU"/>
        </a:p>
      </dgm:t>
    </dgm:pt>
    <dgm:pt modelId="{8535BF6E-5037-4E17-8411-B6F9E7C38830}" type="pres">
      <dgm:prSet presAssocID="{CCCE24EA-BA00-4F28-8F19-90849570F0C2}" presName="comp" presStyleCnt="0"/>
      <dgm:spPr/>
    </dgm:pt>
    <dgm:pt modelId="{59E2472C-A5E6-451E-8B86-B0EA58A88E03}" type="pres">
      <dgm:prSet presAssocID="{CCCE24EA-BA00-4F28-8F19-90849570F0C2}" presName="child" presStyleLbl="bgAccFollowNode1" presStyleIdx="3" presStyleCnt="6" custScaleY="191903" custLinFactNeighborX="24333" custLinFactNeighborY="11924"/>
      <dgm:spPr>
        <a:prstGeom prst="foldedCorner">
          <a:avLst/>
        </a:prstGeom>
      </dgm:spPr>
      <dgm:t>
        <a:bodyPr/>
        <a:lstStyle/>
        <a:p>
          <a:endParaRPr lang="ru-RU"/>
        </a:p>
      </dgm:t>
    </dgm:pt>
    <dgm:pt modelId="{C96D63A8-38B5-4F38-A553-06635AAED21C}" type="pres">
      <dgm:prSet presAssocID="{CCCE24EA-BA00-4F28-8F19-90849570F0C2}" presName="childTx" presStyleLbl="bgAccFollowNode1" presStyleIdx="3" presStyleCnt="6">
        <dgm:presLayoutVars>
          <dgm:bulletEnabled val="1"/>
        </dgm:presLayoutVars>
      </dgm:prSet>
      <dgm:spPr>
        <a:prstGeom prst="foldedCorner">
          <a:avLst/>
        </a:prstGeom>
      </dgm:spPr>
      <dgm:t>
        <a:bodyPr/>
        <a:lstStyle/>
        <a:p>
          <a:endParaRPr lang="ru-RU"/>
        </a:p>
      </dgm:t>
    </dgm:pt>
    <dgm:pt modelId="{0C17CFA6-5B2E-4C35-8602-BD0991D47099}" type="pres">
      <dgm:prSet presAssocID="{B47A19E8-8C9E-44A1-B4F3-02DD46976C34}" presName="negSpace" presStyleCnt="0"/>
      <dgm:spPr/>
    </dgm:pt>
    <dgm:pt modelId="{4408A562-39F1-4C21-8ADE-F8B68F53AED8}" type="pres">
      <dgm:prSet presAssocID="{B47A19E8-8C9E-44A1-B4F3-02DD46976C34}" presName="circle" presStyleLbl="node1" presStyleIdx="1" presStyleCnt="3" custLinFactNeighborX="22485" custLinFactNeighborY="-1133"/>
      <dgm:spPr/>
      <dgm:t>
        <a:bodyPr/>
        <a:lstStyle/>
        <a:p>
          <a:endParaRPr lang="ru-RU"/>
        </a:p>
      </dgm:t>
    </dgm:pt>
    <dgm:pt modelId="{0E09F184-6D80-45C4-8F05-48A343D8462E}" type="pres">
      <dgm:prSet presAssocID="{79876919-042E-4E36-BAF3-0BA2C2E0A283}" presName="transSpace" presStyleCnt="0"/>
      <dgm:spPr/>
    </dgm:pt>
    <dgm:pt modelId="{27FEB9ED-1C05-4238-897C-68D994FED18E}" type="pres">
      <dgm:prSet presAssocID="{C31E6FD4-8C87-49CD-BC55-C2BD2D23895C}" presName="posSpace" presStyleCnt="0"/>
      <dgm:spPr/>
    </dgm:pt>
    <dgm:pt modelId="{8FECD328-5ADE-4EDE-9187-8917504FB5CA}" type="pres">
      <dgm:prSet presAssocID="{C31E6FD4-8C87-49CD-BC55-C2BD2D23895C}" presName="vertFlow" presStyleCnt="0"/>
      <dgm:spPr/>
    </dgm:pt>
    <dgm:pt modelId="{F9D0D83E-558E-46C6-A444-4833DBF8AFDB}" type="pres">
      <dgm:prSet presAssocID="{C31E6FD4-8C87-49CD-BC55-C2BD2D23895C}" presName="topSpace" presStyleCnt="0"/>
      <dgm:spPr/>
    </dgm:pt>
    <dgm:pt modelId="{932BC104-6CE9-4536-98DF-187CDB673BC5}" type="pres">
      <dgm:prSet presAssocID="{C31E6FD4-8C87-49CD-BC55-C2BD2D23895C}" presName="firstComp" presStyleCnt="0"/>
      <dgm:spPr/>
    </dgm:pt>
    <dgm:pt modelId="{75A1A28B-303F-4188-8547-FE7F9C952888}" type="pres">
      <dgm:prSet presAssocID="{C31E6FD4-8C87-49CD-BC55-C2BD2D23895C}" presName="firstChild" presStyleLbl="bgAccFollowNode1" presStyleIdx="4" presStyleCnt="6" custScaleY="192123" custLinFactNeighborX="-24088" custLinFactNeighborY="12072"/>
      <dgm:spPr>
        <a:prstGeom prst="foldedCorner">
          <a:avLst/>
        </a:prstGeom>
      </dgm:spPr>
      <dgm:t>
        <a:bodyPr/>
        <a:lstStyle/>
        <a:p>
          <a:endParaRPr lang="ru-RU"/>
        </a:p>
      </dgm:t>
    </dgm:pt>
    <dgm:pt modelId="{836AFB7E-1148-4CC1-869F-9AD967E7B4DF}" type="pres">
      <dgm:prSet presAssocID="{C31E6FD4-8C87-49CD-BC55-C2BD2D23895C}" presName="firstChildTx" presStyleLbl="bgAccFollowNode1" presStyleIdx="4" presStyleCnt="6">
        <dgm:presLayoutVars>
          <dgm:bulletEnabled val="1"/>
        </dgm:presLayoutVars>
      </dgm:prSet>
      <dgm:spPr/>
      <dgm:t>
        <a:bodyPr/>
        <a:lstStyle/>
        <a:p>
          <a:endParaRPr lang="ru-RU"/>
        </a:p>
      </dgm:t>
    </dgm:pt>
    <dgm:pt modelId="{9E85FD77-7176-4D1C-956A-7FAD97D69BDE}" type="pres">
      <dgm:prSet presAssocID="{E9F5DAEC-74C1-4A1D-A654-0C770CF506D3}" presName="comp" presStyleCnt="0"/>
      <dgm:spPr/>
    </dgm:pt>
    <dgm:pt modelId="{9AFEBAB0-3037-4EC7-AA34-B825CD2B46CA}" type="pres">
      <dgm:prSet presAssocID="{E9F5DAEC-74C1-4A1D-A654-0C770CF506D3}" presName="child" presStyleLbl="bgAccFollowNode1" presStyleIdx="5" presStyleCnt="6" custScaleY="192122" custLinFactNeighborX="-1365" custLinFactNeighborY="15731"/>
      <dgm:spPr>
        <a:prstGeom prst="foldedCorner">
          <a:avLst/>
        </a:prstGeom>
      </dgm:spPr>
      <dgm:t>
        <a:bodyPr/>
        <a:lstStyle/>
        <a:p>
          <a:endParaRPr lang="ru-RU"/>
        </a:p>
      </dgm:t>
    </dgm:pt>
    <dgm:pt modelId="{5156AD9E-E681-477C-AFB5-91DE3F3914AE}" type="pres">
      <dgm:prSet presAssocID="{E9F5DAEC-74C1-4A1D-A654-0C770CF506D3}" presName="childTx" presStyleLbl="bgAccFollowNode1" presStyleIdx="5" presStyleCnt="6">
        <dgm:presLayoutVars>
          <dgm:bulletEnabled val="1"/>
        </dgm:presLayoutVars>
      </dgm:prSet>
      <dgm:spPr/>
      <dgm:t>
        <a:bodyPr/>
        <a:lstStyle/>
        <a:p>
          <a:endParaRPr lang="ru-RU"/>
        </a:p>
      </dgm:t>
    </dgm:pt>
    <dgm:pt modelId="{C4EE5223-B719-425E-8AC9-3F6BEBD74519}" type="pres">
      <dgm:prSet presAssocID="{C31E6FD4-8C87-49CD-BC55-C2BD2D23895C}" presName="negSpace" presStyleCnt="0"/>
      <dgm:spPr/>
    </dgm:pt>
    <dgm:pt modelId="{A1DB80F7-01F7-4D7F-88F2-0515BFE0D1BF}" type="pres">
      <dgm:prSet presAssocID="{C31E6FD4-8C87-49CD-BC55-C2BD2D23895C}" presName="circle" presStyleLbl="node1" presStyleIdx="2" presStyleCnt="3"/>
      <dgm:spPr/>
      <dgm:t>
        <a:bodyPr/>
        <a:lstStyle/>
        <a:p>
          <a:endParaRPr lang="ru-RU"/>
        </a:p>
      </dgm:t>
    </dgm:pt>
  </dgm:ptLst>
  <dgm:cxnLst>
    <dgm:cxn modelId="{04C8F7BC-4B25-4C23-AB8E-585C7BDDD51B}" type="presOf" srcId="{39DAEF8D-2DAA-4DA8-9AC9-EA0B650099FE}" destId="{CE20FD30-78DD-4929-82F6-7C81492A6FDA}" srcOrd="0" destOrd="0" presId="urn:microsoft.com/office/officeart/2005/8/layout/hList9"/>
    <dgm:cxn modelId="{0C718D45-5AB0-42BE-B8F2-674B60715EF8}" type="presOf" srcId="{5838116F-E7D1-4A35-BF98-7FEA725E073C}" destId="{F8C9F44C-1903-4751-A69B-EA3B5234E5C8}" srcOrd="1" destOrd="0" presId="urn:microsoft.com/office/officeart/2005/8/layout/hList9"/>
    <dgm:cxn modelId="{2C925F8F-48FB-402E-8E9C-330FF0E21FC4}" srcId="{39DAEF8D-2DAA-4DA8-9AC9-EA0B650099FE}" destId="{A8A4EC43-A446-45F5-94D6-7A03B012F6A1}" srcOrd="0" destOrd="0" parTransId="{6A75D905-218F-4BF2-911A-F7722B983793}" sibTransId="{1419E8EF-B665-48C5-8988-44BC6CD08471}"/>
    <dgm:cxn modelId="{F2A9F850-9B61-41E6-9321-64708B28FD68}" type="presOf" srcId="{6A7FACE3-E08A-43F1-9F29-3D0F1ADFA897}" destId="{836AFB7E-1148-4CC1-869F-9AD967E7B4DF}" srcOrd="1" destOrd="0" presId="urn:microsoft.com/office/officeart/2005/8/layout/hList9"/>
    <dgm:cxn modelId="{30B2B986-B3CE-45DD-A1B5-6E4549043C4F}" srcId="{64CD5ED1-BA9B-49CD-B08D-B4DDC5E84CD7}" destId="{39DAEF8D-2DAA-4DA8-9AC9-EA0B650099FE}" srcOrd="0" destOrd="0" parTransId="{C0D0308C-5F4E-47D4-96FA-C1AA6CEF3E4B}" sibTransId="{23CE790D-3C98-4BF1-851E-B35818F466D2}"/>
    <dgm:cxn modelId="{76FB50DC-4DDE-4276-8B00-A88F90597A36}" srcId="{B47A19E8-8C9E-44A1-B4F3-02DD46976C34}" destId="{CCCE24EA-BA00-4F28-8F19-90849570F0C2}" srcOrd="1" destOrd="0" parTransId="{1AFABB0D-431C-4B1B-B6E1-D4AA195FBECE}" sibTransId="{0FA18BBC-EC3A-46C4-8CB0-242C57B75377}"/>
    <dgm:cxn modelId="{5D449061-7DF4-4576-B291-080D8F0927B5}" type="presOf" srcId="{5838116F-E7D1-4A35-BF98-7FEA725E073C}" destId="{7EA7DDB2-197A-442C-B440-26D6A23CC777}" srcOrd="0" destOrd="0" presId="urn:microsoft.com/office/officeart/2005/8/layout/hList9"/>
    <dgm:cxn modelId="{BCAAC6F5-5473-47A4-ADA3-9E0B8F62D78D}" type="presOf" srcId="{A8A4EC43-A446-45F5-94D6-7A03B012F6A1}" destId="{6CA6A884-0E8B-4308-B4AD-358FDB2FD2E0}" srcOrd="1" destOrd="0" presId="urn:microsoft.com/office/officeart/2005/8/layout/hList9"/>
    <dgm:cxn modelId="{EE1CD968-AA8C-4897-8261-3293FC4E51D0}" type="presOf" srcId="{BF5DD3B2-7F54-4B1E-A458-1469C535B5C1}" destId="{F00B437C-01D2-4E7C-85D1-222491762516}" srcOrd="0" destOrd="0" presId="urn:microsoft.com/office/officeart/2005/8/layout/hList9"/>
    <dgm:cxn modelId="{1CBBE985-CFC5-4A8F-823B-64CC9DFFD1BE}" type="presOf" srcId="{6A7FACE3-E08A-43F1-9F29-3D0F1ADFA897}" destId="{75A1A28B-303F-4188-8547-FE7F9C952888}" srcOrd="0" destOrd="0" presId="urn:microsoft.com/office/officeart/2005/8/layout/hList9"/>
    <dgm:cxn modelId="{6AF4B6C0-CA39-49F4-92A8-A8D3D7295D12}" srcId="{39DAEF8D-2DAA-4DA8-9AC9-EA0B650099FE}" destId="{5838116F-E7D1-4A35-BF98-7FEA725E073C}" srcOrd="1" destOrd="0" parTransId="{C8296651-813C-4DCD-BA07-B9A47466D69E}" sibTransId="{B705FFF8-45DF-43FB-8328-F0A35C8BAAA0}"/>
    <dgm:cxn modelId="{6463CAAA-C0A6-4788-A663-7A2D19B7D646}" type="presOf" srcId="{CCCE24EA-BA00-4F28-8F19-90849570F0C2}" destId="{59E2472C-A5E6-451E-8B86-B0EA58A88E03}" srcOrd="0" destOrd="0" presId="urn:microsoft.com/office/officeart/2005/8/layout/hList9"/>
    <dgm:cxn modelId="{51B84881-95E9-413F-B2DF-182EE9D03906}" srcId="{C31E6FD4-8C87-49CD-BC55-C2BD2D23895C}" destId="{6A7FACE3-E08A-43F1-9F29-3D0F1ADFA897}" srcOrd="0" destOrd="0" parTransId="{5C2FC925-79EF-4FC9-AF26-B9DCD2CA76E5}" sibTransId="{34222157-D4EE-4A89-81D8-055C48E6F356}"/>
    <dgm:cxn modelId="{3F838C1C-8E92-4C26-8FB1-AC796843C257}" type="presOf" srcId="{E9F5DAEC-74C1-4A1D-A654-0C770CF506D3}" destId="{5156AD9E-E681-477C-AFB5-91DE3F3914AE}" srcOrd="1" destOrd="0" presId="urn:microsoft.com/office/officeart/2005/8/layout/hList9"/>
    <dgm:cxn modelId="{17D9D716-F943-461A-9149-0A725F7CB08B}" type="presOf" srcId="{A8A4EC43-A446-45F5-94D6-7A03B012F6A1}" destId="{3DA83126-2EAC-41DF-B3C1-B172DBA5CB56}" srcOrd="0" destOrd="0" presId="urn:microsoft.com/office/officeart/2005/8/layout/hList9"/>
    <dgm:cxn modelId="{9AC88E3B-D76C-4B95-A998-12058D724616}" srcId="{B47A19E8-8C9E-44A1-B4F3-02DD46976C34}" destId="{BF5DD3B2-7F54-4B1E-A458-1469C535B5C1}" srcOrd="0" destOrd="0" parTransId="{197F6F9B-002E-46AF-B7B8-A93693B6E8B1}" sibTransId="{B28287EB-7BFD-4CA2-9226-24C4913DBAB4}"/>
    <dgm:cxn modelId="{05DF8CD7-5128-4DD0-B25A-F78ACDBEE509}" type="presOf" srcId="{C31E6FD4-8C87-49CD-BC55-C2BD2D23895C}" destId="{A1DB80F7-01F7-4D7F-88F2-0515BFE0D1BF}" srcOrd="0" destOrd="0" presId="urn:microsoft.com/office/officeart/2005/8/layout/hList9"/>
    <dgm:cxn modelId="{21E6A537-1319-4E41-8B48-EE7EB7758F8A}" type="presOf" srcId="{E9F5DAEC-74C1-4A1D-A654-0C770CF506D3}" destId="{9AFEBAB0-3037-4EC7-AA34-B825CD2B46CA}" srcOrd="0" destOrd="0" presId="urn:microsoft.com/office/officeart/2005/8/layout/hList9"/>
    <dgm:cxn modelId="{CE87023A-11D1-482D-89DE-CE51F2D78C20}" type="presOf" srcId="{B47A19E8-8C9E-44A1-B4F3-02DD46976C34}" destId="{4408A562-39F1-4C21-8ADE-F8B68F53AED8}" srcOrd="0" destOrd="0" presId="urn:microsoft.com/office/officeart/2005/8/layout/hList9"/>
    <dgm:cxn modelId="{23DBB66A-4A14-443A-B1DD-FB090EDA7452}" srcId="{64CD5ED1-BA9B-49CD-B08D-B4DDC5E84CD7}" destId="{B47A19E8-8C9E-44A1-B4F3-02DD46976C34}" srcOrd="1" destOrd="0" parTransId="{DDD7A7AE-2535-4C7B-B2C7-A0EDA4B9002A}" sibTransId="{79876919-042E-4E36-BAF3-0BA2C2E0A283}"/>
    <dgm:cxn modelId="{41DF0C64-87A2-4B5A-B8F0-3D4C142ACD92}" srcId="{64CD5ED1-BA9B-49CD-B08D-B4DDC5E84CD7}" destId="{C31E6FD4-8C87-49CD-BC55-C2BD2D23895C}" srcOrd="2" destOrd="0" parTransId="{8714F2A2-ED7B-4973-AA80-2ED0B5338634}" sibTransId="{1AEEE790-7883-49BD-A8C0-3CDFCC978084}"/>
    <dgm:cxn modelId="{338F164D-CFAC-4E0E-93C4-035F2DB6588F}" type="presOf" srcId="{BF5DD3B2-7F54-4B1E-A458-1469C535B5C1}" destId="{8446C67E-E807-48BB-A8D0-322F31E69CBC}" srcOrd="1" destOrd="0" presId="urn:microsoft.com/office/officeart/2005/8/layout/hList9"/>
    <dgm:cxn modelId="{0873BC25-5A93-4D14-86B6-BE9EF4CD2890}" srcId="{C31E6FD4-8C87-49CD-BC55-C2BD2D23895C}" destId="{E9F5DAEC-74C1-4A1D-A654-0C770CF506D3}" srcOrd="1" destOrd="0" parTransId="{4ADE96A2-9D28-4F17-BC67-569C644569CD}" sibTransId="{D0BE940F-D4E9-4ACF-93C1-A5229E47FB80}"/>
    <dgm:cxn modelId="{4CE45731-0B14-42D7-9720-3DF49C72211B}" type="presOf" srcId="{CCCE24EA-BA00-4F28-8F19-90849570F0C2}" destId="{C96D63A8-38B5-4F38-A553-06635AAED21C}" srcOrd="1" destOrd="0" presId="urn:microsoft.com/office/officeart/2005/8/layout/hList9"/>
    <dgm:cxn modelId="{880C1824-1EBF-48D4-A56A-FEE9C312C4CF}" type="presOf" srcId="{64CD5ED1-BA9B-49CD-B08D-B4DDC5E84CD7}" destId="{4362D542-6724-48FF-8B37-71E754167DF7}" srcOrd="0" destOrd="0" presId="urn:microsoft.com/office/officeart/2005/8/layout/hList9"/>
    <dgm:cxn modelId="{C563C831-70E1-42A7-AA69-44F6DAF5DAF3}" type="presParOf" srcId="{4362D542-6724-48FF-8B37-71E754167DF7}" destId="{92CDC829-B239-4370-B607-B4C0329F9E41}" srcOrd="0" destOrd="0" presId="urn:microsoft.com/office/officeart/2005/8/layout/hList9"/>
    <dgm:cxn modelId="{7D568419-D55D-434A-9016-0F7E6B323F0F}" type="presParOf" srcId="{4362D542-6724-48FF-8B37-71E754167DF7}" destId="{B8BCB0B8-CD78-4E29-9DD2-1613FDB12107}" srcOrd="1" destOrd="0" presId="urn:microsoft.com/office/officeart/2005/8/layout/hList9"/>
    <dgm:cxn modelId="{A9CA42CF-0D87-46D0-8513-ACACB34C23B9}" type="presParOf" srcId="{B8BCB0B8-CD78-4E29-9DD2-1613FDB12107}" destId="{0D39039F-4F9A-4FE4-83BD-2105164EEEFC}" srcOrd="0" destOrd="0" presId="urn:microsoft.com/office/officeart/2005/8/layout/hList9"/>
    <dgm:cxn modelId="{031B6030-C909-413C-ADCA-4C46A8710905}" type="presParOf" srcId="{B8BCB0B8-CD78-4E29-9DD2-1613FDB12107}" destId="{07637729-25A2-45E1-81DD-C249ED69A091}" srcOrd="1" destOrd="0" presId="urn:microsoft.com/office/officeart/2005/8/layout/hList9"/>
    <dgm:cxn modelId="{C167A551-9337-45E1-81E6-6796605681B3}" type="presParOf" srcId="{07637729-25A2-45E1-81DD-C249ED69A091}" destId="{3DA83126-2EAC-41DF-B3C1-B172DBA5CB56}" srcOrd="0" destOrd="0" presId="urn:microsoft.com/office/officeart/2005/8/layout/hList9"/>
    <dgm:cxn modelId="{ABB096DE-0EE6-42F5-824B-F4EE072B01CA}" type="presParOf" srcId="{07637729-25A2-45E1-81DD-C249ED69A091}" destId="{6CA6A884-0E8B-4308-B4AD-358FDB2FD2E0}" srcOrd="1" destOrd="0" presId="urn:microsoft.com/office/officeart/2005/8/layout/hList9"/>
    <dgm:cxn modelId="{81417987-A6D0-4455-A9F9-9EBD43E2DC2A}" type="presParOf" srcId="{B8BCB0B8-CD78-4E29-9DD2-1613FDB12107}" destId="{ABF4DEC1-C3B6-4569-9275-6C70678D96E4}" srcOrd="2" destOrd="0" presId="urn:microsoft.com/office/officeart/2005/8/layout/hList9"/>
    <dgm:cxn modelId="{D45DD740-26E2-4A93-B66A-265F7C7E3F0D}" type="presParOf" srcId="{ABF4DEC1-C3B6-4569-9275-6C70678D96E4}" destId="{7EA7DDB2-197A-442C-B440-26D6A23CC777}" srcOrd="0" destOrd="0" presId="urn:microsoft.com/office/officeart/2005/8/layout/hList9"/>
    <dgm:cxn modelId="{C303F23F-1E42-43E9-B7F5-359A38986285}" type="presParOf" srcId="{ABF4DEC1-C3B6-4569-9275-6C70678D96E4}" destId="{F8C9F44C-1903-4751-A69B-EA3B5234E5C8}" srcOrd="1" destOrd="0" presId="urn:microsoft.com/office/officeart/2005/8/layout/hList9"/>
    <dgm:cxn modelId="{D21B8DC6-EAEE-4906-8AC4-1B24CB0D88BE}" type="presParOf" srcId="{4362D542-6724-48FF-8B37-71E754167DF7}" destId="{D42463C3-57DC-44DA-A594-F51B266BF7E1}" srcOrd="2" destOrd="0" presId="urn:microsoft.com/office/officeart/2005/8/layout/hList9"/>
    <dgm:cxn modelId="{FB296344-14E4-4905-92EC-F3260B8EB76A}" type="presParOf" srcId="{4362D542-6724-48FF-8B37-71E754167DF7}" destId="{CE20FD30-78DD-4929-82F6-7C81492A6FDA}" srcOrd="3" destOrd="0" presId="urn:microsoft.com/office/officeart/2005/8/layout/hList9"/>
    <dgm:cxn modelId="{9D3D4FC5-0BC8-47E7-93A9-F03D0F83C600}" type="presParOf" srcId="{4362D542-6724-48FF-8B37-71E754167DF7}" destId="{B3ADF44D-3FCE-4F5D-8C25-45369F86C370}" srcOrd="4" destOrd="0" presId="urn:microsoft.com/office/officeart/2005/8/layout/hList9"/>
    <dgm:cxn modelId="{CA7C5677-5399-4C98-A017-4FC21F04A11F}" type="presParOf" srcId="{4362D542-6724-48FF-8B37-71E754167DF7}" destId="{AD4166F4-A5E6-48B1-9B0E-E54B0ED5864F}" srcOrd="5" destOrd="0" presId="urn:microsoft.com/office/officeart/2005/8/layout/hList9"/>
    <dgm:cxn modelId="{D9D2D995-A005-4E80-B2BF-5BB6550FE269}" type="presParOf" srcId="{4362D542-6724-48FF-8B37-71E754167DF7}" destId="{33387202-AB5D-4179-B8D4-2AE8F7F384EF}" srcOrd="6" destOrd="0" presId="urn:microsoft.com/office/officeart/2005/8/layout/hList9"/>
    <dgm:cxn modelId="{BC3C387A-75BA-43A4-8B7E-D82626896ECD}" type="presParOf" srcId="{33387202-AB5D-4179-B8D4-2AE8F7F384EF}" destId="{9D3CF29A-49EB-4E45-B781-56E7D45965F4}" srcOrd="0" destOrd="0" presId="urn:microsoft.com/office/officeart/2005/8/layout/hList9"/>
    <dgm:cxn modelId="{DA657704-AF20-4D12-A39C-3B494CEB2F9F}" type="presParOf" srcId="{33387202-AB5D-4179-B8D4-2AE8F7F384EF}" destId="{D198F317-9234-46D9-AE33-B31DD2193EDA}" srcOrd="1" destOrd="0" presId="urn:microsoft.com/office/officeart/2005/8/layout/hList9"/>
    <dgm:cxn modelId="{A6492391-C284-4AD1-BF6B-094FC3A020DC}" type="presParOf" srcId="{D198F317-9234-46D9-AE33-B31DD2193EDA}" destId="{F00B437C-01D2-4E7C-85D1-222491762516}" srcOrd="0" destOrd="0" presId="urn:microsoft.com/office/officeart/2005/8/layout/hList9"/>
    <dgm:cxn modelId="{5FA09A97-730F-40A7-A91C-733F42E0F445}" type="presParOf" srcId="{D198F317-9234-46D9-AE33-B31DD2193EDA}" destId="{8446C67E-E807-48BB-A8D0-322F31E69CBC}" srcOrd="1" destOrd="0" presId="urn:microsoft.com/office/officeart/2005/8/layout/hList9"/>
    <dgm:cxn modelId="{7DC783E8-7851-4961-AF2B-3BFDC183B93C}" type="presParOf" srcId="{33387202-AB5D-4179-B8D4-2AE8F7F384EF}" destId="{8535BF6E-5037-4E17-8411-B6F9E7C38830}" srcOrd="2" destOrd="0" presId="urn:microsoft.com/office/officeart/2005/8/layout/hList9"/>
    <dgm:cxn modelId="{37CDE9FD-7F10-43AC-B71F-CA7FEEA69EDF}" type="presParOf" srcId="{8535BF6E-5037-4E17-8411-B6F9E7C38830}" destId="{59E2472C-A5E6-451E-8B86-B0EA58A88E03}" srcOrd="0" destOrd="0" presId="urn:microsoft.com/office/officeart/2005/8/layout/hList9"/>
    <dgm:cxn modelId="{8700120E-6C1E-41A3-8856-E8312D483F24}" type="presParOf" srcId="{8535BF6E-5037-4E17-8411-B6F9E7C38830}" destId="{C96D63A8-38B5-4F38-A553-06635AAED21C}" srcOrd="1" destOrd="0" presId="urn:microsoft.com/office/officeart/2005/8/layout/hList9"/>
    <dgm:cxn modelId="{46D12E24-2303-4FBC-9B5F-C0BED0305DCA}" type="presParOf" srcId="{4362D542-6724-48FF-8B37-71E754167DF7}" destId="{0C17CFA6-5B2E-4C35-8602-BD0991D47099}" srcOrd="7" destOrd="0" presId="urn:microsoft.com/office/officeart/2005/8/layout/hList9"/>
    <dgm:cxn modelId="{62E265BA-E93F-4EB0-8E12-502161D0791D}" type="presParOf" srcId="{4362D542-6724-48FF-8B37-71E754167DF7}" destId="{4408A562-39F1-4C21-8ADE-F8B68F53AED8}" srcOrd="8" destOrd="0" presId="urn:microsoft.com/office/officeart/2005/8/layout/hList9"/>
    <dgm:cxn modelId="{0FDD20D3-3455-4662-A745-97CEB55C9F5A}" type="presParOf" srcId="{4362D542-6724-48FF-8B37-71E754167DF7}" destId="{0E09F184-6D80-45C4-8F05-48A343D8462E}" srcOrd="9" destOrd="0" presId="urn:microsoft.com/office/officeart/2005/8/layout/hList9"/>
    <dgm:cxn modelId="{2E43865D-A889-43AC-8C2B-8374DB741EE2}" type="presParOf" srcId="{4362D542-6724-48FF-8B37-71E754167DF7}" destId="{27FEB9ED-1C05-4238-897C-68D994FED18E}" srcOrd="10" destOrd="0" presId="urn:microsoft.com/office/officeart/2005/8/layout/hList9"/>
    <dgm:cxn modelId="{0C992E6E-CA4A-49F0-9E11-C1C41D1E9C85}" type="presParOf" srcId="{4362D542-6724-48FF-8B37-71E754167DF7}" destId="{8FECD328-5ADE-4EDE-9187-8917504FB5CA}" srcOrd="11" destOrd="0" presId="urn:microsoft.com/office/officeart/2005/8/layout/hList9"/>
    <dgm:cxn modelId="{2EBD954C-1AEC-487B-81FC-ADA985803DCA}" type="presParOf" srcId="{8FECD328-5ADE-4EDE-9187-8917504FB5CA}" destId="{F9D0D83E-558E-46C6-A444-4833DBF8AFDB}" srcOrd="0" destOrd="0" presId="urn:microsoft.com/office/officeart/2005/8/layout/hList9"/>
    <dgm:cxn modelId="{F4D38C41-AB78-46E2-B80E-FE4F10F969E2}" type="presParOf" srcId="{8FECD328-5ADE-4EDE-9187-8917504FB5CA}" destId="{932BC104-6CE9-4536-98DF-187CDB673BC5}" srcOrd="1" destOrd="0" presId="urn:microsoft.com/office/officeart/2005/8/layout/hList9"/>
    <dgm:cxn modelId="{F563AABA-141F-4A5A-98BA-68FB951D0519}" type="presParOf" srcId="{932BC104-6CE9-4536-98DF-187CDB673BC5}" destId="{75A1A28B-303F-4188-8547-FE7F9C952888}" srcOrd="0" destOrd="0" presId="urn:microsoft.com/office/officeart/2005/8/layout/hList9"/>
    <dgm:cxn modelId="{7B2ECB01-67F1-4007-B485-BA51769B5D1B}" type="presParOf" srcId="{932BC104-6CE9-4536-98DF-187CDB673BC5}" destId="{836AFB7E-1148-4CC1-869F-9AD967E7B4DF}" srcOrd="1" destOrd="0" presId="urn:microsoft.com/office/officeart/2005/8/layout/hList9"/>
    <dgm:cxn modelId="{70D9DCAE-FB7A-40F2-8C1E-4A4A9AD9FB9A}" type="presParOf" srcId="{8FECD328-5ADE-4EDE-9187-8917504FB5CA}" destId="{9E85FD77-7176-4D1C-956A-7FAD97D69BDE}" srcOrd="2" destOrd="0" presId="urn:microsoft.com/office/officeart/2005/8/layout/hList9"/>
    <dgm:cxn modelId="{933F8D96-002B-4FBF-A100-F3E3CA04A6E6}" type="presParOf" srcId="{9E85FD77-7176-4D1C-956A-7FAD97D69BDE}" destId="{9AFEBAB0-3037-4EC7-AA34-B825CD2B46CA}" srcOrd="0" destOrd="0" presId="urn:microsoft.com/office/officeart/2005/8/layout/hList9"/>
    <dgm:cxn modelId="{6A0FA4CE-A0BB-45AC-8614-E984396434E2}" type="presParOf" srcId="{9E85FD77-7176-4D1C-956A-7FAD97D69BDE}" destId="{5156AD9E-E681-477C-AFB5-91DE3F3914AE}" srcOrd="1" destOrd="0" presId="urn:microsoft.com/office/officeart/2005/8/layout/hList9"/>
    <dgm:cxn modelId="{177BEC42-B6FC-4B36-BB98-414E35B5584C}" type="presParOf" srcId="{4362D542-6724-48FF-8B37-71E754167DF7}" destId="{C4EE5223-B719-425E-8AC9-3F6BEBD74519}" srcOrd="12" destOrd="0" presId="urn:microsoft.com/office/officeart/2005/8/layout/hList9"/>
    <dgm:cxn modelId="{DCC0C742-E35E-43AC-8100-4AD8249B1516}" type="presParOf" srcId="{4362D542-6724-48FF-8B37-71E754167DF7}" destId="{A1DB80F7-01F7-4D7F-88F2-0515BFE0D1BF}" srcOrd="1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C103A0-357A-420A-AADA-C781BF756532}">
      <dsp:nvSpPr>
        <dsp:cNvPr id="0" name=""/>
        <dsp:cNvSpPr/>
      </dsp:nvSpPr>
      <dsp:spPr>
        <a:xfrm>
          <a:off x="1" y="0"/>
          <a:ext cx="2555772" cy="107916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dirty="0" smtClean="0">
              <a:effectLst>
                <a:outerShdw blurRad="38100" dist="38100" dir="2700000" algn="tl">
                  <a:srgbClr val="000000">
                    <a:alpha val="43137"/>
                  </a:srgbClr>
                </a:outerShdw>
              </a:effectLst>
              <a:latin typeface="Book Antiqua" pitchFamily="18" charset="0"/>
            </a:rPr>
            <a:t>Численность населения на 01.01.2016 г.           9 642 человека</a:t>
          </a:r>
          <a:endParaRPr lang="ru-RU" sz="1500" kern="1200" dirty="0">
            <a:effectLst>
              <a:outerShdw blurRad="38100" dist="38100" dir="2700000" algn="tl">
                <a:srgbClr val="000000">
                  <a:alpha val="43137"/>
                </a:srgbClr>
              </a:outerShdw>
            </a:effectLst>
            <a:latin typeface="Book Antiqua" pitchFamily="18" charset="0"/>
          </a:endParaRPr>
        </a:p>
      </dsp:txBody>
      <dsp:txXfrm>
        <a:off x="1" y="0"/>
        <a:ext cx="2555772" cy="107916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12912E-19C0-45D9-B67B-E68552CF60DB}">
      <dsp:nvSpPr>
        <dsp:cNvPr id="0" name=""/>
        <dsp:cNvSpPr/>
      </dsp:nvSpPr>
      <dsp:spPr>
        <a:xfrm>
          <a:off x="100757" y="0"/>
          <a:ext cx="5314190" cy="710384"/>
        </a:xfrm>
        <a:prstGeom prst="downArrow">
          <a:avLst/>
        </a:prstGeom>
        <a:gradFill flip="none" rotWithShape="0">
          <a:gsLst>
            <a:gs pos="0">
              <a:srgbClr val="0099FF">
                <a:shade val="30000"/>
                <a:satMod val="115000"/>
              </a:srgbClr>
            </a:gs>
            <a:gs pos="50000">
              <a:srgbClr val="0099FF">
                <a:shade val="67500"/>
                <a:satMod val="115000"/>
              </a:srgbClr>
            </a:gs>
            <a:gs pos="100000">
              <a:srgbClr val="0099FF">
                <a:shade val="100000"/>
                <a:satMod val="115000"/>
              </a:srgbClr>
            </a:gs>
          </a:gsLst>
          <a:path path="circle">
            <a:fillToRect r="100000" b="100000"/>
          </a:path>
          <a:tileRect l="-100000" t="-100000"/>
        </a:gradFill>
        <a:ln w="12700" cap="flat" cmpd="sng" algn="ctr">
          <a:solidFill>
            <a:srgbClr val="0033CC">
              <a:alpha val="89804"/>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r>
            <a:rPr lang="ru-RU" sz="2000" b="1" kern="1200" dirty="0" smtClean="0">
              <a:latin typeface="Book Antiqua" pitchFamily="18" charset="0"/>
            </a:rPr>
            <a:t>Показатели  бюджета</a:t>
          </a:r>
          <a:endParaRPr lang="ru-RU" sz="2000" b="1" kern="1200" dirty="0">
            <a:latin typeface="Book Antiqua" pitchFamily="18" charset="0"/>
          </a:endParaRPr>
        </a:p>
      </dsp:txBody>
      <dsp:txXfrm>
        <a:off x="100757" y="0"/>
        <a:ext cx="5314190" cy="710384"/>
      </dsp:txXfrm>
    </dsp:sp>
    <dsp:sp modelId="{E78CD6AE-696D-448D-BC5F-A0089294AE7C}">
      <dsp:nvSpPr>
        <dsp:cNvPr id="0" name=""/>
        <dsp:cNvSpPr/>
      </dsp:nvSpPr>
      <dsp:spPr>
        <a:xfrm>
          <a:off x="5298779" y="5882"/>
          <a:ext cx="3542793" cy="710384"/>
        </a:xfrm>
        <a:prstGeom prst="downArrowCallou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54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2017 г      2018 г      2019 г</a:t>
          </a:r>
          <a:endParaRPr lang="ru-RU"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dsp:txBody>
      <dsp:txXfrm>
        <a:off x="5298779" y="5882"/>
        <a:ext cx="3542793" cy="710384"/>
      </dsp:txXfrm>
    </dsp:sp>
    <dsp:sp modelId="{34C19EB5-35C9-479D-82BE-A65E1278CE01}">
      <dsp:nvSpPr>
        <dsp:cNvPr id="0" name=""/>
        <dsp:cNvSpPr/>
      </dsp:nvSpPr>
      <dsp:spPr>
        <a:xfrm>
          <a:off x="100757" y="715314"/>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89804"/>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доходов местного бюджета в расчете на 1 жителя</a:t>
          </a:r>
          <a:endParaRPr lang="ru-RU" sz="1800" kern="1200" dirty="0">
            <a:latin typeface="Book Antiqua" pitchFamily="18" charset="0"/>
          </a:endParaRPr>
        </a:p>
        <a:p>
          <a:pPr marL="171450" lvl="1" indent="-171450" algn="l" defTabSz="711200">
            <a:lnSpc>
              <a:spcPct val="90000"/>
            </a:lnSpc>
            <a:spcBef>
              <a:spcPct val="0"/>
            </a:spcBef>
            <a:spcAft>
              <a:spcPct val="15000"/>
            </a:spcAft>
            <a:buChar char="••"/>
          </a:pPr>
          <a:endParaRPr lang="ru-RU" sz="1600" kern="1200" dirty="0">
            <a:latin typeface="Book Antiqua" pitchFamily="18" charset="0"/>
          </a:endParaRPr>
        </a:p>
      </dsp:txBody>
      <dsp:txXfrm>
        <a:off x="100757" y="715314"/>
        <a:ext cx="5314190" cy="710384"/>
      </dsp:txXfrm>
    </dsp:sp>
    <dsp:sp modelId="{A4BB1370-5349-482E-ADFD-A6DE7CD3B00F}">
      <dsp:nvSpPr>
        <dsp:cNvPr id="0" name=""/>
        <dsp:cNvSpPr/>
      </dsp:nvSpPr>
      <dsp:spPr>
        <a:xfrm>
          <a:off x="5303402" y="648069"/>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21 792,0     20 598,1    21 367,3</a:t>
          </a:r>
          <a:endParaRPr lang="ru-RU" sz="2000" kern="1200" dirty="0">
            <a:effectLst>
              <a:outerShdw blurRad="38100" dist="38100" dir="2700000" algn="tl">
                <a:srgbClr val="000000">
                  <a:alpha val="43137"/>
                </a:srgbClr>
              </a:outerShdw>
            </a:effectLst>
            <a:latin typeface="Book Antiqua" pitchFamily="18" charset="0"/>
          </a:endParaRPr>
        </a:p>
      </dsp:txBody>
      <dsp:txXfrm>
        <a:off x="5303402" y="648069"/>
        <a:ext cx="3542793" cy="710384"/>
      </dsp:txXfrm>
    </dsp:sp>
    <dsp:sp modelId="{01C3F6A1-5D30-4037-A950-593E19E30F14}">
      <dsp:nvSpPr>
        <dsp:cNvPr id="0" name=""/>
        <dsp:cNvSpPr/>
      </dsp:nvSpPr>
      <dsp:spPr>
        <a:xfrm>
          <a:off x="100757" y="1461424"/>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в расчете на 1 жителя , </a:t>
          </a:r>
          <a:endParaRPr lang="ru-RU" sz="1800" kern="1200" dirty="0">
            <a:latin typeface="Book Antiqua" pitchFamily="18" charset="0"/>
          </a:endParaRPr>
        </a:p>
      </dsp:txBody>
      <dsp:txXfrm>
        <a:off x="100757" y="1461424"/>
        <a:ext cx="5314190" cy="710384"/>
      </dsp:txXfrm>
    </dsp:sp>
    <dsp:sp modelId="{11517417-A034-4464-A03D-58D3F94DE34E}">
      <dsp:nvSpPr>
        <dsp:cNvPr id="0" name=""/>
        <dsp:cNvSpPr/>
      </dsp:nvSpPr>
      <dsp:spPr>
        <a:xfrm>
          <a:off x="5303402" y="1512167"/>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22 188,7     20 399,8     21 169,4</a:t>
          </a:r>
          <a:endParaRPr lang="ru-RU" sz="2000" kern="1200" dirty="0">
            <a:effectLst>
              <a:outerShdw blurRad="38100" dist="38100" dir="2700000" algn="tl">
                <a:srgbClr val="000000">
                  <a:alpha val="43137"/>
                </a:srgbClr>
              </a:outerShdw>
            </a:effectLst>
            <a:latin typeface="Book Antiqua" pitchFamily="18" charset="0"/>
          </a:endParaRPr>
        </a:p>
      </dsp:txBody>
      <dsp:txXfrm>
        <a:off x="5303402" y="1512167"/>
        <a:ext cx="3542793" cy="710384"/>
      </dsp:txXfrm>
    </dsp:sp>
    <dsp:sp modelId="{78672797-5462-4DD7-9261-CB38EE4896A1}">
      <dsp:nvSpPr>
        <dsp:cNvPr id="0" name=""/>
        <dsp:cNvSpPr/>
      </dsp:nvSpPr>
      <dsp:spPr>
        <a:xfrm>
          <a:off x="86479" y="2343835"/>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образование в расчете на 1 жителя,</a:t>
          </a:r>
          <a:endParaRPr lang="ru-RU" sz="1800" kern="1200" dirty="0">
            <a:latin typeface="Book Antiqua" pitchFamily="18" charset="0"/>
          </a:endParaRPr>
        </a:p>
      </dsp:txBody>
      <dsp:txXfrm>
        <a:off x="86479" y="2343835"/>
        <a:ext cx="5314190" cy="710384"/>
      </dsp:txXfrm>
    </dsp:sp>
    <dsp:sp modelId="{C204A256-4527-4161-AB91-B32F01DF851F}">
      <dsp:nvSpPr>
        <dsp:cNvPr id="0" name=""/>
        <dsp:cNvSpPr/>
      </dsp:nvSpPr>
      <dsp:spPr>
        <a:xfrm>
          <a:off x="5298779" y="2300772"/>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12 265,0     11 249,6     11 383,4</a:t>
          </a:r>
          <a:endParaRPr lang="ru-RU" sz="2000" kern="1200" dirty="0">
            <a:effectLst>
              <a:outerShdw blurRad="38100" dist="38100" dir="2700000" algn="tl">
                <a:srgbClr val="000000">
                  <a:alpha val="43137"/>
                </a:srgbClr>
              </a:outerShdw>
            </a:effectLst>
            <a:latin typeface="Book Antiqua" pitchFamily="18" charset="0"/>
          </a:endParaRPr>
        </a:p>
      </dsp:txBody>
      <dsp:txXfrm>
        <a:off x="5298779" y="2300772"/>
        <a:ext cx="3542793" cy="710384"/>
      </dsp:txXfrm>
    </dsp:sp>
    <dsp:sp modelId="{A5757A6C-49F7-4D59-99FD-178F86CF2F49}">
      <dsp:nvSpPr>
        <dsp:cNvPr id="0" name=""/>
        <dsp:cNvSpPr/>
      </dsp:nvSpPr>
      <dsp:spPr>
        <a:xfrm>
          <a:off x="86479" y="3055470"/>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культуру в расчете  на 1 жителя, </a:t>
          </a:r>
          <a:endParaRPr lang="ru-RU" sz="1800" kern="1200" dirty="0">
            <a:latin typeface="Book Antiqua" pitchFamily="18" charset="0"/>
          </a:endParaRPr>
        </a:p>
      </dsp:txBody>
      <dsp:txXfrm>
        <a:off x="86479" y="3055470"/>
        <a:ext cx="5314190" cy="710384"/>
      </dsp:txXfrm>
    </dsp:sp>
    <dsp:sp modelId="{146CCA42-A0B8-4327-AE1E-414D1EFD28AC}">
      <dsp:nvSpPr>
        <dsp:cNvPr id="0" name=""/>
        <dsp:cNvSpPr/>
      </dsp:nvSpPr>
      <dsp:spPr>
        <a:xfrm>
          <a:off x="5303402" y="3096346"/>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2 878,6        2 838,4       2 838,4</a:t>
          </a:r>
          <a:endParaRPr lang="ru-RU" sz="2000" kern="1200" dirty="0">
            <a:effectLst>
              <a:outerShdw blurRad="38100" dist="38100" dir="2700000" algn="tl">
                <a:srgbClr val="000000">
                  <a:alpha val="43137"/>
                </a:srgbClr>
              </a:outerShdw>
            </a:effectLst>
            <a:latin typeface="Book Antiqua" pitchFamily="18" charset="0"/>
          </a:endParaRPr>
        </a:p>
      </dsp:txBody>
      <dsp:txXfrm>
        <a:off x="5303402" y="3096346"/>
        <a:ext cx="3542793" cy="710384"/>
      </dsp:txXfrm>
    </dsp:sp>
    <dsp:sp modelId="{5F504740-7E75-4321-BDE2-2A673ECB6AEC}">
      <dsp:nvSpPr>
        <dsp:cNvPr id="0" name=""/>
        <dsp:cNvSpPr/>
      </dsp:nvSpPr>
      <dsp:spPr>
        <a:xfrm>
          <a:off x="100757" y="3856805"/>
          <a:ext cx="5314190" cy="710384"/>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a:t>
          </a:r>
          <a:r>
            <a:rPr lang="ru-RU" sz="1800" kern="1200" dirty="0" err="1" smtClean="0">
              <a:latin typeface="Book Antiqua" pitchFamily="18" charset="0"/>
            </a:rPr>
            <a:t>со-циальную</a:t>
          </a:r>
          <a:r>
            <a:rPr lang="ru-RU" sz="1800" kern="1200" dirty="0" smtClean="0">
              <a:latin typeface="Book Antiqua" pitchFamily="18" charset="0"/>
            </a:rPr>
            <a:t> политику в расчете на 1 </a:t>
          </a:r>
          <a:endParaRPr lang="ru-RU" sz="1800" kern="1200" dirty="0">
            <a:latin typeface="Book Antiqua" pitchFamily="18" charset="0"/>
          </a:endParaRPr>
        </a:p>
      </dsp:txBody>
      <dsp:txXfrm>
        <a:off x="100757" y="3856805"/>
        <a:ext cx="5314190" cy="710384"/>
      </dsp:txXfrm>
    </dsp:sp>
    <dsp:sp modelId="{F103612B-E609-402F-8667-AEF20AC75E91}">
      <dsp:nvSpPr>
        <dsp:cNvPr id="0" name=""/>
        <dsp:cNvSpPr/>
      </dsp:nvSpPr>
      <dsp:spPr>
        <a:xfrm>
          <a:off x="5298779" y="3920044"/>
          <a:ext cx="354279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2 039,8        1 694,2       2 307,9</a:t>
          </a:r>
          <a:endParaRPr lang="ru-RU" sz="2000" kern="1200" dirty="0">
            <a:effectLst>
              <a:outerShdw blurRad="38100" dist="38100" dir="2700000" algn="tl">
                <a:srgbClr val="000000">
                  <a:alpha val="43137"/>
                </a:srgbClr>
              </a:outerShdw>
            </a:effectLst>
            <a:latin typeface="Book Antiqua" pitchFamily="18" charset="0"/>
          </a:endParaRPr>
        </a:p>
      </dsp:txBody>
      <dsp:txXfrm>
        <a:off x="5298779" y="3920044"/>
        <a:ext cx="3542793" cy="710384"/>
      </dsp:txXfrm>
    </dsp:sp>
    <dsp:sp modelId="{93E7959F-9839-421C-8963-EAEA14A0D21F}">
      <dsp:nvSpPr>
        <dsp:cNvPr id="0" name=""/>
        <dsp:cNvSpPr/>
      </dsp:nvSpPr>
      <dsp:spPr>
        <a:xfrm>
          <a:off x="144004" y="4608513"/>
          <a:ext cx="5333743" cy="999710"/>
        </a:xfrm>
        <a:prstGeom prst="rightArrow">
          <a:avLst>
            <a:gd name="adj1" fmla="val 75000"/>
            <a:gd name="adj2" fmla="val 5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w="9525" cap="flat" cmpd="sng" algn="ctr">
          <a:solidFill>
            <a:srgbClr val="3366FF">
              <a:alpha val="90000"/>
            </a:srgb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Book Antiqua" pitchFamily="18" charset="0"/>
            </a:rPr>
            <a:t>Объем расходов местного бюджета на физкультуру и спорт в расчете на 1 жителя</a:t>
          </a:r>
          <a:endParaRPr lang="ru-RU" sz="1800" kern="1200" dirty="0">
            <a:latin typeface="Book Antiqua" pitchFamily="18" charset="0"/>
          </a:endParaRPr>
        </a:p>
      </dsp:txBody>
      <dsp:txXfrm>
        <a:off x="144004" y="4608513"/>
        <a:ext cx="5333743" cy="999710"/>
      </dsp:txXfrm>
    </dsp:sp>
    <dsp:sp modelId="{DDFE3F0D-A085-4C26-BC77-FFA35F8AA7DA}">
      <dsp:nvSpPr>
        <dsp:cNvPr id="0" name=""/>
        <dsp:cNvSpPr/>
      </dsp:nvSpPr>
      <dsp:spPr>
        <a:xfrm>
          <a:off x="5300426" y="4752529"/>
          <a:ext cx="3520253" cy="710384"/>
        </a:xfrm>
        <a:prstGeom prst="roundRect">
          <a:avLst/>
        </a:pr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ln>
          <a:solidFill>
            <a:srgbClr val="00CC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ru-RU" sz="2000" kern="1200" dirty="0" smtClean="0">
              <a:effectLst>
                <a:outerShdw blurRad="38100" dist="38100" dir="2700000" algn="tl">
                  <a:srgbClr val="000000">
                    <a:alpha val="43137"/>
                  </a:srgbClr>
                </a:outerShdw>
              </a:effectLst>
              <a:latin typeface="Book Antiqua" pitchFamily="18" charset="0"/>
            </a:rPr>
            <a:t>   20,7                -                  -</a:t>
          </a:r>
          <a:endParaRPr lang="ru-RU" sz="2000" kern="1200" dirty="0">
            <a:effectLst>
              <a:outerShdw blurRad="38100" dist="38100" dir="2700000" algn="tl">
                <a:srgbClr val="000000">
                  <a:alpha val="43137"/>
                </a:srgbClr>
              </a:outerShdw>
            </a:effectLst>
            <a:latin typeface="Book Antiqua" pitchFamily="18" charset="0"/>
          </a:endParaRPr>
        </a:p>
      </dsp:txBody>
      <dsp:txXfrm>
        <a:off x="5300426" y="4752529"/>
        <a:ext cx="3520253" cy="7103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CE0FBD-4505-41E9-885F-58F4FC0C072A}">
      <dsp:nvSpPr>
        <dsp:cNvPr id="0" name=""/>
        <dsp:cNvSpPr/>
      </dsp:nvSpPr>
      <dsp:spPr>
        <a:xfrm>
          <a:off x="0" y="286741"/>
          <a:ext cx="2520280" cy="854092"/>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Территория  -  203,34 тыс.га</a:t>
          </a:r>
          <a:endParaRPr lang="ru-RU" sz="1800" kern="1200" dirty="0">
            <a:effectLst>
              <a:outerShdw blurRad="38100" dist="38100" dir="2700000" algn="tl">
                <a:srgbClr val="000000">
                  <a:alpha val="43137"/>
                </a:srgbClr>
              </a:outerShdw>
            </a:effectLst>
            <a:latin typeface="Book Antiqua" pitchFamily="18" charset="0"/>
          </a:endParaRPr>
        </a:p>
      </dsp:txBody>
      <dsp:txXfrm>
        <a:off x="0" y="286741"/>
        <a:ext cx="2520280" cy="8540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5CE742-C92E-471D-AE33-FC87EDA40D4A}">
      <dsp:nvSpPr>
        <dsp:cNvPr id="0" name=""/>
        <dsp:cNvSpPr/>
      </dsp:nvSpPr>
      <dsp:spPr>
        <a:xfrm>
          <a:off x="385214" y="0"/>
          <a:ext cx="1991049" cy="796419"/>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Городское поселение</a:t>
          </a:r>
          <a:r>
            <a:rPr lang="ru-RU" sz="1800" kern="1200" dirty="0" smtClean="0">
              <a:latin typeface="Book Antiqua" pitchFamily="18" charset="0"/>
            </a:rPr>
            <a:t> – 1</a:t>
          </a:r>
          <a:endParaRPr lang="ru-RU" sz="1800" kern="1200" dirty="0">
            <a:latin typeface="Book Antiqua" pitchFamily="18" charset="0"/>
          </a:endParaRPr>
        </a:p>
      </dsp:txBody>
      <dsp:txXfrm>
        <a:off x="385214" y="0"/>
        <a:ext cx="1991049" cy="796419"/>
      </dsp:txXfrm>
    </dsp:sp>
    <dsp:sp modelId="{584093BA-FBF9-44C9-B06B-4924A014C6F1}">
      <dsp:nvSpPr>
        <dsp:cNvPr id="0" name=""/>
        <dsp:cNvSpPr/>
      </dsp:nvSpPr>
      <dsp:spPr>
        <a:xfrm>
          <a:off x="360034" y="907965"/>
          <a:ext cx="1991049" cy="796419"/>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Сельских поселений - 14</a:t>
          </a:r>
          <a:endParaRPr lang="ru-RU" sz="1800" kern="1200" dirty="0">
            <a:effectLst>
              <a:outerShdw blurRad="38100" dist="38100" dir="2700000" algn="tl">
                <a:srgbClr val="000000">
                  <a:alpha val="43137"/>
                </a:srgbClr>
              </a:outerShdw>
            </a:effectLst>
            <a:latin typeface="Book Antiqua" pitchFamily="18" charset="0"/>
          </a:endParaRPr>
        </a:p>
      </dsp:txBody>
      <dsp:txXfrm>
        <a:off x="360034" y="907965"/>
        <a:ext cx="1991049" cy="79641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EFF1F9-070C-4F75-AEF2-175080E03D73}">
      <dsp:nvSpPr>
        <dsp:cNvPr id="0" name=""/>
        <dsp:cNvSpPr/>
      </dsp:nvSpPr>
      <dsp:spPr>
        <a:xfrm>
          <a:off x="132726" y="0"/>
          <a:ext cx="1990995" cy="796398"/>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Городское население – 34%</a:t>
          </a:r>
          <a:endParaRPr lang="ru-RU" sz="1800" kern="1200" dirty="0">
            <a:effectLst>
              <a:outerShdw blurRad="38100" dist="38100" dir="2700000" algn="tl">
                <a:srgbClr val="000000">
                  <a:alpha val="43137"/>
                </a:srgbClr>
              </a:outerShdw>
            </a:effectLst>
            <a:latin typeface="Book Antiqua" pitchFamily="18" charset="0"/>
          </a:endParaRPr>
        </a:p>
      </dsp:txBody>
      <dsp:txXfrm>
        <a:off x="132726" y="0"/>
        <a:ext cx="1990995" cy="796398"/>
      </dsp:txXfrm>
    </dsp:sp>
    <dsp:sp modelId="{F90D0886-8325-40D6-9726-F788C42AAA44}">
      <dsp:nvSpPr>
        <dsp:cNvPr id="0" name=""/>
        <dsp:cNvSpPr/>
      </dsp:nvSpPr>
      <dsp:spPr>
        <a:xfrm>
          <a:off x="132726" y="864098"/>
          <a:ext cx="1990995" cy="796398"/>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Book Antiqua" pitchFamily="18" charset="0"/>
            </a:rPr>
            <a:t>Сельское население – 66%</a:t>
          </a:r>
          <a:r>
            <a:rPr lang="ru-RU" sz="1800" kern="1200" dirty="0" smtClean="0">
              <a:latin typeface="Book Antiqua" pitchFamily="18" charset="0"/>
            </a:rPr>
            <a:t>    </a:t>
          </a:r>
          <a:endParaRPr lang="ru-RU" sz="1800" kern="1200" dirty="0">
            <a:latin typeface="Book Antiqua" pitchFamily="18" charset="0"/>
          </a:endParaRPr>
        </a:p>
      </dsp:txBody>
      <dsp:txXfrm>
        <a:off x="132726" y="864098"/>
        <a:ext cx="1990995" cy="7963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8734D2-6690-400B-92F1-00E2BE5EDD5E}">
      <dsp:nvSpPr>
        <dsp:cNvPr id="0" name=""/>
        <dsp:cNvSpPr/>
      </dsp:nvSpPr>
      <dsp:spPr>
        <a:xfrm>
          <a:off x="2314574" y="-71998"/>
          <a:ext cx="3435500" cy="5679040"/>
        </a:xfrm>
        <a:prstGeom prst="downArrow">
          <a:avLst/>
        </a:prstGeom>
        <a:gradFill flip="none" rotWithShape="0">
          <a:gsLst>
            <a:gs pos="0">
              <a:srgbClr val="3399FF">
                <a:shade val="30000"/>
                <a:satMod val="115000"/>
              </a:srgbClr>
            </a:gs>
            <a:gs pos="50000">
              <a:srgbClr val="3399FF">
                <a:shade val="67500"/>
                <a:satMod val="115000"/>
              </a:srgbClr>
            </a:gs>
            <a:gs pos="100000">
              <a:srgbClr val="3399FF">
                <a:shade val="100000"/>
                <a:satMod val="115000"/>
              </a:srgbClr>
            </a:gs>
          </a:gsLst>
          <a:path path="circle">
            <a:fillToRect l="50000" t="50000" r="50000" b="50000"/>
          </a:path>
          <a:tileRect/>
        </a:gradFill>
        <a:ln>
          <a:solidFill>
            <a:srgbClr val="0000FF"/>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73C32C9-B7C5-4705-BB81-A89B055DE445}">
      <dsp:nvSpPr>
        <dsp:cNvPr id="0" name=""/>
        <dsp:cNvSpPr/>
      </dsp:nvSpPr>
      <dsp:spPr>
        <a:xfrm>
          <a:off x="301957" y="384016"/>
          <a:ext cx="7536313" cy="655891"/>
        </a:xfrm>
        <a:prstGeom prst="roundRect">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905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Бюджетное послание Президента Российской Федерации на 2017-2019 годы</a:t>
          </a:r>
          <a:endParaRPr lang="ru-RU" sz="2000" b="1" kern="1200" dirty="0">
            <a:latin typeface="Book Antiqua" pitchFamily="18" charset="0"/>
          </a:endParaRPr>
        </a:p>
      </dsp:txBody>
      <dsp:txXfrm>
        <a:off x="301957" y="384016"/>
        <a:ext cx="7536313" cy="655891"/>
      </dsp:txXfrm>
    </dsp:sp>
    <dsp:sp modelId="{C271A942-9659-40F0-B91E-421AA1A868F7}">
      <dsp:nvSpPr>
        <dsp:cNvPr id="0" name=""/>
        <dsp:cNvSpPr/>
      </dsp:nvSpPr>
      <dsp:spPr>
        <a:xfrm>
          <a:off x="226367" y="2736310"/>
          <a:ext cx="7635942" cy="1138797"/>
        </a:xfrm>
        <a:prstGeom prst="roundRect">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Основные параметры Прогноза социально-экономического развития муниципального образования «Холм-Жирковский район» Смоленской области  </a:t>
          </a:r>
          <a:endParaRPr lang="ru-RU" sz="2000" b="1" kern="1200" dirty="0">
            <a:latin typeface="Book Antiqua" pitchFamily="18" charset="0"/>
          </a:endParaRPr>
        </a:p>
      </dsp:txBody>
      <dsp:txXfrm>
        <a:off x="226367" y="2736310"/>
        <a:ext cx="7635942" cy="1138797"/>
      </dsp:txXfrm>
    </dsp:sp>
    <dsp:sp modelId="{C0F74AEC-6F1E-4CA5-9898-938E5B53D98C}">
      <dsp:nvSpPr>
        <dsp:cNvPr id="0" name=""/>
        <dsp:cNvSpPr/>
      </dsp:nvSpPr>
      <dsp:spPr>
        <a:xfrm>
          <a:off x="226372" y="4104461"/>
          <a:ext cx="7623728" cy="628626"/>
        </a:xfrm>
        <a:prstGeom prst="roundRect">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Муниципальные программы Холм-Жирковского   района</a:t>
          </a:r>
        </a:p>
      </dsp:txBody>
      <dsp:txXfrm>
        <a:off x="226372" y="4104461"/>
        <a:ext cx="7623728" cy="628626"/>
      </dsp:txXfrm>
    </dsp:sp>
    <dsp:sp modelId="{27783912-6789-4E1A-8B8C-1CAE98185405}">
      <dsp:nvSpPr>
        <dsp:cNvPr id="0" name=""/>
        <dsp:cNvSpPr/>
      </dsp:nvSpPr>
      <dsp:spPr>
        <a:xfrm>
          <a:off x="226363" y="1233861"/>
          <a:ext cx="7612557" cy="1283700"/>
        </a:xfrm>
        <a:prstGeom prst="roundRect">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1270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Book Antiqua" pitchFamily="18" charset="0"/>
            </a:rPr>
            <a:t>Основные направления бюджетной и налоговой политики муниципального образования «Холм-Жирковский район» Смоленской области  с учетом изменений бюджетного и налогового законодательства</a:t>
          </a:r>
          <a:endParaRPr lang="ru-RU" sz="2000" b="1" kern="1200" dirty="0">
            <a:latin typeface="Book Antiqua" pitchFamily="18" charset="0"/>
          </a:endParaRPr>
        </a:p>
      </dsp:txBody>
      <dsp:txXfrm>
        <a:off x="226363" y="1233861"/>
        <a:ext cx="7612557" cy="12837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8.x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0.16948</cdr:x>
      <cdr:y>0.79747</cdr:y>
    </cdr:from>
    <cdr:to>
      <cdr:x>0.34303</cdr:x>
      <cdr:y>0.9708</cdr:y>
    </cdr:to>
    <cdr:sp macro="" textlink="">
      <cdr:nvSpPr>
        <cdr:cNvPr id="3" name="Загнутый угол 2"/>
        <cdr:cNvSpPr/>
      </cdr:nvSpPr>
      <cdr:spPr>
        <a:xfrm xmlns:a="http://schemas.openxmlformats.org/drawingml/2006/main">
          <a:off x="1476672" y="4536504"/>
          <a:ext cx="1512168" cy="986029"/>
        </a:xfrm>
        <a:prstGeom xmlns:a="http://schemas.openxmlformats.org/drawingml/2006/main" prst="foldedCorner">
          <a:avLst/>
        </a:prstGeom>
        <a:gradFill xmlns:a="http://schemas.openxmlformats.org/drawingml/2006/main"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2700000" scaled="1"/>
          <a:tileRect/>
        </a:gradFill>
        <a:effectLst xmlns:a="http://schemas.openxmlformats.org/drawingml/2006/main">
          <a:glow rad="63500">
            <a:schemeClr val="accent2">
              <a:satMod val="175000"/>
              <a:alpha val="40000"/>
            </a:schemeClr>
          </a:glow>
          <a:outerShdw blurRad="40000" dist="20000" dir="5400000" rotWithShape="0">
            <a:srgbClr val="000000">
              <a:alpha val="38000"/>
            </a:srgbClr>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marL="342900" indent="-342900" algn="ctr"/>
          <a:r>
            <a:rPr lang="ru-RU" sz="1400" dirty="0" smtClean="0">
              <a:solidFill>
                <a:schemeClr val="tx2">
                  <a:lumMod val="10000"/>
                </a:schemeClr>
              </a:solidFill>
              <a:latin typeface="Book Antiqua" pitchFamily="18" charset="0"/>
            </a:rPr>
            <a:t>2017 г- 210 469,5</a:t>
          </a:r>
        </a:p>
        <a:p xmlns:a="http://schemas.openxmlformats.org/drawingml/2006/main">
          <a:pPr marL="342900" indent="-342900" algn="ctr"/>
          <a:r>
            <a:rPr lang="ru-RU" sz="1400" dirty="0" smtClean="0">
              <a:solidFill>
                <a:schemeClr val="tx2">
                  <a:lumMod val="10000"/>
                </a:schemeClr>
              </a:solidFill>
              <a:latin typeface="Book Antiqua" pitchFamily="18" charset="0"/>
            </a:rPr>
            <a:t>2018 г- 198 606,9</a:t>
          </a:r>
        </a:p>
        <a:p xmlns:a="http://schemas.openxmlformats.org/drawingml/2006/main">
          <a:pPr marL="342900" indent="-342900" algn="ctr"/>
          <a:r>
            <a:rPr lang="ru-RU" sz="1400" dirty="0" smtClean="0">
              <a:solidFill>
                <a:schemeClr val="tx2">
                  <a:lumMod val="10000"/>
                </a:schemeClr>
              </a:solidFill>
              <a:latin typeface="Book Antiqua" pitchFamily="18" charset="0"/>
            </a:rPr>
            <a:t>2019 г- 206 024,0</a:t>
          </a: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0.42568</cdr:x>
      <cdr:y>0.79747</cdr:y>
    </cdr:from>
    <cdr:to>
      <cdr:x>0.6075</cdr:x>
      <cdr:y>0.9708</cdr:y>
    </cdr:to>
    <cdr:sp macro="" textlink="">
      <cdr:nvSpPr>
        <cdr:cNvPr id="4" name="Загнутый угол 3"/>
        <cdr:cNvSpPr/>
      </cdr:nvSpPr>
      <cdr:spPr>
        <a:xfrm xmlns:a="http://schemas.openxmlformats.org/drawingml/2006/main">
          <a:off x="3708920" y="4536504"/>
          <a:ext cx="1584176" cy="986029"/>
        </a:xfrm>
        <a:prstGeom xmlns:a="http://schemas.openxmlformats.org/drawingml/2006/main" prst="foldedCorner">
          <a:avLst/>
        </a:prstGeom>
        <a:gradFill xmlns:a="http://schemas.openxmlformats.org/drawingml/2006/main"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2700000" scaled="1"/>
          <a:tileRect/>
        </a:gradFill>
        <a:effectLst xmlns:a="http://schemas.openxmlformats.org/drawingml/2006/main">
          <a:glow rad="101600">
            <a:schemeClr val="accent3">
              <a:satMod val="175000"/>
              <a:alpha val="40000"/>
            </a:schemeClr>
          </a:glow>
          <a:outerShdw blurRad="40000" dist="20000" dir="5400000" rotWithShape="0">
            <a:srgbClr val="000000">
              <a:alpha val="38000"/>
            </a:srgbClr>
          </a:outerShdw>
        </a:effectLst>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2">
                  <a:lumMod val="10000"/>
                </a:schemeClr>
              </a:solidFill>
              <a:latin typeface="Book Antiqua" pitchFamily="18" charset="0"/>
            </a:rPr>
            <a:t>2017 г – 216 836,9</a:t>
          </a:r>
        </a:p>
        <a:p xmlns:a="http://schemas.openxmlformats.org/drawingml/2006/main">
          <a:pPr algn="ctr"/>
          <a:r>
            <a:rPr lang="ru-RU" sz="1400" dirty="0" smtClean="0">
              <a:solidFill>
                <a:schemeClr val="tx2">
                  <a:lumMod val="10000"/>
                </a:schemeClr>
              </a:solidFill>
              <a:latin typeface="Book Antiqua" pitchFamily="18" charset="0"/>
            </a:rPr>
            <a:t>2018 г – 196 694,4</a:t>
          </a:r>
        </a:p>
        <a:p xmlns:a="http://schemas.openxmlformats.org/drawingml/2006/main">
          <a:pPr algn="ctr"/>
          <a:r>
            <a:rPr lang="ru-RU" sz="1400" dirty="0" smtClean="0">
              <a:solidFill>
                <a:schemeClr val="tx2">
                  <a:lumMod val="10000"/>
                </a:schemeClr>
              </a:solidFill>
              <a:latin typeface="Book Antiqua" pitchFamily="18" charset="0"/>
            </a:rPr>
            <a:t>2019 г – 204 111,5</a:t>
          </a: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0.69014</cdr:x>
      <cdr:y>0.79747</cdr:y>
    </cdr:from>
    <cdr:to>
      <cdr:x>0.88022</cdr:x>
      <cdr:y>0.9708</cdr:y>
    </cdr:to>
    <cdr:sp macro="" textlink="">
      <cdr:nvSpPr>
        <cdr:cNvPr id="6" name="Загнутый угол 5"/>
        <cdr:cNvSpPr/>
      </cdr:nvSpPr>
      <cdr:spPr>
        <a:xfrm xmlns:a="http://schemas.openxmlformats.org/drawingml/2006/main">
          <a:off x="6013176" y="4536504"/>
          <a:ext cx="1656184" cy="986029"/>
        </a:xfrm>
        <a:prstGeom xmlns:a="http://schemas.openxmlformats.org/drawingml/2006/main" prst="foldedCorner">
          <a:avLst/>
        </a:prstGeom>
        <a:gradFill xmlns:a="http://schemas.openxmlformats.org/drawingml/2006/main"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2700000" scaled="1"/>
          <a:tileRect/>
        </a:gradFill>
        <a:effectLst xmlns:a="http://schemas.openxmlformats.org/drawingml/2006/main">
          <a:glow rad="101600">
            <a:schemeClr val="accent5">
              <a:satMod val="175000"/>
              <a:alpha val="40000"/>
            </a:schemeClr>
          </a:glow>
          <a:outerShdw blurRad="40000" dist="20000" dir="5400000" rotWithShape="0">
            <a:srgbClr val="000000">
              <a:alpha val="38000"/>
            </a:srgbClr>
          </a:outerShdw>
        </a:effectLst>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2">
                  <a:lumMod val="10000"/>
                </a:schemeClr>
              </a:solidFill>
              <a:latin typeface="Book Antiqua" pitchFamily="18" charset="0"/>
            </a:rPr>
            <a:t>2017 г– (-6 367,4)</a:t>
          </a:r>
        </a:p>
        <a:p xmlns:a="http://schemas.openxmlformats.org/drawingml/2006/main">
          <a:pPr algn="ctr"/>
          <a:r>
            <a:rPr lang="ru-RU" sz="1400" dirty="0" smtClean="0">
              <a:solidFill>
                <a:schemeClr val="tx2">
                  <a:lumMod val="10000"/>
                </a:schemeClr>
              </a:solidFill>
              <a:latin typeface="Book Antiqua" pitchFamily="18" charset="0"/>
            </a:rPr>
            <a:t>2018 г– (+1 912,5)</a:t>
          </a:r>
        </a:p>
        <a:p xmlns:a="http://schemas.openxmlformats.org/drawingml/2006/main">
          <a:pPr algn="ctr"/>
          <a:r>
            <a:rPr lang="ru-RU" sz="1400" dirty="0" smtClean="0">
              <a:solidFill>
                <a:schemeClr val="tx2">
                  <a:lumMod val="10000"/>
                </a:schemeClr>
              </a:solidFill>
              <a:latin typeface="Book Antiqua" pitchFamily="18" charset="0"/>
            </a:rPr>
            <a:t>2019 г– (+ 1 912,5)</a:t>
          </a:r>
          <a:endParaRPr lang="ru-RU" sz="1400" dirty="0">
            <a:solidFill>
              <a:schemeClr val="tx2">
                <a:lumMod val="10000"/>
              </a:schemeClr>
            </a:solidFill>
            <a:latin typeface="Book Antiqua" pitchFamily="18" charset="0"/>
          </a:endParaRPr>
        </a:p>
      </cdr:txBody>
    </cdr:sp>
  </cdr:relSizeAnchor>
  <cdr:relSizeAnchor xmlns:cdr="http://schemas.openxmlformats.org/drawingml/2006/chartDrawing">
    <cdr:from>
      <cdr:x>0.8389</cdr:x>
      <cdr:y>0.02532</cdr:y>
    </cdr:from>
    <cdr:to>
      <cdr:x>0.97521</cdr:x>
      <cdr:y>0.10127</cdr:y>
    </cdr:to>
    <cdr:sp macro="" textlink="">
      <cdr:nvSpPr>
        <cdr:cNvPr id="7" name="Скругленный прямоугольник 6"/>
        <cdr:cNvSpPr/>
      </cdr:nvSpPr>
      <cdr:spPr>
        <a:xfrm xmlns:a="http://schemas.openxmlformats.org/drawingml/2006/main">
          <a:off x="7309320" y="144016"/>
          <a:ext cx="1187624" cy="432048"/>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dr:relSizeAnchor xmlns:cdr="http://schemas.openxmlformats.org/drawingml/2006/chartDrawing">
    <cdr:from>
      <cdr:x>0.20254</cdr:x>
      <cdr:y>0.10127</cdr:y>
    </cdr:from>
    <cdr:to>
      <cdr:x>0.27692</cdr:x>
      <cdr:y>0.13924</cdr:y>
    </cdr:to>
    <cdr:sp macro="" textlink="">
      <cdr:nvSpPr>
        <cdr:cNvPr id="9" name="Прямая со стрелкой 8"/>
        <cdr:cNvSpPr/>
      </cdr:nvSpPr>
      <cdr:spPr>
        <a:xfrm xmlns:a="http://schemas.openxmlformats.org/drawingml/2006/main">
          <a:off x="1764704" y="576064"/>
          <a:ext cx="648072" cy="216024"/>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ln>
              <a:solidFill>
                <a:sysClr val="windowText" lastClr="000000"/>
              </a:solidFill>
            </a:ln>
          </a:endParaRPr>
        </a:p>
      </cdr:txBody>
    </cdr:sp>
  </cdr:relSizeAnchor>
  <cdr:relSizeAnchor xmlns:cdr="http://schemas.openxmlformats.org/drawingml/2006/chartDrawing">
    <cdr:from>
      <cdr:x>0.19427</cdr:x>
      <cdr:y>0.06329</cdr:y>
    </cdr:from>
    <cdr:to>
      <cdr:x>0.29922</cdr:x>
      <cdr:y>0.11392</cdr:y>
    </cdr:to>
    <cdr:sp macro="" textlink="">
      <cdr:nvSpPr>
        <cdr:cNvPr id="11" name="TextBox 10"/>
        <cdr:cNvSpPr txBox="1"/>
      </cdr:nvSpPr>
      <cdr:spPr>
        <a:xfrm xmlns:a="http://schemas.openxmlformats.org/drawingml/2006/main">
          <a:off x="1692696" y="360040"/>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solidFill>
              <a:srgbClr val="003399"/>
            </a:solidFill>
            <a:latin typeface="Book Antiqua" pitchFamily="18" charset="0"/>
          </a:endParaRPr>
        </a:p>
      </cdr:txBody>
    </cdr:sp>
  </cdr:relSizeAnchor>
  <cdr:relSizeAnchor xmlns:cdr="http://schemas.openxmlformats.org/drawingml/2006/chartDrawing">
    <cdr:from>
      <cdr:x>0.17774</cdr:x>
      <cdr:y>0.05063</cdr:y>
    </cdr:from>
    <cdr:to>
      <cdr:x>0.27692</cdr:x>
      <cdr:y>0.08861</cdr:y>
    </cdr:to>
    <cdr:sp macro="" textlink="">
      <cdr:nvSpPr>
        <cdr:cNvPr id="12" name="TextBox 11"/>
        <cdr:cNvSpPr txBox="1"/>
      </cdr:nvSpPr>
      <cdr:spPr>
        <a:xfrm xmlns:a="http://schemas.openxmlformats.org/drawingml/2006/main">
          <a:off x="1548680" y="288032"/>
          <a:ext cx="864096" cy="216024"/>
        </a:xfrm>
        <a:prstGeom xmlns:a="http://schemas.openxmlformats.org/drawingml/2006/main" prst="rect">
          <a:avLst/>
        </a:prstGeom>
      </cdr:spPr>
      <cdr:txBody>
        <a:bodyPr xmlns:a="http://schemas.openxmlformats.org/drawingml/2006/main" vertOverflow="clip" wrap="square" rtlCol="0">
          <a:scene3d>
            <a:camera prst="orthographicFront"/>
            <a:lightRig rig="balanced" dir="t">
              <a:rot lat="0" lon="0" rev="2100000"/>
            </a:lightRig>
          </a:scene3d>
          <a:sp3d extrusionH="57150" prstMaterial="metal">
            <a:bevelT w="38100" h="25400"/>
            <a:contourClr>
              <a:schemeClr val="bg2"/>
            </a:contourClr>
          </a:sp3d>
        </a:bodyPr>
        <a:lstStyle xmlns:a="http://schemas.openxmlformats.org/drawingml/2006/main"/>
        <a:p xmlns:a="http://schemas.openxmlformats.org/drawingml/2006/main">
          <a:pPr>
            <a:buFontTx/>
            <a:buChar char="-"/>
          </a:pPr>
          <a:r>
            <a:rPr lang="ru-RU" sz="1100" b="1" cap="none" spc="0" dirty="0" smtClean="0">
              <a:ln w="50800"/>
              <a:solidFill>
                <a:srgbClr val="003300"/>
              </a:solidFill>
              <a:effectLst/>
              <a:latin typeface="Book Antiqua" pitchFamily="18" charset="0"/>
            </a:rPr>
            <a:t>11 862,6</a:t>
          </a:r>
        </a:p>
        <a:p xmlns:a="http://schemas.openxmlformats.org/drawingml/2006/main">
          <a:pPr>
            <a:buFontTx/>
            <a:buChar char="-"/>
          </a:pPr>
          <a:endParaRPr lang="ru-RU" sz="1100" b="1" cap="none" spc="0" dirty="0">
            <a:ln w="50800"/>
            <a:solidFill>
              <a:srgbClr val="003300"/>
            </a:solidFill>
            <a:effectLst/>
            <a:latin typeface="Book Antiqua" pitchFamily="18" charset="0"/>
          </a:endParaRPr>
        </a:p>
      </cdr:txBody>
    </cdr:sp>
  </cdr:relSizeAnchor>
  <cdr:relSizeAnchor xmlns:cdr="http://schemas.openxmlformats.org/drawingml/2006/chartDrawing">
    <cdr:from>
      <cdr:x>0.42568</cdr:x>
      <cdr:y>0.05063</cdr:y>
    </cdr:from>
    <cdr:to>
      <cdr:x>0.52485</cdr:x>
      <cdr:y>0.08861</cdr:y>
    </cdr:to>
    <cdr:sp macro="" textlink="">
      <cdr:nvSpPr>
        <cdr:cNvPr id="14" name="TextBox 13"/>
        <cdr:cNvSpPr txBox="1"/>
      </cdr:nvSpPr>
      <cdr:spPr>
        <a:xfrm xmlns:a="http://schemas.openxmlformats.org/drawingml/2006/main">
          <a:off x="3708920" y="288032"/>
          <a:ext cx="86409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b="1" dirty="0" smtClean="0">
              <a:solidFill>
                <a:srgbClr val="003300"/>
              </a:solidFill>
              <a:latin typeface="Book Antiqua" pitchFamily="18" charset="0"/>
            </a:rPr>
            <a:t>- 20 142,5</a:t>
          </a:r>
          <a:endParaRPr lang="ru-RU" sz="1100" b="1" dirty="0">
            <a:solidFill>
              <a:srgbClr val="003300"/>
            </a:solidFill>
            <a:latin typeface="Book Antiqua" pitchFamily="18" charset="0"/>
          </a:endParaRPr>
        </a:p>
      </cdr:txBody>
    </cdr:sp>
  </cdr:relSizeAnchor>
  <cdr:relSizeAnchor xmlns:cdr="http://schemas.openxmlformats.org/drawingml/2006/chartDrawing">
    <cdr:from>
      <cdr:x>0.54965</cdr:x>
      <cdr:y>0.05063</cdr:y>
    </cdr:from>
    <cdr:to>
      <cdr:x>0.64882</cdr:x>
      <cdr:y>0.08861</cdr:y>
    </cdr:to>
    <cdr:sp macro="" textlink="">
      <cdr:nvSpPr>
        <cdr:cNvPr id="15" name="TextBox 14"/>
        <cdr:cNvSpPr txBox="1"/>
      </cdr:nvSpPr>
      <cdr:spPr>
        <a:xfrm xmlns:a="http://schemas.openxmlformats.org/drawingml/2006/main">
          <a:off x="4789040" y="288032"/>
          <a:ext cx="86409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rgbClr val="003300"/>
              </a:solidFill>
              <a:latin typeface="Book Antiqua" pitchFamily="18" charset="0"/>
            </a:rPr>
            <a:t>+7 417,1</a:t>
          </a:r>
          <a:endParaRPr lang="ru-RU" sz="1100" b="1" dirty="0">
            <a:solidFill>
              <a:srgbClr val="003300"/>
            </a:solidFill>
            <a:latin typeface="Book Antiqua"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0.2541</cdr:x>
      <cdr:y>0.1519</cdr:y>
    </cdr:from>
    <cdr:to>
      <cdr:x>0.36521</cdr:x>
      <cdr:y>0.31898</cdr:y>
    </cdr:to>
    <cdr:sp macro="" textlink="">
      <cdr:nvSpPr>
        <cdr:cNvPr id="2" name="TextBox 1"/>
        <cdr:cNvSpPr txBox="1"/>
      </cdr:nvSpPr>
      <cdr:spPr>
        <a:xfrm xmlns:a="http://schemas.openxmlformats.org/drawingml/2006/main">
          <a:off x="2232248" y="864096"/>
          <a:ext cx="976098" cy="950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0.2541</cdr:x>
      <cdr:y>0.12658</cdr:y>
    </cdr:from>
    <cdr:to>
      <cdr:x>0.34238</cdr:x>
      <cdr:y>0.18487</cdr:y>
    </cdr:to>
    <cdr:sp macro="" textlink="">
      <cdr:nvSpPr>
        <cdr:cNvPr id="3" name="TextBox 2"/>
        <cdr:cNvSpPr txBox="1"/>
      </cdr:nvSpPr>
      <cdr:spPr>
        <a:xfrm xmlns:a="http://schemas.openxmlformats.org/drawingml/2006/main">
          <a:off x="2232248" y="720080"/>
          <a:ext cx="775538" cy="3315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0.85216</cdr:x>
      <cdr:y>0</cdr:y>
    </cdr:from>
    <cdr:to>
      <cdr:x>1</cdr:x>
      <cdr:y>0.06658</cdr:y>
    </cdr:to>
    <cdr:sp macro="" textlink="">
      <cdr:nvSpPr>
        <cdr:cNvPr id="6" name="Скругленный прямоугольник 5"/>
        <cdr:cNvSpPr/>
      </cdr:nvSpPr>
      <cdr:spPr>
        <a:xfrm xmlns:a="http://schemas.openxmlformats.org/drawingml/2006/main">
          <a:off x="7470126" y="0"/>
          <a:ext cx="1216674" cy="378772"/>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0.29508</cdr:x>
      <cdr:y>0.1519</cdr:y>
    </cdr:from>
    <cdr:to>
      <cdr:x>0.40619</cdr:x>
      <cdr:y>0.31898</cdr:y>
    </cdr:to>
    <cdr:sp macro="" textlink="">
      <cdr:nvSpPr>
        <cdr:cNvPr id="2" name="TextBox 1"/>
        <cdr:cNvSpPr txBox="1"/>
      </cdr:nvSpPr>
      <cdr:spPr>
        <a:xfrm xmlns:a="http://schemas.openxmlformats.org/drawingml/2006/main">
          <a:off x="2592288" y="864096"/>
          <a:ext cx="976098" cy="950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0.28658</cdr:x>
      <cdr:y>0.13158</cdr:y>
    </cdr:from>
    <cdr:to>
      <cdr:x>0.37486</cdr:x>
      <cdr:y>0.18987</cdr:y>
    </cdr:to>
    <cdr:sp macro="" textlink="">
      <cdr:nvSpPr>
        <cdr:cNvPr id="3" name="TextBox 2"/>
        <cdr:cNvSpPr txBox="1"/>
      </cdr:nvSpPr>
      <cdr:spPr>
        <a:xfrm xmlns:a="http://schemas.openxmlformats.org/drawingml/2006/main">
          <a:off x="2458615" y="748510"/>
          <a:ext cx="757419" cy="33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smtClean="0">
            <a:solidFill>
              <a:schemeClr val="bg1"/>
            </a:solidFill>
            <a:latin typeface="Book Antiqua" pitchFamily="18" charset="0"/>
          </a:endParaRPr>
        </a:p>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0.85216</cdr:x>
      <cdr:y>0</cdr:y>
    </cdr:from>
    <cdr:to>
      <cdr:x>1</cdr:x>
      <cdr:y>0.06658</cdr:y>
    </cdr:to>
    <cdr:sp macro="" textlink="">
      <cdr:nvSpPr>
        <cdr:cNvPr id="6" name="Скругленный прямоугольник 5"/>
        <cdr:cNvSpPr/>
      </cdr:nvSpPr>
      <cdr:spPr>
        <a:xfrm xmlns:a="http://schemas.openxmlformats.org/drawingml/2006/main">
          <a:off x="7470126" y="0"/>
          <a:ext cx="1216674" cy="378772"/>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0.17053</cdr:x>
      <cdr:y>0.46451</cdr:y>
    </cdr:from>
    <cdr:to>
      <cdr:x>0.2899</cdr:x>
      <cdr:y>0.55366</cdr:y>
    </cdr:to>
    <cdr:sp macro="" textlink="">
      <cdr:nvSpPr>
        <cdr:cNvPr id="2" name="TextBox 1"/>
        <cdr:cNvSpPr txBox="1"/>
      </cdr:nvSpPr>
      <cdr:spPr>
        <a:xfrm xmlns:a="http://schemas.openxmlformats.org/drawingml/2006/main">
          <a:off x="1234480" y="2251323"/>
          <a:ext cx="86409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0.14444</cdr:x>
      <cdr:y>0.24286</cdr:y>
    </cdr:from>
    <cdr:to>
      <cdr:x>0.27162</cdr:x>
      <cdr:y>0.32857</cdr:y>
    </cdr:to>
    <cdr:sp macro="" textlink="">
      <cdr:nvSpPr>
        <cdr:cNvPr id="3" name="Прямоугольная выноска 2"/>
        <cdr:cNvSpPr/>
      </cdr:nvSpPr>
      <cdr:spPr>
        <a:xfrm xmlns:a="http://schemas.openxmlformats.org/drawingml/2006/main">
          <a:off x="899592" y="1224136"/>
          <a:ext cx="792088" cy="432048"/>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a:solidFill>
            <a:srgbClr val="006699"/>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b="1" dirty="0" smtClean="0">
              <a:solidFill>
                <a:srgbClr val="0033CC"/>
              </a:solidFill>
              <a:effectLst/>
              <a:latin typeface="Bookman Old Style" pitchFamily="18" charset="0"/>
            </a:rPr>
            <a:t>7 306,5</a:t>
          </a:r>
        </a:p>
        <a:p xmlns:a="http://schemas.openxmlformats.org/drawingml/2006/main">
          <a:pPr algn="ctr"/>
          <a:r>
            <a:rPr lang="ru-RU" sz="1000" b="1" dirty="0" smtClean="0">
              <a:solidFill>
                <a:srgbClr val="0033CC"/>
              </a:solidFill>
              <a:effectLst/>
              <a:latin typeface="Bookman Old Style" pitchFamily="18" charset="0"/>
            </a:rPr>
            <a:t>факт</a:t>
          </a:r>
          <a:endParaRPr lang="ru-RU" sz="1000" b="1" dirty="0">
            <a:solidFill>
              <a:srgbClr val="0033CC"/>
            </a:solidFill>
            <a:effectLst/>
            <a:latin typeface="Bookman Old Style" pitchFamily="18" charset="0"/>
          </a:endParaRPr>
        </a:p>
      </cdr:txBody>
    </cdr:sp>
  </cdr:relSizeAnchor>
  <cdr:relSizeAnchor xmlns:cdr="http://schemas.openxmlformats.org/drawingml/2006/chartDrawing">
    <cdr:from>
      <cdr:x>0.44504</cdr:x>
      <cdr:y>0</cdr:y>
    </cdr:from>
    <cdr:to>
      <cdr:x>0.57903</cdr:x>
      <cdr:y>0.06846</cdr:y>
    </cdr:to>
    <cdr:sp macro="" textlink="">
      <cdr:nvSpPr>
        <cdr:cNvPr id="5" name="Прямоугольная выноска 4"/>
        <cdr:cNvSpPr/>
      </cdr:nvSpPr>
      <cdr:spPr>
        <a:xfrm xmlns:a="http://schemas.openxmlformats.org/drawingml/2006/main">
          <a:off x="2771800" y="0"/>
          <a:ext cx="834479" cy="345077"/>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cap="flat" cmpd="sng" algn="ctr">
          <a:solidFill>
            <a:srgbClr val="006699"/>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100" b="1" dirty="0" smtClean="0">
              <a:solidFill>
                <a:srgbClr val="0033CC"/>
              </a:solidFill>
              <a:latin typeface="Bookman Old Style" pitchFamily="18" charset="0"/>
            </a:rPr>
            <a:t>11 137,2</a:t>
          </a:r>
        </a:p>
        <a:p xmlns:a="http://schemas.openxmlformats.org/drawingml/2006/main">
          <a:pPr algn="ctr"/>
          <a:r>
            <a:rPr lang="ru-RU" sz="1000" b="1" dirty="0" smtClean="0">
              <a:solidFill>
                <a:srgbClr val="0033CC"/>
              </a:solidFill>
              <a:latin typeface="Bookman Old Style" pitchFamily="18" charset="0"/>
            </a:rPr>
            <a:t>прогноз</a:t>
          </a:r>
          <a:endParaRPr lang="ru-RU" sz="1000" b="1" dirty="0">
            <a:solidFill>
              <a:srgbClr val="0033CC"/>
            </a:solidFill>
            <a:latin typeface="Bookman Old Style" pitchFamily="18" charset="0"/>
          </a:endParaRPr>
        </a:p>
      </cdr:txBody>
    </cdr:sp>
  </cdr:relSizeAnchor>
  <cdr:relSizeAnchor xmlns:cdr="http://schemas.openxmlformats.org/drawingml/2006/chartDrawing">
    <cdr:from>
      <cdr:x>0.63003</cdr:x>
      <cdr:y>0.1</cdr:y>
    </cdr:from>
    <cdr:to>
      <cdr:x>0.75942</cdr:x>
      <cdr:y>0.16846</cdr:y>
    </cdr:to>
    <cdr:sp macro="" textlink="">
      <cdr:nvSpPr>
        <cdr:cNvPr id="6" name="Прямоугольная выноска 5"/>
        <cdr:cNvSpPr/>
      </cdr:nvSpPr>
      <cdr:spPr>
        <a:xfrm xmlns:a="http://schemas.openxmlformats.org/drawingml/2006/main">
          <a:off x="3923928" y="504056"/>
          <a:ext cx="805910" cy="345078"/>
        </a:xfrm>
        <a:prstGeom xmlns:a="http://schemas.openxmlformats.org/drawingml/2006/main" prst="wedgeRectCallout">
          <a:avLst>
            <a:gd name="adj1" fmla="val -18981"/>
            <a:gd name="adj2" fmla="val 111883"/>
          </a:avLst>
        </a:prstGeom>
        <a:gradFill xmlns:a="http://schemas.openxmlformats.org/drawingml/2006/main"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xmlns:a="http://schemas.openxmlformats.org/drawingml/2006/main" w="9525" cap="flat" cmpd="sng" algn="ctr">
          <a:solidFill>
            <a:srgbClr val="006699"/>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rtl="0"/>
          <a:r>
            <a:rPr lang="ru-RU" b="1" kern="1200" dirty="0" smtClean="0">
              <a:solidFill>
                <a:srgbClr val="0033CC"/>
              </a:solidFill>
              <a:latin typeface="Bookman Old Style" pitchFamily="18" charset="0"/>
            </a:rPr>
            <a:t>9 224,7</a:t>
          </a:r>
          <a:endParaRPr lang="ru-RU" sz="1000" b="1" kern="1200" dirty="0" smtClean="0">
            <a:solidFill>
              <a:srgbClr val="0033CC"/>
            </a:solidFill>
            <a:latin typeface="Bookman Old Style" pitchFamily="18" charset="0"/>
          </a:endParaRPr>
        </a:p>
        <a:p xmlns:a="http://schemas.openxmlformats.org/drawingml/2006/main">
          <a:pPr algn="ctr" rtl="0"/>
          <a:r>
            <a:rPr lang="ru-RU" sz="1000" b="1" kern="1200" dirty="0" smtClean="0">
              <a:solidFill>
                <a:srgbClr val="0033CC"/>
              </a:solidFill>
              <a:latin typeface="Bookman Old Style" pitchFamily="18" charset="0"/>
            </a:rPr>
            <a:t>прогноз</a:t>
          </a:r>
          <a:endParaRPr lang="ru-RU" b="1" kern="1200" dirty="0">
            <a:solidFill>
              <a:srgbClr val="0033CC"/>
            </a:solidFill>
            <a:latin typeface="Bookman Old Style"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0.61722</cdr:x>
      <cdr:y>0.34211</cdr:y>
    </cdr:from>
    <cdr:to>
      <cdr:x>0.78061</cdr:x>
      <cdr:y>0.42105</cdr:y>
    </cdr:to>
    <cdr:sp macro="" textlink="">
      <cdr:nvSpPr>
        <cdr:cNvPr id="2" name="TextBox 1"/>
        <cdr:cNvSpPr txBox="1"/>
      </cdr:nvSpPr>
      <cdr:spPr>
        <a:xfrm xmlns:a="http://schemas.openxmlformats.org/drawingml/2006/main">
          <a:off x="2448272" y="936104"/>
          <a:ext cx="64807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chemeClr val="bg1"/>
              </a:solidFill>
              <a:latin typeface="Book Antiqua" pitchFamily="18" charset="0"/>
            </a:rPr>
            <a:t>1 170,6</a:t>
          </a:r>
          <a:endParaRPr lang="ru-RU" sz="1100" b="1" dirty="0">
            <a:solidFill>
              <a:schemeClr val="bg1"/>
            </a:solidFill>
            <a:latin typeface="Book Antiqua"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0.5349</cdr:x>
      <cdr:y>0.22307</cdr:y>
    </cdr:from>
    <cdr:to>
      <cdr:x>0.69537</cdr:x>
      <cdr:y>0.35055</cdr:y>
    </cdr:to>
    <cdr:sp macro="" textlink="">
      <cdr:nvSpPr>
        <cdr:cNvPr id="2" name="TextBox 1"/>
        <cdr:cNvSpPr txBox="1"/>
      </cdr:nvSpPr>
      <cdr:spPr>
        <a:xfrm xmlns:a="http://schemas.openxmlformats.org/drawingml/2006/main">
          <a:off x="2160240" y="504056"/>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chemeClr val="bg1"/>
              </a:solidFill>
              <a:latin typeface="Book Antiqua" pitchFamily="18" charset="0"/>
            </a:rPr>
            <a:t>1 217,4</a:t>
          </a:r>
          <a:endParaRPr lang="ru-RU" sz="1100" b="1" dirty="0">
            <a:solidFill>
              <a:schemeClr val="bg1"/>
            </a:solidFill>
            <a:latin typeface="Book Antiqua"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0.5349</cdr:x>
      <cdr:y>0.22307</cdr:y>
    </cdr:from>
    <cdr:to>
      <cdr:x>0.69537</cdr:x>
      <cdr:y>0.35055</cdr:y>
    </cdr:to>
    <cdr:sp macro="" textlink="">
      <cdr:nvSpPr>
        <cdr:cNvPr id="2" name="TextBox 1"/>
        <cdr:cNvSpPr txBox="1"/>
      </cdr:nvSpPr>
      <cdr:spPr>
        <a:xfrm xmlns:a="http://schemas.openxmlformats.org/drawingml/2006/main">
          <a:off x="2160240" y="504056"/>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b="1" dirty="0">
            <a:solidFill>
              <a:schemeClr val="bg1"/>
            </a:solidFill>
            <a:latin typeface="Book Antiqua"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0.32655</cdr:x>
      <cdr:y>0.41772</cdr:y>
    </cdr:from>
    <cdr:to>
      <cdr:x>0.43022</cdr:x>
      <cdr:y>0.57846</cdr:y>
    </cdr:to>
    <cdr:sp macro="" textlink="">
      <cdr:nvSpPr>
        <cdr:cNvPr id="4" name="TextBox 3"/>
        <cdr:cNvSpPr txBox="1"/>
      </cdr:nvSpPr>
      <cdr:spPr>
        <a:xfrm xmlns:a="http://schemas.openxmlformats.org/drawingml/2006/main">
          <a:off x="2880320" y="237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0.86536</cdr:x>
      <cdr:y>0.02469</cdr:y>
    </cdr:from>
    <cdr:to>
      <cdr:x>1</cdr:x>
      <cdr:y>0.08963</cdr:y>
    </cdr:to>
    <cdr:sp macro="" textlink="">
      <cdr:nvSpPr>
        <cdr:cNvPr id="11" name="Скругленный прямоугольник 10"/>
        <cdr:cNvSpPr/>
      </cdr:nvSpPr>
      <cdr:spPr>
        <a:xfrm xmlns:a="http://schemas.openxmlformats.org/drawingml/2006/main">
          <a:off x="7819786" y="144016"/>
          <a:ext cx="1216710" cy="378743"/>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dr:relSizeAnchor xmlns:cdr="http://schemas.openxmlformats.org/drawingml/2006/chartDrawing">
    <cdr:from>
      <cdr:x>0.17127</cdr:x>
      <cdr:y>0.04938</cdr:y>
    </cdr:from>
    <cdr:to>
      <cdr:x>0.3147</cdr:x>
      <cdr:y>0.12346</cdr:y>
    </cdr:to>
    <cdr:sp macro="" textlink="">
      <cdr:nvSpPr>
        <cdr:cNvPr id="12" name="Прямоугольная выноска 11"/>
        <cdr:cNvSpPr/>
      </cdr:nvSpPr>
      <cdr:spPr>
        <a:xfrm xmlns:a="http://schemas.openxmlformats.org/drawingml/2006/main">
          <a:off x="1547664" y="288032"/>
          <a:ext cx="1296144" cy="432048"/>
        </a:xfrm>
        <a:prstGeom xmlns:a="http://schemas.openxmlformats.org/drawingml/2006/main" prst="wedgeRectCallout">
          <a:avLst>
            <a:gd name="adj1" fmla="val -20833"/>
            <a:gd name="adj2" fmla="val 112276"/>
          </a:avLst>
        </a:prstGeom>
        <a:gradFill xmlns:a="http://schemas.openxmlformats.org/drawingml/2006/main"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2700000" scaled="1"/>
          <a:tileRect/>
        </a:gradFill>
        <a:ln xmlns:a="http://schemas.openxmlformats.org/drawingml/2006/main" w="6350">
          <a:solidFill>
            <a:srgbClr val="33CC3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000" dirty="0" smtClean="0">
              <a:solidFill>
                <a:schemeClr val="bg1"/>
              </a:solidFill>
              <a:latin typeface="Book Antiqua" pitchFamily="18" charset="0"/>
            </a:rPr>
            <a:t>Налог на доходы физических лиц</a:t>
          </a:r>
          <a:endParaRPr lang="ru-RU" sz="1000" dirty="0">
            <a:solidFill>
              <a:schemeClr val="bg1"/>
            </a:solidFill>
            <a:latin typeface="Book Antiqua" pitchFamily="18" charset="0"/>
          </a:endParaRPr>
        </a:p>
      </cdr:txBody>
    </cdr:sp>
  </cdr:relSizeAnchor>
  <cdr:relSizeAnchor xmlns:cdr="http://schemas.openxmlformats.org/drawingml/2006/chartDrawing">
    <cdr:from>
      <cdr:x>0.33064</cdr:x>
      <cdr:y>0.54321</cdr:y>
    </cdr:from>
    <cdr:to>
      <cdr:x>0.47407</cdr:x>
      <cdr:y>0.61728</cdr:y>
    </cdr:to>
    <cdr:sp macro="" textlink="">
      <cdr:nvSpPr>
        <cdr:cNvPr id="13" name="Прямоугольная выноска 12"/>
        <cdr:cNvSpPr/>
      </cdr:nvSpPr>
      <cdr:spPr>
        <a:xfrm xmlns:a="http://schemas.openxmlformats.org/drawingml/2006/main">
          <a:off x="2987824" y="3168352"/>
          <a:ext cx="1296144" cy="432048"/>
        </a:xfrm>
        <a:prstGeom xmlns:a="http://schemas.openxmlformats.org/drawingml/2006/main" prst="wedgeRectCallout">
          <a:avLst>
            <a:gd name="adj1" fmla="val -20833"/>
            <a:gd name="adj2" fmla="val 112276"/>
          </a:avLst>
        </a:prstGeom>
        <a:gradFill xmlns:a="http://schemas.openxmlformats.org/drawingml/2006/main"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2700000" scaled="1"/>
          <a:tileRect/>
        </a:gradFill>
        <a:ln xmlns:a="http://schemas.openxmlformats.org/drawingml/2006/main" w="6350" cap="flat" cmpd="sng" algn="ctr">
          <a:solidFill>
            <a:srgbClr val="33CC33"/>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000" dirty="0" smtClean="0">
              <a:solidFill>
                <a:sysClr val="windowText" lastClr="000000"/>
              </a:solidFill>
              <a:latin typeface="Book Antiqua" pitchFamily="18" charset="0"/>
            </a:rPr>
            <a:t>Налоги на совокупный доход</a:t>
          </a:r>
          <a:endParaRPr lang="ru-RU" sz="1000" dirty="0">
            <a:solidFill>
              <a:sysClr val="windowText" lastClr="000000"/>
            </a:solidFill>
            <a:latin typeface="Book Antiqua" pitchFamily="18" charset="0"/>
          </a:endParaRPr>
        </a:p>
      </cdr:txBody>
    </cdr:sp>
  </cdr:relSizeAnchor>
  <cdr:relSizeAnchor xmlns:cdr="http://schemas.openxmlformats.org/drawingml/2006/chartDrawing">
    <cdr:from>
      <cdr:x>0.73704</cdr:x>
      <cdr:y>0.64198</cdr:y>
    </cdr:from>
    <cdr:to>
      <cdr:x>0.88047</cdr:x>
      <cdr:y>0.71605</cdr:y>
    </cdr:to>
    <cdr:sp macro="" textlink="">
      <cdr:nvSpPr>
        <cdr:cNvPr id="14" name="Прямоугольная выноска 13"/>
        <cdr:cNvSpPr/>
      </cdr:nvSpPr>
      <cdr:spPr>
        <a:xfrm xmlns:a="http://schemas.openxmlformats.org/drawingml/2006/main">
          <a:off x="6660232" y="3744416"/>
          <a:ext cx="1296144" cy="432048"/>
        </a:xfrm>
        <a:prstGeom xmlns:a="http://schemas.openxmlformats.org/drawingml/2006/main" prst="wedgeRectCallout">
          <a:avLst>
            <a:gd name="adj1" fmla="val -20833"/>
            <a:gd name="adj2" fmla="val 112276"/>
          </a:avLst>
        </a:prstGeom>
        <a:gradFill xmlns:a="http://schemas.openxmlformats.org/drawingml/2006/main"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3500000" scaled="1"/>
          <a:tileRect/>
        </a:gradFill>
        <a:ln xmlns:a="http://schemas.openxmlformats.org/drawingml/2006/main" w="9525" cap="flat" cmpd="sng" algn="ctr">
          <a:solidFill>
            <a:srgbClr val="33CC33"/>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000" dirty="0" smtClean="0">
              <a:solidFill>
                <a:sysClr val="windowText" lastClr="000000"/>
              </a:solidFill>
              <a:latin typeface="Book Antiqua" pitchFamily="18" charset="0"/>
            </a:rPr>
            <a:t>Неналоговые  доходы</a:t>
          </a:r>
          <a:endParaRPr lang="ru-RU" sz="1000" dirty="0">
            <a:solidFill>
              <a:sysClr val="windowText" lastClr="000000"/>
            </a:solidFill>
            <a:latin typeface="Book Antiqua" pitchFamily="18" charset="0"/>
          </a:endParaRPr>
        </a:p>
      </cdr:txBody>
    </cdr:sp>
  </cdr:relSizeAnchor>
  <cdr:relSizeAnchor xmlns:cdr="http://schemas.openxmlformats.org/drawingml/2006/chartDrawing">
    <cdr:from>
      <cdr:x>0.52189</cdr:x>
      <cdr:y>0.65432</cdr:y>
    </cdr:from>
    <cdr:to>
      <cdr:x>0.66532</cdr:x>
      <cdr:y>0.7284</cdr:y>
    </cdr:to>
    <cdr:sp macro="" textlink="">
      <cdr:nvSpPr>
        <cdr:cNvPr id="15" name="Прямоугольная выноска 14"/>
        <cdr:cNvSpPr/>
      </cdr:nvSpPr>
      <cdr:spPr>
        <a:xfrm xmlns:a="http://schemas.openxmlformats.org/drawingml/2006/main">
          <a:off x="4716016" y="3816424"/>
          <a:ext cx="1296144" cy="432048"/>
        </a:xfrm>
        <a:prstGeom xmlns:a="http://schemas.openxmlformats.org/drawingml/2006/main" prst="wedgeRectCallout">
          <a:avLst>
            <a:gd name="adj1" fmla="val -20833"/>
            <a:gd name="adj2" fmla="val 112276"/>
          </a:avLst>
        </a:prstGeom>
        <a:gradFill xmlns:a="http://schemas.openxmlformats.org/drawingml/2006/main"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3500000" scaled="1"/>
          <a:tileRect/>
        </a:gradFill>
        <a:ln xmlns:a="http://schemas.openxmlformats.org/drawingml/2006/main" w="9525" cap="flat" cmpd="sng" algn="ctr">
          <a:solidFill>
            <a:srgbClr val="33CC33"/>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000" dirty="0" smtClean="0">
              <a:solidFill>
                <a:sysClr val="windowText" lastClr="000000"/>
              </a:solidFill>
              <a:latin typeface="Book Antiqua" pitchFamily="18" charset="0"/>
            </a:rPr>
            <a:t>Государственная пошлина</a:t>
          </a:r>
          <a:endParaRPr lang="ru-RU" sz="1000" dirty="0">
            <a:solidFill>
              <a:sysClr val="windowText" lastClr="000000"/>
            </a:solidFill>
            <a:latin typeface="Book Antiqua" pitchFamily="18" charset="0"/>
          </a:endParaRPr>
        </a:p>
      </cdr:txBody>
    </cdr:sp>
  </cdr:relSizeAnchor>
  <cdr:relSizeAnchor xmlns:cdr="http://schemas.openxmlformats.org/drawingml/2006/chartDrawing">
    <cdr:from>
      <cdr:x>0.18721</cdr:x>
      <cdr:y>0.44444</cdr:y>
    </cdr:from>
    <cdr:to>
      <cdr:x>0.21111</cdr:x>
      <cdr:y>0.55556</cdr:y>
    </cdr:to>
    <cdr:sp macro="" textlink="">
      <cdr:nvSpPr>
        <cdr:cNvPr id="16" name="TextBox 15"/>
        <cdr:cNvSpPr txBox="1"/>
      </cdr:nvSpPr>
      <cdr:spPr>
        <a:xfrm xmlns:a="http://schemas.openxmlformats.org/drawingml/2006/main">
          <a:off x="1691680" y="2592288"/>
          <a:ext cx="216024"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0.1633</cdr:x>
      <cdr:y>0.81481</cdr:y>
    </cdr:from>
    <cdr:to>
      <cdr:x>0.21111</cdr:x>
      <cdr:y>0.93827</cdr:y>
    </cdr:to>
    <cdr:sp macro="" textlink="">
      <cdr:nvSpPr>
        <cdr:cNvPr id="19" name="TextBox 18"/>
        <cdr:cNvSpPr txBox="1"/>
      </cdr:nvSpPr>
      <cdr:spPr>
        <a:xfrm xmlns:a="http://schemas.openxmlformats.org/drawingml/2006/main">
          <a:off x="1475656" y="4752528"/>
          <a:ext cx="43204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0.1633</cdr:x>
      <cdr:y>0.85185</cdr:y>
    </cdr:from>
    <cdr:to>
      <cdr:x>0.21111</cdr:x>
      <cdr:y>0.96296</cdr:y>
    </cdr:to>
    <cdr:sp macro="" textlink="">
      <cdr:nvSpPr>
        <cdr:cNvPr id="20" name="TextBox 19"/>
        <cdr:cNvSpPr txBox="1"/>
      </cdr:nvSpPr>
      <cdr:spPr>
        <a:xfrm xmlns:a="http://schemas.openxmlformats.org/drawingml/2006/main" rot="803794">
          <a:off x="1475656" y="4968552"/>
          <a:ext cx="432048"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32 898,6</a:t>
          </a:r>
          <a:endParaRPr lang="ru-RU" sz="1100" b="1" dirty="0">
            <a:latin typeface="Book Antiqua" pitchFamily="18" charset="0"/>
          </a:endParaRPr>
        </a:p>
      </cdr:txBody>
    </cdr:sp>
  </cdr:relSizeAnchor>
  <cdr:relSizeAnchor xmlns:cdr="http://schemas.openxmlformats.org/drawingml/2006/chartDrawing">
    <cdr:from>
      <cdr:x>0.21908</cdr:x>
      <cdr:y>0.85185</cdr:y>
    </cdr:from>
    <cdr:to>
      <cdr:x>0.26689</cdr:x>
      <cdr:y>0.96296</cdr:y>
    </cdr:to>
    <cdr:sp macro="" textlink="">
      <cdr:nvSpPr>
        <cdr:cNvPr id="21" name="TextBox 20"/>
        <cdr:cNvSpPr txBox="1"/>
      </cdr:nvSpPr>
      <cdr:spPr>
        <a:xfrm xmlns:a="http://schemas.openxmlformats.org/drawingml/2006/main" rot="672400">
          <a:off x="1979712" y="4968552"/>
          <a:ext cx="432048"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36 160,0</a:t>
          </a:r>
        </a:p>
        <a:p xmlns:a="http://schemas.openxmlformats.org/drawingml/2006/main">
          <a:endParaRPr lang="ru-RU" sz="1100" dirty="0" smtClean="0"/>
        </a:p>
        <a:p xmlns:a="http://schemas.openxmlformats.org/drawingml/2006/main">
          <a:endParaRPr lang="ru-RU" sz="1100" dirty="0"/>
        </a:p>
      </cdr:txBody>
    </cdr:sp>
  </cdr:relSizeAnchor>
  <cdr:relSizeAnchor xmlns:cdr="http://schemas.openxmlformats.org/drawingml/2006/chartDrawing">
    <cdr:from>
      <cdr:x>0.27486</cdr:x>
      <cdr:y>0.85185</cdr:y>
    </cdr:from>
    <cdr:to>
      <cdr:x>0.32267</cdr:x>
      <cdr:y>0.96296</cdr:y>
    </cdr:to>
    <cdr:sp macro="" textlink="">
      <cdr:nvSpPr>
        <cdr:cNvPr id="22" name="TextBox 21"/>
        <cdr:cNvSpPr txBox="1"/>
      </cdr:nvSpPr>
      <cdr:spPr>
        <a:xfrm xmlns:a="http://schemas.openxmlformats.org/drawingml/2006/main" rot="853923">
          <a:off x="2483768" y="4968552"/>
          <a:ext cx="432048"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37 237,1</a:t>
          </a:r>
          <a:endParaRPr lang="ru-RU" sz="1100" b="1" dirty="0">
            <a:latin typeface="Book Antiqua" pitchFamily="18" charset="0"/>
          </a:endParaRPr>
        </a:p>
      </cdr:txBody>
    </cdr:sp>
  </cdr:relSizeAnchor>
  <cdr:relSizeAnchor xmlns:cdr="http://schemas.openxmlformats.org/drawingml/2006/chartDrawing">
    <cdr:from>
      <cdr:x>0.35612</cdr:x>
      <cdr:y>0.85088</cdr:y>
    </cdr:from>
    <cdr:to>
      <cdr:x>0.40393</cdr:x>
      <cdr:y>0.95259</cdr:y>
    </cdr:to>
    <cdr:sp macro="" textlink="">
      <cdr:nvSpPr>
        <cdr:cNvPr id="23" name="TextBox 22"/>
        <cdr:cNvSpPr txBox="1"/>
      </cdr:nvSpPr>
      <cdr:spPr>
        <a:xfrm xmlns:a="http://schemas.openxmlformats.org/drawingml/2006/main" rot="697524">
          <a:off x="3218061" y="4962874"/>
          <a:ext cx="432048" cy="59326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3 654,3</a:t>
          </a:r>
          <a:endParaRPr lang="ru-RU" sz="1100" b="1" dirty="0">
            <a:latin typeface="Book Antiqua" pitchFamily="18" charset="0"/>
          </a:endParaRPr>
        </a:p>
      </cdr:txBody>
    </cdr:sp>
  </cdr:relSizeAnchor>
  <cdr:relSizeAnchor xmlns:cdr="http://schemas.openxmlformats.org/drawingml/2006/chartDrawing">
    <cdr:from>
      <cdr:x>0.41184</cdr:x>
      <cdr:y>0.83983</cdr:y>
    </cdr:from>
    <cdr:to>
      <cdr:x>0.45169</cdr:x>
      <cdr:y>0.95122</cdr:y>
    </cdr:to>
    <cdr:sp macro="" textlink="">
      <cdr:nvSpPr>
        <cdr:cNvPr id="24" name="TextBox 23"/>
        <cdr:cNvSpPr txBox="1"/>
      </cdr:nvSpPr>
      <cdr:spPr>
        <a:xfrm xmlns:a="http://schemas.openxmlformats.org/drawingml/2006/main" rot="671375">
          <a:off x="3721611" y="4898430"/>
          <a:ext cx="360040" cy="64972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3 740,4</a:t>
          </a:r>
          <a:endParaRPr lang="ru-RU" sz="1100" b="1" dirty="0">
            <a:latin typeface="Book Antiqua" pitchFamily="18" charset="0"/>
          </a:endParaRPr>
        </a:p>
      </cdr:txBody>
    </cdr:sp>
  </cdr:relSizeAnchor>
  <cdr:relSizeAnchor xmlns:cdr="http://schemas.openxmlformats.org/drawingml/2006/chartDrawing">
    <cdr:from>
      <cdr:x>0.46114</cdr:x>
      <cdr:y>0.83946</cdr:y>
    </cdr:from>
    <cdr:to>
      <cdr:x>0.50895</cdr:x>
      <cdr:y>0.95317</cdr:y>
    </cdr:to>
    <cdr:sp macro="" textlink="">
      <cdr:nvSpPr>
        <cdr:cNvPr id="25" name="TextBox 24"/>
        <cdr:cNvSpPr txBox="1"/>
      </cdr:nvSpPr>
      <cdr:spPr>
        <a:xfrm xmlns:a="http://schemas.openxmlformats.org/drawingml/2006/main" rot="905259">
          <a:off x="4167098" y="4896289"/>
          <a:ext cx="432048" cy="6632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3 827,1</a:t>
          </a:r>
          <a:endParaRPr lang="ru-RU" sz="1100" b="1" dirty="0">
            <a:latin typeface="Book Antiqua" pitchFamily="18" charset="0"/>
          </a:endParaRPr>
        </a:p>
      </cdr:txBody>
    </cdr:sp>
  </cdr:relSizeAnchor>
  <cdr:relSizeAnchor xmlns:cdr="http://schemas.openxmlformats.org/drawingml/2006/chartDrawing">
    <cdr:from>
      <cdr:x>0.54786</cdr:x>
      <cdr:y>0.86324</cdr:y>
    </cdr:from>
    <cdr:to>
      <cdr:x>0.59567</cdr:x>
      <cdr:y>0.95012</cdr:y>
    </cdr:to>
    <cdr:sp macro="" textlink="">
      <cdr:nvSpPr>
        <cdr:cNvPr id="26" name="TextBox 25"/>
        <cdr:cNvSpPr txBox="1"/>
      </cdr:nvSpPr>
      <cdr:spPr>
        <a:xfrm xmlns:a="http://schemas.openxmlformats.org/drawingml/2006/main" rot="825133">
          <a:off x="4950701" y="5034982"/>
          <a:ext cx="432048" cy="50672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315,0</a:t>
          </a:r>
          <a:endParaRPr lang="ru-RU" sz="1100" b="1" dirty="0">
            <a:latin typeface="Book Antiqua" pitchFamily="18" charset="0"/>
          </a:endParaRPr>
        </a:p>
      </cdr:txBody>
    </cdr:sp>
  </cdr:relSizeAnchor>
  <cdr:relSizeAnchor xmlns:cdr="http://schemas.openxmlformats.org/drawingml/2006/chartDrawing">
    <cdr:from>
      <cdr:x>0.59751</cdr:x>
      <cdr:y>0.86394</cdr:y>
    </cdr:from>
    <cdr:to>
      <cdr:x>0.64533</cdr:x>
      <cdr:y>0.95082</cdr:y>
    </cdr:to>
    <cdr:sp macro="" textlink="">
      <cdr:nvSpPr>
        <cdr:cNvPr id="27" name="TextBox 26"/>
        <cdr:cNvSpPr txBox="1"/>
      </cdr:nvSpPr>
      <cdr:spPr>
        <a:xfrm xmlns:a="http://schemas.openxmlformats.org/drawingml/2006/main" rot="826376">
          <a:off x="5399429" y="5039074"/>
          <a:ext cx="432048" cy="50670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329,0</a:t>
          </a:r>
          <a:endParaRPr lang="ru-RU" sz="1100" b="1" dirty="0">
            <a:latin typeface="Book Antiqua" pitchFamily="18" charset="0"/>
          </a:endParaRPr>
        </a:p>
      </cdr:txBody>
    </cdr:sp>
  </cdr:relSizeAnchor>
  <cdr:relSizeAnchor xmlns:cdr="http://schemas.openxmlformats.org/drawingml/2006/chartDrawing">
    <cdr:from>
      <cdr:x>0.6446</cdr:x>
      <cdr:y>0.86358</cdr:y>
    </cdr:from>
    <cdr:to>
      <cdr:x>0.69241</cdr:x>
      <cdr:y>0.95075</cdr:y>
    </cdr:to>
    <cdr:sp macro="" textlink="">
      <cdr:nvSpPr>
        <cdr:cNvPr id="28" name="TextBox 27"/>
        <cdr:cNvSpPr txBox="1"/>
      </cdr:nvSpPr>
      <cdr:spPr>
        <a:xfrm xmlns:a="http://schemas.openxmlformats.org/drawingml/2006/main" rot="672501">
          <a:off x="5824956" y="5036945"/>
          <a:ext cx="432048" cy="50843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b="1" dirty="0" smtClean="0">
              <a:latin typeface="Book Antiqua" pitchFamily="18" charset="0"/>
            </a:rPr>
            <a:t>342,0</a:t>
          </a:r>
          <a:endParaRPr lang="ru-RU" sz="1100" b="1" dirty="0">
            <a:latin typeface="Book Antiqua" pitchFamily="18" charset="0"/>
          </a:endParaRPr>
        </a:p>
      </cdr:txBody>
    </cdr:sp>
  </cdr:relSizeAnchor>
  <cdr:relSizeAnchor xmlns:cdr="http://schemas.openxmlformats.org/drawingml/2006/chartDrawing">
    <cdr:from>
      <cdr:x>0.72908</cdr:x>
      <cdr:y>0.84943</cdr:y>
    </cdr:from>
    <cdr:to>
      <cdr:x>0.77751</cdr:x>
      <cdr:y>0.96054</cdr:y>
    </cdr:to>
    <cdr:sp macro="" textlink="">
      <cdr:nvSpPr>
        <cdr:cNvPr id="29" name="TextBox 28"/>
        <cdr:cNvSpPr txBox="1"/>
      </cdr:nvSpPr>
      <cdr:spPr>
        <a:xfrm xmlns:a="http://schemas.openxmlformats.org/drawingml/2006/main" rot="693978">
          <a:off x="6588287" y="4954408"/>
          <a:ext cx="437712"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dirty="0" smtClean="0"/>
            <a:t>2 508,4</a:t>
          </a:r>
          <a:endParaRPr lang="ru-RU" sz="1100" dirty="0" smtClean="0"/>
        </a:p>
        <a:p xmlns:a="http://schemas.openxmlformats.org/drawingml/2006/main">
          <a:endParaRPr lang="ru-RU" sz="1100" dirty="0"/>
        </a:p>
      </cdr:txBody>
    </cdr:sp>
  </cdr:relSizeAnchor>
  <cdr:relSizeAnchor xmlns:cdr="http://schemas.openxmlformats.org/drawingml/2006/chartDrawing">
    <cdr:from>
      <cdr:x>0.7855</cdr:x>
      <cdr:y>0.84501</cdr:y>
    </cdr:from>
    <cdr:to>
      <cdr:x>0.82611</cdr:x>
      <cdr:y>0.95612</cdr:y>
    </cdr:to>
    <cdr:sp macro="" textlink="">
      <cdr:nvSpPr>
        <cdr:cNvPr id="30" name="TextBox 29"/>
        <cdr:cNvSpPr txBox="1"/>
      </cdr:nvSpPr>
      <cdr:spPr>
        <a:xfrm xmlns:a="http://schemas.openxmlformats.org/drawingml/2006/main" rot="789177">
          <a:off x="7098132" y="4928663"/>
          <a:ext cx="366980"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dirty="0" smtClean="0"/>
            <a:t>1 170,6</a:t>
          </a:r>
        </a:p>
        <a:p xmlns:a="http://schemas.openxmlformats.org/drawingml/2006/main">
          <a:endParaRPr lang="ru-RU" sz="1100" dirty="0"/>
        </a:p>
      </cdr:txBody>
    </cdr:sp>
  </cdr:relSizeAnchor>
  <cdr:relSizeAnchor xmlns:cdr="http://schemas.openxmlformats.org/drawingml/2006/chartDrawing">
    <cdr:from>
      <cdr:x>0.84195</cdr:x>
      <cdr:y>0.83931</cdr:y>
    </cdr:from>
    <cdr:to>
      <cdr:x>0.88258</cdr:x>
      <cdr:y>0.95042</cdr:y>
    </cdr:to>
    <cdr:sp macro="" textlink="">
      <cdr:nvSpPr>
        <cdr:cNvPr id="31" name="TextBox 30"/>
        <cdr:cNvSpPr txBox="1"/>
      </cdr:nvSpPr>
      <cdr:spPr>
        <a:xfrm xmlns:a="http://schemas.openxmlformats.org/drawingml/2006/main" rot="719262">
          <a:off x="7608317" y="4895402"/>
          <a:ext cx="367144"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ru-RU" sz="1100" dirty="0" smtClean="0"/>
            <a:t>1 217,4</a:t>
          </a:r>
          <a:endParaRPr lang="ru-RU"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0.32655</cdr:x>
      <cdr:y>0.41772</cdr:y>
    </cdr:from>
    <cdr:to>
      <cdr:x>0.43022</cdr:x>
      <cdr:y>0.57846</cdr:y>
    </cdr:to>
    <cdr:sp macro="" textlink="">
      <cdr:nvSpPr>
        <cdr:cNvPr id="4" name="TextBox 3"/>
        <cdr:cNvSpPr txBox="1"/>
      </cdr:nvSpPr>
      <cdr:spPr>
        <a:xfrm xmlns:a="http://schemas.openxmlformats.org/drawingml/2006/main">
          <a:off x="2880320" y="237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0.16327</cdr:x>
      <cdr:y>0.15789</cdr:y>
    </cdr:from>
    <cdr:to>
      <cdr:x>0.31838</cdr:x>
      <cdr:y>0.25759</cdr:y>
    </cdr:to>
    <cdr:sp macro="" textlink="">
      <cdr:nvSpPr>
        <cdr:cNvPr id="5" name="TextBox 4"/>
        <cdr:cNvSpPr txBox="1"/>
      </cdr:nvSpPr>
      <cdr:spPr>
        <a:xfrm xmlns:a="http://schemas.openxmlformats.org/drawingml/2006/main">
          <a:off x="1440160" y="864096"/>
          <a:ext cx="1368144" cy="5456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200" dirty="0" smtClean="0">
            <a:latin typeface="Book Antiqua" pitchFamily="18" charset="0"/>
          </a:endParaRPr>
        </a:p>
        <a:p xmlns:a="http://schemas.openxmlformats.org/drawingml/2006/main">
          <a:pPr algn="ctr"/>
          <a:endParaRPr lang="ru-RU" sz="1200" b="1" u="sng" dirty="0" smtClean="0">
            <a:latin typeface="Book Antiqua" pitchFamily="18" charset="0"/>
          </a:endParaRPr>
        </a:p>
        <a:p xmlns:a="http://schemas.openxmlformats.org/drawingml/2006/main">
          <a:pPr algn="ctr"/>
          <a:endParaRPr lang="ru-RU" sz="1200" b="1" u="sng" dirty="0" smtClean="0">
            <a:latin typeface="Book Antiqua" pitchFamily="18" charset="0"/>
          </a:endParaRPr>
        </a:p>
        <a:p xmlns:a="http://schemas.openxmlformats.org/drawingml/2006/main">
          <a:endParaRPr lang="ru-RU" sz="1100" dirty="0"/>
        </a:p>
      </cdr:txBody>
    </cdr:sp>
  </cdr:relSizeAnchor>
  <cdr:relSizeAnchor xmlns:cdr="http://schemas.openxmlformats.org/drawingml/2006/chartDrawing">
    <cdr:from>
      <cdr:x>0.33471</cdr:x>
      <cdr:y>0.53165</cdr:y>
    </cdr:from>
    <cdr:to>
      <cdr:x>0.47349</cdr:x>
      <cdr:y>0.62376</cdr:y>
    </cdr:to>
    <cdr:sp macro="" textlink="">
      <cdr:nvSpPr>
        <cdr:cNvPr id="6" name="TextBox 5"/>
        <cdr:cNvSpPr txBox="1"/>
      </cdr:nvSpPr>
      <cdr:spPr>
        <a:xfrm xmlns:a="http://schemas.openxmlformats.org/drawingml/2006/main">
          <a:off x="2952328" y="3024336"/>
          <a:ext cx="1224106" cy="5239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200" b="1" u="sng" dirty="0">
            <a:latin typeface="Book Antiqua" pitchFamily="18" charset="0"/>
          </a:endParaRPr>
        </a:p>
      </cdr:txBody>
    </cdr:sp>
  </cdr:relSizeAnchor>
  <cdr:relSizeAnchor xmlns:cdr="http://schemas.openxmlformats.org/drawingml/2006/chartDrawing">
    <cdr:from>
      <cdr:x>0.53064</cdr:x>
      <cdr:y>1.82728E-7</cdr:y>
    </cdr:from>
    <cdr:to>
      <cdr:x>0.66126</cdr:x>
      <cdr:y>0.10526</cdr:y>
    </cdr:to>
    <cdr:sp macro="" textlink="">
      <cdr:nvSpPr>
        <cdr:cNvPr id="7" name="TextBox 6"/>
        <cdr:cNvSpPr txBox="1"/>
      </cdr:nvSpPr>
      <cdr:spPr>
        <a:xfrm xmlns:a="http://schemas.openxmlformats.org/drawingml/2006/main">
          <a:off x="4680495" y="1"/>
          <a:ext cx="1152130" cy="5760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dirty="0" smtClean="0">
            <a:latin typeface="Book Antiqua" pitchFamily="18" charset="0"/>
          </a:endParaRPr>
        </a:p>
        <a:p xmlns:a="http://schemas.openxmlformats.org/drawingml/2006/main">
          <a:endParaRPr lang="ru-RU" b="1" u="sng" dirty="0">
            <a:latin typeface="Book Antiqua" pitchFamily="18" charset="0"/>
          </a:endParaRPr>
        </a:p>
      </cdr:txBody>
    </cdr:sp>
  </cdr:relSizeAnchor>
  <cdr:relSizeAnchor xmlns:cdr="http://schemas.openxmlformats.org/drawingml/2006/chartDrawing">
    <cdr:from>
      <cdr:x>0.71024</cdr:x>
      <cdr:y>0.56579</cdr:y>
    </cdr:from>
    <cdr:to>
      <cdr:x>0.82454</cdr:x>
      <cdr:y>0.71053</cdr:y>
    </cdr:to>
    <cdr:sp macro="" textlink="">
      <cdr:nvSpPr>
        <cdr:cNvPr id="8" name="TextBox 7"/>
        <cdr:cNvSpPr txBox="1"/>
      </cdr:nvSpPr>
      <cdr:spPr>
        <a:xfrm xmlns:a="http://schemas.openxmlformats.org/drawingml/2006/main">
          <a:off x="6264652" y="3096344"/>
          <a:ext cx="1008180" cy="7920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0.13878</cdr:x>
      <cdr:y>0.87342</cdr:y>
    </cdr:from>
    <cdr:to>
      <cdr:x>0.27756</cdr:x>
      <cdr:y>0.97468</cdr:y>
    </cdr:to>
    <cdr:sp macro="" textlink="">
      <cdr:nvSpPr>
        <cdr:cNvPr id="11" name="Прямоугольник с двумя скругленными противолежащими углами 10"/>
        <cdr:cNvSpPr/>
      </cdr:nvSpPr>
      <cdr:spPr>
        <a:xfrm xmlns:a="http://schemas.openxmlformats.org/drawingml/2006/main">
          <a:off x="1224136" y="4968552"/>
          <a:ext cx="1224105" cy="576031"/>
        </a:xfrm>
        <a:prstGeom xmlns:a="http://schemas.openxmlformats.org/drawingml/2006/main" prst="round2DiagRect">
          <a:avLst/>
        </a:prstGeom>
        <a:solidFill xmlns:a="http://schemas.openxmlformats.org/drawingml/2006/main">
          <a:srgbClr val="99CCFF"/>
        </a:solidFill>
        <a:ln xmlns:a="http://schemas.openxmlformats.org/drawingml/2006/main" w="12700">
          <a:solidFill>
            <a:srgbClr val="3399F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ru-RU" b="1" dirty="0" smtClean="0">
            <a:solidFill>
              <a:schemeClr val="bg1"/>
            </a:solidFill>
            <a:latin typeface="Book Antiqua" pitchFamily="18" charset="0"/>
          </a:endParaRPr>
        </a:p>
        <a:p xmlns:a="http://schemas.openxmlformats.org/drawingml/2006/main">
          <a:pPr algn="ctr"/>
          <a:r>
            <a:rPr lang="ru-RU" b="1" dirty="0" smtClean="0">
              <a:solidFill>
                <a:schemeClr val="bg1"/>
              </a:solidFill>
              <a:latin typeface="Book Antiqua" pitchFamily="18" charset="0"/>
            </a:rPr>
            <a:t>Дотации</a:t>
          </a:r>
          <a:endParaRPr lang="ru-RU" b="1" dirty="0">
            <a:solidFill>
              <a:schemeClr val="bg1"/>
            </a:solidFill>
            <a:latin typeface="Book Antiqua" pitchFamily="18" charset="0"/>
          </a:endParaRPr>
        </a:p>
      </cdr:txBody>
    </cdr:sp>
  </cdr:relSizeAnchor>
  <cdr:relSizeAnchor xmlns:cdr="http://schemas.openxmlformats.org/drawingml/2006/chartDrawing">
    <cdr:from>
      <cdr:x>0.28573</cdr:x>
      <cdr:y>0.87342</cdr:y>
    </cdr:from>
    <cdr:to>
      <cdr:x>0.41635</cdr:x>
      <cdr:y>0.97468</cdr:y>
    </cdr:to>
    <cdr:sp macro="" textlink="">
      <cdr:nvSpPr>
        <cdr:cNvPr id="12" name="Прямоугольник с двумя скругленными противолежащими углами 11"/>
        <cdr:cNvSpPr/>
      </cdr:nvSpPr>
      <cdr:spPr>
        <a:xfrm xmlns:a="http://schemas.openxmlformats.org/drawingml/2006/main">
          <a:off x="2520280" y="4968552"/>
          <a:ext cx="1152131" cy="576031"/>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3399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ru-RU" b="1" dirty="0" smtClean="0">
            <a:solidFill>
              <a:sysClr val="windowText" lastClr="000000"/>
            </a:solidFill>
            <a:latin typeface="Book Antiqua" pitchFamily="18" charset="0"/>
          </a:endParaRPr>
        </a:p>
        <a:p xmlns:a="http://schemas.openxmlformats.org/drawingml/2006/main">
          <a:pPr algn="ctr"/>
          <a:r>
            <a:rPr lang="ru-RU" b="1" dirty="0" smtClean="0">
              <a:solidFill>
                <a:sysClr val="windowText" lastClr="000000"/>
              </a:solidFill>
              <a:latin typeface="Book Antiqua" pitchFamily="18" charset="0"/>
            </a:rPr>
            <a:t>Субсидии</a:t>
          </a:r>
          <a:endParaRPr lang="ru-RU" b="1" dirty="0">
            <a:solidFill>
              <a:sysClr val="windowText" lastClr="000000"/>
            </a:solidFill>
            <a:latin typeface="Book Antiqua" pitchFamily="18" charset="0"/>
          </a:endParaRPr>
        </a:p>
      </cdr:txBody>
    </cdr:sp>
  </cdr:relSizeAnchor>
  <cdr:relSizeAnchor xmlns:cdr="http://schemas.openxmlformats.org/drawingml/2006/chartDrawing">
    <cdr:from>
      <cdr:x>0.42451</cdr:x>
      <cdr:y>0.87342</cdr:y>
    </cdr:from>
    <cdr:to>
      <cdr:x>0.55513</cdr:x>
      <cdr:y>0.97468</cdr:y>
    </cdr:to>
    <cdr:sp macro="" textlink="">
      <cdr:nvSpPr>
        <cdr:cNvPr id="13" name="Прямоугольник с двумя скругленными противолежащими углами 12"/>
        <cdr:cNvSpPr/>
      </cdr:nvSpPr>
      <cdr:spPr>
        <a:xfrm xmlns:a="http://schemas.openxmlformats.org/drawingml/2006/main">
          <a:off x="3744416" y="4968552"/>
          <a:ext cx="1152130" cy="576031"/>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3399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ru-RU" b="1" dirty="0" smtClean="0">
            <a:solidFill>
              <a:sysClr val="windowText" lastClr="000000"/>
            </a:solidFill>
            <a:latin typeface="Book Antiqua" pitchFamily="18" charset="0"/>
          </a:endParaRPr>
        </a:p>
        <a:p xmlns:a="http://schemas.openxmlformats.org/drawingml/2006/main">
          <a:pPr algn="ctr"/>
          <a:r>
            <a:rPr lang="ru-RU" b="1" dirty="0" smtClean="0">
              <a:solidFill>
                <a:sysClr val="windowText" lastClr="000000"/>
              </a:solidFill>
              <a:latin typeface="Book Antiqua" pitchFamily="18" charset="0"/>
            </a:rPr>
            <a:t>Субвенции</a:t>
          </a:r>
          <a:endParaRPr lang="ru-RU" b="1" dirty="0">
            <a:solidFill>
              <a:sysClr val="windowText" lastClr="000000"/>
            </a:solidFill>
            <a:latin typeface="Book Antiqua" pitchFamily="18" charset="0"/>
          </a:endParaRPr>
        </a:p>
      </cdr:txBody>
    </cdr:sp>
  </cdr:relSizeAnchor>
  <cdr:relSizeAnchor xmlns:cdr="http://schemas.openxmlformats.org/drawingml/2006/chartDrawing">
    <cdr:from>
      <cdr:x>0.5633</cdr:x>
      <cdr:y>0.87342</cdr:y>
    </cdr:from>
    <cdr:to>
      <cdr:x>0.71841</cdr:x>
      <cdr:y>0.97468</cdr:y>
    </cdr:to>
    <cdr:sp macro="" textlink="">
      <cdr:nvSpPr>
        <cdr:cNvPr id="14" name="Прямоугольник с двумя скругленными противолежащими углами 13"/>
        <cdr:cNvSpPr/>
      </cdr:nvSpPr>
      <cdr:spPr>
        <a:xfrm xmlns:a="http://schemas.openxmlformats.org/drawingml/2006/main">
          <a:off x="4968552" y="4968552"/>
          <a:ext cx="1368143" cy="576031"/>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3399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b="1" dirty="0" smtClean="0">
              <a:solidFill>
                <a:sysClr val="windowText" lastClr="000000"/>
              </a:solidFill>
              <a:latin typeface="Book Antiqua" pitchFamily="18" charset="0"/>
            </a:rPr>
            <a:t>Иные межбюджетные трансферты</a:t>
          </a:r>
          <a:endParaRPr lang="ru-RU" b="1" dirty="0">
            <a:solidFill>
              <a:sysClr val="windowText" lastClr="000000"/>
            </a:solidFill>
            <a:latin typeface="Book Antiqua" pitchFamily="18" charset="0"/>
          </a:endParaRPr>
        </a:p>
      </cdr:txBody>
    </cdr:sp>
  </cdr:relSizeAnchor>
  <cdr:relSizeAnchor xmlns:cdr="http://schemas.openxmlformats.org/drawingml/2006/chartDrawing">
    <cdr:from>
      <cdr:x>0.86206</cdr:x>
      <cdr:y>0</cdr:y>
    </cdr:from>
    <cdr:to>
      <cdr:x>1</cdr:x>
      <cdr:y>0.06658</cdr:y>
    </cdr:to>
    <cdr:sp macro="" textlink="">
      <cdr:nvSpPr>
        <cdr:cNvPr id="15" name="Скругленный прямоугольник 14"/>
        <cdr:cNvSpPr/>
      </cdr:nvSpPr>
      <cdr:spPr>
        <a:xfrm xmlns:a="http://schemas.openxmlformats.org/drawingml/2006/main">
          <a:off x="7603798" y="0"/>
          <a:ext cx="1216674" cy="378772"/>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dr:relSizeAnchor xmlns:cdr="http://schemas.openxmlformats.org/drawingml/2006/chartDrawing">
    <cdr:from>
      <cdr:x>0.72657</cdr:x>
      <cdr:y>0.87342</cdr:y>
    </cdr:from>
    <cdr:to>
      <cdr:x>0.86535</cdr:x>
      <cdr:y>0.97468</cdr:y>
    </cdr:to>
    <cdr:sp macro="" textlink="">
      <cdr:nvSpPr>
        <cdr:cNvPr id="16" name="Прямоугольник с двумя скругленными противолежащими углами 15"/>
        <cdr:cNvSpPr/>
      </cdr:nvSpPr>
      <cdr:spPr>
        <a:xfrm xmlns:a="http://schemas.openxmlformats.org/drawingml/2006/main">
          <a:off x="6408712" y="4968552"/>
          <a:ext cx="1224105" cy="576031"/>
        </a:xfrm>
        <a:prstGeom xmlns:a="http://schemas.openxmlformats.org/drawingml/2006/main" prst="round2DiagRect">
          <a:avLst/>
        </a:prstGeom>
        <a:solidFill xmlns:a="http://schemas.openxmlformats.org/drawingml/2006/main">
          <a:srgbClr val="99CCFF"/>
        </a:solidFill>
        <a:ln xmlns:a="http://schemas.openxmlformats.org/drawingml/2006/main" w="12700" cap="flat" cmpd="sng" algn="ctr">
          <a:solidFill>
            <a:srgbClr val="3399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b="1" dirty="0" smtClean="0">
              <a:solidFill>
                <a:sysClr val="windowText" lastClr="000000"/>
              </a:solidFill>
              <a:latin typeface="Book Antiqua" pitchFamily="18" charset="0"/>
            </a:rPr>
            <a:t>Возврат остатков</a:t>
          </a:r>
          <a:endParaRPr lang="ru-RU" b="1" dirty="0">
            <a:solidFill>
              <a:sysClr val="windowText" lastClr="000000"/>
            </a:solidFill>
            <a:latin typeface="Book Antiqua"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0.28125</cdr:x>
      <cdr:y>0.14474</cdr:y>
    </cdr:from>
    <cdr:to>
      <cdr:x>0.39236</cdr:x>
      <cdr:y>0.31182</cdr:y>
    </cdr:to>
    <cdr:sp macro="" textlink="">
      <cdr:nvSpPr>
        <cdr:cNvPr id="2" name="TextBox 1"/>
        <cdr:cNvSpPr txBox="1"/>
      </cdr:nvSpPr>
      <cdr:spPr>
        <a:xfrm xmlns:a="http://schemas.openxmlformats.org/drawingml/2006/main">
          <a:off x="2314600" y="7920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0.28658</cdr:x>
      <cdr:y>0.13158</cdr:y>
    </cdr:from>
    <cdr:to>
      <cdr:x>0.37486</cdr:x>
      <cdr:y>0.18987</cdr:y>
    </cdr:to>
    <cdr:sp macro="" textlink="">
      <cdr:nvSpPr>
        <cdr:cNvPr id="3" name="TextBox 2"/>
        <cdr:cNvSpPr txBox="1"/>
      </cdr:nvSpPr>
      <cdr:spPr>
        <a:xfrm xmlns:a="http://schemas.openxmlformats.org/drawingml/2006/main">
          <a:off x="2458615" y="748510"/>
          <a:ext cx="757419" cy="33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0.64754</cdr:x>
      <cdr:y>0.29114</cdr:y>
    </cdr:from>
    <cdr:to>
      <cdr:x>0.71311</cdr:x>
      <cdr:y>0.32911</cdr:y>
    </cdr:to>
    <cdr:sp macro="" textlink="">
      <cdr:nvSpPr>
        <cdr:cNvPr id="5" name="TextBox 4"/>
        <cdr:cNvSpPr txBox="1"/>
      </cdr:nvSpPr>
      <cdr:spPr>
        <a:xfrm xmlns:a="http://schemas.openxmlformats.org/drawingml/2006/main">
          <a:off x="5688632" y="1656184"/>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200" b="1" dirty="0">
            <a:latin typeface="Book Antiqua" pitchFamily="18" charset="0"/>
          </a:endParaRPr>
        </a:p>
      </cdr:txBody>
    </cdr:sp>
  </cdr:relSizeAnchor>
  <cdr:relSizeAnchor xmlns:cdr="http://schemas.openxmlformats.org/drawingml/2006/chartDrawing">
    <cdr:from>
      <cdr:x>0.06557</cdr:x>
      <cdr:y>0.8481</cdr:y>
    </cdr:from>
    <cdr:to>
      <cdr:x>0.92623</cdr:x>
      <cdr:y>0.94937</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6064" y="4824536"/>
          <a:ext cx="7560840" cy="576064"/>
        </a:xfrm>
        <a:prstGeom xmlns:a="http://schemas.openxmlformats.org/drawingml/2006/main" prst="rect">
          <a:avLst/>
        </a:prstGeom>
      </cdr:spPr>
    </cdr:pic>
  </cdr:relSizeAnchor>
  <cdr:relSizeAnchor xmlns:cdr="http://schemas.openxmlformats.org/drawingml/2006/chartDrawing">
    <cdr:from>
      <cdr:x>0.03279</cdr:x>
      <cdr:y>0.03797</cdr:y>
    </cdr:from>
    <cdr:to>
      <cdr:x>0.95902</cdr:x>
      <cdr:y>0.16456</cdr:y>
    </cdr:to>
    <cdr:sp macro="" textlink="">
      <cdr:nvSpPr>
        <cdr:cNvPr id="9" name="Прямоугольник с двумя скругленными противолежащими углами 8"/>
        <cdr:cNvSpPr/>
      </cdr:nvSpPr>
      <cdr:spPr>
        <a:xfrm xmlns:a="http://schemas.openxmlformats.org/drawingml/2006/main">
          <a:off x="288032" y="216024"/>
          <a:ext cx="8136904" cy="720080"/>
        </a:xfrm>
        <a:prstGeom xmlns:a="http://schemas.openxmlformats.org/drawingml/2006/main" prst="round2Diag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8100000" scaled="1"/>
          <a:tileRect/>
        </a:gradFill>
        <a:ln xmlns:a="http://schemas.openxmlformats.org/drawingml/2006/main" w="12700">
          <a:solidFill>
            <a:srgbClr val="F8F8F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a:r>
            <a:rPr lang="ru-RU" sz="1600" b="1" baseline="0" dirty="0" smtClean="0">
              <a:solidFill>
                <a:schemeClr val="lt1"/>
              </a:solidFill>
              <a:latin typeface="Book Antiqua" pitchFamily="18" charset="0"/>
            </a:rPr>
            <a:t>Расходы бюджета - выплачиваемые из бюджета денежные средства, за исключением средств, являющихся источниками финансирования дефицита бюджета. </a:t>
          </a:r>
          <a:endParaRPr lang="ru-RU" sz="1600" dirty="0">
            <a:latin typeface="Book Antiqua" pitchFamily="18" charset="0"/>
          </a:endParaRPr>
        </a:p>
      </cdr:txBody>
    </cdr:sp>
  </cdr:relSizeAnchor>
  <cdr:relSizeAnchor xmlns:cdr="http://schemas.openxmlformats.org/drawingml/2006/chartDrawing">
    <cdr:from>
      <cdr:x>0.34146</cdr:x>
      <cdr:y>0.20253</cdr:y>
    </cdr:from>
    <cdr:to>
      <cdr:x>0.6748</cdr:x>
      <cdr:y>0.41772</cdr:y>
    </cdr:to>
    <cdr:sp macro="" textlink="">
      <cdr:nvSpPr>
        <cdr:cNvPr id="11" name="Блок-схема: несколько документов 10"/>
        <cdr:cNvSpPr/>
      </cdr:nvSpPr>
      <cdr:spPr>
        <a:xfrm xmlns:a="http://schemas.openxmlformats.org/drawingml/2006/main">
          <a:off x="3024336" y="1152128"/>
          <a:ext cx="2952328" cy="1224136"/>
        </a:xfrm>
        <a:prstGeom xmlns:a="http://schemas.openxmlformats.org/drawingml/2006/main" prst="flowChartMultidocumen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8900000" scaled="1"/>
          <a:tileRect/>
        </a:gradFill>
        <a:ln xmlns:a="http://schemas.openxmlformats.org/drawingml/2006/main" w="19050">
          <a:solidFill>
            <a:srgbClr val="F8F8F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2000" dirty="0" smtClean="0">
              <a:latin typeface="Book Antiqua" pitchFamily="18" charset="0"/>
            </a:rPr>
            <a:t>РАСХОДЫ делятся: </a:t>
          </a:r>
          <a:endParaRPr lang="ru-RU" sz="2000" dirty="0">
            <a:latin typeface="Book Antiqua" pitchFamily="18" charset="0"/>
          </a:endParaRPr>
        </a:p>
      </cdr:txBody>
    </cdr:sp>
  </cdr:relSizeAnchor>
  <cdr:relSizeAnchor xmlns:cdr="http://schemas.openxmlformats.org/drawingml/2006/chartDrawing">
    <cdr:from>
      <cdr:x>0.00813</cdr:x>
      <cdr:y>0.60759</cdr:y>
    </cdr:from>
    <cdr:to>
      <cdr:x>0.21305</cdr:x>
      <cdr:y>0.78481</cdr:y>
    </cdr:to>
    <cdr:sp macro="" textlink="">
      <cdr:nvSpPr>
        <cdr:cNvPr id="12" name="Прямоугольник с двумя вырезанными соседними углами 11"/>
        <cdr:cNvSpPr/>
      </cdr:nvSpPr>
      <cdr:spPr>
        <a:xfrm xmlns:a="http://schemas.openxmlformats.org/drawingml/2006/main">
          <a:off x="72008" y="3456384"/>
          <a:ext cx="1814956" cy="1008112"/>
        </a:xfrm>
        <a:prstGeom xmlns:a="http://schemas.openxmlformats.org/drawingml/2006/main" prst="snip2Same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a:solidFill>
            <a:srgbClr val="F8F8F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latin typeface="Book Antiqua" pitchFamily="18" charset="0"/>
            </a:rPr>
            <a:t>По типам расходных обязательств</a:t>
          </a:r>
          <a:endParaRPr lang="ru-RU" sz="1400" dirty="0">
            <a:latin typeface="Book Antiqua" pitchFamily="18" charset="0"/>
          </a:endParaRPr>
        </a:p>
      </cdr:txBody>
    </cdr:sp>
  </cdr:relSizeAnchor>
  <cdr:relSizeAnchor xmlns:cdr="http://schemas.openxmlformats.org/drawingml/2006/chartDrawing">
    <cdr:from>
      <cdr:x>0.26829</cdr:x>
      <cdr:y>0.60759</cdr:y>
    </cdr:from>
    <cdr:to>
      <cdr:x>0.47321</cdr:x>
      <cdr:y>0.78481</cdr:y>
    </cdr:to>
    <cdr:sp macro="" textlink="">
      <cdr:nvSpPr>
        <cdr:cNvPr id="14" name="Прямоугольник с двумя вырезанными соседними углами 13"/>
        <cdr:cNvSpPr/>
      </cdr:nvSpPr>
      <cdr:spPr>
        <a:xfrm xmlns:a="http://schemas.openxmlformats.org/drawingml/2006/main">
          <a:off x="2376264" y="3456384"/>
          <a:ext cx="1814956" cy="1008112"/>
        </a:xfrm>
        <a:prstGeom xmlns:a="http://schemas.openxmlformats.org/drawingml/2006/main" prst="snip2Same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dirty="0" smtClean="0">
              <a:latin typeface="Book Antiqua" pitchFamily="18" charset="0"/>
            </a:rPr>
            <a:t>По муниципальным программам</a:t>
          </a:r>
          <a:endParaRPr lang="ru-RU" sz="1400" dirty="0">
            <a:latin typeface="Book Antiqua" pitchFamily="18" charset="0"/>
          </a:endParaRPr>
        </a:p>
      </cdr:txBody>
    </cdr:sp>
  </cdr:relSizeAnchor>
  <cdr:relSizeAnchor xmlns:cdr="http://schemas.openxmlformats.org/drawingml/2006/chartDrawing">
    <cdr:from>
      <cdr:x>0.53659</cdr:x>
      <cdr:y>0.60759</cdr:y>
    </cdr:from>
    <cdr:to>
      <cdr:x>0.7497</cdr:x>
      <cdr:y>0.78481</cdr:y>
    </cdr:to>
    <cdr:sp macro="" textlink="">
      <cdr:nvSpPr>
        <cdr:cNvPr id="15" name="Прямоугольник с двумя вырезанными соседними углами 14"/>
        <cdr:cNvSpPr/>
      </cdr:nvSpPr>
      <cdr:spPr>
        <a:xfrm xmlns:a="http://schemas.openxmlformats.org/drawingml/2006/main">
          <a:off x="4752528" y="3456384"/>
          <a:ext cx="1887554" cy="1008112"/>
        </a:xfrm>
        <a:prstGeom xmlns:a="http://schemas.openxmlformats.org/drawingml/2006/main" prst="snip2Same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dirty="0" smtClean="0">
              <a:latin typeface="Book Antiqua" pitchFamily="18" charset="0"/>
            </a:rPr>
            <a:t>По функциям муниципального образования</a:t>
          </a:r>
          <a:endParaRPr lang="ru-RU" sz="1400" dirty="0">
            <a:latin typeface="Book Antiqua" pitchFamily="18" charset="0"/>
          </a:endParaRPr>
        </a:p>
      </cdr:txBody>
    </cdr:sp>
  </cdr:relSizeAnchor>
  <cdr:relSizeAnchor xmlns:cdr="http://schemas.openxmlformats.org/drawingml/2006/chartDrawing">
    <cdr:from>
      <cdr:x>0.80488</cdr:x>
      <cdr:y>0.60759</cdr:y>
    </cdr:from>
    <cdr:to>
      <cdr:x>0.9918</cdr:x>
      <cdr:y>0.78481</cdr:y>
    </cdr:to>
    <cdr:sp macro="" textlink="">
      <cdr:nvSpPr>
        <cdr:cNvPr id="16" name="Прямоугольник с двумя вырезанными соседними углами 15"/>
        <cdr:cNvSpPr/>
      </cdr:nvSpPr>
      <cdr:spPr>
        <a:xfrm xmlns:a="http://schemas.openxmlformats.org/drawingml/2006/main">
          <a:off x="7128792" y="3456384"/>
          <a:ext cx="1655594" cy="1008112"/>
        </a:xfrm>
        <a:prstGeom xmlns:a="http://schemas.openxmlformats.org/drawingml/2006/main" prst="snip2SameRect">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endParaRPr lang="ru-RU" sz="1400" dirty="0" smtClean="0">
            <a:latin typeface="Book Antiqua" pitchFamily="18" charset="0"/>
          </a:endParaRPr>
        </a:p>
        <a:p xmlns:a="http://schemas.openxmlformats.org/drawingml/2006/main">
          <a:pPr algn="ctr"/>
          <a:r>
            <a:rPr lang="ru-RU" sz="1400" dirty="0" smtClean="0">
              <a:latin typeface="Book Antiqua" pitchFamily="18" charset="0"/>
            </a:rPr>
            <a:t>По ведомствам</a:t>
          </a:r>
          <a:endParaRPr lang="ru-RU" sz="1400" dirty="0">
            <a:latin typeface="Book Antiqua" pitchFamily="18" charset="0"/>
          </a:endParaRPr>
        </a:p>
      </cdr:txBody>
    </cdr:sp>
  </cdr:relSizeAnchor>
  <cdr:relSizeAnchor xmlns:cdr="http://schemas.openxmlformats.org/drawingml/2006/chartDrawing">
    <cdr:from>
      <cdr:x>0.21047</cdr:x>
      <cdr:y>0.3899</cdr:y>
    </cdr:from>
    <cdr:to>
      <cdr:x>0.2496</cdr:x>
      <cdr:y>0.55446</cdr:y>
    </cdr:to>
    <cdr:sp macro="" textlink="">
      <cdr:nvSpPr>
        <cdr:cNvPr id="17" name="Стрелка вниз 16"/>
        <cdr:cNvSpPr/>
      </cdr:nvSpPr>
      <cdr:spPr>
        <a:xfrm xmlns:a="http://schemas.openxmlformats.org/drawingml/2006/main" rot="2695267">
          <a:off x="1864090" y="2217997"/>
          <a:ext cx="346627" cy="936104"/>
        </a:xfrm>
        <a:prstGeom xmlns:a="http://schemas.openxmlformats.org/drawingml/2006/main" prst="downArrow">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8900000" scaled="1"/>
          <a:tileRect/>
        </a:gradFill>
        <a:ln xmlns:a="http://schemas.openxmlformats.org/drawingml/2006/main" w="19050">
          <a:solidFill>
            <a:srgbClr val="F8F8F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0.61789</cdr:x>
      <cdr:y>0.43038</cdr:y>
    </cdr:from>
    <cdr:to>
      <cdr:x>0.66667</cdr:x>
      <cdr:y>0.60237</cdr:y>
    </cdr:to>
    <cdr:sp macro="" textlink="">
      <cdr:nvSpPr>
        <cdr:cNvPr id="18" name="Стрелка вниз 17"/>
        <cdr:cNvSpPr/>
      </cdr:nvSpPr>
      <cdr:spPr>
        <a:xfrm xmlns:a="http://schemas.openxmlformats.org/drawingml/2006/main">
          <a:off x="5472608" y="2448272"/>
          <a:ext cx="432048" cy="978408"/>
        </a:xfrm>
        <a:prstGeom xmlns:a="http://schemas.openxmlformats.org/drawingml/2006/main" prst="downArrow">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endParaRPr lang="ru-RU"/>
        </a:p>
      </cdr:txBody>
    </cdr:sp>
  </cdr:relSizeAnchor>
  <cdr:relSizeAnchor xmlns:cdr="http://schemas.openxmlformats.org/drawingml/2006/chartDrawing">
    <cdr:from>
      <cdr:x>0.77959</cdr:x>
      <cdr:y>0.40717</cdr:y>
    </cdr:from>
    <cdr:to>
      <cdr:x>0.8185</cdr:x>
      <cdr:y>0.57172</cdr:y>
    </cdr:to>
    <cdr:sp macro="" textlink="">
      <cdr:nvSpPr>
        <cdr:cNvPr id="21" name="Стрелка вниз 20"/>
        <cdr:cNvSpPr/>
      </cdr:nvSpPr>
      <cdr:spPr>
        <a:xfrm xmlns:a="http://schemas.openxmlformats.org/drawingml/2006/main" rot="18906696">
          <a:off x="6904826" y="2316225"/>
          <a:ext cx="344594" cy="936104"/>
        </a:xfrm>
        <a:prstGeom xmlns:a="http://schemas.openxmlformats.org/drawingml/2006/main" prst="downArrow">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35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endParaRPr lang="ru-RU"/>
        </a:p>
      </cdr:txBody>
    </cdr:sp>
  </cdr:relSizeAnchor>
  <cdr:relSizeAnchor xmlns:cdr="http://schemas.openxmlformats.org/drawingml/2006/chartDrawing">
    <cdr:from>
      <cdr:x>0.35772</cdr:x>
      <cdr:y>0.43038</cdr:y>
    </cdr:from>
    <cdr:to>
      <cdr:x>0.40431</cdr:x>
      <cdr:y>0.60237</cdr:y>
    </cdr:to>
    <cdr:sp macro="" textlink="">
      <cdr:nvSpPr>
        <cdr:cNvPr id="22" name="Стрелка вниз 21"/>
        <cdr:cNvSpPr/>
      </cdr:nvSpPr>
      <cdr:spPr>
        <a:xfrm xmlns:a="http://schemas.openxmlformats.org/drawingml/2006/main">
          <a:off x="3168352" y="2448272"/>
          <a:ext cx="412624" cy="978408"/>
        </a:xfrm>
        <a:prstGeom xmlns:a="http://schemas.openxmlformats.org/drawingml/2006/main" prst="downArrow">
          <a:avLst/>
        </a:prstGeom>
        <a:gradFill xmlns:a="http://schemas.openxmlformats.org/drawingml/2006/main"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xmlns:a="http://schemas.openxmlformats.org/drawingml/2006/main" w="19050" cap="flat" cmpd="sng" algn="ctr">
          <a:solidFill>
            <a:srgbClr val="F8F8F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endParaRPr lang="ru-RU"/>
        </a:p>
      </cdr:txBody>
    </cdr:sp>
  </cdr:relSizeAnchor>
</c:userShapes>
</file>

<file path=ppt/drawings/drawing9.xml><?xml version="1.0" encoding="utf-8"?>
<c:userShapes xmlns:c="http://schemas.openxmlformats.org/drawingml/2006/chart">
  <cdr:relSizeAnchor xmlns:cdr="http://schemas.openxmlformats.org/drawingml/2006/chartDrawing">
    <cdr:from>
      <cdr:x>0.28125</cdr:x>
      <cdr:y>0.14474</cdr:y>
    </cdr:from>
    <cdr:to>
      <cdr:x>0.39236</cdr:x>
      <cdr:y>0.31182</cdr:y>
    </cdr:to>
    <cdr:sp macro="" textlink="">
      <cdr:nvSpPr>
        <cdr:cNvPr id="2" name="TextBox 1"/>
        <cdr:cNvSpPr txBox="1"/>
      </cdr:nvSpPr>
      <cdr:spPr>
        <a:xfrm xmlns:a="http://schemas.openxmlformats.org/drawingml/2006/main">
          <a:off x="2314600" y="7920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0.28658</cdr:x>
      <cdr:y>0.13158</cdr:y>
    </cdr:from>
    <cdr:to>
      <cdr:x>0.37486</cdr:x>
      <cdr:y>0.18987</cdr:y>
    </cdr:to>
    <cdr:sp macro="" textlink="">
      <cdr:nvSpPr>
        <cdr:cNvPr id="3" name="TextBox 2"/>
        <cdr:cNvSpPr txBox="1"/>
      </cdr:nvSpPr>
      <cdr:spPr>
        <a:xfrm xmlns:a="http://schemas.openxmlformats.org/drawingml/2006/main">
          <a:off x="2458615" y="748510"/>
          <a:ext cx="757419" cy="33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200" b="1" dirty="0">
            <a:solidFill>
              <a:schemeClr val="accent1">
                <a:lumMod val="50000"/>
              </a:schemeClr>
            </a:solidFill>
            <a:latin typeface="Book Antiqua" pitchFamily="18" charset="0"/>
          </a:endParaRPr>
        </a:p>
      </cdr:txBody>
    </cdr:sp>
  </cdr:relSizeAnchor>
  <cdr:relSizeAnchor xmlns:cdr="http://schemas.openxmlformats.org/drawingml/2006/chartDrawing">
    <cdr:from>
      <cdr:x>0.85216</cdr:x>
      <cdr:y>0</cdr:y>
    </cdr:from>
    <cdr:to>
      <cdr:x>1</cdr:x>
      <cdr:y>0.06658</cdr:y>
    </cdr:to>
    <cdr:sp macro="" textlink="">
      <cdr:nvSpPr>
        <cdr:cNvPr id="6" name="Скругленный прямоугольник 5"/>
        <cdr:cNvSpPr/>
      </cdr:nvSpPr>
      <cdr:spPr>
        <a:xfrm xmlns:a="http://schemas.openxmlformats.org/drawingml/2006/main">
          <a:off x="7470126" y="0"/>
          <a:ext cx="1216674" cy="378772"/>
        </a:xfrm>
        <a:prstGeom xmlns:a="http://schemas.openxmlformats.org/drawingml/2006/main" prst="roundRect">
          <a:avLst/>
        </a:prstGeom>
        <a:gradFill xmlns:a="http://schemas.openxmlformats.org/drawingml/2006/main"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xmlns:a="http://schemas.openxmlformats.org/drawingml/2006/main" w="9525" cap="flat" cmpd="sng" algn="ctr">
          <a:solidFill>
            <a:srgbClr val="7CCA6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Trebuchet MS"/>
            </a:defRPr>
          </a:lvl1pPr>
          <a:lvl2pPr marL="457200" indent="0">
            <a:defRPr sz="1100">
              <a:solidFill>
                <a:sysClr val="window" lastClr="FFFFFF"/>
              </a:solidFill>
              <a:latin typeface="Trebuchet MS"/>
            </a:defRPr>
          </a:lvl2pPr>
          <a:lvl3pPr marL="914400" indent="0">
            <a:defRPr sz="1100">
              <a:solidFill>
                <a:sysClr val="window" lastClr="FFFFFF"/>
              </a:solidFill>
              <a:latin typeface="Trebuchet MS"/>
            </a:defRPr>
          </a:lvl3pPr>
          <a:lvl4pPr marL="1371600" indent="0">
            <a:defRPr sz="1100">
              <a:solidFill>
                <a:sysClr val="window" lastClr="FFFFFF"/>
              </a:solidFill>
              <a:latin typeface="Trebuchet MS"/>
            </a:defRPr>
          </a:lvl4pPr>
          <a:lvl5pPr marL="1828800" indent="0">
            <a:defRPr sz="1100">
              <a:solidFill>
                <a:sysClr val="window" lastClr="FFFFFF"/>
              </a:solidFill>
              <a:latin typeface="Trebuchet MS"/>
            </a:defRPr>
          </a:lvl5pPr>
          <a:lvl6pPr marL="2286000" indent="0">
            <a:defRPr sz="1100">
              <a:solidFill>
                <a:sysClr val="window" lastClr="FFFFFF"/>
              </a:solidFill>
              <a:latin typeface="Trebuchet MS"/>
            </a:defRPr>
          </a:lvl6pPr>
          <a:lvl7pPr marL="2743200" indent="0">
            <a:defRPr sz="1100">
              <a:solidFill>
                <a:sysClr val="window" lastClr="FFFFFF"/>
              </a:solidFill>
              <a:latin typeface="Trebuchet MS"/>
            </a:defRPr>
          </a:lvl7pPr>
          <a:lvl8pPr marL="3200400" indent="0">
            <a:defRPr sz="1100">
              <a:solidFill>
                <a:sysClr val="window" lastClr="FFFFFF"/>
              </a:solidFill>
              <a:latin typeface="Trebuchet MS"/>
            </a:defRPr>
          </a:lvl8pPr>
          <a:lvl9pPr marL="3657600" indent="0">
            <a:defRPr sz="1100">
              <a:solidFill>
                <a:sysClr val="window" lastClr="FFFFFF"/>
              </a:solidFill>
              <a:latin typeface="Trebuchet MS"/>
            </a:defRPr>
          </a:lvl9pPr>
        </a:lstStyle>
        <a:p xmlns:a="http://schemas.openxmlformats.org/drawingml/2006/main">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cdr:txBody>
    </cdr:sp>
  </cdr:relSizeAnchor>
  <cdr:relSizeAnchor xmlns:cdr="http://schemas.openxmlformats.org/drawingml/2006/chartDrawing">
    <cdr:from>
      <cdr:x>0.64754</cdr:x>
      <cdr:y>0.29114</cdr:y>
    </cdr:from>
    <cdr:to>
      <cdr:x>0.71311</cdr:x>
      <cdr:y>0.32911</cdr:y>
    </cdr:to>
    <cdr:sp macro="" textlink="">
      <cdr:nvSpPr>
        <cdr:cNvPr id="5" name="TextBox 4"/>
        <cdr:cNvSpPr txBox="1"/>
      </cdr:nvSpPr>
      <cdr:spPr>
        <a:xfrm xmlns:a="http://schemas.openxmlformats.org/drawingml/2006/main">
          <a:off x="5688632" y="1656184"/>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smtClean="0">
              <a:latin typeface="Book Antiqua" pitchFamily="18" charset="0"/>
            </a:rPr>
            <a:t>50,0</a:t>
          </a:r>
          <a:endParaRPr lang="ru-RU" sz="1200" b="1" dirty="0">
            <a:latin typeface="Book Antiqua"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CB21B5-C924-40A2-A57E-F66EC19A3B25}" type="datetimeFigureOut">
              <a:rPr lang="ru-RU" smtClean="0"/>
              <a:pPr/>
              <a:t>01.12.2017</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FB39CE-4A9A-4777-9E9E-B0D9D21446B9}" type="slidenum">
              <a:rPr lang="ru-RU" smtClean="0"/>
              <a:pPr/>
              <a:t>‹#›</a:t>
            </a:fld>
            <a:endParaRPr lang="ru-RU" dirty="0"/>
          </a:p>
        </p:txBody>
      </p:sp>
    </p:spTree>
    <p:extLst>
      <p:ext uri="{BB962C8B-B14F-4D97-AF65-F5344CB8AC3E}">
        <p14:creationId xmlns="" xmlns:p14="http://schemas.microsoft.com/office/powerpoint/2010/main" val="383631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69DA2-D43E-400D-A506-40BADF97C049}" type="datetimeFigureOut">
              <a:rPr lang="ru-RU" smtClean="0"/>
              <a:pPr/>
              <a:t>01.12.2017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1B901-6E5E-4A93-850B-994ED604A13D}" type="slidenum">
              <a:rPr lang="ru-RU" smtClean="0"/>
              <a:pPr/>
              <a:t>‹#›</a:t>
            </a:fld>
            <a:endParaRPr lang="ru-RU" dirty="0"/>
          </a:p>
        </p:txBody>
      </p:sp>
    </p:spTree>
    <p:extLst>
      <p:ext uri="{BB962C8B-B14F-4D97-AF65-F5344CB8AC3E}">
        <p14:creationId xmlns="" xmlns:p14="http://schemas.microsoft.com/office/powerpoint/2010/main" val="333477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4</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22</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23</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24</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25</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26</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27</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31</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32</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34</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35</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6</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C5693F-A147-466F-916F-9DE85AD9CB92}" type="slidenum">
              <a:rPr lang="ru-RU" smtClean="0"/>
              <a:pPr/>
              <a:t>36</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7</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8</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9</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14</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15</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20</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1B901-6E5E-4A93-850B-994ED604A13D}" type="slidenum">
              <a:rPr lang="ru-RU" smtClean="0"/>
              <a:pPr/>
              <a:t>21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pPr/>
              <a:t>01.12.2017</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pPr/>
              <a:t>01.12.2017</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FE54F732-9674-41E2-9D19-FC40430A42D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pPr/>
              <a:t>01.12.2017</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pPr/>
              <a:t>01.12.2017</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pPr/>
              <a:t>01.12.2017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FF00"/>
            </a:gs>
            <a:gs pos="100000">
              <a:schemeClr val="bg2">
                <a:shade val="35000"/>
                <a:satMod val="15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01.12.2017</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3.pn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1.jpeg"/><Relationship Id="rId4" Type="http://schemas.openxmlformats.org/officeDocument/2006/relationships/diagramLayout" Target="../diagrams/layout8.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4.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3.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18" Type="http://schemas.openxmlformats.org/officeDocument/2006/relationships/image" Target="../media/image55.jpeg"/><Relationship Id="rId3" Type="http://schemas.openxmlformats.org/officeDocument/2006/relationships/image" Target="../media/image42.jpeg"/><Relationship Id="rId7" Type="http://schemas.openxmlformats.org/officeDocument/2006/relationships/image" Target="../media/image41.jpeg"/><Relationship Id="rId12" Type="http://schemas.openxmlformats.org/officeDocument/2006/relationships/image" Target="../media/image50.jpeg"/><Relationship Id="rId17" Type="http://schemas.openxmlformats.org/officeDocument/2006/relationships/image" Target="../media/image54.jpeg"/><Relationship Id="rId2" Type="http://schemas.openxmlformats.org/officeDocument/2006/relationships/notesSlide" Target="../notesSlides/notesSlide18.xml"/><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49.jpeg"/><Relationship Id="rId5" Type="http://schemas.openxmlformats.org/officeDocument/2006/relationships/image" Target="../media/image44.jpeg"/><Relationship Id="rId15" Type="http://schemas.openxmlformats.org/officeDocument/2006/relationships/image" Target="../media/image3.png"/><Relationship Id="rId10" Type="http://schemas.openxmlformats.org/officeDocument/2006/relationships/image" Target="../media/image48.jpeg"/><Relationship Id="rId19" Type="http://schemas.openxmlformats.org/officeDocument/2006/relationships/image" Target="../media/image56.jpeg"/><Relationship Id="rId4" Type="http://schemas.openxmlformats.org/officeDocument/2006/relationships/image" Target="../media/image43.jpeg"/><Relationship Id="rId9" Type="http://schemas.openxmlformats.org/officeDocument/2006/relationships/image" Target="../media/image47.jpeg"/><Relationship Id="rId14" Type="http://schemas.openxmlformats.org/officeDocument/2006/relationships/image" Target="../media/image52.jpeg"/></Relationships>
</file>

<file path=ppt/slides/_rels/slide35.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2.jpeg"/><Relationship Id="rId7" Type="http://schemas.openxmlformats.org/officeDocument/2006/relationships/image" Target="../media/image41.jpeg"/><Relationship Id="rId12" Type="http://schemas.openxmlformats.org/officeDocument/2006/relationships/image" Target="../media/image50.jpeg"/><Relationship Id="rId17" Type="http://schemas.openxmlformats.org/officeDocument/2006/relationships/image" Target="../media/image54.jpeg"/><Relationship Id="rId2" Type="http://schemas.openxmlformats.org/officeDocument/2006/relationships/notesSlide" Target="../notesSlides/notesSlide19.xml"/><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49.jpeg"/><Relationship Id="rId5" Type="http://schemas.openxmlformats.org/officeDocument/2006/relationships/image" Target="../media/image44.jpeg"/><Relationship Id="rId15" Type="http://schemas.openxmlformats.org/officeDocument/2006/relationships/image" Target="../media/image3.png"/><Relationship Id="rId10" Type="http://schemas.openxmlformats.org/officeDocument/2006/relationships/image" Target="../media/image48.jpeg"/><Relationship Id="rId4" Type="http://schemas.openxmlformats.org/officeDocument/2006/relationships/image" Target="../media/image43.jpeg"/><Relationship Id="rId9" Type="http://schemas.openxmlformats.org/officeDocument/2006/relationships/image" Target="../media/image47.jpeg"/><Relationship Id="rId14" Type="http://schemas.openxmlformats.org/officeDocument/2006/relationships/image" Target="../media/image52.jpeg"/></Relationships>
</file>

<file path=ppt/slides/_rels/slide36.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2.jpeg"/><Relationship Id="rId7" Type="http://schemas.openxmlformats.org/officeDocument/2006/relationships/image" Target="../media/image41.jpeg"/><Relationship Id="rId12" Type="http://schemas.openxmlformats.org/officeDocument/2006/relationships/image" Target="../media/image50.jpeg"/><Relationship Id="rId17" Type="http://schemas.openxmlformats.org/officeDocument/2006/relationships/image" Target="../media/image54.jpeg"/><Relationship Id="rId2" Type="http://schemas.openxmlformats.org/officeDocument/2006/relationships/notesSlide" Target="../notesSlides/notesSlide20.xml"/><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49.jpeg"/><Relationship Id="rId5" Type="http://schemas.openxmlformats.org/officeDocument/2006/relationships/image" Target="../media/image44.jpeg"/><Relationship Id="rId15" Type="http://schemas.openxmlformats.org/officeDocument/2006/relationships/image" Target="../media/image3.png"/><Relationship Id="rId10" Type="http://schemas.openxmlformats.org/officeDocument/2006/relationships/image" Target="../media/image48.jpeg"/><Relationship Id="rId4" Type="http://schemas.openxmlformats.org/officeDocument/2006/relationships/image" Target="../media/image43.jpeg"/><Relationship Id="rId9" Type="http://schemas.openxmlformats.org/officeDocument/2006/relationships/image" Target="../media/image47.jpeg"/><Relationship Id="rId14" Type="http://schemas.openxmlformats.org/officeDocument/2006/relationships/image" Target="../media/image5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smolinvest.com/projects/ooo-igorevskiy-derevoobrabatyvayushchiy-kombinat/" TargetMode="External"/><Relationship Id="rId5" Type="http://schemas.openxmlformats.org/officeDocument/2006/relationships/image" Target="../media/image59.jpeg"/><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2017-2.png"/>
          <p:cNvPicPr>
            <a:picLocks noChangeAspect="1"/>
          </p:cNvPicPr>
          <p:nvPr/>
        </p:nvPicPr>
        <p:blipFill>
          <a:blip r:embed="rId2" cstate="print"/>
          <a:stretch>
            <a:fillRect/>
          </a:stretch>
        </p:blipFill>
        <p:spPr>
          <a:xfrm>
            <a:off x="107504" y="116632"/>
            <a:ext cx="2664295" cy="2520280"/>
          </a:xfrm>
          <a:prstGeom prst="rect">
            <a:avLst/>
          </a:prstGeom>
          <a:ln>
            <a:noFill/>
          </a:ln>
          <a:effectLst>
            <a:outerShdw blurRad="215900" dist="152400" dir="5400000" algn="ctr" rotWithShape="0">
              <a:schemeClr val="accent4"/>
            </a:outerShdw>
          </a:effectLst>
        </p:spPr>
      </p:pic>
      <p:sp>
        <p:nvSpPr>
          <p:cNvPr id="13" name="TextBox 12"/>
          <p:cNvSpPr txBox="1"/>
          <p:nvPr/>
        </p:nvSpPr>
        <p:spPr>
          <a:xfrm>
            <a:off x="539552" y="4149080"/>
            <a:ext cx="8208912" cy="2308324"/>
          </a:xfrm>
          <a:prstGeom prst="rect">
            <a:avLst/>
          </a:prstGeom>
          <a:noFill/>
          <a:ln>
            <a:solidFill>
              <a:srgbClr val="FFC000"/>
            </a:solid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ru-RU" sz="2400" b="1" dirty="0" smtClean="0">
                <a:solidFill>
                  <a:srgbClr val="0000FF"/>
                </a:solidFill>
                <a:latin typeface="Bookman Old Style" pitchFamily="18" charset="0"/>
              </a:rPr>
              <a:t>к   решению «О бюджете муниципального образования  «Холм-Жирковский район» </a:t>
            </a:r>
          </a:p>
          <a:p>
            <a:pPr algn="ctr"/>
            <a:r>
              <a:rPr lang="ru-RU" sz="2400" b="1" dirty="0" smtClean="0">
                <a:solidFill>
                  <a:srgbClr val="0000FF"/>
                </a:solidFill>
                <a:latin typeface="Bookman Old Style" pitchFamily="18" charset="0"/>
              </a:rPr>
              <a:t>Смоленской области </a:t>
            </a:r>
          </a:p>
          <a:p>
            <a:pPr algn="ctr"/>
            <a:r>
              <a:rPr lang="ru-RU" sz="2400" b="1" dirty="0" smtClean="0">
                <a:solidFill>
                  <a:srgbClr val="0000FF"/>
                </a:solidFill>
                <a:latin typeface="Bookman Old Style" pitchFamily="18" charset="0"/>
              </a:rPr>
              <a:t>на 2017 год  и на плановый период</a:t>
            </a:r>
          </a:p>
          <a:p>
            <a:pPr algn="ctr"/>
            <a:r>
              <a:rPr lang="ru-RU" sz="2400" b="1" dirty="0" smtClean="0">
                <a:solidFill>
                  <a:srgbClr val="0000FF"/>
                </a:solidFill>
                <a:latin typeface="Bookman Old Style" pitchFamily="18" charset="0"/>
              </a:rPr>
              <a:t> 2018 и 2019 годов» (с изменениями от 26.05.2017 года)</a:t>
            </a:r>
          </a:p>
        </p:txBody>
      </p:sp>
      <p:sp>
        <p:nvSpPr>
          <p:cNvPr id="6" name="TextBox 5"/>
          <p:cNvSpPr txBox="1"/>
          <p:nvPr/>
        </p:nvSpPr>
        <p:spPr>
          <a:xfrm>
            <a:off x="395536" y="2420888"/>
            <a:ext cx="8424936" cy="1754326"/>
          </a:xfrm>
          <a:prstGeom prst="rect">
            <a:avLst/>
          </a:prstGeom>
          <a:noFill/>
        </p:spPr>
        <p:txBody>
          <a:bodyPr wrap="square" rtlCol="0">
            <a:spAutoFit/>
          </a:bodyPr>
          <a:lstStyle/>
          <a:p>
            <a:pPr algn="ctr"/>
            <a:r>
              <a:rPr lang="ru-RU" sz="5400" b="1" dirty="0" smtClean="0">
                <a:solidFill>
                  <a:srgbClr val="0000FF"/>
                </a:solidFill>
                <a:latin typeface="Bookman Old Style" pitchFamily="18" charset="0"/>
                <a:ea typeface="Arial Unicode MS" pitchFamily="34" charset="-128"/>
                <a:cs typeface="Arial Unicode MS" pitchFamily="34" charset="-128"/>
              </a:rPr>
              <a:t>БЮДЖЕТ ДЛЯ        ГРАЖДАН</a:t>
            </a:r>
            <a:endParaRPr lang="ru-RU" sz="5400" b="1" dirty="0">
              <a:solidFill>
                <a:srgbClr val="0000FF"/>
              </a:solidFill>
              <a:latin typeface="Bookman Old Style" pitchFamily="18" charset="0"/>
              <a:ea typeface="Arial Unicode MS" pitchFamily="34" charset="-128"/>
              <a:cs typeface="Arial Unicode MS" pitchFamily="34" charset="-128"/>
            </a:endParaRPr>
          </a:p>
        </p:txBody>
      </p:sp>
      <p:pic>
        <p:nvPicPr>
          <p:cNvPr id="4" name="i-main-pic" descr="Картинка 5 из 10"/>
          <p:cNvPicPr/>
          <p:nvPr/>
        </p:nvPicPr>
        <p:blipFill>
          <a:blip r:embed="rId3" cstate="print">
            <a:lum contrast="6000"/>
          </a:blip>
          <a:srcRect/>
          <a:stretch>
            <a:fillRect/>
          </a:stretch>
        </p:blipFill>
        <p:spPr bwMode="auto">
          <a:xfrm>
            <a:off x="7524328" y="548680"/>
            <a:ext cx="1152128" cy="1029965"/>
          </a:xfrm>
          <a:prstGeom prst="rect">
            <a:avLst/>
          </a:prstGeom>
          <a:noFill/>
          <a:ln w="9525">
            <a:noFill/>
            <a:miter lim="800000"/>
            <a:headEnd/>
            <a:tailEnd/>
          </a:ln>
        </p:spPr>
      </p:pic>
    </p:spTree>
    <p:extLst>
      <p:ext uri="{BB962C8B-B14F-4D97-AF65-F5344CB8AC3E}">
        <p14:creationId xmlns="" xmlns:p14="http://schemas.microsoft.com/office/powerpoint/2010/main" val="104363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67544" y="1412776"/>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457200" y="188640"/>
            <a:ext cx="8219256" cy="108012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ПОКАЗАТЕЛИ ПРОГНОЗА СОЦИАЛЬНО-ЭКОНОМИЧЕСКОГО РАЗВИТИЯ</a:t>
            </a:r>
          </a:p>
        </p:txBody>
      </p:sp>
      <p:pic>
        <p:nvPicPr>
          <p:cNvPr id="5" name="i-main-pic" descr="Картинка 5 из 10"/>
          <p:cNvPicPr/>
          <p:nvPr/>
        </p:nvPicPr>
        <p:blipFill>
          <a:blip r:embed="rId7" cstate="print">
            <a:lum contrast="6000"/>
          </a:blip>
          <a:srcRect/>
          <a:stretch>
            <a:fillRect/>
          </a:stretch>
        </p:blipFill>
        <p:spPr bwMode="auto">
          <a:xfrm>
            <a:off x="8279904" y="0"/>
            <a:ext cx="864096" cy="936104"/>
          </a:xfrm>
          <a:prstGeom prst="rect">
            <a:avLst/>
          </a:prstGeom>
          <a:noFill/>
          <a:ln w="9525">
            <a:noFill/>
            <a:miter lim="800000"/>
            <a:headEnd/>
            <a:tailEnd/>
          </a:ln>
        </p:spPr>
      </p:pic>
      <p:graphicFrame>
        <p:nvGraphicFramePr>
          <p:cNvPr id="7" name="Схема 6"/>
          <p:cNvGraphicFramePr/>
          <p:nvPr/>
        </p:nvGraphicFramePr>
        <p:xfrm>
          <a:off x="539552" y="1700808"/>
          <a:ext cx="8208912"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4139952" y="1268760"/>
            <a:ext cx="769763" cy="461665"/>
          </a:xfrm>
          <a:prstGeom prst="rect">
            <a:avLst/>
          </a:prstGeom>
          <a:noFill/>
        </p:spPr>
        <p:txBody>
          <a:bodyPr wrap="none" rtlCol="0">
            <a:spAutoFit/>
          </a:bodyPr>
          <a:lstStyle/>
          <a:p>
            <a:r>
              <a:rPr lang="ru-RU" sz="1200" b="1" u="sng" dirty="0" smtClean="0">
                <a:solidFill>
                  <a:srgbClr val="000099"/>
                </a:solidFill>
                <a:latin typeface="Book Antiqua" pitchFamily="18" charset="0"/>
              </a:rPr>
              <a:t>2015 год</a:t>
            </a:r>
          </a:p>
          <a:p>
            <a:r>
              <a:rPr lang="ru-RU" sz="1200" b="1" dirty="0" smtClean="0">
                <a:solidFill>
                  <a:srgbClr val="000099"/>
                </a:solidFill>
                <a:latin typeface="Book Antiqua" pitchFamily="18" charset="0"/>
              </a:rPr>
              <a:t>  (факт)</a:t>
            </a:r>
            <a:endParaRPr lang="ru-RU" sz="1200" b="1" dirty="0">
              <a:solidFill>
                <a:srgbClr val="000099"/>
              </a:solidFill>
              <a:latin typeface="Book Antiqua" pitchFamily="18" charset="0"/>
            </a:endParaRPr>
          </a:p>
        </p:txBody>
      </p:sp>
      <p:sp>
        <p:nvSpPr>
          <p:cNvPr id="9" name="TextBox 8"/>
          <p:cNvSpPr txBox="1"/>
          <p:nvPr/>
        </p:nvSpPr>
        <p:spPr>
          <a:xfrm>
            <a:off x="4932040" y="1268760"/>
            <a:ext cx="822661"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2016 год</a:t>
            </a:r>
          </a:p>
          <a:p>
            <a:r>
              <a:rPr lang="ru-RU" sz="1200" b="1" dirty="0" smtClean="0">
                <a:solidFill>
                  <a:srgbClr val="000099"/>
                </a:solidFill>
                <a:latin typeface="Book Antiqua" pitchFamily="18" charset="0"/>
              </a:rPr>
              <a:t>(оценка)</a:t>
            </a:r>
            <a:endParaRPr lang="ru-RU" sz="1200" b="1" dirty="0">
              <a:solidFill>
                <a:srgbClr val="000099"/>
              </a:solidFill>
              <a:latin typeface="Book Antiqua" pitchFamily="18" charset="0"/>
            </a:endParaRPr>
          </a:p>
        </p:txBody>
      </p:sp>
      <p:sp>
        <p:nvSpPr>
          <p:cNvPr id="10" name="TextBox 9"/>
          <p:cNvSpPr txBox="1"/>
          <p:nvPr/>
        </p:nvSpPr>
        <p:spPr>
          <a:xfrm>
            <a:off x="5652120" y="1268760"/>
            <a:ext cx="894797"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2017 год</a:t>
            </a:r>
          </a:p>
          <a:p>
            <a:r>
              <a:rPr lang="ru-RU" sz="1200" b="1" dirty="0" smtClean="0">
                <a:solidFill>
                  <a:srgbClr val="000099"/>
                </a:solidFill>
                <a:latin typeface="Book Antiqua" pitchFamily="18" charset="0"/>
              </a:rPr>
              <a:t>(прогноз)</a:t>
            </a:r>
            <a:endParaRPr lang="ru-RU" sz="1200" b="1" dirty="0">
              <a:solidFill>
                <a:srgbClr val="000099"/>
              </a:solidFill>
              <a:latin typeface="Book Antiqua" pitchFamily="18" charset="0"/>
            </a:endParaRPr>
          </a:p>
        </p:txBody>
      </p:sp>
      <p:sp>
        <p:nvSpPr>
          <p:cNvPr id="11" name="TextBox 10"/>
          <p:cNvSpPr txBox="1"/>
          <p:nvPr/>
        </p:nvSpPr>
        <p:spPr>
          <a:xfrm>
            <a:off x="6444208" y="1268760"/>
            <a:ext cx="894797"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2018 год</a:t>
            </a:r>
          </a:p>
          <a:p>
            <a:r>
              <a:rPr lang="ru-RU" sz="1200" b="1" dirty="0" smtClean="0">
                <a:solidFill>
                  <a:srgbClr val="000099"/>
                </a:solidFill>
                <a:latin typeface="Book Antiqua" pitchFamily="18" charset="0"/>
              </a:rPr>
              <a:t>(прогноз)</a:t>
            </a:r>
            <a:endParaRPr lang="ru-RU" sz="1200" b="1" dirty="0">
              <a:solidFill>
                <a:srgbClr val="000099"/>
              </a:solidFill>
              <a:latin typeface="Book Antiqua" pitchFamily="18" charset="0"/>
            </a:endParaRPr>
          </a:p>
        </p:txBody>
      </p:sp>
      <p:sp>
        <p:nvSpPr>
          <p:cNvPr id="12" name="TextBox 11"/>
          <p:cNvSpPr txBox="1"/>
          <p:nvPr/>
        </p:nvSpPr>
        <p:spPr>
          <a:xfrm>
            <a:off x="7308304" y="1268760"/>
            <a:ext cx="894797" cy="461665"/>
          </a:xfrm>
          <a:prstGeom prst="rect">
            <a:avLst/>
          </a:prstGeom>
          <a:noFill/>
        </p:spPr>
        <p:txBody>
          <a:bodyPr wrap="none" rtlCol="0">
            <a:spAutoFit/>
          </a:bodyPr>
          <a:lstStyle/>
          <a:p>
            <a:r>
              <a:rPr lang="ru-RU" sz="1200" b="1" u="sng" dirty="0" smtClean="0">
                <a:solidFill>
                  <a:srgbClr val="000099"/>
                </a:solidFill>
                <a:latin typeface="Book Antiqua" pitchFamily="18" charset="0"/>
              </a:rPr>
              <a:t>  2019 год</a:t>
            </a:r>
          </a:p>
          <a:p>
            <a:r>
              <a:rPr lang="ru-RU" sz="1200" b="1" dirty="0" smtClean="0">
                <a:solidFill>
                  <a:srgbClr val="000099"/>
                </a:solidFill>
                <a:latin typeface="Book Antiqua" pitchFamily="18" charset="0"/>
              </a:rPr>
              <a:t>(прогноз)</a:t>
            </a:r>
            <a:endParaRPr lang="ru-RU" sz="1200" b="1" dirty="0">
              <a:solidFill>
                <a:srgbClr val="000099"/>
              </a:solidFill>
              <a:latin typeface="Book Antiq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908720"/>
            <a:ext cx="8712968" cy="5760640"/>
          </a:xfrm>
        </p:spPr>
        <p:txBody>
          <a:bodyPr>
            <a:noAutofit/>
          </a:bodyPr>
          <a:lstStyle/>
          <a:p>
            <a:pPr algn="just">
              <a:buFont typeface="Wingdings" pitchFamily="2" charset="2"/>
              <a:buChar char="Ø"/>
            </a:pPr>
            <a:r>
              <a:rPr lang="ru-RU" sz="1400" b="1" dirty="0" smtClean="0">
                <a:solidFill>
                  <a:srgbClr val="000099"/>
                </a:solidFill>
                <a:latin typeface="Book Antiqua" pitchFamily="18" charset="0"/>
              </a:rPr>
              <a:t>- формирование реального прогноза доходов, расходов и источников финансирования дефицита при формировании местного бюджета;</a:t>
            </a:r>
          </a:p>
          <a:p>
            <a:pPr algn="just">
              <a:buFont typeface="Wingdings" pitchFamily="2" charset="2"/>
              <a:buChar char="Ø"/>
            </a:pPr>
            <a:r>
              <a:rPr lang="ru-RU" sz="1400" b="1" dirty="0" smtClean="0">
                <a:solidFill>
                  <a:srgbClr val="000099"/>
                </a:solidFill>
                <a:latin typeface="Book Antiqua" pitchFamily="18" charset="0"/>
              </a:rPr>
              <a:t>- минимизация рисков несбалансированности при бюджетном планировании;</a:t>
            </a:r>
          </a:p>
          <a:p>
            <a:pPr algn="just">
              <a:buFont typeface="Wingdings" pitchFamily="2" charset="2"/>
              <a:buChar char="Ø"/>
            </a:pPr>
            <a:r>
              <a:rPr lang="ru-RU" sz="1400" b="1" dirty="0" smtClean="0">
                <a:solidFill>
                  <a:srgbClr val="000099"/>
                </a:solidFill>
                <a:latin typeface="Book Antiqua" pitchFamily="18" charset="0"/>
              </a:rPr>
              <a:t>- безусловное исполнение действующих расходных обязательств, недопущение принятия новых расходных обязательств, не обеспеченных доходными источниками;</a:t>
            </a:r>
          </a:p>
          <a:p>
            <a:pPr algn="just">
              <a:buFont typeface="Wingdings" pitchFamily="2" charset="2"/>
              <a:buChar char="Ø"/>
            </a:pPr>
            <a:r>
              <a:rPr lang="ru-RU" sz="1400" b="1" dirty="0" smtClean="0">
                <a:solidFill>
                  <a:srgbClr val="000099"/>
                </a:solidFill>
                <a:latin typeface="Book Antiqua" pitchFamily="18" charset="0"/>
              </a:rPr>
              <a:t>- обеспечение реализации приоритетных задач государственной политики, в том числе предусмотренных в указах Президента Российской Федерации по достижению целевых показателей заработной платы работников бюджетной сферы;</a:t>
            </a:r>
          </a:p>
          <a:p>
            <a:pPr algn="just">
              <a:buFont typeface="Wingdings" pitchFamily="2" charset="2"/>
              <a:buChar char="Ø"/>
            </a:pPr>
            <a:r>
              <a:rPr lang="ru-RU" sz="1400" b="1" dirty="0" smtClean="0">
                <a:solidFill>
                  <a:srgbClr val="000099"/>
                </a:solidFill>
                <a:latin typeface="Book Antiqua" pitchFamily="18" charset="0"/>
              </a:rPr>
              <a:t>- сохранение социальных выплат;</a:t>
            </a:r>
          </a:p>
          <a:p>
            <a:pPr algn="just">
              <a:buFont typeface="Wingdings" pitchFamily="2" charset="2"/>
              <a:buChar char="Ø"/>
            </a:pPr>
            <a:r>
              <a:rPr lang="ru-RU" sz="1400" b="1" dirty="0" smtClean="0">
                <a:solidFill>
                  <a:srgbClr val="000099"/>
                </a:solidFill>
                <a:latin typeface="Book Antiqua" pitchFamily="18" charset="0"/>
              </a:rPr>
              <a:t>- повышение эффективности и результативности бюджетных расходов за счет сокращения  неэффективных расходов, вовлечения организаций, не являющихся муниципальными учреждениями, в процесс оказания муниципальных услуг;</a:t>
            </a:r>
          </a:p>
          <a:p>
            <a:pPr algn="just">
              <a:buFont typeface="Wingdings" pitchFamily="2" charset="2"/>
              <a:buChar char="Ø"/>
            </a:pPr>
            <a:r>
              <a:rPr lang="ru-RU" sz="1400" b="1" dirty="0" smtClean="0">
                <a:solidFill>
                  <a:srgbClr val="000099"/>
                </a:solidFill>
                <a:latin typeface="Book Antiqua" pitchFamily="18" charset="0"/>
              </a:rPr>
              <a:t>- повышение эффективности муниципального управления, в том числе за счет повышения качества финансового менеджмента в органах исполнительной власти и бюджетных учреждениях;</a:t>
            </a:r>
          </a:p>
          <a:p>
            <a:pPr algn="just">
              <a:buFont typeface="Wingdings" pitchFamily="2" charset="2"/>
              <a:buChar char="Ø"/>
            </a:pPr>
            <a:r>
              <a:rPr lang="ru-RU" sz="1400" b="1" dirty="0" smtClean="0">
                <a:solidFill>
                  <a:srgbClr val="000099"/>
                </a:solidFill>
                <a:latin typeface="Book Antiqua" pitchFamily="18" charset="0"/>
              </a:rPr>
              <a:t>- оптимизация бюджетных расходов за счет сокращения сети муниципальных учреждений; установления моратория на увеличение численности муниципальных органов власти и отдельных категорий работников бюджетной сферы; введения критериев </a:t>
            </a:r>
            <a:r>
              <a:rPr lang="ru-RU" sz="1400" b="1" dirty="0" err="1" smtClean="0">
                <a:solidFill>
                  <a:srgbClr val="000099"/>
                </a:solidFill>
                <a:latin typeface="Book Antiqua" pitchFamily="18" charset="0"/>
              </a:rPr>
              <a:t>адресности</a:t>
            </a:r>
            <a:r>
              <a:rPr lang="ru-RU" sz="1400" b="1" dirty="0" smtClean="0">
                <a:solidFill>
                  <a:srgbClr val="000099"/>
                </a:solidFill>
                <a:latin typeface="Book Antiqua" pitchFamily="18" charset="0"/>
              </a:rPr>
              <a:t>, нуждаемости и обязательного условия занятости при предоставлении мер социальной поддержки;</a:t>
            </a:r>
          </a:p>
          <a:p>
            <a:pPr algn="just">
              <a:buFont typeface="Wingdings" pitchFamily="2" charset="2"/>
              <a:buChar char="Ø"/>
            </a:pPr>
            <a:r>
              <a:rPr lang="ru-RU" sz="1400" b="1" dirty="0" smtClean="0">
                <a:solidFill>
                  <a:srgbClr val="000099"/>
                </a:solidFill>
                <a:latin typeface="Book Antiqua" pitchFamily="18" charset="0"/>
              </a:rPr>
              <a:t>- недопущение просроченной задолженности по бюджетным и долговым обязательствам;</a:t>
            </a:r>
          </a:p>
          <a:p>
            <a:pPr algn="just">
              <a:buFont typeface="Wingdings" pitchFamily="2" charset="2"/>
              <a:buChar char="Ø"/>
            </a:pPr>
            <a:r>
              <a:rPr lang="ru-RU" sz="1400" b="1" dirty="0" smtClean="0">
                <a:solidFill>
                  <a:srgbClr val="000099"/>
                </a:solidFill>
                <a:latin typeface="Book Antiqua" pitchFamily="18" charset="0"/>
              </a:rPr>
              <a:t>- совершенствование и повышение эффективности процедур государственных закупок товаров, работ, услуг;</a:t>
            </a:r>
          </a:p>
          <a:p>
            <a:pPr algn="just">
              <a:buFont typeface="Wingdings" pitchFamily="2" charset="2"/>
              <a:buChar char="Ø"/>
            </a:pPr>
            <a:r>
              <a:rPr lang="ru-RU" sz="1400" b="1" dirty="0" smtClean="0">
                <a:solidFill>
                  <a:srgbClr val="000099"/>
                </a:solidFill>
                <a:latin typeface="Book Antiqua" pitchFamily="18" charset="0"/>
              </a:rPr>
              <a:t>- соблюдение предельного уровня дефицита и муниципального долга.</a:t>
            </a:r>
          </a:p>
          <a:p>
            <a:pPr algn="just"/>
            <a:endParaRPr lang="ru-RU" sz="1400" b="1" dirty="0" smtClean="0">
              <a:solidFill>
                <a:srgbClr val="000099"/>
              </a:solidFill>
              <a:latin typeface="Book Antiqua" pitchFamily="18" charset="0"/>
            </a:endParaRPr>
          </a:p>
          <a:p>
            <a:pPr algn="just"/>
            <a:endParaRPr lang="ru-RU" sz="1400" b="1" dirty="0" smtClean="0">
              <a:latin typeface="Book Antiqua" pitchFamily="18" charset="0"/>
            </a:endParaRPr>
          </a:p>
          <a:p>
            <a:pPr algn="just"/>
            <a:endParaRPr lang="ru-RU" sz="1400" b="1" dirty="0" smtClean="0">
              <a:latin typeface="Book Antiqua" pitchFamily="18" charset="0"/>
            </a:endParaRPr>
          </a:p>
        </p:txBody>
      </p:sp>
      <p:sp>
        <p:nvSpPr>
          <p:cNvPr id="4" name="Заголовок 3"/>
          <p:cNvSpPr>
            <a:spLocks noGrp="1"/>
          </p:cNvSpPr>
          <p:nvPr>
            <p:ph type="title"/>
          </p:nvPr>
        </p:nvSpPr>
        <p:spPr>
          <a:xfrm>
            <a:off x="467544" y="116632"/>
            <a:ext cx="8291264" cy="79208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dirty="0" smtClean="0">
                <a:effectLst>
                  <a:outerShdw blurRad="38100" dist="38100" dir="2700000" algn="tl">
                    <a:srgbClr val="000000">
                      <a:alpha val="43137"/>
                    </a:srgbClr>
                  </a:outerShdw>
                </a:effectLst>
                <a:latin typeface="Book Antiqua" pitchFamily="18" charset="0"/>
              </a:rPr>
              <a:t/>
            </a:r>
            <a:br>
              <a:rPr lang="ru-RU" sz="2400" dirty="0" smtClean="0">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НАПРАВЛЕНИЯ  БЮДЖЕТНОЙ ПОЛИТИКИ</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 </a:t>
            </a:r>
            <a:endParaRPr lang="ru-RU" sz="2400" dirty="0" smtClean="0">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2"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980728"/>
            <a:ext cx="8784976" cy="5688632"/>
          </a:xfrm>
        </p:spPr>
        <p:txBody>
          <a:bodyPr>
            <a:noAutofit/>
          </a:bodyPr>
          <a:lstStyle/>
          <a:p>
            <a:pPr algn="just">
              <a:buFont typeface="Wingdings" pitchFamily="2" charset="2"/>
              <a:buChar char="Ø"/>
            </a:pPr>
            <a:r>
              <a:rPr lang="ru-RU" sz="1400" b="1" dirty="0" smtClean="0">
                <a:solidFill>
                  <a:srgbClr val="000099"/>
                </a:solidFill>
                <a:latin typeface="Book Antiqua" pitchFamily="18" charset="0"/>
              </a:rPr>
              <a:t>- переход от индивидуальных нормативных затрат на оказание муниципальных услуг (выполнение работ) к групповым нормативным затратам при расчете субсидии на финансовое обеспечение выполнения муниципального задания; </a:t>
            </a:r>
          </a:p>
          <a:p>
            <a:pPr algn="just">
              <a:buFont typeface="Wingdings" pitchFamily="2" charset="2"/>
              <a:buChar char="Ø"/>
            </a:pPr>
            <a:r>
              <a:rPr lang="ru-RU" sz="1400" b="1" dirty="0" smtClean="0">
                <a:solidFill>
                  <a:srgbClr val="000099"/>
                </a:solidFill>
                <a:latin typeface="Book Antiqua" pitchFamily="18" charset="0"/>
              </a:rPr>
              <a:t>- расширение практики нормирования в сфере закупок товаров, работ, услуг;</a:t>
            </a:r>
          </a:p>
          <a:p>
            <a:pPr algn="just">
              <a:buFont typeface="Wingdings" pitchFamily="2" charset="2"/>
              <a:buChar char="Ø"/>
            </a:pPr>
            <a:r>
              <a:rPr lang="ru-RU" sz="1400" b="1" dirty="0" smtClean="0">
                <a:solidFill>
                  <a:srgbClr val="000099"/>
                </a:solidFill>
                <a:latin typeface="Book Antiqua" pitchFamily="18" charset="0"/>
              </a:rPr>
              <a:t>- повышение качества финансового контроля в управлении бюджетным процессом, в том числе внутреннего финансового контроля и внутреннего финансового аудита;</a:t>
            </a:r>
          </a:p>
          <a:p>
            <a:pPr algn="just">
              <a:buFont typeface="Wingdings" pitchFamily="2" charset="2"/>
              <a:buChar char="Ø"/>
            </a:pPr>
            <a:r>
              <a:rPr lang="ru-RU" sz="1400" b="1" dirty="0" smtClean="0">
                <a:solidFill>
                  <a:srgbClr val="000099"/>
                </a:solidFill>
                <a:latin typeface="Book Antiqua" pitchFamily="18" charset="0"/>
              </a:rPr>
              <a:t>- реализация принципов открытости и прозрачности управления муниципальными финансами, в том числе путем составления брошюры «Бюджет для граждан»;</a:t>
            </a:r>
          </a:p>
          <a:p>
            <a:pPr algn="just">
              <a:buFont typeface="Wingdings" pitchFamily="2" charset="2"/>
              <a:buChar char="Ø"/>
            </a:pPr>
            <a:r>
              <a:rPr lang="ru-RU" sz="1400" b="1" dirty="0" smtClean="0">
                <a:solidFill>
                  <a:srgbClr val="000099"/>
                </a:solidFill>
                <a:latin typeface="Book Antiqua" pitchFamily="18" charset="0"/>
              </a:rPr>
              <a:t>- участие в </a:t>
            </a:r>
            <a:r>
              <a:rPr lang="ru-RU" sz="1400" b="1" dirty="0" err="1" smtClean="0">
                <a:solidFill>
                  <a:srgbClr val="000099"/>
                </a:solidFill>
                <a:latin typeface="Book Antiqua" pitchFamily="18" charset="0"/>
              </a:rPr>
              <a:t>пилотном</a:t>
            </a:r>
            <a:r>
              <a:rPr lang="ru-RU" sz="1400" b="1" dirty="0" smtClean="0">
                <a:solidFill>
                  <a:srgbClr val="000099"/>
                </a:solidFill>
                <a:latin typeface="Book Antiqua" pitchFamily="18" charset="0"/>
              </a:rPr>
              <a:t> проекте по внедрению подсистемы учета и отчетности системы «Электронный бюджет» в части составления, представления, свода и консолидации отчетности об исполнении местного бюджета;</a:t>
            </a:r>
          </a:p>
          <a:p>
            <a:pPr algn="just">
              <a:buFont typeface="Wingdings" pitchFamily="2" charset="2"/>
              <a:buChar char="Ø"/>
            </a:pPr>
            <a:r>
              <a:rPr lang="ru-RU" sz="1400" b="1" dirty="0" smtClean="0">
                <a:solidFill>
                  <a:srgbClr val="000099"/>
                </a:solidFill>
                <a:latin typeface="Book Antiqua" pitchFamily="18" charset="0"/>
              </a:rPr>
              <a:t>- выполнение условий соглашений о предоставлении бюджетных кредитов из областного бюджета, подписанных Администрацией муниципального образования «Холм-Жирковский район»  Смоленской области с Администрацией Смоленской области, и Плана мероприятий по росту доходов, оптимизации расходов и сокращению государственного долга в целях оздоровления государственных финансов Смоленской области на период до 2019 года;</a:t>
            </a:r>
          </a:p>
          <a:p>
            <a:pPr algn="just">
              <a:buFont typeface="Wingdings" pitchFamily="2" charset="2"/>
              <a:buChar char="Ø"/>
            </a:pPr>
            <a:r>
              <a:rPr lang="ru-RU" sz="1400" b="1" dirty="0" smtClean="0">
                <a:solidFill>
                  <a:srgbClr val="000099"/>
                </a:solidFill>
                <a:latin typeface="Book Antiqua" pitchFamily="18" charset="0"/>
              </a:rPr>
              <a:t>- обеспечение сбалансированности местных бюджетов, сохранение высокой роли выравнивающих межбюджетных трансфертов;</a:t>
            </a:r>
          </a:p>
          <a:p>
            <a:pPr algn="just">
              <a:buFont typeface="Wingdings" pitchFamily="2" charset="2"/>
              <a:buChar char="Ø"/>
            </a:pPr>
            <a:r>
              <a:rPr lang="ru-RU" sz="1400" b="1" dirty="0" smtClean="0">
                <a:solidFill>
                  <a:srgbClr val="000099"/>
                </a:solidFill>
                <a:latin typeface="Book Antiqua" pitchFamily="18" charset="0"/>
              </a:rPr>
              <a:t>- совершенствование межбюджетных отношений с муниципальными образованиями Холм-Жирковского района;</a:t>
            </a:r>
          </a:p>
          <a:p>
            <a:pPr algn="just">
              <a:buFont typeface="Wingdings" pitchFamily="2" charset="2"/>
              <a:buChar char="Ø"/>
            </a:pPr>
            <a:r>
              <a:rPr lang="ru-RU" sz="1400" b="1" dirty="0" smtClean="0">
                <a:solidFill>
                  <a:srgbClr val="000099"/>
                </a:solidFill>
                <a:latin typeface="Book Antiqua" pitchFamily="18" charset="0"/>
              </a:rPr>
              <a:t>- повышение самостоятельности и ответственности органов местного самоуправления за проводимую бюджетную политику, создание условий для получения больших результатов в условиях рационального использования имеющихся ресурсов, концентрация их на проблемных направлениях. Повышение качества управления муниципальными финансами.</a:t>
            </a:r>
          </a:p>
          <a:p>
            <a:pPr algn="just"/>
            <a:r>
              <a:rPr lang="ru-RU" sz="1200" b="1" dirty="0" smtClean="0">
                <a:solidFill>
                  <a:schemeClr val="bg1"/>
                </a:solidFill>
                <a:latin typeface="Book Antiqua" pitchFamily="18" charset="0"/>
              </a:rPr>
              <a:t> </a:t>
            </a:r>
          </a:p>
          <a:p>
            <a:pPr algn="just"/>
            <a:endParaRPr lang="ru-RU" sz="1200" b="1" dirty="0" smtClean="0">
              <a:latin typeface="Book Antiqua" pitchFamily="18" charset="0"/>
            </a:endParaRPr>
          </a:p>
          <a:p>
            <a:pPr algn="just"/>
            <a:endParaRPr lang="ru-RU" sz="1200" dirty="0">
              <a:latin typeface="Book Antiqua" pitchFamily="18" charset="0"/>
            </a:endParaRPr>
          </a:p>
        </p:txBody>
      </p:sp>
      <p:sp>
        <p:nvSpPr>
          <p:cNvPr id="4" name="Заголовок 3"/>
          <p:cNvSpPr>
            <a:spLocks noGrp="1"/>
          </p:cNvSpPr>
          <p:nvPr>
            <p:ph type="title"/>
          </p:nvPr>
        </p:nvSpPr>
        <p:spPr>
          <a:xfrm>
            <a:off x="457200" y="116632"/>
            <a:ext cx="8291264" cy="864096"/>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dirty="0" smtClean="0">
                <a:effectLst>
                  <a:outerShdw blurRad="38100" dist="38100" dir="2700000" algn="tl">
                    <a:srgbClr val="000000">
                      <a:alpha val="43137"/>
                    </a:srgbClr>
                  </a:outerShdw>
                </a:effectLst>
                <a:latin typeface="Book Antiqua" pitchFamily="18" charset="0"/>
              </a:rPr>
              <a:t/>
            </a:r>
            <a:br>
              <a:rPr lang="ru-RU" sz="2400" dirty="0" smtClean="0">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ОСНОВНЫЕ НАПРАВЛЕНИЯ  БЮДЖЕТНОЙ ПОЛИТИКИ</a:t>
            </a:r>
            <a:r>
              <a:rPr lang="ru-RU" sz="2400" dirty="0" smtClean="0">
                <a:effectLst>
                  <a:outerShdw blurRad="38100" dist="38100" dir="2700000" algn="tl">
                    <a:srgbClr val="000000">
                      <a:alpha val="43137"/>
                    </a:srgbClr>
                  </a:outerShdw>
                </a:effectLst>
                <a:latin typeface="Book Antiqua" pitchFamily="18" charset="0"/>
              </a:rPr>
              <a:t/>
            </a:r>
            <a:br>
              <a:rPr lang="ru-RU" sz="2400" dirty="0" smtClean="0">
                <a:effectLst>
                  <a:outerShdw blurRad="38100" dist="38100" dir="2700000" algn="tl">
                    <a:srgbClr val="000000">
                      <a:alpha val="43137"/>
                    </a:srgbClr>
                  </a:outerShdw>
                </a:effectLst>
                <a:latin typeface="Book Antiqua" pitchFamily="18" charset="0"/>
              </a:rPr>
            </a:br>
            <a:r>
              <a:rPr lang="ru-RU" sz="2400" dirty="0" smtClean="0">
                <a:effectLst>
                  <a:outerShdw blurRad="38100" dist="38100" dir="2700000" algn="tl">
                    <a:srgbClr val="000000">
                      <a:alpha val="43137"/>
                    </a:srgbClr>
                  </a:outerShdw>
                </a:effectLst>
                <a:latin typeface="Book Antiqua" pitchFamily="18" charset="0"/>
              </a:rPr>
              <a:t> </a:t>
            </a:r>
          </a:p>
        </p:txBody>
      </p:sp>
      <p:pic>
        <p:nvPicPr>
          <p:cNvPr id="5" name="i-main-pic" descr="Картинка 5 из 10"/>
          <p:cNvPicPr/>
          <p:nvPr/>
        </p:nvPicPr>
        <p:blipFill>
          <a:blip r:embed="rId2"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ОСНОВНЫЕ  ПАРАМЕТРЫ  БЮДЖЕТА  </a:t>
            </a:r>
          </a:p>
          <a:p>
            <a:pPr algn="ctr"/>
            <a:r>
              <a:rPr lang="ru-RU" sz="2400" b="1" dirty="0" smtClean="0">
                <a:effectLst>
                  <a:outerShdw blurRad="38100" dist="38100" dir="2700000" algn="tl">
                    <a:srgbClr val="000000">
                      <a:alpha val="43137"/>
                    </a:srgbClr>
                  </a:outerShdw>
                </a:effectLst>
                <a:latin typeface="Book Antiqua" pitchFamily="18" charset="0"/>
              </a:rPr>
              <a:t>НА  2017-2019 ГОДЫ</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5" name="Диаграмма 4"/>
          <p:cNvGraphicFramePr/>
          <p:nvPr/>
        </p:nvGraphicFramePr>
        <p:xfrm>
          <a:off x="431032" y="1052736"/>
          <a:ext cx="8712968" cy="568863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Прямая со стрелкой 6"/>
          <p:cNvCxnSpPr/>
          <p:nvPr/>
        </p:nvCxnSpPr>
        <p:spPr>
          <a:xfrm flipV="1">
            <a:off x="2915816" y="1628800"/>
            <a:ext cx="504056"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8" name="i-main-pic" descr="Картинка 5 из 10"/>
          <p:cNvPicPr/>
          <p:nvPr/>
        </p:nvPicPr>
        <p:blipFill>
          <a:blip r:embed="rId3" cstate="print">
            <a:lum contrast="6000"/>
          </a:blip>
          <a:srcRect/>
          <a:stretch>
            <a:fillRect/>
          </a:stretch>
        </p:blipFill>
        <p:spPr bwMode="auto">
          <a:xfrm>
            <a:off x="8279904" y="0"/>
            <a:ext cx="864096" cy="936104"/>
          </a:xfrm>
          <a:prstGeom prst="rect">
            <a:avLst/>
          </a:prstGeom>
          <a:noFill/>
          <a:ln w="9525">
            <a:noFill/>
            <a:miter lim="800000"/>
            <a:headEnd/>
            <a:tailEnd/>
          </a:ln>
        </p:spPr>
      </p:pic>
      <p:sp>
        <p:nvSpPr>
          <p:cNvPr id="9" name="TextBox 8"/>
          <p:cNvSpPr txBox="1"/>
          <p:nvPr/>
        </p:nvSpPr>
        <p:spPr>
          <a:xfrm>
            <a:off x="2915816" y="1340768"/>
            <a:ext cx="792088" cy="261610"/>
          </a:xfrm>
          <a:prstGeom prst="rect">
            <a:avLst/>
          </a:prstGeom>
          <a:noFill/>
        </p:spPr>
        <p:txBody>
          <a:bodyPr wrap="square" rtlCol="0">
            <a:spAutoFit/>
          </a:bodyPr>
          <a:lstStyle/>
          <a:p>
            <a:r>
              <a:rPr lang="ru-RU" sz="1100" b="1" dirty="0" smtClean="0">
                <a:solidFill>
                  <a:srgbClr val="003300"/>
                </a:solidFill>
                <a:latin typeface="Book Antiqua" pitchFamily="18" charset="0"/>
              </a:rPr>
              <a:t>+ 7 417,1</a:t>
            </a:r>
            <a:endParaRPr lang="ru-RU" sz="1100" b="1" dirty="0">
              <a:solidFill>
                <a:srgbClr val="003300"/>
              </a:solidFill>
              <a:latin typeface="Book Antiqua" pitchFamily="18" charset="0"/>
            </a:endParaRPr>
          </a:p>
        </p:txBody>
      </p:sp>
      <p:cxnSp>
        <p:nvCxnSpPr>
          <p:cNvPr id="11" name="Прямая со стрелкой 10"/>
          <p:cNvCxnSpPr/>
          <p:nvPr/>
        </p:nvCxnSpPr>
        <p:spPr>
          <a:xfrm>
            <a:off x="4427984" y="1628800"/>
            <a:ext cx="648072"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flipV="1">
            <a:off x="5148064" y="1556792"/>
            <a:ext cx="576064"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288938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0"/>
            <a:ext cx="8856984"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effectLst>
                  <a:outerShdw blurRad="38100" dist="38100" dir="2700000" algn="tl">
                    <a:srgbClr val="000000">
                      <a:alpha val="43137"/>
                    </a:srgbClr>
                  </a:outerShdw>
                </a:effectLst>
                <a:latin typeface="Book Antiqua" pitchFamily="18" charset="0"/>
              </a:rPr>
              <a:t>МУНИЦИПАЛЬНЫЙ    ДОЛГ </a:t>
            </a:r>
            <a:endParaRPr lang="ru-RU" sz="2400" dirty="0">
              <a:effectLst>
                <a:outerShdw blurRad="38100" dist="38100" dir="2700000" algn="tl">
                  <a:srgbClr val="000000">
                    <a:alpha val="43137"/>
                  </a:srgbClr>
                </a:outerShdw>
              </a:effectLst>
              <a:latin typeface="Book Antiqua" pitchFamily="18" charset="0"/>
            </a:endParaRPr>
          </a:p>
        </p:txBody>
      </p:sp>
      <p:graphicFrame>
        <p:nvGraphicFramePr>
          <p:cNvPr id="27" name="Схема 26"/>
          <p:cNvGraphicFramePr/>
          <p:nvPr/>
        </p:nvGraphicFramePr>
        <p:xfrm>
          <a:off x="683568" y="908720"/>
          <a:ext cx="799288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Рисунок 27" descr="кредиты.jpg"/>
          <p:cNvPicPr>
            <a:picLocks noChangeAspect="1"/>
          </p:cNvPicPr>
          <p:nvPr/>
        </p:nvPicPr>
        <p:blipFill>
          <a:blip r:embed="rId8" cstate="print"/>
          <a:stretch>
            <a:fillRect/>
          </a:stretch>
        </p:blipFill>
        <p:spPr>
          <a:xfrm>
            <a:off x="899592" y="4149080"/>
            <a:ext cx="2358008" cy="1660494"/>
          </a:xfrm>
          <a:prstGeom prst="rect">
            <a:avLst/>
          </a:prstGeom>
          <a:ln>
            <a:noFill/>
          </a:ln>
          <a:effectLst>
            <a:softEdge rad="112500"/>
          </a:effectLst>
        </p:spPr>
      </p:pic>
      <p:pic>
        <p:nvPicPr>
          <p:cNvPr id="29" name="Рисунок 28" descr="гарантии.png"/>
          <p:cNvPicPr>
            <a:picLocks noChangeAspect="1"/>
          </p:cNvPicPr>
          <p:nvPr/>
        </p:nvPicPr>
        <p:blipFill>
          <a:blip r:embed="rId9" cstate="print"/>
          <a:stretch>
            <a:fillRect/>
          </a:stretch>
        </p:blipFill>
        <p:spPr>
          <a:xfrm>
            <a:off x="3491880" y="4365104"/>
            <a:ext cx="2459765" cy="1844824"/>
          </a:xfrm>
          <a:prstGeom prst="rect">
            <a:avLst/>
          </a:prstGeom>
        </p:spPr>
      </p:pic>
      <p:pic>
        <p:nvPicPr>
          <p:cNvPr id="30" name="Рисунок 29" descr="бумаги.jpg"/>
          <p:cNvPicPr>
            <a:picLocks noChangeAspect="1"/>
          </p:cNvPicPr>
          <p:nvPr/>
        </p:nvPicPr>
        <p:blipFill>
          <a:blip r:embed="rId10" cstate="print"/>
          <a:stretch>
            <a:fillRect/>
          </a:stretch>
        </p:blipFill>
        <p:spPr>
          <a:xfrm>
            <a:off x="6084168" y="4293096"/>
            <a:ext cx="2430016" cy="1618391"/>
          </a:xfrm>
          <a:prstGeom prst="rect">
            <a:avLst/>
          </a:prstGeom>
          <a:ln>
            <a:noFill/>
          </a:ln>
          <a:effectLst>
            <a:softEdge rad="112500"/>
          </a:effectLst>
        </p:spPr>
      </p:pic>
      <p:sp>
        <p:nvSpPr>
          <p:cNvPr id="31" name="TextBox 30"/>
          <p:cNvSpPr txBox="1"/>
          <p:nvPr/>
        </p:nvSpPr>
        <p:spPr>
          <a:xfrm>
            <a:off x="1043608" y="2420888"/>
            <a:ext cx="7344816" cy="400110"/>
          </a:xfrm>
          <a:prstGeom prst="rect">
            <a:avLst/>
          </a:prstGeom>
          <a:noFill/>
        </p:spPr>
        <p:txBody>
          <a:bodyPr wrap="square" rtlCol="0">
            <a:spAutoFit/>
          </a:bodyPr>
          <a:lstStyle/>
          <a:p>
            <a:pPr algn="ctr"/>
            <a:r>
              <a:rPr lang="ru-RU" sz="2000" dirty="0" smtClean="0">
                <a:latin typeface="Book Antiqua" pitchFamily="18" charset="0"/>
              </a:rPr>
              <a:t>Виды долговых обязательств: </a:t>
            </a:r>
            <a:endParaRPr lang="ru-RU" sz="2000" dirty="0">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idx="1"/>
          </p:nvPr>
        </p:nvGraphicFramePr>
        <p:xfrm>
          <a:off x="0" y="1124744"/>
          <a:ext cx="6228184" cy="5040561"/>
        </p:xfrm>
        <a:graphic>
          <a:graphicData uri="http://schemas.openxmlformats.org/drawingml/2006/chart">
            <c:chart xmlns:c="http://schemas.openxmlformats.org/drawingml/2006/chart" xmlns:r="http://schemas.openxmlformats.org/officeDocument/2006/relationships" r:id="rId3"/>
          </a:graphicData>
        </a:graphic>
      </p:graphicFrame>
      <p:sp>
        <p:nvSpPr>
          <p:cNvPr id="4" name="Заголовок 3"/>
          <p:cNvSpPr>
            <a:spLocks noGrp="1"/>
          </p:cNvSpPr>
          <p:nvPr>
            <p:ph type="title"/>
          </p:nvPr>
        </p:nvSpPr>
        <p:spPr>
          <a:xfrm>
            <a:off x="0" y="0"/>
            <a:ext cx="8856984" cy="836712"/>
          </a:xfrm>
          <a:prstGeom prst="round2DiagRect">
            <a:avLst/>
          </a:prstGeom>
          <a:solidFill>
            <a:srgbClr val="0099FF"/>
          </a:solidFill>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ДИНАМИКА    ОБЪЕМА МУНИЦИПАЛЬНОГО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 ДОЛГА И РАСХОДОВ  НА ЕГО  ОБСЛУЖИВАНИЕ</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4" cstate="print">
            <a:lum contrast="6000"/>
          </a:blip>
          <a:srcRect/>
          <a:stretch>
            <a:fillRect/>
          </a:stretch>
        </p:blipFill>
        <p:spPr bwMode="auto">
          <a:xfrm>
            <a:off x="8279904" y="0"/>
            <a:ext cx="864096" cy="936104"/>
          </a:xfrm>
          <a:prstGeom prst="rect">
            <a:avLst/>
          </a:prstGeom>
          <a:noFill/>
          <a:ln w="9525">
            <a:noFill/>
            <a:miter lim="800000"/>
            <a:headEnd/>
            <a:tailEnd/>
          </a:ln>
          <a:scene3d>
            <a:camera prst="orthographicFront"/>
            <a:lightRig rig="threePt" dir="t"/>
          </a:scene3d>
          <a:sp3d>
            <a:bevelT/>
          </a:sp3d>
        </p:spPr>
      </p:pic>
      <p:sp>
        <p:nvSpPr>
          <p:cNvPr id="14" name="Прямоугольная выноска 13"/>
          <p:cNvSpPr/>
          <p:nvPr/>
        </p:nvSpPr>
        <p:spPr>
          <a:xfrm>
            <a:off x="1907704" y="2348880"/>
            <a:ext cx="864096" cy="360040"/>
          </a:xfrm>
          <a:prstGeom prst="wedgeRectCallout">
            <a:avLst>
              <a:gd name="adj1" fmla="val -18981"/>
              <a:gd name="adj2" fmla="val 11188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w="952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b="1" dirty="0" smtClean="0">
                <a:solidFill>
                  <a:srgbClr val="0033CC"/>
                </a:solidFill>
                <a:effectLst/>
                <a:latin typeface="Bookman Old Style" pitchFamily="18" charset="0"/>
              </a:rPr>
              <a:t>7 312,2</a:t>
            </a:r>
          </a:p>
          <a:p>
            <a:pPr algn="ctr"/>
            <a:r>
              <a:rPr lang="ru-RU" sz="1000" b="1" dirty="0" smtClean="0">
                <a:solidFill>
                  <a:srgbClr val="0033CC"/>
                </a:solidFill>
                <a:latin typeface="Bookman Old Style" pitchFamily="18" charset="0"/>
              </a:rPr>
              <a:t>оценка</a:t>
            </a:r>
            <a:endParaRPr lang="ru-RU" sz="1000" b="1" dirty="0">
              <a:solidFill>
                <a:srgbClr val="0033CC"/>
              </a:solidFill>
              <a:effectLst/>
              <a:latin typeface="Bookman Old Style" pitchFamily="18" charset="0"/>
            </a:endParaRPr>
          </a:p>
        </p:txBody>
      </p:sp>
      <p:sp>
        <p:nvSpPr>
          <p:cNvPr id="15" name="Прямоугольная выноска 14"/>
          <p:cNvSpPr/>
          <p:nvPr/>
        </p:nvSpPr>
        <p:spPr>
          <a:xfrm>
            <a:off x="5076056" y="2348880"/>
            <a:ext cx="792088" cy="360040"/>
          </a:xfrm>
          <a:prstGeom prst="wedgeRectCallout">
            <a:avLst>
              <a:gd name="adj1" fmla="val -18981"/>
              <a:gd name="adj2" fmla="val 11188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8900000" scaled="1"/>
            <a:tileRect/>
          </a:gradFill>
          <a:ln w="9525" cap="flat" cmpd="sng" algn="ctr">
            <a:solidFill>
              <a:srgbClr val="00669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b="1" dirty="0" smtClean="0">
                <a:solidFill>
                  <a:srgbClr val="0033CC"/>
                </a:solidFill>
                <a:latin typeface="Bookman Old Style" pitchFamily="18" charset="0"/>
              </a:rPr>
              <a:t>7 312,2</a:t>
            </a:r>
          </a:p>
          <a:p>
            <a:pPr algn="ctr"/>
            <a:r>
              <a:rPr lang="ru-RU" sz="1000" b="1" dirty="0" smtClean="0">
                <a:solidFill>
                  <a:srgbClr val="0033CC"/>
                </a:solidFill>
                <a:latin typeface="Bookman Old Style" pitchFamily="18" charset="0"/>
              </a:rPr>
              <a:t>прогноз</a:t>
            </a:r>
            <a:endParaRPr lang="ru-RU" sz="1000" b="1" dirty="0">
              <a:solidFill>
                <a:srgbClr val="0033CC"/>
              </a:solidFill>
              <a:latin typeface="Bookman Old Style" pitchFamily="18" charset="0"/>
            </a:endParaRPr>
          </a:p>
        </p:txBody>
      </p:sp>
      <p:sp>
        <p:nvSpPr>
          <p:cNvPr id="8" name="Скругленный прямоугольник 7"/>
          <p:cNvSpPr/>
          <p:nvPr/>
        </p:nvSpPr>
        <p:spPr>
          <a:xfrm>
            <a:off x="6012160" y="908720"/>
            <a:ext cx="1187624" cy="360040"/>
          </a:xfrm>
          <a:prstGeom prst="roundRect">
            <a:avLst/>
          </a:prstGeom>
          <a:solidFill>
            <a:srgbClr val="0099FF"/>
          </a:solidFill>
          <a:ln w="9525" cap="flat" cmpd="sng" algn="ctr">
            <a:solidFill>
              <a:srgbClr val="3399FF"/>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9" name="Скругленная прямоугольная выноска 8"/>
          <p:cNvSpPr/>
          <p:nvPr/>
        </p:nvSpPr>
        <p:spPr>
          <a:xfrm>
            <a:off x="6228184" y="3861048"/>
            <a:ext cx="2915816" cy="2592288"/>
          </a:xfrm>
          <a:prstGeom prst="wedgeRoundRectCallout">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0" name="TextBox 9"/>
          <p:cNvSpPr txBox="1"/>
          <p:nvPr/>
        </p:nvSpPr>
        <p:spPr>
          <a:xfrm>
            <a:off x="6372200" y="4077072"/>
            <a:ext cx="2592288" cy="2292935"/>
          </a:xfrm>
          <a:prstGeom prst="rect">
            <a:avLst/>
          </a:prstGeom>
          <a:noFill/>
        </p:spPr>
        <p:txBody>
          <a:bodyPr wrap="square" rtlCol="0">
            <a:spAutoFit/>
          </a:bodyPr>
          <a:lstStyle/>
          <a:p>
            <a:pPr algn="just"/>
            <a:r>
              <a:rPr lang="ru-RU" sz="1300" dirty="0" smtClean="0">
                <a:solidFill>
                  <a:srgbClr val="000099"/>
                </a:solidFill>
                <a:latin typeface="Book Antiqua" pitchFamily="18" charset="0"/>
              </a:rPr>
              <a:t>В 2017-2019 годах  предусмотрена сумма на обслуживание долга в размере 7,3 тыс. рублей ежегодно,  что составляет </a:t>
            </a:r>
            <a:r>
              <a:rPr lang="ru-RU" sz="1300" b="1" dirty="0" smtClean="0">
                <a:solidFill>
                  <a:srgbClr val="000099"/>
                </a:solidFill>
                <a:latin typeface="Book Antiqua" pitchFamily="18" charset="0"/>
              </a:rPr>
              <a:t>0,01</a:t>
            </a:r>
            <a:r>
              <a:rPr lang="ru-RU" sz="1300" dirty="0" smtClean="0">
                <a:solidFill>
                  <a:srgbClr val="000099"/>
                </a:solidFill>
                <a:latin typeface="Book Antiqua" pitchFamily="18" charset="0"/>
              </a:rPr>
              <a:t> процента от объема расходов бюджета, за исключением расходов, которые осуществляются за счет субвенций из бюджетов бюджетной системы Российской Федерации. </a:t>
            </a:r>
            <a:endParaRPr lang="ru-RU" sz="1300" dirty="0">
              <a:solidFill>
                <a:srgbClr val="000099"/>
              </a:solidFill>
              <a:latin typeface="Book Antiqua" pitchFamily="18" charset="0"/>
            </a:endParaRPr>
          </a:p>
        </p:txBody>
      </p:sp>
      <p:sp>
        <p:nvSpPr>
          <p:cNvPr id="11" name="Скругленная прямоугольная выноска 10"/>
          <p:cNvSpPr/>
          <p:nvPr/>
        </p:nvSpPr>
        <p:spPr>
          <a:xfrm>
            <a:off x="6084168" y="1340768"/>
            <a:ext cx="3059832" cy="2448272"/>
          </a:xfrm>
          <a:prstGeom prst="wedgeRoundRectCallout">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3" name="TextBox 12"/>
          <p:cNvSpPr txBox="1"/>
          <p:nvPr/>
        </p:nvSpPr>
        <p:spPr>
          <a:xfrm>
            <a:off x="6300192" y="1556792"/>
            <a:ext cx="2736304" cy="2292935"/>
          </a:xfrm>
          <a:prstGeom prst="rect">
            <a:avLst/>
          </a:prstGeom>
          <a:noFill/>
        </p:spPr>
        <p:txBody>
          <a:bodyPr wrap="square" rtlCol="0">
            <a:spAutoFit/>
          </a:bodyPr>
          <a:lstStyle/>
          <a:p>
            <a:pPr algn="just"/>
            <a:r>
              <a:rPr lang="ru-RU" sz="1300" dirty="0" smtClean="0">
                <a:solidFill>
                  <a:srgbClr val="000099"/>
                </a:solidFill>
                <a:latin typeface="Book Antiqua" pitchFamily="18" charset="0"/>
              </a:rPr>
              <a:t>В соответствии с Бюджетным кодексом  Российской Федерации объем доходов на обслуживание муниципального долга не должен превышать </a:t>
            </a:r>
            <a:r>
              <a:rPr lang="ru-RU" sz="1300" b="1" dirty="0" smtClean="0">
                <a:solidFill>
                  <a:srgbClr val="000099"/>
                </a:solidFill>
                <a:latin typeface="Book Antiqua" pitchFamily="18" charset="0"/>
              </a:rPr>
              <a:t>15 %</a:t>
            </a:r>
            <a:r>
              <a:rPr lang="ru-RU" sz="1300" dirty="0" smtClean="0">
                <a:solidFill>
                  <a:srgbClr val="000099"/>
                </a:solidFill>
                <a:latin typeface="Book Antiqua" pitchFamily="18" charset="0"/>
              </a:rPr>
              <a:t> объема расходов бюджета муниципального района , за исключением объема расходов , которые осуществляются за счет субвенций из бюджетов бюджетной системы  РФ . </a:t>
            </a:r>
            <a:endParaRPr lang="ru-RU" sz="1300" dirty="0">
              <a:solidFill>
                <a:srgbClr val="000099"/>
              </a:solidFill>
              <a:latin typeface="Book Antiqua" pitchFamily="18" charset="0"/>
            </a:endParaRPr>
          </a:p>
        </p:txBody>
      </p:sp>
      <p:sp>
        <p:nvSpPr>
          <p:cNvPr id="16" name="Прямоугольная выноска 15"/>
          <p:cNvSpPr/>
          <p:nvPr/>
        </p:nvSpPr>
        <p:spPr>
          <a:xfrm>
            <a:off x="1331640" y="4869160"/>
            <a:ext cx="504056" cy="369114"/>
          </a:xfrm>
          <a:prstGeom prst="wedgeRectCallout">
            <a:avLst>
              <a:gd name="adj1" fmla="val -18981"/>
              <a:gd name="adj2" fmla="val 111883"/>
            </a:avLst>
          </a:prstGeom>
          <a:solidFill>
            <a:srgbClr val="CCFF99"/>
          </a:solidFill>
          <a:ln w="952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b="1" dirty="0" smtClean="0">
                <a:solidFill>
                  <a:srgbClr val="0033CC"/>
                </a:solidFill>
                <a:effectLst/>
                <a:latin typeface="Bookman Old Style" pitchFamily="18" charset="0"/>
              </a:rPr>
              <a:t>7,3</a:t>
            </a:r>
            <a:endParaRPr lang="ru-RU" b="1" dirty="0">
              <a:solidFill>
                <a:srgbClr val="0033CC"/>
              </a:solidFill>
              <a:effectLst/>
              <a:latin typeface="Bookman Old Style" pitchFamily="18" charset="0"/>
            </a:endParaRPr>
          </a:p>
        </p:txBody>
      </p:sp>
      <p:sp>
        <p:nvSpPr>
          <p:cNvPr id="17" name="Прямоугольная выноска 16"/>
          <p:cNvSpPr/>
          <p:nvPr/>
        </p:nvSpPr>
        <p:spPr>
          <a:xfrm>
            <a:off x="2411760" y="4869160"/>
            <a:ext cx="504056" cy="369114"/>
          </a:xfrm>
          <a:prstGeom prst="wedgeRectCallout">
            <a:avLst>
              <a:gd name="adj1" fmla="val -18981"/>
              <a:gd name="adj2" fmla="val 111883"/>
            </a:avLst>
          </a:prstGeom>
          <a:solidFill>
            <a:srgbClr val="CCFF99"/>
          </a:solidFill>
          <a:ln w="952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b="1" dirty="0" smtClean="0">
                <a:solidFill>
                  <a:srgbClr val="0033CC"/>
                </a:solidFill>
                <a:effectLst/>
                <a:latin typeface="Bookman Old Style" pitchFamily="18" charset="0"/>
              </a:rPr>
              <a:t>7,3</a:t>
            </a:r>
            <a:endParaRPr lang="ru-RU" b="1" dirty="0">
              <a:solidFill>
                <a:srgbClr val="0033CC"/>
              </a:solidFill>
              <a:effectLst/>
              <a:latin typeface="Bookman Old Style" pitchFamily="18" charset="0"/>
            </a:endParaRPr>
          </a:p>
        </p:txBody>
      </p:sp>
      <p:sp>
        <p:nvSpPr>
          <p:cNvPr id="18" name="Прямоугольная выноска 17"/>
          <p:cNvSpPr/>
          <p:nvPr/>
        </p:nvSpPr>
        <p:spPr>
          <a:xfrm>
            <a:off x="3419872" y="4869160"/>
            <a:ext cx="504056" cy="369114"/>
          </a:xfrm>
          <a:prstGeom prst="wedgeRectCallout">
            <a:avLst>
              <a:gd name="adj1" fmla="val -18981"/>
              <a:gd name="adj2" fmla="val 111883"/>
            </a:avLst>
          </a:prstGeom>
          <a:solidFill>
            <a:srgbClr val="CCFF99"/>
          </a:solidFill>
          <a:ln w="952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b="1" dirty="0" smtClean="0">
                <a:solidFill>
                  <a:srgbClr val="0033CC"/>
                </a:solidFill>
                <a:effectLst/>
                <a:latin typeface="Bookman Old Style" pitchFamily="18" charset="0"/>
              </a:rPr>
              <a:t>7,3</a:t>
            </a:r>
            <a:endParaRPr lang="ru-RU" b="1" dirty="0">
              <a:solidFill>
                <a:srgbClr val="0033CC"/>
              </a:solidFill>
              <a:effectLst/>
              <a:latin typeface="Bookman Old Style" pitchFamily="18" charset="0"/>
            </a:endParaRPr>
          </a:p>
        </p:txBody>
      </p:sp>
      <p:sp>
        <p:nvSpPr>
          <p:cNvPr id="19" name="Прямоугольная выноска 18"/>
          <p:cNvSpPr/>
          <p:nvPr/>
        </p:nvSpPr>
        <p:spPr>
          <a:xfrm>
            <a:off x="4499992" y="4869160"/>
            <a:ext cx="504056" cy="369114"/>
          </a:xfrm>
          <a:prstGeom prst="wedgeRectCallout">
            <a:avLst>
              <a:gd name="adj1" fmla="val -18981"/>
              <a:gd name="adj2" fmla="val 111883"/>
            </a:avLst>
          </a:prstGeom>
          <a:solidFill>
            <a:srgbClr val="CCFF99"/>
          </a:solidFill>
          <a:ln w="952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b="1" dirty="0" smtClean="0">
                <a:solidFill>
                  <a:srgbClr val="0033CC"/>
                </a:solidFill>
                <a:effectLst/>
                <a:latin typeface="Bookman Old Style" pitchFamily="18" charset="0"/>
              </a:rPr>
              <a:t>7,3</a:t>
            </a:r>
            <a:endParaRPr lang="ru-RU" b="1" dirty="0">
              <a:solidFill>
                <a:srgbClr val="0033CC"/>
              </a:solidFill>
              <a:effectLst/>
              <a:latin typeface="Bookman Old Style" pitchFamily="18" charset="0"/>
            </a:endParaRPr>
          </a:p>
        </p:txBody>
      </p:sp>
      <p:sp>
        <p:nvSpPr>
          <p:cNvPr id="20" name="Прямоугольная выноска 19"/>
          <p:cNvSpPr/>
          <p:nvPr/>
        </p:nvSpPr>
        <p:spPr>
          <a:xfrm>
            <a:off x="5508104" y="4869160"/>
            <a:ext cx="504056" cy="369114"/>
          </a:xfrm>
          <a:prstGeom prst="wedgeRectCallout">
            <a:avLst>
              <a:gd name="adj1" fmla="val -18981"/>
              <a:gd name="adj2" fmla="val 111883"/>
            </a:avLst>
          </a:prstGeom>
          <a:solidFill>
            <a:srgbClr val="CCFF99"/>
          </a:solidFill>
          <a:ln w="952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b="1" dirty="0" smtClean="0">
                <a:solidFill>
                  <a:srgbClr val="0033CC"/>
                </a:solidFill>
                <a:effectLst/>
                <a:latin typeface="Bookman Old Style" pitchFamily="18" charset="0"/>
              </a:rPr>
              <a:t>7,3</a:t>
            </a:r>
            <a:endParaRPr lang="ru-RU" b="1" dirty="0">
              <a:solidFill>
                <a:srgbClr val="0033CC"/>
              </a:solidFill>
              <a:effectLst/>
              <a:latin typeface="Bookman Old Style"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251520" y="1052736"/>
          <a:ext cx="889248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107504" y="0"/>
            <a:ext cx="9036496"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ИСТОЧНИКИ  ФИНАНСИРОВАНИЯ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ДЕФИЦИТА  БЮДЖЕТА В 2017-2019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7" cstate="print">
            <a:lum contrast="6000"/>
          </a:blip>
          <a:srcRect/>
          <a:stretch>
            <a:fillRect/>
          </a:stretch>
        </p:blipFill>
        <p:spPr bwMode="auto">
          <a:xfrm>
            <a:off x="8279904" y="0"/>
            <a:ext cx="864096" cy="936104"/>
          </a:xfrm>
          <a:prstGeom prst="rect">
            <a:avLst/>
          </a:prstGeom>
          <a:noFill/>
          <a:ln w="9525">
            <a:noFill/>
            <a:miter lim="800000"/>
            <a:headEnd/>
            <a:tailEnd/>
          </a:ln>
        </p:spPr>
      </p:pic>
      <p:sp>
        <p:nvSpPr>
          <p:cNvPr id="6" name="Скругленный прямоугольник 5"/>
          <p:cNvSpPr/>
          <p:nvPr/>
        </p:nvSpPr>
        <p:spPr>
          <a:xfrm>
            <a:off x="7956376" y="1052736"/>
            <a:ext cx="1187624" cy="432048"/>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pic>
        <p:nvPicPr>
          <p:cNvPr id="9" name="Рисунок 8" descr="деньги2017.png"/>
          <p:cNvPicPr>
            <a:picLocks noChangeAspect="1"/>
          </p:cNvPicPr>
          <p:nvPr/>
        </p:nvPicPr>
        <p:blipFill>
          <a:blip r:embed="rId8" cstate="print"/>
          <a:stretch>
            <a:fillRect/>
          </a:stretch>
        </p:blipFill>
        <p:spPr>
          <a:xfrm>
            <a:off x="107504" y="4221088"/>
            <a:ext cx="1979712" cy="23081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5"/>
          <p:cNvGraphicFramePr>
            <a:graphicFrameLocks noGrp="1"/>
          </p:cNvGraphicFramePr>
          <p:nvPr>
            <p:ph idx="1"/>
          </p:nvPr>
        </p:nvGraphicFramePr>
        <p:xfrm>
          <a:off x="539552" y="1196752"/>
          <a:ext cx="82809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3"/>
          <p:cNvSpPr>
            <a:spLocks noGrp="1"/>
          </p:cNvSpPr>
          <p:nvPr>
            <p:ph type="title"/>
          </p:nvPr>
        </p:nvSpPr>
        <p:spPr>
          <a:xfrm>
            <a:off x="457200" y="116632"/>
            <a:ext cx="8435280" cy="86409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ДОХОДЫ  БЮДЖЕТА </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10" name="Рисунок 9" descr="деньги.jpeg"/>
          <p:cNvPicPr>
            <a:picLocks noChangeAspect="1"/>
          </p:cNvPicPr>
          <p:nvPr/>
        </p:nvPicPr>
        <p:blipFill>
          <a:blip r:embed="rId7" cstate="print"/>
          <a:stretch>
            <a:fillRect/>
          </a:stretch>
        </p:blipFill>
        <p:spPr>
          <a:xfrm>
            <a:off x="6084168" y="5345832"/>
            <a:ext cx="3059832" cy="1512168"/>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sz="half" idx="1"/>
          </p:nvPr>
        </p:nvGraphicFramePr>
        <p:xfrm>
          <a:off x="0" y="620688"/>
          <a:ext cx="3960688" cy="32403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Содержимое 12"/>
          <p:cNvGraphicFramePr>
            <a:graphicFrameLocks noGrp="1"/>
          </p:cNvGraphicFramePr>
          <p:nvPr>
            <p:ph sz="quarter" idx="2"/>
          </p:nvPr>
        </p:nvGraphicFramePr>
        <p:xfrm>
          <a:off x="4788024" y="836712"/>
          <a:ext cx="3966592"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Содержимое 13"/>
          <p:cNvGraphicFramePr>
            <a:graphicFrameLocks noGrp="1"/>
          </p:cNvGraphicFramePr>
          <p:nvPr>
            <p:ph sz="quarter" idx="3"/>
          </p:nvPr>
        </p:nvGraphicFramePr>
        <p:xfrm>
          <a:off x="2195736" y="2924944"/>
          <a:ext cx="4038600" cy="2259583"/>
        </p:xfrm>
        <a:graphic>
          <a:graphicData uri="http://schemas.openxmlformats.org/drawingml/2006/chart">
            <c:chart xmlns:c="http://schemas.openxmlformats.org/drawingml/2006/chart" xmlns:r="http://schemas.openxmlformats.org/officeDocument/2006/relationships" r:id="rId4"/>
          </a:graphicData>
        </a:graphic>
      </p:graphicFrame>
      <p:sp>
        <p:nvSpPr>
          <p:cNvPr id="10" name="Заголовок 9"/>
          <p:cNvSpPr>
            <a:spLocks noGrp="1"/>
          </p:cNvSpPr>
          <p:nvPr>
            <p:ph type="title"/>
          </p:nvPr>
        </p:nvSpPr>
        <p:spPr>
          <a:xfrm>
            <a:off x="457200" y="274638"/>
            <a:ext cx="8229600" cy="562074"/>
          </a:xfrm>
        </p:spPr>
        <p:txBody>
          <a:bodyPr>
            <a:normAutofit fontScale="90000"/>
          </a:bodyPr>
          <a:lstStyle/>
          <a:p>
            <a:endParaRPr lang="ru-RU" dirty="0"/>
          </a:p>
        </p:txBody>
      </p:sp>
      <p:sp>
        <p:nvSpPr>
          <p:cNvPr id="7" name="Прямоугольник с двумя скругленными противолежащими углами 6"/>
          <p:cNvSpPr/>
          <p:nvPr/>
        </p:nvSpPr>
        <p:spPr>
          <a:xfrm>
            <a:off x="179512" y="0"/>
            <a:ext cx="8784976"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a:t>
            </a:r>
            <a:r>
              <a:rPr lang="ru-RU" sz="2400" b="1" dirty="0" smtClean="0">
                <a:effectLst>
                  <a:outerShdw blurRad="38100" dist="38100" dir="2700000" algn="tl">
                    <a:srgbClr val="000000">
                      <a:alpha val="43137"/>
                    </a:srgbClr>
                  </a:outerShdw>
                </a:effectLst>
                <a:latin typeface="Book Antiqua" pitchFamily="18" charset="0"/>
              </a:rPr>
              <a:t>ОБЩИЙ ОБЪЕМ ДОХОДОВ   БЮДЖЕТА  НА  </a:t>
            </a:r>
          </a:p>
          <a:p>
            <a:pPr algn="ctr"/>
            <a:r>
              <a:rPr lang="ru-RU" sz="2400" b="1" dirty="0" smtClean="0">
                <a:effectLst>
                  <a:outerShdw blurRad="38100" dist="38100" dir="2700000" algn="tl">
                    <a:srgbClr val="000000">
                      <a:alpha val="43137"/>
                    </a:srgbClr>
                  </a:outerShdw>
                </a:effectLst>
                <a:latin typeface="Book Antiqua" pitchFamily="18" charset="0"/>
              </a:rPr>
              <a:t>2017-2019  ГОДЫ</a:t>
            </a:r>
            <a:endParaRPr lang="ru-RU" sz="2400" b="1" dirty="0">
              <a:effectLst>
                <a:outerShdw blurRad="38100" dist="38100" dir="2700000" algn="tl">
                  <a:srgbClr val="000000">
                    <a:alpha val="43137"/>
                  </a:srgbClr>
                </a:outerShdw>
              </a:effectLst>
              <a:latin typeface="Book Antiqua" pitchFamily="18" charset="0"/>
            </a:endParaRPr>
          </a:p>
        </p:txBody>
      </p:sp>
      <p:pic>
        <p:nvPicPr>
          <p:cNvPr id="11" name="i-main-pic" descr="Картинка 5 из 10"/>
          <p:cNvPicPr/>
          <p:nvPr/>
        </p:nvPicPr>
        <p:blipFill>
          <a:blip r:embed="rId5" cstate="print">
            <a:lum contrast="6000"/>
          </a:blip>
          <a:srcRect/>
          <a:stretch>
            <a:fillRect/>
          </a:stretch>
        </p:blipFill>
        <p:spPr bwMode="auto">
          <a:xfrm>
            <a:off x="8279904" y="0"/>
            <a:ext cx="864096" cy="936104"/>
          </a:xfrm>
          <a:prstGeom prst="rect">
            <a:avLst/>
          </a:prstGeom>
          <a:noFill/>
          <a:ln w="9525">
            <a:noFill/>
            <a:miter lim="800000"/>
            <a:headEnd/>
            <a:tailEnd/>
          </a:ln>
        </p:spPr>
      </p:pic>
      <p:graphicFrame>
        <p:nvGraphicFramePr>
          <p:cNvPr id="17" name="Таблица 16"/>
          <p:cNvGraphicFramePr>
            <a:graphicFrameLocks noGrp="1"/>
          </p:cNvGraphicFramePr>
          <p:nvPr/>
        </p:nvGraphicFramePr>
        <p:xfrm>
          <a:off x="179511" y="5085184"/>
          <a:ext cx="8784977" cy="1774109"/>
        </p:xfrm>
        <a:graphic>
          <a:graphicData uri="http://schemas.openxmlformats.org/drawingml/2006/table">
            <a:tbl>
              <a:tblPr firstRow="1" bandRow="1">
                <a:tableStyleId>{69CF1AB2-1976-4502-BF36-3FF5EA218861}</a:tableStyleId>
              </a:tblPr>
              <a:tblGrid>
                <a:gridCol w="975769"/>
                <a:gridCol w="2524168"/>
                <a:gridCol w="1905619"/>
                <a:gridCol w="1591626"/>
                <a:gridCol w="1787795"/>
              </a:tblGrid>
              <a:tr h="291784">
                <a:tc rowSpan="2">
                  <a:txBody>
                    <a:bodyPr/>
                    <a:lstStyle/>
                    <a:p>
                      <a:pPr algn="ctr"/>
                      <a:r>
                        <a:rPr lang="ru-RU" sz="1200" b="1" dirty="0" smtClean="0">
                          <a:solidFill>
                            <a:schemeClr val="bg1"/>
                          </a:solidFill>
                          <a:effectLst/>
                          <a:latin typeface="Book Antiqua" pitchFamily="18" charset="0"/>
                        </a:rPr>
                        <a:t>Год</a:t>
                      </a:r>
                      <a:endParaRPr lang="ru-RU" sz="1200" b="1" dirty="0">
                        <a:solidFill>
                          <a:schemeClr val="bg1"/>
                        </a:solidFill>
                        <a:effectLst/>
                        <a:latin typeface="Book Antiqua" pitchFamily="18" charset="0"/>
                      </a:endParaRPr>
                    </a:p>
                  </a:txBody>
                  <a:tcPr>
                    <a:solidFill>
                      <a:srgbClr val="9CD7FC"/>
                    </a:solidFill>
                  </a:tcPr>
                </a:tc>
                <a:tc rowSpan="2">
                  <a:txBody>
                    <a:bodyPr/>
                    <a:lstStyle/>
                    <a:p>
                      <a:pPr algn="ctr"/>
                      <a:r>
                        <a:rPr lang="ru-RU" sz="1200" b="1" dirty="0" smtClean="0">
                          <a:solidFill>
                            <a:schemeClr val="bg1"/>
                          </a:solidFill>
                          <a:effectLst/>
                          <a:latin typeface="Book Antiqua" pitchFamily="18" charset="0"/>
                        </a:rPr>
                        <a:t>Общий объем доходов бюджета</a:t>
                      </a:r>
                      <a:endParaRPr lang="ru-RU" sz="1200" b="1" dirty="0">
                        <a:solidFill>
                          <a:schemeClr val="bg1"/>
                        </a:solidFill>
                        <a:effectLst/>
                        <a:latin typeface="Book Antiqua" pitchFamily="18" charset="0"/>
                      </a:endParaRPr>
                    </a:p>
                  </a:txBody>
                  <a:tcPr>
                    <a:solidFill>
                      <a:srgbClr val="9CD7FC"/>
                    </a:solidFill>
                  </a:tcPr>
                </a:tc>
                <a:tc gridSpan="3">
                  <a:txBody>
                    <a:bodyPr/>
                    <a:lstStyle/>
                    <a:p>
                      <a:pPr algn="ctr"/>
                      <a:r>
                        <a:rPr lang="ru-RU" sz="1200" b="1" dirty="0" smtClean="0">
                          <a:solidFill>
                            <a:schemeClr val="bg1"/>
                          </a:solidFill>
                          <a:effectLst/>
                          <a:latin typeface="Book Antiqua" pitchFamily="18" charset="0"/>
                        </a:rPr>
                        <a:t>в том числе:</a:t>
                      </a:r>
                      <a:endParaRPr lang="ru-RU" sz="1200" b="1" dirty="0">
                        <a:solidFill>
                          <a:schemeClr val="bg1"/>
                        </a:solidFill>
                        <a:effectLst/>
                        <a:latin typeface="Book Antiqua" pitchFamily="18" charset="0"/>
                      </a:endParaRPr>
                    </a:p>
                  </a:txBody>
                  <a:tcPr>
                    <a:solidFill>
                      <a:srgbClr val="9CD7FC"/>
                    </a:solidFill>
                  </a:tcPr>
                </a:tc>
                <a:tc hMerge="1">
                  <a:txBody>
                    <a:bodyPr/>
                    <a:lstStyle/>
                    <a:p>
                      <a:pPr algn="ctr"/>
                      <a:endParaRPr lang="ru-RU" sz="1400" b="1" dirty="0">
                        <a:solidFill>
                          <a:schemeClr val="bg1"/>
                        </a:solidFill>
                        <a:effectLst/>
                        <a:latin typeface="Bookman Old Style" pitchFamily="18" charset="0"/>
                      </a:endParaRPr>
                    </a:p>
                  </a:txBody>
                  <a:tcPr/>
                </a:tc>
                <a:tc hMerge="1">
                  <a:txBody>
                    <a:bodyPr/>
                    <a:lstStyle/>
                    <a:p>
                      <a:pPr algn="ctr"/>
                      <a:endParaRPr lang="ru-RU" sz="1400" b="1" dirty="0">
                        <a:solidFill>
                          <a:srgbClr val="003399"/>
                        </a:solidFill>
                        <a:effectLst/>
                        <a:latin typeface="Bookman Old Style" pitchFamily="18" charset="0"/>
                      </a:endParaRPr>
                    </a:p>
                  </a:txBody>
                  <a:tcPr/>
                </a:tc>
              </a:tr>
              <a:tr h="456676">
                <a:tc vMerge="1">
                  <a:txBody>
                    <a:bodyPr/>
                    <a:lstStyle/>
                    <a:p>
                      <a:endParaRPr lang="ru-RU"/>
                    </a:p>
                  </a:txBody>
                  <a:tcPr/>
                </a:tc>
                <a:tc vMerge="1">
                  <a:txBody>
                    <a:bodyPr/>
                    <a:lstStyle/>
                    <a:p>
                      <a:pPr algn="ctr"/>
                      <a:endParaRPr lang="ru-RU" sz="1400" b="1" dirty="0">
                        <a:solidFill>
                          <a:srgbClr val="003399"/>
                        </a:solidFill>
                        <a:effectLst/>
                        <a:latin typeface="Bookman Old Style" pitchFamily="18" charset="0"/>
                      </a:endParaRPr>
                    </a:p>
                  </a:txBody>
                  <a:tcPr/>
                </a:tc>
                <a:tc>
                  <a:txBody>
                    <a:bodyPr/>
                    <a:lstStyle/>
                    <a:p>
                      <a:pPr algn="ctr"/>
                      <a:r>
                        <a:rPr lang="ru-RU" sz="1200" b="1" dirty="0" smtClean="0">
                          <a:solidFill>
                            <a:schemeClr val="bg1"/>
                          </a:solidFill>
                          <a:effectLst/>
                          <a:latin typeface="Book Antiqua" pitchFamily="18" charset="0"/>
                        </a:rPr>
                        <a:t>Налоговые доходы</a:t>
                      </a:r>
                      <a:endParaRPr lang="ru-RU" sz="1200" b="1" dirty="0">
                        <a:solidFill>
                          <a:schemeClr val="bg1"/>
                        </a:solidFill>
                        <a:effectLst/>
                        <a:latin typeface="Book Antiqua" pitchFamily="18" charset="0"/>
                      </a:endParaRPr>
                    </a:p>
                  </a:txBody>
                  <a:tcPr>
                    <a:solidFill>
                      <a:srgbClr val="0066FF"/>
                    </a:solidFill>
                  </a:tcPr>
                </a:tc>
                <a:tc>
                  <a:txBody>
                    <a:bodyPr/>
                    <a:lstStyle/>
                    <a:p>
                      <a:pPr algn="ctr"/>
                      <a:r>
                        <a:rPr lang="ru-RU" sz="1200" b="1" dirty="0" smtClean="0">
                          <a:solidFill>
                            <a:schemeClr val="bg1"/>
                          </a:solidFill>
                          <a:effectLst/>
                          <a:latin typeface="Book Antiqua" pitchFamily="18" charset="0"/>
                        </a:rPr>
                        <a:t>Неналоговые доходы</a:t>
                      </a:r>
                      <a:endParaRPr lang="ru-RU" sz="1200" b="1" dirty="0">
                        <a:solidFill>
                          <a:schemeClr val="bg1"/>
                        </a:solidFill>
                        <a:effectLst/>
                        <a:latin typeface="Book Antiqua" pitchFamily="18" charset="0"/>
                      </a:endParaRPr>
                    </a:p>
                  </a:txBody>
                  <a:tcPr>
                    <a:solidFill>
                      <a:srgbClr val="9966FF"/>
                    </a:solidFill>
                  </a:tcPr>
                </a:tc>
                <a:tc>
                  <a:txBody>
                    <a:bodyPr/>
                    <a:lstStyle/>
                    <a:p>
                      <a:pPr algn="ctr"/>
                      <a:r>
                        <a:rPr lang="ru-RU" sz="1200" b="1" dirty="0" smtClean="0">
                          <a:solidFill>
                            <a:schemeClr val="bg1"/>
                          </a:solidFill>
                          <a:effectLst/>
                          <a:latin typeface="Book Antiqua" pitchFamily="18" charset="0"/>
                        </a:rPr>
                        <a:t>Безвозмездные поступления</a:t>
                      </a:r>
                      <a:endParaRPr lang="ru-RU" sz="1200" b="1" dirty="0">
                        <a:solidFill>
                          <a:schemeClr val="bg1"/>
                        </a:solidFill>
                        <a:effectLst/>
                        <a:latin typeface="Book Antiqua" pitchFamily="18" charset="0"/>
                      </a:endParaRPr>
                    </a:p>
                  </a:txBody>
                  <a:tcPr>
                    <a:solidFill>
                      <a:srgbClr val="3399FF"/>
                    </a:solidFill>
                  </a:tcPr>
                </a:tc>
              </a:tr>
              <a:tr h="334895">
                <a:tc>
                  <a:txBody>
                    <a:bodyPr/>
                    <a:lstStyle/>
                    <a:p>
                      <a:pPr algn="ctr"/>
                      <a:r>
                        <a:rPr lang="ru-RU" sz="1600" b="1" i="0" dirty="0" smtClean="0">
                          <a:solidFill>
                            <a:srgbClr val="003366"/>
                          </a:solidFill>
                          <a:effectLst/>
                          <a:latin typeface="Book Antiqua" pitchFamily="18" charset="0"/>
                        </a:rPr>
                        <a:t>2017</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210</a:t>
                      </a:r>
                      <a:r>
                        <a:rPr lang="ru-RU" sz="1600" b="1" i="0" baseline="0" dirty="0" smtClean="0">
                          <a:solidFill>
                            <a:srgbClr val="003366"/>
                          </a:solidFill>
                          <a:effectLst/>
                          <a:latin typeface="Book Antiqua" pitchFamily="18" charset="0"/>
                        </a:rPr>
                        <a:t> 469,5</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36 869,8</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2 508,4</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171 091,3</a:t>
                      </a:r>
                      <a:endParaRPr lang="ru-RU" sz="1600" b="1" i="0" dirty="0">
                        <a:solidFill>
                          <a:srgbClr val="003366"/>
                        </a:solidFill>
                        <a:effectLst/>
                        <a:latin typeface="Book Antiqua" pitchFamily="18" charset="0"/>
                      </a:endParaRPr>
                    </a:p>
                  </a:txBody>
                  <a:tcPr>
                    <a:solidFill>
                      <a:srgbClr val="9CD7FC"/>
                    </a:solidFill>
                  </a:tcPr>
                </a:tc>
              </a:tr>
              <a:tr h="334895">
                <a:tc>
                  <a:txBody>
                    <a:bodyPr/>
                    <a:lstStyle/>
                    <a:p>
                      <a:pPr algn="ctr"/>
                      <a:r>
                        <a:rPr lang="ru-RU" sz="1600" b="1" i="0" dirty="0" smtClean="0">
                          <a:solidFill>
                            <a:srgbClr val="003366"/>
                          </a:solidFill>
                          <a:effectLst/>
                          <a:latin typeface="Book Antiqua" pitchFamily="18" charset="0"/>
                        </a:rPr>
                        <a:t>2018</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198 606,9</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40 229,4</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1 170,6</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157 206,9</a:t>
                      </a:r>
                      <a:endParaRPr lang="ru-RU" sz="1600" b="1" i="0" dirty="0">
                        <a:solidFill>
                          <a:srgbClr val="003366"/>
                        </a:solidFill>
                        <a:effectLst/>
                        <a:latin typeface="Book Antiqua" pitchFamily="18" charset="0"/>
                      </a:endParaRPr>
                    </a:p>
                  </a:txBody>
                  <a:tcPr>
                    <a:solidFill>
                      <a:srgbClr val="9CD7FC"/>
                    </a:solidFill>
                  </a:tcPr>
                </a:tc>
              </a:tr>
              <a:tr h="354565">
                <a:tc>
                  <a:txBody>
                    <a:bodyPr/>
                    <a:lstStyle/>
                    <a:p>
                      <a:pPr algn="ctr"/>
                      <a:r>
                        <a:rPr lang="ru-RU" sz="1600" b="1" i="0" dirty="0" smtClean="0">
                          <a:solidFill>
                            <a:srgbClr val="003366"/>
                          </a:solidFill>
                          <a:effectLst/>
                          <a:latin typeface="Book Antiqua" pitchFamily="18" charset="0"/>
                        </a:rPr>
                        <a:t>2019</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206 024,0</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41 406,2</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1 217,4</a:t>
                      </a:r>
                      <a:endParaRPr lang="ru-RU" sz="1600" b="1" i="0" dirty="0">
                        <a:solidFill>
                          <a:srgbClr val="003366"/>
                        </a:solidFill>
                        <a:effectLst/>
                        <a:latin typeface="Book Antiqua" pitchFamily="18" charset="0"/>
                      </a:endParaRPr>
                    </a:p>
                  </a:txBody>
                  <a:tcPr>
                    <a:solidFill>
                      <a:srgbClr val="9CD7FC"/>
                    </a:solidFill>
                  </a:tcPr>
                </a:tc>
                <a:tc>
                  <a:txBody>
                    <a:bodyPr/>
                    <a:lstStyle/>
                    <a:p>
                      <a:pPr algn="ctr"/>
                      <a:r>
                        <a:rPr lang="ru-RU" sz="1600" b="1" i="0" dirty="0" smtClean="0">
                          <a:solidFill>
                            <a:srgbClr val="003366"/>
                          </a:solidFill>
                          <a:effectLst/>
                          <a:latin typeface="Book Antiqua" pitchFamily="18" charset="0"/>
                        </a:rPr>
                        <a:t>163 400,4</a:t>
                      </a:r>
                      <a:endParaRPr lang="ru-RU" sz="1600" b="1" i="0" dirty="0">
                        <a:solidFill>
                          <a:srgbClr val="003366"/>
                        </a:solidFill>
                        <a:effectLst/>
                        <a:latin typeface="Book Antiqua" pitchFamily="18" charset="0"/>
                      </a:endParaRPr>
                    </a:p>
                  </a:txBody>
                  <a:tcPr>
                    <a:solidFill>
                      <a:srgbClr val="9CD7FC"/>
                    </a:solidFill>
                  </a:tcPr>
                </a:tc>
              </a:tr>
            </a:tbl>
          </a:graphicData>
        </a:graphic>
      </p:graphicFrame>
      <p:sp>
        <p:nvSpPr>
          <p:cNvPr id="18" name="TextBox 17"/>
          <p:cNvSpPr txBox="1"/>
          <p:nvPr/>
        </p:nvSpPr>
        <p:spPr>
          <a:xfrm>
            <a:off x="611560" y="2204864"/>
            <a:ext cx="792088" cy="430887"/>
          </a:xfrm>
          <a:prstGeom prst="rect">
            <a:avLst/>
          </a:prstGeom>
          <a:noFill/>
        </p:spPr>
        <p:txBody>
          <a:bodyPr wrap="square" rtlCol="0">
            <a:spAutoFit/>
          </a:bodyPr>
          <a:lstStyle/>
          <a:p>
            <a:r>
              <a:rPr lang="ru-RU" sz="1100" b="1" dirty="0" smtClean="0">
                <a:solidFill>
                  <a:schemeClr val="bg1"/>
                </a:solidFill>
                <a:latin typeface="Book Antiqua" pitchFamily="18" charset="0"/>
              </a:rPr>
              <a:t>171 091,3</a:t>
            </a:r>
          </a:p>
          <a:p>
            <a:endParaRPr lang="ru-RU" sz="1100" b="1" dirty="0">
              <a:solidFill>
                <a:schemeClr val="bg1"/>
              </a:solidFill>
              <a:latin typeface="Book Antiqua" pitchFamily="18" charset="0"/>
            </a:endParaRPr>
          </a:p>
        </p:txBody>
      </p:sp>
      <p:sp>
        <p:nvSpPr>
          <p:cNvPr id="19" name="TextBox 18"/>
          <p:cNvSpPr txBox="1"/>
          <p:nvPr/>
        </p:nvSpPr>
        <p:spPr>
          <a:xfrm>
            <a:off x="2987824" y="4221088"/>
            <a:ext cx="792088" cy="261610"/>
          </a:xfrm>
          <a:prstGeom prst="rect">
            <a:avLst/>
          </a:prstGeom>
          <a:noFill/>
        </p:spPr>
        <p:txBody>
          <a:bodyPr wrap="square" rtlCol="0">
            <a:spAutoFit/>
          </a:bodyPr>
          <a:lstStyle/>
          <a:p>
            <a:r>
              <a:rPr lang="ru-RU" sz="1100" b="1" dirty="0" smtClean="0">
                <a:solidFill>
                  <a:schemeClr val="bg1"/>
                </a:solidFill>
                <a:latin typeface="Book Antiqua" pitchFamily="18" charset="0"/>
              </a:rPr>
              <a:t>163 400,4</a:t>
            </a:r>
            <a:endParaRPr lang="ru-RU" sz="1100" b="1" dirty="0">
              <a:solidFill>
                <a:schemeClr val="bg1"/>
              </a:solidFill>
              <a:latin typeface="Book Antiqua" pitchFamily="18" charset="0"/>
            </a:endParaRPr>
          </a:p>
        </p:txBody>
      </p:sp>
      <p:sp>
        <p:nvSpPr>
          <p:cNvPr id="20" name="TextBox 19"/>
          <p:cNvSpPr txBox="1"/>
          <p:nvPr/>
        </p:nvSpPr>
        <p:spPr>
          <a:xfrm>
            <a:off x="5652120" y="2420888"/>
            <a:ext cx="792088" cy="261610"/>
          </a:xfrm>
          <a:prstGeom prst="rect">
            <a:avLst/>
          </a:prstGeom>
          <a:noFill/>
        </p:spPr>
        <p:txBody>
          <a:bodyPr wrap="square" rtlCol="0">
            <a:spAutoFit/>
          </a:bodyPr>
          <a:lstStyle/>
          <a:p>
            <a:r>
              <a:rPr lang="ru-RU" sz="1100" b="1" dirty="0" smtClean="0">
                <a:solidFill>
                  <a:schemeClr val="bg1"/>
                </a:solidFill>
                <a:latin typeface="Book Antiqua" pitchFamily="18" charset="0"/>
              </a:rPr>
              <a:t>157 206,9</a:t>
            </a:r>
            <a:endParaRPr lang="ru-RU" sz="1100" b="1" dirty="0">
              <a:solidFill>
                <a:schemeClr val="bg1"/>
              </a:solidFill>
              <a:latin typeface="Book Antiqua" pitchFamily="18" charset="0"/>
            </a:endParaRPr>
          </a:p>
        </p:txBody>
      </p:sp>
      <p:sp>
        <p:nvSpPr>
          <p:cNvPr id="21" name="TextBox 20"/>
          <p:cNvSpPr txBox="1"/>
          <p:nvPr/>
        </p:nvSpPr>
        <p:spPr>
          <a:xfrm>
            <a:off x="1259632" y="1196752"/>
            <a:ext cx="936104" cy="261610"/>
          </a:xfrm>
          <a:prstGeom prst="rect">
            <a:avLst/>
          </a:prstGeom>
          <a:noFill/>
        </p:spPr>
        <p:txBody>
          <a:bodyPr wrap="square" rtlCol="0">
            <a:spAutoFit/>
          </a:bodyPr>
          <a:lstStyle/>
          <a:p>
            <a:r>
              <a:rPr lang="ru-RU" sz="1100" b="1" dirty="0" smtClean="0">
                <a:solidFill>
                  <a:schemeClr val="bg1"/>
                </a:solidFill>
                <a:latin typeface="Book Antiqua" pitchFamily="18" charset="0"/>
              </a:rPr>
              <a:t>36 869,8</a:t>
            </a:r>
            <a:endParaRPr lang="ru-RU" sz="1100" b="1" dirty="0">
              <a:solidFill>
                <a:schemeClr val="bg1"/>
              </a:solidFill>
              <a:latin typeface="Book Antiqua" pitchFamily="18" charset="0"/>
            </a:endParaRPr>
          </a:p>
        </p:txBody>
      </p:sp>
      <p:sp>
        <p:nvSpPr>
          <p:cNvPr id="22" name="TextBox 21"/>
          <p:cNvSpPr txBox="1"/>
          <p:nvPr/>
        </p:nvSpPr>
        <p:spPr>
          <a:xfrm>
            <a:off x="6084168" y="1340768"/>
            <a:ext cx="792088" cy="261610"/>
          </a:xfrm>
          <a:prstGeom prst="rect">
            <a:avLst/>
          </a:prstGeom>
          <a:noFill/>
        </p:spPr>
        <p:txBody>
          <a:bodyPr wrap="square" rtlCol="0">
            <a:spAutoFit/>
          </a:bodyPr>
          <a:lstStyle/>
          <a:p>
            <a:r>
              <a:rPr lang="ru-RU" sz="1100" b="1" dirty="0" smtClean="0">
                <a:solidFill>
                  <a:schemeClr val="bg1"/>
                </a:solidFill>
                <a:latin typeface="Book Antiqua" pitchFamily="18" charset="0"/>
              </a:rPr>
              <a:t>40 229,4</a:t>
            </a:r>
            <a:endParaRPr lang="ru-RU" sz="1100" b="1" dirty="0">
              <a:solidFill>
                <a:schemeClr val="bg1"/>
              </a:solidFill>
              <a:latin typeface="Book Antiqua" pitchFamily="18" charset="0"/>
            </a:endParaRPr>
          </a:p>
        </p:txBody>
      </p:sp>
      <p:sp>
        <p:nvSpPr>
          <p:cNvPr id="23" name="TextBox 22"/>
          <p:cNvSpPr txBox="1"/>
          <p:nvPr/>
        </p:nvSpPr>
        <p:spPr>
          <a:xfrm>
            <a:off x="2339752" y="1412776"/>
            <a:ext cx="648072" cy="261610"/>
          </a:xfrm>
          <a:prstGeom prst="rect">
            <a:avLst/>
          </a:prstGeom>
          <a:noFill/>
        </p:spPr>
        <p:txBody>
          <a:bodyPr wrap="square" rtlCol="0">
            <a:spAutoFit/>
          </a:bodyPr>
          <a:lstStyle/>
          <a:p>
            <a:r>
              <a:rPr lang="ru-RU" sz="1100" b="1" dirty="0" smtClean="0">
                <a:solidFill>
                  <a:schemeClr val="bg1"/>
                </a:solidFill>
                <a:latin typeface="Book Antiqua" pitchFamily="18" charset="0"/>
              </a:rPr>
              <a:t>2 508,4</a:t>
            </a:r>
            <a:endParaRPr lang="ru-RU" sz="1100" b="1" dirty="0">
              <a:solidFill>
                <a:schemeClr val="bg1"/>
              </a:solidFill>
              <a:latin typeface="Book Antiqua" pitchFamily="18" charset="0"/>
            </a:endParaRPr>
          </a:p>
        </p:txBody>
      </p:sp>
      <p:sp>
        <p:nvSpPr>
          <p:cNvPr id="24" name="TextBox 23"/>
          <p:cNvSpPr txBox="1"/>
          <p:nvPr/>
        </p:nvSpPr>
        <p:spPr>
          <a:xfrm>
            <a:off x="3635896" y="3284984"/>
            <a:ext cx="720080" cy="261610"/>
          </a:xfrm>
          <a:prstGeom prst="rect">
            <a:avLst/>
          </a:prstGeom>
          <a:noFill/>
        </p:spPr>
        <p:txBody>
          <a:bodyPr wrap="square" rtlCol="0">
            <a:spAutoFit/>
          </a:bodyPr>
          <a:lstStyle/>
          <a:p>
            <a:r>
              <a:rPr lang="ru-RU" sz="1100" b="1" dirty="0" smtClean="0">
                <a:solidFill>
                  <a:schemeClr val="bg1"/>
                </a:solidFill>
                <a:latin typeface="Book Antiqua" pitchFamily="18" charset="0"/>
              </a:rPr>
              <a:t>41 406,2</a:t>
            </a:r>
            <a:endParaRPr lang="ru-RU" sz="1100" b="1" dirty="0">
              <a:solidFill>
                <a:schemeClr val="bg1"/>
              </a:solidFill>
              <a:latin typeface="Book Antiqua" pitchFamily="18" charset="0"/>
            </a:endParaRPr>
          </a:p>
        </p:txBody>
      </p:sp>
      <p:sp>
        <p:nvSpPr>
          <p:cNvPr id="25" name="Скругленный прямоугольник 24"/>
          <p:cNvSpPr/>
          <p:nvPr/>
        </p:nvSpPr>
        <p:spPr>
          <a:xfrm>
            <a:off x="7956376" y="980728"/>
            <a:ext cx="1187624" cy="432048"/>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одержимое 11"/>
          <p:cNvGraphicFramePr>
            <a:graphicFrameLocks noGrp="1"/>
          </p:cNvGraphicFramePr>
          <p:nvPr>
            <p:ph sz="half" idx="1"/>
          </p:nvPr>
        </p:nvGraphicFramePr>
        <p:xfrm>
          <a:off x="251520" y="908720"/>
          <a:ext cx="4176464"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Содержимое 12"/>
          <p:cNvGraphicFramePr>
            <a:graphicFrameLocks noGrp="1"/>
          </p:cNvGraphicFramePr>
          <p:nvPr>
            <p:ph sz="quarter" idx="2"/>
          </p:nvPr>
        </p:nvGraphicFramePr>
        <p:xfrm>
          <a:off x="5076056" y="1268760"/>
          <a:ext cx="3966592"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Содержимое 13"/>
          <p:cNvGraphicFramePr>
            <a:graphicFrameLocks noGrp="1"/>
          </p:cNvGraphicFramePr>
          <p:nvPr>
            <p:ph sz="quarter" idx="3"/>
          </p:nvPr>
        </p:nvGraphicFramePr>
        <p:xfrm>
          <a:off x="2483768" y="4221088"/>
          <a:ext cx="4248472" cy="2636912"/>
        </p:xfrm>
        <a:graphic>
          <a:graphicData uri="http://schemas.openxmlformats.org/drawingml/2006/chart">
            <c:chart xmlns:c="http://schemas.openxmlformats.org/drawingml/2006/chart" xmlns:r="http://schemas.openxmlformats.org/officeDocument/2006/relationships" r:id="rId4"/>
          </a:graphicData>
        </a:graphic>
      </p:graphicFrame>
      <p:sp>
        <p:nvSpPr>
          <p:cNvPr id="25" name="Скругленный прямоугольник 24"/>
          <p:cNvSpPr/>
          <p:nvPr/>
        </p:nvSpPr>
        <p:spPr>
          <a:xfrm>
            <a:off x="7956376" y="1052736"/>
            <a:ext cx="1187624" cy="360040"/>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27" name="Заголовок 26"/>
          <p:cNvSpPr>
            <a:spLocks noGrp="1"/>
          </p:cNvSpPr>
          <p:nvPr>
            <p:ph type="title"/>
          </p:nvPr>
        </p:nvSpPr>
        <p:spPr>
          <a:xfrm>
            <a:off x="251520" y="0"/>
            <a:ext cx="8435280" cy="76470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СТРУКТУРА   НАЛОГОВЫХ   И   НЕНАЛОГОВЫХ БЮДЖЕТА  НА  2017-2019 ГОДЫ</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11" name="i-main-pic" descr="Картинка 5 из 10"/>
          <p:cNvPicPr/>
          <p:nvPr/>
        </p:nvPicPr>
        <p:blipFill>
          <a:blip r:embed="rId5" cstate="print">
            <a:lum contrast="6000"/>
          </a:blip>
          <a:srcRect/>
          <a:stretch>
            <a:fillRect/>
          </a:stretch>
        </p:blipFill>
        <p:spPr bwMode="auto">
          <a:xfrm>
            <a:off x="8279904" y="0"/>
            <a:ext cx="864096" cy="9361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539552" y="260648"/>
            <a:ext cx="8208912" cy="6494085"/>
          </a:xfrm>
          <a:prstGeom prst="rect">
            <a:avLst/>
          </a:prstGeom>
          <a:noFill/>
          <a:ln>
            <a:solidFill>
              <a:srgbClr val="FFC000"/>
            </a:solid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ru-RU" b="1" dirty="0" smtClean="0">
                <a:solidFill>
                  <a:srgbClr val="000099"/>
                </a:solidFill>
                <a:latin typeface="Bookman Old Style" pitchFamily="18" charset="0"/>
              </a:rPr>
              <a:t>Изменения, внесенные в бюджет муниципального образования «Холм-Жирковский район» Смоленской области </a:t>
            </a:r>
          </a:p>
          <a:p>
            <a:pPr algn="ctr"/>
            <a:r>
              <a:rPr lang="ru-RU" b="1" dirty="0" smtClean="0">
                <a:solidFill>
                  <a:srgbClr val="000099"/>
                </a:solidFill>
                <a:latin typeface="Bookman Old Style" pitchFamily="18" charset="0"/>
              </a:rPr>
              <a:t>на 2017 год  и на плановый период 2018 и 2019 годов»</a:t>
            </a:r>
          </a:p>
          <a:p>
            <a:pPr algn="ctr"/>
            <a:endParaRPr lang="ru-RU" dirty="0" smtClean="0">
              <a:solidFill>
                <a:srgbClr val="000099"/>
              </a:solidFill>
              <a:latin typeface="Bookman Old Style" pitchFamily="18" charset="0"/>
            </a:endParaRPr>
          </a:p>
          <a:p>
            <a:pPr algn="just"/>
            <a:r>
              <a:rPr lang="ru-RU" dirty="0" smtClean="0">
                <a:solidFill>
                  <a:srgbClr val="000099"/>
                </a:solidFill>
                <a:latin typeface="Bookman Old Style" pitchFamily="18" charset="0"/>
              </a:rPr>
              <a:t>	</a:t>
            </a:r>
            <a:r>
              <a:rPr lang="ru-RU" sz="1600" b="1" i="1" dirty="0" smtClean="0">
                <a:solidFill>
                  <a:srgbClr val="000099"/>
                </a:solidFill>
                <a:latin typeface="Book Antiqua" pitchFamily="18" charset="0"/>
              </a:rPr>
              <a:t>Решением  №26 от 26.05.2017 </a:t>
            </a:r>
            <a:r>
              <a:rPr lang="ru-RU" sz="1600" i="1" dirty="0" smtClean="0">
                <a:solidFill>
                  <a:srgbClr val="000099"/>
                </a:solidFill>
                <a:latin typeface="Book Antiqua" pitchFamily="18" charset="0"/>
              </a:rPr>
              <a:t>«О внесении изменений в решение районного Совета депутатов от 28.12.2016 г. №76 «О бюджете муниципального образования «Холм-Жирковский район» Смоленской области  на 2017 год и на плановый период 2018 и 2019 годов» на 2017 год внесены следующие изменения:</a:t>
            </a:r>
          </a:p>
          <a:p>
            <a:pPr algn="just"/>
            <a:r>
              <a:rPr lang="ru-RU" sz="1600" i="1" dirty="0" smtClean="0">
                <a:solidFill>
                  <a:srgbClr val="000099"/>
                </a:solidFill>
                <a:latin typeface="Book Antiqua" pitchFamily="18" charset="0"/>
              </a:rPr>
              <a:t>	Увеличить доходную часть бюджета муниципального образования «Холм-Жирковский район» Смоленской области на </a:t>
            </a:r>
            <a:r>
              <a:rPr lang="ru-RU" sz="1600" b="1" i="1" dirty="0" smtClean="0">
                <a:solidFill>
                  <a:srgbClr val="000099"/>
                </a:solidFill>
                <a:latin typeface="Book Antiqua" pitchFamily="18" charset="0"/>
              </a:rPr>
              <a:t>1 902,8 </a:t>
            </a:r>
            <a:r>
              <a:rPr lang="ru-RU" sz="1600" i="1" dirty="0" smtClean="0">
                <a:solidFill>
                  <a:srgbClr val="000099"/>
                </a:solidFill>
                <a:latin typeface="Book Antiqua" pitchFamily="18" charset="0"/>
              </a:rPr>
              <a:t>тыс. рублей,  расходную часть бюджета муниципального образования «Холм-Жирковский район» Смоленской области» увеличить на </a:t>
            </a:r>
            <a:r>
              <a:rPr lang="ru-RU" sz="1600" b="1" i="1" dirty="0" smtClean="0">
                <a:solidFill>
                  <a:srgbClr val="000099"/>
                </a:solidFill>
                <a:latin typeface="Book Antiqua" pitchFamily="18" charset="0"/>
              </a:rPr>
              <a:t> 1 902,8 </a:t>
            </a:r>
            <a:r>
              <a:rPr lang="ru-RU" sz="1600" i="1" dirty="0" smtClean="0">
                <a:solidFill>
                  <a:srgbClr val="000099"/>
                </a:solidFill>
                <a:latin typeface="Book Antiqua" pitchFamily="18" charset="0"/>
              </a:rPr>
              <a:t>тыс. рублей.</a:t>
            </a:r>
          </a:p>
          <a:p>
            <a:pPr algn="just"/>
            <a:r>
              <a:rPr lang="ru-RU" sz="1600" i="1" dirty="0" smtClean="0">
                <a:solidFill>
                  <a:srgbClr val="000099"/>
                </a:solidFill>
                <a:latin typeface="Book Antiqua" pitchFamily="18" charset="0"/>
              </a:rPr>
              <a:t>	Общий объем доходов бюджета муниципального образования «Холм-Жирковский район» Смоленской области» утвердить в сумме </a:t>
            </a:r>
            <a:r>
              <a:rPr lang="ru-RU" sz="1600" b="1" i="1" dirty="0" smtClean="0">
                <a:solidFill>
                  <a:srgbClr val="000099"/>
                </a:solidFill>
                <a:latin typeface="Book Antiqua" pitchFamily="18" charset="0"/>
              </a:rPr>
              <a:t>210 469,5 </a:t>
            </a:r>
            <a:r>
              <a:rPr lang="ru-RU" sz="1600" i="1" dirty="0" smtClean="0">
                <a:solidFill>
                  <a:srgbClr val="000099"/>
                </a:solidFill>
                <a:latin typeface="Book Antiqua" pitchFamily="18" charset="0"/>
              </a:rPr>
              <a:t>тыс. рублей, в том числе объем безвозмездных поступлений в сумме </a:t>
            </a:r>
            <a:r>
              <a:rPr lang="ru-RU" sz="1600" b="1" i="1" dirty="0" smtClean="0">
                <a:solidFill>
                  <a:srgbClr val="000099"/>
                </a:solidFill>
                <a:latin typeface="Book Antiqua" pitchFamily="18" charset="0"/>
              </a:rPr>
              <a:t>171 091,3 </a:t>
            </a:r>
            <a:r>
              <a:rPr lang="ru-RU" sz="1600" i="1" dirty="0" smtClean="0">
                <a:solidFill>
                  <a:srgbClr val="000099"/>
                </a:solidFill>
                <a:latin typeface="Book Antiqua" pitchFamily="18" charset="0"/>
              </a:rPr>
              <a:t>тыс. рублей.</a:t>
            </a:r>
          </a:p>
          <a:p>
            <a:pPr algn="just"/>
            <a:r>
              <a:rPr lang="ru-RU" sz="1600" i="1" dirty="0" smtClean="0">
                <a:solidFill>
                  <a:srgbClr val="000099"/>
                </a:solidFill>
                <a:latin typeface="Book Antiqua" pitchFamily="18" charset="0"/>
              </a:rPr>
              <a:t>	Общий объем расходов бюджета муниципального образования «Холм-Жирковский район» Смоленской области» утвердить в сумме </a:t>
            </a:r>
            <a:r>
              <a:rPr lang="ru-RU" sz="1600" b="1" i="1" dirty="0" smtClean="0">
                <a:solidFill>
                  <a:srgbClr val="000099"/>
                </a:solidFill>
                <a:latin typeface="Book Antiqua" pitchFamily="18" charset="0"/>
              </a:rPr>
              <a:t>216 836,9 </a:t>
            </a:r>
            <a:r>
              <a:rPr lang="ru-RU" sz="1600" i="1" dirty="0" smtClean="0">
                <a:solidFill>
                  <a:srgbClr val="000099"/>
                </a:solidFill>
                <a:latin typeface="Book Antiqua" pitchFamily="18" charset="0"/>
              </a:rPr>
              <a:t>тыс. рублей.</a:t>
            </a:r>
          </a:p>
          <a:p>
            <a:pPr algn="just"/>
            <a:r>
              <a:rPr lang="ru-RU" sz="1600" i="1" dirty="0" smtClean="0">
                <a:solidFill>
                  <a:srgbClr val="000099"/>
                </a:solidFill>
                <a:latin typeface="Book Antiqua" pitchFamily="18" charset="0"/>
              </a:rPr>
              <a:t>	Дефицит бюджета муниципального образования «Холм-Жирковский район» Смоленской области» утвердить в сумме </a:t>
            </a:r>
            <a:r>
              <a:rPr lang="ru-RU" sz="1600" b="1" i="1" dirty="0" smtClean="0">
                <a:solidFill>
                  <a:srgbClr val="000099"/>
                </a:solidFill>
                <a:latin typeface="Book Antiqua" pitchFamily="18" charset="0"/>
              </a:rPr>
              <a:t>6 367,4 </a:t>
            </a:r>
            <a:r>
              <a:rPr lang="ru-RU" sz="1600" i="1" dirty="0" smtClean="0">
                <a:solidFill>
                  <a:srgbClr val="000099"/>
                </a:solidFill>
                <a:latin typeface="Book Antiqua" pitchFamily="18" charset="0"/>
              </a:rPr>
              <a:t>тыс. рублей, что составляет </a:t>
            </a:r>
            <a:r>
              <a:rPr lang="ru-RU" sz="1600" b="1" i="1" dirty="0" smtClean="0">
                <a:solidFill>
                  <a:srgbClr val="000099"/>
                </a:solidFill>
                <a:latin typeface="Book Antiqua" pitchFamily="18" charset="0"/>
              </a:rPr>
              <a:t>16,2</a:t>
            </a:r>
            <a:r>
              <a:rPr lang="ru-RU" sz="1600" i="1" dirty="0" smtClean="0">
                <a:solidFill>
                  <a:srgbClr val="000099"/>
                </a:solidFill>
                <a:latin typeface="Book Antiqua" pitchFamily="18" charset="0"/>
              </a:rPr>
              <a:t> процента от утвержденного общего годового объема доходов местного бюджета без учета утвержденного объема безвозмездных поступлений.</a:t>
            </a:r>
            <a:endParaRPr lang="ru-RU" dirty="0" smtClean="0">
              <a:solidFill>
                <a:srgbClr val="0000FF"/>
              </a:solidFill>
              <a:latin typeface="Bookman Old Style" pitchFamily="18" charset="0"/>
            </a:endParaRPr>
          </a:p>
          <a:p>
            <a:pPr algn="ctr"/>
            <a:endParaRPr lang="ru-RU" dirty="0" smtClean="0">
              <a:solidFill>
                <a:srgbClr val="0000FF"/>
              </a:solidFill>
              <a:latin typeface="Bookman Old Style" pitchFamily="18" charset="0"/>
            </a:endParaRPr>
          </a:p>
          <a:p>
            <a:pPr algn="ctr"/>
            <a:endParaRPr lang="ru-RU" dirty="0" smtClean="0">
              <a:solidFill>
                <a:srgbClr val="0000FF"/>
              </a:solidFill>
              <a:latin typeface="Bookman Old Style" pitchFamily="18" charset="0"/>
            </a:endParaRPr>
          </a:p>
          <a:p>
            <a:pPr algn="ctr"/>
            <a:endParaRPr lang="ru-RU" dirty="0" smtClean="0">
              <a:solidFill>
                <a:srgbClr val="0000FF"/>
              </a:solidFill>
              <a:latin typeface="Bookman Old Style" pitchFamily="18" charset="0"/>
            </a:endParaRPr>
          </a:p>
        </p:txBody>
      </p:sp>
      <p:sp>
        <p:nvSpPr>
          <p:cNvPr id="6" name="TextBox 5"/>
          <p:cNvSpPr txBox="1"/>
          <p:nvPr/>
        </p:nvSpPr>
        <p:spPr>
          <a:xfrm>
            <a:off x="395536" y="2420888"/>
            <a:ext cx="8424936" cy="923330"/>
          </a:xfrm>
          <a:prstGeom prst="rect">
            <a:avLst/>
          </a:prstGeom>
          <a:noFill/>
        </p:spPr>
        <p:txBody>
          <a:bodyPr wrap="square" rtlCol="0">
            <a:spAutoFit/>
          </a:bodyPr>
          <a:lstStyle/>
          <a:p>
            <a:pPr algn="ctr"/>
            <a:endParaRPr lang="ru-RU" sz="5400" b="1" dirty="0">
              <a:solidFill>
                <a:srgbClr val="0000FF"/>
              </a:solidFill>
              <a:latin typeface="Bookman Old Style" pitchFamily="18" charset="0"/>
              <a:ea typeface="Arial Unicode MS" pitchFamily="34" charset="-128"/>
              <a:cs typeface="Arial Unicode MS" pitchFamily="34" charset="-128"/>
            </a:endParaRPr>
          </a:p>
        </p:txBody>
      </p:sp>
    </p:spTree>
    <p:extLst>
      <p:ext uri="{BB962C8B-B14F-4D97-AF65-F5344CB8AC3E}">
        <p14:creationId xmlns="" xmlns:p14="http://schemas.microsoft.com/office/powerpoint/2010/main" val="1043633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nvPr>
        </p:nvGraphicFramePr>
        <p:xfrm>
          <a:off x="179512" y="1484785"/>
          <a:ext cx="4176464" cy="3096343"/>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с двумя скругленными противолежащими углами 9"/>
          <p:cNvSpPr/>
          <p:nvPr/>
        </p:nvSpPr>
        <p:spPr>
          <a:xfrm>
            <a:off x="179512" y="0"/>
            <a:ext cx="8712968" cy="76470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НАЛОГОВЫЕ  И  НЕНАЛОГОВЫЕ ДОХОДЫВ  БЮДЖЕТА  В  2017-2019 гг. ПО ВИДАМ ДОХОДОВ</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8" name="Содержимое 7"/>
          <p:cNvGraphicFramePr>
            <a:graphicFrameLocks noGrp="1"/>
          </p:cNvGraphicFramePr>
          <p:nvPr>
            <p:ph sz="quarter" idx="3"/>
          </p:nvPr>
        </p:nvGraphicFramePr>
        <p:xfrm>
          <a:off x="0" y="836712"/>
          <a:ext cx="9036496" cy="5832648"/>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in-pic" descr="Картинка 5 из 10"/>
          <p:cNvPicPr/>
          <p:nvPr/>
        </p:nvPicPr>
        <p:blipFill>
          <a:blip r:embed="rId5" cstate="print">
            <a:lum contrast="6000"/>
          </a:blip>
          <a:srcRect/>
          <a:stretch>
            <a:fillRect/>
          </a:stretch>
        </p:blipFill>
        <p:spPr bwMode="auto">
          <a:xfrm>
            <a:off x="8316416" y="0"/>
            <a:ext cx="827584" cy="8367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107504" y="0"/>
            <a:ext cx="8928992" cy="76470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СВЕДЕНИЯ  О  НАЛОГ</a:t>
            </a:r>
            <a:r>
              <a:rPr lang="en-US" sz="2400" b="1" dirty="0" smtClean="0">
                <a:latin typeface="Book Antiqua" pitchFamily="18" charset="0"/>
              </a:rPr>
              <a:t>O</a:t>
            </a:r>
            <a:r>
              <a:rPr lang="ru-RU" sz="2400" b="1" dirty="0" smtClean="0">
                <a:latin typeface="Book Antiqua" pitchFamily="18" charset="0"/>
              </a:rPr>
              <a:t>ВЫХ  ЛЬГОТАХ</a:t>
            </a:r>
            <a:endParaRPr lang="ru-RU" sz="2400" b="1" dirty="0">
              <a:latin typeface="Book Antiqua" pitchFamily="18" charset="0"/>
            </a:endParaRPr>
          </a:p>
        </p:txBody>
      </p:sp>
      <p:sp>
        <p:nvSpPr>
          <p:cNvPr id="14" name="Загнутый угол 13"/>
          <p:cNvSpPr/>
          <p:nvPr/>
        </p:nvSpPr>
        <p:spPr>
          <a:xfrm>
            <a:off x="3203848" y="836712"/>
            <a:ext cx="5832648" cy="5832648"/>
          </a:xfrm>
          <a:prstGeom prst="foldedCorner">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path path="circle">
              <a:fillToRect l="100000" t="100000"/>
            </a:path>
            <a:tileRect r="-100000" b="-100000"/>
          </a:gradFill>
          <a:ln w="19050">
            <a:solidFill>
              <a:srgbClr val="3366FF"/>
            </a:solidFill>
          </a:ln>
          <a:effectLst>
            <a:outerShdw blurRad="50800" dist="50800" dir="5400000" algn="ctr" rotWithShape="0">
              <a:schemeClr val="bg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pPr algn="ctr">
              <a:buNone/>
            </a:pPr>
            <a:endParaRPr lang="ru-RU" b="1" dirty="0" smtClean="0">
              <a:solidFill>
                <a:srgbClr val="660033"/>
              </a:solidFill>
              <a:latin typeface="Book Antiqua" pitchFamily="18" charset="0"/>
            </a:endParaRPr>
          </a:p>
          <a:p>
            <a:pPr algn="ctr">
              <a:buNone/>
            </a:pPr>
            <a:endParaRPr lang="ru-RU" b="1" dirty="0" smtClean="0">
              <a:solidFill>
                <a:srgbClr val="000099"/>
              </a:solidFill>
              <a:latin typeface="Book Antiqua" pitchFamily="18" charset="0"/>
            </a:endParaRPr>
          </a:p>
          <a:p>
            <a:pPr algn="ctr">
              <a:buNone/>
            </a:pPr>
            <a:r>
              <a:rPr lang="ru-RU" b="1" dirty="0" smtClean="0">
                <a:solidFill>
                  <a:srgbClr val="000099"/>
                </a:solidFill>
                <a:latin typeface="Book Antiqua" pitchFamily="18" charset="0"/>
              </a:rPr>
              <a:t>НАЛОГОВАЯ ЛЬГОТА – это полное или частичное освобождение от уплаты налога.</a:t>
            </a:r>
          </a:p>
          <a:p>
            <a:pPr algn="ctr">
              <a:buNone/>
            </a:pPr>
            <a:r>
              <a:rPr lang="ru-RU" dirty="0" smtClean="0">
                <a:solidFill>
                  <a:srgbClr val="000099"/>
                </a:solidFill>
                <a:latin typeface="Book Antiqua" pitchFamily="18" charset="0"/>
              </a:rPr>
              <a:t>На территории муниципального образования «Холм-Жирковский район» Смоленской области действует система налогообложения  в виде единого налога на вмененный доход для отдельных видов деятельности (ЕНВД). </a:t>
            </a:r>
          </a:p>
          <a:p>
            <a:pPr algn="ctr">
              <a:buNone/>
            </a:pPr>
            <a:r>
              <a:rPr lang="ru-RU" dirty="0" smtClean="0">
                <a:solidFill>
                  <a:srgbClr val="000099"/>
                </a:solidFill>
                <a:latin typeface="Book Antiqua" pitchFamily="18" charset="0"/>
              </a:rPr>
              <a:t>Решением  Холм-Жирковского районного Совета депутатов от 27.10.2011 года « О введении в действие системы налогообложения в виде единого налога на вмененный доход для отдельных видов деятельности на территории муниципального образования «Холм-Жирковский район» Смоленской области  налоговые льготы налогоплательщикам не предусмотрены.</a:t>
            </a:r>
          </a:p>
          <a:p>
            <a:pPr algn="ctr">
              <a:buNone/>
            </a:pPr>
            <a:r>
              <a:rPr lang="ru-RU" dirty="0" smtClean="0">
                <a:solidFill>
                  <a:srgbClr val="000099"/>
                </a:solidFill>
                <a:latin typeface="Book Antiqua" pitchFamily="18" charset="0"/>
              </a:rPr>
              <a:t>Стимулирование развития отдельных видов предпринимательской деятельности происходит через применение различных значений  корректирующего коэффициента базовой доходности (от 0,01 до 1,0)</a:t>
            </a:r>
            <a:endParaRPr lang="ru-RU" dirty="0">
              <a:solidFill>
                <a:srgbClr val="000099"/>
              </a:solidFill>
              <a:latin typeface="Book Antiqua" pitchFamily="18" charset="0"/>
            </a:endParaRPr>
          </a:p>
        </p:txBody>
      </p:sp>
      <p:pic>
        <p:nvPicPr>
          <p:cNvPr id="9" name="Рисунок 8" descr="налоги.jpg"/>
          <p:cNvPicPr>
            <a:picLocks noChangeAspect="1"/>
          </p:cNvPicPr>
          <p:nvPr/>
        </p:nvPicPr>
        <p:blipFill>
          <a:blip r:embed="rId3" cstate="print"/>
          <a:stretch>
            <a:fillRect/>
          </a:stretch>
        </p:blipFill>
        <p:spPr>
          <a:xfrm>
            <a:off x="179512" y="1556792"/>
            <a:ext cx="2834148" cy="381724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0" y="0"/>
            <a:ext cx="9036496" cy="76470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      КРУПНЫЕ  НАЛОГОПЛАТЕЛЬЩИКИ  РЕГИОНА</a:t>
            </a:r>
            <a:endParaRPr lang="ru-RU" sz="2400" b="1" dirty="0">
              <a:effectLst>
                <a:outerShdw blurRad="38100" dist="38100" dir="2700000" algn="tl">
                  <a:srgbClr val="000000">
                    <a:alpha val="43137"/>
                  </a:srgbClr>
                </a:outerShdw>
              </a:effectLst>
              <a:latin typeface="Book Antiqua" pitchFamily="18" charset="0"/>
            </a:endParaRPr>
          </a:p>
        </p:txBody>
      </p:sp>
      <p:sp>
        <p:nvSpPr>
          <p:cNvPr id="12" name="Прямоугольник 11"/>
          <p:cNvSpPr/>
          <p:nvPr/>
        </p:nvSpPr>
        <p:spPr>
          <a:xfrm>
            <a:off x="0" y="3717032"/>
            <a:ext cx="9144000" cy="369332"/>
          </a:xfrm>
          <a:prstGeom prst="rect">
            <a:avLst/>
          </a:prstGeom>
        </p:spPr>
        <p:txBody>
          <a:bodyPr wrap="square">
            <a:spAutoFit/>
          </a:bodyPr>
          <a:lstStyle/>
          <a:p>
            <a:pPr algn="ctr">
              <a:buNone/>
            </a:pPr>
            <a:r>
              <a:rPr lang="ru-RU" b="1" dirty="0" smtClean="0">
                <a:solidFill>
                  <a:srgbClr val="000099"/>
                </a:solidFill>
                <a:latin typeface="Book Antiqua" pitchFamily="18" charset="0"/>
              </a:rPr>
              <a:t>Филиал  ООО «Газпром </a:t>
            </a:r>
            <a:r>
              <a:rPr lang="ru-RU" b="1" dirty="0" err="1" smtClean="0">
                <a:solidFill>
                  <a:srgbClr val="000099"/>
                </a:solidFill>
                <a:latin typeface="Book Antiqua" pitchFamily="18" charset="0"/>
              </a:rPr>
              <a:t>трансгаз</a:t>
            </a:r>
            <a:r>
              <a:rPr lang="ru-RU" b="1" dirty="0" smtClean="0">
                <a:solidFill>
                  <a:srgbClr val="000099"/>
                </a:solidFill>
                <a:latin typeface="Book Antiqua" pitchFamily="18" charset="0"/>
              </a:rPr>
              <a:t> Санкт-Петербург» </a:t>
            </a:r>
            <a:r>
              <a:rPr lang="ru-RU" b="1" dirty="0" err="1" smtClean="0">
                <a:solidFill>
                  <a:srgbClr val="000099"/>
                </a:solidFill>
                <a:latin typeface="Book Antiqua" pitchFamily="18" charset="0"/>
              </a:rPr>
              <a:t>Холм-Жирковское</a:t>
            </a:r>
            <a:r>
              <a:rPr lang="ru-RU" b="1" dirty="0" smtClean="0">
                <a:solidFill>
                  <a:srgbClr val="000099"/>
                </a:solidFill>
                <a:latin typeface="Book Antiqua" pitchFamily="18" charset="0"/>
              </a:rPr>
              <a:t> ЛПУ МГ</a:t>
            </a:r>
          </a:p>
        </p:txBody>
      </p:sp>
      <p:sp>
        <p:nvSpPr>
          <p:cNvPr id="13" name="Прямоугольник 12"/>
          <p:cNvSpPr/>
          <p:nvPr/>
        </p:nvSpPr>
        <p:spPr>
          <a:xfrm>
            <a:off x="323528" y="908720"/>
            <a:ext cx="8640960" cy="646331"/>
          </a:xfrm>
          <a:prstGeom prst="rect">
            <a:avLst/>
          </a:prstGeom>
        </p:spPr>
        <p:txBody>
          <a:bodyPr wrap="square">
            <a:spAutoFit/>
          </a:bodyPr>
          <a:lstStyle/>
          <a:p>
            <a:pPr algn="ctr">
              <a:buNone/>
            </a:pPr>
            <a:r>
              <a:rPr lang="ru-RU" b="1" dirty="0" smtClean="0">
                <a:solidFill>
                  <a:srgbClr val="000099"/>
                </a:solidFill>
                <a:latin typeface="Book Antiqua" pitchFamily="18" charset="0"/>
              </a:rPr>
              <a:t>Общество с ограниченной ответственностью</a:t>
            </a:r>
          </a:p>
          <a:p>
            <a:pPr algn="ctr">
              <a:buNone/>
            </a:pPr>
            <a:r>
              <a:rPr lang="ru-RU" b="1" dirty="0" smtClean="0">
                <a:solidFill>
                  <a:srgbClr val="000099"/>
                </a:solidFill>
                <a:latin typeface="Book Antiqua" pitchFamily="18" charset="0"/>
              </a:rPr>
              <a:t> «</a:t>
            </a:r>
            <a:r>
              <a:rPr lang="ru-RU" b="1" dirty="0" err="1" smtClean="0">
                <a:solidFill>
                  <a:srgbClr val="000099"/>
                </a:solidFill>
                <a:latin typeface="Book Antiqua" pitchFamily="18" charset="0"/>
              </a:rPr>
              <a:t>Игоревский</a:t>
            </a:r>
            <a:r>
              <a:rPr lang="ru-RU" b="1" dirty="0" smtClean="0">
                <a:solidFill>
                  <a:srgbClr val="000099"/>
                </a:solidFill>
                <a:latin typeface="Book Antiqua" pitchFamily="18" charset="0"/>
              </a:rPr>
              <a:t> деревообрабатывающий комбинат»</a:t>
            </a:r>
          </a:p>
        </p:txBody>
      </p:sp>
      <p:pic>
        <p:nvPicPr>
          <p:cNvPr id="16" name="Рисунок 15" descr="газ 2.jpg"/>
          <p:cNvPicPr>
            <a:picLocks noChangeAspect="1"/>
          </p:cNvPicPr>
          <p:nvPr/>
        </p:nvPicPr>
        <p:blipFill>
          <a:blip r:embed="rId3" cstate="print"/>
          <a:stretch>
            <a:fillRect/>
          </a:stretch>
        </p:blipFill>
        <p:spPr>
          <a:xfrm>
            <a:off x="3275856" y="4005064"/>
            <a:ext cx="2828886" cy="1800200"/>
          </a:xfrm>
          <a:prstGeom prst="rect">
            <a:avLst/>
          </a:prstGeom>
          <a:scene3d>
            <a:camera prst="orthographicFront"/>
            <a:lightRig rig="threePt" dir="t"/>
          </a:scene3d>
          <a:sp3d>
            <a:bevelT w="165100" prst="coolSlant"/>
          </a:sp3d>
        </p:spPr>
      </p:pic>
      <p:pic>
        <p:nvPicPr>
          <p:cNvPr id="9" name="Рисунок 8" descr="kholm-zhirkovskoe.jpg"/>
          <p:cNvPicPr>
            <a:picLocks noChangeAspect="1"/>
          </p:cNvPicPr>
          <p:nvPr/>
        </p:nvPicPr>
        <p:blipFill>
          <a:blip r:embed="rId4" cstate="print"/>
          <a:stretch>
            <a:fillRect/>
          </a:stretch>
        </p:blipFill>
        <p:spPr>
          <a:xfrm>
            <a:off x="6479704" y="4996993"/>
            <a:ext cx="2664296" cy="186100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17" name="Рисунок 16" descr="газ 3.jpg"/>
          <p:cNvPicPr>
            <a:picLocks noChangeAspect="1"/>
          </p:cNvPicPr>
          <p:nvPr/>
        </p:nvPicPr>
        <p:blipFill>
          <a:blip r:embed="rId5" cstate="print"/>
          <a:stretch>
            <a:fillRect/>
          </a:stretch>
        </p:blipFill>
        <p:spPr>
          <a:xfrm>
            <a:off x="5436096" y="4725144"/>
            <a:ext cx="1656184" cy="1224136"/>
          </a:xfrm>
          <a:prstGeom prst="rect">
            <a:avLst/>
          </a:prstGeom>
          <a:effectLst>
            <a:reflection blurRad="6350" stA="50000" endA="300" endPos="55000" dir="5400000" sy="-100000" algn="bl" rotWithShape="0"/>
          </a:effectLst>
          <a:scene3d>
            <a:camera prst="orthographicFront"/>
            <a:lightRig rig="threePt" dir="t"/>
          </a:scene3d>
          <a:sp3d>
            <a:bevelT w="165100" prst="coolSlant"/>
          </a:sp3d>
        </p:spPr>
      </p:pic>
      <p:pic>
        <p:nvPicPr>
          <p:cNvPr id="18" name="Рисунок 17" descr="ИДК.jpg"/>
          <p:cNvPicPr>
            <a:picLocks noChangeAspect="1"/>
          </p:cNvPicPr>
          <p:nvPr/>
        </p:nvPicPr>
        <p:blipFill>
          <a:blip r:embed="rId6" cstate="print"/>
          <a:stretch>
            <a:fillRect/>
          </a:stretch>
        </p:blipFill>
        <p:spPr>
          <a:xfrm>
            <a:off x="0" y="1628800"/>
            <a:ext cx="2880320" cy="2016224"/>
          </a:xfrm>
          <a:prstGeom prst="rect">
            <a:avLst/>
          </a:prstGeom>
          <a:scene3d>
            <a:camera prst="orthographicFront"/>
            <a:lightRig rig="threePt" dir="t"/>
          </a:scene3d>
          <a:sp3d>
            <a:bevelT w="165100" prst="coolSlant"/>
          </a:sp3d>
        </p:spPr>
      </p:pic>
      <p:pic>
        <p:nvPicPr>
          <p:cNvPr id="19" name="Рисунок 18" descr="ИДК2.jpg"/>
          <p:cNvPicPr>
            <a:picLocks noChangeAspect="1"/>
          </p:cNvPicPr>
          <p:nvPr/>
        </p:nvPicPr>
        <p:blipFill>
          <a:blip r:embed="rId7" cstate="print"/>
          <a:stretch>
            <a:fillRect/>
          </a:stretch>
        </p:blipFill>
        <p:spPr>
          <a:xfrm>
            <a:off x="6225902" y="1628800"/>
            <a:ext cx="2918098" cy="2016224"/>
          </a:xfrm>
          <a:prstGeom prst="rect">
            <a:avLst/>
          </a:prstGeom>
          <a:scene3d>
            <a:camera prst="orthographicFront"/>
            <a:lightRig rig="threePt" dir="t"/>
          </a:scene3d>
          <a:sp3d>
            <a:bevelT w="165100" prst="coolSlant"/>
          </a:sp3d>
        </p:spPr>
      </p:pic>
      <p:sp>
        <p:nvSpPr>
          <p:cNvPr id="11" name="TextBox 10"/>
          <p:cNvSpPr txBox="1"/>
          <p:nvPr/>
        </p:nvSpPr>
        <p:spPr>
          <a:xfrm>
            <a:off x="3059832" y="1556792"/>
            <a:ext cx="3024336" cy="2308324"/>
          </a:xfrm>
          <a:prstGeom prst="rect">
            <a:avLst/>
          </a:prstGeom>
          <a:noFill/>
        </p:spPr>
        <p:txBody>
          <a:bodyPr wrap="square" rtlCol="0">
            <a:spAutoFit/>
          </a:bodyPr>
          <a:lstStyle/>
          <a:p>
            <a:pPr algn="just"/>
            <a:r>
              <a:rPr lang="ru-RU" sz="1200" dirty="0" smtClean="0">
                <a:solidFill>
                  <a:srgbClr val="000099"/>
                </a:solidFill>
                <a:latin typeface="Times New Roman" pitchFamily="18" charset="0"/>
                <a:cs typeface="Times New Roman" pitchFamily="18" charset="0"/>
              </a:rPr>
              <a:t>Предприятие активно развивается с 2003 года и имеет большое экономическое и социальное значение. В связи с этим ООО «ИДК» включено в Перечень </a:t>
            </a:r>
            <a:r>
              <a:rPr lang="ru-RU" sz="1200" dirty="0" err="1" smtClean="0">
                <a:solidFill>
                  <a:srgbClr val="000099"/>
                </a:solidFill>
                <a:latin typeface="Times New Roman" pitchFamily="18" charset="0"/>
                <a:cs typeface="Times New Roman" pitchFamily="18" charset="0"/>
              </a:rPr>
              <a:t>системообразующих</a:t>
            </a:r>
            <a:r>
              <a:rPr lang="ru-RU" sz="1200" dirty="0" smtClean="0">
                <a:solidFill>
                  <a:srgbClr val="000099"/>
                </a:solidFill>
                <a:latin typeface="Times New Roman" pitchFamily="18" charset="0"/>
                <a:cs typeface="Times New Roman" pitchFamily="18" charset="0"/>
              </a:rPr>
              <a:t> организаций промышленности Смоленской области, оказывающих значительное влияние на экономику региона. Предприятие осуществляет производство ДСП и ламинированного ДСП. Количество работающих на предприятии составляет более 650 человек.</a:t>
            </a:r>
            <a:endParaRPr lang="ru-RU" sz="1200" dirty="0">
              <a:solidFill>
                <a:srgbClr val="000099"/>
              </a:solidFill>
              <a:latin typeface="Times New Roman" pitchFamily="18" charset="0"/>
              <a:cs typeface="Times New Roman" pitchFamily="18" charset="0"/>
            </a:endParaRPr>
          </a:p>
        </p:txBody>
      </p:sp>
      <p:sp>
        <p:nvSpPr>
          <p:cNvPr id="14" name="TextBox 13"/>
          <p:cNvSpPr txBox="1"/>
          <p:nvPr/>
        </p:nvSpPr>
        <p:spPr>
          <a:xfrm>
            <a:off x="251520" y="4365104"/>
            <a:ext cx="2952328" cy="2123658"/>
          </a:xfrm>
          <a:prstGeom prst="rect">
            <a:avLst/>
          </a:prstGeom>
          <a:noFill/>
        </p:spPr>
        <p:txBody>
          <a:bodyPr wrap="square" rtlCol="0">
            <a:spAutoFit/>
          </a:bodyPr>
          <a:lstStyle/>
          <a:p>
            <a:pPr algn="just"/>
            <a:r>
              <a:rPr lang="ru-RU" sz="1200" dirty="0" smtClean="0">
                <a:solidFill>
                  <a:srgbClr val="000099"/>
                </a:solidFill>
                <a:latin typeface="Times New Roman" pitchFamily="18" charset="0"/>
                <a:cs typeface="Times New Roman" pitchFamily="18" charset="0"/>
              </a:rPr>
              <a:t>ООО «Газпром </a:t>
            </a:r>
            <a:r>
              <a:rPr lang="ru-RU" sz="1200" dirty="0" err="1" smtClean="0">
                <a:solidFill>
                  <a:srgbClr val="000099"/>
                </a:solidFill>
                <a:latin typeface="Times New Roman" pitchFamily="18" charset="0"/>
                <a:cs typeface="Times New Roman" pitchFamily="18" charset="0"/>
              </a:rPr>
              <a:t>трансгаз</a:t>
            </a:r>
            <a:r>
              <a:rPr lang="ru-RU" sz="1200" dirty="0" smtClean="0">
                <a:solidFill>
                  <a:srgbClr val="000099"/>
                </a:solidFill>
                <a:latin typeface="Times New Roman" pitchFamily="18" charset="0"/>
                <a:cs typeface="Times New Roman" pitchFamily="18" charset="0"/>
              </a:rPr>
              <a:t> Санкт-Петербург» — динамично развивающееся газотранспортное предприятие, стратегия которого направлена на обеспечение энергетической стабильности </a:t>
            </a:r>
            <a:r>
              <a:rPr lang="ru-RU" sz="1200" dirty="0" err="1" smtClean="0">
                <a:solidFill>
                  <a:srgbClr val="000099"/>
                </a:solidFill>
                <a:latin typeface="Times New Roman" pitchFamily="18" charset="0"/>
                <a:cs typeface="Times New Roman" pitchFamily="18" charset="0"/>
              </a:rPr>
              <a:t>Северо-Запада</a:t>
            </a:r>
            <a:r>
              <a:rPr lang="ru-RU" sz="1200" dirty="0" smtClean="0">
                <a:solidFill>
                  <a:srgbClr val="000099"/>
                </a:solidFill>
                <a:latin typeface="Times New Roman" pitchFamily="18" charset="0"/>
                <a:cs typeface="Times New Roman" pitchFamily="18" charset="0"/>
              </a:rPr>
              <a:t> России, а также четкое выполнение контрактных обязательств ПАО «Газпром» по поставкам газа на экспорт. Количество работающих в Холм-Жирковском филиале  предприятии составляет более 300 человек.</a:t>
            </a:r>
            <a:endParaRPr lang="ru-RU" sz="1200" dirty="0">
              <a:solidFill>
                <a:srgbClr val="000099"/>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     ПОНЯТИЕ  МЕБЮДЖЕТНЫХ ОТНОШЕНИЙ  </a:t>
            </a:r>
            <a:endParaRPr lang="ru-RU" sz="2400" b="1" dirty="0">
              <a:effectLst>
                <a:outerShdw blurRad="38100" dist="38100" dir="2700000" algn="tl">
                  <a:srgbClr val="000000">
                    <a:alpha val="43137"/>
                  </a:srgbClr>
                </a:outerShdw>
              </a:effectLst>
              <a:latin typeface="Book Antiqua" pitchFamily="18" charset="0"/>
            </a:endParaRPr>
          </a:p>
        </p:txBody>
      </p:sp>
      <p:pic>
        <p:nvPicPr>
          <p:cNvPr id="1026" name="Picture 2"/>
          <p:cNvPicPr>
            <a:picLocks noGrp="1" noChangeAspect="1" noChangeArrowheads="1"/>
          </p:cNvPicPr>
          <p:nvPr>
            <p:ph sz="quarter" idx="3"/>
          </p:nvPr>
        </p:nvPicPr>
        <p:blipFill>
          <a:blip r:embed="rId3" cstate="print"/>
          <a:srcRect/>
          <a:stretch>
            <a:fillRect/>
          </a:stretch>
        </p:blipFill>
        <p:spPr bwMode="auto">
          <a:xfrm>
            <a:off x="0" y="2852936"/>
            <a:ext cx="2483768" cy="4005064"/>
          </a:xfrm>
          <a:prstGeom prst="rect">
            <a:avLst/>
          </a:prstGeom>
          <a:ln>
            <a:noFill/>
          </a:ln>
          <a:effectLst>
            <a:softEdge rad="112500"/>
          </a:effectLst>
        </p:spPr>
      </p:pic>
      <p:sp>
        <p:nvSpPr>
          <p:cNvPr id="6" name="Выноска-облако 5"/>
          <p:cNvSpPr/>
          <p:nvPr/>
        </p:nvSpPr>
        <p:spPr>
          <a:xfrm>
            <a:off x="827584" y="1556792"/>
            <a:ext cx="1512168" cy="1080120"/>
          </a:xfrm>
          <a:prstGeom prst="cloudCallou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8100000" scaled="1"/>
            <a:tileRect/>
          </a:gradFill>
          <a:ln>
            <a:solidFill>
              <a:srgbClr val="33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043608" y="1844824"/>
            <a:ext cx="1008112" cy="523220"/>
          </a:xfrm>
          <a:prstGeom prst="rect">
            <a:avLst/>
          </a:prstGeom>
          <a:noFill/>
        </p:spPr>
        <p:txBody>
          <a:bodyPr wrap="square" rtlCol="0">
            <a:spAutoFit/>
          </a:bodyPr>
          <a:lstStyle/>
          <a:p>
            <a:pPr algn="ctr"/>
            <a:r>
              <a:rPr lang="ru-RU" sz="1400" b="1" i="1" dirty="0" smtClean="0">
                <a:solidFill>
                  <a:srgbClr val="000099"/>
                </a:solidFill>
                <a:latin typeface="Book Antiqua" pitchFamily="18" charset="0"/>
              </a:rPr>
              <a:t>Нужна помощь?</a:t>
            </a:r>
            <a:endParaRPr lang="ru-RU" sz="1400" b="1" i="1" dirty="0">
              <a:solidFill>
                <a:srgbClr val="000099"/>
              </a:solidFill>
              <a:latin typeface="Book Antiqua" pitchFamily="18" charset="0"/>
            </a:endParaRPr>
          </a:p>
        </p:txBody>
      </p:sp>
      <p:sp>
        <p:nvSpPr>
          <p:cNvPr id="14" name="Загнутый угол 13"/>
          <p:cNvSpPr/>
          <p:nvPr/>
        </p:nvSpPr>
        <p:spPr>
          <a:xfrm>
            <a:off x="2771800" y="1196752"/>
            <a:ext cx="6264696" cy="2520280"/>
          </a:xfrm>
          <a:prstGeom prst="foldedCorner">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path path="circle">
              <a:fillToRect l="100000" t="100000"/>
            </a:path>
            <a:tileRect r="-100000" b="-100000"/>
          </a:gradFill>
          <a:ln w="19050">
            <a:solidFill>
              <a:srgbClr val="3366FF"/>
            </a:solidFill>
          </a:ln>
          <a:effectLst>
            <a:outerShdw blurRad="50800" dist="50800" dir="5400000" algn="ctr" rotWithShape="0">
              <a:schemeClr val="bg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pPr algn="just"/>
            <a:r>
              <a:rPr lang="ru-RU" b="1" i="1" u="sng" dirty="0" smtClean="0">
                <a:solidFill>
                  <a:srgbClr val="000099"/>
                </a:solidFill>
                <a:latin typeface="Book Antiqua" pitchFamily="18" charset="0"/>
              </a:rPr>
              <a:t>Межбюджетные отношения</a:t>
            </a:r>
            <a:r>
              <a:rPr lang="ru-RU" b="1" i="1" dirty="0" smtClean="0">
                <a:solidFill>
                  <a:srgbClr val="000099"/>
                </a:solidFill>
                <a:latin typeface="Book Antiqua" pitchFamily="18" charset="0"/>
              </a:rPr>
              <a:t> — взаимоотношения между федеральными органами государственной власти, органами государственной власти субъектов Российской Федерации, органами местного самоуправления по вопросам регулирования бюджетных правоотношений, организации и осуществления бюджетного процесса. </a:t>
            </a:r>
            <a:endParaRPr lang="ru-RU" dirty="0">
              <a:solidFill>
                <a:srgbClr val="000099"/>
              </a:solidFill>
              <a:latin typeface="Book Antiqua" pitchFamily="18" charset="0"/>
            </a:endParaRPr>
          </a:p>
        </p:txBody>
      </p:sp>
      <p:sp>
        <p:nvSpPr>
          <p:cNvPr id="15" name="Загнутый угол 14"/>
          <p:cNvSpPr/>
          <p:nvPr/>
        </p:nvSpPr>
        <p:spPr>
          <a:xfrm>
            <a:off x="2771800" y="4077072"/>
            <a:ext cx="6264696" cy="1872208"/>
          </a:xfrm>
          <a:prstGeom prst="foldedCorner">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w="19050">
            <a:solidFill>
              <a:srgbClr val="3366FF"/>
            </a:solidFill>
          </a:ln>
          <a:effectLst>
            <a:outerShdw blurRad="50800" dist="50800" dir="5400000" algn="ctr" rotWithShape="0">
              <a:schemeClr val="bg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pPr algn="just"/>
            <a:r>
              <a:rPr lang="ru-RU" b="1" i="1" u="sng" dirty="0" smtClean="0">
                <a:solidFill>
                  <a:srgbClr val="000099"/>
                </a:solidFill>
                <a:latin typeface="Book Antiqua" pitchFamily="18" charset="0"/>
              </a:rPr>
              <a:t>Межбюджетные трансферты </a:t>
            </a:r>
            <a:r>
              <a:rPr lang="ru-RU" b="1" i="1" dirty="0" smtClean="0">
                <a:solidFill>
                  <a:srgbClr val="000099"/>
                </a:solidFill>
                <a:latin typeface="Book Antiqua"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 </a:t>
            </a:r>
            <a:endParaRPr lang="ru-RU" dirty="0">
              <a:solidFill>
                <a:srgbClr val="000099"/>
              </a:solidFill>
              <a:latin typeface="Book Antiqu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 </a:t>
            </a:r>
            <a:r>
              <a:rPr lang="ru-RU" sz="2400" b="1" dirty="0" smtClean="0">
                <a:effectLst>
                  <a:outerShdw blurRad="38100" dist="38100" dir="2700000" algn="tl">
                    <a:srgbClr val="000000">
                      <a:alpha val="43137"/>
                    </a:srgbClr>
                  </a:outerShdw>
                </a:effectLst>
                <a:latin typeface="Book Antiqua" pitchFamily="18" charset="0"/>
              </a:rPr>
              <a:t>ВИДЫ    МЕЖБЮДЖЕТНЫХ  ТРАНСФЕРТОВ  </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9" name="Содержимое 8"/>
          <p:cNvGraphicFramePr>
            <a:graphicFrameLocks noGrp="1"/>
          </p:cNvGraphicFramePr>
          <p:nvPr>
            <p:ph sz="quarter" idx="3"/>
          </p:nvPr>
        </p:nvGraphicFramePr>
        <p:xfrm>
          <a:off x="395288" y="980728"/>
          <a:ext cx="8291512" cy="554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свинья.jpg"/>
          <p:cNvPicPr>
            <a:picLocks noChangeAspect="1"/>
          </p:cNvPicPr>
          <p:nvPr/>
        </p:nvPicPr>
        <p:blipFill>
          <a:blip r:embed="rId8" cstate="print"/>
          <a:stretch>
            <a:fillRect/>
          </a:stretch>
        </p:blipFill>
        <p:spPr>
          <a:xfrm>
            <a:off x="7236296" y="980728"/>
            <a:ext cx="1770766" cy="1137975"/>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nvPr>
        </p:nvGraphicFramePr>
        <p:xfrm>
          <a:off x="179512" y="1484785"/>
          <a:ext cx="4176464" cy="3096343"/>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с двумя скругленными противолежащими углами 9"/>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МЕЖБЮДЖЕТНЫХ  ТРАНСФЕРТОВ </a:t>
            </a:r>
          </a:p>
          <a:p>
            <a:pPr algn="ctr"/>
            <a:r>
              <a:rPr lang="ru-RU" sz="2400" b="1" dirty="0" smtClean="0">
                <a:effectLst>
                  <a:outerShdw blurRad="38100" dist="38100" dir="2700000" algn="tl">
                    <a:srgbClr val="000000">
                      <a:alpha val="43137"/>
                    </a:srgbClr>
                  </a:outerShdw>
                </a:effectLst>
                <a:latin typeface="Book Antiqua" pitchFamily="18" charset="0"/>
              </a:rPr>
              <a:t> В  2017-2019  гг.</a:t>
            </a:r>
            <a:endParaRPr lang="ru-RU" sz="2400" b="1" dirty="0">
              <a:effectLst>
                <a:outerShdw blurRad="38100" dist="38100" dir="2700000" algn="tl">
                  <a:srgbClr val="000000">
                    <a:alpha val="43137"/>
                  </a:srgbClr>
                </a:outerShdw>
              </a:effectLst>
              <a:latin typeface="Book Antiqua" pitchFamily="18" charset="0"/>
            </a:endParaRPr>
          </a:p>
        </p:txBody>
      </p:sp>
      <p:graphicFrame>
        <p:nvGraphicFramePr>
          <p:cNvPr id="8" name="Содержимое 7"/>
          <p:cNvGraphicFramePr>
            <a:graphicFrameLocks noGrp="1"/>
          </p:cNvGraphicFramePr>
          <p:nvPr>
            <p:ph sz="quarter" idx="3"/>
          </p:nvPr>
        </p:nvGraphicFramePr>
        <p:xfrm>
          <a:off x="323528" y="1052736"/>
          <a:ext cx="8820472" cy="5688632"/>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in-pic" descr="Картинка 5 из 10"/>
          <p:cNvPicPr/>
          <p:nvPr/>
        </p:nvPicPr>
        <p:blipFill>
          <a:blip r:embed="rId5"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179512" y="980728"/>
          <a:ext cx="8856984"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НАПРАВЛЕНИЯ РАСХОДОВАНИЯ СРЕДСТВ</a:t>
            </a:r>
            <a:endParaRPr lang="ru-RU" sz="2400" b="1" dirty="0">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980728"/>
          <a:ext cx="8784976"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ПО </a:t>
            </a:r>
          </a:p>
          <a:p>
            <a:pPr algn="ctr"/>
            <a:r>
              <a:rPr lang="ru-RU" sz="2400" b="1" dirty="0" smtClean="0">
                <a:effectLst>
                  <a:outerShdw blurRad="38100" dist="38100" dir="2700000" algn="tl">
                    <a:srgbClr val="000000">
                      <a:alpha val="43137"/>
                    </a:srgbClr>
                  </a:outerShdw>
                </a:effectLst>
                <a:latin typeface="Book Antiqua" pitchFamily="18" charset="0"/>
              </a:rPr>
              <a:t>РАЗДЕЛАМ  И   ПОДРАЗДЕЛАМ  В  2017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4" name="i-main-pic" descr="Картинка 5 из 10"/>
          <p:cNvPicPr/>
          <p:nvPr/>
        </p:nvPicPr>
        <p:blipFill>
          <a:blip r:embed="rId4"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980728"/>
          <a:ext cx="8784976"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ПО </a:t>
            </a:r>
          </a:p>
          <a:p>
            <a:pPr algn="ctr"/>
            <a:r>
              <a:rPr lang="ru-RU" sz="2400" b="1" dirty="0" smtClean="0">
                <a:effectLst>
                  <a:outerShdw blurRad="38100" dist="38100" dir="2700000" algn="tl">
                    <a:srgbClr val="000000">
                      <a:alpha val="43137"/>
                    </a:srgbClr>
                  </a:outerShdw>
                </a:effectLst>
                <a:latin typeface="Book Antiqua" pitchFamily="18" charset="0"/>
              </a:rPr>
              <a:t>РАЗДЕЛАМ  И   ПОДРАЗДЕЛАМ  В  2018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4" name="i-main-pic" descr="Картинка 5 из 10"/>
          <p:cNvPicPr/>
          <p:nvPr/>
        </p:nvPicPr>
        <p:blipFill>
          <a:blip r:embed="rId3"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980728"/>
          <a:ext cx="8784976"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с двумя скругленными противолежащими углами 5"/>
          <p:cNvSpPr/>
          <p:nvPr/>
        </p:nvSpPr>
        <p:spPr>
          <a:xfrm>
            <a:off x="179512" y="0"/>
            <a:ext cx="8712968" cy="836712"/>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ПО </a:t>
            </a:r>
          </a:p>
          <a:p>
            <a:pPr algn="ctr"/>
            <a:r>
              <a:rPr lang="ru-RU" sz="2400" b="1" dirty="0" smtClean="0">
                <a:effectLst>
                  <a:outerShdw blurRad="38100" dist="38100" dir="2700000" algn="tl">
                    <a:srgbClr val="000000">
                      <a:alpha val="43137"/>
                    </a:srgbClr>
                  </a:outerShdw>
                </a:effectLst>
                <a:latin typeface="Book Antiqua" pitchFamily="18" charset="0"/>
              </a:rPr>
              <a:t>РАЗДЕЛАМ  И   ПОДРАЗДЕЛАМ  В  2019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4" name="i-main-pic" descr="Картинка 5 из 10"/>
          <p:cNvPicPr/>
          <p:nvPr/>
        </p:nvPicPr>
        <p:blipFill>
          <a:blip r:embed="rId3" cstate="print">
            <a:lum contrast="6000"/>
          </a:blip>
          <a:srcRect/>
          <a:stretch>
            <a:fillRect/>
          </a:stretch>
        </p:blipFill>
        <p:spPr bwMode="auto">
          <a:xfrm>
            <a:off x="8388424" y="0"/>
            <a:ext cx="755576" cy="8367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a:blip>
          <a:srcRect l="6119" t="9589" r="3006" b="25095"/>
          <a:stretch>
            <a:fillRect/>
          </a:stretch>
        </p:blipFill>
        <p:spPr bwMode="auto">
          <a:xfrm>
            <a:off x="467544" y="1329007"/>
            <a:ext cx="8208912" cy="5528993"/>
          </a:xfrm>
          <a:prstGeom prst="rect">
            <a:avLst/>
          </a:prstGeom>
          <a:solidFill>
            <a:srgbClr val="FF0066"/>
          </a:solidFill>
          <a:ln w="9525">
            <a:noFill/>
            <a:miter lim="800000"/>
            <a:headEnd/>
            <a:tailEnd/>
          </a:ln>
        </p:spPr>
      </p:pic>
      <p:graphicFrame>
        <p:nvGraphicFramePr>
          <p:cNvPr id="7" name="Схема 6"/>
          <p:cNvGraphicFramePr/>
          <p:nvPr/>
        </p:nvGraphicFramePr>
        <p:xfrm>
          <a:off x="6588224" y="1700808"/>
          <a:ext cx="2555776"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nvGraphicFramePr>
        <p:xfrm>
          <a:off x="323528" y="1268760"/>
          <a:ext cx="2520280"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Схема 10"/>
          <p:cNvGraphicFramePr/>
          <p:nvPr/>
        </p:nvGraphicFramePr>
        <p:xfrm>
          <a:off x="179512" y="5013176"/>
          <a:ext cx="2376264" cy="17043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Схема 13"/>
          <p:cNvGraphicFramePr/>
          <p:nvPr/>
        </p:nvGraphicFramePr>
        <p:xfrm>
          <a:off x="7020272" y="5013176"/>
          <a:ext cx="2123728" cy="17043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Заголовок 7"/>
          <p:cNvSpPr>
            <a:spLocks noGrp="1"/>
          </p:cNvSpPr>
          <p:nvPr>
            <p:ph type="title"/>
          </p:nvPr>
        </p:nvSpPr>
        <p:spPr/>
        <p:txBody>
          <a:bodyPr/>
          <a:lstStyle/>
          <a:p>
            <a:endParaRPr lang="ru-RU" dirty="0"/>
          </a:p>
        </p:txBody>
      </p:sp>
      <p:sp>
        <p:nvSpPr>
          <p:cNvPr id="10" name="Горизонтальный свиток 9"/>
          <p:cNvSpPr/>
          <p:nvPr/>
        </p:nvSpPr>
        <p:spPr>
          <a:xfrm>
            <a:off x="539552" y="0"/>
            <a:ext cx="8136904" cy="1556792"/>
          </a:xfrm>
          <a:prstGeom prst="horizontalScroll">
            <a:avLst/>
          </a:prstGeom>
          <a:solidFill>
            <a:srgbClr val="0066FF"/>
          </a:solidFill>
          <a:ln>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4000" b="1" dirty="0" smtClean="0">
                <a:solidFill>
                  <a:srgbClr val="0000FF"/>
                </a:solidFill>
                <a:effectLst>
                  <a:outerShdw blurRad="38100" dist="38100" dir="2700000" algn="tl">
                    <a:srgbClr val="000000">
                      <a:alpha val="43137"/>
                    </a:srgbClr>
                  </a:outerShdw>
                </a:effectLst>
                <a:latin typeface="Arial Narrow" pitchFamily="34" charset="0"/>
              </a:rPr>
              <a:t>Холм-Жирковский район</a:t>
            </a:r>
            <a:endParaRPr lang="ru-RU" sz="4000" b="1" dirty="0">
              <a:solidFill>
                <a:srgbClr val="0000FF"/>
              </a:solidFill>
              <a:effectLst>
                <a:outerShdw blurRad="38100" dist="38100" dir="2700000" algn="tl">
                  <a:srgbClr val="000000">
                    <a:alpha val="43137"/>
                  </a:srgbClr>
                </a:outerShdw>
              </a:effectLst>
              <a:latin typeface="Arial Narrow" pitchFamily="34" charset="0"/>
            </a:endParaRPr>
          </a:p>
        </p:txBody>
      </p:sp>
      <p:pic>
        <p:nvPicPr>
          <p:cNvPr id="12" name="i-main-pic" descr="Картинка 5 из 10"/>
          <p:cNvPicPr/>
          <p:nvPr/>
        </p:nvPicPr>
        <p:blipFill>
          <a:blip r:embed="rId23" cstate="print">
            <a:lum contrast="6000"/>
          </a:blip>
          <a:srcRect/>
          <a:stretch>
            <a:fillRect/>
          </a:stretch>
        </p:blipFill>
        <p:spPr bwMode="auto">
          <a:xfrm>
            <a:off x="7812360" y="188640"/>
            <a:ext cx="864096" cy="93610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одержимое 9"/>
          <p:cNvGraphicFramePr>
            <a:graphicFrameLocks noGrp="1"/>
          </p:cNvGraphicFramePr>
          <p:nvPr>
            <p:ph sz="half" idx="1"/>
          </p:nvPr>
        </p:nvGraphicFramePr>
        <p:xfrm>
          <a:off x="179512" y="764704"/>
          <a:ext cx="4248472"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Содержимое 10"/>
          <p:cNvGraphicFramePr>
            <a:graphicFrameLocks noGrp="1"/>
          </p:cNvGraphicFramePr>
          <p:nvPr>
            <p:ph sz="quarter" idx="2"/>
          </p:nvPr>
        </p:nvGraphicFramePr>
        <p:xfrm>
          <a:off x="4648200" y="836712"/>
          <a:ext cx="4388296"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Содержимое 11"/>
          <p:cNvGraphicFramePr>
            <a:graphicFrameLocks noGrp="1"/>
          </p:cNvGraphicFramePr>
          <p:nvPr>
            <p:ph sz="quarter" idx="3"/>
          </p:nvPr>
        </p:nvGraphicFramePr>
        <p:xfrm>
          <a:off x="3995936" y="3933056"/>
          <a:ext cx="4686672" cy="2924944"/>
        </p:xfrm>
        <a:graphic>
          <a:graphicData uri="http://schemas.openxmlformats.org/drawingml/2006/chart">
            <c:chart xmlns:c="http://schemas.openxmlformats.org/drawingml/2006/chart" xmlns:r="http://schemas.openxmlformats.org/officeDocument/2006/relationships" r:id="rId4"/>
          </a:graphicData>
        </a:graphic>
      </p:graphicFrame>
      <p:sp>
        <p:nvSpPr>
          <p:cNvPr id="7" name="Заголовок 6"/>
          <p:cNvSpPr>
            <a:spLocks noGrp="1"/>
          </p:cNvSpPr>
          <p:nvPr>
            <p:ph type="title"/>
          </p:nvPr>
        </p:nvSpPr>
        <p:spPr>
          <a:xfrm>
            <a:off x="179512" y="0"/>
            <a:ext cx="8784976" cy="76470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ФОРМИРОВАНИЕ  РАСХОДОВ  БЮДЖЕТА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В  2017-2019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8" name="i-main-pic" descr="Картинка 5 из 10"/>
          <p:cNvPicPr/>
          <p:nvPr/>
        </p:nvPicPr>
        <p:blipFill>
          <a:blip r:embed="rId5"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9" name="Скругленный прямоугольник 8"/>
          <p:cNvSpPr/>
          <p:nvPr/>
        </p:nvSpPr>
        <p:spPr>
          <a:xfrm>
            <a:off x="7845229" y="836712"/>
            <a:ext cx="1298771"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31</a:t>
            </a:fld>
            <a:endParaRPr lang="ru-RU" dirty="0"/>
          </a:p>
        </p:txBody>
      </p:sp>
      <p:sp>
        <p:nvSpPr>
          <p:cNvPr id="43" name="Прямоугольник с двумя скругленными противолежащими углами 42"/>
          <p:cNvSpPr/>
          <p:nvPr/>
        </p:nvSpPr>
        <p:spPr>
          <a:xfrm>
            <a:off x="107504" y="0"/>
            <a:ext cx="8928992" cy="69269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spcBef>
                <a:spcPct val="0"/>
              </a:spcBef>
            </a:pPr>
            <a:r>
              <a:rPr lang="ru-RU" sz="2400" b="1" dirty="0" smtClean="0">
                <a:solidFill>
                  <a:schemeClr val="tx1"/>
                </a:solidFill>
                <a:effectLst>
                  <a:outerShdw blurRad="38100" dist="38100" dir="2700000" algn="tl">
                    <a:srgbClr val="000000">
                      <a:alpha val="43137"/>
                    </a:srgbClr>
                  </a:outerShdw>
                </a:effectLst>
                <a:latin typeface="Book Antiqua" pitchFamily="18" charset="0"/>
              </a:rPr>
              <a:t>ЗЕЧЕМ НУЖЕН ПРОГРАММНЫЙ  БЮДЖЕТ</a:t>
            </a:r>
            <a:endParaRPr lang="ru-RU" sz="24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81" name="Прямоугольник 80"/>
          <p:cNvSpPr/>
          <p:nvPr/>
        </p:nvSpPr>
        <p:spPr>
          <a:xfrm>
            <a:off x="395536" y="908721"/>
            <a:ext cx="8496944" cy="1815882"/>
          </a:xfrm>
          <a:prstGeom prst="rect">
            <a:avLst/>
          </a:prstGeom>
        </p:spPr>
        <p:txBody>
          <a:bodyPr wrap="square">
            <a:spAutoFit/>
          </a:bodyPr>
          <a:lstStyle/>
          <a:p>
            <a:pPr algn="just"/>
            <a:r>
              <a:rPr lang="ru-RU" sz="1600" b="1" dirty="0" smtClean="0">
                <a:solidFill>
                  <a:srgbClr val="000099"/>
                </a:solidFill>
                <a:latin typeface="Book Antiqua" pitchFamily="18" charset="0"/>
              </a:rPr>
              <a:t>	Бюджет формируется в новом «программном» формате на основе муниципальных программ. Это связано со вступившими в силу изменениями в Бюджетный кодекс РФ в 2014 году. </a:t>
            </a:r>
          </a:p>
          <a:p>
            <a:pPr algn="just"/>
            <a:r>
              <a:rPr lang="ru-RU" sz="1600" b="1" dirty="0" smtClean="0">
                <a:solidFill>
                  <a:srgbClr val="000099"/>
                </a:solidFill>
                <a:latin typeface="Book Antiqua" pitchFamily="18" charset="0"/>
              </a:rPr>
              <a:t>	Каждая муниципальная программа увязывает бюджетные ассигнования с результатами их использования для достижения заявленных целей. Таким образом, программный бюджет призван повысить качество формирования и исполнения главного финансового документа. </a:t>
            </a:r>
            <a:endParaRPr lang="ru-RU" sz="1600" dirty="0">
              <a:solidFill>
                <a:srgbClr val="000099"/>
              </a:solidFill>
              <a:latin typeface="Book Antiqua" pitchFamily="18" charset="0"/>
            </a:endParaRPr>
          </a:p>
        </p:txBody>
      </p:sp>
      <p:sp>
        <p:nvSpPr>
          <p:cNvPr id="84" name="Прямоугольник 83"/>
          <p:cNvSpPr/>
          <p:nvPr/>
        </p:nvSpPr>
        <p:spPr>
          <a:xfrm>
            <a:off x="3491880" y="2924944"/>
            <a:ext cx="5472608" cy="1202432"/>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08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 как следствие, бюджетных ассигнований, находящихся в их распоряжении. </a:t>
            </a:r>
            <a:endParaRPr lang="ru-RU" sz="1400" dirty="0">
              <a:solidFill>
                <a:srgbClr val="000099"/>
              </a:solidFill>
              <a:latin typeface="Book Antiqua" pitchFamily="18" charset="0"/>
            </a:endParaRPr>
          </a:p>
        </p:txBody>
      </p:sp>
      <p:sp>
        <p:nvSpPr>
          <p:cNvPr id="86" name="Прямоугольник 85"/>
          <p:cNvSpPr/>
          <p:nvPr/>
        </p:nvSpPr>
        <p:spPr>
          <a:xfrm>
            <a:off x="3491880" y="4221088"/>
            <a:ext cx="5472608" cy="1058416"/>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08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Обеспечение прозрачности расходования бюджетных средств, что позволяет увязать результаты, достигнутые в ходе реализации программ с бюджетными ресурсами, направленными на их достижение. </a:t>
            </a:r>
            <a:endParaRPr lang="ru-RU" sz="1400" dirty="0">
              <a:solidFill>
                <a:srgbClr val="000099"/>
              </a:solidFill>
              <a:latin typeface="Book Antiqua" pitchFamily="18" charset="0"/>
            </a:endParaRPr>
          </a:p>
        </p:txBody>
      </p:sp>
      <p:sp>
        <p:nvSpPr>
          <p:cNvPr id="87" name="Прямоугольник 86"/>
          <p:cNvSpPr/>
          <p:nvPr/>
        </p:nvSpPr>
        <p:spPr>
          <a:xfrm>
            <a:off x="3491880" y="5445224"/>
            <a:ext cx="5472608" cy="1058416"/>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08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0099"/>
                </a:solidFill>
                <a:latin typeface="Book Antiqua" pitchFamily="18" charset="0"/>
              </a:rPr>
              <a:t>Четкая определенная ответственность за достижение результатов. Вытекает из необходимости назначения исполнителя и соисполнителей, ответственных за реализацию муниципальной программы. </a:t>
            </a:r>
            <a:endParaRPr lang="ru-RU" sz="1400" dirty="0">
              <a:solidFill>
                <a:srgbClr val="000099"/>
              </a:solidFill>
              <a:latin typeface="Book Antiqua" pitchFamily="18" charset="0"/>
            </a:endParaRPr>
          </a:p>
        </p:txBody>
      </p:sp>
      <p:sp>
        <p:nvSpPr>
          <p:cNvPr id="88" name="Овал 87"/>
          <p:cNvSpPr/>
          <p:nvPr/>
        </p:nvSpPr>
        <p:spPr>
          <a:xfrm>
            <a:off x="179512" y="4365104"/>
            <a:ext cx="2304256" cy="1512168"/>
          </a:xfrm>
          <a:prstGeom prst="ellipse">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Программный бюджет , это</a:t>
            </a:r>
            <a:endParaRPr lang="ru-RU" sz="1600" dirty="0">
              <a:solidFill>
                <a:srgbClr val="000099"/>
              </a:solidFill>
              <a:latin typeface="Book Antiqua" pitchFamily="18" charset="0"/>
            </a:endParaRPr>
          </a:p>
        </p:txBody>
      </p:sp>
      <p:sp>
        <p:nvSpPr>
          <p:cNvPr id="89" name="Левая фигурная скобка 88"/>
          <p:cNvSpPr/>
          <p:nvPr/>
        </p:nvSpPr>
        <p:spPr>
          <a:xfrm>
            <a:off x="2843808" y="3717032"/>
            <a:ext cx="371472" cy="2664296"/>
          </a:xfrm>
          <a:prstGeom prst="leftBrace">
            <a:avLst/>
          </a:prstGeom>
          <a:ln w="57150">
            <a:solidFill>
              <a:srgbClr val="0066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90" name="Рисунок 89" descr="для программ.jpg"/>
          <p:cNvPicPr>
            <a:picLocks noChangeAspect="1"/>
          </p:cNvPicPr>
          <p:nvPr/>
        </p:nvPicPr>
        <p:blipFill>
          <a:blip r:embed="rId3" cstate="print"/>
          <a:stretch>
            <a:fillRect/>
          </a:stretch>
        </p:blipFill>
        <p:spPr>
          <a:xfrm>
            <a:off x="179512" y="2636912"/>
            <a:ext cx="2232248" cy="1656184"/>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Прямая соединительная линия 40"/>
          <p:cNvCxnSpPr/>
          <p:nvPr/>
        </p:nvCxnSpPr>
        <p:spPr>
          <a:xfrm>
            <a:off x="7452320" y="4797152"/>
            <a:ext cx="0" cy="72008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57200" y="0"/>
            <a:ext cx="8229600" cy="836712"/>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32</a:t>
            </a:fld>
            <a:endParaRPr lang="ru-RU" dirty="0"/>
          </a:p>
        </p:txBody>
      </p:sp>
      <p:sp>
        <p:nvSpPr>
          <p:cNvPr id="43" name="Прямоугольник с двумя скругленными противолежащими углами 42"/>
          <p:cNvSpPr/>
          <p:nvPr/>
        </p:nvSpPr>
        <p:spPr>
          <a:xfrm>
            <a:off x="107504" y="0"/>
            <a:ext cx="8928992" cy="692696"/>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lIns="45720" tIns="0" rIns="45720" bIns="0" rtlCol="0" anchor="ctr" anchorCtr="0">
            <a:noAutofit/>
          </a:bodyPr>
          <a:lstStyle/>
          <a:p>
            <a:pPr algn="ctr">
              <a:spcBef>
                <a:spcPct val="0"/>
              </a:spcBef>
            </a:pPr>
            <a:r>
              <a:rPr lang="ru-RU" sz="2400" b="1" dirty="0" smtClean="0">
                <a:solidFill>
                  <a:schemeClr val="tx1"/>
                </a:solidFill>
                <a:effectLst>
                  <a:outerShdw blurRad="38100" dist="38100" dir="2700000" algn="tl">
                    <a:srgbClr val="000000">
                      <a:alpha val="43137"/>
                    </a:srgbClr>
                  </a:outerShdw>
                </a:effectLst>
                <a:latin typeface="Book Antiqua" pitchFamily="18" charset="0"/>
              </a:rPr>
              <a:t>МУНИЦИПАЛЬНЫЕ   ПРОГРАММЫ</a:t>
            </a:r>
            <a:endParaRPr lang="ru-RU" sz="24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81" name="Прямоугольник 80"/>
          <p:cNvSpPr/>
          <p:nvPr/>
        </p:nvSpPr>
        <p:spPr>
          <a:xfrm>
            <a:off x="395536" y="908721"/>
            <a:ext cx="8496944" cy="338554"/>
          </a:xfrm>
          <a:prstGeom prst="rect">
            <a:avLst/>
          </a:prstGeom>
        </p:spPr>
        <p:txBody>
          <a:bodyPr wrap="square">
            <a:spAutoFit/>
          </a:bodyPr>
          <a:lstStyle/>
          <a:p>
            <a:pPr algn="just"/>
            <a:r>
              <a:rPr lang="ru-RU" sz="1600" b="1" dirty="0" smtClean="0">
                <a:solidFill>
                  <a:srgbClr val="000099"/>
                </a:solidFill>
                <a:latin typeface="Book Antiqua" pitchFamily="18" charset="0"/>
              </a:rPr>
              <a:t>	</a:t>
            </a:r>
            <a:endParaRPr lang="ru-RU" sz="1600" dirty="0">
              <a:solidFill>
                <a:srgbClr val="000099"/>
              </a:solidFill>
              <a:latin typeface="Book Antiqua" pitchFamily="18" charset="0"/>
            </a:endParaRPr>
          </a:p>
        </p:txBody>
      </p:sp>
      <p:sp>
        <p:nvSpPr>
          <p:cNvPr id="84" name="Прямоугольник 83"/>
          <p:cNvSpPr/>
          <p:nvPr/>
        </p:nvSpPr>
        <p:spPr>
          <a:xfrm>
            <a:off x="2843808" y="908720"/>
            <a:ext cx="6120680" cy="1296144"/>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0800000" scaled="1"/>
            <a:tileRect/>
          </a:gra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u="sng" dirty="0" smtClean="0">
                <a:solidFill>
                  <a:srgbClr val="000099"/>
                </a:solidFill>
                <a:latin typeface="Book Antiqua" pitchFamily="18" charset="0"/>
              </a:rPr>
              <a:t>Муниципальная программа </a:t>
            </a:r>
            <a:r>
              <a:rPr lang="ru-RU" sz="1600" b="1" dirty="0" smtClean="0">
                <a:solidFill>
                  <a:srgbClr val="000099"/>
                </a:solidFill>
                <a:latin typeface="Book Antiqua" pitchFamily="18" charset="0"/>
              </a:rPr>
              <a:t>- это совокупность мер, направленных на достижение единой цели, задач и ожидаемого результата, определение и реализацию которых осуществляет распорядитель бюджетных средств соответственно возложенных на него функций. </a:t>
            </a:r>
            <a:endParaRPr lang="ru-RU" sz="1600" dirty="0">
              <a:solidFill>
                <a:srgbClr val="000099"/>
              </a:solidFill>
              <a:latin typeface="Book Antiqua"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1" y="764704"/>
            <a:ext cx="2483768" cy="2016224"/>
          </a:xfrm>
          <a:prstGeom prst="rect">
            <a:avLst/>
          </a:prstGeom>
          <a:ln>
            <a:noFill/>
          </a:ln>
          <a:effectLst>
            <a:softEdge rad="112500"/>
          </a:effectLst>
        </p:spPr>
      </p:pic>
      <p:pic>
        <p:nvPicPr>
          <p:cNvPr id="16" name="Рисунок 15" descr="бюджет.jpg"/>
          <p:cNvPicPr>
            <a:picLocks noChangeAspect="1"/>
          </p:cNvPicPr>
          <p:nvPr/>
        </p:nvPicPr>
        <p:blipFill>
          <a:blip r:embed="rId4" cstate="print"/>
          <a:stretch>
            <a:fillRect/>
          </a:stretch>
        </p:blipFill>
        <p:spPr>
          <a:xfrm>
            <a:off x="5364088" y="2132856"/>
            <a:ext cx="1152128" cy="1152128"/>
          </a:xfrm>
          <a:prstGeom prst="rect">
            <a:avLst/>
          </a:prstGeom>
          <a:ln>
            <a:noFill/>
          </a:ln>
          <a:effectLst>
            <a:softEdge rad="112500"/>
          </a:effectLst>
        </p:spPr>
      </p:pic>
      <p:sp>
        <p:nvSpPr>
          <p:cNvPr id="17" name="TextBox 16"/>
          <p:cNvSpPr txBox="1"/>
          <p:nvPr/>
        </p:nvSpPr>
        <p:spPr>
          <a:xfrm>
            <a:off x="5436096" y="3212976"/>
            <a:ext cx="1224136" cy="338554"/>
          </a:xfrm>
          <a:prstGeom prst="rect">
            <a:avLst/>
          </a:prstGeom>
          <a:noFill/>
        </p:spPr>
        <p:txBody>
          <a:bodyPr wrap="square" rtlCol="0">
            <a:spAutoFit/>
          </a:bodyPr>
          <a:lstStyle/>
          <a:p>
            <a:r>
              <a:rPr lang="ru-RU" sz="1600" u="sng" dirty="0" smtClean="0">
                <a:solidFill>
                  <a:srgbClr val="000099"/>
                </a:solidFill>
                <a:latin typeface="Book Antiqua" pitchFamily="18" charset="0"/>
              </a:rPr>
              <a:t>БЮДЖЕТ</a:t>
            </a:r>
            <a:endParaRPr lang="ru-RU" sz="1600" u="sng" dirty="0">
              <a:solidFill>
                <a:srgbClr val="000099"/>
              </a:solidFill>
              <a:latin typeface="Book Antiqua" pitchFamily="18" charset="0"/>
            </a:endParaRPr>
          </a:p>
        </p:txBody>
      </p:sp>
      <p:pic>
        <p:nvPicPr>
          <p:cNvPr id="18" name="Рисунок 17" descr="программные расходы.jpg"/>
          <p:cNvPicPr>
            <a:picLocks noChangeAspect="1"/>
          </p:cNvPicPr>
          <p:nvPr/>
        </p:nvPicPr>
        <p:blipFill>
          <a:blip r:embed="rId5" cstate="print"/>
          <a:stretch>
            <a:fillRect/>
          </a:stretch>
        </p:blipFill>
        <p:spPr>
          <a:xfrm>
            <a:off x="2987824" y="3140968"/>
            <a:ext cx="1512168" cy="1265102"/>
          </a:xfrm>
          <a:prstGeom prst="rect">
            <a:avLst/>
          </a:prstGeom>
          <a:ln>
            <a:noFill/>
          </a:ln>
          <a:effectLst>
            <a:softEdge rad="112500"/>
          </a:effectLst>
        </p:spPr>
      </p:pic>
      <p:pic>
        <p:nvPicPr>
          <p:cNvPr id="19" name="Рисунок 18" descr="непрограммные расходы.jpg"/>
          <p:cNvPicPr>
            <a:picLocks noChangeAspect="1"/>
          </p:cNvPicPr>
          <p:nvPr/>
        </p:nvPicPr>
        <p:blipFill>
          <a:blip r:embed="rId6" cstate="print"/>
          <a:stretch>
            <a:fillRect/>
          </a:stretch>
        </p:blipFill>
        <p:spPr>
          <a:xfrm>
            <a:off x="7668344" y="3284984"/>
            <a:ext cx="1369288" cy="1296144"/>
          </a:xfrm>
          <a:prstGeom prst="rect">
            <a:avLst/>
          </a:prstGeom>
          <a:ln>
            <a:noFill/>
          </a:ln>
          <a:effectLst>
            <a:softEdge rad="112500"/>
          </a:effectLst>
        </p:spPr>
      </p:pic>
      <p:sp>
        <p:nvSpPr>
          <p:cNvPr id="20" name="TextBox 19"/>
          <p:cNvSpPr txBox="1"/>
          <p:nvPr/>
        </p:nvSpPr>
        <p:spPr>
          <a:xfrm>
            <a:off x="4283968" y="3861048"/>
            <a:ext cx="1440160" cy="523220"/>
          </a:xfrm>
          <a:prstGeom prst="rect">
            <a:avLst/>
          </a:prstGeom>
          <a:noFill/>
        </p:spPr>
        <p:txBody>
          <a:bodyPr wrap="square" rtlCol="0">
            <a:spAutoFit/>
          </a:bodyPr>
          <a:lstStyle/>
          <a:p>
            <a:pPr algn="ctr"/>
            <a:r>
              <a:rPr lang="ru-RU" sz="1400" u="sng" dirty="0" smtClean="0">
                <a:solidFill>
                  <a:srgbClr val="000099"/>
                </a:solidFill>
                <a:latin typeface="Book Antiqua" pitchFamily="18" charset="0"/>
              </a:rPr>
              <a:t>Программные расходы</a:t>
            </a:r>
            <a:endParaRPr lang="ru-RU" sz="1400" u="sng" dirty="0">
              <a:solidFill>
                <a:srgbClr val="000099"/>
              </a:solidFill>
              <a:latin typeface="Book Antiqua" pitchFamily="18" charset="0"/>
            </a:endParaRPr>
          </a:p>
        </p:txBody>
      </p:sp>
      <p:sp>
        <p:nvSpPr>
          <p:cNvPr id="21" name="TextBox 20"/>
          <p:cNvSpPr txBox="1"/>
          <p:nvPr/>
        </p:nvSpPr>
        <p:spPr>
          <a:xfrm>
            <a:off x="6156176" y="3933056"/>
            <a:ext cx="1584176" cy="523220"/>
          </a:xfrm>
          <a:prstGeom prst="rect">
            <a:avLst/>
          </a:prstGeom>
          <a:noFill/>
        </p:spPr>
        <p:txBody>
          <a:bodyPr wrap="square" rtlCol="0">
            <a:spAutoFit/>
          </a:bodyPr>
          <a:lstStyle/>
          <a:p>
            <a:pPr algn="ctr"/>
            <a:r>
              <a:rPr lang="ru-RU" sz="1400" u="sng" dirty="0" err="1" smtClean="0">
                <a:solidFill>
                  <a:srgbClr val="000099"/>
                </a:solidFill>
                <a:latin typeface="Book Antiqua" pitchFamily="18" charset="0"/>
              </a:rPr>
              <a:t>Непрограммные</a:t>
            </a:r>
            <a:r>
              <a:rPr lang="ru-RU" sz="1400" u="sng" dirty="0" smtClean="0">
                <a:solidFill>
                  <a:srgbClr val="000099"/>
                </a:solidFill>
                <a:latin typeface="Book Antiqua" pitchFamily="18" charset="0"/>
              </a:rPr>
              <a:t> расходы</a:t>
            </a:r>
            <a:endParaRPr lang="ru-RU" sz="1400" u="sng" dirty="0">
              <a:solidFill>
                <a:srgbClr val="000099"/>
              </a:solidFill>
              <a:latin typeface="Book Antiqua" pitchFamily="18" charset="0"/>
            </a:endParaRPr>
          </a:p>
        </p:txBody>
      </p:sp>
      <p:sp>
        <p:nvSpPr>
          <p:cNvPr id="23" name="Левая фигурная скобка 22"/>
          <p:cNvSpPr/>
          <p:nvPr/>
        </p:nvSpPr>
        <p:spPr>
          <a:xfrm rot="5400000">
            <a:off x="5851576" y="3085528"/>
            <a:ext cx="299464" cy="1274440"/>
          </a:xfrm>
          <a:prstGeom prst="leftBrace">
            <a:avLst>
              <a:gd name="adj1" fmla="val 0"/>
              <a:gd name="adj2" fmla="val 50000"/>
            </a:avLst>
          </a:prstGeom>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solidFill>
                <a:srgbClr val="000099"/>
              </a:solidFill>
            </a:endParaRPr>
          </a:p>
        </p:txBody>
      </p:sp>
      <p:sp>
        <p:nvSpPr>
          <p:cNvPr id="24" name="Левая фигурная скобка 23"/>
          <p:cNvSpPr/>
          <p:nvPr/>
        </p:nvSpPr>
        <p:spPr>
          <a:xfrm>
            <a:off x="2699792" y="5589240"/>
            <a:ext cx="72008" cy="4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Левая фигурная скобка 26"/>
          <p:cNvSpPr/>
          <p:nvPr/>
        </p:nvSpPr>
        <p:spPr>
          <a:xfrm rot="5400000">
            <a:off x="4644008" y="2348880"/>
            <a:ext cx="792088" cy="4824536"/>
          </a:xfrm>
          <a:prstGeom prst="leftBrace">
            <a:avLst>
              <a:gd name="adj1" fmla="val 0"/>
              <a:gd name="adj2" fmla="val 50165"/>
            </a:avLst>
          </a:prstGeom>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solidFill>
                <a:srgbClr val="000099"/>
              </a:solidFill>
            </a:endParaRPr>
          </a:p>
        </p:txBody>
      </p:sp>
      <p:cxnSp>
        <p:nvCxnSpPr>
          <p:cNvPr id="29" name="Прямая соединительная линия 28"/>
          <p:cNvCxnSpPr/>
          <p:nvPr/>
        </p:nvCxnSpPr>
        <p:spPr>
          <a:xfrm>
            <a:off x="3635896" y="4725144"/>
            <a:ext cx="0" cy="504056"/>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6084168" y="4725144"/>
            <a:ext cx="0" cy="7920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34" name="Прямоугольник с одним скругленным углом 33"/>
          <p:cNvSpPr/>
          <p:nvPr/>
        </p:nvSpPr>
        <p:spPr>
          <a:xfrm>
            <a:off x="1475656" y="5013176"/>
            <a:ext cx="1656184" cy="792088"/>
          </a:xfrm>
          <a:prstGeom prst="round1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a:ln>
            <a:solidFill>
              <a:srgbClr val="0033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Социальной направленности</a:t>
            </a:r>
            <a:endParaRPr lang="ru-RU" sz="1400" dirty="0">
              <a:solidFill>
                <a:srgbClr val="000099"/>
              </a:solidFill>
              <a:latin typeface="Book Antiqua" pitchFamily="18" charset="0"/>
            </a:endParaRPr>
          </a:p>
        </p:txBody>
      </p:sp>
      <p:sp>
        <p:nvSpPr>
          <p:cNvPr id="35" name="Прямоугольник с одним скругленным углом 34"/>
          <p:cNvSpPr/>
          <p:nvPr/>
        </p:nvSpPr>
        <p:spPr>
          <a:xfrm>
            <a:off x="3203848" y="5157192"/>
            <a:ext cx="1656184" cy="792088"/>
          </a:xfrm>
          <a:prstGeom prst="round1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a:ln>
            <a:solidFill>
              <a:srgbClr val="0033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Общего характера</a:t>
            </a:r>
            <a:r>
              <a:rPr lang="ru-RU" sz="1600" dirty="0" smtClean="0">
                <a:solidFill>
                  <a:srgbClr val="000099"/>
                </a:solidFill>
                <a:latin typeface="Book Antiqua" pitchFamily="18" charset="0"/>
              </a:rPr>
              <a:t> </a:t>
            </a:r>
            <a:endParaRPr lang="ru-RU" sz="1600" dirty="0">
              <a:solidFill>
                <a:srgbClr val="000099"/>
              </a:solidFill>
              <a:latin typeface="Book Antiqua" pitchFamily="18" charset="0"/>
            </a:endParaRPr>
          </a:p>
        </p:txBody>
      </p:sp>
      <p:sp>
        <p:nvSpPr>
          <p:cNvPr id="36" name="Прямоугольник с одним скругленным углом 35"/>
          <p:cNvSpPr/>
          <p:nvPr/>
        </p:nvSpPr>
        <p:spPr>
          <a:xfrm>
            <a:off x="4932040" y="5301208"/>
            <a:ext cx="1656184" cy="792088"/>
          </a:xfrm>
          <a:prstGeom prst="round1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a:ln>
            <a:solidFill>
              <a:srgbClr val="0033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На поддержку отраслей экономики</a:t>
            </a:r>
            <a:endParaRPr lang="ru-RU" sz="1400" dirty="0">
              <a:solidFill>
                <a:srgbClr val="000099"/>
              </a:solidFill>
              <a:latin typeface="Book Antiqua" pitchFamily="18" charset="0"/>
            </a:endParaRPr>
          </a:p>
        </p:txBody>
      </p:sp>
      <p:sp>
        <p:nvSpPr>
          <p:cNvPr id="37" name="Прямоугольник с одним скругленным углом 36"/>
          <p:cNvSpPr/>
          <p:nvPr/>
        </p:nvSpPr>
        <p:spPr>
          <a:xfrm>
            <a:off x="6660232" y="5445224"/>
            <a:ext cx="1728192" cy="792088"/>
          </a:xfrm>
          <a:prstGeom prst="round1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a:ln>
            <a:solidFill>
              <a:srgbClr val="0033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На развитие образования, культуры и спорта</a:t>
            </a:r>
            <a:endParaRPr lang="ru-RU" sz="1400" dirty="0">
              <a:solidFill>
                <a:srgbClr val="000099"/>
              </a:solidFill>
              <a:latin typeface="Book Antiqua" pitchFamily="18" charset="0"/>
            </a:endParaRPr>
          </a:p>
        </p:txBody>
      </p:sp>
      <p:sp>
        <p:nvSpPr>
          <p:cNvPr id="48" name="Прямоугольник 47"/>
          <p:cNvSpPr/>
          <p:nvPr/>
        </p:nvSpPr>
        <p:spPr>
          <a:xfrm>
            <a:off x="179512" y="2780928"/>
            <a:ext cx="2376264" cy="2160240"/>
          </a:xfrm>
          <a:prstGeom prst="rect">
            <a:avLst/>
          </a:prstGeom>
          <a:solidFill>
            <a:srgbClr val="66CCFF"/>
          </a:solidFill>
          <a:ln>
            <a:solidFill>
              <a:srgbClr val="00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rgbClr val="000099"/>
                </a:solidFill>
                <a:latin typeface="Book Antiqua" pitchFamily="18" charset="0"/>
              </a:rPr>
              <a:t>Бюджет муниципального образования «Холм-Жирковский район» является </a:t>
            </a:r>
            <a:r>
              <a:rPr lang="ru-RU" sz="1300" b="1" dirty="0" smtClean="0">
                <a:solidFill>
                  <a:srgbClr val="000099"/>
                </a:solidFill>
                <a:latin typeface="Book Antiqua" pitchFamily="18" charset="0"/>
              </a:rPr>
              <a:t>программным бюджетом.</a:t>
            </a:r>
            <a:r>
              <a:rPr lang="ru-RU" sz="1300" dirty="0" smtClean="0">
                <a:solidFill>
                  <a:srgbClr val="000099"/>
                </a:solidFill>
                <a:latin typeface="Book Antiqua" pitchFamily="18" charset="0"/>
              </a:rPr>
              <a:t> Формирование и исполнение расходной части бюджета происходит через реализацию муниципальных программ.</a:t>
            </a:r>
            <a:endParaRPr lang="ru-RU" sz="1300" dirty="0">
              <a:solidFill>
                <a:srgbClr val="000099"/>
              </a:solidFill>
              <a:latin typeface="Book Antiqua" pitchFamily="18" charset="0"/>
            </a:endParaRPr>
          </a:p>
        </p:txBody>
      </p:sp>
      <p:pic>
        <p:nvPicPr>
          <p:cNvPr id="49" name="Рисунок 48" descr="соц политика.png"/>
          <p:cNvPicPr>
            <a:picLocks noChangeAspect="1"/>
          </p:cNvPicPr>
          <p:nvPr/>
        </p:nvPicPr>
        <p:blipFill>
          <a:blip r:embed="rId7" cstate="print"/>
          <a:stretch>
            <a:fillRect/>
          </a:stretch>
        </p:blipFill>
        <p:spPr>
          <a:xfrm>
            <a:off x="1691680" y="5788166"/>
            <a:ext cx="1152128" cy="1069834"/>
          </a:xfrm>
          <a:prstGeom prst="rect">
            <a:avLst/>
          </a:prstGeom>
          <a:ln>
            <a:noFill/>
          </a:ln>
          <a:effectLst>
            <a:softEdge rad="112500"/>
          </a:effectLst>
        </p:spPr>
      </p:pic>
      <p:pic>
        <p:nvPicPr>
          <p:cNvPr id="50" name="Рисунок 49" descr="экономика.jpg"/>
          <p:cNvPicPr>
            <a:picLocks noChangeAspect="1"/>
          </p:cNvPicPr>
          <p:nvPr/>
        </p:nvPicPr>
        <p:blipFill>
          <a:blip r:embed="rId8" cstate="print"/>
          <a:stretch>
            <a:fillRect/>
          </a:stretch>
        </p:blipFill>
        <p:spPr>
          <a:xfrm>
            <a:off x="5148064" y="5990394"/>
            <a:ext cx="1296144" cy="867606"/>
          </a:xfrm>
          <a:prstGeom prst="rect">
            <a:avLst/>
          </a:prstGeom>
          <a:ln>
            <a:noFill/>
          </a:ln>
          <a:effectLst>
            <a:softEdge rad="112500"/>
          </a:effectLst>
        </p:spPr>
      </p:pic>
      <p:pic>
        <p:nvPicPr>
          <p:cNvPr id="51" name="Рисунок 50" descr="образование.jpg"/>
          <p:cNvPicPr>
            <a:picLocks noChangeAspect="1"/>
          </p:cNvPicPr>
          <p:nvPr/>
        </p:nvPicPr>
        <p:blipFill>
          <a:blip r:embed="rId9" cstate="print"/>
          <a:stretch>
            <a:fillRect/>
          </a:stretch>
        </p:blipFill>
        <p:spPr>
          <a:xfrm>
            <a:off x="7956376" y="5777880"/>
            <a:ext cx="854391" cy="1080120"/>
          </a:xfrm>
          <a:prstGeom prst="rect">
            <a:avLst/>
          </a:prstGeom>
          <a:ln>
            <a:noFill/>
          </a:ln>
          <a:effectLst>
            <a:softEdge rad="112500"/>
          </a:effectLst>
        </p:spPr>
      </p:pic>
      <p:pic>
        <p:nvPicPr>
          <p:cNvPr id="52" name="Рисунок 51" descr="менеджмент.jpg"/>
          <p:cNvPicPr>
            <a:picLocks noChangeAspect="1"/>
          </p:cNvPicPr>
          <p:nvPr/>
        </p:nvPicPr>
        <p:blipFill>
          <a:blip r:embed="rId10" cstate="print"/>
          <a:stretch>
            <a:fillRect/>
          </a:stretch>
        </p:blipFill>
        <p:spPr>
          <a:xfrm>
            <a:off x="3491880" y="5993904"/>
            <a:ext cx="1152128" cy="864096"/>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nvPr>
        </p:nvGraphicFramePr>
        <p:xfrm>
          <a:off x="107504" y="1268760"/>
          <a:ext cx="885698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107504" y="0"/>
            <a:ext cx="8928992" cy="1124744"/>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rmAutofit fontScale="90000"/>
          </a:bodyPr>
          <a:lstStyle/>
          <a:p>
            <a:pPr algn="ct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СТРУКТУРА  РАСХОДОВ  БЮДЖЕТА </a:t>
            </a:r>
            <a:b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br>
            <a:r>
              <a:rPr lang="ru-RU" sz="2400" cap="none" dirty="0" smtClean="0">
                <a:ln>
                  <a:noFill/>
                </a:ln>
                <a:solidFill>
                  <a:schemeClr val="tx1"/>
                </a:solidFill>
                <a:effectLst>
                  <a:outerShdw blurRad="38100" dist="38100" dir="2700000" algn="tl">
                    <a:srgbClr val="000000">
                      <a:alpha val="43137"/>
                    </a:srgbClr>
                  </a:outerShdw>
                </a:effectLst>
                <a:latin typeface="Book Antiqua" pitchFamily="18" charset="0"/>
              </a:rPr>
              <a:t> ПО   ПРОГРАММНЫМ   И   НЕПРОГРАММНЫМ НАПРАВЛЕНИЯМ  ДЕЯТЕЛЬНОСТИ В  2017-2019  гг.</a:t>
            </a:r>
            <a:endParaRPr lang="ru-RU" sz="24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i-main-pic" descr="Картинка 5 из 10"/>
          <p:cNvPicPr/>
          <p:nvPr/>
        </p:nvPicPr>
        <p:blipFill>
          <a:blip r:embed="rId7"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6" name="Скругленный прямоугольник 5"/>
          <p:cNvSpPr/>
          <p:nvPr/>
        </p:nvSpPr>
        <p:spPr>
          <a:xfrm>
            <a:off x="7845229" y="836712"/>
            <a:ext cx="1298771"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
        <p:nvSpPr>
          <p:cNvPr id="11" name="Стрелка вправо с вырезом 10"/>
          <p:cNvSpPr/>
          <p:nvPr/>
        </p:nvSpPr>
        <p:spPr>
          <a:xfrm>
            <a:off x="5292080" y="1484784"/>
            <a:ext cx="690376" cy="1296144"/>
          </a:xfrm>
          <a:prstGeom prst="notchedRightArrow">
            <a:avLst>
              <a:gd name="adj1" fmla="val 50000"/>
              <a:gd name="adj2" fmla="val 50000"/>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lin ang="16200000" scaled="1"/>
            <a:tileRect/>
          </a:gradFill>
          <a:ln>
            <a:solidFill>
              <a:srgbClr val="66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с вырезом 11"/>
          <p:cNvSpPr/>
          <p:nvPr/>
        </p:nvSpPr>
        <p:spPr>
          <a:xfrm>
            <a:off x="5364088" y="4653136"/>
            <a:ext cx="690376" cy="1296144"/>
          </a:xfrm>
          <a:prstGeom prst="notchedRightArrow">
            <a:avLst>
              <a:gd name="adj1" fmla="val 50000"/>
              <a:gd name="adj2" fmla="val 50000"/>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lin ang="16200000" scaled="1"/>
            <a:tileRect/>
          </a:gradFill>
          <a:ln>
            <a:solidFill>
              <a:srgbClr val="66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с вырезом 12"/>
          <p:cNvSpPr/>
          <p:nvPr/>
        </p:nvSpPr>
        <p:spPr>
          <a:xfrm>
            <a:off x="5364088" y="3068960"/>
            <a:ext cx="690376" cy="1296144"/>
          </a:xfrm>
          <a:prstGeom prst="notchedRightArrow">
            <a:avLst>
              <a:gd name="adj1" fmla="val 50000"/>
              <a:gd name="adj2" fmla="val 50000"/>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lin ang="16200000" scaled="1"/>
            <a:tileRect/>
          </a:gradFill>
          <a:ln>
            <a:solidFill>
              <a:srgbClr val="66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6948264" y="2060848"/>
            <a:ext cx="288032"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57200" y="0"/>
            <a:ext cx="8229600" cy="1124744"/>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район» Смоленской области на образование  в разрезе муниципальных программ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 2014 году</a:t>
            </a: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34</a:t>
            </a:fld>
            <a:endParaRPr lang="ru-RU" dirty="0"/>
          </a:p>
        </p:txBody>
      </p:sp>
      <p:sp>
        <p:nvSpPr>
          <p:cNvPr id="5" name="Скругленный прямоугольник 4"/>
          <p:cNvSpPr/>
          <p:nvPr/>
        </p:nvSpPr>
        <p:spPr>
          <a:xfrm>
            <a:off x="179512" y="980728"/>
            <a:ext cx="2016224" cy="1224136"/>
          </a:xfrm>
          <a:prstGeom prst="roundRect">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2700000" scaled="1"/>
            <a:tileRect/>
          </a:gradFill>
          <a:ln>
            <a:solidFill>
              <a:srgbClr val="006600"/>
            </a:solidFill>
          </a:ln>
          <a:effectLst>
            <a:outerShdw blurRad="40000" dist="127000" dir="5400000" rotWithShape="0">
              <a:srgbClr val="009900">
                <a:alpha val="34902"/>
              </a:srgbClr>
            </a:outerShdw>
          </a:effectLst>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Создание условий     </a:t>
            </a:r>
          </a:p>
          <a:p>
            <a:r>
              <a:rPr lang="ru-RU" sz="1400" b="1" dirty="0" smtClean="0">
                <a:solidFill>
                  <a:schemeClr val="bg1"/>
                </a:solidFill>
                <a:latin typeface="Times New Roman" pitchFamily="18" charset="0"/>
                <a:cs typeface="Times New Roman" pitchFamily="18" charset="0"/>
              </a:rPr>
              <a:t>для эффективного управления муниципальным образованием </a:t>
            </a:r>
            <a:endParaRPr lang="ru-RU" sz="1400" b="1" dirty="0">
              <a:solidFill>
                <a:schemeClr val="bg1"/>
              </a:solidFill>
              <a:latin typeface="Times New Roman" pitchFamily="18" charset="0"/>
              <a:cs typeface="Times New Roman" pitchFamily="18" charset="0"/>
            </a:endParaRPr>
          </a:p>
        </p:txBody>
      </p:sp>
      <p:sp>
        <p:nvSpPr>
          <p:cNvPr id="7" name="Скругленный прямоугольник 6"/>
          <p:cNvSpPr/>
          <p:nvPr/>
        </p:nvSpPr>
        <p:spPr>
          <a:xfrm>
            <a:off x="683568" y="2348880"/>
            <a:ext cx="936104" cy="360040"/>
          </a:xfrm>
          <a:prstGeom prst="roundRect">
            <a:avLst/>
          </a:prstGeom>
          <a:solidFill>
            <a:srgbClr val="009999"/>
          </a:solidFill>
          <a:ln>
            <a:solidFill>
              <a:srgbClr val="0066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20 816,2</a:t>
            </a:r>
            <a:endParaRPr lang="ru-RU" sz="1600" b="1" dirty="0">
              <a:solidFill>
                <a:schemeClr val="bg1"/>
              </a:solidFill>
              <a:latin typeface="Times New Roman" pitchFamily="18" charset="0"/>
              <a:cs typeface="Times New Roman" pitchFamily="18" charset="0"/>
            </a:endParaRPr>
          </a:p>
        </p:txBody>
      </p:sp>
      <p:cxnSp>
        <p:nvCxnSpPr>
          <p:cNvPr id="13" name="Прямая соединительная линия 12"/>
          <p:cNvCxnSpPr>
            <a:stCxn id="5" idx="2"/>
            <a:endCxn id="7" idx="0"/>
          </p:cNvCxnSpPr>
          <p:nvPr/>
        </p:nvCxnSpPr>
        <p:spPr>
          <a:xfrm flipH="1">
            <a:off x="1151620" y="2204864"/>
            <a:ext cx="36004"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2915816" y="980728"/>
            <a:ext cx="2016224" cy="1008112"/>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35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Поддержка пассажирского транспорта общего пользования </a:t>
            </a:r>
            <a:endParaRPr lang="ru-RU" sz="1400" b="1" dirty="0">
              <a:solidFill>
                <a:schemeClr val="bg1"/>
              </a:solidFill>
              <a:latin typeface="Times New Roman" pitchFamily="18" charset="0"/>
              <a:cs typeface="Times New Roman" pitchFamily="18" charset="0"/>
            </a:endParaRPr>
          </a:p>
        </p:txBody>
      </p:sp>
      <p:sp>
        <p:nvSpPr>
          <p:cNvPr id="17" name="Скругленный прямоугольник 16"/>
          <p:cNvSpPr/>
          <p:nvPr/>
        </p:nvSpPr>
        <p:spPr>
          <a:xfrm>
            <a:off x="2483768" y="2060848"/>
            <a:ext cx="936104" cy="288032"/>
          </a:xfrm>
          <a:prstGeom prst="roundRect">
            <a:avLst/>
          </a:prstGeom>
          <a:solidFill>
            <a:srgbClr val="9999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600,0</a:t>
            </a:r>
            <a:endParaRPr lang="ru-RU" sz="1600" b="1" dirty="0">
              <a:latin typeface="Times New Roman" pitchFamily="18" charset="0"/>
              <a:cs typeface="Times New Roman" pitchFamily="18" charset="0"/>
            </a:endParaRPr>
          </a:p>
        </p:txBody>
      </p:sp>
      <p:cxnSp>
        <p:nvCxnSpPr>
          <p:cNvPr id="19" name="Прямая соединительная линия 18"/>
          <p:cNvCxnSpPr>
            <a:stCxn id="16" idx="2"/>
            <a:endCxn id="17" idx="0"/>
          </p:cNvCxnSpPr>
          <p:nvPr/>
        </p:nvCxnSpPr>
        <p:spPr>
          <a:xfrm flipH="1">
            <a:off x="2951820" y="1988840"/>
            <a:ext cx="972108" cy="72008"/>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5148064" y="908720"/>
            <a:ext cx="1944216" cy="1224136"/>
          </a:xfrm>
          <a:prstGeom prst="roundRect">
            <a:avLst/>
          </a:prstGeo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13500000" scaled="1"/>
            <a:tileRect/>
          </a:gradFill>
          <a:ln/>
          <a:effectLst>
            <a:outerShdw blurRad="40000" dist="127000" dir="5400000" rotWithShape="0">
              <a:srgbClr val="FF6600">
                <a:alpha val="37647"/>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Газификация населенных пунктов Холм-Жирковского района</a:t>
            </a:r>
            <a:endParaRPr lang="ru-RU" sz="1400" b="1" dirty="0">
              <a:latin typeface="Times New Roman" pitchFamily="18" charset="0"/>
              <a:cs typeface="Times New Roman" pitchFamily="18" charset="0"/>
            </a:endParaRPr>
          </a:p>
        </p:txBody>
      </p:sp>
      <p:sp>
        <p:nvSpPr>
          <p:cNvPr id="21" name="Скругленный прямоугольник 20"/>
          <p:cNvSpPr/>
          <p:nvPr/>
        </p:nvSpPr>
        <p:spPr>
          <a:xfrm>
            <a:off x="6804248" y="2204864"/>
            <a:ext cx="936104" cy="288032"/>
          </a:xfrm>
          <a:prstGeom prst="roundRect">
            <a:avLst/>
          </a:prstGeom>
          <a:solidFill>
            <a:srgbClr val="CC9900"/>
          </a:solidFill>
          <a:ln>
            <a:solidFill>
              <a:srgbClr val="FF99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p:txBody>
      </p:sp>
      <p:sp>
        <p:nvSpPr>
          <p:cNvPr id="27" name="Скругленный прямоугольник 26"/>
          <p:cNvSpPr/>
          <p:nvPr/>
        </p:nvSpPr>
        <p:spPr>
          <a:xfrm>
            <a:off x="7092280" y="2996952"/>
            <a:ext cx="2051720" cy="936104"/>
          </a:xfrm>
          <a:prstGeom prst="roundRect">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10800000" scaled="1"/>
            <a:tileRect/>
          </a:gradFill>
          <a:ln>
            <a:solidFill>
              <a:srgbClr val="006600"/>
            </a:solidFill>
          </a:ln>
          <a:effectLst>
            <a:outerShdw blurRad="40000" dist="127000" dir="5400000" rotWithShape="0">
              <a:srgbClr val="006600">
                <a:alpha val="37647"/>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r"/>
            <a:r>
              <a:rPr lang="ru-RU" sz="1400" b="1" dirty="0" smtClean="0">
                <a:solidFill>
                  <a:schemeClr val="bg1"/>
                </a:solidFill>
                <a:latin typeface="Times New Roman" pitchFamily="18" charset="0"/>
                <a:cs typeface="Times New Roman" pitchFamily="18" charset="0"/>
              </a:rPr>
              <a:t>Развитие сельского хозяйства</a:t>
            </a:r>
            <a:endParaRPr lang="ru-RU" sz="1400" b="1" dirty="0">
              <a:solidFill>
                <a:schemeClr val="bg1"/>
              </a:solidFill>
              <a:latin typeface="Times New Roman" pitchFamily="18" charset="0"/>
              <a:cs typeface="Times New Roman" pitchFamily="18" charset="0"/>
            </a:endParaRPr>
          </a:p>
        </p:txBody>
      </p:sp>
      <p:sp>
        <p:nvSpPr>
          <p:cNvPr id="28" name="Скругленный прямоугольник 27"/>
          <p:cNvSpPr/>
          <p:nvPr/>
        </p:nvSpPr>
        <p:spPr>
          <a:xfrm>
            <a:off x="8279904" y="4293096"/>
            <a:ext cx="864096" cy="360040"/>
          </a:xfrm>
          <a:prstGeom prst="roundRect">
            <a:avLst/>
          </a:prstGeom>
          <a:solidFill>
            <a:srgbClr val="00CC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800,0</a:t>
            </a:r>
            <a:endParaRPr lang="ru-RU" sz="1600" b="1" dirty="0">
              <a:solidFill>
                <a:schemeClr val="bg1"/>
              </a:solidFill>
              <a:latin typeface="Times New Roman" pitchFamily="18" charset="0"/>
              <a:cs typeface="Times New Roman" pitchFamily="18" charset="0"/>
            </a:endParaRPr>
          </a:p>
        </p:txBody>
      </p:sp>
      <p:cxnSp>
        <p:nvCxnSpPr>
          <p:cNvPr id="32" name="Прямая соединительная линия 31"/>
          <p:cNvCxnSpPr>
            <a:endCxn id="28" idx="0"/>
          </p:cNvCxnSpPr>
          <p:nvPr/>
        </p:nvCxnSpPr>
        <p:spPr>
          <a:xfrm>
            <a:off x="8244408" y="3861048"/>
            <a:ext cx="467544" cy="43204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0" y="2924944"/>
            <a:ext cx="1944216" cy="1080120"/>
          </a:xfrm>
          <a:prstGeom prst="round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270000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Развитие системы образования и молодежной политики</a:t>
            </a:r>
            <a:endParaRPr lang="ru-RU" sz="1400" b="1" dirty="0">
              <a:solidFill>
                <a:schemeClr val="bg1"/>
              </a:solidFill>
              <a:latin typeface="Times New Roman" pitchFamily="18" charset="0"/>
              <a:cs typeface="Times New Roman" pitchFamily="18" charset="0"/>
            </a:endParaRPr>
          </a:p>
        </p:txBody>
      </p:sp>
      <p:sp>
        <p:nvSpPr>
          <p:cNvPr id="36" name="Скругленный прямоугольник 35"/>
          <p:cNvSpPr/>
          <p:nvPr/>
        </p:nvSpPr>
        <p:spPr>
          <a:xfrm>
            <a:off x="323528" y="4365104"/>
            <a:ext cx="1152128" cy="360040"/>
          </a:xfrm>
          <a:prstGeom prst="roundRect">
            <a:avLst/>
          </a:prstGeom>
          <a:solidFill>
            <a:srgbClr val="00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130 725,2</a:t>
            </a:r>
            <a:endParaRPr lang="ru-RU" sz="1600" b="1" dirty="0">
              <a:solidFill>
                <a:schemeClr val="bg1"/>
              </a:solidFill>
              <a:latin typeface="Times New Roman" pitchFamily="18" charset="0"/>
              <a:cs typeface="Times New Roman" pitchFamily="18" charset="0"/>
            </a:endParaRPr>
          </a:p>
        </p:txBody>
      </p:sp>
      <p:cxnSp>
        <p:nvCxnSpPr>
          <p:cNvPr id="40" name="Прямая соединительная линия 39"/>
          <p:cNvCxnSpPr>
            <a:stCxn id="35" idx="2"/>
            <a:endCxn id="36" idx="0"/>
          </p:cNvCxnSpPr>
          <p:nvPr/>
        </p:nvCxnSpPr>
        <p:spPr>
          <a:xfrm flipH="1">
            <a:off x="899592" y="4005064"/>
            <a:ext cx="72516" cy="36004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2483768" y="2996952"/>
            <a:ext cx="1944216" cy="1008112"/>
          </a:xfrm>
          <a:prstGeom prst="round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5400000" scaled="1"/>
            <a:tileRect/>
          </a:gradFill>
          <a:ln>
            <a:solidFill>
              <a:srgbClr val="FFCC00"/>
            </a:solidFill>
          </a:ln>
          <a:effectLst>
            <a:outerShdw blurRad="50800" dist="127000" dir="5400000" algn="ctr" rotWithShape="0">
              <a:srgbClr val="FFFF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эффективного управления финансами</a:t>
            </a:r>
            <a:endParaRPr lang="ru-RU" sz="1400" b="1" dirty="0">
              <a:solidFill>
                <a:schemeClr val="bg1"/>
              </a:solidFill>
              <a:latin typeface="Times New Roman" pitchFamily="18" charset="0"/>
              <a:cs typeface="Times New Roman" pitchFamily="18" charset="0"/>
            </a:endParaRPr>
          </a:p>
        </p:txBody>
      </p:sp>
      <p:sp>
        <p:nvSpPr>
          <p:cNvPr id="42" name="Скругленный прямоугольник 41"/>
          <p:cNvSpPr/>
          <p:nvPr/>
        </p:nvSpPr>
        <p:spPr>
          <a:xfrm>
            <a:off x="4067944" y="4077072"/>
            <a:ext cx="936104" cy="360040"/>
          </a:xfrm>
          <a:prstGeom prst="roundRect">
            <a:avLst/>
          </a:prstGeom>
          <a:solidFill>
            <a:srgbClr val="FFCC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21 619,3</a:t>
            </a:r>
            <a:endParaRPr lang="ru-RU" sz="1600" b="1" dirty="0">
              <a:solidFill>
                <a:schemeClr val="bg1"/>
              </a:solidFill>
              <a:latin typeface="Times New Roman" pitchFamily="18" charset="0"/>
              <a:cs typeface="Times New Roman" pitchFamily="18" charset="0"/>
            </a:endParaRPr>
          </a:p>
        </p:txBody>
      </p:sp>
      <p:cxnSp>
        <p:nvCxnSpPr>
          <p:cNvPr id="44" name="Прямая соединительная линия 43"/>
          <p:cNvCxnSpPr>
            <a:stCxn id="41" idx="2"/>
            <a:endCxn id="42" idx="0"/>
          </p:cNvCxnSpPr>
          <p:nvPr/>
        </p:nvCxnSpPr>
        <p:spPr>
          <a:xfrm>
            <a:off x="3455876" y="4005064"/>
            <a:ext cx="108012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0" y="5013176"/>
            <a:ext cx="2016224" cy="1008112"/>
          </a:xfrm>
          <a:prstGeom prst="round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2700000" scaled="1"/>
            <a:tileRect/>
          </a:gradFill>
          <a:ln>
            <a:solidFill>
              <a:srgbClr val="FF33CC"/>
            </a:solidFill>
          </a:ln>
          <a:effectLst>
            <a:outerShdw blurRad="50800" dist="127000" dir="5400000" algn="ctr" rotWithShape="0">
              <a:srgbClr val="FF3399">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Энергосбережение и повышение энергетической эффективности</a:t>
            </a:r>
            <a:endParaRPr lang="ru-RU" sz="1400" b="1" dirty="0">
              <a:solidFill>
                <a:schemeClr val="bg1"/>
              </a:solidFill>
              <a:latin typeface="Times New Roman" pitchFamily="18" charset="0"/>
              <a:cs typeface="Times New Roman" pitchFamily="18" charset="0"/>
            </a:endParaRPr>
          </a:p>
        </p:txBody>
      </p:sp>
      <p:sp>
        <p:nvSpPr>
          <p:cNvPr id="48" name="Скругленный прямоугольник 47"/>
          <p:cNvSpPr/>
          <p:nvPr/>
        </p:nvSpPr>
        <p:spPr>
          <a:xfrm>
            <a:off x="611560" y="6309320"/>
            <a:ext cx="1080120" cy="360040"/>
          </a:xfrm>
          <a:prstGeom prst="round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52" name="Прямая соединительная линия 51"/>
          <p:cNvCxnSpPr>
            <a:stCxn id="47" idx="2"/>
            <a:endCxn id="48" idx="0"/>
          </p:cNvCxnSpPr>
          <p:nvPr/>
        </p:nvCxnSpPr>
        <p:spPr>
          <a:xfrm>
            <a:off x="1008112" y="6021288"/>
            <a:ext cx="143508" cy="288032"/>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53" name="Скругленный прямоугольник 52"/>
          <p:cNvSpPr/>
          <p:nvPr/>
        </p:nvSpPr>
        <p:spPr>
          <a:xfrm>
            <a:off x="2411760" y="4509120"/>
            <a:ext cx="1872208" cy="1008112"/>
          </a:xfrm>
          <a:prstGeom prst="roundRect">
            <a:avLst>
              <a:gd name="adj" fmla="val 24474"/>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0800000" scaled="1"/>
            <a:tileRect/>
          </a:gradFill>
          <a:ln>
            <a:solidFill>
              <a:srgbClr val="6600FF"/>
            </a:solidFill>
          </a:ln>
          <a:effectLst>
            <a:outerShdw blurRad="50800" dist="127000" dir="5400000" algn="ctr" rotWithShape="0">
              <a:srgbClr val="CC66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Times New Roman" pitchFamily="18" charset="0"/>
                <a:cs typeface="Times New Roman" pitchFamily="18" charset="0"/>
              </a:rPr>
              <a:t>Развитие культуры, спорта и туризма</a:t>
            </a:r>
            <a:endParaRPr lang="ru-RU" sz="1400" b="1" dirty="0">
              <a:solidFill>
                <a:schemeClr val="bg1"/>
              </a:solidFill>
              <a:latin typeface="Times New Roman" pitchFamily="18" charset="0"/>
              <a:cs typeface="Times New Roman" pitchFamily="18" charset="0"/>
            </a:endParaRPr>
          </a:p>
        </p:txBody>
      </p:sp>
      <p:sp>
        <p:nvSpPr>
          <p:cNvPr id="54" name="Скругленный прямоугольник 53"/>
          <p:cNvSpPr/>
          <p:nvPr/>
        </p:nvSpPr>
        <p:spPr>
          <a:xfrm>
            <a:off x="2483768" y="5661248"/>
            <a:ext cx="1080120" cy="288032"/>
          </a:xfrm>
          <a:prstGeom prst="roundRect">
            <a:avLst/>
          </a:prstGeom>
          <a:solidFill>
            <a:srgbClr val="9966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33 285,3</a:t>
            </a:r>
            <a:endParaRPr lang="ru-RU" sz="1600" b="1" dirty="0">
              <a:solidFill>
                <a:schemeClr val="bg1"/>
              </a:solidFill>
              <a:latin typeface="Times New Roman" pitchFamily="18" charset="0"/>
              <a:cs typeface="Times New Roman" pitchFamily="18" charset="0"/>
            </a:endParaRPr>
          </a:p>
        </p:txBody>
      </p:sp>
      <p:cxnSp>
        <p:nvCxnSpPr>
          <p:cNvPr id="56" name="Прямая соединительная линия 55"/>
          <p:cNvCxnSpPr/>
          <p:nvPr/>
        </p:nvCxnSpPr>
        <p:spPr>
          <a:xfrm>
            <a:off x="3059832" y="5445224"/>
            <a:ext cx="108012" cy="288032"/>
          </a:xfrm>
          <a:prstGeom prst="line">
            <a:avLst/>
          </a:prstGeom>
          <a:ln>
            <a:solidFill>
              <a:srgbClr val="6600CC"/>
            </a:solidFill>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7092280" y="4797152"/>
            <a:ext cx="1907704" cy="1224136"/>
          </a:xfrm>
          <a:prstGeom prst="round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3500000" scaled="1"/>
            <a:tileRect/>
          </a:gradFill>
          <a:ln>
            <a:solidFill>
              <a:srgbClr val="5F5F5F"/>
            </a:solidFill>
          </a:ln>
          <a:effectLst>
            <a:outerShdw blurRad="50800" dist="127000" dir="5400000" algn="ctr" rotWithShape="0">
              <a:srgbClr val="000000">
                <a:alpha val="43137"/>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обеспечения безопасности</a:t>
            </a:r>
          </a:p>
          <a:p>
            <a:pPr algn="r"/>
            <a:r>
              <a:rPr lang="ru-RU" sz="1400" b="1" dirty="0" smtClean="0">
                <a:solidFill>
                  <a:schemeClr val="bg1"/>
                </a:solidFill>
                <a:latin typeface="Times New Roman" pitchFamily="18" charset="0"/>
                <a:cs typeface="Times New Roman" pitchFamily="18" charset="0"/>
              </a:rPr>
              <a:t>жизнедеятельности населения</a:t>
            </a:r>
            <a:endParaRPr lang="ru-RU" sz="1400" b="1" dirty="0">
              <a:solidFill>
                <a:schemeClr val="bg1"/>
              </a:solidFill>
              <a:latin typeface="Times New Roman" pitchFamily="18" charset="0"/>
              <a:cs typeface="Times New Roman" pitchFamily="18" charset="0"/>
            </a:endParaRPr>
          </a:p>
        </p:txBody>
      </p:sp>
      <p:sp>
        <p:nvSpPr>
          <p:cNvPr id="58" name="Скругленный прямоугольник 57"/>
          <p:cNvSpPr/>
          <p:nvPr/>
        </p:nvSpPr>
        <p:spPr>
          <a:xfrm>
            <a:off x="8063880" y="6381328"/>
            <a:ext cx="1080120" cy="288032"/>
          </a:xfrm>
          <a:prstGeom prst="roundRect">
            <a:avLst/>
          </a:prstGeom>
          <a:solidFill>
            <a:srgbClr val="808080"/>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130,0</a:t>
            </a:r>
            <a:endParaRPr lang="ru-RU" sz="1600" b="1" dirty="0">
              <a:solidFill>
                <a:schemeClr val="bg1"/>
              </a:solidFill>
              <a:latin typeface="Times New Roman" pitchFamily="18" charset="0"/>
              <a:cs typeface="Times New Roman" pitchFamily="18" charset="0"/>
            </a:endParaRPr>
          </a:p>
        </p:txBody>
      </p:sp>
      <p:cxnSp>
        <p:nvCxnSpPr>
          <p:cNvPr id="60" name="Прямая соединительная линия 59"/>
          <p:cNvCxnSpPr>
            <a:stCxn id="57" idx="2"/>
            <a:endCxn id="58" idx="0"/>
          </p:cNvCxnSpPr>
          <p:nvPr/>
        </p:nvCxnSpPr>
        <p:spPr>
          <a:xfrm>
            <a:off x="8046132" y="6021288"/>
            <a:ext cx="557808" cy="360040"/>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33" name="Рисунок 32" descr="автобус.jpg"/>
          <p:cNvPicPr>
            <a:picLocks noChangeAspect="1"/>
          </p:cNvPicPr>
          <p:nvPr/>
        </p:nvPicPr>
        <p:blipFill>
          <a:blip r:embed="rId3" cstate="print"/>
          <a:stretch>
            <a:fillRect/>
          </a:stretch>
        </p:blipFill>
        <p:spPr>
          <a:xfrm>
            <a:off x="2699792" y="908720"/>
            <a:ext cx="970789" cy="728092"/>
          </a:xfrm>
          <a:prstGeom prst="rect">
            <a:avLst/>
          </a:prstGeom>
          <a:ln>
            <a:noFill/>
          </a:ln>
          <a:effectLst>
            <a:softEdge rad="112500"/>
          </a:effectLst>
        </p:spPr>
      </p:pic>
      <p:pic>
        <p:nvPicPr>
          <p:cNvPr id="46" name="Рисунок 45" descr="коровы.jpg"/>
          <p:cNvPicPr>
            <a:picLocks noChangeAspect="1"/>
          </p:cNvPicPr>
          <p:nvPr/>
        </p:nvPicPr>
        <p:blipFill>
          <a:blip r:embed="rId4" cstate="print"/>
          <a:stretch>
            <a:fillRect/>
          </a:stretch>
        </p:blipFill>
        <p:spPr>
          <a:xfrm>
            <a:off x="7092280" y="3501008"/>
            <a:ext cx="1008112" cy="756860"/>
          </a:xfrm>
          <a:prstGeom prst="rect">
            <a:avLst/>
          </a:prstGeom>
          <a:ln>
            <a:noFill/>
          </a:ln>
          <a:effectLst>
            <a:softEdge rad="112500"/>
          </a:effectLst>
        </p:spPr>
      </p:pic>
      <p:pic>
        <p:nvPicPr>
          <p:cNvPr id="49" name="Рисунок 48" descr="школа.jpg"/>
          <p:cNvPicPr>
            <a:picLocks noChangeAspect="1"/>
          </p:cNvPicPr>
          <p:nvPr/>
        </p:nvPicPr>
        <p:blipFill>
          <a:blip r:embed="rId5" cstate="print"/>
          <a:stretch>
            <a:fillRect/>
          </a:stretch>
        </p:blipFill>
        <p:spPr>
          <a:xfrm>
            <a:off x="1259632" y="3284984"/>
            <a:ext cx="1019606" cy="864096"/>
          </a:xfrm>
          <a:prstGeom prst="rect">
            <a:avLst/>
          </a:prstGeom>
          <a:ln>
            <a:noFill/>
          </a:ln>
          <a:effectLst>
            <a:softEdge rad="112500"/>
          </a:effectLst>
        </p:spPr>
      </p:pic>
      <p:pic>
        <p:nvPicPr>
          <p:cNvPr id="50" name="Рисунок 49" descr="финансы 1.jpg"/>
          <p:cNvPicPr>
            <a:picLocks noChangeAspect="1"/>
          </p:cNvPicPr>
          <p:nvPr/>
        </p:nvPicPr>
        <p:blipFill>
          <a:blip r:embed="rId6" cstate="print"/>
          <a:stretch>
            <a:fillRect/>
          </a:stretch>
        </p:blipFill>
        <p:spPr>
          <a:xfrm>
            <a:off x="2195736" y="3573016"/>
            <a:ext cx="1195107" cy="896330"/>
          </a:xfrm>
          <a:prstGeom prst="rect">
            <a:avLst/>
          </a:prstGeom>
          <a:ln>
            <a:noFill/>
          </a:ln>
          <a:effectLst>
            <a:softEdge rad="112500"/>
          </a:effectLst>
        </p:spPr>
      </p:pic>
      <p:pic>
        <p:nvPicPr>
          <p:cNvPr id="51" name="Рисунок 50" descr="менеджмент.jpg"/>
          <p:cNvPicPr>
            <a:picLocks noChangeAspect="1"/>
          </p:cNvPicPr>
          <p:nvPr/>
        </p:nvPicPr>
        <p:blipFill>
          <a:blip r:embed="rId7" cstate="print"/>
          <a:stretch>
            <a:fillRect/>
          </a:stretch>
        </p:blipFill>
        <p:spPr>
          <a:xfrm>
            <a:off x="1691680" y="1412776"/>
            <a:ext cx="1152128" cy="864096"/>
          </a:xfrm>
          <a:prstGeom prst="rect">
            <a:avLst/>
          </a:prstGeom>
          <a:ln>
            <a:noFill/>
          </a:ln>
          <a:effectLst>
            <a:softEdge rad="112500"/>
          </a:effectLst>
        </p:spPr>
      </p:pic>
      <p:pic>
        <p:nvPicPr>
          <p:cNvPr id="71" name="Рисунок 70" descr="туризм.jpg"/>
          <p:cNvPicPr>
            <a:picLocks noChangeAspect="1"/>
          </p:cNvPicPr>
          <p:nvPr/>
        </p:nvPicPr>
        <p:blipFill>
          <a:blip r:embed="rId8" cstate="print"/>
          <a:stretch>
            <a:fillRect/>
          </a:stretch>
        </p:blipFill>
        <p:spPr>
          <a:xfrm>
            <a:off x="3923928" y="4509120"/>
            <a:ext cx="1121912" cy="859557"/>
          </a:xfrm>
          <a:prstGeom prst="rect">
            <a:avLst/>
          </a:prstGeom>
          <a:ln>
            <a:noFill/>
          </a:ln>
          <a:effectLst>
            <a:softEdge rad="112500"/>
          </a:effectLst>
        </p:spPr>
      </p:pic>
      <p:sp>
        <p:nvSpPr>
          <p:cNvPr id="43" name="Прямоугольник с двумя скругленными противолежащими углами 42"/>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В РАЗРЕЗЕ  МУНИЦИПАЛЬНЫХ  ПРОГРАММ  В  2017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61" name="Рисунок 60" descr="трасса.jpg"/>
          <p:cNvPicPr>
            <a:picLocks noChangeAspect="1"/>
          </p:cNvPicPr>
          <p:nvPr/>
        </p:nvPicPr>
        <p:blipFill>
          <a:blip r:embed="rId9" cstate="print"/>
          <a:stretch>
            <a:fillRect/>
          </a:stretch>
        </p:blipFill>
        <p:spPr>
          <a:xfrm>
            <a:off x="4860032" y="1772816"/>
            <a:ext cx="977927" cy="606890"/>
          </a:xfrm>
          <a:prstGeom prst="rect">
            <a:avLst/>
          </a:prstGeom>
          <a:ln>
            <a:noFill/>
          </a:ln>
          <a:effectLst>
            <a:softEdge rad="112500"/>
          </a:effectLst>
        </p:spPr>
      </p:pic>
      <p:pic>
        <p:nvPicPr>
          <p:cNvPr id="76" name="Рисунок 75" descr="энергосбережените.jpg"/>
          <p:cNvPicPr>
            <a:picLocks noChangeAspect="1"/>
          </p:cNvPicPr>
          <p:nvPr/>
        </p:nvPicPr>
        <p:blipFill>
          <a:blip r:embed="rId10" cstate="print"/>
          <a:stretch>
            <a:fillRect/>
          </a:stretch>
        </p:blipFill>
        <p:spPr>
          <a:xfrm rot="16200000">
            <a:off x="1213053" y="5419795"/>
            <a:ext cx="948696" cy="711522"/>
          </a:xfrm>
          <a:prstGeom prst="rect">
            <a:avLst/>
          </a:prstGeom>
          <a:ln>
            <a:noFill/>
          </a:ln>
          <a:effectLst>
            <a:softEdge rad="112500"/>
          </a:effectLst>
        </p:spPr>
      </p:pic>
      <p:pic>
        <p:nvPicPr>
          <p:cNvPr id="96" name="Рисунок 95" descr="правопорядок.jpg"/>
          <p:cNvPicPr>
            <a:picLocks noChangeAspect="1"/>
          </p:cNvPicPr>
          <p:nvPr/>
        </p:nvPicPr>
        <p:blipFill>
          <a:blip r:embed="rId11" cstate="print"/>
          <a:stretch>
            <a:fillRect/>
          </a:stretch>
        </p:blipFill>
        <p:spPr>
          <a:xfrm>
            <a:off x="7092280" y="5733256"/>
            <a:ext cx="1130957" cy="764704"/>
          </a:xfrm>
          <a:prstGeom prst="rect">
            <a:avLst/>
          </a:prstGeom>
          <a:ln>
            <a:noFill/>
          </a:ln>
          <a:effectLst>
            <a:softEdge rad="112500"/>
          </a:effectLst>
        </p:spPr>
      </p:pic>
      <p:sp>
        <p:nvSpPr>
          <p:cNvPr id="101" name="Скругленный прямоугольник 100"/>
          <p:cNvSpPr/>
          <p:nvPr/>
        </p:nvSpPr>
        <p:spPr>
          <a:xfrm>
            <a:off x="5148064" y="2852936"/>
            <a:ext cx="1778496" cy="720080"/>
          </a:xfrm>
          <a:prstGeom prst="roundRect">
            <a:avLst/>
          </a:prstGeom>
          <a:gradFill flip="none" rotWithShape="1">
            <a:gsLst>
              <a:gs pos="0">
                <a:srgbClr val="B64416">
                  <a:shade val="30000"/>
                  <a:satMod val="115000"/>
                </a:srgbClr>
              </a:gs>
              <a:gs pos="50000">
                <a:srgbClr val="B64416">
                  <a:shade val="67500"/>
                  <a:satMod val="115000"/>
                </a:srgbClr>
              </a:gs>
              <a:gs pos="100000">
                <a:srgbClr val="B64416">
                  <a:shade val="100000"/>
                  <a:satMod val="115000"/>
                </a:srgbClr>
              </a:gs>
            </a:gsLst>
            <a:lin ang="5400000" scaled="1"/>
            <a:tileRect/>
          </a:gradFill>
          <a:ln>
            <a:solidFill>
              <a:srgbClr val="CC3300"/>
            </a:solidFill>
          </a:ln>
          <a:effectLst>
            <a:outerShdw blurRad="50800" dist="50800" dir="5400000" algn="ctr" rotWithShape="0">
              <a:srgbClr val="000000">
                <a:alpha val="9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Демографическое развитие</a:t>
            </a:r>
            <a:endParaRPr lang="ru-RU" sz="1400" dirty="0">
              <a:latin typeface="Times New Roman" pitchFamily="18" charset="0"/>
              <a:cs typeface="Times New Roman" pitchFamily="18" charset="0"/>
            </a:endParaRPr>
          </a:p>
        </p:txBody>
      </p:sp>
      <p:sp>
        <p:nvSpPr>
          <p:cNvPr id="102" name="Скругленный прямоугольник 101"/>
          <p:cNvSpPr/>
          <p:nvPr/>
        </p:nvSpPr>
        <p:spPr>
          <a:xfrm>
            <a:off x="5724128" y="3645024"/>
            <a:ext cx="1080120" cy="360040"/>
          </a:xfrm>
          <a:prstGeom prst="roundRect">
            <a:avLst/>
          </a:prstGeom>
          <a:solidFill>
            <a:srgbClr val="B64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20,0</a:t>
            </a:r>
            <a:endParaRPr lang="ru-RU" sz="1600" b="1" dirty="0">
              <a:solidFill>
                <a:schemeClr val="bg1"/>
              </a:solidFill>
              <a:latin typeface="Times New Roman" pitchFamily="18" charset="0"/>
              <a:cs typeface="Times New Roman" pitchFamily="18" charset="0"/>
            </a:endParaRPr>
          </a:p>
        </p:txBody>
      </p:sp>
      <p:cxnSp>
        <p:nvCxnSpPr>
          <p:cNvPr id="104" name="Прямая соединительная линия 103"/>
          <p:cNvCxnSpPr/>
          <p:nvPr/>
        </p:nvCxnSpPr>
        <p:spPr>
          <a:xfrm>
            <a:off x="6012160" y="3429000"/>
            <a:ext cx="252028"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105" name="Рисунок 104" descr="дите1.jpg"/>
          <p:cNvPicPr>
            <a:picLocks noChangeAspect="1"/>
          </p:cNvPicPr>
          <p:nvPr/>
        </p:nvPicPr>
        <p:blipFill>
          <a:blip r:embed="rId12" cstate="print"/>
          <a:stretch>
            <a:fillRect/>
          </a:stretch>
        </p:blipFill>
        <p:spPr>
          <a:xfrm>
            <a:off x="4716016" y="3068960"/>
            <a:ext cx="960107" cy="720080"/>
          </a:xfrm>
          <a:prstGeom prst="rect">
            <a:avLst/>
          </a:prstGeom>
          <a:ln>
            <a:noFill/>
          </a:ln>
          <a:effectLst>
            <a:softEdge rad="112500"/>
          </a:effectLst>
        </p:spPr>
      </p:pic>
      <p:sp>
        <p:nvSpPr>
          <p:cNvPr id="59" name="Скругленный прямоугольник 58"/>
          <p:cNvSpPr/>
          <p:nvPr/>
        </p:nvSpPr>
        <p:spPr>
          <a:xfrm>
            <a:off x="5076056" y="4149080"/>
            <a:ext cx="1728192" cy="864096"/>
          </a:xfrm>
          <a:prstGeom prst="round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path path="circle">
              <a:fillToRect l="100000" b="100000"/>
            </a:path>
            <a:tileRect t="-100000" r="-100000"/>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Обеспечение жильем молодых семей</a:t>
            </a:r>
          </a:p>
          <a:p>
            <a:pPr algn="r"/>
            <a:endParaRPr lang="ru-RU" sz="1400" b="1" dirty="0">
              <a:solidFill>
                <a:schemeClr val="bg1"/>
              </a:solidFill>
              <a:latin typeface="Times New Roman" pitchFamily="18" charset="0"/>
              <a:cs typeface="Times New Roman" pitchFamily="18" charset="0"/>
            </a:endParaRPr>
          </a:p>
        </p:txBody>
      </p:sp>
      <p:sp>
        <p:nvSpPr>
          <p:cNvPr id="62" name="Скругленный прямоугольник 61"/>
          <p:cNvSpPr/>
          <p:nvPr/>
        </p:nvSpPr>
        <p:spPr>
          <a:xfrm>
            <a:off x="5148064" y="5157192"/>
            <a:ext cx="936104" cy="360040"/>
          </a:xfrm>
          <a:prstGeom prst="roundRect">
            <a:avLst/>
          </a:prstGeom>
          <a:solidFill>
            <a:srgbClr val="66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70,0</a:t>
            </a:r>
            <a:endParaRPr lang="ru-RU" sz="1600" b="1" dirty="0">
              <a:solidFill>
                <a:schemeClr val="bg1"/>
              </a:solidFill>
              <a:latin typeface="Times New Roman" pitchFamily="18" charset="0"/>
              <a:cs typeface="Times New Roman" pitchFamily="18" charset="0"/>
            </a:endParaRPr>
          </a:p>
        </p:txBody>
      </p:sp>
      <p:cxnSp>
        <p:nvCxnSpPr>
          <p:cNvPr id="64" name="Прямая соединительная линия 63"/>
          <p:cNvCxnSpPr/>
          <p:nvPr/>
        </p:nvCxnSpPr>
        <p:spPr>
          <a:xfrm flipH="1">
            <a:off x="5580112" y="5013176"/>
            <a:ext cx="360040" cy="144016"/>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pic>
        <p:nvPicPr>
          <p:cNvPr id="65" name="Рисунок 64" descr="жилье.jpg"/>
          <p:cNvPicPr>
            <a:picLocks noChangeAspect="1"/>
          </p:cNvPicPr>
          <p:nvPr/>
        </p:nvPicPr>
        <p:blipFill>
          <a:blip r:embed="rId13" cstate="print"/>
          <a:stretch>
            <a:fillRect/>
          </a:stretch>
        </p:blipFill>
        <p:spPr>
          <a:xfrm>
            <a:off x="6012160" y="4437112"/>
            <a:ext cx="864096" cy="864096"/>
          </a:xfrm>
          <a:prstGeom prst="rect">
            <a:avLst/>
          </a:prstGeom>
          <a:ln>
            <a:noFill/>
          </a:ln>
          <a:effectLst>
            <a:softEdge rad="112500"/>
          </a:effectLst>
        </p:spPr>
      </p:pic>
      <p:sp>
        <p:nvSpPr>
          <p:cNvPr id="66" name="Скругленный прямоугольник 65"/>
          <p:cNvSpPr/>
          <p:nvPr/>
        </p:nvSpPr>
        <p:spPr>
          <a:xfrm>
            <a:off x="5508104" y="5633864"/>
            <a:ext cx="1512168" cy="891480"/>
          </a:xfrm>
          <a:prstGeom prst="roundRect">
            <a:avLst/>
          </a:prstGeom>
          <a:gradFill flip="none" rotWithShape="1">
            <a:gsLst>
              <a:gs pos="0">
                <a:srgbClr val="B62CA2">
                  <a:shade val="30000"/>
                  <a:satMod val="115000"/>
                </a:srgbClr>
              </a:gs>
              <a:gs pos="50000">
                <a:srgbClr val="B62CA2">
                  <a:shade val="67500"/>
                  <a:satMod val="115000"/>
                </a:srgbClr>
              </a:gs>
              <a:gs pos="100000">
                <a:srgbClr val="B62CA2">
                  <a:shade val="100000"/>
                  <a:satMod val="115000"/>
                </a:srgbClr>
              </a:gs>
            </a:gsLst>
            <a:path path="circle">
              <a:fillToRect l="100000" b="100000"/>
            </a:path>
            <a:tileRect t="-100000" r="-100000"/>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Доступная среда</a:t>
            </a:r>
            <a:endParaRPr lang="ru-RU" sz="1400" b="1" dirty="0">
              <a:solidFill>
                <a:schemeClr val="bg1"/>
              </a:solidFill>
              <a:latin typeface="Times New Roman" pitchFamily="18" charset="0"/>
              <a:cs typeface="Times New Roman" pitchFamily="18" charset="0"/>
            </a:endParaRPr>
          </a:p>
        </p:txBody>
      </p:sp>
      <p:sp>
        <p:nvSpPr>
          <p:cNvPr id="67" name="Скругленный прямоугольник 66"/>
          <p:cNvSpPr/>
          <p:nvPr/>
        </p:nvSpPr>
        <p:spPr>
          <a:xfrm>
            <a:off x="4716016" y="6569968"/>
            <a:ext cx="936104" cy="288032"/>
          </a:xfrm>
          <a:prstGeom prst="roundRect">
            <a:avLst/>
          </a:prstGeom>
          <a:solidFill>
            <a:srgbClr val="B62CA2"/>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77,0</a:t>
            </a:r>
            <a:endParaRPr lang="ru-RU" sz="1600" b="1" dirty="0">
              <a:latin typeface="Times New Roman" pitchFamily="18" charset="0"/>
              <a:cs typeface="Times New Roman" pitchFamily="18" charset="0"/>
            </a:endParaRPr>
          </a:p>
        </p:txBody>
      </p:sp>
      <p:cxnSp>
        <p:nvCxnSpPr>
          <p:cNvPr id="69" name="Прямая соединительная линия 68"/>
          <p:cNvCxnSpPr>
            <a:endCxn id="67" idx="0"/>
          </p:cNvCxnSpPr>
          <p:nvPr/>
        </p:nvCxnSpPr>
        <p:spPr>
          <a:xfrm flipH="1">
            <a:off x="5184068" y="6425952"/>
            <a:ext cx="612068"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70" name="Рисунок 69" descr="дост среда.jpg"/>
          <p:cNvPicPr>
            <a:picLocks noChangeAspect="1"/>
          </p:cNvPicPr>
          <p:nvPr/>
        </p:nvPicPr>
        <p:blipFill>
          <a:blip r:embed="rId14" cstate="print"/>
          <a:stretch>
            <a:fillRect/>
          </a:stretch>
        </p:blipFill>
        <p:spPr>
          <a:xfrm>
            <a:off x="5580112" y="6013542"/>
            <a:ext cx="864096" cy="844458"/>
          </a:xfrm>
          <a:prstGeom prst="rect">
            <a:avLst/>
          </a:prstGeom>
          <a:ln>
            <a:noFill/>
          </a:ln>
          <a:effectLst>
            <a:softEdge rad="112500"/>
          </a:effectLst>
        </p:spPr>
      </p:pic>
      <p:sp>
        <p:nvSpPr>
          <p:cNvPr id="63" name="Скругленный прямоугольник 62"/>
          <p:cNvSpPr/>
          <p:nvPr/>
        </p:nvSpPr>
        <p:spPr>
          <a:xfrm>
            <a:off x="8028384" y="90872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pic>
        <p:nvPicPr>
          <p:cNvPr id="68" name="i-main-pic" descr="Картинка 5 из 10"/>
          <p:cNvPicPr/>
          <p:nvPr/>
        </p:nvPicPr>
        <p:blipFill>
          <a:blip r:embed="rId15"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79" name="Скругленный прямоугольник 78"/>
          <p:cNvSpPr/>
          <p:nvPr/>
        </p:nvSpPr>
        <p:spPr>
          <a:xfrm>
            <a:off x="7740352" y="1340768"/>
            <a:ext cx="1403648" cy="914400"/>
          </a:xfrm>
          <a:prstGeom prst="roundRect">
            <a:avLst/>
          </a:prstGeom>
          <a:gradFill flip="none" rotWithShape="1">
            <a:gsLst>
              <a:gs pos="0">
                <a:srgbClr val="3366FF">
                  <a:shade val="30000"/>
                  <a:satMod val="115000"/>
                </a:srgbClr>
              </a:gs>
              <a:gs pos="50000">
                <a:srgbClr val="3366FF">
                  <a:shade val="67500"/>
                  <a:satMod val="115000"/>
                </a:srgbClr>
              </a:gs>
              <a:gs pos="100000">
                <a:srgbClr val="3366FF">
                  <a:shade val="100000"/>
                  <a:satMod val="115000"/>
                </a:srgbClr>
              </a:gs>
            </a:gsLst>
            <a:lin ang="13500000" scaled="1"/>
            <a:tileRect/>
          </a:gradFill>
          <a:ln>
            <a:solidFill>
              <a:srgbClr val="0000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Times New Roman" pitchFamily="18" charset="0"/>
                <a:cs typeface="Times New Roman" pitchFamily="18" charset="0"/>
              </a:rPr>
              <a:t>Построение  АПК «Безопасный город»</a:t>
            </a:r>
            <a:endParaRPr lang="ru-RU" sz="1400" b="1" dirty="0">
              <a:solidFill>
                <a:schemeClr val="bg1"/>
              </a:solidFill>
              <a:latin typeface="Times New Roman" pitchFamily="18" charset="0"/>
              <a:cs typeface="Times New Roman" pitchFamily="18" charset="0"/>
            </a:endParaRPr>
          </a:p>
        </p:txBody>
      </p:sp>
      <p:sp>
        <p:nvSpPr>
          <p:cNvPr id="80" name="Скругленный прямоугольник 79"/>
          <p:cNvSpPr/>
          <p:nvPr/>
        </p:nvSpPr>
        <p:spPr>
          <a:xfrm>
            <a:off x="8244408" y="2420888"/>
            <a:ext cx="770384" cy="360040"/>
          </a:xfrm>
          <a:prstGeom prst="roundRect">
            <a:avLst/>
          </a:prstGeom>
          <a:solidFill>
            <a:srgbClr val="3366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82" name="Прямая соединительная линия 81"/>
          <p:cNvCxnSpPr>
            <a:stCxn id="79" idx="2"/>
            <a:endCxn id="80" idx="0"/>
          </p:cNvCxnSpPr>
          <p:nvPr/>
        </p:nvCxnSpPr>
        <p:spPr>
          <a:xfrm>
            <a:off x="8442176" y="2255168"/>
            <a:ext cx="187424" cy="16572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83" name="Рисунок 82" descr="безопасный город.jpg"/>
          <p:cNvPicPr>
            <a:picLocks noChangeAspect="1"/>
          </p:cNvPicPr>
          <p:nvPr/>
        </p:nvPicPr>
        <p:blipFill>
          <a:blip r:embed="rId16" cstate="print"/>
          <a:stretch>
            <a:fillRect/>
          </a:stretch>
        </p:blipFill>
        <p:spPr>
          <a:xfrm>
            <a:off x="7092280" y="1412776"/>
            <a:ext cx="1151788" cy="570173"/>
          </a:xfrm>
          <a:prstGeom prst="rect">
            <a:avLst/>
          </a:prstGeom>
          <a:ln>
            <a:noFill/>
          </a:ln>
          <a:effectLst>
            <a:softEdge rad="112500"/>
          </a:effectLst>
        </p:spPr>
      </p:pic>
      <p:pic>
        <p:nvPicPr>
          <p:cNvPr id="85" name="Содержимое 84" descr="культура и спорт 2017.jpg"/>
          <p:cNvPicPr>
            <a:picLocks noGrp="1" noChangeAspect="1"/>
          </p:cNvPicPr>
          <p:nvPr>
            <p:ph idx="1"/>
          </p:nvPr>
        </p:nvPicPr>
        <p:blipFill>
          <a:blip r:embed="rId17" cstate="print"/>
          <a:stretch>
            <a:fillRect/>
          </a:stretch>
        </p:blipFill>
        <p:spPr>
          <a:xfrm rot="21053242">
            <a:off x="1997314" y="4537365"/>
            <a:ext cx="838555" cy="956821"/>
          </a:xfrm>
          <a:prstGeom prst="rect">
            <a:avLst/>
          </a:prstGeom>
          <a:ln>
            <a:noFill/>
          </a:ln>
          <a:effectLst>
            <a:softEdge rad="112500"/>
          </a:effectLst>
        </p:spPr>
      </p:pic>
      <p:sp>
        <p:nvSpPr>
          <p:cNvPr id="72" name="Скругленный прямоугольник 71"/>
          <p:cNvSpPr/>
          <p:nvPr/>
        </p:nvSpPr>
        <p:spPr>
          <a:xfrm>
            <a:off x="3635896" y="5589240"/>
            <a:ext cx="1656184" cy="936104"/>
          </a:xfrm>
          <a:prstGeom prst="roundRect">
            <a:avLst/>
          </a:prstGeom>
          <a:solidFill>
            <a:srgbClr val="996633"/>
          </a:solidFill>
          <a:ln>
            <a:solidFill>
              <a:srgbClr val="993300"/>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chemeClr val="bg1"/>
                </a:solidFill>
                <a:latin typeface="Times New Roman" pitchFamily="18" charset="0"/>
                <a:cs typeface="Times New Roman" pitchFamily="18" charset="0"/>
              </a:rPr>
              <a:t>Управление муниципальным имуществом и землей</a:t>
            </a:r>
            <a:endParaRPr lang="ru-RU" sz="1400" b="1" dirty="0">
              <a:solidFill>
                <a:schemeClr val="bg1"/>
              </a:solidFill>
              <a:latin typeface="Times New Roman" pitchFamily="18" charset="0"/>
              <a:cs typeface="Times New Roman" pitchFamily="18" charset="0"/>
            </a:endParaRPr>
          </a:p>
        </p:txBody>
      </p:sp>
      <p:sp>
        <p:nvSpPr>
          <p:cNvPr id="73" name="Скругленный прямоугольник 72"/>
          <p:cNvSpPr/>
          <p:nvPr/>
        </p:nvSpPr>
        <p:spPr>
          <a:xfrm>
            <a:off x="2123728" y="6165304"/>
            <a:ext cx="1152128" cy="360040"/>
          </a:xfrm>
          <a:prstGeom prst="roundRect">
            <a:avLst/>
          </a:prstGeom>
          <a:solidFill>
            <a:srgbClr val="996633"/>
          </a:solidFill>
          <a:ln>
            <a:solidFill>
              <a:srgbClr val="9933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836,6</a:t>
            </a:r>
            <a:endParaRPr lang="ru-RU" sz="1600" b="1" dirty="0">
              <a:solidFill>
                <a:schemeClr val="bg1"/>
              </a:solidFill>
              <a:latin typeface="Times New Roman" pitchFamily="18" charset="0"/>
              <a:cs typeface="Times New Roman" pitchFamily="18" charset="0"/>
            </a:endParaRPr>
          </a:p>
        </p:txBody>
      </p:sp>
      <p:cxnSp>
        <p:nvCxnSpPr>
          <p:cNvPr id="75" name="Прямая соединительная линия 74"/>
          <p:cNvCxnSpPr>
            <a:stCxn id="73" idx="3"/>
          </p:cNvCxnSpPr>
          <p:nvPr/>
        </p:nvCxnSpPr>
        <p:spPr>
          <a:xfrm flipV="1">
            <a:off x="3275856" y="6120680"/>
            <a:ext cx="360040" cy="224644"/>
          </a:xfrm>
          <a:prstGeom prst="line">
            <a:avLst/>
          </a:prstGeom>
          <a:ln>
            <a:solidFill>
              <a:srgbClr val="993300"/>
            </a:solidFill>
          </a:ln>
        </p:spPr>
        <p:style>
          <a:lnRef idx="1">
            <a:schemeClr val="accent1"/>
          </a:lnRef>
          <a:fillRef idx="0">
            <a:schemeClr val="accent1"/>
          </a:fillRef>
          <a:effectRef idx="0">
            <a:schemeClr val="accent1"/>
          </a:effectRef>
          <a:fontRef idx="minor">
            <a:schemeClr val="tx1"/>
          </a:fontRef>
        </p:style>
      </p:cxnSp>
      <p:pic>
        <p:nvPicPr>
          <p:cNvPr id="77" name="Рисунок 76" descr="управление имуществом.jpg"/>
          <p:cNvPicPr>
            <a:picLocks noChangeAspect="1"/>
          </p:cNvPicPr>
          <p:nvPr/>
        </p:nvPicPr>
        <p:blipFill>
          <a:blip r:embed="rId18" cstate="print"/>
          <a:stretch>
            <a:fillRect/>
          </a:stretch>
        </p:blipFill>
        <p:spPr>
          <a:xfrm>
            <a:off x="3275856" y="6200621"/>
            <a:ext cx="792088" cy="657379"/>
          </a:xfrm>
          <a:prstGeom prst="rect">
            <a:avLst/>
          </a:prstGeom>
          <a:ln>
            <a:noFill/>
          </a:ln>
          <a:effectLst>
            <a:softEdge rad="112500"/>
          </a:effectLst>
        </p:spPr>
      </p:pic>
      <p:sp>
        <p:nvSpPr>
          <p:cNvPr id="86" name="Скругленный прямоугольник 85"/>
          <p:cNvSpPr/>
          <p:nvPr/>
        </p:nvSpPr>
        <p:spPr>
          <a:xfrm>
            <a:off x="3419872" y="2276872"/>
            <a:ext cx="1728192" cy="648072"/>
          </a:xfrm>
          <a:prstGeom prst="roundRect">
            <a:avLst/>
          </a:prstGeom>
          <a:solidFill>
            <a:srgbClr val="FFCC00"/>
          </a:solidFill>
          <a:ln>
            <a:solidFill>
              <a:srgbClr val="FF9933"/>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400" b="1" dirty="0" smtClean="0">
              <a:solidFill>
                <a:schemeClr val="bg1"/>
              </a:solidFill>
              <a:latin typeface="Times New Roman" pitchFamily="18" charset="0"/>
              <a:cs typeface="Times New Roman" pitchFamily="18" charset="0"/>
            </a:endParaRPr>
          </a:p>
          <a:p>
            <a:pPr algn="ctr"/>
            <a:r>
              <a:rPr lang="ru-RU" sz="1400" b="1" dirty="0" smtClean="0">
                <a:solidFill>
                  <a:schemeClr val="bg1"/>
                </a:solidFill>
                <a:latin typeface="Times New Roman" pitchFamily="18" charset="0"/>
                <a:cs typeface="Times New Roman" pitchFamily="18" charset="0"/>
              </a:rPr>
              <a:t>Управление муниципальным имуществом</a:t>
            </a:r>
          </a:p>
          <a:p>
            <a:pPr algn="r"/>
            <a:endParaRPr lang="ru-RU" sz="1400" b="1" dirty="0">
              <a:solidFill>
                <a:schemeClr val="bg1"/>
              </a:solidFill>
              <a:latin typeface="Times New Roman" pitchFamily="18" charset="0"/>
              <a:cs typeface="Times New Roman" pitchFamily="18" charset="0"/>
            </a:endParaRPr>
          </a:p>
        </p:txBody>
      </p:sp>
      <p:sp>
        <p:nvSpPr>
          <p:cNvPr id="87" name="Скругленный прямоугольник 86"/>
          <p:cNvSpPr/>
          <p:nvPr/>
        </p:nvSpPr>
        <p:spPr>
          <a:xfrm>
            <a:off x="5436096" y="2420888"/>
            <a:ext cx="936104" cy="288032"/>
          </a:xfrm>
          <a:prstGeom prst="roundRect">
            <a:avLst/>
          </a:prstGeom>
          <a:solidFill>
            <a:srgbClr val="FFCC00"/>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836,6</a:t>
            </a:r>
            <a:endParaRPr lang="ru-RU" sz="1600" b="1" dirty="0">
              <a:latin typeface="Times New Roman" pitchFamily="18" charset="0"/>
              <a:cs typeface="Times New Roman" pitchFamily="18" charset="0"/>
            </a:endParaRPr>
          </a:p>
        </p:txBody>
      </p:sp>
      <p:cxnSp>
        <p:nvCxnSpPr>
          <p:cNvPr id="89" name="Прямая со стрелкой 88"/>
          <p:cNvCxnSpPr/>
          <p:nvPr/>
        </p:nvCxnSpPr>
        <p:spPr>
          <a:xfrm>
            <a:off x="5148064" y="2564904"/>
            <a:ext cx="288032"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pic>
        <p:nvPicPr>
          <p:cNvPr id="91" name="Рисунок 90" descr="управление имуществом и землей.jpg"/>
          <p:cNvPicPr>
            <a:picLocks noChangeAspect="1"/>
          </p:cNvPicPr>
          <p:nvPr/>
        </p:nvPicPr>
        <p:blipFill>
          <a:blip r:embed="rId19" cstate="print"/>
          <a:stretch>
            <a:fillRect/>
          </a:stretch>
        </p:blipFill>
        <p:spPr>
          <a:xfrm>
            <a:off x="2699792" y="2420888"/>
            <a:ext cx="1080120" cy="600067"/>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6948264" y="2060848"/>
            <a:ext cx="288032"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57200" y="0"/>
            <a:ext cx="8229600" cy="1124744"/>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район» Смоленской области на образование  в разрезе муниципальных программ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 2014 году</a:t>
            </a: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35</a:t>
            </a:fld>
            <a:endParaRPr lang="ru-RU" dirty="0"/>
          </a:p>
        </p:txBody>
      </p:sp>
      <p:sp>
        <p:nvSpPr>
          <p:cNvPr id="5" name="Скругленный прямоугольник 4"/>
          <p:cNvSpPr/>
          <p:nvPr/>
        </p:nvSpPr>
        <p:spPr>
          <a:xfrm>
            <a:off x="179512" y="980728"/>
            <a:ext cx="2016224" cy="1224136"/>
          </a:xfrm>
          <a:prstGeom prst="roundRect">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2700000" scaled="1"/>
            <a:tileRect/>
          </a:gradFill>
          <a:ln>
            <a:solidFill>
              <a:srgbClr val="006600"/>
            </a:solidFill>
          </a:ln>
          <a:effectLst>
            <a:outerShdw blurRad="40000" dist="127000" dir="5400000" rotWithShape="0">
              <a:srgbClr val="009900">
                <a:alpha val="34902"/>
              </a:srgbClr>
            </a:outerShdw>
          </a:effectLst>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Создание условий     </a:t>
            </a:r>
          </a:p>
          <a:p>
            <a:r>
              <a:rPr lang="ru-RU" sz="1400" b="1" dirty="0" smtClean="0">
                <a:solidFill>
                  <a:schemeClr val="bg1"/>
                </a:solidFill>
                <a:latin typeface="Times New Roman" pitchFamily="18" charset="0"/>
                <a:cs typeface="Times New Roman" pitchFamily="18" charset="0"/>
              </a:rPr>
              <a:t>для эффективного управления муниципальным образованием </a:t>
            </a:r>
            <a:endParaRPr lang="ru-RU" sz="1400" b="1" dirty="0">
              <a:solidFill>
                <a:schemeClr val="bg1"/>
              </a:solidFill>
              <a:latin typeface="Times New Roman" pitchFamily="18" charset="0"/>
              <a:cs typeface="Times New Roman" pitchFamily="18" charset="0"/>
            </a:endParaRPr>
          </a:p>
        </p:txBody>
      </p:sp>
      <p:sp>
        <p:nvSpPr>
          <p:cNvPr id="7" name="Скругленный прямоугольник 6"/>
          <p:cNvSpPr/>
          <p:nvPr/>
        </p:nvSpPr>
        <p:spPr>
          <a:xfrm>
            <a:off x="683568" y="2348880"/>
            <a:ext cx="936104" cy="360040"/>
          </a:xfrm>
          <a:prstGeom prst="roundRect">
            <a:avLst/>
          </a:prstGeom>
          <a:solidFill>
            <a:srgbClr val="009999"/>
          </a:solidFill>
          <a:ln>
            <a:solidFill>
              <a:srgbClr val="0066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18 458,0</a:t>
            </a:r>
            <a:endParaRPr lang="ru-RU" sz="1600" b="1" dirty="0">
              <a:solidFill>
                <a:schemeClr val="bg1"/>
              </a:solidFill>
              <a:latin typeface="Times New Roman" pitchFamily="18" charset="0"/>
              <a:cs typeface="Times New Roman" pitchFamily="18" charset="0"/>
            </a:endParaRPr>
          </a:p>
        </p:txBody>
      </p:sp>
      <p:cxnSp>
        <p:nvCxnSpPr>
          <p:cNvPr id="13" name="Прямая соединительная линия 12"/>
          <p:cNvCxnSpPr>
            <a:stCxn id="5" idx="2"/>
            <a:endCxn id="7" idx="0"/>
          </p:cNvCxnSpPr>
          <p:nvPr/>
        </p:nvCxnSpPr>
        <p:spPr>
          <a:xfrm flipH="1">
            <a:off x="1151620" y="2204864"/>
            <a:ext cx="36004"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2915816" y="980728"/>
            <a:ext cx="2016224" cy="108012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54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Поддержка пассажирского транспорта общего пользования </a:t>
            </a:r>
            <a:endParaRPr lang="ru-RU" sz="1400" b="1" dirty="0">
              <a:solidFill>
                <a:schemeClr val="bg1"/>
              </a:solidFill>
              <a:latin typeface="Times New Roman" pitchFamily="18" charset="0"/>
              <a:cs typeface="Times New Roman" pitchFamily="18" charset="0"/>
            </a:endParaRPr>
          </a:p>
        </p:txBody>
      </p:sp>
      <p:sp>
        <p:nvSpPr>
          <p:cNvPr id="17" name="Скругленный прямоугольник 16"/>
          <p:cNvSpPr/>
          <p:nvPr/>
        </p:nvSpPr>
        <p:spPr>
          <a:xfrm>
            <a:off x="3491880" y="2276872"/>
            <a:ext cx="936104" cy="288032"/>
          </a:xfrm>
          <a:prstGeom prst="roundRect">
            <a:avLst/>
          </a:prstGeom>
          <a:solidFill>
            <a:srgbClr val="9999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600,0</a:t>
            </a:r>
            <a:endParaRPr lang="ru-RU" sz="1600" b="1" dirty="0">
              <a:latin typeface="Times New Roman" pitchFamily="18" charset="0"/>
              <a:cs typeface="Times New Roman" pitchFamily="18" charset="0"/>
            </a:endParaRPr>
          </a:p>
        </p:txBody>
      </p:sp>
      <p:cxnSp>
        <p:nvCxnSpPr>
          <p:cNvPr id="19" name="Прямая соединительная линия 18"/>
          <p:cNvCxnSpPr>
            <a:stCxn id="16" idx="2"/>
            <a:endCxn id="17" idx="0"/>
          </p:cNvCxnSpPr>
          <p:nvPr/>
        </p:nvCxnSpPr>
        <p:spPr>
          <a:xfrm>
            <a:off x="3923928" y="2060848"/>
            <a:ext cx="36004" cy="216024"/>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5148064" y="908720"/>
            <a:ext cx="1944216" cy="1224136"/>
          </a:xfrm>
          <a:prstGeom prst="roundRect">
            <a:avLst/>
          </a:prstGeo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ln/>
          <a:effectLst>
            <a:outerShdw blurRad="40000" dist="127000" dir="5400000" rotWithShape="0">
              <a:srgbClr val="FF6600">
                <a:alpha val="37647"/>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Газификация населенных пунктов Холм-Жирковского района</a:t>
            </a:r>
            <a:endParaRPr lang="ru-RU" sz="1400" b="1" dirty="0">
              <a:latin typeface="Times New Roman" pitchFamily="18" charset="0"/>
              <a:cs typeface="Times New Roman" pitchFamily="18" charset="0"/>
            </a:endParaRPr>
          </a:p>
        </p:txBody>
      </p:sp>
      <p:sp>
        <p:nvSpPr>
          <p:cNvPr id="21" name="Скругленный прямоугольник 20"/>
          <p:cNvSpPr/>
          <p:nvPr/>
        </p:nvSpPr>
        <p:spPr>
          <a:xfrm>
            <a:off x="6804248" y="2204864"/>
            <a:ext cx="936104" cy="288032"/>
          </a:xfrm>
          <a:prstGeom prst="roundRect">
            <a:avLst/>
          </a:prstGeom>
          <a:solidFill>
            <a:srgbClr val="CC9900"/>
          </a:solidFill>
          <a:ln>
            <a:solidFill>
              <a:srgbClr val="FF99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p:txBody>
      </p:sp>
      <p:sp>
        <p:nvSpPr>
          <p:cNvPr id="27" name="Скругленный прямоугольник 26"/>
          <p:cNvSpPr/>
          <p:nvPr/>
        </p:nvSpPr>
        <p:spPr>
          <a:xfrm>
            <a:off x="7092280" y="2996952"/>
            <a:ext cx="2051720" cy="936104"/>
          </a:xfrm>
          <a:prstGeom prst="roundRect">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10800000" scaled="1"/>
            <a:tileRect/>
          </a:gradFill>
          <a:ln>
            <a:solidFill>
              <a:srgbClr val="006600"/>
            </a:solidFill>
          </a:ln>
          <a:effectLst>
            <a:outerShdw blurRad="40000" dist="127000" dir="5400000" rotWithShape="0">
              <a:srgbClr val="006600">
                <a:alpha val="37647"/>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r"/>
            <a:r>
              <a:rPr lang="ru-RU" sz="1400" b="1" dirty="0" smtClean="0">
                <a:solidFill>
                  <a:schemeClr val="bg1"/>
                </a:solidFill>
                <a:latin typeface="Times New Roman" pitchFamily="18" charset="0"/>
                <a:cs typeface="Times New Roman" pitchFamily="18" charset="0"/>
              </a:rPr>
              <a:t>Развитие сельского хозяйства</a:t>
            </a:r>
            <a:endParaRPr lang="ru-RU" sz="1400" b="1" dirty="0">
              <a:solidFill>
                <a:schemeClr val="bg1"/>
              </a:solidFill>
              <a:latin typeface="Times New Roman" pitchFamily="18" charset="0"/>
              <a:cs typeface="Times New Roman" pitchFamily="18" charset="0"/>
            </a:endParaRPr>
          </a:p>
        </p:txBody>
      </p:sp>
      <p:sp>
        <p:nvSpPr>
          <p:cNvPr id="28" name="Скругленный прямоугольник 27"/>
          <p:cNvSpPr/>
          <p:nvPr/>
        </p:nvSpPr>
        <p:spPr>
          <a:xfrm>
            <a:off x="8279904" y="4293096"/>
            <a:ext cx="864096" cy="360040"/>
          </a:xfrm>
          <a:prstGeom prst="roundRect">
            <a:avLst/>
          </a:prstGeom>
          <a:solidFill>
            <a:srgbClr val="00CC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700,0</a:t>
            </a:r>
            <a:endParaRPr lang="ru-RU" sz="1600" b="1" dirty="0">
              <a:solidFill>
                <a:schemeClr val="bg1"/>
              </a:solidFill>
              <a:latin typeface="Times New Roman" pitchFamily="18" charset="0"/>
              <a:cs typeface="Times New Roman" pitchFamily="18" charset="0"/>
            </a:endParaRPr>
          </a:p>
        </p:txBody>
      </p:sp>
      <p:cxnSp>
        <p:nvCxnSpPr>
          <p:cNvPr id="32" name="Прямая соединительная линия 31"/>
          <p:cNvCxnSpPr>
            <a:endCxn id="28" idx="0"/>
          </p:cNvCxnSpPr>
          <p:nvPr/>
        </p:nvCxnSpPr>
        <p:spPr>
          <a:xfrm>
            <a:off x="8244408" y="3861048"/>
            <a:ext cx="467544" cy="43204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0" y="2924944"/>
            <a:ext cx="1944216" cy="1080120"/>
          </a:xfrm>
          <a:prstGeom prst="round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Развитие системы образования и молодежной политики</a:t>
            </a:r>
            <a:endParaRPr lang="ru-RU" sz="1400" b="1" dirty="0">
              <a:solidFill>
                <a:schemeClr val="bg1"/>
              </a:solidFill>
              <a:latin typeface="Times New Roman" pitchFamily="18" charset="0"/>
              <a:cs typeface="Times New Roman" pitchFamily="18" charset="0"/>
            </a:endParaRPr>
          </a:p>
        </p:txBody>
      </p:sp>
      <p:sp>
        <p:nvSpPr>
          <p:cNvPr id="36" name="Скругленный прямоугольник 35"/>
          <p:cNvSpPr/>
          <p:nvPr/>
        </p:nvSpPr>
        <p:spPr>
          <a:xfrm>
            <a:off x="323528" y="4365104"/>
            <a:ext cx="1152128" cy="360040"/>
          </a:xfrm>
          <a:prstGeom prst="roundRect">
            <a:avLst/>
          </a:prstGeom>
          <a:solidFill>
            <a:srgbClr val="00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117 665,6</a:t>
            </a:r>
            <a:endParaRPr lang="ru-RU" sz="1600" b="1" dirty="0">
              <a:solidFill>
                <a:schemeClr val="bg1"/>
              </a:solidFill>
              <a:latin typeface="Times New Roman" pitchFamily="18" charset="0"/>
              <a:cs typeface="Times New Roman" pitchFamily="18" charset="0"/>
            </a:endParaRPr>
          </a:p>
        </p:txBody>
      </p:sp>
      <p:cxnSp>
        <p:nvCxnSpPr>
          <p:cNvPr id="40" name="Прямая соединительная линия 39"/>
          <p:cNvCxnSpPr>
            <a:stCxn id="35" idx="2"/>
            <a:endCxn id="36" idx="0"/>
          </p:cNvCxnSpPr>
          <p:nvPr/>
        </p:nvCxnSpPr>
        <p:spPr>
          <a:xfrm flipH="1">
            <a:off x="899592" y="4005064"/>
            <a:ext cx="72516" cy="36004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2411760" y="2708920"/>
            <a:ext cx="1944216" cy="1008112"/>
          </a:xfrm>
          <a:prstGeom prst="round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5400000" scaled="1"/>
            <a:tileRect/>
          </a:gradFill>
          <a:ln>
            <a:solidFill>
              <a:srgbClr val="FFCC00"/>
            </a:solidFill>
          </a:ln>
          <a:effectLst>
            <a:outerShdw blurRad="50800" dist="127000" dir="5400000" algn="ctr" rotWithShape="0">
              <a:srgbClr val="FFFF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эффективного управления финансами</a:t>
            </a:r>
            <a:endParaRPr lang="ru-RU" sz="1400" b="1" dirty="0">
              <a:solidFill>
                <a:schemeClr val="bg1"/>
              </a:solidFill>
              <a:latin typeface="Times New Roman" pitchFamily="18" charset="0"/>
              <a:cs typeface="Times New Roman" pitchFamily="18" charset="0"/>
            </a:endParaRPr>
          </a:p>
        </p:txBody>
      </p:sp>
      <p:sp>
        <p:nvSpPr>
          <p:cNvPr id="42" name="Скругленный прямоугольник 41"/>
          <p:cNvSpPr/>
          <p:nvPr/>
        </p:nvSpPr>
        <p:spPr>
          <a:xfrm>
            <a:off x="3347864" y="4005064"/>
            <a:ext cx="936104" cy="360040"/>
          </a:xfrm>
          <a:prstGeom prst="roundRect">
            <a:avLst/>
          </a:prstGeom>
          <a:solidFill>
            <a:srgbClr val="FFCC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21 476,2</a:t>
            </a:r>
            <a:endParaRPr lang="ru-RU" sz="1600" b="1" dirty="0">
              <a:solidFill>
                <a:schemeClr val="bg1"/>
              </a:solidFill>
              <a:latin typeface="Times New Roman" pitchFamily="18" charset="0"/>
              <a:cs typeface="Times New Roman" pitchFamily="18" charset="0"/>
            </a:endParaRPr>
          </a:p>
        </p:txBody>
      </p:sp>
      <p:cxnSp>
        <p:nvCxnSpPr>
          <p:cNvPr id="44" name="Прямая соединительная линия 43"/>
          <p:cNvCxnSpPr>
            <a:stCxn id="41" idx="2"/>
            <a:endCxn id="42" idx="0"/>
          </p:cNvCxnSpPr>
          <p:nvPr/>
        </p:nvCxnSpPr>
        <p:spPr>
          <a:xfrm>
            <a:off x="3383868" y="3717032"/>
            <a:ext cx="43204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0" y="5013176"/>
            <a:ext cx="2016224" cy="1008112"/>
          </a:xfrm>
          <a:prstGeom prst="round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8900000" scaled="1"/>
            <a:tileRect/>
          </a:gradFill>
          <a:ln>
            <a:solidFill>
              <a:srgbClr val="FF33CC"/>
            </a:solidFill>
          </a:ln>
          <a:effectLst>
            <a:outerShdw blurRad="50800" dist="127000" dir="5400000" algn="ctr" rotWithShape="0">
              <a:srgbClr val="FF3399">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Энергосбережение и повышение энергетической эффективности</a:t>
            </a:r>
            <a:endParaRPr lang="ru-RU" sz="1400" b="1" dirty="0">
              <a:solidFill>
                <a:schemeClr val="bg1"/>
              </a:solidFill>
              <a:latin typeface="Times New Roman" pitchFamily="18" charset="0"/>
              <a:cs typeface="Times New Roman" pitchFamily="18" charset="0"/>
            </a:endParaRPr>
          </a:p>
        </p:txBody>
      </p:sp>
      <p:sp>
        <p:nvSpPr>
          <p:cNvPr id="48" name="Скругленный прямоугольник 47"/>
          <p:cNvSpPr/>
          <p:nvPr/>
        </p:nvSpPr>
        <p:spPr>
          <a:xfrm>
            <a:off x="611560" y="6309320"/>
            <a:ext cx="1080120" cy="360040"/>
          </a:xfrm>
          <a:prstGeom prst="round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52" name="Прямая соединительная линия 51"/>
          <p:cNvCxnSpPr>
            <a:stCxn id="47" idx="2"/>
            <a:endCxn id="48" idx="0"/>
          </p:cNvCxnSpPr>
          <p:nvPr/>
        </p:nvCxnSpPr>
        <p:spPr>
          <a:xfrm>
            <a:off x="1008112" y="6021288"/>
            <a:ext cx="143508" cy="288032"/>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53" name="Скругленный прямоугольник 52"/>
          <p:cNvSpPr/>
          <p:nvPr/>
        </p:nvSpPr>
        <p:spPr>
          <a:xfrm>
            <a:off x="2267744" y="4869160"/>
            <a:ext cx="1872208" cy="1152128"/>
          </a:xfrm>
          <a:prstGeom prst="roundRect">
            <a:avLst>
              <a:gd name="adj" fmla="val 24474"/>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5400000" scaled="1"/>
            <a:tileRect/>
          </a:gradFill>
          <a:ln>
            <a:solidFill>
              <a:srgbClr val="996600"/>
            </a:solidFill>
          </a:ln>
          <a:effectLst>
            <a:outerShdw blurRad="50800" dist="127000" dir="5400000" algn="ctr" rotWithShape="0">
              <a:srgbClr val="CC66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Times New Roman" pitchFamily="18" charset="0"/>
                <a:cs typeface="Times New Roman" pitchFamily="18" charset="0"/>
              </a:rPr>
              <a:t>Развитие культуры, спорта и туризма</a:t>
            </a:r>
            <a:endParaRPr lang="ru-RU" sz="1400" b="1" dirty="0">
              <a:solidFill>
                <a:schemeClr val="bg1"/>
              </a:solidFill>
              <a:latin typeface="Times New Roman" pitchFamily="18" charset="0"/>
              <a:cs typeface="Times New Roman" pitchFamily="18" charset="0"/>
            </a:endParaRPr>
          </a:p>
        </p:txBody>
      </p:sp>
      <p:sp>
        <p:nvSpPr>
          <p:cNvPr id="54" name="Скругленный прямоугольник 53"/>
          <p:cNvSpPr/>
          <p:nvPr/>
        </p:nvSpPr>
        <p:spPr>
          <a:xfrm>
            <a:off x="3059832" y="6309320"/>
            <a:ext cx="1080120" cy="288032"/>
          </a:xfrm>
          <a:prstGeom prst="roundRect">
            <a:avLst/>
          </a:prstGeom>
          <a:solidFill>
            <a:srgbClr val="9966FF"/>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31 457,8</a:t>
            </a:r>
            <a:endParaRPr lang="ru-RU" sz="1600" b="1" dirty="0">
              <a:solidFill>
                <a:schemeClr val="bg1"/>
              </a:solidFill>
              <a:latin typeface="Times New Roman" pitchFamily="18" charset="0"/>
              <a:cs typeface="Times New Roman" pitchFamily="18" charset="0"/>
            </a:endParaRPr>
          </a:p>
        </p:txBody>
      </p:sp>
      <p:cxnSp>
        <p:nvCxnSpPr>
          <p:cNvPr id="56" name="Прямая соединительная линия 55"/>
          <p:cNvCxnSpPr/>
          <p:nvPr/>
        </p:nvCxnSpPr>
        <p:spPr>
          <a:xfrm>
            <a:off x="3419872" y="6021288"/>
            <a:ext cx="108012" cy="288032"/>
          </a:xfrm>
          <a:prstGeom prst="line">
            <a:avLst/>
          </a:prstGeom>
          <a:ln>
            <a:solidFill>
              <a:srgbClr val="6600CC"/>
            </a:solidFill>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7092280" y="4797152"/>
            <a:ext cx="1907704" cy="1224136"/>
          </a:xfrm>
          <a:prstGeom prst="round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6200000" scaled="1"/>
            <a:tileRect/>
          </a:gradFill>
          <a:ln>
            <a:solidFill>
              <a:srgbClr val="5F5F5F"/>
            </a:solidFill>
          </a:ln>
          <a:effectLst>
            <a:outerShdw blurRad="50800" dist="127000" dir="5400000" algn="ctr" rotWithShape="0">
              <a:srgbClr val="000000">
                <a:alpha val="43137"/>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обеспечения безопасности</a:t>
            </a:r>
          </a:p>
          <a:p>
            <a:pPr algn="r"/>
            <a:r>
              <a:rPr lang="ru-RU" sz="1400" b="1" dirty="0" smtClean="0">
                <a:solidFill>
                  <a:schemeClr val="bg1"/>
                </a:solidFill>
                <a:latin typeface="Times New Roman" pitchFamily="18" charset="0"/>
                <a:cs typeface="Times New Roman" pitchFamily="18" charset="0"/>
              </a:rPr>
              <a:t>жизнедеятельности населения</a:t>
            </a:r>
            <a:endParaRPr lang="ru-RU" sz="1400" b="1" dirty="0">
              <a:solidFill>
                <a:schemeClr val="bg1"/>
              </a:solidFill>
              <a:latin typeface="Times New Roman" pitchFamily="18" charset="0"/>
              <a:cs typeface="Times New Roman" pitchFamily="18" charset="0"/>
            </a:endParaRPr>
          </a:p>
        </p:txBody>
      </p:sp>
      <p:sp>
        <p:nvSpPr>
          <p:cNvPr id="58" name="Скругленный прямоугольник 57"/>
          <p:cNvSpPr/>
          <p:nvPr/>
        </p:nvSpPr>
        <p:spPr>
          <a:xfrm>
            <a:off x="8063880" y="6381328"/>
            <a:ext cx="1080120" cy="288032"/>
          </a:xfrm>
          <a:prstGeom prst="roundRect">
            <a:avLst/>
          </a:prstGeom>
          <a:solidFill>
            <a:srgbClr val="808080"/>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130,0</a:t>
            </a:r>
            <a:endParaRPr lang="ru-RU" sz="1600" b="1" dirty="0">
              <a:solidFill>
                <a:schemeClr val="bg1"/>
              </a:solidFill>
              <a:latin typeface="Times New Roman" pitchFamily="18" charset="0"/>
              <a:cs typeface="Times New Roman" pitchFamily="18" charset="0"/>
            </a:endParaRPr>
          </a:p>
        </p:txBody>
      </p:sp>
      <p:cxnSp>
        <p:nvCxnSpPr>
          <p:cNvPr id="60" name="Прямая соединительная линия 59"/>
          <p:cNvCxnSpPr>
            <a:stCxn id="57" idx="2"/>
            <a:endCxn id="58" idx="0"/>
          </p:cNvCxnSpPr>
          <p:nvPr/>
        </p:nvCxnSpPr>
        <p:spPr>
          <a:xfrm>
            <a:off x="8046132" y="6021288"/>
            <a:ext cx="557808" cy="360040"/>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33" name="Рисунок 32" descr="автобус.jpg"/>
          <p:cNvPicPr>
            <a:picLocks noChangeAspect="1"/>
          </p:cNvPicPr>
          <p:nvPr/>
        </p:nvPicPr>
        <p:blipFill>
          <a:blip r:embed="rId3" cstate="print"/>
          <a:stretch>
            <a:fillRect/>
          </a:stretch>
        </p:blipFill>
        <p:spPr>
          <a:xfrm>
            <a:off x="2699792" y="908720"/>
            <a:ext cx="970789" cy="728092"/>
          </a:xfrm>
          <a:prstGeom prst="rect">
            <a:avLst/>
          </a:prstGeom>
          <a:ln>
            <a:noFill/>
          </a:ln>
          <a:effectLst>
            <a:softEdge rad="112500"/>
          </a:effectLst>
        </p:spPr>
      </p:pic>
      <p:pic>
        <p:nvPicPr>
          <p:cNvPr id="46" name="Рисунок 45" descr="коровы.jpg"/>
          <p:cNvPicPr>
            <a:picLocks noChangeAspect="1"/>
          </p:cNvPicPr>
          <p:nvPr/>
        </p:nvPicPr>
        <p:blipFill>
          <a:blip r:embed="rId4" cstate="print"/>
          <a:stretch>
            <a:fillRect/>
          </a:stretch>
        </p:blipFill>
        <p:spPr>
          <a:xfrm>
            <a:off x="7092280" y="3501008"/>
            <a:ext cx="1008112" cy="756860"/>
          </a:xfrm>
          <a:prstGeom prst="rect">
            <a:avLst/>
          </a:prstGeom>
          <a:ln>
            <a:noFill/>
          </a:ln>
          <a:effectLst>
            <a:softEdge rad="112500"/>
          </a:effectLst>
        </p:spPr>
      </p:pic>
      <p:pic>
        <p:nvPicPr>
          <p:cNvPr id="49" name="Рисунок 48" descr="школа.jpg"/>
          <p:cNvPicPr>
            <a:picLocks noChangeAspect="1"/>
          </p:cNvPicPr>
          <p:nvPr/>
        </p:nvPicPr>
        <p:blipFill>
          <a:blip r:embed="rId5" cstate="print"/>
          <a:stretch>
            <a:fillRect/>
          </a:stretch>
        </p:blipFill>
        <p:spPr>
          <a:xfrm>
            <a:off x="1259632" y="3284984"/>
            <a:ext cx="1019606" cy="864096"/>
          </a:xfrm>
          <a:prstGeom prst="rect">
            <a:avLst/>
          </a:prstGeom>
          <a:ln>
            <a:noFill/>
          </a:ln>
          <a:effectLst>
            <a:softEdge rad="112500"/>
          </a:effectLst>
        </p:spPr>
      </p:pic>
      <p:pic>
        <p:nvPicPr>
          <p:cNvPr id="50" name="Рисунок 49" descr="финансы 1.jpg"/>
          <p:cNvPicPr>
            <a:picLocks noChangeAspect="1"/>
          </p:cNvPicPr>
          <p:nvPr/>
        </p:nvPicPr>
        <p:blipFill>
          <a:blip r:embed="rId6" cstate="print"/>
          <a:stretch>
            <a:fillRect/>
          </a:stretch>
        </p:blipFill>
        <p:spPr>
          <a:xfrm>
            <a:off x="2195736" y="3429000"/>
            <a:ext cx="1195107" cy="896330"/>
          </a:xfrm>
          <a:prstGeom prst="rect">
            <a:avLst/>
          </a:prstGeom>
          <a:ln>
            <a:noFill/>
          </a:ln>
          <a:effectLst>
            <a:softEdge rad="112500"/>
          </a:effectLst>
        </p:spPr>
      </p:pic>
      <p:pic>
        <p:nvPicPr>
          <p:cNvPr id="51" name="Рисунок 50" descr="менеджмент.jpg"/>
          <p:cNvPicPr>
            <a:picLocks noChangeAspect="1"/>
          </p:cNvPicPr>
          <p:nvPr/>
        </p:nvPicPr>
        <p:blipFill>
          <a:blip r:embed="rId7" cstate="print"/>
          <a:stretch>
            <a:fillRect/>
          </a:stretch>
        </p:blipFill>
        <p:spPr>
          <a:xfrm>
            <a:off x="1691680" y="1412776"/>
            <a:ext cx="1152128" cy="864096"/>
          </a:xfrm>
          <a:prstGeom prst="rect">
            <a:avLst/>
          </a:prstGeom>
          <a:ln>
            <a:noFill/>
          </a:ln>
          <a:effectLst>
            <a:softEdge rad="112500"/>
          </a:effectLst>
        </p:spPr>
      </p:pic>
      <p:pic>
        <p:nvPicPr>
          <p:cNvPr id="71" name="Рисунок 70" descr="туризм.jpg"/>
          <p:cNvPicPr>
            <a:picLocks noChangeAspect="1"/>
          </p:cNvPicPr>
          <p:nvPr/>
        </p:nvPicPr>
        <p:blipFill>
          <a:blip r:embed="rId8" cstate="print"/>
          <a:stretch>
            <a:fillRect/>
          </a:stretch>
        </p:blipFill>
        <p:spPr>
          <a:xfrm>
            <a:off x="3491880" y="4581128"/>
            <a:ext cx="1121912" cy="859557"/>
          </a:xfrm>
          <a:prstGeom prst="rect">
            <a:avLst/>
          </a:prstGeom>
          <a:ln>
            <a:noFill/>
          </a:ln>
          <a:effectLst>
            <a:softEdge rad="112500"/>
          </a:effectLst>
        </p:spPr>
      </p:pic>
      <p:sp>
        <p:nvSpPr>
          <p:cNvPr id="43" name="Прямоугольник с двумя скругленными противолежащими углами 42"/>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В РАЗРЕЗЕ  МУНИЦИПАЛЬНЫХ  ПРОГРАММ  В  2018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61" name="Рисунок 60" descr="трасса.jpg"/>
          <p:cNvPicPr>
            <a:picLocks noChangeAspect="1"/>
          </p:cNvPicPr>
          <p:nvPr/>
        </p:nvPicPr>
        <p:blipFill>
          <a:blip r:embed="rId9" cstate="print"/>
          <a:stretch>
            <a:fillRect/>
          </a:stretch>
        </p:blipFill>
        <p:spPr>
          <a:xfrm>
            <a:off x="4860032" y="1772816"/>
            <a:ext cx="977927" cy="606890"/>
          </a:xfrm>
          <a:prstGeom prst="rect">
            <a:avLst/>
          </a:prstGeom>
          <a:ln>
            <a:noFill/>
          </a:ln>
          <a:effectLst>
            <a:softEdge rad="112500"/>
          </a:effectLst>
        </p:spPr>
      </p:pic>
      <p:pic>
        <p:nvPicPr>
          <p:cNvPr id="76" name="Рисунок 75" descr="энергосбережените.jpg"/>
          <p:cNvPicPr>
            <a:picLocks noChangeAspect="1"/>
          </p:cNvPicPr>
          <p:nvPr/>
        </p:nvPicPr>
        <p:blipFill>
          <a:blip r:embed="rId10" cstate="print"/>
          <a:stretch>
            <a:fillRect/>
          </a:stretch>
        </p:blipFill>
        <p:spPr>
          <a:xfrm rot="16200000">
            <a:off x="1213053" y="5419795"/>
            <a:ext cx="948696" cy="711522"/>
          </a:xfrm>
          <a:prstGeom prst="rect">
            <a:avLst/>
          </a:prstGeom>
          <a:ln>
            <a:noFill/>
          </a:ln>
          <a:effectLst>
            <a:softEdge rad="112500"/>
          </a:effectLst>
        </p:spPr>
      </p:pic>
      <p:pic>
        <p:nvPicPr>
          <p:cNvPr id="96" name="Рисунок 95" descr="правопорядок.jpg"/>
          <p:cNvPicPr>
            <a:picLocks noChangeAspect="1"/>
          </p:cNvPicPr>
          <p:nvPr/>
        </p:nvPicPr>
        <p:blipFill>
          <a:blip r:embed="rId11" cstate="print"/>
          <a:stretch>
            <a:fillRect/>
          </a:stretch>
        </p:blipFill>
        <p:spPr>
          <a:xfrm>
            <a:off x="7092280" y="5733256"/>
            <a:ext cx="1130957" cy="764704"/>
          </a:xfrm>
          <a:prstGeom prst="rect">
            <a:avLst/>
          </a:prstGeom>
          <a:ln>
            <a:noFill/>
          </a:ln>
          <a:effectLst>
            <a:softEdge rad="112500"/>
          </a:effectLst>
        </p:spPr>
      </p:pic>
      <p:sp>
        <p:nvSpPr>
          <p:cNvPr id="101" name="Скругленный прямоугольник 100"/>
          <p:cNvSpPr/>
          <p:nvPr/>
        </p:nvSpPr>
        <p:spPr>
          <a:xfrm>
            <a:off x="5004048" y="2420888"/>
            <a:ext cx="1778496" cy="936104"/>
          </a:xfrm>
          <a:prstGeom prst="roundRect">
            <a:avLst/>
          </a:prstGeom>
          <a:gradFill flip="none" rotWithShape="1">
            <a:gsLst>
              <a:gs pos="0">
                <a:srgbClr val="B64416">
                  <a:shade val="30000"/>
                  <a:satMod val="115000"/>
                </a:srgbClr>
              </a:gs>
              <a:gs pos="50000">
                <a:srgbClr val="B64416">
                  <a:shade val="67500"/>
                  <a:satMod val="115000"/>
                </a:srgbClr>
              </a:gs>
              <a:gs pos="100000">
                <a:srgbClr val="B64416">
                  <a:shade val="100000"/>
                  <a:satMod val="115000"/>
                </a:srgbClr>
              </a:gs>
            </a:gsLst>
            <a:lin ang="8100000" scaled="1"/>
            <a:tileRect/>
          </a:gradFill>
          <a:ln>
            <a:solidFill>
              <a:srgbClr val="CC3300"/>
            </a:solidFill>
          </a:ln>
          <a:effectLst>
            <a:outerShdw blurRad="50800" dist="50800" dir="5400000" algn="ctr" rotWithShape="0">
              <a:srgbClr val="000000">
                <a:alpha val="9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Демографическое развитие</a:t>
            </a:r>
            <a:endParaRPr lang="ru-RU" sz="1400" dirty="0">
              <a:latin typeface="Times New Roman" pitchFamily="18" charset="0"/>
              <a:cs typeface="Times New Roman" pitchFamily="18" charset="0"/>
            </a:endParaRPr>
          </a:p>
        </p:txBody>
      </p:sp>
      <p:sp>
        <p:nvSpPr>
          <p:cNvPr id="102" name="Скругленный прямоугольник 101"/>
          <p:cNvSpPr/>
          <p:nvPr/>
        </p:nvSpPr>
        <p:spPr>
          <a:xfrm>
            <a:off x="5724128" y="3645024"/>
            <a:ext cx="1080120" cy="360040"/>
          </a:xfrm>
          <a:prstGeom prst="roundRect">
            <a:avLst/>
          </a:prstGeom>
          <a:solidFill>
            <a:srgbClr val="B64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20,0</a:t>
            </a:r>
            <a:endParaRPr lang="ru-RU" sz="1600" b="1" dirty="0">
              <a:solidFill>
                <a:schemeClr val="bg1"/>
              </a:solidFill>
              <a:latin typeface="Times New Roman" pitchFamily="18" charset="0"/>
              <a:cs typeface="Times New Roman" pitchFamily="18" charset="0"/>
            </a:endParaRPr>
          </a:p>
        </p:txBody>
      </p:sp>
      <p:cxnSp>
        <p:nvCxnSpPr>
          <p:cNvPr id="104" name="Прямая соединительная линия 103"/>
          <p:cNvCxnSpPr/>
          <p:nvPr/>
        </p:nvCxnSpPr>
        <p:spPr>
          <a:xfrm>
            <a:off x="6012160" y="3429000"/>
            <a:ext cx="252028"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105" name="Рисунок 104" descr="дите1.jpg"/>
          <p:cNvPicPr>
            <a:picLocks noChangeAspect="1"/>
          </p:cNvPicPr>
          <p:nvPr/>
        </p:nvPicPr>
        <p:blipFill>
          <a:blip r:embed="rId12" cstate="print"/>
          <a:stretch>
            <a:fillRect/>
          </a:stretch>
        </p:blipFill>
        <p:spPr>
          <a:xfrm>
            <a:off x="4716016" y="3068960"/>
            <a:ext cx="960107" cy="720080"/>
          </a:xfrm>
          <a:prstGeom prst="rect">
            <a:avLst/>
          </a:prstGeom>
          <a:ln>
            <a:noFill/>
          </a:ln>
          <a:effectLst>
            <a:softEdge rad="112500"/>
          </a:effectLst>
        </p:spPr>
      </p:pic>
      <p:sp>
        <p:nvSpPr>
          <p:cNvPr id="59" name="Скругленный прямоугольник 58"/>
          <p:cNvSpPr/>
          <p:nvPr/>
        </p:nvSpPr>
        <p:spPr>
          <a:xfrm>
            <a:off x="5076056" y="4149080"/>
            <a:ext cx="1728192" cy="864096"/>
          </a:xfrm>
          <a:prstGeom prst="round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810000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Обеспечение жильем молодых семей</a:t>
            </a:r>
          </a:p>
          <a:p>
            <a:pPr algn="r"/>
            <a:endParaRPr lang="ru-RU" sz="1400" b="1" dirty="0">
              <a:solidFill>
                <a:schemeClr val="bg1"/>
              </a:solidFill>
              <a:latin typeface="Times New Roman" pitchFamily="18" charset="0"/>
              <a:cs typeface="Times New Roman" pitchFamily="18" charset="0"/>
            </a:endParaRPr>
          </a:p>
        </p:txBody>
      </p:sp>
      <p:sp>
        <p:nvSpPr>
          <p:cNvPr id="62" name="Скругленный прямоугольник 61"/>
          <p:cNvSpPr/>
          <p:nvPr/>
        </p:nvSpPr>
        <p:spPr>
          <a:xfrm>
            <a:off x="5148064" y="5157192"/>
            <a:ext cx="936104" cy="360040"/>
          </a:xfrm>
          <a:prstGeom prst="roundRect">
            <a:avLst/>
          </a:prstGeom>
          <a:solidFill>
            <a:srgbClr val="66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70,0</a:t>
            </a:r>
            <a:endParaRPr lang="ru-RU" sz="1600" b="1" dirty="0">
              <a:solidFill>
                <a:schemeClr val="bg1"/>
              </a:solidFill>
              <a:latin typeface="Times New Roman" pitchFamily="18" charset="0"/>
              <a:cs typeface="Times New Roman" pitchFamily="18" charset="0"/>
            </a:endParaRPr>
          </a:p>
        </p:txBody>
      </p:sp>
      <p:cxnSp>
        <p:nvCxnSpPr>
          <p:cNvPr id="64" name="Прямая соединительная линия 63"/>
          <p:cNvCxnSpPr/>
          <p:nvPr/>
        </p:nvCxnSpPr>
        <p:spPr>
          <a:xfrm flipH="1">
            <a:off x="5580112" y="5013176"/>
            <a:ext cx="360040" cy="144016"/>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pic>
        <p:nvPicPr>
          <p:cNvPr id="65" name="Рисунок 64" descr="жилье.jpg"/>
          <p:cNvPicPr>
            <a:picLocks noChangeAspect="1"/>
          </p:cNvPicPr>
          <p:nvPr/>
        </p:nvPicPr>
        <p:blipFill>
          <a:blip r:embed="rId13" cstate="print"/>
          <a:stretch>
            <a:fillRect/>
          </a:stretch>
        </p:blipFill>
        <p:spPr>
          <a:xfrm>
            <a:off x="6012160" y="4437112"/>
            <a:ext cx="864096" cy="864096"/>
          </a:xfrm>
          <a:prstGeom prst="rect">
            <a:avLst/>
          </a:prstGeom>
          <a:ln>
            <a:noFill/>
          </a:ln>
          <a:effectLst>
            <a:softEdge rad="112500"/>
          </a:effectLst>
        </p:spPr>
      </p:pic>
      <p:sp>
        <p:nvSpPr>
          <p:cNvPr id="66" name="Скругленный прямоугольник 65"/>
          <p:cNvSpPr/>
          <p:nvPr/>
        </p:nvSpPr>
        <p:spPr>
          <a:xfrm>
            <a:off x="5508104" y="5633864"/>
            <a:ext cx="1512168" cy="891480"/>
          </a:xfrm>
          <a:prstGeom prst="roundRect">
            <a:avLst/>
          </a:prstGeom>
          <a:gradFill flip="none" rotWithShape="1">
            <a:gsLst>
              <a:gs pos="0">
                <a:srgbClr val="B62CA2">
                  <a:shade val="30000"/>
                  <a:satMod val="115000"/>
                </a:srgbClr>
              </a:gs>
              <a:gs pos="50000">
                <a:srgbClr val="B62CA2">
                  <a:shade val="67500"/>
                  <a:satMod val="115000"/>
                </a:srgbClr>
              </a:gs>
              <a:gs pos="100000">
                <a:srgbClr val="B62CA2">
                  <a:shade val="100000"/>
                  <a:satMod val="115000"/>
                </a:srgbClr>
              </a:gs>
            </a:gsLst>
            <a:lin ang="135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Доступная среда</a:t>
            </a:r>
            <a:endParaRPr lang="ru-RU" sz="1400" b="1" dirty="0">
              <a:solidFill>
                <a:schemeClr val="bg1"/>
              </a:solidFill>
              <a:latin typeface="Times New Roman" pitchFamily="18" charset="0"/>
              <a:cs typeface="Times New Roman" pitchFamily="18" charset="0"/>
            </a:endParaRPr>
          </a:p>
        </p:txBody>
      </p:sp>
      <p:sp>
        <p:nvSpPr>
          <p:cNvPr id="67" name="Скругленный прямоугольник 66"/>
          <p:cNvSpPr/>
          <p:nvPr/>
        </p:nvSpPr>
        <p:spPr>
          <a:xfrm>
            <a:off x="4427984" y="6381328"/>
            <a:ext cx="936104" cy="288032"/>
          </a:xfrm>
          <a:prstGeom prst="roundRect">
            <a:avLst/>
          </a:prstGeom>
          <a:solidFill>
            <a:srgbClr val="B62CA2"/>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77,0</a:t>
            </a:r>
            <a:endParaRPr lang="ru-RU" sz="1600" b="1" dirty="0">
              <a:latin typeface="Times New Roman" pitchFamily="18" charset="0"/>
              <a:cs typeface="Times New Roman" pitchFamily="18" charset="0"/>
            </a:endParaRPr>
          </a:p>
        </p:txBody>
      </p:sp>
      <p:cxnSp>
        <p:nvCxnSpPr>
          <p:cNvPr id="69" name="Прямая соединительная линия 68"/>
          <p:cNvCxnSpPr>
            <a:endCxn id="67" idx="0"/>
          </p:cNvCxnSpPr>
          <p:nvPr/>
        </p:nvCxnSpPr>
        <p:spPr>
          <a:xfrm flipH="1">
            <a:off x="4896036" y="6237312"/>
            <a:ext cx="612068"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70" name="Рисунок 69" descr="дост среда.jpg"/>
          <p:cNvPicPr>
            <a:picLocks noChangeAspect="1"/>
          </p:cNvPicPr>
          <p:nvPr/>
        </p:nvPicPr>
        <p:blipFill>
          <a:blip r:embed="rId14" cstate="print"/>
          <a:stretch>
            <a:fillRect/>
          </a:stretch>
        </p:blipFill>
        <p:spPr>
          <a:xfrm>
            <a:off x="5436096" y="6013542"/>
            <a:ext cx="864096" cy="844458"/>
          </a:xfrm>
          <a:prstGeom prst="rect">
            <a:avLst/>
          </a:prstGeom>
          <a:ln>
            <a:noFill/>
          </a:ln>
          <a:effectLst>
            <a:softEdge rad="112500"/>
          </a:effectLst>
        </p:spPr>
      </p:pic>
      <p:sp>
        <p:nvSpPr>
          <p:cNvPr id="63" name="Скругленный прямоугольник 62"/>
          <p:cNvSpPr/>
          <p:nvPr/>
        </p:nvSpPr>
        <p:spPr>
          <a:xfrm>
            <a:off x="8028384" y="90872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pic>
        <p:nvPicPr>
          <p:cNvPr id="68" name="i-main-pic" descr="Картинка 5 из 10"/>
          <p:cNvPicPr/>
          <p:nvPr/>
        </p:nvPicPr>
        <p:blipFill>
          <a:blip r:embed="rId15"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79" name="Скругленный прямоугольник 78"/>
          <p:cNvSpPr/>
          <p:nvPr/>
        </p:nvSpPr>
        <p:spPr>
          <a:xfrm>
            <a:off x="7740352" y="1340768"/>
            <a:ext cx="1403648" cy="914400"/>
          </a:xfrm>
          <a:prstGeom prst="roundRect">
            <a:avLst/>
          </a:prstGeom>
          <a:gradFill flip="none" rotWithShape="1">
            <a:gsLst>
              <a:gs pos="0">
                <a:srgbClr val="3366FF">
                  <a:shade val="30000"/>
                  <a:satMod val="115000"/>
                </a:srgbClr>
              </a:gs>
              <a:gs pos="50000">
                <a:srgbClr val="3366FF">
                  <a:shade val="67500"/>
                  <a:satMod val="115000"/>
                </a:srgbClr>
              </a:gs>
              <a:gs pos="100000">
                <a:srgbClr val="3366FF">
                  <a:shade val="100000"/>
                  <a:satMod val="115000"/>
                </a:srgbClr>
              </a:gs>
            </a:gsLst>
            <a:lin ang="13500000" scaled="1"/>
            <a:tileRect/>
          </a:gradFill>
          <a:ln>
            <a:solidFill>
              <a:srgbClr val="0000FF"/>
            </a:solidFill>
          </a:ln>
        </p:spPr>
        <p:style>
          <a:lnRef idx="0">
            <a:schemeClr val="accent1"/>
          </a:lnRef>
          <a:fillRef idx="3">
            <a:schemeClr val="accent1"/>
          </a:fillRef>
          <a:effectRef idx="3">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Построение  АПК «Безопасный город»</a:t>
            </a:r>
            <a:endParaRPr lang="ru-RU" sz="1400" b="1" dirty="0">
              <a:solidFill>
                <a:schemeClr val="bg1"/>
              </a:solidFill>
              <a:latin typeface="Times New Roman" pitchFamily="18" charset="0"/>
              <a:cs typeface="Times New Roman" pitchFamily="18" charset="0"/>
            </a:endParaRPr>
          </a:p>
        </p:txBody>
      </p:sp>
      <p:sp>
        <p:nvSpPr>
          <p:cNvPr id="80" name="Скругленный прямоугольник 79"/>
          <p:cNvSpPr/>
          <p:nvPr/>
        </p:nvSpPr>
        <p:spPr>
          <a:xfrm>
            <a:off x="8244408" y="2420888"/>
            <a:ext cx="770384" cy="360040"/>
          </a:xfrm>
          <a:prstGeom prst="roundRect">
            <a:avLst/>
          </a:prstGeom>
          <a:solidFill>
            <a:srgbClr val="3366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82" name="Прямая соединительная линия 81"/>
          <p:cNvCxnSpPr>
            <a:stCxn id="79" idx="2"/>
            <a:endCxn id="80" idx="0"/>
          </p:cNvCxnSpPr>
          <p:nvPr/>
        </p:nvCxnSpPr>
        <p:spPr>
          <a:xfrm>
            <a:off x="8442176" y="2255168"/>
            <a:ext cx="187424" cy="16572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83" name="Рисунок 82" descr="безопасный город.jpg"/>
          <p:cNvPicPr>
            <a:picLocks noChangeAspect="1"/>
          </p:cNvPicPr>
          <p:nvPr/>
        </p:nvPicPr>
        <p:blipFill>
          <a:blip r:embed="rId16" cstate="print"/>
          <a:stretch>
            <a:fillRect/>
          </a:stretch>
        </p:blipFill>
        <p:spPr>
          <a:xfrm>
            <a:off x="7020272" y="1268760"/>
            <a:ext cx="1152128" cy="720080"/>
          </a:xfrm>
          <a:prstGeom prst="rect">
            <a:avLst/>
          </a:prstGeom>
          <a:ln>
            <a:noFill/>
          </a:ln>
          <a:effectLst>
            <a:softEdge rad="112500"/>
          </a:effectLst>
        </p:spPr>
      </p:pic>
      <p:pic>
        <p:nvPicPr>
          <p:cNvPr id="85" name="Содержимое 84" descr="культура и спорт 2017.jpg"/>
          <p:cNvPicPr>
            <a:picLocks noGrp="1" noChangeAspect="1"/>
          </p:cNvPicPr>
          <p:nvPr>
            <p:ph idx="1"/>
          </p:nvPr>
        </p:nvPicPr>
        <p:blipFill>
          <a:blip r:embed="rId17" cstate="print"/>
          <a:stretch>
            <a:fillRect/>
          </a:stretch>
        </p:blipFill>
        <p:spPr>
          <a:xfrm>
            <a:off x="1979712" y="5661248"/>
            <a:ext cx="1152128" cy="1040513"/>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6948264" y="2060848"/>
            <a:ext cx="288032"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57200" y="0"/>
            <a:ext cx="8229600" cy="1124744"/>
          </a:xfrm>
        </p:spPr>
        <p:txBody>
          <a:bodyPr/>
          <a:lstStyle/>
          <a:p>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район» Смоленской области на образование  в разрезе муниципальных программ </a:t>
            </a:r>
            <a:b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b="1" dirty="0" smtClean="0">
                <a:ln w="10541" cmpd="sng">
                  <a:solidFill>
                    <a:srgbClr val="0033CC"/>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 2014 году</a:t>
            </a:r>
            <a:endParaRPr lang="ru-RU" sz="1800" dirty="0"/>
          </a:p>
        </p:txBody>
      </p:sp>
      <p:sp>
        <p:nvSpPr>
          <p:cNvPr id="4" name="Номер слайда 3"/>
          <p:cNvSpPr>
            <a:spLocks noGrp="1"/>
          </p:cNvSpPr>
          <p:nvPr>
            <p:ph type="sldNum" sz="quarter" idx="12"/>
          </p:nvPr>
        </p:nvSpPr>
        <p:spPr/>
        <p:txBody>
          <a:bodyPr/>
          <a:lstStyle/>
          <a:p>
            <a:fld id="{7B9AF32B-B72C-4425-B4BA-32C4F705CDC7}" type="slidenum">
              <a:rPr lang="ru-RU" smtClean="0"/>
              <a:pPr/>
              <a:t>36</a:t>
            </a:fld>
            <a:endParaRPr lang="ru-RU" dirty="0"/>
          </a:p>
        </p:txBody>
      </p:sp>
      <p:sp>
        <p:nvSpPr>
          <p:cNvPr id="5" name="Скругленный прямоугольник 4"/>
          <p:cNvSpPr/>
          <p:nvPr/>
        </p:nvSpPr>
        <p:spPr>
          <a:xfrm>
            <a:off x="179512" y="980728"/>
            <a:ext cx="2016224" cy="1224136"/>
          </a:xfrm>
          <a:prstGeom prst="roundRect">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2700000" scaled="1"/>
            <a:tileRect/>
          </a:gradFill>
          <a:ln>
            <a:solidFill>
              <a:srgbClr val="006600"/>
            </a:solidFill>
          </a:ln>
          <a:effectLst>
            <a:outerShdw blurRad="40000" dist="127000" dir="5400000" rotWithShape="0">
              <a:srgbClr val="009900">
                <a:alpha val="34902"/>
              </a:srgbClr>
            </a:outerShdw>
          </a:effectLst>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Создание условий     </a:t>
            </a:r>
          </a:p>
          <a:p>
            <a:r>
              <a:rPr lang="ru-RU" sz="1400" b="1" dirty="0" smtClean="0">
                <a:solidFill>
                  <a:schemeClr val="bg1"/>
                </a:solidFill>
                <a:latin typeface="Times New Roman" pitchFamily="18" charset="0"/>
                <a:cs typeface="Times New Roman" pitchFamily="18" charset="0"/>
              </a:rPr>
              <a:t>для эффективного управления муниципальным образованием </a:t>
            </a:r>
            <a:endParaRPr lang="ru-RU" sz="1400" b="1" dirty="0">
              <a:solidFill>
                <a:schemeClr val="bg1"/>
              </a:solidFill>
              <a:latin typeface="Times New Roman" pitchFamily="18" charset="0"/>
              <a:cs typeface="Times New Roman" pitchFamily="18" charset="0"/>
            </a:endParaRPr>
          </a:p>
        </p:txBody>
      </p:sp>
      <p:sp>
        <p:nvSpPr>
          <p:cNvPr id="7" name="Скругленный прямоугольник 6"/>
          <p:cNvSpPr/>
          <p:nvPr/>
        </p:nvSpPr>
        <p:spPr>
          <a:xfrm>
            <a:off x="683568" y="2348880"/>
            <a:ext cx="936104" cy="360040"/>
          </a:xfrm>
          <a:prstGeom prst="roundRect">
            <a:avLst/>
          </a:prstGeom>
          <a:solidFill>
            <a:srgbClr val="009999"/>
          </a:solidFill>
          <a:ln>
            <a:solidFill>
              <a:srgbClr val="0066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18 458,0</a:t>
            </a:r>
            <a:endParaRPr lang="ru-RU" sz="1600" b="1" dirty="0">
              <a:solidFill>
                <a:schemeClr val="bg1"/>
              </a:solidFill>
              <a:latin typeface="Times New Roman" pitchFamily="18" charset="0"/>
              <a:cs typeface="Times New Roman" pitchFamily="18" charset="0"/>
            </a:endParaRPr>
          </a:p>
        </p:txBody>
      </p:sp>
      <p:cxnSp>
        <p:nvCxnSpPr>
          <p:cNvPr id="13" name="Прямая соединительная линия 12"/>
          <p:cNvCxnSpPr>
            <a:stCxn id="5" idx="2"/>
            <a:endCxn id="7" idx="0"/>
          </p:cNvCxnSpPr>
          <p:nvPr/>
        </p:nvCxnSpPr>
        <p:spPr>
          <a:xfrm flipH="1">
            <a:off x="1151620" y="2204864"/>
            <a:ext cx="36004"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2915816" y="980728"/>
            <a:ext cx="2016224" cy="108012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54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Поддержка пассажирского транспорта общего пользования </a:t>
            </a:r>
            <a:endParaRPr lang="ru-RU" sz="1400" b="1" dirty="0">
              <a:solidFill>
                <a:schemeClr val="bg1"/>
              </a:solidFill>
              <a:latin typeface="Times New Roman" pitchFamily="18" charset="0"/>
              <a:cs typeface="Times New Roman" pitchFamily="18" charset="0"/>
            </a:endParaRPr>
          </a:p>
        </p:txBody>
      </p:sp>
      <p:sp>
        <p:nvSpPr>
          <p:cNvPr id="17" name="Скругленный прямоугольник 16"/>
          <p:cNvSpPr/>
          <p:nvPr/>
        </p:nvSpPr>
        <p:spPr>
          <a:xfrm>
            <a:off x="3491880" y="2276872"/>
            <a:ext cx="936104" cy="288032"/>
          </a:xfrm>
          <a:prstGeom prst="roundRect">
            <a:avLst/>
          </a:prstGeom>
          <a:solidFill>
            <a:srgbClr val="9999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600,0</a:t>
            </a:r>
            <a:endParaRPr lang="ru-RU" sz="1600" b="1" dirty="0">
              <a:latin typeface="Times New Roman" pitchFamily="18" charset="0"/>
              <a:cs typeface="Times New Roman" pitchFamily="18" charset="0"/>
            </a:endParaRPr>
          </a:p>
        </p:txBody>
      </p:sp>
      <p:cxnSp>
        <p:nvCxnSpPr>
          <p:cNvPr id="19" name="Прямая соединительная линия 18"/>
          <p:cNvCxnSpPr>
            <a:stCxn id="16" idx="2"/>
            <a:endCxn id="17" idx="0"/>
          </p:cNvCxnSpPr>
          <p:nvPr/>
        </p:nvCxnSpPr>
        <p:spPr>
          <a:xfrm>
            <a:off x="3923928" y="2060848"/>
            <a:ext cx="36004" cy="216024"/>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5148064" y="908720"/>
            <a:ext cx="1944216" cy="1224136"/>
          </a:xfrm>
          <a:prstGeom prst="roundRect">
            <a:avLst/>
          </a:prstGeo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ln/>
          <a:effectLst>
            <a:outerShdw blurRad="40000" dist="127000" dir="5400000" rotWithShape="0">
              <a:srgbClr val="FF6600">
                <a:alpha val="37647"/>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Газификация населенных пунктов Холм-Жирковского района</a:t>
            </a:r>
            <a:endParaRPr lang="ru-RU" sz="1400" b="1" dirty="0">
              <a:latin typeface="Times New Roman" pitchFamily="18" charset="0"/>
              <a:cs typeface="Times New Roman" pitchFamily="18" charset="0"/>
            </a:endParaRPr>
          </a:p>
        </p:txBody>
      </p:sp>
      <p:sp>
        <p:nvSpPr>
          <p:cNvPr id="21" name="Скругленный прямоугольник 20"/>
          <p:cNvSpPr/>
          <p:nvPr/>
        </p:nvSpPr>
        <p:spPr>
          <a:xfrm>
            <a:off x="6804248" y="2204864"/>
            <a:ext cx="936104" cy="288032"/>
          </a:xfrm>
          <a:prstGeom prst="roundRect">
            <a:avLst/>
          </a:prstGeom>
          <a:solidFill>
            <a:srgbClr val="CC9900"/>
          </a:solidFill>
          <a:ln>
            <a:solidFill>
              <a:srgbClr val="FF99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p:txBody>
      </p:sp>
      <p:sp>
        <p:nvSpPr>
          <p:cNvPr id="27" name="Скругленный прямоугольник 26"/>
          <p:cNvSpPr/>
          <p:nvPr/>
        </p:nvSpPr>
        <p:spPr>
          <a:xfrm>
            <a:off x="7092280" y="2996952"/>
            <a:ext cx="2051720" cy="936104"/>
          </a:xfrm>
          <a:prstGeom prst="roundRect">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10800000" scaled="1"/>
            <a:tileRect/>
          </a:gradFill>
          <a:ln>
            <a:solidFill>
              <a:srgbClr val="006600"/>
            </a:solidFill>
          </a:ln>
          <a:effectLst>
            <a:outerShdw blurRad="40000" dist="127000" dir="5400000" rotWithShape="0">
              <a:srgbClr val="006600">
                <a:alpha val="37647"/>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r"/>
            <a:r>
              <a:rPr lang="ru-RU" sz="1400" b="1" dirty="0" smtClean="0">
                <a:solidFill>
                  <a:schemeClr val="bg1"/>
                </a:solidFill>
                <a:latin typeface="Times New Roman" pitchFamily="18" charset="0"/>
                <a:cs typeface="Times New Roman" pitchFamily="18" charset="0"/>
              </a:rPr>
              <a:t>Развитие сельского хозяйства</a:t>
            </a:r>
            <a:endParaRPr lang="ru-RU" sz="1400" b="1" dirty="0">
              <a:solidFill>
                <a:schemeClr val="bg1"/>
              </a:solidFill>
              <a:latin typeface="Times New Roman" pitchFamily="18" charset="0"/>
              <a:cs typeface="Times New Roman" pitchFamily="18" charset="0"/>
            </a:endParaRPr>
          </a:p>
        </p:txBody>
      </p:sp>
      <p:sp>
        <p:nvSpPr>
          <p:cNvPr id="28" name="Скругленный прямоугольник 27"/>
          <p:cNvSpPr/>
          <p:nvPr/>
        </p:nvSpPr>
        <p:spPr>
          <a:xfrm>
            <a:off x="8279904" y="4293096"/>
            <a:ext cx="864096" cy="360040"/>
          </a:xfrm>
          <a:prstGeom prst="roundRect">
            <a:avLst/>
          </a:prstGeom>
          <a:solidFill>
            <a:srgbClr val="00CC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700,0</a:t>
            </a:r>
            <a:endParaRPr lang="ru-RU" sz="1600" b="1" dirty="0">
              <a:solidFill>
                <a:schemeClr val="bg1"/>
              </a:solidFill>
              <a:latin typeface="Times New Roman" pitchFamily="18" charset="0"/>
              <a:cs typeface="Times New Roman" pitchFamily="18" charset="0"/>
            </a:endParaRPr>
          </a:p>
        </p:txBody>
      </p:sp>
      <p:cxnSp>
        <p:nvCxnSpPr>
          <p:cNvPr id="32" name="Прямая соединительная линия 31"/>
          <p:cNvCxnSpPr>
            <a:endCxn id="28" idx="0"/>
          </p:cNvCxnSpPr>
          <p:nvPr/>
        </p:nvCxnSpPr>
        <p:spPr>
          <a:xfrm>
            <a:off x="8244408" y="3861048"/>
            <a:ext cx="467544" cy="43204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0" y="2924944"/>
            <a:ext cx="1944216" cy="1080120"/>
          </a:xfrm>
          <a:prstGeom prst="round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Развитие системы образования и молодежной политики</a:t>
            </a:r>
            <a:endParaRPr lang="ru-RU" sz="1400" b="1" dirty="0">
              <a:solidFill>
                <a:schemeClr val="bg1"/>
              </a:solidFill>
              <a:latin typeface="Times New Roman" pitchFamily="18" charset="0"/>
              <a:cs typeface="Times New Roman" pitchFamily="18" charset="0"/>
            </a:endParaRPr>
          </a:p>
        </p:txBody>
      </p:sp>
      <p:sp>
        <p:nvSpPr>
          <p:cNvPr id="36" name="Скругленный прямоугольник 35"/>
          <p:cNvSpPr/>
          <p:nvPr/>
        </p:nvSpPr>
        <p:spPr>
          <a:xfrm>
            <a:off x="323528" y="4365104"/>
            <a:ext cx="1152128" cy="360040"/>
          </a:xfrm>
          <a:prstGeom prst="roundRect">
            <a:avLst/>
          </a:prstGeom>
          <a:solidFill>
            <a:srgbClr val="00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124 872,9</a:t>
            </a:r>
            <a:endParaRPr lang="ru-RU" sz="1600" b="1" dirty="0">
              <a:solidFill>
                <a:schemeClr val="bg1"/>
              </a:solidFill>
              <a:latin typeface="Times New Roman" pitchFamily="18" charset="0"/>
              <a:cs typeface="Times New Roman" pitchFamily="18" charset="0"/>
            </a:endParaRPr>
          </a:p>
        </p:txBody>
      </p:sp>
      <p:cxnSp>
        <p:nvCxnSpPr>
          <p:cNvPr id="40" name="Прямая соединительная линия 39"/>
          <p:cNvCxnSpPr>
            <a:stCxn id="35" idx="2"/>
            <a:endCxn id="36" idx="0"/>
          </p:cNvCxnSpPr>
          <p:nvPr/>
        </p:nvCxnSpPr>
        <p:spPr>
          <a:xfrm flipH="1">
            <a:off x="899592" y="4005064"/>
            <a:ext cx="72516" cy="36004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2411760" y="2708920"/>
            <a:ext cx="1944216" cy="1008112"/>
          </a:xfrm>
          <a:prstGeom prst="round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5400000" scaled="1"/>
            <a:tileRect/>
          </a:gradFill>
          <a:ln>
            <a:solidFill>
              <a:srgbClr val="FFCC00"/>
            </a:solidFill>
          </a:ln>
          <a:effectLst>
            <a:outerShdw blurRad="50800" dist="127000" dir="5400000" algn="ctr" rotWithShape="0">
              <a:srgbClr val="FFFF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эффективного управления финансами</a:t>
            </a:r>
            <a:endParaRPr lang="ru-RU" sz="1400" b="1" dirty="0">
              <a:solidFill>
                <a:schemeClr val="bg1"/>
              </a:solidFill>
              <a:latin typeface="Times New Roman" pitchFamily="18" charset="0"/>
              <a:cs typeface="Times New Roman" pitchFamily="18" charset="0"/>
            </a:endParaRPr>
          </a:p>
        </p:txBody>
      </p:sp>
      <p:sp>
        <p:nvSpPr>
          <p:cNvPr id="42" name="Скругленный прямоугольник 41"/>
          <p:cNvSpPr/>
          <p:nvPr/>
        </p:nvSpPr>
        <p:spPr>
          <a:xfrm>
            <a:off x="3347864" y="4005064"/>
            <a:ext cx="936104" cy="360040"/>
          </a:xfrm>
          <a:prstGeom prst="roundRect">
            <a:avLst/>
          </a:prstGeom>
          <a:solidFill>
            <a:srgbClr val="FFCC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21 686,0</a:t>
            </a:r>
            <a:endParaRPr lang="ru-RU" sz="1600" b="1" dirty="0">
              <a:solidFill>
                <a:schemeClr val="bg1"/>
              </a:solidFill>
              <a:latin typeface="Times New Roman" pitchFamily="18" charset="0"/>
              <a:cs typeface="Times New Roman" pitchFamily="18" charset="0"/>
            </a:endParaRPr>
          </a:p>
        </p:txBody>
      </p:sp>
      <p:cxnSp>
        <p:nvCxnSpPr>
          <p:cNvPr id="44" name="Прямая соединительная линия 43"/>
          <p:cNvCxnSpPr>
            <a:stCxn id="41" idx="2"/>
            <a:endCxn id="42" idx="0"/>
          </p:cNvCxnSpPr>
          <p:nvPr/>
        </p:nvCxnSpPr>
        <p:spPr>
          <a:xfrm>
            <a:off x="3383868" y="3717032"/>
            <a:ext cx="43204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0" y="5013176"/>
            <a:ext cx="2016224" cy="1008112"/>
          </a:xfrm>
          <a:prstGeom prst="round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8900000" scaled="1"/>
            <a:tileRect/>
          </a:gradFill>
          <a:ln>
            <a:solidFill>
              <a:srgbClr val="FF33CC"/>
            </a:solidFill>
          </a:ln>
          <a:effectLst>
            <a:outerShdw blurRad="50800" dist="127000" dir="5400000" algn="ctr" rotWithShape="0">
              <a:srgbClr val="FF3399">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bg1"/>
                </a:solidFill>
                <a:latin typeface="Times New Roman" pitchFamily="18" charset="0"/>
                <a:cs typeface="Times New Roman" pitchFamily="18" charset="0"/>
              </a:rPr>
              <a:t>Энергосбережение и повышение энергетической эффективности</a:t>
            </a:r>
            <a:endParaRPr lang="ru-RU" sz="1400" b="1" dirty="0">
              <a:solidFill>
                <a:schemeClr val="bg1"/>
              </a:solidFill>
              <a:latin typeface="Times New Roman" pitchFamily="18" charset="0"/>
              <a:cs typeface="Times New Roman" pitchFamily="18" charset="0"/>
            </a:endParaRPr>
          </a:p>
        </p:txBody>
      </p:sp>
      <p:sp>
        <p:nvSpPr>
          <p:cNvPr id="48" name="Скругленный прямоугольник 47"/>
          <p:cNvSpPr/>
          <p:nvPr/>
        </p:nvSpPr>
        <p:spPr>
          <a:xfrm>
            <a:off x="611560" y="6309320"/>
            <a:ext cx="1080120" cy="360040"/>
          </a:xfrm>
          <a:prstGeom prst="roundRect">
            <a:avLst/>
          </a:prstGeom>
          <a:solidFill>
            <a:srgbClr val="FF99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52" name="Прямая соединительная линия 51"/>
          <p:cNvCxnSpPr>
            <a:stCxn id="47" idx="2"/>
            <a:endCxn id="48" idx="0"/>
          </p:cNvCxnSpPr>
          <p:nvPr/>
        </p:nvCxnSpPr>
        <p:spPr>
          <a:xfrm>
            <a:off x="1008112" y="6021288"/>
            <a:ext cx="143508" cy="288032"/>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53" name="Скругленный прямоугольник 52"/>
          <p:cNvSpPr/>
          <p:nvPr/>
        </p:nvSpPr>
        <p:spPr>
          <a:xfrm>
            <a:off x="2267744" y="4869160"/>
            <a:ext cx="1872208" cy="1152128"/>
          </a:xfrm>
          <a:prstGeom prst="roundRect">
            <a:avLst>
              <a:gd name="adj" fmla="val 24474"/>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6200000" scaled="1"/>
            <a:tileRect/>
          </a:gradFill>
          <a:ln>
            <a:solidFill>
              <a:srgbClr val="996600"/>
            </a:solidFill>
          </a:ln>
          <a:effectLst>
            <a:outerShdw blurRad="50800" dist="127000" dir="5400000" algn="ctr" rotWithShape="0">
              <a:srgbClr val="CC6600">
                <a:alpha val="42745"/>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latin typeface="Times New Roman" pitchFamily="18" charset="0"/>
                <a:cs typeface="Times New Roman" pitchFamily="18" charset="0"/>
              </a:rPr>
              <a:t>Развитие культуры, спорта и туризма</a:t>
            </a:r>
            <a:endParaRPr lang="ru-RU" sz="1400" b="1" dirty="0">
              <a:solidFill>
                <a:schemeClr val="bg1"/>
              </a:solidFill>
              <a:latin typeface="Times New Roman" pitchFamily="18" charset="0"/>
              <a:cs typeface="Times New Roman" pitchFamily="18" charset="0"/>
            </a:endParaRPr>
          </a:p>
        </p:txBody>
      </p:sp>
      <p:sp>
        <p:nvSpPr>
          <p:cNvPr id="54" name="Скругленный прямоугольник 53"/>
          <p:cNvSpPr/>
          <p:nvPr/>
        </p:nvSpPr>
        <p:spPr>
          <a:xfrm>
            <a:off x="3059832" y="6309320"/>
            <a:ext cx="1080120" cy="288032"/>
          </a:xfrm>
          <a:prstGeom prst="roundRect">
            <a:avLst/>
          </a:prstGeom>
          <a:solidFill>
            <a:srgbClr val="9966FF"/>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31 457,8</a:t>
            </a:r>
            <a:endParaRPr lang="ru-RU" sz="1600" b="1" dirty="0">
              <a:solidFill>
                <a:schemeClr val="bg1"/>
              </a:solidFill>
              <a:latin typeface="Times New Roman" pitchFamily="18" charset="0"/>
              <a:cs typeface="Times New Roman" pitchFamily="18" charset="0"/>
            </a:endParaRPr>
          </a:p>
        </p:txBody>
      </p:sp>
      <p:cxnSp>
        <p:nvCxnSpPr>
          <p:cNvPr id="56" name="Прямая соединительная линия 55"/>
          <p:cNvCxnSpPr/>
          <p:nvPr/>
        </p:nvCxnSpPr>
        <p:spPr>
          <a:xfrm>
            <a:off x="3419872" y="6021288"/>
            <a:ext cx="108012" cy="288032"/>
          </a:xfrm>
          <a:prstGeom prst="line">
            <a:avLst/>
          </a:prstGeom>
          <a:ln>
            <a:solidFill>
              <a:srgbClr val="6600CC"/>
            </a:solidFill>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7092280" y="4797152"/>
            <a:ext cx="1907704" cy="1224136"/>
          </a:xfrm>
          <a:prstGeom prst="round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3500000" scaled="1"/>
            <a:tileRect/>
          </a:gradFill>
          <a:ln>
            <a:solidFill>
              <a:srgbClr val="5F5F5F"/>
            </a:solidFill>
          </a:ln>
          <a:effectLst>
            <a:outerShdw blurRad="50800" dist="127000" dir="5400000" algn="ctr" rotWithShape="0">
              <a:srgbClr val="000000">
                <a:alpha val="43137"/>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Создание условий для обеспечения безопасности</a:t>
            </a:r>
          </a:p>
          <a:p>
            <a:pPr algn="r"/>
            <a:r>
              <a:rPr lang="ru-RU" sz="1400" b="1" dirty="0" smtClean="0">
                <a:solidFill>
                  <a:schemeClr val="bg1"/>
                </a:solidFill>
                <a:latin typeface="Times New Roman" pitchFamily="18" charset="0"/>
                <a:cs typeface="Times New Roman" pitchFamily="18" charset="0"/>
              </a:rPr>
              <a:t>жизнедеятельности населения</a:t>
            </a:r>
            <a:endParaRPr lang="ru-RU" sz="1400" b="1" dirty="0">
              <a:solidFill>
                <a:schemeClr val="bg1"/>
              </a:solidFill>
              <a:latin typeface="Times New Roman" pitchFamily="18" charset="0"/>
              <a:cs typeface="Times New Roman" pitchFamily="18" charset="0"/>
            </a:endParaRPr>
          </a:p>
        </p:txBody>
      </p:sp>
      <p:sp>
        <p:nvSpPr>
          <p:cNvPr id="58" name="Скругленный прямоугольник 57"/>
          <p:cNvSpPr/>
          <p:nvPr/>
        </p:nvSpPr>
        <p:spPr>
          <a:xfrm>
            <a:off x="8063880" y="6381328"/>
            <a:ext cx="1080120" cy="288032"/>
          </a:xfrm>
          <a:prstGeom prst="roundRect">
            <a:avLst/>
          </a:prstGeom>
          <a:solidFill>
            <a:srgbClr val="808080"/>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130,0</a:t>
            </a:r>
            <a:endParaRPr lang="ru-RU" sz="1600" b="1" dirty="0">
              <a:solidFill>
                <a:schemeClr val="bg1"/>
              </a:solidFill>
              <a:latin typeface="Times New Roman" pitchFamily="18" charset="0"/>
              <a:cs typeface="Times New Roman" pitchFamily="18" charset="0"/>
            </a:endParaRPr>
          </a:p>
        </p:txBody>
      </p:sp>
      <p:cxnSp>
        <p:nvCxnSpPr>
          <p:cNvPr id="60" name="Прямая соединительная линия 59"/>
          <p:cNvCxnSpPr>
            <a:stCxn id="57" idx="2"/>
            <a:endCxn id="58" idx="0"/>
          </p:cNvCxnSpPr>
          <p:nvPr/>
        </p:nvCxnSpPr>
        <p:spPr>
          <a:xfrm>
            <a:off x="8046132" y="6021288"/>
            <a:ext cx="557808" cy="360040"/>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33" name="Рисунок 32" descr="автобус.jpg"/>
          <p:cNvPicPr>
            <a:picLocks noChangeAspect="1"/>
          </p:cNvPicPr>
          <p:nvPr/>
        </p:nvPicPr>
        <p:blipFill>
          <a:blip r:embed="rId3" cstate="print"/>
          <a:stretch>
            <a:fillRect/>
          </a:stretch>
        </p:blipFill>
        <p:spPr>
          <a:xfrm>
            <a:off x="2699792" y="908720"/>
            <a:ext cx="970789" cy="728092"/>
          </a:xfrm>
          <a:prstGeom prst="rect">
            <a:avLst/>
          </a:prstGeom>
          <a:ln>
            <a:noFill/>
          </a:ln>
          <a:effectLst>
            <a:softEdge rad="112500"/>
          </a:effectLst>
        </p:spPr>
      </p:pic>
      <p:pic>
        <p:nvPicPr>
          <p:cNvPr id="46" name="Рисунок 45" descr="коровы.jpg"/>
          <p:cNvPicPr>
            <a:picLocks noChangeAspect="1"/>
          </p:cNvPicPr>
          <p:nvPr/>
        </p:nvPicPr>
        <p:blipFill>
          <a:blip r:embed="rId4" cstate="print"/>
          <a:stretch>
            <a:fillRect/>
          </a:stretch>
        </p:blipFill>
        <p:spPr>
          <a:xfrm>
            <a:off x="7092280" y="3501008"/>
            <a:ext cx="1008112" cy="756860"/>
          </a:xfrm>
          <a:prstGeom prst="rect">
            <a:avLst/>
          </a:prstGeom>
          <a:ln>
            <a:noFill/>
          </a:ln>
          <a:effectLst>
            <a:softEdge rad="112500"/>
          </a:effectLst>
        </p:spPr>
      </p:pic>
      <p:pic>
        <p:nvPicPr>
          <p:cNvPr id="49" name="Рисунок 48" descr="школа.jpg"/>
          <p:cNvPicPr>
            <a:picLocks noChangeAspect="1"/>
          </p:cNvPicPr>
          <p:nvPr/>
        </p:nvPicPr>
        <p:blipFill>
          <a:blip r:embed="rId5" cstate="print"/>
          <a:stretch>
            <a:fillRect/>
          </a:stretch>
        </p:blipFill>
        <p:spPr>
          <a:xfrm>
            <a:off x="1259632" y="3284984"/>
            <a:ext cx="1019606" cy="864096"/>
          </a:xfrm>
          <a:prstGeom prst="rect">
            <a:avLst/>
          </a:prstGeom>
          <a:ln>
            <a:noFill/>
          </a:ln>
          <a:effectLst>
            <a:softEdge rad="112500"/>
          </a:effectLst>
        </p:spPr>
      </p:pic>
      <p:pic>
        <p:nvPicPr>
          <p:cNvPr id="50" name="Рисунок 49" descr="финансы 1.jpg"/>
          <p:cNvPicPr>
            <a:picLocks noChangeAspect="1"/>
          </p:cNvPicPr>
          <p:nvPr/>
        </p:nvPicPr>
        <p:blipFill>
          <a:blip r:embed="rId6" cstate="print"/>
          <a:stretch>
            <a:fillRect/>
          </a:stretch>
        </p:blipFill>
        <p:spPr>
          <a:xfrm>
            <a:off x="2195736" y="3573016"/>
            <a:ext cx="1195107" cy="896330"/>
          </a:xfrm>
          <a:prstGeom prst="rect">
            <a:avLst/>
          </a:prstGeom>
          <a:ln>
            <a:noFill/>
          </a:ln>
          <a:effectLst>
            <a:softEdge rad="112500"/>
          </a:effectLst>
        </p:spPr>
      </p:pic>
      <p:pic>
        <p:nvPicPr>
          <p:cNvPr id="51" name="Рисунок 50" descr="менеджмент.jpg"/>
          <p:cNvPicPr>
            <a:picLocks noChangeAspect="1"/>
          </p:cNvPicPr>
          <p:nvPr/>
        </p:nvPicPr>
        <p:blipFill>
          <a:blip r:embed="rId7" cstate="print"/>
          <a:stretch>
            <a:fillRect/>
          </a:stretch>
        </p:blipFill>
        <p:spPr>
          <a:xfrm>
            <a:off x="1691680" y="1412776"/>
            <a:ext cx="1152128" cy="864096"/>
          </a:xfrm>
          <a:prstGeom prst="rect">
            <a:avLst/>
          </a:prstGeom>
          <a:ln>
            <a:noFill/>
          </a:ln>
          <a:effectLst>
            <a:softEdge rad="112500"/>
          </a:effectLst>
        </p:spPr>
      </p:pic>
      <p:pic>
        <p:nvPicPr>
          <p:cNvPr id="71" name="Рисунок 70" descr="туризм.jpg"/>
          <p:cNvPicPr>
            <a:picLocks noChangeAspect="1"/>
          </p:cNvPicPr>
          <p:nvPr/>
        </p:nvPicPr>
        <p:blipFill>
          <a:blip r:embed="rId8" cstate="print"/>
          <a:stretch>
            <a:fillRect/>
          </a:stretch>
        </p:blipFill>
        <p:spPr>
          <a:xfrm>
            <a:off x="3635896" y="4581128"/>
            <a:ext cx="1121912" cy="859557"/>
          </a:xfrm>
          <a:prstGeom prst="rect">
            <a:avLst/>
          </a:prstGeom>
          <a:ln>
            <a:noFill/>
          </a:ln>
          <a:effectLst>
            <a:softEdge rad="112500"/>
          </a:effectLst>
        </p:spPr>
      </p:pic>
      <p:sp>
        <p:nvSpPr>
          <p:cNvPr id="43" name="Прямоугольник с двумя скругленными противолежащими углами 42"/>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СТРУКТУРА  РАСХОДОВ  БЮДЖЕТА В РАЗРЕЗЕ  МУНИЦИПАЛЬНЫХ  ПРОГРАММ  В  2019  ГОДУ</a:t>
            </a:r>
            <a:endParaRPr lang="ru-RU" sz="2400" b="1" dirty="0">
              <a:effectLst>
                <a:outerShdw blurRad="38100" dist="38100" dir="2700000" algn="tl">
                  <a:srgbClr val="000000">
                    <a:alpha val="43137"/>
                  </a:srgbClr>
                </a:outerShdw>
              </a:effectLst>
              <a:latin typeface="Book Antiqua" pitchFamily="18" charset="0"/>
            </a:endParaRPr>
          </a:p>
        </p:txBody>
      </p:sp>
      <p:pic>
        <p:nvPicPr>
          <p:cNvPr id="61" name="Рисунок 60" descr="трасса.jpg"/>
          <p:cNvPicPr>
            <a:picLocks noChangeAspect="1"/>
          </p:cNvPicPr>
          <p:nvPr/>
        </p:nvPicPr>
        <p:blipFill>
          <a:blip r:embed="rId9" cstate="print"/>
          <a:stretch>
            <a:fillRect/>
          </a:stretch>
        </p:blipFill>
        <p:spPr>
          <a:xfrm>
            <a:off x="4860032" y="1772816"/>
            <a:ext cx="977927" cy="606890"/>
          </a:xfrm>
          <a:prstGeom prst="rect">
            <a:avLst/>
          </a:prstGeom>
          <a:ln>
            <a:noFill/>
          </a:ln>
          <a:effectLst>
            <a:softEdge rad="112500"/>
          </a:effectLst>
        </p:spPr>
      </p:pic>
      <p:pic>
        <p:nvPicPr>
          <p:cNvPr id="76" name="Рисунок 75" descr="энергосбережените.jpg"/>
          <p:cNvPicPr>
            <a:picLocks noChangeAspect="1"/>
          </p:cNvPicPr>
          <p:nvPr/>
        </p:nvPicPr>
        <p:blipFill>
          <a:blip r:embed="rId10" cstate="print"/>
          <a:stretch>
            <a:fillRect/>
          </a:stretch>
        </p:blipFill>
        <p:spPr>
          <a:xfrm rot="16200000">
            <a:off x="1213053" y="5419795"/>
            <a:ext cx="948696" cy="711522"/>
          </a:xfrm>
          <a:prstGeom prst="rect">
            <a:avLst/>
          </a:prstGeom>
          <a:ln>
            <a:noFill/>
          </a:ln>
          <a:effectLst>
            <a:softEdge rad="112500"/>
          </a:effectLst>
        </p:spPr>
      </p:pic>
      <p:pic>
        <p:nvPicPr>
          <p:cNvPr id="96" name="Рисунок 95" descr="правопорядок.jpg"/>
          <p:cNvPicPr>
            <a:picLocks noChangeAspect="1"/>
          </p:cNvPicPr>
          <p:nvPr/>
        </p:nvPicPr>
        <p:blipFill>
          <a:blip r:embed="rId11" cstate="print"/>
          <a:stretch>
            <a:fillRect/>
          </a:stretch>
        </p:blipFill>
        <p:spPr>
          <a:xfrm>
            <a:off x="7092280" y="5733256"/>
            <a:ext cx="1130957" cy="764704"/>
          </a:xfrm>
          <a:prstGeom prst="rect">
            <a:avLst/>
          </a:prstGeom>
          <a:ln>
            <a:noFill/>
          </a:ln>
          <a:effectLst>
            <a:softEdge rad="112500"/>
          </a:effectLst>
        </p:spPr>
      </p:pic>
      <p:sp>
        <p:nvSpPr>
          <p:cNvPr id="101" name="Скругленный прямоугольник 100"/>
          <p:cNvSpPr/>
          <p:nvPr/>
        </p:nvSpPr>
        <p:spPr>
          <a:xfrm>
            <a:off x="5004048" y="2420888"/>
            <a:ext cx="1778496" cy="936104"/>
          </a:xfrm>
          <a:prstGeom prst="roundRect">
            <a:avLst/>
          </a:prstGeom>
          <a:gradFill flip="none" rotWithShape="1">
            <a:gsLst>
              <a:gs pos="0">
                <a:srgbClr val="B64416">
                  <a:shade val="30000"/>
                  <a:satMod val="115000"/>
                </a:srgbClr>
              </a:gs>
              <a:gs pos="50000">
                <a:srgbClr val="B64416">
                  <a:shade val="67500"/>
                  <a:satMod val="115000"/>
                </a:srgbClr>
              </a:gs>
              <a:gs pos="100000">
                <a:srgbClr val="B64416">
                  <a:shade val="100000"/>
                  <a:satMod val="115000"/>
                </a:srgbClr>
              </a:gs>
            </a:gsLst>
            <a:lin ang="8100000" scaled="1"/>
            <a:tileRect/>
          </a:gradFill>
          <a:ln>
            <a:solidFill>
              <a:srgbClr val="CC3300"/>
            </a:solidFill>
          </a:ln>
          <a:effectLst>
            <a:outerShdw blurRad="50800" dist="50800" dir="5400000" algn="ctr" rotWithShape="0">
              <a:srgbClr val="000000">
                <a:alpha val="9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Демографическое развитие</a:t>
            </a:r>
            <a:endParaRPr lang="ru-RU" sz="1400" dirty="0">
              <a:latin typeface="Times New Roman" pitchFamily="18" charset="0"/>
              <a:cs typeface="Times New Roman" pitchFamily="18" charset="0"/>
            </a:endParaRPr>
          </a:p>
        </p:txBody>
      </p:sp>
      <p:sp>
        <p:nvSpPr>
          <p:cNvPr id="102" name="Скругленный прямоугольник 101"/>
          <p:cNvSpPr/>
          <p:nvPr/>
        </p:nvSpPr>
        <p:spPr>
          <a:xfrm>
            <a:off x="5724128" y="3645024"/>
            <a:ext cx="1080120" cy="360040"/>
          </a:xfrm>
          <a:prstGeom prst="roundRect">
            <a:avLst/>
          </a:prstGeom>
          <a:solidFill>
            <a:srgbClr val="B64416"/>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20,0</a:t>
            </a:r>
            <a:endParaRPr lang="ru-RU" sz="1600" b="1" dirty="0">
              <a:solidFill>
                <a:schemeClr val="bg1"/>
              </a:solidFill>
              <a:latin typeface="Times New Roman" pitchFamily="18" charset="0"/>
              <a:cs typeface="Times New Roman" pitchFamily="18" charset="0"/>
            </a:endParaRPr>
          </a:p>
        </p:txBody>
      </p:sp>
      <p:cxnSp>
        <p:nvCxnSpPr>
          <p:cNvPr id="104" name="Прямая соединительная линия 103"/>
          <p:cNvCxnSpPr/>
          <p:nvPr/>
        </p:nvCxnSpPr>
        <p:spPr>
          <a:xfrm>
            <a:off x="6012160" y="3429000"/>
            <a:ext cx="252028" cy="21602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105" name="Рисунок 104" descr="дите1.jpg"/>
          <p:cNvPicPr>
            <a:picLocks noChangeAspect="1"/>
          </p:cNvPicPr>
          <p:nvPr/>
        </p:nvPicPr>
        <p:blipFill>
          <a:blip r:embed="rId12" cstate="print"/>
          <a:stretch>
            <a:fillRect/>
          </a:stretch>
        </p:blipFill>
        <p:spPr>
          <a:xfrm>
            <a:off x="4716016" y="3068960"/>
            <a:ext cx="960107" cy="720080"/>
          </a:xfrm>
          <a:prstGeom prst="rect">
            <a:avLst/>
          </a:prstGeom>
          <a:ln>
            <a:noFill/>
          </a:ln>
          <a:effectLst>
            <a:softEdge rad="112500"/>
          </a:effectLst>
        </p:spPr>
      </p:pic>
      <p:sp>
        <p:nvSpPr>
          <p:cNvPr id="59" name="Скругленный прямоугольник 58"/>
          <p:cNvSpPr/>
          <p:nvPr/>
        </p:nvSpPr>
        <p:spPr>
          <a:xfrm>
            <a:off x="5076056" y="4149080"/>
            <a:ext cx="1728192" cy="864096"/>
          </a:xfrm>
          <a:prstGeom prst="round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a:solidFill>
              <a:srgbClr val="3333FF"/>
            </a:solidFill>
          </a:ln>
          <a:effectLst>
            <a:outerShdw blurRad="40000" dist="127000" dir="5400000" rotWithShape="0">
              <a:srgbClr val="0066FF">
                <a:alpha val="37647"/>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r>
              <a:rPr lang="ru-RU" sz="1400" b="1" dirty="0" smtClean="0">
                <a:solidFill>
                  <a:schemeClr val="bg1"/>
                </a:solidFill>
                <a:latin typeface="Times New Roman" pitchFamily="18" charset="0"/>
                <a:cs typeface="Times New Roman" pitchFamily="18" charset="0"/>
              </a:rPr>
              <a:t>Обеспечение жильем молодых семей</a:t>
            </a:r>
          </a:p>
          <a:p>
            <a:pPr algn="r"/>
            <a:endParaRPr lang="ru-RU" sz="1400" b="1" dirty="0">
              <a:solidFill>
                <a:schemeClr val="bg1"/>
              </a:solidFill>
              <a:latin typeface="Times New Roman" pitchFamily="18" charset="0"/>
              <a:cs typeface="Times New Roman" pitchFamily="18" charset="0"/>
            </a:endParaRPr>
          </a:p>
        </p:txBody>
      </p:sp>
      <p:sp>
        <p:nvSpPr>
          <p:cNvPr id="62" name="Скругленный прямоугольник 61"/>
          <p:cNvSpPr/>
          <p:nvPr/>
        </p:nvSpPr>
        <p:spPr>
          <a:xfrm>
            <a:off x="5148064" y="5157192"/>
            <a:ext cx="936104" cy="360040"/>
          </a:xfrm>
          <a:prstGeom prst="roundRect">
            <a:avLst/>
          </a:prstGeom>
          <a:solidFill>
            <a:srgbClr val="6699FF"/>
          </a:solidFill>
          <a:ln>
            <a:solidFill>
              <a:srgbClr val="3333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bg1"/>
                </a:solidFill>
                <a:latin typeface="Times New Roman" pitchFamily="18" charset="0"/>
                <a:cs typeface="Times New Roman" pitchFamily="18" charset="0"/>
              </a:rPr>
              <a:t>70,0</a:t>
            </a:r>
            <a:endParaRPr lang="ru-RU" sz="1600" b="1" dirty="0">
              <a:solidFill>
                <a:schemeClr val="bg1"/>
              </a:solidFill>
              <a:latin typeface="Times New Roman" pitchFamily="18" charset="0"/>
              <a:cs typeface="Times New Roman" pitchFamily="18" charset="0"/>
            </a:endParaRPr>
          </a:p>
        </p:txBody>
      </p:sp>
      <p:cxnSp>
        <p:nvCxnSpPr>
          <p:cNvPr id="64" name="Прямая соединительная линия 63"/>
          <p:cNvCxnSpPr/>
          <p:nvPr/>
        </p:nvCxnSpPr>
        <p:spPr>
          <a:xfrm flipH="1">
            <a:off x="5580112" y="5013176"/>
            <a:ext cx="360040" cy="144016"/>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pic>
        <p:nvPicPr>
          <p:cNvPr id="65" name="Рисунок 64" descr="жилье.jpg"/>
          <p:cNvPicPr>
            <a:picLocks noChangeAspect="1"/>
          </p:cNvPicPr>
          <p:nvPr/>
        </p:nvPicPr>
        <p:blipFill>
          <a:blip r:embed="rId13" cstate="print"/>
          <a:stretch>
            <a:fillRect/>
          </a:stretch>
        </p:blipFill>
        <p:spPr>
          <a:xfrm>
            <a:off x="6012160" y="4437112"/>
            <a:ext cx="864096" cy="86409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softEdge rad="112500"/>
          </a:effectLst>
        </p:spPr>
      </p:pic>
      <p:sp>
        <p:nvSpPr>
          <p:cNvPr id="66" name="Скругленный прямоугольник 65"/>
          <p:cNvSpPr/>
          <p:nvPr/>
        </p:nvSpPr>
        <p:spPr>
          <a:xfrm>
            <a:off x="5508104" y="5633864"/>
            <a:ext cx="1512168" cy="891480"/>
          </a:xfrm>
          <a:prstGeom prst="roundRect">
            <a:avLst/>
          </a:prstGeom>
          <a:gradFill flip="none" rotWithShape="1">
            <a:gsLst>
              <a:gs pos="0">
                <a:srgbClr val="B62CA2">
                  <a:shade val="30000"/>
                  <a:satMod val="115000"/>
                </a:srgbClr>
              </a:gs>
              <a:gs pos="50000">
                <a:srgbClr val="B62CA2">
                  <a:shade val="67500"/>
                  <a:satMod val="115000"/>
                </a:srgbClr>
              </a:gs>
              <a:gs pos="100000">
                <a:srgbClr val="B62CA2">
                  <a:shade val="100000"/>
                  <a:satMod val="115000"/>
                </a:srgbClr>
              </a:gs>
            </a:gsLst>
            <a:lin ang="13500000" scaled="1"/>
            <a:tileRect/>
          </a:gradFill>
          <a:effectLst>
            <a:outerShdw blurRad="40000" dist="127000" dir="5400000" rotWithShape="0">
              <a:srgbClr val="9966FF">
                <a:alpha val="34902"/>
              </a:srgbClr>
            </a:outerShdw>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Доступная среда</a:t>
            </a:r>
            <a:endParaRPr lang="ru-RU" sz="1400" b="1" dirty="0">
              <a:solidFill>
                <a:schemeClr val="bg1"/>
              </a:solidFill>
              <a:latin typeface="Times New Roman" pitchFamily="18" charset="0"/>
              <a:cs typeface="Times New Roman" pitchFamily="18" charset="0"/>
            </a:endParaRPr>
          </a:p>
        </p:txBody>
      </p:sp>
      <p:sp>
        <p:nvSpPr>
          <p:cNvPr id="67" name="Скругленный прямоугольник 66"/>
          <p:cNvSpPr/>
          <p:nvPr/>
        </p:nvSpPr>
        <p:spPr>
          <a:xfrm>
            <a:off x="4427984" y="6381328"/>
            <a:ext cx="936104" cy="288032"/>
          </a:xfrm>
          <a:prstGeom prst="roundRect">
            <a:avLst/>
          </a:prstGeom>
          <a:solidFill>
            <a:srgbClr val="B62CA2"/>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77,0</a:t>
            </a:r>
            <a:endParaRPr lang="ru-RU" sz="1600" b="1" dirty="0">
              <a:latin typeface="Times New Roman" pitchFamily="18" charset="0"/>
              <a:cs typeface="Times New Roman" pitchFamily="18" charset="0"/>
            </a:endParaRPr>
          </a:p>
        </p:txBody>
      </p:sp>
      <p:cxnSp>
        <p:nvCxnSpPr>
          <p:cNvPr id="69" name="Прямая соединительная линия 68"/>
          <p:cNvCxnSpPr>
            <a:endCxn id="67" idx="0"/>
          </p:cNvCxnSpPr>
          <p:nvPr/>
        </p:nvCxnSpPr>
        <p:spPr>
          <a:xfrm flipH="1">
            <a:off x="4896036" y="6237312"/>
            <a:ext cx="612068" cy="144016"/>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pic>
        <p:nvPicPr>
          <p:cNvPr id="70" name="Рисунок 69" descr="дост среда.jpg"/>
          <p:cNvPicPr>
            <a:picLocks noChangeAspect="1"/>
          </p:cNvPicPr>
          <p:nvPr/>
        </p:nvPicPr>
        <p:blipFill>
          <a:blip r:embed="rId14" cstate="print"/>
          <a:stretch>
            <a:fillRect/>
          </a:stretch>
        </p:blipFill>
        <p:spPr>
          <a:xfrm>
            <a:off x="5436096" y="6013542"/>
            <a:ext cx="864096" cy="844458"/>
          </a:xfrm>
          <a:prstGeom prst="rect">
            <a:avLst/>
          </a:prstGeom>
          <a:ln>
            <a:noFill/>
          </a:ln>
          <a:effectLst>
            <a:softEdge rad="112500"/>
          </a:effectLst>
        </p:spPr>
      </p:pic>
      <p:sp>
        <p:nvSpPr>
          <p:cNvPr id="63" name="Скругленный прямоугольник 62"/>
          <p:cNvSpPr/>
          <p:nvPr/>
        </p:nvSpPr>
        <p:spPr>
          <a:xfrm>
            <a:off x="8028384" y="90872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pic>
        <p:nvPicPr>
          <p:cNvPr id="68" name="i-main-pic" descr="Картинка 5 из 10"/>
          <p:cNvPicPr/>
          <p:nvPr/>
        </p:nvPicPr>
        <p:blipFill>
          <a:blip r:embed="rId15" cstate="print">
            <a:lum contrast="6000"/>
          </a:blip>
          <a:srcRect/>
          <a:stretch>
            <a:fillRect/>
          </a:stretch>
        </p:blipFill>
        <p:spPr bwMode="auto">
          <a:xfrm>
            <a:off x="8388424" y="0"/>
            <a:ext cx="755576" cy="836712"/>
          </a:xfrm>
          <a:prstGeom prst="rect">
            <a:avLst/>
          </a:prstGeom>
          <a:noFill/>
          <a:ln w="9525">
            <a:noFill/>
            <a:miter lim="800000"/>
            <a:headEnd/>
            <a:tailEnd/>
          </a:ln>
        </p:spPr>
      </p:pic>
      <p:sp>
        <p:nvSpPr>
          <p:cNvPr id="79" name="Скругленный прямоугольник 78"/>
          <p:cNvSpPr/>
          <p:nvPr/>
        </p:nvSpPr>
        <p:spPr>
          <a:xfrm>
            <a:off x="7740352" y="1340768"/>
            <a:ext cx="1403648" cy="914400"/>
          </a:xfrm>
          <a:prstGeom prst="roundRect">
            <a:avLst/>
          </a:prstGeom>
          <a:gradFill flip="none" rotWithShape="1">
            <a:gsLst>
              <a:gs pos="0">
                <a:srgbClr val="3366FF">
                  <a:shade val="30000"/>
                  <a:satMod val="115000"/>
                </a:srgbClr>
              </a:gs>
              <a:gs pos="50000">
                <a:srgbClr val="3366FF">
                  <a:shade val="67500"/>
                  <a:satMod val="115000"/>
                </a:srgbClr>
              </a:gs>
              <a:gs pos="100000">
                <a:srgbClr val="3366FF">
                  <a:shade val="100000"/>
                  <a:satMod val="115000"/>
                </a:srgbClr>
              </a:gs>
            </a:gsLst>
            <a:lin ang="10800000" scaled="1"/>
            <a:tileRect/>
          </a:gradFill>
          <a:ln>
            <a:solidFill>
              <a:srgbClr val="0000FF"/>
            </a:solidFill>
          </a:ln>
        </p:spPr>
        <p:style>
          <a:lnRef idx="0">
            <a:schemeClr val="accent1"/>
          </a:lnRef>
          <a:fillRef idx="3">
            <a:schemeClr val="accent1"/>
          </a:fillRef>
          <a:effectRef idx="3">
            <a:schemeClr val="accent1"/>
          </a:effectRef>
          <a:fontRef idx="minor">
            <a:schemeClr val="lt1"/>
          </a:fontRef>
        </p:style>
        <p:txBody>
          <a:bodyPr rtlCol="0" anchor="ctr"/>
          <a:lstStyle/>
          <a:p>
            <a:pPr algn="r"/>
            <a:r>
              <a:rPr lang="ru-RU" sz="1400" b="1" dirty="0" smtClean="0">
                <a:solidFill>
                  <a:schemeClr val="bg1"/>
                </a:solidFill>
                <a:latin typeface="Times New Roman" pitchFamily="18" charset="0"/>
                <a:cs typeface="Times New Roman" pitchFamily="18" charset="0"/>
              </a:rPr>
              <a:t>Построение  АПК «Безопасный город»</a:t>
            </a:r>
            <a:endParaRPr lang="ru-RU" sz="1400" b="1" dirty="0">
              <a:solidFill>
                <a:schemeClr val="bg1"/>
              </a:solidFill>
              <a:latin typeface="Times New Roman" pitchFamily="18" charset="0"/>
              <a:cs typeface="Times New Roman" pitchFamily="18" charset="0"/>
            </a:endParaRPr>
          </a:p>
        </p:txBody>
      </p:sp>
      <p:sp>
        <p:nvSpPr>
          <p:cNvPr id="80" name="Скругленный прямоугольник 79"/>
          <p:cNvSpPr/>
          <p:nvPr/>
        </p:nvSpPr>
        <p:spPr>
          <a:xfrm>
            <a:off x="8244408" y="2420888"/>
            <a:ext cx="770384" cy="360040"/>
          </a:xfrm>
          <a:prstGeom prst="roundRect">
            <a:avLst/>
          </a:prstGeom>
          <a:solidFill>
            <a:srgbClr val="3366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Times New Roman" pitchFamily="18" charset="0"/>
                <a:cs typeface="Times New Roman" pitchFamily="18" charset="0"/>
              </a:rPr>
              <a:t>50,0</a:t>
            </a:r>
            <a:endParaRPr lang="ru-RU" sz="1600" b="1" dirty="0">
              <a:solidFill>
                <a:schemeClr val="bg1"/>
              </a:solidFill>
              <a:latin typeface="Times New Roman" pitchFamily="18" charset="0"/>
              <a:cs typeface="Times New Roman" pitchFamily="18" charset="0"/>
            </a:endParaRPr>
          </a:p>
        </p:txBody>
      </p:sp>
      <p:cxnSp>
        <p:nvCxnSpPr>
          <p:cNvPr id="82" name="Прямая соединительная линия 81"/>
          <p:cNvCxnSpPr>
            <a:stCxn id="79" idx="2"/>
            <a:endCxn id="80" idx="0"/>
          </p:cNvCxnSpPr>
          <p:nvPr/>
        </p:nvCxnSpPr>
        <p:spPr>
          <a:xfrm>
            <a:off x="8442176" y="2255168"/>
            <a:ext cx="187424" cy="16572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83" name="Рисунок 82" descr="безопасный город.jpg"/>
          <p:cNvPicPr>
            <a:picLocks noChangeAspect="1"/>
          </p:cNvPicPr>
          <p:nvPr/>
        </p:nvPicPr>
        <p:blipFill>
          <a:blip r:embed="rId16" cstate="print"/>
          <a:stretch>
            <a:fillRect/>
          </a:stretch>
        </p:blipFill>
        <p:spPr>
          <a:xfrm>
            <a:off x="7092280" y="1340768"/>
            <a:ext cx="1080120" cy="720080"/>
          </a:xfrm>
          <a:prstGeom prst="rect">
            <a:avLst/>
          </a:prstGeom>
          <a:ln>
            <a:noFill/>
          </a:ln>
          <a:effectLst>
            <a:softEdge rad="112500"/>
          </a:effectLst>
        </p:spPr>
      </p:pic>
      <p:pic>
        <p:nvPicPr>
          <p:cNvPr id="85" name="Содержимое 84" descr="культура и спорт 2017.jpg"/>
          <p:cNvPicPr>
            <a:picLocks noGrp="1" noChangeAspect="1"/>
          </p:cNvPicPr>
          <p:nvPr>
            <p:ph idx="1"/>
          </p:nvPr>
        </p:nvPicPr>
        <p:blipFill>
          <a:blip r:embed="rId17" cstate="print"/>
          <a:stretch>
            <a:fillRect/>
          </a:stretch>
        </p:blipFill>
        <p:spPr>
          <a:xfrm rot="20117113">
            <a:off x="2051720" y="5561286"/>
            <a:ext cx="936104" cy="1296714"/>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792088"/>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p>
          <a:p>
            <a:pPr algn="just"/>
            <a:r>
              <a:rPr lang="ru-RU" sz="1600" b="1" dirty="0" smtClean="0">
                <a:solidFill>
                  <a:srgbClr val="000099"/>
                </a:solidFill>
                <a:latin typeface="Book Antiqua" pitchFamily="18" charset="0"/>
              </a:rPr>
              <a:t>создание условий для функционирования органов местного самоуправления муниципального образования «Холм-Жирковский  район» Смоленской области</a:t>
            </a:r>
          </a:p>
          <a:p>
            <a:endParaRPr lang="ru-RU" dirty="0"/>
          </a:p>
        </p:txBody>
      </p:sp>
      <p:graphicFrame>
        <p:nvGraphicFramePr>
          <p:cNvPr id="6" name="Содержимое 5"/>
          <p:cNvGraphicFramePr>
            <a:graphicFrameLocks noGrp="1"/>
          </p:cNvGraphicFramePr>
          <p:nvPr>
            <p:ph sz="half" idx="1"/>
          </p:nvPr>
        </p:nvGraphicFramePr>
        <p:xfrm>
          <a:off x="179512" y="1772817"/>
          <a:ext cx="8784975" cy="5055662"/>
        </p:xfrm>
        <a:graphic>
          <a:graphicData uri="http://schemas.openxmlformats.org/drawingml/2006/table">
            <a:tbl>
              <a:tblPr firstRow="1" bandRow="1">
                <a:tableStyleId>{69CF1AB2-1976-4502-BF36-3FF5EA218861}</a:tableStyleId>
              </a:tblPr>
              <a:tblGrid>
                <a:gridCol w="5112568"/>
                <a:gridCol w="1224136"/>
                <a:gridCol w="1224136"/>
                <a:gridCol w="1224135"/>
              </a:tblGrid>
              <a:tr h="376871">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dirty="0" smtClean="0"/>
                        <a:t>2019 год</a:t>
                      </a:r>
                      <a:endParaRPr lang="ru-RU" sz="1600" dirty="0">
                        <a:latin typeface="Book Antiqua" pitchFamily="18" charset="0"/>
                      </a:endParaRPr>
                    </a:p>
                  </a:txBody>
                  <a:tcPr/>
                </a:tc>
              </a:tr>
              <a:tr h="775256">
                <a:tc>
                  <a:txBody>
                    <a:bodyPr/>
                    <a:lstStyle/>
                    <a:p>
                      <a:pPr algn="just"/>
                      <a:r>
                        <a:rPr lang="ru-RU" sz="1300" dirty="0" smtClean="0"/>
                        <a:t>Муниципальная</a:t>
                      </a:r>
                      <a:r>
                        <a:rPr lang="ru-RU" sz="1300" baseline="0" dirty="0" smtClean="0"/>
                        <a:t> программа «Создание условий для эффективного управления муниципальным образование «Холм-Жирковский район» Смоленской области на 2016-2020 годы», в т.ч.</a:t>
                      </a:r>
                      <a:endParaRPr lang="ru-RU" sz="1300" dirty="0">
                        <a:latin typeface="Book Antiqua" pitchFamily="18" charset="0"/>
                      </a:endParaRPr>
                    </a:p>
                  </a:txBody>
                  <a:tcPr/>
                </a:tc>
                <a:tc>
                  <a:txBody>
                    <a:bodyPr/>
                    <a:lstStyle/>
                    <a:p>
                      <a:pPr algn="ctr"/>
                      <a:r>
                        <a:rPr lang="ru-RU" sz="1300" dirty="0" smtClean="0"/>
                        <a:t>20 816,2</a:t>
                      </a:r>
                      <a:endParaRPr lang="ru-RU" sz="1300" dirty="0">
                        <a:latin typeface="Book Antiqua" pitchFamily="18" charset="0"/>
                      </a:endParaRPr>
                    </a:p>
                  </a:txBody>
                  <a:tcPr/>
                </a:tc>
                <a:tc>
                  <a:txBody>
                    <a:bodyPr/>
                    <a:lstStyle/>
                    <a:p>
                      <a:pPr algn="ctr"/>
                      <a:r>
                        <a:rPr lang="ru-RU" sz="1300" dirty="0" smtClean="0"/>
                        <a:t>18 458,0</a:t>
                      </a:r>
                      <a:endParaRPr lang="ru-RU" sz="1300" dirty="0">
                        <a:latin typeface="Book Antiqua" pitchFamily="18" charset="0"/>
                      </a:endParaRPr>
                    </a:p>
                  </a:txBody>
                  <a:tcPr/>
                </a:tc>
                <a:tc>
                  <a:txBody>
                    <a:bodyPr/>
                    <a:lstStyle/>
                    <a:p>
                      <a:pPr algn="ctr"/>
                      <a:r>
                        <a:rPr lang="ru-RU" sz="1300" dirty="0" smtClean="0"/>
                        <a:t>18 458,0</a:t>
                      </a:r>
                      <a:endParaRPr lang="ru-RU" sz="1300" dirty="0">
                        <a:latin typeface="Book Antiqua" pitchFamily="18" charset="0"/>
                      </a:endParaRPr>
                    </a:p>
                  </a:txBody>
                  <a:tcPr/>
                </a:tc>
              </a:tr>
              <a:tr h="289574">
                <a:tc>
                  <a:txBody>
                    <a:bodyPr/>
                    <a:lstStyle/>
                    <a:p>
                      <a:pPr algn="just"/>
                      <a:r>
                        <a:rPr lang="ru-RU" sz="1300" dirty="0" smtClean="0"/>
                        <a:t>Средства областного бюджета</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r>
              <a:tr h="289574">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20 212,2</a:t>
                      </a:r>
                      <a:endParaRPr lang="ru-RU" sz="1300" dirty="0">
                        <a:latin typeface="Book Antiqua" pitchFamily="18" charset="0"/>
                      </a:endParaRPr>
                    </a:p>
                  </a:txBody>
                  <a:tcPr/>
                </a:tc>
                <a:tc>
                  <a:txBody>
                    <a:bodyPr/>
                    <a:lstStyle/>
                    <a:p>
                      <a:pPr algn="ctr"/>
                      <a:r>
                        <a:rPr lang="ru-RU" sz="1300" dirty="0" smtClean="0"/>
                        <a:t>17 854,0</a:t>
                      </a:r>
                      <a:endParaRPr lang="ru-RU" sz="1300" dirty="0">
                        <a:latin typeface="Book Antiqua" pitchFamily="18" charset="0"/>
                      </a:endParaRPr>
                    </a:p>
                  </a:txBody>
                  <a:tcPr/>
                </a:tc>
                <a:tc>
                  <a:txBody>
                    <a:bodyPr/>
                    <a:lstStyle/>
                    <a:p>
                      <a:pPr algn="ctr"/>
                      <a:r>
                        <a:rPr lang="ru-RU" sz="1300" dirty="0" smtClean="0"/>
                        <a:t>17 854,0</a:t>
                      </a:r>
                      <a:endParaRPr lang="ru-RU" sz="1300" dirty="0">
                        <a:latin typeface="Book Antiqua" pitchFamily="18" charset="0"/>
                      </a:endParaRPr>
                    </a:p>
                  </a:txBody>
                  <a:tcPr/>
                </a:tc>
              </a:tr>
              <a:tr h="375096">
                <a:tc>
                  <a:txBody>
                    <a:bodyPr/>
                    <a:lstStyle/>
                    <a:p>
                      <a:pPr algn="just"/>
                      <a:r>
                        <a:rPr lang="ru-RU" sz="1300" dirty="0" smtClean="0"/>
                        <a:t>Подпрограмма «Информационная политика и работа с общественностью»</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487703">
                <a:tc>
                  <a:txBody>
                    <a:bodyPr/>
                    <a:lstStyle/>
                    <a:p>
                      <a:pPr algn="just"/>
                      <a:r>
                        <a:rPr lang="ru-RU" sz="1300" dirty="0" smtClean="0"/>
                        <a:t>Подпрограмма «Обеспечение сохранности документов Архивного фонда РФ»</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407825">
                <a:tc>
                  <a:txBody>
                    <a:bodyPr/>
                    <a:lstStyle/>
                    <a:p>
                      <a:pPr algn="just"/>
                      <a:r>
                        <a:rPr lang="ru-RU" sz="1300" dirty="0" smtClean="0"/>
                        <a:t>Подпрограмма «Развитие малого и среднего</a:t>
                      </a:r>
                      <a:r>
                        <a:rPr lang="ru-RU" sz="1300" baseline="0" dirty="0" smtClean="0"/>
                        <a:t> предпринимательства»</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289574">
                <a:tc>
                  <a:txBody>
                    <a:bodyPr/>
                    <a:lstStyle/>
                    <a:p>
                      <a:pPr algn="just"/>
                      <a:r>
                        <a:rPr lang="ru-RU" sz="1300" dirty="0" smtClean="0"/>
                        <a:t>Обеспечивающая    подпрограмма , в т.ч.</a:t>
                      </a:r>
                      <a:endParaRPr lang="ru-RU" sz="1300" dirty="0">
                        <a:latin typeface="Book Antiqua" pitchFamily="18" charset="0"/>
                      </a:endParaRPr>
                    </a:p>
                  </a:txBody>
                  <a:tcPr/>
                </a:tc>
                <a:tc>
                  <a:txBody>
                    <a:bodyPr/>
                    <a:lstStyle/>
                    <a:p>
                      <a:pPr algn="ctr"/>
                      <a:r>
                        <a:rPr lang="ru-RU" sz="1300" dirty="0" smtClean="0"/>
                        <a:t>16 907,0</a:t>
                      </a:r>
                      <a:endParaRPr lang="ru-RU" sz="1300" dirty="0">
                        <a:latin typeface="Book Antiqua" pitchFamily="18" charset="0"/>
                      </a:endParaRPr>
                    </a:p>
                  </a:txBody>
                  <a:tcPr/>
                </a:tc>
                <a:tc>
                  <a:txBody>
                    <a:bodyPr/>
                    <a:lstStyle/>
                    <a:p>
                      <a:pPr algn="ctr"/>
                      <a:r>
                        <a:rPr lang="ru-RU" sz="1300" dirty="0" smtClean="0"/>
                        <a:t>14 972,8</a:t>
                      </a:r>
                      <a:endParaRPr lang="ru-RU" sz="1300" dirty="0">
                        <a:latin typeface="Book Antiqua" pitchFamily="18" charset="0"/>
                      </a:endParaRPr>
                    </a:p>
                  </a:txBody>
                  <a:tcPr/>
                </a:tc>
                <a:tc>
                  <a:txBody>
                    <a:bodyPr/>
                    <a:lstStyle/>
                    <a:p>
                      <a:pPr algn="ctr"/>
                      <a:r>
                        <a:rPr lang="ru-RU" sz="1300" dirty="0" smtClean="0"/>
                        <a:t>14 972,8</a:t>
                      </a:r>
                      <a:endParaRPr lang="ru-RU" sz="1300" dirty="0">
                        <a:latin typeface="Book Antiqua" pitchFamily="18" charset="0"/>
                      </a:endParaRPr>
                    </a:p>
                  </a:txBody>
                  <a:tcPr/>
                </a:tc>
              </a:tr>
              <a:tr h="350651">
                <a:tc>
                  <a:txBody>
                    <a:bodyPr/>
                    <a:lstStyle/>
                    <a:p>
                      <a:pPr algn="just"/>
                      <a:r>
                        <a:rPr lang="ru-RU" sz="1300" dirty="0" smtClean="0"/>
                        <a:t>Обеспечение реализации переданных государственных полномочий</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c>
                  <a:txBody>
                    <a:bodyPr/>
                    <a:lstStyle/>
                    <a:p>
                      <a:pPr algn="ctr"/>
                      <a:r>
                        <a:rPr lang="ru-RU" sz="1300" dirty="0" smtClean="0"/>
                        <a:t>604,0</a:t>
                      </a:r>
                      <a:endParaRPr lang="ru-RU" sz="1300" dirty="0">
                        <a:latin typeface="Book Antiqua" pitchFamily="18" charset="0"/>
                      </a:endParaRPr>
                    </a:p>
                  </a:txBody>
                  <a:tcPr/>
                </a:tc>
              </a:tr>
              <a:tr h="487703">
                <a:tc>
                  <a:txBody>
                    <a:bodyPr/>
                    <a:lstStyle/>
                    <a:p>
                      <a:pPr algn="just"/>
                      <a:r>
                        <a:rPr lang="ru-RU" sz="1300" dirty="0" smtClean="0"/>
                        <a:t>Обеспечение взаимодействия</a:t>
                      </a:r>
                      <a:r>
                        <a:rPr lang="ru-RU" sz="1300" baseline="0" dirty="0" smtClean="0"/>
                        <a:t> с некоммерческими организациями</a:t>
                      </a:r>
                      <a:endParaRPr lang="ru-RU" sz="1300" dirty="0">
                        <a:latin typeface="Book Antiqua" pitchFamily="18" charset="0"/>
                      </a:endParaRPr>
                    </a:p>
                  </a:txBody>
                  <a:tcPr/>
                </a:tc>
                <a:tc>
                  <a:txBody>
                    <a:bodyPr/>
                    <a:lstStyle/>
                    <a:p>
                      <a:pPr algn="ctr"/>
                      <a:r>
                        <a:rPr lang="ru-RU" sz="1300" dirty="0" smtClean="0"/>
                        <a:t>354,0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487703">
                <a:tc>
                  <a:txBody>
                    <a:bodyPr/>
                    <a:lstStyle/>
                    <a:p>
                      <a:pPr algn="just"/>
                      <a:r>
                        <a:rPr lang="ru-RU" sz="1300" dirty="0" smtClean="0"/>
                        <a:t>Оказание мер социальной поддержки отдельным</a:t>
                      </a:r>
                      <a:r>
                        <a:rPr lang="ru-RU" sz="1300" baseline="0" dirty="0" smtClean="0"/>
                        <a:t> категориям граждан</a:t>
                      </a:r>
                      <a:endParaRPr lang="ru-RU" sz="1300" dirty="0">
                        <a:latin typeface="Book Antiqua" pitchFamily="18" charset="0"/>
                      </a:endParaRPr>
                    </a:p>
                  </a:txBody>
                  <a:tcPr/>
                </a:tc>
                <a:tc>
                  <a:txBody>
                    <a:bodyPr/>
                    <a:lstStyle/>
                    <a:p>
                      <a:pPr algn="ctr"/>
                      <a:r>
                        <a:rPr lang="ru-RU" sz="1300" dirty="0" smtClean="0"/>
                        <a:t>2 881,2</a:t>
                      </a:r>
                      <a:endParaRPr lang="ru-RU" sz="1300" dirty="0">
                        <a:latin typeface="Book Antiqua" pitchFamily="18" charset="0"/>
                      </a:endParaRPr>
                    </a:p>
                  </a:txBody>
                  <a:tcPr/>
                </a:tc>
                <a:tc>
                  <a:txBody>
                    <a:bodyPr/>
                    <a:lstStyle/>
                    <a:p>
                      <a:pPr algn="ctr"/>
                      <a:r>
                        <a:rPr lang="ru-RU" sz="1300" dirty="0" smtClean="0"/>
                        <a:t>2 881,2</a:t>
                      </a:r>
                      <a:endParaRPr lang="ru-RU" sz="1300" dirty="0">
                        <a:latin typeface="Book Antiqua" pitchFamily="18" charset="0"/>
                      </a:endParaRPr>
                    </a:p>
                  </a:txBody>
                  <a:tcPr/>
                </a:tc>
                <a:tc>
                  <a:txBody>
                    <a:bodyPr/>
                    <a:lstStyle/>
                    <a:p>
                      <a:pPr algn="ctr"/>
                      <a:r>
                        <a:rPr lang="ru-RU" sz="1300" dirty="0" smtClean="0"/>
                        <a:t>2 881,2</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0"/>
            <a:ext cx="9036496" cy="980728"/>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эффективного управления муниципальным образованием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2016-2020 годы</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Скругленный прямоугольник 6"/>
          <p:cNvSpPr/>
          <p:nvPr/>
        </p:nvSpPr>
        <p:spPr>
          <a:xfrm>
            <a:off x="7991872" y="908720"/>
            <a:ext cx="1152128"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1124744"/>
            <a:ext cx="8784976" cy="1152128"/>
          </a:xfrm>
        </p:spPr>
        <p:txBody>
          <a:bodyPr>
            <a:normAutofit lnSpcReduction="10000"/>
          </a:bodyPr>
          <a:lstStyle/>
          <a:p>
            <a:pPr algn="ctr"/>
            <a:r>
              <a:rPr lang="ru-RU" sz="1600" b="1" u="sng" dirty="0" smtClean="0">
                <a:solidFill>
                  <a:srgbClr val="000099"/>
                </a:solidFill>
                <a:latin typeface="Book Antiqua" pitchFamily="18" charset="0"/>
              </a:rPr>
              <a:t>Цель   муниципальной  программы:</a:t>
            </a:r>
          </a:p>
          <a:p>
            <a:pPr algn="ctr"/>
            <a:r>
              <a:rPr lang="ru-RU" sz="1600" b="1" dirty="0" smtClean="0">
                <a:solidFill>
                  <a:srgbClr val="000099"/>
                </a:solidFill>
                <a:latin typeface="Book Antiqua" pitchFamily="18" charset="0"/>
              </a:rPr>
              <a:t>создание условий для эффективного исполнения полномочий органов местного самоуправления Холм-Жирковского района, обеспечение долгосрочной сбалансированности и устойчивости бюджетной системы, повышение качества управления муниципальными финансами</a:t>
            </a:r>
          </a:p>
        </p:txBody>
      </p:sp>
      <p:graphicFrame>
        <p:nvGraphicFramePr>
          <p:cNvPr id="6" name="Содержимое 5"/>
          <p:cNvGraphicFramePr>
            <a:graphicFrameLocks noGrp="1"/>
          </p:cNvGraphicFramePr>
          <p:nvPr>
            <p:ph sz="half" idx="1"/>
          </p:nvPr>
        </p:nvGraphicFramePr>
        <p:xfrm>
          <a:off x="179512" y="2313670"/>
          <a:ext cx="8784975" cy="3084744"/>
        </p:xfrm>
        <a:graphic>
          <a:graphicData uri="http://schemas.openxmlformats.org/drawingml/2006/table">
            <a:tbl>
              <a:tblPr firstRow="1" bandRow="1">
                <a:tableStyleId>{69CF1AB2-1976-4502-BF36-3FF5EA218861}</a:tableStyleId>
              </a:tblPr>
              <a:tblGrid>
                <a:gridCol w="4679985"/>
                <a:gridCol w="1440695"/>
                <a:gridCol w="1368152"/>
                <a:gridCol w="1296143"/>
              </a:tblGrid>
              <a:tr h="329382">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46319">
                <a:tc>
                  <a:txBody>
                    <a:bodyPr/>
                    <a:lstStyle/>
                    <a:p>
                      <a:pPr algn="just"/>
                      <a:r>
                        <a:rPr lang="ru-RU" sz="1300" dirty="0" smtClean="0"/>
                        <a:t>Муниципальная</a:t>
                      </a:r>
                      <a:r>
                        <a:rPr lang="ru-RU" sz="1300" baseline="0" dirty="0" smtClean="0"/>
                        <a:t> программа «Создание условий для эффективного управления  муниципальными финансами в муниципальном образовании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21 619,32</a:t>
                      </a:r>
                      <a:endParaRPr lang="ru-RU" sz="1300" dirty="0">
                        <a:latin typeface="Book Antiqua" pitchFamily="18" charset="0"/>
                      </a:endParaRPr>
                    </a:p>
                  </a:txBody>
                  <a:tcPr/>
                </a:tc>
                <a:tc>
                  <a:txBody>
                    <a:bodyPr/>
                    <a:lstStyle/>
                    <a:p>
                      <a:pPr algn="ctr"/>
                      <a:r>
                        <a:rPr lang="ru-RU" sz="1300" dirty="0" smtClean="0"/>
                        <a:t>21 476,2</a:t>
                      </a:r>
                      <a:endParaRPr lang="ru-RU" sz="1300" dirty="0">
                        <a:latin typeface="Book Antiqua" pitchFamily="18" charset="0"/>
                      </a:endParaRPr>
                    </a:p>
                  </a:txBody>
                  <a:tcPr/>
                </a:tc>
                <a:tc>
                  <a:txBody>
                    <a:bodyPr/>
                    <a:lstStyle/>
                    <a:p>
                      <a:pPr algn="ctr"/>
                      <a:r>
                        <a:rPr lang="ru-RU" sz="1300" dirty="0" smtClean="0"/>
                        <a:t>21 686,0</a:t>
                      </a:r>
                      <a:endParaRPr lang="ru-RU" sz="1300" dirty="0">
                        <a:latin typeface="Book Antiqua" pitchFamily="18" charset="0"/>
                      </a:endParaRPr>
                    </a:p>
                  </a:txBody>
                  <a:tcPr/>
                </a:tc>
              </a:tr>
              <a:tr h="274973">
                <a:tc>
                  <a:txBody>
                    <a:bodyPr/>
                    <a:lstStyle/>
                    <a:p>
                      <a:pPr algn="just"/>
                      <a:r>
                        <a:rPr lang="ru-RU" sz="1300" dirty="0" smtClean="0"/>
                        <a:t>Средства областного бюджета</a:t>
                      </a:r>
                      <a:endParaRPr lang="ru-RU" sz="1300" dirty="0">
                        <a:latin typeface="Book Antiqua" pitchFamily="18" charset="0"/>
                      </a:endParaRPr>
                    </a:p>
                  </a:txBody>
                  <a:tcPr/>
                </a:tc>
                <a:tc>
                  <a:txBody>
                    <a:bodyPr/>
                    <a:lstStyle/>
                    <a:p>
                      <a:pPr algn="ctr"/>
                      <a:r>
                        <a:rPr lang="ru-RU" sz="1300" dirty="0" smtClean="0"/>
                        <a:t>16 119,4</a:t>
                      </a:r>
                      <a:endParaRPr lang="ru-RU" sz="1300" dirty="0">
                        <a:latin typeface="Book Antiqua" pitchFamily="18" charset="0"/>
                      </a:endParaRPr>
                    </a:p>
                  </a:txBody>
                  <a:tcPr/>
                </a:tc>
                <a:tc>
                  <a:txBody>
                    <a:bodyPr/>
                    <a:lstStyle/>
                    <a:p>
                      <a:pPr algn="ctr"/>
                      <a:r>
                        <a:rPr lang="ru-RU" sz="1300" dirty="0" smtClean="0"/>
                        <a:t>16 715,2</a:t>
                      </a:r>
                      <a:endParaRPr lang="ru-RU" sz="1300" dirty="0">
                        <a:latin typeface="Book Antiqua" pitchFamily="18" charset="0"/>
                      </a:endParaRPr>
                    </a:p>
                  </a:txBody>
                  <a:tcPr/>
                </a:tc>
                <a:tc>
                  <a:txBody>
                    <a:bodyPr/>
                    <a:lstStyle/>
                    <a:p>
                      <a:pPr algn="ctr"/>
                      <a:r>
                        <a:rPr lang="ru-RU" sz="1300" dirty="0" smtClean="0"/>
                        <a:t>16 923,2</a:t>
                      </a:r>
                      <a:endParaRPr lang="ru-RU" sz="1300" dirty="0">
                        <a:latin typeface="Book Antiqua" pitchFamily="18" charset="0"/>
                      </a:endParaRPr>
                    </a:p>
                  </a:txBody>
                  <a:tcPr/>
                </a:tc>
              </a:tr>
              <a:tr h="300312">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5 484,9</a:t>
                      </a:r>
                      <a:endParaRPr lang="ru-RU" sz="1300" dirty="0">
                        <a:latin typeface="Book Antiqua" pitchFamily="18" charset="0"/>
                      </a:endParaRPr>
                    </a:p>
                  </a:txBody>
                  <a:tcPr/>
                </a:tc>
                <a:tc>
                  <a:txBody>
                    <a:bodyPr/>
                    <a:lstStyle/>
                    <a:p>
                      <a:pPr algn="ctr"/>
                      <a:r>
                        <a:rPr lang="ru-RU" sz="1300" dirty="0" smtClean="0"/>
                        <a:t>4 746,0</a:t>
                      </a:r>
                      <a:endParaRPr lang="ru-RU" sz="1300" dirty="0">
                        <a:latin typeface="Book Antiqua" pitchFamily="18" charset="0"/>
                      </a:endParaRPr>
                    </a:p>
                  </a:txBody>
                  <a:tcPr/>
                </a:tc>
                <a:tc>
                  <a:txBody>
                    <a:bodyPr/>
                    <a:lstStyle/>
                    <a:p>
                      <a:pPr algn="ctr"/>
                      <a:r>
                        <a:rPr lang="ru-RU" sz="1300" dirty="0" smtClean="0"/>
                        <a:t>4 747,8</a:t>
                      </a:r>
                      <a:endParaRPr lang="ru-RU" sz="1300" dirty="0">
                        <a:latin typeface="Book Antiqua" pitchFamily="18" charset="0"/>
                      </a:endParaRPr>
                    </a:p>
                  </a:txBody>
                  <a:tcPr/>
                </a:tc>
              </a:tr>
              <a:tr h="300312">
                <a:tc>
                  <a:txBody>
                    <a:bodyPr/>
                    <a:lstStyle/>
                    <a:p>
                      <a:pPr algn="just"/>
                      <a:r>
                        <a:rPr lang="ru-RU" sz="1300" dirty="0" smtClean="0"/>
                        <a:t>Средства бюджетов поселений</a:t>
                      </a:r>
                      <a:endParaRPr lang="ru-RU" sz="1300" dirty="0">
                        <a:latin typeface="Book Antiqua" pitchFamily="18" charset="0"/>
                      </a:endParaRPr>
                    </a:p>
                  </a:txBody>
                  <a:tcPr/>
                </a:tc>
                <a:tc>
                  <a:txBody>
                    <a:bodyPr/>
                    <a:lstStyle/>
                    <a:p>
                      <a:pPr algn="ctr"/>
                      <a:r>
                        <a:rPr lang="ru-RU" sz="1300" dirty="0" smtClean="0"/>
                        <a:t>15,0</a:t>
                      </a:r>
                      <a:endParaRPr lang="ru-RU" sz="1300" dirty="0">
                        <a:latin typeface="Book Antiqua" pitchFamily="18" charset="0"/>
                      </a:endParaRPr>
                    </a:p>
                  </a:txBody>
                  <a:tcPr/>
                </a:tc>
                <a:tc>
                  <a:txBody>
                    <a:bodyPr/>
                    <a:lstStyle/>
                    <a:p>
                      <a:pPr algn="ctr"/>
                      <a:r>
                        <a:rPr lang="ru-RU" sz="1300" dirty="0" smtClean="0"/>
                        <a:t>15,0</a:t>
                      </a:r>
                      <a:endParaRPr lang="ru-RU" sz="1300" dirty="0">
                        <a:latin typeface="Book Antiqua" pitchFamily="18" charset="0"/>
                      </a:endParaRPr>
                    </a:p>
                  </a:txBody>
                  <a:tcPr/>
                </a:tc>
                <a:tc>
                  <a:txBody>
                    <a:bodyPr/>
                    <a:lstStyle/>
                    <a:p>
                      <a:pPr algn="ctr"/>
                      <a:r>
                        <a:rPr lang="ru-RU" sz="1300" dirty="0" smtClean="0"/>
                        <a:t>15,0</a:t>
                      </a:r>
                      <a:endParaRPr lang="ru-RU" sz="1300" dirty="0">
                        <a:latin typeface="Book Antiqua" pitchFamily="18" charset="0"/>
                      </a:endParaRPr>
                    </a:p>
                  </a:txBody>
                  <a:tcPr/>
                </a:tc>
              </a:tr>
              <a:tr h="463113">
                <a:tc>
                  <a:txBody>
                    <a:bodyPr/>
                    <a:lstStyle/>
                    <a:p>
                      <a:pPr algn="just"/>
                      <a:r>
                        <a:rPr lang="ru-RU" sz="1300" dirty="0" smtClean="0"/>
                        <a:t>Подпрограмма «Нормативно-методическое обеспечение и организация бюджетного процесса»</a:t>
                      </a:r>
                      <a:endParaRPr lang="ru-RU" sz="1300" dirty="0">
                        <a:latin typeface="Book Antiqua" pitchFamily="18" charset="0"/>
                      </a:endParaRPr>
                    </a:p>
                  </a:txBody>
                  <a:tcPr/>
                </a:tc>
                <a:tc>
                  <a:txBody>
                    <a:bodyPr/>
                    <a:lstStyle/>
                    <a:p>
                      <a:pPr algn="ctr"/>
                      <a:r>
                        <a:rPr lang="ru-RU" sz="1300" dirty="0" smtClean="0"/>
                        <a:t>5 075,6</a:t>
                      </a:r>
                      <a:endParaRPr lang="ru-RU" sz="1300" dirty="0">
                        <a:latin typeface="Book Antiqua" pitchFamily="18" charset="0"/>
                      </a:endParaRPr>
                    </a:p>
                  </a:txBody>
                  <a:tcPr/>
                </a:tc>
                <a:tc>
                  <a:txBody>
                    <a:bodyPr/>
                    <a:lstStyle/>
                    <a:p>
                      <a:pPr algn="ctr"/>
                      <a:r>
                        <a:rPr lang="ru-RU" sz="1300" dirty="0" smtClean="0"/>
                        <a:t>4 602,1</a:t>
                      </a:r>
                      <a:endParaRPr lang="ru-RU" sz="1300" dirty="0">
                        <a:latin typeface="Book Antiqua" pitchFamily="18" charset="0"/>
                      </a:endParaRPr>
                    </a:p>
                  </a:txBody>
                  <a:tcPr/>
                </a:tc>
                <a:tc>
                  <a:txBody>
                    <a:bodyPr/>
                    <a:lstStyle/>
                    <a:p>
                      <a:pPr algn="ctr"/>
                      <a:r>
                        <a:rPr lang="ru-RU" sz="1300" dirty="0" smtClean="0"/>
                        <a:t>4 602,1</a:t>
                      </a:r>
                      <a:endParaRPr lang="ru-RU" sz="1300" dirty="0">
                        <a:latin typeface="Book Antiqua" pitchFamily="18" charset="0"/>
                      </a:endParaRPr>
                    </a:p>
                  </a:txBody>
                  <a:tcPr/>
                </a:tc>
              </a:tr>
              <a:tr h="463113">
                <a:tc>
                  <a:txBody>
                    <a:bodyPr/>
                    <a:lstStyle/>
                    <a:p>
                      <a:pPr algn="just"/>
                      <a:r>
                        <a:rPr lang="ru-RU" sz="1300" dirty="0" smtClean="0"/>
                        <a:t>Подпрограмма «Обеспечение устойчивости </a:t>
                      </a:r>
                      <a:r>
                        <a:rPr lang="ru-RU" sz="1300" baseline="0" dirty="0" smtClean="0"/>
                        <a:t> и сбалансированности  бюджетов поселений</a:t>
                      </a:r>
                      <a:endParaRPr lang="ru-RU" sz="1300" dirty="0">
                        <a:latin typeface="Book Antiqua" pitchFamily="18" charset="0"/>
                      </a:endParaRPr>
                    </a:p>
                  </a:txBody>
                  <a:tcPr/>
                </a:tc>
                <a:tc>
                  <a:txBody>
                    <a:bodyPr/>
                    <a:lstStyle/>
                    <a:p>
                      <a:pPr algn="ctr"/>
                      <a:r>
                        <a:rPr lang="ru-RU" sz="1300" smtClean="0"/>
                        <a:t>16 543,7</a:t>
                      </a:r>
                      <a:endParaRPr lang="ru-RU" sz="1300" dirty="0">
                        <a:latin typeface="Book Antiqua" pitchFamily="18" charset="0"/>
                      </a:endParaRPr>
                    </a:p>
                  </a:txBody>
                  <a:tcPr/>
                </a:tc>
                <a:tc>
                  <a:txBody>
                    <a:bodyPr/>
                    <a:lstStyle/>
                    <a:p>
                      <a:pPr algn="ctr"/>
                      <a:r>
                        <a:rPr lang="ru-RU" sz="1300" dirty="0" smtClean="0"/>
                        <a:t>16 874,1</a:t>
                      </a:r>
                      <a:endParaRPr lang="ru-RU" sz="1300" dirty="0">
                        <a:latin typeface="Book Antiqua" pitchFamily="18" charset="0"/>
                      </a:endParaRPr>
                    </a:p>
                  </a:txBody>
                  <a:tcPr/>
                </a:tc>
                <a:tc>
                  <a:txBody>
                    <a:bodyPr/>
                    <a:lstStyle/>
                    <a:p>
                      <a:pPr algn="ctr"/>
                      <a:r>
                        <a:rPr lang="ru-RU" sz="1300" dirty="0" smtClean="0"/>
                        <a:t>17 083,9</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124743"/>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эффективного управления  муниципальными финансами в муниципальном образовании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Скругленный прямоугольник 6"/>
          <p:cNvSpPr/>
          <p:nvPr/>
        </p:nvSpPr>
        <p:spPr>
          <a:xfrm>
            <a:off x="8028384" y="198884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296144"/>
          </a:xfrm>
        </p:spPr>
        <p:txBody>
          <a:bodyPr>
            <a:normAutofit fontScale="92500" lnSpcReduction="20000"/>
          </a:bodyPr>
          <a:lstStyle/>
          <a:p>
            <a:pPr algn="ctr"/>
            <a:r>
              <a:rPr lang="ru-RU" sz="1600" b="1" u="sng" dirty="0" smtClean="0">
                <a:solidFill>
                  <a:srgbClr val="000099"/>
                </a:solidFill>
                <a:latin typeface="Book Antiqua" pitchFamily="18" charset="0"/>
              </a:rPr>
              <a:t>Цель   муниципальной  программы:</a:t>
            </a:r>
          </a:p>
          <a:p>
            <a:pPr algn="ctr"/>
            <a:r>
              <a:rPr lang="ru-RU" sz="1600" b="1" dirty="0" smtClean="0">
                <a:solidFill>
                  <a:srgbClr val="000099"/>
                </a:solidFill>
                <a:latin typeface="Book Antiqua" pitchFamily="18" charset="0"/>
              </a:rPr>
              <a:t>обеспечение общедоступного бесплатного дошкольного, начального общего, основного общего, среднего общего образования. Повышение доступности качественного образования, соответствующего требованиям инновационного развития экономики. Создание условий для развития творческого потенциала молодёжи .Сокращение масштабов незаконного оборота наркотиков, распространения наркомании, а так же не связанных с ней правонарушений.</a:t>
            </a:r>
          </a:p>
        </p:txBody>
      </p:sp>
      <p:graphicFrame>
        <p:nvGraphicFramePr>
          <p:cNvPr id="6" name="Содержимое 5"/>
          <p:cNvGraphicFramePr>
            <a:graphicFrameLocks noGrp="1"/>
          </p:cNvGraphicFramePr>
          <p:nvPr>
            <p:ph sz="half" idx="1"/>
          </p:nvPr>
        </p:nvGraphicFramePr>
        <p:xfrm>
          <a:off x="179512" y="2276872"/>
          <a:ext cx="8784975" cy="4426104"/>
        </p:xfrm>
        <a:graphic>
          <a:graphicData uri="http://schemas.openxmlformats.org/drawingml/2006/table">
            <a:tbl>
              <a:tblPr firstRow="1" bandRow="1">
                <a:tableStyleId>{69CF1AB2-1976-4502-BF36-3FF5EA218861}</a:tableStyleId>
              </a:tblPr>
              <a:tblGrid>
                <a:gridCol w="5112568"/>
                <a:gridCol w="1224136"/>
                <a:gridCol w="1296144"/>
                <a:gridCol w="1152127"/>
              </a:tblGrid>
              <a:tr h="333292">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16848">
                <a:tc>
                  <a:txBody>
                    <a:bodyPr/>
                    <a:lstStyle/>
                    <a:p>
                      <a:pPr algn="just"/>
                      <a:r>
                        <a:rPr lang="ru-RU" sz="1300" dirty="0" smtClean="0"/>
                        <a:t>Муниципальная</a:t>
                      </a:r>
                      <a:r>
                        <a:rPr lang="ru-RU" sz="1300" baseline="0" dirty="0" smtClean="0"/>
                        <a:t> программа «Развитие системы образования  и молодежной политики в муниципальном образовании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130 725,2</a:t>
                      </a:r>
                      <a:endParaRPr lang="ru-RU" sz="1300" dirty="0">
                        <a:latin typeface="Book Antiqua" pitchFamily="18" charset="0"/>
                      </a:endParaRPr>
                    </a:p>
                  </a:txBody>
                  <a:tcPr/>
                </a:tc>
                <a:tc>
                  <a:txBody>
                    <a:bodyPr/>
                    <a:lstStyle/>
                    <a:p>
                      <a:pPr algn="ctr"/>
                      <a:r>
                        <a:rPr lang="ru-RU" sz="1300" dirty="0" smtClean="0"/>
                        <a:t>117 665,6</a:t>
                      </a:r>
                      <a:endParaRPr lang="ru-RU" sz="1300" dirty="0">
                        <a:latin typeface="Book Antiqua" pitchFamily="18" charset="0"/>
                      </a:endParaRPr>
                    </a:p>
                  </a:txBody>
                  <a:tcPr/>
                </a:tc>
                <a:tc>
                  <a:txBody>
                    <a:bodyPr/>
                    <a:lstStyle/>
                    <a:p>
                      <a:pPr algn="ctr"/>
                      <a:r>
                        <a:rPr lang="ru-RU" sz="1300" dirty="0" smtClean="0"/>
                        <a:t>124 872,9</a:t>
                      </a:r>
                      <a:endParaRPr lang="ru-RU" sz="1300" dirty="0">
                        <a:latin typeface="Book Antiqua" pitchFamily="18" charset="0"/>
                      </a:endParaRPr>
                    </a:p>
                  </a:txBody>
                  <a:tcPr/>
                </a:tc>
              </a:tr>
              <a:tr h="287843">
                <a:tc>
                  <a:txBody>
                    <a:bodyPr/>
                    <a:lstStyle/>
                    <a:p>
                      <a:pPr algn="just"/>
                      <a:r>
                        <a:rPr lang="ru-RU" sz="1300" dirty="0" smtClean="0"/>
                        <a:t>Средства  областного бюджета</a:t>
                      </a:r>
                      <a:endParaRPr lang="ru-RU" sz="1300" dirty="0">
                        <a:latin typeface="Book Antiqua" pitchFamily="18" charset="0"/>
                      </a:endParaRPr>
                    </a:p>
                  </a:txBody>
                  <a:tcPr/>
                </a:tc>
                <a:tc>
                  <a:txBody>
                    <a:bodyPr/>
                    <a:lstStyle/>
                    <a:p>
                      <a:pPr algn="ctr"/>
                      <a:r>
                        <a:rPr lang="ru-RU" sz="1300" dirty="0" smtClean="0"/>
                        <a:t>91 769,4</a:t>
                      </a:r>
                      <a:endParaRPr lang="ru-RU" sz="1300" dirty="0">
                        <a:latin typeface="Book Antiqua" pitchFamily="18" charset="0"/>
                      </a:endParaRPr>
                    </a:p>
                  </a:txBody>
                  <a:tcPr/>
                </a:tc>
                <a:tc>
                  <a:txBody>
                    <a:bodyPr/>
                    <a:lstStyle/>
                    <a:p>
                      <a:pPr algn="ctr"/>
                      <a:r>
                        <a:rPr lang="ru-RU" sz="1300" dirty="0" smtClean="0"/>
                        <a:t>88 520,5</a:t>
                      </a:r>
                      <a:endParaRPr lang="ru-RU" sz="1300" dirty="0">
                        <a:latin typeface="Book Antiqua" pitchFamily="18" charset="0"/>
                      </a:endParaRPr>
                    </a:p>
                  </a:txBody>
                  <a:tcPr/>
                </a:tc>
                <a:tc>
                  <a:txBody>
                    <a:bodyPr/>
                    <a:lstStyle/>
                    <a:p>
                      <a:pPr algn="ctr"/>
                      <a:r>
                        <a:rPr lang="ru-RU" sz="1300" dirty="0" smtClean="0"/>
                        <a:t>94 438,0</a:t>
                      </a:r>
                      <a:endParaRPr lang="ru-RU" sz="1300" dirty="0">
                        <a:latin typeface="Book Antiqua" pitchFamily="18" charset="0"/>
                      </a:endParaRPr>
                    </a:p>
                  </a:txBody>
                  <a:tcPr/>
                </a:tc>
              </a:tr>
              <a:tr h="287843">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38 955,8</a:t>
                      </a:r>
                      <a:endParaRPr lang="ru-RU" sz="1300" dirty="0">
                        <a:latin typeface="Book Antiqua" pitchFamily="18" charset="0"/>
                      </a:endParaRPr>
                    </a:p>
                  </a:txBody>
                  <a:tcPr/>
                </a:tc>
                <a:tc>
                  <a:txBody>
                    <a:bodyPr/>
                    <a:lstStyle/>
                    <a:p>
                      <a:pPr algn="ctr"/>
                      <a:r>
                        <a:rPr lang="ru-RU" sz="1300" dirty="0" smtClean="0"/>
                        <a:t>29 145,1</a:t>
                      </a:r>
                      <a:endParaRPr lang="ru-RU" sz="1300" dirty="0">
                        <a:latin typeface="Book Antiqua" pitchFamily="18" charset="0"/>
                      </a:endParaRPr>
                    </a:p>
                  </a:txBody>
                  <a:tcPr/>
                </a:tc>
                <a:tc>
                  <a:txBody>
                    <a:bodyPr/>
                    <a:lstStyle/>
                    <a:p>
                      <a:pPr algn="ctr"/>
                      <a:r>
                        <a:rPr lang="ru-RU" sz="1300" dirty="0" smtClean="0"/>
                        <a:t>30 434,9</a:t>
                      </a:r>
                      <a:endParaRPr lang="ru-RU" sz="1300" dirty="0">
                        <a:latin typeface="Book Antiqua" pitchFamily="18" charset="0"/>
                      </a:endParaRPr>
                    </a:p>
                  </a:txBody>
                  <a:tcPr/>
                </a:tc>
              </a:tr>
              <a:tr h="287843">
                <a:tc>
                  <a:txBody>
                    <a:bodyPr/>
                    <a:lstStyle/>
                    <a:p>
                      <a:pPr algn="just"/>
                      <a:r>
                        <a:rPr lang="ru-RU" sz="1300" dirty="0" smtClean="0"/>
                        <a:t>Подпрограмма «Развитие  дошкольного </a:t>
                      </a:r>
                      <a:r>
                        <a:rPr lang="ru-RU" sz="1300" baseline="0" dirty="0" smtClean="0"/>
                        <a:t> образования</a:t>
                      </a:r>
                      <a:r>
                        <a:rPr lang="ru-RU" sz="1300" dirty="0" smtClean="0"/>
                        <a:t>»</a:t>
                      </a:r>
                      <a:endParaRPr lang="ru-RU" sz="1300" dirty="0">
                        <a:latin typeface="Book Antiqua" pitchFamily="18" charset="0"/>
                      </a:endParaRPr>
                    </a:p>
                  </a:txBody>
                  <a:tcPr/>
                </a:tc>
                <a:tc>
                  <a:txBody>
                    <a:bodyPr/>
                    <a:lstStyle/>
                    <a:p>
                      <a:pPr algn="ctr"/>
                      <a:r>
                        <a:rPr lang="ru-RU" sz="1300" dirty="0" smtClean="0"/>
                        <a:t>21 888,5</a:t>
                      </a:r>
                      <a:endParaRPr lang="ru-RU" sz="1300" dirty="0">
                        <a:latin typeface="Book Antiqua" pitchFamily="18" charset="0"/>
                      </a:endParaRPr>
                    </a:p>
                  </a:txBody>
                  <a:tcPr/>
                </a:tc>
                <a:tc>
                  <a:txBody>
                    <a:bodyPr/>
                    <a:lstStyle/>
                    <a:p>
                      <a:pPr algn="ctr"/>
                      <a:r>
                        <a:rPr lang="ru-RU" sz="1300" dirty="0" smtClean="0"/>
                        <a:t>20 984,2</a:t>
                      </a:r>
                      <a:endParaRPr lang="ru-RU" sz="1300" dirty="0">
                        <a:latin typeface="Book Antiqua" pitchFamily="18" charset="0"/>
                      </a:endParaRPr>
                    </a:p>
                  </a:txBody>
                  <a:tcPr/>
                </a:tc>
                <a:tc>
                  <a:txBody>
                    <a:bodyPr/>
                    <a:lstStyle/>
                    <a:p>
                      <a:pPr algn="ctr"/>
                      <a:r>
                        <a:rPr lang="ru-RU" sz="1300" dirty="0" smtClean="0"/>
                        <a:t>21 174,0</a:t>
                      </a:r>
                      <a:endParaRPr lang="ru-RU" sz="1300" dirty="0">
                        <a:latin typeface="Book Antiqua" pitchFamily="18" charset="0"/>
                      </a:endParaRPr>
                    </a:p>
                  </a:txBody>
                  <a:tcPr/>
                </a:tc>
              </a:tr>
              <a:tr h="287843">
                <a:tc>
                  <a:txBody>
                    <a:bodyPr/>
                    <a:lstStyle/>
                    <a:p>
                      <a:pPr algn="just"/>
                      <a:r>
                        <a:rPr lang="ru-RU" sz="1300" dirty="0" smtClean="0"/>
                        <a:t>Подпрограмма «Развитие системы общего образования»</a:t>
                      </a:r>
                      <a:endParaRPr lang="ru-RU" sz="1300" dirty="0">
                        <a:latin typeface="Book Antiqua" pitchFamily="18" charset="0"/>
                      </a:endParaRPr>
                    </a:p>
                  </a:txBody>
                  <a:tcPr/>
                </a:tc>
                <a:tc>
                  <a:txBody>
                    <a:bodyPr/>
                    <a:lstStyle/>
                    <a:p>
                      <a:pPr algn="ctr"/>
                      <a:r>
                        <a:rPr lang="ru-RU" sz="1300" dirty="0" smtClean="0"/>
                        <a:t>82 868,2</a:t>
                      </a:r>
                      <a:endParaRPr lang="ru-RU" sz="1300" dirty="0">
                        <a:latin typeface="Book Antiqua" pitchFamily="18" charset="0"/>
                      </a:endParaRPr>
                    </a:p>
                  </a:txBody>
                  <a:tcPr/>
                </a:tc>
                <a:tc>
                  <a:txBody>
                    <a:bodyPr/>
                    <a:lstStyle/>
                    <a:p>
                      <a:pPr algn="ctr"/>
                      <a:r>
                        <a:rPr lang="ru-RU" sz="1300" dirty="0" smtClean="0"/>
                        <a:t>74 400,1</a:t>
                      </a:r>
                      <a:endParaRPr lang="ru-RU" sz="1300" dirty="0">
                        <a:latin typeface="Book Antiqua" pitchFamily="18" charset="0"/>
                      </a:endParaRPr>
                    </a:p>
                  </a:txBody>
                  <a:tcPr/>
                </a:tc>
                <a:tc>
                  <a:txBody>
                    <a:bodyPr/>
                    <a:lstStyle/>
                    <a:p>
                      <a:pPr algn="ctr"/>
                      <a:r>
                        <a:rPr lang="ru-RU" sz="1300" dirty="0" smtClean="0"/>
                        <a:t>75 500,1</a:t>
                      </a:r>
                      <a:endParaRPr lang="ru-RU" sz="1300" dirty="0">
                        <a:latin typeface="Book Antiqua" pitchFamily="18" charset="0"/>
                      </a:endParaRPr>
                    </a:p>
                  </a:txBody>
                  <a:tcPr/>
                </a:tc>
              </a:tr>
              <a:tr h="296064">
                <a:tc>
                  <a:txBody>
                    <a:bodyPr/>
                    <a:lstStyle/>
                    <a:p>
                      <a:pPr algn="just"/>
                      <a:r>
                        <a:rPr lang="ru-RU" sz="1300" dirty="0" smtClean="0"/>
                        <a:t>Подпрограмма «Совершенствование системы воспитания»</a:t>
                      </a:r>
                      <a:endParaRPr lang="ru-RU" sz="1300" dirty="0">
                        <a:latin typeface="Book Antiqua" pitchFamily="18" charset="0"/>
                      </a:endParaRPr>
                    </a:p>
                  </a:txBody>
                  <a:tcPr/>
                </a:tc>
                <a:tc>
                  <a:txBody>
                    <a:bodyPr/>
                    <a:lstStyle/>
                    <a:p>
                      <a:pPr algn="ctr"/>
                      <a:r>
                        <a:rPr lang="ru-RU" sz="1300" dirty="0" smtClean="0"/>
                        <a:t>220,0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422840">
                <a:tc>
                  <a:txBody>
                    <a:bodyPr/>
                    <a:lstStyle/>
                    <a:p>
                      <a:pPr algn="just"/>
                      <a:r>
                        <a:rPr lang="ru-RU" sz="1300" dirty="0" smtClean="0"/>
                        <a:t>Подпрограмма «Защита прав детей и профилактика социального  сиротства»</a:t>
                      </a:r>
                      <a:endParaRPr lang="ru-RU" sz="1300" dirty="0">
                        <a:latin typeface="Book Antiqua" pitchFamily="18" charset="0"/>
                      </a:endParaRPr>
                    </a:p>
                  </a:txBody>
                  <a:tcPr/>
                </a:tc>
                <a:tc>
                  <a:txBody>
                    <a:bodyPr/>
                    <a:lstStyle/>
                    <a:p>
                      <a:pPr algn="ctr"/>
                      <a:r>
                        <a:rPr lang="ru-RU" sz="1300" dirty="0" smtClean="0"/>
                        <a:t>10 736,9</a:t>
                      </a:r>
                      <a:endParaRPr lang="ru-RU" sz="1300" dirty="0">
                        <a:latin typeface="Book Antiqua" pitchFamily="18" charset="0"/>
                      </a:endParaRPr>
                    </a:p>
                  </a:txBody>
                  <a:tcPr/>
                </a:tc>
                <a:tc>
                  <a:txBody>
                    <a:bodyPr/>
                    <a:lstStyle/>
                    <a:p>
                      <a:pPr algn="ctr"/>
                      <a:r>
                        <a:rPr lang="ru-RU" sz="1300" dirty="0" smtClean="0"/>
                        <a:t>7 758,2</a:t>
                      </a:r>
                      <a:endParaRPr lang="ru-RU" sz="1300" dirty="0">
                        <a:latin typeface="Book Antiqua" pitchFamily="18" charset="0"/>
                      </a:endParaRPr>
                    </a:p>
                  </a:txBody>
                  <a:tcPr/>
                </a:tc>
                <a:tc>
                  <a:txBody>
                    <a:bodyPr/>
                    <a:lstStyle/>
                    <a:p>
                      <a:pPr algn="ctr"/>
                      <a:r>
                        <a:rPr lang="ru-RU" sz="1300" dirty="0" smtClean="0"/>
                        <a:t>13 675,6</a:t>
                      </a:r>
                      <a:endParaRPr lang="ru-RU" sz="1300" dirty="0">
                        <a:latin typeface="Book Antiqua" pitchFamily="18" charset="0"/>
                      </a:endParaRPr>
                    </a:p>
                  </a:txBody>
                  <a:tcPr/>
                </a:tc>
              </a:tr>
              <a:tr h="287843">
                <a:tc>
                  <a:txBody>
                    <a:bodyPr/>
                    <a:lstStyle/>
                    <a:p>
                      <a:pPr algn="just"/>
                      <a:r>
                        <a:rPr lang="ru-RU" sz="1300" dirty="0" smtClean="0"/>
                        <a:t>Обеспечивающая</a:t>
                      </a:r>
                      <a:r>
                        <a:rPr lang="ru-RU" sz="1300" baseline="0" dirty="0" smtClean="0"/>
                        <a:t>    подпрограмма в т.ч.</a:t>
                      </a:r>
                      <a:endParaRPr lang="ru-RU" sz="1300" dirty="0">
                        <a:latin typeface="Book Antiqua" pitchFamily="18" charset="0"/>
                      </a:endParaRPr>
                    </a:p>
                  </a:txBody>
                  <a:tcPr/>
                </a:tc>
                <a:tc>
                  <a:txBody>
                    <a:bodyPr/>
                    <a:lstStyle/>
                    <a:p>
                      <a:pPr algn="ctr"/>
                      <a:r>
                        <a:rPr lang="ru-RU" sz="1300" dirty="0" smtClean="0"/>
                        <a:t>5 560,1</a:t>
                      </a:r>
                      <a:endParaRPr lang="ru-RU" sz="1300" dirty="0">
                        <a:latin typeface="Book Antiqua" pitchFamily="18" charset="0"/>
                      </a:endParaRPr>
                    </a:p>
                  </a:txBody>
                  <a:tcPr/>
                </a:tc>
                <a:tc>
                  <a:txBody>
                    <a:bodyPr/>
                    <a:lstStyle/>
                    <a:p>
                      <a:pPr algn="ctr"/>
                      <a:r>
                        <a:rPr lang="ru-RU" sz="1300" dirty="0" smtClean="0"/>
                        <a:t>5 075,2</a:t>
                      </a:r>
                      <a:endParaRPr lang="ru-RU" sz="1300" dirty="0">
                        <a:latin typeface="Book Antiqua" pitchFamily="18" charset="0"/>
                      </a:endParaRPr>
                    </a:p>
                  </a:txBody>
                  <a:tcPr/>
                </a:tc>
                <a:tc>
                  <a:txBody>
                    <a:bodyPr/>
                    <a:lstStyle/>
                    <a:p>
                      <a:pPr algn="ctr"/>
                      <a:r>
                        <a:rPr lang="ru-RU" sz="1300" dirty="0" smtClean="0"/>
                        <a:t>5 075,2</a:t>
                      </a:r>
                      <a:endParaRPr lang="ru-RU" sz="1300" dirty="0">
                        <a:latin typeface="Book Antiqua" pitchFamily="18" charset="0"/>
                      </a:endParaRPr>
                    </a:p>
                  </a:txBody>
                  <a:tcPr/>
                </a:tc>
              </a:tr>
              <a:tr h="437688">
                <a:tc>
                  <a:txBody>
                    <a:bodyPr/>
                    <a:lstStyle/>
                    <a:p>
                      <a:pPr algn="just"/>
                      <a:r>
                        <a:rPr lang="ru-RU" sz="1300" dirty="0" smtClean="0"/>
                        <a:t>«Развитие системы социальной поддержки  педагогических работников</a:t>
                      </a:r>
                      <a:endParaRPr lang="ru-RU" sz="1300" dirty="0">
                        <a:latin typeface="Book Antiqua" pitchFamily="18" charset="0"/>
                      </a:endParaRPr>
                    </a:p>
                  </a:txBody>
                  <a:tcPr/>
                </a:tc>
                <a:tc>
                  <a:txBody>
                    <a:bodyPr/>
                    <a:lstStyle/>
                    <a:p>
                      <a:pPr algn="ctr"/>
                      <a:r>
                        <a:rPr lang="ru-RU" sz="1300" dirty="0" smtClean="0"/>
                        <a:t>3 580,8</a:t>
                      </a:r>
                      <a:endParaRPr lang="ru-RU" sz="1300" dirty="0">
                        <a:latin typeface="Book Antiqua" pitchFamily="18" charset="0"/>
                      </a:endParaRPr>
                    </a:p>
                  </a:txBody>
                  <a:tcPr/>
                </a:tc>
                <a:tc>
                  <a:txBody>
                    <a:bodyPr/>
                    <a:lstStyle/>
                    <a:p>
                      <a:pPr algn="ctr"/>
                      <a:r>
                        <a:rPr lang="ru-RU" sz="1300" dirty="0" smtClean="0"/>
                        <a:t>3 580,8</a:t>
                      </a:r>
                      <a:endParaRPr lang="ru-RU" sz="1300" dirty="0">
                        <a:latin typeface="Book Antiqua" pitchFamily="18" charset="0"/>
                      </a:endParaRPr>
                    </a:p>
                  </a:txBody>
                  <a:tcPr/>
                </a:tc>
                <a:tc>
                  <a:txBody>
                    <a:bodyPr/>
                    <a:lstStyle/>
                    <a:p>
                      <a:pPr algn="ctr"/>
                      <a:r>
                        <a:rPr lang="ru-RU" sz="1300" dirty="0" smtClean="0"/>
                        <a:t>3 580,8</a:t>
                      </a:r>
                      <a:endParaRPr lang="ru-RU" sz="1300" dirty="0">
                        <a:latin typeface="Book Antiqua" pitchFamily="18" charset="0"/>
                      </a:endParaRPr>
                    </a:p>
                  </a:txBody>
                  <a:tcPr/>
                </a:tc>
              </a:tr>
              <a:tr h="484788">
                <a:tc>
                  <a:txBody>
                    <a:bodyPr/>
                    <a:lstStyle/>
                    <a:p>
                      <a:pPr algn="just"/>
                      <a:r>
                        <a:rPr lang="ru-RU" sz="1300" dirty="0" smtClean="0"/>
                        <a:t>«Обеспечение реализации переданных</a:t>
                      </a:r>
                      <a:r>
                        <a:rPr lang="ru-RU" sz="1300" baseline="0" dirty="0" smtClean="0"/>
                        <a:t>  государственных полномочий»</a:t>
                      </a:r>
                      <a:endParaRPr lang="ru-RU" sz="1300" dirty="0">
                        <a:latin typeface="Book Antiqua" pitchFamily="18" charset="0"/>
                      </a:endParaRPr>
                    </a:p>
                  </a:txBody>
                  <a:tcPr/>
                </a:tc>
                <a:tc>
                  <a:txBody>
                    <a:bodyPr/>
                    <a:lstStyle/>
                    <a:p>
                      <a:pPr algn="ctr"/>
                      <a:r>
                        <a:rPr lang="ru-RU" sz="1300" dirty="0" smtClean="0"/>
                        <a:t>884,7</a:t>
                      </a:r>
                      <a:endParaRPr lang="ru-RU" sz="1300" dirty="0">
                        <a:latin typeface="Book Antiqua" pitchFamily="18" charset="0"/>
                      </a:endParaRPr>
                    </a:p>
                  </a:txBody>
                  <a:tcPr/>
                </a:tc>
                <a:tc>
                  <a:txBody>
                    <a:bodyPr/>
                    <a:lstStyle/>
                    <a:p>
                      <a:pPr algn="ctr"/>
                      <a:r>
                        <a:rPr lang="ru-RU" sz="1300" dirty="0" smtClean="0"/>
                        <a:t>884,7</a:t>
                      </a:r>
                      <a:endParaRPr lang="ru-RU" sz="1300" dirty="0">
                        <a:latin typeface="Book Antiqua" pitchFamily="18" charset="0"/>
                      </a:endParaRPr>
                    </a:p>
                  </a:txBody>
                  <a:tcPr/>
                </a:tc>
                <a:tc>
                  <a:txBody>
                    <a:bodyPr/>
                    <a:lstStyle/>
                    <a:p>
                      <a:pPr algn="ctr"/>
                      <a:r>
                        <a:rPr lang="ru-RU" sz="1300" dirty="0" smtClean="0"/>
                        <a:t>884,7</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«Развитие системы образования и молодежной политики в муниципальном образовании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Скругленный прямоугольник 6"/>
          <p:cNvSpPr/>
          <p:nvPr/>
        </p:nvSpPr>
        <p:spPr>
          <a:xfrm>
            <a:off x="8100392" y="2060848"/>
            <a:ext cx="1043608" cy="306741"/>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147248" cy="2232248"/>
          </a:xfrm>
        </p:spPr>
        <p:txBody>
          <a:bodyPr>
            <a:noAutofit/>
          </a:bodyPr>
          <a:lstStyle/>
          <a:p>
            <a:pPr algn="just">
              <a:buFont typeface="Wingdings" pitchFamily="2" charset="2"/>
              <a:buChar char="Ø"/>
            </a:pPr>
            <a:r>
              <a:rPr lang="ru-RU" sz="1700" dirty="0" smtClean="0">
                <a:solidFill>
                  <a:schemeClr val="tx2">
                    <a:lumMod val="10000"/>
                  </a:schemeClr>
                </a:solidFill>
              </a:rPr>
              <a:t>Бюджет – это план доходов и расходов на определенный период. </a:t>
            </a:r>
          </a:p>
          <a:p>
            <a:pPr algn="just">
              <a:buFont typeface="Wingdings" pitchFamily="2" charset="2"/>
              <a:buChar char="Ø"/>
            </a:pPr>
            <a:r>
              <a:rPr lang="ru-RU" sz="1700" dirty="0" smtClean="0">
                <a:solidFill>
                  <a:schemeClr val="tx2">
                    <a:lumMod val="10000"/>
                  </a:schemeClr>
                </a:solidFill>
              </a:rPr>
              <a:t>Каждый житель Холм-Жирковского района является, с одной стороны, участником формирования бюджета, где он, уплачивая налоги, наполняет доходы бюджета, с другой стороны, участником исполнения бюджета, где он получает часть расходов как потребитель услуг в сфере  образования,  культуры, физической культуры и спорта, социального обеспечения.</a:t>
            </a:r>
            <a:endParaRPr lang="ru-RU" sz="1700" dirty="0">
              <a:solidFill>
                <a:schemeClr val="tx2">
                  <a:lumMod val="10000"/>
                </a:schemeClr>
              </a:solidFill>
            </a:endParaRPr>
          </a:p>
        </p:txBody>
      </p:sp>
      <p:sp>
        <p:nvSpPr>
          <p:cNvPr id="7" name="Прямоугольник с двумя скругленными противолежащими углами 6"/>
          <p:cNvSpPr/>
          <p:nvPr/>
        </p:nvSpPr>
        <p:spPr>
          <a:xfrm>
            <a:off x="323528" y="260648"/>
            <a:ext cx="8424936" cy="72008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ЧТО   ТАКОЕ  БЮДЖЕТ</a:t>
            </a:r>
            <a:endParaRPr lang="ru-RU" sz="2400" b="1" dirty="0">
              <a:effectLst>
                <a:outerShdw blurRad="38100" dist="38100" dir="2700000" algn="tl">
                  <a:srgbClr val="000000">
                    <a:alpha val="43137"/>
                  </a:srgbClr>
                </a:outerShdw>
              </a:effectLst>
              <a:latin typeface="Book Antiqua" pitchFamily="18" charset="0"/>
            </a:endParaRPr>
          </a:p>
        </p:txBody>
      </p:sp>
      <p:pic>
        <p:nvPicPr>
          <p:cNvPr id="12" name="Рисунок 11" descr="муниципальный бюджет.png"/>
          <p:cNvPicPr>
            <a:picLocks noChangeAspect="1"/>
          </p:cNvPicPr>
          <p:nvPr/>
        </p:nvPicPr>
        <p:blipFill>
          <a:blip r:embed="rId3" cstate="print"/>
          <a:stretch>
            <a:fillRect/>
          </a:stretch>
        </p:blipFill>
        <p:spPr>
          <a:xfrm>
            <a:off x="323528" y="5301208"/>
            <a:ext cx="1872208" cy="1413071"/>
          </a:xfrm>
          <a:prstGeom prst="rect">
            <a:avLst/>
          </a:prstGeom>
          <a:ln>
            <a:solidFill>
              <a:srgbClr val="008000"/>
            </a:solidFill>
          </a:ln>
          <a:effectLst>
            <a:softEdge rad="112500"/>
          </a:effectLst>
        </p:spPr>
      </p:pic>
      <p:pic>
        <p:nvPicPr>
          <p:cNvPr id="14" name="Рисунок 13" descr="семья 2017.jpg"/>
          <p:cNvPicPr>
            <a:picLocks noChangeAspect="1"/>
          </p:cNvPicPr>
          <p:nvPr/>
        </p:nvPicPr>
        <p:blipFill>
          <a:blip r:embed="rId4" cstate="print"/>
          <a:stretch>
            <a:fillRect/>
          </a:stretch>
        </p:blipFill>
        <p:spPr>
          <a:xfrm>
            <a:off x="3779912" y="2924944"/>
            <a:ext cx="1800200" cy="1655239"/>
          </a:xfrm>
          <a:prstGeom prst="rect">
            <a:avLst/>
          </a:prstGeom>
          <a:ln>
            <a:solidFill>
              <a:srgbClr val="009900"/>
            </a:solidFill>
          </a:ln>
          <a:effectLst>
            <a:softEdge rad="112500"/>
          </a:effectLst>
        </p:spPr>
      </p:pic>
      <p:pic>
        <p:nvPicPr>
          <p:cNvPr id="16" name="Рисунок 15" descr="стрелка.png"/>
          <p:cNvPicPr>
            <a:picLocks noChangeAspect="1"/>
          </p:cNvPicPr>
          <p:nvPr/>
        </p:nvPicPr>
        <p:blipFill>
          <a:blip r:embed="rId5" cstate="print"/>
          <a:stretch>
            <a:fillRect/>
          </a:stretch>
        </p:blipFill>
        <p:spPr>
          <a:xfrm rot="17088666">
            <a:off x="1072733" y="3154338"/>
            <a:ext cx="2422225" cy="2223176"/>
          </a:xfrm>
          <a:prstGeom prst="rect">
            <a:avLst/>
          </a:prstGeom>
        </p:spPr>
      </p:pic>
      <p:pic>
        <p:nvPicPr>
          <p:cNvPr id="18" name="Рисунок 17" descr="руб.jpg"/>
          <p:cNvPicPr>
            <a:picLocks noChangeAspect="1"/>
          </p:cNvPicPr>
          <p:nvPr/>
        </p:nvPicPr>
        <p:blipFill>
          <a:blip r:embed="rId6" cstate="print"/>
          <a:stretch>
            <a:fillRect/>
          </a:stretch>
        </p:blipFill>
        <p:spPr>
          <a:xfrm>
            <a:off x="1691680" y="3645024"/>
            <a:ext cx="792089" cy="792088"/>
          </a:xfrm>
          <a:prstGeom prst="rect">
            <a:avLst/>
          </a:prstGeom>
          <a:ln>
            <a:noFill/>
          </a:ln>
          <a:effectLst>
            <a:softEdge rad="112500"/>
          </a:effectLst>
        </p:spPr>
      </p:pic>
      <p:pic>
        <p:nvPicPr>
          <p:cNvPr id="19" name="Рисунок 18" descr="направление денег.jpg"/>
          <p:cNvPicPr>
            <a:picLocks noChangeAspect="1"/>
          </p:cNvPicPr>
          <p:nvPr/>
        </p:nvPicPr>
        <p:blipFill>
          <a:blip r:embed="rId7" cstate="print"/>
          <a:stretch>
            <a:fillRect/>
          </a:stretch>
        </p:blipFill>
        <p:spPr>
          <a:xfrm>
            <a:off x="5652120" y="4221088"/>
            <a:ext cx="2808312" cy="2368480"/>
          </a:xfrm>
          <a:prstGeom prst="rect">
            <a:avLst/>
          </a:prstGeom>
        </p:spPr>
      </p:pic>
      <p:sp>
        <p:nvSpPr>
          <p:cNvPr id="20" name="TextBox 19"/>
          <p:cNvSpPr txBox="1"/>
          <p:nvPr/>
        </p:nvSpPr>
        <p:spPr>
          <a:xfrm>
            <a:off x="7862880" y="5013176"/>
            <a:ext cx="1439818" cy="338554"/>
          </a:xfrm>
          <a:prstGeom prst="rect">
            <a:avLst/>
          </a:prstGeom>
          <a:noFill/>
        </p:spPr>
        <p:txBody>
          <a:bodyPr wrap="none" rtlCol="0">
            <a:spAutoFit/>
          </a:bodyPr>
          <a:lstStyle/>
          <a:p>
            <a:r>
              <a:rPr lang="ru-RU" sz="1600" b="1" i="1" dirty="0" smtClean="0">
                <a:solidFill>
                  <a:srgbClr val="003300"/>
                </a:solidFill>
                <a:latin typeface="Book Antiqua" pitchFamily="18" charset="0"/>
              </a:rPr>
              <a:t>Образование</a:t>
            </a:r>
            <a:endParaRPr lang="ru-RU" sz="1600" b="1" i="1" dirty="0">
              <a:solidFill>
                <a:srgbClr val="003300"/>
              </a:solidFill>
              <a:latin typeface="Book Antiqua" pitchFamily="18" charset="0"/>
            </a:endParaRPr>
          </a:p>
        </p:txBody>
      </p:sp>
      <p:sp>
        <p:nvSpPr>
          <p:cNvPr id="21" name="TextBox 20"/>
          <p:cNvSpPr txBox="1"/>
          <p:nvPr/>
        </p:nvSpPr>
        <p:spPr>
          <a:xfrm>
            <a:off x="5652120" y="5085184"/>
            <a:ext cx="1165704" cy="338554"/>
          </a:xfrm>
          <a:prstGeom prst="rect">
            <a:avLst/>
          </a:prstGeom>
          <a:noFill/>
        </p:spPr>
        <p:txBody>
          <a:bodyPr wrap="none" rtlCol="0">
            <a:spAutoFit/>
          </a:bodyPr>
          <a:lstStyle/>
          <a:p>
            <a:r>
              <a:rPr lang="ru-RU" sz="1600" b="1" i="1" dirty="0" smtClean="0">
                <a:solidFill>
                  <a:srgbClr val="003300"/>
                </a:solidFill>
                <a:latin typeface="Book Antiqua" pitchFamily="18" charset="0"/>
              </a:rPr>
              <a:t>Культура</a:t>
            </a:r>
            <a:endParaRPr lang="ru-RU" sz="1600" b="1" i="1" dirty="0">
              <a:solidFill>
                <a:srgbClr val="003300"/>
              </a:solidFill>
              <a:latin typeface="Book Antiqua" pitchFamily="18" charset="0"/>
            </a:endParaRPr>
          </a:p>
        </p:txBody>
      </p:sp>
      <p:sp>
        <p:nvSpPr>
          <p:cNvPr id="22" name="TextBox 21"/>
          <p:cNvSpPr txBox="1"/>
          <p:nvPr/>
        </p:nvSpPr>
        <p:spPr>
          <a:xfrm>
            <a:off x="5364088" y="6519446"/>
            <a:ext cx="1439818" cy="338554"/>
          </a:xfrm>
          <a:prstGeom prst="rect">
            <a:avLst/>
          </a:prstGeom>
          <a:noFill/>
        </p:spPr>
        <p:txBody>
          <a:bodyPr wrap="none" rtlCol="0">
            <a:spAutoFit/>
          </a:bodyPr>
          <a:lstStyle/>
          <a:p>
            <a:r>
              <a:rPr lang="ru-RU" sz="1600" b="1" i="1" dirty="0" smtClean="0">
                <a:solidFill>
                  <a:srgbClr val="003300"/>
                </a:solidFill>
                <a:latin typeface="Book Antiqua" pitchFamily="18" charset="0"/>
              </a:rPr>
              <a:t>Образование</a:t>
            </a:r>
            <a:endParaRPr lang="ru-RU" sz="1400" b="1" i="1" dirty="0">
              <a:solidFill>
                <a:srgbClr val="003300"/>
              </a:solidFill>
              <a:latin typeface="Book Antiqua" pitchFamily="18" charset="0"/>
            </a:endParaRPr>
          </a:p>
        </p:txBody>
      </p:sp>
      <p:sp>
        <p:nvSpPr>
          <p:cNvPr id="23" name="TextBox 22"/>
          <p:cNvSpPr txBox="1"/>
          <p:nvPr/>
        </p:nvSpPr>
        <p:spPr>
          <a:xfrm>
            <a:off x="7236296" y="4149080"/>
            <a:ext cx="1324402" cy="584775"/>
          </a:xfrm>
          <a:prstGeom prst="rect">
            <a:avLst/>
          </a:prstGeom>
          <a:noFill/>
        </p:spPr>
        <p:txBody>
          <a:bodyPr wrap="none" rtlCol="0">
            <a:spAutoFit/>
          </a:bodyPr>
          <a:lstStyle/>
          <a:p>
            <a:r>
              <a:rPr lang="ru-RU" sz="1600" b="1" i="1" dirty="0" smtClean="0">
                <a:solidFill>
                  <a:srgbClr val="003300"/>
                </a:solidFill>
                <a:latin typeface="Book Antiqua" pitchFamily="18" charset="0"/>
              </a:rPr>
              <a:t>Социальное</a:t>
            </a:r>
          </a:p>
          <a:p>
            <a:r>
              <a:rPr lang="ru-RU" sz="1600" b="1" i="1" dirty="0" smtClean="0">
                <a:solidFill>
                  <a:srgbClr val="003300"/>
                </a:solidFill>
                <a:latin typeface="Book Antiqua" pitchFamily="18" charset="0"/>
              </a:rPr>
              <a:t>обеспечение</a:t>
            </a:r>
            <a:endParaRPr lang="ru-RU" sz="1600" b="1" i="1" dirty="0">
              <a:solidFill>
                <a:srgbClr val="003300"/>
              </a:solidFill>
              <a:latin typeface="Book Antiqua" pitchFamily="18" charset="0"/>
            </a:endParaRPr>
          </a:p>
        </p:txBody>
      </p:sp>
      <p:sp>
        <p:nvSpPr>
          <p:cNvPr id="24" name="TextBox 23"/>
          <p:cNvSpPr txBox="1"/>
          <p:nvPr/>
        </p:nvSpPr>
        <p:spPr>
          <a:xfrm>
            <a:off x="7843644" y="5996226"/>
            <a:ext cx="1321196" cy="861774"/>
          </a:xfrm>
          <a:prstGeom prst="rect">
            <a:avLst/>
          </a:prstGeom>
          <a:noFill/>
        </p:spPr>
        <p:txBody>
          <a:bodyPr wrap="none" rtlCol="0">
            <a:spAutoFit/>
          </a:bodyPr>
          <a:lstStyle/>
          <a:p>
            <a:r>
              <a:rPr lang="ru-RU" sz="1600" b="1" i="1" dirty="0" smtClean="0">
                <a:solidFill>
                  <a:srgbClr val="003300"/>
                </a:solidFill>
                <a:latin typeface="Book Antiqua" pitchFamily="18" charset="0"/>
              </a:rPr>
              <a:t>Физическая</a:t>
            </a:r>
          </a:p>
          <a:p>
            <a:r>
              <a:rPr lang="ru-RU" b="1" i="1" dirty="0" smtClean="0">
                <a:solidFill>
                  <a:srgbClr val="003300"/>
                </a:solidFill>
                <a:latin typeface="Book Antiqua" pitchFamily="18" charset="0"/>
              </a:rPr>
              <a:t> </a:t>
            </a:r>
            <a:r>
              <a:rPr lang="ru-RU" sz="1600" b="1" i="1" dirty="0" smtClean="0">
                <a:solidFill>
                  <a:srgbClr val="003300"/>
                </a:solidFill>
                <a:latin typeface="Book Antiqua" pitchFamily="18" charset="0"/>
              </a:rPr>
              <a:t>культура </a:t>
            </a:r>
          </a:p>
          <a:p>
            <a:r>
              <a:rPr lang="ru-RU" sz="1600" b="1" i="1" dirty="0" smtClean="0">
                <a:solidFill>
                  <a:srgbClr val="003300"/>
                </a:solidFill>
                <a:latin typeface="Book Antiqua" pitchFamily="18" charset="0"/>
              </a:rPr>
              <a:t>и спорт</a:t>
            </a:r>
            <a:endParaRPr lang="ru-RU" sz="1600" b="1" i="1" dirty="0">
              <a:solidFill>
                <a:srgbClr val="003300"/>
              </a:solidFill>
              <a:latin typeface="Book Antiqua" pitchFamily="18" charset="0"/>
            </a:endParaRPr>
          </a:p>
        </p:txBody>
      </p:sp>
      <p:pic>
        <p:nvPicPr>
          <p:cNvPr id="26" name="Рисунок 25" descr="стрелки-вниз.png"/>
          <p:cNvPicPr>
            <a:picLocks noChangeAspect="1"/>
          </p:cNvPicPr>
          <p:nvPr/>
        </p:nvPicPr>
        <p:blipFill>
          <a:blip r:embed="rId8" cstate="print"/>
          <a:stretch>
            <a:fillRect/>
          </a:stretch>
        </p:blipFill>
        <p:spPr>
          <a:xfrm rot="16200000">
            <a:off x="3001514" y="4279404"/>
            <a:ext cx="1916834" cy="3240358"/>
          </a:xfrm>
          <a:prstGeom prst="rect">
            <a:avLst/>
          </a:prstGeom>
        </p:spPr>
      </p:pic>
      <p:pic>
        <p:nvPicPr>
          <p:cNvPr id="27" name="Рисунок 26" descr="руб.jpg"/>
          <p:cNvPicPr>
            <a:picLocks noChangeAspect="1"/>
          </p:cNvPicPr>
          <p:nvPr/>
        </p:nvPicPr>
        <p:blipFill>
          <a:blip r:embed="rId6" cstate="print"/>
          <a:stretch>
            <a:fillRect/>
          </a:stretch>
        </p:blipFill>
        <p:spPr>
          <a:xfrm>
            <a:off x="3419872" y="5589240"/>
            <a:ext cx="792089" cy="792088"/>
          </a:xfrm>
          <a:prstGeom prst="rect">
            <a:avLst/>
          </a:prstGeom>
          <a:ln>
            <a:noFill/>
          </a:ln>
          <a:effectLst>
            <a:softEdge rad="112500"/>
          </a:effectLst>
        </p:spPr>
      </p:pic>
    </p:spTree>
    <p:extLst>
      <p:ext uri="{BB962C8B-B14F-4D97-AF65-F5344CB8AC3E}">
        <p14:creationId xmlns="" xmlns:p14="http://schemas.microsoft.com/office/powerpoint/2010/main" val="3481107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08112"/>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p>
          <a:p>
            <a:pPr algn="ctr"/>
            <a:r>
              <a:rPr lang="ru-RU" sz="1600" b="1" dirty="0" smtClean="0">
                <a:solidFill>
                  <a:srgbClr val="000099"/>
                </a:solidFill>
                <a:latin typeface="Book Antiqua" pitchFamily="18" charset="0"/>
              </a:rPr>
              <a:t>Реализация стратегической роли культуры как духовно-нравственного основания развития личности, а также развитие туризма для приобщения граждан к культурному и природному наследию.</a:t>
            </a:r>
          </a:p>
        </p:txBody>
      </p:sp>
      <p:graphicFrame>
        <p:nvGraphicFramePr>
          <p:cNvPr id="6" name="Содержимое 5"/>
          <p:cNvGraphicFramePr>
            <a:graphicFrameLocks noGrp="1"/>
          </p:cNvGraphicFramePr>
          <p:nvPr>
            <p:ph sz="half" idx="1"/>
          </p:nvPr>
        </p:nvGraphicFramePr>
        <p:xfrm>
          <a:off x="179512" y="1988840"/>
          <a:ext cx="8784975" cy="4104456"/>
        </p:xfrm>
        <a:graphic>
          <a:graphicData uri="http://schemas.openxmlformats.org/drawingml/2006/table">
            <a:tbl>
              <a:tblPr firstRow="1" bandRow="1">
                <a:tableStyleId>{69CF1AB2-1976-4502-BF36-3FF5EA218861}</a:tableStyleId>
              </a:tblPr>
              <a:tblGrid>
                <a:gridCol w="5040560"/>
                <a:gridCol w="1296144"/>
                <a:gridCol w="1296144"/>
                <a:gridCol w="1152127"/>
              </a:tblGrid>
              <a:tr h="313992">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27798">
                <a:tc>
                  <a:txBody>
                    <a:bodyPr/>
                    <a:lstStyle/>
                    <a:p>
                      <a:pPr algn="just"/>
                      <a:r>
                        <a:rPr lang="ru-RU" sz="1300" dirty="0" smtClean="0"/>
                        <a:t>Муниципальная</a:t>
                      </a:r>
                      <a:r>
                        <a:rPr lang="ru-RU" sz="1300" baseline="0" dirty="0" smtClean="0"/>
                        <a:t> программа «Развитие культуры, спорта и туризма на территории муниципального образования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33 285,3</a:t>
                      </a:r>
                      <a:endParaRPr lang="ru-RU" sz="1300" dirty="0">
                        <a:latin typeface="Book Antiqua" pitchFamily="18" charset="0"/>
                      </a:endParaRPr>
                    </a:p>
                  </a:txBody>
                  <a:tcPr/>
                </a:tc>
                <a:tc>
                  <a:txBody>
                    <a:bodyPr/>
                    <a:lstStyle/>
                    <a:p>
                      <a:pPr algn="ctr"/>
                      <a:r>
                        <a:rPr lang="ru-RU" sz="1300" dirty="0" smtClean="0"/>
                        <a:t>31 457,8</a:t>
                      </a:r>
                      <a:endParaRPr lang="ru-RU" sz="1300" dirty="0">
                        <a:latin typeface="Book Antiqua" pitchFamily="18" charset="0"/>
                      </a:endParaRPr>
                    </a:p>
                  </a:txBody>
                  <a:tcPr/>
                </a:tc>
                <a:tc>
                  <a:txBody>
                    <a:bodyPr/>
                    <a:lstStyle/>
                    <a:p>
                      <a:pPr algn="ctr"/>
                      <a:r>
                        <a:rPr lang="ru-RU" sz="1300" dirty="0" smtClean="0"/>
                        <a:t>31 457,8</a:t>
                      </a:r>
                      <a:endParaRPr lang="ru-RU" sz="1300" dirty="0">
                        <a:latin typeface="Book Antiqua" pitchFamily="18" charset="0"/>
                      </a:endParaRPr>
                    </a:p>
                  </a:txBody>
                  <a:tcPr/>
                </a:tc>
              </a:tr>
              <a:tr h="271175">
                <a:tc>
                  <a:txBody>
                    <a:bodyPr/>
                    <a:lstStyle/>
                    <a:p>
                      <a:pPr algn="just"/>
                      <a:r>
                        <a:rPr lang="ru-RU" sz="1300" dirty="0" smtClean="0"/>
                        <a:t>Средства  областного бюджета</a:t>
                      </a:r>
                      <a:endParaRPr lang="ru-RU" sz="1300" dirty="0">
                        <a:latin typeface="Book Antiqua" pitchFamily="18" charset="0"/>
                      </a:endParaRPr>
                    </a:p>
                  </a:txBody>
                  <a:tcPr/>
                </a:tc>
                <a:tc>
                  <a:txBody>
                    <a:bodyPr/>
                    <a:lstStyle/>
                    <a:p>
                      <a:pPr marL="0" algn="ctr" rtl="0" eaLnBrk="1" latinLnBrk="0" hangingPunct="1"/>
                      <a:r>
                        <a:rPr kumimoji="0" lang="ru-RU" sz="1300" kern="1200" dirty="0" smtClean="0">
                          <a:solidFill>
                            <a:schemeClr val="dk1"/>
                          </a:solidFill>
                          <a:latin typeface="+mn-lt"/>
                          <a:ea typeface="+mn-ea"/>
                          <a:cs typeface="+mn-cs"/>
                        </a:rPr>
                        <a:t>1 335,7</a:t>
                      </a:r>
                      <a:endParaRPr kumimoji="0" lang="ru-RU" sz="1300" kern="1200" dirty="0">
                        <a:solidFill>
                          <a:schemeClr val="dk1"/>
                        </a:solidFill>
                        <a:latin typeface="+mn-lt"/>
                        <a:ea typeface="+mn-ea"/>
                        <a:cs typeface="+mn-cs"/>
                      </a:endParaRPr>
                    </a:p>
                  </a:txBody>
                  <a:tcPr/>
                </a:tc>
                <a:tc>
                  <a:txBody>
                    <a:bodyPr/>
                    <a:lstStyle/>
                    <a:p>
                      <a:pPr algn="ctr"/>
                      <a:r>
                        <a:rPr lang="ru-RU" sz="1300" dirty="0" smtClean="0"/>
                        <a:t>120,0</a:t>
                      </a:r>
                      <a:endParaRPr lang="ru-RU" sz="1300" dirty="0">
                        <a:latin typeface="Book Antiqua" pitchFamily="18" charset="0"/>
                      </a:endParaRPr>
                    </a:p>
                  </a:txBody>
                  <a:tcPr/>
                </a:tc>
                <a:tc>
                  <a:txBody>
                    <a:bodyPr/>
                    <a:lstStyle/>
                    <a:p>
                      <a:pPr algn="ctr"/>
                      <a:r>
                        <a:rPr lang="ru-RU" sz="1300" dirty="0" smtClean="0"/>
                        <a:t>120,0</a:t>
                      </a:r>
                      <a:endParaRPr lang="ru-RU" sz="1300" dirty="0">
                        <a:latin typeface="Book Antiqua" pitchFamily="18" charset="0"/>
                      </a:endParaRPr>
                    </a:p>
                  </a:txBody>
                  <a:tcPr/>
                </a:tc>
              </a:tr>
              <a:tr h="271175">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31 949,6</a:t>
                      </a:r>
                      <a:endParaRPr lang="ru-RU" sz="1300" dirty="0">
                        <a:latin typeface="Book Antiqua" pitchFamily="18" charset="0"/>
                      </a:endParaRPr>
                    </a:p>
                  </a:txBody>
                  <a:tcPr/>
                </a:tc>
                <a:tc>
                  <a:txBody>
                    <a:bodyPr/>
                    <a:lstStyle/>
                    <a:p>
                      <a:pPr algn="ctr"/>
                      <a:r>
                        <a:rPr lang="ru-RU" sz="1300" dirty="0" smtClean="0"/>
                        <a:t>31 337,8</a:t>
                      </a:r>
                      <a:endParaRPr lang="ru-RU" sz="1300" dirty="0">
                        <a:latin typeface="Book Antiqua" pitchFamily="18" charset="0"/>
                      </a:endParaRPr>
                    </a:p>
                  </a:txBody>
                  <a:tcPr/>
                </a:tc>
                <a:tc>
                  <a:txBody>
                    <a:bodyPr/>
                    <a:lstStyle/>
                    <a:p>
                      <a:pPr algn="ctr"/>
                      <a:r>
                        <a:rPr lang="ru-RU" sz="1300" dirty="0" smtClean="0"/>
                        <a:t>31 337,8</a:t>
                      </a:r>
                      <a:endParaRPr lang="ru-RU" sz="1300" dirty="0">
                        <a:latin typeface="Book Antiqua" pitchFamily="18" charset="0"/>
                      </a:endParaRPr>
                    </a:p>
                  </a:txBody>
                  <a:tcPr/>
                </a:tc>
              </a:tr>
              <a:tr h="289912">
                <a:tc>
                  <a:txBody>
                    <a:bodyPr/>
                    <a:lstStyle/>
                    <a:p>
                      <a:pPr algn="just"/>
                      <a:r>
                        <a:rPr lang="ru-RU" sz="1300" dirty="0" smtClean="0"/>
                        <a:t>Подпрограмма «Развитие  </a:t>
                      </a:r>
                      <a:r>
                        <a:rPr lang="ru-RU" sz="1300" dirty="0" err="1" smtClean="0"/>
                        <a:t>культурно-досуговой</a:t>
                      </a:r>
                      <a:r>
                        <a:rPr lang="ru-RU" sz="1300" dirty="0" smtClean="0"/>
                        <a:t> деятельности»</a:t>
                      </a:r>
                      <a:endParaRPr lang="ru-RU" sz="1300" dirty="0">
                        <a:latin typeface="Book Antiqua" pitchFamily="18" charset="0"/>
                      </a:endParaRPr>
                    </a:p>
                  </a:txBody>
                  <a:tcPr/>
                </a:tc>
                <a:tc>
                  <a:txBody>
                    <a:bodyPr/>
                    <a:lstStyle/>
                    <a:p>
                      <a:pPr marL="0" algn="ctr" rtl="0" eaLnBrk="1" latinLnBrk="0" hangingPunct="1"/>
                      <a:r>
                        <a:rPr kumimoji="0" lang="ru-RU" sz="1300" kern="1200" dirty="0" smtClean="0">
                          <a:solidFill>
                            <a:schemeClr val="dk1"/>
                          </a:solidFill>
                          <a:latin typeface="+mn-lt"/>
                          <a:ea typeface="+mn-ea"/>
                          <a:cs typeface="+mn-cs"/>
                        </a:rPr>
                        <a:t>15 113,8</a:t>
                      </a:r>
                      <a:endParaRPr kumimoji="0" lang="ru-RU" sz="1300" kern="1200" dirty="0">
                        <a:solidFill>
                          <a:schemeClr val="dk1"/>
                        </a:solidFill>
                        <a:latin typeface="+mn-lt"/>
                        <a:ea typeface="+mn-ea"/>
                        <a:cs typeface="+mn-cs"/>
                      </a:endParaRPr>
                    </a:p>
                  </a:txBody>
                  <a:tcPr/>
                </a:tc>
                <a:tc>
                  <a:txBody>
                    <a:bodyPr/>
                    <a:lstStyle/>
                    <a:p>
                      <a:pPr algn="ctr"/>
                      <a:r>
                        <a:rPr lang="ru-RU" sz="1300" dirty="0" smtClean="0"/>
                        <a:t>13 894,6</a:t>
                      </a:r>
                      <a:endParaRPr lang="ru-RU" sz="1300" dirty="0">
                        <a:latin typeface="Book Antiqua" pitchFamily="18" charset="0"/>
                      </a:endParaRPr>
                    </a:p>
                  </a:txBody>
                  <a:tcPr/>
                </a:tc>
                <a:tc>
                  <a:txBody>
                    <a:bodyPr/>
                    <a:lstStyle/>
                    <a:p>
                      <a:pPr algn="ctr"/>
                      <a:r>
                        <a:rPr lang="ru-RU" sz="1300" dirty="0" smtClean="0"/>
                        <a:t>13 894,6</a:t>
                      </a:r>
                      <a:endParaRPr lang="ru-RU" sz="1300" dirty="0">
                        <a:latin typeface="Book Antiqua" pitchFamily="18" charset="0"/>
                      </a:endParaRPr>
                    </a:p>
                  </a:txBody>
                  <a:tcPr/>
                </a:tc>
              </a:tr>
              <a:tr h="456716">
                <a:tc>
                  <a:txBody>
                    <a:bodyPr/>
                    <a:lstStyle/>
                    <a:p>
                      <a:pPr algn="just"/>
                      <a:r>
                        <a:rPr lang="ru-RU" sz="1300" dirty="0" smtClean="0"/>
                        <a:t>Подпрограмма «Организация  библиотечного обслуживания  населения»</a:t>
                      </a:r>
                      <a:endParaRPr lang="ru-RU" sz="1300" dirty="0">
                        <a:latin typeface="Book Antiqua" pitchFamily="18" charset="0"/>
                      </a:endParaRPr>
                    </a:p>
                  </a:txBody>
                  <a:tcPr/>
                </a:tc>
                <a:tc>
                  <a:txBody>
                    <a:bodyPr/>
                    <a:lstStyle/>
                    <a:p>
                      <a:pPr algn="ctr"/>
                      <a:r>
                        <a:rPr lang="ru-RU" sz="1300" dirty="0" smtClean="0"/>
                        <a:t>6 661,0</a:t>
                      </a:r>
                      <a:endParaRPr lang="ru-RU" sz="1300" dirty="0">
                        <a:latin typeface="Book Antiqua" pitchFamily="18" charset="0"/>
                      </a:endParaRPr>
                    </a:p>
                  </a:txBody>
                  <a:tcPr/>
                </a:tc>
                <a:tc>
                  <a:txBody>
                    <a:bodyPr/>
                    <a:lstStyle/>
                    <a:p>
                      <a:pPr algn="ctr"/>
                      <a:r>
                        <a:rPr lang="ru-RU" sz="1300" dirty="0" smtClean="0"/>
                        <a:t>6 661,0</a:t>
                      </a:r>
                      <a:endParaRPr lang="ru-RU" sz="1300" dirty="0">
                        <a:latin typeface="Book Antiqua" pitchFamily="18" charset="0"/>
                      </a:endParaRPr>
                    </a:p>
                  </a:txBody>
                  <a:tcPr/>
                </a:tc>
                <a:tc>
                  <a:txBody>
                    <a:bodyPr/>
                    <a:lstStyle/>
                    <a:p>
                      <a:pPr algn="ctr"/>
                      <a:r>
                        <a:rPr lang="ru-RU" sz="1300" dirty="0" smtClean="0"/>
                        <a:t>6 661,0</a:t>
                      </a:r>
                      <a:endParaRPr lang="ru-RU" sz="1300" dirty="0">
                        <a:latin typeface="Book Antiqua" pitchFamily="18" charset="0"/>
                      </a:endParaRPr>
                    </a:p>
                  </a:txBody>
                  <a:tcPr/>
                </a:tc>
              </a:tr>
              <a:tr h="369613">
                <a:tc>
                  <a:txBody>
                    <a:bodyPr/>
                    <a:lstStyle/>
                    <a:p>
                      <a:pPr algn="just"/>
                      <a:r>
                        <a:rPr lang="ru-RU" sz="1300" dirty="0" smtClean="0"/>
                        <a:t>Подпрограмма «Музейная</a:t>
                      </a:r>
                      <a:r>
                        <a:rPr lang="ru-RU" sz="1300" baseline="0" dirty="0" smtClean="0"/>
                        <a:t>   деятельность</a:t>
                      </a:r>
                      <a:r>
                        <a:rPr lang="ru-RU" sz="1300" dirty="0" smtClean="0"/>
                        <a:t>»</a:t>
                      </a:r>
                      <a:endParaRPr lang="ru-RU" sz="1300" dirty="0">
                        <a:latin typeface="Book Antiqua" pitchFamily="18" charset="0"/>
                      </a:endParaRPr>
                    </a:p>
                  </a:txBody>
                  <a:tcPr/>
                </a:tc>
                <a:tc>
                  <a:txBody>
                    <a:bodyPr/>
                    <a:lstStyle/>
                    <a:p>
                      <a:pPr marL="0" algn="ctr" rtl="0" eaLnBrk="1" latinLnBrk="0" hangingPunct="1"/>
                      <a:r>
                        <a:rPr kumimoji="0" lang="ru-RU" sz="1300" kern="1200" dirty="0" smtClean="0">
                          <a:solidFill>
                            <a:schemeClr val="dk1"/>
                          </a:solidFill>
                          <a:latin typeface="+mn-lt"/>
                          <a:ea typeface="+mn-ea"/>
                          <a:cs typeface="+mn-cs"/>
                        </a:rPr>
                        <a:t>519,6</a:t>
                      </a:r>
                      <a:endParaRPr kumimoji="0" lang="ru-RU" sz="1300" kern="1200" dirty="0">
                        <a:solidFill>
                          <a:schemeClr val="dk1"/>
                        </a:solidFill>
                        <a:latin typeface="+mn-lt"/>
                        <a:ea typeface="+mn-ea"/>
                        <a:cs typeface="+mn-cs"/>
                      </a:endParaRPr>
                    </a:p>
                  </a:txBody>
                  <a:tcPr/>
                </a:tc>
                <a:tc>
                  <a:txBody>
                    <a:bodyPr/>
                    <a:lstStyle/>
                    <a:p>
                      <a:pPr algn="ctr"/>
                      <a:r>
                        <a:rPr lang="ru-RU" sz="1300" dirty="0" smtClean="0"/>
                        <a:t>499,1</a:t>
                      </a:r>
                      <a:endParaRPr lang="ru-RU" sz="1300" dirty="0">
                        <a:latin typeface="Book Antiqua" pitchFamily="18" charset="0"/>
                      </a:endParaRPr>
                    </a:p>
                  </a:txBody>
                  <a:tcPr/>
                </a:tc>
                <a:tc>
                  <a:txBody>
                    <a:bodyPr/>
                    <a:lstStyle/>
                    <a:p>
                      <a:pPr algn="ctr"/>
                      <a:r>
                        <a:rPr lang="ru-RU" sz="1300" dirty="0" smtClean="0"/>
                        <a:t>499,1</a:t>
                      </a:r>
                      <a:endParaRPr lang="ru-RU" sz="1300" dirty="0">
                        <a:latin typeface="Book Antiqua" pitchFamily="18" charset="0"/>
                      </a:endParaRPr>
                    </a:p>
                  </a:txBody>
                  <a:tcPr/>
                </a:tc>
              </a:tr>
              <a:tr h="456716">
                <a:tc>
                  <a:txBody>
                    <a:bodyPr/>
                    <a:lstStyle/>
                    <a:p>
                      <a:pPr algn="just"/>
                      <a:r>
                        <a:rPr lang="ru-RU" sz="1300" dirty="0" smtClean="0"/>
                        <a:t>Подпрограмма «Развитие дополнительного образования детей в сфере культуры и </a:t>
                      </a:r>
                      <a:r>
                        <a:rPr lang="ru-RU" sz="1300" baseline="0" dirty="0" smtClean="0"/>
                        <a:t> искусства</a:t>
                      </a:r>
                      <a:r>
                        <a:rPr lang="ru-RU" sz="1300" dirty="0" smtClean="0"/>
                        <a:t>»</a:t>
                      </a:r>
                      <a:endParaRPr lang="ru-RU" sz="1300" dirty="0">
                        <a:latin typeface="Book Antiqua" pitchFamily="18" charset="0"/>
                      </a:endParaRPr>
                    </a:p>
                  </a:txBody>
                  <a:tcPr/>
                </a:tc>
                <a:tc>
                  <a:txBody>
                    <a:bodyPr/>
                    <a:lstStyle/>
                    <a:p>
                      <a:pPr algn="ctr"/>
                      <a:r>
                        <a:rPr lang="ru-RU" sz="1300" dirty="0" smtClean="0"/>
                        <a:t>4 141,3</a:t>
                      </a:r>
                      <a:endParaRPr lang="ru-RU" sz="1300" dirty="0">
                        <a:latin typeface="Book Antiqua" pitchFamily="18" charset="0"/>
                      </a:endParaRPr>
                    </a:p>
                  </a:txBody>
                  <a:tcPr/>
                </a:tc>
                <a:tc>
                  <a:txBody>
                    <a:bodyPr/>
                    <a:lstStyle/>
                    <a:p>
                      <a:pPr algn="ctr"/>
                      <a:r>
                        <a:rPr lang="ru-RU" sz="1300" dirty="0" smtClean="0"/>
                        <a:t>4 141,3</a:t>
                      </a:r>
                      <a:endParaRPr lang="ru-RU" sz="1300" dirty="0">
                        <a:latin typeface="Book Antiqua" pitchFamily="18" charset="0"/>
                      </a:endParaRPr>
                    </a:p>
                  </a:txBody>
                  <a:tcPr/>
                </a:tc>
                <a:tc>
                  <a:txBody>
                    <a:bodyPr/>
                    <a:lstStyle/>
                    <a:p>
                      <a:pPr algn="ctr"/>
                      <a:r>
                        <a:rPr lang="ru-RU" sz="1300" dirty="0" smtClean="0"/>
                        <a:t>4 141,3</a:t>
                      </a:r>
                      <a:endParaRPr lang="ru-RU" sz="1300" dirty="0">
                        <a:latin typeface="Book Antiqua" pitchFamily="18" charset="0"/>
                      </a:endParaRPr>
                    </a:p>
                  </a:txBody>
                  <a:tcPr/>
                </a:tc>
              </a:tr>
              <a:tr h="271175">
                <a:tc>
                  <a:txBody>
                    <a:bodyPr/>
                    <a:lstStyle/>
                    <a:p>
                      <a:pPr algn="just"/>
                      <a:r>
                        <a:rPr lang="ru-RU" sz="1300" dirty="0" smtClean="0"/>
                        <a:t>Подпрограмма « Развитие  физической культуры и спорта»</a:t>
                      </a:r>
                      <a:endParaRPr lang="ru-RU" sz="1300" dirty="0">
                        <a:latin typeface="Book Antiqua" pitchFamily="18" charset="0"/>
                      </a:endParaRPr>
                    </a:p>
                  </a:txBody>
                  <a:tcPr/>
                </a:tc>
                <a:tc>
                  <a:txBody>
                    <a:bodyPr/>
                    <a:lstStyle/>
                    <a:p>
                      <a:pPr algn="ctr"/>
                      <a:r>
                        <a:rPr lang="ru-RU" sz="1300" dirty="0" smtClean="0"/>
                        <a:t>200,0</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c>
                  <a:txBody>
                    <a:bodyPr/>
                    <a:lstStyle/>
                    <a:p>
                      <a:pPr algn="ctr"/>
                      <a:r>
                        <a:rPr lang="ru-RU" sz="1300" dirty="0" smtClean="0"/>
                        <a:t>-</a:t>
                      </a:r>
                      <a:endParaRPr lang="ru-RU" sz="1300" dirty="0">
                        <a:latin typeface="Book Antiqua" pitchFamily="18" charset="0"/>
                      </a:endParaRPr>
                    </a:p>
                  </a:txBody>
                  <a:tcPr/>
                </a:tc>
              </a:tr>
              <a:tr h="381691">
                <a:tc>
                  <a:txBody>
                    <a:bodyPr/>
                    <a:lstStyle/>
                    <a:p>
                      <a:pPr algn="just"/>
                      <a:r>
                        <a:rPr lang="ru-RU" sz="1300" dirty="0" smtClean="0"/>
                        <a:t>Обеспечивающая</a:t>
                      </a:r>
                      <a:r>
                        <a:rPr lang="ru-RU" sz="1300" baseline="0" dirty="0" smtClean="0"/>
                        <a:t>  подпрограмма</a:t>
                      </a:r>
                      <a:endParaRPr lang="ru-RU" sz="1300" dirty="0">
                        <a:latin typeface="Book Antiqua" pitchFamily="18" charset="0"/>
                      </a:endParaRPr>
                    </a:p>
                  </a:txBody>
                  <a:tcPr/>
                </a:tc>
                <a:tc>
                  <a:txBody>
                    <a:bodyPr/>
                    <a:lstStyle/>
                    <a:p>
                      <a:pPr algn="ctr"/>
                      <a:r>
                        <a:rPr lang="ru-RU" sz="1300" dirty="0" smtClean="0"/>
                        <a:t>6 649,5</a:t>
                      </a:r>
                      <a:endParaRPr lang="ru-RU" sz="1300" dirty="0">
                        <a:latin typeface="Book Antiqua" pitchFamily="18" charset="0"/>
                      </a:endParaRPr>
                    </a:p>
                  </a:txBody>
                  <a:tcPr/>
                </a:tc>
                <a:tc>
                  <a:txBody>
                    <a:bodyPr/>
                    <a:lstStyle/>
                    <a:p>
                      <a:pPr algn="ctr"/>
                      <a:r>
                        <a:rPr lang="ru-RU" sz="1300" dirty="0" smtClean="0"/>
                        <a:t>6 261,7</a:t>
                      </a:r>
                      <a:endParaRPr lang="ru-RU" sz="1300" dirty="0">
                        <a:latin typeface="Book Antiqua" pitchFamily="18" charset="0"/>
                      </a:endParaRPr>
                    </a:p>
                  </a:txBody>
                  <a:tcPr/>
                </a:tc>
                <a:tc>
                  <a:txBody>
                    <a:bodyPr/>
                    <a:lstStyle/>
                    <a:p>
                      <a:pPr algn="ctr"/>
                      <a:r>
                        <a:rPr lang="ru-RU" sz="1300" dirty="0" smtClean="0"/>
                        <a:t>6 261,7</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«Развитие культуры, спорта и туризма на территории  муниципального образования "Холм - </a:t>
            </a:r>
            <a:r>
              <a:rPr lang="ru-RU" sz="2000" cap="none" dirty="0" err="1" smtClean="0">
                <a:ln>
                  <a:noFill/>
                </a:ln>
                <a:solidFill>
                  <a:schemeClr val="tx1"/>
                </a:solidFill>
                <a:effectLst>
                  <a:outerShdw blurRad="38100" dist="38100" dir="2700000" algn="tl">
                    <a:srgbClr val="000000">
                      <a:alpha val="43137"/>
                    </a:srgbClr>
                  </a:outerShdw>
                </a:effectLst>
                <a:latin typeface="Book Antiqua" pitchFamily="18" charset="0"/>
              </a:rPr>
              <a:t>Жирковский</a:t>
            </a: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Скругленный прямоугольник 6"/>
          <p:cNvSpPr/>
          <p:nvPr/>
        </p:nvSpPr>
        <p:spPr>
          <a:xfrm>
            <a:off x="8028384" y="1700808"/>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08112"/>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Улучшение  условий  жизни населения Холм-Жирковского района Смоленской области</a:t>
            </a:r>
          </a:p>
        </p:txBody>
      </p:sp>
      <p:graphicFrame>
        <p:nvGraphicFramePr>
          <p:cNvPr id="6" name="Содержимое 5"/>
          <p:cNvGraphicFramePr>
            <a:graphicFrameLocks noGrp="1"/>
          </p:cNvGraphicFramePr>
          <p:nvPr>
            <p:ph sz="half" idx="1"/>
          </p:nvPr>
        </p:nvGraphicFramePr>
        <p:xfrm>
          <a:off x="179512" y="1988839"/>
          <a:ext cx="8784975" cy="1836049"/>
        </p:xfrm>
        <a:graphic>
          <a:graphicData uri="http://schemas.openxmlformats.org/drawingml/2006/table">
            <a:tbl>
              <a:tblPr firstRow="1" bandRow="1">
                <a:tableStyleId>{69CF1AB2-1976-4502-BF36-3FF5EA218861}</a:tableStyleId>
              </a:tblPr>
              <a:tblGrid>
                <a:gridCol w="4679985"/>
                <a:gridCol w="1440695"/>
                <a:gridCol w="1368152"/>
                <a:gridCol w="1296143"/>
              </a:tblGrid>
              <a:tr h="35552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652588">
                <a:tc>
                  <a:txBody>
                    <a:bodyPr/>
                    <a:lstStyle/>
                    <a:p>
                      <a:pPr algn="just"/>
                      <a:r>
                        <a:rPr lang="ru-RU" sz="1300" dirty="0" smtClean="0"/>
                        <a:t>Муниципальная</a:t>
                      </a:r>
                      <a:r>
                        <a:rPr lang="ru-RU" sz="1300" baseline="0" dirty="0" smtClean="0"/>
                        <a:t> программа «Газификация населенных пунктов  Холм-Жирковского района на 2014-2020 годы», в т.ч.</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r>
              <a:tr h="307044">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r>
              <a:tr h="307044">
                <a:tc>
                  <a:txBody>
                    <a:bodyPr/>
                    <a:lstStyle/>
                    <a:p>
                      <a:pPr algn="just"/>
                      <a:r>
                        <a:rPr lang="ru-RU" sz="1300" dirty="0" smtClean="0"/>
                        <a:t>Основное  мероприятие</a:t>
                      </a:r>
                      <a:r>
                        <a:rPr lang="ru-RU" sz="1300" baseline="0" dirty="0" smtClean="0"/>
                        <a:t>  «расширение газовых сетей и системы газоснабжения района»</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c>
                  <a:txBody>
                    <a:bodyPr/>
                    <a:lstStyle/>
                    <a:p>
                      <a:pPr algn="ctr"/>
                      <a:r>
                        <a:rPr lang="ru-RU" sz="1300" dirty="0" smtClean="0"/>
                        <a:t>100,0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«Газификация населенных пунктов  Холм-Жирковского района Смоленской области на  2014-2020 годы»</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403648" y="3789040"/>
            <a:ext cx="6696744" cy="1800200"/>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Реализация  Программы позволит  повысить уровень газификации Холм-Жирковского района   </a:t>
            </a:r>
          </a:p>
          <a:p>
            <a:pPr algn="ctr"/>
            <a:endParaRPr lang="ru-RU" sz="1600" dirty="0" smtClean="0">
              <a:solidFill>
                <a:srgbClr val="000099"/>
              </a:solidFill>
              <a:latin typeface="Book Antiqua" pitchFamily="18" charset="0"/>
            </a:endParaRPr>
          </a:p>
        </p:txBody>
      </p:sp>
      <p:sp>
        <p:nvSpPr>
          <p:cNvPr id="8" name="Скругленный прямоугольник 7"/>
          <p:cNvSpPr/>
          <p:nvPr/>
        </p:nvSpPr>
        <p:spPr>
          <a:xfrm>
            <a:off x="8028384" y="1556792"/>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08112"/>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r>
              <a:rPr lang="ru-RU" sz="1600" dirty="0" smtClean="0">
                <a:solidFill>
                  <a:srgbClr val="000099"/>
                </a:solidFill>
              </a:rPr>
              <a:t> </a:t>
            </a:r>
          </a:p>
          <a:p>
            <a:pPr algn="ctr"/>
            <a:r>
              <a:rPr lang="ru-RU" sz="1600" b="1" dirty="0" smtClean="0">
                <a:solidFill>
                  <a:srgbClr val="000099"/>
                </a:solidFill>
                <a:latin typeface="Book Antiqua" pitchFamily="18" charset="0"/>
              </a:rPr>
              <a:t>Повышение энергетической эффективности потребления ресурсов и экономии бюджетных средств в муниципальном образовании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1988839"/>
          <a:ext cx="8784975" cy="3207649"/>
        </p:xfrm>
        <a:graphic>
          <a:graphicData uri="http://schemas.openxmlformats.org/drawingml/2006/table">
            <a:tbl>
              <a:tblPr firstRow="1" bandRow="1">
                <a:tableStyleId>{69CF1AB2-1976-4502-BF36-3FF5EA218861}</a:tableStyleId>
              </a:tblPr>
              <a:tblGrid>
                <a:gridCol w="4896544"/>
                <a:gridCol w="1368152"/>
                <a:gridCol w="1296144"/>
                <a:gridCol w="1224135"/>
              </a:tblGrid>
              <a:tr h="35552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652588">
                <a:tc>
                  <a:txBody>
                    <a:bodyPr/>
                    <a:lstStyle/>
                    <a:p>
                      <a:pPr algn="just"/>
                      <a:r>
                        <a:rPr lang="ru-RU" sz="1300" dirty="0" smtClean="0"/>
                        <a:t>Муниципальная</a:t>
                      </a:r>
                      <a:r>
                        <a:rPr lang="ru-RU" sz="1300" baseline="0" dirty="0" smtClean="0"/>
                        <a:t> программа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307044">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307044">
                <a:tc>
                  <a:txBody>
                    <a:bodyPr/>
                    <a:lstStyle/>
                    <a:p>
                      <a:pPr algn="just"/>
                      <a:r>
                        <a:rPr lang="ru-RU" sz="1300" dirty="0" smtClean="0"/>
                        <a:t>Основное  мероприятие</a:t>
                      </a:r>
                      <a:r>
                        <a:rPr lang="ru-RU" sz="1300" baseline="0" dirty="0" smtClean="0"/>
                        <a:t>  «Энергосбережение и повышение энергетической эффективности в бюджетном секторе»</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r>
              <a:tr h="307044">
                <a:tc>
                  <a:txBody>
                    <a:bodyPr/>
                    <a:lstStyle/>
                    <a:p>
                      <a:pPr algn="just"/>
                      <a:r>
                        <a:rPr lang="ru-RU" sz="1300" dirty="0" smtClean="0"/>
                        <a:t>Основное мероприятие «Энергосбережение и повышение  энергетической эффективности  в жилищном секторе»</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r>
              <a:tr h="307044">
                <a:tc>
                  <a:txBody>
                    <a:bodyPr/>
                    <a:lstStyle/>
                    <a:p>
                      <a:pPr algn="just"/>
                      <a:r>
                        <a:rPr lang="ru-RU" sz="1300" dirty="0" smtClean="0"/>
                        <a:t>Основное  мероприятие «Энергосбережение и повышение энергетической  эффективности  в системах коммунальной  инфраструктуры»</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c>
                  <a:txBody>
                    <a:bodyPr/>
                    <a:lstStyle/>
                    <a:p>
                      <a:pPr algn="ctr"/>
                      <a:r>
                        <a:rPr lang="ru-RU" sz="1300" dirty="0" smtClean="0"/>
                        <a:t>10,0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79512" y="5229200"/>
            <a:ext cx="8784976" cy="1628800"/>
          </a:xfrm>
          <a:prstGeom prst="upArrowCallout">
            <a:avLst>
              <a:gd name="adj1" fmla="val 25000"/>
              <a:gd name="adj2" fmla="val 51538"/>
              <a:gd name="adj3" fmla="val 18918"/>
              <a:gd name="adj4" fmla="val 71215"/>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smtClean="0">
              <a:solidFill>
                <a:srgbClr val="000099"/>
              </a:solidFill>
            </a:endParaRPr>
          </a:p>
          <a:p>
            <a:pPr algn="ctr"/>
            <a:r>
              <a:rPr lang="ru-RU" sz="1400" dirty="0" smtClean="0">
                <a:solidFill>
                  <a:srgbClr val="000099"/>
                </a:solidFill>
                <a:latin typeface="Book Antiqua" pitchFamily="18" charset="0"/>
              </a:rPr>
              <a:t>По результатам реализации программы будет достигнута:</a:t>
            </a:r>
          </a:p>
          <a:p>
            <a:r>
              <a:rPr lang="ru-RU" sz="1400" dirty="0" smtClean="0">
                <a:solidFill>
                  <a:srgbClr val="000099"/>
                </a:solidFill>
                <a:latin typeface="Book Antiqua" pitchFamily="18" charset="0"/>
              </a:rPr>
              <a:t>1.Экономия электрической энергии не менее 2 % ежегодно; экономия тепловой энергии не менее 2 % ежегодно; экономия воды не менее 2 % ежегодно; экономия природного газа не менее 2 % ежегодно.</a:t>
            </a:r>
          </a:p>
          <a:p>
            <a:r>
              <a:rPr lang="ru-RU" sz="1400" dirty="0" smtClean="0">
                <a:solidFill>
                  <a:srgbClr val="000099"/>
                </a:solidFill>
                <a:latin typeface="Book Antiqua" pitchFamily="18" charset="0"/>
              </a:rPr>
              <a:t>2. Экономия топливно-энергетических ресурсов в муниципальном  составит 765,6 тонны условного топлива</a:t>
            </a:r>
          </a:p>
          <a:p>
            <a:pPr algn="ctr"/>
            <a:endParaRPr lang="ru-RU" sz="1600" dirty="0" smtClean="0">
              <a:solidFill>
                <a:srgbClr val="000099"/>
              </a:solidFill>
              <a:latin typeface="Book Antiqua" pitchFamily="18" charset="0"/>
            </a:endParaRPr>
          </a:p>
        </p:txBody>
      </p:sp>
      <p:sp>
        <p:nvSpPr>
          <p:cNvPr id="8" name="Скругленный прямоугольник 7"/>
          <p:cNvSpPr/>
          <p:nvPr/>
        </p:nvSpPr>
        <p:spPr>
          <a:xfrm>
            <a:off x="8028384" y="1700808"/>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792088"/>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Обеспечение безопасности жизнедеятельности населения муниципального образования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1772816"/>
          <a:ext cx="8784975" cy="3240360"/>
        </p:xfrm>
        <a:graphic>
          <a:graphicData uri="http://schemas.openxmlformats.org/drawingml/2006/table">
            <a:tbl>
              <a:tblPr firstRow="1" bandRow="1">
                <a:tableStyleId>{69CF1AB2-1976-4502-BF36-3FF5EA218861}</a:tableStyleId>
              </a:tblPr>
              <a:tblGrid>
                <a:gridCol w="4824536"/>
                <a:gridCol w="1368152"/>
                <a:gridCol w="1296144"/>
                <a:gridCol w="1296143"/>
              </a:tblGrid>
              <a:tr h="369694">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944118">
                <a:tc>
                  <a:txBody>
                    <a:bodyPr/>
                    <a:lstStyle/>
                    <a:p>
                      <a:pPr algn="just"/>
                      <a:r>
                        <a:rPr lang="ru-RU" sz="1300" dirty="0" smtClean="0"/>
                        <a:t>Муниципальная</a:t>
                      </a:r>
                      <a:r>
                        <a:rPr lang="ru-RU" sz="1300" baseline="0" dirty="0" smtClean="0"/>
                        <a:t> программа «Создание условий для обеспечения безопасности жизнедеятельности населения муниципального образования «Холм-Жирковский район» Смоленской области на 2016-2020 годы», в т.ч.</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c>
                  <a:txBody>
                    <a:bodyPr/>
                    <a:lstStyle/>
                    <a:p>
                      <a:pPr algn="ctr"/>
                      <a:r>
                        <a:rPr lang="ru-RU" sz="1300" dirty="0" smtClean="0"/>
                        <a:t>130,</a:t>
                      </a:r>
                      <a:endParaRPr lang="ru-RU" sz="1300" dirty="0">
                        <a:latin typeface="Book Antiqua" pitchFamily="18" charset="0"/>
                      </a:endParaRPr>
                    </a:p>
                  </a:txBody>
                  <a:tcPr/>
                </a:tc>
              </a:tr>
              <a:tr h="319281">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c>
                  <a:txBody>
                    <a:bodyPr/>
                    <a:lstStyle/>
                    <a:p>
                      <a:pPr algn="ctr"/>
                      <a:r>
                        <a:rPr lang="ru-RU" sz="1300" dirty="0" smtClean="0"/>
                        <a:t>130,0</a:t>
                      </a:r>
                      <a:endParaRPr lang="ru-RU" sz="1300" dirty="0">
                        <a:latin typeface="Book Antiqua" pitchFamily="18" charset="0"/>
                      </a:endParaRPr>
                    </a:p>
                  </a:txBody>
                  <a:tcPr/>
                </a:tc>
              </a:tr>
              <a:tr h="455139">
                <a:tc>
                  <a:txBody>
                    <a:bodyPr/>
                    <a:lstStyle/>
                    <a:p>
                      <a:pPr algn="just"/>
                      <a:r>
                        <a:rPr lang="ru-RU" sz="1300" dirty="0" smtClean="0"/>
                        <a:t>Подпрограмма « противодействие</a:t>
                      </a:r>
                      <a:r>
                        <a:rPr lang="ru-RU" sz="1300" baseline="0" dirty="0" smtClean="0"/>
                        <a:t> терроризму и экстремизму»</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c>
                  <a:txBody>
                    <a:bodyPr/>
                    <a:lstStyle/>
                    <a:p>
                      <a:pPr algn="ctr"/>
                      <a:r>
                        <a:rPr lang="ru-RU" sz="1300" dirty="0" smtClean="0"/>
                        <a:t>30,0</a:t>
                      </a:r>
                      <a:endParaRPr lang="ru-RU" sz="1300" dirty="0">
                        <a:latin typeface="Book Antiqua" pitchFamily="18" charset="0"/>
                      </a:endParaRPr>
                    </a:p>
                  </a:txBody>
                  <a:tcPr/>
                </a:tc>
              </a:tr>
              <a:tr h="520893">
                <a:tc>
                  <a:txBody>
                    <a:bodyPr/>
                    <a:lstStyle/>
                    <a:p>
                      <a:pPr algn="just"/>
                      <a:r>
                        <a:rPr lang="ru-RU" sz="1300" dirty="0" smtClean="0"/>
                        <a:t>Подпрограмма «Комплексные меры по профилактике правонарушений  и усилению борьбы с преступностью»</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598694">
                <a:tc>
                  <a:txBody>
                    <a:bodyPr/>
                    <a:lstStyle/>
                    <a:p>
                      <a:pPr algn="just"/>
                      <a:r>
                        <a:rPr lang="ru-RU" sz="1300" dirty="0" smtClean="0"/>
                        <a:t>Подпрограмма « Обеспечение безопасности дорожного движения»</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18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«Создание условий для обеспечения безопасности жизнедеятельности населения муниципального образования «Холм-Жирковский район Смоленской области на  2016-2020 гг.»</a:t>
            </a:r>
            <a:endParaRPr lang="ru-RU" sz="18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251520" y="4869160"/>
            <a:ext cx="8784976" cy="1988840"/>
          </a:xfrm>
          <a:prstGeom prst="upArrowCallout">
            <a:avLst>
              <a:gd name="adj1" fmla="val 24216"/>
              <a:gd name="adj2" fmla="val 52714"/>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В результате реализации муниципальной программы:</a:t>
            </a:r>
          </a:p>
          <a:p>
            <a:pPr algn="just">
              <a:buFontTx/>
              <a:buChar char="-"/>
            </a:pPr>
            <a:r>
              <a:rPr lang="ru-RU" sz="1600" dirty="0" smtClean="0">
                <a:solidFill>
                  <a:srgbClr val="000099"/>
                </a:solidFill>
                <a:latin typeface="Book Antiqua" pitchFamily="18" charset="0"/>
              </a:rPr>
              <a:t>повысится  степень оснащенности оборудованием и защищенности </a:t>
            </a:r>
          </a:p>
          <a:p>
            <a:pPr algn="just"/>
            <a:r>
              <a:rPr lang="ru-RU" sz="1600" dirty="0" smtClean="0">
                <a:solidFill>
                  <a:srgbClr val="000099"/>
                </a:solidFill>
                <a:latin typeface="Book Antiqua" pitchFamily="18" charset="0"/>
              </a:rPr>
              <a:t>в  целом потенциально опасных объектов и мест   массового пребывания людей; </a:t>
            </a:r>
          </a:p>
          <a:p>
            <a:pPr algn="just">
              <a:buFontTx/>
              <a:buChar char="-"/>
            </a:pPr>
            <a:r>
              <a:rPr lang="ru-RU" sz="1600" dirty="0" smtClean="0">
                <a:solidFill>
                  <a:srgbClr val="000099"/>
                </a:solidFill>
                <a:latin typeface="Book Antiqua" pitchFamily="18" charset="0"/>
              </a:rPr>
              <a:t>снижение роста преступности, в том числе среди несовершеннолетних;</a:t>
            </a:r>
          </a:p>
          <a:p>
            <a:pPr algn="just">
              <a:buFontTx/>
              <a:buChar char="-"/>
            </a:pPr>
            <a:r>
              <a:rPr lang="ru-RU" sz="1600" dirty="0" smtClean="0">
                <a:solidFill>
                  <a:srgbClr val="000099"/>
                </a:solidFill>
                <a:latin typeface="Book Antiqua" pitchFamily="18" charset="0"/>
              </a:rPr>
              <a:t>снижение ДТП.</a:t>
            </a:r>
          </a:p>
        </p:txBody>
      </p:sp>
      <p:sp>
        <p:nvSpPr>
          <p:cNvPr id="8" name="Скругленный прямоугольник 7"/>
          <p:cNvSpPr/>
          <p:nvPr/>
        </p:nvSpPr>
        <p:spPr>
          <a:xfrm>
            <a:off x="8028384" y="1412776"/>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864096"/>
          </a:xfrm>
        </p:spPr>
        <p:txBody>
          <a:bodyPr>
            <a:normAutofit/>
          </a:bodyPr>
          <a:lstStyle/>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Удовлетворение потребности населения в качественных услугах пассажирского транспорта общего пользования</a:t>
            </a:r>
          </a:p>
        </p:txBody>
      </p:sp>
      <p:graphicFrame>
        <p:nvGraphicFramePr>
          <p:cNvPr id="6" name="Содержимое 5"/>
          <p:cNvGraphicFramePr>
            <a:graphicFrameLocks noGrp="1"/>
          </p:cNvGraphicFramePr>
          <p:nvPr>
            <p:ph sz="half" idx="1"/>
          </p:nvPr>
        </p:nvGraphicFramePr>
        <p:xfrm>
          <a:off x="179512" y="1892145"/>
          <a:ext cx="8784975" cy="2397684"/>
        </p:xfrm>
        <a:graphic>
          <a:graphicData uri="http://schemas.openxmlformats.org/drawingml/2006/table">
            <a:tbl>
              <a:tblPr firstRow="1" bandRow="1">
                <a:tableStyleId>{69CF1AB2-1976-4502-BF36-3FF5EA218861}</a:tableStyleId>
              </a:tblPr>
              <a:tblGrid>
                <a:gridCol w="4679985"/>
                <a:gridCol w="1440695"/>
                <a:gridCol w="1368152"/>
                <a:gridCol w="1296143"/>
              </a:tblGrid>
              <a:tr h="33796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63089">
                <a:tc>
                  <a:txBody>
                    <a:bodyPr/>
                    <a:lstStyle/>
                    <a:p>
                      <a:pPr algn="just"/>
                      <a:r>
                        <a:rPr lang="ru-RU" sz="1300" dirty="0" smtClean="0"/>
                        <a:t>Муниципальная</a:t>
                      </a:r>
                      <a:r>
                        <a:rPr lang="ru-RU" sz="1300" baseline="0" dirty="0" smtClean="0"/>
                        <a:t> программа «Поддержка пассажирского транспорта общего пользования в муниципальном образовании «Холм-Жирковский район» Смоленской области на 2014-2020 годы», в т.ч.</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r>
              <a:tr h="291879">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r>
              <a:tr h="808057">
                <a:tc>
                  <a:txBody>
                    <a:bodyPr/>
                    <a:lstStyle/>
                    <a:p>
                      <a:pPr algn="just"/>
                      <a:r>
                        <a:rPr lang="ru-RU" sz="1300" dirty="0" smtClean="0"/>
                        <a:t>Основное мероприятие « создание</a:t>
                      </a:r>
                      <a:r>
                        <a:rPr lang="ru-RU" sz="1300" baseline="0" dirty="0" smtClean="0"/>
                        <a:t> условий для обеспечения транспортного обслуживания населения автомобильным транспортом в межмуниципальном сообщении»</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c>
                  <a:txBody>
                    <a:bodyPr/>
                    <a:lstStyle/>
                    <a:p>
                      <a:pPr algn="ctr"/>
                      <a:r>
                        <a:rPr lang="ru-RU" sz="1300" dirty="0" smtClean="0"/>
                        <a:t>600,0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80727"/>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«Поддержка пассажирского транспорта общего пользования  в муниципальном образовании «Холм-Жирковский район Смоленской области на  2014-2020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403648" y="4149080"/>
            <a:ext cx="6696744" cy="1800200"/>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Реализация Программы позволит сохранить действующую маршрутную сеть и  совершенствовать ее с учетом транспортных потребностей населения, а также содержать автобусный парк в технически исправном состоянии.</a:t>
            </a:r>
          </a:p>
          <a:p>
            <a:pPr algn="ctr"/>
            <a:endParaRPr lang="ru-RU" sz="1600" dirty="0" smtClean="0">
              <a:solidFill>
                <a:srgbClr val="000099"/>
              </a:solidFill>
              <a:latin typeface="Book Antiqua" pitchFamily="18" charset="0"/>
            </a:endParaRPr>
          </a:p>
        </p:txBody>
      </p:sp>
      <p:sp>
        <p:nvSpPr>
          <p:cNvPr id="8" name="Скругленный прямоугольник 7"/>
          <p:cNvSpPr/>
          <p:nvPr/>
        </p:nvSpPr>
        <p:spPr>
          <a:xfrm>
            <a:off x="8028384" y="1484784"/>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864096"/>
          </a:xfrm>
        </p:spPr>
        <p:txBody>
          <a:bodyPr>
            <a:normAutofit/>
          </a:bodyPr>
          <a:lstStyle/>
          <a:p>
            <a:pPr algn="ctr"/>
            <a:endParaRPr lang="ru-RU" sz="1600" b="1" dirty="0" smtClean="0">
              <a:solidFill>
                <a:srgbClr val="0000FF"/>
              </a:solidFill>
              <a:latin typeface="Book Antiqua" pitchFamily="18" charset="0"/>
            </a:endParaRPr>
          </a:p>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Поддержка сельскохозяйственных товаропроизводителей</a:t>
            </a:r>
          </a:p>
          <a:p>
            <a:pPr algn="ctr"/>
            <a:endParaRPr lang="ru-RU" sz="1600" dirty="0" smtClean="0"/>
          </a:p>
        </p:txBody>
      </p:sp>
      <p:graphicFrame>
        <p:nvGraphicFramePr>
          <p:cNvPr id="6" name="Содержимое 5"/>
          <p:cNvGraphicFramePr>
            <a:graphicFrameLocks noGrp="1"/>
          </p:cNvGraphicFramePr>
          <p:nvPr>
            <p:ph sz="half" idx="1"/>
          </p:nvPr>
        </p:nvGraphicFramePr>
        <p:xfrm>
          <a:off x="179512" y="1892145"/>
          <a:ext cx="8784975" cy="2321821"/>
        </p:xfrm>
        <a:graphic>
          <a:graphicData uri="http://schemas.openxmlformats.org/drawingml/2006/table">
            <a:tbl>
              <a:tblPr firstRow="1" bandRow="1">
                <a:tableStyleId>{69CF1AB2-1976-4502-BF36-3FF5EA218861}</a:tableStyleId>
              </a:tblPr>
              <a:tblGrid>
                <a:gridCol w="4679985"/>
                <a:gridCol w="1440695"/>
                <a:gridCol w="1368152"/>
                <a:gridCol w="1296143"/>
              </a:tblGrid>
              <a:tr h="33796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63089">
                <a:tc>
                  <a:txBody>
                    <a:bodyPr/>
                    <a:lstStyle/>
                    <a:p>
                      <a:pPr algn="just"/>
                      <a:r>
                        <a:rPr lang="ru-RU" sz="1300" dirty="0" smtClean="0"/>
                        <a:t>Муниципальная</a:t>
                      </a:r>
                      <a:r>
                        <a:rPr lang="ru-RU" sz="1300" baseline="0" dirty="0" smtClean="0"/>
                        <a:t> программа «Развитие сельского хозяйства   в муниципальном образовании «Холм-Жирковский район» Смоленской области на 2016-2020 годы», в т.ч.</a:t>
                      </a:r>
                      <a:endParaRPr lang="ru-RU" sz="1300" dirty="0">
                        <a:latin typeface="Book Antiqua" pitchFamily="18" charset="0"/>
                      </a:endParaRPr>
                    </a:p>
                  </a:txBody>
                  <a:tcPr/>
                </a:tc>
                <a:tc>
                  <a:txBody>
                    <a:bodyPr/>
                    <a:lstStyle/>
                    <a:p>
                      <a:pPr algn="ctr"/>
                      <a:r>
                        <a:rPr lang="ru-RU" sz="1300" dirty="0" smtClean="0"/>
                        <a:t>800,0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r>
              <a:tr h="291879">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800,0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r>
              <a:tr h="808057">
                <a:tc>
                  <a:txBody>
                    <a:bodyPr/>
                    <a:lstStyle/>
                    <a:p>
                      <a:pPr algn="just"/>
                      <a:r>
                        <a:rPr lang="ru-RU" sz="1300" dirty="0" smtClean="0"/>
                        <a:t>Основное мероприятие «  Создание условий для функционирования  и развития сельскохозяйственных предприятий»</a:t>
                      </a:r>
                      <a:endParaRPr lang="ru-RU" sz="1300" dirty="0">
                        <a:latin typeface="Book Antiqua" pitchFamily="18" charset="0"/>
                      </a:endParaRPr>
                    </a:p>
                  </a:txBody>
                  <a:tcPr/>
                </a:tc>
                <a:tc>
                  <a:txBody>
                    <a:bodyPr/>
                    <a:lstStyle/>
                    <a:p>
                      <a:pPr algn="ctr"/>
                      <a:r>
                        <a:rPr lang="ru-RU" sz="1300" dirty="0" smtClean="0"/>
                        <a:t>800,0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c>
                  <a:txBody>
                    <a:bodyPr/>
                    <a:lstStyle/>
                    <a:p>
                      <a:pPr algn="ctr"/>
                      <a:r>
                        <a:rPr lang="ru-RU" sz="1300" dirty="0" smtClean="0"/>
                        <a:t>700,0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Развитие сельского хозяйства в муниципальном образовании «Холм-Жирковский район    Смоленской области на  2016-2020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1403648" y="4149080"/>
            <a:ext cx="6696744" cy="1512168"/>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99"/>
                </a:solidFill>
                <a:latin typeface="Book Antiqua" pitchFamily="18" charset="0"/>
              </a:rPr>
              <a:t>Реализация Программы позволит улучшить финансовую устойчивость отрасли, повысить занятость и уровень жизни сельского населения</a:t>
            </a:r>
          </a:p>
        </p:txBody>
      </p:sp>
      <p:sp>
        <p:nvSpPr>
          <p:cNvPr id="7" name="Скругленный прямоугольник 6"/>
          <p:cNvSpPr/>
          <p:nvPr/>
        </p:nvSpPr>
        <p:spPr>
          <a:xfrm>
            <a:off x="8028384" y="1412776"/>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08720"/>
            <a:ext cx="8784976" cy="864096"/>
          </a:xfrm>
        </p:spPr>
        <p:txBody>
          <a:bodyPr>
            <a:normAutofit fontScale="92500" lnSpcReduction="10000"/>
          </a:bodyPr>
          <a:lstStyle/>
          <a:p>
            <a:pPr algn="ctr"/>
            <a:endParaRPr lang="ru-RU" sz="1600" b="1" dirty="0" smtClean="0">
              <a:solidFill>
                <a:srgbClr val="0000FF"/>
              </a:solidFill>
              <a:latin typeface="Book Antiqua" pitchFamily="18" charset="0"/>
            </a:endParaRPr>
          </a:p>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Стабилизация        демографической ситуации, поддержка материнства, детства и формирование предпосылок к последующему демографическому росту.</a:t>
            </a:r>
          </a:p>
        </p:txBody>
      </p:sp>
      <p:graphicFrame>
        <p:nvGraphicFramePr>
          <p:cNvPr id="6" name="Содержимое 5"/>
          <p:cNvGraphicFramePr>
            <a:graphicFrameLocks noGrp="1"/>
          </p:cNvGraphicFramePr>
          <p:nvPr>
            <p:ph sz="half" idx="1"/>
          </p:nvPr>
        </p:nvGraphicFramePr>
        <p:xfrm>
          <a:off x="179512" y="1759764"/>
          <a:ext cx="8784975" cy="2988729"/>
        </p:xfrm>
        <a:graphic>
          <a:graphicData uri="http://schemas.openxmlformats.org/drawingml/2006/table">
            <a:tbl>
              <a:tblPr firstRow="1" bandRow="1">
                <a:tableStyleId>{69CF1AB2-1976-4502-BF36-3FF5EA218861}</a:tableStyleId>
              </a:tblPr>
              <a:tblGrid>
                <a:gridCol w="4679985"/>
                <a:gridCol w="1440695"/>
                <a:gridCol w="1368152"/>
                <a:gridCol w="1296143"/>
              </a:tblGrid>
              <a:tr h="335191">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76664">
                <a:tc>
                  <a:txBody>
                    <a:bodyPr/>
                    <a:lstStyle/>
                    <a:p>
                      <a:pPr algn="just"/>
                      <a:r>
                        <a:rPr lang="ru-RU" sz="1300" dirty="0" smtClean="0"/>
                        <a:t>Муниципальная</a:t>
                      </a:r>
                      <a:r>
                        <a:rPr lang="ru-RU" sz="1300" baseline="0" dirty="0" smtClean="0"/>
                        <a:t> программа « Демографическое развитие муниципального образования «Холм-Жирковский район» Смоленской области на 2015-2020 годы», в т.ч.</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r>
              <a:tr h="289483">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c>
                  <a:txBody>
                    <a:bodyPr/>
                    <a:lstStyle/>
                    <a:p>
                      <a:pPr algn="ctr"/>
                      <a:r>
                        <a:rPr lang="ru-RU" sz="1300" dirty="0" smtClean="0"/>
                        <a:t>20,0</a:t>
                      </a:r>
                      <a:endParaRPr lang="ru-RU" sz="1300" dirty="0">
                        <a:latin typeface="Book Antiqua" pitchFamily="18" charset="0"/>
                      </a:endParaRPr>
                    </a:p>
                  </a:txBody>
                  <a:tcPr/>
                </a:tc>
              </a:tr>
              <a:tr h="680171">
                <a:tc>
                  <a:txBody>
                    <a:bodyPr/>
                    <a:lstStyle/>
                    <a:p>
                      <a:pPr algn="just"/>
                      <a:r>
                        <a:rPr lang="ru-RU" sz="1300" dirty="0" smtClean="0"/>
                        <a:t>Основное мероприятие « Формирование общественного мнения, направленного на стабилизацию демографической ситуации»</a:t>
                      </a:r>
                      <a:endParaRPr lang="ru-RU" sz="1300" dirty="0">
                        <a:latin typeface="Book Antiqua" pitchFamily="18" charset="0"/>
                      </a:endParaRPr>
                    </a:p>
                  </a:txBody>
                  <a:tcPr/>
                </a:tc>
                <a:tc>
                  <a:txBody>
                    <a:bodyPr/>
                    <a:lstStyle/>
                    <a:p>
                      <a:pPr algn="ctr"/>
                      <a:r>
                        <a:rPr lang="ru-RU" sz="1300" dirty="0" smtClean="0"/>
                        <a:t>18,0</a:t>
                      </a:r>
                      <a:endParaRPr lang="ru-RU" sz="1300" dirty="0">
                        <a:latin typeface="Book Antiqua" pitchFamily="18" charset="0"/>
                      </a:endParaRPr>
                    </a:p>
                  </a:txBody>
                  <a:tcPr/>
                </a:tc>
                <a:tc>
                  <a:txBody>
                    <a:bodyPr/>
                    <a:lstStyle/>
                    <a:p>
                      <a:pPr algn="ctr"/>
                      <a:r>
                        <a:rPr lang="ru-RU" sz="1300" dirty="0" smtClean="0"/>
                        <a:t>18,0</a:t>
                      </a:r>
                      <a:endParaRPr lang="ru-RU" sz="1300" dirty="0">
                        <a:latin typeface="Book Antiqua" pitchFamily="18" charset="0"/>
                      </a:endParaRPr>
                    </a:p>
                  </a:txBody>
                  <a:tcPr/>
                </a:tc>
                <a:tc>
                  <a:txBody>
                    <a:bodyPr/>
                    <a:lstStyle/>
                    <a:p>
                      <a:pPr algn="ctr"/>
                      <a:r>
                        <a:rPr lang="ru-RU" sz="1300" dirty="0" smtClean="0"/>
                        <a:t>18,0</a:t>
                      </a:r>
                      <a:endParaRPr lang="ru-RU" sz="1300" dirty="0">
                        <a:latin typeface="Book Antiqua" pitchFamily="18" charset="0"/>
                      </a:endParaRPr>
                    </a:p>
                  </a:txBody>
                  <a:tcPr/>
                </a:tc>
              </a:tr>
              <a:tr h="801425">
                <a:tc>
                  <a:txBody>
                    <a:bodyPr/>
                    <a:lstStyle/>
                    <a:p>
                      <a:pPr algn="just"/>
                      <a:r>
                        <a:rPr lang="ru-RU" sz="1300" dirty="0" smtClean="0"/>
                        <a:t>Основное мероприятие «Информационное обеспечение и сопровождение  проведения демографической политики»</a:t>
                      </a:r>
                      <a:endParaRPr lang="ru-RU" sz="1300" dirty="0">
                        <a:latin typeface="Book Antiqua" pitchFamily="18" charset="0"/>
                      </a:endParaRPr>
                    </a:p>
                  </a:txBody>
                  <a:tcPr/>
                </a:tc>
                <a:tc>
                  <a:txBody>
                    <a:bodyPr/>
                    <a:lstStyle/>
                    <a:p>
                      <a:pPr algn="ctr"/>
                      <a:r>
                        <a:rPr lang="ru-RU" sz="1300" dirty="0" smtClean="0"/>
                        <a:t>2,0</a:t>
                      </a:r>
                      <a:endParaRPr lang="ru-RU" sz="1300" dirty="0">
                        <a:latin typeface="Book Antiqua" pitchFamily="18" charset="0"/>
                      </a:endParaRPr>
                    </a:p>
                  </a:txBody>
                  <a:tcPr/>
                </a:tc>
                <a:tc>
                  <a:txBody>
                    <a:bodyPr/>
                    <a:lstStyle/>
                    <a:p>
                      <a:pPr algn="ctr"/>
                      <a:r>
                        <a:rPr lang="ru-RU" sz="1300" dirty="0" smtClean="0"/>
                        <a:t>2,0</a:t>
                      </a:r>
                      <a:endParaRPr lang="ru-RU" sz="1300" dirty="0">
                        <a:latin typeface="Book Antiqua" pitchFamily="18" charset="0"/>
                      </a:endParaRPr>
                    </a:p>
                  </a:txBody>
                  <a:tcPr/>
                </a:tc>
                <a:tc>
                  <a:txBody>
                    <a:bodyPr/>
                    <a:lstStyle/>
                    <a:p>
                      <a:pPr algn="ctr"/>
                      <a:r>
                        <a:rPr lang="ru-RU" sz="1300" dirty="0" smtClean="0"/>
                        <a:t>2,0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908719"/>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Демографическое развитие муниципального образования «Холм-Жирковский район  Смоленской области на  2015-2020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287016" y="4625752"/>
            <a:ext cx="8856984" cy="2232248"/>
          </a:xfrm>
          <a:prstGeom prst="upArrowCallout">
            <a:avLst>
              <a:gd name="adj1" fmla="val 25000"/>
              <a:gd name="adj2" fmla="val 51538"/>
              <a:gd name="adj3" fmla="val 18918"/>
              <a:gd name="adj4" fmla="val 73988"/>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rgbClr val="000099"/>
              </a:solidFill>
              <a:latin typeface="Book Antiqua" pitchFamily="18" charset="0"/>
            </a:endParaRPr>
          </a:p>
          <a:p>
            <a:pPr algn="ctr"/>
            <a:r>
              <a:rPr lang="ru-RU" sz="1400" dirty="0" smtClean="0">
                <a:solidFill>
                  <a:srgbClr val="000099"/>
                </a:solidFill>
                <a:latin typeface="Book Antiqua" pitchFamily="18" charset="0"/>
              </a:rPr>
              <a:t>Ожидаемые результаты реализации муниципальной программы:</a:t>
            </a:r>
          </a:p>
          <a:p>
            <a:pPr algn="just">
              <a:buFontTx/>
              <a:buChar char="-"/>
            </a:pPr>
            <a:r>
              <a:rPr lang="ru-RU" sz="1400" dirty="0" smtClean="0">
                <a:solidFill>
                  <a:srgbClr val="000099"/>
                </a:solidFill>
                <a:latin typeface="Book Antiqua" pitchFamily="18" charset="0"/>
              </a:rPr>
              <a:t>снижение частоты обострений и осложнений хронических  заболеваний среди населения района;</a:t>
            </a:r>
          </a:p>
          <a:p>
            <a:pPr algn="just">
              <a:buFontTx/>
              <a:buChar char="-"/>
            </a:pPr>
            <a:r>
              <a:rPr lang="ru-RU" sz="1400" dirty="0" smtClean="0">
                <a:solidFill>
                  <a:srgbClr val="000099"/>
                </a:solidFill>
                <a:latin typeface="Book Antiqua" pitchFamily="18" charset="0"/>
              </a:rPr>
              <a:t>увеличение рождаемости и снижение уровня смертности;</a:t>
            </a:r>
          </a:p>
          <a:p>
            <a:pPr algn="just">
              <a:buFontTx/>
              <a:buChar char="-"/>
            </a:pPr>
            <a:r>
              <a:rPr lang="ru-RU" sz="1400" dirty="0" smtClean="0">
                <a:solidFill>
                  <a:srgbClr val="000099"/>
                </a:solidFill>
                <a:latin typeface="Book Antiqua" pitchFamily="18" charset="0"/>
              </a:rPr>
              <a:t>стабилизация  численность  населения на уровне увеличения  показателя  продолжительности не ниже 65 лет;</a:t>
            </a:r>
          </a:p>
          <a:p>
            <a:pPr algn="just">
              <a:buFontTx/>
              <a:buChar char="-"/>
            </a:pPr>
            <a:r>
              <a:rPr lang="ru-RU" sz="1400" dirty="0" smtClean="0">
                <a:solidFill>
                  <a:srgbClr val="000099"/>
                </a:solidFill>
                <a:latin typeface="Book Antiqua" pitchFamily="18" charset="0"/>
              </a:rPr>
              <a:t>снижение количества заболеваний социального характера;</a:t>
            </a:r>
          </a:p>
          <a:p>
            <a:pPr algn="just"/>
            <a:r>
              <a:rPr lang="ru-RU" sz="1400" dirty="0" smtClean="0">
                <a:solidFill>
                  <a:srgbClr val="000099"/>
                </a:solidFill>
                <a:latin typeface="Book Antiqua" pitchFamily="18" charset="0"/>
              </a:rPr>
              <a:t>- улучшение жилищных условий молодых семей.</a:t>
            </a:r>
          </a:p>
          <a:p>
            <a:pPr algn="ctr"/>
            <a:endParaRPr lang="ru-RU" sz="1400" dirty="0" smtClean="0">
              <a:solidFill>
                <a:srgbClr val="000099"/>
              </a:solidFill>
              <a:latin typeface="Book Antiqua" pitchFamily="18" charset="0"/>
            </a:endParaRPr>
          </a:p>
        </p:txBody>
      </p:sp>
      <p:sp>
        <p:nvSpPr>
          <p:cNvPr id="7" name="Скругленный прямоугольник 6"/>
          <p:cNvSpPr/>
          <p:nvPr/>
        </p:nvSpPr>
        <p:spPr>
          <a:xfrm>
            <a:off x="8028384" y="980728"/>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864096"/>
          </a:xfrm>
        </p:spPr>
        <p:txBody>
          <a:bodyPr>
            <a:normAutofit/>
          </a:bodyPr>
          <a:lstStyle/>
          <a:p>
            <a:pPr algn="ctr"/>
            <a:endParaRPr lang="ru-RU" sz="1600" b="1" dirty="0" smtClean="0">
              <a:solidFill>
                <a:srgbClr val="0000FF"/>
              </a:solidFill>
              <a:latin typeface="Book Antiqua" pitchFamily="18" charset="0"/>
            </a:endParaRPr>
          </a:p>
          <a:p>
            <a:pPr algn="ctr"/>
            <a:r>
              <a:rPr lang="ru-RU" sz="1600" b="1" u="sng" dirty="0" smtClean="0">
                <a:solidFill>
                  <a:srgbClr val="000099"/>
                </a:solidFill>
                <a:latin typeface="Book Antiqua" pitchFamily="18" charset="0"/>
              </a:rPr>
              <a:t>Цель   муниципальной  программы:</a:t>
            </a:r>
            <a:r>
              <a:rPr lang="ru-RU" sz="1600" u="sng" dirty="0" smtClean="0">
                <a:solidFill>
                  <a:srgbClr val="000099"/>
                </a:solidFill>
              </a:rPr>
              <a:t> </a:t>
            </a:r>
          </a:p>
          <a:p>
            <a:pPr algn="ctr"/>
            <a:r>
              <a:rPr lang="ru-RU" sz="1600" b="1" dirty="0" smtClean="0">
                <a:solidFill>
                  <a:srgbClr val="000099"/>
                </a:solidFill>
                <a:latin typeface="Book Antiqua" pitchFamily="18" charset="0"/>
              </a:rPr>
              <a:t>Повышение качества жизни молодых семей</a:t>
            </a:r>
          </a:p>
        </p:txBody>
      </p:sp>
      <p:graphicFrame>
        <p:nvGraphicFramePr>
          <p:cNvPr id="6" name="Содержимое 5"/>
          <p:cNvGraphicFramePr>
            <a:graphicFrameLocks noGrp="1"/>
          </p:cNvGraphicFramePr>
          <p:nvPr>
            <p:ph sz="half" idx="1"/>
          </p:nvPr>
        </p:nvGraphicFramePr>
        <p:xfrm>
          <a:off x="179512" y="1892145"/>
          <a:ext cx="8784975" cy="2321821"/>
        </p:xfrm>
        <a:graphic>
          <a:graphicData uri="http://schemas.openxmlformats.org/drawingml/2006/table">
            <a:tbl>
              <a:tblPr firstRow="1" bandRow="1">
                <a:tableStyleId>{69CF1AB2-1976-4502-BF36-3FF5EA218861}</a:tableStyleId>
              </a:tblPr>
              <a:tblGrid>
                <a:gridCol w="4679985"/>
                <a:gridCol w="1440695"/>
                <a:gridCol w="1368152"/>
                <a:gridCol w="1296143"/>
              </a:tblGrid>
              <a:tr h="337965">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63089">
                <a:tc>
                  <a:txBody>
                    <a:bodyPr/>
                    <a:lstStyle/>
                    <a:p>
                      <a:pPr algn="just"/>
                      <a:r>
                        <a:rPr lang="ru-RU" sz="1300" dirty="0" smtClean="0"/>
                        <a:t>Муниципальная</a:t>
                      </a:r>
                      <a:r>
                        <a:rPr lang="ru-RU" sz="1300" baseline="0" dirty="0" smtClean="0"/>
                        <a:t> программа « Обеспечение жильем молодых семей на территории  муниципального образования «Холм-Жирковский район Смоленской области» на 2015-2019 годы», в т.ч.</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r>
              <a:tr h="291879">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r>
              <a:tr h="808057">
                <a:tc>
                  <a:txBody>
                    <a:bodyPr/>
                    <a:lstStyle/>
                    <a:p>
                      <a:pPr algn="just"/>
                      <a:r>
                        <a:rPr lang="ru-RU" sz="1300" dirty="0" smtClean="0"/>
                        <a:t>Основное мероприятие « Улучшение жилищных условий молодых семей»</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c>
                  <a:txBody>
                    <a:bodyPr/>
                    <a:lstStyle/>
                    <a:p>
                      <a:pPr algn="ctr"/>
                      <a:r>
                        <a:rPr lang="ru-RU" sz="1300" dirty="0" smtClean="0"/>
                        <a:t>70,0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Обеспечение жильем молодых семей на территории муниципального образования «Холм-Жирковский район Смоленской области на  2015-2019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1403648" y="4149080"/>
            <a:ext cx="6696744" cy="1512168"/>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Ожидаемые результаты реализации муниципальной программы:</a:t>
            </a:r>
          </a:p>
          <a:p>
            <a:pPr algn="ctr"/>
            <a:r>
              <a:rPr lang="ru-RU" sz="1400" dirty="0" smtClean="0">
                <a:solidFill>
                  <a:srgbClr val="000099"/>
                </a:solidFill>
                <a:latin typeface="Book Antiqua" pitchFamily="18" charset="0"/>
              </a:rPr>
              <a:t>- Улучшение к 2019 году жилищных условий 6-ти молодых семей.</a:t>
            </a:r>
          </a:p>
        </p:txBody>
      </p:sp>
      <p:sp>
        <p:nvSpPr>
          <p:cNvPr id="7" name="Скругленный прямоугольник 6"/>
          <p:cNvSpPr/>
          <p:nvPr/>
        </p:nvSpPr>
        <p:spPr>
          <a:xfrm>
            <a:off x="8028384" y="1196752"/>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80120"/>
          </a:xfrm>
        </p:spPr>
        <p:txBody>
          <a:bodyPr>
            <a:normAutofit fontScale="77500" lnSpcReduction="20000"/>
          </a:bodyPr>
          <a:lstStyle/>
          <a:p>
            <a:pPr algn="ctr"/>
            <a:endParaRPr lang="ru-RU" sz="1600" b="1" dirty="0" smtClean="0">
              <a:solidFill>
                <a:srgbClr val="0000FF"/>
              </a:solidFill>
              <a:latin typeface="Book Antiqua" pitchFamily="18" charset="0"/>
            </a:endParaRPr>
          </a:p>
          <a:p>
            <a:pPr algn="ctr"/>
            <a:r>
              <a:rPr lang="ru-RU" sz="1800" b="1" u="sng" dirty="0" smtClean="0">
                <a:solidFill>
                  <a:srgbClr val="000099"/>
                </a:solidFill>
                <a:latin typeface="Book Antiqua" pitchFamily="18" charset="0"/>
              </a:rPr>
              <a:t>Цель   муниципальной  программы:</a:t>
            </a:r>
            <a:r>
              <a:rPr lang="ru-RU" sz="1800" u="sng" dirty="0" smtClean="0">
                <a:solidFill>
                  <a:srgbClr val="000099"/>
                </a:solidFill>
              </a:rPr>
              <a:t> </a:t>
            </a:r>
          </a:p>
          <a:p>
            <a:pPr algn="ctr"/>
            <a:r>
              <a:rPr lang="ru-RU" sz="1800" b="1" dirty="0" smtClean="0">
                <a:solidFill>
                  <a:srgbClr val="000099"/>
                </a:solidFill>
                <a:latin typeface="Book Antiqua" pitchFamily="18" charset="0"/>
              </a:rPr>
              <a:t>повышение доступности социально значимых объектов, информационных ресурсов, услуг  для лиц с ограниченными возможностями и других </a:t>
            </a:r>
            <a:r>
              <a:rPr lang="ru-RU" sz="1800" b="1" dirty="0" err="1" smtClean="0">
                <a:solidFill>
                  <a:srgbClr val="000099"/>
                </a:solidFill>
                <a:latin typeface="Book Antiqua" pitchFamily="18" charset="0"/>
              </a:rPr>
              <a:t>маломобильных</a:t>
            </a:r>
            <a:r>
              <a:rPr lang="ru-RU" sz="1800" b="1" dirty="0" smtClean="0">
                <a:solidFill>
                  <a:srgbClr val="000099"/>
                </a:solidFill>
                <a:latin typeface="Book Antiqua" pitchFamily="18" charset="0"/>
              </a:rPr>
              <a:t> групп населения, создание условий для улучшения качества жизни инвалидов на территории муниципального  образования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2132855"/>
          <a:ext cx="8784975" cy="3031694"/>
        </p:xfrm>
        <a:graphic>
          <a:graphicData uri="http://schemas.openxmlformats.org/drawingml/2006/table">
            <a:tbl>
              <a:tblPr firstRow="1" bandRow="1">
                <a:tableStyleId>{69CF1AB2-1976-4502-BF36-3FF5EA218861}</a:tableStyleId>
              </a:tblPr>
              <a:tblGrid>
                <a:gridCol w="4679985"/>
                <a:gridCol w="1440695"/>
                <a:gridCol w="1368152"/>
                <a:gridCol w="1296143"/>
              </a:tblGrid>
              <a:tr h="341469">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93085">
                <a:tc>
                  <a:txBody>
                    <a:bodyPr/>
                    <a:lstStyle/>
                    <a:p>
                      <a:pPr algn="just"/>
                      <a:r>
                        <a:rPr lang="ru-RU" sz="1300" dirty="0" smtClean="0"/>
                        <a:t>Муниципальная</a:t>
                      </a:r>
                      <a:r>
                        <a:rPr lang="ru-RU" sz="1300" baseline="0" dirty="0" smtClean="0"/>
                        <a:t> программа « Доступная среда на территории  муниципального образования «Холм-Жирковский район Смоленской области» на 2016-2020 годы», в т.ч.</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r>
              <a:tr h="294905">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c>
                  <a:txBody>
                    <a:bodyPr/>
                    <a:lstStyle/>
                    <a:p>
                      <a:pPr algn="ctr"/>
                      <a:r>
                        <a:rPr lang="ru-RU" sz="1300" dirty="0" smtClean="0"/>
                        <a:t>77,0</a:t>
                      </a:r>
                      <a:endParaRPr lang="ru-RU" sz="1300" dirty="0">
                        <a:latin typeface="Book Antiqua" pitchFamily="18" charset="0"/>
                      </a:endParaRPr>
                    </a:p>
                  </a:txBody>
                  <a:tcPr/>
                </a:tc>
              </a:tr>
              <a:tr h="678443">
                <a:tc>
                  <a:txBody>
                    <a:bodyPr/>
                    <a:lstStyle/>
                    <a:p>
                      <a:pPr algn="just"/>
                      <a:r>
                        <a:rPr lang="ru-RU" sz="1300" dirty="0" smtClean="0"/>
                        <a:t>Основное мероприятие « Оборудование зданий и сооружений для беспрепятственного доступа</a:t>
                      </a:r>
                      <a:r>
                        <a:rPr lang="ru-RU" sz="1300" baseline="0" dirty="0" smtClean="0"/>
                        <a:t> к ним инвалидов и других </a:t>
                      </a:r>
                      <a:r>
                        <a:rPr lang="ru-RU" sz="1300" baseline="0" dirty="0" err="1" smtClean="0"/>
                        <a:t>маломобильных</a:t>
                      </a:r>
                      <a:r>
                        <a:rPr lang="ru-RU" sz="1300" baseline="0" dirty="0" smtClean="0"/>
                        <a:t> групп  населения»</a:t>
                      </a:r>
                      <a:endParaRPr lang="ru-RU" sz="1300" dirty="0">
                        <a:latin typeface="Book Antiqua" pitchFamily="18" charset="0"/>
                      </a:endParaRPr>
                    </a:p>
                  </a:txBody>
                  <a:tcPr/>
                </a:tc>
                <a:tc>
                  <a:txBody>
                    <a:bodyPr/>
                    <a:lstStyle/>
                    <a:p>
                      <a:pPr algn="ctr"/>
                      <a:r>
                        <a:rPr lang="ru-RU" sz="1300" dirty="0" smtClean="0"/>
                        <a:t>58,0</a:t>
                      </a:r>
                      <a:endParaRPr lang="ru-RU" sz="1300" dirty="0">
                        <a:latin typeface="Book Antiqua" pitchFamily="18" charset="0"/>
                      </a:endParaRPr>
                    </a:p>
                  </a:txBody>
                  <a:tcPr/>
                </a:tc>
                <a:tc>
                  <a:txBody>
                    <a:bodyPr/>
                    <a:lstStyle/>
                    <a:p>
                      <a:pPr algn="ctr"/>
                      <a:r>
                        <a:rPr lang="ru-RU" sz="1300" dirty="0" smtClean="0"/>
                        <a:t>58,0</a:t>
                      </a:r>
                      <a:endParaRPr lang="ru-RU" sz="1300" dirty="0">
                        <a:latin typeface="Book Antiqua" pitchFamily="18" charset="0"/>
                      </a:endParaRPr>
                    </a:p>
                  </a:txBody>
                  <a:tcPr/>
                </a:tc>
                <a:tc>
                  <a:txBody>
                    <a:bodyPr/>
                    <a:lstStyle/>
                    <a:p>
                      <a:pPr algn="ctr"/>
                      <a:r>
                        <a:rPr lang="ru-RU" sz="1300" dirty="0" smtClean="0"/>
                        <a:t>58,0</a:t>
                      </a:r>
                      <a:endParaRPr lang="ru-RU" sz="1300" dirty="0">
                        <a:latin typeface="Book Antiqua" pitchFamily="18" charset="0"/>
                      </a:endParaRPr>
                    </a:p>
                  </a:txBody>
                  <a:tcPr/>
                </a:tc>
              </a:tr>
              <a:tr h="816435">
                <a:tc>
                  <a:txBody>
                    <a:bodyPr/>
                    <a:lstStyle/>
                    <a:p>
                      <a:pPr algn="just"/>
                      <a:r>
                        <a:rPr lang="ru-RU" sz="1300" dirty="0" smtClean="0"/>
                        <a:t>Основное мероприятие «Проведение мероприятий,</a:t>
                      </a:r>
                      <a:r>
                        <a:rPr lang="ru-RU" sz="1300" baseline="0" dirty="0" smtClean="0"/>
                        <a:t> направленных на повышение уровня социальной адаптации инвалидов»</a:t>
                      </a:r>
                      <a:endParaRPr lang="ru-RU" sz="1300" dirty="0">
                        <a:latin typeface="Book Antiqua" pitchFamily="18" charset="0"/>
                      </a:endParaRPr>
                    </a:p>
                  </a:txBody>
                  <a:tcPr/>
                </a:tc>
                <a:tc>
                  <a:txBody>
                    <a:bodyPr/>
                    <a:lstStyle/>
                    <a:p>
                      <a:pPr algn="ctr"/>
                      <a:r>
                        <a:rPr lang="ru-RU" sz="1300" dirty="0" smtClean="0"/>
                        <a:t>19,0</a:t>
                      </a:r>
                      <a:endParaRPr lang="ru-RU" sz="1300" dirty="0">
                        <a:latin typeface="Book Antiqua" pitchFamily="18" charset="0"/>
                      </a:endParaRPr>
                    </a:p>
                  </a:txBody>
                  <a:tcPr/>
                </a:tc>
                <a:tc>
                  <a:txBody>
                    <a:bodyPr/>
                    <a:lstStyle/>
                    <a:p>
                      <a:pPr algn="ctr"/>
                      <a:r>
                        <a:rPr lang="ru-RU" sz="1300" dirty="0" smtClean="0"/>
                        <a:t>19,0</a:t>
                      </a:r>
                      <a:endParaRPr lang="ru-RU" sz="1300" dirty="0">
                        <a:latin typeface="Book Antiqua" pitchFamily="18" charset="0"/>
                      </a:endParaRPr>
                    </a:p>
                  </a:txBody>
                  <a:tcPr/>
                </a:tc>
                <a:tc>
                  <a:txBody>
                    <a:bodyPr/>
                    <a:lstStyle/>
                    <a:p>
                      <a:pPr algn="ctr"/>
                      <a:r>
                        <a:rPr lang="ru-RU" sz="1300" dirty="0" smtClean="0"/>
                        <a:t>19,0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Доступная среда на территории муниципального образования «Холм-Жирковский район  Смоленской области на  2016-2020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8" name="Выноска со стрелкой вверх 7"/>
          <p:cNvSpPr/>
          <p:nvPr/>
        </p:nvSpPr>
        <p:spPr>
          <a:xfrm>
            <a:off x="539552" y="5157192"/>
            <a:ext cx="8208912" cy="1512168"/>
          </a:xfrm>
          <a:prstGeom prst="upArrowCallout">
            <a:avLst>
              <a:gd name="adj1" fmla="val 25000"/>
              <a:gd name="adj2" fmla="val 51538"/>
              <a:gd name="adj3" fmla="val 18918"/>
              <a:gd name="adj4" fmla="val 64977"/>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99"/>
                </a:solidFill>
                <a:latin typeface="Book Antiqua" pitchFamily="18" charset="0"/>
              </a:rPr>
              <a:t>Реализация   программы   будет способствовать:</a:t>
            </a:r>
          </a:p>
          <a:p>
            <a:pPr algn="ctr"/>
            <a:r>
              <a:rPr lang="ru-RU" sz="1400" dirty="0" smtClean="0">
                <a:solidFill>
                  <a:srgbClr val="000099"/>
                </a:solidFill>
                <a:latin typeface="Book Antiqua" pitchFamily="18" charset="0"/>
              </a:rPr>
              <a:t>- увеличению количества социально значимых объектов, доступных для  лиц с ограниченными возможностями и других </a:t>
            </a:r>
            <a:r>
              <a:rPr lang="ru-RU" sz="1400" dirty="0" err="1" smtClean="0">
                <a:solidFill>
                  <a:srgbClr val="000099"/>
                </a:solidFill>
                <a:latin typeface="Book Antiqua" pitchFamily="18" charset="0"/>
              </a:rPr>
              <a:t>маломобильных</a:t>
            </a:r>
            <a:r>
              <a:rPr lang="ru-RU" sz="1400" dirty="0" smtClean="0">
                <a:solidFill>
                  <a:srgbClr val="000099"/>
                </a:solidFill>
                <a:latin typeface="Book Antiqua" pitchFamily="18" charset="0"/>
              </a:rPr>
              <a:t> групп населения </a:t>
            </a:r>
            <a:endParaRPr lang="ru-RU" sz="1400" dirty="0">
              <a:solidFill>
                <a:srgbClr val="000099"/>
              </a:solidFill>
              <a:latin typeface="Book Antiqua" pitchFamily="18" charset="0"/>
            </a:endParaRPr>
          </a:p>
        </p:txBody>
      </p:sp>
      <p:sp>
        <p:nvSpPr>
          <p:cNvPr id="7" name="Скругленный прямоугольник 6"/>
          <p:cNvSpPr/>
          <p:nvPr/>
        </p:nvSpPr>
        <p:spPr>
          <a:xfrm>
            <a:off x="8028384" y="1772816"/>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80120"/>
          </a:xfrm>
        </p:spPr>
        <p:txBody>
          <a:bodyPr>
            <a:normAutofit fontScale="85000" lnSpcReduction="10000"/>
          </a:bodyPr>
          <a:lstStyle/>
          <a:p>
            <a:pPr algn="ctr"/>
            <a:endParaRPr lang="ru-RU" sz="1600" b="1" dirty="0" smtClean="0">
              <a:solidFill>
                <a:srgbClr val="0000FF"/>
              </a:solidFill>
              <a:latin typeface="Book Antiqua" pitchFamily="18" charset="0"/>
            </a:endParaRPr>
          </a:p>
          <a:p>
            <a:pPr algn="ctr"/>
            <a:r>
              <a:rPr lang="ru-RU" sz="1800" b="1" u="sng" dirty="0" smtClean="0">
                <a:solidFill>
                  <a:srgbClr val="000099"/>
                </a:solidFill>
                <a:latin typeface="Book Antiqua" pitchFamily="18" charset="0"/>
              </a:rPr>
              <a:t>Цель   муниципальной  программы:</a:t>
            </a:r>
            <a:r>
              <a:rPr lang="ru-RU" sz="1800" u="sng" dirty="0" smtClean="0">
                <a:solidFill>
                  <a:srgbClr val="000099"/>
                </a:solidFill>
              </a:rPr>
              <a:t> </a:t>
            </a:r>
          </a:p>
          <a:p>
            <a:pPr algn="ctr"/>
            <a:r>
              <a:rPr lang="ru-RU" sz="1800" b="1" dirty="0" smtClean="0">
                <a:solidFill>
                  <a:srgbClr val="000099"/>
                </a:solidFill>
                <a:latin typeface="Book Antiqua" pitchFamily="18" charset="0"/>
              </a:rPr>
              <a:t>Создание комплексной системы безопасности на территории муниципального образования «Холм-Жирковский район» Смоленской области для повышения общественной и личной безопасности граждан за счет применения новых информационных технологий</a:t>
            </a:r>
          </a:p>
        </p:txBody>
      </p:sp>
      <p:graphicFrame>
        <p:nvGraphicFramePr>
          <p:cNvPr id="6" name="Содержимое 5"/>
          <p:cNvGraphicFramePr>
            <a:graphicFrameLocks noGrp="1"/>
          </p:cNvGraphicFramePr>
          <p:nvPr>
            <p:ph sz="half" idx="1"/>
          </p:nvPr>
        </p:nvGraphicFramePr>
        <p:xfrm>
          <a:off x="179512" y="2060848"/>
          <a:ext cx="8784975" cy="2404214"/>
        </p:xfrm>
        <a:graphic>
          <a:graphicData uri="http://schemas.openxmlformats.org/drawingml/2006/table">
            <a:tbl>
              <a:tblPr firstRow="1" bandRow="1">
                <a:tableStyleId>{69CF1AB2-1976-4502-BF36-3FF5EA218861}</a:tableStyleId>
              </a:tblPr>
              <a:tblGrid>
                <a:gridCol w="4968552"/>
                <a:gridCol w="1296144"/>
                <a:gridCol w="1296144"/>
                <a:gridCol w="1224135"/>
              </a:tblGrid>
              <a:tr h="341469">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10660">
                <a:tc>
                  <a:txBody>
                    <a:bodyPr/>
                    <a:lstStyle/>
                    <a:p>
                      <a:pPr algn="just"/>
                      <a:r>
                        <a:rPr lang="ru-RU" sz="1300" dirty="0" smtClean="0"/>
                        <a:t>Муниципальная</a:t>
                      </a:r>
                      <a:r>
                        <a:rPr lang="ru-RU" sz="1300" baseline="0" dirty="0" smtClean="0"/>
                        <a:t> программа « Безопасный город на территории  муниципального образования «Холм-Жирковский район Смоленской области» на 2016-2019 годы», в т.ч.</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294905">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r h="678443">
                <a:tc>
                  <a:txBody>
                    <a:bodyPr/>
                    <a:lstStyle/>
                    <a:p>
                      <a:pPr algn="just"/>
                      <a:r>
                        <a:rPr lang="ru-RU" sz="1300" dirty="0" smtClean="0"/>
                        <a:t>Основное мероприятие « Обеспечение комплексной безопасности жизнедеятельности населения муниципального образования  «Холм-Жирковский район» Смоленской области</a:t>
                      </a:r>
                      <a:r>
                        <a:rPr lang="ru-RU" sz="1300" baseline="0" dirty="0" smtClean="0"/>
                        <a:t>»</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c>
                  <a:txBody>
                    <a:bodyPr/>
                    <a:lstStyle/>
                    <a:p>
                      <a:pPr algn="ctr"/>
                      <a:r>
                        <a:rPr lang="ru-RU" sz="1300" dirty="0" smtClean="0"/>
                        <a:t>50,0</a:t>
                      </a:r>
                      <a:endParaRPr lang="ru-RU" sz="1300" dirty="0">
                        <a:latin typeface="Book Antiqua" pitchFamily="18" charset="0"/>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Безопасный город на территории муниципального образования «Холм-Жирковский район   Смоленской области на  2016-2019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107504" y="4221088"/>
            <a:ext cx="9036496" cy="2520280"/>
          </a:xfrm>
          <a:prstGeom prst="upArrowCallout">
            <a:avLst>
              <a:gd name="adj1" fmla="val 25000"/>
              <a:gd name="adj2" fmla="val 53159"/>
              <a:gd name="adj3" fmla="val 18918"/>
              <a:gd name="adj4" fmla="val 72681"/>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107504" y="5013176"/>
            <a:ext cx="9036496" cy="1692771"/>
          </a:xfrm>
          <a:prstGeom prst="rect">
            <a:avLst/>
          </a:prstGeom>
          <a:noFill/>
          <a:scene3d>
            <a:camera prst="orthographicFront"/>
            <a:lightRig rig="threePt" dir="t"/>
          </a:scene3d>
          <a:sp3d>
            <a:bevelT/>
          </a:sp3d>
        </p:spPr>
        <p:txBody>
          <a:bodyPr wrap="square" rtlCol="0">
            <a:spAutoFit/>
          </a:bodyPr>
          <a:lstStyle/>
          <a:p>
            <a:pPr algn="ctr"/>
            <a:r>
              <a:rPr lang="ru-RU" sz="1300" dirty="0" smtClean="0">
                <a:solidFill>
                  <a:srgbClr val="000099"/>
                </a:solidFill>
                <a:latin typeface="Book Antiqua" pitchFamily="18" charset="0"/>
              </a:rPr>
              <a:t>Реализация программы будет способствовать:</a:t>
            </a:r>
          </a:p>
          <a:p>
            <a:pPr>
              <a:buFontTx/>
              <a:buChar char="-"/>
            </a:pPr>
            <a:r>
              <a:rPr lang="ru-RU" sz="1300" dirty="0" smtClean="0">
                <a:solidFill>
                  <a:srgbClr val="000099"/>
                </a:solidFill>
                <a:latin typeface="Book Antiqua" pitchFamily="18" charset="0"/>
              </a:rPr>
              <a:t>повышению уровня комплексной безопасности населения, последовательному снижению рисков ЧС;</a:t>
            </a:r>
          </a:p>
          <a:p>
            <a:pPr>
              <a:buFontTx/>
              <a:buChar char="-"/>
            </a:pPr>
            <a:r>
              <a:rPr lang="ru-RU" sz="1300" dirty="0" smtClean="0">
                <a:solidFill>
                  <a:srgbClr val="000099"/>
                </a:solidFill>
                <a:latin typeface="Book Antiqua" pitchFamily="18" charset="0"/>
              </a:rPr>
              <a:t>координации  действий по поддержанию в необходимой готовности сил и средств реагирования, объектов ГО, обучению оперативных служб действиям в ЧС;</a:t>
            </a:r>
          </a:p>
          <a:p>
            <a:pPr>
              <a:buFontTx/>
              <a:buChar char="-"/>
            </a:pPr>
            <a:r>
              <a:rPr lang="ru-RU" sz="1300" dirty="0" smtClean="0">
                <a:solidFill>
                  <a:srgbClr val="000099"/>
                </a:solidFill>
                <a:latin typeface="Book Antiqua" pitchFamily="18" charset="0"/>
              </a:rPr>
              <a:t>улучшению взаимодействия оперативных служб Единой дежурной диспетчерской службы, органами полиции и органами службы  по чрезвычайным ситуациям;</a:t>
            </a:r>
          </a:p>
          <a:p>
            <a:r>
              <a:rPr lang="ru-RU" sz="1300" dirty="0" smtClean="0">
                <a:solidFill>
                  <a:srgbClr val="000099"/>
                </a:solidFill>
                <a:latin typeface="Book Antiqua" pitchFamily="18" charset="0"/>
              </a:rPr>
              <a:t>-обеспечение эффективного взаимодействия служб за счет повышения точности прогнозирования и мониторинга  угроз.</a:t>
            </a:r>
            <a:endParaRPr lang="ru-RU" sz="1300" dirty="0">
              <a:solidFill>
                <a:srgbClr val="000099"/>
              </a:solidFill>
              <a:latin typeface="Book Antiqua" pitchFamily="18" charset="0"/>
            </a:endParaRPr>
          </a:p>
        </p:txBody>
      </p:sp>
      <p:sp>
        <p:nvSpPr>
          <p:cNvPr id="8" name="Скругленный прямоугольник 7"/>
          <p:cNvSpPr/>
          <p:nvPr/>
        </p:nvSpPr>
        <p:spPr>
          <a:xfrm>
            <a:off x="8028384" y="1052736"/>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9552" y="260648"/>
            <a:ext cx="8208912" cy="369332"/>
          </a:xfrm>
          <a:prstGeom prst="rect">
            <a:avLst/>
          </a:prstGeom>
          <a:noFill/>
          <a:ln>
            <a:solidFill>
              <a:srgbClr val="FFC000"/>
            </a:solid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endParaRPr lang="ru-RU" dirty="0" smtClean="0">
              <a:solidFill>
                <a:srgbClr val="0000FF"/>
              </a:solidFill>
              <a:latin typeface="Bookman Old Style" pitchFamily="18" charset="0"/>
            </a:endParaRPr>
          </a:p>
        </p:txBody>
      </p:sp>
      <p:sp>
        <p:nvSpPr>
          <p:cNvPr id="6" name="TextBox 5"/>
          <p:cNvSpPr txBox="1"/>
          <p:nvPr/>
        </p:nvSpPr>
        <p:spPr>
          <a:xfrm>
            <a:off x="395536" y="2420888"/>
            <a:ext cx="8424936" cy="923330"/>
          </a:xfrm>
          <a:prstGeom prst="rect">
            <a:avLst/>
          </a:prstGeom>
          <a:noFill/>
        </p:spPr>
        <p:txBody>
          <a:bodyPr wrap="square" rtlCol="0">
            <a:spAutoFit/>
          </a:bodyPr>
          <a:lstStyle/>
          <a:p>
            <a:pPr algn="ctr"/>
            <a:endParaRPr lang="ru-RU" sz="5400" b="1" dirty="0">
              <a:solidFill>
                <a:srgbClr val="0000FF"/>
              </a:solidFill>
              <a:latin typeface="Bookman Old Style" pitchFamily="18" charset="0"/>
              <a:ea typeface="Arial Unicode MS" pitchFamily="34" charset="-128"/>
              <a:cs typeface="Arial Unicode MS" pitchFamily="34" charset="-128"/>
            </a:endParaRPr>
          </a:p>
        </p:txBody>
      </p:sp>
      <p:sp>
        <p:nvSpPr>
          <p:cNvPr id="4" name="Прямоугольник с двумя скругленными противолежащими углами 3"/>
          <p:cNvSpPr/>
          <p:nvPr/>
        </p:nvSpPr>
        <p:spPr>
          <a:xfrm>
            <a:off x="323528" y="116632"/>
            <a:ext cx="8640960" cy="648072"/>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ВСТУПЛЕНИЕ</a:t>
            </a:r>
            <a:endParaRPr lang="ru-RU" sz="2400" b="1" dirty="0">
              <a:effectLst>
                <a:outerShdw blurRad="38100" dist="38100" dir="2700000" algn="tl">
                  <a:srgbClr val="000000">
                    <a:alpha val="43137"/>
                  </a:srgbClr>
                </a:outerShdw>
              </a:effectLst>
              <a:latin typeface="Book Antiqua" pitchFamily="18" charset="0"/>
            </a:endParaRPr>
          </a:p>
        </p:txBody>
      </p:sp>
      <p:sp>
        <p:nvSpPr>
          <p:cNvPr id="5" name="Прямоугольник 4"/>
          <p:cNvSpPr/>
          <p:nvPr/>
        </p:nvSpPr>
        <p:spPr>
          <a:xfrm>
            <a:off x="2286000" y="1443841"/>
            <a:ext cx="4572000" cy="923330"/>
          </a:xfrm>
          <a:prstGeom prst="rect">
            <a:avLst/>
          </a:prstGeom>
        </p:spPr>
        <p:txBody>
          <a:bodyPr>
            <a:spAutoFit/>
          </a:bodyPr>
          <a:lstStyle/>
          <a:p>
            <a:endParaRPr lang="ru-RU" dirty="0" smtClean="0"/>
          </a:p>
          <a:p>
            <a:endParaRPr lang="ru-RU" dirty="0" smtClean="0"/>
          </a:p>
          <a:p>
            <a:endParaRPr lang="ru-RU" i="1" dirty="0" smtClean="0"/>
          </a:p>
        </p:txBody>
      </p:sp>
      <p:sp>
        <p:nvSpPr>
          <p:cNvPr id="7" name="Прямоугольник 6"/>
          <p:cNvSpPr/>
          <p:nvPr/>
        </p:nvSpPr>
        <p:spPr>
          <a:xfrm>
            <a:off x="3635896" y="1124744"/>
            <a:ext cx="5310336" cy="4678204"/>
          </a:xfrm>
          <a:prstGeom prst="rect">
            <a:avLst/>
          </a:prstGeom>
        </p:spPr>
        <p:txBody>
          <a:bodyPr wrap="square">
            <a:spAutoFit/>
          </a:bodyPr>
          <a:lstStyle/>
          <a:p>
            <a:endParaRPr lang="ru-RU" dirty="0" smtClean="0"/>
          </a:p>
          <a:p>
            <a:pPr algn="just"/>
            <a:r>
              <a:rPr lang="ru-RU" sz="2000" b="1" i="1" dirty="0" smtClean="0">
                <a:solidFill>
                  <a:srgbClr val="0000CC"/>
                </a:solidFill>
                <a:latin typeface="Book Antiqua" pitchFamily="18" charset="0"/>
              </a:rPr>
              <a:t>«Бюджет для граждан» познакомит Вас с положениями проекта важнейшего финансового документа муниципального образования «Холм-Жирковский район» Смоленской области  - бюджетом  муниципального района. </a:t>
            </a:r>
          </a:p>
          <a:p>
            <a:pPr algn="just"/>
            <a:endParaRPr lang="ru-RU" sz="2000" b="1" i="1" dirty="0" smtClean="0">
              <a:solidFill>
                <a:srgbClr val="0000CC"/>
              </a:solidFill>
              <a:latin typeface="Book Antiqua" pitchFamily="18" charset="0"/>
            </a:endParaRPr>
          </a:p>
          <a:p>
            <a:pPr algn="just"/>
            <a:r>
              <a:rPr lang="ru-RU" sz="2000" b="1" i="1" dirty="0" smtClean="0">
                <a:solidFill>
                  <a:srgbClr val="0000CC"/>
                </a:solidFill>
                <a:latin typeface="Book Antiqua" pitchFamily="18" charset="0"/>
              </a:rPr>
              <a:t>Каждый житель Холм-Жирковского района является участником формирования бюджета с одной стороны, как налогоплательщик, наполняя доходы бюджета, с другой — он получает часть расходов как потребитель общественных услуг. </a:t>
            </a:r>
          </a:p>
        </p:txBody>
      </p:sp>
      <p:pic>
        <p:nvPicPr>
          <p:cNvPr id="8" name="Рисунок 7" descr="для введения.jpg"/>
          <p:cNvPicPr>
            <a:picLocks noChangeAspect="1"/>
          </p:cNvPicPr>
          <p:nvPr/>
        </p:nvPicPr>
        <p:blipFill>
          <a:blip r:embed="rId2" cstate="print"/>
          <a:stretch>
            <a:fillRect/>
          </a:stretch>
        </p:blipFill>
        <p:spPr>
          <a:xfrm>
            <a:off x="179512" y="2924944"/>
            <a:ext cx="3456384" cy="3528392"/>
          </a:xfrm>
          <a:prstGeom prst="rect">
            <a:avLst/>
          </a:prstGeom>
          <a:ln>
            <a:noFill/>
          </a:ln>
          <a:effectLst>
            <a:softEdge rad="112500"/>
          </a:effectLst>
        </p:spPr>
      </p:pic>
      <p:pic>
        <p:nvPicPr>
          <p:cNvPr id="9" name="Рисунок 8" descr="фото холм для введения.jpg"/>
          <p:cNvPicPr>
            <a:picLocks noChangeAspect="1"/>
          </p:cNvPicPr>
          <p:nvPr/>
        </p:nvPicPr>
        <p:blipFill>
          <a:blip r:embed="rId3" cstate="print"/>
          <a:stretch>
            <a:fillRect/>
          </a:stretch>
        </p:blipFill>
        <p:spPr>
          <a:xfrm>
            <a:off x="107504" y="908720"/>
            <a:ext cx="3569362" cy="2160240"/>
          </a:xfrm>
          <a:prstGeom prst="rect">
            <a:avLst/>
          </a:prstGeom>
          <a:ln>
            <a:noFill/>
          </a:ln>
          <a:effectLst>
            <a:softEdge rad="112500"/>
          </a:effectLst>
        </p:spPr>
      </p:pic>
    </p:spTree>
    <p:extLst>
      <p:ext uri="{BB962C8B-B14F-4D97-AF65-F5344CB8AC3E}">
        <p14:creationId xmlns:p14="http://schemas.microsoft.com/office/powerpoint/2010/main" xmlns="" val="1043633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980728"/>
            <a:ext cx="8784976" cy="1080120"/>
          </a:xfrm>
        </p:spPr>
        <p:txBody>
          <a:bodyPr>
            <a:normAutofit fontScale="92500"/>
          </a:bodyPr>
          <a:lstStyle/>
          <a:p>
            <a:pPr algn="ctr"/>
            <a:endParaRPr lang="ru-RU" sz="1600" b="1" dirty="0" smtClean="0">
              <a:solidFill>
                <a:srgbClr val="0000FF"/>
              </a:solidFill>
              <a:latin typeface="Book Antiqua" pitchFamily="18" charset="0"/>
            </a:endParaRPr>
          </a:p>
          <a:p>
            <a:pPr algn="ctr"/>
            <a:r>
              <a:rPr lang="ru-RU" sz="1800" b="1" u="sng" dirty="0" smtClean="0">
                <a:solidFill>
                  <a:srgbClr val="000099"/>
                </a:solidFill>
                <a:latin typeface="Book Antiqua" pitchFamily="18" charset="0"/>
              </a:rPr>
              <a:t>Цель   муниципальной  программы:</a:t>
            </a:r>
            <a:r>
              <a:rPr lang="ru-RU" sz="1800" u="sng" dirty="0" smtClean="0">
                <a:solidFill>
                  <a:srgbClr val="000099"/>
                </a:solidFill>
              </a:rPr>
              <a:t> </a:t>
            </a:r>
          </a:p>
          <a:p>
            <a:pPr algn="ctr"/>
            <a:r>
              <a:rPr lang="ru-RU" sz="1800" b="1" dirty="0" smtClean="0">
                <a:solidFill>
                  <a:srgbClr val="000099"/>
                </a:solidFill>
                <a:latin typeface="Book Antiqua" pitchFamily="18" charset="0"/>
              </a:rPr>
              <a:t>Эффективное и рациональное использование имущества и земельных ресурсов муниципального образования «Холм-Жирковский район» Смоленской области</a:t>
            </a:r>
          </a:p>
        </p:txBody>
      </p:sp>
      <p:graphicFrame>
        <p:nvGraphicFramePr>
          <p:cNvPr id="6" name="Содержимое 5"/>
          <p:cNvGraphicFramePr>
            <a:graphicFrameLocks noGrp="1"/>
          </p:cNvGraphicFramePr>
          <p:nvPr>
            <p:ph sz="half" idx="1"/>
          </p:nvPr>
        </p:nvGraphicFramePr>
        <p:xfrm>
          <a:off x="179512" y="2132856"/>
          <a:ext cx="8784975" cy="3077312"/>
        </p:xfrm>
        <a:graphic>
          <a:graphicData uri="http://schemas.openxmlformats.org/drawingml/2006/table">
            <a:tbl>
              <a:tblPr firstRow="1" bandRow="1">
                <a:tableStyleId>{69CF1AB2-1976-4502-BF36-3FF5EA218861}</a:tableStyleId>
              </a:tblPr>
              <a:tblGrid>
                <a:gridCol w="4968552"/>
                <a:gridCol w="1296144"/>
                <a:gridCol w="1296144"/>
                <a:gridCol w="1224135"/>
              </a:tblGrid>
              <a:tr h="341469">
                <a:tc>
                  <a:txBody>
                    <a:bodyPr/>
                    <a:lstStyle/>
                    <a:p>
                      <a:pPr algn="ctr"/>
                      <a:r>
                        <a:rPr lang="ru-RU" sz="1600" dirty="0" smtClean="0"/>
                        <a:t>Наименование</a:t>
                      </a:r>
                      <a:endParaRPr lang="ru-RU" sz="1600" dirty="0">
                        <a:latin typeface="Book Antiqua" pitchFamily="18" charset="0"/>
                      </a:endParaRPr>
                    </a:p>
                  </a:txBody>
                  <a:tcPr/>
                </a:tc>
                <a:tc>
                  <a:txBody>
                    <a:bodyPr/>
                    <a:lstStyle/>
                    <a:p>
                      <a:pPr algn="ctr"/>
                      <a:r>
                        <a:rPr lang="ru-RU" sz="1600" dirty="0" smtClean="0"/>
                        <a:t>2017 год</a:t>
                      </a:r>
                      <a:endParaRPr lang="ru-RU" sz="1600" dirty="0">
                        <a:latin typeface="Book Antiqua" pitchFamily="18" charset="0"/>
                      </a:endParaRPr>
                    </a:p>
                  </a:txBody>
                  <a:tcPr/>
                </a:tc>
                <a:tc>
                  <a:txBody>
                    <a:bodyPr/>
                    <a:lstStyle/>
                    <a:p>
                      <a:pPr algn="ctr"/>
                      <a:r>
                        <a:rPr lang="ru-RU" sz="1600" dirty="0" smtClean="0"/>
                        <a:t>2018 год</a:t>
                      </a:r>
                      <a:endParaRPr lang="ru-RU" sz="1600" dirty="0">
                        <a:latin typeface="Book Antiqua" pitchFamily="18" charset="0"/>
                      </a:endParaRPr>
                    </a:p>
                  </a:txBody>
                  <a:tcPr/>
                </a:tc>
                <a:tc>
                  <a:txBody>
                    <a:bodyPr/>
                    <a:lstStyle/>
                    <a:p>
                      <a:pPr algn="ctr"/>
                      <a:r>
                        <a:rPr lang="ru-RU" sz="1600" smtClean="0"/>
                        <a:t>2019 год</a:t>
                      </a:r>
                      <a:endParaRPr lang="ru-RU" sz="1600" dirty="0">
                        <a:latin typeface="Book Antiqua" pitchFamily="18" charset="0"/>
                      </a:endParaRPr>
                    </a:p>
                  </a:txBody>
                  <a:tcPr/>
                </a:tc>
              </a:tr>
              <a:tr h="810660">
                <a:tc>
                  <a:txBody>
                    <a:bodyPr/>
                    <a:lstStyle/>
                    <a:p>
                      <a:pPr algn="just"/>
                      <a:r>
                        <a:rPr kumimoji="0" lang="ru-RU" sz="1300" kern="1200" dirty="0" smtClean="0">
                          <a:solidFill>
                            <a:schemeClr val="dk1"/>
                          </a:solidFill>
                          <a:latin typeface="+mn-lt"/>
                          <a:ea typeface="+mn-ea"/>
                          <a:cs typeface="+mn-cs"/>
                        </a:rPr>
                        <a:t>Муниципальная программа "Управление муниципальным имуществом и земельными ресурсами муниципального образования "Холм-Жирковский район" Смоленской области на 2017-2019 годы"в </a:t>
                      </a:r>
                      <a:r>
                        <a:rPr lang="ru-RU" sz="1300" baseline="0" dirty="0" smtClean="0"/>
                        <a:t>т.ч.</a:t>
                      </a:r>
                      <a:endParaRPr lang="ru-RU" sz="1300" dirty="0">
                        <a:latin typeface="Book Antiqua" pitchFamily="18" charset="0"/>
                      </a:endParaRPr>
                    </a:p>
                  </a:txBody>
                  <a:tcPr/>
                </a:tc>
                <a:tc>
                  <a:txBody>
                    <a:bodyPr/>
                    <a:lstStyle/>
                    <a:p>
                      <a:pPr marL="0" algn="ctr" rtl="0" eaLnBrk="1" latinLnBrk="0" hangingPunct="1"/>
                      <a:r>
                        <a:rPr kumimoji="0" lang="ru-RU" sz="1300" kern="1200" dirty="0" smtClean="0">
                          <a:solidFill>
                            <a:schemeClr val="dk1"/>
                          </a:solidFill>
                          <a:latin typeface="+mn-lt"/>
                          <a:ea typeface="+mn-ea"/>
                          <a:cs typeface="+mn-cs"/>
                        </a:rPr>
                        <a:t>836,6</a:t>
                      </a:r>
                      <a:endParaRPr kumimoji="0" lang="ru-RU" sz="1300" kern="1200" dirty="0">
                        <a:solidFill>
                          <a:schemeClr val="dk1"/>
                        </a:solidFill>
                        <a:latin typeface="+mn-lt"/>
                        <a:ea typeface="+mn-ea"/>
                        <a:cs typeface="+mn-cs"/>
                      </a:endParaRPr>
                    </a:p>
                  </a:txBody>
                  <a:tcPr/>
                </a:tc>
                <a:tc>
                  <a:txBody>
                    <a:bodyPr/>
                    <a:lstStyle/>
                    <a:p>
                      <a:pPr algn="ctr"/>
                      <a:r>
                        <a:rPr lang="ru-RU" sz="1300" dirty="0" smtClean="0"/>
                        <a:t>0,0</a:t>
                      </a:r>
                      <a:endParaRPr lang="ru-RU" sz="1300" dirty="0">
                        <a:latin typeface="Book Antiqua" pitchFamily="18" charset="0"/>
                      </a:endParaRPr>
                    </a:p>
                  </a:txBody>
                  <a:tcPr/>
                </a:tc>
                <a:tc>
                  <a:txBody>
                    <a:bodyPr/>
                    <a:lstStyle/>
                    <a:p>
                      <a:pPr algn="ctr"/>
                      <a:r>
                        <a:rPr lang="ru-RU" sz="1300" dirty="0" smtClean="0"/>
                        <a:t>0,0</a:t>
                      </a:r>
                      <a:endParaRPr lang="ru-RU" sz="1300" dirty="0">
                        <a:latin typeface="Book Antiqua" pitchFamily="18" charset="0"/>
                      </a:endParaRPr>
                    </a:p>
                  </a:txBody>
                  <a:tcPr/>
                </a:tc>
              </a:tr>
              <a:tr h="358787">
                <a:tc>
                  <a:txBody>
                    <a:bodyPr/>
                    <a:lstStyle/>
                    <a:p>
                      <a:pPr algn="just"/>
                      <a:r>
                        <a:rPr lang="ru-RU" sz="1300" dirty="0" smtClean="0"/>
                        <a:t>Средства местного бюджета</a:t>
                      </a:r>
                      <a:endParaRPr lang="ru-RU" sz="1300" dirty="0">
                        <a:latin typeface="Book Antiqua" pitchFamily="18" charset="0"/>
                      </a:endParaRPr>
                    </a:p>
                  </a:txBody>
                  <a:tcPr/>
                </a:tc>
                <a:tc>
                  <a:txBody>
                    <a:bodyPr/>
                    <a:lstStyle/>
                    <a:p>
                      <a:pPr marL="0" algn="ctr" rtl="0" eaLnBrk="1" latinLnBrk="0" hangingPunct="1"/>
                      <a:r>
                        <a:rPr kumimoji="0" lang="ru-RU" sz="1300" kern="1200" dirty="0" smtClean="0">
                          <a:solidFill>
                            <a:schemeClr val="dk1"/>
                          </a:solidFill>
                          <a:latin typeface="+mn-lt"/>
                          <a:ea typeface="+mn-ea"/>
                          <a:cs typeface="+mn-cs"/>
                        </a:rPr>
                        <a:t>836,6</a:t>
                      </a:r>
                      <a:endParaRPr kumimoji="0" lang="ru-RU" sz="1300" kern="1200" dirty="0">
                        <a:solidFill>
                          <a:schemeClr val="dk1"/>
                        </a:solidFill>
                        <a:latin typeface="+mn-lt"/>
                        <a:ea typeface="+mn-ea"/>
                        <a:cs typeface="+mn-cs"/>
                      </a:endParaRPr>
                    </a:p>
                  </a:txBody>
                  <a:tcPr/>
                </a:tc>
                <a:tc>
                  <a:txBody>
                    <a:bodyPr/>
                    <a:lstStyle/>
                    <a:p>
                      <a:pPr algn="ctr"/>
                      <a:r>
                        <a:rPr kumimoji="0" lang="ru-RU" sz="1300" kern="1200" dirty="0" smtClean="0">
                          <a:solidFill>
                            <a:schemeClr val="dk1"/>
                          </a:solidFill>
                          <a:latin typeface="+mn-lt"/>
                          <a:ea typeface="+mn-ea"/>
                          <a:cs typeface="+mn-cs"/>
                        </a:rPr>
                        <a:t>0,</a:t>
                      </a:r>
                      <a:r>
                        <a:rPr lang="ru-RU" sz="1300" dirty="0" smtClean="0">
                          <a:latin typeface="Book Antiqua" pitchFamily="18" charset="0"/>
                        </a:rPr>
                        <a:t>0</a:t>
                      </a:r>
                      <a:endParaRPr lang="ru-RU" sz="1300" dirty="0">
                        <a:latin typeface="Book Antiqua" pitchFamily="18" charset="0"/>
                      </a:endParaRPr>
                    </a:p>
                  </a:txBody>
                  <a:tcPr/>
                </a:tc>
                <a:tc>
                  <a:txBody>
                    <a:bodyPr/>
                    <a:lstStyle/>
                    <a:p>
                      <a:pPr algn="ctr"/>
                      <a:r>
                        <a:rPr lang="ru-RU" sz="1300" dirty="0" smtClean="0"/>
                        <a:t>0,0</a:t>
                      </a:r>
                    </a:p>
                    <a:p>
                      <a:pPr algn="ctr"/>
                      <a:endParaRPr lang="ru-RU" sz="1300" dirty="0">
                        <a:latin typeface="Book Antiqua" pitchFamily="18" charset="0"/>
                      </a:endParaRPr>
                    </a:p>
                  </a:txBody>
                  <a:tcPr/>
                </a:tc>
              </a:tr>
              <a:tr h="678443">
                <a:tc>
                  <a:txBody>
                    <a:bodyPr/>
                    <a:lstStyle/>
                    <a:p>
                      <a:pPr algn="just"/>
                      <a:r>
                        <a:rPr kumimoji="0" lang="ru-RU" sz="1300" kern="1200" dirty="0" smtClean="0">
                          <a:solidFill>
                            <a:schemeClr val="dk1"/>
                          </a:solidFill>
                          <a:latin typeface="+mn-lt"/>
                          <a:ea typeface="+mn-ea"/>
                          <a:cs typeface="+mn-cs"/>
                        </a:rPr>
                        <a:t>Основное мероприятие "Обеспечение проведения работ по содержанию объектов муниципального имущества"</a:t>
                      </a:r>
                      <a:endParaRPr kumimoji="0" lang="ru-RU" sz="1300" kern="1200" dirty="0">
                        <a:solidFill>
                          <a:schemeClr val="dk1"/>
                        </a:solidFill>
                        <a:latin typeface="+mn-lt"/>
                        <a:ea typeface="+mn-ea"/>
                        <a:cs typeface="+mn-cs"/>
                      </a:endParaRPr>
                    </a:p>
                  </a:txBody>
                  <a:tcPr/>
                </a:tc>
                <a:tc>
                  <a:txBody>
                    <a:bodyPr/>
                    <a:lstStyle/>
                    <a:p>
                      <a:pPr algn="ctr"/>
                      <a:r>
                        <a:rPr lang="ru-RU" sz="1300" dirty="0" smtClean="0"/>
                        <a:t>785,6</a:t>
                      </a:r>
                      <a:endParaRPr lang="ru-RU" sz="1300" dirty="0">
                        <a:latin typeface="Book Antiqua" pitchFamily="18" charset="0"/>
                      </a:endParaRPr>
                    </a:p>
                  </a:txBody>
                  <a:tcPr/>
                </a:tc>
                <a:tc>
                  <a:txBody>
                    <a:bodyPr/>
                    <a:lstStyle/>
                    <a:p>
                      <a:pPr algn="ctr"/>
                      <a:r>
                        <a:rPr lang="ru-RU" sz="1300" dirty="0" smtClean="0"/>
                        <a:t>0,0</a:t>
                      </a:r>
                      <a:endParaRPr lang="ru-RU" sz="1300" dirty="0">
                        <a:latin typeface="Book Antiqua" pitchFamily="18" charset="0"/>
                      </a:endParaRPr>
                    </a:p>
                  </a:txBody>
                  <a:tcPr/>
                </a:tc>
                <a:tc>
                  <a:txBody>
                    <a:bodyPr/>
                    <a:lstStyle/>
                    <a:p>
                      <a:pPr algn="ctr"/>
                      <a:r>
                        <a:rPr lang="ru-RU" sz="1300" dirty="0" smtClean="0"/>
                        <a:t>0,0</a:t>
                      </a:r>
                      <a:endParaRPr lang="ru-RU" sz="1300" dirty="0">
                        <a:latin typeface="Book Antiqua" pitchFamily="18" charset="0"/>
                      </a:endParaRPr>
                    </a:p>
                  </a:txBody>
                  <a:tcPr/>
                </a:tc>
              </a:tr>
              <a:tr h="678443">
                <a:tc>
                  <a:txBody>
                    <a:bodyPr/>
                    <a:lstStyle/>
                    <a:p>
                      <a:pPr marL="0" algn="just" rtl="0" eaLnBrk="1" latinLnBrk="0" hangingPunct="1"/>
                      <a:r>
                        <a:rPr kumimoji="0" lang="ru-RU" sz="1300" kern="1200" dirty="0" smtClean="0">
                          <a:solidFill>
                            <a:schemeClr val="dk1"/>
                          </a:solidFill>
                          <a:latin typeface="+mn-lt"/>
                          <a:ea typeface="+mn-ea"/>
                          <a:cs typeface="+mn-cs"/>
                        </a:rPr>
                        <a:t>Основное мероприятие "Обеспечение проведения работ по межеванию земельных участков. </a:t>
                      </a:r>
                      <a:r>
                        <a:rPr kumimoji="0" lang="ru-RU" sz="1300" kern="1200" dirty="0" err="1" smtClean="0">
                          <a:solidFill>
                            <a:schemeClr val="dk1"/>
                          </a:solidFill>
                          <a:latin typeface="+mn-lt"/>
                          <a:ea typeface="+mn-ea"/>
                          <a:cs typeface="+mn-cs"/>
                        </a:rPr>
                        <a:t>независомой</a:t>
                      </a:r>
                      <a:r>
                        <a:rPr kumimoji="0" lang="ru-RU" sz="1300" kern="1200" dirty="0" smtClean="0">
                          <a:solidFill>
                            <a:schemeClr val="dk1"/>
                          </a:solidFill>
                          <a:latin typeface="+mn-lt"/>
                          <a:ea typeface="+mn-ea"/>
                          <a:cs typeface="+mn-cs"/>
                        </a:rPr>
                        <a:t> рыночной оценке объектов движимого и недвижимого имущества</a:t>
                      </a:r>
                      <a:endParaRPr kumimoji="0" lang="ru-RU" sz="1300" kern="1200" dirty="0">
                        <a:solidFill>
                          <a:schemeClr val="dk1"/>
                        </a:solidFill>
                        <a:latin typeface="+mn-lt"/>
                        <a:ea typeface="+mn-ea"/>
                        <a:cs typeface="+mn-cs"/>
                      </a:endParaRPr>
                    </a:p>
                  </a:txBody>
                  <a:tcPr/>
                </a:tc>
                <a:tc>
                  <a:txBody>
                    <a:bodyPr/>
                    <a:lstStyle/>
                    <a:p>
                      <a:pPr marL="0" algn="ctr" rtl="0" eaLnBrk="1" latinLnBrk="0" hangingPunct="1"/>
                      <a:r>
                        <a:rPr kumimoji="0" lang="ru-RU" sz="1300" kern="1200" dirty="0" smtClean="0">
                          <a:solidFill>
                            <a:schemeClr val="dk1"/>
                          </a:solidFill>
                          <a:latin typeface="+mn-lt"/>
                          <a:ea typeface="+mn-ea"/>
                          <a:cs typeface="+mn-cs"/>
                        </a:rPr>
                        <a:t>51,0</a:t>
                      </a:r>
                      <a:endParaRPr kumimoji="0" lang="ru-RU" sz="1300" kern="1200" dirty="0">
                        <a:solidFill>
                          <a:schemeClr val="dk1"/>
                        </a:solidFill>
                        <a:latin typeface="+mn-lt"/>
                        <a:ea typeface="+mn-ea"/>
                        <a:cs typeface="+mn-cs"/>
                      </a:endParaRPr>
                    </a:p>
                  </a:txBody>
                  <a:tcPr/>
                </a:tc>
                <a:tc>
                  <a:txBody>
                    <a:bodyPr/>
                    <a:lstStyle/>
                    <a:p>
                      <a:pPr marL="0" algn="ctr" rtl="0" eaLnBrk="1" latinLnBrk="0" hangingPunct="1"/>
                      <a:r>
                        <a:rPr kumimoji="0" lang="ru-RU" sz="1300" kern="1200" dirty="0" smtClean="0">
                          <a:solidFill>
                            <a:schemeClr val="dk1"/>
                          </a:solidFill>
                          <a:latin typeface="+mn-lt"/>
                          <a:ea typeface="+mn-ea"/>
                          <a:cs typeface="+mn-cs"/>
                        </a:rPr>
                        <a:t>0,0</a:t>
                      </a:r>
                      <a:endParaRPr kumimoji="0" lang="ru-RU" sz="1300" kern="1200" dirty="0">
                        <a:solidFill>
                          <a:schemeClr val="dk1"/>
                        </a:solidFill>
                        <a:latin typeface="+mn-lt"/>
                        <a:ea typeface="+mn-ea"/>
                        <a:cs typeface="+mn-cs"/>
                      </a:endParaRPr>
                    </a:p>
                  </a:txBody>
                  <a:tcPr/>
                </a:tc>
                <a:tc>
                  <a:txBody>
                    <a:bodyPr/>
                    <a:lstStyle/>
                    <a:p>
                      <a:pPr marL="0" algn="ctr" rtl="0" eaLnBrk="1" latinLnBrk="0" hangingPunct="1"/>
                      <a:r>
                        <a:rPr kumimoji="0" lang="ru-RU" sz="1300" kern="1200" dirty="0" smtClean="0">
                          <a:solidFill>
                            <a:schemeClr val="dk1"/>
                          </a:solidFill>
                          <a:latin typeface="+mn-lt"/>
                          <a:ea typeface="+mn-ea"/>
                          <a:cs typeface="+mn-cs"/>
                        </a:rPr>
                        <a:t>0,0</a:t>
                      </a:r>
                      <a:endParaRPr kumimoji="0" lang="ru-RU" sz="1300" kern="1200" dirty="0">
                        <a:solidFill>
                          <a:schemeClr val="dk1"/>
                        </a:solidFill>
                        <a:latin typeface="+mn-lt"/>
                        <a:ea typeface="+mn-ea"/>
                        <a:cs typeface="+mn-cs"/>
                      </a:endParaRPr>
                    </a:p>
                  </a:txBody>
                  <a:tcPr/>
                </a:tc>
              </a:tr>
            </a:tbl>
          </a:graphicData>
        </a:graphic>
      </p:graphicFrame>
      <p:sp>
        <p:nvSpPr>
          <p:cNvPr id="5" name="Заголовок 3"/>
          <p:cNvSpPr>
            <a:spLocks noGrp="1"/>
          </p:cNvSpPr>
          <p:nvPr>
            <p:ph type="title"/>
          </p:nvPr>
        </p:nvSpPr>
        <p:spPr>
          <a:xfrm>
            <a:off x="107504" y="1"/>
            <a:ext cx="9036496" cy="1052735"/>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ru-RU" sz="2000" cap="none" dirty="0" smtClean="0">
                <a:ln>
                  <a:noFill/>
                </a:ln>
                <a:solidFill>
                  <a:schemeClr val="tx1"/>
                </a:solidFill>
                <a:effectLst>
                  <a:outerShdw blurRad="38100" dist="38100" dir="2700000" algn="tl">
                    <a:srgbClr val="000000">
                      <a:alpha val="43137"/>
                    </a:srgbClr>
                  </a:outerShdw>
                </a:effectLst>
                <a:latin typeface="Book Antiqua" pitchFamily="18" charset="0"/>
              </a:rPr>
              <a:t>Муниципальная программа  «  Управление муниципальным имуществом и земельными ресурсами  муниципального образования «Холм-Жирковский район   Смоленской области на  2017-2019 гг.»</a:t>
            </a:r>
            <a:endParaRPr lang="ru-RU" sz="2000" cap="none"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7" name="Выноска со стрелкой вверх 6"/>
          <p:cNvSpPr/>
          <p:nvPr/>
        </p:nvSpPr>
        <p:spPr>
          <a:xfrm>
            <a:off x="0" y="5301208"/>
            <a:ext cx="9036496" cy="1440160"/>
          </a:xfrm>
          <a:prstGeom prst="upArrowCallout">
            <a:avLst>
              <a:gd name="adj1" fmla="val 25000"/>
              <a:gd name="adj2" fmla="val 53159"/>
              <a:gd name="adj3" fmla="val 18918"/>
              <a:gd name="adj4" fmla="val 72681"/>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13500000" scaled="1"/>
            <a:tileRect/>
          </a:gradFill>
          <a:ln w="12700">
            <a:solidFill>
              <a:srgbClr val="00CC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endParaRPr lang="ru-RU" dirty="0"/>
          </a:p>
        </p:txBody>
      </p:sp>
      <p:sp>
        <p:nvSpPr>
          <p:cNvPr id="9" name="TextBox 8"/>
          <p:cNvSpPr txBox="1"/>
          <p:nvPr/>
        </p:nvSpPr>
        <p:spPr>
          <a:xfrm>
            <a:off x="107504" y="5013176"/>
            <a:ext cx="9036496" cy="1692771"/>
          </a:xfrm>
          <a:prstGeom prst="rect">
            <a:avLst/>
          </a:prstGeom>
          <a:noFill/>
          <a:scene3d>
            <a:camera prst="orthographicFront"/>
            <a:lightRig rig="threePt" dir="t"/>
          </a:scene3d>
          <a:sp3d>
            <a:bevelT/>
          </a:sp3d>
        </p:spPr>
        <p:txBody>
          <a:bodyPr wrap="square" rtlCol="0">
            <a:spAutoFit/>
          </a:bodyPr>
          <a:lstStyle/>
          <a:p>
            <a:pPr algn="ctr"/>
            <a:endParaRPr lang="ru-RU" sz="1300" dirty="0" smtClean="0">
              <a:solidFill>
                <a:srgbClr val="000099"/>
              </a:solidFill>
              <a:latin typeface="Book Antiqua" pitchFamily="18" charset="0"/>
            </a:endParaRPr>
          </a:p>
          <a:p>
            <a:pPr algn="ctr"/>
            <a:endParaRPr lang="ru-RU" sz="1300" dirty="0" smtClean="0">
              <a:solidFill>
                <a:srgbClr val="000099"/>
              </a:solidFill>
              <a:latin typeface="Book Antiqua" pitchFamily="18" charset="0"/>
            </a:endParaRPr>
          </a:p>
          <a:p>
            <a:pPr algn="ctr"/>
            <a:endParaRPr lang="ru-RU" sz="1300" dirty="0" smtClean="0">
              <a:solidFill>
                <a:srgbClr val="000099"/>
              </a:solidFill>
              <a:latin typeface="Book Antiqua" pitchFamily="18" charset="0"/>
            </a:endParaRPr>
          </a:p>
          <a:p>
            <a:pPr algn="ctr"/>
            <a:endParaRPr lang="ru-RU" sz="1300" dirty="0" smtClean="0">
              <a:solidFill>
                <a:srgbClr val="000099"/>
              </a:solidFill>
              <a:latin typeface="Book Antiqua" pitchFamily="18" charset="0"/>
            </a:endParaRPr>
          </a:p>
          <a:p>
            <a:pPr algn="ctr"/>
            <a:r>
              <a:rPr lang="ru-RU" sz="1300" dirty="0" smtClean="0">
                <a:solidFill>
                  <a:srgbClr val="000099"/>
                </a:solidFill>
                <a:latin typeface="Book Antiqua" pitchFamily="18" charset="0"/>
              </a:rPr>
              <a:t>Реализация программы будет способствовать:</a:t>
            </a:r>
          </a:p>
          <a:p>
            <a:pPr algn="just">
              <a:buFontTx/>
              <a:buChar char="-"/>
            </a:pPr>
            <a:r>
              <a:rPr lang="ru-RU" sz="1300" dirty="0" smtClean="0">
                <a:solidFill>
                  <a:srgbClr val="000099"/>
                </a:solidFill>
                <a:latin typeface="Book Antiqua" pitchFamily="18" charset="0"/>
              </a:rPr>
              <a:t>Увеличению эффективности управления муниципальной собственностью;</a:t>
            </a:r>
          </a:p>
          <a:p>
            <a:pPr algn="just">
              <a:buFontTx/>
              <a:buChar char="-"/>
            </a:pPr>
            <a:r>
              <a:rPr lang="ru-RU" sz="1300" dirty="0" smtClean="0">
                <a:solidFill>
                  <a:srgbClr val="000099"/>
                </a:solidFill>
                <a:latin typeface="Book Antiqua" pitchFamily="18" charset="0"/>
              </a:rPr>
              <a:t>Получению достоверной информации  об объектах недвижимости ;</a:t>
            </a:r>
          </a:p>
          <a:p>
            <a:pPr algn="just"/>
            <a:r>
              <a:rPr lang="ru-RU" sz="1300" dirty="0" smtClean="0">
                <a:solidFill>
                  <a:srgbClr val="000099"/>
                </a:solidFill>
                <a:latin typeface="Book Antiqua" pitchFamily="18" charset="0"/>
              </a:rPr>
              <a:t>- Своевременному осуществлению государственной регистрации права муниципальной собственности</a:t>
            </a:r>
          </a:p>
        </p:txBody>
      </p:sp>
      <p:sp>
        <p:nvSpPr>
          <p:cNvPr id="8" name="Скругленный прямоугольник 7"/>
          <p:cNvSpPr/>
          <p:nvPr/>
        </p:nvSpPr>
        <p:spPr>
          <a:xfrm>
            <a:off x="8028384" y="1052736"/>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тыс. руб.</a:t>
            </a:r>
            <a:endParaRPr lang="ru-RU" sz="1400" b="1" dirty="0">
              <a:solidFill>
                <a:srgbClr val="DBF5F9">
                  <a:lumMod val="10000"/>
                </a:srgbClr>
              </a:solidFill>
              <a:latin typeface="Book Antiqua"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latin typeface="Book Antiqua" pitchFamily="18" charset="0"/>
              </a:rPr>
              <a:t>ПОКАЗАТЕЛИ  ДОХОДОВ   И  РАСХОДОВ  БЮДЖЕТА</a:t>
            </a:r>
          </a:p>
          <a:p>
            <a:pPr algn="ctr"/>
            <a:r>
              <a:rPr lang="ru-RU" sz="2400" b="1" dirty="0" smtClean="0">
                <a:latin typeface="Book Antiqua" pitchFamily="18" charset="0"/>
              </a:rPr>
              <a:t>В  2017-2019 ГГ.</a:t>
            </a:r>
            <a:endParaRPr lang="ru-RU" sz="2400" b="1" dirty="0">
              <a:latin typeface="Book Antiqua" pitchFamily="18" charset="0"/>
            </a:endParaRPr>
          </a:p>
        </p:txBody>
      </p:sp>
      <p:graphicFrame>
        <p:nvGraphicFramePr>
          <p:cNvPr id="5" name="Содержимое 4"/>
          <p:cNvGraphicFramePr>
            <a:graphicFrameLocks noGrp="1"/>
          </p:cNvGraphicFramePr>
          <p:nvPr>
            <p:ph idx="1"/>
          </p:nvPr>
        </p:nvGraphicFramePr>
        <p:xfrm>
          <a:off x="179512" y="980728"/>
          <a:ext cx="885698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кругленный прямоугольник 3"/>
          <p:cNvSpPr/>
          <p:nvPr/>
        </p:nvSpPr>
        <p:spPr>
          <a:xfrm>
            <a:off x="8028384" y="548680"/>
            <a:ext cx="1115616" cy="378749"/>
          </a:xfrm>
          <a:prstGeom prst="roundRect">
            <a:avLst/>
          </a:prstGeom>
          <a:gradFill rotWithShape="1">
            <a:gsLst>
              <a:gs pos="0">
                <a:srgbClr val="7CCA62">
                  <a:shade val="51000"/>
                  <a:satMod val="130000"/>
                </a:srgbClr>
              </a:gs>
              <a:gs pos="80000">
                <a:srgbClr val="7CCA62">
                  <a:shade val="93000"/>
                  <a:satMod val="130000"/>
                </a:srgbClr>
              </a:gs>
              <a:gs pos="100000">
                <a:srgbClr val="7CCA62">
                  <a:shade val="94000"/>
                  <a:satMod val="135000"/>
                </a:srgbClr>
              </a:gs>
            </a:gsLst>
            <a:lin ang="16200000" scaled="0"/>
          </a:gradFill>
          <a:ln w="9525" cap="flat" cmpd="sng" algn="ctr">
            <a:solidFill>
              <a:srgbClr val="7CCA62">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rgbClr val="DBF5F9">
                    <a:lumMod val="10000"/>
                  </a:srgbClr>
                </a:solidFill>
                <a:latin typeface="Book Antiqua" pitchFamily="18" charset="0"/>
              </a:rPr>
              <a:t>рублей</a:t>
            </a:r>
            <a:endParaRPr lang="ru-RU" sz="1400" b="1" dirty="0">
              <a:solidFill>
                <a:srgbClr val="DBF5F9">
                  <a:lumMod val="10000"/>
                </a:srgbClr>
              </a:solidFill>
              <a:latin typeface="Book Antiqua"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0" y="188640"/>
            <a:ext cx="9036496"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0"/>
              </a:spcBef>
            </a:pPr>
            <a:r>
              <a:rPr lang="ru-RU" sz="2400" b="1" dirty="0" smtClean="0">
                <a:latin typeface="Book Antiqua" pitchFamily="18" charset="0"/>
              </a:rPr>
              <a:t>ЗНАЧИМЫЕ   ИВЕСТИЦИОННЫЕ ПРОЕКТЫ</a:t>
            </a:r>
          </a:p>
          <a:p>
            <a:pPr algn="ctr">
              <a:spcBef>
                <a:spcPct val="0"/>
              </a:spcBef>
            </a:pPr>
            <a:r>
              <a:rPr lang="ru-RU" sz="2400" b="1" dirty="0" smtClean="0">
                <a:latin typeface="Book Antiqua" pitchFamily="18" charset="0"/>
              </a:rPr>
              <a:t> В РЕГИОНЕ</a:t>
            </a:r>
            <a:endParaRPr lang="ru-RU" sz="2400" b="1" dirty="0">
              <a:latin typeface="Book Antiqua" pitchFamily="18" charset="0"/>
            </a:endParaRPr>
          </a:p>
        </p:txBody>
      </p:sp>
      <p:sp>
        <p:nvSpPr>
          <p:cNvPr id="7" name="Содержимое 6"/>
          <p:cNvSpPr>
            <a:spLocks noGrp="1"/>
          </p:cNvSpPr>
          <p:nvPr>
            <p:ph idx="1"/>
          </p:nvPr>
        </p:nvSpPr>
        <p:spPr>
          <a:xfrm>
            <a:off x="467544" y="1196752"/>
            <a:ext cx="8352928" cy="5400600"/>
          </a:xfrm>
        </p:spPr>
        <p:txBody>
          <a:bodyPr>
            <a:normAutofit/>
          </a:bodyPr>
          <a:lstStyle/>
          <a:p>
            <a:pPr algn="ctr">
              <a:buNone/>
            </a:pPr>
            <a:endPar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endParaRPr>
          </a:p>
          <a:p>
            <a:pPr algn="ctr">
              <a:buNone/>
            </a:pPr>
            <a:endParaRPr lang="ru-RU" sz="2400" b="1" dirty="0" smtClean="0">
              <a:solidFill>
                <a:srgbClr val="000099"/>
              </a:solidFill>
              <a:latin typeface="Book Antiqua" pitchFamily="18" charset="0"/>
            </a:endParaRPr>
          </a:p>
          <a:p>
            <a:pPr>
              <a:buNone/>
            </a:pPr>
            <a:endParaRPr lang="ru-RU" sz="2400" dirty="0" smtClean="0"/>
          </a:p>
          <a:p>
            <a:pPr algn="ctr">
              <a:buNone/>
            </a:pPr>
            <a:endParaRPr lang="ru-RU" sz="2400" b="1" dirty="0" smtClean="0">
              <a:solidFill>
                <a:srgbClr val="000099"/>
              </a:solidFill>
              <a:latin typeface="Book Antiqua" pitchFamily="18" charset="0"/>
            </a:endParaRPr>
          </a:p>
          <a:p>
            <a:pPr algn="ctr">
              <a:buNone/>
            </a:pPr>
            <a:endPar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endParaRPr>
          </a:p>
          <a:p>
            <a:pPr algn="ctr">
              <a:buNone/>
            </a:pPr>
            <a:endParaRPr lang="ru-RU" sz="3000" b="1" dirty="0" smtClean="0">
              <a:ln w="12700">
                <a:solidFill>
                  <a:srgbClr val="0000FF"/>
                </a:solidFill>
                <a:prstDash val="solid"/>
              </a:ln>
              <a:solidFill>
                <a:srgbClr val="0099FF"/>
              </a:solidFill>
              <a:latin typeface="Book Antiqua" pitchFamily="18" charset="0"/>
            </a:endParaRPr>
          </a:p>
          <a:p>
            <a:pPr algn="just">
              <a:buNone/>
            </a:pPr>
            <a:endParaRPr lang="ru-RU" sz="2400" dirty="0">
              <a:solidFill>
                <a:schemeClr val="tx2">
                  <a:lumMod val="10000"/>
                </a:schemeClr>
              </a:solidFill>
              <a:latin typeface="Book Antiqua" pitchFamily="18" charset="0"/>
            </a:endParaRPr>
          </a:p>
        </p:txBody>
      </p:sp>
      <p:pic>
        <p:nvPicPr>
          <p:cNvPr id="8" name="i-main-pic" descr="Картинка 5 из 10"/>
          <p:cNvPicPr/>
          <p:nvPr/>
        </p:nvPicPr>
        <p:blipFill>
          <a:blip r:embed="rId2" cstate="print">
            <a:lum contrast="6000"/>
          </a:blip>
          <a:srcRect/>
          <a:stretch>
            <a:fillRect/>
          </a:stretch>
        </p:blipFill>
        <p:spPr bwMode="auto">
          <a:xfrm>
            <a:off x="8388424" y="0"/>
            <a:ext cx="755576" cy="836712"/>
          </a:xfrm>
          <a:prstGeom prst="rect">
            <a:avLst/>
          </a:prstGeom>
          <a:noFill/>
          <a:ln w="9525">
            <a:noFill/>
            <a:miter lim="800000"/>
            <a:headEnd/>
            <a:tailEnd/>
          </a:ln>
        </p:spPr>
      </p:pic>
      <p:pic>
        <p:nvPicPr>
          <p:cNvPr id="9" name="Рисунок 8" descr="ИДК1.jpg"/>
          <p:cNvPicPr>
            <a:picLocks noChangeAspect="1"/>
          </p:cNvPicPr>
          <p:nvPr/>
        </p:nvPicPr>
        <p:blipFill>
          <a:blip r:embed="rId3" cstate="print"/>
          <a:stretch>
            <a:fillRect/>
          </a:stretch>
        </p:blipFill>
        <p:spPr>
          <a:xfrm>
            <a:off x="107504" y="908720"/>
            <a:ext cx="3851920" cy="2569231"/>
          </a:xfrm>
          <a:prstGeom prst="rect">
            <a:avLst/>
          </a:prstGeom>
          <a:scene3d>
            <a:camera prst="orthographicFront"/>
            <a:lightRig rig="threePt" dir="t"/>
          </a:scene3d>
          <a:sp3d>
            <a:bevelT w="165100" prst="coolSlant"/>
          </a:sp3d>
        </p:spPr>
      </p:pic>
      <p:pic>
        <p:nvPicPr>
          <p:cNvPr id="10" name="Рисунок 9" descr="ИДК 2.jpg"/>
          <p:cNvPicPr>
            <a:picLocks noChangeAspect="1"/>
          </p:cNvPicPr>
          <p:nvPr/>
        </p:nvPicPr>
        <p:blipFill>
          <a:blip r:embed="rId4" cstate="print"/>
          <a:stretch>
            <a:fillRect/>
          </a:stretch>
        </p:blipFill>
        <p:spPr>
          <a:xfrm>
            <a:off x="107504" y="3501008"/>
            <a:ext cx="3816424" cy="1656184"/>
          </a:xfrm>
          <a:prstGeom prst="rect">
            <a:avLst/>
          </a:prstGeom>
          <a:scene3d>
            <a:camera prst="orthographicFront"/>
            <a:lightRig rig="threePt" dir="t"/>
          </a:scene3d>
          <a:sp3d>
            <a:bevelT w="165100" prst="coolSlant"/>
          </a:sp3d>
        </p:spPr>
      </p:pic>
      <p:pic>
        <p:nvPicPr>
          <p:cNvPr id="11" name="Рисунок 10" descr="ИДК.jpg"/>
          <p:cNvPicPr>
            <a:picLocks noChangeAspect="1"/>
          </p:cNvPicPr>
          <p:nvPr/>
        </p:nvPicPr>
        <p:blipFill>
          <a:blip r:embed="rId5" cstate="print"/>
          <a:stretch>
            <a:fillRect/>
          </a:stretch>
        </p:blipFill>
        <p:spPr>
          <a:xfrm>
            <a:off x="107504" y="5230368"/>
            <a:ext cx="3816424" cy="1627632"/>
          </a:xfrm>
          <a:prstGeom prst="rect">
            <a:avLst/>
          </a:prstGeom>
          <a:scene3d>
            <a:camera prst="orthographicFront"/>
            <a:lightRig rig="threePt" dir="t"/>
          </a:scene3d>
          <a:sp3d>
            <a:bevelT w="165100" prst="coolSlant"/>
          </a:sp3d>
        </p:spPr>
      </p:pic>
      <p:sp>
        <p:nvSpPr>
          <p:cNvPr id="12" name="Прямоугольник 11"/>
          <p:cNvSpPr/>
          <p:nvPr/>
        </p:nvSpPr>
        <p:spPr>
          <a:xfrm>
            <a:off x="4211960" y="980728"/>
            <a:ext cx="4572000" cy="5893921"/>
          </a:xfrm>
          <a:prstGeom prst="rect">
            <a:avLst/>
          </a:prstGeom>
        </p:spPr>
        <p:txBody>
          <a:bodyPr wrap="square">
            <a:spAutoFit/>
          </a:bodyPr>
          <a:lstStyle/>
          <a:p>
            <a:pPr algn="just"/>
            <a:r>
              <a:rPr lang="ru-RU" sz="1300" b="1" dirty="0" smtClean="0">
                <a:solidFill>
                  <a:srgbClr val="000099"/>
                </a:solidFill>
                <a:latin typeface="Book Antiqua" pitchFamily="18" charset="0"/>
              </a:rPr>
              <a:t>Информация о ходе реализации инвестиционного проекта «Реконструкция и расширение ООО «</a:t>
            </a:r>
            <a:r>
              <a:rPr lang="ru-RU" sz="1300" b="1" dirty="0" err="1" smtClean="0">
                <a:solidFill>
                  <a:srgbClr val="000099"/>
                </a:solidFill>
                <a:latin typeface="Book Antiqua" pitchFamily="18" charset="0"/>
              </a:rPr>
              <a:t>Игоревский</a:t>
            </a:r>
            <a:r>
              <a:rPr lang="ru-RU" sz="1300" b="1" dirty="0" smtClean="0">
                <a:solidFill>
                  <a:srgbClr val="000099"/>
                </a:solidFill>
                <a:latin typeface="Book Antiqua" pitchFamily="18" charset="0"/>
              </a:rPr>
              <a:t> деревообрабатывающий комбинат». Строительство завода древесноволокнистых плит (MDF). Развитие инфраструктуры в муниципальном образовании «Холм-Жирковский район» Смоленской области» ООО «</a:t>
            </a:r>
            <a:r>
              <a:rPr lang="ru-RU" sz="1300" b="1" dirty="0" err="1" smtClean="0">
                <a:solidFill>
                  <a:srgbClr val="000099"/>
                </a:solidFill>
                <a:latin typeface="Book Antiqua" pitchFamily="18" charset="0"/>
              </a:rPr>
              <a:t>Игоревский</a:t>
            </a:r>
            <a:r>
              <a:rPr lang="ru-RU" sz="1300" b="1" dirty="0" smtClean="0">
                <a:solidFill>
                  <a:srgbClr val="000099"/>
                </a:solidFill>
                <a:latin typeface="Book Antiqua" pitchFamily="18" charset="0"/>
              </a:rPr>
              <a:t> деревообрабатывающий комбинат»</a:t>
            </a:r>
            <a:r>
              <a:rPr lang="ru-RU" sz="1300" dirty="0" smtClean="0">
                <a:solidFill>
                  <a:srgbClr val="000099"/>
                </a:solidFill>
                <a:latin typeface="Book Antiqua" pitchFamily="18" charset="0"/>
              </a:rPr>
              <a:t> (ст. </a:t>
            </a:r>
            <a:r>
              <a:rPr lang="ru-RU" sz="1300" dirty="0" err="1" smtClean="0">
                <a:solidFill>
                  <a:srgbClr val="000099"/>
                </a:solidFill>
                <a:latin typeface="Book Antiqua" pitchFamily="18" charset="0"/>
              </a:rPr>
              <a:t>Игоревская</a:t>
            </a:r>
            <a:r>
              <a:rPr lang="ru-RU" sz="1300" dirty="0" smtClean="0">
                <a:solidFill>
                  <a:srgbClr val="000099"/>
                </a:solidFill>
                <a:latin typeface="Book Antiqua" pitchFamily="18" charset="0"/>
              </a:rPr>
              <a:t>, Холм-Жирковский район) </a:t>
            </a:r>
          </a:p>
          <a:p>
            <a:pPr algn="just"/>
            <a:r>
              <a:rPr lang="ru-RU" sz="1300" dirty="0" smtClean="0">
                <a:solidFill>
                  <a:srgbClr val="000099"/>
                </a:solidFill>
                <a:latin typeface="Book Antiqua" pitchFamily="18" charset="0"/>
              </a:rPr>
              <a:t>	Срок реализации проекта: 2009-2019 гг.</a:t>
            </a:r>
            <a:br>
              <a:rPr lang="ru-RU" sz="1300" dirty="0" smtClean="0">
                <a:solidFill>
                  <a:srgbClr val="000099"/>
                </a:solidFill>
                <a:latin typeface="Book Antiqua" pitchFamily="18" charset="0"/>
              </a:rPr>
            </a:br>
            <a:r>
              <a:rPr lang="ru-RU" sz="1300" dirty="0" smtClean="0">
                <a:solidFill>
                  <a:srgbClr val="000099"/>
                </a:solidFill>
                <a:latin typeface="Book Antiqua" pitchFamily="18" charset="0"/>
              </a:rPr>
              <a:t>Общая стоимость инвестиционного проекта составляет 7,1 млрд. рублей. Социальный эффект – создание 276 рабочих мест. </a:t>
            </a:r>
          </a:p>
          <a:p>
            <a:pPr algn="just"/>
            <a:r>
              <a:rPr lang="ru-RU" sz="1300" dirty="0" smtClean="0">
                <a:solidFill>
                  <a:srgbClr val="000099"/>
                </a:solidFill>
                <a:latin typeface="Book Antiqua" pitchFamily="18" charset="0"/>
              </a:rPr>
              <a:t>	В результате реализации инвестиционного проекта будет построен завод древесноволокнистых плит, созданы объекты социальной и инженерной инфраструктуры, необходимые для его стабильной работы. На ООО «</a:t>
            </a:r>
            <a:r>
              <a:rPr lang="ru-RU" sz="1300" dirty="0" err="1" smtClean="0">
                <a:solidFill>
                  <a:srgbClr val="000099"/>
                </a:solidFill>
                <a:latin typeface="Book Antiqua" pitchFamily="18" charset="0"/>
              </a:rPr>
              <a:t>Игоревский</a:t>
            </a:r>
            <a:r>
              <a:rPr lang="ru-RU" sz="1300" dirty="0" smtClean="0">
                <a:solidFill>
                  <a:srgbClr val="000099"/>
                </a:solidFill>
                <a:latin typeface="Book Antiqua" pitchFamily="18" charset="0"/>
              </a:rPr>
              <a:t> деревообрабатывающий комбинат» будет установлено современное, высокотехнологическое, ресурсосберегающее оборудование немецкой фирмы «</a:t>
            </a:r>
            <a:r>
              <a:rPr lang="ru-RU" sz="1300" dirty="0" err="1" smtClean="0">
                <a:solidFill>
                  <a:srgbClr val="000099"/>
                </a:solidFill>
                <a:latin typeface="Book Antiqua" pitchFamily="18" charset="0"/>
              </a:rPr>
              <a:t>Siempelkamp</a:t>
            </a:r>
            <a:r>
              <a:rPr lang="ru-RU" sz="1300" dirty="0" smtClean="0">
                <a:solidFill>
                  <a:srgbClr val="000099"/>
                </a:solidFill>
                <a:latin typeface="Book Antiqua" pitchFamily="18" charset="0"/>
              </a:rPr>
              <a:t>», мощностью 396 тыс. м3 МДФ плит в год, в результате предприятие станет одним из крупнейших производителей МДФ плит в России. </a:t>
            </a:r>
          </a:p>
          <a:p>
            <a:pPr algn="just"/>
            <a:endParaRPr lang="ru-RU" sz="1300" dirty="0" smtClean="0">
              <a:solidFill>
                <a:srgbClr val="000099"/>
              </a:solidFill>
              <a:latin typeface="Book Antiqua" pitchFamily="18" charset="0"/>
            </a:endParaRPr>
          </a:p>
          <a:p>
            <a:pPr algn="just"/>
            <a:endParaRPr lang="ru-RU" sz="1300" dirty="0" smtClean="0">
              <a:solidFill>
                <a:srgbClr val="000099"/>
              </a:solidFill>
              <a:latin typeface="Book Antiqua" pitchFamily="18" charset="0"/>
            </a:endParaRPr>
          </a:p>
          <a:p>
            <a:pPr algn="just"/>
            <a:endParaRPr lang="ru-RU" sz="1300" dirty="0" smtClean="0">
              <a:solidFill>
                <a:srgbClr val="000099"/>
              </a:solidFill>
              <a:latin typeface="Book Antiqua" pitchFamily="18" charset="0"/>
            </a:endParaRPr>
          </a:p>
          <a:p>
            <a:pPr algn="just"/>
            <a:r>
              <a:rPr lang="ru-RU" sz="1300" dirty="0" smtClean="0">
                <a:solidFill>
                  <a:srgbClr val="000099"/>
                </a:solidFill>
                <a:latin typeface="Book Antiqua" pitchFamily="18" charset="0"/>
              </a:rPr>
              <a:t>Использованы данные сайта: </a:t>
            </a:r>
            <a:r>
              <a:rPr lang="en-US" sz="1300" b="1" dirty="0" smtClean="0">
                <a:solidFill>
                  <a:srgbClr val="000099"/>
                </a:solidFill>
                <a:latin typeface="Book Antiqua" pitchFamily="18" charset="0"/>
                <a:hlinkClick r:id="rId6"/>
              </a:rPr>
              <a:t>https://smolinvest.com/projects/ooo-igorevskiy-derevoobrabatyvayushchiy-kombinat/</a:t>
            </a:r>
            <a:r>
              <a:rPr lang="en-US" sz="1300" b="1" dirty="0" smtClean="0">
                <a:solidFill>
                  <a:srgbClr val="000099"/>
                </a:solidFill>
                <a:latin typeface="Book Antiqua" pitchFamily="18" charset="0"/>
              </a:rPr>
              <a:t> </a:t>
            </a:r>
            <a:endParaRPr lang="ru-RU" sz="1300" b="1" u="sng" dirty="0">
              <a:solidFill>
                <a:srgbClr val="000099"/>
              </a:solidFill>
              <a:latin typeface="Book Antiqua"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ИСТОЧНИКИ  РАЗМЕЩЕНИЯ  ИНФОРМАЦИИ О  БЮДЖЕТЕ</a:t>
            </a:r>
            <a:endParaRPr lang="ru-RU" sz="2400" b="1" dirty="0">
              <a:effectLst>
                <a:outerShdw blurRad="38100" dist="38100" dir="2700000" algn="tl">
                  <a:srgbClr val="000000">
                    <a:alpha val="43137"/>
                  </a:srgbClr>
                </a:outerShdw>
              </a:effectLst>
              <a:latin typeface="Book Antiqua" pitchFamily="18" charset="0"/>
            </a:endParaRPr>
          </a:p>
        </p:txBody>
      </p:sp>
      <p:sp>
        <p:nvSpPr>
          <p:cNvPr id="7" name="Содержимое 6"/>
          <p:cNvSpPr>
            <a:spLocks noGrp="1"/>
          </p:cNvSpPr>
          <p:nvPr>
            <p:ph idx="1"/>
          </p:nvPr>
        </p:nvSpPr>
        <p:spPr>
          <a:xfrm>
            <a:off x="467544" y="1196752"/>
            <a:ext cx="8352928" cy="5400600"/>
          </a:xfrm>
        </p:spPr>
        <p:txBody>
          <a:bodyPr>
            <a:normAutofit/>
          </a:bodyPr>
          <a:lstStyle/>
          <a:p>
            <a:pPr algn="ctr">
              <a:buFont typeface="Wingdings" pitchFamily="2" charset="2"/>
              <a:buChar char="v"/>
            </a:pPr>
            <a:r>
              <a:rPr lang="ru-RU" sz="2400" b="1" dirty="0" smtClean="0">
                <a:solidFill>
                  <a:srgbClr val="000099"/>
                </a:solidFill>
                <a:latin typeface="Book Antiqua" pitchFamily="18" charset="0"/>
              </a:rPr>
              <a:t>Официальный сайт Администрации муниципального  образования «Холм-Жирковский район» Смоленской области</a:t>
            </a:r>
          </a:p>
          <a:p>
            <a:pPr algn="just"/>
            <a:endParaRPr lang="ru-RU" sz="2400" dirty="0" smtClean="0">
              <a:solidFill>
                <a:schemeClr val="tx2">
                  <a:lumMod val="10000"/>
                </a:schemeClr>
              </a:solidFill>
              <a:latin typeface="Book Antiqua" pitchFamily="18" charset="0"/>
            </a:endParaRPr>
          </a:p>
          <a:p>
            <a:pPr algn="ctr">
              <a:buNone/>
            </a:pPr>
            <a:r>
              <a:rPr lang="en-US"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rPr>
              <a:t>holm.admin-smolensk.ru</a:t>
            </a:r>
            <a:endPar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endParaRPr>
          </a:p>
          <a:p>
            <a:pPr algn="just"/>
            <a:endParaRPr lang="ru-RU" sz="2400" dirty="0" smtClean="0">
              <a:solidFill>
                <a:schemeClr val="tx2">
                  <a:lumMod val="10000"/>
                </a:schemeClr>
              </a:solidFill>
              <a:latin typeface="Book Antiqua" pitchFamily="18" charset="0"/>
            </a:endParaRPr>
          </a:p>
          <a:p>
            <a:pPr algn="ctr">
              <a:buFont typeface="Wingdings" pitchFamily="2" charset="2"/>
              <a:buChar char="v"/>
            </a:pPr>
            <a:r>
              <a:rPr lang="ru-RU" sz="2400" b="1" dirty="0" smtClean="0">
                <a:solidFill>
                  <a:srgbClr val="000099"/>
                </a:solidFill>
                <a:latin typeface="Book Antiqua" pitchFamily="18" charset="0"/>
              </a:rPr>
              <a:t>Официальное печатное издание</a:t>
            </a:r>
          </a:p>
          <a:p>
            <a:pPr algn="ctr">
              <a:buNone/>
            </a:pPr>
            <a:r>
              <a:rPr lang="en-US"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rPr>
              <a:t>    </a:t>
            </a:r>
            <a:r>
              <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rPr>
              <a:t>СОГУП «Редакция газеты «Вперед»</a:t>
            </a:r>
          </a:p>
          <a:p>
            <a:pPr algn="ctr">
              <a:buNone/>
            </a:pPr>
            <a:endParaRPr lang="ru-RU" sz="2400" b="1" dirty="0" smtClean="0">
              <a:solidFill>
                <a:srgbClr val="000099"/>
              </a:solidFill>
              <a:latin typeface="Book Antiqua" pitchFamily="18" charset="0"/>
            </a:endParaRPr>
          </a:p>
          <a:p>
            <a:pPr>
              <a:buNone/>
            </a:pPr>
            <a:endParaRPr lang="ru-RU" sz="2400" dirty="0" smtClean="0"/>
          </a:p>
          <a:p>
            <a:pPr algn="ctr">
              <a:buNone/>
            </a:pPr>
            <a:endParaRPr lang="ru-RU" sz="2400" b="1" dirty="0" smtClean="0">
              <a:solidFill>
                <a:srgbClr val="000099"/>
              </a:solidFill>
              <a:latin typeface="Book Antiqua" pitchFamily="18" charset="0"/>
            </a:endParaRPr>
          </a:p>
          <a:p>
            <a:pPr algn="ctr">
              <a:buNone/>
            </a:pPr>
            <a:endParaRPr lang="ru-RU" sz="3000" b="1" dirty="0" smtClean="0">
              <a:ln w="12700">
                <a:solidFill>
                  <a:srgbClr val="0000FF"/>
                </a:solidFill>
                <a:prstDash val="solid"/>
              </a:ln>
              <a:solidFill>
                <a:srgbClr val="0099FF"/>
              </a:solidFill>
              <a:effectLst>
                <a:outerShdw blurRad="41275" dist="20320" dir="1800000" algn="tl" rotWithShape="0">
                  <a:srgbClr val="000000">
                    <a:alpha val="40000"/>
                  </a:srgbClr>
                </a:outerShdw>
              </a:effectLst>
              <a:latin typeface="Book Antiqua" pitchFamily="18" charset="0"/>
            </a:endParaRPr>
          </a:p>
          <a:p>
            <a:pPr algn="ctr">
              <a:buNone/>
            </a:pPr>
            <a:endParaRPr lang="ru-RU" sz="3000" b="1" dirty="0" smtClean="0">
              <a:ln w="12700">
                <a:solidFill>
                  <a:srgbClr val="0000FF"/>
                </a:solidFill>
                <a:prstDash val="solid"/>
              </a:ln>
              <a:solidFill>
                <a:srgbClr val="0099FF"/>
              </a:solidFill>
              <a:latin typeface="Book Antiqua" pitchFamily="18" charset="0"/>
            </a:endParaRPr>
          </a:p>
          <a:p>
            <a:pPr algn="just">
              <a:buNone/>
            </a:pPr>
            <a:endParaRPr lang="ru-RU" sz="2400" dirty="0">
              <a:solidFill>
                <a:schemeClr val="tx2">
                  <a:lumMod val="10000"/>
                </a:schemeClr>
              </a:solidFill>
              <a:latin typeface="Book Antiqua" pitchFamily="18" charset="0"/>
            </a:endParaRPr>
          </a:p>
        </p:txBody>
      </p:sp>
      <p:pic>
        <p:nvPicPr>
          <p:cNvPr id="6" name="Рисунок 5" descr="газета.png"/>
          <p:cNvPicPr>
            <a:picLocks noChangeAspect="1"/>
          </p:cNvPicPr>
          <p:nvPr/>
        </p:nvPicPr>
        <p:blipFill>
          <a:blip r:embed="rId2" cstate="print"/>
          <a:stretch>
            <a:fillRect/>
          </a:stretch>
        </p:blipFill>
        <p:spPr>
          <a:xfrm>
            <a:off x="5796136" y="4869160"/>
            <a:ext cx="3064961" cy="191105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435280" cy="6408712"/>
          </a:xfrm>
        </p:spPr>
        <p:txBody>
          <a:bodyPr>
            <a:normAutofit lnSpcReduction="10000"/>
          </a:bodyPr>
          <a:lstStyle/>
          <a:p>
            <a:pPr algn="just">
              <a:buNone/>
            </a:pPr>
            <a:r>
              <a:rPr lang="ru-RU" sz="2000" dirty="0" smtClean="0">
                <a:latin typeface="Book Antiqua" pitchFamily="18" charset="0"/>
              </a:rPr>
              <a:t>   </a:t>
            </a:r>
            <a:r>
              <a:rPr lang="ru-RU" sz="2000" b="1" dirty="0" smtClean="0">
                <a:solidFill>
                  <a:srgbClr val="000099"/>
                </a:solidFill>
                <a:latin typeface="Book Antiqua" pitchFamily="18" charset="0"/>
              </a:rPr>
              <a:t> 		</a:t>
            </a:r>
            <a:r>
              <a:rPr lang="ru-RU" sz="1800" b="1" dirty="0" smtClean="0">
                <a:solidFill>
                  <a:srgbClr val="000099"/>
                </a:solidFill>
                <a:latin typeface="Book Antiqua" pitchFamily="18" charset="0"/>
              </a:rPr>
              <a:t>Финансовым  управлением Администрации муниципального образования  «Холм-Жирковский район» Смоленской области подготовлена брошюра «Бюджет для граждан к решению «О бюджете муниципального образования «Холм-Жирковский район» Смоленской области на 2017 год и плановый период 2018 и 2019 годов». </a:t>
            </a:r>
          </a:p>
          <a:p>
            <a:pPr algn="just">
              <a:buNone/>
            </a:pPr>
            <a:r>
              <a:rPr lang="ru-RU" sz="1800" b="1" dirty="0" smtClean="0">
                <a:solidFill>
                  <a:srgbClr val="000099"/>
                </a:solidFill>
                <a:latin typeface="Book Antiqua" pitchFamily="18" charset="0"/>
              </a:rPr>
              <a:t>		В настоящем документе  мы постарались в доступной и понятной форме изложить принципы формирования бюджета нашего района, а также показать  на какие цели и в каких объемах  направляются бюджетные средства, что позволит всем заинтересованным жителям Холм-Жирковского района принять активное участие в обсуждении  проектов бюджета на последующие годы  и итогах их исполнения.</a:t>
            </a:r>
          </a:p>
          <a:p>
            <a:pPr algn="ctr">
              <a:buNone/>
            </a:pPr>
            <a:r>
              <a:rPr lang="ru-RU" sz="1800" b="1" dirty="0" smtClean="0">
                <a:solidFill>
                  <a:srgbClr val="000099"/>
                </a:solidFill>
                <a:latin typeface="Book Antiqua" pitchFamily="18" charset="0"/>
              </a:rPr>
              <a:t>Информация для контактов:</a:t>
            </a:r>
          </a:p>
          <a:p>
            <a:pPr algn="ctr">
              <a:buNone/>
            </a:pPr>
            <a:r>
              <a:rPr lang="ru-RU" sz="1800" b="1" dirty="0" smtClean="0">
                <a:solidFill>
                  <a:srgbClr val="000099"/>
                </a:solidFill>
                <a:latin typeface="Book Antiqua" pitchFamily="18" charset="0"/>
              </a:rPr>
              <a:t>Адрес:   215650, Смоленская область,</a:t>
            </a:r>
          </a:p>
          <a:p>
            <a:pPr algn="ctr">
              <a:buNone/>
            </a:pPr>
            <a:r>
              <a:rPr lang="ru-RU" sz="1800" b="1" dirty="0" smtClean="0">
                <a:solidFill>
                  <a:srgbClr val="000099"/>
                </a:solidFill>
                <a:latin typeface="Book Antiqua" pitchFamily="18" charset="0"/>
              </a:rPr>
              <a:t> </a:t>
            </a:r>
            <a:r>
              <a:rPr lang="ru-RU" sz="1800" b="1" dirty="0" err="1" smtClean="0">
                <a:solidFill>
                  <a:srgbClr val="000099"/>
                </a:solidFill>
                <a:latin typeface="Book Antiqua" pitchFamily="18" charset="0"/>
              </a:rPr>
              <a:t>пгт</a:t>
            </a:r>
            <a:r>
              <a:rPr lang="ru-RU" sz="1800" b="1" dirty="0" smtClean="0">
                <a:solidFill>
                  <a:srgbClr val="000099"/>
                </a:solidFill>
                <a:latin typeface="Book Antiqua" pitchFamily="18" charset="0"/>
              </a:rPr>
              <a:t>. Холм-Жирковский, ул.       </a:t>
            </a:r>
          </a:p>
          <a:p>
            <a:pPr algn="ctr">
              <a:buNone/>
            </a:pPr>
            <a:r>
              <a:rPr lang="ru-RU" sz="1800" b="1" dirty="0" smtClean="0">
                <a:solidFill>
                  <a:srgbClr val="000099"/>
                </a:solidFill>
                <a:latin typeface="Book Antiqua" pitchFamily="18" charset="0"/>
              </a:rPr>
              <a:t>      Нахимовская, д.9</a:t>
            </a:r>
          </a:p>
          <a:p>
            <a:pPr algn="ctr">
              <a:buNone/>
            </a:pPr>
            <a:r>
              <a:rPr lang="ru-RU" sz="1800" b="1" dirty="0" smtClean="0">
                <a:solidFill>
                  <a:srgbClr val="000099"/>
                </a:solidFill>
                <a:latin typeface="Book Antiqua" pitchFamily="18" charset="0"/>
              </a:rPr>
              <a:t>Режим работы: понедельник – пятница с 9.00 до 18.00</a:t>
            </a:r>
          </a:p>
          <a:p>
            <a:pPr algn="ctr">
              <a:buNone/>
            </a:pPr>
            <a:r>
              <a:rPr lang="ru-RU" sz="1800" b="1" dirty="0" smtClean="0">
                <a:solidFill>
                  <a:srgbClr val="000099"/>
                </a:solidFill>
                <a:latin typeface="Book Antiqua" pitchFamily="18" charset="0"/>
              </a:rPr>
              <a:t>перерыв с 13.00 до 14.00</a:t>
            </a:r>
          </a:p>
          <a:p>
            <a:pPr algn="ctr">
              <a:buNone/>
            </a:pPr>
            <a:r>
              <a:rPr lang="ru-RU" sz="1800" b="1" dirty="0" smtClean="0">
                <a:solidFill>
                  <a:srgbClr val="000099"/>
                </a:solidFill>
                <a:latin typeface="Book Antiqua" pitchFamily="18" charset="0"/>
              </a:rPr>
              <a:t>Телефон: 48139 (2-11-73)</a:t>
            </a:r>
          </a:p>
          <a:p>
            <a:pPr algn="ctr">
              <a:buNone/>
            </a:pPr>
            <a:r>
              <a:rPr lang="en-US" sz="1800" b="1" dirty="0" smtClean="0">
                <a:solidFill>
                  <a:srgbClr val="000099"/>
                </a:solidFill>
                <a:latin typeface="Book Antiqua" pitchFamily="18" charset="0"/>
              </a:rPr>
              <a:t>E-mail</a:t>
            </a:r>
            <a:r>
              <a:rPr lang="ru-RU" sz="1800" b="1" dirty="0" smtClean="0">
                <a:solidFill>
                  <a:srgbClr val="000099"/>
                </a:solidFill>
                <a:latin typeface="Book Antiqua" pitchFamily="18" charset="0"/>
              </a:rPr>
              <a:t>: </a:t>
            </a:r>
            <a:r>
              <a:rPr lang="en-US" sz="1800" dirty="0" smtClean="0">
                <a:solidFill>
                  <a:srgbClr val="000099"/>
                </a:solidFill>
              </a:rPr>
              <a:t>fin_holm19@mail.ru</a:t>
            </a:r>
            <a:endParaRPr lang="ru-RU" sz="1800" dirty="0" smtClean="0">
              <a:solidFill>
                <a:srgbClr val="000099"/>
              </a:solidFill>
            </a:endParaRPr>
          </a:p>
          <a:p>
            <a:pPr algn="ctr">
              <a:buNone/>
            </a:pPr>
            <a:r>
              <a:rPr lang="ru-RU" sz="1800" b="1" dirty="0" smtClean="0">
                <a:solidFill>
                  <a:srgbClr val="000099"/>
                </a:solidFill>
                <a:latin typeface="Book Antiqua" pitchFamily="18" charset="0"/>
              </a:rPr>
              <a:t>Начальник Финансового управления</a:t>
            </a:r>
          </a:p>
          <a:p>
            <a:pPr algn="ctr">
              <a:buNone/>
            </a:pPr>
            <a:r>
              <a:rPr lang="ru-RU" sz="1800" b="1" dirty="0" smtClean="0">
                <a:solidFill>
                  <a:srgbClr val="000099"/>
                </a:solidFill>
                <a:latin typeface="Book Antiqua" pitchFamily="18" charset="0"/>
              </a:rPr>
              <a:t>Т.М. Станько</a:t>
            </a:r>
            <a:endParaRPr lang="en-US" sz="1800" b="1" dirty="0" smtClean="0">
              <a:solidFill>
                <a:srgbClr val="000099"/>
              </a:solidFill>
              <a:latin typeface="Book Antiqua" pitchFamily="18" charset="0"/>
            </a:endParaRPr>
          </a:p>
          <a:p>
            <a:pPr algn="just">
              <a:buNone/>
            </a:pPr>
            <a:endParaRPr lang="ru-RU" sz="1800" b="1" dirty="0" smtClean="0">
              <a:solidFill>
                <a:srgbClr val="000099"/>
              </a:solidFill>
              <a:latin typeface="Book Antiqua" pitchFamily="18" charset="0"/>
            </a:endParaRPr>
          </a:p>
          <a:p>
            <a:pPr algn="just">
              <a:buNone/>
            </a:pPr>
            <a:endParaRPr lang="ru-RU" sz="1800" b="1" dirty="0" smtClean="0">
              <a:solidFill>
                <a:srgbClr val="000099"/>
              </a:solidFill>
              <a:latin typeface="Book Antiqua" pitchFamily="18" charset="0"/>
            </a:endParaRPr>
          </a:p>
          <a:p>
            <a:pPr algn="ctr">
              <a:buNone/>
            </a:pPr>
            <a:endParaRPr lang="ru-RU" sz="1800" b="1" dirty="0" smtClean="0">
              <a:solidFill>
                <a:srgbClr val="000099"/>
              </a:solidFill>
              <a:latin typeface="Book Antiqua" pitchFamily="18" charset="0"/>
            </a:endParaRPr>
          </a:p>
        </p:txBody>
      </p:sp>
      <p:pic>
        <p:nvPicPr>
          <p:cNvPr id="5" name="Рисунок 4" descr="холм-жирковский.jpg"/>
          <p:cNvPicPr>
            <a:picLocks noChangeAspect="1"/>
          </p:cNvPicPr>
          <p:nvPr/>
        </p:nvPicPr>
        <p:blipFill>
          <a:blip r:embed="rId2" cstate="print"/>
          <a:stretch>
            <a:fillRect/>
          </a:stretch>
        </p:blipFill>
        <p:spPr>
          <a:xfrm>
            <a:off x="0" y="4653136"/>
            <a:ext cx="1737473" cy="2204864"/>
          </a:xfrm>
          <a:prstGeom prst="rect">
            <a:avLst/>
          </a:prstGeom>
          <a:ln>
            <a:noFill/>
          </a:ln>
          <a:effectLst>
            <a:softEdge rad="112500"/>
          </a:effectLst>
        </p:spPr>
      </p:pic>
      <p:pic>
        <p:nvPicPr>
          <p:cNvPr id="6" name="Рисунок 5" descr="нахимов.jpg"/>
          <p:cNvPicPr>
            <a:picLocks noChangeAspect="1"/>
          </p:cNvPicPr>
          <p:nvPr/>
        </p:nvPicPr>
        <p:blipFill>
          <a:blip r:embed="rId3" cstate="print"/>
          <a:stretch>
            <a:fillRect/>
          </a:stretch>
        </p:blipFill>
        <p:spPr>
          <a:xfrm>
            <a:off x="6759583" y="5129808"/>
            <a:ext cx="2384417" cy="172819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764704"/>
            <a:ext cx="8286750" cy="1588"/>
          </a:xfrm>
          <a:prstGeom prst="line">
            <a:avLst/>
          </a:prstGeom>
          <a:ln w="12700">
            <a:solidFill>
              <a:schemeClr val="accent4">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Блок-схема: магнитный диск 7"/>
          <p:cNvSpPr/>
          <p:nvPr/>
        </p:nvSpPr>
        <p:spPr>
          <a:xfrm>
            <a:off x="395536" y="908720"/>
            <a:ext cx="2448272" cy="3024336"/>
          </a:xfrm>
          <a:prstGeom prst="flowChartMagneticDisk">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u="sng" dirty="0" smtClean="0">
                <a:solidFill>
                  <a:schemeClr val="tx2">
                    <a:lumMod val="10000"/>
                  </a:schemeClr>
                </a:solidFill>
                <a:effectLst>
                  <a:outerShdw blurRad="38100" dist="38100" dir="2700000" algn="tl">
                    <a:srgbClr val="000000">
                      <a:alpha val="43137"/>
                    </a:srgbClr>
                  </a:outerShdw>
                </a:effectLst>
                <a:latin typeface="Book Antiqua" pitchFamily="18" charset="0"/>
              </a:rPr>
              <a:t>БЮДЖЕТ</a:t>
            </a:r>
            <a:endParaRPr lang="ru-RU" dirty="0" smtClean="0">
              <a:solidFill>
                <a:schemeClr val="tx2">
                  <a:lumMod val="10000"/>
                </a:schemeClr>
              </a:solidFill>
              <a:effectLst>
                <a:outerShdw blurRad="38100" dist="38100" dir="2700000" algn="tl">
                  <a:srgbClr val="000000">
                    <a:alpha val="43137"/>
                  </a:srgbClr>
                </a:outerShdw>
              </a:effectLst>
              <a:latin typeface="Book Antiqua" pitchFamily="18" charset="0"/>
            </a:endParaRPr>
          </a:p>
          <a:p>
            <a:pPr algn="ctr"/>
            <a:r>
              <a:rPr lang="en-US" sz="1400" i="1" dirty="0" err="1" smtClean="0">
                <a:solidFill>
                  <a:schemeClr val="tx2">
                    <a:lumMod val="10000"/>
                  </a:schemeClr>
                </a:solidFill>
                <a:latin typeface="Book Antiqua" pitchFamily="18" charset="0"/>
              </a:rPr>
              <a:t>Bougette</a:t>
            </a:r>
            <a:r>
              <a:rPr lang="en-US" sz="1400" i="1" dirty="0" smtClean="0">
                <a:solidFill>
                  <a:schemeClr val="tx2">
                    <a:lumMod val="10000"/>
                  </a:schemeClr>
                </a:solidFill>
                <a:latin typeface="Book Antiqua" pitchFamily="18" charset="0"/>
              </a:rPr>
              <a:t>-  </a:t>
            </a:r>
            <a:r>
              <a:rPr lang="ru-RU" sz="1400" dirty="0" smtClean="0">
                <a:solidFill>
                  <a:schemeClr val="tx2">
                    <a:lumMod val="10000"/>
                  </a:schemeClr>
                </a:solidFill>
                <a:latin typeface="Book Antiqua"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sz="1400" dirty="0">
              <a:solidFill>
                <a:schemeClr val="tx2">
                  <a:lumMod val="10000"/>
                </a:schemeClr>
              </a:solidFill>
              <a:latin typeface="Book Antiqua" pitchFamily="18" charset="0"/>
            </a:endParaRPr>
          </a:p>
        </p:txBody>
      </p:sp>
      <p:sp>
        <p:nvSpPr>
          <p:cNvPr id="9" name="Блок-схема: магнитный диск 8"/>
          <p:cNvSpPr/>
          <p:nvPr/>
        </p:nvSpPr>
        <p:spPr>
          <a:xfrm>
            <a:off x="3419872" y="980728"/>
            <a:ext cx="2520280" cy="2736304"/>
          </a:xfrm>
          <a:prstGeom prst="flowChartMagneticDisk">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5400000" scaled="1"/>
            <a:tileRect/>
          </a:gra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ru-RU" b="1" dirty="0" smtClean="0">
                <a:solidFill>
                  <a:schemeClr val="tx2">
                    <a:lumMod val="10000"/>
                  </a:schemeClr>
                </a:solidFill>
                <a:effectLst>
                  <a:outerShdw blurRad="38100" dist="38100" dir="2700000" algn="tl">
                    <a:srgbClr val="000000">
                      <a:alpha val="43137"/>
                    </a:srgbClr>
                  </a:outerShdw>
                </a:effectLst>
                <a:latin typeface="Book Antiqua" pitchFamily="18" charset="0"/>
              </a:rPr>
              <a:t>ДОХОДЫ БЮДЖЕТА </a:t>
            </a:r>
          </a:p>
          <a:p>
            <a:pPr algn="ctr"/>
            <a:r>
              <a:rPr lang="ru-RU" sz="1400" dirty="0" smtClean="0">
                <a:solidFill>
                  <a:schemeClr val="tx2">
                    <a:lumMod val="10000"/>
                  </a:schemeClr>
                </a:solidFill>
                <a:latin typeface="Book Antiqua" pitchFamily="18" charset="0"/>
              </a:rPr>
              <a:t>поступающие в бюджет денежные средства (налоги юридических и физических лиц, неналоговые поступления, финансовая помощь и др.)</a:t>
            </a:r>
            <a:endParaRPr lang="ru-RU" sz="1400" dirty="0">
              <a:solidFill>
                <a:schemeClr val="tx2">
                  <a:lumMod val="10000"/>
                </a:schemeClr>
              </a:solidFill>
              <a:latin typeface="Book Antiqua" pitchFamily="18" charset="0"/>
            </a:endParaRPr>
          </a:p>
        </p:txBody>
      </p:sp>
      <p:sp>
        <p:nvSpPr>
          <p:cNvPr id="10" name="Блок-схема: магнитный диск 9"/>
          <p:cNvSpPr/>
          <p:nvPr/>
        </p:nvSpPr>
        <p:spPr>
          <a:xfrm>
            <a:off x="6228184" y="908720"/>
            <a:ext cx="2520280" cy="2880320"/>
          </a:xfrm>
          <a:prstGeom prst="flowChartMagneticDisk">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effectLst>
                  <a:outerShdw blurRad="38100" dist="38100" dir="2700000" algn="tl">
                    <a:srgbClr val="000000">
                      <a:alpha val="43137"/>
                    </a:srgbClr>
                  </a:outerShdw>
                </a:effectLst>
                <a:latin typeface="Book Antiqua" pitchFamily="18" charset="0"/>
              </a:rPr>
              <a:t>РАСХОДЫ БЮДЖЕТА </a:t>
            </a:r>
          </a:p>
          <a:p>
            <a:pPr algn="ctr"/>
            <a:r>
              <a:rPr lang="ru-RU" sz="1400" dirty="0" smtClean="0">
                <a:solidFill>
                  <a:schemeClr val="tx2">
                    <a:lumMod val="10000"/>
                  </a:schemeClr>
                </a:solidFill>
                <a:latin typeface="Book Antiqua" pitchFamily="18" charset="0"/>
              </a:rPr>
              <a:t>выплачиваемые из бюджета денежные средства (социальные выплаты населению, содержание муниципальных учреждений (образование, культура и др.)</a:t>
            </a:r>
            <a:endParaRPr lang="ru-RU" sz="1400" dirty="0">
              <a:solidFill>
                <a:schemeClr val="tx2">
                  <a:lumMod val="10000"/>
                </a:schemeClr>
              </a:solidFill>
              <a:latin typeface="Book Antiqua" pitchFamily="18" charset="0"/>
            </a:endParaRPr>
          </a:p>
        </p:txBody>
      </p:sp>
      <p:sp>
        <p:nvSpPr>
          <p:cNvPr id="13" name="TextBox 12"/>
          <p:cNvSpPr txBox="1"/>
          <p:nvPr/>
        </p:nvSpPr>
        <p:spPr>
          <a:xfrm>
            <a:off x="2843808" y="3789040"/>
            <a:ext cx="6300192" cy="3416320"/>
          </a:xfrm>
          <a:prstGeom prst="rect">
            <a:avLst/>
          </a:prstGeom>
          <a:noFill/>
        </p:spPr>
        <p:txBody>
          <a:bodyPr wrap="square" rtlCol="0">
            <a:spAutoFit/>
          </a:bodyPr>
          <a:lstStyle/>
          <a:p>
            <a:r>
              <a:rPr lang="ru-RU" b="1" dirty="0" smtClean="0">
                <a:solidFill>
                  <a:schemeClr val="tx2">
                    <a:lumMod val="10000"/>
                  </a:schemeClr>
                </a:solidFill>
                <a:latin typeface="Book Antiqua" pitchFamily="18" charset="0"/>
              </a:rPr>
              <a:t>Дефицит бюджета </a:t>
            </a:r>
            <a:r>
              <a:rPr lang="ru-RU" dirty="0" smtClean="0">
                <a:solidFill>
                  <a:schemeClr val="tx2">
                    <a:lumMod val="10000"/>
                  </a:schemeClr>
                </a:solidFill>
                <a:latin typeface="Book Antiqua" pitchFamily="18" charset="0"/>
              </a:rPr>
              <a:t>– превышение расходов бюджета над  доходами. При дефицитном бюджете растет долг и (или) снижаются остатки.                                                               </a:t>
            </a:r>
            <a:r>
              <a:rPr lang="ru-RU" b="1" dirty="0" err="1" smtClean="0">
                <a:solidFill>
                  <a:schemeClr val="tx2">
                    <a:lumMod val="10000"/>
                  </a:schemeClr>
                </a:solidFill>
                <a:latin typeface="Book Antiqua" pitchFamily="18" charset="0"/>
              </a:rPr>
              <a:t>Профицит</a:t>
            </a:r>
            <a:r>
              <a:rPr lang="ru-RU" b="1" dirty="0" smtClean="0">
                <a:solidFill>
                  <a:schemeClr val="tx2">
                    <a:lumMod val="10000"/>
                  </a:schemeClr>
                </a:solidFill>
                <a:latin typeface="Book Antiqua" pitchFamily="18" charset="0"/>
              </a:rPr>
              <a:t> бюджета </a:t>
            </a:r>
            <a:r>
              <a:rPr lang="ru-RU" dirty="0" smtClean="0">
                <a:solidFill>
                  <a:schemeClr val="tx2">
                    <a:lumMod val="10000"/>
                  </a:schemeClr>
                </a:solidFill>
                <a:latin typeface="Book Antiqua" pitchFamily="18" charset="0"/>
              </a:rPr>
              <a:t>- превышение доходов бюджета над расходами. При </a:t>
            </a:r>
            <a:r>
              <a:rPr lang="ru-RU" dirty="0" err="1" smtClean="0">
                <a:solidFill>
                  <a:schemeClr val="tx2">
                    <a:lumMod val="10000"/>
                  </a:schemeClr>
                </a:solidFill>
                <a:latin typeface="Book Antiqua" pitchFamily="18" charset="0"/>
              </a:rPr>
              <a:t>профицитном</a:t>
            </a:r>
            <a:r>
              <a:rPr lang="ru-RU" dirty="0" smtClean="0">
                <a:solidFill>
                  <a:schemeClr val="tx2">
                    <a:lumMod val="10000"/>
                  </a:schemeClr>
                </a:solidFill>
                <a:latin typeface="Book Antiqua" pitchFamily="18" charset="0"/>
              </a:rPr>
              <a:t> бюджете снижается долг  и (или) растут остатки.</a:t>
            </a:r>
          </a:p>
          <a:p>
            <a:r>
              <a:rPr lang="ru-RU" b="1" dirty="0" smtClean="0">
                <a:solidFill>
                  <a:schemeClr val="tx2">
                    <a:lumMod val="10000"/>
                  </a:schemeClr>
                </a:solidFill>
                <a:latin typeface="Book Antiqua" pitchFamily="18" charset="0"/>
              </a:rPr>
              <a:t>Сбалансированность бюджета </a:t>
            </a:r>
            <a:r>
              <a:rPr lang="ru-RU" dirty="0" smtClean="0">
                <a:solidFill>
                  <a:schemeClr val="tx2">
                    <a:lumMod val="10000"/>
                  </a:schemeClr>
                </a:solidFill>
                <a:latin typeface="Book Antiqua" pitchFamily="18" charset="0"/>
              </a:rPr>
              <a:t>по доходам и расходам – основополагающее требование, предъявляемое к органам, составляющим и утверждающим бюджет.</a:t>
            </a:r>
          </a:p>
          <a:p>
            <a:endParaRPr lang="ru-RU" dirty="0" smtClean="0"/>
          </a:p>
          <a:p>
            <a:endParaRPr lang="ru-RU" dirty="0" smtClean="0"/>
          </a:p>
          <a:p>
            <a:endParaRPr lang="ru-RU" dirty="0"/>
          </a:p>
        </p:txBody>
      </p:sp>
      <p:sp>
        <p:nvSpPr>
          <p:cNvPr id="12" name="Прямоугольник с двумя скругленными противолежащими углами 11"/>
          <p:cNvSpPr/>
          <p:nvPr/>
        </p:nvSpPr>
        <p:spPr>
          <a:xfrm>
            <a:off x="179512" y="188640"/>
            <a:ext cx="8712968" cy="720080"/>
          </a:xfrm>
          <a:prstGeom prst="round2DiagRect">
            <a:avLst/>
          </a:prstGeom>
          <a:ln>
            <a:solidFill>
              <a:schemeClr val="accent2">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СБАЛАНСИРОВАННОСТЬ   БЮДЖЕТА  </a:t>
            </a:r>
            <a:endParaRPr lang="ru-RU" sz="2400" b="1" dirty="0">
              <a:effectLst>
                <a:outerShdw blurRad="38100" dist="38100" dir="2700000" algn="tl">
                  <a:srgbClr val="000000">
                    <a:alpha val="43137"/>
                  </a:srgbClr>
                </a:outerShdw>
              </a:effectLst>
              <a:latin typeface="Book Antiqua" pitchFamily="18" charset="0"/>
            </a:endParaRPr>
          </a:p>
        </p:txBody>
      </p:sp>
      <p:sp>
        <p:nvSpPr>
          <p:cNvPr id="14" name="Выгнутая влево стрелка 13"/>
          <p:cNvSpPr/>
          <p:nvPr/>
        </p:nvSpPr>
        <p:spPr>
          <a:xfrm rot="16200000">
            <a:off x="5849888" y="566936"/>
            <a:ext cx="648072" cy="5940152"/>
          </a:xfrm>
          <a:prstGeom prst="curved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5" name="Рисунок 14" descr="новые весы17.png"/>
          <p:cNvPicPr>
            <a:picLocks noChangeAspect="1"/>
          </p:cNvPicPr>
          <p:nvPr/>
        </p:nvPicPr>
        <p:blipFill>
          <a:blip r:embed="rId3" cstate="print"/>
          <a:stretch>
            <a:fillRect/>
          </a:stretch>
        </p:blipFill>
        <p:spPr>
          <a:xfrm>
            <a:off x="-684584" y="3861048"/>
            <a:ext cx="4104456" cy="29969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147248" cy="2232248"/>
          </a:xfrm>
        </p:spPr>
        <p:txBody>
          <a:bodyPr>
            <a:noAutofit/>
          </a:bodyPr>
          <a:lstStyle/>
          <a:p>
            <a:pPr algn="just">
              <a:buFont typeface="Wingdings" pitchFamily="2" charset="2"/>
              <a:buChar char="Ø"/>
            </a:pPr>
            <a:r>
              <a:rPr lang="ru-RU" sz="1700" dirty="0" smtClean="0">
                <a:solidFill>
                  <a:schemeClr val="tx2">
                    <a:lumMod val="10000"/>
                  </a:schemeClr>
                </a:solidFill>
              </a:rPr>
              <a:t>«Бюджет  для граждан» – аналитический документ, разрабатываемый в целях предоставления гражданам актуальной информации о проекте бюджета муниципального образования «Холм-Жирковский район» Смоленской области в формате, доступном для широкого круга пользователей.</a:t>
            </a:r>
          </a:p>
          <a:p>
            <a:pPr algn="just">
              <a:buFont typeface="Wingdings" pitchFamily="2" charset="2"/>
              <a:buChar char="Ø"/>
            </a:pPr>
            <a:r>
              <a:rPr lang="ru-RU" sz="1700" dirty="0" smtClean="0">
                <a:solidFill>
                  <a:schemeClr val="tx2">
                    <a:lumMod val="10000"/>
                  </a:schemeClr>
                </a:solidFill>
              </a:rPr>
              <a:t>В представленной информации отражены положения проекта бюджета муниципального образования «Холм-Жирковский район» Смоленской области на предстоящий 2017 год и на плановый период 2018 и 2019 годов. </a:t>
            </a:r>
            <a:endParaRPr lang="ru-RU" sz="1700" dirty="0">
              <a:solidFill>
                <a:schemeClr val="tx2">
                  <a:lumMod val="10000"/>
                </a:schemeClr>
              </a:solidFill>
            </a:endParaRPr>
          </a:p>
        </p:txBody>
      </p:sp>
      <p:sp>
        <p:nvSpPr>
          <p:cNvPr id="7" name="Прямоугольник с двумя скругленными противолежащими углами 6"/>
          <p:cNvSpPr/>
          <p:nvPr/>
        </p:nvSpPr>
        <p:spPr>
          <a:xfrm>
            <a:off x="323528" y="260648"/>
            <a:ext cx="8424936" cy="72008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ЧТО   ТАКОЕ  «БЮДЖЕТ   ДЛЯ   ГРАЖДАН» ?</a:t>
            </a:r>
            <a:endParaRPr lang="ru-RU" sz="2400" b="1" dirty="0">
              <a:effectLst>
                <a:outerShdw blurRad="38100" dist="38100" dir="2700000" algn="tl">
                  <a:srgbClr val="000000">
                    <a:alpha val="43137"/>
                  </a:srgbClr>
                </a:outerShdw>
              </a:effectLst>
              <a:latin typeface="Book Antiqua" pitchFamily="18" charset="0"/>
            </a:endParaRPr>
          </a:p>
        </p:txBody>
      </p:sp>
      <p:sp>
        <p:nvSpPr>
          <p:cNvPr id="8" name="Прямоугольник с двумя скругленными противолежащими углами 7"/>
          <p:cNvSpPr/>
          <p:nvPr/>
        </p:nvSpPr>
        <p:spPr>
          <a:xfrm>
            <a:off x="467544" y="3356992"/>
            <a:ext cx="8208912" cy="936104"/>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ЦЕЛИ   СОЗДАНИЯ   «БЮДЖЕТА ДЛЯ ГРАЖДАН»</a:t>
            </a:r>
            <a:endParaRPr lang="ru-RU" sz="2400" b="1" dirty="0">
              <a:effectLst>
                <a:outerShdw blurRad="38100" dist="38100" dir="2700000" algn="tl">
                  <a:srgbClr val="000000">
                    <a:alpha val="43137"/>
                  </a:srgbClr>
                </a:outerShdw>
              </a:effectLst>
              <a:latin typeface="Book Antiqua" pitchFamily="18" charset="0"/>
            </a:endParaRPr>
          </a:p>
        </p:txBody>
      </p:sp>
      <p:sp>
        <p:nvSpPr>
          <p:cNvPr id="9" name="TextBox 8" descr="повышение"/>
          <p:cNvSpPr txBox="1"/>
          <p:nvPr/>
        </p:nvSpPr>
        <p:spPr>
          <a:xfrm>
            <a:off x="539552" y="4437112"/>
            <a:ext cx="7992888" cy="1938992"/>
          </a:xfrm>
          <a:prstGeom prst="rect">
            <a:avLst/>
          </a:prstGeom>
          <a:noFill/>
        </p:spPr>
        <p:txBody>
          <a:bodyPr wrap="square" rtlCol="0">
            <a:spAutoFit/>
          </a:bodyPr>
          <a:lstStyle/>
          <a:p>
            <a:pPr algn="just">
              <a:buFont typeface="Wingdings" pitchFamily="2" charset="2"/>
              <a:buChar char="Ø"/>
            </a:pPr>
            <a:r>
              <a:rPr lang="ru-RU" dirty="0" smtClean="0"/>
              <a:t> </a:t>
            </a:r>
            <a:r>
              <a:rPr lang="ru-RU" sz="1700" dirty="0" smtClean="0">
                <a:solidFill>
                  <a:schemeClr val="tx2">
                    <a:lumMod val="10000"/>
                  </a:schemeClr>
                </a:solidFill>
              </a:rPr>
              <a:t>Повышение прозрачности формирования и расходования бюджетных      </a:t>
            </a:r>
          </a:p>
          <a:p>
            <a:pPr algn="just"/>
            <a:r>
              <a:rPr lang="ru-RU" sz="1700" dirty="0" smtClean="0">
                <a:solidFill>
                  <a:schemeClr val="tx2">
                    <a:lumMod val="10000"/>
                  </a:schemeClr>
                </a:solidFill>
              </a:rPr>
              <a:t>    средств  в муниципальном образовании «Холм-Жирковский район»   </a:t>
            </a:r>
          </a:p>
          <a:p>
            <a:pPr algn="just"/>
            <a:r>
              <a:rPr lang="ru-RU" sz="1700" dirty="0" smtClean="0">
                <a:solidFill>
                  <a:schemeClr val="tx2">
                    <a:lumMod val="10000"/>
                  </a:schemeClr>
                </a:solidFill>
              </a:rPr>
              <a:t>    Смоленской области.</a:t>
            </a:r>
          </a:p>
          <a:p>
            <a:pPr algn="just">
              <a:buFont typeface="Wingdings" pitchFamily="2" charset="2"/>
              <a:buChar char="Ø"/>
            </a:pPr>
            <a:r>
              <a:rPr lang="ru-RU" sz="1700" dirty="0" smtClean="0"/>
              <a:t> </a:t>
            </a:r>
            <a:r>
              <a:rPr lang="ru-RU" sz="1700" dirty="0" smtClean="0">
                <a:solidFill>
                  <a:schemeClr val="tx2">
                    <a:lumMod val="10000"/>
                  </a:schemeClr>
                </a:solidFill>
              </a:rPr>
              <a:t>Повышение ответственности органов местного самоуправления при </a:t>
            </a:r>
          </a:p>
          <a:p>
            <a:pPr algn="just"/>
            <a:r>
              <a:rPr lang="ru-RU" sz="1700" dirty="0" smtClean="0">
                <a:solidFill>
                  <a:schemeClr val="tx2">
                    <a:lumMod val="10000"/>
                  </a:schemeClr>
                </a:solidFill>
              </a:rPr>
              <a:t>    принятии решений в сфере бюджетной политики.</a:t>
            </a:r>
          </a:p>
          <a:p>
            <a:pPr algn="just">
              <a:buFont typeface="Wingdings" pitchFamily="2" charset="2"/>
              <a:buChar char="Ø"/>
            </a:pPr>
            <a:r>
              <a:rPr lang="ru-RU" sz="1700" dirty="0" smtClean="0"/>
              <a:t> </a:t>
            </a:r>
            <a:r>
              <a:rPr lang="ru-RU" sz="1700" dirty="0" smtClean="0">
                <a:solidFill>
                  <a:schemeClr val="tx2">
                    <a:lumMod val="10000"/>
                  </a:schemeClr>
                </a:solidFill>
              </a:rPr>
              <a:t>Формирование положительного имиджа муниципального образования </a:t>
            </a:r>
          </a:p>
          <a:p>
            <a:pPr algn="just"/>
            <a:r>
              <a:rPr lang="ru-RU" sz="1700" dirty="0" smtClean="0">
                <a:solidFill>
                  <a:schemeClr val="tx2">
                    <a:lumMod val="10000"/>
                  </a:schemeClr>
                </a:solidFill>
              </a:rPr>
              <a:t>   «Холм-Жирковский район» Смоленской области.</a:t>
            </a:r>
            <a:endParaRPr lang="ru-RU" sz="1700" dirty="0">
              <a:solidFill>
                <a:schemeClr val="tx2">
                  <a:lumMod val="10000"/>
                </a:schemeClr>
              </a:solidFill>
            </a:endParaRPr>
          </a:p>
        </p:txBody>
      </p:sp>
    </p:spTree>
    <p:extLst>
      <p:ext uri="{BB962C8B-B14F-4D97-AF65-F5344CB8AC3E}">
        <p14:creationId xmlns="" xmlns:p14="http://schemas.microsoft.com/office/powerpoint/2010/main" val="3481107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291264" cy="660688"/>
          </a:xfrm>
          <a:ln>
            <a:noFill/>
          </a:ln>
          <a:effectLst>
            <a:glow rad="101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oAutofit/>
          </a:bodyPr>
          <a:lstStyle/>
          <a:p>
            <a:pPr algn="ctr" fontAlgn="auto">
              <a:spcAft>
                <a:spcPts val="0"/>
              </a:spcAft>
              <a:defRPr/>
            </a:pPr>
            <a:r>
              <a:rPr lang="ru-RU" sz="1800" dirty="0" smtClean="0">
                <a:solidFill>
                  <a:srgbClr val="0000FF"/>
                </a:solidFill>
                <a:latin typeface="Book Antiqua" pitchFamily="18" charset="0"/>
              </a:rPr>
              <a:t>Основы для формирования проекта бюджета на 2017 год и на плановый период 2018 и 2019 годов</a:t>
            </a:r>
            <a:endParaRPr lang="ru-RU" sz="1800" dirty="0">
              <a:solidFill>
                <a:srgbClr val="0000FF"/>
              </a:solidFill>
              <a:latin typeface="Book Antiqua" pitchFamily="18" charset="0"/>
            </a:endParaRPr>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2081388314"/>
              </p:ext>
            </p:extLst>
          </p:nvPr>
        </p:nvGraphicFramePr>
        <p:xfrm>
          <a:off x="457200" y="1124744"/>
          <a:ext cx="82296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Прямая соединительная линия 4"/>
          <p:cNvCxnSpPr/>
          <p:nvPr/>
        </p:nvCxnSpPr>
        <p:spPr>
          <a:xfrm>
            <a:off x="428625" y="1412776"/>
            <a:ext cx="8286750" cy="1588"/>
          </a:xfrm>
          <a:prstGeom prst="line">
            <a:avLst/>
          </a:prstGeom>
          <a:ln w="12700">
            <a:solidFill>
              <a:schemeClr val="accent4">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Прямоугольник с двумя скругленными противолежащими углами 5"/>
          <p:cNvSpPr/>
          <p:nvPr/>
        </p:nvSpPr>
        <p:spPr>
          <a:xfrm>
            <a:off x="467544" y="6093296"/>
            <a:ext cx="8208912" cy="648072"/>
          </a:xfrm>
          <a:prstGeom prst="round2Diag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3500000" scaled="1"/>
            <a:tileRect/>
          </a:grad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99"/>
                </a:solidFill>
                <a:latin typeface="Book Antiqua" pitchFamily="18" charset="0"/>
              </a:rPr>
              <a:t>Проект бюджета сформирован в программном формате. Всего в Холм-Жирковском районе утверждено  13  муниципальных  программ .</a:t>
            </a:r>
          </a:p>
        </p:txBody>
      </p:sp>
      <p:sp>
        <p:nvSpPr>
          <p:cNvPr id="7" name="Прямоугольник с двумя скругленными противолежащими углами 6"/>
          <p:cNvSpPr/>
          <p:nvPr/>
        </p:nvSpPr>
        <p:spPr>
          <a:xfrm>
            <a:off x="467544" y="260648"/>
            <a:ext cx="8424936" cy="72008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Book Antiqua" pitchFamily="18" charset="0"/>
              </a:rPr>
              <a:t>ОСНОВЫ ДЛЯ СОСТАВЛЕНИЯ ПРОЕКТА БЮДЖЕТА</a:t>
            </a:r>
            <a:endParaRPr lang="ru-RU" sz="24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2423825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Содержимое 14" descr="папка с лупой.jpg"/>
          <p:cNvPicPr>
            <a:picLocks noGrp="1" noChangeAspect="1"/>
          </p:cNvPicPr>
          <p:nvPr>
            <p:ph idx="1"/>
          </p:nvPr>
        </p:nvPicPr>
        <p:blipFill>
          <a:blip r:embed="rId3" cstate="print"/>
          <a:stretch>
            <a:fillRect/>
          </a:stretch>
        </p:blipFill>
        <p:spPr>
          <a:xfrm>
            <a:off x="2123728" y="3284984"/>
            <a:ext cx="2016224" cy="1440160"/>
          </a:xfrm>
          <a:prstGeom prst="rect">
            <a:avLst/>
          </a:prstGeom>
          <a:ln>
            <a:noFill/>
          </a:ln>
          <a:effectLst>
            <a:softEdge rad="112500"/>
          </a:effectLst>
        </p:spPr>
      </p:pic>
      <p:sp>
        <p:nvSpPr>
          <p:cNvPr id="7" name="Прямоугольник с двумя скругленными противолежащими углами 6"/>
          <p:cNvSpPr/>
          <p:nvPr/>
        </p:nvSpPr>
        <p:spPr>
          <a:xfrm>
            <a:off x="107504" y="116632"/>
            <a:ext cx="8856984" cy="1440160"/>
          </a:xfrm>
          <a:prstGeom prst="round2DiagRect">
            <a:avLst/>
          </a:prstGeom>
          <a:solidFill>
            <a:srgbClr val="009999"/>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ru-RU" sz="1600" b="1" dirty="0" smtClean="0">
                <a:solidFill>
                  <a:srgbClr val="0000CC"/>
                </a:solidFill>
                <a:latin typeface="Book Antiqua" pitchFamily="18" charset="0"/>
              </a:rPr>
              <a:t>	</a:t>
            </a:r>
            <a:r>
              <a:rPr lang="ru-RU" sz="1600" b="1" dirty="0" smtClean="0">
                <a:solidFill>
                  <a:schemeClr val="tx1"/>
                </a:solidFill>
                <a:latin typeface="Book Antiqua" pitchFamily="18" charset="0"/>
              </a:rPr>
              <a:t>Бюджетный процесс – это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внешней проверке, рассмотрению и утверждению бюджетной отчетности.</a:t>
            </a:r>
            <a:endParaRPr lang="ru-RU" sz="1600" b="1" dirty="0">
              <a:solidFill>
                <a:schemeClr val="tx1"/>
              </a:solidFill>
              <a:latin typeface="Book Antiqua" pitchFamily="18" charset="0"/>
            </a:endParaRPr>
          </a:p>
        </p:txBody>
      </p:sp>
      <p:sp>
        <p:nvSpPr>
          <p:cNvPr id="8" name="Прямоугольник с двумя скругленными противолежащими углами 7"/>
          <p:cNvSpPr/>
          <p:nvPr/>
        </p:nvSpPr>
        <p:spPr>
          <a:xfrm>
            <a:off x="107504" y="5661248"/>
            <a:ext cx="8928992" cy="1080120"/>
          </a:xfrm>
          <a:prstGeom prst="round2DiagRect">
            <a:avLst/>
          </a:prstGeom>
          <a:solidFill>
            <a:srgbClr val="009999"/>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ru-RU" sz="1600" b="1" dirty="0" smtClean="0">
                <a:solidFill>
                  <a:srgbClr val="0000CC"/>
                </a:solidFill>
                <a:latin typeface="Book Antiqua" pitchFamily="18" charset="0"/>
              </a:rPr>
              <a:t>	</a:t>
            </a:r>
            <a:r>
              <a:rPr lang="ru-RU" sz="1600" b="1" dirty="0" smtClean="0">
                <a:solidFill>
                  <a:schemeClr val="tx1"/>
                </a:solidFill>
                <a:latin typeface="Book Antiqua" pitchFamily="18" charset="0"/>
              </a:rPr>
              <a:t>Ежегодно решением Холм-Жирковского районного Совета депутатов Смоленской области утверждается бюджет муниципального образования «Холм-Жирковский район» Смоленской области.</a:t>
            </a:r>
            <a:endParaRPr lang="ru-RU" sz="1600" b="1" dirty="0">
              <a:solidFill>
                <a:schemeClr val="tx1"/>
              </a:solidFill>
              <a:latin typeface="Book Antiqua" pitchFamily="18" charset="0"/>
            </a:endParaRPr>
          </a:p>
        </p:txBody>
      </p:sp>
      <p:sp>
        <p:nvSpPr>
          <p:cNvPr id="10" name="Блок-схема: узел 9"/>
          <p:cNvSpPr/>
          <p:nvPr/>
        </p:nvSpPr>
        <p:spPr>
          <a:xfrm>
            <a:off x="395536" y="3284984"/>
            <a:ext cx="648072" cy="673224"/>
          </a:xfrm>
          <a:prstGeom prst="flowChartConnector">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00CC"/>
                </a:solidFill>
              </a:rPr>
              <a:t>1</a:t>
            </a:r>
            <a:endParaRPr lang="ru-RU" sz="3200" dirty="0">
              <a:solidFill>
                <a:srgbClr val="0000CC"/>
              </a:solidFill>
            </a:endParaRPr>
          </a:p>
        </p:txBody>
      </p:sp>
      <p:sp>
        <p:nvSpPr>
          <p:cNvPr id="11" name="Блок-схема: узел 10"/>
          <p:cNvSpPr/>
          <p:nvPr/>
        </p:nvSpPr>
        <p:spPr>
          <a:xfrm>
            <a:off x="2627784" y="2636912"/>
            <a:ext cx="648072" cy="673224"/>
          </a:xfrm>
          <a:prstGeom prst="flowChartConnector">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00CC"/>
                </a:solidFill>
              </a:rPr>
              <a:t>2</a:t>
            </a:r>
            <a:endParaRPr lang="ru-RU" sz="3200" dirty="0">
              <a:solidFill>
                <a:srgbClr val="0000CC"/>
              </a:solidFill>
            </a:endParaRPr>
          </a:p>
        </p:txBody>
      </p:sp>
      <p:sp>
        <p:nvSpPr>
          <p:cNvPr id="13" name="Блок-схема: узел 12"/>
          <p:cNvSpPr/>
          <p:nvPr/>
        </p:nvSpPr>
        <p:spPr>
          <a:xfrm>
            <a:off x="5004048" y="2132856"/>
            <a:ext cx="648072" cy="673224"/>
          </a:xfrm>
          <a:prstGeom prst="flowChartConnector">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00CC"/>
                </a:solidFill>
              </a:rPr>
              <a:t>3</a:t>
            </a:r>
            <a:endParaRPr lang="ru-RU" sz="3200" dirty="0">
              <a:solidFill>
                <a:srgbClr val="0000CC"/>
              </a:solidFill>
            </a:endParaRPr>
          </a:p>
        </p:txBody>
      </p:sp>
      <p:sp>
        <p:nvSpPr>
          <p:cNvPr id="14" name="Блок-схема: узел 13"/>
          <p:cNvSpPr/>
          <p:nvPr/>
        </p:nvSpPr>
        <p:spPr>
          <a:xfrm>
            <a:off x="7452320" y="1700808"/>
            <a:ext cx="648072" cy="673224"/>
          </a:xfrm>
          <a:prstGeom prst="flowChartConnector">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00CC"/>
                </a:solidFill>
              </a:rPr>
              <a:t>4</a:t>
            </a:r>
            <a:endParaRPr lang="ru-RU" sz="3200" dirty="0">
              <a:solidFill>
                <a:srgbClr val="0000CC"/>
              </a:solidFill>
            </a:endParaRPr>
          </a:p>
        </p:txBody>
      </p:sp>
      <p:pic>
        <p:nvPicPr>
          <p:cNvPr id="16" name="Рисунок 15" descr="папки.jpg"/>
          <p:cNvPicPr>
            <a:picLocks noChangeAspect="1"/>
          </p:cNvPicPr>
          <p:nvPr/>
        </p:nvPicPr>
        <p:blipFill>
          <a:blip r:embed="rId4" cstate="print"/>
          <a:stretch>
            <a:fillRect/>
          </a:stretch>
        </p:blipFill>
        <p:spPr>
          <a:xfrm>
            <a:off x="107504" y="4005064"/>
            <a:ext cx="1800200" cy="1080120"/>
          </a:xfrm>
          <a:prstGeom prst="rect">
            <a:avLst/>
          </a:prstGeom>
          <a:ln>
            <a:noFill/>
          </a:ln>
          <a:effectLst>
            <a:softEdge rad="112500"/>
          </a:effectLst>
        </p:spPr>
      </p:pic>
      <p:pic>
        <p:nvPicPr>
          <p:cNvPr id="18" name="Рисунок 17" descr="исполнение.jpg"/>
          <p:cNvPicPr>
            <a:picLocks noChangeAspect="1"/>
          </p:cNvPicPr>
          <p:nvPr/>
        </p:nvPicPr>
        <p:blipFill>
          <a:blip r:embed="rId5" cstate="print"/>
          <a:stretch>
            <a:fillRect/>
          </a:stretch>
        </p:blipFill>
        <p:spPr>
          <a:xfrm>
            <a:off x="4499992" y="2996952"/>
            <a:ext cx="2160240" cy="1440160"/>
          </a:xfrm>
          <a:prstGeom prst="rect">
            <a:avLst/>
          </a:prstGeom>
          <a:ln>
            <a:noFill/>
          </a:ln>
          <a:effectLst>
            <a:softEdge rad="112500"/>
          </a:effectLst>
        </p:spPr>
      </p:pic>
      <p:pic>
        <p:nvPicPr>
          <p:cNvPr id="19" name="Рисунок 18" descr="диаграмма с лупой.jpg"/>
          <p:cNvPicPr>
            <a:picLocks noChangeAspect="1"/>
          </p:cNvPicPr>
          <p:nvPr/>
        </p:nvPicPr>
        <p:blipFill>
          <a:blip r:embed="rId6" cstate="print"/>
          <a:stretch>
            <a:fillRect/>
          </a:stretch>
        </p:blipFill>
        <p:spPr>
          <a:xfrm>
            <a:off x="7020272" y="2276872"/>
            <a:ext cx="2123728" cy="1608959"/>
          </a:xfrm>
          <a:prstGeom prst="rect">
            <a:avLst/>
          </a:prstGeom>
          <a:ln>
            <a:noFill/>
          </a:ln>
          <a:effectLst>
            <a:softEdge rad="112500"/>
          </a:effectLst>
        </p:spPr>
      </p:pic>
      <p:sp>
        <p:nvSpPr>
          <p:cNvPr id="20" name="TextBox 19"/>
          <p:cNvSpPr txBox="1"/>
          <p:nvPr/>
        </p:nvSpPr>
        <p:spPr>
          <a:xfrm>
            <a:off x="0" y="5157192"/>
            <a:ext cx="2483768" cy="523220"/>
          </a:xfrm>
          <a:prstGeom prst="rect">
            <a:avLst/>
          </a:prstGeom>
          <a:noFill/>
        </p:spPr>
        <p:txBody>
          <a:bodyPr wrap="square" rtlCol="0">
            <a:spAutoFit/>
          </a:bodyPr>
          <a:lstStyle/>
          <a:p>
            <a:r>
              <a:rPr lang="ru-RU" sz="1400" b="1" dirty="0" smtClean="0">
                <a:solidFill>
                  <a:srgbClr val="0000CC"/>
                </a:solidFill>
                <a:latin typeface="Book Antiqua" pitchFamily="18" charset="0"/>
              </a:rPr>
              <a:t>        Разработка и </a:t>
            </a:r>
          </a:p>
          <a:p>
            <a:r>
              <a:rPr lang="ru-RU" sz="1400" b="1" dirty="0" smtClean="0">
                <a:solidFill>
                  <a:srgbClr val="0000CC"/>
                </a:solidFill>
                <a:latin typeface="Book Antiqua" pitchFamily="18" charset="0"/>
              </a:rPr>
              <a:t>составление проекта</a:t>
            </a:r>
            <a:endParaRPr lang="ru-RU" sz="1400" b="1" dirty="0">
              <a:solidFill>
                <a:srgbClr val="0000CC"/>
              </a:solidFill>
              <a:latin typeface="Book Antiqua" pitchFamily="18" charset="0"/>
            </a:endParaRPr>
          </a:p>
        </p:txBody>
      </p:sp>
      <p:sp>
        <p:nvSpPr>
          <p:cNvPr id="21" name="TextBox 20"/>
          <p:cNvSpPr txBox="1"/>
          <p:nvPr/>
        </p:nvSpPr>
        <p:spPr>
          <a:xfrm>
            <a:off x="2123728" y="4725144"/>
            <a:ext cx="2376264" cy="523220"/>
          </a:xfrm>
          <a:prstGeom prst="rect">
            <a:avLst/>
          </a:prstGeom>
          <a:noFill/>
        </p:spPr>
        <p:txBody>
          <a:bodyPr wrap="square" rtlCol="0">
            <a:spAutoFit/>
          </a:bodyPr>
          <a:lstStyle/>
          <a:p>
            <a:r>
              <a:rPr lang="ru-RU" sz="1400" dirty="0" smtClean="0">
                <a:latin typeface="Book Antiqua" pitchFamily="18" charset="0"/>
              </a:rPr>
              <a:t>        </a:t>
            </a:r>
            <a:r>
              <a:rPr lang="ru-RU" sz="1400" b="1" dirty="0" smtClean="0">
                <a:solidFill>
                  <a:srgbClr val="0000CC"/>
                </a:solidFill>
                <a:latin typeface="Book Antiqua" pitchFamily="18" charset="0"/>
              </a:rPr>
              <a:t>Рассмотрение и утверждение бюджета </a:t>
            </a:r>
            <a:endParaRPr lang="ru-RU" sz="1400" b="1" dirty="0">
              <a:solidFill>
                <a:srgbClr val="0000CC"/>
              </a:solidFill>
              <a:latin typeface="Book Antiqua" pitchFamily="18" charset="0"/>
            </a:endParaRPr>
          </a:p>
        </p:txBody>
      </p:sp>
      <p:pic>
        <p:nvPicPr>
          <p:cNvPr id="22" name="Рисунок 21" descr="ок.jpg"/>
          <p:cNvPicPr>
            <a:picLocks noChangeAspect="1"/>
          </p:cNvPicPr>
          <p:nvPr/>
        </p:nvPicPr>
        <p:blipFill>
          <a:blip r:embed="rId7" cstate="print"/>
          <a:stretch>
            <a:fillRect/>
          </a:stretch>
        </p:blipFill>
        <p:spPr>
          <a:xfrm>
            <a:off x="5796136" y="2780928"/>
            <a:ext cx="659904" cy="659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TextBox 22"/>
          <p:cNvSpPr txBox="1"/>
          <p:nvPr/>
        </p:nvSpPr>
        <p:spPr>
          <a:xfrm>
            <a:off x="4716016" y="4293096"/>
            <a:ext cx="1512168" cy="523220"/>
          </a:xfrm>
          <a:prstGeom prst="rect">
            <a:avLst/>
          </a:prstGeom>
          <a:noFill/>
        </p:spPr>
        <p:txBody>
          <a:bodyPr wrap="square" rtlCol="0">
            <a:spAutoFit/>
          </a:bodyPr>
          <a:lstStyle/>
          <a:p>
            <a:pPr algn="ctr"/>
            <a:r>
              <a:rPr lang="ru-RU" sz="1400" b="1" dirty="0" smtClean="0">
                <a:solidFill>
                  <a:srgbClr val="0000CC"/>
                </a:solidFill>
                <a:latin typeface="Book Antiqua" pitchFamily="18" charset="0"/>
              </a:rPr>
              <a:t>Исполнение бюджета</a:t>
            </a:r>
            <a:endParaRPr lang="ru-RU" sz="1400" b="1" dirty="0">
              <a:solidFill>
                <a:srgbClr val="0000CC"/>
              </a:solidFill>
              <a:latin typeface="Book Antiqua" pitchFamily="18" charset="0"/>
            </a:endParaRPr>
          </a:p>
        </p:txBody>
      </p:sp>
      <p:sp>
        <p:nvSpPr>
          <p:cNvPr id="24" name="TextBox 23"/>
          <p:cNvSpPr txBox="1"/>
          <p:nvPr/>
        </p:nvSpPr>
        <p:spPr>
          <a:xfrm>
            <a:off x="6876256" y="3861048"/>
            <a:ext cx="2160240" cy="1025217"/>
          </a:xfrm>
          <a:prstGeom prst="rect">
            <a:avLst/>
          </a:prstGeom>
          <a:noFill/>
        </p:spPr>
        <p:txBody>
          <a:bodyPr wrap="square" rtlCol="0">
            <a:spAutoFit/>
          </a:bodyPr>
          <a:lstStyle/>
          <a:p>
            <a:pPr algn="ctr">
              <a:lnSpc>
                <a:spcPts val="1200"/>
              </a:lnSpc>
            </a:pPr>
            <a:r>
              <a:rPr lang="ru-RU" sz="1400" b="1" dirty="0" smtClean="0">
                <a:solidFill>
                  <a:srgbClr val="0000CC"/>
                </a:solidFill>
                <a:latin typeface="Book Antiqua" pitchFamily="18" charset="0"/>
              </a:rPr>
              <a:t>Контроль за исполнением бюджета  и утверждение отчета об исполнении бюджета</a:t>
            </a:r>
            <a:endParaRPr lang="ru-RU" sz="1400" b="1" dirty="0">
              <a:solidFill>
                <a:srgbClr val="0000CC"/>
              </a:solidFill>
              <a:latin typeface="Book Antiqua" pitchFamily="18" charset="0"/>
            </a:endParaRPr>
          </a:p>
        </p:txBody>
      </p:sp>
    </p:spTree>
    <p:extLst>
      <p:ext uri="{BB962C8B-B14F-4D97-AF65-F5344CB8AC3E}">
        <p14:creationId xmlns:p14="http://schemas.microsoft.com/office/powerpoint/2010/main" xmlns="" val="3481107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7">
      <a:dk1>
        <a:sysClr val="windowText" lastClr="000000"/>
      </a:dk1>
      <a:lt1>
        <a:sysClr val="window" lastClr="FFFFFF"/>
      </a:lt1>
      <a:dk2>
        <a:srgbClr val="0072E5"/>
      </a:dk2>
      <a:lt2>
        <a:srgbClr val="DBF5F9"/>
      </a:lt2>
      <a:accent1>
        <a:srgbClr val="009999"/>
      </a:accent1>
      <a:accent2>
        <a:srgbClr val="04617B"/>
      </a:accent2>
      <a:accent3>
        <a:srgbClr val="0BD0D9"/>
      </a:accent3>
      <a:accent4>
        <a:srgbClr val="008080"/>
      </a:accent4>
      <a:accent5>
        <a:srgbClr val="7CCA62"/>
      </a:accent5>
      <a:accent6>
        <a:srgbClr val="A5C249"/>
      </a:accent6>
      <a:hlink>
        <a:srgbClr val="E2D7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7523</TotalTime>
  <Words>5056</Words>
  <Application>Microsoft Office PowerPoint</Application>
  <PresentationFormat>Экран (4:3)</PresentationFormat>
  <Paragraphs>991</Paragraphs>
  <Slides>54</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Изящная</vt:lpstr>
      <vt:lpstr>Слайд 1</vt:lpstr>
      <vt:lpstr>Слайд 2</vt:lpstr>
      <vt:lpstr>Слайд 3</vt:lpstr>
      <vt:lpstr>Слайд 4</vt:lpstr>
      <vt:lpstr>Слайд 5</vt:lpstr>
      <vt:lpstr>Слайд 6</vt:lpstr>
      <vt:lpstr>Слайд 7</vt:lpstr>
      <vt:lpstr>Основы для формирования проекта бюджета на 2017 год и на плановый период 2018 и 2019 годов</vt:lpstr>
      <vt:lpstr>Слайд 9</vt:lpstr>
      <vt:lpstr>ОСНОВНЫЕ ПОКАЗАТЕЛИ ПРОГНОЗА СОЦИАЛЬНО-ЭКОНОМИЧЕСКОГО РАЗВИТИЯ</vt:lpstr>
      <vt:lpstr> ОСНОВНЫЕ НАПРАВЛЕНИЯ  БЮДЖЕТНОЙ ПОЛИТИКИ  </vt:lpstr>
      <vt:lpstr> ОСНОВНЫЕ НАПРАВЛЕНИЯ  БЮДЖЕТНОЙ ПОЛИТИКИ  </vt:lpstr>
      <vt:lpstr>Слайд 13</vt:lpstr>
      <vt:lpstr>МУНИЦИПАЛЬНЫЙ    ДОЛГ </vt:lpstr>
      <vt:lpstr>ДИНАМИКА    ОБЪЕМА МУНИЦИПАЛЬНОГО    ДОЛГА И РАСХОДОВ  НА ЕГО  ОБСЛУЖИВАНИЕ</vt:lpstr>
      <vt:lpstr>ИСТОЧНИКИ  ФИНАНСИРОВАНИЯ   ДЕФИЦИТА  БЮДЖЕТА В 2017-2019 гг.</vt:lpstr>
      <vt:lpstr>ДОХОДЫ  БЮДЖЕТА </vt:lpstr>
      <vt:lpstr>Слайд 18</vt:lpstr>
      <vt:lpstr>СТРУКТУРА   НАЛОГОВЫХ   И   НЕНАЛОГОВЫХ БЮДЖЕТА  НА  2017-2019 ГОДЫ</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ФОРМИРОВАНИЕ  РАСХОДОВ  БЮДЖЕТА  В  2017-2019 ГГ.</vt:lpstr>
      <vt:lpstr> </vt:lpstr>
      <vt:lpstr> </vt:lpstr>
      <vt:lpstr>СТРУКТУРА  РАСХОДОВ  БЮДЖЕТА   ПО   ПРОГРАММНЫМ   И   НЕПРОГРАММНЫМ НАПРАВЛЕНИЯМ  ДЕЯТЕЛЬНОСТИ В  2017-2019  гг.</vt:lpstr>
      <vt:lpstr>район» Смоленской области на образование  в разрезе муниципальных программ  в 2014 году</vt:lpstr>
      <vt:lpstr>район» Смоленской области на образование  в разрезе муниципальных программ  в 2014 году</vt:lpstr>
      <vt:lpstr>район» Смоленской области на образование  в разрезе муниципальных программ  в 2014 году</vt:lpstr>
      <vt:lpstr>Муниципальная программа  «Создание условий для эффективного управления муниципальным образованием "Холм - Жирковский район" Смоленской области на  2016-2020 годы</vt:lpstr>
      <vt:lpstr>Муниципальная программа  «Создание условий для эффективного управления  муниципальными финансами в муниципальном образовании "Холм - Жирковский район" Смоленской области на  2014-2020 гг.»</vt:lpstr>
      <vt:lpstr>Муниципальная программа  «Развитие системы образования и молодежной политики в муниципальном образовании "Холм - Жирковский район" Смоленской области на  2014-2020 гг.»</vt:lpstr>
      <vt:lpstr>Муниципальная программа  «Развитие культуры, спорта и туризма на территории  муниципального образования "Холм - Жирковский район" Смоленской области на  2014-2020 гг.»</vt:lpstr>
      <vt:lpstr>Муниципальная программа  «Газификация населенных пунктов  Холм-Жирковского района Смоленской области на  2014-2020 годы»</vt:lpstr>
      <vt:lpstr>Муниципальная программа  « Энергосбережение  и повышение энергетической эффективности  на территории муниципального образования «Холм-Жирковский район Смоленской области                на  2014-2020 гг.»</vt:lpstr>
      <vt:lpstr>Муниципальная программа  «Создание условий для обеспечения безопасности жизнедеятельности населения муниципального образования «Холм-Жирковский район Смоленской области на  2016-2020 гг.»</vt:lpstr>
      <vt:lpstr>Муниципальная программа  «Поддержка пассажирского транспорта общего пользования  в муниципальном образовании «Холм-Жирковский район Смоленской области на  2014-2020 гг.»</vt:lpstr>
      <vt:lpstr>Муниципальная программа  « Развитие сельского хозяйства в муниципальном образовании «Холм-Жирковский район    Смоленской области на  2016-2020 гг.»</vt:lpstr>
      <vt:lpstr>Муниципальная программа  « Демографическое развитие муниципального образования «Холм-Жирковский район  Смоленской области на  2015-2020 гг.»</vt:lpstr>
      <vt:lpstr>Муниципальная программа  «  Обеспечение жильем молодых семей на территории муниципального образования «Холм-Жирковский район Смоленской области на  2015-2019 гг.»</vt:lpstr>
      <vt:lpstr>Муниципальная программа  «  Доступная среда на территории муниципального образования «Холм-Жирковский район  Смоленской области на  2016-2020 гг.»</vt:lpstr>
      <vt:lpstr>Муниципальная программа  «  Безопасный город на территории муниципального образования «Холм-Жирковский район   Смоленской области на  2016-2019 гг.»</vt:lpstr>
      <vt:lpstr>Муниципальная программа  «  Управление муниципальным имуществом и земельными ресурсами  муниципального образования «Холм-Жирковский район   Смоленской области на  2017-2019 гг.»</vt:lpstr>
      <vt:lpstr>Слайд 51</vt:lpstr>
      <vt:lpstr>Слайд 52</vt:lpstr>
      <vt:lpstr>Слайд 53</vt:lpstr>
      <vt:lpstr>Слайд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wizard</dc:creator>
  <cp:lastModifiedBy>f_jon</cp:lastModifiedBy>
  <cp:revision>1242</cp:revision>
  <dcterms:modified xsi:type="dcterms:W3CDTF">2017-12-01T11:42:21Z</dcterms:modified>
</cp:coreProperties>
</file>